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Lst>
  <p:notesMasterIdLst>
    <p:notesMasterId r:id="rId48"/>
  </p:notesMasterIdLst>
  <p:handoutMasterIdLst>
    <p:handoutMasterId r:id="rId49"/>
  </p:handoutMasterIdLst>
  <p:sldIdLst>
    <p:sldId id="315" r:id="rId5"/>
    <p:sldId id="787" r:id="rId6"/>
    <p:sldId id="788" r:id="rId7"/>
    <p:sldId id="789" r:id="rId8"/>
    <p:sldId id="790" r:id="rId9"/>
    <p:sldId id="794" r:id="rId10"/>
    <p:sldId id="798" r:id="rId11"/>
    <p:sldId id="800" r:id="rId12"/>
    <p:sldId id="801" r:id="rId13"/>
    <p:sldId id="803" r:id="rId14"/>
    <p:sldId id="804" r:id="rId15"/>
    <p:sldId id="805" r:id="rId16"/>
    <p:sldId id="820" r:id="rId17"/>
    <p:sldId id="806" r:id="rId18"/>
    <p:sldId id="807" r:id="rId19"/>
    <p:sldId id="814" r:id="rId20"/>
    <p:sldId id="808" r:id="rId21"/>
    <p:sldId id="809" r:id="rId22"/>
    <p:sldId id="810" r:id="rId23"/>
    <p:sldId id="816" r:id="rId24"/>
    <p:sldId id="821" r:id="rId25"/>
    <p:sldId id="811" r:id="rId26"/>
    <p:sldId id="812" r:id="rId27"/>
    <p:sldId id="813" r:id="rId28"/>
    <p:sldId id="815" r:id="rId29"/>
    <p:sldId id="822" r:id="rId30"/>
    <p:sldId id="817" r:id="rId31"/>
    <p:sldId id="818" r:id="rId32"/>
    <p:sldId id="819" r:id="rId33"/>
    <p:sldId id="823" r:id="rId34"/>
    <p:sldId id="824" r:id="rId35"/>
    <p:sldId id="825" r:id="rId36"/>
    <p:sldId id="826" r:id="rId37"/>
    <p:sldId id="827" r:id="rId38"/>
    <p:sldId id="828" r:id="rId39"/>
    <p:sldId id="829" r:id="rId40"/>
    <p:sldId id="830" r:id="rId41"/>
    <p:sldId id="831" r:id="rId42"/>
    <p:sldId id="832" r:id="rId43"/>
    <p:sldId id="791" r:id="rId44"/>
    <p:sldId id="792" r:id="rId45"/>
    <p:sldId id="793" r:id="rId46"/>
    <p:sldId id="615" r:id="rId47"/>
  </p:sldIdLst>
  <p:sldSz cx="12192000" cy="6858000"/>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 Crowe" initials="JCC" lastIdx="6" clrIdx="0"/>
  <p:cmAuthor id="1" name="Philip Kreycik" initials="PK" lastIdx="19" clrIdx="1">
    <p:extLst/>
  </p:cmAuthor>
  <p:cmAuthor id="2" name="Kelly Blynn" initials="KB" lastIdx="26" clrIdx="2">
    <p:extLst/>
  </p:cmAuthor>
  <p:cmAuthor id="3" name="Kelly Blynn" initials="KB [2]" lastIdx="1" clrIdx="3">
    <p:extLst/>
  </p:cmAuthor>
  <p:cmAuthor id="4" name="Erin Camp" initials="EC" lastIdx="36"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B7D7"/>
    <a:srgbClr val="F3F3F3"/>
    <a:srgbClr val="3E5587"/>
    <a:srgbClr val="7E8AA2"/>
    <a:srgbClr val="9699A0"/>
    <a:srgbClr val="376092"/>
    <a:srgbClr val="1F497D"/>
    <a:srgbClr val="EFF3F7"/>
    <a:srgbClr val="DCE5EE"/>
    <a:srgbClr val="94B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3616C8-2EF8-40F1-B1C5-9436FA66407D}" v="29" dt="2018-06-01T17:15:10.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82" autoAdjust="0"/>
    <p:restoredTop sz="93142" autoAdjust="0"/>
  </p:normalViewPr>
  <p:slideViewPr>
    <p:cSldViewPr snapToGrid="0">
      <p:cViewPr varScale="1">
        <p:scale>
          <a:sx n="87" d="100"/>
          <a:sy n="87" d="100"/>
        </p:scale>
        <p:origin x="56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elly.Blynn\Box%20Sync\Projects%20-%20Active\PA%20DEP%20-%20EV%20Roadmap%20(424)\Working%20Documents%20and%20Drafts\Task%204%20-%20Roadmap\Supporting%20materials\EV_EVSE_geograph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elly.Blynn\Box%20Sync\Projects%20-%20Active\PA%20DEP%20-%20EV%20Roadmap%20(424)\Working%20Documents%20and%20Drafts\Task%204%20-%20Roadmap\Supporting%20materials\EV_EVSE_geograph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28258967629"/>
          <c:y val="0.11250955016761501"/>
          <c:w val="0.86601618547681503"/>
          <c:h val="0.55542995244406301"/>
        </c:manualLayout>
      </c:layout>
      <c:barChart>
        <c:barDir val="col"/>
        <c:grouping val="stacked"/>
        <c:varyColors val="0"/>
        <c:ser>
          <c:idx val="0"/>
          <c:order val="0"/>
          <c:tx>
            <c:strRef>
              <c:f>ZEV_data!$B$12</c:f>
              <c:strCache>
                <c:ptCount val="1"/>
                <c:pt idx="0">
                  <c:v>BEV</c:v>
                </c:pt>
              </c:strCache>
            </c:strRef>
          </c:tx>
          <c:spPr>
            <a:solidFill>
              <a:schemeClr val="accent1"/>
            </a:solidFill>
            <a:ln>
              <a:noFill/>
            </a:ln>
            <a:effectLst/>
          </c:spPr>
          <c:invertIfNegative val="0"/>
          <c:cat>
            <c:numRef>
              <c:f>ZEV_data!$A$13:$A$17</c:f>
              <c:numCache>
                <c:formatCode>General</c:formatCode>
                <c:ptCount val="5"/>
                <c:pt idx="0">
                  <c:v>2013</c:v>
                </c:pt>
                <c:pt idx="1">
                  <c:v>2014</c:v>
                </c:pt>
                <c:pt idx="2">
                  <c:v>2015</c:v>
                </c:pt>
                <c:pt idx="3">
                  <c:v>2016</c:v>
                </c:pt>
                <c:pt idx="4">
                  <c:v>2017</c:v>
                </c:pt>
              </c:numCache>
            </c:numRef>
          </c:cat>
          <c:val>
            <c:numRef>
              <c:f>ZEV_data!$B$13:$B$17</c:f>
              <c:numCache>
                <c:formatCode>0.00%</c:formatCode>
                <c:ptCount val="5"/>
                <c:pt idx="0">
                  <c:v>1.1000000000000001E-3</c:v>
                </c:pt>
                <c:pt idx="1">
                  <c:v>8.9999999999999998E-4</c:v>
                </c:pt>
                <c:pt idx="2">
                  <c:v>1E-3</c:v>
                </c:pt>
                <c:pt idx="3">
                  <c:v>1.6000000000000001E-3</c:v>
                </c:pt>
                <c:pt idx="4">
                  <c:v>1.9E-3</c:v>
                </c:pt>
              </c:numCache>
            </c:numRef>
          </c:val>
          <c:extLst>
            <c:ext xmlns:c16="http://schemas.microsoft.com/office/drawing/2014/chart" uri="{C3380CC4-5D6E-409C-BE32-E72D297353CC}">
              <c16:uniqueId val="{00000000-9F0C-40CB-A2CF-1CB6C1854247}"/>
            </c:ext>
          </c:extLst>
        </c:ser>
        <c:ser>
          <c:idx val="1"/>
          <c:order val="1"/>
          <c:tx>
            <c:strRef>
              <c:f>ZEV_data!$C$12</c:f>
              <c:strCache>
                <c:ptCount val="1"/>
                <c:pt idx="0">
                  <c:v>PHEV</c:v>
                </c:pt>
              </c:strCache>
            </c:strRef>
          </c:tx>
          <c:spPr>
            <a:solidFill>
              <a:schemeClr val="accent2"/>
            </a:solidFill>
            <a:ln>
              <a:noFill/>
            </a:ln>
            <a:effectLst/>
          </c:spPr>
          <c:invertIfNegative val="0"/>
          <c:cat>
            <c:numRef>
              <c:f>ZEV_data!$A$13:$A$17</c:f>
              <c:numCache>
                <c:formatCode>General</c:formatCode>
                <c:ptCount val="5"/>
                <c:pt idx="0">
                  <c:v>2013</c:v>
                </c:pt>
                <c:pt idx="1">
                  <c:v>2014</c:v>
                </c:pt>
                <c:pt idx="2">
                  <c:v>2015</c:v>
                </c:pt>
                <c:pt idx="3">
                  <c:v>2016</c:v>
                </c:pt>
                <c:pt idx="4">
                  <c:v>2017</c:v>
                </c:pt>
              </c:numCache>
            </c:numRef>
          </c:cat>
          <c:val>
            <c:numRef>
              <c:f>ZEV_data!$C$13:$C$17</c:f>
              <c:numCache>
                <c:formatCode>0.00%</c:formatCode>
                <c:ptCount val="5"/>
                <c:pt idx="0">
                  <c:v>1.2999999999999999E-3</c:v>
                </c:pt>
                <c:pt idx="1">
                  <c:v>1.5E-3</c:v>
                </c:pt>
                <c:pt idx="2">
                  <c:v>1.5E-3</c:v>
                </c:pt>
                <c:pt idx="3">
                  <c:v>3.2000000000000002E-3</c:v>
                </c:pt>
                <c:pt idx="4">
                  <c:v>3.5999999999999999E-3</c:v>
                </c:pt>
              </c:numCache>
            </c:numRef>
          </c:val>
          <c:extLst>
            <c:ext xmlns:c16="http://schemas.microsoft.com/office/drawing/2014/chart" uri="{C3380CC4-5D6E-409C-BE32-E72D297353CC}">
              <c16:uniqueId val="{00000001-9F0C-40CB-A2CF-1CB6C1854247}"/>
            </c:ext>
          </c:extLst>
        </c:ser>
        <c:dLbls>
          <c:showLegendKey val="0"/>
          <c:showVal val="0"/>
          <c:showCatName val="0"/>
          <c:showSerName val="0"/>
          <c:showPercent val="0"/>
          <c:showBubbleSize val="0"/>
        </c:dLbls>
        <c:gapWidth val="219"/>
        <c:overlap val="100"/>
        <c:axId val="243773888"/>
        <c:axId val="243774448"/>
      </c:barChart>
      <c:catAx>
        <c:axId val="24377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43774448"/>
        <c:crosses val="autoZero"/>
        <c:auto val="1"/>
        <c:lblAlgn val="ctr"/>
        <c:lblOffset val="100"/>
        <c:noMultiLvlLbl val="0"/>
      </c:catAx>
      <c:valAx>
        <c:axId val="243774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43773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61423219264661"/>
          <c:y val="6.5345157937024723E-2"/>
          <c:w val="0.84051073073009119"/>
          <c:h val="0.5856447933470571"/>
        </c:manualLayout>
      </c:layout>
      <c:barChart>
        <c:barDir val="col"/>
        <c:grouping val="stacked"/>
        <c:varyColors val="0"/>
        <c:ser>
          <c:idx val="0"/>
          <c:order val="0"/>
          <c:tx>
            <c:strRef>
              <c:f>ZEV_data!$B$2</c:f>
              <c:strCache>
                <c:ptCount val="1"/>
                <c:pt idx="0">
                  <c:v>BEV</c:v>
                </c:pt>
              </c:strCache>
            </c:strRef>
          </c:tx>
          <c:spPr>
            <a:solidFill>
              <a:schemeClr val="accent1"/>
            </a:solidFill>
            <a:ln>
              <a:noFill/>
            </a:ln>
            <a:effectLst/>
          </c:spPr>
          <c:invertIfNegative val="0"/>
          <c:cat>
            <c:numRef>
              <c:f>ZEV_data!$A$3:$A$9</c:f>
              <c:numCache>
                <c:formatCode>General</c:formatCode>
                <c:ptCount val="7"/>
                <c:pt idx="0">
                  <c:v>2011</c:v>
                </c:pt>
                <c:pt idx="1">
                  <c:v>2012</c:v>
                </c:pt>
                <c:pt idx="2">
                  <c:v>2013</c:v>
                </c:pt>
                <c:pt idx="3">
                  <c:v>2014</c:v>
                </c:pt>
                <c:pt idx="4">
                  <c:v>2015</c:v>
                </c:pt>
                <c:pt idx="5">
                  <c:v>2016</c:v>
                </c:pt>
                <c:pt idx="6">
                  <c:v>2017</c:v>
                </c:pt>
              </c:numCache>
            </c:numRef>
          </c:cat>
          <c:val>
            <c:numRef>
              <c:f>ZEV_data!$B$3:$B$9</c:f>
              <c:numCache>
                <c:formatCode>General</c:formatCode>
                <c:ptCount val="7"/>
                <c:pt idx="0">
                  <c:v>7</c:v>
                </c:pt>
                <c:pt idx="1">
                  <c:v>256</c:v>
                </c:pt>
                <c:pt idx="2">
                  <c:v>649</c:v>
                </c:pt>
                <c:pt idx="3">
                  <c:v>548</c:v>
                </c:pt>
                <c:pt idx="4">
                  <c:v>645</c:v>
                </c:pt>
                <c:pt idx="5">
                  <c:v>1001</c:v>
                </c:pt>
                <c:pt idx="6">
                  <c:v>1172</c:v>
                </c:pt>
              </c:numCache>
            </c:numRef>
          </c:val>
          <c:extLst>
            <c:ext xmlns:c16="http://schemas.microsoft.com/office/drawing/2014/chart" uri="{C3380CC4-5D6E-409C-BE32-E72D297353CC}">
              <c16:uniqueId val="{00000000-A22C-4F5A-99A2-2002A1E70347}"/>
            </c:ext>
          </c:extLst>
        </c:ser>
        <c:ser>
          <c:idx val="1"/>
          <c:order val="1"/>
          <c:tx>
            <c:strRef>
              <c:f>ZEV_data!$C$2</c:f>
              <c:strCache>
                <c:ptCount val="1"/>
                <c:pt idx="0">
                  <c:v>PHEV</c:v>
                </c:pt>
              </c:strCache>
            </c:strRef>
          </c:tx>
          <c:spPr>
            <a:solidFill>
              <a:schemeClr val="accent2"/>
            </a:solidFill>
            <a:ln>
              <a:noFill/>
            </a:ln>
            <a:effectLst/>
          </c:spPr>
          <c:invertIfNegative val="0"/>
          <c:cat>
            <c:numRef>
              <c:f>ZEV_data!$A$3:$A$9</c:f>
              <c:numCache>
                <c:formatCode>General</c:formatCode>
                <c:ptCount val="7"/>
                <c:pt idx="0">
                  <c:v>2011</c:v>
                </c:pt>
                <c:pt idx="1">
                  <c:v>2012</c:v>
                </c:pt>
                <c:pt idx="2">
                  <c:v>2013</c:v>
                </c:pt>
                <c:pt idx="3">
                  <c:v>2014</c:v>
                </c:pt>
                <c:pt idx="4">
                  <c:v>2015</c:v>
                </c:pt>
                <c:pt idx="5">
                  <c:v>2016</c:v>
                </c:pt>
                <c:pt idx="6">
                  <c:v>2017</c:v>
                </c:pt>
              </c:numCache>
            </c:numRef>
          </c:cat>
          <c:val>
            <c:numRef>
              <c:f>ZEV_data!$C$3:$C$9</c:f>
              <c:numCache>
                <c:formatCode>General</c:formatCode>
                <c:ptCount val="7"/>
                <c:pt idx="0">
                  <c:v>229</c:v>
                </c:pt>
                <c:pt idx="1">
                  <c:v>826</c:v>
                </c:pt>
                <c:pt idx="2">
                  <c:v>766</c:v>
                </c:pt>
                <c:pt idx="3">
                  <c:v>938</c:v>
                </c:pt>
                <c:pt idx="4">
                  <c:v>977</c:v>
                </c:pt>
                <c:pt idx="5">
                  <c:v>1997</c:v>
                </c:pt>
                <c:pt idx="6">
                  <c:v>2174</c:v>
                </c:pt>
              </c:numCache>
            </c:numRef>
          </c:val>
          <c:extLst>
            <c:ext xmlns:c16="http://schemas.microsoft.com/office/drawing/2014/chart" uri="{C3380CC4-5D6E-409C-BE32-E72D297353CC}">
              <c16:uniqueId val="{00000001-A22C-4F5A-99A2-2002A1E70347}"/>
            </c:ext>
          </c:extLst>
        </c:ser>
        <c:dLbls>
          <c:showLegendKey val="0"/>
          <c:showVal val="0"/>
          <c:showCatName val="0"/>
          <c:showSerName val="0"/>
          <c:showPercent val="0"/>
          <c:showBubbleSize val="0"/>
        </c:dLbls>
        <c:gapWidth val="150"/>
        <c:overlap val="100"/>
        <c:axId val="243777248"/>
        <c:axId val="243777808"/>
      </c:barChart>
      <c:catAx>
        <c:axId val="24377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43777808"/>
        <c:crosses val="autoZero"/>
        <c:auto val="1"/>
        <c:lblAlgn val="ctr"/>
        <c:lblOffset val="100"/>
        <c:noMultiLvlLbl val="0"/>
      </c:catAx>
      <c:valAx>
        <c:axId val="243777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43777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AF116-0695-49BB-B124-BA5D2006D087}"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ABC38DD7-DA46-411A-B73D-19F6524E8652}">
      <dgm:prSet custT="1"/>
      <dgm:spPr>
        <a:solidFill>
          <a:schemeClr val="bg1">
            <a:alpha val="57000"/>
          </a:schemeClr>
        </a:solidFill>
        <a:ln>
          <a:noFill/>
        </a:ln>
      </dgm:spPr>
      <dgm:t>
        <a:bodyPr/>
        <a:lstStyle/>
        <a:p>
          <a:r>
            <a:rPr lang="en-US" sz="2800" dirty="0">
              <a:solidFill>
                <a:schemeClr val="tx1"/>
              </a:solidFill>
            </a:rPr>
            <a:t>Any</a:t>
          </a:r>
          <a:r>
            <a:rPr lang="en-US" sz="2800" baseline="0" dirty="0">
              <a:solidFill>
                <a:schemeClr val="tx1"/>
              </a:solidFill>
            </a:rPr>
            <a:t> Questions?</a:t>
          </a:r>
        </a:p>
        <a:p>
          <a:endParaRPr lang="en-US" sz="2800" baseline="0" dirty="0">
            <a:solidFill>
              <a:schemeClr val="tx1"/>
            </a:solidFill>
          </a:endParaRPr>
        </a:p>
        <a:p>
          <a:r>
            <a:rPr lang="en-US" sz="2800" baseline="0" dirty="0">
              <a:solidFill>
                <a:schemeClr val="tx1"/>
              </a:solidFill>
            </a:rPr>
            <a:t>Neil Veilleux | neil.veilleux@cadmusgroup.com</a:t>
          </a:r>
        </a:p>
        <a:p>
          <a:r>
            <a:rPr lang="en-US" sz="2800" baseline="0" dirty="0">
              <a:solidFill>
                <a:schemeClr val="tx1"/>
              </a:solidFill>
            </a:rPr>
            <a:t>Erin Camp | erin.camp@cadmusgroup.com</a:t>
          </a:r>
        </a:p>
        <a:p>
          <a:r>
            <a:rPr lang="en-US" sz="2800" baseline="0" dirty="0">
              <a:solidFill>
                <a:schemeClr val="tx1"/>
              </a:solidFill>
            </a:rPr>
            <a:t>Kelly Blynn | kelly.blynn@cadmusgroup.com</a:t>
          </a:r>
        </a:p>
        <a:p>
          <a:r>
            <a:rPr lang="en-US" sz="2800" baseline="0" dirty="0">
              <a:solidFill>
                <a:schemeClr val="tx1"/>
              </a:solidFill>
            </a:rPr>
            <a:t>Stephe Yborra | stephe@yborraservices.com </a:t>
          </a:r>
        </a:p>
      </dgm:t>
    </dgm:pt>
    <dgm:pt modelId="{D45C5BF5-979D-45DB-8FA5-CED369E3F841}" type="sibTrans" cxnId="{8629DF29-B0FF-4A46-AEAC-1533DDEE13AF}">
      <dgm:prSet/>
      <dgm:spPr/>
      <dgm:t>
        <a:bodyPr/>
        <a:lstStyle/>
        <a:p>
          <a:endParaRPr lang="en-US"/>
        </a:p>
      </dgm:t>
    </dgm:pt>
    <dgm:pt modelId="{04D00655-6C92-44D6-80CC-C49E0B309BEE}" type="parTrans" cxnId="{8629DF29-B0FF-4A46-AEAC-1533DDEE13AF}">
      <dgm:prSet/>
      <dgm:spPr/>
      <dgm:t>
        <a:bodyPr/>
        <a:lstStyle/>
        <a:p>
          <a:endParaRPr lang="en-US"/>
        </a:p>
      </dgm:t>
    </dgm:pt>
    <dgm:pt modelId="{9A7309DC-2F0C-49A4-AED9-59B5D58D5432}" type="pres">
      <dgm:prSet presAssocID="{920AF116-0695-49BB-B124-BA5D2006D087}" presName="diagram" presStyleCnt="0">
        <dgm:presLayoutVars>
          <dgm:dir/>
          <dgm:resizeHandles val="exact"/>
        </dgm:presLayoutVars>
      </dgm:prSet>
      <dgm:spPr/>
    </dgm:pt>
    <dgm:pt modelId="{B949CFBD-29E7-4161-AFB6-B962572A26D2}" type="pres">
      <dgm:prSet presAssocID="{ABC38DD7-DA46-411A-B73D-19F6524E8652}" presName="node" presStyleLbl="node1" presStyleIdx="0" presStyleCnt="1" custScaleX="117931">
        <dgm:presLayoutVars>
          <dgm:bulletEnabled val="1"/>
        </dgm:presLayoutVars>
      </dgm:prSet>
      <dgm:spPr/>
    </dgm:pt>
  </dgm:ptLst>
  <dgm:cxnLst>
    <dgm:cxn modelId="{8629DF29-B0FF-4A46-AEAC-1533DDEE13AF}" srcId="{920AF116-0695-49BB-B124-BA5D2006D087}" destId="{ABC38DD7-DA46-411A-B73D-19F6524E8652}" srcOrd="0" destOrd="0" parTransId="{04D00655-6C92-44D6-80CC-C49E0B309BEE}" sibTransId="{D45C5BF5-979D-45DB-8FA5-CED369E3F841}"/>
    <dgm:cxn modelId="{A6034E6D-C595-E343-98A9-6D4E28C213E6}" type="presOf" srcId="{ABC38DD7-DA46-411A-B73D-19F6524E8652}" destId="{B949CFBD-29E7-4161-AFB6-B962572A26D2}" srcOrd="0" destOrd="0" presId="urn:microsoft.com/office/officeart/2005/8/layout/default"/>
    <dgm:cxn modelId="{CFBED0E4-80AD-8440-93FF-17F3F0702BF7}" type="presOf" srcId="{920AF116-0695-49BB-B124-BA5D2006D087}" destId="{9A7309DC-2F0C-49A4-AED9-59B5D58D5432}" srcOrd="0" destOrd="0" presId="urn:microsoft.com/office/officeart/2005/8/layout/default"/>
    <dgm:cxn modelId="{B31F7BB4-61D2-A446-ABB7-8206C682DD08}" type="presParOf" srcId="{9A7309DC-2F0C-49A4-AED9-59B5D58D5432}" destId="{B949CFBD-29E7-4161-AFB6-B962572A26D2}"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9CFBD-29E7-4161-AFB6-B962572A26D2}">
      <dsp:nvSpPr>
        <dsp:cNvPr id="0" name=""/>
        <dsp:cNvSpPr/>
      </dsp:nvSpPr>
      <dsp:spPr>
        <a:xfrm>
          <a:off x="1905011" y="2678"/>
          <a:ext cx="8077177" cy="4109442"/>
        </a:xfrm>
        <a:prstGeom prst="rect">
          <a:avLst/>
        </a:prstGeom>
        <a:solidFill>
          <a:schemeClr val="bg1">
            <a:alpha val="57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Any</a:t>
          </a:r>
          <a:r>
            <a:rPr lang="en-US" sz="2800" kern="1200" baseline="0" dirty="0">
              <a:solidFill>
                <a:schemeClr val="tx1"/>
              </a:solidFill>
            </a:rPr>
            <a:t> Questions?</a:t>
          </a:r>
        </a:p>
        <a:p>
          <a:pPr marL="0" lvl="0" indent="0" algn="ctr" defTabSz="1244600">
            <a:lnSpc>
              <a:spcPct val="90000"/>
            </a:lnSpc>
            <a:spcBef>
              <a:spcPct val="0"/>
            </a:spcBef>
            <a:spcAft>
              <a:spcPct val="35000"/>
            </a:spcAft>
            <a:buNone/>
          </a:pPr>
          <a:endParaRPr lang="en-US" sz="2800" kern="1200" baseline="0" dirty="0">
            <a:solidFill>
              <a:schemeClr val="tx1"/>
            </a:solidFill>
          </a:endParaRPr>
        </a:p>
        <a:p>
          <a:pPr marL="0" lvl="0" indent="0" algn="ctr" defTabSz="1244600">
            <a:lnSpc>
              <a:spcPct val="90000"/>
            </a:lnSpc>
            <a:spcBef>
              <a:spcPct val="0"/>
            </a:spcBef>
            <a:spcAft>
              <a:spcPct val="35000"/>
            </a:spcAft>
            <a:buNone/>
          </a:pPr>
          <a:r>
            <a:rPr lang="en-US" sz="2800" kern="1200" baseline="0" dirty="0">
              <a:solidFill>
                <a:schemeClr val="tx1"/>
              </a:solidFill>
            </a:rPr>
            <a:t>Neil Veilleux | neil.veilleux@cadmusgroup.com</a:t>
          </a:r>
        </a:p>
        <a:p>
          <a:pPr marL="0" lvl="0" indent="0" algn="ctr" defTabSz="1244600">
            <a:lnSpc>
              <a:spcPct val="90000"/>
            </a:lnSpc>
            <a:spcBef>
              <a:spcPct val="0"/>
            </a:spcBef>
            <a:spcAft>
              <a:spcPct val="35000"/>
            </a:spcAft>
            <a:buNone/>
          </a:pPr>
          <a:r>
            <a:rPr lang="en-US" sz="2800" kern="1200" baseline="0" dirty="0">
              <a:solidFill>
                <a:schemeClr val="tx1"/>
              </a:solidFill>
            </a:rPr>
            <a:t>Erin Camp | erin.camp@cadmusgroup.com</a:t>
          </a:r>
        </a:p>
        <a:p>
          <a:pPr marL="0" lvl="0" indent="0" algn="ctr" defTabSz="1244600">
            <a:lnSpc>
              <a:spcPct val="90000"/>
            </a:lnSpc>
            <a:spcBef>
              <a:spcPct val="0"/>
            </a:spcBef>
            <a:spcAft>
              <a:spcPct val="35000"/>
            </a:spcAft>
            <a:buNone/>
          </a:pPr>
          <a:r>
            <a:rPr lang="en-US" sz="2800" kern="1200" baseline="0" dirty="0">
              <a:solidFill>
                <a:schemeClr val="tx1"/>
              </a:solidFill>
            </a:rPr>
            <a:t>Kelly Blynn | kelly.blynn@cadmusgroup.com</a:t>
          </a:r>
        </a:p>
        <a:p>
          <a:pPr marL="0" lvl="0" indent="0" algn="ctr" defTabSz="1244600">
            <a:lnSpc>
              <a:spcPct val="90000"/>
            </a:lnSpc>
            <a:spcBef>
              <a:spcPct val="0"/>
            </a:spcBef>
            <a:spcAft>
              <a:spcPct val="35000"/>
            </a:spcAft>
            <a:buNone/>
          </a:pPr>
          <a:r>
            <a:rPr lang="en-US" sz="2800" kern="1200" baseline="0" dirty="0">
              <a:solidFill>
                <a:schemeClr val="tx1"/>
              </a:solidFill>
            </a:rPr>
            <a:t>Stephe Yborra | stephe@yborraservices.com </a:t>
          </a:r>
        </a:p>
      </dsp:txBody>
      <dsp:txXfrm>
        <a:off x="1905011" y="2678"/>
        <a:ext cx="8077177" cy="41094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137" cy="462937"/>
          </a:xfrm>
          <a:prstGeom prst="rect">
            <a:avLst/>
          </a:prstGeom>
        </p:spPr>
        <p:txBody>
          <a:bodyPr vert="horz" lIns="87865" tIns="43932" rIns="87865" bIns="43932" rtlCol="0"/>
          <a:lstStyle>
            <a:lvl1pPr algn="l">
              <a:defRPr sz="1200"/>
            </a:lvl1pPr>
          </a:lstStyle>
          <a:p>
            <a:endParaRPr lang="en-US"/>
          </a:p>
        </p:txBody>
      </p:sp>
      <p:sp>
        <p:nvSpPr>
          <p:cNvPr id="3" name="Date Placeholder 2"/>
          <p:cNvSpPr>
            <a:spLocks noGrp="1"/>
          </p:cNvSpPr>
          <p:nvPr>
            <p:ph type="dt" sz="quarter" idx="1"/>
          </p:nvPr>
        </p:nvSpPr>
        <p:spPr>
          <a:xfrm>
            <a:off x="3956348" y="0"/>
            <a:ext cx="3027137" cy="462937"/>
          </a:xfrm>
          <a:prstGeom prst="rect">
            <a:avLst/>
          </a:prstGeom>
        </p:spPr>
        <p:txBody>
          <a:bodyPr vert="horz" lIns="87865" tIns="43932" rIns="87865" bIns="43932" rtlCol="0"/>
          <a:lstStyle>
            <a:lvl1pPr algn="r">
              <a:defRPr sz="1200"/>
            </a:lvl1pPr>
          </a:lstStyle>
          <a:p>
            <a:fld id="{30C54BB2-8F05-4624-993E-1F921FC7CCD1}" type="datetimeFigureOut">
              <a:rPr lang="en-US" smtClean="0"/>
              <a:pPr/>
              <a:t>7/26/2018</a:t>
            </a:fld>
            <a:endParaRPr lang="en-US"/>
          </a:p>
        </p:txBody>
      </p:sp>
      <p:sp>
        <p:nvSpPr>
          <p:cNvPr id="4" name="Footer Placeholder 3"/>
          <p:cNvSpPr>
            <a:spLocks noGrp="1"/>
          </p:cNvSpPr>
          <p:nvPr>
            <p:ph type="ftr" sz="quarter" idx="2"/>
          </p:nvPr>
        </p:nvSpPr>
        <p:spPr>
          <a:xfrm>
            <a:off x="0" y="8806531"/>
            <a:ext cx="3027137" cy="462937"/>
          </a:xfrm>
          <a:prstGeom prst="rect">
            <a:avLst/>
          </a:prstGeom>
        </p:spPr>
        <p:txBody>
          <a:bodyPr vert="horz" lIns="87865" tIns="43932" rIns="87865" bIns="43932" rtlCol="0" anchor="b"/>
          <a:lstStyle>
            <a:lvl1pPr algn="l">
              <a:defRPr sz="1200"/>
            </a:lvl1pPr>
          </a:lstStyle>
          <a:p>
            <a:endParaRPr lang="en-US"/>
          </a:p>
        </p:txBody>
      </p:sp>
      <p:sp>
        <p:nvSpPr>
          <p:cNvPr id="5" name="Slide Number Placeholder 4"/>
          <p:cNvSpPr>
            <a:spLocks noGrp="1"/>
          </p:cNvSpPr>
          <p:nvPr>
            <p:ph type="sldNum" sz="quarter" idx="3"/>
          </p:nvPr>
        </p:nvSpPr>
        <p:spPr>
          <a:xfrm>
            <a:off x="3956348" y="8806531"/>
            <a:ext cx="3027137" cy="462937"/>
          </a:xfrm>
          <a:prstGeom prst="rect">
            <a:avLst/>
          </a:prstGeom>
        </p:spPr>
        <p:txBody>
          <a:bodyPr vert="horz" lIns="87865" tIns="43932" rIns="87865" bIns="43932" rtlCol="0" anchor="b"/>
          <a:lstStyle>
            <a:lvl1pPr algn="r">
              <a:defRPr sz="1200"/>
            </a:lvl1pPr>
          </a:lstStyle>
          <a:p>
            <a:fld id="{8AD37A9D-B01C-4BB0-B210-35E8A064C762}" type="slidenum">
              <a:rPr lang="en-US" smtClean="0"/>
              <a:pPr/>
              <a:t>‹#›</a:t>
            </a:fld>
            <a:endParaRPr lang="en-US"/>
          </a:p>
        </p:txBody>
      </p:sp>
    </p:spTree>
    <p:extLst>
      <p:ext uri="{BB962C8B-B14F-4D97-AF65-F5344CB8AC3E}">
        <p14:creationId xmlns:p14="http://schemas.microsoft.com/office/powerpoint/2010/main" val="3730762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74" tIns="46436" rIns="92874" bIns="46436"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74" tIns="46436" rIns="92874" bIns="46436" rtlCol="0"/>
          <a:lstStyle>
            <a:lvl1pPr algn="r">
              <a:defRPr sz="1200"/>
            </a:lvl1pPr>
          </a:lstStyle>
          <a:p>
            <a:fld id="{50E229F6-FD21-432A-948F-02CFA17EE6EB}" type="datetimeFigureOut">
              <a:rPr lang="en-US" smtClean="0"/>
              <a:pPr/>
              <a:t>7/26/2018</a:t>
            </a:fld>
            <a:endParaRPr lang="en-US"/>
          </a:p>
        </p:txBody>
      </p:sp>
      <p:sp>
        <p:nvSpPr>
          <p:cNvPr id="4" name="Slide Image Placeholder 3"/>
          <p:cNvSpPr>
            <a:spLocks noGrp="1" noRot="1" noChangeAspect="1"/>
          </p:cNvSpPr>
          <p:nvPr>
            <p:ph type="sldImg" idx="2"/>
          </p:nvPr>
        </p:nvSpPr>
        <p:spPr>
          <a:xfrm>
            <a:off x="403225" y="695325"/>
            <a:ext cx="6180138" cy="3476625"/>
          </a:xfrm>
          <a:prstGeom prst="rect">
            <a:avLst/>
          </a:prstGeom>
          <a:noFill/>
          <a:ln w="12700">
            <a:solidFill>
              <a:prstClr val="black"/>
            </a:solidFill>
          </a:ln>
        </p:spPr>
        <p:txBody>
          <a:bodyPr vert="horz" lIns="92874" tIns="46436" rIns="92874" bIns="46436"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74" tIns="46436" rIns="92874" bIns="4643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26833" cy="463550"/>
          </a:xfrm>
          <a:prstGeom prst="rect">
            <a:avLst/>
          </a:prstGeom>
        </p:spPr>
        <p:txBody>
          <a:bodyPr vert="horz" lIns="92874" tIns="46436" rIns="92874" bIns="46436"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74" tIns="46436" rIns="92874" bIns="46436" rtlCol="0" anchor="b"/>
          <a:lstStyle>
            <a:lvl1pPr algn="r">
              <a:defRPr sz="1200"/>
            </a:lvl1pPr>
          </a:lstStyle>
          <a:p>
            <a:fld id="{9FDA04EC-859E-4697-B7EA-AE8E11BFEFB6}" type="slidenum">
              <a:rPr lang="en-US" smtClean="0"/>
              <a:pPr/>
              <a:t>‹#›</a:t>
            </a:fld>
            <a:endParaRPr lang="en-US"/>
          </a:p>
        </p:txBody>
      </p:sp>
    </p:spTree>
    <p:extLst>
      <p:ext uri="{BB962C8B-B14F-4D97-AF65-F5344CB8AC3E}">
        <p14:creationId xmlns:p14="http://schemas.microsoft.com/office/powerpoint/2010/main" val="19591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5325"/>
            <a:ext cx="6180138" cy="3476625"/>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9FDA04EC-859E-4697-B7EA-AE8E11BFEFB6}" type="slidenum">
              <a:rPr lang="en-US" smtClean="0"/>
              <a:pPr/>
              <a:t>1</a:t>
            </a:fld>
            <a:endParaRPr lang="en-US"/>
          </a:p>
        </p:txBody>
      </p:sp>
    </p:spTree>
    <p:extLst>
      <p:ext uri="{BB962C8B-B14F-4D97-AF65-F5344CB8AC3E}">
        <p14:creationId xmlns:p14="http://schemas.microsoft.com/office/powerpoint/2010/main" val="277514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Examples from other states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Colorado’s</a:t>
            </a:r>
            <a:r>
              <a:rPr lang="en-US" sz="1200" kern="1200" dirty="0">
                <a:solidFill>
                  <a:schemeClr val="tx1"/>
                </a:solidFill>
                <a:effectLst/>
                <a:latin typeface="+mn-lt"/>
                <a:ea typeface="+mn-ea"/>
                <a:cs typeface="+mn-cs"/>
              </a:rPr>
              <a:t> Electric Vehicle Action Plan sets a goal to increase light duty EV adoption to reach 940,000 EVs deployed by 2030, a figure in line with the states’ earlier planning efforts’ high EV growth scenarios.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Washington State’s</a:t>
            </a:r>
            <a:r>
              <a:rPr lang="en-US" sz="1200" kern="1200" dirty="0">
                <a:solidFill>
                  <a:schemeClr val="tx1"/>
                </a:solidFill>
                <a:effectLst/>
                <a:latin typeface="+mn-lt"/>
                <a:ea typeface="+mn-ea"/>
                <a:cs typeface="+mn-cs"/>
              </a:rPr>
              <a:t> 2015 Electric Vehicle Action Plan adopted a goal of increasing the number of EVs on the state’s roads from 10,000 in 2014 to 50,000 by 2020. Progress towards the goal is tracked through the Results Washington dashboard.</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Modeling scenarios: </a:t>
            </a:r>
            <a:r>
              <a:rPr lang="en-US" sz="1200" b="0" kern="1200" dirty="0">
                <a:solidFill>
                  <a:schemeClr val="tx1"/>
                </a:solidFill>
                <a:effectLst/>
                <a:latin typeface="+mn-lt"/>
                <a:ea typeface="+mn-ea"/>
                <a:cs typeface="+mn-cs"/>
              </a:rPr>
              <a:t>358,000 EVs by 2028 in baseline scenario; 540,000 EVs by 2028 in ZEV MOU scenario; 966,000 by 2028 in 80x50 scenario.</a:t>
            </a:r>
            <a:endParaRPr lang="en-US" b="1" dirty="0"/>
          </a:p>
          <a:p>
            <a:pPr marL="0" indent="0">
              <a:buNone/>
            </a:pPr>
            <a:endParaRPr lang="en-US" b="1" dirty="0"/>
          </a:p>
          <a:p>
            <a:pPr marL="0" indent="0">
              <a:buNone/>
            </a:pPr>
            <a:r>
              <a:rPr lang="en-US" b="1" dirty="0"/>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14</a:t>
            </a:fld>
            <a:endParaRPr lang="en-US"/>
          </a:p>
        </p:txBody>
      </p:sp>
    </p:spTree>
    <p:extLst>
      <p:ext uri="{BB962C8B-B14F-4D97-AF65-F5344CB8AC3E}">
        <p14:creationId xmlns:p14="http://schemas.microsoft.com/office/powerpoint/2010/main" val="435392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sz="1200" b="1" kern="1200" dirty="0">
                <a:solidFill>
                  <a:schemeClr val="tx1"/>
                </a:solidFill>
                <a:effectLst/>
                <a:latin typeface="+mn-lt"/>
                <a:ea typeface="+mn-ea"/>
                <a:cs typeface="+mn-cs"/>
              </a:rPr>
              <a:t>Examples from other states: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Maryland:</a:t>
            </a:r>
            <a:r>
              <a:rPr lang="en-US" sz="1200" kern="1200" dirty="0">
                <a:solidFill>
                  <a:schemeClr val="tx1"/>
                </a:solidFill>
                <a:effectLst/>
                <a:latin typeface="+mn-lt"/>
                <a:ea typeface="+mn-ea"/>
                <a:cs typeface="+mn-cs"/>
              </a:rPr>
              <a:t> The Public Service Commission (PSC) has required investor-owned utilities to participate in grid modernization proceedings and provided the option to file an EV-specific proposal through a formal PSC hearing process. The PSC has been conducting a stakeholder process to inform utilities’ filings, through which it has engaged ratepayer advocates, environmental advocates, charging providers, retail electricity providers, and the Department of Transportation, among others.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Washington State: </a:t>
            </a:r>
            <a:r>
              <a:rPr lang="en-US" sz="1200" kern="1200" dirty="0">
                <a:solidFill>
                  <a:schemeClr val="tx1"/>
                </a:solidFill>
                <a:effectLst/>
                <a:latin typeface="+mn-lt"/>
                <a:ea typeface="+mn-ea"/>
                <a:cs typeface="+mn-cs"/>
              </a:rPr>
              <a:t>ESHB 1353 authorized the state Public Utilities Commission to enable utilities to invest in EVSE and receive a rate of return. The PUC first gathered stakeholder feedback to develop a policy statement that is intended to guide utility proposals.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California: </a:t>
            </a:r>
            <a:r>
              <a:rPr lang="en-US" sz="1200" kern="1200" dirty="0">
                <a:solidFill>
                  <a:schemeClr val="tx1"/>
                </a:solidFill>
                <a:effectLst/>
                <a:latin typeface="+mn-lt"/>
                <a:ea typeface="+mn-ea"/>
                <a:cs typeface="+mn-cs"/>
              </a:rPr>
              <a:t>SB350 in California declares transportation electrification to be in the public interest, directing investor-owned utilities to develop plans for investing ratepayer funds to advance transportation electrification. All plans are then reviewed and approved by the PUC. The proposals from the three largest utilities in California total investments worth $1 billion through a variety of projects designed to accelerate EV deployment for a variety of vehicle classes. The proceedings have started with a set of smaller pilot priority review projects, and will be followed by larger standard review projects.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Oregon: </a:t>
            </a:r>
            <a:r>
              <a:rPr lang="en-US" sz="1200" kern="1200" dirty="0">
                <a:solidFill>
                  <a:schemeClr val="tx1"/>
                </a:solidFill>
                <a:effectLst/>
                <a:latin typeface="+mn-lt"/>
                <a:ea typeface="+mn-ea"/>
                <a:cs typeface="+mn-cs"/>
              </a:rPr>
              <a:t>In 2016, the Oregon legislature passed a bill requiring their PUC to direct electric utilities to file applications for transportation electrification programs.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15</a:t>
            </a:fld>
            <a:endParaRPr lang="en-US"/>
          </a:p>
        </p:txBody>
      </p:sp>
    </p:spTree>
    <p:extLst>
      <p:ext uri="{BB962C8B-B14F-4D97-AF65-F5344CB8AC3E}">
        <p14:creationId xmlns:p14="http://schemas.microsoft.com/office/powerpoint/2010/main" val="1665797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Questions</a:t>
            </a:r>
            <a:endParaRPr lang="en-US" dirty="0">
              <a:solidFill>
                <a:srgbClr val="FFFFFF"/>
              </a:solidFill>
            </a:endParaRPr>
          </a:p>
          <a:p>
            <a:pPr marL="285750" indent="-285750">
              <a:buChar char="•"/>
            </a:pPr>
            <a:r>
              <a:rPr lang="en-US" dirty="0">
                <a:solidFill>
                  <a:srgbClr val="FFFFFF"/>
                </a:solidFill>
              </a:rPr>
              <a:t>Include more equity components?</a:t>
            </a:r>
          </a:p>
          <a:p>
            <a:pPr marL="285750" indent="-285750">
              <a:buChar char="•"/>
            </a:pPr>
            <a:r>
              <a:rPr lang="en-US" dirty="0">
                <a:solidFill>
                  <a:srgbClr val="FFFFFF"/>
                </a:solidFill>
              </a:rPr>
              <a:t>Does this make sense to target to different vehicle/market segments over time?</a:t>
            </a:r>
          </a:p>
          <a:p>
            <a:pPr marL="285750" indent="-285750">
              <a:buChar char="•"/>
            </a:pPr>
            <a:r>
              <a:rPr lang="en-US" dirty="0">
                <a:solidFill>
                  <a:srgbClr val="FFFFFF"/>
                </a:solidFill>
              </a:rPr>
              <a:t>Move to near term?</a:t>
            </a:r>
          </a:p>
          <a:p>
            <a:pPr marL="285750" indent="-285750">
              <a:buChar char="•"/>
            </a:pPr>
            <a:r>
              <a:rPr lang="en-US" dirty="0">
                <a:solidFill>
                  <a:srgbClr val="FFFFFF"/>
                </a:solidFill>
              </a:rPr>
              <a:t>Should DEPA Coalition be the review committee?</a:t>
            </a:r>
          </a:p>
          <a:p>
            <a:pPr marL="285750" indent="-285750">
              <a:buChar char="•"/>
            </a:pPr>
            <a:r>
              <a:rPr lang="en-US" dirty="0">
                <a:solidFill>
                  <a:srgbClr val="FFFFFF"/>
                </a:solidFill>
              </a:rPr>
              <a:t>Comment that funding levels for AFIG statutorily set: is this strategy feasible? Worth aiming for?</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a:p>
            <a:pPr marL="285750" indent="-285750">
              <a:buChar char="•"/>
            </a:pP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16</a:t>
            </a:fld>
            <a:endParaRPr lang="en-US"/>
          </a:p>
        </p:txBody>
      </p:sp>
    </p:spTree>
    <p:extLst>
      <p:ext uri="{BB962C8B-B14F-4D97-AF65-F5344CB8AC3E}">
        <p14:creationId xmlns:p14="http://schemas.microsoft.com/office/powerpoint/2010/main" val="443117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17</a:t>
            </a:fld>
            <a:endParaRPr lang="en-US"/>
          </a:p>
        </p:txBody>
      </p:sp>
    </p:spTree>
    <p:extLst>
      <p:ext uri="{BB962C8B-B14F-4D97-AF65-F5344CB8AC3E}">
        <p14:creationId xmlns:p14="http://schemas.microsoft.com/office/powerpoint/2010/main" val="1420393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18</a:t>
            </a:fld>
            <a:endParaRPr lang="en-US"/>
          </a:p>
        </p:txBody>
      </p:sp>
    </p:spTree>
    <p:extLst>
      <p:ext uri="{BB962C8B-B14F-4D97-AF65-F5344CB8AC3E}">
        <p14:creationId xmlns:p14="http://schemas.microsoft.com/office/powerpoint/2010/main" val="363382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19</a:t>
            </a:fld>
            <a:endParaRPr lang="en-US"/>
          </a:p>
        </p:txBody>
      </p:sp>
    </p:spTree>
    <p:extLst>
      <p:ext uri="{BB962C8B-B14F-4D97-AF65-F5344CB8AC3E}">
        <p14:creationId xmlns:p14="http://schemas.microsoft.com/office/powerpoint/2010/main" val="1486895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20</a:t>
            </a:fld>
            <a:endParaRPr lang="en-US"/>
          </a:p>
        </p:txBody>
      </p:sp>
    </p:spTree>
    <p:extLst>
      <p:ext uri="{BB962C8B-B14F-4D97-AF65-F5344CB8AC3E}">
        <p14:creationId xmlns:p14="http://schemas.microsoft.com/office/powerpoint/2010/main" val="666724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a:t>
            </a:r>
          </a:p>
          <a:p>
            <a:pPr marL="171450" indent="-171450">
              <a:buFont typeface="Arial" panose="020B0604020202020204" pitchFamily="34" charset="0"/>
              <a:buChar char="•"/>
            </a:pPr>
            <a:r>
              <a:rPr lang="en-US" dirty="0"/>
              <a:t>Should strategies only be classified as near term vs. long term?</a:t>
            </a:r>
            <a:r>
              <a:rPr lang="en-US" dirty="0">
                <a:cs typeface="Calibri"/>
              </a:rPr>
              <a:t> If so, what timeframe should the medium-term ones be moved to?</a:t>
            </a:r>
          </a:p>
          <a:p>
            <a:pPr marL="171450" indent="-171450">
              <a:buFont typeface="Arial" panose="020B0604020202020204" pitchFamily="34" charset="0"/>
              <a:buChar char="•"/>
            </a:pPr>
            <a:r>
              <a:rPr lang="en-US" dirty="0">
                <a:cs typeface="Calibri"/>
              </a:rPr>
              <a:t>What should near term mean (how many years)?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21</a:t>
            </a:fld>
            <a:endParaRPr lang="en-US"/>
          </a:p>
        </p:txBody>
      </p:sp>
    </p:spTree>
    <p:extLst>
      <p:ext uri="{BB962C8B-B14F-4D97-AF65-F5344CB8AC3E}">
        <p14:creationId xmlns:p14="http://schemas.microsoft.com/office/powerpoint/2010/main" val="3494097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a:t>
            </a:r>
          </a:p>
          <a:p>
            <a:pPr marL="171450" indent="-171450">
              <a:buFont typeface="Arial" panose="020B0604020202020204" pitchFamily="34" charset="0"/>
              <a:buChar char="•"/>
            </a:pPr>
            <a:r>
              <a:rPr lang="en-US" dirty="0"/>
              <a:t>Should smart chargers be mentioned, given costs to consumers?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22</a:t>
            </a:fld>
            <a:endParaRPr lang="en-US"/>
          </a:p>
        </p:txBody>
      </p:sp>
    </p:spTree>
    <p:extLst>
      <p:ext uri="{BB962C8B-B14F-4D97-AF65-F5344CB8AC3E}">
        <p14:creationId xmlns:p14="http://schemas.microsoft.com/office/powerpoint/2010/main" val="3497801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FFFF"/>
                </a:solidFill>
              </a:rPr>
              <a:t>Questions</a:t>
            </a:r>
          </a:p>
          <a:p>
            <a:pPr marL="171450" indent="-171450">
              <a:buFont typeface="Arial" panose="020B0604020202020204" pitchFamily="34" charset="0"/>
              <a:buChar char="•"/>
            </a:pPr>
            <a:r>
              <a:rPr lang="en-US" dirty="0">
                <a:solidFill>
                  <a:srgbClr val="FFFFFF"/>
                </a:solidFill>
              </a:rPr>
              <a:t>Should this include utility in the title?</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23</a:t>
            </a:fld>
            <a:endParaRPr lang="en-US"/>
          </a:p>
        </p:txBody>
      </p:sp>
    </p:spTree>
    <p:extLst>
      <p:ext uri="{BB962C8B-B14F-4D97-AF65-F5344CB8AC3E}">
        <p14:creationId xmlns:p14="http://schemas.microsoft.com/office/powerpoint/2010/main" val="328781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6</a:t>
            </a:fld>
            <a:endParaRPr lang="en-US" dirty="0"/>
          </a:p>
        </p:txBody>
      </p:sp>
    </p:spTree>
    <p:extLst>
      <p:ext uri="{BB962C8B-B14F-4D97-AF65-F5344CB8AC3E}">
        <p14:creationId xmlns:p14="http://schemas.microsoft.com/office/powerpoint/2010/main" val="3478124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24</a:t>
            </a:fld>
            <a:endParaRPr lang="en-US"/>
          </a:p>
        </p:txBody>
      </p:sp>
    </p:spTree>
    <p:extLst>
      <p:ext uri="{BB962C8B-B14F-4D97-AF65-F5344CB8AC3E}">
        <p14:creationId xmlns:p14="http://schemas.microsoft.com/office/powerpoint/2010/main" val="2176381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25</a:t>
            </a:fld>
            <a:endParaRPr lang="en-US"/>
          </a:p>
        </p:txBody>
      </p:sp>
    </p:spTree>
    <p:extLst>
      <p:ext uri="{BB962C8B-B14F-4D97-AF65-F5344CB8AC3E}">
        <p14:creationId xmlns:p14="http://schemas.microsoft.com/office/powerpoint/2010/main" val="3505836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a:t>
            </a:r>
          </a:p>
          <a:p>
            <a:pPr marL="171450" indent="-171450">
              <a:buFont typeface="Arial" panose="020B0604020202020204" pitchFamily="34" charset="0"/>
              <a:buChar char="•"/>
            </a:pPr>
            <a:r>
              <a:rPr lang="en-US" dirty="0"/>
              <a:t>Should strategies only be classified as near term vs. long term?</a:t>
            </a:r>
            <a:r>
              <a:rPr lang="en-US" dirty="0">
                <a:cs typeface="Calibri"/>
              </a:rPr>
              <a:t> If so, what timeframe should the medium-term ones be moved to?</a:t>
            </a:r>
          </a:p>
          <a:p>
            <a:pPr marL="171450" indent="-171450">
              <a:buFont typeface="Arial" panose="020B0604020202020204" pitchFamily="34" charset="0"/>
              <a:buChar char="•"/>
            </a:pPr>
            <a:r>
              <a:rPr lang="en-US" dirty="0">
                <a:cs typeface="Calibri"/>
              </a:rPr>
              <a:t>What should near term mean (how many years)?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26</a:t>
            </a:fld>
            <a:endParaRPr lang="en-US"/>
          </a:p>
        </p:txBody>
      </p:sp>
    </p:spTree>
    <p:extLst>
      <p:ext uri="{BB962C8B-B14F-4D97-AF65-F5344CB8AC3E}">
        <p14:creationId xmlns:p14="http://schemas.microsoft.com/office/powerpoint/2010/main" val="2394003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27</a:t>
            </a:fld>
            <a:endParaRPr lang="en-US"/>
          </a:p>
        </p:txBody>
      </p:sp>
    </p:spTree>
    <p:extLst>
      <p:ext uri="{BB962C8B-B14F-4D97-AF65-F5344CB8AC3E}">
        <p14:creationId xmlns:p14="http://schemas.microsoft.com/office/powerpoint/2010/main" val="30696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Questions</a:t>
            </a:r>
            <a:endParaRPr lang="en-US" dirty="0"/>
          </a:p>
          <a:p>
            <a:pPr marL="171450" indent="-171450">
              <a:buFont typeface="Arial" panose="020B0604020202020204" pitchFamily="34" charset="0"/>
              <a:buChar char="•"/>
            </a:pPr>
            <a:r>
              <a:rPr lang="en-US" dirty="0"/>
              <a:t>Model zoning codes covered in previous municipal strategy </a:t>
            </a:r>
            <a:r>
              <a:rPr lang="mr-IN" dirty="0"/>
              <a:t>–</a:t>
            </a:r>
            <a:r>
              <a:rPr lang="en-US" dirty="0"/>
              <a:t> or should it be its own strategy and replace this?</a:t>
            </a:r>
          </a:p>
          <a:p>
            <a:pPr marL="171450" indent="-171450">
              <a:buFont typeface="Arial" panose="020B0604020202020204" pitchFamily="34" charset="0"/>
              <a:buChar char="•"/>
            </a:pPr>
            <a:r>
              <a:rPr lang="en-US" dirty="0"/>
              <a:t>Does description have right elements, level of detail?</a:t>
            </a:r>
          </a:p>
          <a:p>
            <a:pPr marL="171450" indent="-171450">
              <a:buFont typeface="Arial" panose="020B0604020202020204" pitchFamily="34" charset="0"/>
              <a:buChar char="•"/>
            </a:pPr>
            <a:r>
              <a:rPr lang="en-US" dirty="0"/>
              <a:t>Is the strategy in the right time frame?</a:t>
            </a:r>
            <a:endParaRPr lang="en-US" dirty="0">
              <a:cs typeface="Calibri"/>
            </a:endParaRPr>
          </a:p>
          <a:p>
            <a:pPr marL="171450" indent="-171450">
              <a:buFont typeface="Arial" panose="020B0604020202020204" pitchFamily="34" charset="0"/>
              <a:buChar char="•"/>
            </a:pPr>
            <a:r>
              <a:rPr lang="en-US" dirty="0"/>
              <a:t>Suggestions for Implementation Pathway?</a:t>
            </a:r>
            <a:endParaRPr lang="en-US" dirty="0">
              <a:solidFill>
                <a:schemeClr val="tx1"/>
              </a:solidFill>
              <a:cs typeface="Calibri"/>
            </a:endParaRPr>
          </a:p>
          <a:p>
            <a:pPr marL="171450" indent="-171450">
              <a:buFont typeface="Arial" panose="020B0604020202020204" pitchFamily="34" charset="0"/>
              <a:buChar char="•"/>
            </a:pPr>
            <a:r>
              <a:rPr lang="en-US" dirty="0">
                <a:solidFill>
                  <a:srgbClr val="FFFFFF"/>
                </a:solidFill>
              </a:rPr>
              <a:t>Suggestions for Key Collaborators/Stakeholders?</a:t>
            </a:r>
            <a:endParaRPr lang="en-US" dirty="0"/>
          </a:p>
          <a:p>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28</a:t>
            </a:fld>
            <a:endParaRPr lang="en-US"/>
          </a:p>
        </p:txBody>
      </p:sp>
    </p:spTree>
    <p:extLst>
      <p:ext uri="{BB962C8B-B14F-4D97-AF65-F5344CB8AC3E}">
        <p14:creationId xmlns:p14="http://schemas.microsoft.com/office/powerpoint/2010/main" val="2209187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a:t>
            </a:r>
          </a:p>
          <a:p>
            <a:pPr marL="171450" indent="-171450">
              <a:buFont typeface="Arial" panose="020B0604020202020204" pitchFamily="34" charset="0"/>
              <a:buChar char="•"/>
            </a:pPr>
            <a:r>
              <a:rPr lang="en-US" dirty="0"/>
              <a:t>Should all of these strategies be included? Is 13 strategies too many?</a:t>
            </a:r>
          </a:p>
          <a:p>
            <a:pPr marL="171450" indent="-171450">
              <a:buFont typeface="Arial" panose="020B0604020202020204" pitchFamily="34" charset="0"/>
              <a:buChar char="•"/>
            </a:pPr>
            <a:r>
              <a:rPr lang="en-US" dirty="0"/>
              <a:t>Any other adjustments to timeline?</a:t>
            </a:r>
          </a:p>
        </p:txBody>
      </p:sp>
      <p:sp>
        <p:nvSpPr>
          <p:cNvPr id="4" name="Slide Number Placeholder 3"/>
          <p:cNvSpPr>
            <a:spLocks noGrp="1"/>
          </p:cNvSpPr>
          <p:nvPr>
            <p:ph type="sldNum" sz="quarter" idx="10"/>
          </p:nvPr>
        </p:nvSpPr>
        <p:spPr/>
        <p:txBody>
          <a:bodyPr/>
          <a:lstStyle/>
          <a:p>
            <a:fld id="{9FDA04EC-859E-4697-B7EA-AE8E11BFEFB6}" type="slidenum">
              <a:rPr lang="en-US" smtClean="0"/>
              <a:pPr/>
              <a:t>29</a:t>
            </a:fld>
            <a:endParaRPr lang="en-US"/>
          </a:p>
        </p:txBody>
      </p:sp>
    </p:spTree>
    <p:extLst>
      <p:ext uri="{BB962C8B-B14F-4D97-AF65-F5344CB8AC3E}">
        <p14:creationId xmlns:p14="http://schemas.microsoft.com/office/powerpoint/2010/main" val="762625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modeling was conducted to present a set of plausible futures for the PA EV market and it’s impact. As much as we’d like to be able to say we can predict the future, none of these scenarios are being put forward as a prediction of how the PA EV market will grow. </a:t>
            </a:r>
          </a:p>
          <a:p>
            <a:endParaRPr lang="en-US" dirty="0"/>
          </a:p>
          <a:p>
            <a:r>
              <a:rPr lang="en-US" dirty="0"/>
              <a:t>As a reminder of what we discussed in January, we modeled four scenarios out to three horizon years for a total of 12 scenario results. The four scenarios reflect the intersection of the level of policy support with the level of technology advancement. </a:t>
            </a:r>
          </a:p>
          <a:p>
            <a:endParaRPr lang="en-US" dirty="0"/>
          </a:p>
          <a:p>
            <a:r>
              <a:rPr lang="en-US" dirty="0"/>
              <a:t>PA’s BAU case represents the scenario driven by low policy support and low technology advancement, the Low-High is a moderate scenario driven by low policy support and high technology advancement. The ZEV MOU represents a scenario driven by high policy support and low technology advancement, and the 80x50 scenario represents an EV future driven by high policy support and high technology advancement. </a:t>
            </a:r>
          </a:p>
          <a:p>
            <a:endParaRPr lang="en-US" dirty="0"/>
          </a:p>
          <a:p>
            <a:r>
              <a:rPr lang="en-US" dirty="0"/>
              <a:t>Our modeling approach, inputs, and assumptions were all vetted by our strategic partners at the Volpe Transportation Center.</a:t>
            </a:r>
          </a:p>
          <a:p>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30</a:t>
            </a:fld>
            <a:endParaRPr lang="en-US" dirty="0"/>
          </a:p>
        </p:txBody>
      </p:sp>
    </p:spTree>
    <p:extLst>
      <p:ext uri="{BB962C8B-B14F-4D97-AF65-F5344CB8AC3E}">
        <p14:creationId xmlns:p14="http://schemas.microsoft.com/office/powerpoint/2010/main" val="2389398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graph on the right shows PEV sales as a % of total LDV sales. For the purposes of this model, PEV is defined as both BEV and PHEV. Their results are presented together in these slides. </a:t>
            </a:r>
          </a:p>
          <a:p>
            <a:endParaRPr lang="en-US" dirty="0"/>
          </a:p>
          <a:p>
            <a:r>
              <a:rPr lang="en-US" dirty="0"/>
              <a:t>Grey, blue, yellow, orange lines…</a:t>
            </a:r>
          </a:p>
          <a:p>
            <a:endParaRPr lang="en-US" sz="1200" i="1" dirty="0">
              <a:solidFill>
                <a:schemeClr val="bg1">
                  <a:lumMod val="65000"/>
                </a:schemeClr>
              </a:solidFill>
            </a:endParaRPr>
          </a:p>
          <a:p>
            <a:r>
              <a:rPr lang="en-US" sz="1200" i="1" dirty="0">
                <a:solidFill>
                  <a:schemeClr val="bg1">
                    <a:lumMod val="65000"/>
                  </a:schemeClr>
                </a:solidFill>
              </a:rPr>
              <a:t>Now I’ll go through each scenario’s results one by one. </a:t>
            </a:r>
          </a:p>
          <a:p>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31</a:t>
            </a:fld>
            <a:endParaRPr lang="en-US" dirty="0"/>
          </a:p>
        </p:txBody>
      </p:sp>
    </p:spTree>
    <p:extLst>
      <p:ext uri="{BB962C8B-B14F-4D97-AF65-F5344CB8AC3E}">
        <p14:creationId xmlns:p14="http://schemas.microsoft.com/office/powerpoint/2010/main" val="1124381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Shown by the orange curve in the graph on the right. As a reminder, this scenario is supported by EIA projections of EV adoption over time.  </a:t>
            </a:r>
          </a:p>
          <a:p>
            <a:endParaRPr lang="en-US" dirty="0"/>
          </a:p>
          <a:p>
            <a:r>
              <a:rPr lang="en-US" dirty="0"/>
              <a:t>The table on the left shows the model results out to 2033. </a:t>
            </a:r>
          </a:p>
          <a:p>
            <a:r>
              <a:rPr lang="en-US" dirty="0"/>
              <a:t>By 2033, 10% of light duty sales are </a:t>
            </a:r>
            <a:r>
              <a:rPr lang="en-US" dirty="0" err="1"/>
              <a:t>Evs</a:t>
            </a:r>
            <a:endParaRPr lang="en-US" dirty="0"/>
          </a:p>
          <a:p>
            <a:r>
              <a:rPr lang="en-US" dirty="0"/>
              <a:t>7% of the LD fleet is </a:t>
            </a:r>
            <a:r>
              <a:rPr lang="en-US" dirty="0" err="1"/>
              <a:t>Evs</a:t>
            </a:r>
            <a:endParaRPr lang="en-US" dirty="0"/>
          </a:p>
          <a:p>
            <a:r>
              <a:rPr lang="en-US" dirty="0"/>
              <a:t>And 6% of total LDV miles traveled are by EVs</a:t>
            </a:r>
          </a:p>
          <a:p>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32</a:t>
            </a:fld>
            <a:endParaRPr lang="en-US" dirty="0"/>
          </a:p>
        </p:txBody>
      </p:sp>
    </p:spTree>
    <p:extLst>
      <p:ext uri="{BB962C8B-B14F-4D97-AF65-F5344CB8AC3E}">
        <p14:creationId xmlns:p14="http://schemas.microsoft.com/office/powerpoint/2010/main" val="1510879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slide shows the environmental and economic results for BAU case</a:t>
            </a:r>
          </a:p>
          <a:p>
            <a:endParaRPr lang="en-US" dirty="0"/>
          </a:p>
          <a:p>
            <a:r>
              <a:rPr lang="en-US" dirty="0"/>
              <a:t>Not showing all results for each year on this slide, as it’s a lot of information to process in 45 minutes, but the complete results, methodology, and assumptions will be included in the roadmap document. </a:t>
            </a:r>
          </a:p>
          <a:p>
            <a:endParaRPr lang="en-US" dirty="0"/>
          </a:p>
          <a:p>
            <a:r>
              <a:rPr lang="en-US" dirty="0"/>
              <a:t>As we go through the slide deck for the following scenarios, the environmental results will be presented as a % change from the BAU scenario. In this scenario, GHG emissions in 2033 are about 38.5 million metric tons, NOX is about 22.5 million pounds, and PM2.5 is about 2.3 million pounds. </a:t>
            </a:r>
          </a:p>
          <a:p>
            <a:endParaRPr lang="en-US" dirty="0"/>
          </a:p>
          <a:p>
            <a:r>
              <a:rPr lang="en-US" dirty="0"/>
              <a:t>Below the environmental results are the economic results. We conducted a BCA for four different perspectives in PA. First I’ll explain what each of these perspectives means, then I’ll explain what the numbers represent. </a:t>
            </a:r>
          </a:p>
          <a:p>
            <a:endParaRPr lang="en-US" dirty="0"/>
          </a:p>
          <a:p>
            <a:r>
              <a:rPr lang="en-US" dirty="0"/>
              <a:t>TRC… SCT… PCT… NPCT….</a:t>
            </a:r>
          </a:p>
          <a:p>
            <a:endParaRPr lang="en-US" dirty="0"/>
          </a:p>
          <a:p>
            <a:r>
              <a:rPr lang="en-US" dirty="0"/>
              <a:t>Each of these values in the right hand column show the ratio of lifetime benefits to lifetime costs for each perspective. Therefore, if the value is greater than 1, it is cost-effective. If it’s below one, it is not cost effective (expensive) to that perspective, and if it’s right around 1, then the costs are equal to the benefits. </a:t>
            </a:r>
          </a:p>
          <a:p>
            <a:endParaRPr lang="en-US" dirty="0"/>
          </a:p>
          <a:p>
            <a:r>
              <a:rPr lang="en-US" dirty="0"/>
              <a:t>This scenario is cost-effective for all four perspectives. </a:t>
            </a:r>
          </a:p>
        </p:txBody>
      </p:sp>
      <p:sp>
        <p:nvSpPr>
          <p:cNvPr id="4" name="Slide Number Placeholder 3"/>
          <p:cNvSpPr>
            <a:spLocks noGrp="1"/>
          </p:cNvSpPr>
          <p:nvPr>
            <p:ph type="sldNum" sz="quarter" idx="10"/>
          </p:nvPr>
        </p:nvSpPr>
        <p:spPr/>
        <p:txBody>
          <a:bodyPr/>
          <a:lstStyle/>
          <a:p>
            <a:fld id="{9FDA04EC-859E-4697-B7EA-AE8E11BFEFB6}" type="slidenum">
              <a:rPr lang="en-US" smtClean="0"/>
              <a:pPr/>
              <a:t>33</a:t>
            </a:fld>
            <a:endParaRPr lang="en-US" dirty="0"/>
          </a:p>
        </p:txBody>
      </p:sp>
    </p:spTree>
    <p:extLst>
      <p:ext uri="{BB962C8B-B14F-4D97-AF65-F5344CB8AC3E}">
        <p14:creationId xmlns:p14="http://schemas.microsoft.com/office/powerpoint/2010/main" val="86933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interims, we facilitated subcommittee calls, conducted research, conducted interviews with experts, and wrote / edited the roadmap.</a:t>
            </a:r>
          </a:p>
          <a:p>
            <a:r>
              <a:rPr lang="en-US" dirty="0"/>
              <a:t>November, January, March, June</a:t>
            </a:r>
          </a:p>
        </p:txBody>
      </p:sp>
      <p:sp>
        <p:nvSpPr>
          <p:cNvPr id="4" name="Slide Number Placeholder 3"/>
          <p:cNvSpPr>
            <a:spLocks noGrp="1"/>
          </p:cNvSpPr>
          <p:nvPr>
            <p:ph type="sldNum" sz="quarter" idx="10"/>
          </p:nvPr>
        </p:nvSpPr>
        <p:spPr/>
        <p:txBody>
          <a:bodyPr/>
          <a:lstStyle/>
          <a:p>
            <a:fld id="{9FDA04EC-859E-4697-B7EA-AE8E11BFEFB6}" type="slidenum">
              <a:rPr lang="en-US" smtClean="0"/>
              <a:pPr/>
              <a:t>7</a:t>
            </a:fld>
            <a:endParaRPr lang="en-US"/>
          </a:p>
        </p:txBody>
      </p:sp>
    </p:spTree>
    <p:extLst>
      <p:ext uri="{BB962C8B-B14F-4D97-AF65-F5344CB8AC3E}">
        <p14:creationId xmlns:p14="http://schemas.microsoft.com/office/powerpoint/2010/main" val="3277657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low policy high tech scenario that averages projections from several 3</a:t>
            </a:r>
            <a:r>
              <a:rPr lang="en-US" baseline="30000" dirty="0"/>
              <a:t>rd</a:t>
            </a:r>
            <a:r>
              <a:rPr lang="en-US" dirty="0"/>
              <a:t> party projections is shown by the yellow curve in the graph on the right. </a:t>
            </a:r>
          </a:p>
          <a:p>
            <a:endParaRPr lang="en-US" dirty="0"/>
          </a:p>
          <a:p>
            <a:r>
              <a:rPr lang="en-US" dirty="0"/>
              <a:t>The table on the left shows the model results out to 2033. </a:t>
            </a:r>
          </a:p>
          <a:p>
            <a:r>
              <a:rPr lang="en-US" dirty="0"/>
              <a:t>By 2033, 32% of light duty sales are </a:t>
            </a:r>
            <a:r>
              <a:rPr lang="en-US" dirty="0" err="1"/>
              <a:t>Evs</a:t>
            </a:r>
            <a:endParaRPr lang="en-US" dirty="0"/>
          </a:p>
          <a:p>
            <a:r>
              <a:rPr lang="en-US" dirty="0"/>
              <a:t>11% of the LD fleet is </a:t>
            </a:r>
            <a:r>
              <a:rPr lang="en-US" dirty="0" err="1"/>
              <a:t>Evs</a:t>
            </a:r>
            <a:endParaRPr lang="en-US" dirty="0"/>
          </a:p>
          <a:p>
            <a:r>
              <a:rPr lang="en-US" dirty="0"/>
              <a:t>And 10.5% of total LDV miles traveled are by EVs</a:t>
            </a:r>
          </a:p>
          <a:p>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34</a:t>
            </a:fld>
            <a:endParaRPr lang="en-US" dirty="0"/>
          </a:p>
        </p:txBody>
      </p:sp>
    </p:spTree>
    <p:extLst>
      <p:ext uri="{BB962C8B-B14F-4D97-AF65-F5344CB8AC3E}">
        <p14:creationId xmlns:p14="http://schemas.microsoft.com/office/powerpoint/2010/main" val="179888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environmental and economic results….</a:t>
            </a:r>
          </a:p>
          <a:p>
            <a:endParaRPr lang="en-US" dirty="0"/>
          </a:p>
          <a:p>
            <a:r>
              <a:rPr lang="en-US" dirty="0"/>
              <a:t>By 2033 there is a 3% reduction in GHG emissions from the BAU </a:t>
            </a:r>
          </a:p>
          <a:p>
            <a:r>
              <a:rPr lang="en-US" dirty="0"/>
              <a:t>5% reduction in NOX </a:t>
            </a:r>
          </a:p>
          <a:p>
            <a:r>
              <a:rPr lang="en-US" dirty="0"/>
              <a:t>3% reduction in PM 2.5 </a:t>
            </a:r>
          </a:p>
          <a:p>
            <a:endParaRPr lang="en-US" dirty="0"/>
          </a:p>
          <a:p>
            <a:r>
              <a:rPr lang="en-US" dirty="0"/>
              <a:t>This scenario is highly cost-effective for all four perspectives. This is because the scenario involves relatively low policy support but reaps many benefits from high technology advancement</a:t>
            </a:r>
          </a:p>
        </p:txBody>
      </p:sp>
      <p:sp>
        <p:nvSpPr>
          <p:cNvPr id="4" name="Slide Number Placeholder 3"/>
          <p:cNvSpPr>
            <a:spLocks noGrp="1"/>
          </p:cNvSpPr>
          <p:nvPr>
            <p:ph type="sldNum" sz="quarter" idx="10"/>
          </p:nvPr>
        </p:nvSpPr>
        <p:spPr/>
        <p:txBody>
          <a:bodyPr/>
          <a:lstStyle/>
          <a:p>
            <a:fld id="{9FDA04EC-859E-4697-B7EA-AE8E11BFEFB6}" type="slidenum">
              <a:rPr lang="en-US" smtClean="0"/>
              <a:pPr/>
              <a:t>35</a:t>
            </a:fld>
            <a:endParaRPr lang="en-US" dirty="0"/>
          </a:p>
        </p:txBody>
      </p:sp>
    </p:spTree>
    <p:extLst>
      <p:ext uri="{BB962C8B-B14F-4D97-AF65-F5344CB8AC3E}">
        <p14:creationId xmlns:p14="http://schemas.microsoft.com/office/powerpoint/2010/main" val="2842226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by the blue curve in the graph on the right. </a:t>
            </a:r>
          </a:p>
          <a:p>
            <a:endParaRPr lang="en-US" dirty="0"/>
          </a:p>
          <a:p>
            <a:r>
              <a:rPr lang="en-US" dirty="0"/>
              <a:t>The table on the left shows the model results out to 2033. </a:t>
            </a:r>
          </a:p>
          <a:p>
            <a:r>
              <a:rPr lang="en-US" dirty="0"/>
              <a:t>By 2033, 30% of light duty sales are </a:t>
            </a:r>
            <a:r>
              <a:rPr lang="en-US" dirty="0" err="1"/>
              <a:t>Evs</a:t>
            </a:r>
            <a:endParaRPr lang="en-US" dirty="0"/>
          </a:p>
          <a:p>
            <a:r>
              <a:rPr lang="en-US" dirty="0"/>
              <a:t>16% of the LD fleet is </a:t>
            </a:r>
            <a:r>
              <a:rPr lang="en-US" dirty="0" err="1"/>
              <a:t>Evs</a:t>
            </a:r>
            <a:endParaRPr lang="en-US" dirty="0"/>
          </a:p>
          <a:p>
            <a:r>
              <a:rPr lang="en-US" dirty="0"/>
              <a:t>And 14.5% of total LDV miles traveled are by </a:t>
            </a:r>
            <a:r>
              <a:rPr lang="en-US" dirty="0" err="1"/>
              <a:t>Evs</a:t>
            </a:r>
            <a:endParaRPr lang="en-US" dirty="0"/>
          </a:p>
          <a:p>
            <a:endParaRPr lang="en-US" dirty="0"/>
          </a:p>
          <a:p>
            <a:r>
              <a:rPr lang="en-US" dirty="0"/>
              <a:t>ZEV MOU mandates 15% sales are EV by 2025. We modeled a similar rate of growth past 2025 that doesn’t exceed expert </a:t>
            </a:r>
            <a:r>
              <a:rPr lang="en-US" dirty="0" err="1"/>
              <a:t>proejctions</a:t>
            </a:r>
            <a:r>
              <a:rPr lang="en-US" dirty="0"/>
              <a:t>. </a:t>
            </a:r>
          </a:p>
          <a:p>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36</a:t>
            </a:fld>
            <a:endParaRPr lang="en-US" dirty="0"/>
          </a:p>
        </p:txBody>
      </p:sp>
    </p:spTree>
    <p:extLst>
      <p:ext uri="{BB962C8B-B14F-4D97-AF65-F5344CB8AC3E}">
        <p14:creationId xmlns:p14="http://schemas.microsoft.com/office/powerpoint/2010/main" val="782679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ZEV MOU scenario, by 2033 there is likely to be a 3% reduction in GHG emissions,</a:t>
            </a:r>
          </a:p>
          <a:p>
            <a:r>
              <a:rPr lang="en-US" dirty="0"/>
              <a:t>A 5% reduction in NOX, and </a:t>
            </a:r>
          </a:p>
          <a:p>
            <a:r>
              <a:rPr lang="en-US" dirty="0"/>
              <a:t>3% reduction in PM 2.5. </a:t>
            </a:r>
          </a:p>
          <a:p>
            <a:endParaRPr lang="en-US" dirty="0"/>
          </a:p>
          <a:p>
            <a:r>
              <a:rPr lang="en-US" dirty="0"/>
              <a:t>This scenario is cost effective only for the participants (EV owners) and society if environmental externalities are included. </a:t>
            </a:r>
          </a:p>
          <a:p>
            <a:r>
              <a:rPr lang="en-US" dirty="0"/>
              <a:t>For this to be considered CE to society, environmental benefits must be included. </a:t>
            </a:r>
          </a:p>
          <a:p>
            <a:r>
              <a:rPr lang="en-US" dirty="0"/>
              <a:t>In this scenario , there are high policy costs borne by the state, utilities, and programs, but without the assistance of technology advancement making </a:t>
            </a:r>
            <a:r>
              <a:rPr lang="en-US" dirty="0" err="1"/>
              <a:t>Evs</a:t>
            </a:r>
            <a:r>
              <a:rPr lang="en-US" dirty="0"/>
              <a:t> cheaper, you don’t see the benefit to all perspectives. </a:t>
            </a:r>
          </a:p>
        </p:txBody>
      </p:sp>
      <p:sp>
        <p:nvSpPr>
          <p:cNvPr id="4" name="Slide Number Placeholder 3"/>
          <p:cNvSpPr>
            <a:spLocks noGrp="1"/>
          </p:cNvSpPr>
          <p:nvPr>
            <p:ph type="sldNum" sz="quarter" idx="10"/>
          </p:nvPr>
        </p:nvSpPr>
        <p:spPr/>
        <p:txBody>
          <a:bodyPr/>
          <a:lstStyle/>
          <a:p>
            <a:fld id="{9FDA04EC-859E-4697-B7EA-AE8E11BFEFB6}" type="slidenum">
              <a:rPr lang="en-US" smtClean="0"/>
              <a:pPr/>
              <a:t>37</a:t>
            </a:fld>
            <a:endParaRPr lang="en-US" dirty="0"/>
          </a:p>
        </p:txBody>
      </p:sp>
    </p:spTree>
    <p:extLst>
      <p:ext uri="{BB962C8B-B14F-4D97-AF65-F5344CB8AC3E}">
        <p14:creationId xmlns:p14="http://schemas.microsoft.com/office/powerpoint/2010/main" val="2871160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curve in the graph on the right</a:t>
            </a:r>
          </a:p>
          <a:p>
            <a:endParaRPr lang="en-US" dirty="0"/>
          </a:p>
          <a:p>
            <a:r>
              <a:rPr lang="en-US" dirty="0"/>
              <a:t>BY 2033, 79% of LDV sales will be </a:t>
            </a:r>
            <a:r>
              <a:rPr lang="en-US" dirty="0" err="1"/>
              <a:t>Evs</a:t>
            </a:r>
            <a:endParaRPr lang="en-US" dirty="0"/>
          </a:p>
          <a:p>
            <a:r>
              <a:rPr lang="en-US" dirty="0"/>
              <a:t>31% of the LDV fleet will be </a:t>
            </a:r>
            <a:r>
              <a:rPr lang="en-US" dirty="0" err="1"/>
              <a:t>Evs</a:t>
            </a:r>
            <a:endParaRPr lang="en-US" dirty="0"/>
          </a:p>
          <a:p>
            <a:r>
              <a:rPr lang="en-US" dirty="0"/>
              <a:t>30% of the LDV miles traveled will be driven by EVs</a:t>
            </a:r>
          </a:p>
        </p:txBody>
      </p:sp>
      <p:sp>
        <p:nvSpPr>
          <p:cNvPr id="4" name="Slide Number Placeholder 3"/>
          <p:cNvSpPr>
            <a:spLocks noGrp="1"/>
          </p:cNvSpPr>
          <p:nvPr>
            <p:ph type="sldNum" sz="quarter" idx="10"/>
          </p:nvPr>
        </p:nvSpPr>
        <p:spPr/>
        <p:txBody>
          <a:bodyPr/>
          <a:lstStyle/>
          <a:p>
            <a:fld id="{9FDA04EC-859E-4697-B7EA-AE8E11BFEFB6}" type="slidenum">
              <a:rPr lang="en-US" smtClean="0"/>
              <a:pPr/>
              <a:t>38</a:t>
            </a:fld>
            <a:endParaRPr lang="en-US" dirty="0"/>
          </a:p>
        </p:txBody>
      </p:sp>
    </p:spTree>
    <p:extLst>
      <p:ext uri="{BB962C8B-B14F-4D97-AF65-F5344CB8AC3E}">
        <p14:creationId xmlns:p14="http://schemas.microsoft.com/office/powerpoint/2010/main" val="2971261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By 2033, GHG emissions will be reduced by about 10% from BAU, </a:t>
            </a:r>
          </a:p>
          <a:p>
            <a:pPr lvl="0"/>
            <a:r>
              <a:rPr lang="en-US" sz="1200" kern="1200" dirty="0">
                <a:solidFill>
                  <a:schemeClr val="tx1"/>
                </a:solidFill>
                <a:effectLst/>
                <a:latin typeface="+mn-lt"/>
                <a:ea typeface="+mn-ea"/>
                <a:cs typeface="+mn-cs"/>
              </a:rPr>
              <a:t>19% reduction in NOX</a:t>
            </a:r>
          </a:p>
          <a:p>
            <a:pPr lvl="0"/>
            <a:r>
              <a:rPr lang="en-US" sz="1200" kern="1200" dirty="0">
                <a:solidFill>
                  <a:schemeClr val="tx1"/>
                </a:solidFill>
                <a:effectLst/>
                <a:latin typeface="+mn-lt"/>
                <a:ea typeface="+mn-ea"/>
                <a:cs typeface="+mn-cs"/>
              </a:rPr>
              <a:t>10% reduction in PM2.5</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Benefits of reduced GHGs and Pollutants emissions will increase over time as the Pennsylvania grid increasingly relies on clean sources of electricity like solar and wind.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scenario is cost-effective to all perspectives except for non-participants. </a:t>
            </a:r>
          </a:p>
          <a:p>
            <a:pPr lvl="0"/>
            <a:r>
              <a:rPr lang="en-US" sz="1200" kern="1200" dirty="0">
                <a:solidFill>
                  <a:schemeClr val="tx1"/>
                </a:solidFill>
                <a:effectLst/>
                <a:latin typeface="+mn-lt"/>
                <a:ea typeface="+mn-ea"/>
                <a:cs typeface="+mn-cs"/>
              </a:rPr>
              <a:t>The primary benefit to nonparticipating ratepayers/taxpayers is grid benefits (downward pressure on rates due to more utility sales), whereas in every other test the primary benefit is gasoline savings. in this particular scenario, gas savings are enough to make the other tests cost effective, but grid benefits aren't enough to make the RIM cost-effective</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DA04EC-859E-4697-B7EA-AE8E11BFEFB6}" type="slidenum">
              <a:rPr lang="en-US" smtClean="0"/>
              <a:pPr/>
              <a:t>39</a:t>
            </a:fld>
            <a:endParaRPr lang="en-US" dirty="0"/>
          </a:p>
        </p:txBody>
      </p:sp>
    </p:spTree>
    <p:extLst>
      <p:ext uri="{BB962C8B-B14F-4D97-AF65-F5344CB8AC3E}">
        <p14:creationId xmlns:p14="http://schemas.microsoft.com/office/powerpoint/2010/main" val="1868259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9FDA04EC-859E-4697-B7EA-AE8E11BFEFB6}" type="slidenum">
              <a:rPr lang="en-US" smtClean="0"/>
              <a:pPr/>
              <a:t>43</a:t>
            </a:fld>
            <a:endParaRPr lang="en-US"/>
          </a:p>
        </p:txBody>
      </p:sp>
    </p:spTree>
    <p:extLst>
      <p:ext uri="{BB962C8B-B14F-4D97-AF65-F5344CB8AC3E}">
        <p14:creationId xmlns:p14="http://schemas.microsoft.com/office/powerpoint/2010/main" val="388712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interims, we facilitated subcommittee calls, conducted research, conducted interviews with experts, and wrote / edited the roadmap.</a:t>
            </a:r>
          </a:p>
          <a:p>
            <a:r>
              <a:rPr lang="en-US" dirty="0"/>
              <a:t>November, January, March, June</a:t>
            </a:r>
          </a:p>
        </p:txBody>
      </p:sp>
      <p:sp>
        <p:nvSpPr>
          <p:cNvPr id="4" name="Slide Number Placeholder 3"/>
          <p:cNvSpPr>
            <a:spLocks noGrp="1"/>
          </p:cNvSpPr>
          <p:nvPr>
            <p:ph type="sldNum" sz="quarter" idx="10"/>
          </p:nvPr>
        </p:nvSpPr>
        <p:spPr/>
        <p:txBody>
          <a:bodyPr/>
          <a:lstStyle/>
          <a:p>
            <a:fld id="{9FDA04EC-859E-4697-B7EA-AE8E11BFEFB6}" type="slidenum">
              <a:rPr lang="en-US" smtClean="0"/>
              <a:pPr/>
              <a:t>8</a:t>
            </a:fld>
            <a:endParaRPr lang="en-US"/>
          </a:p>
        </p:txBody>
      </p:sp>
    </p:spTree>
    <p:extLst>
      <p:ext uri="{BB962C8B-B14F-4D97-AF65-F5344CB8AC3E}">
        <p14:creationId xmlns:p14="http://schemas.microsoft.com/office/powerpoint/2010/main" val="3641137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interims, we facilitated subcommittee calls, conducted research, conducted interviews with experts, and wrote / edited the roadmap.</a:t>
            </a:r>
          </a:p>
          <a:p>
            <a:r>
              <a:rPr lang="en-US" dirty="0"/>
              <a:t>November, January, March, June</a:t>
            </a:r>
          </a:p>
        </p:txBody>
      </p:sp>
      <p:sp>
        <p:nvSpPr>
          <p:cNvPr id="4" name="Slide Number Placeholder 3"/>
          <p:cNvSpPr>
            <a:spLocks noGrp="1"/>
          </p:cNvSpPr>
          <p:nvPr>
            <p:ph type="sldNum" sz="quarter" idx="10"/>
          </p:nvPr>
        </p:nvSpPr>
        <p:spPr/>
        <p:txBody>
          <a:bodyPr/>
          <a:lstStyle/>
          <a:p>
            <a:fld id="{9FDA04EC-859E-4697-B7EA-AE8E11BFEFB6}" type="slidenum">
              <a:rPr lang="en-US" smtClean="0"/>
              <a:pPr/>
              <a:t>9</a:t>
            </a:fld>
            <a:endParaRPr lang="en-US"/>
          </a:p>
        </p:txBody>
      </p:sp>
    </p:spTree>
    <p:extLst>
      <p:ext uri="{BB962C8B-B14F-4D97-AF65-F5344CB8AC3E}">
        <p14:creationId xmlns:p14="http://schemas.microsoft.com/office/powerpoint/2010/main" val="29903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interims, we facilitated subcommittee calls, conducted research, conducted interviews with experts, and wrote / edited the roadmap.</a:t>
            </a:r>
          </a:p>
          <a:p>
            <a:r>
              <a:rPr lang="en-US" dirty="0"/>
              <a:t>November, January, March, June</a:t>
            </a:r>
          </a:p>
        </p:txBody>
      </p:sp>
      <p:sp>
        <p:nvSpPr>
          <p:cNvPr id="4" name="Slide Number Placeholder 3"/>
          <p:cNvSpPr>
            <a:spLocks noGrp="1"/>
          </p:cNvSpPr>
          <p:nvPr>
            <p:ph type="sldNum" sz="quarter" idx="10"/>
          </p:nvPr>
        </p:nvSpPr>
        <p:spPr/>
        <p:txBody>
          <a:bodyPr/>
          <a:lstStyle/>
          <a:p>
            <a:fld id="{9FDA04EC-859E-4697-B7EA-AE8E11BFEFB6}" type="slidenum">
              <a:rPr lang="en-US" smtClean="0"/>
              <a:pPr/>
              <a:t>10</a:t>
            </a:fld>
            <a:endParaRPr lang="en-US"/>
          </a:p>
        </p:txBody>
      </p:sp>
    </p:spTree>
    <p:extLst>
      <p:ext uri="{BB962C8B-B14F-4D97-AF65-F5344CB8AC3E}">
        <p14:creationId xmlns:p14="http://schemas.microsoft.com/office/powerpoint/2010/main" val="225058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interims, we facilitated subcommittee calls, conducted research, conducted interviews with experts, and wrote / edited the roadmap.</a:t>
            </a:r>
          </a:p>
          <a:p>
            <a:r>
              <a:rPr lang="en-US" dirty="0"/>
              <a:t>November, January, March, June</a:t>
            </a:r>
          </a:p>
        </p:txBody>
      </p:sp>
      <p:sp>
        <p:nvSpPr>
          <p:cNvPr id="4" name="Slide Number Placeholder 3"/>
          <p:cNvSpPr>
            <a:spLocks noGrp="1"/>
          </p:cNvSpPr>
          <p:nvPr>
            <p:ph type="sldNum" sz="quarter" idx="10"/>
          </p:nvPr>
        </p:nvSpPr>
        <p:spPr/>
        <p:txBody>
          <a:bodyPr/>
          <a:lstStyle/>
          <a:p>
            <a:fld id="{9FDA04EC-859E-4697-B7EA-AE8E11BFEFB6}" type="slidenum">
              <a:rPr lang="en-US" smtClean="0"/>
              <a:pPr/>
              <a:t>11</a:t>
            </a:fld>
            <a:endParaRPr lang="en-US"/>
          </a:p>
        </p:txBody>
      </p:sp>
    </p:spTree>
    <p:extLst>
      <p:ext uri="{BB962C8B-B14F-4D97-AF65-F5344CB8AC3E}">
        <p14:creationId xmlns:p14="http://schemas.microsoft.com/office/powerpoint/2010/main" val="1625438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a:t>
            </a:r>
          </a:p>
          <a:p>
            <a:pPr marL="171450" indent="-171450">
              <a:buFont typeface="Arial" panose="020B0604020202020204" pitchFamily="34" charset="0"/>
              <a:buChar char="•"/>
            </a:pPr>
            <a:r>
              <a:rPr lang="en-US" dirty="0"/>
              <a:t>Should strategies only be classified as near term vs. long term?</a:t>
            </a:r>
            <a:r>
              <a:rPr lang="en-US" dirty="0">
                <a:cs typeface="Calibri"/>
              </a:rPr>
              <a:t> If so, what timeframe should the medium-term ones be moved to?</a:t>
            </a:r>
          </a:p>
          <a:p>
            <a:pPr marL="171450" indent="-171450">
              <a:buFont typeface="Arial" panose="020B0604020202020204" pitchFamily="34" charset="0"/>
              <a:buChar char="•"/>
            </a:pPr>
            <a:r>
              <a:rPr lang="en-US" dirty="0">
                <a:cs typeface="Calibri"/>
              </a:rPr>
              <a:t>What should near term mean (how many years)?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12</a:t>
            </a:fld>
            <a:endParaRPr lang="en-US"/>
          </a:p>
        </p:txBody>
      </p:sp>
    </p:spTree>
    <p:extLst>
      <p:ext uri="{BB962C8B-B14F-4D97-AF65-F5344CB8AC3E}">
        <p14:creationId xmlns:p14="http://schemas.microsoft.com/office/powerpoint/2010/main" val="1964930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a:t>
            </a:r>
          </a:p>
          <a:p>
            <a:pPr marL="171450" indent="-171450">
              <a:buFont typeface="Arial" panose="020B0604020202020204" pitchFamily="34" charset="0"/>
              <a:buChar char="•"/>
            </a:pPr>
            <a:r>
              <a:rPr lang="en-US" dirty="0"/>
              <a:t>Should strategies only be classified as near term vs. long term?</a:t>
            </a:r>
            <a:r>
              <a:rPr lang="en-US" dirty="0">
                <a:cs typeface="Calibri"/>
              </a:rPr>
              <a:t> If so, what timeframe should the medium-term ones be moved to?</a:t>
            </a:r>
          </a:p>
          <a:p>
            <a:pPr marL="171450" indent="-171450">
              <a:buFont typeface="Arial" panose="020B0604020202020204" pitchFamily="34" charset="0"/>
              <a:buChar char="•"/>
            </a:pPr>
            <a:r>
              <a:rPr lang="en-US" dirty="0">
                <a:cs typeface="Calibri"/>
              </a:rPr>
              <a:t>What should near term mean (how many years)?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13</a:t>
            </a:fld>
            <a:endParaRPr lang="en-US"/>
          </a:p>
        </p:txBody>
      </p:sp>
    </p:spTree>
    <p:extLst>
      <p:ext uri="{BB962C8B-B14F-4D97-AF65-F5344CB8AC3E}">
        <p14:creationId xmlns:p14="http://schemas.microsoft.com/office/powerpoint/2010/main" val="218821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1"/>
            <a:ext cx="5689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1"/>
            <a:ext cx="56896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304800" y="274638"/>
            <a:ext cx="11582400" cy="792162"/>
          </a:xfrm>
          <a:prstGeom prst="rect">
            <a:avLst/>
          </a:prstGeom>
        </p:spPr>
        <p:txBody>
          <a:bodyPr>
            <a:normAutofit/>
          </a:bodyPr>
          <a:lstStyle>
            <a:lvl1pPr algn="l">
              <a:defRPr sz="2800" b="1" spc="0">
                <a:solidFill>
                  <a:schemeClr val="accent1"/>
                </a:solidFill>
                <a:latin typeface="Century Gothic" panose="020B0502020202020204" pitchFamily="34" charset="0"/>
              </a:defRPr>
            </a:lvl1pPr>
          </a:lstStyle>
          <a:p>
            <a:r>
              <a:rPr lang="en-US" sz="2100"/>
              <a:t>Section</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38"/>
            <a:ext cx="11582400" cy="792162"/>
          </a:xfrm>
          <a:prstGeom prst="rect">
            <a:avLst/>
          </a:prstGeom>
        </p:spPr>
        <p:txBody>
          <a:bodyPr>
            <a:normAutofit/>
          </a:bodyPr>
          <a:lstStyle>
            <a:lvl1pPr algn="l">
              <a:defRPr sz="2800" b="1" spc="0">
                <a:solidFill>
                  <a:schemeClr val="accent1">
                    <a:lumMod val="75000"/>
                  </a:schemeClr>
                </a:solidFill>
                <a:latin typeface="Century Gothic" panose="020B0502020202020204" pitchFamily="34" charset="0"/>
              </a:defRPr>
            </a:lvl1pPr>
          </a:lstStyle>
          <a:p>
            <a:r>
              <a:rPr lang="en-US" sz="2100"/>
              <a:t>Section</a:t>
            </a:r>
            <a:r>
              <a:rPr lang="en-US" sz="2100">
                <a:solidFill>
                  <a:schemeClr val="bg1">
                    <a:lumMod val="50000"/>
                  </a:schemeClr>
                </a:solidFill>
              </a:rPr>
              <a:t>| Slide title</a:t>
            </a:r>
            <a:endParaRPr lang="en-US"/>
          </a:p>
        </p:txBody>
      </p:sp>
      <p:sp>
        <p:nvSpPr>
          <p:cNvPr id="3" name="Content Placeholder 2"/>
          <p:cNvSpPr>
            <a:spLocks noGrp="1"/>
          </p:cNvSpPr>
          <p:nvPr>
            <p:ph idx="1"/>
          </p:nvPr>
        </p:nvSpPr>
        <p:spPr>
          <a:xfrm>
            <a:off x="304800" y="1219201"/>
            <a:ext cx="11582400" cy="4572000"/>
          </a:xfrm>
        </p:spPr>
        <p:txBody>
          <a:bodyPr>
            <a:normAutofit/>
          </a:bodyPr>
          <a:lstStyle>
            <a:lvl1pPr>
              <a:spcAft>
                <a:spcPts val="600"/>
              </a:spcAft>
              <a:buFont typeface="Cambria" pitchFamily="18" charset="0"/>
              <a:buChar char="»"/>
              <a:defRPr sz="2200">
                <a:solidFill>
                  <a:schemeClr val="tx1">
                    <a:lumMod val="50000"/>
                    <a:lumOff val="50000"/>
                  </a:schemeClr>
                </a:solidFill>
                <a:latin typeface="Century Gothic" panose="020B0502020202020204" pitchFamily="34" charset="0"/>
              </a:defRPr>
            </a:lvl1pPr>
            <a:lvl2pPr>
              <a:spcAft>
                <a:spcPts val="600"/>
              </a:spcAft>
              <a:buFont typeface="Arial" pitchFamily="34" charset="0"/>
              <a:buChar char="›"/>
              <a:defRPr sz="2000">
                <a:solidFill>
                  <a:schemeClr val="tx1">
                    <a:lumMod val="50000"/>
                    <a:lumOff val="50000"/>
                  </a:schemeClr>
                </a:solidFill>
                <a:latin typeface="Century Gothic" panose="020B0502020202020204" pitchFamily="34" charset="0"/>
              </a:defRPr>
            </a:lvl2pPr>
            <a:lvl3pPr>
              <a:spcAft>
                <a:spcPts val="600"/>
              </a:spcAft>
              <a:buFont typeface="Cambria" pitchFamily="18" charset="0"/>
              <a:buChar char="›"/>
              <a:defRPr sz="2000">
                <a:solidFill>
                  <a:schemeClr val="tx1">
                    <a:lumMod val="50000"/>
                    <a:lumOff val="50000"/>
                  </a:schemeClr>
                </a:solidFill>
                <a:latin typeface="Century Gothic" panose="020B0502020202020204" pitchFamily="34" charset="0"/>
              </a:defRPr>
            </a:lvl3pPr>
            <a:lvl4pPr>
              <a:spcAft>
                <a:spcPts val="600"/>
              </a:spcAft>
              <a:defRPr sz="1800">
                <a:solidFill>
                  <a:schemeClr val="tx1">
                    <a:lumMod val="50000"/>
                    <a:lumOff val="50000"/>
                  </a:schemeClr>
                </a:solidFill>
                <a:latin typeface="Century Gothic" panose="020B0502020202020204" pitchFamily="34" charset="0"/>
              </a:defRPr>
            </a:lvl4pPr>
            <a:lvl5pPr>
              <a:spcAft>
                <a:spcPts val="600"/>
              </a:spcAft>
              <a:defRPr sz="1800">
                <a:solidFill>
                  <a:schemeClr val="tx1">
                    <a:lumMod val="50000"/>
                    <a:lumOff val="50000"/>
                  </a:schemeClr>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7"/>
          <p:cNvCxnSpPr/>
          <p:nvPr userDrawn="1"/>
        </p:nvCxnSpPr>
        <p:spPr>
          <a:xfrm>
            <a:off x="0" y="1096964"/>
            <a:ext cx="12192000" cy="1587"/>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ndard Content">
    <p:spTree>
      <p:nvGrpSpPr>
        <p:cNvPr id="1" name=""/>
        <p:cNvGrpSpPr/>
        <p:nvPr/>
      </p:nvGrpSpPr>
      <p:grpSpPr>
        <a:xfrm>
          <a:off x="0" y="0"/>
          <a:ext cx="0" cy="0"/>
          <a:chOff x="0" y="0"/>
          <a:chExt cx="0" cy="0"/>
        </a:xfrm>
      </p:grpSpPr>
      <p:sp>
        <p:nvSpPr>
          <p:cNvPr id="5" name="Rectangle 4"/>
          <p:cNvSpPr/>
          <p:nvPr userDrawn="1"/>
        </p:nvSpPr>
        <p:spPr>
          <a:xfrm>
            <a:off x="0" y="0"/>
            <a:ext cx="12192000" cy="6019800"/>
          </a:xfrm>
          <a:prstGeom prst="rect">
            <a:avLst/>
          </a:prstGeom>
          <a:solidFill>
            <a:srgbClr val="37609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hasCustomPrompt="1"/>
          </p:nvPr>
        </p:nvSpPr>
        <p:spPr>
          <a:xfrm>
            <a:off x="304800" y="1219201"/>
            <a:ext cx="11582400" cy="4572000"/>
          </a:xfrm>
        </p:spPr>
        <p:txBody>
          <a:bodyPr>
            <a:normAutofit/>
          </a:bodyPr>
          <a:lstStyle>
            <a:lvl1pPr marL="342900" indent="-342900">
              <a:spcAft>
                <a:spcPts val="600"/>
              </a:spcAft>
              <a:buClr>
                <a:schemeClr val="accent1">
                  <a:lumMod val="40000"/>
                  <a:lumOff val="60000"/>
                </a:schemeClr>
              </a:buClr>
              <a:buFont typeface="Wingdings" panose="05000000000000000000" pitchFamily="2" charset="2"/>
              <a:buChar char=""/>
              <a:defRPr sz="2200" b="1">
                <a:solidFill>
                  <a:schemeClr val="bg1"/>
                </a:solidFill>
                <a:latin typeface="Century Gothic" panose="020B0502020202020204" pitchFamily="34" charset="0"/>
              </a:defRPr>
            </a:lvl1pPr>
            <a:lvl2pPr marL="742950" indent="-285750">
              <a:spcAft>
                <a:spcPts val="600"/>
              </a:spcAft>
              <a:buFont typeface="Arial" pitchFamily="34" charset="0"/>
              <a:buChar char="•"/>
              <a:defRPr sz="2000">
                <a:solidFill>
                  <a:schemeClr val="bg1"/>
                </a:solidFill>
                <a:latin typeface="Century Gothic" panose="020B0502020202020204" pitchFamily="34" charset="0"/>
              </a:defRPr>
            </a:lvl2pPr>
            <a:lvl3pPr>
              <a:spcAft>
                <a:spcPts val="600"/>
              </a:spcAft>
              <a:buFont typeface="Cambria" pitchFamily="18" charset="0"/>
              <a:buChar char="›"/>
              <a:defRPr sz="2000">
                <a:solidFill>
                  <a:schemeClr val="bg1"/>
                </a:solidFill>
                <a:latin typeface="Century Gothic" panose="020B0502020202020204" pitchFamily="34" charset="0"/>
              </a:defRPr>
            </a:lvl3pPr>
            <a:lvl4pPr>
              <a:spcAft>
                <a:spcPts val="600"/>
              </a:spcAft>
              <a:defRPr sz="1800">
                <a:solidFill>
                  <a:schemeClr val="bg1"/>
                </a:solidFill>
                <a:latin typeface="Century Gothic" panose="020B0502020202020204" pitchFamily="34" charset="0"/>
              </a:defRPr>
            </a:lvl4pPr>
            <a:lvl5pPr>
              <a:spcAft>
                <a:spcPts val="600"/>
              </a:spcAft>
              <a:defRPr sz="1800">
                <a:solidFill>
                  <a:schemeClr val="bg1"/>
                </a:solidFill>
                <a:latin typeface="Century Gothic" panose="020B0502020202020204" pitchFamily="34" charset="0"/>
              </a:defRPr>
            </a:lvl5pPr>
          </a:lstStyle>
          <a:p>
            <a:pPr>
              <a:lnSpc>
                <a:spcPct val="150000"/>
              </a:lnSpc>
            </a:pPr>
            <a:r>
              <a:rPr lang="en-US"/>
              <a:t>WELCOME, CONTEXT, AND AGENDA</a:t>
            </a:r>
          </a:p>
          <a:p>
            <a:pPr>
              <a:lnSpc>
                <a:spcPct val="150000"/>
              </a:lnSpc>
            </a:pPr>
            <a:r>
              <a:rPr lang="en-US">
                <a:solidFill>
                  <a:schemeClr val="bg1">
                    <a:alpha val="36000"/>
                  </a:schemeClr>
                </a:solidFill>
              </a:rPr>
              <a:t>INTRODUCTIONS AND PURPOSE</a:t>
            </a:r>
          </a:p>
          <a:p>
            <a:pPr>
              <a:lnSpc>
                <a:spcPct val="150000"/>
              </a:lnSpc>
            </a:pPr>
            <a:r>
              <a:rPr lang="en-US">
                <a:solidFill>
                  <a:schemeClr val="bg1">
                    <a:alpha val="36000"/>
                  </a:schemeClr>
                </a:solidFill>
              </a:rPr>
              <a:t>OVERVIEW OF PROJECT, APPROACH, AND TIMELINE</a:t>
            </a:r>
          </a:p>
          <a:p>
            <a:pPr>
              <a:lnSpc>
                <a:spcPct val="150000"/>
              </a:lnSpc>
            </a:pPr>
            <a:r>
              <a:rPr lang="en-US">
                <a:solidFill>
                  <a:schemeClr val="bg1">
                    <a:alpha val="36000"/>
                  </a:schemeClr>
                </a:solidFill>
              </a:rPr>
              <a:t>OVERVIEW OF SCENARIO PLANNING AND GOAL-SETTING</a:t>
            </a:r>
          </a:p>
          <a:p>
            <a:pPr>
              <a:lnSpc>
                <a:spcPct val="150000"/>
              </a:lnSpc>
            </a:pPr>
            <a:r>
              <a:rPr lang="en-US">
                <a:solidFill>
                  <a:schemeClr val="bg1">
                    <a:alpha val="36000"/>
                  </a:schemeClr>
                </a:solidFill>
              </a:rPr>
              <a:t>MARKET INTERVENTIONS: POSTCARD FROM THE FUTURE</a:t>
            </a:r>
          </a:p>
          <a:p>
            <a:pPr>
              <a:lnSpc>
                <a:spcPct val="150000"/>
              </a:lnSpc>
            </a:pPr>
            <a:r>
              <a:rPr lang="en-US">
                <a:solidFill>
                  <a:schemeClr val="bg1">
                    <a:alpha val="36000"/>
                  </a:schemeClr>
                </a:solidFill>
              </a:rPr>
              <a:t>UPDATES FROM COALITION</a:t>
            </a:r>
          </a:p>
        </p:txBody>
      </p:sp>
      <p:cxnSp>
        <p:nvCxnSpPr>
          <p:cNvPr id="10" name="Straight Connector 7"/>
          <p:cNvCxnSpPr/>
          <p:nvPr userDrawn="1"/>
        </p:nvCxnSpPr>
        <p:spPr>
          <a:xfrm>
            <a:off x="0" y="1096964"/>
            <a:ext cx="12192000" cy="1587"/>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7" name="Title 1"/>
          <p:cNvSpPr>
            <a:spLocks noGrp="1"/>
          </p:cNvSpPr>
          <p:nvPr>
            <p:ph type="title" hasCustomPrompt="1"/>
          </p:nvPr>
        </p:nvSpPr>
        <p:spPr>
          <a:xfrm>
            <a:off x="304800" y="275208"/>
            <a:ext cx="11582400" cy="745554"/>
          </a:xfrm>
          <a:prstGeom prst="rect">
            <a:avLst/>
          </a:prstGeom>
        </p:spPr>
        <p:txBody>
          <a:bodyPr>
            <a:normAutofit/>
          </a:bodyPr>
          <a:lstStyle>
            <a:lvl1pPr algn="l">
              <a:defRPr sz="2400" b="1" spc="0">
                <a:solidFill>
                  <a:schemeClr val="bg1"/>
                </a:solidFill>
                <a:latin typeface="Century Gothic" panose="020B0502020202020204" pitchFamily="34" charset="0"/>
              </a:defRPr>
            </a:lvl1pPr>
          </a:lstStyle>
          <a:p>
            <a:r>
              <a:rPr lang="en-US" sz="2100"/>
              <a:t>OVERVIEW</a:t>
            </a:r>
            <a:endParaRPr lang="en-US"/>
          </a:p>
        </p:txBody>
      </p:sp>
      <p:cxnSp>
        <p:nvCxnSpPr>
          <p:cNvPr id="9" name="Straight Connector 8"/>
          <p:cNvCxnSpPr/>
          <p:nvPr userDrawn="1"/>
        </p:nvCxnSpPr>
        <p:spPr>
          <a:xfrm>
            <a:off x="-6350" y="1097756"/>
            <a:ext cx="1219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0198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582400" cy="792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3828794" y="6124304"/>
            <a:ext cx="3860800" cy="365125"/>
          </a:xfrm>
          <a:prstGeom prst="rect">
            <a:avLst/>
          </a:prstGeom>
        </p:spPr>
        <p:txBody>
          <a:bodyPr/>
          <a:lstStyle/>
          <a:p>
            <a:r>
              <a:rPr lang="en-US"/>
              <a:t>Test</a:t>
            </a:r>
          </a:p>
        </p:txBody>
      </p:sp>
      <p:sp>
        <p:nvSpPr>
          <p:cNvPr id="9" name="Slide Number Placeholder 8"/>
          <p:cNvSpPr>
            <a:spLocks noGrp="1"/>
          </p:cNvSpPr>
          <p:nvPr>
            <p:ph type="sldNum" sz="quarter" idx="12"/>
          </p:nvPr>
        </p:nvSpPr>
        <p:spPr>
          <a:xfrm>
            <a:off x="7793311" y="6124304"/>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p:nvPr userDrawn="1"/>
        </p:nvSpPr>
        <p:spPr>
          <a:xfrm>
            <a:off x="0" y="762000"/>
            <a:ext cx="12192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260051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p:nvPr userDrawn="1"/>
        </p:nvSpPr>
        <p:spPr>
          <a:xfrm>
            <a:off x="9231713" y="297975"/>
            <a:ext cx="2817499" cy="65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996023" y="6498992"/>
            <a:ext cx="526963" cy="393192"/>
          </a:xfrm>
          <a:prstGeom prst="rect">
            <a:avLst/>
          </a:prstGeom>
        </p:spPr>
        <p:txBody>
          <a:bodyPr/>
          <a:lstStyle>
            <a:lvl1pPr>
              <a:defRPr sz="1000">
                <a:solidFill>
                  <a:schemeClr val="accent3"/>
                </a:solidFill>
                <a:latin typeface="Calibri" panose="020F0502020204030204" pitchFamily="34" charset="0"/>
              </a:defRPr>
            </a:lvl1pPr>
          </a:lstStyle>
          <a:p>
            <a:fld id="{1B79225A-044F-47AC-A466-ADAA88F41AF1}" type="slidenum">
              <a:rPr lang="en-US" smtClean="0"/>
              <a:pPr/>
              <a:t>‹#›</a:t>
            </a:fld>
            <a:endParaRPr lang="en-US"/>
          </a:p>
        </p:txBody>
      </p:sp>
      <p:sp>
        <p:nvSpPr>
          <p:cNvPr id="2" name="Title 1"/>
          <p:cNvSpPr>
            <a:spLocks noGrp="1"/>
          </p:cNvSpPr>
          <p:nvPr>
            <p:ph type="title"/>
          </p:nvPr>
        </p:nvSpPr>
        <p:spPr>
          <a:xfrm>
            <a:off x="668435" y="365127"/>
            <a:ext cx="8459091" cy="65344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68434" y="1319753"/>
            <a:ext cx="11045941" cy="48572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705841" y="6498992"/>
            <a:ext cx="7437120" cy="390124"/>
          </a:xfrm>
          <a:prstGeom prst="rect">
            <a:avLst/>
          </a:prstGeom>
        </p:spPr>
        <p:txBody>
          <a:bodyPr/>
          <a:lstStyle>
            <a:lvl1pPr>
              <a:defRPr>
                <a:solidFill>
                  <a:schemeClr val="accent3"/>
                </a:solidFill>
              </a:defRPr>
            </a:lvl1pPr>
          </a:lstStyle>
          <a:p>
            <a:r>
              <a:rPr lang="en-US"/>
              <a:t>www.synapse-energy.com  |  ©2017 Synapse Energy Economics Inc. All rights reserved.</a:t>
            </a:r>
          </a:p>
        </p:txBody>
      </p:sp>
      <p:sp>
        <p:nvSpPr>
          <p:cNvPr id="8" name="Text Placeholder 7"/>
          <p:cNvSpPr>
            <a:spLocks noGrp="1"/>
          </p:cNvSpPr>
          <p:nvPr>
            <p:ph type="body" sz="quarter" idx="13" hasCustomPrompt="1"/>
          </p:nvPr>
        </p:nvSpPr>
        <p:spPr>
          <a:xfrm>
            <a:off x="8571654" y="6580046"/>
            <a:ext cx="2678780"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a:t>Click to edit Presenter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8508" y="273260"/>
            <a:ext cx="3053491" cy="723518"/>
          </a:xfrm>
          <a:prstGeom prst="rect">
            <a:avLst/>
          </a:prstGeom>
        </p:spPr>
      </p:pic>
    </p:spTree>
    <p:extLst>
      <p:ext uri="{BB962C8B-B14F-4D97-AF65-F5344CB8AC3E}">
        <p14:creationId xmlns:p14="http://schemas.microsoft.com/office/powerpoint/2010/main" val="96516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rumb Trail &amp; Tag Line Only">
    <p:spTree>
      <p:nvGrpSpPr>
        <p:cNvPr id="1" name=""/>
        <p:cNvGrpSpPr/>
        <p:nvPr/>
      </p:nvGrpSpPr>
      <p:grpSpPr>
        <a:xfrm>
          <a:off x="0" y="0"/>
          <a:ext cx="0" cy="0"/>
          <a:chOff x="0" y="0"/>
          <a:chExt cx="0" cy="0"/>
        </a:xfrm>
      </p:grpSpPr>
      <p:sp>
        <p:nvSpPr>
          <p:cNvPr id="7" name="Title 6"/>
          <p:cNvSpPr>
            <a:spLocks noGrp="1"/>
          </p:cNvSpPr>
          <p:nvPr>
            <p:ph type="title" hasCustomPrompt="1"/>
          </p:nvPr>
        </p:nvSpPr>
        <p:spPr bwMode="white">
          <a:xfrm>
            <a:off x="406400" y="71302"/>
            <a:ext cx="11342805" cy="228600"/>
          </a:xfrm>
          <a:prstGeom prst="rect">
            <a:avLst/>
          </a:prstGeom>
        </p:spPr>
        <p:txBody>
          <a:bodyPr/>
          <a:lstStyle>
            <a:lvl1pPr>
              <a:defRPr lang="en-US" sz="1400" b="0" i="0" kern="1200" dirty="0" smtClean="0">
                <a:solidFill>
                  <a:schemeClr val="bg1"/>
                </a:solidFill>
                <a:latin typeface="+mn-lt"/>
                <a:ea typeface="+mn-ea"/>
                <a:cs typeface="+mn-cs"/>
              </a:defRPr>
            </a:lvl1pPr>
          </a:lstStyle>
          <a:p>
            <a:pPr marL="285750" lvl="0" indent="-285750" algn="l" rtl="0" eaLnBrk="1" fontAlgn="base" hangingPunct="1">
              <a:lnSpc>
                <a:spcPct val="95000"/>
              </a:lnSpc>
              <a:spcBef>
                <a:spcPct val="40000"/>
              </a:spcBef>
              <a:spcAft>
                <a:spcPct val="0"/>
              </a:spcAft>
              <a:buNone/>
            </a:pPr>
            <a:r>
              <a:rPr lang="en-US"/>
              <a:t>Section  »  Subsection  ›  Description</a:t>
            </a:r>
          </a:p>
        </p:txBody>
      </p:sp>
      <p:sp>
        <p:nvSpPr>
          <p:cNvPr id="12" name="Text Placeholder 11"/>
          <p:cNvSpPr>
            <a:spLocks noGrp="1"/>
          </p:cNvSpPr>
          <p:nvPr>
            <p:ph type="body" sz="quarter" idx="10" hasCustomPrompt="1"/>
          </p:nvPr>
        </p:nvSpPr>
        <p:spPr>
          <a:xfrm>
            <a:off x="406400" y="457200"/>
            <a:ext cx="11342805" cy="609600"/>
          </a:xfrm>
          <a:prstGeom prst="rect">
            <a:avLst/>
          </a:prstGeom>
        </p:spPr>
        <p:txBody>
          <a:bodyPr anchor="ctr"/>
          <a:lstStyle>
            <a:lvl1pPr marL="0" indent="0">
              <a:lnSpc>
                <a:spcPct val="100000"/>
              </a:lnSpc>
              <a:defRPr sz="2000" b="1" i="0" baseline="0">
                <a:latin typeface="+mn-lt"/>
              </a:defRPr>
            </a:lvl1pPr>
          </a:lstStyle>
          <a:p>
            <a:pPr lvl="0"/>
            <a:r>
              <a:rPr lang="en-US"/>
              <a:t>Click to Enter Tagline Text</a:t>
            </a:r>
          </a:p>
        </p:txBody>
      </p:sp>
    </p:spTree>
    <p:extLst>
      <p:ext uri="{BB962C8B-B14F-4D97-AF65-F5344CB8AC3E}">
        <p14:creationId xmlns:p14="http://schemas.microsoft.com/office/powerpoint/2010/main" val="345936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19201"/>
            <a:ext cx="115824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7"/>
          <p:cNvCxnSpPr/>
          <p:nvPr/>
        </p:nvCxnSpPr>
        <p:spPr>
          <a:xfrm>
            <a:off x="0" y="1096964"/>
            <a:ext cx="12192000" cy="1587"/>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20" name="Rectangle 19"/>
          <p:cNvSpPr/>
          <p:nvPr userDrawn="1"/>
        </p:nvSpPr>
        <p:spPr>
          <a:xfrm>
            <a:off x="0" y="6019800"/>
            <a:ext cx="12192000" cy="83820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fld id="{BA90EA96-0179-48E3-BC3C-72475F5E5D85}" type="slidenum">
              <a:rPr lang="en-US" smtClean="0">
                <a:solidFill>
                  <a:schemeClr val="bg1"/>
                </a:solidFill>
                <a:latin typeface="Century Gothic" panose="020B0502020202020204" pitchFamily="34" charset="0"/>
              </a:rPr>
              <a:t>‹#›</a:t>
            </a:fld>
            <a:endParaRPr lang="en-US">
              <a:latin typeface="Century Gothic" panose="020B0502020202020204" pitchFamily="34" charset="0"/>
            </a:endParaRPr>
          </a:p>
        </p:txBody>
      </p:sp>
      <p:cxnSp>
        <p:nvCxnSpPr>
          <p:cNvPr id="22" name="Straight Connector 21"/>
          <p:cNvCxnSpPr/>
          <p:nvPr userDrawn="1"/>
        </p:nvCxnSpPr>
        <p:spPr>
          <a:xfrm>
            <a:off x="0" y="60198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79225" y="6096001"/>
            <a:ext cx="4468975" cy="923330"/>
          </a:xfrm>
          <a:prstGeom prst="rect">
            <a:avLst/>
          </a:prstGeom>
          <a:noFill/>
        </p:spPr>
        <p:txBody>
          <a:bodyPr wrap="square" rtlCol="0">
            <a:spAutoFit/>
          </a:bodyPr>
          <a:lstStyle/>
          <a:p>
            <a:r>
              <a:rPr lang="en-US">
                <a:solidFill>
                  <a:schemeClr val="bg1"/>
                </a:solidFill>
                <a:latin typeface="Century Gothic" panose="020B0502020202020204" pitchFamily="34" charset="0"/>
              </a:rPr>
              <a:t>Presentation by MCG|C </a:t>
            </a:r>
          </a:p>
          <a:p>
            <a:r>
              <a:rPr lang="en-US" b="1">
                <a:solidFill>
                  <a:schemeClr val="bg1"/>
                </a:solidFill>
                <a:latin typeface="Century Gothic" panose="020B0502020202020204" pitchFamily="34" charset="0"/>
              </a:rPr>
              <a:t>Drive Electric PA</a:t>
            </a:r>
            <a:r>
              <a:rPr lang="en-US" b="1" baseline="0">
                <a:solidFill>
                  <a:schemeClr val="bg1"/>
                </a:solidFill>
                <a:latin typeface="Century Gothic" panose="020B0502020202020204" pitchFamily="34" charset="0"/>
              </a:rPr>
              <a:t> Coalition</a:t>
            </a:r>
            <a:br>
              <a:rPr lang="en-US" b="1">
                <a:solidFill>
                  <a:schemeClr val="bg1"/>
                </a:solidFill>
                <a:latin typeface="Century Gothic" panose="020B0502020202020204" pitchFamily="34" charset="0"/>
              </a:rPr>
            </a:br>
            <a:endParaRPr lang="en-US">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583886" y="6173921"/>
            <a:ext cx="3340100" cy="50983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0" r:id="rId2"/>
    <p:sldLayoutId id="2147483661" r:id="rId3"/>
    <p:sldLayoutId id="2147483653" r:id="rId4"/>
    <p:sldLayoutId id="2147483660" r:id="rId5"/>
    <p:sldLayoutId id="2147483662" r:id="rId6"/>
    <p:sldLayoutId id="2147483663" r:id="rId7"/>
    <p:sldLayoutId id="2147483664" r:id="rId8"/>
  </p:sldLayoutIdLst>
  <p:transition/>
  <p:hf hdr="0" ftr="0" dt="0"/>
  <p:txStyles>
    <p:titleStyle>
      <a:lvl1pPr algn="l" defTabSz="914400" rtl="0" eaLnBrk="1" latinLnBrk="0" hangingPunct="1">
        <a:spcBef>
          <a:spcPct val="0"/>
        </a:spcBef>
        <a:buNone/>
        <a:defRPr lang="en-US" sz="2400" b="0" kern="1200" dirty="0">
          <a:solidFill>
            <a:schemeClr val="accent1"/>
          </a:solidFill>
          <a:latin typeface="+mn-lt"/>
          <a:ea typeface="+mj-ea"/>
          <a:cs typeface="+mj-cs"/>
        </a:defRPr>
      </a:lvl1pPr>
    </p:titleStyle>
    <p:bodyStyle>
      <a:lvl1pPr marL="342900" indent="-342900" algn="l" defTabSz="914400" rtl="0" eaLnBrk="1" latinLnBrk="0" hangingPunct="1">
        <a:spcBef>
          <a:spcPct val="20000"/>
        </a:spcBef>
        <a:buFont typeface="Cambria" pitchFamily="18" charset="0"/>
        <a:buChar char="»"/>
        <a:defRPr lang="en-US" sz="2400" kern="1200" dirty="0" smtClean="0">
          <a:solidFill>
            <a:schemeClr val="tx1">
              <a:lumMod val="50000"/>
              <a:lumOff val="50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chemeClr val="tx1">
              <a:lumMod val="50000"/>
              <a:lumOff val="50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Cambria" pitchFamily="18" charset="0"/>
        <a:buChar char="›"/>
        <a:defRPr lang="en-US" sz="2000" kern="1200" dirty="0" smtClean="0">
          <a:solidFill>
            <a:schemeClr val="tx1">
              <a:lumMod val="50000"/>
              <a:lumOff val="50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lumMod val="50000"/>
              <a:lumOff val="50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lang="en-US" sz="1800" kern="1200" dirty="0" smtClean="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5105400" y="6019800"/>
            <a:ext cx="1981200" cy="83820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solidFill>
                  <a:schemeClr val="bg1"/>
                </a:solidFill>
                <a:latin typeface="Century Gothic" panose="020B0502020202020204" pitchFamily="34" charset="0"/>
              </a:rPr>
              <a:t>4/30/18</a:t>
            </a:r>
            <a:endParaRPr lang="en-US">
              <a:latin typeface="Century Gothic" panose="020B0502020202020204" pitchFamily="34" charset="0"/>
            </a:endParaRPr>
          </a:p>
        </p:txBody>
      </p:sp>
      <p:cxnSp>
        <p:nvCxnSpPr>
          <p:cNvPr id="16" name="Straight Connector 15"/>
          <p:cNvCxnSpPr/>
          <p:nvPr/>
        </p:nvCxnSpPr>
        <p:spPr>
          <a:xfrm>
            <a:off x="0" y="60198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0" y="457200"/>
            <a:ext cx="12192000" cy="1828800"/>
            <a:chOff x="0" y="457200"/>
            <a:chExt cx="9144000" cy="1828800"/>
          </a:xfrm>
        </p:grpSpPr>
        <p:grpSp>
          <p:nvGrpSpPr>
            <p:cNvPr id="11" name="Group 10"/>
            <p:cNvGrpSpPr/>
            <p:nvPr/>
          </p:nvGrpSpPr>
          <p:grpSpPr>
            <a:xfrm>
              <a:off x="0" y="457200"/>
              <a:ext cx="9144000" cy="1828800"/>
              <a:chOff x="0" y="1143000"/>
              <a:chExt cx="9144000" cy="1828800"/>
            </a:xfrm>
          </p:grpSpPr>
          <p:sp>
            <p:nvSpPr>
              <p:cNvPr id="2" name="Rectangle 1"/>
              <p:cNvSpPr/>
              <p:nvPr/>
            </p:nvSpPr>
            <p:spPr>
              <a:xfrm>
                <a:off x="0" y="1143000"/>
                <a:ext cx="9144000" cy="1828800"/>
              </a:xfrm>
              <a:prstGeom prst="rect">
                <a:avLst/>
              </a:prstGeom>
              <a:solidFill>
                <a:srgbClr val="467ABA">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rrow Large White.png"/>
              <p:cNvPicPr>
                <a:picLocks noChangeAspect="1"/>
              </p:cNvPicPr>
              <p:nvPr/>
            </p:nvPicPr>
            <p:blipFill>
              <a:blip r:embed="rId4" cstate="print"/>
              <a:stretch>
                <a:fillRect/>
              </a:stretch>
            </p:blipFill>
            <p:spPr>
              <a:xfrm>
                <a:off x="134419" y="1247775"/>
                <a:ext cx="1237181" cy="1581150"/>
              </a:xfrm>
              <a:prstGeom prst="rect">
                <a:avLst/>
              </a:prstGeom>
            </p:spPr>
          </p:pic>
          <p:sp>
            <p:nvSpPr>
              <p:cNvPr id="5" name="Title 4"/>
              <p:cNvSpPr txBox="1">
                <a:spLocks/>
              </p:cNvSpPr>
              <p:nvPr/>
            </p:nvSpPr>
            <p:spPr>
              <a:xfrm>
                <a:off x="1506019" y="1295400"/>
                <a:ext cx="7485581" cy="1524000"/>
              </a:xfrm>
              <a:prstGeom prst="rect">
                <a:avLst/>
              </a:prstGeom>
            </p:spPr>
            <p:txBody>
              <a:bodyPr anchor="ctr"/>
              <a:lstStyle/>
              <a:p>
                <a:pPr>
                  <a:lnSpc>
                    <a:spcPct val="90000"/>
                  </a:lnSpc>
                  <a:spcBef>
                    <a:spcPct val="0"/>
                  </a:spcBef>
                  <a:spcAft>
                    <a:spcPts val="600"/>
                  </a:spcAft>
                  <a:defRPr/>
                </a:pPr>
                <a:r>
                  <a:rPr lang="en-US" sz="4000" b="1" cap="all" dirty="0">
                    <a:solidFill>
                      <a:schemeClr val="bg1"/>
                    </a:solidFill>
                    <a:latin typeface="Century Gothic" panose="020B0502020202020204" pitchFamily="34" charset="0"/>
                    <a:ea typeface="+mj-ea"/>
                    <a:cs typeface="+mj-cs"/>
                  </a:rPr>
                  <a:t>Pennsylvania electric vehicle roadmap</a:t>
                </a:r>
                <a:endParaRPr lang="en-US" sz="4000" cap="all" dirty="0">
                  <a:solidFill>
                    <a:schemeClr val="bg1"/>
                  </a:solidFill>
                  <a:latin typeface="Century Gothic" panose="020B0502020202020204" pitchFamily="34" charset="0"/>
                  <a:ea typeface="+mj-ea"/>
                  <a:cs typeface="+mj-cs"/>
                </a:endParaRPr>
              </a:p>
            </p:txBody>
          </p:sp>
        </p:grpSp>
        <p:cxnSp>
          <p:nvCxnSpPr>
            <p:cNvPr id="17" name="Straight Connector 16"/>
            <p:cNvCxnSpPr/>
            <p:nvPr/>
          </p:nvCxnSpPr>
          <p:spPr>
            <a:xfrm>
              <a:off x="0" y="22860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4572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317310"/>
            <a:ext cx="11582400" cy="792162"/>
          </a:xfrm>
        </p:spPr>
        <p:txBody>
          <a:bodyPr>
            <a:noAutofit/>
          </a:bodyPr>
          <a:lstStyle/>
          <a:p>
            <a:r>
              <a:rPr lang="en-US" cap="all" dirty="0"/>
              <a:t>1. State of the EV Market In Pennsylvania</a:t>
            </a:r>
            <a:endParaRPr lang="en-US" dirty="0"/>
          </a:p>
        </p:txBody>
      </p:sp>
      <p:graphicFrame>
        <p:nvGraphicFramePr>
          <p:cNvPr id="8" name="Content Placeholder 7">
            <a:extLst>
              <a:ext uri="{FF2B5EF4-FFF2-40B4-BE49-F238E27FC236}">
                <a16:creationId xmlns:a16="http://schemas.microsoft.com/office/drawing/2014/main" id="{76E9E9B5-C163-4A14-8A85-8962A1FE3AE6}"/>
              </a:ext>
            </a:extLst>
          </p:cNvPr>
          <p:cNvGraphicFramePr>
            <a:graphicFrameLocks noGrp="1"/>
          </p:cNvGraphicFramePr>
          <p:nvPr>
            <p:ph idx="1"/>
            <p:extLst>
              <p:ext uri="{D42A27DB-BD31-4B8C-83A1-F6EECF244321}">
                <p14:modId xmlns:p14="http://schemas.microsoft.com/office/powerpoint/2010/main" val="2633978268"/>
              </p:ext>
            </p:extLst>
          </p:nvPr>
        </p:nvGraphicFramePr>
        <p:xfrm>
          <a:off x="4212771" y="1440945"/>
          <a:ext cx="7416068" cy="4111247"/>
        </p:xfrm>
        <a:graphic>
          <a:graphicData uri="http://schemas.openxmlformats.org/drawingml/2006/table">
            <a:tbl>
              <a:tblPr firstRow="1" lastRow="1">
                <a:tableStyleId>{5C22544A-7EE6-4342-B048-85BDC9FD1C3A}</a:tableStyleId>
              </a:tblPr>
              <a:tblGrid>
                <a:gridCol w="2912318">
                  <a:extLst>
                    <a:ext uri="{9D8B030D-6E8A-4147-A177-3AD203B41FA5}">
                      <a16:colId xmlns:a16="http://schemas.microsoft.com/office/drawing/2014/main" val="3385831439"/>
                    </a:ext>
                  </a:extLst>
                </a:gridCol>
                <a:gridCol w="914400">
                  <a:extLst>
                    <a:ext uri="{9D8B030D-6E8A-4147-A177-3AD203B41FA5}">
                      <a16:colId xmlns:a16="http://schemas.microsoft.com/office/drawing/2014/main" val="1896923755"/>
                    </a:ext>
                  </a:extLst>
                </a:gridCol>
                <a:gridCol w="914400">
                  <a:extLst>
                    <a:ext uri="{9D8B030D-6E8A-4147-A177-3AD203B41FA5}">
                      <a16:colId xmlns:a16="http://schemas.microsoft.com/office/drawing/2014/main" val="3010853291"/>
                    </a:ext>
                  </a:extLst>
                </a:gridCol>
                <a:gridCol w="846150">
                  <a:extLst>
                    <a:ext uri="{9D8B030D-6E8A-4147-A177-3AD203B41FA5}">
                      <a16:colId xmlns:a16="http://schemas.microsoft.com/office/drawing/2014/main" val="1311164232"/>
                    </a:ext>
                  </a:extLst>
                </a:gridCol>
                <a:gridCol w="914400">
                  <a:extLst>
                    <a:ext uri="{9D8B030D-6E8A-4147-A177-3AD203B41FA5}">
                      <a16:colId xmlns:a16="http://schemas.microsoft.com/office/drawing/2014/main" val="3949469776"/>
                    </a:ext>
                  </a:extLst>
                </a:gridCol>
                <a:gridCol w="914400">
                  <a:extLst>
                    <a:ext uri="{9D8B030D-6E8A-4147-A177-3AD203B41FA5}">
                      <a16:colId xmlns:a16="http://schemas.microsoft.com/office/drawing/2014/main" val="2309581936"/>
                    </a:ext>
                  </a:extLst>
                </a:gridCol>
              </a:tblGrid>
              <a:tr h="991872">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Metropolitan Statistical Area (MSA)</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3E558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BEVs</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3E558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PHEVs</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3E558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EVs</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3E558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EV share of MSA total</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3E558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Share of state LDVs in MSA</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3E5587"/>
                    </a:solidFill>
                  </a:tcPr>
                </a:tc>
                <a:extLst>
                  <a:ext uri="{0D108BD9-81ED-4DB2-BD59-A6C34878D82A}">
                    <a16:rowId xmlns:a16="http://schemas.microsoft.com/office/drawing/2014/main" val="1866449250"/>
                  </a:ext>
                </a:extLst>
              </a:tr>
              <a:tr h="365760">
                <a:tc>
                  <a:txBody>
                    <a:bodyPr/>
                    <a:lstStyle/>
                    <a:p>
                      <a:pPr marL="0" marR="0" algn="r">
                        <a:lnSpc>
                          <a:spcPct val="107000"/>
                        </a:lnSpc>
                        <a:spcBef>
                          <a:spcPts val="0"/>
                        </a:spcBef>
                        <a:spcAft>
                          <a:spcPts val="0"/>
                        </a:spcAft>
                      </a:pPr>
                      <a:r>
                        <a:rPr lang="en-US" sz="1400" b="1" dirty="0">
                          <a:effectLst/>
                          <a:latin typeface="Century Gothic" panose="020B0502020202020204" pitchFamily="34" charset="0"/>
                        </a:rPr>
                        <a:t>Allentown-Bethlehem-Easton, PA-NJ </a:t>
                      </a:r>
                      <a:endParaRPr lang="en-US" sz="1400" b="1"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75</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311</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386</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0.12%</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4.0%</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extLst>
                  <a:ext uri="{0D108BD9-81ED-4DB2-BD59-A6C34878D82A}">
                    <a16:rowId xmlns:a16="http://schemas.microsoft.com/office/drawing/2014/main" val="1570273574"/>
                  </a:ext>
                </a:extLst>
              </a:tr>
              <a:tr h="365760">
                <a:tc>
                  <a:txBody>
                    <a:bodyPr/>
                    <a:lstStyle/>
                    <a:p>
                      <a:pPr marL="0" marR="0" algn="r">
                        <a:lnSpc>
                          <a:spcPct val="107000"/>
                        </a:lnSpc>
                        <a:spcBef>
                          <a:spcPts val="0"/>
                        </a:spcBef>
                        <a:spcAft>
                          <a:spcPts val="0"/>
                        </a:spcAft>
                      </a:pPr>
                      <a:r>
                        <a:rPr lang="en-US" sz="1400" b="1" dirty="0">
                          <a:effectLst/>
                          <a:latin typeface="Century Gothic" panose="020B0502020202020204" pitchFamily="34" charset="0"/>
                        </a:rPr>
                        <a:t>Harrisburg-Carlisle, PA </a:t>
                      </a:r>
                      <a:endParaRPr lang="en-US" sz="1400" b="1"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147</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473</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620</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0.16%</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4.8%</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extLst>
                  <a:ext uri="{0D108BD9-81ED-4DB2-BD59-A6C34878D82A}">
                    <a16:rowId xmlns:a16="http://schemas.microsoft.com/office/drawing/2014/main" val="2348145250"/>
                  </a:ext>
                </a:extLst>
              </a:tr>
              <a:tr h="365760">
                <a:tc>
                  <a:txBody>
                    <a:bodyPr/>
                    <a:lstStyle/>
                    <a:p>
                      <a:pPr marL="0" marR="0" algn="r">
                        <a:lnSpc>
                          <a:spcPct val="107000"/>
                        </a:lnSpc>
                        <a:spcBef>
                          <a:spcPts val="0"/>
                        </a:spcBef>
                        <a:spcAft>
                          <a:spcPts val="0"/>
                        </a:spcAft>
                      </a:pPr>
                      <a:r>
                        <a:rPr lang="en-US" sz="1400" b="1">
                          <a:effectLst/>
                          <a:latin typeface="Century Gothic" panose="020B0502020202020204" pitchFamily="34" charset="0"/>
                        </a:rPr>
                        <a:t>Lancaster, PA </a:t>
                      </a:r>
                      <a:endParaRPr lang="en-US" sz="1400" b="1">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116</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359</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475</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0.14%</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4.2%</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extLst>
                  <a:ext uri="{0D108BD9-81ED-4DB2-BD59-A6C34878D82A}">
                    <a16:rowId xmlns:a16="http://schemas.microsoft.com/office/drawing/2014/main" val="402888923"/>
                  </a:ext>
                </a:extLst>
              </a:tr>
              <a:tr h="365760">
                <a:tc>
                  <a:txBody>
                    <a:bodyPr/>
                    <a:lstStyle/>
                    <a:p>
                      <a:pPr marL="0" marR="0" algn="r">
                        <a:lnSpc>
                          <a:spcPct val="107000"/>
                        </a:lnSpc>
                        <a:spcBef>
                          <a:spcPts val="0"/>
                        </a:spcBef>
                        <a:spcAft>
                          <a:spcPts val="0"/>
                        </a:spcAft>
                      </a:pPr>
                      <a:r>
                        <a:rPr lang="en-US" sz="1400" b="1" dirty="0">
                          <a:effectLst/>
                          <a:latin typeface="Century Gothic" panose="020B0502020202020204" pitchFamily="34" charset="0"/>
                        </a:rPr>
                        <a:t>Philadelphia-Camden-Wilmington, PA-NJ-DE-MD </a:t>
                      </a:r>
                      <a:endParaRPr lang="en-US" sz="1400" b="1"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1,536</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2,839</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4,375</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0.21%</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26.1%</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extLst>
                  <a:ext uri="{0D108BD9-81ED-4DB2-BD59-A6C34878D82A}">
                    <a16:rowId xmlns:a16="http://schemas.microsoft.com/office/drawing/2014/main" val="173856330"/>
                  </a:ext>
                </a:extLst>
              </a:tr>
              <a:tr h="365760">
                <a:tc>
                  <a:txBody>
                    <a:bodyPr/>
                    <a:lstStyle/>
                    <a:p>
                      <a:pPr marL="0" marR="0" algn="r">
                        <a:lnSpc>
                          <a:spcPct val="107000"/>
                        </a:lnSpc>
                        <a:spcBef>
                          <a:spcPts val="0"/>
                        </a:spcBef>
                        <a:spcAft>
                          <a:spcPts val="0"/>
                        </a:spcAft>
                      </a:pPr>
                      <a:r>
                        <a:rPr lang="en-US" sz="1400" b="1" dirty="0">
                          <a:effectLst/>
                          <a:latin typeface="Century Gothic" panose="020B0502020202020204" pitchFamily="34" charset="0"/>
                        </a:rPr>
                        <a:t>Pittsburgh, PA </a:t>
                      </a:r>
                      <a:endParaRPr lang="en-US" sz="1400" b="1"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721</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1,351</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2,072</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0.14%</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18.4%</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extLst>
                  <a:ext uri="{0D108BD9-81ED-4DB2-BD59-A6C34878D82A}">
                    <a16:rowId xmlns:a16="http://schemas.microsoft.com/office/drawing/2014/main" val="1616267777"/>
                  </a:ext>
                </a:extLst>
              </a:tr>
              <a:tr h="365760">
                <a:tc>
                  <a:txBody>
                    <a:bodyPr/>
                    <a:lstStyle/>
                    <a:p>
                      <a:pPr marL="0" marR="0" algn="r">
                        <a:lnSpc>
                          <a:spcPct val="107000"/>
                        </a:lnSpc>
                        <a:spcBef>
                          <a:spcPts val="0"/>
                        </a:spcBef>
                        <a:spcAft>
                          <a:spcPts val="0"/>
                        </a:spcAft>
                      </a:pPr>
                      <a:r>
                        <a:rPr lang="en-US" sz="1400" b="1" dirty="0">
                          <a:effectLst/>
                          <a:latin typeface="Century Gothic" panose="020B0502020202020204" pitchFamily="34" charset="0"/>
                        </a:rPr>
                        <a:t>Scranton-Wilkes-Barre, PA </a:t>
                      </a:r>
                      <a:endParaRPr lang="en-US" sz="1400" b="1"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71</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153</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224</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0.06%</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4.5%</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extLst>
                  <a:ext uri="{0D108BD9-81ED-4DB2-BD59-A6C34878D82A}">
                    <a16:rowId xmlns:a16="http://schemas.microsoft.com/office/drawing/2014/main" val="2633149385"/>
                  </a:ext>
                </a:extLst>
              </a:tr>
              <a:tr h="365760">
                <a:tc>
                  <a:txBody>
                    <a:bodyPr/>
                    <a:lstStyle/>
                    <a:p>
                      <a:pPr marL="0" marR="0" algn="r">
                        <a:lnSpc>
                          <a:spcPct val="107000"/>
                        </a:lnSpc>
                        <a:spcBef>
                          <a:spcPts val="0"/>
                        </a:spcBef>
                        <a:spcAft>
                          <a:spcPts val="0"/>
                        </a:spcAft>
                      </a:pPr>
                      <a:r>
                        <a:rPr lang="en-US" sz="1400" b="1" dirty="0">
                          <a:effectLst/>
                          <a:latin typeface="Century Gothic" panose="020B0502020202020204" pitchFamily="34" charset="0"/>
                        </a:rPr>
                        <a:t>Rest of the state</a:t>
                      </a:r>
                      <a:endParaRPr lang="en-US" sz="1400" b="1"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885</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2,310</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3,195</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0.11%</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37.8%</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extLst>
                  <a:ext uri="{0D108BD9-81ED-4DB2-BD59-A6C34878D82A}">
                    <a16:rowId xmlns:a16="http://schemas.microsoft.com/office/drawing/2014/main" val="2210614848"/>
                  </a:ext>
                </a:extLst>
              </a:tr>
              <a:tr h="413893">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TOTALS</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A9B7D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3,551</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A9B7D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7,796</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A9B7D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11,347</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A9B7D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0.14%</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A9B7D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100%</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A9B7D7"/>
                    </a:solidFill>
                  </a:tcPr>
                </a:tc>
                <a:extLst>
                  <a:ext uri="{0D108BD9-81ED-4DB2-BD59-A6C34878D82A}">
                    <a16:rowId xmlns:a16="http://schemas.microsoft.com/office/drawing/2014/main" val="3748480926"/>
                  </a:ext>
                </a:extLst>
              </a:tr>
            </a:tbl>
          </a:graphicData>
        </a:graphic>
      </p:graphicFrame>
      <p:sp>
        <p:nvSpPr>
          <p:cNvPr id="9" name="Rectangle 4">
            <a:extLst>
              <a:ext uri="{FF2B5EF4-FFF2-40B4-BE49-F238E27FC236}">
                <a16:creationId xmlns:a16="http://schemas.microsoft.com/office/drawing/2014/main" id="{8EA65AED-D69F-4E1A-B860-7C3518B332DF}"/>
              </a:ext>
            </a:extLst>
          </p:cNvPr>
          <p:cNvSpPr>
            <a:spLocks noChangeArrowheads="1"/>
          </p:cNvSpPr>
          <p:nvPr/>
        </p:nvSpPr>
        <p:spPr bwMode="auto">
          <a:xfrm>
            <a:off x="5669167" y="21344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E57D38DE-9639-40CD-A393-CA7CB577CA87}"/>
              </a:ext>
            </a:extLst>
          </p:cNvPr>
          <p:cNvSpPr>
            <a:spLocks noChangeArrowheads="1"/>
          </p:cNvSpPr>
          <p:nvPr/>
        </p:nvSpPr>
        <p:spPr bwMode="auto">
          <a:xfrm>
            <a:off x="4199136" y="5598180"/>
            <a:ext cx="69124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200" i="1" dirty="0">
                <a:solidFill>
                  <a:srgbClr val="363636"/>
                </a:solidFill>
                <a:latin typeface="Century Gothic" panose="020B0502020202020204" pitchFamily="34" charset="0"/>
                <a:ea typeface="Calibri" panose="020F0502020204030204" pitchFamily="34" charset="0"/>
                <a:cs typeface="Segoe UI Semilight" panose="020B0402040204020203" pitchFamily="34" charset="0"/>
              </a:rPr>
              <a:t>Note: A</a:t>
            </a:r>
            <a:r>
              <a:rPr kumimoji="0" lang="en-US" altLang="en-US" sz="1200" b="0" i="1" u="none" strike="noStrike" cap="none" normalizeH="0" baseline="0" dirty="0">
                <a:ln>
                  <a:noFill/>
                </a:ln>
                <a:solidFill>
                  <a:srgbClr val="363636"/>
                </a:solidFill>
                <a:effectLst/>
                <a:latin typeface="Century Gothic" panose="020B0502020202020204" pitchFamily="34" charset="0"/>
                <a:ea typeface="Calibri" panose="020F0502020204030204" pitchFamily="34" charset="0"/>
                <a:cs typeface="Segoe UI Semilight" panose="020B0402040204020203" pitchFamily="34" charset="0"/>
              </a:rPr>
              <a:t>nalysis of MSAs that span multiple states only includes counties within Pennsylvania.</a:t>
            </a:r>
            <a:endParaRPr kumimoji="0" lang="en-US" altLang="en-US" sz="2800" b="0" i="1" u="none" strike="noStrike" cap="none" normalizeH="0" baseline="0" dirty="0">
              <a:ln>
                <a:noFill/>
              </a:ln>
              <a:solidFill>
                <a:schemeClr val="tx1"/>
              </a:solidFill>
              <a:effectLst/>
              <a:latin typeface="Century Gothic" panose="020B0502020202020204" pitchFamily="34" charset="0"/>
            </a:endParaRPr>
          </a:p>
        </p:txBody>
      </p:sp>
      <p:sp>
        <p:nvSpPr>
          <p:cNvPr id="15" name="Rectangle 14">
            <a:extLst>
              <a:ext uri="{FF2B5EF4-FFF2-40B4-BE49-F238E27FC236}">
                <a16:creationId xmlns:a16="http://schemas.microsoft.com/office/drawing/2014/main" id="{56CEA4AF-CFC4-4112-8127-48342A42ACBD}"/>
              </a:ext>
            </a:extLst>
          </p:cNvPr>
          <p:cNvSpPr/>
          <p:nvPr/>
        </p:nvSpPr>
        <p:spPr>
          <a:xfrm>
            <a:off x="4199136" y="1121320"/>
            <a:ext cx="8069655" cy="307777"/>
          </a:xfrm>
          <a:prstGeom prst="rect">
            <a:avLst/>
          </a:prstGeom>
        </p:spPr>
        <p:txBody>
          <a:bodyPr wrap="square">
            <a:spAutoFit/>
          </a:bodyPr>
          <a:lstStyle/>
          <a:p>
            <a:r>
              <a:rPr lang="en-US" sz="1400" b="1" dirty="0">
                <a:solidFill>
                  <a:srgbClr val="3E5587"/>
                </a:solidFill>
                <a:latin typeface="Century Gothic" panose="020B0502020202020204" pitchFamily="34" charset="0"/>
                <a:ea typeface="Calibri" panose="020F0502020204030204" pitchFamily="34" charset="0"/>
                <a:cs typeface="Times New Roman" panose="02020603050405020304" pitchFamily="18" charset="0"/>
              </a:rPr>
              <a:t>2017 Regional distribution of registered EVs in PA (Source: DVRPC and PennDOT)</a:t>
            </a:r>
            <a:endParaRPr lang="en-US" sz="1400" b="1" dirty="0">
              <a:solidFill>
                <a:srgbClr val="3E5587"/>
              </a:solidFill>
              <a:latin typeface="Century Gothic" panose="020B0502020202020204" pitchFamily="34" charset="0"/>
            </a:endParaRPr>
          </a:p>
        </p:txBody>
      </p:sp>
      <p:sp>
        <p:nvSpPr>
          <p:cNvPr id="16" name="Content Placeholder 4">
            <a:extLst>
              <a:ext uri="{FF2B5EF4-FFF2-40B4-BE49-F238E27FC236}">
                <a16:creationId xmlns:a16="http://schemas.microsoft.com/office/drawing/2014/main" id="{2983A7E0-D216-4768-BADB-5F5127B4B1D9}"/>
              </a:ext>
            </a:extLst>
          </p:cNvPr>
          <p:cNvSpPr txBox="1">
            <a:spLocks/>
          </p:cNvSpPr>
          <p:nvPr/>
        </p:nvSpPr>
        <p:spPr>
          <a:xfrm>
            <a:off x="196164" y="1219202"/>
            <a:ext cx="3761874" cy="1705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Cambria" pitchFamily="18" charset="0"/>
              <a:buChar char="»"/>
              <a:defRPr lang="en-US" sz="2200" kern="1200">
                <a:solidFill>
                  <a:schemeClr val="tx1">
                    <a:lumMod val="50000"/>
                    <a:lumOff val="50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spcAft>
                <a:spcPts val="600"/>
              </a:spcAft>
              <a:buFont typeface="Arial" pitchFamily="34" charset="0"/>
              <a:buChar char="›"/>
              <a:defRPr lang="en-US" sz="2000" kern="1200">
                <a:solidFill>
                  <a:schemeClr val="tx1">
                    <a:lumMod val="50000"/>
                    <a:lumOff val="50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spcAft>
                <a:spcPts val="600"/>
              </a:spcAft>
              <a:buFont typeface="Cambria" pitchFamily="18" charset="0"/>
              <a:buChar char="›"/>
              <a:defRPr lang="en-US" sz="2000" kern="1200">
                <a:solidFill>
                  <a:schemeClr val="tx1">
                    <a:lumMod val="50000"/>
                    <a:lumOff val="50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000" b="1" dirty="0"/>
              <a:t>EVs are slightly higher share of registered vehicles in metro areas</a:t>
            </a:r>
          </a:p>
          <a:p>
            <a:pPr marL="857250" lvl="1" indent="-457200">
              <a:lnSpc>
                <a:spcPct val="120000"/>
              </a:lnSpc>
            </a:pPr>
            <a:r>
              <a:rPr lang="en-US" sz="1800" dirty="0"/>
              <a:t>Philadelphia, where 26% of PA’s vehicles are registered, has highest EV share with 0.21%.</a:t>
            </a:r>
          </a:p>
          <a:p>
            <a:pPr marL="857250" lvl="1" indent="-457200">
              <a:lnSpc>
                <a:spcPct val="120000"/>
              </a:lnSpc>
            </a:pPr>
            <a:r>
              <a:rPr lang="en-US" sz="1800" dirty="0"/>
              <a:t>38% of registered vehicles are outside of the six major metro areas, indicating need for a statewide strategy.</a:t>
            </a:r>
          </a:p>
        </p:txBody>
      </p:sp>
    </p:spTree>
    <p:extLst>
      <p:ext uri="{BB962C8B-B14F-4D97-AF65-F5344CB8AC3E}">
        <p14:creationId xmlns:p14="http://schemas.microsoft.com/office/powerpoint/2010/main" val="21006723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317310"/>
            <a:ext cx="11582400" cy="792162"/>
          </a:xfrm>
        </p:spPr>
        <p:txBody>
          <a:bodyPr>
            <a:noAutofit/>
          </a:bodyPr>
          <a:lstStyle/>
          <a:p>
            <a:r>
              <a:rPr lang="en-US" cap="all" dirty="0"/>
              <a:t>1. State of the EV Market In </a:t>
            </a:r>
            <a:r>
              <a:rPr lang="en-US" cap="all" dirty="0" err="1"/>
              <a:t>PennsylvaniA</a:t>
            </a:r>
            <a:endParaRPr lang="en-US" dirty="0"/>
          </a:p>
        </p:txBody>
      </p:sp>
      <p:sp>
        <p:nvSpPr>
          <p:cNvPr id="4" name="Content Placeholder 4">
            <a:extLst>
              <a:ext uri="{FF2B5EF4-FFF2-40B4-BE49-F238E27FC236}">
                <a16:creationId xmlns:a16="http://schemas.microsoft.com/office/drawing/2014/main" id="{2D7B09A4-C510-43E1-ADC0-16B6A39434EE}"/>
              </a:ext>
            </a:extLst>
          </p:cNvPr>
          <p:cNvSpPr txBox="1">
            <a:spLocks/>
          </p:cNvSpPr>
          <p:nvPr/>
        </p:nvSpPr>
        <p:spPr>
          <a:xfrm>
            <a:off x="256674" y="1282576"/>
            <a:ext cx="5646186" cy="1705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Cambria" pitchFamily="18" charset="0"/>
              <a:buChar char="»"/>
              <a:defRPr lang="en-US" sz="2200" kern="1200">
                <a:solidFill>
                  <a:schemeClr val="tx1">
                    <a:lumMod val="50000"/>
                    <a:lumOff val="50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spcAft>
                <a:spcPts val="600"/>
              </a:spcAft>
              <a:buFont typeface="Arial" pitchFamily="34" charset="0"/>
              <a:buChar char="›"/>
              <a:defRPr lang="en-US" sz="2000" kern="1200">
                <a:solidFill>
                  <a:schemeClr val="tx1">
                    <a:lumMod val="50000"/>
                    <a:lumOff val="50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spcAft>
                <a:spcPts val="600"/>
              </a:spcAft>
              <a:buFont typeface="Cambria" pitchFamily="18" charset="0"/>
              <a:buChar char="›"/>
              <a:defRPr lang="en-US" sz="2000" kern="1200">
                <a:solidFill>
                  <a:schemeClr val="tx1">
                    <a:lumMod val="50000"/>
                    <a:lumOff val="50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000" b="1" dirty="0"/>
              <a:t>Snapshot of Pennsylvania’s public EVSE</a:t>
            </a:r>
          </a:p>
          <a:p>
            <a:pPr lvl="1">
              <a:lnSpc>
                <a:spcPct val="120000"/>
              </a:lnSpc>
            </a:pPr>
            <a:r>
              <a:rPr lang="en-US" sz="1800" dirty="0"/>
              <a:t>Categorization of publicly listed EVSE data: Public, Semi-public, and Tesla.</a:t>
            </a:r>
          </a:p>
          <a:p>
            <a:pPr lvl="1">
              <a:lnSpc>
                <a:spcPct val="120000"/>
              </a:lnSpc>
            </a:pPr>
            <a:r>
              <a:rPr lang="en-US" sz="1800" dirty="0"/>
              <a:t>NREL National Plug-in Electric Vehicle Infrastructure Analysis projects PA needs </a:t>
            </a:r>
            <a:r>
              <a:rPr lang="en-US" sz="1800" b="1" dirty="0"/>
              <a:t>13,600 L2 workplace chargers</a:t>
            </a:r>
            <a:r>
              <a:rPr lang="en-US" sz="1800" dirty="0"/>
              <a:t>, </a:t>
            </a:r>
            <a:r>
              <a:rPr lang="en-US" sz="1800" b="1" dirty="0"/>
              <a:t>9,200 L2 public chargers, and 810 DCFC chargers </a:t>
            </a:r>
            <a:r>
              <a:rPr lang="en-US" sz="1800" dirty="0"/>
              <a:t>to support a 20% EV market share by 2030.</a:t>
            </a:r>
          </a:p>
          <a:p>
            <a:pPr lvl="1">
              <a:lnSpc>
                <a:spcPct val="120000"/>
              </a:lnSpc>
            </a:pPr>
            <a:r>
              <a:rPr lang="en-US" sz="1800" dirty="0"/>
              <a:t>As of 2018, PA has ~6% of estimated needed Level 2 public plugs, and about 18% of its estimated needed DCFC plugs*.</a:t>
            </a:r>
          </a:p>
        </p:txBody>
      </p:sp>
      <p:sp>
        <p:nvSpPr>
          <p:cNvPr id="6" name="Rectangle 6">
            <a:extLst>
              <a:ext uri="{FF2B5EF4-FFF2-40B4-BE49-F238E27FC236}">
                <a16:creationId xmlns:a16="http://schemas.microsoft.com/office/drawing/2014/main" id="{9B45EBBA-C37B-4DEA-8D64-C09624EE3EFF}"/>
              </a:ext>
            </a:extLst>
          </p:cNvPr>
          <p:cNvSpPr>
            <a:spLocks noChangeArrowheads="1"/>
          </p:cNvSpPr>
          <p:nvPr/>
        </p:nvSpPr>
        <p:spPr bwMode="auto">
          <a:xfrm>
            <a:off x="1087844" y="5675226"/>
            <a:ext cx="33986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200" i="1" dirty="0">
                <a:solidFill>
                  <a:srgbClr val="363636"/>
                </a:solidFill>
                <a:latin typeface="Century Gothic" panose="020B0502020202020204" pitchFamily="34" charset="0"/>
                <a:ea typeface="Calibri" panose="020F0502020204030204" pitchFamily="34" charset="0"/>
                <a:cs typeface="Segoe UI Semilight" panose="020B0402040204020203" pitchFamily="34" charset="0"/>
              </a:rPr>
              <a:t>*Note: Includes semi-public and Tesla plugs</a:t>
            </a:r>
            <a:endParaRPr kumimoji="0" lang="en-US" altLang="en-US" sz="2800" b="0" i="1" u="none" strike="noStrike" cap="none" normalizeH="0" baseline="0" dirty="0">
              <a:ln>
                <a:noFill/>
              </a:ln>
              <a:solidFill>
                <a:schemeClr val="tx1"/>
              </a:solidFill>
              <a:effectLst/>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4011CF49-AAF7-4B1C-8CD6-FC7378DDE75F}"/>
              </a:ext>
            </a:extLst>
          </p:cNvPr>
          <p:cNvGraphicFramePr>
            <a:graphicFrameLocks noGrp="1"/>
          </p:cNvGraphicFramePr>
          <p:nvPr>
            <p:extLst>
              <p:ext uri="{D42A27DB-BD31-4B8C-83A1-F6EECF244321}">
                <p14:modId xmlns:p14="http://schemas.microsoft.com/office/powerpoint/2010/main" val="2913349337"/>
              </p:ext>
            </p:extLst>
          </p:nvPr>
        </p:nvGraphicFramePr>
        <p:xfrm>
          <a:off x="6089645" y="1870809"/>
          <a:ext cx="5845681" cy="2681350"/>
        </p:xfrm>
        <a:graphic>
          <a:graphicData uri="http://schemas.openxmlformats.org/drawingml/2006/table">
            <a:tbl>
              <a:tblPr firstRow="1" lastRow="1">
                <a:tableStyleId>{5C22544A-7EE6-4342-B048-85BDC9FD1C3A}</a:tableStyleId>
              </a:tblPr>
              <a:tblGrid>
                <a:gridCol w="3702867">
                  <a:extLst>
                    <a:ext uri="{9D8B030D-6E8A-4147-A177-3AD203B41FA5}">
                      <a16:colId xmlns:a16="http://schemas.microsoft.com/office/drawing/2014/main" val="3278812284"/>
                    </a:ext>
                  </a:extLst>
                </a:gridCol>
                <a:gridCol w="841973">
                  <a:extLst>
                    <a:ext uri="{9D8B030D-6E8A-4147-A177-3AD203B41FA5}">
                      <a16:colId xmlns:a16="http://schemas.microsoft.com/office/drawing/2014/main" val="4017723651"/>
                    </a:ext>
                  </a:extLst>
                </a:gridCol>
                <a:gridCol w="632763">
                  <a:extLst>
                    <a:ext uri="{9D8B030D-6E8A-4147-A177-3AD203B41FA5}">
                      <a16:colId xmlns:a16="http://schemas.microsoft.com/office/drawing/2014/main" val="620000135"/>
                    </a:ext>
                  </a:extLst>
                </a:gridCol>
                <a:gridCol w="668078">
                  <a:extLst>
                    <a:ext uri="{9D8B030D-6E8A-4147-A177-3AD203B41FA5}">
                      <a16:colId xmlns:a16="http://schemas.microsoft.com/office/drawing/2014/main" val="4074624616"/>
                    </a:ext>
                  </a:extLst>
                </a:gridCol>
              </a:tblGrid>
              <a:tr h="464615">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EVSE type</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3E558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Level 1/ Level 2</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3E558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DCFC</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3E558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Total</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3E5587"/>
                    </a:solidFill>
                  </a:tcPr>
                </a:tc>
                <a:extLst>
                  <a:ext uri="{0D108BD9-81ED-4DB2-BD59-A6C34878D82A}">
                    <a16:rowId xmlns:a16="http://schemas.microsoft.com/office/drawing/2014/main" val="1298545950"/>
                  </a:ext>
                </a:extLst>
              </a:tr>
              <a:tr h="484605">
                <a:tc>
                  <a:txBody>
                    <a:bodyPr/>
                    <a:lstStyle/>
                    <a:p>
                      <a:pPr marL="0" marR="0" algn="l">
                        <a:lnSpc>
                          <a:spcPct val="107000"/>
                        </a:lnSpc>
                        <a:spcBef>
                          <a:spcPts val="0"/>
                        </a:spcBef>
                        <a:spcAft>
                          <a:spcPts val="0"/>
                        </a:spcAft>
                      </a:pPr>
                      <a:r>
                        <a:rPr lang="en-US" sz="1400" b="1" dirty="0">
                          <a:effectLst/>
                          <a:latin typeface="Century Gothic" panose="020B0502020202020204" pitchFamily="34" charset="0"/>
                        </a:rPr>
                        <a:t>Public plugs: </a:t>
                      </a:r>
                      <a:r>
                        <a:rPr lang="en-US" sz="1400" dirty="0">
                          <a:effectLst/>
                          <a:latin typeface="Century Gothic" panose="020B0502020202020204" pitchFamily="34" charset="0"/>
                        </a:rPr>
                        <a:t>Available to all EV drivers</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458</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82</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540</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7902059"/>
                  </a:ext>
                </a:extLst>
              </a:tr>
              <a:tr h="949220">
                <a:tc>
                  <a:txBody>
                    <a:bodyPr/>
                    <a:lstStyle/>
                    <a:p>
                      <a:pPr marL="0" marR="0" algn="l">
                        <a:lnSpc>
                          <a:spcPct val="107000"/>
                        </a:lnSpc>
                        <a:spcBef>
                          <a:spcPts val="0"/>
                        </a:spcBef>
                        <a:spcAft>
                          <a:spcPts val="0"/>
                        </a:spcAft>
                      </a:pPr>
                      <a:r>
                        <a:rPr lang="en-US" sz="1400" b="1" dirty="0">
                          <a:effectLst/>
                          <a:latin typeface="Century Gothic" panose="020B0502020202020204" pitchFamily="34" charset="0"/>
                        </a:rPr>
                        <a:t>Semi-public plugs: </a:t>
                      </a:r>
                      <a:r>
                        <a:rPr lang="en-US" sz="1400" dirty="0">
                          <a:effectLst/>
                          <a:latin typeface="Century Gothic" panose="020B0502020202020204" pitchFamily="34" charset="0"/>
                        </a:rPr>
                        <a:t>Available to EV drivers with restrictions, such as being a customer, visitor, or employee of an establishment</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27</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0</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27</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0779224"/>
                  </a:ext>
                </a:extLst>
              </a:tr>
              <a:tr h="475321">
                <a:tc>
                  <a:txBody>
                    <a:bodyPr/>
                    <a:lstStyle/>
                    <a:p>
                      <a:pPr marL="0" marR="0" algn="l">
                        <a:lnSpc>
                          <a:spcPct val="107000"/>
                        </a:lnSpc>
                        <a:spcBef>
                          <a:spcPts val="0"/>
                        </a:spcBef>
                        <a:spcAft>
                          <a:spcPts val="0"/>
                        </a:spcAft>
                      </a:pPr>
                      <a:r>
                        <a:rPr lang="en-US" sz="1400" b="1" dirty="0">
                          <a:effectLst/>
                          <a:latin typeface="Century Gothic" panose="020B0502020202020204" pitchFamily="34" charset="0"/>
                        </a:rPr>
                        <a:t>Tesla plugs: </a:t>
                      </a:r>
                      <a:r>
                        <a:rPr lang="en-US" sz="1400" dirty="0">
                          <a:effectLst/>
                          <a:latin typeface="Century Gothic" panose="020B0502020202020204" pitchFamily="34" charset="0"/>
                        </a:rPr>
                        <a:t>Available to Tesla drivers only</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86</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62</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148</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1804726"/>
                  </a:ext>
                </a:extLst>
              </a:tr>
              <a:tr h="307589">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Total</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A9B7D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571</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A9B7D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144</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A9B7D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715</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A9B7D7"/>
                    </a:solidFill>
                  </a:tcPr>
                </a:tc>
                <a:extLst>
                  <a:ext uri="{0D108BD9-81ED-4DB2-BD59-A6C34878D82A}">
                    <a16:rowId xmlns:a16="http://schemas.microsoft.com/office/drawing/2014/main" val="873568746"/>
                  </a:ext>
                </a:extLst>
              </a:tr>
            </a:tbl>
          </a:graphicData>
        </a:graphic>
      </p:graphicFrame>
      <p:sp>
        <p:nvSpPr>
          <p:cNvPr id="7" name="Rectangle 6">
            <a:extLst>
              <a:ext uri="{FF2B5EF4-FFF2-40B4-BE49-F238E27FC236}">
                <a16:creationId xmlns:a16="http://schemas.microsoft.com/office/drawing/2014/main" id="{C7D86091-E10E-4A4B-BE34-0041AFD22391}"/>
              </a:ext>
            </a:extLst>
          </p:cNvPr>
          <p:cNvSpPr/>
          <p:nvPr/>
        </p:nvSpPr>
        <p:spPr>
          <a:xfrm>
            <a:off x="6047874" y="1307314"/>
            <a:ext cx="6091314" cy="523220"/>
          </a:xfrm>
          <a:prstGeom prst="rect">
            <a:avLst/>
          </a:prstGeom>
        </p:spPr>
        <p:txBody>
          <a:bodyPr wrap="square">
            <a:spAutoFit/>
          </a:bodyPr>
          <a:lstStyle/>
          <a:p>
            <a:r>
              <a:rPr lang="en-US" sz="1400" b="1" dirty="0">
                <a:solidFill>
                  <a:srgbClr val="3E5587"/>
                </a:solidFill>
                <a:latin typeface="Century Gothic" panose="020B0502020202020204" pitchFamily="34" charset="0"/>
                <a:ea typeface="Calibri" panose="020F0502020204030204" pitchFamily="34" charset="0"/>
                <a:cs typeface="Times New Roman" panose="02020603050405020304" pitchFamily="18" charset="0"/>
              </a:rPr>
              <a:t>Publicly listed EVSE in Pennsylvania as of February 2018 (Source: AFDC.gov)</a:t>
            </a:r>
            <a:endParaRPr lang="en-US" sz="1400" b="1" dirty="0">
              <a:solidFill>
                <a:srgbClr val="3E5587"/>
              </a:solidFill>
              <a:latin typeface="Century Gothic" panose="020B0502020202020204" pitchFamily="34" charset="0"/>
            </a:endParaRPr>
          </a:p>
        </p:txBody>
      </p:sp>
      <p:sp>
        <p:nvSpPr>
          <p:cNvPr id="8" name="Rectangle 6">
            <a:extLst>
              <a:ext uri="{FF2B5EF4-FFF2-40B4-BE49-F238E27FC236}">
                <a16:creationId xmlns:a16="http://schemas.microsoft.com/office/drawing/2014/main" id="{049F40BC-7CEC-4AC0-BBF7-E20FC33C3649}"/>
              </a:ext>
            </a:extLst>
          </p:cNvPr>
          <p:cNvSpPr>
            <a:spLocks noChangeArrowheads="1"/>
          </p:cNvSpPr>
          <p:nvPr/>
        </p:nvSpPr>
        <p:spPr bwMode="auto">
          <a:xfrm>
            <a:off x="6047874" y="4552159"/>
            <a:ext cx="58874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200" i="1" dirty="0">
                <a:solidFill>
                  <a:srgbClr val="363636"/>
                </a:solidFill>
                <a:latin typeface="Century Gothic" panose="020B0502020202020204" pitchFamily="34" charset="0"/>
                <a:ea typeface="Calibri" panose="020F0502020204030204" pitchFamily="34" charset="0"/>
                <a:cs typeface="Segoe UI Semilight" panose="020B0402040204020203" pitchFamily="34" charset="0"/>
              </a:rPr>
              <a:t>Note: AFDC.gov does not collect data on workplace or residential EVSE</a:t>
            </a:r>
            <a:endParaRPr kumimoji="0" lang="en-US" altLang="en-US" sz="2800" b="0" i="1" u="none" strike="noStrike" cap="none" normalizeH="0" baseline="0" dirty="0">
              <a:ln>
                <a:noFill/>
              </a:ln>
              <a:solidFill>
                <a:schemeClr val="tx1"/>
              </a:solidFill>
              <a:effectLst/>
              <a:latin typeface="Century Gothic" panose="020B0502020202020204" pitchFamily="34" charset="0"/>
            </a:endParaRPr>
          </a:p>
        </p:txBody>
      </p:sp>
    </p:spTree>
    <p:extLst>
      <p:ext uri="{BB962C8B-B14F-4D97-AF65-F5344CB8AC3E}">
        <p14:creationId xmlns:p14="http://schemas.microsoft.com/office/powerpoint/2010/main" val="14525371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NEXT GENERATION STRATEIGES - TIMELINE</a:t>
            </a:r>
          </a:p>
        </p:txBody>
      </p:sp>
      <p:graphicFrame>
        <p:nvGraphicFramePr>
          <p:cNvPr id="4" name="Table 3">
            <a:extLst>
              <a:ext uri="{FF2B5EF4-FFF2-40B4-BE49-F238E27FC236}">
                <a16:creationId xmlns:a16="http://schemas.microsoft.com/office/drawing/2014/main" id="{A0675502-7C30-4E08-8B28-50D8C019D96B}"/>
              </a:ext>
            </a:extLst>
          </p:cNvPr>
          <p:cNvGraphicFramePr>
            <a:graphicFrameLocks noGrp="1"/>
          </p:cNvGraphicFramePr>
          <p:nvPr>
            <p:extLst>
              <p:ext uri="{D42A27DB-BD31-4B8C-83A1-F6EECF244321}">
                <p14:modId xmlns:p14="http://schemas.microsoft.com/office/powerpoint/2010/main" val="937121609"/>
              </p:ext>
            </p:extLst>
          </p:nvPr>
        </p:nvGraphicFramePr>
        <p:xfrm>
          <a:off x="571500" y="1101436"/>
          <a:ext cx="11048999" cy="4797937"/>
        </p:xfrm>
        <a:graphic>
          <a:graphicData uri="http://schemas.openxmlformats.org/drawingml/2006/table">
            <a:tbl>
              <a:tblPr/>
              <a:tblGrid>
                <a:gridCol w="1714500">
                  <a:extLst>
                    <a:ext uri="{9D8B030D-6E8A-4147-A177-3AD203B41FA5}">
                      <a16:colId xmlns:a16="http://schemas.microsoft.com/office/drawing/2014/main" val="20000"/>
                    </a:ext>
                  </a:extLst>
                </a:gridCol>
                <a:gridCol w="6688964">
                  <a:extLst>
                    <a:ext uri="{9D8B030D-6E8A-4147-A177-3AD203B41FA5}">
                      <a16:colId xmlns:a16="http://schemas.microsoft.com/office/drawing/2014/main" val="20001"/>
                    </a:ext>
                  </a:extLst>
                </a:gridCol>
                <a:gridCol w="1011528">
                  <a:extLst>
                    <a:ext uri="{9D8B030D-6E8A-4147-A177-3AD203B41FA5}">
                      <a16:colId xmlns:a16="http://schemas.microsoft.com/office/drawing/2014/main" val="20002"/>
                    </a:ext>
                  </a:extLst>
                </a:gridCol>
                <a:gridCol w="778099">
                  <a:extLst>
                    <a:ext uri="{9D8B030D-6E8A-4147-A177-3AD203B41FA5}">
                      <a16:colId xmlns:a16="http://schemas.microsoft.com/office/drawing/2014/main" val="20003"/>
                    </a:ext>
                  </a:extLst>
                </a:gridCol>
                <a:gridCol w="855908">
                  <a:extLst>
                    <a:ext uri="{9D8B030D-6E8A-4147-A177-3AD203B41FA5}">
                      <a16:colId xmlns:a16="http://schemas.microsoft.com/office/drawing/2014/main" val="20004"/>
                    </a:ext>
                  </a:extLst>
                </a:gridCol>
              </a:tblGrid>
              <a:tr h="684896">
                <a:tc>
                  <a:txBody>
                    <a:bodyPr/>
                    <a:lstStyle/>
                    <a:p>
                      <a:pPr algn="ctr" rtl="0" fontAlgn="base"/>
                      <a:r>
                        <a:rPr lang="en-US" sz="1400" b="1" i="0">
                          <a:solidFill>
                            <a:srgbClr val="FFFFFF"/>
                          </a:solidFill>
                          <a:effectLst/>
                          <a:latin typeface="Century Gothic" charset="0"/>
                          <a:ea typeface="Century Gothic" charset="0"/>
                          <a:cs typeface="Century Gothic" charset="0"/>
                        </a:rPr>
                        <a:t>Primary category</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just" rtl="0" fontAlgn="base"/>
                      <a:r>
                        <a:rPr lang="en-US" sz="1400" b="1" i="0" dirty="0">
                          <a:solidFill>
                            <a:srgbClr val="FFFFFF"/>
                          </a:solidFill>
                          <a:effectLst/>
                          <a:latin typeface="Century Gothic" charset="0"/>
                          <a:ea typeface="Century Gothic" charset="0"/>
                          <a:cs typeface="Century Gothic" charset="0"/>
                        </a:rPr>
                        <a:t>Strategy</a:t>
                      </a:r>
                      <a:r>
                        <a:rPr lang="en-US" sz="1400" b="0" i="0" dirty="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ctr" rtl="0" fontAlgn="base"/>
                      <a:r>
                        <a:rPr lang="en-US" sz="1400" b="1" i="0" dirty="0">
                          <a:solidFill>
                            <a:srgbClr val="FFFFFF"/>
                          </a:solidFill>
                          <a:effectLst/>
                          <a:latin typeface="Century Gothic" charset="0"/>
                          <a:ea typeface="Century Gothic" charset="0"/>
                          <a:cs typeface="Century Gothic" charset="0"/>
                        </a:rPr>
                        <a:t>0-2 years</a:t>
                      </a:r>
                      <a:r>
                        <a:rPr lang="en-US" sz="1400" b="0" i="0" dirty="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ctr" rtl="0" fontAlgn="base"/>
                      <a:r>
                        <a:rPr lang="en-US" sz="1400" b="1" i="0" dirty="0">
                          <a:solidFill>
                            <a:srgbClr val="FFFFFF"/>
                          </a:solidFill>
                          <a:effectLst/>
                          <a:latin typeface="Century Gothic" charset="0"/>
                          <a:ea typeface="Century Gothic" charset="0"/>
                          <a:cs typeface="Century Gothic" charset="0"/>
                        </a:rPr>
                        <a:t>2-5 year</a:t>
                      </a:r>
                      <a:r>
                        <a:rPr lang="en-US" sz="1400" b="0" i="0" dirty="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ctr" rtl="0" fontAlgn="base"/>
                      <a:r>
                        <a:rPr lang="en-US" sz="1400" b="1" i="0" dirty="0">
                          <a:solidFill>
                            <a:srgbClr val="FFFFFF"/>
                          </a:solidFill>
                          <a:effectLst/>
                          <a:latin typeface="Century Gothic" charset="0"/>
                          <a:ea typeface="Century Gothic" charset="0"/>
                          <a:cs typeface="Century Gothic" charset="0"/>
                        </a:rPr>
                        <a:t>5+ years</a:t>
                      </a:r>
                      <a:endParaRPr lang="en-US" sz="1400" b="0" i="0" dirty="0">
                        <a:solidFill>
                          <a:srgbClr val="363636"/>
                        </a:solidFill>
                        <a:effectLst/>
                        <a:latin typeface="Century Gothic" charset="0"/>
                        <a:ea typeface="Century Gothic" charset="0"/>
                        <a:cs typeface="Century Gothic" charset="0"/>
                      </a:endParaRP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extLst>
                  <a:ext uri="{0D108BD9-81ED-4DB2-BD59-A6C34878D82A}">
                    <a16:rowId xmlns:a16="http://schemas.microsoft.com/office/drawing/2014/main" val="10000"/>
                  </a:ext>
                </a:extLst>
              </a:tr>
              <a:tr h="266349">
                <a:tc rowSpan="2">
                  <a:txBody>
                    <a:bodyPr/>
                    <a:lstStyle/>
                    <a:p>
                      <a:pPr algn="ctr" rtl="0" fontAlgn="base"/>
                      <a:r>
                        <a:rPr lang="en-US" sz="1400" b="0" i="0">
                          <a:solidFill>
                            <a:srgbClr val="FFFFFF"/>
                          </a:solidFill>
                          <a:effectLst/>
                          <a:latin typeface="Century Gothic" charset="0"/>
                          <a:ea typeface="Century Gothic" charset="0"/>
                          <a:cs typeface="Century Gothic" charset="0"/>
                        </a:rPr>
                        <a:t>Targets and mandates</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Utility transportation electrification mandate/directive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1"/>
                  </a:ext>
                </a:extLst>
              </a:tr>
              <a:tr h="167673">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Statewide EV sales goals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2"/>
                  </a:ext>
                </a:extLst>
              </a:tr>
              <a:tr h="266349">
                <a:tc rowSpan="3">
                  <a:txBody>
                    <a:bodyPr/>
                    <a:lstStyle/>
                    <a:p>
                      <a:pPr algn="ctr" rtl="0" fontAlgn="base"/>
                      <a:r>
                        <a:rPr lang="en-US" sz="1400" b="0" i="0">
                          <a:solidFill>
                            <a:srgbClr val="FFFFFF"/>
                          </a:solidFill>
                          <a:effectLst/>
                          <a:latin typeface="Century Gothic" charset="0"/>
                          <a:ea typeface="Century Gothic" charset="0"/>
                          <a:cs typeface="Century Gothic" charset="0"/>
                        </a:rPr>
                        <a:t>Pricing-based policies</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dirty="0">
                          <a:solidFill>
                            <a:srgbClr val="363636"/>
                          </a:solidFill>
                          <a:effectLst/>
                          <a:latin typeface="Century Gothic" charset="0"/>
                          <a:ea typeface="Century Gothic" charset="0"/>
                          <a:cs typeface="Century Gothic" charset="0"/>
                        </a:rPr>
                        <a:t>Residential and commercial EV rate designs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3"/>
                  </a:ext>
                </a:extLst>
              </a:tr>
              <a:tr h="266349">
                <a:tc vMerge="1">
                  <a:txBody>
                    <a:bodyPr/>
                    <a:lstStyle/>
                    <a:p>
                      <a:endParaRPr lang="en-US"/>
                    </a:p>
                  </a:txBody>
                  <a:tcPr/>
                </a:tc>
                <a:tc>
                  <a:txBody>
                    <a:bodyPr/>
                    <a:lstStyle/>
                    <a:p>
                      <a:pPr algn="l" rtl="0" fontAlgn="base"/>
                      <a:r>
                        <a:rPr lang="en-US" sz="1400" b="0" i="0" dirty="0">
                          <a:solidFill>
                            <a:srgbClr val="363636"/>
                          </a:solidFill>
                          <a:effectLst/>
                          <a:latin typeface="Century Gothic" charset="0"/>
                          <a:ea typeface="Century Gothic" charset="0"/>
                          <a:cs typeface="Century Gothic" charset="0"/>
                        </a:rPr>
                        <a:t>Expanded and improved AFIG rebate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4"/>
                  </a:ext>
                </a:extLst>
              </a:tr>
              <a:tr h="266349">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Utility-supported public and residential EVSE investment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5"/>
                  </a:ext>
                </a:extLst>
              </a:tr>
              <a:tr h="266349">
                <a:tc rowSpan="3">
                  <a:txBody>
                    <a:bodyPr/>
                    <a:lstStyle/>
                    <a:p>
                      <a:pPr algn="ctr" rtl="0" fontAlgn="base"/>
                      <a:r>
                        <a:rPr lang="en-US" sz="1400" b="0" i="0">
                          <a:solidFill>
                            <a:srgbClr val="FFFFFF"/>
                          </a:solidFill>
                          <a:effectLst/>
                          <a:latin typeface="Century Gothic" charset="0"/>
                          <a:ea typeface="Century Gothic" charset="0"/>
                          <a:cs typeface="Century Gothic" charset="0"/>
                        </a:rPr>
                        <a:t>Public planning and investment</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Statewide EVSE network planning, investment, and communications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6"/>
                  </a:ext>
                </a:extLst>
              </a:tr>
              <a:tr h="370985">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Fleet education, cooperative purchase, and technical assistance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7"/>
                  </a:ext>
                </a:extLst>
              </a:tr>
              <a:tr h="266349">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Municipal support, technical assistance, and grant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8"/>
                  </a:ext>
                </a:extLst>
              </a:tr>
              <a:tr h="266349">
                <a:tc rowSpan="3">
                  <a:txBody>
                    <a:bodyPr/>
                    <a:lstStyle/>
                    <a:p>
                      <a:pPr algn="ctr" rtl="0" fontAlgn="base"/>
                      <a:r>
                        <a:rPr lang="en-US" sz="1400" b="0" i="0">
                          <a:solidFill>
                            <a:srgbClr val="FFFFFF"/>
                          </a:solidFill>
                          <a:effectLst/>
                          <a:latin typeface="Century Gothic" charset="0"/>
                          <a:ea typeface="Century Gothic" charset="0"/>
                          <a:cs typeface="Century Gothic" charset="0"/>
                        </a:rPr>
                        <a:t>Marketing, education, and outreach</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EV Marketing and education campaign targeted at consumers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9"/>
                  </a:ext>
                </a:extLst>
              </a:tr>
              <a:tr h="266349">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Workplace and multi-family EVSE education and outreach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10"/>
                  </a:ext>
                </a:extLst>
              </a:tr>
              <a:tr h="266349">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Dealer outreach and support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11"/>
                  </a:ext>
                </a:extLst>
              </a:tr>
              <a:tr h="266349">
                <a:tc>
                  <a:txBody>
                    <a:bodyPr/>
                    <a:lstStyle/>
                    <a:p>
                      <a:pPr algn="ctr" rtl="0" fontAlgn="base"/>
                      <a:r>
                        <a:rPr lang="en-US" sz="1400" b="0" i="0">
                          <a:solidFill>
                            <a:srgbClr val="FFFFFF"/>
                          </a:solidFill>
                          <a:effectLst/>
                          <a:latin typeface="Century Gothic" charset="0"/>
                          <a:ea typeface="Century Gothic" charset="0"/>
                          <a:cs typeface="Century Gothic" charset="0"/>
                        </a:rPr>
                        <a:t>Enabling regulations</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EV-Ready building code amendments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extLst>
                  <a:ext uri="{0D108BD9-81ED-4DB2-BD59-A6C34878D82A}">
                    <a16:rowId xmlns:a16="http://schemas.microsoft.com/office/drawing/2014/main" val="10012"/>
                  </a:ext>
                </a:extLst>
              </a:tr>
              <a:tr h="266349">
                <a:tc>
                  <a:txBody>
                    <a:bodyPr/>
                    <a:lstStyle/>
                    <a:p>
                      <a:pPr algn="ctr" rtl="0" fontAlgn="base"/>
                      <a:r>
                        <a:rPr lang="en-US" sz="1400" b="0" i="0">
                          <a:solidFill>
                            <a:srgbClr val="FFFFFF"/>
                          </a:solidFill>
                          <a:effectLst/>
                          <a:latin typeface="Century Gothic" charset="0"/>
                          <a:ea typeface="Century Gothic" charset="0"/>
                          <a:cs typeface="Century Gothic" charset="0"/>
                        </a:rPr>
                        <a:t>Financing and business models</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Explore development of financing for EVs/EVSE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p>
                      <a:pPr algn="ctr" rtl="0" fontAlgn="base"/>
                      <a:endParaRPr lang="sk-SK" sz="1400" b="0" i="0" dirty="0">
                        <a:solidFill>
                          <a:srgbClr val="363636"/>
                        </a:solidFill>
                        <a:effectLst/>
                        <a:latin typeface="Century Gothic" charset="0"/>
                        <a:ea typeface="Century Gothic" charset="0"/>
                        <a:cs typeface="Century Gothic" charset="0"/>
                      </a:endParaRP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9520254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NEAR-TERM STRATEGIES</a:t>
            </a:r>
          </a:p>
        </p:txBody>
      </p:sp>
      <p:sp>
        <p:nvSpPr>
          <p:cNvPr id="4" name="Content Placeholder 4">
            <a:extLst>
              <a:ext uri="{FF2B5EF4-FFF2-40B4-BE49-F238E27FC236}">
                <a16:creationId xmlns:a16="http://schemas.microsoft.com/office/drawing/2014/main" id="{27577182-5577-461A-B816-139C8447666A}"/>
              </a:ext>
            </a:extLst>
          </p:cNvPr>
          <p:cNvSpPr>
            <a:spLocks noGrp="1"/>
          </p:cNvSpPr>
          <p:nvPr>
            <p:ph idx="1"/>
          </p:nvPr>
        </p:nvSpPr>
        <p:spPr>
          <a:xfrm>
            <a:off x="304800" y="1219201"/>
            <a:ext cx="11582400" cy="4572000"/>
          </a:xfrm>
        </p:spPr>
        <p:txBody>
          <a:bodyPr/>
          <a:lstStyle/>
          <a:p>
            <a:pPr marL="457200" indent="-457200">
              <a:lnSpc>
                <a:spcPct val="150000"/>
              </a:lnSpc>
              <a:buFont typeface="+mj-lt"/>
              <a:buAutoNum type="arabicPeriod"/>
            </a:pPr>
            <a:r>
              <a:rPr lang="en-US" dirty="0"/>
              <a:t>Statewide EV sales goals</a:t>
            </a:r>
            <a:endParaRPr lang="en-US" b="1" dirty="0"/>
          </a:p>
          <a:p>
            <a:pPr marL="457200" indent="-457200">
              <a:lnSpc>
                <a:spcPct val="150000"/>
              </a:lnSpc>
              <a:buFont typeface="+mj-lt"/>
              <a:buAutoNum type="arabicPeriod"/>
            </a:pPr>
            <a:r>
              <a:rPr lang="en-US" dirty="0"/>
              <a:t>Utility transportation electrification directive</a:t>
            </a:r>
          </a:p>
          <a:p>
            <a:pPr marL="457200" indent="-457200">
              <a:lnSpc>
                <a:spcPct val="150000"/>
              </a:lnSpc>
              <a:buFont typeface="+mj-lt"/>
              <a:buAutoNum type="arabicPeriod"/>
            </a:pPr>
            <a:r>
              <a:rPr lang="en-US" dirty="0"/>
              <a:t>Expanded and Improved AFIG Rebate Program</a:t>
            </a:r>
          </a:p>
          <a:p>
            <a:pPr marL="457200" indent="-457200">
              <a:lnSpc>
                <a:spcPct val="150000"/>
              </a:lnSpc>
              <a:buFont typeface="+mj-lt"/>
              <a:buAutoNum type="arabicPeriod"/>
            </a:pPr>
            <a:r>
              <a:rPr lang="en-US" dirty="0"/>
              <a:t>Consumer marketing and education campaign</a:t>
            </a:r>
          </a:p>
          <a:p>
            <a:pPr marL="457200" indent="-457200">
              <a:lnSpc>
                <a:spcPct val="150000"/>
              </a:lnSpc>
              <a:buFont typeface="+mj-lt"/>
              <a:buAutoNum type="arabicPeriod"/>
            </a:pPr>
            <a:r>
              <a:rPr lang="en-US" dirty="0"/>
              <a:t>Dealer outreach and support program</a:t>
            </a:r>
          </a:p>
          <a:p>
            <a:pPr marL="457200" indent="-457200">
              <a:lnSpc>
                <a:spcPct val="150000"/>
              </a:lnSpc>
              <a:buFont typeface="+mj-lt"/>
              <a:buAutoNum type="arabicPeriod"/>
            </a:pPr>
            <a:r>
              <a:rPr lang="en-US" dirty="0"/>
              <a:t>Fleet education, cooperative purchase, and technical assistance program</a:t>
            </a:r>
          </a:p>
          <a:p>
            <a:pPr marL="457200" indent="-457200">
              <a:lnSpc>
                <a:spcPct val="150000"/>
              </a:lnSpc>
              <a:buFont typeface="+mj-lt"/>
              <a:buAutoNum type="arabicPeriod"/>
            </a:pPr>
            <a:r>
              <a:rPr lang="en-US" dirty="0"/>
              <a:t>Statewide EVSE network planning, investment, and communications program</a:t>
            </a:r>
          </a:p>
          <a:p>
            <a:pPr marL="457200" indent="-457200">
              <a:lnSpc>
                <a:spcPct val="150000"/>
              </a:lnSpc>
              <a:buFont typeface="+mj-lt"/>
              <a:buAutoNum type="arabicPeriod"/>
            </a:pPr>
            <a:endParaRPr lang="en-US" dirty="0"/>
          </a:p>
        </p:txBody>
      </p:sp>
    </p:spTree>
    <p:extLst>
      <p:ext uri="{BB962C8B-B14F-4D97-AF65-F5344CB8AC3E}">
        <p14:creationId xmlns:p14="http://schemas.microsoft.com/office/powerpoint/2010/main" val="945097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14604" y="303703"/>
            <a:ext cx="11582400" cy="792162"/>
          </a:xfrm>
        </p:spPr>
        <p:txBody>
          <a:bodyPr/>
          <a:lstStyle/>
          <a:p>
            <a:r>
              <a:rPr lang="en-US" dirty="0"/>
              <a:t>STATEWIDE EV SALES GOALS</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1824253386"/>
              </p:ext>
            </p:extLst>
          </p:nvPr>
        </p:nvGraphicFramePr>
        <p:xfrm>
          <a:off x="214604" y="1263008"/>
          <a:ext cx="11762792" cy="4436839"/>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477053">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Targets and Mandates</a:t>
                      </a:r>
                    </a:p>
                  </a:txBody>
                  <a:tcPr/>
                </a:tc>
                <a:extLst>
                  <a:ext uri="{0D108BD9-81ED-4DB2-BD59-A6C34878D82A}">
                    <a16:rowId xmlns:a16="http://schemas.microsoft.com/office/drawing/2014/main" val="2565465335"/>
                  </a:ext>
                </a:extLst>
              </a:tr>
              <a:tr h="477053">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Near-term (0-2 years)</a:t>
                      </a:r>
                    </a:p>
                  </a:txBody>
                  <a:tcPr/>
                </a:tc>
                <a:extLst>
                  <a:ext uri="{0D108BD9-81ED-4DB2-BD59-A6C34878D82A}">
                    <a16:rowId xmlns:a16="http://schemas.microsoft.com/office/drawing/2014/main" val="1123200250"/>
                  </a:ext>
                </a:extLst>
              </a:tr>
              <a:tr h="1163088">
                <a:tc gridSpan="2">
                  <a:txBody>
                    <a:bodyPr/>
                    <a:lstStyle/>
                    <a:p>
                      <a:r>
                        <a:rPr lang="en-US" sz="1400" b="1" dirty="0">
                          <a:latin typeface="Century Gothic" panose="020B0502020202020204" pitchFamily="34" charset="0"/>
                        </a:rPr>
                        <a:t>Description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This strategy involves setting a statewide EV sales or deployment goal via legislative or administrative action by a certain date. Primarily, this strategy would focus on private light duty vehicles, though other sales goals could be set for the state fleet, municipal public fleets, and commercial fleets. In the future, Pennsylvania could consider adopting or joining a binding target like the ZEV mandate program that requires automakers to sell a certain share of ZEVs per year in states that have joined the program.</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141593756"/>
                  </a:ext>
                </a:extLst>
              </a:tr>
              <a:tr h="1782641">
                <a:tc gridSpan="2">
                  <a:txBody>
                    <a:bodyPr/>
                    <a:lstStyle/>
                    <a:p>
                      <a:r>
                        <a:rPr lang="en-US" sz="1400" b="1">
                          <a:latin typeface="Century Gothic" panose="020B0502020202020204" pitchFamily="34" charset="0"/>
                        </a:rPr>
                        <a:t>Pathway to implementation</a:t>
                      </a:r>
                      <a:r>
                        <a:rPr lang="en-US" sz="1400" b="1" kern="1200">
                          <a:solidFill>
                            <a:schemeClr val="dk1"/>
                          </a:solidFill>
                          <a:effectLst/>
                          <a:latin typeface="Century Gothic" panose="020B0502020202020204" pitchFamily="34" charset="0"/>
                          <a:ea typeface="+mn-ea"/>
                          <a:cs typeface="+mn-cs"/>
                        </a:rPr>
                        <a:t>: </a:t>
                      </a:r>
                    </a:p>
                    <a:p>
                      <a:endParaRPr lang="en-US" sz="1400" b="1" kern="1200">
                        <a:solidFill>
                          <a:schemeClr val="dk1"/>
                        </a:solidFill>
                        <a:effectLst/>
                        <a:latin typeface="Century Gothic" panose="020B0502020202020204" pitchFamily="34" charset="0"/>
                        <a:ea typeface="+mn-ea"/>
                        <a:cs typeface="+mn-cs"/>
                      </a:endParaRPr>
                    </a:p>
                    <a:p>
                      <a:pPr marL="285750" indent="-285750">
                        <a:buFont typeface="Arial" panose="020B0604020202020204" pitchFamily="34" charset="0"/>
                        <a:buChar char="•"/>
                      </a:pPr>
                      <a:r>
                        <a:rPr lang="en-US" sz="1400" kern="1200">
                          <a:solidFill>
                            <a:schemeClr val="dk1"/>
                          </a:solidFill>
                          <a:effectLst/>
                          <a:latin typeface="Century Gothic" panose="020B0502020202020204" pitchFamily="34" charset="0"/>
                          <a:ea typeface="+mn-ea"/>
                          <a:cs typeface="+mn-cs"/>
                        </a:rPr>
                        <a:t>Administrative or legislative action that sets EV deployment goals for certain horizon years for different fleets, including private vehicles, the state fleet, municipal and other public fleets, and commercial fleets. </a:t>
                      </a:r>
                    </a:p>
                    <a:p>
                      <a:pPr marL="285750" indent="-285750">
                        <a:buFont typeface="Arial" panose="020B0604020202020204" pitchFamily="34" charset="0"/>
                        <a:buChar char="•"/>
                      </a:pPr>
                      <a:r>
                        <a:rPr lang="en-US" sz="1400" kern="1200">
                          <a:solidFill>
                            <a:schemeClr val="dk1"/>
                          </a:solidFill>
                          <a:effectLst/>
                          <a:latin typeface="Century Gothic" panose="020B0502020202020204" pitchFamily="34" charset="0"/>
                          <a:ea typeface="+mn-ea"/>
                          <a:cs typeface="+mn-cs"/>
                        </a:rPr>
                        <a:t>The DEPA Coalition will work to set a realistic but accelerated adoption target, and consider ways to incentivize stakeholders to reach those targets, such as providing incentives to dealers, fleet owners, and other key stakeholders who reach certain sales metrics.</a:t>
                      </a:r>
                      <a:endParaRPr lang="en-US" sz="140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537004">
                <a:tc gridSpan="2">
                  <a:txBody>
                    <a:bodyPr/>
                    <a:lstStyle/>
                    <a:p>
                      <a:r>
                        <a:rPr lang="en-US" sz="1400" b="1" dirty="0">
                          <a:latin typeface="Century Gothic" panose="020B0502020202020204" pitchFamily="34" charset="0"/>
                        </a:rPr>
                        <a:t>Key Collaborators/Stakeholders</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DEP, Drive Electric Pennsylvania Coalition members, PA Governor’s office, dealers, fleets, and municipalities.</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29732058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59702" y="274638"/>
            <a:ext cx="11582400" cy="792162"/>
          </a:xfrm>
        </p:spPr>
        <p:txBody>
          <a:bodyPr/>
          <a:lstStyle/>
          <a:p>
            <a:r>
              <a:rPr lang="en-US" dirty="0"/>
              <a:t>UTILITY TRANSPORTATION ELECTRIFICATION DIRECTIVE</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1580285275"/>
              </p:ext>
            </p:extLst>
          </p:nvPr>
        </p:nvGraphicFramePr>
        <p:xfrm>
          <a:off x="237931" y="1295400"/>
          <a:ext cx="11762792" cy="3967046"/>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507566">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Targets and Mandates; Public Planning and Investment</a:t>
                      </a:r>
                    </a:p>
                  </a:txBody>
                  <a:tcPr/>
                </a:tc>
                <a:extLst>
                  <a:ext uri="{0D108BD9-81ED-4DB2-BD59-A6C34878D82A}">
                    <a16:rowId xmlns:a16="http://schemas.microsoft.com/office/drawing/2014/main" val="2565465335"/>
                  </a:ext>
                </a:extLst>
              </a:tr>
              <a:tr h="507566">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Near-term (0-2 years)</a:t>
                      </a:r>
                    </a:p>
                  </a:txBody>
                  <a:tcPr/>
                </a:tc>
                <a:extLst>
                  <a:ext uri="{0D108BD9-81ED-4DB2-BD59-A6C34878D82A}">
                    <a16:rowId xmlns:a16="http://schemas.microsoft.com/office/drawing/2014/main" val="1123200250"/>
                  </a:ext>
                </a:extLst>
              </a:tr>
              <a:tr h="1642490">
                <a:tc gridSpan="2">
                  <a:txBody>
                    <a:bodyPr/>
                    <a:lstStyle/>
                    <a:p>
                      <a:r>
                        <a:rPr lang="en-US" sz="1400" b="1" dirty="0">
                          <a:latin typeface="Century Gothic" panose="020B0502020202020204" pitchFamily="34" charset="0"/>
                        </a:rPr>
                        <a:t>Description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This strategy would enable and encourage utilities to invest in transportation electrification. As an example, the legislature could direct the Pennsylvania PUC to open a proceeding asking utilities to submit proposals that meet the certain criteria, such as 1) Achieve a fair and reasonable rate of return for projects that advance transportation electrification while providing long-term benefits to consumers, the grid, the utility, and society. 2) Encourage competition in the EVSE market and seek to achieve other policy goals to be determined by the legislature and PUC. 3) Include specific interventions such as EV electricity tariffs, EVSE investment, and education and outreach provisions. </a:t>
                      </a:r>
                    </a:p>
                  </a:txBody>
                  <a:tcPr/>
                </a:tc>
                <a:tc hMerge="1">
                  <a:txBody>
                    <a:bodyPr/>
                    <a:lstStyle/>
                    <a:p>
                      <a:endParaRPr lang="en-US" sz="1600"/>
                    </a:p>
                  </a:txBody>
                  <a:tcPr/>
                </a:tc>
                <a:extLst>
                  <a:ext uri="{0D108BD9-81ED-4DB2-BD59-A6C34878D82A}">
                    <a16:rowId xmlns:a16="http://schemas.microsoft.com/office/drawing/2014/main" val="141593756"/>
                  </a:ext>
                </a:extLst>
              </a:tr>
              <a:tr h="801858">
                <a:tc gridSpan="2">
                  <a:txBody>
                    <a:bodyPr/>
                    <a:lstStyle/>
                    <a:p>
                      <a:r>
                        <a:rPr lang="en-US" sz="1400" b="1">
                          <a:latin typeface="Century Gothic" panose="020B0502020202020204" pitchFamily="34" charset="0"/>
                        </a:rPr>
                        <a:t>Pathway to implementation</a:t>
                      </a:r>
                      <a:r>
                        <a:rPr lang="en-US" sz="1400" b="1" kern="1200">
                          <a:solidFill>
                            <a:schemeClr val="dk1"/>
                          </a:solidFill>
                          <a:effectLst/>
                          <a:latin typeface="Century Gothic" panose="020B0502020202020204" pitchFamily="34" charset="0"/>
                          <a:ea typeface="+mn-ea"/>
                          <a:cs typeface="+mn-cs"/>
                        </a:rPr>
                        <a:t>:  </a:t>
                      </a:r>
                      <a:r>
                        <a:rPr lang="en-US" sz="1400" kern="1200">
                          <a:solidFill>
                            <a:schemeClr val="dk1"/>
                          </a:solidFill>
                          <a:effectLst/>
                          <a:latin typeface="Century Gothic" panose="020B0502020202020204" pitchFamily="34" charset="0"/>
                          <a:ea typeface="+mn-ea"/>
                          <a:cs typeface="+mn-cs"/>
                        </a:rPr>
                        <a:t>This strategy could be implemented through the passage of HB1446 or similar legislation, or through a PUC directive like in Maryland that makes EV proposals optional or begins with pilot projects.</a:t>
                      </a:r>
                      <a:endParaRPr lang="en-US" sz="140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507566">
                <a:tc gridSpan="2">
                  <a:txBody>
                    <a:bodyPr/>
                    <a:lstStyle/>
                    <a:p>
                      <a:r>
                        <a:rPr lang="en-US" sz="1400" b="1" dirty="0">
                          <a:latin typeface="Century Gothic" panose="020B0502020202020204" pitchFamily="34" charset="0"/>
                        </a:rPr>
                        <a:t>Key Collaborators/Stakeholders</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Legislature, PUC, utilities, third party charging providers, Drive Electric Pennsylvania Coalition.</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3975876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14604" y="226608"/>
            <a:ext cx="11582400" cy="604920"/>
          </a:xfrm>
        </p:spPr>
        <p:txBody>
          <a:bodyPr>
            <a:normAutofit/>
          </a:bodyPr>
          <a:lstStyle/>
          <a:p>
            <a:r>
              <a:rPr lang="en-US" dirty="0"/>
              <a:t>EXPANDED AND IMPROVED AFIG REBATE PROGRAM</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1580554280"/>
              </p:ext>
            </p:extLst>
          </p:nvPr>
        </p:nvGraphicFramePr>
        <p:xfrm>
          <a:off x="214604" y="1197205"/>
          <a:ext cx="11762792" cy="4746396"/>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383974">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Pricing-based</a:t>
                      </a:r>
                      <a:r>
                        <a:rPr lang="en-US" sz="1400" baseline="0">
                          <a:latin typeface="Century Gothic" panose="020B0502020202020204" pitchFamily="34" charset="0"/>
                        </a:rPr>
                        <a:t> policies</a:t>
                      </a:r>
                      <a:endParaRPr lang="en-US" sz="1400">
                        <a:latin typeface="Century Gothic" panose="020B0502020202020204" pitchFamily="34" charset="0"/>
                      </a:endParaRPr>
                    </a:p>
                  </a:txBody>
                  <a:tcPr/>
                </a:tc>
                <a:extLst>
                  <a:ext uri="{0D108BD9-81ED-4DB2-BD59-A6C34878D82A}">
                    <a16:rowId xmlns:a16="http://schemas.microsoft.com/office/drawing/2014/main" val="2565465335"/>
                  </a:ext>
                </a:extLst>
              </a:tr>
              <a:tr h="409408">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Near-term (0-2 years)</a:t>
                      </a:r>
                    </a:p>
                  </a:txBody>
                  <a:tcPr/>
                </a:tc>
                <a:extLst>
                  <a:ext uri="{0D108BD9-81ED-4DB2-BD59-A6C34878D82A}">
                    <a16:rowId xmlns:a16="http://schemas.microsoft.com/office/drawing/2014/main" val="1123200250"/>
                  </a:ext>
                </a:extLst>
              </a:tr>
              <a:tr h="2134880">
                <a:tc gridSpan="2">
                  <a:txBody>
                    <a:bodyPr/>
                    <a:lstStyle/>
                    <a:p>
                      <a:r>
                        <a:rPr lang="en-US" sz="1400" b="1" dirty="0">
                          <a:latin typeface="Century Gothic" charset="0"/>
                          <a:ea typeface="Century Gothic" charset="0"/>
                          <a:cs typeface="Century Gothic" charset="0"/>
                        </a:rPr>
                        <a:t>Description</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This program proposes to expand and improve the AFIG rebate program in a number of ways, including:</a:t>
                      </a:r>
                    </a:p>
                    <a:p>
                      <a:pPr marL="800100" lvl="1" indent="-342900">
                        <a:buFont typeface="+mj-lt"/>
                        <a:buAutoNum type="arabicPeriod"/>
                      </a:pPr>
                      <a:r>
                        <a:rPr lang="en-US" sz="1400" b="0" i="0" kern="1200" dirty="0">
                          <a:solidFill>
                            <a:schemeClr val="dk1"/>
                          </a:solidFill>
                          <a:effectLst/>
                          <a:latin typeface="Century Gothic" charset="0"/>
                          <a:ea typeface="Century Gothic" charset="0"/>
                          <a:cs typeface="Century Gothic" charset="0"/>
                        </a:rPr>
                        <a:t>Expanding the AFIG rebate program by increasing the total program budget, thereby allowing for a larger number of rebates than in past years. The current rebate level of $1,750/year would be held constant. Ensuring durability of the incentives should be considered, including potential utility involvement. </a:t>
                      </a:r>
                    </a:p>
                    <a:p>
                      <a:pPr marL="800100" lvl="1" indent="-342900">
                        <a:buFont typeface="+mj-lt"/>
                        <a:buAutoNum type="arabicPeriod"/>
                      </a:pPr>
                      <a:r>
                        <a:rPr lang="en-US" sz="1400" b="0" i="0" kern="1200" dirty="0">
                          <a:solidFill>
                            <a:schemeClr val="dk1"/>
                          </a:solidFill>
                          <a:effectLst/>
                          <a:latin typeface="Century Gothic" charset="0"/>
                          <a:ea typeface="Century Gothic" charset="0"/>
                          <a:cs typeface="Century Gothic" charset="0"/>
                        </a:rPr>
                        <a:t>Altering PA's program to be like Connecticut's "dealer assignment" where rebate is directly applied at point of sale </a:t>
                      </a:r>
                    </a:p>
                    <a:p>
                      <a:pPr marL="800100" lvl="1" indent="-342900">
                        <a:buFont typeface="+mj-lt"/>
                        <a:buAutoNum type="arabicPeriod"/>
                      </a:pPr>
                      <a:r>
                        <a:rPr lang="en-US" sz="1400" b="0" i="0" kern="1200" dirty="0">
                          <a:solidFill>
                            <a:schemeClr val="dk1"/>
                          </a:solidFill>
                          <a:effectLst/>
                          <a:latin typeface="Century Gothic" charset="0"/>
                          <a:ea typeface="Century Gothic" charset="0"/>
                          <a:cs typeface="Century Gothic" charset="0"/>
                        </a:rPr>
                        <a:t>Providing a share of the rebate to dealers</a:t>
                      </a:r>
                    </a:p>
                    <a:p>
                      <a:pPr marL="800100" lvl="1" indent="-342900">
                        <a:buFont typeface="+mj-lt"/>
                        <a:buAutoNum type="arabicPeriod"/>
                      </a:pPr>
                      <a:r>
                        <a:rPr lang="en-US" sz="1400" b="0" i="0" kern="1200" dirty="0">
                          <a:solidFill>
                            <a:schemeClr val="dk1"/>
                          </a:solidFill>
                          <a:effectLst/>
                          <a:latin typeface="Century Gothic" charset="0"/>
                          <a:ea typeface="Century Gothic" charset="0"/>
                          <a:cs typeface="Century Gothic" charset="0"/>
                        </a:rPr>
                        <a:t>Increasing rebate levels for LMI participants</a:t>
                      </a:r>
                    </a:p>
                    <a:p>
                      <a:pPr marL="800100" lvl="1" indent="-342900">
                        <a:buFont typeface="+mj-lt"/>
                        <a:buAutoNum type="arabicPeriod"/>
                      </a:pPr>
                      <a:r>
                        <a:rPr lang="en-US" sz="1400" b="0" i="0" kern="1200" dirty="0">
                          <a:solidFill>
                            <a:schemeClr val="dk1"/>
                          </a:solidFill>
                          <a:effectLst/>
                          <a:latin typeface="Century Gothic" charset="0"/>
                          <a:ea typeface="Century Gothic" charset="0"/>
                          <a:cs typeface="Century Gothic" charset="0"/>
                        </a:rPr>
                        <a:t>Expanding eligibility to leased and pre-owned EVs. </a:t>
                      </a:r>
                    </a:p>
                    <a:p>
                      <a:pPr marL="800100" lvl="1" indent="-342900">
                        <a:buFont typeface="+mj-lt"/>
                        <a:buAutoNum type="arabicPeriod"/>
                      </a:pPr>
                      <a:r>
                        <a:rPr lang="en-US" sz="1400" b="0" i="0" kern="1200" dirty="0">
                          <a:solidFill>
                            <a:schemeClr val="dk1"/>
                          </a:solidFill>
                          <a:effectLst/>
                          <a:latin typeface="Century Gothic" charset="0"/>
                          <a:ea typeface="Century Gothic" charset="0"/>
                          <a:cs typeface="Century Gothic" charset="0"/>
                        </a:rPr>
                        <a:t>As the EV market matures, the program should be evaluated by a review committee to update the rebate targeting.</a:t>
                      </a:r>
                      <a:endParaRPr lang="en-US" sz="14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141593756"/>
                  </a:ext>
                </a:extLst>
              </a:tr>
              <a:tr h="1395091">
                <a:tc gridSpan="2">
                  <a:txBody>
                    <a:bodyPr/>
                    <a:lstStyle/>
                    <a:p>
                      <a:r>
                        <a:rPr lang="en-US" sz="1400" b="1" dirty="0">
                          <a:latin typeface="Century Gothic" charset="0"/>
                          <a:ea typeface="Century Gothic" charset="0"/>
                          <a:cs typeface="Century Gothic" charset="0"/>
                        </a:rPr>
                        <a:t>Pathway to implementation</a:t>
                      </a:r>
                      <a:r>
                        <a:rPr lang="en-US" sz="1400" b="1" kern="1200" dirty="0">
                          <a:solidFill>
                            <a:schemeClr val="dk1"/>
                          </a:solidFill>
                          <a:effectLst/>
                          <a:latin typeface="Century Gothic" charset="0"/>
                          <a:ea typeface="Century Gothic" charset="0"/>
                          <a:cs typeface="Century Gothic" charset="0"/>
                        </a:rPr>
                        <a:t>: </a:t>
                      </a:r>
                      <a:r>
                        <a:rPr lang="en-US" sz="1400" kern="1200" dirty="0">
                          <a:solidFill>
                            <a:schemeClr val="dk1"/>
                          </a:solidFill>
                          <a:effectLst/>
                          <a:latin typeface="Century Gothic" panose="020B0502020202020204" pitchFamily="34" charset="0"/>
                          <a:ea typeface="+mn-ea"/>
                          <a:cs typeface="+mn-cs"/>
                        </a:rPr>
                        <a:t>The Coalition or one of its subcommittees would continually evaluate and review the targeting and funding of the AFIG program, and make recommendations for future targeting and funding sources to enable the program to grow over time. This may involve legislative action to increase the size of the program. The Coalition would continually revise targeting to vehicle types that are most poised for growth. </a:t>
                      </a:r>
                      <a:r>
                        <a:rPr lang="en-US" sz="1400" b="0" i="0" kern="1200" dirty="0">
                          <a:solidFill>
                            <a:schemeClr val="dk1"/>
                          </a:solidFill>
                          <a:effectLst/>
                          <a:latin typeface="Century Gothic" panose="020B0502020202020204" pitchFamily="34" charset="0"/>
                          <a:ea typeface="Century Gothic" charset="0"/>
                          <a:cs typeface="Century Gothic" charset="0"/>
                        </a:rPr>
                        <a:t>The program should be developed with strong ties to education and outreach efforts to consumers and dealers.</a:t>
                      </a:r>
                      <a:endParaRPr lang="en-US" sz="1400" dirty="0">
                        <a:latin typeface="Century Gothic" panose="020B0502020202020204" pitchFamily="34"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42304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entury Gothic" charset="0"/>
                          <a:ea typeface="Century Gothic" charset="0"/>
                          <a:cs typeface="Century Gothic" charset="0"/>
                        </a:rPr>
                        <a:t>Key Collaborators/Stakeholders</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DEP, Drive Electric Pennsylvania Coalition, dealers.</a:t>
                      </a:r>
                      <a:endParaRPr lang="en-US" sz="14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13118208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59702" y="309480"/>
            <a:ext cx="11582400" cy="604920"/>
          </a:xfrm>
        </p:spPr>
        <p:txBody>
          <a:bodyPr/>
          <a:lstStyle/>
          <a:p>
            <a:r>
              <a:rPr lang="en-US" dirty="0"/>
              <a:t>CONSUMER MARKETING AND EDUCATION CAMPAIGN</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1346065367"/>
              </p:ext>
            </p:extLst>
          </p:nvPr>
        </p:nvGraphicFramePr>
        <p:xfrm>
          <a:off x="259702" y="1290720"/>
          <a:ext cx="11762792" cy="4322060"/>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492140">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Marketing, education, and outreach</a:t>
                      </a:r>
                    </a:p>
                  </a:txBody>
                  <a:tcPr/>
                </a:tc>
                <a:extLst>
                  <a:ext uri="{0D108BD9-81ED-4DB2-BD59-A6C34878D82A}">
                    <a16:rowId xmlns:a16="http://schemas.microsoft.com/office/drawing/2014/main" val="2565465335"/>
                  </a:ext>
                </a:extLst>
              </a:tr>
              <a:tr h="492140">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Near-term (0-2 years)</a:t>
                      </a:r>
                    </a:p>
                  </a:txBody>
                  <a:tcPr/>
                </a:tc>
                <a:extLst>
                  <a:ext uri="{0D108BD9-81ED-4DB2-BD59-A6C34878D82A}">
                    <a16:rowId xmlns:a16="http://schemas.microsoft.com/office/drawing/2014/main" val="1123200250"/>
                  </a:ext>
                </a:extLst>
              </a:tr>
              <a:tr h="1163443">
                <a:tc gridSpan="2">
                  <a:txBody>
                    <a:bodyPr/>
                    <a:lstStyle/>
                    <a:p>
                      <a:r>
                        <a:rPr lang="en-US" sz="1400" b="1" dirty="0">
                          <a:latin typeface="Century Gothic" panose="020B0502020202020204" pitchFamily="34" charset="0"/>
                        </a:rPr>
                        <a:t>Description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This strategy would include the consumer-oriented educational programs identified by the DEPA Coalition. Principally this strategy would include 1) Creating and maintaining a DEPA Coalition centralized website, branded materials, social media presence, and potential media campaign informed by consumer survey research, and 2) Supporting Ride and Drives and other events designed to increase exposure to EVs.</a:t>
                      </a:r>
                    </a:p>
                  </a:txBody>
                  <a:tcPr/>
                </a:tc>
                <a:tc hMerge="1">
                  <a:txBody>
                    <a:bodyPr/>
                    <a:lstStyle/>
                    <a:p>
                      <a:endParaRPr lang="en-US" sz="1600"/>
                    </a:p>
                  </a:txBody>
                  <a:tcPr/>
                </a:tc>
                <a:extLst>
                  <a:ext uri="{0D108BD9-81ED-4DB2-BD59-A6C34878D82A}">
                    <a16:rowId xmlns:a16="http://schemas.microsoft.com/office/drawing/2014/main" val="141593756"/>
                  </a:ext>
                </a:extLst>
              </a:tr>
              <a:tr h="1682197">
                <a:tc gridSpan="2">
                  <a:txBody>
                    <a:bodyPr/>
                    <a:lstStyle/>
                    <a:p>
                      <a:r>
                        <a:rPr lang="en-US" sz="1400" b="1" dirty="0">
                          <a:latin typeface="Century Gothic" panose="020B0502020202020204" pitchFamily="34" charset="0"/>
                        </a:rPr>
                        <a:t>Pathway to implementation</a:t>
                      </a:r>
                      <a:r>
                        <a:rPr lang="en-US" sz="1400" b="1" kern="1200" dirty="0">
                          <a:solidFill>
                            <a:schemeClr val="dk1"/>
                          </a:solidFill>
                          <a:effectLst/>
                          <a:latin typeface="Century Gothic" panose="020B0502020202020204" pitchFamily="34" charset="0"/>
                          <a:ea typeface="+mn-ea"/>
                          <a:cs typeface="+mn-cs"/>
                        </a:rPr>
                        <a:t>:  </a:t>
                      </a:r>
                      <a:r>
                        <a:rPr lang="en-US" sz="1400" b="0" kern="1200" dirty="0">
                          <a:solidFill>
                            <a:schemeClr val="dk1"/>
                          </a:solidFill>
                          <a:effectLst/>
                          <a:latin typeface="Century Gothic" panose="020B0502020202020204" pitchFamily="34" charset="0"/>
                          <a:ea typeface="+mn-ea"/>
                          <a:cs typeface="+mn-cs"/>
                        </a:rPr>
                        <a:t>The Coalition will oversee the implementation and maintenance of a central website, branded materials, and social media presence, and will identify key partners to host Ride and Drives and other outreach events. A target for participation in outreach events will be developed by the Coalition based on the EV sales goal set. The Coalition will continue to meet to identify other key educational programs to increase consumer awareness and confidence in EVs. The Coalition will also identify whether the ongoing programs and efforts can be accomplished through partnerships and in-kind contributions from Coalition members, or whether additional funding will be needed. </a:t>
                      </a:r>
                      <a:endParaRPr lang="en-US" sz="1400" b="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492140">
                <a:tc gridSpan="2">
                  <a:txBody>
                    <a:bodyPr/>
                    <a:lstStyle/>
                    <a:p>
                      <a:r>
                        <a:rPr lang="en-US" sz="1400" b="1" dirty="0">
                          <a:latin typeface="Century Gothic" panose="020B0502020202020204" pitchFamily="34" charset="0"/>
                        </a:rPr>
                        <a:t>Key Collaborators/Stakeholders</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DEP, DEPA Coalition, Clean Cities Coalitions, utilities, dealers.</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224142471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59702" y="309480"/>
            <a:ext cx="11582400" cy="604920"/>
          </a:xfrm>
        </p:spPr>
        <p:txBody>
          <a:bodyPr/>
          <a:lstStyle/>
          <a:p>
            <a:r>
              <a:rPr lang="en-US" dirty="0"/>
              <a:t>DEALER OUTREACH AND SUPPORT PROGRAM</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2799169644"/>
              </p:ext>
            </p:extLst>
          </p:nvPr>
        </p:nvGraphicFramePr>
        <p:xfrm>
          <a:off x="259702" y="1299375"/>
          <a:ext cx="11762792" cy="3826240"/>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497344">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Marketing, education, and outreach</a:t>
                      </a:r>
                    </a:p>
                  </a:txBody>
                  <a:tcPr/>
                </a:tc>
                <a:extLst>
                  <a:ext uri="{0D108BD9-81ED-4DB2-BD59-A6C34878D82A}">
                    <a16:rowId xmlns:a16="http://schemas.microsoft.com/office/drawing/2014/main" val="2565465335"/>
                  </a:ext>
                </a:extLst>
              </a:tr>
              <a:tr h="497344">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Near-term (0-2 years)</a:t>
                      </a:r>
                    </a:p>
                  </a:txBody>
                  <a:tcPr/>
                </a:tc>
                <a:extLst>
                  <a:ext uri="{0D108BD9-81ED-4DB2-BD59-A6C34878D82A}">
                    <a16:rowId xmlns:a16="http://schemas.microsoft.com/office/drawing/2014/main" val="1123200250"/>
                  </a:ext>
                </a:extLst>
              </a:tr>
              <a:tr h="1533219">
                <a:tc gridSpan="2">
                  <a:txBody>
                    <a:bodyPr/>
                    <a:lstStyle/>
                    <a:p>
                      <a:r>
                        <a:rPr lang="en-US" sz="1400" b="1" dirty="0">
                          <a:latin typeface="Century Gothic" panose="020B0502020202020204" pitchFamily="34" charset="0"/>
                        </a:rPr>
                        <a:t>Description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This strategy would involve creating a statewide dealer outreach, education, and support program to provide tools and resources needed for dealers to sell more EVs, with an initial goal to recruit at least 10 dealerships in the largest MSA regions of Pennsylvania. This program should be closely integrated with the EV Sales Goals and AFIG Rebate strategies, by providing incentives to dealers who reach certain sales percentages or goals. The program could also involve developing a specialized sales tool kit and marketing or media kits for dealers, including tools like an Electric Showcase education center or Virtual EV showrooms.</a:t>
                      </a:r>
                    </a:p>
                  </a:txBody>
                  <a:tcPr/>
                </a:tc>
                <a:tc hMerge="1">
                  <a:txBody>
                    <a:bodyPr/>
                    <a:lstStyle/>
                    <a:p>
                      <a:endParaRPr lang="en-US" sz="1600"/>
                    </a:p>
                  </a:txBody>
                  <a:tcPr/>
                </a:tc>
                <a:extLst>
                  <a:ext uri="{0D108BD9-81ED-4DB2-BD59-A6C34878D82A}">
                    <a16:rowId xmlns:a16="http://schemas.microsoft.com/office/drawing/2014/main" val="141593756"/>
                  </a:ext>
                </a:extLst>
              </a:tr>
              <a:tr h="800989">
                <a:tc gridSpan="2">
                  <a:txBody>
                    <a:bodyPr/>
                    <a:lstStyle/>
                    <a:p>
                      <a:r>
                        <a:rPr lang="en-US" sz="1400" b="1" dirty="0">
                          <a:latin typeface="Century Gothic" panose="020B0502020202020204" pitchFamily="34" charset="0"/>
                        </a:rPr>
                        <a:t>Pathway to implementation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The Coalition would work with interested dealers, associations of dealers, and other key stakeholders to design a program to support and incentivize dealers to increase EV sales and participate in the AFIG rebate program. </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497344">
                <a:tc gridSpan="2">
                  <a:txBody>
                    <a:bodyPr/>
                    <a:lstStyle/>
                    <a:p>
                      <a:r>
                        <a:rPr lang="en-US" sz="1400" b="1" dirty="0">
                          <a:latin typeface="Century Gothic" panose="020B0502020202020204" pitchFamily="34" charset="0"/>
                        </a:rPr>
                        <a:t>Key Collaborators/Stakeholders</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DEP, Drive Electric Pennsylvania Coalition, DGS, auto dealers, automakers.</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17880293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59702" y="147120"/>
            <a:ext cx="11582400" cy="604920"/>
          </a:xfrm>
        </p:spPr>
        <p:txBody>
          <a:bodyPr>
            <a:normAutofit fontScale="90000"/>
          </a:bodyPr>
          <a:lstStyle/>
          <a:p>
            <a:r>
              <a:rPr lang="en-US" dirty="0"/>
              <a:t>FLEET EDUCATION, COOPERATIVE PURCHASE, AND TECHNICAL ASSISTANCE PROGRAM</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3988556481"/>
              </p:ext>
            </p:extLst>
          </p:nvPr>
        </p:nvGraphicFramePr>
        <p:xfrm>
          <a:off x="259702" y="1219199"/>
          <a:ext cx="11762792" cy="4588855"/>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432120">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Marketing, education, and outreach</a:t>
                      </a:r>
                    </a:p>
                  </a:txBody>
                  <a:tcPr/>
                </a:tc>
                <a:extLst>
                  <a:ext uri="{0D108BD9-81ED-4DB2-BD59-A6C34878D82A}">
                    <a16:rowId xmlns:a16="http://schemas.microsoft.com/office/drawing/2014/main" val="2565465335"/>
                  </a:ext>
                </a:extLst>
              </a:tr>
              <a:tr h="432120">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Near-term (0-2 years)</a:t>
                      </a:r>
                    </a:p>
                  </a:txBody>
                  <a:tcPr/>
                </a:tc>
                <a:extLst>
                  <a:ext uri="{0D108BD9-81ED-4DB2-BD59-A6C34878D82A}">
                    <a16:rowId xmlns:a16="http://schemas.microsoft.com/office/drawing/2014/main" val="1123200250"/>
                  </a:ext>
                </a:extLst>
              </a:tr>
              <a:tr h="2070343">
                <a:tc gridSpan="2">
                  <a:txBody>
                    <a:bodyPr/>
                    <a:lstStyle/>
                    <a:p>
                      <a:r>
                        <a:rPr lang="en-US" sz="1400" b="1" dirty="0">
                          <a:latin typeface="Century Gothic" panose="020B0502020202020204" pitchFamily="34" charset="0"/>
                        </a:rPr>
                        <a:t>Description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A fleet education, cooperative purchase, and technical assistance program could include a variety of programs to support public and private fleet transition to electric vehicles and infrastructure technologies, including: </a:t>
                      </a:r>
                    </a:p>
                    <a:p>
                      <a:endParaRPr lang="en-US" sz="1400" kern="1200" dirty="0">
                        <a:solidFill>
                          <a:schemeClr val="dk1"/>
                        </a:solidFill>
                        <a:effectLst/>
                        <a:latin typeface="Century Gothic" panose="020B0502020202020204" pitchFamily="34" charset="0"/>
                        <a:ea typeface="+mn-ea"/>
                        <a:cs typeface="+mn-cs"/>
                      </a:endParaRPr>
                    </a:p>
                    <a:p>
                      <a:pPr marL="285750" indent="-285750">
                        <a:buFont typeface="Arial" panose="020B0604020202020204" pitchFamily="34" charset="0"/>
                        <a:buChar char="•"/>
                      </a:pPr>
                      <a:r>
                        <a:rPr lang="en-US" sz="1400" kern="1200" dirty="0">
                          <a:solidFill>
                            <a:schemeClr val="dk1"/>
                          </a:solidFill>
                          <a:effectLst/>
                          <a:latin typeface="Century Gothic" panose="020B0502020202020204" pitchFamily="34" charset="0"/>
                          <a:ea typeface="+mn-ea"/>
                          <a:cs typeface="+mn-cs"/>
                        </a:rPr>
                        <a:t>Outreach to fleet managers, including ride and drive events for fleet operators</a:t>
                      </a:r>
                    </a:p>
                    <a:p>
                      <a:pPr marL="285750" lvl="0" indent="-285750">
                        <a:buFont typeface="Arial" panose="020B0604020202020204" pitchFamily="34" charset="0"/>
                        <a:buChar char="•"/>
                      </a:pPr>
                      <a:r>
                        <a:rPr lang="en-US" sz="1400" kern="1200" dirty="0">
                          <a:solidFill>
                            <a:schemeClr val="dk1"/>
                          </a:solidFill>
                          <a:effectLst/>
                          <a:latin typeface="Century Gothic" panose="020B0502020202020204" pitchFamily="34" charset="0"/>
                          <a:ea typeface="+mn-ea"/>
                          <a:cs typeface="+mn-cs"/>
                        </a:rPr>
                        <a:t>Development of specialized tools, procurement guides, procurement templates, sample RFP language, and other materials to support fleet EV procurement</a:t>
                      </a:r>
                    </a:p>
                    <a:p>
                      <a:pPr marL="285750" lvl="0" indent="-285750">
                        <a:buFont typeface="Arial" panose="020B0604020202020204" pitchFamily="34" charset="0"/>
                        <a:buChar char="•"/>
                      </a:pPr>
                      <a:r>
                        <a:rPr lang="en-US" sz="1400" kern="1200" dirty="0">
                          <a:solidFill>
                            <a:schemeClr val="dk1"/>
                          </a:solidFill>
                          <a:effectLst/>
                          <a:latin typeface="Century Gothic" panose="020B0502020202020204" pitchFamily="34" charset="0"/>
                          <a:ea typeface="+mn-ea"/>
                          <a:cs typeface="+mn-cs"/>
                        </a:rPr>
                        <a:t>Engagement with DGS</a:t>
                      </a:r>
                    </a:p>
                    <a:p>
                      <a:pPr marL="285750" lvl="0" indent="-285750">
                        <a:buFont typeface="Arial" panose="020B0604020202020204" pitchFamily="34" charset="0"/>
                        <a:buChar char="•"/>
                      </a:pPr>
                      <a:r>
                        <a:rPr lang="en-US" sz="1400" kern="1200" dirty="0">
                          <a:solidFill>
                            <a:schemeClr val="dk1"/>
                          </a:solidFill>
                          <a:effectLst/>
                          <a:latin typeface="Century Gothic" panose="020B0502020202020204" pitchFamily="34" charset="0"/>
                          <a:ea typeface="+mn-ea"/>
                          <a:cs typeface="+mn-cs"/>
                        </a:rPr>
                        <a:t>Increased EV options to COSTARS members by promoting COSTARS participation by contracted EV vendors, as well as connecting municipalities with other EV/EVSE procurement options such as the National Joint Powers Alliance (NJPA) Purchasing Cooperative.</a:t>
                      </a:r>
                    </a:p>
                  </a:txBody>
                  <a:tcPr/>
                </a:tc>
                <a:tc hMerge="1">
                  <a:txBody>
                    <a:bodyPr/>
                    <a:lstStyle/>
                    <a:p>
                      <a:endParaRPr lang="en-US" sz="1600"/>
                    </a:p>
                  </a:txBody>
                  <a:tcPr/>
                </a:tc>
                <a:extLst>
                  <a:ext uri="{0D108BD9-81ED-4DB2-BD59-A6C34878D82A}">
                    <a16:rowId xmlns:a16="http://schemas.microsoft.com/office/drawing/2014/main" val="141593756"/>
                  </a:ext>
                </a:extLst>
              </a:tr>
              <a:tr h="1051264">
                <a:tc gridSpan="2">
                  <a:txBody>
                    <a:bodyPr/>
                    <a:lstStyle/>
                    <a:p>
                      <a:r>
                        <a:rPr lang="en-US" sz="1400" b="1" dirty="0">
                          <a:latin typeface="Century Gothic" panose="020B0502020202020204" pitchFamily="34" charset="0"/>
                        </a:rPr>
                        <a:t>Pathway to implementation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The Coalition may design a program to provide technical support to a variety of Pennsylvania fleets, and may identify whether the ongoing programs and efforts can be accomplished through partnerships, or whether additional funding will be needed. The existing Alternative Fuels Technical Assistance Program could be adapted or expanded to implement this strategy. Over time, this strategy should be updated to refine the types of vehicles and EVSE offered through COSTARS.</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603008">
                <a:tc gridSpan="2">
                  <a:txBody>
                    <a:bodyPr/>
                    <a:lstStyle/>
                    <a:p>
                      <a:r>
                        <a:rPr lang="en-US" sz="1400" b="1" dirty="0">
                          <a:latin typeface="Century Gothic" panose="020B0502020202020204" pitchFamily="34" charset="0"/>
                        </a:rPr>
                        <a:t>Key Collaborators/Stakeholders</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DEP, Drive Electric Pennsylvania Coalition, Clean Cities Coalitions, DGS, DVRPC and other MPOs, federal cooperative purchasing programs, public and private fleets, dealers, OEMs.</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14908160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b="0" dirty="0"/>
              <a:t>10:00-10:05am: Intro and Welcome</a:t>
            </a:r>
          </a:p>
          <a:p>
            <a:pPr>
              <a:lnSpc>
                <a:spcPct val="150000"/>
              </a:lnSpc>
            </a:pPr>
            <a:r>
              <a:rPr lang="en-US" b="0" dirty="0"/>
              <a:t>10:05-10:15am: PA DEP Secretary Welcome</a:t>
            </a:r>
          </a:p>
          <a:p>
            <a:pPr>
              <a:lnSpc>
                <a:spcPct val="150000"/>
              </a:lnSpc>
            </a:pPr>
            <a:r>
              <a:rPr lang="en-US" b="0" dirty="0"/>
              <a:t>10:15-12:00pm: Electric Vehicle Roadmap Background and Overview </a:t>
            </a:r>
          </a:p>
          <a:p>
            <a:pPr>
              <a:lnSpc>
                <a:spcPct val="150000"/>
              </a:lnSpc>
            </a:pPr>
            <a:r>
              <a:rPr lang="en-US" b="0" dirty="0"/>
              <a:t>12:00-12:30pm: BREAK FOR LUNCH</a:t>
            </a:r>
          </a:p>
          <a:p>
            <a:pPr>
              <a:lnSpc>
                <a:spcPct val="150000"/>
              </a:lnSpc>
            </a:pPr>
            <a:r>
              <a:rPr lang="en-US" b="0" dirty="0"/>
              <a:t>12:30m-1:30pm: Coalition Updates </a:t>
            </a:r>
          </a:p>
          <a:p>
            <a:pPr>
              <a:lnSpc>
                <a:spcPct val="150000"/>
              </a:lnSpc>
            </a:pPr>
            <a:r>
              <a:rPr lang="en-US" b="0" dirty="0"/>
              <a:t>1:30pm – 3:00pm: Business of the PA Drive Electric Coalition and Close of Meeting</a:t>
            </a:r>
          </a:p>
        </p:txBody>
      </p:sp>
    </p:spTree>
    <p:extLst>
      <p:ext uri="{BB962C8B-B14F-4D97-AF65-F5344CB8AC3E}">
        <p14:creationId xmlns:p14="http://schemas.microsoft.com/office/powerpoint/2010/main" val="257934059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14604" y="152400"/>
            <a:ext cx="11582400" cy="1050769"/>
          </a:xfrm>
        </p:spPr>
        <p:txBody>
          <a:bodyPr>
            <a:normAutofit/>
          </a:bodyPr>
          <a:lstStyle/>
          <a:p>
            <a:r>
              <a:rPr lang="en-US" dirty="0"/>
              <a:t>STATEWIDE EVSE NETWORK PLANNING, INVESTMENT, AND COMMUNICATIONS PROGRAM</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730523223"/>
              </p:ext>
            </p:extLst>
          </p:nvPr>
        </p:nvGraphicFramePr>
        <p:xfrm>
          <a:off x="214604" y="1277376"/>
          <a:ext cx="11762792" cy="4393025"/>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558719">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Public Planning and Investment</a:t>
                      </a:r>
                    </a:p>
                  </a:txBody>
                  <a:tcPr/>
                </a:tc>
                <a:extLst>
                  <a:ext uri="{0D108BD9-81ED-4DB2-BD59-A6C34878D82A}">
                    <a16:rowId xmlns:a16="http://schemas.microsoft.com/office/drawing/2014/main" val="2565465335"/>
                  </a:ext>
                </a:extLst>
              </a:tr>
              <a:tr h="666150">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Near-term (0-2 years)</a:t>
                      </a:r>
                    </a:p>
                  </a:txBody>
                  <a:tcPr/>
                </a:tc>
                <a:extLst>
                  <a:ext uri="{0D108BD9-81ED-4DB2-BD59-A6C34878D82A}">
                    <a16:rowId xmlns:a16="http://schemas.microsoft.com/office/drawing/2014/main" val="1123200250"/>
                  </a:ext>
                </a:extLst>
              </a:tr>
              <a:tr h="1619744">
                <a:tc gridSpan="2">
                  <a:txBody>
                    <a:bodyPr/>
                    <a:lstStyle/>
                    <a:p>
                      <a:r>
                        <a:rPr lang="en-US" sz="1400" b="1" dirty="0">
                          <a:latin typeface="Century Gothic" charset="0"/>
                          <a:ea typeface="Century Gothic" charset="0"/>
                          <a:cs typeface="Century Gothic" charset="0"/>
                        </a:rPr>
                        <a:t>Description</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Through this strategy, the state would lead planning efforts to ensure an adequate statewide public EVSE network to enable long distance travel on major corridors and to key destinations and tourist attractions such as state parks throughout the state. The state transportation agency would create a statewide public EVSE network plan that fills any gaps left by local and regional EVSE investment, develop an investment plan leveraging VW settlement or other available funds to fill those gaps, and establish a uniform signage and state EVSE route designation program to advertise and communicate public EVSE availability to drivers and complement federal Interstate highway designations.</a:t>
                      </a:r>
                      <a:endParaRPr lang="en-US" sz="14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141593756"/>
                  </a:ext>
                </a:extLst>
              </a:tr>
              <a:tr h="1097125">
                <a:tc gridSpan="2">
                  <a:txBody>
                    <a:bodyPr/>
                    <a:lstStyle/>
                    <a:p>
                      <a:r>
                        <a:rPr lang="en-US" sz="1400" b="1" dirty="0">
                          <a:latin typeface="Century Gothic" charset="0"/>
                          <a:ea typeface="Century Gothic" charset="0"/>
                          <a:cs typeface="Century Gothic" charset="0"/>
                        </a:rPr>
                        <a:t>Pathway to implementation</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This strategy could be implemented by expanding the AFIG FAST Act Corridor Infrastructure Grant program to include a state route EVSE designation program, and developing a network plan and investment strategy. VW settlement funds may also be able to be leveraged for this strategy, through the PA Fueling Cleaner Grants and Rebates (total of $17.7M), designed to fund DCFC and Level 2 chargers respectively.</a:t>
                      </a:r>
                      <a:endParaRPr lang="en-US" sz="1400" dirty="0">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45128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entury Gothic"/>
                          <a:ea typeface="Century Gothic" charset="0"/>
                          <a:cs typeface="Century Gothic" charset="0"/>
                        </a:rPr>
                        <a:t>Key Collaborators/Stakeholders</a:t>
                      </a:r>
                      <a:r>
                        <a:rPr lang="en-US" sz="1400" b="1" kern="1200" dirty="0">
                          <a:solidFill>
                            <a:srgbClr val="000000"/>
                          </a:solidFill>
                          <a:effectLst/>
                          <a:latin typeface="Century Gothic"/>
                          <a:ea typeface="Century Gothic" charset="0"/>
                          <a:cs typeface="Century Gothic" charset="0"/>
                        </a:rPr>
                        <a:t>: </a:t>
                      </a:r>
                      <a:r>
                        <a:rPr lang="en-US" sz="1400" b="0" i="0" kern="1200" dirty="0">
                          <a:solidFill>
                            <a:srgbClr val="000000"/>
                          </a:solidFill>
                          <a:effectLst/>
                          <a:latin typeface="Century Gothic"/>
                          <a:ea typeface="Century Gothic" charset="0"/>
                          <a:cs typeface="Century Gothic" charset="0"/>
                        </a:rPr>
                        <a:t>DEP, Drive Electric Pennsylvania Coalition, PennDOT, utilities, third party charging providers, MPOs.</a:t>
                      </a:r>
                      <a:endParaRPr lang="en-US" sz="1400" b="0" kern="1200" dirty="0">
                        <a:solidFill>
                          <a:srgbClr val="000000"/>
                        </a:solidFill>
                        <a:effectLst/>
                        <a:latin typeface="Century Gothic"/>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561079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MEDIUM-TERM STRATEGIES</a:t>
            </a:r>
          </a:p>
        </p:txBody>
      </p:sp>
      <p:sp>
        <p:nvSpPr>
          <p:cNvPr id="3" name="Content Placeholder 4">
            <a:extLst>
              <a:ext uri="{FF2B5EF4-FFF2-40B4-BE49-F238E27FC236}">
                <a16:creationId xmlns:a16="http://schemas.microsoft.com/office/drawing/2014/main" id="{AC2E7358-EFB2-4A75-B2C3-DC1AAEB0AB38}"/>
              </a:ext>
            </a:extLst>
          </p:cNvPr>
          <p:cNvSpPr>
            <a:spLocks noGrp="1"/>
          </p:cNvSpPr>
          <p:nvPr>
            <p:ph idx="1"/>
          </p:nvPr>
        </p:nvSpPr>
        <p:spPr>
          <a:xfrm>
            <a:off x="304800" y="1219201"/>
            <a:ext cx="11582400" cy="4572000"/>
          </a:xfrm>
        </p:spPr>
        <p:txBody>
          <a:bodyPr/>
          <a:lstStyle/>
          <a:p>
            <a:pPr marL="457200" indent="-457200">
              <a:lnSpc>
                <a:spcPct val="200000"/>
              </a:lnSpc>
              <a:buFont typeface="+mj-lt"/>
              <a:buAutoNum type="arabicPeriod"/>
            </a:pPr>
            <a:r>
              <a:rPr lang="en-US" dirty="0"/>
              <a:t>Residential and commercial EV rate designs</a:t>
            </a:r>
          </a:p>
          <a:p>
            <a:pPr marL="457200" indent="-457200">
              <a:lnSpc>
                <a:spcPct val="200000"/>
              </a:lnSpc>
              <a:buFont typeface="+mj-lt"/>
              <a:buAutoNum type="arabicPeriod"/>
            </a:pPr>
            <a:r>
              <a:rPr lang="en-US" dirty="0"/>
              <a:t>Public and residential EVSE investment</a:t>
            </a:r>
          </a:p>
          <a:p>
            <a:pPr marL="457200" indent="-457200">
              <a:lnSpc>
                <a:spcPct val="200000"/>
              </a:lnSpc>
              <a:buFont typeface="+mj-lt"/>
              <a:buAutoNum type="arabicPeriod"/>
            </a:pPr>
            <a:r>
              <a:rPr lang="en-US" dirty="0"/>
              <a:t>Workplace and multi-family EVSE education and outreach program</a:t>
            </a:r>
          </a:p>
          <a:p>
            <a:pPr marL="457200" indent="-457200">
              <a:lnSpc>
                <a:spcPct val="200000"/>
              </a:lnSpc>
              <a:buFont typeface="+mj-lt"/>
              <a:buAutoNum type="arabicPeriod"/>
            </a:pPr>
            <a:r>
              <a:rPr lang="en-US" dirty="0"/>
              <a:t>Municipal technical assistance, planning, and grant program</a:t>
            </a:r>
          </a:p>
        </p:txBody>
      </p:sp>
    </p:spTree>
    <p:extLst>
      <p:ext uri="{BB962C8B-B14F-4D97-AF65-F5344CB8AC3E}">
        <p14:creationId xmlns:p14="http://schemas.microsoft.com/office/powerpoint/2010/main" val="369843903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59702" y="309480"/>
            <a:ext cx="11582400" cy="604920"/>
          </a:xfrm>
        </p:spPr>
        <p:txBody>
          <a:bodyPr>
            <a:normAutofit/>
          </a:bodyPr>
          <a:lstStyle/>
          <a:p>
            <a:r>
              <a:rPr lang="en-US" dirty="0"/>
              <a:t>RESIDENTIAL AND COMMERCIAL EV RATE DESIGNS</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398187339"/>
              </p:ext>
            </p:extLst>
          </p:nvPr>
        </p:nvGraphicFramePr>
        <p:xfrm>
          <a:off x="259702" y="1219200"/>
          <a:ext cx="11762792" cy="4634918"/>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446420">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Pricing-based policies</a:t>
                      </a:r>
                    </a:p>
                  </a:txBody>
                  <a:tcPr/>
                </a:tc>
                <a:extLst>
                  <a:ext uri="{0D108BD9-81ED-4DB2-BD59-A6C34878D82A}">
                    <a16:rowId xmlns:a16="http://schemas.microsoft.com/office/drawing/2014/main" val="2565465335"/>
                  </a:ext>
                </a:extLst>
              </a:tr>
              <a:tr h="446420">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Medium term (2-5 years)</a:t>
                      </a:r>
                    </a:p>
                  </a:txBody>
                  <a:tcPr/>
                </a:tc>
                <a:extLst>
                  <a:ext uri="{0D108BD9-81ED-4DB2-BD59-A6C34878D82A}">
                    <a16:rowId xmlns:a16="http://schemas.microsoft.com/office/drawing/2014/main" val="1123200250"/>
                  </a:ext>
                </a:extLst>
              </a:tr>
              <a:tr h="2347418">
                <a:tc gridSpan="2">
                  <a:txBody>
                    <a:bodyPr/>
                    <a:lstStyle/>
                    <a:p>
                      <a:pPr>
                        <a:buNone/>
                      </a:pPr>
                      <a:r>
                        <a:rPr lang="en-US" sz="1400" b="1" dirty="0">
                          <a:latin typeface="Century Gothic"/>
                        </a:rPr>
                        <a:t>Description</a:t>
                      </a:r>
                      <a:r>
                        <a:rPr lang="en-US" sz="1400" b="1" kern="1200" dirty="0">
                          <a:solidFill>
                            <a:srgbClr val="000000"/>
                          </a:solidFill>
                          <a:effectLst/>
                          <a:latin typeface="Century Gothic"/>
                          <a:ea typeface="+mn-ea"/>
                          <a:cs typeface="+mn-cs"/>
                        </a:rPr>
                        <a:t>: </a:t>
                      </a:r>
                      <a:r>
                        <a:rPr lang="en-US" sz="1400" kern="1200" dirty="0">
                          <a:solidFill>
                            <a:srgbClr val="000000"/>
                          </a:solidFill>
                          <a:effectLst/>
                          <a:latin typeface="Century Gothic"/>
                          <a:ea typeface="+mn-ea"/>
                          <a:cs typeface="+mn-cs"/>
                        </a:rPr>
                        <a:t>This strategy encourages the development of specialized EV rates for both residential and commercial applications across Pennsylvania utilities and electricity suppliers, as well as the deployment of advanced meters and other hardware and software technologies that may be needed to enable lower rates for off-peak charging. Some utilities are beginning to offer specialized EV rates, such as:</a:t>
                      </a:r>
                    </a:p>
                    <a:p>
                      <a:pPr marL="285750" indent="-285750">
                        <a:buFont typeface="Arial" panose="020B0604020202020204" pitchFamily="34" charset="0"/>
                        <a:buChar char="•"/>
                      </a:pPr>
                      <a:r>
                        <a:rPr lang="en-US" sz="1400" kern="1200" dirty="0">
                          <a:solidFill>
                            <a:srgbClr val="000000"/>
                          </a:solidFill>
                          <a:effectLst/>
                          <a:latin typeface="Century Gothic"/>
                          <a:ea typeface="+mn-ea"/>
                          <a:cs typeface="+mn-cs"/>
                        </a:rPr>
                        <a:t>Time-of-use rates (TOU) to encourage residential charging overnight</a:t>
                      </a:r>
                    </a:p>
                    <a:p>
                      <a:pPr marL="285750" indent="-285750">
                        <a:buFont typeface="Arial" panose="020B0604020202020204" pitchFamily="34" charset="0"/>
                        <a:buChar char="•"/>
                      </a:pPr>
                      <a:r>
                        <a:rPr lang="en-US" sz="1400" kern="1200" dirty="0">
                          <a:solidFill>
                            <a:srgbClr val="000000"/>
                          </a:solidFill>
                          <a:effectLst/>
                          <a:latin typeface="Century Gothic"/>
                          <a:ea typeface="+mn-ea"/>
                          <a:cs typeface="+mn-cs"/>
                        </a:rPr>
                        <a:t>Rates tailored to public EVSE, which tends to be utilized during the day</a:t>
                      </a:r>
                    </a:p>
                    <a:p>
                      <a:pPr marL="285750" indent="-285750">
                        <a:buFont typeface="Arial" panose="020B0604020202020204" pitchFamily="34" charset="0"/>
                        <a:buChar char="•"/>
                      </a:pPr>
                      <a:r>
                        <a:rPr lang="en-US" sz="1400" kern="1200" dirty="0">
                          <a:solidFill>
                            <a:srgbClr val="000000"/>
                          </a:solidFill>
                          <a:effectLst/>
                          <a:latin typeface="Century Gothic"/>
                          <a:ea typeface="+mn-ea"/>
                          <a:cs typeface="+mn-cs"/>
                        </a:rPr>
                        <a:t>Rates and demand charges tailored for DCFC, which draw electricity from the grid at a higher capacity. </a:t>
                      </a:r>
                    </a:p>
                    <a:p>
                      <a:pPr marL="0" indent="0">
                        <a:buFont typeface="Arial" panose="020B0604020202020204" pitchFamily="34" charset="0"/>
                        <a:buNone/>
                      </a:pPr>
                      <a:endParaRPr lang="en-US" sz="1400" kern="1200" dirty="0">
                        <a:solidFill>
                          <a:srgbClr val="000000"/>
                        </a:solidFill>
                        <a:effectLst/>
                        <a:latin typeface="Century Gothic"/>
                        <a:ea typeface="+mn-ea"/>
                        <a:cs typeface="+mn-cs"/>
                      </a:endParaRPr>
                    </a:p>
                    <a:p>
                      <a:pPr marL="0" indent="0">
                        <a:buFont typeface="Arial" panose="020B0604020202020204" pitchFamily="34" charset="0"/>
                        <a:buNone/>
                      </a:pPr>
                      <a:r>
                        <a:rPr lang="en-US" sz="1400" kern="1200" dirty="0">
                          <a:solidFill>
                            <a:srgbClr val="000000"/>
                          </a:solidFill>
                          <a:effectLst/>
                          <a:latin typeface="Century Gothic"/>
                          <a:ea typeface="+mn-ea"/>
                          <a:cs typeface="+mn-cs"/>
                        </a:rPr>
                        <a:t>This strategy would involve pursuing solutions to mitigate high demand charges, such as pairing stationary storage with DCFC or introducing new rate designs.</a:t>
                      </a:r>
                    </a:p>
                  </a:txBody>
                  <a:tcPr/>
                </a:tc>
                <a:tc hMerge="1">
                  <a:txBody>
                    <a:bodyPr/>
                    <a:lstStyle/>
                    <a:p>
                      <a:endParaRPr lang="en-US" sz="1600"/>
                    </a:p>
                  </a:txBody>
                  <a:tcPr/>
                </a:tc>
                <a:extLst>
                  <a:ext uri="{0D108BD9-81ED-4DB2-BD59-A6C34878D82A}">
                    <a16:rowId xmlns:a16="http://schemas.microsoft.com/office/drawing/2014/main" val="141593756"/>
                  </a:ext>
                </a:extLst>
              </a:tr>
              <a:tr h="863119">
                <a:tc gridSpan="2">
                  <a:txBody>
                    <a:bodyPr/>
                    <a:lstStyle/>
                    <a:p>
                      <a:r>
                        <a:rPr lang="en-US" sz="1400" b="1" dirty="0">
                          <a:latin typeface="Century Gothic" panose="020B0502020202020204" pitchFamily="34" charset="0"/>
                        </a:rPr>
                        <a:t>Pathway to implementation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This strategy could be encouraged through the transportation electrification legislative initiative. Each utility and electricity supplier would be encouraged to analyze and propose rate designs based on their own peak periods, timelines for introducing advanced meters, and other considerations and constraints.</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531541">
                <a:tc gridSpan="2">
                  <a:txBody>
                    <a:bodyPr/>
                    <a:lstStyle/>
                    <a:p>
                      <a:r>
                        <a:rPr lang="en-US" sz="1400" b="1" dirty="0">
                          <a:latin typeface="Century Gothic" panose="020B0502020202020204" pitchFamily="34" charset="0"/>
                        </a:rPr>
                        <a:t>Key Collaborators/Stakeholders</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PUC, utilities, electricity suppliers, third party charging providers.</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159041437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43179" y="309480"/>
            <a:ext cx="11582400" cy="604920"/>
          </a:xfrm>
        </p:spPr>
        <p:txBody>
          <a:bodyPr>
            <a:normAutofit/>
          </a:bodyPr>
          <a:lstStyle/>
          <a:p>
            <a:r>
              <a:rPr lang="en-US" dirty="0"/>
              <a:t>PUBLIC AND RESIDENTIAL EVSE INVESTMENT</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3231988744"/>
              </p:ext>
            </p:extLst>
          </p:nvPr>
        </p:nvGraphicFramePr>
        <p:xfrm>
          <a:off x="214604" y="1277376"/>
          <a:ext cx="11762792" cy="4496170"/>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350334">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Pricing-based policies; Public Planning and Investment</a:t>
                      </a:r>
                    </a:p>
                  </a:txBody>
                  <a:tcPr/>
                </a:tc>
                <a:extLst>
                  <a:ext uri="{0D108BD9-81ED-4DB2-BD59-A6C34878D82A}">
                    <a16:rowId xmlns:a16="http://schemas.microsoft.com/office/drawing/2014/main" val="2565465335"/>
                  </a:ext>
                </a:extLst>
              </a:tr>
              <a:tr h="350334">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Medium term (2-5 years)</a:t>
                      </a:r>
                    </a:p>
                  </a:txBody>
                  <a:tcPr/>
                </a:tc>
                <a:extLst>
                  <a:ext uri="{0D108BD9-81ED-4DB2-BD59-A6C34878D82A}">
                    <a16:rowId xmlns:a16="http://schemas.microsoft.com/office/drawing/2014/main" val="1123200250"/>
                  </a:ext>
                </a:extLst>
              </a:tr>
              <a:tr h="1712827">
                <a:tc gridSpan="2">
                  <a:txBody>
                    <a:bodyPr/>
                    <a:lstStyle/>
                    <a:p>
                      <a:r>
                        <a:rPr lang="en-US" sz="1400" b="1" dirty="0">
                          <a:latin typeface="Century Gothic" panose="020B0502020202020204" pitchFamily="34" charset="0"/>
                        </a:rPr>
                        <a:t>Description: </a:t>
                      </a:r>
                      <a:r>
                        <a:rPr lang="en-US" sz="1400" b="0" dirty="0">
                          <a:latin typeface="Century Gothic" panose="020B0502020202020204" pitchFamily="34" charset="0"/>
                        </a:rPr>
                        <a:t>Pennsylvania’s utilities could be enabled and encouraged to develop a range of programs to deploy different types of EVSE in their service territory, including single-family residential, multi-family residential, workplace, fleet, and public charging. Regulators would enable utilities to invest in EVSE and receive a fair and reasonable rate of return on their investment if the charging stations or incentives met certain criteria. The programs could be structured to enable utilities to own and operate charging infrastructure, as well as provide incentives that support ownership by site hosts like workplaces. The PUC may need to ensure that the competitive EVSE market is maintained and can grow as EV adoption increases, and monitor the level of investments that can be rate-based by utilities over time.</a:t>
                      </a:r>
                      <a:endParaRPr lang="en-US" sz="1400" b="0" kern="1200" dirty="0">
                        <a:solidFill>
                          <a:schemeClr val="dk1"/>
                        </a:solidFill>
                        <a:effectLst/>
                        <a:latin typeface="Century Gothic" panose="020B0502020202020204" pitchFamily="34" charset="0"/>
                        <a:ea typeface="+mn-ea"/>
                        <a:cs typeface="+mn-cs"/>
                      </a:endParaRPr>
                    </a:p>
                  </a:txBody>
                  <a:tcPr/>
                </a:tc>
                <a:tc hMerge="1">
                  <a:txBody>
                    <a:bodyPr/>
                    <a:lstStyle/>
                    <a:p>
                      <a:endParaRPr lang="en-US" sz="1600"/>
                    </a:p>
                  </a:txBody>
                  <a:tcPr/>
                </a:tc>
                <a:extLst>
                  <a:ext uri="{0D108BD9-81ED-4DB2-BD59-A6C34878D82A}">
                    <a16:rowId xmlns:a16="http://schemas.microsoft.com/office/drawing/2014/main" val="141593756"/>
                  </a:ext>
                </a:extLst>
              </a:tr>
              <a:tr h="1654469">
                <a:tc gridSpan="2">
                  <a:txBody>
                    <a:bodyPr/>
                    <a:lstStyle/>
                    <a:p>
                      <a:r>
                        <a:rPr lang="en-US" sz="1400" b="1" dirty="0">
                          <a:latin typeface="Century Gothic" panose="020B0502020202020204" pitchFamily="34" charset="0"/>
                        </a:rPr>
                        <a:t>Pathway to implementation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Following a legislative or PUC directive for transportation electrification, utilities would work with regional planning agencies and key stakeholders in their service area to develop a proposal for EVSE investment.</a:t>
                      </a:r>
                    </a:p>
                    <a:p>
                      <a:endParaRPr lang="en-US" sz="1400" kern="1200" dirty="0">
                        <a:solidFill>
                          <a:schemeClr val="dk1"/>
                        </a:solidFill>
                        <a:effectLst/>
                        <a:latin typeface="Century Gothic" panose="020B0502020202020204" pitchFamily="34" charset="0"/>
                        <a:ea typeface="+mn-ea"/>
                        <a:cs typeface="+mn-cs"/>
                      </a:endParaRPr>
                    </a:p>
                    <a:p>
                      <a:pPr marL="285750" indent="-285750">
                        <a:buFont typeface="Arial" panose="020B0604020202020204" pitchFamily="34" charset="0"/>
                        <a:buChar char="•"/>
                      </a:pPr>
                      <a:r>
                        <a:rPr lang="en-US" sz="1400" kern="1200" dirty="0">
                          <a:solidFill>
                            <a:schemeClr val="dk1"/>
                          </a:solidFill>
                          <a:effectLst/>
                          <a:latin typeface="Century Gothic" panose="020B0502020202020204" pitchFamily="34" charset="0"/>
                          <a:ea typeface="+mn-ea"/>
                          <a:cs typeface="+mn-cs"/>
                        </a:rPr>
                        <a:t>Could entail more specific targeting to non-attainment areas for air quality, or “priority areas” like has been defined in HB1446. </a:t>
                      </a:r>
                    </a:p>
                    <a:p>
                      <a:pPr marL="285750" indent="-285750">
                        <a:buFont typeface="Arial" panose="020B0604020202020204" pitchFamily="34" charset="0"/>
                        <a:buChar char="•"/>
                      </a:pPr>
                      <a:r>
                        <a:rPr lang="en-US" sz="1400" kern="1200" dirty="0">
                          <a:solidFill>
                            <a:schemeClr val="dk1"/>
                          </a:solidFill>
                          <a:effectLst/>
                          <a:latin typeface="Century Gothic" panose="020B0502020202020204" pitchFamily="34" charset="0"/>
                          <a:ea typeface="+mn-ea"/>
                          <a:cs typeface="+mn-cs"/>
                        </a:rPr>
                        <a:t>To maintain market competition, the PUC could limit the number of public EVSE over time, or limit utility investment to sunset when EV sales reach a certain level or other benchmark signifying market maturity.</a:t>
                      </a:r>
                    </a:p>
                    <a:p>
                      <a:pPr marL="285750" indent="-285750">
                        <a:buFont typeface="Arial" panose="020B0604020202020204" pitchFamily="34" charset="0"/>
                        <a:buChar char="•"/>
                      </a:pPr>
                      <a:r>
                        <a:rPr lang="en-US" sz="1400" kern="1200" dirty="0">
                          <a:solidFill>
                            <a:schemeClr val="dk1"/>
                          </a:solidFill>
                          <a:effectLst/>
                          <a:latin typeface="Century Gothic" panose="020B0502020202020204" pitchFamily="34" charset="0"/>
                          <a:ea typeface="+mn-ea"/>
                          <a:cs typeface="+mn-cs"/>
                        </a:rPr>
                        <a:t>Should also be closely coordinated with EVSE programs from VW Settlement funds and AFIG grant program for EVSE</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42820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entury Gothic" panose="020B0502020202020204" pitchFamily="34" charset="0"/>
                        </a:rPr>
                        <a:t>Key Collaborators/Stakeholders</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PUC, utilities, MPOs, third party charging providers, DEPA Coalition.</a:t>
                      </a: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30456546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14604" y="226608"/>
            <a:ext cx="11582400" cy="604920"/>
          </a:xfrm>
        </p:spPr>
        <p:txBody>
          <a:bodyPr>
            <a:normAutofit fontScale="90000"/>
          </a:bodyPr>
          <a:lstStyle/>
          <a:p>
            <a:r>
              <a:rPr lang="en-US" dirty="0"/>
              <a:t>WORKPLACE AND MULTI-FAMILY EVSE EDUCATION AND OUTREACH PROGRAM</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1307757054"/>
              </p:ext>
            </p:extLst>
          </p:nvPr>
        </p:nvGraphicFramePr>
        <p:xfrm>
          <a:off x="214604" y="1277376"/>
          <a:ext cx="11762792" cy="4265030"/>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520018">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Marketing, Outreach, and Education</a:t>
                      </a:r>
                    </a:p>
                  </a:txBody>
                  <a:tcPr/>
                </a:tc>
                <a:extLst>
                  <a:ext uri="{0D108BD9-81ED-4DB2-BD59-A6C34878D82A}">
                    <a16:rowId xmlns:a16="http://schemas.microsoft.com/office/drawing/2014/main" val="2565465335"/>
                  </a:ext>
                </a:extLst>
              </a:tr>
              <a:tr h="606626">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Medium term (2-5 years)</a:t>
                      </a:r>
                    </a:p>
                  </a:txBody>
                  <a:tcPr/>
                </a:tc>
                <a:extLst>
                  <a:ext uri="{0D108BD9-81ED-4DB2-BD59-A6C34878D82A}">
                    <a16:rowId xmlns:a16="http://schemas.microsoft.com/office/drawing/2014/main" val="1123200250"/>
                  </a:ext>
                </a:extLst>
              </a:tr>
              <a:tr h="1352054">
                <a:tc gridSpan="2">
                  <a:txBody>
                    <a:bodyPr/>
                    <a:lstStyle/>
                    <a:p>
                      <a:r>
                        <a:rPr lang="en-US" sz="1400" b="1">
                          <a:latin typeface="Century Gothic" panose="020B0502020202020204" pitchFamily="34" charset="0"/>
                        </a:rPr>
                        <a:t>Description</a:t>
                      </a:r>
                      <a:r>
                        <a:rPr lang="en-US" sz="1400" b="1" kern="1200">
                          <a:solidFill>
                            <a:schemeClr val="dk1"/>
                          </a:solidFill>
                          <a:effectLst/>
                          <a:latin typeface="Century Gothic" panose="020B0502020202020204" pitchFamily="34" charset="0"/>
                          <a:ea typeface="+mn-ea"/>
                          <a:cs typeface="+mn-cs"/>
                        </a:rPr>
                        <a:t>: </a:t>
                      </a:r>
                      <a:r>
                        <a:rPr lang="en-US" sz="1400" b="0" i="0" kern="1200">
                          <a:solidFill>
                            <a:schemeClr val="dk1"/>
                          </a:solidFill>
                          <a:effectLst/>
                          <a:latin typeface="Century Gothic" charset="0"/>
                          <a:ea typeface="Century Gothic" charset="0"/>
                          <a:cs typeface="Century Gothic" charset="0"/>
                        </a:rPr>
                        <a:t>The DEPA Coalition would conduct outreach and provide support for EVSE deployment to organizations such as large employers, higher education institutions, and multi-family property owners or management firms, with a goal to provide direct education and support to 20-30 new organizations/entities annually on topics such as 1) Strategies, options, and costs for workplace and/or public charging; 2) Policy options and incentives; 3) Communication strategies to reach their customer base, employees, or residents; and 4) Power management, scheduling and load considerations.</a:t>
                      </a:r>
                      <a:endParaRPr lang="en-US" sz="1100" b="0" kern="120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141593756"/>
                  </a:ext>
                </a:extLst>
              </a:tr>
              <a:tr h="1213438">
                <a:tc gridSpan="2">
                  <a:txBody>
                    <a:bodyPr/>
                    <a:lstStyle/>
                    <a:p>
                      <a:pPr marL="0" marR="0" algn="just">
                        <a:lnSpc>
                          <a:spcPct val="107000"/>
                        </a:lnSpc>
                        <a:spcBef>
                          <a:spcPts val="0"/>
                        </a:spcBef>
                        <a:spcAft>
                          <a:spcPts val="400"/>
                        </a:spcAft>
                      </a:pPr>
                      <a:r>
                        <a:rPr lang="en-US" sz="1400" b="1" dirty="0">
                          <a:latin typeface="Century Gothic" panose="020B0502020202020204" pitchFamily="34" charset="0"/>
                        </a:rPr>
                        <a:t>Pathway to implementation</a:t>
                      </a:r>
                      <a:r>
                        <a:rPr lang="en-US" sz="1400" b="1" kern="1200" dirty="0">
                          <a:solidFill>
                            <a:schemeClr val="dk1"/>
                          </a:solidFill>
                          <a:effectLst/>
                          <a:latin typeface="Century Gothic" panose="020B0502020202020204" pitchFamily="34" charset="0"/>
                          <a:ea typeface="+mn-ea"/>
                          <a:cs typeface="+mn-cs"/>
                        </a:rPr>
                        <a:t>: </a:t>
                      </a:r>
                      <a:r>
                        <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rPr>
                        <a:t>The Coalition may design a program to provide the above support to Pennsylvania’s major employers, property owners, and other institutions, and may also identify whether the ongoing programs and efforts can be accomplished through partnerships, or whether additional funding would be needed to implement this strategy. A program could also be developed to encourage commitments from major employers, property owners, and other key stakeholders.</a:t>
                      </a:r>
                    </a:p>
                    <a:p>
                      <a:endParaRPr lang="en-US" sz="1100" dirty="0">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56332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entury Gothic" panose="020B0502020202020204" pitchFamily="34" charset="0"/>
                        </a:rPr>
                        <a:t>Key Collaborators/Stakeholders</a:t>
                      </a:r>
                      <a:r>
                        <a:rPr lang="en-US" sz="1400" b="1" kern="1200" dirty="0">
                          <a:solidFill>
                            <a:schemeClr val="dk1"/>
                          </a:solidFill>
                          <a:effectLst/>
                          <a:latin typeface="Century Gothic" panose="020B0502020202020204" pitchFamily="34" charset="0"/>
                          <a:ea typeface="+mn-ea"/>
                          <a:cs typeface="+mn-cs"/>
                        </a:rPr>
                        <a:t>: </a:t>
                      </a:r>
                      <a:r>
                        <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rPr>
                        <a:t>DEP, Drive Electric Pennsylvania Coalition, Clean Cities, major employers, third-party charging providers, higher education institutions, property owners, contractors, and developers.</a:t>
                      </a:r>
                      <a:endParaRPr lang="en-US" sz="1100" b="0" kern="1200" dirty="0">
                        <a:solidFill>
                          <a:schemeClr val="dk1"/>
                        </a:solidFill>
                        <a:effectLst/>
                        <a:latin typeface="Century Gothic" panose="020B0502020202020204" pitchFamily="34"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36912400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14604" y="152400"/>
            <a:ext cx="11582400" cy="1050769"/>
          </a:xfrm>
        </p:spPr>
        <p:txBody>
          <a:bodyPr>
            <a:normAutofit/>
          </a:bodyPr>
          <a:lstStyle/>
          <a:p>
            <a:r>
              <a:rPr lang="en-US" dirty="0"/>
              <a:t>MUNICIPAL TECHNICAL ASSISTANCE, PLANNING, AND GRANT PROGRAM</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3805305531"/>
              </p:ext>
            </p:extLst>
          </p:nvPr>
        </p:nvGraphicFramePr>
        <p:xfrm>
          <a:off x="214604" y="1277377"/>
          <a:ext cx="11762792" cy="4520212"/>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406090">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Public Planning and Investment; Marketing, Education, and Outreach</a:t>
                      </a:r>
                    </a:p>
                  </a:txBody>
                  <a:tcPr/>
                </a:tc>
                <a:extLst>
                  <a:ext uri="{0D108BD9-81ED-4DB2-BD59-A6C34878D82A}">
                    <a16:rowId xmlns:a16="http://schemas.microsoft.com/office/drawing/2014/main" val="2565465335"/>
                  </a:ext>
                </a:extLst>
              </a:tr>
              <a:tr h="446606">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Medium term (2-5 years)</a:t>
                      </a:r>
                    </a:p>
                  </a:txBody>
                  <a:tcPr/>
                </a:tc>
                <a:extLst>
                  <a:ext uri="{0D108BD9-81ED-4DB2-BD59-A6C34878D82A}">
                    <a16:rowId xmlns:a16="http://schemas.microsoft.com/office/drawing/2014/main" val="1123200250"/>
                  </a:ext>
                </a:extLst>
              </a:tr>
              <a:tr h="1921422">
                <a:tc gridSpan="2">
                  <a:txBody>
                    <a:bodyPr/>
                    <a:lstStyle/>
                    <a:p>
                      <a:r>
                        <a:rPr lang="en-US" sz="1400" b="1" dirty="0">
                          <a:latin typeface="Century Gothic" charset="0"/>
                          <a:ea typeface="Century Gothic" charset="0"/>
                          <a:cs typeface="Century Gothic" charset="0"/>
                        </a:rPr>
                        <a:t>Description</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DEP, the DEPA Coalition, or another state agency would provide centralized support to municipalities to implement EV-readiness policy, regulations, and planning at the local level by developing model EV-ready zoning ordinances, parking policies, streamlined EVSE permitting processes, cooperative purchasing programs, and other tools and resources that can be adopted and adapted by municipalities statewide. The program would also include a grant program for leading EV Accelerator municipalities to develop, pilot, and document lessons learned from such regulation and planning activities to support the continued improvement of the program and development of new resources. Such a grant program can be administered through a state-driven application process that ensures equitable and proportionate distribution of funds to urban, suburban, and rural communities.</a:t>
                      </a:r>
                      <a:endParaRPr lang="en-US" sz="11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141593756"/>
                  </a:ext>
                </a:extLst>
              </a:tr>
              <a:tr h="1299488">
                <a:tc gridSpan="2">
                  <a:txBody>
                    <a:bodyPr/>
                    <a:lstStyle/>
                    <a:p>
                      <a:r>
                        <a:rPr lang="en-US" sz="1400" b="1" dirty="0">
                          <a:latin typeface="Century Gothic" charset="0"/>
                          <a:ea typeface="Century Gothic" charset="0"/>
                          <a:cs typeface="Century Gothic" charset="0"/>
                        </a:rPr>
                        <a:t>Pathway to implementation</a:t>
                      </a:r>
                      <a:r>
                        <a:rPr lang="en-US" sz="1400" b="1" kern="1200" dirty="0">
                          <a:solidFill>
                            <a:schemeClr val="dk1"/>
                          </a:solidFill>
                          <a:effectLst/>
                          <a:latin typeface="Century Gothic" charset="0"/>
                          <a:ea typeface="Century Gothic" charset="0"/>
                          <a:cs typeface="Century Gothic" charset="0"/>
                        </a:rPr>
                        <a:t>: </a:t>
                      </a:r>
                      <a:r>
                        <a:rPr lang="en-US" sz="1400" kern="1200" dirty="0">
                          <a:solidFill>
                            <a:schemeClr val="dk1"/>
                          </a:solidFill>
                          <a:effectLst/>
                          <a:latin typeface="Century Gothic" panose="020B0502020202020204" pitchFamily="34" charset="0"/>
                          <a:ea typeface="+mn-ea"/>
                          <a:cs typeface="+mn-cs"/>
                        </a:rPr>
                        <a:t>The Coalition will work to identify the needed level of resources to implement this program, and who the lead partners and municipalities could be. For any local grants, a strong evaluation and reporting requirement may be considered to document lessons learned for other municipalities. Resources such as the eCode360 Library of municipal codes and cooperative procurement resources such as Fleets for the Future should be leveraged to seek out best practices that can be adopted by Pennsylvania municipalities. </a:t>
                      </a:r>
                      <a:endParaRPr lang="en-US" sz="1400" dirty="0">
                        <a:latin typeface="Century Gothic" panose="020B0502020202020204" pitchFamily="34"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44660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entury Gothic" charset="0"/>
                          <a:ea typeface="Century Gothic" charset="0"/>
                          <a:cs typeface="Century Gothic" charset="0"/>
                        </a:rPr>
                        <a:t>Key Collaborators/Stakeholders</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DEP, DEPA Coalition, DCED, DVRPC and other MPOs, municipalities</a:t>
                      </a:r>
                      <a:endParaRPr lang="en-US" sz="14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176159770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STRATEGIES</a:t>
            </a:r>
          </a:p>
        </p:txBody>
      </p:sp>
      <p:sp>
        <p:nvSpPr>
          <p:cNvPr id="3" name="Content Placeholder 4">
            <a:extLst>
              <a:ext uri="{FF2B5EF4-FFF2-40B4-BE49-F238E27FC236}">
                <a16:creationId xmlns:a16="http://schemas.microsoft.com/office/drawing/2014/main" id="{C2200451-0F82-4644-9C39-F6C0AAF4E560}"/>
              </a:ext>
            </a:extLst>
          </p:cNvPr>
          <p:cNvSpPr>
            <a:spLocks noGrp="1"/>
          </p:cNvSpPr>
          <p:nvPr>
            <p:ph idx="1"/>
          </p:nvPr>
        </p:nvSpPr>
        <p:spPr>
          <a:xfrm>
            <a:off x="304800" y="1219201"/>
            <a:ext cx="11582400" cy="4572000"/>
          </a:xfrm>
        </p:spPr>
        <p:txBody>
          <a:bodyPr/>
          <a:lstStyle/>
          <a:p>
            <a:pPr marL="457200" indent="-457200">
              <a:lnSpc>
                <a:spcPct val="200000"/>
              </a:lnSpc>
              <a:buFont typeface="+mj-lt"/>
              <a:buAutoNum type="arabicPeriod"/>
            </a:pPr>
            <a:r>
              <a:rPr lang="en-US" dirty="0"/>
              <a:t>Explore development of </a:t>
            </a:r>
            <a:r>
              <a:rPr lang="en-US" b="1" dirty="0"/>
              <a:t>financing for EVSE</a:t>
            </a:r>
          </a:p>
          <a:p>
            <a:pPr marL="457200" indent="-457200">
              <a:lnSpc>
                <a:spcPct val="200000"/>
              </a:lnSpc>
              <a:buFont typeface="+mj-lt"/>
              <a:buAutoNum type="arabicPeriod"/>
            </a:pPr>
            <a:r>
              <a:rPr lang="en-US" dirty="0"/>
              <a:t>EV-Ready </a:t>
            </a:r>
            <a:r>
              <a:rPr lang="en-US" b="1" dirty="0"/>
              <a:t>building codes</a:t>
            </a:r>
          </a:p>
        </p:txBody>
      </p:sp>
    </p:spTree>
    <p:extLst>
      <p:ext uri="{BB962C8B-B14F-4D97-AF65-F5344CB8AC3E}">
        <p14:creationId xmlns:p14="http://schemas.microsoft.com/office/powerpoint/2010/main" val="20420133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14604" y="304800"/>
            <a:ext cx="11582400" cy="1050769"/>
          </a:xfrm>
        </p:spPr>
        <p:txBody>
          <a:bodyPr>
            <a:normAutofit/>
          </a:bodyPr>
          <a:lstStyle/>
          <a:p>
            <a:r>
              <a:rPr lang="en-US" dirty="0"/>
              <a:t>STRATEGY: EXPLORE DEVELOPMENT OF FINANCING FOR EVSE</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1835899063"/>
              </p:ext>
            </p:extLst>
          </p:nvPr>
        </p:nvGraphicFramePr>
        <p:xfrm>
          <a:off x="214604" y="1277376"/>
          <a:ext cx="11762792" cy="3967928"/>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457385">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Financing</a:t>
                      </a:r>
                      <a:r>
                        <a:rPr lang="en-US" sz="1400" baseline="0">
                          <a:latin typeface="Century Gothic" panose="020B0502020202020204" pitchFamily="34" charset="0"/>
                        </a:rPr>
                        <a:t> and Business Models</a:t>
                      </a:r>
                      <a:endParaRPr lang="en-US" sz="1400">
                        <a:latin typeface="Century Gothic" panose="020B0502020202020204" pitchFamily="34" charset="0"/>
                      </a:endParaRPr>
                    </a:p>
                  </a:txBody>
                  <a:tcPr/>
                </a:tc>
                <a:extLst>
                  <a:ext uri="{0D108BD9-81ED-4DB2-BD59-A6C34878D82A}">
                    <a16:rowId xmlns:a16="http://schemas.microsoft.com/office/drawing/2014/main" val="2565465335"/>
                  </a:ext>
                </a:extLst>
              </a:tr>
              <a:tr h="497158">
                <a:tc>
                  <a:txBody>
                    <a:bodyPr/>
                    <a:lstStyle/>
                    <a:p>
                      <a:r>
                        <a:rPr lang="en-US" sz="1400" b="1">
                          <a:latin typeface="Century Gothic" panose="020B0502020202020204" pitchFamily="34" charset="0"/>
                        </a:rPr>
                        <a:t>Time frame</a:t>
                      </a:r>
                    </a:p>
                  </a:txBody>
                  <a:tcPr/>
                </a:tc>
                <a:tc>
                  <a:txBody>
                    <a:bodyPr/>
                    <a:lstStyle/>
                    <a:p>
                      <a:r>
                        <a:rPr lang="en-US" sz="1400">
                          <a:latin typeface="Century Gothic" panose="020B0502020202020204" pitchFamily="34" charset="0"/>
                        </a:rPr>
                        <a:t>Long</a:t>
                      </a:r>
                      <a:r>
                        <a:rPr lang="en-US" sz="1400" baseline="0">
                          <a:latin typeface="Century Gothic" panose="020B0502020202020204" pitchFamily="34" charset="0"/>
                        </a:rPr>
                        <a:t> term </a:t>
                      </a:r>
                      <a:r>
                        <a:rPr lang="en-US" sz="1400">
                          <a:latin typeface="Century Gothic" panose="020B0502020202020204" pitchFamily="34" charset="0"/>
                        </a:rPr>
                        <a:t>(5+ years)</a:t>
                      </a:r>
                    </a:p>
                  </a:txBody>
                  <a:tcPr/>
                </a:tc>
                <a:extLst>
                  <a:ext uri="{0D108BD9-81ED-4DB2-BD59-A6C34878D82A}">
                    <a16:rowId xmlns:a16="http://schemas.microsoft.com/office/drawing/2014/main" val="1123200250"/>
                  </a:ext>
                </a:extLst>
              </a:tr>
              <a:tr h="1481952">
                <a:tc gridSpan="2">
                  <a:txBody>
                    <a:bodyPr/>
                    <a:lstStyle/>
                    <a:p>
                      <a:r>
                        <a:rPr lang="en-US" sz="1400" b="1" dirty="0">
                          <a:latin typeface="Century Gothic" charset="0"/>
                          <a:ea typeface="Century Gothic" charset="0"/>
                          <a:cs typeface="Century Gothic" charset="0"/>
                        </a:rPr>
                        <a:t>Description: </a:t>
                      </a:r>
                      <a:r>
                        <a:rPr lang="en-US" sz="1400" b="0" dirty="0">
                          <a:latin typeface="Century Gothic" charset="0"/>
                          <a:ea typeface="Century Gothic" charset="0"/>
                          <a:cs typeface="Century Gothic" charset="0"/>
                        </a:rPr>
                        <a:t>This strategy would begin with a study of potential innovative financing mechanisms for EV/EVSE deployment with priority focused on identifying solutions for financing residential EVSE, fleet vehicles and EVSE, and/or supporting low income households to afford EV technologies. Financing strategies to investigate could include on-bill repayment, inclusion of fleet conversions in Energy Service Performance Contracting, battery leases, Property Assessed Clean Energy (PACE) for residential EVs/EVSE, etc. Financing programs could be through utilities or an expanded version of the existing ACE program that provides loans and loan guarantees.</a:t>
                      </a:r>
                      <a:endParaRPr lang="en-US" sz="14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141593756"/>
                  </a:ext>
                </a:extLst>
              </a:tr>
              <a:tr h="1034275">
                <a:tc gridSpan="2">
                  <a:txBody>
                    <a:bodyPr/>
                    <a:lstStyle/>
                    <a:p>
                      <a:r>
                        <a:rPr lang="en-US" sz="1400" b="1">
                          <a:latin typeface="Century Gothic" charset="0"/>
                          <a:ea typeface="Century Gothic" charset="0"/>
                          <a:cs typeface="Century Gothic" charset="0"/>
                        </a:rPr>
                        <a:t>Pathway to implementation</a:t>
                      </a:r>
                      <a:r>
                        <a:rPr lang="en-US" sz="1400" b="1" kern="1200">
                          <a:solidFill>
                            <a:schemeClr val="dk1"/>
                          </a:solidFill>
                          <a:effectLst/>
                          <a:latin typeface="Century Gothic" charset="0"/>
                          <a:ea typeface="Century Gothic" charset="0"/>
                          <a:cs typeface="Century Gothic" charset="0"/>
                        </a:rPr>
                        <a:t>: </a:t>
                      </a:r>
                      <a:r>
                        <a:rPr lang="en-US" sz="1400" b="0" i="0" kern="1200">
                          <a:solidFill>
                            <a:schemeClr val="dk1"/>
                          </a:solidFill>
                          <a:effectLst/>
                          <a:latin typeface="Century Gothic" charset="0"/>
                          <a:ea typeface="Century Gothic" charset="0"/>
                          <a:cs typeface="Century Gothic" charset="0"/>
                        </a:rPr>
                        <a:t>As the DEPA Coalition considers the ability to expand the AFIG program and other incentives over time, they could choose to fund a study to identify promising financing strategies target market segments, and pathways and key stakeholders for implementation.</a:t>
                      </a:r>
                      <a:endParaRPr lang="en-US" sz="1400">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49715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entury Gothic" charset="0"/>
                          <a:ea typeface="Century Gothic" charset="0"/>
                          <a:cs typeface="Century Gothic" charset="0"/>
                        </a:rPr>
                        <a:t>Key Collaborators/Stakeholders</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DEPA Coalition, DCED, ACE program, utilities, dealers and OEMs, financing institutions.</a:t>
                      </a:r>
                      <a:endParaRPr lang="en-US" sz="14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224376294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14604" y="304800"/>
            <a:ext cx="11582400" cy="1050769"/>
          </a:xfrm>
        </p:spPr>
        <p:txBody>
          <a:bodyPr>
            <a:normAutofit/>
          </a:bodyPr>
          <a:lstStyle/>
          <a:p>
            <a:r>
              <a:rPr lang="en-US" dirty="0"/>
              <a:t>STRATEGY: EV READY BUILDING CODES</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2095693230"/>
              </p:ext>
            </p:extLst>
          </p:nvPr>
        </p:nvGraphicFramePr>
        <p:xfrm>
          <a:off x="214604" y="1277376"/>
          <a:ext cx="11762792" cy="4329458"/>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503477">
                <a:tc>
                  <a:txBody>
                    <a:bodyPr/>
                    <a:lstStyle/>
                    <a:p>
                      <a:r>
                        <a:rPr lang="en-US" sz="1400" b="1">
                          <a:latin typeface="Century Gothic" charset="0"/>
                          <a:ea typeface="Century Gothic" charset="0"/>
                          <a:cs typeface="Century Gothic" charset="0"/>
                        </a:rPr>
                        <a:t>Category</a:t>
                      </a:r>
                    </a:p>
                  </a:txBody>
                  <a:tcPr/>
                </a:tc>
                <a:tc>
                  <a:txBody>
                    <a:bodyPr/>
                    <a:lstStyle/>
                    <a:p>
                      <a:r>
                        <a:rPr lang="en-US" sz="1400">
                          <a:latin typeface="Century Gothic" charset="0"/>
                          <a:ea typeface="Century Gothic" charset="0"/>
                          <a:cs typeface="Century Gothic" charset="0"/>
                        </a:rPr>
                        <a:t>Enabling</a:t>
                      </a:r>
                      <a:r>
                        <a:rPr lang="en-US" sz="1400" baseline="0">
                          <a:latin typeface="Century Gothic" charset="0"/>
                          <a:ea typeface="Century Gothic" charset="0"/>
                          <a:cs typeface="Century Gothic" charset="0"/>
                        </a:rPr>
                        <a:t> Regulations</a:t>
                      </a:r>
                      <a:endParaRPr lang="en-US" sz="1400">
                        <a:latin typeface="Century Gothic" charset="0"/>
                        <a:ea typeface="Century Gothic" charset="0"/>
                        <a:cs typeface="Century Gothic" charset="0"/>
                      </a:endParaRPr>
                    </a:p>
                  </a:txBody>
                  <a:tcPr/>
                </a:tc>
                <a:extLst>
                  <a:ext uri="{0D108BD9-81ED-4DB2-BD59-A6C34878D82A}">
                    <a16:rowId xmlns:a16="http://schemas.microsoft.com/office/drawing/2014/main" val="2565465335"/>
                  </a:ext>
                </a:extLst>
              </a:tr>
              <a:tr h="543621">
                <a:tc>
                  <a:txBody>
                    <a:bodyPr/>
                    <a:lstStyle/>
                    <a:p>
                      <a:r>
                        <a:rPr lang="en-US" sz="1400" b="1">
                          <a:latin typeface="Century Gothic" charset="0"/>
                          <a:ea typeface="Century Gothic" charset="0"/>
                          <a:cs typeface="Century Gothic" charset="0"/>
                        </a:rPr>
                        <a:t>Time frame</a:t>
                      </a:r>
                    </a:p>
                  </a:txBody>
                  <a:tcPr/>
                </a:tc>
                <a:tc>
                  <a:txBody>
                    <a:bodyPr/>
                    <a:lstStyle/>
                    <a:p>
                      <a:r>
                        <a:rPr lang="en-US" sz="1400">
                          <a:latin typeface="Century Gothic" charset="0"/>
                          <a:ea typeface="Century Gothic" charset="0"/>
                          <a:cs typeface="Century Gothic" charset="0"/>
                        </a:rPr>
                        <a:t>Long</a:t>
                      </a:r>
                      <a:r>
                        <a:rPr lang="en-US" sz="1400" baseline="0">
                          <a:latin typeface="Century Gothic" charset="0"/>
                          <a:ea typeface="Century Gothic" charset="0"/>
                          <a:cs typeface="Century Gothic" charset="0"/>
                        </a:rPr>
                        <a:t> term </a:t>
                      </a:r>
                      <a:r>
                        <a:rPr lang="en-US" sz="1400">
                          <a:latin typeface="Century Gothic" charset="0"/>
                          <a:ea typeface="Century Gothic" charset="0"/>
                          <a:cs typeface="Century Gothic" charset="0"/>
                        </a:rPr>
                        <a:t>(5+ years)</a:t>
                      </a:r>
                    </a:p>
                  </a:txBody>
                  <a:tcPr/>
                </a:tc>
                <a:extLst>
                  <a:ext uri="{0D108BD9-81ED-4DB2-BD59-A6C34878D82A}">
                    <a16:rowId xmlns:a16="http://schemas.microsoft.com/office/drawing/2014/main" val="1123200250"/>
                  </a:ext>
                </a:extLst>
              </a:tr>
              <a:tr h="1610979">
                <a:tc gridSpan="2">
                  <a:txBody>
                    <a:bodyPr/>
                    <a:lstStyle/>
                    <a:p>
                      <a:r>
                        <a:rPr lang="en-US" sz="1400" b="1" dirty="0">
                          <a:latin typeface="Century Gothic" charset="0"/>
                          <a:ea typeface="Century Gothic" charset="0"/>
                          <a:cs typeface="Century Gothic" charset="0"/>
                        </a:rPr>
                        <a:t>Description</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This strategy would involve amending the state's building code to ensure EV readiness in new construction (such as pre-wiring for charging stations) is promoted through the building code while retaining local flexibility. While the current building code does not present any explicit barriers to installing EVSE, building codes can help make installation simpler and less expensive for residents and site hosts in the future by avoiding expensive retrofits. EV-ready building codes may include requirements such as a percentage of parking spaces in commercial or multi-family developments being made “EV-ready”, meaning having sufficient electrical capacity to support EV charging, and the installation of wire and conduit to provide electricity to EV charging spaces.</a:t>
                      </a:r>
                      <a:endParaRPr lang="en-US" sz="14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141593756"/>
                  </a:ext>
                </a:extLst>
              </a:tr>
              <a:tr h="1127760">
                <a:tc gridSpan="2">
                  <a:txBody>
                    <a:bodyPr/>
                    <a:lstStyle/>
                    <a:p>
                      <a:r>
                        <a:rPr lang="en-US" sz="1400" b="1" dirty="0">
                          <a:latin typeface="Century Gothic" charset="0"/>
                          <a:ea typeface="Century Gothic" charset="0"/>
                          <a:cs typeface="Century Gothic" charset="0"/>
                        </a:rPr>
                        <a:t>Pathway to implementation</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This strategy would involve coordination of EVSE requirements with the state legislature as well as several Pennsylvania agencies and AHJs to add EVSE-ready requirements to the state’s recent adoption of the 2015 ICC suite of building codes. In addition, model ordinance language created for use by PA municipalities to include into their local zoning requirements via the Municipal Technical assistance strategy can serve to address similar objectives as changes to the building code may take time.</a:t>
                      </a:r>
                      <a:endParaRPr lang="en-US" sz="1400" dirty="0">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54362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entury Gothic" charset="0"/>
                          <a:ea typeface="Century Gothic" charset="0"/>
                          <a:cs typeface="Century Gothic" charset="0"/>
                        </a:rPr>
                        <a:t>Key Collaborators/Stakeholders</a:t>
                      </a:r>
                      <a:r>
                        <a:rPr lang="en-US" sz="1400" b="1" kern="1200" dirty="0">
                          <a:solidFill>
                            <a:schemeClr val="dk1"/>
                          </a:solidFill>
                          <a:effectLst/>
                          <a:latin typeface="Century Gothic" charset="0"/>
                          <a:ea typeface="Century Gothic" charset="0"/>
                          <a:cs typeface="Century Gothic" charset="0"/>
                        </a:rPr>
                        <a:t>: </a:t>
                      </a:r>
                      <a:r>
                        <a:rPr lang="en-US" sz="1400" b="0" kern="1200" dirty="0">
                          <a:solidFill>
                            <a:schemeClr val="dk1"/>
                          </a:solidFill>
                          <a:effectLst/>
                          <a:latin typeface="Century Gothic" charset="0"/>
                          <a:ea typeface="Century Gothic" charset="0"/>
                          <a:cs typeface="Century Gothic" charset="0"/>
                        </a:rPr>
                        <a:t>Dri</a:t>
                      </a:r>
                      <a:r>
                        <a:rPr lang="en-US" sz="1400" b="0" i="0" kern="1200" dirty="0">
                          <a:solidFill>
                            <a:schemeClr val="dk1"/>
                          </a:solidFill>
                          <a:effectLst/>
                          <a:latin typeface="Century Gothic" charset="0"/>
                          <a:ea typeface="Century Gothic" charset="0"/>
                          <a:cs typeface="Century Gothic" charset="0"/>
                        </a:rPr>
                        <a:t>ve Electric Pennsylvania Coalition, DEP, PA Department of Labor and Industry, Review and Advisory Committee</a:t>
                      </a:r>
                      <a:endParaRPr lang="en-US" sz="14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307912250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 STRATEGIES IN DRAFT 1</a:t>
            </a:r>
          </a:p>
        </p:txBody>
      </p:sp>
      <p:graphicFrame>
        <p:nvGraphicFramePr>
          <p:cNvPr id="5" name="Table 4"/>
          <p:cNvGraphicFramePr>
            <a:graphicFrameLocks noGrp="1"/>
          </p:cNvGraphicFramePr>
          <p:nvPr>
            <p:extLst>
              <p:ext uri="{D42A27DB-BD31-4B8C-83A1-F6EECF244321}">
                <p14:modId xmlns:p14="http://schemas.microsoft.com/office/powerpoint/2010/main" val="2178161758"/>
              </p:ext>
            </p:extLst>
          </p:nvPr>
        </p:nvGraphicFramePr>
        <p:xfrm>
          <a:off x="571500" y="1101436"/>
          <a:ext cx="11048999" cy="4797937"/>
        </p:xfrm>
        <a:graphic>
          <a:graphicData uri="http://schemas.openxmlformats.org/drawingml/2006/table">
            <a:tbl>
              <a:tblPr/>
              <a:tblGrid>
                <a:gridCol w="1714500">
                  <a:extLst>
                    <a:ext uri="{9D8B030D-6E8A-4147-A177-3AD203B41FA5}">
                      <a16:colId xmlns:a16="http://schemas.microsoft.com/office/drawing/2014/main" val="20000"/>
                    </a:ext>
                  </a:extLst>
                </a:gridCol>
                <a:gridCol w="6688964">
                  <a:extLst>
                    <a:ext uri="{9D8B030D-6E8A-4147-A177-3AD203B41FA5}">
                      <a16:colId xmlns:a16="http://schemas.microsoft.com/office/drawing/2014/main" val="20001"/>
                    </a:ext>
                  </a:extLst>
                </a:gridCol>
                <a:gridCol w="1011528">
                  <a:extLst>
                    <a:ext uri="{9D8B030D-6E8A-4147-A177-3AD203B41FA5}">
                      <a16:colId xmlns:a16="http://schemas.microsoft.com/office/drawing/2014/main" val="20002"/>
                    </a:ext>
                  </a:extLst>
                </a:gridCol>
                <a:gridCol w="778099">
                  <a:extLst>
                    <a:ext uri="{9D8B030D-6E8A-4147-A177-3AD203B41FA5}">
                      <a16:colId xmlns:a16="http://schemas.microsoft.com/office/drawing/2014/main" val="20003"/>
                    </a:ext>
                  </a:extLst>
                </a:gridCol>
                <a:gridCol w="855908">
                  <a:extLst>
                    <a:ext uri="{9D8B030D-6E8A-4147-A177-3AD203B41FA5}">
                      <a16:colId xmlns:a16="http://schemas.microsoft.com/office/drawing/2014/main" val="20004"/>
                    </a:ext>
                  </a:extLst>
                </a:gridCol>
              </a:tblGrid>
              <a:tr h="684896">
                <a:tc>
                  <a:txBody>
                    <a:bodyPr/>
                    <a:lstStyle/>
                    <a:p>
                      <a:pPr algn="ctr" rtl="0" fontAlgn="base"/>
                      <a:r>
                        <a:rPr lang="en-US" sz="1400" b="1" i="0">
                          <a:solidFill>
                            <a:srgbClr val="FFFFFF"/>
                          </a:solidFill>
                          <a:effectLst/>
                          <a:latin typeface="Century Gothic" charset="0"/>
                          <a:ea typeface="Century Gothic" charset="0"/>
                          <a:cs typeface="Century Gothic" charset="0"/>
                        </a:rPr>
                        <a:t>Primary category</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just" rtl="0" fontAlgn="base"/>
                      <a:r>
                        <a:rPr lang="en-US" sz="1400" b="1" i="0" dirty="0">
                          <a:solidFill>
                            <a:srgbClr val="FFFFFF"/>
                          </a:solidFill>
                          <a:effectLst/>
                          <a:latin typeface="Century Gothic" charset="0"/>
                          <a:ea typeface="Century Gothic" charset="0"/>
                          <a:cs typeface="Century Gothic" charset="0"/>
                        </a:rPr>
                        <a:t>Strategy</a:t>
                      </a:r>
                      <a:r>
                        <a:rPr lang="en-US" sz="1400" b="0" i="0" dirty="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ctr" rtl="0" fontAlgn="base"/>
                      <a:r>
                        <a:rPr lang="en-US" sz="1400" b="1" i="0" dirty="0">
                          <a:solidFill>
                            <a:srgbClr val="FFFFFF"/>
                          </a:solidFill>
                          <a:effectLst/>
                          <a:latin typeface="Century Gothic" charset="0"/>
                          <a:ea typeface="Century Gothic" charset="0"/>
                          <a:cs typeface="Century Gothic" charset="0"/>
                        </a:rPr>
                        <a:t>0-2 years</a:t>
                      </a:r>
                      <a:r>
                        <a:rPr lang="en-US" sz="1400" b="0" i="0" dirty="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ctr" rtl="0" fontAlgn="base"/>
                      <a:r>
                        <a:rPr lang="en-US" sz="1400" b="1" i="0" dirty="0">
                          <a:solidFill>
                            <a:srgbClr val="FFFFFF"/>
                          </a:solidFill>
                          <a:effectLst/>
                          <a:latin typeface="Century Gothic" charset="0"/>
                          <a:ea typeface="Century Gothic" charset="0"/>
                          <a:cs typeface="Century Gothic" charset="0"/>
                        </a:rPr>
                        <a:t>2-5 year</a:t>
                      </a:r>
                      <a:r>
                        <a:rPr lang="en-US" sz="1400" b="0" i="0" dirty="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ctr" rtl="0" fontAlgn="base"/>
                      <a:r>
                        <a:rPr lang="en-US" sz="1400" b="1" i="0" dirty="0">
                          <a:solidFill>
                            <a:srgbClr val="FFFFFF"/>
                          </a:solidFill>
                          <a:effectLst/>
                          <a:latin typeface="Century Gothic" charset="0"/>
                          <a:ea typeface="Century Gothic" charset="0"/>
                          <a:cs typeface="Century Gothic" charset="0"/>
                        </a:rPr>
                        <a:t>5+ years</a:t>
                      </a:r>
                      <a:endParaRPr lang="en-US" sz="1400" b="0" i="0" dirty="0">
                        <a:solidFill>
                          <a:srgbClr val="363636"/>
                        </a:solidFill>
                        <a:effectLst/>
                        <a:latin typeface="Century Gothic" charset="0"/>
                        <a:ea typeface="Century Gothic" charset="0"/>
                        <a:cs typeface="Century Gothic" charset="0"/>
                      </a:endParaRP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extLst>
                  <a:ext uri="{0D108BD9-81ED-4DB2-BD59-A6C34878D82A}">
                    <a16:rowId xmlns:a16="http://schemas.microsoft.com/office/drawing/2014/main" val="10000"/>
                  </a:ext>
                </a:extLst>
              </a:tr>
              <a:tr h="266349">
                <a:tc rowSpan="2">
                  <a:txBody>
                    <a:bodyPr/>
                    <a:lstStyle/>
                    <a:p>
                      <a:pPr algn="ctr" rtl="0" fontAlgn="base"/>
                      <a:r>
                        <a:rPr lang="en-US" sz="1400" b="0" i="0">
                          <a:solidFill>
                            <a:srgbClr val="FFFFFF"/>
                          </a:solidFill>
                          <a:effectLst/>
                          <a:latin typeface="Century Gothic" charset="0"/>
                          <a:ea typeface="Century Gothic" charset="0"/>
                          <a:cs typeface="Century Gothic" charset="0"/>
                        </a:rPr>
                        <a:t>Targets and mandates</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Utility transportation electrification mandate/directive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1"/>
                  </a:ext>
                </a:extLst>
              </a:tr>
              <a:tr h="167673">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Statewide EV sales goals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2"/>
                  </a:ext>
                </a:extLst>
              </a:tr>
              <a:tr h="266349">
                <a:tc rowSpan="3">
                  <a:txBody>
                    <a:bodyPr/>
                    <a:lstStyle/>
                    <a:p>
                      <a:pPr algn="ctr" rtl="0" fontAlgn="base"/>
                      <a:r>
                        <a:rPr lang="en-US" sz="1400" b="0" i="0">
                          <a:solidFill>
                            <a:srgbClr val="FFFFFF"/>
                          </a:solidFill>
                          <a:effectLst/>
                          <a:latin typeface="Century Gothic" charset="0"/>
                          <a:ea typeface="Century Gothic" charset="0"/>
                          <a:cs typeface="Century Gothic" charset="0"/>
                        </a:rPr>
                        <a:t>Pricing-based policies</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dirty="0">
                          <a:solidFill>
                            <a:srgbClr val="363636"/>
                          </a:solidFill>
                          <a:effectLst/>
                          <a:latin typeface="Century Gothic" charset="0"/>
                          <a:ea typeface="Century Gothic" charset="0"/>
                          <a:cs typeface="Century Gothic" charset="0"/>
                        </a:rPr>
                        <a:t>Residential and commercial EV rate designs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3"/>
                  </a:ext>
                </a:extLst>
              </a:tr>
              <a:tr h="266349">
                <a:tc vMerge="1">
                  <a:txBody>
                    <a:bodyPr/>
                    <a:lstStyle/>
                    <a:p>
                      <a:endParaRPr lang="en-US"/>
                    </a:p>
                  </a:txBody>
                  <a:tcPr/>
                </a:tc>
                <a:tc>
                  <a:txBody>
                    <a:bodyPr/>
                    <a:lstStyle/>
                    <a:p>
                      <a:pPr algn="l" rtl="0" fontAlgn="base"/>
                      <a:r>
                        <a:rPr lang="en-US" sz="1400" b="0" i="0" dirty="0">
                          <a:solidFill>
                            <a:srgbClr val="363636"/>
                          </a:solidFill>
                          <a:effectLst/>
                          <a:latin typeface="Century Gothic" charset="0"/>
                          <a:ea typeface="Century Gothic" charset="0"/>
                          <a:cs typeface="Century Gothic" charset="0"/>
                        </a:rPr>
                        <a:t>Expanded and improved AFIG rebate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4"/>
                  </a:ext>
                </a:extLst>
              </a:tr>
              <a:tr h="266349">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Utility-supported public and residential EVSE investment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5"/>
                  </a:ext>
                </a:extLst>
              </a:tr>
              <a:tr h="266349">
                <a:tc rowSpan="3">
                  <a:txBody>
                    <a:bodyPr/>
                    <a:lstStyle/>
                    <a:p>
                      <a:pPr algn="ctr" rtl="0" fontAlgn="base"/>
                      <a:r>
                        <a:rPr lang="en-US" sz="1400" b="0" i="0">
                          <a:solidFill>
                            <a:srgbClr val="FFFFFF"/>
                          </a:solidFill>
                          <a:effectLst/>
                          <a:latin typeface="Century Gothic" charset="0"/>
                          <a:ea typeface="Century Gothic" charset="0"/>
                          <a:cs typeface="Century Gothic" charset="0"/>
                        </a:rPr>
                        <a:t>Public planning and investment</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Statewide EVSE network planning, investment, and communications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6"/>
                  </a:ext>
                </a:extLst>
              </a:tr>
              <a:tr h="370985">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Fleet education, cooperative purchase, and technical assistance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7"/>
                  </a:ext>
                </a:extLst>
              </a:tr>
              <a:tr h="266349">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Municipal support, technical assistance, and grant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8"/>
                  </a:ext>
                </a:extLst>
              </a:tr>
              <a:tr h="266349">
                <a:tc rowSpan="3">
                  <a:txBody>
                    <a:bodyPr/>
                    <a:lstStyle/>
                    <a:p>
                      <a:pPr algn="ctr" rtl="0" fontAlgn="base"/>
                      <a:r>
                        <a:rPr lang="en-US" sz="1400" b="0" i="0">
                          <a:solidFill>
                            <a:srgbClr val="FFFFFF"/>
                          </a:solidFill>
                          <a:effectLst/>
                          <a:latin typeface="Century Gothic" charset="0"/>
                          <a:ea typeface="Century Gothic" charset="0"/>
                          <a:cs typeface="Century Gothic" charset="0"/>
                        </a:rPr>
                        <a:t>Marketing, education, and outreach</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EV Marketing and education campaign targeted at consumers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9"/>
                  </a:ext>
                </a:extLst>
              </a:tr>
              <a:tr h="266349">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Workplace and multi-family EVSE education and outreach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10"/>
                  </a:ext>
                </a:extLst>
              </a:tr>
              <a:tr h="266349">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Dealer outreach and support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11"/>
                  </a:ext>
                </a:extLst>
              </a:tr>
              <a:tr h="266349">
                <a:tc>
                  <a:txBody>
                    <a:bodyPr/>
                    <a:lstStyle/>
                    <a:p>
                      <a:pPr algn="ctr" rtl="0" fontAlgn="base"/>
                      <a:r>
                        <a:rPr lang="en-US" sz="1400" b="0" i="0">
                          <a:solidFill>
                            <a:srgbClr val="FFFFFF"/>
                          </a:solidFill>
                          <a:effectLst/>
                          <a:latin typeface="Century Gothic" charset="0"/>
                          <a:ea typeface="Century Gothic" charset="0"/>
                          <a:cs typeface="Century Gothic" charset="0"/>
                        </a:rPr>
                        <a:t>Enabling regulations</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EV-Ready building code amendments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extLst>
                  <a:ext uri="{0D108BD9-81ED-4DB2-BD59-A6C34878D82A}">
                    <a16:rowId xmlns:a16="http://schemas.microsoft.com/office/drawing/2014/main" val="10012"/>
                  </a:ext>
                </a:extLst>
              </a:tr>
              <a:tr h="266349">
                <a:tc>
                  <a:txBody>
                    <a:bodyPr/>
                    <a:lstStyle/>
                    <a:p>
                      <a:pPr algn="ctr" rtl="0" fontAlgn="base"/>
                      <a:r>
                        <a:rPr lang="en-US" sz="1400" b="0" i="0">
                          <a:solidFill>
                            <a:srgbClr val="FFFFFF"/>
                          </a:solidFill>
                          <a:effectLst/>
                          <a:latin typeface="Century Gothic" charset="0"/>
                          <a:ea typeface="Century Gothic" charset="0"/>
                          <a:cs typeface="Century Gothic" charset="0"/>
                        </a:rPr>
                        <a:t>Financing and business models</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Explore development of financing for EVs/EVSE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p>
                      <a:pPr algn="ctr" rtl="0" fontAlgn="base"/>
                      <a:endParaRPr lang="sk-SK" sz="1400" b="0" i="0" dirty="0">
                        <a:solidFill>
                          <a:srgbClr val="363636"/>
                        </a:solidFill>
                        <a:effectLst/>
                        <a:latin typeface="Century Gothic" charset="0"/>
                        <a:ea typeface="Century Gothic" charset="0"/>
                        <a:cs typeface="Century Gothic" charset="0"/>
                      </a:endParaRP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3279806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dirty="0"/>
              <a:t>10:00-10:05am: Intro and Welcome</a:t>
            </a:r>
          </a:p>
          <a:p>
            <a:pPr>
              <a:lnSpc>
                <a:spcPct val="150000"/>
              </a:lnSpc>
            </a:pPr>
            <a:r>
              <a:rPr lang="en-US" b="0" dirty="0"/>
              <a:t>10:05-10:15am: PA DEP Secretary Welcome</a:t>
            </a:r>
          </a:p>
          <a:p>
            <a:pPr>
              <a:lnSpc>
                <a:spcPct val="150000"/>
              </a:lnSpc>
            </a:pPr>
            <a:r>
              <a:rPr lang="en-US" b="0" dirty="0"/>
              <a:t>10:15-12:00pm: Electric Vehicle Roadmap Background and Overview </a:t>
            </a:r>
          </a:p>
          <a:p>
            <a:pPr>
              <a:lnSpc>
                <a:spcPct val="150000"/>
              </a:lnSpc>
            </a:pPr>
            <a:r>
              <a:rPr lang="en-US" b="0" dirty="0"/>
              <a:t>12:00-12:30pm: BREAK FOR LUNCH</a:t>
            </a:r>
          </a:p>
          <a:p>
            <a:pPr>
              <a:lnSpc>
                <a:spcPct val="150000"/>
              </a:lnSpc>
            </a:pPr>
            <a:r>
              <a:rPr lang="en-US" b="0" dirty="0"/>
              <a:t>12:30m-1:30pm: Coalition Updates </a:t>
            </a:r>
          </a:p>
          <a:p>
            <a:pPr>
              <a:lnSpc>
                <a:spcPct val="150000"/>
              </a:lnSpc>
            </a:pPr>
            <a:r>
              <a:rPr lang="en-US" b="0" dirty="0"/>
              <a:t>1:30pm – 3:00pm: Business of the PA Drive Electric Coalition and Close of Meeting</a:t>
            </a:r>
          </a:p>
        </p:txBody>
      </p:sp>
    </p:spTree>
    <p:extLst>
      <p:ext uri="{BB962C8B-B14F-4D97-AF65-F5344CB8AC3E}">
        <p14:creationId xmlns:p14="http://schemas.microsoft.com/office/powerpoint/2010/main" val="146046151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3. SCENARIO MODELING - APPROACH</a:t>
            </a:r>
          </a:p>
        </p:txBody>
      </p:sp>
      <p:sp>
        <p:nvSpPr>
          <p:cNvPr id="23" name="TextBox 22">
            <a:extLst>
              <a:ext uri="{FF2B5EF4-FFF2-40B4-BE49-F238E27FC236}">
                <a16:creationId xmlns:a16="http://schemas.microsoft.com/office/drawing/2014/main" id="{0A62CCDF-811B-4343-AD28-379E66DAC37E}"/>
              </a:ext>
            </a:extLst>
          </p:cNvPr>
          <p:cNvSpPr txBox="1"/>
          <p:nvPr/>
        </p:nvSpPr>
        <p:spPr>
          <a:xfrm>
            <a:off x="7187617" y="995839"/>
            <a:ext cx="4967225" cy="4185761"/>
          </a:xfrm>
          <a:prstGeom prst="rect">
            <a:avLst/>
          </a:prstGeom>
          <a:noFill/>
        </p:spPr>
        <p:txBody>
          <a:bodyPr wrap="square" rtlCol="0">
            <a:spAutoFit/>
          </a:bodyPr>
          <a:lstStyle/>
          <a:p>
            <a:pPr algn="ctr">
              <a:lnSpc>
                <a:spcPct val="200000"/>
              </a:lnSpc>
            </a:pPr>
            <a:r>
              <a:rPr lang="en-US" sz="2800" b="1" dirty="0">
                <a:solidFill>
                  <a:srgbClr val="E46C0A"/>
                </a:solidFill>
                <a:latin typeface="Century Gothic" panose="020B0502020202020204" pitchFamily="34" charset="0"/>
              </a:rPr>
              <a:t>Out to 3 Horizon Years….</a:t>
            </a:r>
          </a:p>
          <a:p>
            <a:pPr algn="ctr">
              <a:lnSpc>
                <a:spcPct val="250000"/>
              </a:lnSpc>
            </a:pPr>
            <a:r>
              <a:rPr lang="en-US" sz="2800" b="1" dirty="0">
                <a:solidFill>
                  <a:srgbClr val="1F497D"/>
                </a:solidFill>
                <a:latin typeface="Century Gothic" panose="020B0502020202020204" pitchFamily="34" charset="0"/>
              </a:rPr>
              <a:t>2023</a:t>
            </a:r>
          </a:p>
          <a:p>
            <a:pPr algn="ctr">
              <a:lnSpc>
                <a:spcPct val="250000"/>
              </a:lnSpc>
            </a:pPr>
            <a:r>
              <a:rPr lang="en-US" sz="2800" b="1" dirty="0">
                <a:solidFill>
                  <a:srgbClr val="1F497D"/>
                </a:solidFill>
                <a:latin typeface="Century Gothic" panose="020B0502020202020204" pitchFamily="34" charset="0"/>
              </a:rPr>
              <a:t>2028</a:t>
            </a:r>
          </a:p>
          <a:p>
            <a:pPr algn="ctr">
              <a:lnSpc>
                <a:spcPct val="250000"/>
              </a:lnSpc>
            </a:pPr>
            <a:r>
              <a:rPr lang="en-US" sz="2800" b="1" dirty="0">
                <a:solidFill>
                  <a:srgbClr val="1F497D"/>
                </a:solidFill>
                <a:latin typeface="Century Gothic" panose="020B0502020202020204" pitchFamily="34" charset="0"/>
              </a:rPr>
              <a:t>2033</a:t>
            </a:r>
          </a:p>
        </p:txBody>
      </p:sp>
      <p:sp>
        <p:nvSpPr>
          <p:cNvPr id="31" name="TextBox 30">
            <a:extLst>
              <a:ext uri="{FF2B5EF4-FFF2-40B4-BE49-F238E27FC236}">
                <a16:creationId xmlns:a16="http://schemas.microsoft.com/office/drawing/2014/main" id="{C044D36E-BAED-4D16-89CD-28370BA783AD}"/>
              </a:ext>
            </a:extLst>
          </p:cNvPr>
          <p:cNvSpPr txBox="1"/>
          <p:nvPr/>
        </p:nvSpPr>
        <p:spPr>
          <a:xfrm>
            <a:off x="381000" y="1294384"/>
            <a:ext cx="4357283" cy="523220"/>
          </a:xfrm>
          <a:prstGeom prst="rect">
            <a:avLst/>
          </a:prstGeom>
          <a:noFill/>
        </p:spPr>
        <p:txBody>
          <a:bodyPr wrap="none" rtlCol="0">
            <a:spAutoFit/>
          </a:bodyPr>
          <a:lstStyle/>
          <a:p>
            <a:r>
              <a:rPr lang="en-US" sz="2800" b="1" dirty="0">
                <a:solidFill>
                  <a:srgbClr val="E46C0A"/>
                </a:solidFill>
                <a:latin typeface="Century Gothic" panose="020B0502020202020204" pitchFamily="34" charset="0"/>
              </a:rPr>
              <a:t>4 EV Adoption Models…</a:t>
            </a:r>
            <a:endParaRPr lang="en-US" sz="2800" b="1" dirty="0">
              <a:solidFill>
                <a:srgbClr val="E46C0A"/>
              </a:solidFill>
            </a:endParaRPr>
          </a:p>
        </p:txBody>
      </p:sp>
      <p:grpSp>
        <p:nvGrpSpPr>
          <p:cNvPr id="40" name="Group 39">
            <a:extLst>
              <a:ext uri="{FF2B5EF4-FFF2-40B4-BE49-F238E27FC236}">
                <a16:creationId xmlns:a16="http://schemas.microsoft.com/office/drawing/2014/main" id="{EC464985-883E-4E69-8579-8EE55A772116}"/>
              </a:ext>
            </a:extLst>
          </p:cNvPr>
          <p:cNvGrpSpPr/>
          <p:nvPr/>
        </p:nvGrpSpPr>
        <p:grpSpPr>
          <a:xfrm>
            <a:off x="1900433" y="3141506"/>
            <a:ext cx="5375213" cy="2305489"/>
            <a:chOff x="1900433" y="3141506"/>
            <a:chExt cx="5375213" cy="2305489"/>
          </a:xfrm>
        </p:grpSpPr>
        <p:sp>
          <p:nvSpPr>
            <p:cNvPr id="24" name="TextBox 23">
              <a:extLst>
                <a:ext uri="{FF2B5EF4-FFF2-40B4-BE49-F238E27FC236}">
                  <a16:creationId xmlns:a16="http://schemas.microsoft.com/office/drawing/2014/main" id="{ACBD296E-DAAD-4791-BFE4-E01D2D09EED3}"/>
                </a:ext>
              </a:extLst>
            </p:cNvPr>
            <p:cNvSpPr txBox="1"/>
            <p:nvPr/>
          </p:nvSpPr>
          <p:spPr>
            <a:xfrm>
              <a:off x="1900433" y="3319180"/>
              <a:ext cx="2077813" cy="646331"/>
            </a:xfrm>
            <a:prstGeom prst="rect">
              <a:avLst/>
            </a:prstGeom>
            <a:noFill/>
          </p:spPr>
          <p:txBody>
            <a:bodyPr wrap="none" rtlCol="0">
              <a:spAutoFit/>
            </a:bodyPr>
            <a:lstStyle/>
            <a:p>
              <a:r>
                <a:rPr lang="en-US" b="1" dirty="0">
                  <a:solidFill>
                    <a:srgbClr val="1F497D"/>
                  </a:solidFill>
                  <a:latin typeface="Century Gothic" panose="020B0502020202020204" pitchFamily="34" charset="0"/>
                </a:rPr>
                <a:t>Business as Usual</a:t>
              </a:r>
            </a:p>
            <a:p>
              <a:endParaRPr lang="en-US" dirty="0"/>
            </a:p>
          </p:txBody>
        </p:sp>
        <p:sp>
          <p:nvSpPr>
            <p:cNvPr id="25" name="TextBox 24">
              <a:extLst>
                <a:ext uri="{FF2B5EF4-FFF2-40B4-BE49-F238E27FC236}">
                  <a16:creationId xmlns:a16="http://schemas.microsoft.com/office/drawing/2014/main" id="{EADBC3D4-3BB0-43A4-9752-FE694728091D}"/>
                </a:ext>
              </a:extLst>
            </p:cNvPr>
            <p:cNvSpPr txBox="1"/>
            <p:nvPr/>
          </p:nvSpPr>
          <p:spPr>
            <a:xfrm>
              <a:off x="2157719" y="4800664"/>
              <a:ext cx="1196161" cy="646331"/>
            </a:xfrm>
            <a:prstGeom prst="rect">
              <a:avLst/>
            </a:prstGeom>
            <a:noFill/>
          </p:spPr>
          <p:txBody>
            <a:bodyPr wrap="none" rtlCol="0">
              <a:spAutoFit/>
            </a:bodyPr>
            <a:lstStyle/>
            <a:p>
              <a:r>
                <a:rPr lang="en-US" b="1" dirty="0">
                  <a:solidFill>
                    <a:srgbClr val="1F497D"/>
                  </a:solidFill>
                  <a:latin typeface="Century Gothic" panose="020B0502020202020204" pitchFamily="34" charset="0"/>
                </a:rPr>
                <a:t>ZEV MOU</a:t>
              </a:r>
            </a:p>
            <a:p>
              <a:endParaRPr lang="en-US" dirty="0"/>
            </a:p>
          </p:txBody>
        </p:sp>
        <p:sp>
          <p:nvSpPr>
            <p:cNvPr id="26" name="TextBox 25">
              <a:extLst>
                <a:ext uri="{FF2B5EF4-FFF2-40B4-BE49-F238E27FC236}">
                  <a16:creationId xmlns:a16="http://schemas.microsoft.com/office/drawing/2014/main" id="{7C291F14-E931-45D6-90E3-DEA3C5629523}"/>
                </a:ext>
              </a:extLst>
            </p:cNvPr>
            <p:cNvSpPr txBox="1"/>
            <p:nvPr/>
          </p:nvSpPr>
          <p:spPr>
            <a:xfrm>
              <a:off x="5492763" y="4800664"/>
              <a:ext cx="962123" cy="646331"/>
            </a:xfrm>
            <a:prstGeom prst="rect">
              <a:avLst/>
            </a:prstGeom>
            <a:noFill/>
          </p:spPr>
          <p:txBody>
            <a:bodyPr wrap="none" rtlCol="0">
              <a:spAutoFit/>
            </a:bodyPr>
            <a:lstStyle/>
            <a:p>
              <a:r>
                <a:rPr lang="en-US" b="1" dirty="0">
                  <a:solidFill>
                    <a:srgbClr val="1F497D"/>
                  </a:solidFill>
                  <a:latin typeface="Century Gothic" panose="020B0502020202020204" pitchFamily="34" charset="0"/>
                </a:rPr>
                <a:t>80 x 50</a:t>
              </a:r>
            </a:p>
            <a:p>
              <a:endParaRPr lang="en-US" dirty="0"/>
            </a:p>
          </p:txBody>
        </p:sp>
        <p:sp>
          <p:nvSpPr>
            <p:cNvPr id="27" name="TextBox 26">
              <a:extLst>
                <a:ext uri="{FF2B5EF4-FFF2-40B4-BE49-F238E27FC236}">
                  <a16:creationId xmlns:a16="http://schemas.microsoft.com/office/drawing/2014/main" id="{78D8602E-333B-416F-B8FB-951B5AF44640}"/>
                </a:ext>
              </a:extLst>
            </p:cNvPr>
            <p:cNvSpPr txBox="1"/>
            <p:nvPr/>
          </p:nvSpPr>
          <p:spPr>
            <a:xfrm>
              <a:off x="4872424" y="3141506"/>
              <a:ext cx="2403222" cy="646331"/>
            </a:xfrm>
            <a:prstGeom prst="rect">
              <a:avLst/>
            </a:prstGeom>
            <a:noFill/>
          </p:spPr>
          <p:txBody>
            <a:bodyPr wrap="none" rtlCol="0">
              <a:spAutoFit/>
            </a:bodyPr>
            <a:lstStyle/>
            <a:p>
              <a:pPr algn="ctr"/>
              <a:r>
                <a:rPr lang="en-US" b="1" i="1" dirty="0">
                  <a:solidFill>
                    <a:srgbClr val="1F497D"/>
                  </a:solidFill>
                  <a:latin typeface="Century Gothic" panose="020B0502020202020204" pitchFamily="34" charset="0"/>
                </a:rPr>
                <a:t>Average of 3</a:t>
              </a:r>
              <a:r>
                <a:rPr lang="en-US" b="1" i="1" baseline="30000" dirty="0">
                  <a:solidFill>
                    <a:srgbClr val="1F497D"/>
                  </a:solidFill>
                  <a:latin typeface="Century Gothic" panose="020B0502020202020204" pitchFamily="34" charset="0"/>
                </a:rPr>
                <a:t>rd</a:t>
              </a:r>
              <a:r>
                <a:rPr lang="en-US" b="1" i="1" dirty="0">
                  <a:solidFill>
                    <a:srgbClr val="1F497D"/>
                  </a:solidFill>
                  <a:latin typeface="Century Gothic" panose="020B0502020202020204" pitchFamily="34" charset="0"/>
                </a:rPr>
                <a:t> Party</a:t>
              </a:r>
            </a:p>
            <a:p>
              <a:pPr algn="ctr"/>
              <a:r>
                <a:rPr lang="en-US" b="1" i="1" dirty="0">
                  <a:solidFill>
                    <a:srgbClr val="1F497D"/>
                  </a:solidFill>
                  <a:latin typeface="Century Gothic" panose="020B0502020202020204" pitchFamily="34" charset="0"/>
                </a:rPr>
                <a:t>Projections</a:t>
              </a:r>
            </a:p>
          </p:txBody>
        </p:sp>
      </p:grpSp>
      <p:grpSp>
        <p:nvGrpSpPr>
          <p:cNvPr id="73" name="Group 72">
            <a:extLst>
              <a:ext uri="{FF2B5EF4-FFF2-40B4-BE49-F238E27FC236}">
                <a16:creationId xmlns:a16="http://schemas.microsoft.com/office/drawing/2014/main" id="{B1C500B9-5CF8-4318-80C3-92135099225D}"/>
              </a:ext>
            </a:extLst>
          </p:cNvPr>
          <p:cNvGrpSpPr/>
          <p:nvPr/>
        </p:nvGrpSpPr>
        <p:grpSpPr>
          <a:xfrm>
            <a:off x="304800" y="2007436"/>
            <a:ext cx="7242721" cy="3936164"/>
            <a:chOff x="304800" y="2007436"/>
            <a:chExt cx="7242721" cy="3936164"/>
          </a:xfrm>
        </p:grpSpPr>
        <p:cxnSp>
          <p:nvCxnSpPr>
            <p:cNvPr id="5" name="Straight Connector 4">
              <a:extLst>
                <a:ext uri="{FF2B5EF4-FFF2-40B4-BE49-F238E27FC236}">
                  <a16:creationId xmlns:a16="http://schemas.microsoft.com/office/drawing/2014/main" id="{C56DFEEC-52F4-4D0E-AA60-F697ACBCBA08}"/>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3CEEBC-E321-4892-BCEF-E13714883FFB}"/>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8C036A-2564-4D38-911C-775ADC7EC78C}"/>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793A09-DD88-4D2E-AB60-049B14AE8C32}"/>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2AFA0C5-FF60-45D1-834F-BA966D22418A}"/>
                </a:ext>
              </a:extLst>
            </p:cNvPr>
            <p:cNvSpPr txBox="1"/>
            <p:nvPr/>
          </p:nvSpPr>
          <p:spPr>
            <a:xfrm>
              <a:off x="2559432" y="2349645"/>
              <a:ext cx="568489" cy="369332"/>
            </a:xfrm>
            <a:prstGeom prst="rect">
              <a:avLst/>
            </a:prstGeom>
            <a:noFill/>
          </p:spPr>
          <p:txBody>
            <a:bodyPr wrap="none" rtlCol="0">
              <a:spAutoFit/>
            </a:bodyPr>
            <a:lstStyle/>
            <a:p>
              <a:r>
                <a:rPr lang="en-US" dirty="0"/>
                <a:t>Low</a:t>
              </a:r>
            </a:p>
          </p:txBody>
        </p:sp>
        <p:sp>
          <p:nvSpPr>
            <p:cNvPr id="14" name="TextBox 13">
              <a:extLst>
                <a:ext uri="{FF2B5EF4-FFF2-40B4-BE49-F238E27FC236}">
                  <a16:creationId xmlns:a16="http://schemas.microsoft.com/office/drawing/2014/main" id="{4D06A2F5-C4B0-4794-BF50-6BF0F3A8CBA8}"/>
                </a:ext>
              </a:extLst>
            </p:cNvPr>
            <p:cNvSpPr txBox="1"/>
            <p:nvPr/>
          </p:nvSpPr>
          <p:spPr>
            <a:xfrm rot="16200000">
              <a:off x="677810" y="3443525"/>
              <a:ext cx="568489" cy="369332"/>
            </a:xfrm>
            <a:prstGeom prst="rect">
              <a:avLst/>
            </a:prstGeom>
            <a:noFill/>
          </p:spPr>
          <p:txBody>
            <a:bodyPr wrap="none" rtlCol="0">
              <a:spAutoFit/>
            </a:bodyPr>
            <a:lstStyle/>
            <a:p>
              <a:r>
                <a:rPr lang="en-US" dirty="0"/>
                <a:t>Low</a:t>
              </a:r>
            </a:p>
          </p:txBody>
        </p:sp>
        <p:sp>
          <p:nvSpPr>
            <p:cNvPr id="15" name="TextBox 14">
              <a:extLst>
                <a:ext uri="{FF2B5EF4-FFF2-40B4-BE49-F238E27FC236}">
                  <a16:creationId xmlns:a16="http://schemas.microsoft.com/office/drawing/2014/main" id="{EF90A7C1-2601-40AE-A2F6-FCA546A154DB}"/>
                </a:ext>
              </a:extLst>
            </p:cNvPr>
            <p:cNvSpPr txBox="1"/>
            <p:nvPr/>
          </p:nvSpPr>
          <p:spPr>
            <a:xfrm>
              <a:off x="5673694" y="2420702"/>
              <a:ext cx="612668" cy="369332"/>
            </a:xfrm>
            <a:prstGeom prst="rect">
              <a:avLst/>
            </a:prstGeom>
            <a:noFill/>
          </p:spPr>
          <p:txBody>
            <a:bodyPr wrap="none" rtlCol="0">
              <a:spAutoFit/>
            </a:bodyPr>
            <a:lstStyle/>
            <a:p>
              <a:r>
                <a:rPr lang="en-US" dirty="0"/>
                <a:t>High</a:t>
              </a:r>
            </a:p>
          </p:txBody>
        </p:sp>
        <p:sp>
          <p:nvSpPr>
            <p:cNvPr id="16" name="TextBox 15">
              <a:extLst>
                <a:ext uri="{FF2B5EF4-FFF2-40B4-BE49-F238E27FC236}">
                  <a16:creationId xmlns:a16="http://schemas.microsoft.com/office/drawing/2014/main" id="{D82BFD22-CE89-4E41-98BA-4284FA2EEE34}"/>
                </a:ext>
              </a:extLst>
            </p:cNvPr>
            <p:cNvSpPr txBox="1"/>
            <p:nvPr/>
          </p:nvSpPr>
          <p:spPr>
            <a:xfrm rot="16200000">
              <a:off x="655721" y="4872305"/>
              <a:ext cx="612668" cy="369332"/>
            </a:xfrm>
            <a:prstGeom prst="rect">
              <a:avLst/>
            </a:prstGeom>
            <a:noFill/>
          </p:spPr>
          <p:txBody>
            <a:bodyPr wrap="none" rtlCol="0">
              <a:spAutoFit/>
            </a:bodyPr>
            <a:lstStyle/>
            <a:p>
              <a:r>
                <a:rPr lang="en-US" dirty="0"/>
                <a:t>High</a:t>
              </a:r>
            </a:p>
          </p:txBody>
        </p:sp>
        <p:sp>
          <p:nvSpPr>
            <p:cNvPr id="21" name="TextBox 20">
              <a:extLst>
                <a:ext uri="{FF2B5EF4-FFF2-40B4-BE49-F238E27FC236}">
                  <a16:creationId xmlns:a16="http://schemas.microsoft.com/office/drawing/2014/main" id="{D1C08E51-1562-473B-BB00-C3EE64FA2D56}"/>
                </a:ext>
              </a:extLst>
            </p:cNvPr>
            <p:cNvSpPr txBox="1"/>
            <p:nvPr/>
          </p:nvSpPr>
          <p:spPr>
            <a:xfrm>
              <a:off x="2975521" y="2007436"/>
              <a:ext cx="2916696" cy="400110"/>
            </a:xfrm>
            <a:prstGeom prst="rect">
              <a:avLst/>
            </a:prstGeom>
            <a:noFill/>
          </p:spPr>
          <p:txBody>
            <a:bodyPr wrap="none" rtlCol="0">
              <a:spAutoFit/>
            </a:bodyPr>
            <a:lstStyle/>
            <a:p>
              <a:r>
                <a:rPr lang="en-US" sz="2000" b="1" dirty="0"/>
                <a:t>Technology Advancement</a:t>
              </a:r>
            </a:p>
          </p:txBody>
        </p:sp>
        <p:sp>
          <p:nvSpPr>
            <p:cNvPr id="22" name="TextBox 21">
              <a:extLst>
                <a:ext uri="{FF2B5EF4-FFF2-40B4-BE49-F238E27FC236}">
                  <a16:creationId xmlns:a16="http://schemas.microsoft.com/office/drawing/2014/main" id="{FFB601BB-C8F8-4CC3-B3B6-5A7C93F8F5C0}"/>
                </a:ext>
              </a:extLst>
            </p:cNvPr>
            <p:cNvSpPr txBox="1"/>
            <p:nvPr/>
          </p:nvSpPr>
          <p:spPr>
            <a:xfrm rot="16200000">
              <a:off x="-354868" y="3970311"/>
              <a:ext cx="1719445" cy="400110"/>
            </a:xfrm>
            <a:prstGeom prst="rect">
              <a:avLst/>
            </a:prstGeom>
            <a:noFill/>
          </p:spPr>
          <p:txBody>
            <a:bodyPr wrap="none" rtlCol="0">
              <a:spAutoFit/>
            </a:bodyPr>
            <a:lstStyle/>
            <a:p>
              <a:r>
                <a:rPr lang="en-US" sz="2000" b="1" dirty="0"/>
                <a:t>Policy Support</a:t>
              </a:r>
            </a:p>
          </p:txBody>
        </p:sp>
        <p:sp>
          <p:nvSpPr>
            <p:cNvPr id="34" name="TextBox 33">
              <a:extLst>
                <a:ext uri="{FF2B5EF4-FFF2-40B4-BE49-F238E27FC236}">
                  <a16:creationId xmlns:a16="http://schemas.microsoft.com/office/drawing/2014/main" id="{BE0F0FB9-1305-41D0-AAD2-16FA8B939CEC}"/>
                </a:ext>
              </a:extLst>
            </p:cNvPr>
            <p:cNvSpPr txBox="1"/>
            <p:nvPr/>
          </p:nvSpPr>
          <p:spPr>
            <a:xfrm>
              <a:off x="1243670" y="2743199"/>
              <a:ext cx="284052" cy="307777"/>
            </a:xfrm>
            <a:prstGeom prst="rect">
              <a:avLst/>
            </a:prstGeom>
            <a:noFill/>
          </p:spPr>
          <p:txBody>
            <a:bodyPr wrap="none" rtlCol="0">
              <a:spAutoFit/>
            </a:bodyPr>
            <a:lstStyle/>
            <a:p>
              <a:r>
                <a:rPr lang="en-US" sz="1400" dirty="0">
                  <a:solidFill>
                    <a:srgbClr val="E46C0A"/>
                  </a:solidFill>
                  <a:latin typeface="Century Gothic" panose="020B0502020202020204" pitchFamily="34" charset="0"/>
                </a:rPr>
                <a:t>1</a:t>
              </a:r>
            </a:p>
          </p:txBody>
        </p:sp>
        <p:sp>
          <p:nvSpPr>
            <p:cNvPr id="35" name="TextBox 34">
              <a:extLst>
                <a:ext uri="{FF2B5EF4-FFF2-40B4-BE49-F238E27FC236}">
                  <a16:creationId xmlns:a16="http://schemas.microsoft.com/office/drawing/2014/main" id="{A267F665-46BD-4F13-BB16-8023260BA847}"/>
                </a:ext>
              </a:extLst>
            </p:cNvPr>
            <p:cNvSpPr txBox="1"/>
            <p:nvPr/>
          </p:nvSpPr>
          <p:spPr>
            <a:xfrm>
              <a:off x="4433869" y="2733982"/>
              <a:ext cx="284052" cy="307777"/>
            </a:xfrm>
            <a:prstGeom prst="rect">
              <a:avLst/>
            </a:prstGeom>
            <a:noFill/>
          </p:spPr>
          <p:txBody>
            <a:bodyPr wrap="none" rtlCol="0">
              <a:spAutoFit/>
            </a:bodyPr>
            <a:lstStyle/>
            <a:p>
              <a:r>
                <a:rPr lang="en-US" sz="1400" dirty="0">
                  <a:solidFill>
                    <a:srgbClr val="E46C0A"/>
                  </a:solidFill>
                  <a:latin typeface="Century Gothic" panose="020B0502020202020204" pitchFamily="34" charset="0"/>
                </a:rPr>
                <a:t>2</a:t>
              </a:r>
            </a:p>
          </p:txBody>
        </p:sp>
        <p:sp>
          <p:nvSpPr>
            <p:cNvPr id="36" name="TextBox 35">
              <a:extLst>
                <a:ext uri="{FF2B5EF4-FFF2-40B4-BE49-F238E27FC236}">
                  <a16:creationId xmlns:a16="http://schemas.microsoft.com/office/drawing/2014/main" id="{20045D48-9E6C-4F73-8CFC-85ABC86F0852}"/>
                </a:ext>
              </a:extLst>
            </p:cNvPr>
            <p:cNvSpPr txBox="1"/>
            <p:nvPr/>
          </p:nvSpPr>
          <p:spPr>
            <a:xfrm>
              <a:off x="1188693" y="4445836"/>
              <a:ext cx="284052" cy="307777"/>
            </a:xfrm>
            <a:prstGeom prst="rect">
              <a:avLst/>
            </a:prstGeom>
            <a:noFill/>
          </p:spPr>
          <p:txBody>
            <a:bodyPr wrap="none" rtlCol="0">
              <a:spAutoFit/>
            </a:bodyPr>
            <a:lstStyle/>
            <a:p>
              <a:r>
                <a:rPr lang="en-US" sz="1400" dirty="0">
                  <a:solidFill>
                    <a:srgbClr val="E46C0A"/>
                  </a:solidFill>
                  <a:latin typeface="Century Gothic" panose="020B0502020202020204" pitchFamily="34" charset="0"/>
                </a:rPr>
                <a:t>3</a:t>
              </a:r>
            </a:p>
          </p:txBody>
        </p:sp>
        <p:sp>
          <p:nvSpPr>
            <p:cNvPr id="37" name="TextBox 36">
              <a:extLst>
                <a:ext uri="{FF2B5EF4-FFF2-40B4-BE49-F238E27FC236}">
                  <a16:creationId xmlns:a16="http://schemas.microsoft.com/office/drawing/2014/main" id="{62C8F37F-69C2-497E-A46B-3C61B7006709}"/>
                </a:ext>
              </a:extLst>
            </p:cNvPr>
            <p:cNvSpPr txBox="1"/>
            <p:nvPr/>
          </p:nvSpPr>
          <p:spPr>
            <a:xfrm>
              <a:off x="4419600" y="4492823"/>
              <a:ext cx="284052" cy="307777"/>
            </a:xfrm>
            <a:prstGeom prst="rect">
              <a:avLst/>
            </a:prstGeom>
            <a:noFill/>
          </p:spPr>
          <p:txBody>
            <a:bodyPr wrap="none" rtlCol="0">
              <a:spAutoFit/>
            </a:bodyPr>
            <a:lstStyle/>
            <a:p>
              <a:r>
                <a:rPr lang="en-US" sz="1400" dirty="0">
                  <a:solidFill>
                    <a:srgbClr val="E46C0A"/>
                  </a:solidFill>
                  <a:latin typeface="Century Gothic" panose="020B0502020202020204" pitchFamily="34" charset="0"/>
                </a:rPr>
                <a:t>4</a:t>
              </a:r>
            </a:p>
          </p:txBody>
        </p:sp>
      </p:grpSp>
      <p:sp>
        <p:nvSpPr>
          <p:cNvPr id="39" name="TextBox 38">
            <a:extLst>
              <a:ext uri="{FF2B5EF4-FFF2-40B4-BE49-F238E27FC236}">
                <a16:creationId xmlns:a16="http://schemas.microsoft.com/office/drawing/2014/main" id="{6E60E176-D9FC-4BC6-9C3B-8ADE867C755D}"/>
              </a:ext>
            </a:extLst>
          </p:cNvPr>
          <p:cNvSpPr txBox="1"/>
          <p:nvPr/>
        </p:nvSpPr>
        <p:spPr>
          <a:xfrm>
            <a:off x="7623721" y="5308861"/>
            <a:ext cx="3837910" cy="523220"/>
          </a:xfrm>
          <a:prstGeom prst="rect">
            <a:avLst/>
          </a:prstGeom>
          <a:noFill/>
        </p:spPr>
        <p:txBody>
          <a:bodyPr wrap="none" rtlCol="0">
            <a:spAutoFit/>
          </a:bodyPr>
          <a:lstStyle/>
          <a:p>
            <a:r>
              <a:rPr lang="en-US" sz="2800" b="1" dirty="0">
                <a:solidFill>
                  <a:srgbClr val="E46C0A"/>
                </a:solidFill>
                <a:latin typeface="Century Gothic" panose="020B0502020202020204" pitchFamily="34" charset="0"/>
              </a:rPr>
              <a:t>…12 Scenario Results</a:t>
            </a:r>
            <a:endParaRPr lang="en-US" sz="1600" b="1" dirty="0">
              <a:solidFill>
                <a:srgbClr val="E46C0A"/>
              </a:solidFill>
              <a:latin typeface="Century Gothic" panose="020B0502020202020204" pitchFamily="34" charset="0"/>
            </a:endParaRPr>
          </a:p>
        </p:txBody>
      </p:sp>
    </p:spTree>
    <p:extLst>
      <p:ext uri="{BB962C8B-B14F-4D97-AF65-F5344CB8AC3E}">
        <p14:creationId xmlns:p14="http://schemas.microsoft.com/office/powerpoint/2010/main" val="2746477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a:t>
            </a:r>
          </a:p>
        </p:txBody>
      </p:sp>
      <p:sp>
        <p:nvSpPr>
          <p:cNvPr id="12" name="TextBox 11">
            <a:extLst>
              <a:ext uri="{FF2B5EF4-FFF2-40B4-BE49-F238E27FC236}">
                <a16:creationId xmlns:a16="http://schemas.microsoft.com/office/drawing/2014/main" id="{C100C87B-32CB-45AC-A3CA-DC273EA80B2F}"/>
              </a:ext>
            </a:extLst>
          </p:cNvPr>
          <p:cNvSpPr txBox="1"/>
          <p:nvPr/>
        </p:nvSpPr>
        <p:spPr>
          <a:xfrm>
            <a:off x="6260354" y="1030069"/>
            <a:ext cx="5642888" cy="646331"/>
          </a:xfrm>
          <a:prstGeom prst="rect">
            <a:avLst/>
          </a:prstGeom>
          <a:noFill/>
        </p:spPr>
        <p:txBody>
          <a:bodyPr wrap="square" rtlCol="0">
            <a:spAutoFit/>
          </a:bodyPr>
          <a:lstStyle/>
          <a:p>
            <a:pPr algn="ctr"/>
            <a:r>
              <a:rPr lang="en-US" b="1" dirty="0"/>
              <a:t>PEV* sales as a percentage of total vehicle sales:</a:t>
            </a:r>
          </a:p>
          <a:p>
            <a:pPr algn="ctr"/>
            <a:r>
              <a:rPr lang="en-US" b="1" dirty="0"/>
              <a:t>All Scenarios </a:t>
            </a:r>
          </a:p>
        </p:txBody>
      </p:sp>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pic>
        <p:nvPicPr>
          <p:cNvPr id="18" name="Picture 17">
            <a:extLst>
              <a:ext uri="{FF2B5EF4-FFF2-40B4-BE49-F238E27FC236}">
                <a16:creationId xmlns:a16="http://schemas.microsoft.com/office/drawing/2014/main" id="{92B559A6-0172-4B21-A33C-892BAE67863E}"/>
              </a:ext>
            </a:extLst>
          </p:cNvPr>
          <p:cNvPicPr>
            <a:picLocks noChangeAspect="1"/>
          </p:cNvPicPr>
          <p:nvPr/>
        </p:nvPicPr>
        <p:blipFill>
          <a:blip r:embed="rId3"/>
          <a:stretch>
            <a:fillRect/>
          </a:stretch>
        </p:blipFill>
        <p:spPr>
          <a:xfrm>
            <a:off x="6217920" y="1591056"/>
            <a:ext cx="5654228" cy="3968496"/>
          </a:xfrm>
          <a:prstGeom prst="rect">
            <a:avLst/>
          </a:prstGeom>
        </p:spPr>
      </p:pic>
      <p:pic>
        <p:nvPicPr>
          <p:cNvPr id="19" name="Picture 18">
            <a:extLst>
              <a:ext uri="{FF2B5EF4-FFF2-40B4-BE49-F238E27FC236}">
                <a16:creationId xmlns:a16="http://schemas.microsoft.com/office/drawing/2014/main" id="{6CFB66A0-6DC2-4AE3-9F64-27DE119C6F03}"/>
              </a:ext>
            </a:extLst>
          </p:cNvPr>
          <p:cNvPicPr>
            <a:picLocks noChangeAspect="1"/>
          </p:cNvPicPr>
          <p:nvPr/>
        </p:nvPicPr>
        <p:blipFill>
          <a:blip r:embed="rId4"/>
          <a:stretch>
            <a:fillRect/>
          </a:stretch>
        </p:blipFill>
        <p:spPr>
          <a:xfrm>
            <a:off x="657537" y="4265170"/>
            <a:ext cx="5435985" cy="1396597"/>
          </a:xfrm>
          <a:prstGeom prst="rect">
            <a:avLst/>
          </a:prstGeom>
        </p:spPr>
      </p:pic>
      <p:grpSp>
        <p:nvGrpSpPr>
          <p:cNvPr id="4" name="Group 3">
            <a:extLst>
              <a:ext uri="{FF2B5EF4-FFF2-40B4-BE49-F238E27FC236}">
                <a16:creationId xmlns:a16="http://schemas.microsoft.com/office/drawing/2014/main" id="{F8A147FB-B323-4D4E-818A-761DDFF7F290}"/>
              </a:ext>
            </a:extLst>
          </p:cNvPr>
          <p:cNvGrpSpPr/>
          <p:nvPr/>
        </p:nvGrpSpPr>
        <p:grpSpPr>
          <a:xfrm>
            <a:off x="152400" y="1219200"/>
            <a:ext cx="5170440" cy="2733193"/>
            <a:chOff x="152400" y="1219200"/>
            <a:chExt cx="5170440" cy="2733193"/>
          </a:xfrm>
        </p:grpSpPr>
        <p:grpSp>
          <p:nvGrpSpPr>
            <p:cNvPr id="3" name="Group 2">
              <a:extLst>
                <a:ext uri="{FF2B5EF4-FFF2-40B4-BE49-F238E27FC236}">
                  <a16:creationId xmlns:a16="http://schemas.microsoft.com/office/drawing/2014/main" id="{FFEE6449-B43E-4B05-9610-86BE4639288F}"/>
                </a:ext>
              </a:extLst>
            </p:cNvPr>
            <p:cNvGrpSpPr/>
            <p:nvPr/>
          </p:nvGrpSpPr>
          <p:grpSpPr>
            <a:xfrm>
              <a:off x="152400" y="1219200"/>
              <a:ext cx="5044173" cy="2733193"/>
              <a:chOff x="283236" y="2007436"/>
              <a:chExt cx="7264285" cy="3936164"/>
            </a:xfrm>
          </p:grpSpPr>
          <p:grpSp>
            <p:nvGrpSpPr>
              <p:cNvPr id="40" name="Group 39">
                <a:extLst>
                  <a:ext uri="{FF2B5EF4-FFF2-40B4-BE49-F238E27FC236}">
                    <a16:creationId xmlns:a16="http://schemas.microsoft.com/office/drawing/2014/main" id="{EC464985-883E-4E69-8579-8EE55A772116}"/>
                  </a:ext>
                </a:extLst>
              </p:cNvPr>
              <p:cNvGrpSpPr/>
              <p:nvPr/>
            </p:nvGrpSpPr>
            <p:grpSpPr>
              <a:xfrm>
                <a:off x="1636845" y="3141506"/>
                <a:ext cx="5363855" cy="2412665"/>
                <a:chOff x="1636845" y="3141506"/>
                <a:chExt cx="5363855" cy="2412665"/>
              </a:xfrm>
            </p:grpSpPr>
            <p:sp>
              <p:nvSpPr>
                <p:cNvPr id="24" name="TextBox 23">
                  <a:extLst>
                    <a:ext uri="{FF2B5EF4-FFF2-40B4-BE49-F238E27FC236}">
                      <a16:creationId xmlns:a16="http://schemas.microsoft.com/office/drawing/2014/main" id="{ACBD296E-DAAD-4791-BFE4-E01D2D09EED3}"/>
                    </a:ext>
                  </a:extLst>
                </p:cNvPr>
                <p:cNvSpPr txBox="1"/>
                <p:nvPr/>
              </p:nvSpPr>
              <p:spPr>
                <a:xfrm>
                  <a:off x="1636845" y="3418879"/>
                  <a:ext cx="2387491"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Business as Usual</a:t>
                  </a:r>
                </a:p>
              </p:txBody>
            </p:sp>
            <p:sp>
              <p:nvSpPr>
                <p:cNvPr id="25" name="TextBox 24">
                  <a:extLst>
                    <a:ext uri="{FF2B5EF4-FFF2-40B4-BE49-F238E27FC236}">
                      <a16:creationId xmlns:a16="http://schemas.microsoft.com/office/drawing/2014/main" id="{EADBC3D4-3BB0-43A4-9752-FE694728091D}"/>
                    </a:ext>
                  </a:extLst>
                </p:cNvPr>
                <p:cNvSpPr txBox="1"/>
                <p:nvPr/>
              </p:nvSpPr>
              <p:spPr>
                <a:xfrm>
                  <a:off x="2167648" y="5038220"/>
                  <a:ext cx="1397127"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ZEV MOU</a:t>
                  </a:r>
                </a:p>
              </p:txBody>
            </p:sp>
            <p:sp>
              <p:nvSpPr>
                <p:cNvPr id="26" name="TextBox 25">
                  <a:extLst>
                    <a:ext uri="{FF2B5EF4-FFF2-40B4-BE49-F238E27FC236}">
                      <a16:creationId xmlns:a16="http://schemas.microsoft.com/office/drawing/2014/main" id="{7C291F14-E931-45D6-90E3-DEA3C5629523}"/>
                    </a:ext>
                  </a:extLst>
                </p:cNvPr>
                <p:cNvSpPr txBox="1"/>
                <p:nvPr/>
              </p:nvSpPr>
              <p:spPr>
                <a:xfrm>
                  <a:off x="5492762" y="4800664"/>
                  <a:ext cx="1507938" cy="753507"/>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Ambitious</a:t>
                  </a:r>
                </a:p>
                <a:p>
                  <a:pPr algn="ctr"/>
                  <a:r>
                    <a:rPr lang="en-US" sz="1400" b="1" dirty="0">
                      <a:solidFill>
                        <a:srgbClr val="1F497D"/>
                      </a:solidFill>
                      <a:latin typeface="Century Gothic" panose="020B0502020202020204" pitchFamily="34" charset="0"/>
                    </a:rPr>
                    <a:t>80 x 50</a:t>
                  </a:r>
                </a:p>
              </p:txBody>
            </p:sp>
            <p:sp>
              <p:nvSpPr>
                <p:cNvPr id="27" name="TextBox 26">
                  <a:extLst>
                    <a:ext uri="{FF2B5EF4-FFF2-40B4-BE49-F238E27FC236}">
                      <a16:creationId xmlns:a16="http://schemas.microsoft.com/office/drawing/2014/main" id="{78D8602E-333B-416F-B8FB-951B5AF44640}"/>
                    </a:ext>
                  </a:extLst>
                </p:cNvPr>
                <p:cNvSpPr txBox="1"/>
                <p:nvPr/>
              </p:nvSpPr>
              <p:spPr>
                <a:xfrm>
                  <a:off x="5941008" y="3141506"/>
                  <a:ext cx="266036" cy="398916"/>
                </a:xfrm>
                <a:prstGeom prst="rect">
                  <a:avLst/>
                </a:prstGeom>
                <a:noFill/>
              </p:spPr>
              <p:txBody>
                <a:bodyPr wrap="none" rtlCol="0">
                  <a:spAutoFit/>
                </a:bodyPr>
                <a:lstStyle/>
                <a:p>
                  <a:pPr algn="ctr"/>
                  <a:endParaRPr lang="en-US" sz="1200" i="1" dirty="0">
                    <a:solidFill>
                      <a:schemeClr val="bg1">
                        <a:lumMod val="65000"/>
                      </a:schemeClr>
                    </a:solidFill>
                  </a:endParaRPr>
                </a:p>
              </p:txBody>
            </p:sp>
          </p:grpSp>
          <p:grpSp>
            <p:nvGrpSpPr>
              <p:cNvPr id="73" name="Group 72">
                <a:extLst>
                  <a:ext uri="{FF2B5EF4-FFF2-40B4-BE49-F238E27FC236}">
                    <a16:creationId xmlns:a16="http://schemas.microsoft.com/office/drawing/2014/main" id="{B1C500B9-5CF8-4318-80C3-92135099225D}"/>
                  </a:ext>
                </a:extLst>
              </p:cNvPr>
              <p:cNvGrpSpPr/>
              <p:nvPr/>
            </p:nvGrpSpPr>
            <p:grpSpPr>
              <a:xfrm>
                <a:off x="283236" y="2007436"/>
                <a:ext cx="7264285" cy="3936164"/>
                <a:chOff x="283236" y="2007436"/>
                <a:chExt cx="7264285" cy="3936164"/>
              </a:xfrm>
            </p:grpSpPr>
            <p:cxnSp>
              <p:nvCxnSpPr>
                <p:cNvPr id="5" name="Straight Connector 4">
                  <a:extLst>
                    <a:ext uri="{FF2B5EF4-FFF2-40B4-BE49-F238E27FC236}">
                      <a16:creationId xmlns:a16="http://schemas.microsoft.com/office/drawing/2014/main" id="{C56DFEEC-52F4-4D0E-AA60-F697ACBCBA08}"/>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3CEEBC-E321-4892-BCEF-E13714883FFB}"/>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8C036A-2564-4D38-911C-775ADC7EC78C}"/>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793A09-DD88-4D2E-AB60-049B14AE8C32}"/>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2AFA0C5-FF60-45D1-834F-BA966D22418A}"/>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14" name="TextBox 13">
                  <a:extLst>
                    <a:ext uri="{FF2B5EF4-FFF2-40B4-BE49-F238E27FC236}">
                      <a16:creationId xmlns:a16="http://schemas.microsoft.com/office/drawing/2014/main" id="{4D06A2F5-C4B0-4794-BF50-6BF0F3A8CBA8}"/>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15" name="TextBox 14">
                  <a:extLst>
                    <a:ext uri="{FF2B5EF4-FFF2-40B4-BE49-F238E27FC236}">
                      <a16:creationId xmlns:a16="http://schemas.microsoft.com/office/drawing/2014/main" id="{EF90A7C1-2601-40AE-A2F6-FCA546A154DB}"/>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16" name="TextBox 15">
                  <a:extLst>
                    <a:ext uri="{FF2B5EF4-FFF2-40B4-BE49-F238E27FC236}">
                      <a16:creationId xmlns:a16="http://schemas.microsoft.com/office/drawing/2014/main" id="{D82BFD22-CE89-4E41-98BA-4284FA2EEE34}"/>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21" name="TextBox 20">
                  <a:extLst>
                    <a:ext uri="{FF2B5EF4-FFF2-40B4-BE49-F238E27FC236}">
                      <a16:creationId xmlns:a16="http://schemas.microsoft.com/office/drawing/2014/main" id="{D1C08E51-1562-473B-BB00-C3EE64FA2D56}"/>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22" name="TextBox 21">
                  <a:extLst>
                    <a:ext uri="{FF2B5EF4-FFF2-40B4-BE49-F238E27FC236}">
                      <a16:creationId xmlns:a16="http://schemas.microsoft.com/office/drawing/2014/main" id="{FFB601BB-C8F8-4CC3-B3B6-5A7C93F8F5C0}"/>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34" name="TextBox 33">
                  <a:extLst>
                    <a:ext uri="{FF2B5EF4-FFF2-40B4-BE49-F238E27FC236}">
                      <a16:creationId xmlns:a16="http://schemas.microsoft.com/office/drawing/2014/main" id="{BE0F0FB9-1305-41D0-AAD2-16FA8B939CEC}"/>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35" name="TextBox 34">
                  <a:extLst>
                    <a:ext uri="{FF2B5EF4-FFF2-40B4-BE49-F238E27FC236}">
                      <a16:creationId xmlns:a16="http://schemas.microsoft.com/office/drawing/2014/main" id="{A267F665-46BD-4F13-BB16-8023260BA847}"/>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36" name="TextBox 35">
                  <a:extLst>
                    <a:ext uri="{FF2B5EF4-FFF2-40B4-BE49-F238E27FC236}">
                      <a16:creationId xmlns:a16="http://schemas.microsoft.com/office/drawing/2014/main" id="{20045D48-9E6C-4F73-8CFC-85ABC86F0852}"/>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37" name="TextBox 36">
                  <a:extLst>
                    <a:ext uri="{FF2B5EF4-FFF2-40B4-BE49-F238E27FC236}">
                      <a16:creationId xmlns:a16="http://schemas.microsoft.com/office/drawing/2014/main" id="{62C8F37F-69C2-497E-A46B-3C61B7006709}"/>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sp>
          <p:nvSpPr>
            <p:cNvPr id="28" name="TextBox 27">
              <a:extLst>
                <a:ext uri="{FF2B5EF4-FFF2-40B4-BE49-F238E27FC236}">
                  <a16:creationId xmlns:a16="http://schemas.microsoft.com/office/drawing/2014/main" id="{D2E1B42D-B3CB-4341-9857-64D6A61E3FC7}"/>
                </a:ext>
              </a:extLst>
            </p:cNvPr>
            <p:cNvSpPr txBox="1"/>
            <p:nvPr/>
          </p:nvSpPr>
          <p:spPr>
            <a:xfrm>
              <a:off x="3360443" y="2090793"/>
              <a:ext cx="1962397" cy="52322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Average of 3</a:t>
              </a:r>
              <a:r>
                <a:rPr lang="en-US" sz="1400" b="1" baseline="30000" dirty="0">
                  <a:solidFill>
                    <a:srgbClr val="1F497D"/>
                  </a:solidFill>
                  <a:latin typeface="Century Gothic" panose="020B0502020202020204" pitchFamily="34" charset="0"/>
                </a:rPr>
                <a:t>rd</a:t>
              </a:r>
              <a:r>
                <a:rPr lang="en-US" sz="1400" b="1" dirty="0">
                  <a:solidFill>
                    <a:srgbClr val="1F497D"/>
                  </a:solidFill>
                  <a:latin typeface="Century Gothic" panose="020B0502020202020204" pitchFamily="34" charset="0"/>
                </a:rPr>
                <a:t> Party </a:t>
              </a:r>
            </a:p>
            <a:p>
              <a:pPr algn="ctr"/>
              <a:r>
                <a:rPr lang="en-US" sz="1400" b="1" dirty="0">
                  <a:solidFill>
                    <a:srgbClr val="1F497D"/>
                  </a:solidFill>
                  <a:latin typeface="Century Gothic" panose="020B0502020202020204" pitchFamily="34" charset="0"/>
                </a:rPr>
                <a:t>Projections</a:t>
              </a:r>
            </a:p>
          </p:txBody>
        </p:sp>
      </p:grpSp>
    </p:spTree>
    <p:extLst>
      <p:ext uri="{BB962C8B-B14F-4D97-AF65-F5344CB8AC3E}">
        <p14:creationId xmlns:p14="http://schemas.microsoft.com/office/powerpoint/2010/main" val="8285581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80FE440-6949-479D-8801-3801DA3EC29F}"/>
              </a:ext>
            </a:extLst>
          </p:cNvPr>
          <p:cNvGrpSpPr/>
          <p:nvPr/>
        </p:nvGrpSpPr>
        <p:grpSpPr>
          <a:xfrm>
            <a:off x="152400" y="1219200"/>
            <a:ext cx="5170440" cy="2733193"/>
            <a:chOff x="152400" y="1219200"/>
            <a:chExt cx="5170440" cy="2733193"/>
          </a:xfrm>
        </p:grpSpPr>
        <p:sp>
          <p:nvSpPr>
            <p:cNvPr id="81" name="Rectangle 80">
              <a:extLst>
                <a:ext uri="{FF2B5EF4-FFF2-40B4-BE49-F238E27FC236}">
                  <a16:creationId xmlns:a16="http://schemas.microsoft.com/office/drawing/2014/main" id="{317223D9-DADF-44BC-93DF-B6C74276F794}"/>
                </a:ext>
              </a:extLst>
            </p:cNvPr>
            <p:cNvSpPr/>
            <p:nvPr/>
          </p:nvSpPr>
          <p:spPr>
            <a:xfrm>
              <a:off x="803605" y="1748656"/>
              <a:ext cx="2215210" cy="11497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57" name="Group 56">
              <a:extLst>
                <a:ext uri="{FF2B5EF4-FFF2-40B4-BE49-F238E27FC236}">
                  <a16:creationId xmlns:a16="http://schemas.microsoft.com/office/drawing/2014/main" id="{09076574-4664-4F99-89B2-5E4E7FBE4B7E}"/>
                </a:ext>
              </a:extLst>
            </p:cNvPr>
            <p:cNvGrpSpPr/>
            <p:nvPr/>
          </p:nvGrpSpPr>
          <p:grpSpPr>
            <a:xfrm>
              <a:off x="152400" y="1219200"/>
              <a:ext cx="5170440" cy="2733193"/>
              <a:chOff x="152400" y="1219200"/>
              <a:chExt cx="5170440" cy="2733193"/>
            </a:xfrm>
          </p:grpSpPr>
          <p:grpSp>
            <p:nvGrpSpPr>
              <p:cNvPr id="58" name="Group 57">
                <a:extLst>
                  <a:ext uri="{FF2B5EF4-FFF2-40B4-BE49-F238E27FC236}">
                    <a16:creationId xmlns:a16="http://schemas.microsoft.com/office/drawing/2014/main" id="{95469FAF-4672-4046-8E58-B53F39C080F7}"/>
                  </a:ext>
                </a:extLst>
              </p:cNvPr>
              <p:cNvGrpSpPr/>
              <p:nvPr/>
            </p:nvGrpSpPr>
            <p:grpSpPr>
              <a:xfrm>
                <a:off x="152400" y="1219200"/>
                <a:ext cx="5044173" cy="2733193"/>
                <a:chOff x="283236" y="2007436"/>
                <a:chExt cx="7264285" cy="3936164"/>
              </a:xfrm>
            </p:grpSpPr>
            <p:grpSp>
              <p:nvGrpSpPr>
                <p:cNvPr id="60" name="Group 59">
                  <a:extLst>
                    <a:ext uri="{FF2B5EF4-FFF2-40B4-BE49-F238E27FC236}">
                      <a16:creationId xmlns:a16="http://schemas.microsoft.com/office/drawing/2014/main" id="{FA78F736-6BCE-4D1A-B2A5-3497A4C5AFB1}"/>
                    </a:ext>
                  </a:extLst>
                </p:cNvPr>
                <p:cNvGrpSpPr/>
                <p:nvPr/>
              </p:nvGrpSpPr>
              <p:grpSpPr>
                <a:xfrm>
                  <a:off x="1636845" y="3141506"/>
                  <a:ext cx="5363855" cy="2412665"/>
                  <a:chOff x="1636845" y="3141506"/>
                  <a:chExt cx="5363855" cy="2412665"/>
                </a:xfrm>
              </p:grpSpPr>
              <p:sp>
                <p:nvSpPr>
                  <p:cNvPr id="77" name="TextBox 76">
                    <a:extLst>
                      <a:ext uri="{FF2B5EF4-FFF2-40B4-BE49-F238E27FC236}">
                        <a16:creationId xmlns:a16="http://schemas.microsoft.com/office/drawing/2014/main" id="{86A40979-2E33-420C-BFD1-4EA05B672190}"/>
                      </a:ext>
                    </a:extLst>
                  </p:cNvPr>
                  <p:cNvSpPr txBox="1"/>
                  <p:nvPr/>
                </p:nvSpPr>
                <p:spPr>
                  <a:xfrm>
                    <a:off x="1636845" y="3418879"/>
                    <a:ext cx="2387491"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Business as Usual</a:t>
                    </a:r>
                  </a:p>
                </p:txBody>
              </p:sp>
              <p:sp>
                <p:nvSpPr>
                  <p:cNvPr id="78" name="TextBox 77">
                    <a:extLst>
                      <a:ext uri="{FF2B5EF4-FFF2-40B4-BE49-F238E27FC236}">
                        <a16:creationId xmlns:a16="http://schemas.microsoft.com/office/drawing/2014/main" id="{9A8763CA-7E17-4636-93F6-1C2E4C77ABD7}"/>
                      </a:ext>
                    </a:extLst>
                  </p:cNvPr>
                  <p:cNvSpPr txBox="1"/>
                  <p:nvPr/>
                </p:nvSpPr>
                <p:spPr>
                  <a:xfrm>
                    <a:off x="2167648" y="5038220"/>
                    <a:ext cx="1397127"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ZEV MOU</a:t>
                    </a:r>
                  </a:p>
                </p:txBody>
              </p:sp>
              <p:sp>
                <p:nvSpPr>
                  <p:cNvPr id="79" name="TextBox 78">
                    <a:extLst>
                      <a:ext uri="{FF2B5EF4-FFF2-40B4-BE49-F238E27FC236}">
                        <a16:creationId xmlns:a16="http://schemas.microsoft.com/office/drawing/2014/main" id="{DA6CC87A-5EF8-4BCE-B175-EAC17F6BEDB2}"/>
                      </a:ext>
                    </a:extLst>
                  </p:cNvPr>
                  <p:cNvSpPr txBox="1"/>
                  <p:nvPr/>
                </p:nvSpPr>
                <p:spPr>
                  <a:xfrm>
                    <a:off x="5492762" y="4800664"/>
                    <a:ext cx="1507938" cy="753507"/>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Ambitious</a:t>
                    </a:r>
                  </a:p>
                  <a:p>
                    <a:pPr algn="ctr"/>
                    <a:r>
                      <a:rPr lang="en-US" sz="1400" b="1" dirty="0">
                        <a:solidFill>
                          <a:srgbClr val="1F497D"/>
                        </a:solidFill>
                        <a:latin typeface="Century Gothic" panose="020B0502020202020204" pitchFamily="34" charset="0"/>
                      </a:rPr>
                      <a:t>80 x 50</a:t>
                    </a:r>
                  </a:p>
                </p:txBody>
              </p:sp>
              <p:sp>
                <p:nvSpPr>
                  <p:cNvPr id="80" name="TextBox 79">
                    <a:extLst>
                      <a:ext uri="{FF2B5EF4-FFF2-40B4-BE49-F238E27FC236}">
                        <a16:creationId xmlns:a16="http://schemas.microsoft.com/office/drawing/2014/main" id="{0049F195-F73A-4BF0-BB08-57AD783AB1C8}"/>
                      </a:ext>
                    </a:extLst>
                  </p:cNvPr>
                  <p:cNvSpPr txBox="1"/>
                  <p:nvPr/>
                </p:nvSpPr>
                <p:spPr>
                  <a:xfrm>
                    <a:off x="5941008" y="3141506"/>
                    <a:ext cx="266036" cy="398916"/>
                  </a:xfrm>
                  <a:prstGeom prst="rect">
                    <a:avLst/>
                  </a:prstGeom>
                  <a:noFill/>
                </p:spPr>
                <p:txBody>
                  <a:bodyPr wrap="none" rtlCol="0">
                    <a:spAutoFit/>
                  </a:bodyPr>
                  <a:lstStyle/>
                  <a:p>
                    <a:pPr algn="ctr"/>
                    <a:endParaRPr lang="en-US" sz="1200" i="1" dirty="0">
                      <a:solidFill>
                        <a:schemeClr val="bg1">
                          <a:lumMod val="65000"/>
                        </a:schemeClr>
                      </a:solidFill>
                    </a:endParaRPr>
                  </a:p>
                </p:txBody>
              </p:sp>
            </p:grpSp>
            <p:grpSp>
              <p:nvGrpSpPr>
                <p:cNvPr id="61" name="Group 60">
                  <a:extLst>
                    <a:ext uri="{FF2B5EF4-FFF2-40B4-BE49-F238E27FC236}">
                      <a16:creationId xmlns:a16="http://schemas.microsoft.com/office/drawing/2014/main" id="{E75EB5AD-12EA-4CB9-B59D-4F445D40A49C}"/>
                    </a:ext>
                  </a:extLst>
                </p:cNvPr>
                <p:cNvGrpSpPr/>
                <p:nvPr/>
              </p:nvGrpSpPr>
              <p:grpSpPr>
                <a:xfrm>
                  <a:off x="283236" y="2007436"/>
                  <a:ext cx="7264285" cy="3936164"/>
                  <a:chOff x="283236" y="2007436"/>
                  <a:chExt cx="7264285" cy="3936164"/>
                </a:xfrm>
              </p:grpSpPr>
              <p:cxnSp>
                <p:nvCxnSpPr>
                  <p:cNvPr id="62" name="Straight Connector 61">
                    <a:extLst>
                      <a:ext uri="{FF2B5EF4-FFF2-40B4-BE49-F238E27FC236}">
                        <a16:creationId xmlns:a16="http://schemas.microsoft.com/office/drawing/2014/main" id="{EA0CADC9-64F8-4FED-95B7-802C22AC3F1D}"/>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F842DEE-074E-4515-A037-9FF5396BA113}"/>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C43F49-CC80-4EE1-B12E-E14E3E9DA68C}"/>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4045D02-7D2E-42A9-B1F7-FB4C2044A8B8}"/>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79B42AB-2C1A-40B0-9E23-0EEEFBD6B4AA}"/>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67" name="TextBox 66">
                    <a:extLst>
                      <a:ext uri="{FF2B5EF4-FFF2-40B4-BE49-F238E27FC236}">
                        <a16:creationId xmlns:a16="http://schemas.microsoft.com/office/drawing/2014/main" id="{7C4FAF51-00C8-4B66-AE1B-98A12C79D4E0}"/>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68" name="TextBox 67">
                    <a:extLst>
                      <a:ext uri="{FF2B5EF4-FFF2-40B4-BE49-F238E27FC236}">
                        <a16:creationId xmlns:a16="http://schemas.microsoft.com/office/drawing/2014/main" id="{93735E3F-EAD4-4A17-BC95-7B24BB5E63F9}"/>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69" name="TextBox 68">
                    <a:extLst>
                      <a:ext uri="{FF2B5EF4-FFF2-40B4-BE49-F238E27FC236}">
                        <a16:creationId xmlns:a16="http://schemas.microsoft.com/office/drawing/2014/main" id="{25775003-D401-4A1C-8C71-F1F13551CB27}"/>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70" name="TextBox 69">
                    <a:extLst>
                      <a:ext uri="{FF2B5EF4-FFF2-40B4-BE49-F238E27FC236}">
                        <a16:creationId xmlns:a16="http://schemas.microsoft.com/office/drawing/2014/main" id="{96DACAE1-A909-44C9-A31D-F5F14025E3A6}"/>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71" name="TextBox 70">
                    <a:extLst>
                      <a:ext uri="{FF2B5EF4-FFF2-40B4-BE49-F238E27FC236}">
                        <a16:creationId xmlns:a16="http://schemas.microsoft.com/office/drawing/2014/main" id="{F2D6344B-D82A-43A0-B73C-C0A0A27190AC}"/>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72" name="TextBox 71">
                    <a:extLst>
                      <a:ext uri="{FF2B5EF4-FFF2-40B4-BE49-F238E27FC236}">
                        <a16:creationId xmlns:a16="http://schemas.microsoft.com/office/drawing/2014/main" id="{4E1A2B20-2679-4DD0-8D58-C1073DC325CA}"/>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74" name="TextBox 73">
                    <a:extLst>
                      <a:ext uri="{FF2B5EF4-FFF2-40B4-BE49-F238E27FC236}">
                        <a16:creationId xmlns:a16="http://schemas.microsoft.com/office/drawing/2014/main" id="{CE675617-BB9B-4D02-9A80-3D1F758B2CE3}"/>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75" name="TextBox 74">
                    <a:extLst>
                      <a:ext uri="{FF2B5EF4-FFF2-40B4-BE49-F238E27FC236}">
                        <a16:creationId xmlns:a16="http://schemas.microsoft.com/office/drawing/2014/main" id="{0588C321-CFDB-4356-97FF-1678F23F400E}"/>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76" name="TextBox 75">
                    <a:extLst>
                      <a:ext uri="{FF2B5EF4-FFF2-40B4-BE49-F238E27FC236}">
                        <a16:creationId xmlns:a16="http://schemas.microsoft.com/office/drawing/2014/main" id="{DCE156FB-99E0-46DA-A92B-579DA0B6C896}"/>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sp>
            <p:nvSpPr>
              <p:cNvPr id="59" name="TextBox 58">
                <a:extLst>
                  <a:ext uri="{FF2B5EF4-FFF2-40B4-BE49-F238E27FC236}">
                    <a16:creationId xmlns:a16="http://schemas.microsoft.com/office/drawing/2014/main" id="{B2F61F14-92B5-41AA-9BFA-199922A8BABB}"/>
                  </a:ext>
                </a:extLst>
              </p:cNvPr>
              <p:cNvSpPr txBox="1"/>
              <p:nvPr/>
            </p:nvSpPr>
            <p:spPr>
              <a:xfrm>
                <a:off x="3360443" y="2090793"/>
                <a:ext cx="1962397" cy="52322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Average of 3</a:t>
                </a:r>
                <a:r>
                  <a:rPr lang="en-US" sz="1400" b="1" baseline="30000" dirty="0">
                    <a:solidFill>
                      <a:srgbClr val="1F497D"/>
                    </a:solidFill>
                    <a:latin typeface="Century Gothic" panose="020B0502020202020204" pitchFamily="34" charset="0"/>
                  </a:rPr>
                  <a:t>rd</a:t>
                </a:r>
                <a:r>
                  <a:rPr lang="en-US" sz="1400" b="1" dirty="0">
                    <a:solidFill>
                      <a:srgbClr val="1F497D"/>
                    </a:solidFill>
                    <a:latin typeface="Century Gothic" panose="020B0502020202020204" pitchFamily="34" charset="0"/>
                  </a:rPr>
                  <a:t> Party </a:t>
                </a:r>
              </a:p>
              <a:p>
                <a:pPr algn="ctr"/>
                <a:r>
                  <a:rPr lang="en-US" sz="1400" b="1" dirty="0">
                    <a:solidFill>
                      <a:srgbClr val="1F497D"/>
                    </a:solidFill>
                    <a:latin typeface="Century Gothic" panose="020B0502020202020204" pitchFamily="34" charset="0"/>
                  </a:rPr>
                  <a:t>Projections</a:t>
                </a:r>
              </a:p>
            </p:txBody>
          </p:sp>
        </p:grpSp>
      </p:grpSp>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 – Business as Usual</a:t>
            </a:r>
          </a:p>
        </p:txBody>
      </p:sp>
      <p:graphicFrame>
        <p:nvGraphicFramePr>
          <p:cNvPr id="11" name="Table 10">
            <a:extLst>
              <a:ext uri="{FF2B5EF4-FFF2-40B4-BE49-F238E27FC236}">
                <a16:creationId xmlns:a16="http://schemas.microsoft.com/office/drawing/2014/main" id="{4FE282EA-BD04-490D-B657-F0F1E293A398}"/>
              </a:ext>
            </a:extLst>
          </p:cNvPr>
          <p:cNvGraphicFramePr>
            <a:graphicFrameLocks noGrp="1"/>
          </p:cNvGraphicFramePr>
          <p:nvPr>
            <p:extLst/>
          </p:nvPr>
        </p:nvGraphicFramePr>
        <p:xfrm>
          <a:off x="304800" y="4084320"/>
          <a:ext cx="5716878" cy="1478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4712260"/>
                    </a:ext>
                  </a:extLst>
                </a:gridCol>
                <a:gridCol w="864226">
                  <a:extLst>
                    <a:ext uri="{9D8B030D-6E8A-4147-A177-3AD203B41FA5}">
                      <a16:colId xmlns:a16="http://schemas.microsoft.com/office/drawing/2014/main" val="3535343856"/>
                    </a:ext>
                  </a:extLst>
                </a:gridCol>
                <a:gridCol w="864226">
                  <a:extLst>
                    <a:ext uri="{9D8B030D-6E8A-4147-A177-3AD203B41FA5}">
                      <a16:colId xmlns:a16="http://schemas.microsoft.com/office/drawing/2014/main" val="759332831"/>
                    </a:ext>
                  </a:extLst>
                </a:gridCol>
                <a:gridCol w="864226">
                  <a:extLst>
                    <a:ext uri="{9D8B030D-6E8A-4147-A177-3AD203B41FA5}">
                      <a16:colId xmlns:a16="http://schemas.microsoft.com/office/drawing/2014/main" val="3709789451"/>
                    </a:ext>
                  </a:extLst>
                </a:gridCol>
              </a:tblGrid>
              <a:tr h="381000">
                <a:tc>
                  <a:txBody>
                    <a:bodyPr/>
                    <a:lstStyle/>
                    <a:p>
                      <a:endParaRPr lang="en-US" dirty="0"/>
                    </a:p>
                  </a:txBody>
                  <a:tcPr/>
                </a:tc>
                <a:tc>
                  <a:txBody>
                    <a:bodyPr/>
                    <a:lstStyle/>
                    <a:p>
                      <a:pPr algn="ctr"/>
                      <a:r>
                        <a:rPr lang="en-US" dirty="0"/>
                        <a:t>2023</a:t>
                      </a:r>
                    </a:p>
                  </a:txBody>
                  <a:tcPr anchor="ctr"/>
                </a:tc>
                <a:tc>
                  <a:txBody>
                    <a:bodyPr/>
                    <a:lstStyle/>
                    <a:p>
                      <a:pPr algn="ctr"/>
                      <a:r>
                        <a:rPr lang="en-US" dirty="0"/>
                        <a:t>2028</a:t>
                      </a:r>
                    </a:p>
                  </a:txBody>
                  <a:tcPr anchor="ctr"/>
                </a:tc>
                <a:tc>
                  <a:txBody>
                    <a:bodyPr/>
                    <a:lstStyle/>
                    <a:p>
                      <a:pPr algn="ctr"/>
                      <a:r>
                        <a:rPr lang="en-US" dirty="0"/>
                        <a:t>2033</a:t>
                      </a:r>
                    </a:p>
                  </a:txBody>
                  <a:tcPr anchor="ctr"/>
                </a:tc>
                <a:extLst>
                  <a:ext uri="{0D108BD9-81ED-4DB2-BD59-A6C34878D82A}">
                    <a16:rowId xmlns:a16="http://schemas.microsoft.com/office/drawing/2014/main" val="2782436962"/>
                  </a:ext>
                </a:extLst>
              </a:tr>
              <a:tr h="336198">
                <a:tc>
                  <a:txBody>
                    <a:bodyPr/>
                    <a:lstStyle/>
                    <a:p>
                      <a:r>
                        <a:rPr lang="en-US" dirty="0"/>
                        <a:t>PEV*:   % of light duty sales</a:t>
                      </a:r>
                    </a:p>
                  </a:txBody>
                  <a:tcPr/>
                </a:tc>
                <a:tc>
                  <a:txBody>
                    <a:bodyPr/>
                    <a:lstStyle/>
                    <a:p>
                      <a:r>
                        <a:rPr lang="en-US" dirty="0"/>
                        <a:t>6.3%</a:t>
                      </a:r>
                    </a:p>
                  </a:txBody>
                  <a:tcPr/>
                </a:tc>
                <a:tc>
                  <a:txBody>
                    <a:bodyPr/>
                    <a:lstStyle/>
                    <a:p>
                      <a:r>
                        <a:rPr lang="en-US" dirty="0"/>
                        <a:t>9.6%</a:t>
                      </a:r>
                    </a:p>
                  </a:txBody>
                  <a:tcPr/>
                </a:tc>
                <a:tc>
                  <a:txBody>
                    <a:bodyPr/>
                    <a:lstStyle/>
                    <a:p>
                      <a:r>
                        <a:rPr lang="en-US" dirty="0"/>
                        <a:t>10.0%</a:t>
                      </a:r>
                    </a:p>
                  </a:txBody>
                  <a:tcPr/>
                </a:tc>
                <a:extLst>
                  <a:ext uri="{0D108BD9-81ED-4DB2-BD59-A6C34878D82A}">
                    <a16:rowId xmlns:a16="http://schemas.microsoft.com/office/drawing/2014/main" val="1618448920"/>
                  </a:ext>
                </a:extLst>
              </a:tr>
              <a:tr h="311959">
                <a:tc>
                  <a:txBody>
                    <a:bodyPr/>
                    <a:lstStyle/>
                    <a:p>
                      <a:r>
                        <a:rPr lang="en-US" dirty="0"/>
                        <a:t>PEV:     % of light duty fleet</a:t>
                      </a:r>
                    </a:p>
                  </a:txBody>
                  <a:tcPr/>
                </a:tc>
                <a:tc>
                  <a:txBody>
                    <a:bodyPr/>
                    <a:lstStyle/>
                    <a:p>
                      <a:r>
                        <a:rPr lang="en-US" dirty="0"/>
                        <a:t>1.2%</a:t>
                      </a:r>
                    </a:p>
                  </a:txBody>
                  <a:tcPr/>
                </a:tc>
                <a:tc>
                  <a:txBody>
                    <a:bodyPr/>
                    <a:lstStyle/>
                    <a:p>
                      <a:r>
                        <a:rPr lang="en-US" dirty="0"/>
                        <a:t>4.1%</a:t>
                      </a:r>
                    </a:p>
                  </a:txBody>
                  <a:tcPr/>
                </a:tc>
                <a:tc>
                  <a:txBody>
                    <a:bodyPr/>
                    <a:lstStyle/>
                    <a:p>
                      <a:r>
                        <a:rPr lang="en-US" dirty="0"/>
                        <a:t>6.9%</a:t>
                      </a:r>
                    </a:p>
                  </a:txBody>
                  <a:tcPr/>
                </a:tc>
                <a:extLst>
                  <a:ext uri="{0D108BD9-81ED-4DB2-BD59-A6C34878D82A}">
                    <a16:rowId xmlns:a16="http://schemas.microsoft.com/office/drawing/2014/main" val="1292492337"/>
                  </a:ext>
                </a:extLst>
              </a:tr>
              <a:tr h="280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VMT: % of total VMT</a:t>
                      </a:r>
                    </a:p>
                  </a:txBody>
                  <a:tcPr/>
                </a:tc>
                <a:tc>
                  <a:txBody>
                    <a:bodyPr/>
                    <a:lstStyle/>
                    <a:p>
                      <a:r>
                        <a:rPr lang="en-US" dirty="0"/>
                        <a:t>1.0%</a:t>
                      </a:r>
                    </a:p>
                  </a:txBody>
                  <a:tcPr/>
                </a:tc>
                <a:tc>
                  <a:txBody>
                    <a:bodyPr/>
                    <a:lstStyle/>
                    <a:p>
                      <a:r>
                        <a:rPr lang="en-US" dirty="0"/>
                        <a:t>3.6%</a:t>
                      </a:r>
                    </a:p>
                  </a:txBody>
                  <a:tcPr/>
                </a:tc>
                <a:tc>
                  <a:txBody>
                    <a:bodyPr/>
                    <a:lstStyle/>
                    <a:p>
                      <a:r>
                        <a:rPr lang="en-US" dirty="0"/>
                        <a:t>6.1%</a:t>
                      </a:r>
                    </a:p>
                  </a:txBody>
                  <a:tcPr/>
                </a:tc>
                <a:extLst>
                  <a:ext uri="{0D108BD9-81ED-4DB2-BD59-A6C34878D82A}">
                    <a16:rowId xmlns:a16="http://schemas.microsoft.com/office/drawing/2014/main" val="3301526072"/>
                  </a:ext>
                </a:extLst>
              </a:tr>
            </a:tbl>
          </a:graphicData>
        </a:graphic>
      </p:graphicFrame>
      <p:sp>
        <p:nvSpPr>
          <p:cNvPr id="12" name="TextBox 11">
            <a:extLst>
              <a:ext uri="{FF2B5EF4-FFF2-40B4-BE49-F238E27FC236}">
                <a16:creationId xmlns:a16="http://schemas.microsoft.com/office/drawing/2014/main" id="{C100C87B-32CB-45AC-A3CA-DC273EA80B2F}"/>
              </a:ext>
            </a:extLst>
          </p:cNvPr>
          <p:cNvSpPr txBox="1"/>
          <p:nvPr/>
        </p:nvSpPr>
        <p:spPr>
          <a:xfrm>
            <a:off x="6261503" y="1275331"/>
            <a:ext cx="5642888" cy="369332"/>
          </a:xfrm>
          <a:prstGeom prst="rect">
            <a:avLst/>
          </a:prstGeom>
          <a:noFill/>
        </p:spPr>
        <p:txBody>
          <a:bodyPr wrap="square" rtlCol="0">
            <a:spAutoFit/>
          </a:bodyPr>
          <a:lstStyle/>
          <a:p>
            <a:pPr algn="ctr"/>
            <a:r>
              <a:rPr lang="en-US" b="1" dirty="0"/>
              <a:t>PEV* sales as a percentage of total vehicle sales </a:t>
            </a:r>
          </a:p>
        </p:txBody>
      </p:sp>
      <p:pic>
        <p:nvPicPr>
          <p:cNvPr id="4" name="Picture 3">
            <a:extLst>
              <a:ext uri="{FF2B5EF4-FFF2-40B4-BE49-F238E27FC236}">
                <a16:creationId xmlns:a16="http://schemas.microsoft.com/office/drawing/2014/main" id="{9E15C90D-02FD-4D29-A30B-59EC0ED5481E}"/>
              </a:ext>
            </a:extLst>
          </p:cNvPr>
          <p:cNvPicPr>
            <a:picLocks noChangeAspect="1"/>
          </p:cNvPicPr>
          <p:nvPr/>
        </p:nvPicPr>
        <p:blipFill>
          <a:blip r:embed="rId3"/>
          <a:stretch>
            <a:fillRect/>
          </a:stretch>
        </p:blipFill>
        <p:spPr>
          <a:xfrm>
            <a:off x="6218344" y="1587189"/>
            <a:ext cx="5652796" cy="3967491"/>
          </a:xfrm>
          <a:prstGeom prst="rect">
            <a:avLst/>
          </a:prstGeom>
        </p:spPr>
      </p:pic>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spTree>
    <p:extLst>
      <p:ext uri="{BB962C8B-B14F-4D97-AF65-F5344CB8AC3E}">
        <p14:creationId xmlns:p14="http://schemas.microsoft.com/office/powerpoint/2010/main" val="217313196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 – Business as Usual</a:t>
            </a:r>
          </a:p>
        </p:txBody>
      </p:sp>
      <p:graphicFrame>
        <p:nvGraphicFramePr>
          <p:cNvPr id="11" name="Table 10">
            <a:extLst>
              <a:ext uri="{FF2B5EF4-FFF2-40B4-BE49-F238E27FC236}">
                <a16:creationId xmlns:a16="http://schemas.microsoft.com/office/drawing/2014/main" id="{4FE282EA-BD04-490D-B657-F0F1E293A398}"/>
              </a:ext>
            </a:extLst>
          </p:cNvPr>
          <p:cNvGraphicFramePr>
            <a:graphicFrameLocks noGrp="1"/>
          </p:cNvGraphicFramePr>
          <p:nvPr>
            <p:extLst/>
          </p:nvPr>
        </p:nvGraphicFramePr>
        <p:xfrm>
          <a:off x="304800" y="4084320"/>
          <a:ext cx="5716878" cy="1478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4712260"/>
                    </a:ext>
                  </a:extLst>
                </a:gridCol>
                <a:gridCol w="864226">
                  <a:extLst>
                    <a:ext uri="{9D8B030D-6E8A-4147-A177-3AD203B41FA5}">
                      <a16:colId xmlns:a16="http://schemas.microsoft.com/office/drawing/2014/main" val="3535343856"/>
                    </a:ext>
                  </a:extLst>
                </a:gridCol>
                <a:gridCol w="864226">
                  <a:extLst>
                    <a:ext uri="{9D8B030D-6E8A-4147-A177-3AD203B41FA5}">
                      <a16:colId xmlns:a16="http://schemas.microsoft.com/office/drawing/2014/main" val="759332831"/>
                    </a:ext>
                  </a:extLst>
                </a:gridCol>
                <a:gridCol w="864226">
                  <a:extLst>
                    <a:ext uri="{9D8B030D-6E8A-4147-A177-3AD203B41FA5}">
                      <a16:colId xmlns:a16="http://schemas.microsoft.com/office/drawing/2014/main" val="3709789451"/>
                    </a:ext>
                  </a:extLst>
                </a:gridCol>
              </a:tblGrid>
              <a:tr h="381000">
                <a:tc>
                  <a:txBody>
                    <a:bodyPr/>
                    <a:lstStyle/>
                    <a:p>
                      <a:r>
                        <a:rPr lang="en-US" dirty="0"/>
                        <a:t>Model Result</a:t>
                      </a:r>
                    </a:p>
                  </a:txBody>
                  <a:tcPr/>
                </a:tc>
                <a:tc>
                  <a:txBody>
                    <a:bodyPr/>
                    <a:lstStyle/>
                    <a:p>
                      <a:pPr algn="ctr"/>
                      <a:r>
                        <a:rPr lang="en-US" dirty="0"/>
                        <a:t>2023</a:t>
                      </a:r>
                    </a:p>
                  </a:txBody>
                  <a:tcPr anchor="ctr"/>
                </a:tc>
                <a:tc>
                  <a:txBody>
                    <a:bodyPr/>
                    <a:lstStyle/>
                    <a:p>
                      <a:pPr algn="ctr"/>
                      <a:r>
                        <a:rPr lang="en-US" dirty="0"/>
                        <a:t>2028</a:t>
                      </a:r>
                    </a:p>
                  </a:txBody>
                  <a:tcPr anchor="ctr"/>
                </a:tc>
                <a:tc>
                  <a:txBody>
                    <a:bodyPr/>
                    <a:lstStyle/>
                    <a:p>
                      <a:pPr algn="ctr"/>
                      <a:r>
                        <a:rPr lang="en-US" dirty="0"/>
                        <a:t>2033</a:t>
                      </a:r>
                    </a:p>
                  </a:txBody>
                  <a:tcPr anchor="ctr"/>
                </a:tc>
                <a:extLst>
                  <a:ext uri="{0D108BD9-81ED-4DB2-BD59-A6C34878D82A}">
                    <a16:rowId xmlns:a16="http://schemas.microsoft.com/office/drawing/2014/main" val="2782436962"/>
                  </a:ext>
                </a:extLst>
              </a:tr>
              <a:tr h="336198">
                <a:tc>
                  <a:txBody>
                    <a:bodyPr/>
                    <a:lstStyle/>
                    <a:p>
                      <a:r>
                        <a:rPr lang="en-US" dirty="0"/>
                        <a:t>PEV*:   % of light duty sales</a:t>
                      </a:r>
                    </a:p>
                  </a:txBody>
                  <a:tcPr/>
                </a:tc>
                <a:tc>
                  <a:txBody>
                    <a:bodyPr/>
                    <a:lstStyle/>
                    <a:p>
                      <a:r>
                        <a:rPr lang="en-US" dirty="0"/>
                        <a:t>6.3%</a:t>
                      </a:r>
                    </a:p>
                  </a:txBody>
                  <a:tcPr/>
                </a:tc>
                <a:tc>
                  <a:txBody>
                    <a:bodyPr/>
                    <a:lstStyle/>
                    <a:p>
                      <a:r>
                        <a:rPr lang="en-US" dirty="0"/>
                        <a:t>9.6%</a:t>
                      </a:r>
                    </a:p>
                  </a:txBody>
                  <a:tcPr/>
                </a:tc>
                <a:tc>
                  <a:txBody>
                    <a:bodyPr/>
                    <a:lstStyle/>
                    <a:p>
                      <a:r>
                        <a:rPr lang="en-US" dirty="0"/>
                        <a:t>10.0%</a:t>
                      </a:r>
                    </a:p>
                  </a:txBody>
                  <a:tcPr/>
                </a:tc>
                <a:extLst>
                  <a:ext uri="{0D108BD9-81ED-4DB2-BD59-A6C34878D82A}">
                    <a16:rowId xmlns:a16="http://schemas.microsoft.com/office/drawing/2014/main" val="1618448920"/>
                  </a:ext>
                </a:extLst>
              </a:tr>
              <a:tr h="311959">
                <a:tc>
                  <a:txBody>
                    <a:bodyPr/>
                    <a:lstStyle/>
                    <a:p>
                      <a:r>
                        <a:rPr lang="en-US" dirty="0"/>
                        <a:t>PEV:     % of light duty fleet</a:t>
                      </a:r>
                    </a:p>
                  </a:txBody>
                  <a:tcPr/>
                </a:tc>
                <a:tc>
                  <a:txBody>
                    <a:bodyPr/>
                    <a:lstStyle/>
                    <a:p>
                      <a:r>
                        <a:rPr lang="en-US" dirty="0"/>
                        <a:t>1.2%</a:t>
                      </a:r>
                    </a:p>
                  </a:txBody>
                  <a:tcPr/>
                </a:tc>
                <a:tc>
                  <a:txBody>
                    <a:bodyPr/>
                    <a:lstStyle/>
                    <a:p>
                      <a:r>
                        <a:rPr lang="en-US" dirty="0"/>
                        <a:t>4.1%</a:t>
                      </a:r>
                    </a:p>
                  </a:txBody>
                  <a:tcPr/>
                </a:tc>
                <a:tc>
                  <a:txBody>
                    <a:bodyPr/>
                    <a:lstStyle/>
                    <a:p>
                      <a:r>
                        <a:rPr lang="en-US" dirty="0"/>
                        <a:t>6.9%</a:t>
                      </a:r>
                    </a:p>
                  </a:txBody>
                  <a:tcPr/>
                </a:tc>
                <a:extLst>
                  <a:ext uri="{0D108BD9-81ED-4DB2-BD59-A6C34878D82A}">
                    <a16:rowId xmlns:a16="http://schemas.microsoft.com/office/drawing/2014/main" val="1292492337"/>
                  </a:ext>
                </a:extLst>
              </a:tr>
              <a:tr h="280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VMT: % of total VMT</a:t>
                      </a:r>
                    </a:p>
                  </a:txBody>
                  <a:tcPr/>
                </a:tc>
                <a:tc>
                  <a:txBody>
                    <a:bodyPr/>
                    <a:lstStyle/>
                    <a:p>
                      <a:r>
                        <a:rPr lang="en-US" dirty="0"/>
                        <a:t>1.0%</a:t>
                      </a:r>
                    </a:p>
                  </a:txBody>
                  <a:tcPr/>
                </a:tc>
                <a:tc>
                  <a:txBody>
                    <a:bodyPr/>
                    <a:lstStyle/>
                    <a:p>
                      <a:r>
                        <a:rPr lang="en-US" dirty="0"/>
                        <a:t>3.6%</a:t>
                      </a:r>
                    </a:p>
                  </a:txBody>
                  <a:tcPr/>
                </a:tc>
                <a:tc>
                  <a:txBody>
                    <a:bodyPr/>
                    <a:lstStyle/>
                    <a:p>
                      <a:r>
                        <a:rPr lang="en-US" dirty="0"/>
                        <a:t>6.1%</a:t>
                      </a:r>
                    </a:p>
                  </a:txBody>
                  <a:tcPr/>
                </a:tc>
                <a:extLst>
                  <a:ext uri="{0D108BD9-81ED-4DB2-BD59-A6C34878D82A}">
                    <a16:rowId xmlns:a16="http://schemas.microsoft.com/office/drawing/2014/main" val="3301526072"/>
                  </a:ext>
                </a:extLst>
              </a:tr>
            </a:tbl>
          </a:graphicData>
        </a:graphic>
      </p:graphicFrame>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graphicFrame>
        <p:nvGraphicFramePr>
          <p:cNvPr id="31" name="Table 30">
            <a:extLst>
              <a:ext uri="{FF2B5EF4-FFF2-40B4-BE49-F238E27FC236}">
                <a16:creationId xmlns:a16="http://schemas.microsoft.com/office/drawing/2014/main" id="{9F0DFC81-ABFB-4854-A81B-E1F733288335}"/>
              </a:ext>
            </a:extLst>
          </p:cNvPr>
          <p:cNvGraphicFramePr>
            <a:graphicFrameLocks noGrp="1"/>
          </p:cNvGraphicFramePr>
          <p:nvPr>
            <p:extLst>
              <p:ext uri="{D42A27DB-BD31-4B8C-83A1-F6EECF244321}">
                <p14:modId xmlns:p14="http://schemas.microsoft.com/office/powerpoint/2010/main" val="1378547801"/>
              </p:ext>
            </p:extLst>
          </p:nvPr>
        </p:nvGraphicFramePr>
        <p:xfrm>
          <a:off x="6764275" y="2443787"/>
          <a:ext cx="4894325" cy="1953168"/>
        </p:xfrm>
        <a:graphic>
          <a:graphicData uri="http://schemas.openxmlformats.org/drawingml/2006/table">
            <a:tbl>
              <a:tblPr firstRow="1" bandRow="1">
                <a:tableStyleId>{5C22544A-7EE6-4342-B048-85BDC9FD1C3A}</a:tableStyleId>
              </a:tblPr>
              <a:tblGrid>
                <a:gridCol w="488583">
                  <a:extLst>
                    <a:ext uri="{9D8B030D-6E8A-4147-A177-3AD203B41FA5}">
                      <a16:colId xmlns:a16="http://schemas.microsoft.com/office/drawing/2014/main" val="1306855514"/>
                    </a:ext>
                  </a:extLst>
                </a:gridCol>
                <a:gridCol w="2424542">
                  <a:extLst>
                    <a:ext uri="{9D8B030D-6E8A-4147-A177-3AD203B41FA5}">
                      <a16:colId xmlns:a16="http://schemas.microsoft.com/office/drawing/2014/main" val="994712260"/>
                    </a:ext>
                  </a:extLst>
                </a:gridCol>
                <a:gridCol w="1981200">
                  <a:extLst>
                    <a:ext uri="{9D8B030D-6E8A-4147-A177-3AD203B41FA5}">
                      <a16:colId xmlns:a16="http://schemas.microsoft.com/office/drawing/2014/main" val="3709789451"/>
                    </a:ext>
                  </a:extLst>
                </a:gridCol>
              </a:tblGrid>
              <a:tr h="503394">
                <a:tc>
                  <a:txBody>
                    <a:bodyPr/>
                    <a:lstStyle/>
                    <a:p>
                      <a:endParaRPr lang="en-US" dirty="0"/>
                    </a:p>
                  </a:txBody>
                  <a:tcPr/>
                </a:tc>
                <a:tc>
                  <a:txBody>
                    <a:bodyPr/>
                    <a:lstStyle/>
                    <a:p>
                      <a:r>
                        <a:rPr lang="en-US" dirty="0"/>
                        <a:t>Result</a:t>
                      </a:r>
                    </a:p>
                  </a:txBody>
                  <a:tcPr/>
                </a:tc>
                <a:tc>
                  <a:txBody>
                    <a:bodyPr/>
                    <a:lstStyle/>
                    <a:p>
                      <a:pPr algn="ctr"/>
                      <a:r>
                        <a:rPr lang="en-US" dirty="0"/>
                        <a:t>2033</a:t>
                      </a:r>
                    </a:p>
                  </a:txBody>
                  <a:tcPr anchor="ctr"/>
                </a:tc>
                <a:extLst>
                  <a:ext uri="{0D108BD9-81ED-4DB2-BD59-A6C34878D82A}">
                    <a16:rowId xmlns:a16="http://schemas.microsoft.com/office/drawing/2014/main" val="2782436962"/>
                  </a:ext>
                </a:extLst>
              </a:tr>
              <a:tr h="483258">
                <a:tc rowSpan="3">
                  <a:txBody>
                    <a:bodyPr/>
                    <a:lstStyle/>
                    <a:p>
                      <a:r>
                        <a:rPr lang="en-US" dirty="0"/>
                        <a:t>Environmental</a:t>
                      </a:r>
                    </a:p>
                  </a:txBody>
                  <a:tcPr vert="vert270"/>
                </a:tc>
                <a:tc>
                  <a:txBody>
                    <a:bodyPr/>
                    <a:lstStyle/>
                    <a:p>
                      <a:r>
                        <a:rPr lang="en-US" sz="1600" dirty="0"/>
                        <a:t>GHGs (metric tons)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38,496,100 </a:t>
                      </a:r>
                    </a:p>
                  </a:txBody>
                  <a:tcPr marL="0" marR="0" marT="0" marB="0" anchor="ctr">
                    <a:solidFill>
                      <a:srgbClr val="DCE5EE"/>
                    </a:solidFill>
                  </a:tcPr>
                </a:tc>
                <a:extLst>
                  <a:ext uri="{0D108BD9-81ED-4DB2-BD59-A6C34878D82A}">
                    <a16:rowId xmlns:a16="http://schemas.microsoft.com/office/drawing/2014/main" val="1618448920"/>
                  </a:ext>
                </a:extLst>
              </a:tr>
              <a:tr h="483258">
                <a:tc vMerge="1">
                  <a:txBody>
                    <a:bodyPr/>
                    <a:lstStyle/>
                    <a:p>
                      <a:endParaRPr lang="en-US" dirty="0"/>
                    </a:p>
                  </a:txBody>
                  <a:tcPr/>
                </a:tc>
                <a:tc>
                  <a:txBody>
                    <a:bodyPr/>
                    <a:lstStyle/>
                    <a:p>
                      <a:r>
                        <a:rPr lang="en-US" sz="1600" dirty="0"/>
                        <a:t>NOx (pounds)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22,549,100 </a:t>
                      </a:r>
                    </a:p>
                  </a:txBody>
                  <a:tcPr marL="0" marR="0" marT="0" marB="0" anchor="ctr">
                    <a:solidFill>
                      <a:srgbClr val="DCE5EE"/>
                    </a:solidFill>
                  </a:tcPr>
                </a:tc>
                <a:extLst>
                  <a:ext uri="{0D108BD9-81ED-4DB2-BD59-A6C34878D82A}">
                    <a16:rowId xmlns:a16="http://schemas.microsoft.com/office/drawing/2014/main" val="1292492337"/>
                  </a:ext>
                </a:extLst>
              </a:tr>
              <a:tr h="48325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PM2.5 (pounds)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2,296,700 </a:t>
                      </a:r>
                    </a:p>
                  </a:txBody>
                  <a:tcPr marL="0" marR="0" marT="0" marB="0" anchor="ctr">
                    <a:solidFill>
                      <a:srgbClr val="DCE5EE"/>
                    </a:solidFill>
                  </a:tcPr>
                </a:tc>
                <a:extLst>
                  <a:ext uri="{0D108BD9-81ED-4DB2-BD59-A6C34878D82A}">
                    <a16:rowId xmlns:a16="http://schemas.microsoft.com/office/drawing/2014/main" val="3301526072"/>
                  </a:ext>
                </a:extLst>
              </a:tr>
            </a:tbl>
          </a:graphicData>
        </a:graphic>
      </p:graphicFrame>
      <p:sp>
        <p:nvSpPr>
          <p:cNvPr id="32" name="TextBox 31">
            <a:extLst>
              <a:ext uri="{FF2B5EF4-FFF2-40B4-BE49-F238E27FC236}">
                <a16:creationId xmlns:a16="http://schemas.microsoft.com/office/drawing/2014/main" id="{7FFDE4DD-A02E-4C15-A4B3-6A3216DEDFA1}"/>
              </a:ext>
            </a:extLst>
          </p:cNvPr>
          <p:cNvSpPr txBox="1"/>
          <p:nvPr/>
        </p:nvSpPr>
        <p:spPr>
          <a:xfrm>
            <a:off x="6376690" y="1964888"/>
            <a:ext cx="5642888" cy="369332"/>
          </a:xfrm>
          <a:prstGeom prst="rect">
            <a:avLst/>
          </a:prstGeom>
          <a:noFill/>
        </p:spPr>
        <p:txBody>
          <a:bodyPr wrap="square" rtlCol="0">
            <a:spAutoFit/>
          </a:bodyPr>
          <a:lstStyle/>
          <a:p>
            <a:pPr algn="ctr"/>
            <a:r>
              <a:rPr lang="en-US" b="1" dirty="0"/>
              <a:t>Environmental Results to 2033</a:t>
            </a:r>
          </a:p>
        </p:txBody>
      </p:sp>
      <p:grpSp>
        <p:nvGrpSpPr>
          <p:cNvPr id="61" name="Group 60">
            <a:extLst>
              <a:ext uri="{FF2B5EF4-FFF2-40B4-BE49-F238E27FC236}">
                <a16:creationId xmlns:a16="http://schemas.microsoft.com/office/drawing/2014/main" id="{8ACF268C-0A59-4E03-B34C-9CE12166685D}"/>
              </a:ext>
            </a:extLst>
          </p:cNvPr>
          <p:cNvGrpSpPr/>
          <p:nvPr/>
        </p:nvGrpSpPr>
        <p:grpSpPr>
          <a:xfrm>
            <a:off x="152400" y="1219200"/>
            <a:ext cx="5170440" cy="2733193"/>
            <a:chOff x="152400" y="1219200"/>
            <a:chExt cx="5170440" cy="2733193"/>
          </a:xfrm>
        </p:grpSpPr>
        <p:sp>
          <p:nvSpPr>
            <p:cNvPr id="62" name="Rectangle 61">
              <a:extLst>
                <a:ext uri="{FF2B5EF4-FFF2-40B4-BE49-F238E27FC236}">
                  <a16:creationId xmlns:a16="http://schemas.microsoft.com/office/drawing/2014/main" id="{E046DA50-6E25-4220-955F-671D1D67FB9B}"/>
                </a:ext>
              </a:extLst>
            </p:cNvPr>
            <p:cNvSpPr/>
            <p:nvPr/>
          </p:nvSpPr>
          <p:spPr>
            <a:xfrm>
              <a:off x="803605" y="1748656"/>
              <a:ext cx="2215210" cy="11497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3" name="Group 62">
              <a:extLst>
                <a:ext uri="{FF2B5EF4-FFF2-40B4-BE49-F238E27FC236}">
                  <a16:creationId xmlns:a16="http://schemas.microsoft.com/office/drawing/2014/main" id="{90CCB1C4-EA2D-4EC8-8A8C-00AAF2873664}"/>
                </a:ext>
              </a:extLst>
            </p:cNvPr>
            <p:cNvGrpSpPr/>
            <p:nvPr/>
          </p:nvGrpSpPr>
          <p:grpSpPr>
            <a:xfrm>
              <a:off x="152400" y="1219200"/>
              <a:ext cx="5170440" cy="2733193"/>
              <a:chOff x="152400" y="1219200"/>
              <a:chExt cx="5170440" cy="2733193"/>
            </a:xfrm>
          </p:grpSpPr>
          <p:grpSp>
            <p:nvGrpSpPr>
              <p:cNvPr id="64" name="Group 63">
                <a:extLst>
                  <a:ext uri="{FF2B5EF4-FFF2-40B4-BE49-F238E27FC236}">
                    <a16:creationId xmlns:a16="http://schemas.microsoft.com/office/drawing/2014/main" id="{4C135E36-A967-4305-9B7C-5F9C245B7081}"/>
                  </a:ext>
                </a:extLst>
              </p:cNvPr>
              <p:cNvGrpSpPr/>
              <p:nvPr/>
            </p:nvGrpSpPr>
            <p:grpSpPr>
              <a:xfrm>
                <a:off x="152400" y="1219200"/>
                <a:ext cx="5044173" cy="2733193"/>
                <a:chOff x="283236" y="2007436"/>
                <a:chExt cx="7264285" cy="3936164"/>
              </a:xfrm>
            </p:grpSpPr>
            <p:grpSp>
              <p:nvGrpSpPr>
                <p:cNvPr id="66" name="Group 65">
                  <a:extLst>
                    <a:ext uri="{FF2B5EF4-FFF2-40B4-BE49-F238E27FC236}">
                      <a16:creationId xmlns:a16="http://schemas.microsoft.com/office/drawing/2014/main" id="{CCAC8D8E-9CBE-4E8E-BB0C-E834DDE3C97F}"/>
                    </a:ext>
                  </a:extLst>
                </p:cNvPr>
                <p:cNvGrpSpPr/>
                <p:nvPr/>
              </p:nvGrpSpPr>
              <p:grpSpPr>
                <a:xfrm>
                  <a:off x="1636845" y="3141506"/>
                  <a:ext cx="5363855" cy="2412665"/>
                  <a:chOff x="1636845" y="3141506"/>
                  <a:chExt cx="5363855" cy="2412665"/>
                </a:xfrm>
              </p:grpSpPr>
              <p:sp>
                <p:nvSpPr>
                  <p:cNvPr id="83" name="TextBox 82">
                    <a:extLst>
                      <a:ext uri="{FF2B5EF4-FFF2-40B4-BE49-F238E27FC236}">
                        <a16:creationId xmlns:a16="http://schemas.microsoft.com/office/drawing/2014/main" id="{77EE6275-7595-4074-86BC-C7F2247B01C6}"/>
                      </a:ext>
                    </a:extLst>
                  </p:cNvPr>
                  <p:cNvSpPr txBox="1"/>
                  <p:nvPr/>
                </p:nvSpPr>
                <p:spPr>
                  <a:xfrm>
                    <a:off x="1636845" y="3418879"/>
                    <a:ext cx="2387491"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Business as Usual</a:t>
                    </a:r>
                  </a:p>
                </p:txBody>
              </p:sp>
              <p:sp>
                <p:nvSpPr>
                  <p:cNvPr id="84" name="TextBox 83">
                    <a:extLst>
                      <a:ext uri="{FF2B5EF4-FFF2-40B4-BE49-F238E27FC236}">
                        <a16:creationId xmlns:a16="http://schemas.microsoft.com/office/drawing/2014/main" id="{873541C1-23CB-4670-891F-F8D87FD8C6CF}"/>
                      </a:ext>
                    </a:extLst>
                  </p:cNvPr>
                  <p:cNvSpPr txBox="1"/>
                  <p:nvPr/>
                </p:nvSpPr>
                <p:spPr>
                  <a:xfrm>
                    <a:off x="2167648" y="5038220"/>
                    <a:ext cx="1397127"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ZEV MOU</a:t>
                    </a:r>
                  </a:p>
                </p:txBody>
              </p:sp>
              <p:sp>
                <p:nvSpPr>
                  <p:cNvPr id="85" name="TextBox 84">
                    <a:extLst>
                      <a:ext uri="{FF2B5EF4-FFF2-40B4-BE49-F238E27FC236}">
                        <a16:creationId xmlns:a16="http://schemas.microsoft.com/office/drawing/2014/main" id="{76916C25-46FE-4775-A035-EED2C8D11F98}"/>
                      </a:ext>
                    </a:extLst>
                  </p:cNvPr>
                  <p:cNvSpPr txBox="1"/>
                  <p:nvPr/>
                </p:nvSpPr>
                <p:spPr>
                  <a:xfrm>
                    <a:off x="5492762" y="4800664"/>
                    <a:ext cx="1507938" cy="753507"/>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Ambitious</a:t>
                    </a:r>
                  </a:p>
                  <a:p>
                    <a:pPr algn="ctr"/>
                    <a:r>
                      <a:rPr lang="en-US" sz="1400" b="1" dirty="0">
                        <a:solidFill>
                          <a:srgbClr val="1F497D"/>
                        </a:solidFill>
                        <a:latin typeface="Century Gothic" panose="020B0502020202020204" pitchFamily="34" charset="0"/>
                      </a:rPr>
                      <a:t>80 x 50</a:t>
                    </a:r>
                  </a:p>
                </p:txBody>
              </p:sp>
              <p:sp>
                <p:nvSpPr>
                  <p:cNvPr id="86" name="TextBox 85">
                    <a:extLst>
                      <a:ext uri="{FF2B5EF4-FFF2-40B4-BE49-F238E27FC236}">
                        <a16:creationId xmlns:a16="http://schemas.microsoft.com/office/drawing/2014/main" id="{62978510-5FBE-4882-9ABD-1BBB8F8F3EF0}"/>
                      </a:ext>
                    </a:extLst>
                  </p:cNvPr>
                  <p:cNvSpPr txBox="1"/>
                  <p:nvPr/>
                </p:nvSpPr>
                <p:spPr>
                  <a:xfrm>
                    <a:off x="5941008" y="3141506"/>
                    <a:ext cx="266036" cy="398916"/>
                  </a:xfrm>
                  <a:prstGeom prst="rect">
                    <a:avLst/>
                  </a:prstGeom>
                  <a:noFill/>
                </p:spPr>
                <p:txBody>
                  <a:bodyPr wrap="none" rtlCol="0">
                    <a:spAutoFit/>
                  </a:bodyPr>
                  <a:lstStyle/>
                  <a:p>
                    <a:pPr algn="ctr"/>
                    <a:endParaRPr lang="en-US" sz="1200" i="1" dirty="0">
                      <a:solidFill>
                        <a:schemeClr val="bg1">
                          <a:lumMod val="65000"/>
                        </a:schemeClr>
                      </a:solidFill>
                    </a:endParaRPr>
                  </a:p>
                </p:txBody>
              </p:sp>
            </p:grpSp>
            <p:grpSp>
              <p:nvGrpSpPr>
                <p:cNvPr id="67" name="Group 66">
                  <a:extLst>
                    <a:ext uri="{FF2B5EF4-FFF2-40B4-BE49-F238E27FC236}">
                      <a16:creationId xmlns:a16="http://schemas.microsoft.com/office/drawing/2014/main" id="{542B048C-CDA2-4C4F-A032-A15E6880B8AE}"/>
                    </a:ext>
                  </a:extLst>
                </p:cNvPr>
                <p:cNvGrpSpPr/>
                <p:nvPr/>
              </p:nvGrpSpPr>
              <p:grpSpPr>
                <a:xfrm>
                  <a:off x="283236" y="2007436"/>
                  <a:ext cx="7264285" cy="3936164"/>
                  <a:chOff x="283236" y="2007436"/>
                  <a:chExt cx="7264285" cy="3936164"/>
                </a:xfrm>
              </p:grpSpPr>
              <p:cxnSp>
                <p:nvCxnSpPr>
                  <p:cNvPr id="68" name="Straight Connector 67">
                    <a:extLst>
                      <a:ext uri="{FF2B5EF4-FFF2-40B4-BE49-F238E27FC236}">
                        <a16:creationId xmlns:a16="http://schemas.microsoft.com/office/drawing/2014/main" id="{E9089DFD-BA14-4A9B-9C81-F3DCCE5B64A9}"/>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23981D7-A3FE-4B91-9C83-3B1F244E7183}"/>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3182CEB-8A30-46AB-AD5C-E5DE51B162B3}"/>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35058F5-104E-4697-91D0-87FDBD93F68D}"/>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A8E3841-3AD1-4E2F-9C4D-E81ADD36F895}"/>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74" name="TextBox 73">
                    <a:extLst>
                      <a:ext uri="{FF2B5EF4-FFF2-40B4-BE49-F238E27FC236}">
                        <a16:creationId xmlns:a16="http://schemas.microsoft.com/office/drawing/2014/main" id="{25641302-4744-4366-9244-437A50B895E3}"/>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75" name="TextBox 74">
                    <a:extLst>
                      <a:ext uri="{FF2B5EF4-FFF2-40B4-BE49-F238E27FC236}">
                        <a16:creationId xmlns:a16="http://schemas.microsoft.com/office/drawing/2014/main" id="{5A509FD9-B5EB-476A-9A53-B5DF33ACBABF}"/>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76" name="TextBox 75">
                    <a:extLst>
                      <a:ext uri="{FF2B5EF4-FFF2-40B4-BE49-F238E27FC236}">
                        <a16:creationId xmlns:a16="http://schemas.microsoft.com/office/drawing/2014/main" id="{034A2780-5C37-4FE9-B5BF-FBBBE06EB945}"/>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77" name="TextBox 76">
                    <a:extLst>
                      <a:ext uri="{FF2B5EF4-FFF2-40B4-BE49-F238E27FC236}">
                        <a16:creationId xmlns:a16="http://schemas.microsoft.com/office/drawing/2014/main" id="{7C08D9D8-1396-4CDD-8159-402F8A7BCB96}"/>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78" name="TextBox 77">
                    <a:extLst>
                      <a:ext uri="{FF2B5EF4-FFF2-40B4-BE49-F238E27FC236}">
                        <a16:creationId xmlns:a16="http://schemas.microsoft.com/office/drawing/2014/main" id="{AD684E8C-71DD-471F-9851-F06F0DF1E7CD}"/>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79" name="TextBox 78">
                    <a:extLst>
                      <a:ext uri="{FF2B5EF4-FFF2-40B4-BE49-F238E27FC236}">
                        <a16:creationId xmlns:a16="http://schemas.microsoft.com/office/drawing/2014/main" id="{C4C59DA9-CA23-4A38-89A1-6D0E3237F92B}"/>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80" name="TextBox 79">
                    <a:extLst>
                      <a:ext uri="{FF2B5EF4-FFF2-40B4-BE49-F238E27FC236}">
                        <a16:creationId xmlns:a16="http://schemas.microsoft.com/office/drawing/2014/main" id="{E9EE6635-E7E3-4E00-BA8C-FEFCC59CF84E}"/>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81" name="TextBox 80">
                    <a:extLst>
                      <a:ext uri="{FF2B5EF4-FFF2-40B4-BE49-F238E27FC236}">
                        <a16:creationId xmlns:a16="http://schemas.microsoft.com/office/drawing/2014/main" id="{E0F00D3C-5DE9-4D4A-8AA3-42FA259F5C5F}"/>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82" name="TextBox 81">
                    <a:extLst>
                      <a:ext uri="{FF2B5EF4-FFF2-40B4-BE49-F238E27FC236}">
                        <a16:creationId xmlns:a16="http://schemas.microsoft.com/office/drawing/2014/main" id="{6DC58A3A-F251-4A87-9091-C49DCC6AE7D2}"/>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sp>
            <p:nvSpPr>
              <p:cNvPr id="65" name="TextBox 64">
                <a:extLst>
                  <a:ext uri="{FF2B5EF4-FFF2-40B4-BE49-F238E27FC236}">
                    <a16:creationId xmlns:a16="http://schemas.microsoft.com/office/drawing/2014/main" id="{9128FE11-86A4-410E-BB0B-E369FE2F759F}"/>
                  </a:ext>
                </a:extLst>
              </p:cNvPr>
              <p:cNvSpPr txBox="1"/>
              <p:nvPr/>
            </p:nvSpPr>
            <p:spPr>
              <a:xfrm>
                <a:off x="3360443" y="2090793"/>
                <a:ext cx="1962397" cy="52322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Average of 3</a:t>
                </a:r>
                <a:r>
                  <a:rPr lang="en-US" sz="1400" b="1" baseline="30000" dirty="0">
                    <a:solidFill>
                      <a:srgbClr val="1F497D"/>
                    </a:solidFill>
                    <a:latin typeface="Century Gothic" panose="020B0502020202020204" pitchFamily="34" charset="0"/>
                  </a:rPr>
                  <a:t>rd</a:t>
                </a:r>
                <a:r>
                  <a:rPr lang="en-US" sz="1400" b="1" dirty="0">
                    <a:solidFill>
                      <a:srgbClr val="1F497D"/>
                    </a:solidFill>
                    <a:latin typeface="Century Gothic" panose="020B0502020202020204" pitchFamily="34" charset="0"/>
                  </a:rPr>
                  <a:t> Party </a:t>
                </a:r>
              </a:p>
              <a:p>
                <a:pPr algn="ctr"/>
                <a:r>
                  <a:rPr lang="en-US" sz="1400" b="1" dirty="0">
                    <a:solidFill>
                      <a:srgbClr val="1F497D"/>
                    </a:solidFill>
                    <a:latin typeface="Century Gothic" panose="020B0502020202020204" pitchFamily="34" charset="0"/>
                  </a:rPr>
                  <a:t>Projections</a:t>
                </a:r>
              </a:p>
            </p:txBody>
          </p:sp>
        </p:grpSp>
      </p:grpSp>
    </p:spTree>
    <p:extLst>
      <p:ext uri="{BB962C8B-B14F-4D97-AF65-F5344CB8AC3E}">
        <p14:creationId xmlns:p14="http://schemas.microsoft.com/office/powerpoint/2010/main" val="106331032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 – Low Policy, High Tech</a:t>
            </a:r>
          </a:p>
        </p:txBody>
      </p:sp>
      <p:graphicFrame>
        <p:nvGraphicFramePr>
          <p:cNvPr id="11" name="Table 10">
            <a:extLst>
              <a:ext uri="{FF2B5EF4-FFF2-40B4-BE49-F238E27FC236}">
                <a16:creationId xmlns:a16="http://schemas.microsoft.com/office/drawing/2014/main" id="{4FE282EA-BD04-490D-B657-F0F1E293A398}"/>
              </a:ext>
            </a:extLst>
          </p:cNvPr>
          <p:cNvGraphicFramePr>
            <a:graphicFrameLocks noGrp="1"/>
          </p:cNvGraphicFramePr>
          <p:nvPr>
            <p:extLst/>
          </p:nvPr>
        </p:nvGraphicFramePr>
        <p:xfrm>
          <a:off x="304800" y="4084320"/>
          <a:ext cx="5716878" cy="1478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4712260"/>
                    </a:ext>
                  </a:extLst>
                </a:gridCol>
                <a:gridCol w="864226">
                  <a:extLst>
                    <a:ext uri="{9D8B030D-6E8A-4147-A177-3AD203B41FA5}">
                      <a16:colId xmlns:a16="http://schemas.microsoft.com/office/drawing/2014/main" val="3535343856"/>
                    </a:ext>
                  </a:extLst>
                </a:gridCol>
                <a:gridCol w="864226">
                  <a:extLst>
                    <a:ext uri="{9D8B030D-6E8A-4147-A177-3AD203B41FA5}">
                      <a16:colId xmlns:a16="http://schemas.microsoft.com/office/drawing/2014/main" val="759332831"/>
                    </a:ext>
                  </a:extLst>
                </a:gridCol>
                <a:gridCol w="864226">
                  <a:extLst>
                    <a:ext uri="{9D8B030D-6E8A-4147-A177-3AD203B41FA5}">
                      <a16:colId xmlns:a16="http://schemas.microsoft.com/office/drawing/2014/main" val="3709789451"/>
                    </a:ext>
                  </a:extLst>
                </a:gridCol>
              </a:tblGrid>
              <a:tr h="381000">
                <a:tc>
                  <a:txBody>
                    <a:bodyPr/>
                    <a:lstStyle/>
                    <a:p>
                      <a:endParaRPr lang="en-US" dirty="0"/>
                    </a:p>
                  </a:txBody>
                  <a:tcPr/>
                </a:tc>
                <a:tc>
                  <a:txBody>
                    <a:bodyPr/>
                    <a:lstStyle/>
                    <a:p>
                      <a:pPr algn="ctr"/>
                      <a:r>
                        <a:rPr lang="en-US" dirty="0"/>
                        <a:t>2023</a:t>
                      </a:r>
                    </a:p>
                  </a:txBody>
                  <a:tcPr anchor="ctr"/>
                </a:tc>
                <a:tc>
                  <a:txBody>
                    <a:bodyPr/>
                    <a:lstStyle/>
                    <a:p>
                      <a:pPr algn="ctr"/>
                      <a:r>
                        <a:rPr lang="en-US" dirty="0"/>
                        <a:t>2028</a:t>
                      </a:r>
                    </a:p>
                  </a:txBody>
                  <a:tcPr anchor="ctr"/>
                </a:tc>
                <a:tc>
                  <a:txBody>
                    <a:bodyPr/>
                    <a:lstStyle/>
                    <a:p>
                      <a:pPr algn="ctr"/>
                      <a:r>
                        <a:rPr lang="en-US" dirty="0"/>
                        <a:t>2033</a:t>
                      </a:r>
                    </a:p>
                  </a:txBody>
                  <a:tcPr anchor="ctr"/>
                </a:tc>
                <a:extLst>
                  <a:ext uri="{0D108BD9-81ED-4DB2-BD59-A6C34878D82A}">
                    <a16:rowId xmlns:a16="http://schemas.microsoft.com/office/drawing/2014/main" val="2782436962"/>
                  </a:ext>
                </a:extLst>
              </a:tr>
              <a:tr h="336198">
                <a:tc>
                  <a:txBody>
                    <a:bodyPr/>
                    <a:lstStyle/>
                    <a:p>
                      <a:r>
                        <a:rPr lang="en-US" dirty="0"/>
                        <a:t>PEV*:   % of light duty sales</a:t>
                      </a:r>
                    </a:p>
                  </a:txBody>
                  <a:tcPr/>
                </a:tc>
                <a:tc>
                  <a:txBody>
                    <a:bodyPr/>
                    <a:lstStyle/>
                    <a:p>
                      <a:r>
                        <a:rPr lang="en-US" dirty="0"/>
                        <a:t>5.2%</a:t>
                      </a:r>
                    </a:p>
                  </a:txBody>
                  <a:tcPr/>
                </a:tc>
                <a:tc>
                  <a:txBody>
                    <a:bodyPr/>
                    <a:lstStyle/>
                    <a:p>
                      <a:r>
                        <a:rPr lang="en-US" dirty="0"/>
                        <a:t>14.5%</a:t>
                      </a:r>
                    </a:p>
                  </a:txBody>
                  <a:tcPr/>
                </a:tc>
                <a:tc>
                  <a:txBody>
                    <a:bodyPr/>
                    <a:lstStyle/>
                    <a:p>
                      <a:r>
                        <a:rPr lang="en-US" dirty="0"/>
                        <a:t>32.1%</a:t>
                      </a:r>
                    </a:p>
                  </a:txBody>
                  <a:tcPr/>
                </a:tc>
                <a:extLst>
                  <a:ext uri="{0D108BD9-81ED-4DB2-BD59-A6C34878D82A}">
                    <a16:rowId xmlns:a16="http://schemas.microsoft.com/office/drawing/2014/main" val="1618448920"/>
                  </a:ext>
                </a:extLst>
              </a:tr>
              <a:tr h="311959">
                <a:tc>
                  <a:txBody>
                    <a:bodyPr/>
                    <a:lstStyle/>
                    <a:p>
                      <a:r>
                        <a:rPr lang="en-US" dirty="0"/>
                        <a:t>PEV:     % of light duty fleet</a:t>
                      </a:r>
                    </a:p>
                  </a:txBody>
                  <a:tcPr/>
                </a:tc>
                <a:tc>
                  <a:txBody>
                    <a:bodyPr/>
                    <a:lstStyle/>
                    <a:p>
                      <a:r>
                        <a:rPr lang="en-US" dirty="0"/>
                        <a:t>1.3%</a:t>
                      </a:r>
                    </a:p>
                  </a:txBody>
                  <a:tcPr/>
                </a:tc>
                <a:tc>
                  <a:txBody>
                    <a:bodyPr/>
                    <a:lstStyle/>
                    <a:p>
                      <a:r>
                        <a:rPr lang="en-US" dirty="0"/>
                        <a:t>4.1%</a:t>
                      </a:r>
                    </a:p>
                  </a:txBody>
                  <a:tcPr/>
                </a:tc>
                <a:tc>
                  <a:txBody>
                    <a:bodyPr/>
                    <a:lstStyle/>
                    <a:p>
                      <a:r>
                        <a:rPr lang="en-US" dirty="0"/>
                        <a:t>11.3%</a:t>
                      </a:r>
                    </a:p>
                  </a:txBody>
                  <a:tcPr/>
                </a:tc>
                <a:extLst>
                  <a:ext uri="{0D108BD9-81ED-4DB2-BD59-A6C34878D82A}">
                    <a16:rowId xmlns:a16="http://schemas.microsoft.com/office/drawing/2014/main" val="1292492337"/>
                  </a:ext>
                </a:extLst>
              </a:tr>
              <a:tr h="280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VMT: % of total VMT</a:t>
                      </a:r>
                    </a:p>
                  </a:txBody>
                  <a:tcPr/>
                </a:tc>
                <a:tc>
                  <a:txBody>
                    <a:bodyPr/>
                    <a:lstStyle/>
                    <a:p>
                      <a:r>
                        <a:rPr lang="en-US" dirty="0"/>
                        <a:t>1.1%</a:t>
                      </a:r>
                    </a:p>
                  </a:txBody>
                  <a:tcPr/>
                </a:tc>
                <a:tc>
                  <a:txBody>
                    <a:bodyPr/>
                    <a:lstStyle/>
                    <a:p>
                      <a:r>
                        <a:rPr lang="en-US" dirty="0"/>
                        <a:t>3.6%</a:t>
                      </a:r>
                    </a:p>
                  </a:txBody>
                  <a:tcPr/>
                </a:tc>
                <a:tc>
                  <a:txBody>
                    <a:bodyPr/>
                    <a:lstStyle/>
                    <a:p>
                      <a:r>
                        <a:rPr lang="en-US" dirty="0"/>
                        <a:t>10.5%</a:t>
                      </a:r>
                    </a:p>
                  </a:txBody>
                  <a:tcPr/>
                </a:tc>
                <a:extLst>
                  <a:ext uri="{0D108BD9-81ED-4DB2-BD59-A6C34878D82A}">
                    <a16:rowId xmlns:a16="http://schemas.microsoft.com/office/drawing/2014/main" val="3301526072"/>
                  </a:ext>
                </a:extLst>
              </a:tr>
            </a:tbl>
          </a:graphicData>
        </a:graphic>
      </p:graphicFrame>
      <p:sp>
        <p:nvSpPr>
          <p:cNvPr id="12" name="TextBox 11">
            <a:extLst>
              <a:ext uri="{FF2B5EF4-FFF2-40B4-BE49-F238E27FC236}">
                <a16:creationId xmlns:a16="http://schemas.microsoft.com/office/drawing/2014/main" id="{C100C87B-32CB-45AC-A3CA-DC273EA80B2F}"/>
              </a:ext>
            </a:extLst>
          </p:cNvPr>
          <p:cNvSpPr txBox="1"/>
          <p:nvPr/>
        </p:nvSpPr>
        <p:spPr>
          <a:xfrm>
            <a:off x="6261503" y="1275331"/>
            <a:ext cx="5642888" cy="369332"/>
          </a:xfrm>
          <a:prstGeom prst="rect">
            <a:avLst/>
          </a:prstGeom>
          <a:noFill/>
        </p:spPr>
        <p:txBody>
          <a:bodyPr wrap="square" rtlCol="0">
            <a:spAutoFit/>
          </a:bodyPr>
          <a:lstStyle/>
          <a:p>
            <a:pPr algn="ctr"/>
            <a:r>
              <a:rPr lang="en-US" b="1" dirty="0"/>
              <a:t>PEV* sales as a percentage of total vehicle sales </a:t>
            </a:r>
          </a:p>
        </p:txBody>
      </p:sp>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pic>
        <p:nvPicPr>
          <p:cNvPr id="17" name="Picture 16">
            <a:extLst>
              <a:ext uri="{FF2B5EF4-FFF2-40B4-BE49-F238E27FC236}">
                <a16:creationId xmlns:a16="http://schemas.microsoft.com/office/drawing/2014/main" id="{4FBB35CC-B5FC-401C-88F5-6FCA3439F66F}"/>
              </a:ext>
            </a:extLst>
          </p:cNvPr>
          <p:cNvPicPr>
            <a:picLocks noChangeAspect="1"/>
          </p:cNvPicPr>
          <p:nvPr/>
        </p:nvPicPr>
        <p:blipFill>
          <a:blip r:embed="rId3"/>
          <a:stretch>
            <a:fillRect/>
          </a:stretch>
        </p:blipFill>
        <p:spPr>
          <a:xfrm>
            <a:off x="6217920" y="1591056"/>
            <a:ext cx="5663009" cy="3968496"/>
          </a:xfrm>
          <a:prstGeom prst="rect">
            <a:avLst/>
          </a:prstGeom>
        </p:spPr>
      </p:pic>
      <p:grpSp>
        <p:nvGrpSpPr>
          <p:cNvPr id="31" name="Group 30">
            <a:extLst>
              <a:ext uri="{FF2B5EF4-FFF2-40B4-BE49-F238E27FC236}">
                <a16:creationId xmlns:a16="http://schemas.microsoft.com/office/drawing/2014/main" id="{5CC1161D-004B-4C79-8B9D-938BEB6CC024}"/>
              </a:ext>
            </a:extLst>
          </p:cNvPr>
          <p:cNvGrpSpPr/>
          <p:nvPr/>
        </p:nvGrpSpPr>
        <p:grpSpPr>
          <a:xfrm>
            <a:off x="152400" y="1219200"/>
            <a:ext cx="5170440" cy="2733193"/>
            <a:chOff x="152400" y="1219200"/>
            <a:chExt cx="5170440" cy="2733193"/>
          </a:xfrm>
        </p:grpSpPr>
        <p:sp>
          <p:nvSpPr>
            <p:cNvPr id="32" name="Rectangle 31">
              <a:extLst>
                <a:ext uri="{FF2B5EF4-FFF2-40B4-BE49-F238E27FC236}">
                  <a16:creationId xmlns:a16="http://schemas.microsoft.com/office/drawing/2014/main" id="{FBEB51ED-B55F-4BED-9FC9-CC0F27E1A6A8}"/>
                </a:ext>
              </a:extLst>
            </p:cNvPr>
            <p:cNvSpPr/>
            <p:nvPr/>
          </p:nvSpPr>
          <p:spPr>
            <a:xfrm>
              <a:off x="3057124" y="1748317"/>
              <a:ext cx="2215210" cy="11497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3" name="Group 32">
              <a:extLst>
                <a:ext uri="{FF2B5EF4-FFF2-40B4-BE49-F238E27FC236}">
                  <a16:creationId xmlns:a16="http://schemas.microsoft.com/office/drawing/2014/main" id="{8431DE2D-6DF0-4D66-BB02-91BE71EED03A}"/>
                </a:ext>
              </a:extLst>
            </p:cNvPr>
            <p:cNvGrpSpPr/>
            <p:nvPr/>
          </p:nvGrpSpPr>
          <p:grpSpPr>
            <a:xfrm>
              <a:off x="152400" y="1219200"/>
              <a:ext cx="5170440" cy="2733193"/>
              <a:chOff x="152400" y="1219200"/>
              <a:chExt cx="5170440" cy="2733193"/>
            </a:xfrm>
          </p:grpSpPr>
          <p:grpSp>
            <p:nvGrpSpPr>
              <p:cNvPr id="38" name="Group 37">
                <a:extLst>
                  <a:ext uri="{FF2B5EF4-FFF2-40B4-BE49-F238E27FC236}">
                    <a16:creationId xmlns:a16="http://schemas.microsoft.com/office/drawing/2014/main" id="{DBD881A7-3B42-429D-AEA3-1195E376D3DC}"/>
                  </a:ext>
                </a:extLst>
              </p:cNvPr>
              <p:cNvGrpSpPr/>
              <p:nvPr/>
            </p:nvGrpSpPr>
            <p:grpSpPr>
              <a:xfrm>
                <a:off x="152400" y="1219200"/>
                <a:ext cx="5044173" cy="2733193"/>
                <a:chOff x="283236" y="2007436"/>
                <a:chExt cx="7264285" cy="3936164"/>
              </a:xfrm>
            </p:grpSpPr>
            <p:grpSp>
              <p:nvGrpSpPr>
                <p:cNvPr id="41" name="Group 40">
                  <a:extLst>
                    <a:ext uri="{FF2B5EF4-FFF2-40B4-BE49-F238E27FC236}">
                      <a16:creationId xmlns:a16="http://schemas.microsoft.com/office/drawing/2014/main" id="{48395CC1-2ED0-4FF4-A388-CE61CAF4BBFA}"/>
                    </a:ext>
                  </a:extLst>
                </p:cNvPr>
                <p:cNvGrpSpPr/>
                <p:nvPr/>
              </p:nvGrpSpPr>
              <p:grpSpPr>
                <a:xfrm>
                  <a:off x="1636845" y="3141506"/>
                  <a:ext cx="5363855" cy="2412665"/>
                  <a:chOff x="1636845" y="3141506"/>
                  <a:chExt cx="5363855" cy="2412665"/>
                </a:xfrm>
              </p:grpSpPr>
              <p:sp>
                <p:nvSpPr>
                  <p:cNvPr id="57" name="TextBox 56">
                    <a:extLst>
                      <a:ext uri="{FF2B5EF4-FFF2-40B4-BE49-F238E27FC236}">
                        <a16:creationId xmlns:a16="http://schemas.microsoft.com/office/drawing/2014/main" id="{FC9E68F2-FF11-4B4A-BF0D-175C5C93C66D}"/>
                      </a:ext>
                    </a:extLst>
                  </p:cNvPr>
                  <p:cNvSpPr txBox="1"/>
                  <p:nvPr/>
                </p:nvSpPr>
                <p:spPr>
                  <a:xfrm>
                    <a:off x="1636845" y="3418879"/>
                    <a:ext cx="2387491"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Business as Usual</a:t>
                    </a:r>
                  </a:p>
                </p:txBody>
              </p:sp>
              <p:sp>
                <p:nvSpPr>
                  <p:cNvPr id="58" name="TextBox 57">
                    <a:extLst>
                      <a:ext uri="{FF2B5EF4-FFF2-40B4-BE49-F238E27FC236}">
                        <a16:creationId xmlns:a16="http://schemas.microsoft.com/office/drawing/2014/main" id="{D1A22EA3-6EC1-4DD6-A9F9-D656DA98DF43}"/>
                      </a:ext>
                    </a:extLst>
                  </p:cNvPr>
                  <p:cNvSpPr txBox="1"/>
                  <p:nvPr/>
                </p:nvSpPr>
                <p:spPr>
                  <a:xfrm>
                    <a:off x="2167648" y="5038220"/>
                    <a:ext cx="1397127"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ZEV MOU</a:t>
                    </a:r>
                  </a:p>
                </p:txBody>
              </p:sp>
              <p:sp>
                <p:nvSpPr>
                  <p:cNvPr id="59" name="TextBox 58">
                    <a:extLst>
                      <a:ext uri="{FF2B5EF4-FFF2-40B4-BE49-F238E27FC236}">
                        <a16:creationId xmlns:a16="http://schemas.microsoft.com/office/drawing/2014/main" id="{E7D5B86C-7DB3-4AD6-ADAF-F11BCA2AB8E5}"/>
                      </a:ext>
                    </a:extLst>
                  </p:cNvPr>
                  <p:cNvSpPr txBox="1"/>
                  <p:nvPr/>
                </p:nvSpPr>
                <p:spPr>
                  <a:xfrm>
                    <a:off x="5492762" y="4800664"/>
                    <a:ext cx="1507938" cy="753507"/>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Ambitious</a:t>
                    </a:r>
                  </a:p>
                  <a:p>
                    <a:pPr algn="ctr"/>
                    <a:r>
                      <a:rPr lang="en-US" sz="1400" b="1" dirty="0">
                        <a:solidFill>
                          <a:srgbClr val="1F497D"/>
                        </a:solidFill>
                        <a:latin typeface="Century Gothic" panose="020B0502020202020204" pitchFamily="34" charset="0"/>
                      </a:rPr>
                      <a:t>80 x 50</a:t>
                    </a:r>
                  </a:p>
                </p:txBody>
              </p:sp>
              <p:sp>
                <p:nvSpPr>
                  <p:cNvPr id="60" name="TextBox 59">
                    <a:extLst>
                      <a:ext uri="{FF2B5EF4-FFF2-40B4-BE49-F238E27FC236}">
                        <a16:creationId xmlns:a16="http://schemas.microsoft.com/office/drawing/2014/main" id="{30657371-2191-47A3-83DC-57AD2328C7B2}"/>
                      </a:ext>
                    </a:extLst>
                  </p:cNvPr>
                  <p:cNvSpPr txBox="1"/>
                  <p:nvPr/>
                </p:nvSpPr>
                <p:spPr>
                  <a:xfrm>
                    <a:off x="5941008" y="3141506"/>
                    <a:ext cx="266036" cy="398916"/>
                  </a:xfrm>
                  <a:prstGeom prst="rect">
                    <a:avLst/>
                  </a:prstGeom>
                  <a:noFill/>
                </p:spPr>
                <p:txBody>
                  <a:bodyPr wrap="none" rtlCol="0">
                    <a:spAutoFit/>
                  </a:bodyPr>
                  <a:lstStyle/>
                  <a:p>
                    <a:pPr algn="ctr"/>
                    <a:endParaRPr lang="en-US" sz="1200" i="1" dirty="0">
                      <a:solidFill>
                        <a:schemeClr val="bg1">
                          <a:lumMod val="65000"/>
                        </a:schemeClr>
                      </a:solidFill>
                    </a:endParaRPr>
                  </a:p>
                </p:txBody>
              </p:sp>
            </p:grpSp>
            <p:grpSp>
              <p:nvGrpSpPr>
                <p:cNvPr id="42" name="Group 41">
                  <a:extLst>
                    <a:ext uri="{FF2B5EF4-FFF2-40B4-BE49-F238E27FC236}">
                      <a16:creationId xmlns:a16="http://schemas.microsoft.com/office/drawing/2014/main" id="{3B922945-D160-4317-AB31-01C7D3E8FCDD}"/>
                    </a:ext>
                  </a:extLst>
                </p:cNvPr>
                <p:cNvGrpSpPr/>
                <p:nvPr/>
              </p:nvGrpSpPr>
              <p:grpSpPr>
                <a:xfrm>
                  <a:off x="283236" y="2007436"/>
                  <a:ext cx="7264285" cy="3936164"/>
                  <a:chOff x="283236" y="2007436"/>
                  <a:chExt cx="7264285" cy="3936164"/>
                </a:xfrm>
              </p:grpSpPr>
              <p:cxnSp>
                <p:nvCxnSpPr>
                  <p:cNvPr id="43" name="Straight Connector 42">
                    <a:extLst>
                      <a:ext uri="{FF2B5EF4-FFF2-40B4-BE49-F238E27FC236}">
                        <a16:creationId xmlns:a16="http://schemas.microsoft.com/office/drawing/2014/main" id="{FAC1E1B0-B8FF-472C-B10B-85688DEF0C1A}"/>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5F6A461-8880-405A-A6E3-C5D9D1B7212C}"/>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76FBDBA-DF8F-42E7-A05D-753F2E3801F9}"/>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D8C2C07-7E0F-4EAC-87A8-781F2964FE7B}"/>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20BE1ED-5D4A-4ACD-B505-4AA381D553B1}"/>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48" name="TextBox 47">
                    <a:extLst>
                      <a:ext uri="{FF2B5EF4-FFF2-40B4-BE49-F238E27FC236}">
                        <a16:creationId xmlns:a16="http://schemas.microsoft.com/office/drawing/2014/main" id="{27409E16-03C5-4C04-BE64-E362A44C47F9}"/>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49" name="TextBox 48">
                    <a:extLst>
                      <a:ext uri="{FF2B5EF4-FFF2-40B4-BE49-F238E27FC236}">
                        <a16:creationId xmlns:a16="http://schemas.microsoft.com/office/drawing/2014/main" id="{2D97F241-CA1A-4E07-A59F-A46909A5E366}"/>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50" name="TextBox 49">
                    <a:extLst>
                      <a:ext uri="{FF2B5EF4-FFF2-40B4-BE49-F238E27FC236}">
                        <a16:creationId xmlns:a16="http://schemas.microsoft.com/office/drawing/2014/main" id="{1899D955-7322-412B-AA26-121C3D87BE62}"/>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51" name="TextBox 50">
                    <a:extLst>
                      <a:ext uri="{FF2B5EF4-FFF2-40B4-BE49-F238E27FC236}">
                        <a16:creationId xmlns:a16="http://schemas.microsoft.com/office/drawing/2014/main" id="{84AED22B-81DB-4C94-9995-CD451DE0B023}"/>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52" name="TextBox 51">
                    <a:extLst>
                      <a:ext uri="{FF2B5EF4-FFF2-40B4-BE49-F238E27FC236}">
                        <a16:creationId xmlns:a16="http://schemas.microsoft.com/office/drawing/2014/main" id="{D964A6F3-6401-469B-82B6-9EF7DC214089}"/>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53" name="TextBox 52">
                    <a:extLst>
                      <a:ext uri="{FF2B5EF4-FFF2-40B4-BE49-F238E27FC236}">
                        <a16:creationId xmlns:a16="http://schemas.microsoft.com/office/drawing/2014/main" id="{B3FDE0D0-7C62-48B7-B556-57F207A27DAB}"/>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54" name="TextBox 53">
                    <a:extLst>
                      <a:ext uri="{FF2B5EF4-FFF2-40B4-BE49-F238E27FC236}">
                        <a16:creationId xmlns:a16="http://schemas.microsoft.com/office/drawing/2014/main" id="{C210AC24-7839-4F39-A29C-8DE613B2426C}"/>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55" name="TextBox 54">
                    <a:extLst>
                      <a:ext uri="{FF2B5EF4-FFF2-40B4-BE49-F238E27FC236}">
                        <a16:creationId xmlns:a16="http://schemas.microsoft.com/office/drawing/2014/main" id="{DBB668CC-416E-4292-B36E-0B2A8263D839}"/>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56" name="TextBox 55">
                    <a:extLst>
                      <a:ext uri="{FF2B5EF4-FFF2-40B4-BE49-F238E27FC236}">
                        <a16:creationId xmlns:a16="http://schemas.microsoft.com/office/drawing/2014/main" id="{750DB808-E51A-4F14-B46C-92C27EBDD09E}"/>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sp>
            <p:nvSpPr>
              <p:cNvPr id="39" name="TextBox 38">
                <a:extLst>
                  <a:ext uri="{FF2B5EF4-FFF2-40B4-BE49-F238E27FC236}">
                    <a16:creationId xmlns:a16="http://schemas.microsoft.com/office/drawing/2014/main" id="{7A032CDB-2D31-4EA8-BFC3-114C1E85E870}"/>
                  </a:ext>
                </a:extLst>
              </p:cNvPr>
              <p:cNvSpPr txBox="1"/>
              <p:nvPr/>
            </p:nvSpPr>
            <p:spPr>
              <a:xfrm>
                <a:off x="3360443" y="2090793"/>
                <a:ext cx="1962397" cy="52322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Average of 3</a:t>
                </a:r>
                <a:r>
                  <a:rPr lang="en-US" sz="1400" b="1" baseline="30000" dirty="0">
                    <a:solidFill>
                      <a:srgbClr val="1F497D"/>
                    </a:solidFill>
                    <a:latin typeface="Century Gothic" panose="020B0502020202020204" pitchFamily="34" charset="0"/>
                  </a:rPr>
                  <a:t>rd</a:t>
                </a:r>
                <a:r>
                  <a:rPr lang="en-US" sz="1400" b="1" dirty="0">
                    <a:solidFill>
                      <a:srgbClr val="1F497D"/>
                    </a:solidFill>
                    <a:latin typeface="Century Gothic" panose="020B0502020202020204" pitchFamily="34" charset="0"/>
                  </a:rPr>
                  <a:t> Party </a:t>
                </a:r>
              </a:p>
              <a:p>
                <a:pPr algn="ctr"/>
                <a:r>
                  <a:rPr lang="en-US" sz="1400" b="1" dirty="0">
                    <a:solidFill>
                      <a:srgbClr val="1F497D"/>
                    </a:solidFill>
                    <a:latin typeface="Century Gothic" panose="020B0502020202020204" pitchFamily="34" charset="0"/>
                  </a:rPr>
                  <a:t>Projections</a:t>
                </a:r>
              </a:p>
            </p:txBody>
          </p:sp>
        </p:grpSp>
      </p:grpSp>
    </p:spTree>
    <p:extLst>
      <p:ext uri="{BB962C8B-B14F-4D97-AF65-F5344CB8AC3E}">
        <p14:creationId xmlns:p14="http://schemas.microsoft.com/office/powerpoint/2010/main" val="354409903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 – Low Policy, High Tech</a:t>
            </a:r>
          </a:p>
        </p:txBody>
      </p:sp>
      <p:graphicFrame>
        <p:nvGraphicFramePr>
          <p:cNvPr id="11" name="Table 10">
            <a:extLst>
              <a:ext uri="{FF2B5EF4-FFF2-40B4-BE49-F238E27FC236}">
                <a16:creationId xmlns:a16="http://schemas.microsoft.com/office/drawing/2014/main" id="{4FE282EA-BD04-490D-B657-F0F1E293A398}"/>
              </a:ext>
            </a:extLst>
          </p:cNvPr>
          <p:cNvGraphicFramePr>
            <a:graphicFrameLocks noGrp="1"/>
          </p:cNvGraphicFramePr>
          <p:nvPr>
            <p:extLst/>
          </p:nvPr>
        </p:nvGraphicFramePr>
        <p:xfrm>
          <a:off x="304800" y="4084320"/>
          <a:ext cx="5716878" cy="1478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4712260"/>
                    </a:ext>
                  </a:extLst>
                </a:gridCol>
                <a:gridCol w="864226">
                  <a:extLst>
                    <a:ext uri="{9D8B030D-6E8A-4147-A177-3AD203B41FA5}">
                      <a16:colId xmlns:a16="http://schemas.microsoft.com/office/drawing/2014/main" val="3535343856"/>
                    </a:ext>
                  </a:extLst>
                </a:gridCol>
                <a:gridCol w="864226">
                  <a:extLst>
                    <a:ext uri="{9D8B030D-6E8A-4147-A177-3AD203B41FA5}">
                      <a16:colId xmlns:a16="http://schemas.microsoft.com/office/drawing/2014/main" val="759332831"/>
                    </a:ext>
                  </a:extLst>
                </a:gridCol>
                <a:gridCol w="864226">
                  <a:extLst>
                    <a:ext uri="{9D8B030D-6E8A-4147-A177-3AD203B41FA5}">
                      <a16:colId xmlns:a16="http://schemas.microsoft.com/office/drawing/2014/main" val="3709789451"/>
                    </a:ext>
                  </a:extLst>
                </a:gridCol>
              </a:tblGrid>
              <a:tr h="381000">
                <a:tc>
                  <a:txBody>
                    <a:bodyPr/>
                    <a:lstStyle/>
                    <a:p>
                      <a:endParaRPr lang="en-US" dirty="0"/>
                    </a:p>
                  </a:txBody>
                  <a:tcPr/>
                </a:tc>
                <a:tc>
                  <a:txBody>
                    <a:bodyPr/>
                    <a:lstStyle/>
                    <a:p>
                      <a:pPr algn="ctr"/>
                      <a:r>
                        <a:rPr lang="en-US" dirty="0"/>
                        <a:t>2023</a:t>
                      </a:r>
                    </a:p>
                  </a:txBody>
                  <a:tcPr anchor="ctr"/>
                </a:tc>
                <a:tc>
                  <a:txBody>
                    <a:bodyPr/>
                    <a:lstStyle/>
                    <a:p>
                      <a:pPr algn="ctr"/>
                      <a:r>
                        <a:rPr lang="en-US" dirty="0"/>
                        <a:t>2028</a:t>
                      </a:r>
                    </a:p>
                  </a:txBody>
                  <a:tcPr anchor="ctr"/>
                </a:tc>
                <a:tc>
                  <a:txBody>
                    <a:bodyPr/>
                    <a:lstStyle/>
                    <a:p>
                      <a:pPr algn="ctr"/>
                      <a:r>
                        <a:rPr lang="en-US" dirty="0"/>
                        <a:t>2033</a:t>
                      </a:r>
                    </a:p>
                  </a:txBody>
                  <a:tcPr anchor="ctr"/>
                </a:tc>
                <a:extLst>
                  <a:ext uri="{0D108BD9-81ED-4DB2-BD59-A6C34878D82A}">
                    <a16:rowId xmlns:a16="http://schemas.microsoft.com/office/drawing/2014/main" val="2782436962"/>
                  </a:ext>
                </a:extLst>
              </a:tr>
              <a:tr h="336198">
                <a:tc>
                  <a:txBody>
                    <a:bodyPr/>
                    <a:lstStyle/>
                    <a:p>
                      <a:r>
                        <a:rPr lang="en-US" dirty="0"/>
                        <a:t>PEV*:   % of light duty sales</a:t>
                      </a:r>
                    </a:p>
                  </a:txBody>
                  <a:tcPr/>
                </a:tc>
                <a:tc>
                  <a:txBody>
                    <a:bodyPr/>
                    <a:lstStyle/>
                    <a:p>
                      <a:r>
                        <a:rPr lang="en-US" dirty="0"/>
                        <a:t>5.2%</a:t>
                      </a:r>
                    </a:p>
                  </a:txBody>
                  <a:tcPr/>
                </a:tc>
                <a:tc>
                  <a:txBody>
                    <a:bodyPr/>
                    <a:lstStyle/>
                    <a:p>
                      <a:r>
                        <a:rPr lang="en-US" dirty="0"/>
                        <a:t>14.5%</a:t>
                      </a:r>
                    </a:p>
                  </a:txBody>
                  <a:tcPr/>
                </a:tc>
                <a:tc>
                  <a:txBody>
                    <a:bodyPr/>
                    <a:lstStyle/>
                    <a:p>
                      <a:r>
                        <a:rPr lang="en-US" dirty="0"/>
                        <a:t>32.1%</a:t>
                      </a:r>
                    </a:p>
                  </a:txBody>
                  <a:tcPr/>
                </a:tc>
                <a:extLst>
                  <a:ext uri="{0D108BD9-81ED-4DB2-BD59-A6C34878D82A}">
                    <a16:rowId xmlns:a16="http://schemas.microsoft.com/office/drawing/2014/main" val="1618448920"/>
                  </a:ext>
                </a:extLst>
              </a:tr>
              <a:tr h="311959">
                <a:tc>
                  <a:txBody>
                    <a:bodyPr/>
                    <a:lstStyle/>
                    <a:p>
                      <a:r>
                        <a:rPr lang="en-US" dirty="0"/>
                        <a:t>PEV:     % of light duty fleet</a:t>
                      </a:r>
                    </a:p>
                  </a:txBody>
                  <a:tcPr/>
                </a:tc>
                <a:tc>
                  <a:txBody>
                    <a:bodyPr/>
                    <a:lstStyle/>
                    <a:p>
                      <a:r>
                        <a:rPr lang="en-US" dirty="0"/>
                        <a:t>1.3%</a:t>
                      </a:r>
                    </a:p>
                  </a:txBody>
                  <a:tcPr/>
                </a:tc>
                <a:tc>
                  <a:txBody>
                    <a:bodyPr/>
                    <a:lstStyle/>
                    <a:p>
                      <a:r>
                        <a:rPr lang="en-US" dirty="0"/>
                        <a:t>4.1%</a:t>
                      </a:r>
                    </a:p>
                  </a:txBody>
                  <a:tcPr/>
                </a:tc>
                <a:tc>
                  <a:txBody>
                    <a:bodyPr/>
                    <a:lstStyle/>
                    <a:p>
                      <a:r>
                        <a:rPr lang="en-US" dirty="0"/>
                        <a:t>11.3%</a:t>
                      </a:r>
                    </a:p>
                  </a:txBody>
                  <a:tcPr/>
                </a:tc>
                <a:extLst>
                  <a:ext uri="{0D108BD9-81ED-4DB2-BD59-A6C34878D82A}">
                    <a16:rowId xmlns:a16="http://schemas.microsoft.com/office/drawing/2014/main" val="1292492337"/>
                  </a:ext>
                </a:extLst>
              </a:tr>
              <a:tr h="280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VMT: % of total VMT</a:t>
                      </a:r>
                    </a:p>
                  </a:txBody>
                  <a:tcPr/>
                </a:tc>
                <a:tc>
                  <a:txBody>
                    <a:bodyPr/>
                    <a:lstStyle/>
                    <a:p>
                      <a:r>
                        <a:rPr lang="en-US" dirty="0"/>
                        <a:t>1.1%</a:t>
                      </a:r>
                    </a:p>
                  </a:txBody>
                  <a:tcPr/>
                </a:tc>
                <a:tc>
                  <a:txBody>
                    <a:bodyPr/>
                    <a:lstStyle/>
                    <a:p>
                      <a:r>
                        <a:rPr lang="en-US" dirty="0"/>
                        <a:t>3.6%</a:t>
                      </a:r>
                    </a:p>
                  </a:txBody>
                  <a:tcPr/>
                </a:tc>
                <a:tc>
                  <a:txBody>
                    <a:bodyPr/>
                    <a:lstStyle/>
                    <a:p>
                      <a:r>
                        <a:rPr lang="en-US" dirty="0"/>
                        <a:t>10.5%</a:t>
                      </a:r>
                    </a:p>
                  </a:txBody>
                  <a:tcPr/>
                </a:tc>
                <a:extLst>
                  <a:ext uri="{0D108BD9-81ED-4DB2-BD59-A6C34878D82A}">
                    <a16:rowId xmlns:a16="http://schemas.microsoft.com/office/drawing/2014/main" val="3301526072"/>
                  </a:ext>
                </a:extLst>
              </a:tr>
            </a:tbl>
          </a:graphicData>
        </a:graphic>
      </p:graphicFrame>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sp>
        <p:nvSpPr>
          <p:cNvPr id="32" name="TextBox 31">
            <a:extLst>
              <a:ext uri="{FF2B5EF4-FFF2-40B4-BE49-F238E27FC236}">
                <a16:creationId xmlns:a16="http://schemas.microsoft.com/office/drawing/2014/main" id="{44D6A8E3-4A70-4C88-98A2-74AE6779269C}"/>
              </a:ext>
            </a:extLst>
          </p:cNvPr>
          <p:cNvSpPr txBox="1"/>
          <p:nvPr/>
        </p:nvSpPr>
        <p:spPr>
          <a:xfrm>
            <a:off x="6338655" y="1665829"/>
            <a:ext cx="5642888" cy="369332"/>
          </a:xfrm>
          <a:prstGeom prst="rect">
            <a:avLst/>
          </a:prstGeom>
          <a:noFill/>
        </p:spPr>
        <p:txBody>
          <a:bodyPr wrap="square" rtlCol="0">
            <a:spAutoFit/>
          </a:bodyPr>
          <a:lstStyle/>
          <a:p>
            <a:pPr algn="ctr"/>
            <a:r>
              <a:rPr lang="en-US" b="1" dirty="0"/>
              <a:t>Environmental Results to 2033</a:t>
            </a:r>
          </a:p>
        </p:txBody>
      </p:sp>
      <p:graphicFrame>
        <p:nvGraphicFramePr>
          <p:cNvPr id="33" name="Table 32">
            <a:extLst>
              <a:ext uri="{FF2B5EF4-FFF2-40B4-BE49-F238E27FC236}">
                <a16:creationId xmlns:a16="http://schemas.microsoft.com/office/drawing/2014/main" id="{96B7F44C-042D-4C37-BF90-AA512342DB5C}"/>
              </a:ext>
            </a:extLst>
          </p:cNvPr>
          <p:cNvGraphicFramePr>
            <a:graphicFrameLocks noGrp="1"/>
          </p:cNvGraphicFramePr>
          <p:nvPr>
            <p:extLst>
              <p:ext uri="{D42A27DB-BD31-4B8C-83A1-F6EECF244321}">
                <p14:modId xmlns:p14="http://schemas.microsoft.com/office/powerpoint/2010/main" val="1914835376"/>
              </p:ext>
            </p:extLst>
          </p:nvPr>
        </p:nvGraphicFramePr>
        <p:xfrm>
          <a:off x="6764275" y="2124334"/>
          <a:ext cx="4791648" cy="2151492"/>
        </p:xfrm>
        <a:graphic>
          <a:graphicData uri="http://schemas.openxmlformats.org/drawingml/2006/table">
            <a:tbl>
              <a:tblPr firstRow="1" bandRow="1">
                <a:tableStyleId>{5C22544A-7EE6-4342-B048-85BDC9FD1C3A}</a:tableStyleId>
              </a:tblPr>
              <a:tblGrid>
                <a:gridCol w="447211">
                  <a:extLst>
                    <a:ext uri="{9D8B030D-6E8A-4147-A177-3AD203B41FA5}">
                      <a16:colId xmlns:a16="http://schemas.microsoft.com/office/drawing/2014/main" val="1306855514"/>
                    </a:ext>
                  </a:extLst>
                </a:gridCol>
                <a:gridCol w="2809990">
                  <a:extLst>
                    <a:ext uri="{9D8B030D-6E8A-4147-A177-3AD203B41FA5}">
                      <a16:colId xmlns:a16="http://schemas.microsoft.com/office/drawing/2014/main" val="994712260"/>
                    </a:ext>
                  </a:extLst>
                </a:gridCol>
                <a:gridCol w="1534447">
                  <a:extLst>
                    <a:ext uri="{9D8B030D-6E8A-4147-A177-3AD203B41FA5}">
                      <a16:colId xmlns:a16="http://schemas.microsoft.com/office/drawing/2014/main" val="3709789451"/>
                    </a:ext>
                  </a:extLst>
                </a:gridCol>
              </a:tblGrid>
              <a:tr h="554508">
                <a:tc>
                  <a:txBody>
                    <a:bodyPr/>
                    <a:lstStyle/>
                    <a:p>
                      <a:endParaRPr lang="en-US" dirty="0"/>
                    </a:p>
                  </a:txBody>
                  <a:tcPr/>
                </a:tc>
                <a:tc>
                  <a:txBody>
                    <a:bodyPr/>
                    <a:lstStyle/>
                    <a:p>
                      <a:r>
                        <a:rPr lang="en-US" dirty="0"/>
                        <a:t>Result</a:t>
                      </a:r>
                    </a:p>
                  </a:txBody>
                  <a:tcPr/>
                </a:tc>
                <a:tc>
                  <a:txBody>
                    <a:bodyPr/>
                    <a:lstStyle/>
                    <a:p>
                      <a:pPr algn="ctr"/>
                      <a:r>
                        <a:rPr lang="en-US" dirty="0"/>
                        <a:t>2033</a:t>
                      </a:r>
                    </a:p>
                  </a:txBody>
                  <a:tcPr anchor="ctr"/>
                </a:tc>
                <a:extLst>
                  <a:ext uri="{0D108BD9-81ED-4DB2-BD59-A6C34878D82A}">
                    <a16:rowId xmlns:a16="http://schemas.microsoft.com/office/drawing/2014/main" val="2782436962"/>
                  </a:ext>
                </a:extLst>
              </a:tr>
              <a:tr h="532328">
                <a:tc rowSpan="3">
                  <a:txBody>
                    <a:bodyPr/>
                    <a:lstStyle/>
                    <a:p>
                      <a:r>
                        <a:rPr lang="en-US" dirty="0"/>
                        <a:t>Environmental</a:t>
                      </a:r>
                    </a:p>
                  </a:txBody>
                  <a:tcPr vert="vert270"/>
                </a:tc>
                <a:tc>
                  <a:txBody>
                    <a:bodyPr/>
                    <a:lstStyle/>
                    <a:p>
                      <a:r>
                        <a:rPr lang="en-US" sz="1600" dirty="0"/>
                        <a:t>GHGs (metric tons)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-2.8%</a:t>
                      </a:r>
                    </a:p>
                  </a:txBody>
                  <a:tcPr marL="0" marR="0" marT="0" marB="0" anchor="ctr">
                    <a:solidFill>
                      <a:srgbClr val="DCE5EE"/>
                    </a:solidFill>
                  </a:tcPr>
                </a:tc>
                <a:extLst>
                  <a:ext uri="{0D108BD9-81ED-4DB2-BD59-A6C34878D82A}">
                    <a16:rowId xmlns:a16="http://schemas.microsoft.com/office/drawing/2014/main" val="1618448920"/>
                  </a:ext>
                </a:extLst>
              </a:tr>
              <a:tr h="532328">
                <a:tc vMerge="1">
                  <a:txBody>
                    <a:bodyPr/>
                    <a:lstStyle/>
                    <a:p>
                      <a:endParaRPr lang="en-US" dirty="0"/>
                    </a:p>
                  </a:txBody>
                  <a:tcPr/>
                </a:tc>
                <a:tc>
                  <a:txBody>
                    <a:bodyPr/>
                    <a:lstStyle/>
                    <a:p>
                      <a:r>
                        <a:rPr lang="en-US" sz="1600" dirty="0"/>
                        <a:t>NOx (pounds)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-5.0%</a:t>
                      </a:r>
                    </a:p>
                  </a:txBody>
                  <a:tcPr marL="0" marR="0" marT="0" marB="0" anchor="ctr">
                    <a:solidFill>
                      <a:srgbClr val="DCE5EE"/>
                    </a:solidFill>
                  </a:tcPr>
                </a:tc>
                <a:extLst>
                  <a:ext uri="{0D108BD9-81ED-4DB2-BD59-A6C34878D82A}">
                    <a16:rowId xmlns:a16="http://schemas.microsoft.com/office/drawing/2014/main" val="1292492337"/>
                  </a:ext>
                </a:extLst>
              </a:tr>
              <a:tr h="53232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PM2.5 (pounds)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-2.8%</a:t>
                      </a:r>
                    </a:p>
                  </a:txBody>
                  <a:tcPr marL="0" marR="0" marT="0" marB="0" anchor="ctr">
                    <a:solidFill>
                      <a:srgbClr val="DCE5EE"/>
                    </a:solidFill>
                  </a:tcPr>
                </a:tc>
                <a:extLst>
                  <a:ext uri="{0D108BD9-81ED-4DB2-BD59-A6C34878D82A}">
                    <a16:rowId xmlns:a16="http://schemas.microsoft.com/office/drawing/2014/main" val="3301526072"/>
                  </a:ext>
                </a:extLst>
              </a:tr>
            </a:tbl>
          </a:graphicData>
        </a:graphic>
      </p:graphicFrame>
      <p:grpSp>
        <p:nvGrpSpPr>
          <p:cNvPr id="31" name="Group 30">
            <a:extLst>
              <a:ext uri="{FF2B5EF4-FFF2-40B4-BE49-F238E27FC236}">
                <a16:creationId xmlns:a16="http://schemas.microsoft.com/office/drawing/2014/main" id="{3531C5BE-02C2-452E-A5E0-B3983D0C75CD}"/>
              </a:ext>
            </a:extLst>
          </p:cNvPr>
          <p:cNvGrpSpPr/>
          <p:nvPr/>
        </p:nvGrpSpPr>
        <p:grpSpPr>
          <a:xfrm>
            <a:off x="152400" y="1219200"/>
            <a:ext cx="5170440" cy="2733193"/>
            <a:chOff x="152400" y="1219200"/>
            <a:chExt cx="5170440" cy="2733193"/>
          </a:xfrm>
        </p:grpSpPr>
        <p:sp>
          <p:nvSpPr>
            <p:cNvPr id="38" name="Rectangle 37">
              <a:extLst>
                <a:ext uri="{FF2B5EF4-FFF2-40B4-BE49-F238E27FC236}">
                  <a16:creationId xmlns:a16="http://schemas.microsoft.com/office/drawing/2014/main" id="{A92BA017-E626-4513-B202-EA4D28B64ECA}"/>
                </a:ext>
              </a:extLst>
            </p:cNvPr>
            <p:cNvSpPr/>
            <p:nvPr/>
          </p:nvSpPr>
          <p:spPr>
            <a:xfrm>
              <a:off x="3057124" y="1748317"/>
              <a:ext cx="2215210" cy="11497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9" name="Group 38">
              <a:extLst>
                <a:ext uri="{FF2B5EF4-FFF2-40B4-BE49-F238E27FC236}">
                  <a16:creationId xmlns:a16="http://schemas.microsoft.com/office/drawing/2014/main" id="{7917433C-8005-4514-85FA-C73DA084CBC7}"/>
                </a:ext>
              </a:extLst>
            </p:cNvPr>
            <p:cNvGrpSpPr/>
            <p:nvPr/>
          </p:nvGrpSpPr>
          <p:grpSpPr>
            <a:xfrm>
              <a:off x="152400" y="1219200"/>
              <a:ext cx="5170440" cy="2733193"/>
              <a:chOff x="152400" y="1219200"/>
              <a:chExt cx="5170440" cy="2733193"/>
            </a:xfrm>
          </p:grpSpPr>
          <p:grpSp>
            <p:nvGrpSpPr>
              <p:cNvPr id="41" name="Group 40">
                <a:extLst>
                  <a:ext uri="{FF2B5EF4-FFF2-40B4-BE49-F238E27FC236}">
                    <a16:creationId xmlns:a16="http://schemas.microsoft.com/office/drawing/2014/main" id="{553C8AA8-AB13-4218-95AF-DCABD11258B0}"/>
                  </a:ext>
                </a:extLst>
              </p:cNvPr>
              <p:cNvGrpSpPr/>
              <p:nvPr/>
            </p:nvGrpSpPr>
            <p:grpSpPr>
              <a:xfrm>
                <a:off x="152400" y="1219200"/>
                <a:ext cx="5044173" cy="2733193"/>
                <a:chOff x="283236" y="2007436"/>
                <a:chExt cx="7264285" cy="3936164"/>
              </a:xfrm>
            </p:grpSpPr>
            <p:grpSp>
              <p:nvGrpSpPr>
                <p:cNvPr id="43" name="Group 42">
                  <a:extLst>
                    <a:ext uri="{FF2B5EF4-FFF2-40B4-BE49-F238E27FC236}">
                      <a16:creationId xmlns:a16="http://schemas.microsoft.com/office/drawing/2014/main" id="{991D439C-546D-4204-ADE6-908408E1EC1F}"/>
                    </a:ext>
                  </a:extLst>
                </p:cNvPr>
                <p:cNvGrpSpPr/>
                <p:nvPr/>
              </p:nvGrpSpPr>
              <p:grpSpPr>
                <a:xfrm>
                  <a:off x="1636845" y="3141506"/>
                  <a:ext cx="5363855" cy="2412665"/>
                  <a:chOff x="1636845" y="3141506"/>
                  <a:chExt cx="5363855" cy="2412665"/>
                </a:xfrm>
              </p:grpSpPr>
              <p:sp>
                <p:nvSpPr>
                  <p:cNvPr id="59" name="TextBox 58">
                    <a:extLst>
                      <a:ext uri="{FF2B5EF4-FFF2-40B4-BE49-F238E27FC236}">
                        <a16:creationId xmlns:a16="http://schemas.microsoft.com/office/drawing/2014/main" id="{B0687CF1-1A9D-4F7C-8512-8B22FB3AB314}"/>
                      </a:ext>
                    </a:extLst>
                  </p:cNvPr>
                  <p:cNvSpPr txBox="1"/>
                  <p:nvPr/>
                </p:nvSpPr>
                <p:spPr>
                  <a:xfrm>
                    <a:off x="1636845" y="3418879"/>
                    <a:ext cx="2387491"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Business as Usual</a:t>
                    </a:r>
                  </a:p>
                </p:txBody>
              </p:sp>
              <p:sp>
                <p:nvSpPr>
                  <p:cNvPr id="60" name="TextBox 59">
                    <a:extLst>
                      <a:ext uri="{FF2B5EF4-FFF2-40B4-BE49-F238E27FC236}">
                        <a16:creationId xmlns:a16="http://schemas.microsoft.com/office/drawing/2014/main" id="{A07F8A17-88D2-4C60-9415-3FB086179F61}"/>
                      </a:ext>
                    </a:extLst>
                  </p:cNvPr>
                  <p:cNvSpPr txBox="1"/>
                  <p:nvPr/>
                </p:nvSpPr>
                <p:spPr>
                  <a:xfrm>
                    <a:off x="2167648" y="5038220"/>
                    <a:ext cx="1397127"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ZEV MOU</a:t>
                    </a:r>
                  </a:p>
                </p:txBody>
              </p:sp>
              <p:sp>
                <p:nvSpPr>
                  <p:cNvPr id="61" name="TextBox 60">
                    <a:extLst>
                      <a:ext uri="{FF2B5EF4-FFF2-40B4-BE49-F238E27FC236}">
                        <a16:creationId xmlns:a16="http://schemas.microsoft.com/office/drawing/2014/main" id="{73C7DD29-D575-4DA8-A260-98970D6B3AEB}"/>
                      </a:ext>
                    </a:extLst>
                  </p:cNvPr>
                  <p:cNvSpPr txBox="1"/>
                  <p:nvPr/>
                </p:nvSpPr>
                <p:spPr>
                  <a:xfrm>
                    <a:off x="5492762" y="4800664"/>
                    <a:ext cx="1507938" cy="753507"/>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Ambitious</a:t>
                    </a:r>
                  </a:p>
                  <a:p>
                    <a:pPr algn="ctr"/>
                    <a:r>
                      <a:rPr lang="en-US" sz="1400" b="1" dirty="0">
                        <a:solidFill>
                          <a:srgbClr val="1F497D"/>
                        </a:solidFill>
                        <a:latin typeface="Century Gothic" panose="020B0502020202020204" pitchFamily="34" charset="0"/>
                      </a:rPr>
                      <a:t>80 x 50</a:t>
                    </a:r>
                  </a:p>
                </p:txBody>
              </p:sp>
              <p:sp>
                <p:nvSpPr>
                  <p:cNvPr id="62" name="TextBox 61">
                    <a:extLst>
                      <a:ext uri="{FF2B5EF4-FFF2-40B4-BE49-F238E27FC236}">
                        <a16:creationId xmlns:a16="http://schemas.microsoft.com/office/drawing/2014/main" id="{33FBC233-2960-48D4-B891-ED2E7E41786B}"/>
                      </a:ext>
                    </a:extLst>
                  </p:cNvPr>
                  <p:cNvSpPr txBox="1"/>
                  <p:nvPr/>
                </p:nvSpPr>
                <p:spPr>
                  <a:xfrm>
                    <a:off x="5941008" y="3141506"/>
                    <a:ext cx="266036" cy="398916"/>
                  </a:xfrm>
                  <a:prstGeom prst="rect">
                    <a:avLst/>
                  </a:prstGeom>
                  <a:noFill/>
                </p:spPr>
                <p:txBody>
                  <a:bodyPr wrap="none" rtlCol="0">
                    <a:spAutoFit/>
                  </a:bodyPr>
                  <a:lstStyle/>
                  <a:p>
                    <a:pPr algn="ctr"/>
                    <a:endParaRPr lang="en-US" sz="1200" i="1" dirty="0">
                      <a:solidFill>
                        <a:schemeClr val="bg1">
                          <a:lumMod val="65000"/>
                        </a:schemeClr>
                      </a:solidFill>
                    </a:endParaRPr>
                  </a:p>
                </p:txBody>
              </p:sp>
            </p:grpSp>
            <p:grpSp>
              <p:nvGrpSpPr>
                <p:cNvPr id="44" name="Group 43">
                  <a:extLst>
                    <a:ext uri="{FF2B5EF4-FFF2-40B4-BE49-F238E27FC236}">
                      <a16:creationId xmlns:a16="http://schemas.microsoft.com/office/drawing/2014/main" id="{64748AC2-C98A-4EC3-A365-815D601297EB}"/>
                    </a:ext>
                  </a:extLst>
                </p:cNvPr>
                <p:cNvGrpSpPr/>
                <p:nvPr/>
              </p:nvGrpSpPr>
              <p:grpSpPr>
                <a:xfrm>
                  <a:off x="283236" y="2007436"/>
                  <a:ext cx="7264285" cy="3936164"/>
                  <a:chOff x="283236" y="2007436"/>
                  <a:chExt cx="7264285" cy="3936164"/>
                </a:xfrm>
              </p:grpSpPr>
              <p:cxnSp>
                <p:nvCxnSpPr>
                  <p:cNvPr id="45" name="Straight Connector 44">
                    <a:extLst>
                      <a:ext uri="{FF2B5EF4-FFF2-40B4-BE49-F238E27FC236}">
                        <a16:creationId xmlns:a16="http://schemas.microsoft.com/office/drawing/2014/main" id="{F2E96373-367C-4C51-9D3F-219D23BFDFC6}"/>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AD3C840-801D-4CE8-B6D0-BAE2500D2773}"/>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0A8F72F-C1B9-4B5C-958B-5ECC4D21314B}"/>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67D10CF-5988-4FCC-B809-C859319C4B2C}"/>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9E56D17-426A-49FC-B737-C11F5A203C43}"/>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50" name="TextBox 49">
                    <a:extLst>
                      <a:ext uri="{FF2B5EF4-FFF2-40B4-BE49-F238E27FC236}">
                        <a16:creationId xmlns:a16="http://schemas.microsoft.com/office/drawing/2014/main" id="{1C85DCB9-2023-437D-8CDA-08652DA8B3D0}"/>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51" name="TextBox 50">
                    <a:extLst>
                      <a:ext uri="{FF2B5EF4-FFF2-40B4-BE49-F238E27FC236}">
                        <a16:creationId xmlns:a16="http://schemas.microsoft.com/office/drawing/2014/main" id="{99D6EA7B-26D7-4083-9AA1-7E8519E0339D}"/>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52" name="TextBox 51">
                    <a:extLst>
                      <a:ext uri="{FF2B5EF4-FFF2-40B4-BE49-F238E27FC236}">
                        <a16:creationId xmlns:a16="http://schemas.microsoft.com/office/drawing/2014/main" id="{31E60D5C-5206-442F-863B-4B8BC1EE6C8C}"/>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53" name="TextBox 52">
                    <a:extLst>
                      <a:ext uri="{FF2B5EF4-FFF2-40B4-BE49-F238E27FC236}">
                        <a16:creationId xmlns:a16="http://schemas.microsoft.com/office/drawing/2014/main" id="{6286A00E-E2C1-4A9C-9A3C-2BCDA3E28F12}"/>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54" name="TextBox 53">
                    <a:extLst>
                      <a:ext uri="{FF2B5EF4-FFF2-40B4-BE49-F238E27FC236}">
                        <a16:creationId xmlns:a16="http://schemas.microsoft.com/office/drawing/2014/main" id="{148299CF-9140-4430-BBFF-3DF4DC72F131}"/>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55" name="TextBox 54">
                    <a:extLst>
                      <a:ext uri="{FF2B5EF4-FFF2-40B4-BE49-F238E27FC236}">
                        <a16:creationId xmlns:a16="http://schemas.microsoft.com/office/drawing/2014/main" id="{F9BEC3EC-7BD5-46E2-9ED3-B5ADF320715B}"/>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56" name="TextBox 55">
                    <a:extLst>
                      <a:ext uri="{FF2B5EF4-FFF2-40B4-BE49-F238E27FC236}">
                        <a16:creationId xmlns:a16="http://schemas.microsoft.com/office/drawing/2014/main" id="{EE5F7284-5774-4A9B-8FF1-7BDDDDF7219E}"/>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57" name="TextBox 56">
                    <a:extLst>
                      <a:ext uri="{FF2B5EF4-FFF2-40B4-BE49-F238E27FC236}">
                        <a16:creationId xmlns:a16="http://schemas.microsoft.com/office/drawing/2014/main" id="{D4ECCEBE-4E17-4AFD-8FA2-E5C8C75BBF75}"/>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58" name="TextBox 57">
                    <a:extLst>
                      <a:ext uri="{FF2B5EF4-FFF2-40B4-BE49-F238E27FC236}">
                        <a16:creationId xmlns:a16="http://schemas.microsoft.com/office/drawing/2014/main" id="{AC53E3D4-CBC3-4530-A2E2-236F337F0420}"/>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sp>
            <p:nvSpPr>
              <p:cNvPr id="42" name="TextBox 41">
                <a:extLst>
                  <a:ext uri="{FF2B5EF4-FFF2-40B4-BE49-F238E27FC236}">
                    <a16:creationId xmlns:a16="http://schemas.microsoft.com/office/drawing/2014/main" id="{EB65B91F-A21B-45FD-ACEA-FC01A54D1D33}"/>
                  </a:ext>
                </a:extLst>
              </p:cNvPr>
              <p:cNvSpPr txBox="1"/>
              <p:nvPr/>
            </p:nvSpPr>
            <p:spPr>
              <a:xfrm>
                <a:off x="3360443" y="2090793"/>
                <a:ext cx="1962397" cy="52322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Average of 3</a:t>
                </a:r>
                <a:r>
                  <a:rPr lang="en-US" sz="1400" b="1" baseline="30000" dirty="0">
                    <a:solidFill>
                      <a:srgbClr val="1F497D"/>
                    </a:solidFill>
                    <a:latin typeface="Century Gothic" panose="020B0502020202020204" pitchFamily="34" charset="0"/>
                  </a:rPr>
                  <a:t>rd</a:t>
                </a:r>
                <a:r>
                  <a:rPr lang="en-US" sz="1400" b="1" dirty="0">
                    <a:solidFill>
                      <a:srgbClr val="1F497D"/>
                    </a:solidFill>
                    <a:latin typeface="Century Gothic" panose="020B0502020202020204" pitchFamily="34" charset="0"/>
                  </a:rPr>
                  <a:t> Party </a:t>
                </a:r>
              </a:p>
              <a:p>
                <a:pPr algn="ctr"/>
                <a:r>
                  <a:rPr lang="en-US" sz="1400" b="1" dirty="0">
                    <a:solidFill>
                      <a:srgbClr val="1F497D"/>
                    </a:solidFill>
                    <a:latin typeface="Century Gothic" panose="020B0502020202020204" pitchFamily="34" charset="0"/>
                  </a:rPr>
                  <a:t>Projections</a:t>
                </a:r>
              </a:p>
            </p:txBody>
          </p:sp>
        </p:grpSp>
      </p:grpSp>
    </p:spTree>
    <p:extLst>
      <p:ext uri="{BB962C8B-B14F-4D97-AF65-F5344CB8AC3E}">
        <p14:creationId xmlns:p14="http://schemas.microsoft.com/office/powerpoint/2010/main" val="209575241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 – ZEV MOU</a:t>
            </a:r>
          </a:p>
        </p:txBody>
      </p:sp>
      <p:graphicFrame>
        <p:nvGraphicFramePr>
          <p:cNvPr id="11" name="Table 10">
            <a:extLst>
              <a:ext uri="{FF2B5EF4-FFF2-40B4-BE49-F238E27FC236}">
                <a16:creationId xmlns:a16="http://schemas.microsoft.com/office/drawing/2014/main" id="{4FE282EA-BD04-490D-B657-F0F1E293A398}"/>
              </a:ext>
            </a:extLst>
          </p:cNvPr>
          <p:cNvGraphicFramePr>
            <a:graphicFrameLocks noGrp="1"/>
          </p:cNvGraphicFramePr>
          <p:nvPr>
            <p:extLst/>
          </p:nvPr>
        </p:nvGraphicFramePr>
        <p:xfrm>
          <a:off x="304800" y="4084320"/>
          <a:ext cx="5716878" cy="1478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4712260"/>
                    </a:ext>
                  </a:extLst>
                </a:gridCol>
                <a:gridCol w="864226">
                  <a:extLst>
                    <a:ext uri="{9D8B030D-6E8A-4147-A177-3AD203B41FA5}">
                      <a16:colId xmlns:a16="http://schemas.microsoft.com/office/drawing/2014/main" val="3535343856"/>
                    </a:ext>
                  </a:extLst>
                </a:gridCol>
                <a:gridCol w="864226">
                  <a:extLst>
                    <a:ext uri="{9D8B030D-6E8A-4147-A177-3AD203B41FA5}">
                      <a16:colId xmlns:a16="http://schemas.microsoft.com/office/drawing/2014/main" val="759332831"/>
                    </a:ext>
                  </a:extLst>
                </a:gridCol>
                <a:gridCol w="864226">
                  <a:extLst>
                    <a:ext uri="{9D8B030D-6E8A-4147-A177-3AD203B41FA5}">
                      <a16:colId xmlns:a16="http://schemas.microsoft.com/office/drawing/2014/main" val="3709789451"/>
                    </a:ext>
                  </a:extLst>
                </a:gridCol>
              </a:tblGrid>
              <a:tr h="381000">
                <a:tc>
                  <a:txBody>
                    <a:bodyPr/>
                    <a:lstStyle/>
                    <a:p>
                      <a:endParaRPr lang="en-US" dirty="0"/>
                    </a:p>
                  </a:txBody>
                  <a:tcPr/>
                </a:tc>
                <a:tc>
                  <a:txBody>
                    <a:bodyPr/>
                    <a:lstStyle/>
                    <a:p>
                      <a:pPr algn="ctr"/>
                      <a:r>
                        <a:rPr lang="en-US" dirty="0"/>
                        <a:t>2023</a:t>
                      </a:r>
                    </a:p>
                  </a:txBody>
                  <a:tcPr anchor="ctr"/>
                </a:tc>
                <a:tc>
                  <a:txBody>
                    <a:bodyPr/>
                    <a:lstStyle/>
                    <a:p>
                      <a:pPr algn="ctr"/>
                      <a:r>
                        <a:rPr lang="en-US" dirty="0"/>
                        <a:t>2028</a:t>
                      </a:r>
                    </a:p>
                  </a:txBody>
                  <a:tcPr anchor="ctr"/>
                </a:tc>
                <a:tc>
                  <a:txBody>
                    <a:bodyPr/>
                    <a:lstStyle/>
                    <a:p>
                      <a:pPr algn="ctr"/>
                      <a:r>
                        <a:rPr lang="en-US" dirty="0"/>
                        <a:t>2033</a:t>
                      </a:r>
                    </a:p>
                  </a:txBody>
                  <a:tcPr anchor="ctr"/>
                </a:tc>
                <a:extLst>
                  <a:ext uri="{0D108BD9-81ED-4DB2-BD59-A6C34878D82A}">
                    <a16:rowId xmlns:a16="http://schemas.microsoft.com/office/drawing/2014/main" val="2782436962"/>
                  </a:ext>
                </a:extLst>
              </a:tr>
              <a:tr h="336198">
                <a:tc>
                  <a:txBody>
                    <a:bodyPr/>
                    <a:lstStyle/>
                    <a:p>
                      <a:r>
                        <a:rPr lang="en-US" dirty="0"/>
                        <a:t>PEV*:   % of light duty sales</a:t>
                      </a:r>
                    </a:p>
                  </a:txBody>
                  <a:tcPr/>
                </a:tc>
                <a:tc>
                  <a:txBody>
                    <a:bodyPr/>
                    <a:lstStyle/>
                    <a:p>
                      <a:r>
                        <a:rPr lang="en-US" dirty="0"/>
                        <a:t>5.6%</a:t>
                      </a:r>
                    </a:p>
                  </a:txBody>
                  <a:tcPr/>
                </a:tc>
                <a:tc>
                  <a:txBody>
                    <a:bodyPr/>
                    <a:lstStyle/>
                    <a:p>
                      <a:r>
                        <a:rPr lang="en-US" dirty="0"/>
                        <a:t>27.0%</a:t>
                      </a:r>
                    </a:p>
                  </a:txBody>
                  <a:tcPr/>
                </a:tc>
                <a:tc>
                  <a:txBody>
                    <a:bodyPr/>
                    <a:lstStyle/>
                    <a:p>
                      <a:r>
                        <a:rPr lang="en-US" dirty="0"/>
                        <a:t>29.9%</a:t>
                      </a:r>
                    </a:p>
                  </a:txBody>
                  <a:tcPr/>
                </a:tc>
                <a:extLst>
                  <a:ext uri="{0D108BD9-81ED-4DB2-BD59-A6C34878D82A}">
                    <a16:rowId xmlns:a16="http://schemas.microsoft.com/office/drawing/2014/main" val="1618448920"/>
                  </a:ext>
                </a:extLst>
              </a:tr>
              <a:tr h="311959">
                <a:tc>
                  <a:txBody>
                    <a:bodyPr/>
                    <a:lstStyle/>
                    <a:p>
                      <a:r>
                        <a:rPr lang="en-US" dirty="0"/>
                        <a:t>PEV:     % of light duty fleet</a:t>
                      </a:r>
                    </a:p>
                  </a:txBody>
                  <a:tcPr/>
                </a:tc>
                <a:tc>
                  <a:txBody>
                    <a:bodyPr/>
                    <a:lstStyle/>
                    <a:p>
                      <a:r>
                        <a:rPr lang="en-US" dirty="0"/>
                        <a:t>0.6%</a:t>
                      </a:r>
                    </a:p>
                  </a:txBody>
                  <a:tcPr/>
                </a:tc>
                <a:tc>
                  <a:txBody>
                    <a:bodyPr/>
                    <a:lstStyle/>
                    <a:p>
                      <a:r>
                        <a:rPr lang="en-US" dirty="0"/>
                        <a:t>6.1%</a:t>
                      </a:r>
                    </a:p>
                  </a:txBody>
                  <a:tcPr/>
                </a:tc>
                <a:tc>
                  <a:txBody>
                    <a:bodyPr/>
                    <a:lstStyle/>
                    <a:p>
                      <a:r>
                        <a:rPr lang="en-US" dirty="0"/>
                        <a:t>15.7%</a:t>
                      </a:r>
                    </a:p>
                  </a:txBody>
                  <a:tcPr/>
                </a:tc>
                <a:extLst>
                  <a:ext uri="{0D108BD9-81ED-4DB2-BD59-A6C34878D82A}">
                    <a16:rowId xmlns:a16="http://schemas.microsoft.com/office/drawing/2014/main" val="1292492337"/>
                  </a:ext>
                </a:extLst>
              </a:tr>
              <a:tr h="280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VMT: % of total VMT</a:t>
                      </a:r>
                    </a:p>
                  </a:txBody>
                  <a:tcPr/>
                </a:tc>
                <a:tc>
                  <a:txBody>
                    <a:bodyPr/>
                    <a:lstStyle/>
                    <a:p>
                      <a:r>
                        <a:rPr lang="en-US" dirty="0"/>
                        <a:t>0.5%</a:t>
                      </a:r>
                    </a:p>
                  </a:txBody>
                  <a:tcPr/>
                </a:tc>
                <a:tc>
                  <a:txBody>
                    <a:bodyPr/>
                    <a:lstStyle/>
                    <a:p>
                      <a:r>
                        <a:rPr lang="en-US" dirty="0"/>
                        <a:t>5.5%</a:t>
                      </a:r>
                    </a:p>
                  </a:txBody>
                  <a:tcPr/>
                </a:tc>
                <a:tc>
                  <a:txBody>
                    <a:bodyPr/>
                    <a:lstStyle/>
                    <a:p>
                      <a:r>
                        <a:rPr lang="en-US" dirty="0"/>
                        <a:t>14.5%</a:t>
                      </a:r>
                    </a:p>
                  </a:txBody>
                  <a:tcPr/>
                </a:tc>
                <a:extLst>
                  <a:ext uri="{0D108BD9-81ED-4DB2-BD59-A6C34878D82A}">
                    <a16:rowId xmlns:a16="http://schemas.microsoft.com/office/drawing/2014/main" val="3301526072"/>
                  </a:ext>
                </a:extLst>
              </a:tr>
            </a:tbl>
          </a:graphicData>
        </a:graphic>
      </p:graphicFrame>
      <p:sp>
        <p:nvSpPr>
          <p:cNvPr id="12" name="TextBox 11">
            <a:extLst>
              <a:ext uri="{FF2B5EF4-FFF2-40B4-BE49-F238E27FC236}">
                <a16:creationId xmlns:a16="http://schemas.microsoft.com/office/drawing/2014/main" id="{C100C87B-32CB-45AC-A3CA-DC273EA80B2F}"/>
              </a:ext>
            </a:extLst>
          </p:cNvPr>
          <p:cNvSpPr txBox="1"/>
          <p:nvPr/>
        </p:nvSpPr>
        <p:spPr>
          <a:xfrm>
            <a:off x="6261503" y="1275331"/>
            <a:ext cx="5642888" cy="369332"/>
          </a:xfrm>
          <a:prstGeom prst="rect">
            <a:avLst/>
          </a:prstGeom>
          <a:noFill/>
        </p:spPr>
        <p:txBody>
          <a:bodyPr wrap="square" rtlCol="0">
            <a:spAutoFit/>
          </a:bodyPr>
          <a:lstStyle/>
          <a:p>
            <a:pPr algn="ctr"/>
            <a:r>
              <a:rPr lang="en-US" b="1" dirty="0"/>
              <a:t>PEV* sales as a percentage of total vehicle sales </a:t>
            </a:r>
          </a:p>
        </p:txBody>
      </p:sp>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pic>
        <p:nvPicPr>
          <p:cNvPr id="31" name="Picture 30">
            <a:extLst>
              <a:ext uri="{FF2B5EF4-FFF2-40B4-BE49-F238E27FC236}">
                <a16:creationId xmlns:a16="http://schemas.microsoft.com/office/drawing/2014/main" id="{7EABC246-E3C0-4E67-A83D-A506ECD77753}"/>
              </a:ext>
            </a:extLst>
          </p:cNvPr>
          <p:cNvPicPr>
            <a:picLocks noChangeAspect="1"/>
          </p:cNvPicPr>
          <p:nvPr/>
        </p:nvPicPr>
        <p:blipFill>
          <a:blip r:embed="rId3"/>
          <a:stretch>
            <a:fillRect/>
          </a:stretch>
        </p:blipFill>
        <p:spPr>
          <a:xfrm>
            <a:off x="6217920" y="1591056"/>
            <a:ext cx="5654228" cy="3968496"/>
          </a:xfrm>
          <a:prstGeom prst="rect">
            <a:avLst/>
          </a:prstGeom>
        </p:spPr>
      </p:pic>
      <p:grpSp>
        <p:nvGrpSpPr>
          <p:cNvPr id="32" name="Group 31">
            <a:extLst>
              <a:ext uri="{FF2B5EF4-FFF2-40B4-BE49-F238E27FC236}">
                <a16:creationId xmlns:a16="http://schemas.microsoft.com/office/drawing/2014/main" id="{722BC623-6ECB-4F3D-9186-8214E6EE3DB6}"/>
              </a:ext>
            </a:extLst>
          </p:cNvPr>
          <p:cNvGrpSpPr/>
          <p:nvPr/>
        </p:nvGrpSpPr>
        <p:grpSpPr>
          <a:xfrm>
            <a:off x="152400" y="1219200"/>
            <a:ext cx="5170440" cy="2845904"/>
            <a:chOff x="152400" y="1219200"/>
            <a:chExt cx="5170440" cy="2845904"/>
          </a:xfrm>
        </p:grpSpPr>
        <p:sp>
          <p:nvSpPr>
            <p:cNvPr id="33" name="Rectangle 32">
              <a:extLst>
                <a:ext uri="{FF2B5EF4-FFF2-40B4-BE49-F238E27FC236}">
                  <a16:creationId xmlns:a16="http://schemas.microsoft.com/office/drawing/2014/main" id="{39EFACDC-62EB-4B5B-A036-0420ECBE8AB0}"/>
                </a:ext>
              </a:extLst>
            </p:cNvPr>
            <p:cNvSpPr/>
            <p:nvPr/>
          </p:nvSpPr>
          <p:spPr>
            <a:xfrm>
              <a:off x="824567" y="2915349"/>
              <a:ext cx="2215210" cy="11497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8" name="Group 37">
              <a:extLst>
                <a:ext uri="{FF2B5EF4-FFF2-40B4-BE49-F238E27FC236}">
                  <a16:creationId xmlns:a16="http://schemas.microsoft.com/office/drawing/2014/main" id="{816631D1-1C60-4F4F-BDFF-13029F038545}"/>
                </a:ext>
              </a:extLst>
            </p:cNvPr>
            <p:cNvGrpSpPr/>
            <p:nvPr/>
          </p:nvGrpSpPr>
          <p:grpSpPr>
            <a:xfrm>
              <a:off x="152400" y="1219200"/>
              <a:ext cx="5170440" cy="2733193"/>
              <a:chOff x="152400" y="1219200"/>
              <a:chExt cx="5170440" cy="2733193"/>
            </a:xfrm>
          </p:grpSpPr>
          <p:grpSp>
            <p:nvGrpSpPr>
              <p:cNvPr id="39" name="Group 38">
                <a:extLst>
                  <a:ext uri="{FF2B5EF4-FFF2-40B4-BE49-F238E27FC236}">
                    <a16:creationId xmlns:a16="http://schemas.microsoft.com/office/drawing/2014/main" id="{74586775-3DE4-44B3-8805-1B69470F7376}"/>
                  </a:ext>
                </a:extLst>
              </p:cNvPr>
              <p:cNvGrpSpPr/>
              <p:nvPr/>
            </p:nvGrpSpPr>
            <p:grpSpPr>
              <a:xfrm>
                <a:off x="152400" y="1219200"/>
                <a:ext cx="5044173" cy="2733193"/>
                <a:chOff x="283236" y="2007436"/>
                <a:chExt cx="7264285" cy="3936164"/>
              </a:xfrm>
            </p:grpSpPr>
            <p:grpSp>
              <p:nvGrpSpPr>
                <p:cNvPr id="42" name="Group 41">
                  <a:extLst>
                    <a:ext uri="{FF2B5EF4-FFF2-40B4-BE49-F238E27FC236}">
                      <a16:creationId xmlns:a16="http://schemas.microsoft.com/office/drawing/2014/main" id="{54F5744F-B234-45D2-B8F5-00C5106DD04C}"/>
                    </a:ext>
                  </a:extLst>
                </p:cNvPr>
                <p:cNvGrpSpPr/>
                <p:nvPr/>
              </p:nvGrpSpPr>
              <p:grpSpPr>
                <a:xfrm>
                  <a:off x="1636845" y="3141506"/>
                  <a:ext cx="5363855" cy="2412665"/>
                  <a:chOff x="1636845" y="3141506"/>
                  <a:chExt cx="5363855" cy="2412665"/>
                </a:xfrm>
              </p:grpSpPr>
              <p:sp>
                <p:nvSpPr>
                  <p:cNvPr id="58" name="TextBox 57">
                    <a:extLst>
                      <a:ext uri="{FF2B5EF4-FFF2-40B4-BE49-F238E27FC236}">
                        <a16:creationId xmlns:a16="http://schemas.microsoft.com/office/drawing/2014/main" id="{852297BC-AA55-4E7C-A66D-8D21BBCBA800}"/>
                      </a:ext>
                    </a:extLst>
                  </p:cNvPr>
                  <p:cNvSpPr txBox="1"/>
                  <p:nvPr/>
                </p:nvSpPr>
                <p:spPr>
                  <a:xfrm>
                    <a:off x="1636845" y="3418879"/>
                    <a:ext cx="2387491"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Business as Usual</a:t>
                    </a:r>
                  </a:p>
                </p:txBody>
              </p:sp>
              <p:sp>
                <p:nvSpPr>
                  <p:cNvPr id="59" name="TextBox 58">
                    <a:extLst>
                      <a:ext uri="{FF2B5EF4-FFF2-40B4-BE49-F238E27FC236}">
                        <a16:creationId xmlns:a16="http://schemas.microsoft.com/office/drawing/2014/main" id="{CFA1F1F8-122E-4B43-9315-A5E982248D6A}"/>
                      </a:ext>
                    </a:extLst>
                  </p:cNvPr>
                  <p:cNvSpPr txBox="1"/>
                  <p:nvPr/>
                </p:nvSpPr>
                <p:spPr>
                  <a:xfrm>
                    <a:off x="2167648" y="5038220"/>
                    <a:ext cx="1397127"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ZEV MOU</a:t>
                    </a:r>
                  </a:p>
                </p:txBody>
              </p:sp>
              <p:sp>
                <p:nvSpPr>
                  <p:cNvPr id="60" name="TextBox 59">
                    <a:extLst>
                      <a:ext uri="{FF2B5EF4-FFF2-40B4-BE49-F238E27FC236}">
                        <a16:creationId xmlns:a16="http://schemas.microsoft.com/office/drawing/2014/main" id="{B36800CA-F3FA-4AF0-99BB-724CEC5A1AA9}"/>
                      </a:ext>
                    </a:extLst>
                  </p:cNvPr>
                  <p:cNvSpPr txBox="1"/>
                  <p:nvPr/>
                </p:nvSpPr>
                <p:spPr>
                  <a:xfrm>
                    <a:off x="5492762" y="4800664"/>
                    <a:ext cx="1507938" cy="753507"/>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Ambitious</a:t>
                    </a:r>
                  </a:p>
                  <a:p>
                    <a:pPr algn="ctr"/>
                    <a:r>
                      <a:rPr lang="en-US" sz="1400" b="1" dirty="0">
                        <a:solidFill>
                          <a:srgbClr val="1F497D"/>
                        </a:solidFill>
                        <a:latin typeface="Century Gothic" panose="020B0502020202020204" pitchFamily="34" charset="0"/>
                      </a:rPr>
                      <a:t>80 x 50</a:t>
                    </a:r>
                  </a:p>
                </p:txBody>
              </p:sp>
              <p:sp>
                <p:nvSpPr>
                  <p:cNvPr id="61" name="TextBox 60">
                    <a:extLst>
                      <a:ext uri="{FF2B5EF4-FFF2-40B4-BE49-F238E27FC236}">
                        <a16:creationId xmlns:a16="http://schemas.microsoft.com/office/drawing/2014/main" id="{EF2D879B-3EEC-4D23-8BE4-9F86B0967866}"/>
                      </a:ext>
                    </a:extLst>
                  </p:cNvPr>
                  <p:cNvSpPr txBox="1"/>
                  <p:nvPr/>
                </p:nvSpPr>
                <p:spPr>
                  <a:xfrm>
                    <a:off x="5941008" y="3141506"/>
                    <a:ext cx="266036" cy="398916"/>
                  </a:xfrm>
                  <a:prstGeom prst="rect">
                    <a:avLst/>
                  </a:prstGeom>
                  <a:noFill/>
                </p:spPr>
                <p:txBody>
                  <a:bodyPr wrap="none" rtlCol="0">
                    <a:spAutoFit/>
                  </a:bodyPr>
                  <a:lstStyle/>
                  <a:p>
                    <a:pPr algn="ctr"/>
                    <a:endParaRPr lang="en-US" sz="1200" i="1" dirty="0">
                      <a:solidFill>
                        <a:schemeClr val="bg1">
                          <a:lumMod val="65000"/>
                        </a:schemeClr>
                      </a:solidFill>
                    </a:endParaRPr>
                  </a:p>
                </p:txBody>
              </p:sp>
            </p:grpSp>
            <p:grpSp>
              <p:nvGrpSpPr>
                <p:cNvPr id="43" name="Group 42">
                  <a:extLst>
                    <a:ext uri="{FF2B5EF4-FFF2-40B4-BE49-F238E27FC236}">
                      <a16:creationId xmlns:a16="http://schemas.microsoft.com/office/drawing/2014/main" id="{D47134BB-EF7C-4B8A-BE15-5B31924E1D5C}"/>
                    </a:ext>
                  </a:extLst>
                </p:cNvPr>
                <p:cNvGrpSpPr/>
                <p:nvPr/>
              </p:nvGrpSpPr>
              <p:grpSpPr>
                <a:xfrm>
                  <a:off x="283236" y="2007436"/>
                  <a:ext cx="7264285" cy="3936164"/>
                  <a:chOff x="283236" y="2007436"/>
                  <a:chExt cx="7264285" cy="3936164"/>
                </a:xfrm>
              </p:grpSpPr>
              <p:cxnSp>
                <p:nvCxnSpPr>
                  <p:cNvPr id="44" name="Straight Connector 43">
                    <a:extLst>
                      <a:ext uri="{FF2B5EF4-FFF2-40B4-BE49-F238E27FC236}">
                        <a16:creationId xmlns:a16="http://schemas.microsoft.com/office/drawing/2014/main" id="{27417B71-7ECB-4872-A617-268126323011}"/>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3763446-2136-47E1-8CAE-2425FA161D83}"/>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EE33A07-E7A7-42BA-A13A-E120FD14B284}"/>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BC8C3A-5C77-4DD8-8C3C-77F4B5BC826A}"/>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5E97B82-1272-4C74-B29F-DABA59F9B4BB}"/>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49" name="TextBox 48">
                    <a:extLst>
                      <a:ext uri="{FF2B5EF4-FFF2-40B4-BE49-F238E27FC236}">
                        <a16:creationId xmlns:a16="http://schemas.microsoft.com/office/drawing/2014/main" id="{97B6724E-3DC0-4684-A958-6AEB2BE3134D}"/>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50" name="TextBox 49">
                    <a:extLst>
                      <a:ext uri="{FF2B5EF4-FFF2-40B4-BE49-F238E27FC236}">
                        <a16:creationId xmlns:a16="http://schemas.microsoft.com/office/drawing/2014/main" id="{84357F1C-5A86-4032-9F38-F6490B9DF05A}"/>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51" name="TextBox 50">
                    <a:extLst>
                      <a:ext uri="{FF2B5EF4-FFF2-40B4-BE49-F238E27FC236}">
                        <a16:creationId xmlns:a16="http://schemas.microsoft.com/office/drawing/2014/main" id="{48F7FF66-778E-43D1-8DF5-7A7290905AF5}"/>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52" name="TextBox 51">
                    <a:extLst>
                      <a:ext uri="{FF2B5EF4-FFF2-40B4-BE49-F238E27FC236}">
                        <a16:creationId xmlns:a16="http://schemas.microsoft.com/office/drawing/2014/main" id="{2985255A-1E27-4387-987F-2DEAAFD5B187}"/>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53" name="TextBox 52">
                    <a:extLst>
                      <a:ext uri="{FF2B5EF4-FFF2-40B4-BE49-F238E27FC236}">
                        <a16:creationId xmlns:a16="http://schemas.microsoft.com/office/drawing/2014/main" id="{240196A8-C594-4EA1-AE75-EEB3CCAEB995}"/>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54" name="TextBox 53">
                    <a:extLst>
                      <a:ext uri="{FF2B5EF4-FFF2-40B4-BE49-F238E27FC236}">
                        <a16:creationId xmlns:a16="http://schemas.microsoft.com/office/drawing/2014/main" id="{E3ABA224-9679-4B7A-8AB8-7F4653250A05}"/>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55" name="TextBox 54">
                    <a:extLst>
                      <a:ext uri="{FF2B5EF4-FFF2-40B4-BE49-F238E27FC236}">
                        <a16:creationId xmlns:a16="http://schemas.microsoft.com/office/drawing/2014/main" id="{3FA92EE3-DA1C-49C2-BF4C-85A6F8062D9A}"/>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56" name="TextBox 55">
                    <a:extLst>
                      <a:ext uri="{FF2B5EF4-FFF2-40B4-BE49-F238E27FC236}">
                        <a16:creationId xmlns:a16="http://schemas.microsoft.com/office/drawing/2014/main" id="{3775D4E7-E862-425F-B964-26CFD134A742}"/>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57" name="TextBox 56">
                    <a:extLst>
                      <a:ext uri="{FF2B5EF4-FFF2-40B4-BE49-F238E27FC236}">
                        <a16:creationId xmlns:a16="http://schemas.microsoft.com/office/drawing/2014/main" id="{ABD9D287-42AA-4F34-874F-006AC8742572}"/>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sp>
            <p:nvSpPr>
              <p:cNvPr id="41" name="TextBox 40">
                <a:extLst>
                  <a:ext uri="{FF2B5EF4-FFF2-40B4-BE49-F238E27FC236}">
                    <a16:creationId xmlns:a16="http://schemas.microsoft.com/office/drawing/2014/main" id="{085A8BFA-1339-4718-93AD-280994D2989A}"/>
                  </a:ext>
                </a:extLst>
              </p:cNvPr>
              <p:cNvSpPr txBox="1"/>
              <p:nvPr/>
            </p:nvSpPr>
            <p:spPr>
              <a:xfrm>
                <a:off x="3360443" y="2090793"/>
                <a:ext cx="1962397" cy="52322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Average of 3</a:t>
                </a:r>
                <a:r>
                  <a:rPr lang="en-US" sz="1400" b="1" baseline="30000" dirty="0">
                    <a:solidFill>
                      <a:srgbClr val="1F497D"/>
                    </a:solidFill>
                    <a:latin typeface="Century Gothic" panose="020B0502020202020204" pitchFamily="34" charset="0"/>
                  </a:rPr>
                  <a:t>rd</a:t>
                </a:r>
                <a:r>
                  <a:rPr lang="en-US" sz="1400" b="1" dirty="0">
                    <a:solidFill>
                      <a:srgbClr val="1F497D"/>
                    </a:solidFill>
                    <a:latin typeface="Century Gothic" panose="020B0502020202020204" pitchFamily="34" charset="0"/>
                  </a:rPr>
                  <a:t> Party </a:t>
                </a:r>
              </a:p>
              <a:p>
                <a:pPr algn="ctr"/>
                <a:r>
                  <a:rPr lang="en-US" sz="1400" b="1" dirty="0">
                    <a:solidFill>
                      <a:srgbClr val="1F497D"/>
                    </a:solidFill>
                    <a:latin typeface="Century Gothic" panose="020B0502020202020204" pitchFamily="34" charset="0"/>
                  </a:rPr>
                  <a:t>Projections</a:t>
                </a:r>
              </a:p>
            </p:txBody>
          </p:sp>
        </p:grpSp>
      </p:grpSp>
    </p:spTree>
    <p:extLst>
      <p:ext uri="{BB962C8B-B14F-4D97-AF65-F5344CB8AC3E}">
        <p14:creationId xmlns:p14="http://schemas.microsoft.com/office/powerpoint/2010/main" val="225758562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 – ZEV MOU</a:t>
            </a:r>
          </a:p>
        </p:txBody>
      </p:sp>
      <p:graphicFrame>
        <p:nvGraphicFramePr>
          <p:cNvPr id="11" name="Table 10">
            <a:extLst>
              <a:ext uri="{FF2B5EF4-FFF2-40B4-BE49-F238E27FC236}">
                <a16:creationId xmlns:a16="http://schemas.microsoft.com/office/drawing/2014/main" id="{4FE282EA-BD04-490D-B657-F0F1E293A398}"/>
              </a:ext>
            </a:extLst>
          </p:cNvPr>
          <p:cNvGraphicFramePr>
            <a:graphicFrameLocks noGrp="1"/>
          </p:cNvGraphicFramePr>
          <p:nvPr>
            <p:extLst/>
          </p:nvPr>
        </p:nvGraphicFramePr>
        <p:xfrm>
          <a:off x="304800" y="4084320"/>
          <a:ext cx="5716878" cy="1478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4712260"/>
                    </a:ext>
                  </a:extLst>
                </a:gridCol>
                <a:gridCol w="864226">
                  <a:extLst>
                    <a:ext uri="{9D8B030D-6E8A-4147-A177-3AD203B41FA5}">
                      <a16:colId xmlns:a16="http://schemas.microsoft.com/office/drawing/2014/main" val="3535343856"/>
                    </a:ext>
                  </a:extLst>
                </a:gridCol>
                <a:gridCol w="864226">
                  <a:extLst>
                    <a:ext uri="{9D8B030D-6E8A-4147-A177-3AD203B41FA5}">
                      <a16:colId xmlns:a16="http://schemas.microsoft.com/office/drawing/2014/main" val="759332831"/>
                    </a:ext>
                  </a:extLst>
                </a:gridCol>
                <a:gridCol w="864226">
                  <a:extLst>
                    <a:ext uri="{9D8B030D-6E8A-4147-A177-3AD203B41FA5}">
                      <a16:colId xmlns:a16="http://schemas.microsoft.com/office/drawing/2014/main" val="3709789451"/>
                    </a:ext>
                  </a:extLst>
                </a:gridCol>
              </a:tblGrid>
              <a:tr h="381000">
                <a:tc>
                  <a:txBody>
                    <a:bodyPr/>
                    <a:lstStyle/>
                    <a:p>
                      <a:endParaRPr lang="en-US" dirty="0"/>
                    </a:p>
                  </a:txBody>
                  <a:tcPr/>
                </a:tc>
                <a:tc>
                  <a:txBody>
                    <a:bodyPr/>
                    <a:lstStyle/>
                    <a:p>
                      <a:pPr algn="ctr"/>
                      <a:r>
                        <a:rPr lang="en-US" dirty="0"/>
                        <a:t>2023</a:t>
                      </a:r>
                    </a:p>
                  </a:txBody>
                  <a:tcPr anchor="ctr"/>
                </a:tc>
                <a:tc>
                  <a:txBody>
                    <a:bodyPr/>
                    <a:lstStyle/>
                    <a:p>
                      <a:pPr algn="ctr"/>
                      <a:r>
                        <a:rPr lang="en-US" dirty="0"/>
                        <a:t>2028</a:t>
                      </a:r>
                    </a:p>
                  </a:txBody>
                  <a:tcPr anchor="ctr"/>
                </a:tc>
                <a:tc>
                  <a:txBody>
                    <a:bodyPr/>
                    <a:lstStyle/>
                    <a:p>
                      <a:pPr algn="ctr"/>
                      <a:r>
                        <a:rPr lang="en-US" dirty="0"/>
                        <a:t>2033</a:t>
                      </a:r>
                    </a:p>
                  </a:txBody>
                  <a:tcPr anchor="ctr"/>
                </a:tc>
                <a:extLst>
                  <a:ext uri="{0D108BD9-81ED-4DB2-BD59-A6C34878D82A}">
                    <a16:rowId xmlns:a16="http://schemas.microsoft.com/office/drawing/2014/main" val="2782436962"/>
                  </a:ext>
                </a:extLst>
              </a:tr>
              <a:tr h="336198">
                <a:tc>
                  <a:txBody>
                    <a:bodyPr/>
                    <a:lstStyle/>
                    <a:p>
                      <a:r>
                        <a:rPr lang="en-US" dirty="0"/>
                        <a:t>PEV*:   % of light duty sales</a:t>
                      </a:r>
                    </a:p>
                  </a:txBody>
                  <a:tcPr/>
                </a:tc>
                <a:tc>
                  <a:txBody>
                    <a:bodyPr/>
                    <a:lstStyle/>
                    <a:p>
                      <a:r>
                        <a:rPr lang="en-US" dirty="0"/>
                        <a:t>5.6%</a:t>
                      </a:r>
                    </a:p>
                  </a:txBody>
                  <a:tcPr/>
                </a:tc>
                <a:tc>
                  <a:txBody>
                    <a:bodyPr/>
                    <a:lstStyle/>
                    <a:p>
                      <a:r>
                        <a:rPr lang="en-US" dirty="0"/>
                        <a:t>27.0%</a:t>
                      </a:r>
                    </a:p>
                  </a:txBody>
                  <a:tcPr/>
                </a:tc>
                <a:tc>
                  <a:txBody>
                    <a:bodyPr/>
                    <a:lstStyle/>
                    <a:p>
                      <a:r>
                        <a:rPr lang="en-US" dirty="0"/>
                        <a:t>29.9%</a:t>
                      </a:r>
                    </a:p>
                  </a:txBody>
                  <a:tcPr/>
                </a:tc>
                <a:extLst>
                  <a:ext uri="{0D108BD9-81ED-4DB2-BD59-A6C34878D82A}">
                    <a16:rowId xmlns:a16="http://schemas.microsoft.com/office/drawing/2014/main" val="1618448920"/>
                  </a:ext>
                </a:extLst>
              </a:tr>
              <a:tr h="311959">
                <a:tc>
                  <a:txBody>
                    <a:bodyPr/>
                    <a:lstStyle/>
                    <a:p>
                      <a:r>
                        <a:rPr lang="en-US" dirty="0"/>
                        <a:t>PEV:     % of light duty fleet</a:t>
                      </a:r>
                    </a:p>
                  </a:txBody>
                  <a:tcPr/>
                </a:tc>
                <a:tc>
                  <a:txBody>
                    <a:bodyPr/>
                    <a:lstStyle/>
                    <a:p>
                      <a:r>
                        <a:rPr lang="en-US" dirty="0"/>
                        <a:t>0.6%</a:t>
                      </a:r>
                    </a:p>
                  </a:txBody>
                  <a:tcPr/>
                </a:tc>
                <a:tc>
                  <a:txBody>
                    <a:bodyPr/>
                    <a:lstStyle/>
                    <a:p>
                      <a:r>
                        <a:rPr lang="en-US" dirty="0"/>
                        <a:t>6.1%</a:t>
                      </a:r>
                    </a:p>
                  </a:txBody>
                  <a:tcPr/>
                </a:tc>
                <a:tc>
                  <a:txBody>
                    <a:bodyPr/>
                    <a:lstStyle/>
                    <a:p>
                      <a:r>
                        <a:rPr lang="en-US" dirty="0"/>
                        <a:t>15.7%</a:t>
                      </a:r>
                    </a:p>
                  </a:txBody>
                  <a:tcPr/>
                </a:tc>
                <a:extLst>
                  <a:ext uri="{0D108BD9-81ED-4DB2-BD59-A6C34878D82A}">
                    <a16:rowId xmlns:a16="http://schemas.microsoft.com/office/drawing/2014/main" val="1292492337"/>
                  </a:ext>
                </a:extLst>
              </a:tr>
              <a:tr h="280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VMT: % of total VMT</a:t>
                      </a:r>
                    </a:p>
                  </a:txBody>
                  <a:tcPr/>
                </a:tc>
                <a:tc>
                  <a:txBody>
                    <a:bodyPr/>
                    <a:lstStyle/>
                    <a:p>
                      <a:r>
                        <a:rPr lang="en-US" dirty="0"/>
                        <a:t>0.5%</a:t>
                      </a:r>
                    </a:p>
                  </a:txBody>
                  <a:tcPr/>
                </a:tc>
                <a:tc>
                  <a:txBody>
                    <a:bodyPr/>
                    <a:lstStyle/>
                    <a:p>
                      <a:r>
                        <a:rPr lang="en-US" dirty="0"/>
                        <a:t>5.5%</a:t>
                      </a:r>
                    </a:p>
                  </a:txBody>
                  <a:tcPr/>
                </a:tc>
                <a:tc>
                  <a:txBody>
                    <a:bodyPr/>
                    <a:lstStyle/>
                    <a:p>
                      <a:r>
                        <a:rPr lang="en-US" dirty="0"/>
                        <a:t>14.5%</a:t>
                      </a:r>
                    </a:p>
                  </a:txBody>
                  <a:tcPr/>
                </a:tc>
                <a:extLst>
                  <a:ext uri="{0D108BD9-81ED-4DB2-BD59-A6C34878D82A}">
                    <a16:rowId xmlns:a16="http://schemas.microsoft.com/office/drawing/2014/main" val="3301526072"/>
                  </a:ext>
                </a:extLst>
              </a:tr>
            </a:tbl>
          </a:graphicData>
        </a:graphic>
      </p:graphicFrame>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sp>
        <p:nvSpPr>
          <p:cNvPr id="33" name="TextBox 32">
            <a:extLst>
              <a:ext uri="{FF2B5EF4-FFF2-40B4-BE49-F238E27FC236}">
                <a16:creationId xmlns:a16="http://schemas.microsoft.com/office/drawing/2014/main" id="{347733F1-8424-41E7-83ED-39568FF20410}"/>
              </a:ext>
            </a:extLst>
          </p:cNvPr>
          <p:cNvSpPr txBox="1"/>
          <p:nvPr/>
        </p:nvSpPr>
        <p:spPr>
          <a:xfrm>
            <a:off x="6244312" y="1822009"/>
            <a:ext cx="5642888" cy="369332"/>
          </a:xfrm>
          <a:prstGeom prst="rect">
            <a:avLst/>
          </a:prstGeom>
          <a:noFill/>
        </p:spPr>
        <p:txBody>
          <a:bodyPr wrap="square" rtlCol="0">
            <a:spAutoFit/>
          </a:bodyPr>
          <a:lstStyle/>
          <a:p>
            <a:pPr algn="ctr"/>
            <a:r>
              <a:rPr lang="en-US" b="1" dirty="0"/>
              <a:t>Environmental Results to 2033</a:t>
            </a:r>
          </a:p>
        </p:txBody>
      </p:sp>
      <p:graphicFrame>
        <p:nvGraphicFramePr>
          <p:cNvPr id="31" name="Table 30">
            <a:extLst>
              <a:ext uri="{FF2B5EF4-FFF2-40B4-BE49-F238E27FC236}">
                <a16:creationId xmlns:a16="http://schemas.microsoft.com/office/drawing/2014/main" id="{E5BD0E39-8C12-4697-A49A-C66CA63FBF8A}"/>
              </a:ext>
            </a:extLst>
          </p:cNvPr>
          <p:cNvGraphicFramePr>
            <a:graphicFrameLocks noGrp="1"/>
          </p:cNvGraphicFramePr>
          <p:nvPr>
            <p:extLst>
              <p:ext uri="{D42A27DB-BD31-4B8C-83A1-F6EECF244321}">
                <p14:modId xmlns:p14="http://schemas.microsoft.com/office/powerpoint/2010/main" val="3612177532"/>
              </p:ext>
            </p:extLst>
          </p:nvPr>
        </p:nvGraphicFramePr>
        <p:xfrm>
          <a:off x="6503646" y="2352403"/>
          <a:ext cx="4916321" cy="1953168"/>
        </p:xfrm>
        <a:graphic>
          <a:graphicData uri="http://schemas.openxmlformats.org/drawingml/2006/table">
            <a:tbl>
              <a:tblPr firstRow="1" bandRow="1">
                <a:tableStyleId>{5C22544A-7EE6-4342-B048-85BDC9FD1C3A}</a:tableStyleId>
              </a:tblPr>
              <a:tblGrid>
                <a:gridCol w="752746">
                  <a:extLst>
                    <a:ext uri="{9D8B030D-6E8A-4147-A177-3AD203B41FA5}">
                      <a16:colId xmlns:a16="http://schemas.microsoft.com/office/drawing/2014/main" val="1306855514"/>
                    </a:ext>
                  </a:extLst>
                </a:gridCol>
                <a:gridCol w="2354626">
                  <a:extLst>
                    <a:ext uri="{9D8B030D-6E8A-4147-A177-3AD203B41FA5}">
                      <a16:colId xmlns:a16="http://schemas.microsoft.com/office/drawing/2014/main" val="994712260"/>
                    </a:ext>
                  </a:extLst>
                </a:gridCol>
                <a:gridCol w="1808949">
                  <a:extLst>
                    <a:ext uri="{9D8B030D-6E8A-4147-A177-3AD203B41FA5}">
                      <a16:colId xmlns:a16="http://schemas.microsoft.com/office/drawing/2014/main" val="3709789451"/>
                    </a:ext>
                  </a:extLst>
                </a:gridCol>
              </a:tblGrid>
              <a:tr h="503394">
                <a:tc>
                  <a:txBody>
                    <a:bodyPr/>
                    <a:lstStyle/>
                    <a:p>
                      <a:endParaRPr lang="en-US" dirty="0"/>
                    </a:p>
                  </a:txBody>
                  <a:tcPr/>
                </a:tc>
                <a:tc>
                  <a:txBody>
                    <a:bodyPr/>
                    <a:lstStyle/>
                    <a:p>
                      <a:r>
                        <a:rPr lang="en-US" dirty="0"/>
                        <a:t>Result</a:t>
                      </a:r>
                    </a:p>
                  </a:txBody>
                  <a:tcPr/>
                </a:tc>
                <a:tc>
                  <a:txBody>
                    <a:bodyPr/>
                    <a:lstStyle/>
                    <a:p>
                      <a:pPr algn="ctr"/>
                      <a:r>
                        <a:rPr lang="en-US" dirty="0"/>
                        <a:t>2033</a:t>
                      </a:r>
                    </a:p>
                  </a:txBody>
                  <a:tcPr anchor="ctr"/>
                </a:tc>
                <a:extLst>
                  <a:ext uri="{0D108BD9-81ED-4DB2-BD59-A6C34878D82A}">
                    <a16:rowId xmlns:a16="http://schemas.microsoft.com/office/drawing/2014/main" val="2782436962"/>
                  </a:ext>
                </a:extLst>
              </a:tr>
              <a:tr h="483258">
                <a:tc rowSpan="3">
                  <a:txBody>
                    <a:bodyPr/>
                    <a:lstStyle/>
                    <a:p>
                      <a:r>
                        <a:rPr lang="en-US" dirty="0"/>
                        <a:t>Environmental</a:t>
                      </a:r>
                    </a:p>
                  </a:txBody>
                  <a:tcPr vert="vert270"/>
                </a:tc>
                <a:tc>
                  <a:txBody>
                    <a:bodyPr/>
                    <a:lstStyle/>
                    <a:p>
                      <a:r>
                        <a:rPr lang="en-US" sz="1600" dirty="0"/>
                        <a:t>GHGs (metric tons)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-3.2%</a:t>
                      </a:r>
                    </a:p>
                  </a:txBody>
                  <a:tcPr marL="0" marR="0" marT="0" marB="0" anchor="ctr">
                    <a:solidFill>
                      <a:srgbClr val="DCE5EE"/>
                    </a:solidFill>
                  </a:tcPr>
                </a:tc>
                <a:extLst>
                  <a:ext uri="{0D108BD9-81ED-4DB2-BD59-A6C34878D82A}">
                    <a16:rowId xmlns:a16="http://schemas.microsoft.com/office/drawing/2014/main" val="1618448920"/>
                  </a:ext>
                </a:extLst>
              </a:tr>
              <a:tr h="483258">
                <a:tc vMerge="1">
                  <a:txBody>
                    <a:bodyPr/>
                    <a:lstStyle/>
                    <a:p>
                      <a:endParaRPr lang="en-US" dirty="0"/>
                    </a:p>
                  </a:txBody>
                  <a:tcPr/>
                </a:tc>
                <a:tc>
                  <a:txBody>
                    <a:bodyPr/>
                    <a:lstStyle/>
                    <a:p>
                      <a:r>
                        <a:rPr lang="en-US" sz="1600" dirty="0"/>
                        <a:t>NOx (pounds)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-4.9%</a:t>
                      </a:r>
                    </a:p>
                  </a:txBody>
                  <a:tcPr marL="0" marR="0" marT="0" marB="0" anchor="ctr">
                    <a:solidFill>
                      <a:srgbClr val="DCE5EE"/>
                    </a:solidFill>
                  </a:tcPr>
                </a:tc>
                <a:extLst>
                  <a:ext uri="{0D108BD9-81ED-4DB2-BD59-A6C34878D82A}">
                    <a16:rowId xmlns:a16="http://schemas.microsoft.com/office/drawing/2014/main" val="1292492337"/>
                  </a:ext>
                </a:extLst>
              </a:tr>
              <a:tr h="48325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PM2.5 (pounds)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-2.8%</a:t>
                      </a:r>
                    </a:p>
                  </a:txBody>
                  <a:tcPr marL="0" marR="0" marT="0" marB="0" anchor="ctr">
                    <a:solidFill>
                      <a:srgbClr val="DCE5EE"/>
                    </a:solidFill>
                  </a:tcPr>
                </a:tc>
                <a:extLst>
                  <a:ext uri="{0D108BD9-81ED-4DB2-BD59-A6C34878D82A}">
                    <a16:rowId xmlns:a16="http://schemas.microsoft.com/office/drawing/2014/main" val="3301526072"/>
                  </a:ext>
                </a:extLst>
              </a:tr>
            </a:tbl>
          </a:graphicData>
        </a:graphic>
      </p:graphicFrame>
      <p:grpSp>
        <p:nvGrpSpPr>
          <p:cNvPr id="32" name="Group 31">
            <a:extLst>
              <a:ext uri="{FF2B5EF4-FFF2-40B4-BE49-F238E27FC236}">
                <a16:creationId xmlns:a16="http://schemas.microsoft.com/office/drawing/2014/main" id="{F8D62F8B-25BE-4DE2-A03E-9C1FF63A21E9}"/>
              </a:ext>
            </a:extLst>
          </p:cNvPr>
          <p:cNvGrpSpPr/>
          <p:nvPr/>
        </p:nvGrpSpPr>
        <p:grpSpPr>
          <a:xfrm>
            <a:off x="152400" y="1219200"/>
            <a:ext cx="5170440" cy="2845904"/>
            <a:chOff x="152400" y="1219200"/>
            <a:chExt cx="5170440" cy="2845904"/>
          </a:xfrm>
        </p:grpSpPr>
        <p:sp>
          <p:nvSpPr>
            <p:cNvPr id="38" name="Rectangle 37">
              <a:extLst>
                <a:ext uri="{FF2B5EF4-FFF2-40B4-BE49-F238E27FC236}">
                  <a16:creationId xmlns:a16="http://schemas.microsoft.com/office/drawing/2014/main" id="{22089EAC-1F06-4046-AB1A-7F08002E18C5}"/>
                </a:ext>
              </a:extLst>
            </p:cNvPr>
            <p:cNvSpPr/>
            <p:nvPr/>
          </p:nvSpPr>
          <p:spPr>
            <a:xfrm>
              <a:off x="824567" y="2915349"/>
              <a:ext cx="2215210" cy="11497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9" name="Group 38">
              <a:extLst>
                <a:ext uri="{FF2B5EF4-FFF2-40B4-BE49-F238E27FC236}">
                  <a16:creationId xmlns:a16="http://schemas.microsoft.com/office/drawing/2014/main" id="{FA3277BF-F672-4C64-9CF4-6AA44C9FCD90}"/>
                </a:ext>
              </a:extLst>
            </p:cNvPr>
            <p:cNvGrpSpPr/>
            <p:nvPr/>
          </p:nvGrpSpPr>
          <p:grpSpPr>
            <a:xfrm>
              <a:off x="152400" y="1219200"/>
              <a:ext cx="5170440" cy="2733193"/>
              <a:chOff x="152400" y="1219200"/>
              <a:chExt cx="5170440" cy="2733193"/>
            </a:xfrm>
          </p:grpSpPr>
          <p:grpSp>
            <p:nvGrpSpPr>
              <p:cNvPr id="41" name="Group 40">
                <a:extLst>
                  <a:ext uri="{FF2B5EF4-FFF2-40B4-BE49-F238E27FC236}">
                    <a16:creationId xmlns:a16="http://schemas.microsoft.com/office/drawing/2014/main" id="{3C261DA0-033D-4295-950B-A4D7A370B3FF}"/>
                  </a:ext>
                </a:extLst>
              </p:cNvPr>
              <p:cNvGrpSpPr/>
              <p:nvPr/>
            </p:nvGrpSpPr>
            <p:grpSpPr>
              <a:xfrm>
                <a:off x="152400" y="1219200"/>
                <a:ext cx="5044173" cy="2733193"/>
                <a:chOff x="283236" y="2007436"/>
                <a:chExt cx="7264285" cy="3936164"/>
              </a:xfrm>
            </p:grpSpPr>
            <p:grpSp>
              <p:nvGrpSpPr>
                <p:cNvPr id="43" name="Group 42">
                  <a:extLst>
                    <a:ext uri="{FF2B5EF4-FFF2-40B4-BE49-F238E27FC236}">
                      <a16:creationId xmlns:a16="http://schemas.microsoft.com/office/drawing/2014/main" id="{411B1884-5155-40AC-B5A2-F430891C5108}"/>
                    </a:ext>
                  </a:extLst>
                </p:cNvPr>
                <p:cNvGrpSpPr/>
                <p:nvPr/>
              </p:nvGrpSpPr>
              <p:grpSpPr>
                <a:xfrm>
                  <a:off x="1636845" y="3141506"/>
                  <a:ext cx="5363855" cy="2412665"/>
                  <a:chOff x="1636845" y="3141506"/>
                  <a:chExt cx="5363855" cy="2412665"/>
                </a:xfrm>
              </p:grpSpPr>
              <p:sp>
                <p:nvSpPr>
                  <p:cNvPr id="59" name="TextBox 58">
                    <a:extLst>
                      <a:ext uri="{FF2B5EF4-FFF2-40B4-BE49-F238E27FC236}">
                        <a16:creationId xmlns:a16="http://schemas.microsoft.com/office/drawing/2014/main" id="{DA280C44-E47A-442E-B0CA-4CE1967C5310}"/>
                      </a:ext>
                    </a:extLst>
                  </p:cNvPr>
                  <p:cNvSpPr txBox="1"/>
                  <p:nvPr/>
                </p:nvSpPr>
                <p:spPr>
                  <a:xfrm>
                    <a:off x="1636845" y="3418879"/>
                    <a:ext cx="2387491"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Business as Usual</a:t>
                    </a:r>
                  </a:p>
                </p:txBody>
              </p:sp>
              <p:sp>
                <p:nvSpPr>
                  <p:cNvPr id="60" name="TextBox 59">
                    <a:extLst>
                      <a:ext uri="{FF2B5EF4-FFF2-40B4-BE49-F238E27FC236}">
                        <a16:creationId xmlns:a16="http://schemas.microsoft.com/office/drawing/2014/main" id="{38F06653-7F43-481B-BFF9-C14504E6BE74}"/>
                      </a:ext>
                    </a:extLst>
                  </p:cNvPr>
                  <p:cNvSpPr txBox="1"/>
                  <p:nvPr/>
                </p:nvSpPr>
                <p:spPr>
                  <a:xfrm>
                    <a:off x="2167648" y="5038220"/>
                    <a:ext cx="1397127"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ZEV MOU</a:t>
                    </a:r>
                  </a:p>
                </p:txBody>
              </p:sp>
              <p:sp>
                <p:nvSpPr>
                  <p:cNvPr id="61" name="TextBox 60">
                    <a:extLst>
                      <a:ext uri="{FF2B5EF4-FFF2-40B4-BE49-F238E27FC236}">
                        <a16:creationId xmlns:a16="http://schemas.microsoft.com/office/drawing/2014/main" id="{AC02982E-4B0B-4FB6-8A18-BB35B3068FFF}"/>
                      </a:ext>
                    </a:extLst>
                  </p:cNvPr>
                  <p:cNvSpPr txBox="1"/>
                  <p:nvPr/>
                </p:nvSpPr>
                <p:spPr>
                  <a:xfrm>
                    <a:off x="5492762" y="4800664"/>
                    <a:ext cx="1507938" cy="753507"/>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Ambitious</a:t>
                    </a:r>
                  </a:p>
                  <a:p>
                    <a:pPr algn="ctr"/>
                    <a:r>
                      <a:rPr lang="en-US" sz="1400" b="1" dirty="0">
                        <a:solidFill>
                          <a:srgbClr val="1F497D"/>
                        </a:solidFill>
                        <a:latin typeface="Century Gothic" panose="020B0502020202020204" pitchFamily="34" charset="0"/>
                      </a:rPr>
                      <a:t>80 x 50</a:t>
                    </a:r>
                  </a:p>
                </p:txBody>
              </p:sp>
              <p:sp>
                <p:nvSpPr>
                  <p:cNvPr id="62" name="TextBox 61">
                    <a:extLst>
                      <a:ext uri="{FF2B5EF4-FFF2-40B4-BE49-F238E27FC236}">
                        <a16:creationId xmlns:a16="http://schemas.microsoft.com/office/drawing/2014/main" id="{6D428E4E-5C02-4140-AE53-17255ED1D8D2}"/>
                      </a:ext>
                    </a:extLst>
                  </p:cNvPr>
                  <p:cNvSpPr txBox="1"/>
                  <p:nvPr/>
                </p:nvSpPr>
                <p:spPr>
                  <a:xfrm>
                    <a:off x="5941008" y="3141506"/>
                    <a:ext cx="266036" cy="398916"/>
                  </a:xfrm>
                  <a:prstGeom prst="rect">
                    <a:avLst/>
                  </a:prstGeom>
                  <a:noFill/>
                </p:spPr>
                <p:txBody>
                  <a:bodyPr wrap="none" rtlCol="0">
                    <a:spAutoFit/>
                  </a:bodyPr>
                  <a:lstStyle/>
                  <a:p>
                    <a:pPr algn="ctr"/>
                    <a:endParaRPr lang="en-US" sz="1200" i="1" dirty="0">
                      <a:solidFill>
                        <a:schemeClr val="bg1">
                          <a:lumMod val="65000"/>
                        </a:schemeClr>
                      </a:solidFill>
                    </a:endParaRPr>
                  </a:p>
                </p:txBody>
              </p:sp>
            </p:grpSp>
            <p:grpSp>
              <p:nvGrpSpPr>
                <p:cNvPr id="44" name="Group 43">
                  <a:extLst>
                    <a:ext uri="{FF2B5EF4-FFF2-40B4-BE49-F238E27FC236}">
                      <a16:creationId xmlns:a16="http://schemas.microsoft.com/office/drawing/2014/main" id="{A0E00F1B-70C9-4AF8-8A69-EA31D1CC8F67}"/>
                    </a:ext>
                  </a:extLst>
                </p:cNvPr>
                <p:cNvGrpSpPr/>
                <p:nvPr/>
              </p:nvGrpSpPr>
              <p:grpSpPr>
                <a:xfrm>
                  <a:off x="283236" y="2007436"/>
                  <a:ext cx="7264285" cy="3936164"/>
                  <a:chOff x="283236" y="2007436"/>
                  <a:chExt cx="7264285" cy="3936164"/>
                </a:xfrm>
              </p:grpSpPr>
              <p:cxnSp>
                <p:nvCxnSpPr>
                  <p:cNvPr id="45" name="Straight Connector 44">
                    <a:extLst>
                      <a:ext uri="{FF2B5EF4-FFF2-40B4-BE49-F238E27FC236}">
                        <a16:creationId xmlns:a16="http://schemas.microsoft.com/office/drawing/2014/main" id="{61FD036E-4328-4F66-A2F3-E83CD2F3FBB2}"/>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8C5FA63-48CB-4CED-B46E-4CCBEFD00FAA}"/>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B66E43B-E463-4AE3-8A88-7D780041F54B}"/>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8C13305-7AD4-4F50-A4D0-14E5D141BBAC}"/>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BEADD86-5576-4629-BBF8-ADC8172688D4}"/>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50" name="TextBox 49">
                    <a:extLst>
                      <a:ext uri="{FF2B5EF4-FFF2-40B4-BE49-F238E27FC236}">
                        <a16:creationId xmlns:a16="http://schemas.microsoft.com/office/drawing/2014/main" id="{2995F9E3-278C-4697-B0FC-5825C3DD53CD}"/>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51" name="TextBox 50">
                    <a:extLst>
                      <a:ext uri="{FF2B5EF4-FFF2-40B4-BE49-F238E27FC236}">
                        <a16:creationId xmlns:a16="http://schemas.microsoft.com/office/drawing/2014/main" id="{B6A48103-E090-439E-9CF2-00189C1B1D5F}"/>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52" name="TextBox 51">
                    <a:extLst>
                      <a:ext uri="{FF2B5EF4-FFF2-40B4-BE49-F238E27FC236}">
                        <a16:creationId xmlns:a16="http://schemas.microsoft.com/office/drawing/2014/main" id="{57738875-A431-43AB-9B4E-18CE44EEF90A}"/>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53" name="TextBox 52">
                    <a:extLst>
                      <a:ext uri="{FF2B5EF4-FFF2-40B4-BE49-F238E27FC236}">
                        <a16:creationId xmlns:a16="http://schemas.microsoft.com/office/drawing/2014/main" id="{69E054E8-BBC0-44AC-A678-23437198C520}"/>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54" name="TextBox 53">
                    <a:extLst>
                      <a:ext uri="{FF2B5EF4-FFF2-40B4-BE49-F238E27FC236}">
                        <a16:creationId xmlns:a16="http://schemas.microsoft.com/office/drawing/2014/main" id="{F2E8D0C7-F3A4-4D74-BA1F-C188BE8A04E0}"/>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55" name="TextBox 54">
                    <a:extLst>
                      <a:ext uri="{FF2B5EF4-FFF2-40B4-BE49-F238E27FC236}">
                        <a16:creationId xmlns:a16="http://schemas.microsoft.com/office/drawing/2014/main" id="{8D14F898-215C-4B05-B754-004BA2BBB21C}"/>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56" name="TextBox 55">
                    <a:extLst>
                      <a:ext uri="{FF2B5EF4-FFF2-40B4-BE49-F238E27FC236}">
                        <a16:creationId xmlns:a16="http://schemas.microsoft.com/office/drawing/2014/main" id="{F780C8EA-4A14-4D41-A3BE-4B0A9FC97DBC}"/>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57" name="TextBox 56">
                    <a:extLst>
                      <a:ext uri="{FF2B5EF4-FFF2-40B4-BE49-F238E27FC236}">
                        <a16:creationId xmlns:a16="http://schemas.microsoft.com/office/drawing/2014/main" id="{71B1E8CD-BB45-4F84-88E2-34D36365A70B}"/>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58" name="TextBox 57">
                    <a:extLst>
                      <a:ext uri="{FF2B5EF4-FFF2-40B4-BE49-F238E27FC236}">
                        <a16:creationId xmlns:a16="http://schemas.microsoft.com/office/drawing/2014/main" id="{2D573433-03B3-4AA2-A8B8-6F04A4C7B474}"/>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sp>
            <p:nvSpPr>
              <p:cNvPr id="42" name="TextBox 41">
                <a:extLst>
                  <a:ext uri="{FF2B5EF4-FFF2-40B4-BE49-F238E27FC236}">
                    <a16:creationId xmlns:a16="http://schemas.microsoft.com/office/drawing/2014/main" id="{F7A3D5ED-CE9D-47E9-B992-7B7B9DA5A828}"/>
                  </a:ext>
                </a:extLst>
              </p:cNvPr>
              <p:cNvSpPr txBox="1"/>
              <p:nvPr/>
            </p:nvSpPr>
            <p:spPr>
              <a:xfrm>
                <a:off x="3360443" y="2090793"/>
                <a:ext cx="1962397" cy="52322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Average of 3</a:t>
                </a:r>
                <a:r>
                  <a:rPr lang="en-US" sz="1400" b="1" baseline="30000" dirty="0">
                    <a:solidFill>
                      <a:srgbClr val="1F497D"/>
                    </a:solidFill>
                    <a:latin typeface="Century Gothic" panose="020B0502020202020204" pitchFamily="34" charset="0"/>
                  </a:rPr>
                  <a:t>rd</a:t>
                </a:r>
                <a:r>
                  <a:rPr lang="en-US" sz="1400" b="1" dirty="0">
                    <a:solidFill>
                      <a:srgbClr val="1F497D"/>
                    </a:solidFill>
                    <a:latin typeface="Century Gothic" panose="020B0502020202020204" pitchFamily="34" charset="0"/>
                  </a:rPr>
                  <a:t> Party </a:t>
                </a:r>
              </a:p>
              <a:p>
                <a:pPr algn="ctr"/>
                <a:r>
                  <a:rPr lang="en-US" sz="1400" b="1" dirty="0">
                    <a:solidFill>
                      <a:srgbClr val="1F497D"/>
                    </a:solidFill>
                    <a:latin typeface="Century Gothic" panose="020B0502020202020204" pitchFamily="34" charset="0"/>
                  </a:rPr>
                  <a:t>Projections</a:t>
                </a:r>
              </a:p>
            </p:txBody>
          </p:sp>
        </p:grpSp>
      </p:grpSp>
    </p:spTree>
    <p:extLst>
      <p:ext uri="{BB962C8B-B14F-4D97-AF65-F5344CB8AC3E}">
        <p14:creationId xmlns:p14="http://schemas.microsoft.com/office/powerpoint/2010/main" val="26392847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 – 80 x 50</a:t>
            </a:r>
          </a:p>
        </p:txBody>
      </p:sp>
      <p:grpSp>
        <p:nvGrpSpPr>
          <p:cNvPr id="8" name="Group 7">
            <a:extLst>
              <a:ext uri="{FF2B5EF4-FFF2-40B4-BE49-F238E27FC236}">
                <a16:creationId xmlns:a16="http://schemas.microsoft.com/office/drawing/2014/main" id="{729A76FC-74AC-4903-99F0-160433DFB6E9}"/>
              </a:ext>
            </a:extLst>
          </p:cNvPr>
          <p:cNvGrpSpPr/>
          <p:nvPr/>
        </p:nvGrpSpPr>
        <p:grpSpPr>
          <a:xfrm>
            <a:off x="152400" y="1219200"/>
            <a:ext cx="5128613" cy="2838328"/>
            <a:chOff x="58050" y="2286000"/>
            <a:chExt cx="6216501" cy="3440397"/>
          </a:xfrm>
        </p:grpSpPr>
        <p:sp>
          <p:nvSpPr>
            <p:cNvPr id="7" name="Rectangle 6">
              <a:extLst>
                <a:ext uri="{FF2B5EF4-FFF2-40B4-BE49-F238E27FC236}">
                  <a16:creationId xmlns:a16="http://schemas.microsoft.com/office/drawing/2014/main" id="{25DC463F-4665-42B7-96C7-9EA36CC1F260}"/>
                </a:ext>
              </a:extLst>
            </p:cNvPr>
            <p:cNvSpPr/>
            <p:nvPr/>
          </p:nvSpPr>
          <p:spPr>
            <a:xfrm>
              <a:off x="3589448" y="4332755"/>
              <a:ext cx="2685103" cy="139364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 name="Group 2">
              <a:extLst>
                <a:ext uri="{FF2B5EF4-FFF2-40B4-BE49-F238E27FC236}">
                  <a16:creationId xmlns:a16="http://schemas.microsoft.com/office/drawing/2014/main" id="{FFEE6449-B43E-4B05-9610-86BE4639288F}"/>
                </a:ext>
              </a:extLst>
            </p:cNvPr>
            <p:cNvGrpSpPr/>
            <p:nvPr/>
          </p:nvGrpSpPr>
          <p:grpSpPr>
            <a:xfrm>
              <a:off x="58050" y="2286000"/>
              <a:ext cx="6114150" cy="3312961"/>
              <a:chOff x="283236" y="2007436"/>
              <a:chExt cx="7264285" cy="3936164"/>
            </a:xfrm>
          </p:grpSpPr>
          <p:grpSp>
            <p:nvGrpSpPr>
              <p:cNvPr id="40" name="Group 39">
                <a:extLst>
                  <a:ext uri="{FF2B5EF4-FFF2-40B4-BE49-F238E27FC236}">
                    <a16:creationId xmlns:a16="http://schemas.microsoft.com/office/drawing/2014/main" id="{EC464985-883E-4E69-8579-8EE55A772116}"/>
                  </a:ext>
                </a:extLst>
              </p:cNvPr>
              <p:cNvGrpSpPr/>
              <p:nvPr/>
            </p:nvGrpSpPr>
            <p:grpSpPr>
              <a:xfrm>
                <a:off x="1567756" y="3141506"/>
                <a:ext cx="5895088" cy="2324017"/>
                <a:chOff x="1567756" y="3141506"/>
                <a:chExt cx="5895088" cy="2324017"/>
              </a:xfrm>
            </p:grpSpPr>
            <p:sp>
              <p:nvSpPr>
                <p:cNvPr id="24" name="TextBox 23">
                  <a:extLst>
                    <a:ext uri="{FF2B5EF4-FFF2-40B4-BE49-F238E27FC236}">
                      <a16:creationId xmlns:a16="http://schemas.microsoft.com/office/drawing/2014/main" id="{ACBD296E-DAAD-4791-BFE4-E01D2D09EED3}"/>
                    </a:ext>
                  </a:extLst>
                </p:cNvPr>
                <p:cNvSpPr txBox="1"/>
                <p:nvPr/>
              </p:nvSpPr>
              <p:spPr>
                <a:xfrm>
                  <a:off x="1567756" y="3329245"/>
                  <a:ext cx="2657590" cy="797831"/>
                </a:xfrm>
                <a:prstGeom prst="rect">
                  <a:avLst/>
                </a:prstGeom>
                <a:noFill/>
              </p:spPr>
              <p:txBody>
                <a:bodyPr wrap="none" rtlCol="0">
                  <a:spAutoFit/>
                </a:bodyPr>
                <a:lstStyle/>
                <a:p>
                  <a:r>
                    <a:rPr lang="en-US" b="1" dirty="0">
                      <a:solidFill>
                        <a:srgbClr val="1F497D"/>
                      </a:solidFill>
                      <a:latin typeface="Century Gothic" panose="020B0502020202020204" pitchFamily="34" charset="0"/>
                    </a:rPr>
                    <a:t>EIA predictions</a:t>
                  </a:r>
                </a:p>
                <a:p>
                  <a:endParaRPr lang="en-US" sz="1200" dirty="0"/>
                </a:p>
              </p:txBody>
            </p:sp>
            <p:sp>
              <p:nvSpPr>
                <p:cNvPr id="25" name="TextBox 24">
                  <a:extLst>
                    <a:ext uri="{FF2B5EF4-FFF2-40B4-BE49-F238E27FC236}">
                      <a16:creationId xmlns:a16="http://schemas.microsoft.com/office/drawing/2014/main" id="{EADBC3D4-3BB0-43A4-9752-FE694728091D}"/>
                    </a:ext>
                  </a:extLst>
                </p:cNvPr>
                <p:cNvSpPr txBox="1"/>
                <p:nvPr/>
              </p:nvSpPr>
              <p:spPr>
                <a:xfrm>
                  <a:off x="2157719" y="4800664"/>
                  <a:ext cx="1235530" cy="664859"/>
                </a:xfrm>
                <a:prstGeom prst="rect">
                  <a:avLst/>
                </a:prstGeom>
                <a:noFill/>
              </p:spPr>
              <p:txBody>
                <a:bodyPr wrap="none" rtlCol="0">
                  <a:spAutoFit/>
                </a:bodyPr>
                <a:lstStyle/>
                <a:p>
                  <a:r>
                    <a:rPr lang="en-US" sz="1200" b="1" dirty="0">
                      <a:solidFill>
                        <a:srgbClr val="1F497D"/>
                      </a:solidFill>
                      <a:latin typeface="Century Gothic" panose="020B0502020202020204" pitchFamily="34" charset="0"/>
                    </a:rPr>
                    <a:t>ZEV MOU</a:t>
                  </a:r>
                </a:p>
                <a:p>
                  <a:endParaRPr lang="en-US" sz="1200" dirty="0"/>
                </a:p>
              </p:txBody>
            </p:sp>
            <p:sp>
              <p:nvSpPr>
                <p:cNvPr id="26" name="TextBox 25">
                  <a:extLst>
                    <a:ext uri="{FF2B5EF4-FFF2-40B4-BE49-F238E27FC236}">
                      <a16:creationId xmlns:a16="http://schemas.microsoft.com/office/drawing/2014/main" id="{7C291F14-E931-45D6-90E3-DEA3C5629523}"/>
                    </a:ext>
                  </a:extLst>
                </p:cNvPr>
                <p:cNvSpPr txBox="1"/>
                <p:nvPr/>
              </p:nvSpPr>
              <p:spPr>
                <a:xfrm>
                  <a:off x="5492763" y="4800664"/>
                  <a:ext cx="1013911" cy="664859"/>
                </a:xfrm>
                <a:prstGeom prst="rect">
                  <a:avLst/>
                </a:prstGeom>
                <a:noFill/>
              </p:spPr>
              <p:txBody>
                <a:bodyPr wrap="none" rtlCol="0">
                  <a:spAutoFit/>
                </a:bodyPr>
                <a:lstStyle/>
                <a:p>
                  <a:r>
                    <a:rPr lang="en-US" sz="1200" b="1" dirty="0">
                      <a:solidFill>
                        <a:srgbClr val="1F497D"/>
                      </a:solidFill>
                      <a:latin typeface="Century Gothic" panose="020B0502020202020204" pitchFamily="34" charset="0"/>
                    </a:rPr>
                    <a:t>80 x 50</a:t>
                  </a:r>
                </a:p>
                <a:p>
                  <a:endParaRPr lang="en-US" sz="1200" dirty="0"/>
                </a:p>
              </p:txBody>
            </p:sp>
            <p:sp>
              <p:nvSpPr>
                <p:cNvPr id="27" name="TextBox 26">
                  <a:extLst>
                    <a:ext uri="{FF2B5EF4-FFF2-40B4-BE49-F238E27FC236}">
                      <a16:creationId xmlns:a16="http://schemas.microsoft.com/office/drawing/2014/main" id="{78D8602E-333B-416F-B8FB-951B5AF44640}"/>
                    </a:ext>
                  </a:extLst>
                </p:cNvPr>
                <p:cNvSpPr txBox="1"/>
                <p:nvPr/>
              </p:nvSpPr>
              <p:spPr>
                <a:xfrm>
                  <a:off x="4685210" y="3141506"/>
                  <a:ext cx="2777634" cy="930803"/>
                </a:xfrm>
                <a:prstGeom prst="rect">
                  <a:avLst/>
                </a:prstGeom>
                <a:noFill/>
              </p:spPr>
              <p:txBody>
                <a:bodyPr wrap="none" rtlCol="0">
                  <a:spAutoFit/>
                </a:bodyPr>
                <a:lstStyle/>
                <a:p>
                  <a:pPr algn="ctr"/>
                  <a:r>
                    <a:rPr lang="en-US" sz="1200" b="1" i="1" dirty="0">
                      <a:solidFill>
                        <a:schemeClr val="bg1">
                          <a:lumMod val="65000"/>
                        </a:schemeClr>
                      </a:solidFill>
                      <a:latin typeface="Century Gothic" panose="020B0502020202020204" pitchFamily="34" charset="0"/>
                    </a:rPr>
                    <a:t>Average of predictions </a:t>
                  </a:r>
                </a:p>
                <a:p>
                  <a:pPr algn="ctr"/>
                  <a:r>
                    <a:rPr lang="en-US" sz="1200" b="1" i="1" dirty="0">
                      <a:solidFill>
                        <a:schemeClr val="bg1">
                          <a:lumMod val="65000"/>
                        </a:schemeClr>
                      </a:solidFill>
                      <a:latin typeface="Century Gothic" panose="020B0502020202020204" pitchFamily="34" charset="0"/>
                    </a:rPr>
                    <a:t>From EPS, UBS,</a:t>
                  </a:r>
                </a:p>
                <a:p>
                  <a:pPr algn="ctr"/>
                  <a:r>
                    <a:rPr lang="en-US" sz="1200" b="1" i="1" dirty="0">
                      <a:solidFill>
                        <a:schemeClr val="bg1">
                          <a:lumMod val="65000"/>
                        </a:schemeClr>
                      </a:solidFill>
                      <a:latin typeface="Century Gothic" panose="020B0502020202020204" pitchFamily="34" charset="0"/>
                    </a:rPr>
                    <a:t>Bloomberg, etc.</a:t>
                  </a:r>
                  <a:endParaRPr lang="en-US" sz="1200" i="1" dirty="0">
                    <a:solidFill>
                      <a:schemeClr val="bg1">
                        <a:lumMod val="65000"/>
                      </a:schemeClr>
                    </a:solidFill>
                  </a:endParaRPr>
                </a:p>
              </p:txBody>
            </p:sp>
          </p:grpSp>
          <p:grpSp>
            <p:nvGrpSpPr>
              <p:cNvPr id="73" name="Group 72">
                <a:extLst>
                  <a:ext uri="{FF2B5EF4-FFF2-40B4-BE49-F238E27FC236}">
                    <a16:creationId xmlns:a16="http://schemas.microsoft.com/office/drawing/2014/main" id="{B1C500B9-5CF8-4318-80C3-92135099225D}"/>
                  </a:ext>
                </a:extLst>
              </p:cNvPr>
              <p:cNvGrpSpPr/>
              <p:nvPr/>
            </p:nvGrpSpPr>
            <p:grpSpPr>
              <a:xfrm>
                <a:off x="283236" y="2007436"/>
                <a:ext cx="7264285" cy="3936164"/>
                <a:chOff x="283236" y="2007436"/>
                <a:chExt cx="7264285" cy="3936164"/>
              </a:xfrm>
            </p:grpSpPr>
            <p:cxnSp>
              <p:nvCxnSpPr>
                <p:cNvPr id="5" name="Straight Connector 4">
                  <a:extLst>
                    <a:ext uri="{FF2B5EF4-FFF2-40B4-BE49-F238E27FC236}">
                      <a16:creationId xmlns:a16="http://schemas.microsoft.com/office/drawing/2014/main" id="{C56DFEEC-52F4-4D0E-AA60-F697ACBCBA08}"/>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3CEEBC-E321-4892-BCEF-E13714883FFB}"/>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8C036A-2564-4D38-911C-775ADC7EC78C}"/>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793A09-DD88-4D2E-AB60-049B14AE8C32}"/>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2AFA0C5-FF60-45D1-834F-BA966D22418A}"/>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14" name="TextBox 13">
                  <a:extLst>
                    <a:ext uri="{FF2B5EF4-FFF2-40B4-BE49-F238E27FC236}">
                      <a16:creationId xmlns:a16="http://schemas.microsoft.com/office/drawing/2014/main" id="{4D06A2F5-C4B0-4794-BF50-6BF0F3A8CBA8}"/>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15" name="TextBox 14">
                  <a:extLst>
                    <a:ext uri="{FF2B5EF4-FFF2-40B4-BE49-F238E27FC236}">
                      <a16:creationId xmlns:a16="http://schemas.microsoft.com/office/drawing/2014/main" id="{EF90A7C1-2601-40AE-A2F6-FCA546A154DB}"/>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16" name="TextBox 15">
                  <a:extLst>
                    <a:ext uri="{FF2B5EF4-FFF2-40B4-BE49-F238E27FC236}">
                      <a16:creationId xmlns:a16="http://schemas.microsoft.com/office/drawing/2014/main" id="{D82BFD22-CE89-4E41-98BA-4284FA2EEE34}"/>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21" name="TextBox 20">
                  <a:extLst>
                    <a:ext uri="{FF2B5EF4-FFF2-40B4-BE49-F238E27FC236}">
                      <a16:creationId xmlns:a16="http://schemas.microsoft.com/office/drawing/2014/main" id="{D1C08E51-1562-473B-BB00-C3EE64FA2D56}"/>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22" name="TextBox 21">
                  <a:extLst>
                    <a:ext uri="{FF2B5EF4-FFF2-40B4-BE49-F238E27FC236}">
                      <a16:creationId xmlns:a16="http://schemas.microsoft.com/office/drawing/2014/main" id="{FFB601BB-C8F8-4CC3-B3B6-5A7C93F8F5C0}"/>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34" name="TextBox 33">
                  <a:extLst>
                    <a:ext uri="{FF2B5EF4-FFF2-40B4-BE49-F238E27FC236}">
                      <a16:creationId xmlns:a16="http://schemas.microsoft.com/office/drawing/2014/main" id="{BE0F0FB9-1305-41D0-AAD2-16FA8B939CEC}"/>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35" name="TextBox 34">
                  <a:extLst>
                    <a:ext uri="{FF2B5EF4-FFF2-40B4-BE49-F238E27FC236}">
                      <a16:creationId xmlns:a16="http://schemas.microsoft.com/office/drawing/2014/main" id="{A267F665-46BD-4F13-BB16-8023260BA847}"/>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36" name="TextBox 35">
                  <a:extLst>
                    <a:ext uri="{FF2B5EF4-FFF2-40B4-BE49-F238E27FC236}">
                      <a16:creationId xmlns:a16="http://schemas.microsoft.com/office/drawing/2014/main" id="{20045D48-9E6C-4F73-8CFC-85ABC86F0852}"/>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37" name="TextBox 36">
                  <a:extLst>
                    <a:ext uri="{FF2B5EF4-FFF2-40B4-BE49-F238E27FC236}">
                      <a16:creationId xmlns:a16="http://schemas.microsoft.com/office/drawing/2014/main" id="{62C8F37F-69C2-497E-A46B-3C61B7006709}"/>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grpSp>
      <p:graphicFrame>
        <p:nvGraphicFramePr>
          <p:cNvPr id="11" name="Table 10">
            <a:extLst>
              <a:ext uri="{FF2B5EF4-FFF2-40B4-BE49-F238E27FC236}">
                <a16:creationId xmlns:a16="http://schemas.microsoft.com/office/drawing/2014/main" id="{4FE282EA-BD04-490D-B657-F0F1E293A398}"/>
              </a:ext>
            </a:extLst>
          </p:cNvPr>
          <p:cNvGraphicFramePr>
            <a:graphicFrameLocks noGrp="1"/>
          </p:cNvGraphicFramePr>
          <p:nvPr>
            <p:extLst/>
          </p:nvPr>
        </p:nvGraphicFramePr>
        <p:xfrm>
          <a:off x="304800" y="4084320"/>
          <a:ext cx="5716878" cy="1478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4712260"/>
                    </a:ext>
                  </a:extLst>
                </a:gridCol>
                <a:gridCol w="864226">
                  <a:extLst>
                    <a:ext uri="{9D8B030D-6E8A-4147-A177-3AD203B41FA5}">
                      <a16:colId xmlns:a16="http://schemas.microsoft.com/office/drawing/2014/main" val="3535343856"/>
                    </a:ext>
                  </a:extLst>
                </a:gridCol>
                <a:gridCol w="864226">
                  <a:extLst>
                    <a:ext uri="{9D8B030D-6E8A-4147-A177-3AD203B41FA5}">
                      <a16:colId xmlns:a16="http://schemas.microsoft.com/office/drawing/2014/main" val="759332831"/>
                    </a:ext>
                  </a:extLst>
                </a:gridCol>
                <a:gridCol w="864226">
                  <a:extLst>
                    <a:ext uri="{9D8B030D-6E8A-4147-A177-3AD203B41FA5}">
                      <a16:colId xmlns:a16="http://schemas.microsoft.com/office/drawing/2014/main" val="3709789451"/>
                    </a:ext>
                  </a:extLst>
                </a:gridCol>
              </a:tblGrid>
              <a:tr h="381000">
                <a:tc>
                  <a:txBody>
                    <a:bodyPr/>
                    <a:lstStyle/>
                    <a:p>
                      <a:endParaRPr lang="en-US" dirty="0"/>
                    </a:p>
                  </a:txBody>
                  <a:tcPr/>
                </a:tc>
                <a:tc>
                  <a:txBody>
                    <a:bodyPr/>
                    <a:lstStyle/>
                    <a:p>
                      <a:pPr algn="ctr"/>
                      <a:r>
                        <a:rPr lang="en-US" dirty="0"/>
                        <a:t>2023</a:t>
                      </a:r>
                    </a:p>
                  </a:txBody>
                  <a:tcPr anchor="ctr"/>
                </a:tc>
                <a:tc>
                  <a:txBody>
                    <a:bodyPr/>
                    <a:lstStyle/>
                    <a:p>
                      <a:pPr algn="ctr"/>
                      <a:r>
                        <a:rPr lang="en-US" dirty="0"/>
                        <a:t>2028</a:t>
                      </a:r>
                    </a:p>
                  </a:txBody>
                  <a:tcPr anchor="ctr"/>
                </a:tc>
                <a:tc>
                  <a:txBody>
                    <a:bodyPr/>
                    <a:lstStyle/>
                    <a:p>
                      <a:pPr algn="ctr"/>
                      <a:r>
                        <a:rPr lang="en-US" dirty="0"/>
                        <a:t>2033</a:t>
                      </a:r>
                    </a:p>
                  </a:txBody>
                  <a:tcPr anchor="ctr"/>
                </a:tc>
                <a:extLst>
                  <a:ext uri="{0D108BD9-81ED-4DB2-BD59-A6C34878D82A}">
                    <a16:rowId xmlns:a16="http://schemas.microsoft.com/office/drawing/2014/main" val="2782436962"/>
                  </a:ext>
                </a:extLst>
              </a:tr>
              <a:tr h="336198">
                <a:tc>
                  <a:txBody>
                    <a:bodyPr/>
                    <a:lstStyle/>
                    <a:p>
                      <a:r>
                        <a:rPr lang="en-US" dirty="0"/>
                        <a:t>PEV*:   % of light duty sales</a:t>
                      </a:r>
                    </a:p>
                  </a:txBody>
                  <a:tcPr/>
                </a:tc>
                <a:tc>
                  <a:txBody>
                    <a:bodyPr/>
                    <a:lstStyle/>
                    <a:p>
                      <a:r>
                        <a:rPr lang="en-US" dirty="0"/>
                        <a:t>12.7%</a:t>
                      </a:r>
                    </a:p>
                  </a:txBody>
                  <a:tcPr/>
                </a:tc>
                <a:tc>
                  <a:txBody>
                    <a:bodyPr/>
                    <a:lstStyle/>
                    <a:p>
                      <a:r>
                        <a:rPr lang="en-US" dirty="0"/>
                        <a:t>46.0%</a:t>
                      </a:r>
                    </a:p>
                  </a:txBody>
                  <a:tcPr/>
                </a:tc>
                <a:tc>
                  <a:txBody>
                    <a:bodyPr/>
                    <a:lstStyle/>
                    <a:p>
                      <a:r>
                        <a:rPr lang="en-US" dirty="0"/>
                        <a:t>79.3%</a:t>
                      </a:r>
                    </a:p>
                  </a:txBody>
                  <a:tcPr/>
                </a:tc>
                <a:extLst>
                  <a:ext uri="{0D108BD9-81ED-4DB2-BD59-A6C34878D82A}">
                    <a16:rowId xmlns:a16="http://schemas.microsoft.com/office/drawing/2014/main" val="1618448920"/>
                  </a:ext>
                </a:extLst>
              </a:tr>
              <a:tr h="311959">
                <a:tc>
                  <a:txBody>
                    <a:bodyPr/>
                    <a:lstStyle/>
                    <a:p>
                      <a:r>
                        <a:rPr lang="en-US" dirty="0"/>
                        <a:t>PEV:     % of light duty fleet</a:t>
                      </a:r>
                    </a:p>
                  </a:txBody>
                  <a:tcPr/>
                </a:tc>
                <a:tc>
                  <a:txBody>
                    <a:bodyPr/>
                    <a:lstStyle/>
                    <a:p>
                      <a:r>
                        <a:rPr lang="en-US" dirty="0"/>
                        <a:t>2.2%</a:t>
                      </a:r>
                    </a:p>
                  </a:txBody>
                  <a:tcPr/>
                </a:tc>
                <a:tc>
                  <a:txBody>
                    <a:bodyPr/>
                    <a:lstStyle/>
                    <a:p>
                      <a:r>
                        <a:rPr lang="en-US" dirty="0"/>
                        <a:t>10.9%</a:t>
                      </a:r>
                    </a:p>
                  </a:txBody>
                  <a:tcPr/>
                </a:tc>
                <a:tc>
                  <a:txBody>
                    <a:bodyPr/>
                    <a:lstStyle/>
                    <a:p>
                      <a:r>
                        <a:rPr lang="en-US" dirty="0"/>
                        <a:t>31.4%</a:t>
                      </a:r>
                    </a:p>
                  </a:txBody>
                  <a:tcPr/>
                </a:tc>
                <a:extLst>
                  <a:ext uri="{0D108BD9-81ED-4DB2-BD59-A6C34878D82A}">
                    <a16:rowId xmlns:a16="http://schemas.microsoft.com/office/drawing/2014/main" val="1292492337"/>
                  </a:ext>
                </a:extLst>
              </a:tr>
              <a:tr h="280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VMT: % of total VMT</a:t>
                      </a:r>
                    </a:p>
                  </a:txBody>
                  <a:tcPr/>
                </a:tc>
                <a:tc>
                  <a:txBody>
                    <a:bodyPr/>
                    <a:lstStyle/>
                    <a:p>
                      <a:r>
                        <a:rPr lang="en-US" dirty="0"/>
                        <a:t>1.9%</a:t>
                      </a:r>
                    </a:p>
                  </a:txBody>
                  <a:tcPr/>
                </a:tc>
                <a:tc>
                  <a:txBody>
                    <a:bodyPr/>
                    <a:lstStyle/>
                    <a:p>
                      <a:r>
                        <a:rPr lang="en-US" dirty="0"/>
                        <a:t>9.8%</a:t>
                      </a:r>
                    </a:p>
                  </a:txBody>
                  <a:tcPr/>
                </a:tc>
                <a:tc>
                  <a:txBody>
                    <a:bodyPr/>
                    <a:lstStyle/>
                    <a:p>
                      <a:r>
                        <a:rPr lang="en-US" dirty="0"/>
                        <a:t>29.5%</a:t>
                      </a:r>
                    </a:p>
                  </a:txBody>
                  <a:tcPr/>
                </a:tc>
                <a:extLst>
                  <a:ext uri="{0D108BD9-81ED-4DB2-BD59-A6C34878D82A}">
                    <a16:rowId xmlns:a16="http://schemas.microsoft.com/office/drawing/2014/main" val="3301526072"/>
                  </a:ext>
                </a:extLst>
              </a:tr>
            </a:tbl>
          </a:graphicData>
        </a:graphic>
      </p:graphicFrame>
      <p:sp>
        <p:nvSpPr>
          <p:cNvPr id="12" name="TextBox 11">
            <a:extLst>
              <a:ext uri="{FF2B5EF4-FFF2-40B4-BE49-F238E27FC236}">
                <a16:creationId xmlns:a16="http://schemas.microsoft.com/office/drawing/2014/main" id="{C100C87B-32CB-45AC-A3CA-DC273EA80B2F}"/>
              </a:ext>
            </a:extLst>
          </p:cNvPr>
          <p:cNvSpPr txBox="1"/>
          <p:nvPr/>
        </p:nvSpPr>
        <p:spPr>
          <a:xfrm>
            <a:off x="6261503" y="1275331"/>
            <a:ext cx="5642888" cy="369332"/>
          </a:xfrm>
          <a:prstGeom prst="rect">
            <a:avLst/>
          </a:prstGeom>
          <a:noFill/>
        </p:spPr>
        <p:txBody>
          <a:bodyPr wrap="square" rtlCol="0">
            <a:spAutoFit/>
          </a:bodyPr>
          <a:lstStyle/>
          <a:p>
            <a:pPr algn="ctr"/>
            <a:r>
              <a:rPr lang="en-US" b="1" dirty="0"/>
              <a:t>PEV* sales as a percentage of total vehicle sales </a:t>
            </a:r>
          </a:p>
        </p:txBody>
      </p:sp>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pic>
        <p:nvPicPr>
          <p:cNvPr id="17" name="Picture 16">
            <a:extLst>
              <a:ext uri="{FF2B5EF4-FFF2-40B4-BE49-F238E27FC236}">
                <a16:creationId xmlns:a16="http://schemas.microsoft.com/office/drawing/2014/main" id="{1FB108D6-4484-4D90-93A1-05C60BAACFA9}"/>
              </a:ext>
            </a:extLst>
          </p:cNvPr>
          <p:cNvPicPr>
            <a:picLocks noChangeAspect="1"/>
          </p:cNvPicPr>
          <p:nvPr/>
        </p:nvPicPr>
        <p:blipFill>
          <a:blip r:embed="rId3"/>
          <a:stretch>
            <a:fillRect/>
          </a:stretch>
        </p:blipFill>
        <p:spPr>
          <a:xfrm>
            <a:off x="6217920" y="1591056"/>
            <a:ext cx="5663009" cy="3968496"/>
          </a:xfrm>
          <a:prstGeom prst="rect">
            <a:avLst/>
          </a:prstGeom>
        </p:spPr>
      </p:pic>
    </p:spTree>
    <p:extLst>
      <p:ext uri="{BB962C8B-B14F-4D97-AF65-F5344CB8AC3E}">
        <p14:creationId xmlns:p14="http://schemas.microsoft.com/office/powerpoint/2010/main" val="369440725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 – 80 x 50</a:t>
            </a:r>
          </a:p>
        </p:txBody>
      </p:sp>
      <p:graphicFrame>
        <p:nvGraphicFramePr>
          <p:cNvPr id="11" name="Table 10">
            <a:extLst>
              <a:ext uri="{FF2B5EF4-FFF2-40B4-BE49-F238E27FC236}">
                <a16:creationId xmlns:a16="http://schemas.microsoft.com/office/drawing/2014/main" id="{4FE282EA-BD04-490D-B657-F0F1E293A398}"/>
              </a:ext>
            </a:extLst>
          </p:cNvPr>
          <p:cNvGraphicFramePr>
            <a:graphicFrameLocks noGrp="1"/>
          </p:cNvGraphicFramePr>
          <p:nvPr>
            <p:extLst/>
          </p:nvPr>
        </p:nvGraphicFramePr>
        <p:xfrm>
          <a:off x="304800" y="4084320"/>
          <a:ext cx="5716878" cy="1478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4712260"/>
                    </a:ext>
                  </a:extLst>
                </a:gridCol>
                <a:gridCol w="864226">
                  <a:extLst>
                    <a:ext uri="{9D8B030D-6E8A-4147-A177-3AD203B41FA5}">
                      <a16:colId xmlns:a16="http://schemas.microsoft.com/office/drawing/2014/main" val="3535343856"/>
                    </a:ext>
                  </a:extLst>
                </a:gridCol>
                <a:gridCol w="864226">
                  <a:extLst>
                    <a:ext uri="{9D8B030D-6E8A-4147-A177-3AD203B41FA5}">
                      <a16:colId xmlns:a16="http://schemas.microsoft.com/office/drawing/2014/main" val="759332831"/>
                    </a:ext>
                  </a:extLst>
                </a:gridCol>
                <a:gridCol w="864226">
                  <a:extLst>
                    <a:ext uri="{9D8B030D-6E8A-4147-A177-3AD203B41FA5}">
                      <a16:colId xmlns:a16="http://schemas.microsoft.com/office/drawing/2014/main" val="3709789451"/>
                    </a:ext>
                  </a:extLst>
                </a:gridCol>
              </a:tblGrid>
              <a:tr h="381000">
                <a:tc>
                  <a:txBody>
                    <a:bodyPr/>
                    <a:lstStyle/>
                    <a:p>
                      <a:endParaRPr lang="en-US" dirty="0"/>
                    </a:p>
                  </a:txBody>
                  <a:tcPr/>
                </a:tc>
                <a:tc>
                  <a:txBody>
                    <a:bodyPr/>
                    <a:lstStyle/>
                    <a:p>
                      <a:pPr algn="ctr"/>
                      <a:r>
                        <a:rPr lang="en-US" dirty="0"/>
                        <a:t>2023</a:t>
                      </a:r>
                    </a:p>
                  </a:txBody>
                  <a:tcPr anchor="ctr"/>
                </a:tc>
                <a:tc>
                  <a:txBody>
                    <a:bodyPr/>
                    <a:lstStyle/>
                    <a:p>
                      <a:pPr algn="ctr"/>
                      <a:r>
                        <a:rPr lang="en-US" dirty="0"/>
                        <a:t>2028</a:t>
                      </a:r>
                    </a:p>
                  </a:txBody>
                  <a:tcPr anchor="ctr"/>
                </a:tc>
                <a:tc>
                  <a:txBody>
                    <a:bodyPr/>
                    <a:lstStyle/>
                    <a:p>
                      <a:pPr algn="ctr"/>
                      <a:r>
                        <a:rPr lang="en-US" dirty="0"/>
                        <a:t>2033</a:t>
                      </a:r>
                    </a:p>
                  </a:txBody>
                  <a:tcPr anchor="ctr"/>
                </a:tc>
                <a:extLst>
                  <a:ext uri="{0D108BD9-81ED-4DB2-BD59-A6C34878D82A}">
                    <a16:rowId xmlns:a16="http://schemas.microsoft.com/office/drawing/2014/main" val="2782436962"/>
                  </a:ext>
                </a:extLst>
              </a:tr>
              <a:tr h="336198">
                <a:tc>
                  <a:txBody>
                    <a:bodyPr/>
                    <a:lstStyle/>
                    <a:p>
                      <a:r>
                        <a:rPr lang="en-US" dirty="0"/>
                        <a:t>PEV*:   % of light duty sales</a:t>
                      </a:r>
                    </a:p>
                  </a:txBody>
                  <a:tcPr/>
                </a:tc>
                <a:tc>
                  <a:txBody>
                    <a:bodyPr/>
                    <a:lstStyle/>
                    <a:p>
                      <a:r>
                        <a:rPr lang="en-US" dirty="0"/>
                        <a:t>12.7%</a:t>
                      </a:r>
                    </a:p>
                  </a:txBody>
                  <a:tcPr/>
                </a:tc>
                <a:tc>
                  <a:txBody>
                    <a:bodyPr/>
                    <a:lstStyle/>
                    <a:p>
                      <a:r>
                        <a:rPr lang="en-US" dirty="0"/>
                        <a:t>46.0%</a:t>
                      </a:r>
                    </a:p>
                  </a:txBody>
                  <a:tcPr/>
                </a:tc>
                <a:tc>
                  <a:txBody>
                    <a:bodyPr/>
                    <a:lstStyle/>
                    <a:p>
                      <a:r>
                        <a:rPr lang="en-US" dirty="0"/>
                        <a:t>79.3%</a:t>
                      </a:r>
                    </a:p>
                  </a:txBody>
                  <a:tcPr/>
                </a:tc>
                <a:extLst>
                  <a:ext uri="{0D108BD9-81ED-4DB2-BD59-A6C34878D82A}">
                    <a16:rowId xmlns:a16="http://schemas.microsoft.com/office/drawing/2014/main" val="1618448920"/>
                  </a:ext>
                </a:extLst>
              </a:tr>
              <a:tr h="311959">
                <a:tc>
                  <a:txBody>
                    <a:bodyPr/>
                    <a:lstStyle/>
                    <a:p>
                      <a:r>
                        <a:rPr lang="en-US" dirty="0"/>
                        <a:t>PEV:     % of light duty fleet</a:t>
                      </a:r>
                    </a:p>
                  </a:txBody>
                  <a:tcPr/>
                </a:tc>
                <a:tc>
                  <a:txBody>
                    <a:bodyPr/>
                    <a:lstStyle/>
                    <a:p>
                      <a:r>
                        <a:rPr lang="en-US" dirty="0"/>
                        <a:t>2.2%</a:t>
                      </a:r>
                    </a:p>
                  </a:txBody>
                  <a:tcPr/>
                </a:tc>
                <a:tc>
                  <a:txBody>
                    <a:bodyPr/>
                    <a:lstStyle/>
                    <a:p>
                      <a:r>
                        <a:rPr lang="en-US" dirty="0"/>
                        <a:t>10.9%</a:t>
                      </a:r>
                    </a:p>
                  </a:txBody>
                  <a:tcPr/>
                </a:tc>
                <a:tc>
                  <a:txBody>
                    <a:bodyPr/>
                    <a:lstStyle/>
                    <a:p>
                      <a:r>
                        <a:rPr lang="en-US" dirty="0"/>
                        <a:t>31.4%</a:t>
                      </a:r>
                    </a:p>
                  </a:txBody>
                  <a:tcPr/>
                </a:tc>
                <a:extLst>
                  <a:ext uri="{0D108BD9-81ED-4DB2-BD59-A6C34878D82A}">
                    <a16:rowId xmlns:a16="http://schemas.microsoft.com/office/drawing/2014/main" val="1292492337"/>
                  </a:ext>
                </a:extLst>
              </a:tr>
              <a:tr h="280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VMT: % of total VMT</a:t>
                      </a:r>
                    </a:p>
                  </a:txBody>
                  <a:tcPr/>
                </a:tc>
                <a:tc>
                  <a:txBody>
                    <a:bodyPr/>
                    <a:lstStyle/>
                    <a:p>
                      <a:r>
                        <a:rPr lang="en-US" dirty="0"/>
                        <a:t>1.9%</a:t>
                      </a:r>
                    </a:p>
                  </a:txBody>
                  <a:tcPr/>
                </a:tc>
                <a:tc>
                  <a:txBody>
                    <a:bodyPr/>
                    <a:lstStyle/>
                    <a:p>
                      <a:r>
                        <a:rPr lang="en-US" dirty="0"/>
                        <a:t>9.8%</a:t>
                      </a:r>
                    </a:p>
                  </a:txBody>
                  <a:tcPr/>
                </a:tc>
                <a:tc>
                  <a:txBody>
                    <a:bodyPr/>
                    <a:lstStyle/>
                    <a:p>
                      <a:r>
                        <a:rPr lang="en-US" dirty="0"/>
                        <a:t>29.5%</a:t>
                      </a:r>
                    </a:p>
                  </a:txBody>
                  <a:tcPr/>
                </a:tc>
                <a:extLst>
                  <a:ext uri="{0D108BD9-81ED-4DB2-BD59-A6C34878D82A}">
                    <a16:rowId xmlns:a16="http://schemas.microsoft.com/office/drawing/2014/main" val="3301526072"/>
                  </a:ext>
                </a:extLst>
              </a:tr>
            </a:tbl>
          </a:graphicData>
        </a:graphic>
      </p:graphicFrame>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sp>
        <p:nvSpPr>
          <p:cNvPr id="32" name="TextBox 31">
            <a:extLst>
              <a:ext uri="{FF2B5EF4-FFF2-40B4-BE49-F238E27FC236}">
                <a16:creationId xmlns:a16="http://schemas.microsoft.com/office/drawing/2014/main" id="{91FDBB46-5CA2-41C2-BCC3-82E5565C1CA0}"/>
              </a:ext>
            </a:extLst>
          </p:cNvPr>
          <p:cNvSpPr txBox="1"/>
          <p:nvPr/>
        </p:nvSpPr>
        <p:spPr>
          <a:xfrm>
            <a:off x="6191072" y="1750447"/>
            <a:ext cx="5642888" cy="369332"/>
          </a:xfrm>
          <a:prstGeom prst="rect">
            <a:avLst/>
          </a:prstGeom>
          <a:noFill/>
        </p:spPr>
        <p:txBody>
          <a:bodyPr wrap="square" rtlCol="0">
            <a:spAutoFit/>
          </a:bodyPr>
          <a:lstStyle/>
          <a:p>
            <a:pPr algn="ctr"/>
            <a:r>
              <a:rPr lang="en-US" b="1" dirty="0"/>
              <a:t>Environmental Results to 2033</a:t>
            </a:r>
          </a:p>
        </p:txBody>
      </p:sp>
      <p:graphicFrame>
        <p:nvGraphicFramePr>
          <p:cNvPr id="33" name="Table 32">
            <a:extLst>
              <a:ext uri="{FF2B5EF4-FFF2-40B4-BE49-F238E27FC236}">
                <a16:creationId xmlns:a16="http://schemas.microsoft.com/office/drawing/2014/main" id="{7D3E5EDA-076D-49E5-8E0F-0A0C8299D5B1}"/>
              </a:ext>
            </a:extLst>
          </p:cNvPr>
          <p:cNvGraphicFramePr>
            <a:graphicFrameLocks noGrp="1"/>
          </p:cNvGraphicFramePr>
          <p:nvPr>
            <p:extLst>
              <p:ext uri="{D42A27DB-BD31-4B8C-83A1-F6EECF244321}">
                <p14:modId xmlns:p14="http://schemas.microsoft.com/office/powerpoint/2010/main" val="850455126"/>
              </p:ext>
            </p:extLst>
          </p:nvPr>
        </p:nvGraphicFramePr>
        <p:xfrm>
          <a:off x="6342632" y="2283674"/>
          <a:ext cx="5293494" cy="1953168"/>
        </p:xfrm>
        <a:graphic>
          <a:graphicData uri="http://schemas.openxmlformats.org/drawingml/2006/table">
            <a:tbl>
              <a:tblPr firstRow="1" bandRow="1">
                <a:tableStyleId>{5C22544A-7EE6-4342-B048-85BDC9FD1C3A}</a:tableStyleId>
              </a:tblPr>
              <a:tblGrid>
                <a:gridCol w="810496">
                  <a:extLst>
                    <a:ext uri="{9D8B030D-6E8A-4147-A177-3AD203B41FA5}">
                      <a16:colId xmlns:a16="http://schemas.microsoft.com/office/drawing/2014/main" val="1306855514"/>
                    </a:ext>
                  </a:extLst>
                </a:gridCol>
                <a:gridCol w="2535269">
                  <a:extLst>
                    <a:ext uri="{9D8B030D-6E8A-4147-A177-3AD203B41FA5}">
                      <a16:colId xmlns:a16="http://schemas.microsoft.com/office/drawing/2014/main" val="994712260"/>
                    </a:ext>
                  </a:extLst>
                </a:gridCol>
                <a:gridCol w="1947729">
                  <a:extLst>
                    <a:ext uri="{9D8B030D-6E8A-4147-A177-3AD203B41FA5}">
                      <a16:colId xmlns:a16="http://schemas.microsoft.com/office/drawing/2014/main" val="3709789451"/>
                    </a:ext>
                  </a:extLst>
                </a:gridCol>
              </a:tblGrid>
              <a:tr h="503394">
                <a:tc>
                  <a:txBody>
                    <a:bodyPr/>
                    <a:lstStyle/>
                    <a:p>
                      <a:endParaRPr lang="en-US" dirty="0"/>
                    </a:p>
                  </a:txBody>
                  <a:tcPr/>
                </a:tc>
                <a:tc>
                  <a:txBody>
                    <a:bodyPr/>
                    <a:lstStyle/>
                    <a:p>
                      <a:r>
                        <a:rPr lang="en-US" dirty="0"/>
                        <a:t>Result</a:t>
                      </a:r>
                    </a:p>
                  </a:txBody>
                  <a:tcPr/>
                </a:tc>
                <a:tc>
                  <a:txBody>
                    <a:bodyPr/>
                    <a:lstStyle/>
                    <a:p>
                      <a:pPr algn="ctr"/>
                      <a:r>
                        <a:rPr lang="en-US" dirty="0"/>
                        <a:t>2033</a:t>
                      </a:r>
                    </a:p>
                  </a:txBody>
                  <a:tcPr anchor="ctr"/>
                </a:tc>
                <a:extLst>
                  <a:ext uri="{0D108BD9-81ED-4DB2-BD59-A6C34878D82A}">
                    <a16:rowId xmlns:a16="http://schemas.microsoft.com/office/drawing/2014/main" val="2782436962"/>
                  </a:ext>
                </a:extLst>
              </a:tr>
              <a:tr h="483258">
                <a:tc rowSpan="3">
                  <a:txBody>
                    <a:bodyPr/>
                    <a:lstStyle/>
                    <a:p>
                      <a:r>
                        <a:rPr lang="en-US" dirty="0"/>
                        <a:t>Environmental</a:t>
                      </a:r>
                    </a:p>
                  </a:txBody>
                  <a:tcPr vert="vert270"/>
                </a:tc>
                <a:tc>
                  <a:txBody>
                    <a:bodyPr/>
                    <a:lstStyle/>
                    <a:p>
                      <a:r>
                        <a:rPr lang="en-US" sz="1600" dirty="0"/>
                        <a:t>GHGs (metric tons)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-10.2%</a:t>
                      </a:r>
                    </a:p>
                  </a:txBody>
                  <a:tcPr marL="0" marR="0" marT="0" marB="0" anchor="ctr">
                    <a:solidFill>
                      <a:srgbClr val="DCE5EE"/>
                    </a:solidFill>
                  </a:tcPr>
                </a:tc>
                <a:extLst>
                  <a:ext uri="{0D108BD9-81ED-4DB2-BD59-A6C34878D82A}">
                    <a16:rowId xmlns:a16="http://schemas.microsoft.com/office/drawing/2014/main" val="1618448920"/>
                  </a:ext>
                </a:extLst>
              </a:tr>
              <a:tr h="483258">
                <a:tc vMerge="1">
                  <a:txBody>
                    <a:bodyPr/>
                    <a:lstStyle/>
                    <a:p>
                      <a:endParaRPr lang="en-US" dirty="0"/>
                    </a:p>
                  </a:txBody>
                  <a:tcPr/>
                </a:tc>
                <a:tc>
                  <a:txBody>
                    <a:bodyPr/>
                    <a:lstStyle/>
                    <a:p>
                      <a:r>
                        <a:rPr lang="en-US" sz="1600" dirty="0"/>
                        <a:t>NOx (pounds)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-18.6%</a:t>
                      </a:r>
                    </a:p>
                  </a:txBody>
                  <a:tcPr marL="0" marR="0" marT="0" marB="0" anchor="ctr">
                    <a:solidFill>
                      <a:srgbClr val="DCE5EE"/>
                    </a:solidFill>
                  </a:tcPr>
                </a:tc>
                <a:extLst>
                  <a:ext uri="{0D108BD9-81ED-4DB2-BD59-A6C34878D82A}">
                    <a16:rowId xmlns:a16="http://schemas.microsoft.com/office/drawing/2014/main" val="1292492337"/>
                  </a:ext>
                </a:extLst>
              </a:tr>
              <a:tr h="48325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PM2.5 (pounds)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-10.1%</a:t>
                      </a:r>
                    </a:p>
                  </a:txBody>
                  <a:tcPr marL="0" marR="0" marT="0" marB="0" anchor="ctr">
                    <a:solidFill>
                      <a:srgbClr val="DCE5EE"/>
                    </a:solidFill>
                  </a:tcPr>
                </a:tc>
                <a:extLst>
                  <a:ext uri="{0D108BD9-81ED-4DB2-BD59-A6C34878D82A}">
                    <a16:rowId xmlns:a16="http://schemas.microsoft.com/office/drawing/2014/main" val="3301526072"/>
                  </a:ext>
                </a:extLst>
              </a:tr>
            </a:tbl>
          </a:graphicData>
        </a:graphic>
      </p:graphicFrame>
      <p:grpSp>
        <p:nvGrpSpPr>
          <p:cNvPr id="31" name="Group 30">
            <a:extLst>
              <a:ext uri="{FF2B5EF4-FFF2-40B4-BE49-F238E27FC236}">
                <a16:creationId xmlns:a16="http://schemas.microsoft.com/office/drawing/2014/main" id="{080EBAEF-A13E-4468-8535-EAE0BC525438}"/>
              </a:ext>
            </a:extLst>
          </p:cNvPr>
          <p:cNvGrpSpPr/>
          <p:nvPr/>
        </p:nvGrpSpPr>
        <p:grpSpPr>
          <a:xfrm>
            <a:off x="152400" y="1219200"/>
            <a:ext cx="5170440" cy="2852804"/>
            <a:chOff x="152400" y="1219200"/>
            <a:chExt cx="5170440" cy="2852804"/>
          </a:xfrm>
        </p:grpSpPr>
        <p:sp>
          <p:nvSpPr>
            <p:cNvPr id="38" name="Rectangle 37">
              <a:extLst>
                <a:ext uri="{FF2B5EF4-FFF2-40B4-BE49-F238E27FC236}">
                  <a16:creationId xmlns:a16="http://schemas.microsoft.com/office/drawing/2014/main" id="{A62D86C8-AA1F-466C-9447-C1BA5E9ABF4B}"/>
                </a:ext>
              </a:extLst>
            </p:cNvPr>
            <p:cNvSpPr/>
            <p:nvPr/>
          </p:nvSpPr>
          <p:spPr>
            <a:xfrm>
              <a:off x="3027978" y="2922249"/>
              <a:ext cx="2215210" cy="11497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9" name="Group 38">
              <a:extLst>
                <a:ext uri="{FF2B5EF4-FFF2-40B4-BE49-F238E27FC236}">
                  <a16:creationId xmlns:a16="http://schemas.microsoft.com/office/drawing/2014/main" id="{CE270056-4284-41E7-A071-A587AAFE4757}"/>
                </a:ext>
              </a:extLst>
            </p:cNvPr>
            <p:cNvGrpSpPr/>
            <p:nvPr/>
          </p:nvGrpSpPr>
          <p:grpSpPr>
            <a:xfrm>
              <a:off x="152400" y="1219200"/>
              <a:ext cx="5170440" cy="2733193"/>
              <a:chOff x="152400" y="1219200"/>
              <a:chExt cx="5170440" cy="2733193"/>
            </a:xfrm>
          </p:grpSpPr>
          <p:grpSp>
            <p:nvGrpSpPr>
              <p:cNvPr id="41" name="Group 40">
                <a:extLst>
                  <a:ext uri="{FF2B5EF4-FFF2-40B4-BE49-F238E27FC236}">
                    <a16:creationId xmlns:a16="http://schemas.microsoft.com/office/drawing/2014/main" id="{6A9B93E8-61C0-47D8-B74E-8A9565ADD08A}"/>
                  </a:ext>
                </a:extLst>
              </p:cNvPr>
              <p:cNvGrpSpPr/>
              <p:nvPr/>
            </p:nvGrpSpPr>
            <p:grpSpPr>
              <a:xfrm>
                <a:off x="152400" y="1219200"/>
                <a:ext cx="5044173" cy="2733193"/>
                <a:chOff x="283236" y="2007436"/>
                <a:chExt cx="7264285" cy="3936164"/>
              </a:xfrm>
            </p:grpSpPr>
            <p:grpSp>
              <p:nvGrpSpPr>
                <p:cNvPr id="43" name="Group 42">
                  <a:extLst>
                    <a:ext uri="{FF2B5EF4-FFF2-40B4-BE49-F238E27FC236}">
                      <a16:creationId xmlns:a16="http://schemas.microsoft.com/office/drawing/2014/main" id="{4099137D-F3AB-4C62-8FB7-E2268D291AEB}"/>
                    </a:ext>
                  </a:extLst>
                </p:cNvPr>
                <p:cNvGrpSpPr/>
                <p:nvPr/>
              </p:nvGrpSpPr>
              <p:grpSpPr>
                <a:xfrm>
                  <a:off x="1636845" y="3141506"/>
                  <a:ext cx="5363855" cy="2412665"/>
                  <a:chOff x="1636845" y="3141506"/>
                  <a:chExt cx="5363855" cy="2412665"/>
                </a:xfrm>
              </p:grpSpPr>
              <p:sp>
                <p:nvSpPr>
                  <p:cNvPr id="59" name="TextBox 58">
                    <a:extLst>
                      <a:ext uri="{FF2B5EF4-FFF2-40B4-BE49-F238E27FC236}">
                        <a16:creationId xmlns:a16="http://schemas.microsoft.com/office/drawing/2014/main" id="{651C4A7B-170E-4300-BC7A-D787D3F4F604}"/>
                      </a:ext>
                    </a:extLst>
                  </p:cNvPr>
                  <p:cNvSpPr txBox="1"/>
                  <p:nvPr/>
                </p:nvSpPr>
                <p:spPr>
                  <a:xfrm>
                    <a:off x="1636845" y="3418879"/>
                    <a:ext cx="2387491"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Business as Usual</a:t>
                    </a:r>
                  </a:p>
                </p:txBody>
              </p:sp>
              <p:sp>
                <p:nvSpPr>
                  <p:cNvPr id="60" name="TextBox 59">
                    <a:extLst>
                      <a:ext uri="{FF2B5EF4-FFF2-40B4-BE49-F238E27FC236}">
                        <a16:creationId xmlns:a16="http://schemas.microsoft.com/office/drawing/2014/main" id="{B4FA30C8-8720-41F6-8422-40CB30C2EF78}"/>
                      </a:ext>
                    </a:extLst>
                  </p:cNvPr>
                  <p:cNvSpPr txBox="1"/>
                  <p:nvPr/>
                </p:nvSpPr>
                <p:spPr>
                  <a:xfrm>
                    <a:off x="2167648" y="5038220"/>
                    <a:ext cx="1397127"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ZEV MOU</a:t>
                    </a:r>
                  </a:p>
                </p:txBody>
              </p:sp>
              <p:sp>
                <p:nvSpPr>
                  <p:cNvPr id="61" name="TextBox 60">
                    <a:extLst>
                      <a:ext uri="{FF2B5EF4-FFF2-40B4-BE49-F238E27FC236}">
                        <a16:creationId xmlns:a16="http://schemas.microsoft.com/office/drawing/2014/main" id="{26DDF32E-8907-47EB-A8FD-37E152487FAB}"/>
                      </a:ext>
                    </a:extLst>
                  </p:cNvPr>
                  <p:cNvSpPr txBox="1"/>
                  <p:nvPr/>
                </p:nvSpPr>
                <p:spPr>
                  <a:xfrm>
                    <a:off x="5492762" y="4800664"/>
                    <a:ext cx="1507938" cy="753507"/>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Ambitious</a:t>
                    </a:r>
                  </a:p>
                  <a:p>
                    <a:pPr algn="ctr"/>
                    <a:r>
                      <a:rPr lang="en-US" sz="1400" b="1" dirty="0">
                        <a:solidFill>
                          <a:srgbClr val="1F497D"/>
                        </a:solidFill>
                        <a:latin typeface="Century Gothic" panose="020B0502020202020204" pitchFamily="34" charset="0"/>
                      </a:rPr>
                      <a:t>80 x 50</a:t>
                    </a:r>
                  </a:p>
                </p:txBody>
              </p:sp>
              <p:sp>
                <p:nvSpPr>
                  <p:cNvPr id="62" name="TextBox 61">
                    <a:extLst>
                      <a:ext uri="{FF2B5EF4-FFF2-40B4-BE49-F238E27FC236}">
                        <a16:creationId xmlns:a16="http://schemas.microsoft.com/office/drawing/2014/main" id="{C6DDDEF8-93F0-4C29-BD18-76081BD53FD2}"/>
                      </a:ext>
                    </a:extLst>
                  </p:cNvPr>
                  <p:cNvSpPr txBox="1"/>
                  <p:nvPr/>
                </p:nvSpPr>
                <p:spPr>
                  <a:xfrm>
                    <a:off x="5941008" y="3141506"/>
                    <a:ext cx="266036" cy="398916"/>
                  </a:xfrm>
                  <a:prstGeom prst="rect">
                    <a:avLst/>
                  </a:prstGeom>
                  <a:noFill/>
                </p:spPr>
                <p:txBody>
                  <a:bodyPr wrap="none" rtlCol="0">
                    <a:spAutoFit/>
                  </a:bodyPr>
                  <a:lstStyle/>
                  <a:p>
                    <a:pPr algn="ctr"/>
                    <a:endParaRPr lang="en-US" sz="1200" i="1" dirty="0">
                      <a:solidFill>
                        <a:schemeClr val="bg1">
                          <a:lumMod val="65000"/>
                        </a:schemeClr>
                      </a:solidFill>
                    </a:endParaRPr>
                  </a:p>
                </p:txBody>
              </p:sp>
            </p:grpSp>
            <p:grpSp>
              <p:nvGrpSpPr>
                <p:cNvPr id="44" name="Group 43">
                  <a:extLst>
                    <a:ext uri="{FF2B5EF4-FFF2-40B4-BE49-F238E27FC236}">
                      <a16:creationId xmlns:a16="http://schemas.microsoft.com/office/drawing/2014/main" id="{82E02F98-AB88-4CD8-8CA8-8B60E29AFB98}"/>
                    </a:ext>
                  </a:extLst>
                </p:cNvPr>
                <p:cNvGrpSpPr/>
                <p:nvPr/>
              </p:nvGrpSpPr>
              <p:grpSpPr>
                <a:xfrm>
                  <a:off x="283236" y="2007436"/>
                  <a:ext cx="7264285" cy="3936164"/>
                  <a:chOff x="283236" y="2007436"/>
                  <a:chExt cx="7264285" cy="3936164"/>
                </a:xfrm>
              </p:grpSpPr>
              <p:cxnSp>
                <p:nvCxnSpPr>
                  <p:cNvPr id="45" name="Straight Connector 44">
                    <a:extLst>
                      <a:ext uri="{FF2B5EF4-FFF2-40B4-BE49-F238E27FC236}">
                        <a16:creationId xmlns:a16="http://schemas.microsoft.com/office/drawing/2014/main" id="{EA3926D2-F2BF-43EA-AA3B-DC54E8BC3612}"/>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33DD6FF-5D0D-4E51-B19D-D2B2A42D3950}"/>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86DD604-594C-414D-80BA-A2F7A48A77EC}"/>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D8F68B4-4513-4B8F-BDE1-2F15231A469D}"/>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25EAC4E-2F7D-414B-A31A-909CCF4431D0}"/>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50" name="TextBox 49">
                    <a:extLst>
                      <a:ext uri="{FF2B5EF4-FFF2-40B4-BE49-F238E27FC236}">
                        <a16:creationId xmlns:a16="http://schemas.microsoft.com/office/drawing/2014/main" id="{FFEB3033-99DA-46F3-8532-C800B4704B23}"/>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51" name="TextBox 50">
                    <a:extLst>
                      <a:ext uri="{FF2B5EF4-FFF2-40B4-BE49-F238E27FC236}">
                        <a16:creationId xmlns:a16="http://schemas.microsoft.com/office/drawing/2014/main" id="{1BC6BFC3-F5CA-46EE-B5FF-027CA240C762}"/>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52" name="TextBox 51">
                    <a:extLst>
                      <a:ext uri="{FF2B5EF4-FFF2-40B4-BE49-F238E27FC236}">
                        <a16:creationId xmlns:a16="http://schemas.microsoft.com/office/drawing/2014/main" id="{85CFB3A3-03B0-45F6-8795-BB7FBF7EF8E0}"/>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53" name="TextBox 52">
                    <a:extLst>
                      <a:ext uri="{FF2B5EF4-FFF2-40B4-BE49-F238E27FC236}">
                        <a16:creationId xmlns:a16="http://schemas.microsoft.com/office/drawing/2014/main" id="{1CFC78E4-0961-4013-B050-A71BF9BC947A}"/>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54" name="TextBox 53">
                    <a:extLst>
                      <a:ext uri="{FF2B5EF4-FFF2-40B4-BE49-F238E27FC236}">
                        <a16:creationId xmlns:a16="http://schemas.microsoft.com/office/drawing/2014/main" id="{24D53DDF-A484-4FB9-A9CF-B08692F3520C}"/>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55" name="TextBox 54">
                    <a:extLst>
                      <a:ext uri="{FF2B5EF4-FFF2-40B4-BE49-F238E27FC236}">
                        <a16:creationId xmlns:a16="http://schemas.microsoft.com/office/drawing/2014/main" id="{A875744B-A314-404E-836C-490291D47762}"/>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56" name="TextBox 55">
                    <a:extLst>
                      <a:ext uri="{FF2B5EF4-FFF2-40B4-BE49-F238E27FC236}">
                        <a16:creationId xmlns:a16="http://schemas.microsoft.com/office/drawing/2014/main" id="{BA7EF5E3-16AD-4F71-9C68-CC8DB941E904}"/>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57" name="TextBox 56">
                    <a:extLst>
                      <a:ext uri="{FF2B5EF4-FFF2-40B4-BE49-F238E27FC236}">
                        <a16:creationId xmlns:a16="http://schemas.microsoft.com/office/drawing/2014/main" id="{7E4C1C89-5F9A-49BC-BB32-A343DB27B3A6}"/>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58" name="TextBox 57">
                    <a:extLst>
                      <a:ext uri="{FF2B5EF4-FFF2-40B4-BE49-F238E27FC236}">
                        <a16:creationId xmlns:a16="http://schemas.microsoft.com/office/drawing/2014/main" id="{12148F71-5611-41A1-8F2E-CDAC2322B6F5}"/>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sp>
            <p:nvSpPr>
              <p:cNvPr id="42" name="TextBox 41">
                <a:extLst>
                  <a:ext uri="{FF2B5EF4-FFF2-40B4-BE49-F238E27FC236}">
                    <a16:creationId xmlns:a16="http://schemas.microsoft.com/office/drawing/2014/main" id="{D5963BE8-4341-4F90-B15B-D6629871A257}"/>
                  </a:ext>
                </a:extLst>
              </p:cNvPr>
              <p:cNvSpPr txBox="1"/>
              <p:nvPr/>
            </p:nvSpPr>
            <p:spPr>
              <a:xfrm>
                <a:off x="3360443" y="2090793"/>
                <a:ext cx="1962397" cy="52322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Average of 3</a:t>
                </a:r>
                <a:r>
                  <a:rPr lang="en-US" sz="1400" b="1" baseline="30000" dirty="0">
                    <a:solidFill>
                      <a:srgbClr val="1F497D"/>
                    </a:solidFill>
                    <a:latin typeface="Century Gothic" panose="020B0502020202020204" pitchFamily="34" charset="0"/>
                  </a:rPr>
                  <a:t>rd</a:t>
                </a:r>
                <a:r>
                  <a:rPr lang="en-US" sz="1400" b="1" dirty="0">
                    <a:solidFill>
                      <a:srgbClr val="1F497D"/>
                    </a:solidFill>
                    <a:latin typeface="Century Gothic" panose="020B0502020202020204" pitchFamily="34" charset="0"/>
                  </a:rPr>
                  <a:t> Party </a:t>
                </a:r>
              </a:p>
              <a:p>
                <a:pPr algn="ctr"/>
                <a:r>
                  <a:rPr lang="en-US" sz="1400" b="1" dirty="0">
                    <a:solidFill>
                      <a:srgbClr val="1F497D"/>
                    </a:solidFill>
                    <a:latin typeface="Century Gothic" panose="020B0502020202020204" pitchFamily="34" charset="0"/>
                  </a:rPr>
                  <a:t>Projections</a:t>
                </a:r>
              </a:p>
            </p:txBody>
          </p:sp>
        </p:grpSp>
      </p:grpSp>
    </p:spTree>
    <p:extLst>
      <p:ext uri="{BB962C8B-B14F-4D97-AF65-F5344CB8AC3E}">
        <p14:creationId xmlns:p14="http://schemas.microsoft.com/office/powerpoint/2010/main" val="38970616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b="0" dirty="0"/>
              <a:t>10:00-10:05am: Intro and Welcome</a:t>
            </a:r>
          </a:p>
          <a:p>
            <a:pPr>
              <a:lnSpc>
                <a:spcPct val="150000"/>
              </a:lnSpc>
            </a:pPr>
            <a:r>
              <a:rPr lang="en-US" dirty="0"/>
              <a:t>10:05-10:15am: PA DEP Secretary Welcome</a:t>
            </a:r>
          </a:p>
          <a:p>
            <a:pPr>
              <a:lnSpc>
                <a:spcPct val="150000"/>
              </a:lnSpc>
            </a:pPr>
            <a:r>
              <a:rPr lang="en-US" b="0" dirty="0"/>
              <a:t>10:15-12:00pm: Electric Vehicle Roadmap Background and Overview </a:t>
            </a:r>
          </a:p>
          <a:p>
            <a:pPr>
              <a:lnSpc>
                <a:spcPct val="150000"/>
              </a:lnSpc>
            </a:pPr>
            <a:r>
              <a:rPr lang="en-US" b="0" dirty="0"/>
              <a:t>12:00-12:30pm: BREAK FOR LUNCH</a:t>
            </a:r>
          </a:p>
          <a:p>
            <a:pPr>
              <a:lnSpc>
                <a:spcPct val="150000"/>
              </a:lnSpc>
            </a:pPr>
            <a:r>
              <a:rPr lang="en-US" b="0" dirty="0"/>
              <a:t>12:30m-1:30pm: Coalition Updates </a:t>
            </a:r>
          </a:p>
          <a:p>
            <a:pPr>
              <a:lnSpc>
                <a:spcPct val="150000"/>
              </a:lnSpc>
            </a:pPr>
            <a:r>
              <a:rPr lang="en-US" b="0" dirty="0"/>
              <a:t>1:30pm – 3:00pm: Business of the PA Drive Electric Coalition and Close of Meeting</a:t>
            </a:r>
          </a:p>
        </p:txBody>
      </p:sp>
    </p:spTree>
    <p:extLst>
      <p:ext uri="{BB962C8B-B14F-4D97-AF65-F5344CB8AC3E}">
        <p14:creationId xmlns:p14="http://schemas.microsoft.com/office/powerpoint/2010/main" val="97645187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b="0" dirty="0"/>
              <a:t>10:00-10:05am: Intro and Welcome</a:t>
            </a:r>
          </a:p>
          <a:p>
            <a:pPr>
              <a:lnSpc>
                <a:spcPct val="150000"/>
              </a:lnSpc>
            </a:pPr>
            <a:r>
              <a:rPr lang="en-US" b="0" dirty="0"/>
              <a:t>10:05-10:15am: PA DEP Secretary Welcome</a:t>
            </a:r>
          </a:p>
          <a:p>
            <a:pPr>
              <a:lnSpc>
                <a:spcPct val="150000"/>
              </a:lnSpc>
            </a:pPr>
            <a:r>
              <a:rPr lang="en-US" b="0" dirty="0"/>
              <a:t>10:15-12:00pm: Electric Vehicle Roadmap Background and Overview </a:t>
            </a:r>
          </a:p>
          <a:p>
            <a:pPr>
              <a:lnSpc>
                <a:spcPct val="150000"/>
              </a:lnSpc>
            </a:pPr>
            <a:r>
              <a:rPr lang="en-US" dirty="0"/>
              <a:t>12:00-12:30pm: BREAK FOR LUNCH</a:t>
            </a:r>
          </a:p>
          <a:p>
            <a:pPr>
              <a:lnSpc>
                <a:spcPct val="150000"/>
              </a:lnSpc>
            </a:pPr>
            <a:r>
              <a:rPr lang="en-US" b="0" dirty="0"/>
              <a:t>12:30m-1:30pm: Coalition Updates </a:t>
            </a:r>
          </a:p>
          <a:p>
            <a:pPr>
              <a:lnSpc>
                <a:spcPct val="150000"/>
              </a:lnSpc>
            </a:pPr>
            <a:r>
              <a:rPr lang="en-US" b="0" dirty="0"/>
              <a:t>1:30pm – 3:00pm: Business of the PA Drive Electric Coalition and Close of Meeting</a:t>
            </a:r>
          </a:p>
        </p:txBody>
      </p:sp>
    </p:spTree>
    <p:extLst>
      <p:ext uri="{BB962C8B-B14F-4D97-AF65-F5344CB8AC3E}">
        <p14:creationId xmlns:p14="http://schemas.microsoft.com/office/powerpoint/2010/main" val="417939670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b="0" dirty="0"/>
              <a:t>10:00-10:05am: Intro and Welcome</a:t>
            </a:r>
          </a:p>
          <a:p>
            <a:pPr>
              <a:lnSpc>
                <a:spcPct val="150000"/>
              </a:lnSpc>
            </a:pPr>
            <a:r>
              <a:rPr lang="en-US" b="0" dirty="0"/>
              <a:t>10:05-10:15am: PA DEP Secretary Welcome</a:t>
            </a:r>
          </a:p>
          <a:p>
            <a:pPr>
              <a:lnSpc>
                <a:spcPct val="150000"/>
              </a:lnSpc>
            </a:pPr>
            <a:r>
              <a:rPr lang="en-US" b="0" dirty="0"/>
              <a:t>10:15-12:00pm: Electric Vehicle Roadmap Background and Overview </a:t>
            </a:r>
          </a:p>
          <a:p>
            <a:pPr>
              <a:lnSpc>
                <a:spcPct val="150000"/>
              </a:lnSpc>
            </a:pPr>
            <a:r>
              <a:rPr lang="en-US" b="0" dirty="0"/>
              <a:t>12:00-12:30pm: BREAK FOR LUNCH</a:t>
            </a:r>
          </a:p>
          <a:p>
            <a:pPr>
              <a:lnSpc>
                <a:spcPct val="150000"/>
              </a:lnSpc>
            </a:pPr>
            <a:r>
              <a:rPr lang="en-US" dirty="0"/>
              <a:t>12:30m-1:30pm: Coalition Updates </a:t>
            </a:r>
          </a:p>
          <a:p>
            <a:pPr>
              <a:lnSpc>
                <a:spcPct val="150000"/>
              </a:lnSpc>
            </a:pPr>
            <a:r>
              <a:rPr lang="en-US" b="0" dirty="0"/>
              <a:t>1:30pm – 3:00pm: Business of the PA Drive Electric Coalition and Close of Meeting</a:t>
            </a:r>
          </a:p>
        </p:txBody>
      </p:sp>
    </p:spTree>
    <p:extLst>
      <p:ext uri="{BB962C8B-B14F-4D97-AF65-F5344CB8AC3E}">
        <p14:creationId xmlns:p14="http://schemas.microsoft.com/office/powerpoint/2010/main" val="266312176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b="0" dirty="0"/>
              <a:t>10:00-10:05am: Intro and Welcome</a:t>
            </a:r>
          </a:p>
          <a:p>
            <a:pPr>
              <a:lnSpc>
                <a:spcPct val="150000"/>
              </a:lnSpc>
            </a:pPr>
            <a:r>
              <a:rPr lang="en-US" b="0" dirty="0"/>
              <a:t>10:05-10:15am: PA DEP Secretary Welcome</a:t>
            </a:r>
          </a:p>
          <a:p>
            <a:pPr>
              <a:lnSpc>
                <a:spcPct val="150000"/>
              </a:lnSpc>
            </a:pPr>
            <a:r>
              <a:rPr lang="en-US" b="0" dirty="0"/>
              <a:t>10:15-12:00pm: Electric Vehicle Roadmap Background and Overview </a:t>
            </a:r>
          </a:p>
          <a:p>
            <a:pPr>
              <a:lnSpc>
                <a:spcPct val="150000"/>
              </a:lnSpc>
            </a:pPr>
            <a:r>
              <a:rPr lang="en-US" b="0" dirty="0"/>
              <a:t>12:00-12:30pm: BREAK FOR LUNCH</a:t>
            </a:r>
          </a:p>
          <a:p>
            <a:pPr>
              <a:lnSpc>
                <a:spcPct val="150000"/>
              </a:lnSpc>
            </a:pPr>
            <a:r>
              <a:rPr lang="en-US" b="0" dirty="0"/>
              <a:t>12:30m-1:30pm: Coalition Updates </a:t>
            </a:r>
          </a:p>
          <a:p>
            <a:pPr>
              <a:lnSpc>
                <a:spcPct val="150000"/>
              </a:lnSpc>
            </a:pPr>
            <a:r>
              <a:rPr lang="en-US" dirty="0"/>
              <a:t>1:30pm – 3:00pm: Business of the PA Drive Electric Coalition and Close of Meeting</a:t>
            </a:r>
          </a:p>
        </p:txBody>
      </p:sp>
    </p:spTree>
    <p:extLst>
      <p:ext uri="{BB962C8B-B14F-4D97-AF65-F5344CB8AC3E}">
        <p14:creationId xmlns:p14="http://schemas.microsoft.com/office/powerpoint/2010/main" val="120013102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a:solidFill>
            <a:schemeClr val="bg1">
              <a:alpha val="71000"/>
            </a:schemeClr>
          </a:solidFill>
        </p:spPr>
        <p:txBody>
          <a:bodyPr anchor="ctr">
            <a:normAutofit/>
          </a:bodyPr>
          <a:lstStyle/>
          <a:p>
            <a:pPr algn="ctr"/>
            <a:r>
              <a:rPr lang="en-US"/>
              <a:t>THANK YOU!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7410647"/>
              </p:ext>
            </p:extLst>
          </p:nvPr>
        </p:nvGraphicFramePr>
        <p:xfrm>
          <a:off x="152400" y="1447800"/>
          <a:ext cx="118872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886223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b="0" dirty="0"/>
              <a:t>10:00-10:05am: Intro and Welcome</a:t>
            </a:r>
          </a:p>
          <a:p>
            <a:pPr>
              <a:lnSpc>
                <a:spcPct val="150000"/>
              </a:lnSpc>
            </a:pPr>
            <a:r>
              <a:rPr lang="en-US" b="0" dirty="0"/>
              <a:t>10:05-10:15am: PA DEP Secretary Welcome</a:t>
            </a:r>
          </a:p>
          <a:p>
            <a:pPr>
              <a:lnSpc>
                <a:spcPct val="150000"/>
              </a:lnSpc>
            </a:pPr>
            <a:r>
              <a:rPr lang="en-US" dirty="0"/>
              <a:t>10:15-12:00pm: Electric Vehicle Roadmap Background and Overview </a:t>
            </a:r>
          </a:p>
          <a:p>
            <a:pPr>
              <a:lnSpc>
                <a:spcPct val="150000"/>
              </a:lnSpc>
            </a:pPr>
            <a:r>
              <a:rPr lang="en-US" b="0" dirty="0"/>
              <a:t>12:00-12:30pm: BREAK FOR LUNCH</a:t>
            </a:r>
          </a:p>
          <a:p>
            <a:pPr>
              <a:lnSpc>
                <a:spcPct val="150000"/>
              </a:lnSpc>
            </a:pPr>
            <a:r>
              <a:rPr lang="en-US" b="0" dirty="0"/>
              <a:t>12:30m-1:30pm: Coalition Updates </a:t>
            </a:r>
          </a:p>
          <a:p>
            <a:pPr>
              <a:lnSpc>
                <a:spcPct val="150000"/>
              </a:lnSpc>
            </a:pPr>
            <a:r>
              <a:rPr lang="en-US" b="0" dirty="0"/>
              <a:t>1:30pm – 3:00pm: Business of the PA Drive Electric Coalition and Close of Meeting</a:t>
            </a:r>
          </a:p>
        </p:txBody>
      </p:sp>
    </p:spTree>
    <p:extLst>
      <p:ext uri="{BB962C8B-B14F-4D97-AF65-F5344CB8AC3E}">
        <p14:creationId xmlns:p14="http://schemas.microsoft.com/office/powerpoint/2010/main" val="37161529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34260" y="1423929"/>
            <a:ext cx="1828800" cy="936000"/>
            <a:chOff x="0" y="15459"/>
            <a:chExt cx="1828800" cy="936000"/>
          </a:xfrm>
        </p:grpSpPr>
        <p:sp>
          <p:nvSpPr>
            <p:cNvPr id="38" name="Rectangle 37"/>
            <p:cNvSpPr/>
            <p:nvPr/>
          </p:nvSpPr>
          <p:spPr>
            <a:xfrm>
              <a:off x="0" y="15459"/>
              <a:ext cx="1828800" cy="9360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ectangle 38"/>
            <p:cNvSpPr/>
            <p:nvPr/>
          </p:nvSpPr>
          <p:spPr>
            <a:xfrm>
              <a:off x="0" y="15459"/>
              <a:ext cx="1828800" cy="93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bg1"/>
                  </a:solidFill>
                  <a:latin typeface="Century Gothic" panose="020B0502020202020204" pitchFamily="34" charset="0"/>
                </a:rPr>
                <a:t> (1)</a:t>
              </a:r>
              <a:endParaRPr lang="en-US" sz="2400" b="0" kern="1200" dirty="0">
                <a:solidFill>
                  <a:schemeClr val="bg1"/>
                </a:solidFill>
                <a:latin typeface="Century Gothic" panose="020B0502020202020204" pitchFamily="34" charset="0"/>
              </a:endParaRPr>
            </a:p>
          </p:txBody>
        </p:sp>
      </p:grpSp>
      <p:grpSp>
        <p:nvGrpSpPr>
          <p:cNvPr id="29" name="Group 28"/>
          <p:cNvGrpSpPr/>
          <p:nvPr/>
        </p:nvGrpSpPr>
        <p:grpSpPr>
          <a:xfrm>
            <a:off x="934260" y="2503929"/>
            <a:ext cx="1828800" cy="936000"/>
            <a:chOff x="0" y="1095459"/>
            <a:chExt cx="1828800" cy="936000"/>
          </a:xfrm>
        </p:grpSpPr>
        <p:sp>
          <p:nvSpPr>
            <p:cNvPr id="36" name="Rectangle 35"/>
            <p:cNvSpPr/>
            <p:nvPr/>
          </p:nvSpPr>
          <p:spPr>
            <a:xfrm>
              <a:off x="0" y="1095459"/>
              <a:ext cx="1828800" cy="9360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ectangle 36"/>
            <p:cNvSpPr/>
            <p:nvPr/>
          </p:nvSpPr>
          <p:spPr>
            <a:xfrm>
              <a:off x="0" y="1095459"/>
              <a:ext cx="1828800" cy="93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bg1"/>
                  </a:solidFill>
                  <a:latin typeface="Century Gothic" panose="020B0502020202020204" pitchFamily="34" charset="0"/>
                </a:rPr>
                <a:t> (2)</a:t>
              </a:r>
            </a:p>
          </p:txBody>
        </p:sp>
      </p:grpSp>
      <p:grpSp>
        <p:nvGrpSpPr>
          <p:cNvPr id="30" name="Group 29"/>
          <p:cNvGrpSpPr/>
          <p:nvPr/>
        </p:nvGrpSpPr>
        <p:grpSpPr>
          <a:xfrm>
            <a:off x="934260" y="3583929"/>
            <a:ext cx="1828800" cy="936000"/>
            <a:chOff x="0" y="2175459"/>
            <a:chExt cx="1828800" cy="936000"/>
          </a:xfrm>
        </p:grpSpPr>
        <p:sp>
          <p:nvSpPr>
            <p:cNvPr id="34" name="Rectangle 33"/>
            <p:cNvSpPr/>
            <p:nvPr/>
          </p:nvSpPr>
          <p:spPr>
            <a:xfrm>
              <a:off x="0" y="2175459"/>
              <a:ext cx="1828800" cy="9360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ctangle 34"/>
            <p:cNvSpPr/>
            <p:nvPr/>
          </p:nvSpPr>
          <p:spPr>
            <a:xfrm>
              <a:off x="0" y="2175459"/>
              <a:ext cx="1828800" cy="93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bg1"/>
                  </a:solidFill>
                  <a:latin typeface="Century Gothic" panose="020B0502020202020204" pitchFamily="34" charset="0"/>
                </a:rPr>
                <a:t> (3)</a:t>
              </a:r>
            </a:p>
          </p:txBody>
        </p:sp>
      </p:grpSp>
      <p:grpSp>
        <p:nvGrpSpPr>
          <p:cNvPr id="31" name="Group 30"/>
          <p:cNvGrpSpPr/>
          <p:nvPr/>
        </p:nvGrpSpPr>
        <p:grpSpPr>
          <a:xfrm>
            <a:off x="934260" y="4679389"/>
            <a:ext cx="1828800" cy="936000"/>
            <a:chOff x="0" y="3270919"/>
            <a:chExt cx="1828800" cy="936000"/>
          </a:xfrm>
        </p:grpSpPr>
        <p:sp>
          <p:nvSpPr>
            <p:cNvPr id="32" name="Rectangle 31"/>
            <p:cNvSpPr/>
            <p:nvPr/>
          </p:nvSpPr>
          <p:spPr>
            <a:xfrm>
              <a:off x="0" y="3270919"/>
              <a:ext cx="1828800" cy="9360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ctangle 32"/>
            <p:cNvSpPr/>
            <p:nvPr/>
          </p:nvSpPr>
          <p:spPr>
            <a:xfrm>
              <a:off x="0" y="3270919"/>
              <a:ext cx="1828800" cy="93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a:solidFill>
                    <a:schemeClr val="bg1"/>
                  </a:solidFill>
                  <a:latin typeface="Century Gothic" panose="020B0502020202020204" pitchFamily="34" charset="0"/>
                </a:rPr>
                <a:t> (4)</a:t>
              </a:r>
              <a:endParaRPr lang="en-US" sz="2400" b="1" kern="1200" dirty="0">
                <a:solidFill>
                  <a:schemeClr val="bg1"/>
                </a:solidFill>
                <a:latin typeface="Century Gothic" panose="020B0502020202020204" pitchFamily="34" charset="0"/>
              </a:endParaRPr>
            </a:p>
          </p:txBody>
        </p:sp>
      </p:grpSp>
      <p:sp>
        <p:nvSpPr>
          <p:cNvPr id="2" name="Title 1"/>
          <p:cNvSpPr>
            <a:spLocks noGrp="1"/>
          </p:cNvSpPr>
          <p:nvPr>
            <p:ph type="title"/>
          </p:nvPr>
        </p:nvSpPr>
        <p:spPr>
          <a:xfrm>
            <a:off x="304800" y="147320"/>
            <a:ext cx="11582400" cy="792162"/>
          </a:xfrm>
        </p:spPr>
        <p:txBody>
          <a:bodyPr/>
          <a:lstStyle/>
          <a:p>
            <a:r>
              <a:rPr lang="en-US" dirty="0"/>
              <a:t>PROJECT SCOPE</a:t>
            </a:r>
          </a:p>
        </p:txBody>
      </p:sp>
      <p:grpSp>
        <p:nvGrpSpPr>
          <p:cNvPr id="21" name="Group 20"/>
          <p:cNvGrpSpPr/>
          <p:nvPr/>
        </p:nvGrpSpPr>
        <p:grpSpPr>
          <a:xfrm>
            <a:off x="2286000" y="1396154"/>
            <a:ext cx="8153400" cy="966045"/>
            <a:chOff x="4742974" y="1237813"/>
            <a:chExt cx="7195026" cy="822960"/>
          </a:xfrm>
        </p:grpSpPr>
        <p:sp>
          <p:nvSpPr>
            <p:cNvPr id="9" name="Pentagon 8"/>
            <p:cNvSpPr/>
            <p:nvPr/>
          </p:nvSpPr>
          <p:spPr>
            <a:xfrm flipH="1">
              <a:off x="5410200" y="1256101"/>
              <a:ext cx="6527800" cy="786384"/>
            </a:xfrm>
            <a:prstGeom prst="homePlate">
              <a:avLst/>
            </a:prstGeom>
            <a:solidFill>
              <a:schemeClr val="bg1">
                <a:alpha val="90000"/>
              </a:schemeClr>
            </a:solidFill>
            <a:ln>
              <a:solidFill>
                <a:schemeClr val="accent2">
                  <a:lumMod val="60000"/>
                  <a:lumOff val="40000"/>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568" tIns="8890" rIns="182880" bIns="8890" numCol="1" spcCol="1270" anchor="ctr" anchorCtr="0">
              <a:noAutofit/>
            </a:bodyPr>
            <a:lstStyle/>
            <a:p>
              <a:pPr marL="91440" lvl="0" algn="l" defTabSz="622300">
                <a:lnSpc>
                  <a:spcPct val="90000"/>
                </a:lnSpc>
                <a:spcBef>
                  <a:spcPct val="0"/>
                </a:spcBef>
                <a:spcAft>
                  <a:spcPct val="35000"/>
                </a:spcAft>
              </a:pPr>
              <a:endParaRPr lang="en-US" sz="1400" kern="1200" dirty="0">
                <a:solidFill>
                  <a:schemeClr val="accent2"/>
                </a:solidFill>
                <a:latin typeface="Century Gothic" panose="020B0502020202020204" pitchFamily="34" charset="0"/>
              </a:endParaRPr>
            </a:p>
          </p:txBody>
        </p:sp>
        <p:sp>
          <p:nvSpPr>
            <p:cNvPr id="8" name="Freeform 7"/>
            <p:cNvSpPr/>
            <p:nvPr/>
          </p:nvSpPr>
          <p:spPr>
            <a:xfrm flipH="1">
              <a:off x="4742974" y="1237813"/>
              <a:ext cx="990800" cy="822960"/>
            </a:xfrm>
            <a:custGeom>
              <a:avLst/>
              <a:gdLst>
                <a:gd name="connsiteX0" fmla="*/ 0 w 939740"/>
                <a:gd name="connsiteY0" fmla="*/ 0 h 793225"/>
                <a:gd name="connsiteX1" fmla="*/ 543128 w 939740"/>
                <a:gd name="connsiteY1" fmla="*/ 0 h 793225"/>
                <a:gd name="connsiteX2" fmla="*/ 939740 w 939740"/>
                <a:gd name="connsiteY2" fmla="*/ 396613 h 793225"/>
                <a:gd name="connsiteX3" fmla="*/ 543128 w 939740"/>
                <a:gd name="connsiteY3" fmla="*/ 793225 h 793225"/>
                <a:gd name="connsiteX4" fmla="*/ 0 w 939740"/>
                <a:gd name="connsiteY4" fmla="*/ 793225 h 793225"/>
                <a:gd name="connsiteX5" fmla="*/ 396613 w 939740"/>
                <a:gd name="connsiteY5" fmla="*/ 396613 h 793225"/>
                <a:gd name="connsiteX6" fmla="*/ 0 w 939740"/>
                <a:gd name="connsiteY6" fmla="*/ 0 h 79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40" h="793225">
                  <a:moveTo>
                    <a:pt x="0" y="0"/>
                  </a:moveTo>
                  <a:lnTo>
                    <a:pt x="543128" y="0"/>
                  </a:lnTo>
                  <a:lnTo>
                    <a:pt x="939740" y="396613"/>
                  </a:lnTo>
                  <a:lnTo>
                    <a:pt x="543128" y="793225"/>
                  </a:lnTo>
                  <a:lnTo>
                    <a:pt x="0" y="793225"/>
                  </a:lnTo>
                  <a:lnTo>
                    <a:pt x="396613" y="396613"/>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652" tIns="33020" rIns="396613" bIns="33020" numCol="1" spcCol="1270" anchor="ctr" anchorCtr="0">
              <a:noAutofit/>
            </a:bodyPr>
            <a:lstStyle/>
            <a:p>
              <a:pPr lvl="0" algn="ctr" defTabSz="2311400">
                <a:lnSpc>
                  <a:spcPct val="90000"/>
                </a:lnSpc>
                <a:spcBef>
                  <a:spcPct val="0"/>
                </a:spcBef>
                <a:spcAft>
                  <a:spcPct val="35000"/>
                </a:spcAft>
              </a:pPr>
              <a:r>
                <a:rPr lang="en-US" sz="5200" kern="1200" dirty="0"/>
                <a:t> </a:t>
              </a:r>
            </a:p>
          </p:txBody>
        </p:sp>
      </p:grpSp>
      <p:grpSp>
        <p:nvGrpSpPr>
          <p:cNvPr id="22" name="Group 21"/>
          <p:cNvGrpSpPr/>
          <p:nvPr/>
        </p:nvGrpSpPr>
        <p:grpSpPr>
          <a:xfrm>
            <a:off x="2285999" y="2519389"/>
            <a:ext cx="8153399" cy="909611"/>
            <a:chOff x="4742974" y="2185233"/>
            <a:chExt cx="7195026" cy="822960"/>
          </a:xfrm>
        </p:grpSpPr>
        <p:sp>
          <p:nvSpPr>
            <p:cNvPr id="12" name="Pentagon 11"/>
            <p:cNvSpPr/>
            <p:nvPr/>
          </p:nvSpPr>
          <p:spPr>
            <a:xfrm flipH="1">
              <a:off x="5410200" y="2203521"/>
              <a:ext cx="6527800" cy="786384"/>
            </a:xfrm>
            <a:prstGeom prst="homePlate">
              <a:avLst/>
            </a:prstGeom>
            <a:solidFill>
              <a:schemeClr val="bg1">
                <a:alpha val="90000"/>
              </a:schemeClr>
            </a:solidFill>
            <a:ln>
              <a:solidFill>
                <a:schemeClr val="accent2">
                  <a:lumMod val="60000"/>
                  <a:lumOff val="40000"/>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568" tIns="8890" rIns="182880" bIns="8890" numCol="1" spcCol="1270" anchor="ctr" anchorCtr="0">
              <a:noAutofit/>
            </a:bodyPr>
            <a:lstStyle/>
            <a:p>
              <a:pPr marL="91440" lvl="0" defTabSz="622300">
                <a:lnSpc>
                  <a:spcPct val="90000"/>
                </a:lnSpc>
                <a:spcBef>
                  <a:spcPct val="0"/>
                </a:spcBef>
                <a:spcAft>
                  <a:spcPct val="35000"/>
                </a:spcAft>
              </a:pPr>
              <a:endParaRPr lang="en-US" sz="1400" dirty="0">
                <a:solidFill>
                  <a:schemeClr val="accent2"/>
                </a:solidFill>
                <a:latin typeface="Century Gothic" panose="020B0502020202020204" pitchFamily="34" charset="0"/>
              </a:endParaRPr>
            </a:p>
          </p:txBody>
        </p:sp>
        <p:sp>
          <p:nvSpPr>
            <p:cNvPr id="13" name="Freeform 12"/>
            <p:cNvSpPr/>
            <p:nvPr/>
          </p:nvSpPr>
          <p:spPr>
            <a:xfrm flipH="1">
              <a:off x="4742974" y="2185233"/>
              <a:ext cx="990800" cy="822960"/>
            </a:xfrm>
            <a:custGeom>
              <a:avLst/>
              <a:gdLst>
                <a:gd name="connsiteX0" fmla="*/ 0 w 939740"/>
                <a:gd name="connsiteY0" fmla="*/ 0 h 793225"/>
                <a:gd name="connsiteX1" fmla="*/ 543128 w 939740"/>
                <a:gd name="connsiteY1" fmla="*/ 0 h 793225"/>
                <a:gd name="connsiteX2" fmla="*/ 939740 w 939740"/>
                <a:gd name="connsiteY2" fmla="*/ 396613 h 793225"/>
                <a:gd name="connsiteX3" fmla="*/ 543128 w 939740"/>
                <a:gd name="connsiteY3" fmla="*/ 793225 h 793225"/>
                <a:gd name="connsiteX4" fmla="*/ 0 w 939740"/>
                <a:gd name="connsiteY4" fmla="*/ 793225 h 793225"/>
                <a:gd name="connsiteX5" fmla="*/ 396613 w 939740"/>
                <a:gd name="connsiteY5" fmla="*/ 396613 h 793225"/>
                <a:gd name="connsiteX6" fmla="*/ 0 w 939740"/>
                <a:gd name="connsiteY6" fmla="*/ 0 h 79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40" h="793225">
                  <a:moveTo>
                    <a:pt x="0" y="0"/>
                  </a:moveTo>
                  <a:lnTo>
                    <a:pt x="543128" y="0"/>
                  </a:lnTo>
                  <a:lnTo>
                    <a:pt x="939740" y="396613"/>
                  </a:lnTo>
                  <a:lnTo>
                    <a:pt x="543128" y="793225"/>
                  </a:lnTo>
                  <a:lnTo>
                    <a:pt x="0" y="793225"/>
                  </a:lnTo>
                  <a:lnTo>
                    <a:pt x="396613" y="396613"/>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652" tIns="33020" rIns="396613" bIns="33020" numCol="1" spcCol="1270" anchor="ctr" anchorCtr="0">
              <a:noAutofit/>
            </a:bodyPr>
            <a:lstStyle/>
            <a:p>
              <a:pPr lvl="0" algn="ctr" defTabSz="2311400">
                <a:lnSpc>
                  <a:spcPct val="90000"/>
                </a:lnSpc>
                <a:spcBef>
                  <a:spcPct val="0"/>
                </a:spcBef>
                <a:spcAft>
                  <a:spcPct val="35000"/>
                </a:spcAft>
              </a:pPr>
              <a:r>
                <a:rPr lang="en-US" sz="5200" kern="1200" dirty="0"/>
                <a:t> </a:t>
              </a:r>
            </a:p>
          </p:txBody>
        </p:sp>
      </p:grpSp>
      <p:grpSp>
        <p:nvGrpSpPr>
          <p:cNvPr id="23" name="Group 22"/>
          <p:cNvGrpSpPr/>
          <p:nvPr/>
        </p:nvGrpSpPr>
        <p:grpSpPr>
          <a:xfrm>
            <a:off x="2285998" y="3618940"/>
            <a:ext cx="8153399" cy="874665"/>
            <a:chOff x="4793774" y="3132653"/>
            <a:chExt cx="7144226" cy="822960"/>
          </a:xfrm>
        </p:grpSpPr>
        <p:sp>
          <p:nvSpPr>
            <p:cNvPr id="14" name="Pentagon 13"/>
            <p:cNvSpPr/>
            <p:nvPr/>
          </p:nvSpPr>
          <p:spPr>
            <a:xfrm flipH="1">
              <a:off x="5461000" y="3150941"/>
              <a:ext cx="6477000" cy="786384"/>
            </a:xfrm>
            <a:prstGeom prst="homePlate">
              <a:avLst/>
            </a:prstGeom>
            <a:solidFill>
              <a:schemeClr val="bg1">
                <a:alpha val="90000"/>
              </a:schemeClr>
            </a:solidFill>
            <a:ln>
              <a:solidFill>
                <a:schemeClr val="accent2">
                  <a:lumMod val="60000"/>
                  <a:lumOff val="40000"/>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568" tIns="8890" rIns="182880" bIns="8890" numCol="1" spcCol="1270" anchor="ctr" anchorCtr="0">
              <a:noAutofit/>
            </a:bodyPr>
            <a:lstStyle/>
            <a:p>
              <a:pPr marL="91440" lvl="0" defTabSz="622300">
                <a:lnSpc>
                  <a:spcPct val="90000"/>
                </a:lnSpc>
                <a:spcBef>
                  <a:spcPct val="0"/>
                </a:spcBef>
                <a:spcAft>
                  <a:spcPct val="35000"/>
                </a:spcAft>
              </a:pPr>
              <a:endParaRPr lang="en-US" sz="1400" dirty="0">
                <a:solidFill>
                  <a:schemeClr val="accent2"/>
                </a:solidFill>
                <a:latin typeface="Century Gothic" panose="020B0502020202020204" pitchFamily="34" charset="0"/>
              </a:endParaRPr>
            </a:p>
          </p:txBody>
        </p:sp>
        <p:sp>
          <p:nvSpPr>
            <p:cNvPr id="15" name="Freeform 14"/>
            <p:cNvSpPr/>
            <p:nvPr/>
          </p:nvSpPr>
          <p:spPr>
            <a:xfrm flipH="1">
              <a:off x="4793774" y="3132653"/>
              <a:ext cx="990800" cy="822960"/>
            </a:xfrm>
            <a:custGeom>
              <a:avLst/>
              <a:gdLst>
                <a:gd name="connsiteX0" fmla="*/ 0 w 939740"/>
                <a:gd name="connsiteY0" fmla="*/ 0 h 793225"/>
                <a:gd name="connsiteX1" fmla="*/ 543128 w 939740"/>
                <a:gd name="connsiteY1" fmla="*/ 0 h 793225"/>
                <a:gd name="connsiteX2" fmla="*/ 939740 w 939740"/>
                <a:gd name="connsiteY2" fmla="*/ 396613 h 793225"/>
                <a:gd name="connsiteX3" fmla="*/ 543128 w 939740"/>
                <a:gd name="connsiteY3" fmla="*/ 793225 h 793225"/>
                <a:gd name="connsiteX4" fmla="*/ 0 w 939740"/>
                <a:gd name="connsiteY4" fmla="*/ 793225 h 793225"/>
                <a:gd name="connsiteX5" fmla="*/ 396613 w 939740"/>
                <a:gd name="connsiteY5" fmla="*/ 396613 h 793225"/>
                <a:gd name="connsiteX6" fmla="*/ 0 w 939740"/>
                <a:gd name="connsiteY6" fmla="*/ 0 h 79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40" h="793225">
                  <a:moveTo>
                    <a:pt x="0" y="0"/>
                  </a:moveTo>
                  <a:lnTo>
                    <a:pt x="543128" y="0"/>
                  </a:lnTo>
                  <a:lnTo>
                    <a:pt x="939740" y="396613"/>
                  </a:lnTo>
                  <a:lnTo>
                    <a:pt x="543128" y="793225"/>
                  </a:lnTo>
                  <a:lnTo>
                    <a:pt x="0" y="793225"/>
                  </a:lnTo>
                  <a:lnTo>
                    <a:pt x="396613" y="396613"/>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652" tIns="33020" rIns="396613" bIns="33020" numCol="1" spcCol="1270" anchor="ctr" anchorCtr="0">
              <a:noAutofit/>
            </a:bodyPr>
            <a:lstStyle/>
            <a:p>
              <a:pPr lvl="0" algn="ctr" defTabSz="2311400">
                <a:lnSpc>
                  <a:spcPct val="90000"/>
                </a:lnSpc>
                <a:spcBef>
                  <a:spcPct val="0"/>
                </a:spcBef>
                <a:spcAft>
                  <a:spcPct val="35000"/>
                </a:spcAft>
              </a:pPr>
              <a:r>
                <a:rPr lang="en-US" sz="5200" kern="1200" dirty="0"/>
                <a:t> </a:t>
              </a:r>
            </a:p>
          </p:txBody>
        </p:sp>
      </p:grpSp>
      <p:grpSp>
        <p:nvGrpSpPr>
          <p:cNvPr id="24" name="Group 23"/>
          <p:cNvGrpSpPr/>
          <p:nvPr/>
        </p:nvGrpSpPr>
        <p:grpSpPr>
          <a:xfrm>
            <a:off x="2336800" y="4657767"/>
            <a:ext cx="8102600" cy="973011"/>
            <a:chOff x="4793774" y="4080073"/>
            <a:chExt cx="7144226" cy="822960"/>
          </a:xfrm>
        </p:grpSpPr>
        <p:sp>
          <p:nvSpPr>
            <p:cNvPr id="16" name="Pentagon 15"/>
            <p:cNvSpPr/>
            <p:nvPr/>
          </p:nvSpPr>
          <p:spPr>
            <a:xfrm flipH="1">
              <a:off x="5461000" y="4098361"/>
              <a:ext cx="6477000" cy="786384"/>
            </a:xfrm>
            <a:prstGeom prst="homePlate">
              <a:avLst/>
            </a:prstGeom>
            <a:solidFill>
              <a:schemeClr val="bg1">
                <a:alpha val="90000"/>
              </a:schemeClr>
            </a:solidFill>
            <a:ln>
              <a:solidFill>
                <a:schemeClr val="accent2">
                  <a:lumMod val="60000"/>
                  <a:lumOff val="40000"/>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568" tIns="8890" rIns="182880" bIns="8890" numCol="1" spcCol="1270" anchor="ctr" anchorCtr="0">
              <a:noAutofit/>
            </a:bodyPr>
            <a:lstStyle/>
            <a:p>
              <a:pPr marL="91440" lvl="0" defTabSz="622300">
                <a:lnSpc>
                  <a:spcPct val="90000"/>
                </a:lnSpc>
                <a:spcBef>
                  <a:spcPct val="0"/>
                </a:spcBef>
                <a:spcAft>
                  <a:spcPct val="35000"/>
                </a:spcAft>
              </a:pPr>
              <a:endParaRPr lang="en-US" sz="1400" dirty="0">
                <a:solidFill>
                  <a:schemeClr val="accent2"/>
                </a:solidFill>
                <a:latin typeface="Century Gothic" panose="020B0502020202020204" pitchFamily="34" charset="0"/>
              </a:endParaRPr>
            </a:p>
          </p:txBody>
        </p:sp>
        <p:sp>
          <p:nvSpPr>
            <p:cNvPr id="17" name="Freeform 16"/>
            <p:cNvSpPr/>
            <p:nvPr/>
          </p:nvSpPr>
          <p:spPr>
            <a:xfrm flipH="1">
              <a:off x="4793774" y="4080073"/>
              <a:ext cx="990800" cy="822960"/>
            </a:xfrm>
            <a:custGeom>
              <a:avLst/>
              <a:gdLst>
                <a:gd name="connsiteX0" fmla="*/ 0 w 939740"/>
                <a:gd name="connsiteY0" fmla="*/ 0 h 793225"/>
                <a:gd name="connsiteX1" fmla="*/ 543128 w 939740"/>
                <a:gd name="connsiteY1" fmla="*/ 0 h 793225"/>
                <a:gd name="connsiteX2" fmla="*/ 939740 w 939740"/>
                <a:gd name="connsiteY2" fmla="*/ 396613 h 793225"/>
                <a:gd name="connsiteX3" fmla="*/ 543128 w 939740"/>
                <a:gd name="connsiteY3" fmla="*/ 793225 h 793225"/>
                <a:gd name="connsiteX4" fmla="*/ 0 w 939740"/>
                <a:gd name="connsiteY4" fmla="*/ 793225 h 793225"/>
                <a:gd name="connsiteX5" fmla="*/ 396613 w 939740"/>
                <a:gd name="connsiteY5" fmla="*/ 396613 h 793225"/>
                <a:gd name="connsiteX6" fmla="*/ 0 w 939740"/>
                <a:gd name="connsiteY6" fmla="*/ 0 h 79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40" h="793225">
                  <a:moveTo>
                    <a:pt x="0" y="0"/>
                  </a:moveTo>
                  <a:lnTo>
                    <a:pt x="543128" y="0"/>
                  </a:lnTo>
                  <a:lnTo>
                    <a:pt x="939740" y="396613"/>
                  </a:lnTo>
                  <a:lnTo>
                    <a:pt x="543128" y="793225"/>
                  </a:lnTo>
                  <a:lnTo>
                    <a:pt x="0" y="793225"/>
                  </a:lnTo>
                  <a:lnTo>
                    <a:pt x="396613" y="396613"/>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652" tIns="33020" rIns="396613" bIns="33020" numCol="1" spcCol="1270" anchor="ctr" anchorCtr="0">
              <a:noAutofit/>
            </a:bodyPr>
            <a:lstStyle/>
            <a:p>
              <a:pPr lvl="0" algn="ctr" defTabSz="2311400">
                <a:lnSpc>
                  <a:spcPct val="90000"/>
                </a:lnSpc>
                <a:spcBef>
                  <a:spcPct val="0"/>
                </a:spcBef>
                <a:spcAft>
                  <a:spcPct val="35000"/>
                </a:spcAft>
              </a:pPr>
              <a:r>
                <a:rPr lang="en-US" sz="5200" kern="1200" dirty="0"/>
                <a:t> </a:t>
              </a:r>
            </a:p>
          </p:txBody>
        </p:sp>
      </p:grpSp>
      <p:sp>
        <p:nvSpPr>
          <p:cNvPr id="19" name="Rectangle 18"/>
          <p:cNvSpPr/>
          <p:nvPr/>
        </p:nvSpPr>
        <p:spPr>
          <a:xfrm>
            <a:off x="6016902" y="661752"/>
            <a:ext cx="1938351" cy="461665"/>
          </a:xfrm>
          <a:prstGeom prst="rect">
            <a:avLst/>
          </a:prstGeom>
        </p:spPr>
        <p:txBody>
          <a:bodyPr wrap="none">
            <a:spAutoFit/>
          </a:bodyPr>
          <a:lstStyle/>
          <a:p>
            <a:r>
              <a:rPr lang="en-US" sz="2400" b="1" dirty="0">
                <a:solidFill>
                  <a:schemeClr val="accent2"/>
                </a:solidFill>
                <a:latin typeface="Century Gothic" panose="020B0502020202020204" pitchFamily="34" charset="0"/>
              </a:rPr>
              <a:t>Description </a:t>
            </a:r>
            <a:endParaRPr lang="en-US" sz="2400" dirty="0"/>
          </a:p>
        </p:txBody>
      </p:sp>
      <p:sp>
        <p:nvSpPr>
          <p:cNvPr id="20" name="Rectangle 19"/>
          <p:cNvSpPr/>
          <p:nvPr/>
        </p:nvSpPr>
        <p:spPr>
          <a:xfrm>
            <a:off x="1614677" y="681335"/>
            <a:ext cx="1428596" cy="461665"/>
          </a:xfrm>
          <a:prstGeom prst="rect">
            <a:avLst/>
          </a:prstGeom>
        </p:spPr>
        <p:txBody>
          <a:bodyPr wrap="none">
            <a:spAutoFit/>
          </a:bodyPr>
          <a:lstStyle/>
          <a:p>
            <a:r>
              <a:rPr lang="en-US" sz="2400" b="1" dirty="0">
                <a:solidFill>
                  <a:schemeClr val="accent1">
                    <a:lumMod val="75000"/>
                  </a:schemeClr>
                </a:solidFill>
                <a:latin typeface="Century Gothic" panose="020B0502020202020204" pitchFamily="34" charset="0"/>
              </a:rPr>
              <a:t>Task No.</a:t>
            </a:r>
            <a:endParaRPr lang="en-US" sz="2400" dirty="0">
              <a:solidFill>
                <a:schemeClr val="accent1">
                  <a:lumMod val="75000"/>
                </a:schemeClr>
              </a:solidFill>
            </a:endParaRPr>
          </a:p>
        </p:txBody>
      </p:sp>
      <p:sp>
        <p:nvSpPr>
          <p:cNvPr id="18" name="Rectangle 17">
            <a:extLst>
              <a:ext uri="{FF2B5EF4-FFF2-40B4-BE49-F238E27FC236}">
                <a16:creationId xmlns:a16="http://schemas.microsoft.com/office/drawing/2014/main" id="{7C75990E-EEC2-4F03-95D0-4A85D61B0BB8}"/>
              </a:ext>
            </a:extLst>
          </p:cNvPr>
          <p:cNvSpPr/>
          <p:nvPr/>
        </p:nvSpPr>
        <p:spPr>
          <a:xfrm>
            <a:off x="3332946" y="1447800"/>
            <a:ext cx="7106453" cy="830997"/>
          </a:xfrm>
          <a:prstGeom prst="rect">
            <a:avLst/>
          </a:prstGeom>
        </p:spPr>
        <p:txBody>
          <a:bodyPr wrap="square">
            <a:spAutoFit/>
          </a:bodyPr>
          <a:lstStyle/>
          <a:p>
            <a:pPr algn="ctr"/>
            <a:r>
              <a:rPr lang="en-US" sz="2400" dirty="0">
                <a:solidFill>
                  <a:srgbClr val="E46C0A"/>
                </a:solidFill>
                <a:latin typeface="Century Gothic" panose="020B0502020202020204" pitchFamily="34" charset="0"/>
              </a:rPr>
              <a:t>Gather and compile federal, state, and local EV and EVSE data </a:t>
            </a:r>
            <a:endParaRPr lang="en-US" sz="2400" dirty="0">
              <a:solidFill>
                <a:srgbClr val="E46C0A"/>
              </a:solidFill>
            </a:endParaRPr>
          </a:p>
        </p:txBody>
      </p:sp>
      <p:sp>
        <p:nvSpPr>
          <p:cNvPr id="25" name="Rectangle 24">
            <a:extLst>
              <a:ext uri="{FF2B5EF4-FFF2-40B4-BE49-F238E27FC236}">
                <a16:creationId xmlns:a16="http://schemas.microsoft.com/office/drawing/2014/main" id="{8247DDA5-25C9-4F29-B829-ABA32D0AADE6}"/>
              </a:ext>
            </a:extLst>
          </p:cNvPr>
          <p:cNvSpPr/>
          <p:nvPr/>
        </p:nvSpPr>
        <p:spPr>
          <a:xfrm>
            <a:off x="3393772" y="2590800"/>
            <a:ext cx="6984800" cy="830997"/>
          </a:xfrm>
          <a:prstGeom prst="rect">
            <a:avLst/>
          </a:prstGeom>
        </p:spPr>
        <p:txBody>
          <a:bodyPr wrap="square">
            <a:spAutoFit/>
          </a:bodyPr>
          <a:lstStyle/>
          <a:p>
            <a:pPr algn="ctr"/>
            <a:r>
              <a:rPr lang="en-US" sz="2400" dirty="0">
                <a:solidFill>
                  <a:srgbClr val="E46C0A"/>
                </a:solidFill>
                <a:latin typeface="Century Gothic" panose="020B0502020202020204" pitchFamily="34" charset="0"/>
              </a:rPr>
              <a:t>Professional facilitation of PA EV Coalition meetings</a:t>
            </a:r>
            <a:endParaRPr lang="en-US" sz="2400" dirty="0">
              <a:solidFill>
                <a:srgbClr val="E46C0A"/>
              </a:solidFill>
            </a:endParaRPr>
          </a:p>
        </p:txBody>
      </p:sp>
      <p:sp>
        <p:nvSpPr>
          <p:cNvPr id="26" name="Rectangle 25">
            <a:extLst>
              <a:ext uri="{FF2B5EF4-FFF2-40B4-BE49-F238E27FC236}">
                <a16:creationId xmlns:a16="http://schemas.microsoft.com/office/drawing/2014/main" id="{FB641019-401F-4204-AFB5-32A93C4C763C}"/>
              </a:ext>
            </a:extLst>
          </p:cNvPr>
          <p:cNvSpPr/>
          <p:nvPr/>
        </p:nvSpPr>
        <p:spPr>
          <a:xfrm>
            <a:off x="3828774" y="3810000"/>
            <a:ext cx="6001026" cy="461665"/>
          </a:xfrm>
          <a:prstGeom prst="rect">
            <a:avLst/>
          </a:prstGeom>
        </p:spPr>
        <p:txBody>
          <a:bodyPr wrap="square">
            <a:spAutoFit/>
          </a:bodyPr>
          <a:lstStyle/>
          <a:p>
            <a:pPr algn="ctr"/>
            <a:r>
              <a:rPr lang="en-US" sz="2400" dirty="0">
                <a:solidFill>
                  <a:srgbClr val="E46C0A"/>
                </a:solidFill>
                <a:latin typeface="Century Gothic" panose="020B0502020202020204" pitchFamily="34" charset="0"/>
              </a:rPr>
              <a:t>Develop modeling scenarios</a:t>
            </a:r>
            <a:endParaRPr lang="en-US" sz="2400" dirty="0">
              <a:solidFill>
                <a:srgbClr val="E46C0A"/>
              </a:solidFill>
            </a:endParaRPr>
          </a:p>
        </p:txBody>
      </p:sp>
      <p:sp>
        <p:nvSpPr>
          <p:cNvPr id="27" name="Rectangle 26">
            <a:extLst>
              <a:ext uri="{FF2B5EF4-FFF2-40B4-BE49-F238E27FC236}">
                <a16:creationId xmlns:a16="http://schemas.microsoft.com/office/drawing/2014/main" id="{7AB6F51F-D3DB-46C5-A486-66A9005FDD1A}"/>
              </a:ext>
            </a:extLst>
          </p:cNvPr>
          <p:cNvSpPr/>
          <p:nvPr/>
        </p:nvSpPr>
        <p:spPr>
          <a:xfrm>
            <a:off x="3828774" y="4876800"/>
            <a:ext cx="6001026" cy="461665"/>
          </a:xfrm>
          <a:prstGeom prst="rect">
            <a:avLst/>
          </a:prstGeom>
        </p:spPr>
        <p:txBody>
          <a:bodyPr wrap="square">
            <a:spAutoFit/>
          </a:bodyPr>
          <a:lstStyle/>
          <a:p>
            <a:pPr algn="ctr"/>
            <a:r>
              <a:rPr lang="en-US" sz="2400" dirty="0">
                <a:solidFill>
                  <a:srgbClr val="E46C0A"/>
                </a:solidFill>
                <a:latin typeface="Century Gothic" panose="020B0502020202020204" pitchFamily="34" charset="0"/>
              </a:rPr>
              <a:t>Create a Pennsylvania EV Roadmap</a:t>
            </a:r>
            <a:endParaRPr lang="en-US" sz="2400" dirty="0">
              <a:solidFill>
                <a:srgbClr val="E46C0A"/>
              </a:solidFill>
            </a:endParaRPr>
          </a:p>
        </p:txBody>
      </p:sp>
    </p:spTree>
    <p:extLst>
      <p:ext uri="{BB962C8B-B14F-4D97-AF65-F5344CB8AC3E}">
        <p14:creationId xmlns:p14="http://schemas.microsoft.com/office/powerpoint/2010/main" val="36273378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317310"/>
            <a:ext cx="11582400" cy="792162"/>
          </a:xfrm>
        </p:spPr>
        <p:txBody>
          <a:bodyPr>
            <a:noAutofit/>
          </a:bodyPr>
          <a:lstStyle/>
          <a:p>
            <a:r>
              <a:rPr lang="en-US" cap="all" dirty="0"/>
              <a:t>Stakeholder Engagement &amp; Technical Analysis</a:t>
            </a:r>
            <a:endParaRPr lang="en-US" dirty="0"/>
          </a:p>
        </p:txBody>
      </p:sp>
      <p:sp>
        <p:nvSpPr>
          <p:cNvPr id="4" name="Rectangle: Rounded Corners 6">
            <a:extLst>
              <a:ext uri="{FF2B5EF4-FFF2-40B4-BE49-F238E27FC236}">
                <a16:creationId xmlns:a16="http://schemas.microsoft.com/office/drawing/2014/main" id="{3FF852CF-62E6-4BD4-93E4-5C03875C44F4}"/>
              </a:ext>
            </a:extLst>
          </p:cNvPr>
          <p:cNvSpPr>
            <a:spLocks noGrp="1"/>
          </p:cNvSpPr>
          <p:nvPr>
            <p:ph idx="1"/>
          </p:nvPr>
        </p:nvSpPr>
        <p:spPr>
          <a:xfrm>
            <a:off x="117108" y="2133600"/>
            <a:ext cx="2743200" cy="2438400"/>
          </a:xfrm>
          <a:prstGeom prst="roundRect">
            <a:avLst/>
          </a:prstGeom>
          <a:solidFill>
            <a:srgbClr val="D2E2E4"/>
          </a:solidFill>
          <a:ln>
            <a:solidFill>
              <a:srgbClr val="D2E2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1800" b="1" dirty="0">
                <a:solidFill>
                  <a:srgbClr val="335053"/>
                </a:solidFill>
                <a:latin typeface="Century Gothic" charset="0"/>
                <a:ea typeface="Century Gothic" charset="0"/>
                <a:cs typeface="Century Gothic" charset="0"/>
              </a:rPr>
              <a:t>Quarterly Meeting #1</a:t>
            </a:r>
          </a:p>
          <a:p>
            <a:pPr marL="0" indent="0" algn="ctr">
              <a:buNone/>
            </a:pPr>
            <a:r>
              <a:rPr lang="en-US" sz="1800" dirty="0">
                <a:solidFill>
                  <a:srgbClr val="335053"/>
                </a:solidFill>
                <a:latin typeface="Century Gothic" charset="0"/>
                <a:ea typeface="Century Gothic" charset="0"/>
                <a:cs typeface="Century Gothic" charset="0"/>
              </a:rPr>
              <a:t>Introduction &amp; priorities for scenarios</a:t>
            </a:r>
          </a:p>
        </p:txBody>
      </p:sp>
      <p:sp>
        <p:nvSpPr>
          <p:cNvPr id="8" name="Right Arrow 7"/>
          <p:cNvSpPr>
            <a:spLocks noChangeAspect="1"/>
          </p:cNvSpPr>
          <p:nvPr/>
        </p:nvSpPr>
        <p:spPr>
          <a:xfrm>
            <a:off x="2799348" y="2743200"/>
            <a:ext cx="365760" cy="8046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6">
            <a:extLst>
              <a:ext uri="{FF2B5EF4-FFF2-40B4-BE49-F238E27FC236}">
                <a16:creationId xmlns:a16="http://schemas.microsoft.com/office/drawing/2014/main" id="{3FF852CF-62E6-4BD4-93E4-5C03875C44F4}"/>
              </a:ext>
            </a:extLst>
          </p:cNvPr>
          <p:cNvSpPr txBox="1">
            <a:spLocks/>
          </p:cNvSpPr>
          <p:nvPr/>
        </p:nvSpPr>
        <p:spPr>
          <a:xfrm>
            <a:off x="3181150" y="2133600"/>
            <a:ext cx="2743200" cy="2438400"/>
          </a:xfrm>
          <a:prstGeom prst="roundRect">
            <a:avLst/>
          </a:prstGeom>
          <a:solidFill>
            <a:srgbClr val="D2E2E4"/>
          </a:solidFill>
          <a:ln w="25400" cap="flat" cmpd="sng" algn="ctr">
            <a:solidFill>
              <a:srgbClr val="D2E2E4"/>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spcAft>
                <a:spcPts val="600"/>
              </a:spcAft>
              <a:buFont typeface="Cambria" pitchFamily="18" charset="0"/>
              <a:buChar char="»"/>
              <a:defRPr lang="en-US" sz="2200" kern="1200">
                <a:solidFill>
                  <a:schemeClr val="tx1">
                    <a:lumMod val="50000"/>
                    <a:lumOff val="50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spcAft>
                <a:spcPts val="600"/>
              </a:spcAft>
              <a:buFont typeface="Arial" pitchFamily="34" charset="0"/>
              <a:buChar char="›"/>
              <a:defRPr lang="en-US" sz="2000" kern="1200">
                <a:solidFill>
                  <a:schemeClr val="tx1">
                    <a:lumMod val="50000"/>
                    <a:lumOff val="50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spcAft>
                <a:spcPts val="600"/>
              </a:spcAft>
              <a:buFont typeface="Cambria" pitchFamily="18" charset="0"/>
              <a:buChar char="›"/>
              <a:defRPr lang="en-US" sz="2000" kern="1200">
                <a:solidFill>
                  <a:schemeClr val="tx1">
                    <a:lumMod val="50000"/>
                    <a:lumOff val="50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Cambria" pitchFamily="18" charset="0"/>
              <a:buNone/>
            </a:pPr>
            <a:r>
              <a:rPr lang="en-US" sz="1800" b="1" dirty="0">
                <a:solidFill>
                  <a:srgbClr val="335053"/>
                </a:solidFill>
                <a:latin typeface="Century Gothic" charset="0"/>
                <a:ea typeface="Century Gothic" charset="0"/>
                <a:cs typeface="Century Gothic" charset="0"/>
              </a:rPr>
              <a:t>Quarterly Meeting #2</a:t>
            </a:r>
          </a:p>
          <a:p>
            <a:pPr marL="0" indent="0" algn="ctr">
              <a:buNone/>
            </a:pPr>
            <a:r>
              <a:rPr lang="en-US" sz="1800" dirty="0">
                <a:solidFill>
                  <a:srgbClr val="335053"/>
                </a:solidFill>
                <a:latin typeface="Century Gothic" charset="0"/>
                <a:ea typeface="Century Gothic" charset="0"/>
                <a:cs typeface="Century Gothic" charset="0"/>
              </a:rPr>
              <a:t>Market barriers, opportunities, policy options</a:t>
            </a:r>
          </a:p>
        </p:txBody>
      </p:sp>
      <p:sp>
        <p:nvSpPr>
          <p:cNvPr id="9" name="Rectangle: Rounded Corners 6">
            <a:extLst>
              <a:ext uri="{FF2B5EF4-FFF2-40B4-BE49-F238E27FC236}">
                <a16:creationId xmlns:a16="http://schemas.microsoft.com/office/drawing/2014/main" id="{3FF852CF-62E6-4BD4-93E4-5C03875C44F4}"/>
              </a:ext>
            </a:extLst>
          </p:cNvPr>
          <p:cNvSpPr txBox="1">
            <a:spLocks/>
          </p:cNvSpPr>
          <p:nvPr/>
        </p:nvSpPr>
        <p:spPr>
          <a:xfrm>
            <a:off x="6228348" y="2133600"/>
            <a:ext cx="2743200" cy="2438400"/>
          </a:xfrm>
          <a:prstGeom prst="roundRect">
            <a:avLst/>
          </a:prstGeom>
          <a:solidFill>
            <a:srgbClr val="D2E2E4"/>
          </a:solidFill>
          <a:ln w="25400" cap="flat" cmpd="sng" algn="ctr">
            <a:solidFill>
              <a:srgbClr val="D2E2E4"/>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spcAft>
                <a:spcPts val="600"/>
              </a:spcAft>
              <a:buFont typeface="Cambria" pitchFamily="18" charset="0"/>
              <a:buChar char="»"/>
              <a:defRPr lang="en-US" sz="2200" kern="1200">
                <a:solidFill>
                  <a:schemeClr val="tx1">
                    <a:lumMod val="50000"/>
                    <a:lumOff val="50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spcAft>
                <a:spcPts val="600"/>
              </a:spcAft>
              <a:buFont typeface="Arial" pitchFamily="34" charset="0"/>
              <a:buChar char="›"/>
              <a:defRPr lang="en-US" sz="2000" kern="1200">
                <a:solidFill>
                  <a:schemeClr val="tx1">
                    <a:lumMod val="50000"/>
                    <a:lumOff val="50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spcAft>
                <a:spcPts val="600"/>
              </a:spcAft>
              <a:buFont typeface="Cambria" pitchFamily="18" charset="0"/>
              <a:buChar char="›"/>
              <a:defRPr lang="en-US" sz="2000" kern="1200">
                <a:solidFill>
                  <a:schemeClr val="tx1">
                    <a:lumMod val="50000"/>
                    <a:lumOff val="50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Cambria" pitchFamily="18" charset="0"/>
              <a:buNone/>
            </a:pPr>
            <a:r>
              <a:rPr lang="en-US" sz="1800" b="1" dirty="0">
                <a:solidFill>
                  <a:srgbClr val="335053"/>
                </a:solidFill>
                <a:latin typeface="Century Gothic" charset="0"/>
                <a:ea typeface="Century Gothic" charset="0"/>
                <a:cs typeface="Century Gothic" charset="0"/>
              </a:rPr>
              <a:t>Quarterly Meeting #3</a:t>
            </a:r>
          </a:p>
          <a:p>
            <a:pPr marL="0" indent="0" algn="ctr">
              <a:buFont typeface="Cambria" pitchFamily="18" charset="0"/>
              <a:buNone/>
            </a:pPr>
            <a:r>
              <a:rPr lang="en-US" sz="1800" dirty="0">
                <a:solidFill>
                  <a:srgbClr val="335053"/>
                </a:solidFill>
                <a:latin typeface="Century Gothic" charset="0"/>
                <a:ea typeface="Century Gothic" charset="0"/>
                <a:cs typeface="Century Gothic" charset="0"/>
              </a:rPr>
              <a:t>Scenario modeling results and draft recommendations </a:t>
            </a:r>
          </a:p>
        </p:txBody>
      </p:sp>
      <p:sp>
        <p:nvSpPr>
          <p:cNvPr id="11" name="Right Arrow 10"/>
          <p:cNvSpPr>
            <a:spLocks noChangeAspect="1"/>
          </p:cNvSpPr>
          <p:nvPr/>
        </p:nvSpPr>
        <p:spPr>
          <a:xfrm>
            <a:off x="5847348" y="2759242"/>
            <a:ext cx="365760" cy="8046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6">
            <a:extLst>
              <a:ext uri="{FF2B5EF4-FFF2-40B4-BE49-F238E27FC236}">
                <a16:creationId xmlns:a16="http://schemas.microsoft.com/office/drawing/2014/main" id="{3FF852CF-62E6-4BD4-93E4-5C03875C44F4}"/>
              </a:ext>
            </a:extLst>
          </p:cNvPr>
          <p:cNvSpPr txBox="1">
            <a:spLocks/>
          </p:cNvSpPr>
          <p:nvPr/>
        </p:nvSpPr>
        <p:spPr>
          <a:xfrm>
            <a:off x="9320464" y="2133600"/>
            <a:ext cx="2743200" cy="2438400"/>
          </a:xfrm>
          <a:prstGeom prst="roundRect">
            <a:avLst/>
          </a:prstGeom>
          <a:solidFill>
            <a:srgbClr val="D2E2E4"/>
          </a:solidFill>
          <a:ln w="25400" cap="flat" cmpd="sng" algn="ctr">
            <a:solidFill>
              <a:srgbClr val="D2E2E4"/>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spcAft>
                <a:spcPts val="600"/>
              </a:spcAft>
              <a:buFont typeface="Cambria" pitchFamily="18" charset="0"/>
              <a:buChar char="»"/>
              <a:defRPr lang="en-US" sz="2200" kern="1200">
                <a:solidFill>
                  <a:schemeClr val="tx1">
                    <a:lumMod val="50000"/>
                    <a:lumOff val="50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spcAft>
                <a:spcPts val="600"/>
              </a:spcAft>
              <a:buFont typeface="Arial" pitchFamily="34" charset="0"/>
              <a:buChar char="›"/>
              <a:defRPr lang="en-US" sz="2000" kern="1200">
                <a:solidFill>
                  <a:schemeClr val="tx1">
                    <a:lumMod val="50000"/>
                    <a:lumOff val="50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spcAft>
                <a:spcPts val="600"/>
              </a:spcAft>
              <a:buFont typeface="Cambria" pitchFamily="18" charset="0"/>
              <a:buChar char="›"/>
              <a:defRPr lang="en-US" sz="2000" kern="1200">
                <a:solidFill>
                  <a:schemeClr val="tx1">
                    <a:lumMod val="50000"/>
                    <a:lumOff val="50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Cambria" pitchFamily="18" charset="0"/>
              <a:buNone/>
            </a:pPr>
            <a:r>
              <a:rPr lang="en-US" sz="1800" b="1" dirty="0">
                <a:solidFill>
                  <a:srgbClr val="335053"/>
                </a:solidFill>
                <a:latin typeface="Century Gothic" charset="0"/>
                <a:ea typeface="Century Gothic" charset="0"/>
                <a:cs typeface="Century Gothic" charset="0"/>
              </a:rPr>
              <a:t>Quarterly Meeting #4</a:t>
            </a:r>
          </a:p>
          <a:p>
            <a:pPr marL="0" indent="0" algn="ctr">
              <a:buFont typeface="Cambria" pitchFamily="18" charset="0"/>
              <a:buNone/>
            </a:pPr>
            <a:r>
              <a:rPr lang="en-US" sz="1800" dirty="0">
                <a:solidFill>
                  <a:srgbClr val="335053"/>
                </a:solidFill>
                <a:latin typeface="Century Gothic" charset="0"/>
                <a:ea typeface="Century Gothic" charset="0"/>
                <a:cs typeface="Century Gothic" charset="0"/>
              </a:rPr>
              <a:t>Presentation of final draft of roadmap</a:t>
            </a:r>
          </a:p>
          <a:p>
            <a:pPr marL="0" indent="0" algn="ctr">
              <a:buFont typeface="Cambria" pitchFamily="18" charset="0"/>
              <a:buNone/>
            </a:pPr>
            <a:endParaRPr lang="en-US" sz="1800" dirty="0">
              <a:solidFill>
                <a:srgbClr val="335053"/>
              </a:solidFill>
              <a:latin typeface="Century Gothic" charset="0"/>
              <a:ea typeface="Century Gothic" charset="0"/>
              <a:cs typeface="Century Gothic" charset="0"/>
            </a:endParaRPr>
          </a:p>
        </p:txBody>
      </p:sp>
      <p:sp>
        <p:nvSpPr>
          <p:cNvPr id="14" name="Right Arrow 13"/>
          <p:cNvSpPr>
            <a:spLocks noChangeAspect="1"/>
          </p:cNvSpPr>
          <p:nvPr/>
        </p:nvSpPr>
        <p:spPr>
          <a:xfrm>
            <a:off x="8923422" y="2775284"/>
            <a:ext cx="365760" cy="8046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203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317310"/>
            <a:ext cx="11582400" cy="792162"/>
          </a:xfrm>
        </p:spPr>
        <p:txBody>
          <a:bodyPr>
            <a:noAutofit/>
          </a:bodyPr>
          <a:lstStyle/>
          <a:p>
            <a:r>
              <a:rPr lang="en-US" cap="all" dirty="0"/>
              <a:t>Roadmap Components</a:t>
            </a:r>
            <a:endParaRPr lang="en-US" dirty="0"/>
          </a:p>
        </p:txBody>
      </p:sp>
      <p:sp>
        <p:nvSpPr>
          <p:cNvPr id="5" name="Content Placeholder 4">
            <a:extLst>
              <a:ext uri="{FF2B5EF4-FFF2-40B4-BE49-F238E27FC236}">
                <a16:creationId xmlns:a16="http://schemas.microsoft.com/office/drawing/2014/main" id="{E4021312-45FB-4423-9AAD-79C4F80962AC}"/>
              </a:ext>
            </a:extLst>
          </p:cNvPr>
          <p:cNvSpPr>
            <a:spLocks noGrp="1"/>
          </p:cNvSpPr>
          <p:nvPr>
            <p:ph idx="1"/>
          </p:nvPr>
        </p:nvSpPr>
        <p:spPr/>
        <p:txBody>
          <a:bodyPr/>
          <a:lstStyle/>
          <a:p>
            <a:pPr marL="457200" indent="-457200">
              <a:lnSpc>
                <a:spcPct val="200000"/>
              </a:lnSpc>
              <a:buFont typeface="+mj-lt"/>
              <a:buAutoNum type="arabicPeriod"/>
            </a:pPr>
            <a:r>
              <a:rPr lang="en-US" b="1" dirty="0"/>
              <a:t>State of the EV Market </a:t>
            </a:r>
            <a:r>
              <a:rPr lang="en-US" dirty="0"/>
              <a:t>in Pennsylvania</a:t>
            </a:r>
          </a:p>
          <a:p>
            <a:pPr marL="457200" indent="-457200">
              <a:lnSpc>
                <a:spcPct val="200000"/>
              </a:lnSpc>
              <a:buFont typeface="+mj-lt"/>
              <a:buAutoNum type="arabicPeriod"/>
            </a:pPr>
            <a:r>
              <a:rPr lang="en-US" dirty="0"/>
              <a:t>Next Generation </a:t>
            </a:r>
            <a:r>
              <a:rPr lang="en-US" b="1" dirty="0"/>
              <a:t>EV Strategies</a:t>
            </a:r>
          </a:p>
          <a:p>
            <a:pPr marL="457200" indent="-457200">
              <a:lnSpc>
                <a:spcPct val="200000"/>
              </a:lnSpc>
              <a:buFont typeface="+mj-lt"/>
              <a:buAutoNum type="arabicPeriod"/>
            </a:pPr>
            <a:r>
              <a:rPr lang="en-US" dirty="0"/>
              <a:t>EV Market Penetration </a:t>
            </a:r>
            <a:r>
              <a:rPr lang="en-US" b="1" dirty="0"/>
              <a:t>Scenario Modeling </a:t>
            </a:r>
          </a:p>
        </p:txBody>
      </p:sp>
    </p:spTree>
    <p:extLst>
      <p:ext uri="{BB962C8B-B14F-4D97-AF65-F5344CB8AC3E}">
        <p14:creationId xmlns:p14="http://schemas.microsoft.com/office/powerpoint/2010/main" val="13648377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317310"/>
            <a:ext cx="11582400" cy="792162"/>
          </a:xfrm>
        </p:spPr>
        <p:txBody>
          <a:bodyPr>
            <a:noAutofit/>
          </a:bodyPr>
          <a:lstStyle/>
          <a:p>
            <a:r>
              <a:rPr lang="en-US" cap="all" dirty="0"/>
              <a:t>1. State of the EV Market In Pennsylvania</a:t>
            </a:r>
            <a:endParaRPr lang="en-US" dirty="0"/>
          </a:p>
        </p:txBody>
      </p:sp>
      <p:sp>
        <p:nvSpPr>
          <p:cNvPr id="5" name="Content Placeholder 4">
            <a:extLst>
              <a:ext uri="{FF2B5EF4-FFF2-40B4-BE49-F238E27FC236}">
                <a16:creationId xmlns:a16="http://schemas.microsoft.com/office/drawing/2014/main" id="{E4021312-45FB-4423-9AAD-79C4F80962AC}"/>
              </a:ext>
            </a:extLst>
          </p:cNvPr>
          <p:cNvSpPr>
            <a:spLocks noGrp="1"/>
          </p:cNvSpPr>
          <p:nvPr>
            <p:ph idx="1"/>
          </p:nvPr>
        </p:nvSpPr>
        <p:spPr>
          <a:xfrm>
            <a:off x="304799" y="1219202"/>
            <a:ext cx="11709149" cy="1705068"/>
          </a:xfrm>
        </p:spPr>
        <p:txBody>
          <a:bodyPr>
            <a:noAutofit/>
          </a:bodyPr>
          <a:lstStyle/>
          <a:p>
            <a:pPr>
              <a:lnSpc>
                <a:spcPct val="120000"/>
              </a:lnSpc>
            </a:pPr>
            <a:r>
              <a:rPr lang="en-US" sz="2000" b="1" dirty="0"/>
              <a:t>Pennsylvania’s EV market is small, but growing</a:t>
            </a:r>
          </a:p>
          <a:p>
            <a:pPr marL="857250" lvl="1" indent="-457200">
              <a:lnSpc>
                <a:spcPct val="120000"/>
              </a:lnSpc>
            </a:pPr>
            <a:r>
              <a:rPr lang="en-US" sz="1800" dirty="0"/>
              <a:t>0.6% EV (PHEV + BEV) market share in 2017 (24</a:t>
            </a:r>
            <a:r>
              <a:rPr lang="en-US" sz="1800" baseline="30000" dirty="0"/>
              <a:t>th</a:t>
            </a:r>
            <a:r>
              <a:rPr lang="en-US" sz="1800" dirty="0"/>
              <a:t> nationwide; ZEV states are between 0.8%-4.9%)</a:t>
            </a:r>
          </a:p>
          <a:p>
            <a:pPr marL="857250" lvl="1" indent="-457200">
              <a:lnSpc>
                <a:spcPct val="120000"/>
              </a:lnSpc>
            </a:pPr>
            <a:r>
              <a:rPr lang="en-US" sz="1800" dirty="0"/>
              <a:t>Number of EVs sold per year has increased an average of 36%/year between 2011 and 2017, to over 3,000 in 2017.</a:t>
            </a:r>
          </a:p>
        </p:txBody>
      </p:sp>
      <p:graphicFrame>
        <p:nvGraphicFramePr>
          <p:cNvPr id="4" name="Chart 3">
            <a:extLst>
              <a:ext uri="{FF2B5EF4-FFF2-40B4-BE49-F238E27FC236}">
                <a16:creationId xmlns:a16="http://schemas.microsoft.com/office/drawing/2014/main" id="{BF88E62A-8736-481D-AD22-8521648E6CCA}"/>
              </a:ext>
            </a:extLst>
          </p:cNvPr>
          <p:cNvGraphicFramePr/>
          <p:nvPr>
            <p:extLst>
              <p:ext uri="{D42A27DB-BD31-4B8C-83A1-F6EECF244321}">
                <p14:modId xmlns:p14="http://schemas.microsoft.com/office/powerpoint/2010/main" val="1809001113"/>
              </p:ext>
            </p:extLst>
          </p:nvPr>
        </p:nvGraphicFramePr>
        <p:xfrm>
          <a:off x="1396352" y="3656378"/>
          <a:ext cx="4138770" cy="23732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0A45F2E-1CA5-413B-B993-8041ED3EB140}"/>
              </a:ext>
            </a:extLst>
          </p:cNvPr>
          <p:cNvGraphicFramePr/>
          <p:nvPr>
            <p:extLst>
              <p:ext uri="{D42A27DB-BD31-4B8C-83A1-F6EECF244321}">
                <p14:modId xmlns:p14="http://schemas.microsoft.com/office/powerpoint/2010/main" val="2340552575"/>
              </p:ext>
            </p:extLst>
          </p:nvPr>
        </p:nvGraphicFramePr>
        <p:xfrm>
          <a:off x="6313720" y="3784344"/>
          <a:ext cx="4382740" cy="224526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Box 43">
            <a:extLst>
              <a:ext uri="{FF2B5EF4-FFF2-40B4-BE49-F238E27FC236}">
                <a16:creationId xmlns:a16="http://schemas.microsoft.com/office/drawing/2014/main" id="{DDF3BCED-960E-4917-B702-967817A9B743}"/>
              </a:ext>
            </a:extLst>
          </p:cNvPr>
          <p:cNvSpPr txBox="1"/>
          <p:nvPr/>
        </p:nvSpPr>
        <p:spPr>
          <a:xfrm>
            <a:off x="6313720" y="3034743"/>
            <a:ext cx="4651166" cy="55637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1400" b="1" dirty="0">
                <a:ln>
                  <a:noFill/>
                </a:ln>
                <a:solidFill>
                  <a:srgbClr val="3E5587"/>
                </a:solidFill>
                <a:effectLst/>
                <a:latin typeface="Century Gothic" panose="020B0502020202020204" pitchFamily="34" charset="0"/>
                <a:ea typeface="Calibri" panose="020F0502020204030204" pitchFamily="34" charset="0"/>
                <a:cs typeface="Times New Roman" panose="02020603050405020304" pitchFamily="18" charset="0"/>
              </a:rPr>
              <a:t>Annual sales of Zero Emission Vehicles in Pennsylvania, 2011-2017 (Source: Auto Alliance Advanced Technology Vehicle Sales Dashboard)</a:t>
            </a:r>
          </a:p>
        </p:txBody>
      </p:sp>
      <p:sp>
        <p:nvSpPr>
          <p:cNvPr id="8" name="Text Box 44">
            <a:extLst>
              <a:ext uri="{FF2B5EF4-FFF2-40B4-BE49-F238E27FC236}">
                <a16:creationId xmlns:a16="http://schemas.microsoft.com/office/drawing/2014/main" id="{D6CAFAFB-6656-4A45-A642-539487054353}"/>
              </a:ext>
            </a:extLst>
          </p:cNvPr>
          <p:cNvSpPr txBox="1"/>
          <p:nvPr/>
        </p:nvSpPr>
        <p:spPr>
          <a:xfrm>
            <a:off x="1396351" y="3029300"/>
            <a:ext cx="4271117" cy="617220"/>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1400" b="1" dirty="0">
                <a:ln>
                  <a:noFill/>
                </a:ln>
                <a:solidFill>
                  <a:srgbClr val="3E5587"/>
                </a:solidFill>
                <a:effectLst/>
                <a:latin typeface="Century Gothic" panose="020B0502020202020204" pitchFamily="34" charset="0"/>
                <a:ea typeface="Calibri" panose="020F0502020204030204" pitchFamily="34" charset="0"/>
                <a:cs typeface="Times New Roman" panose="02020603050405020304" pitchFamily="18" charset="0"/>
              </a:rPr>
              <a:t>Market share of Zero Emission Vehicles in Pennsylvania, 2013-2017 (Source: Auto Alliance Advanced Technology Vehicle Sales Dashboard)</a:t>
            </a:r>
          </a:p>
        </p:txBody>
      </p:sp>
    </p:spTree>
    <p:extLst>
      <p:ext uri="{BB962C8B-B14F-4D97-AF65-F5344CB8AC3E}">
        <p14:creationId xmlns:p14="http://schemas.microsoft.com/office/powerpoint/2010/main" val="1552951488"/>
      </p:ext>
    </p:extLst>
  </p:cSld>
  <p:clrMapOvr>
    <a:masterClrMapping/>
  </p:clrMapOvr>
  <p:transition/>
</p:sld>
</file>

<file path=ppt/theme/theme1.xml><?xml version="1.0" encoding="utf-8"?>
<a:theme xmlns:a="http://schemas.openxmlformats.org/drawingml/2006/main" name="Office Theme">
  <a:themeElements>
    <a:clrScheme name="Custom 3">
      <a:dk1>
        <a:srgbClr val="000000"/>
      </a:dk1>
      <a:lt1>
        <a:srgbClr val="FFFFFF"/>
      </a:lt1>
      <a:dk2>
        <a:srgbClr val="775F55"/>
      </a:dk2>
      <a:lt2>
        <a:srgbClr val="EBDDC3"/>
      </a:lt2>
      <a:accent1>
        <a:srgbClr val="94B6D2"/>
      </a:accent1>
      <a:accent2>
        <a:srgbClr val="C17978"/>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1" id="{A52D56F4-7E9F-7344-934D-6BDC5AFD8737}" vid="{FA947D42-7EBE-E542-B1E1-8C4756F6E8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60F604217EB84A946CF35A8BF75169" ma:contentTypeVersion="6" ma:contentTypeDescription="Create a new document." ma:contentTypeScope="" ma:versionID="9a085241e3f1710323af4f94757a9b72">
  <xsd:schema xmlns:xsd="http://www.w3.org/2001/XMLSchema" xmlns:xs="http://www.w3.org/2001/XMLSchema" xmlns:p="http://schemas.microsoft.com/office/2006/metadata/properties" xmlns:ns2="9e7845ad-d773-4144-92c7-9ed113c3a711" targetNamespace="http://schemas.microsoft.com/office/2006/metadata/properties" ma:root="true" ma:fieldsID="92074df02cb2d4987eecceb47879bf3f" ns2:_="">
    <xsd:import namespace="9e7845ad-d773-4144-92c7-9ed113c3a7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845ad-d773-4144-92c7-9ed113c3a7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0BB1C9-DBF2-42B3-A678-D07CB79BA388}">
  <ds:schemaRefs>
    <ds:schemaRef ds:uri="http://schemas.microsoft.com/sharepoint/v3/contenttype/forms"/>
  </ds:schemaRefs>
</ds:datastoreItem>
</file>

<file path=customXml/itemProps2.xml><?xml version="1.0" encoding="utf-8"?>
<ds:datastoreItem xmlns:ds="http://schemas.openxmlformats.org/officeDocument/2006/customXml" ds:itemID="{3BBF44BF-49B9-4EDE-BD69-2683F289B1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7845ad-d773-4144-92c7-9ed113c3a7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0D898B-0A59-4971-A26E-DDD17E6341BE}">
  <ds:schemaRefs>
    <ds:schemaRef ds:uri="http://www.w3.org/XML/1998/namespace"/>
    <ds:schemaRef ds:uri="http://schemas.microsoft.com/office/infopath/2007/PartnerControls"/>
    <ds:schemaRef ds:uri="http://schemas.microsoft.com/office/2006/documentManagement/types"/>
    <ds:schemaRef ds:uri="http://purl.org/dc/elements/1.1/"/>
    <ds:schemaRef ds:uri="9e7845ad-d773-4144-92c7-9ed113c3a711"/>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1421</TotalTime>
  <Words>7500</Words>
  <Application>Microsoft Office PowerPoint</Application>
  <PresentationFormat>Widescreen</PresentationFormat>
  <Paragraphs>1020</Paragraphs>
  <Slides>43</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Cambria</vt:lpstr>
      <vt:lpstr>Century Gothic</vt:lpstr>
      <vt:lpstr>Mangal</vt:lpstr>
      <vt:lpstr>Segoe UI Semilight</vt:lpstr>
      <vt:lpstr>Times New Roman</vt:lpstr>
      <vt:lpstr>Wingdings</vt:lpstr>
      <vt:lpstr>Office Theme</vt:lpstr>
      <vt:lpstr>PowerPoint Presentation</vt:lpstr>
      <vt:lpstr>OVERVIEW</vt:lpstr>
      <vt:lpstr>OVERVIEW</vt:lpstr>
      <vt:lpstr>OVERVIEW</vt:lpstr>
      <vt:lpstr>OVERVIEW</vt:lpstr>
      <vt:lpstr>PROJECT SCOPE</vt:lpstr>
      <vt:lpstr>Stakeholder Engagement &amp; Technical Analysis</vt:lpstr>
      <vt:lpstr>Roadmap Components</vt:lpstr>
      <vt:lpstr>1. State of the EV Market In Pennsylvania</vt:lpstr>
      <vt:lpstr>1. State of the EV Market In Pennsylvania</vt:lpstr>
      <vt:lpstr>1. State of the EV Market In PennsylvaniA</vt:lpstr>
      <vt:lpstr>2. NEXT GENERATION STRATEIGES - TIMELINE</vt:lpstr>
      <vt:lpstr>NEAR-TERM STRATEGIES</vt:lpstr>
      <vt:lpstr>STATEWIDE EV SALES GOALS</vt:lpstr>
      <vt:lpstr>UTILITY TRANSPORTATION ELECTRIFICATION DIRECTIVE</vt:lpstr>
      <vt:lpstr>EXPANDED AND IMPROVED AFIG REBATE PROGRAM</vt:lpstr>
      <vt:lpstr>CONSUMER MARKETING AND EDUCATION CAMPAIGN</vt:lpstr>
      <vt:lpstr>DEALER OUTREACH AND SUPPORT PROGRAM</vt:lpstr>
      <vt:lpstr>FLEET EDUCATION, COOPERATIVE PURCHASE, AND TECHNICAL ASSISTANCE PROGRAM</vt:lpstr>
      <vt:lpstr>STATEWIDE EVSE NETWORK PLANNING, INVESTMENT, AND COMMUNICATIONS PROGRAM</vt:lpstr>
      <vt:lpstr>MEDIUM-TERM STRATEGIES</vt:lpstr>
      <vt:lpstr>RESIDENTIAL AND COMMERCIAL EV RATE DESIGNS</vt:lpstr>
      <vt:lpstr>PUBLIC AND RESIDENTIAL EVSE INVESTMENT</vt:lpstr>
      <vt:lpstr>WORKPLACE AND MULTI-FAMILY EVSE EDUCATION AND OUTREACH PROGRAM</vt:lpstr>
      <vt:lpstr>MUNICIPAL TECHNICAL ASSISTANCE, PLANNING, AND GRANT PROGRAM</vt:lpstr>
      <vt:lpstr>LONG-TERM STRATEGIES</vt:lpstr>
      <vt:lpstr>STRATEGY: EXPLORE DEVELOPMENT OF FINANCING FOR EVSE</vt:lpstr>
      <vt:lpstr>STRATEGY: EV READY BUILDING CODES</vt:lpstr>
      <vt:lpstr>SUMMARY | STRATEGIES IN DRAFT 1</vt:lpstr>
      <vt:lpstr>3. SCENARIO MODELING - APPROACH</vt:lpstr>
      <vt:lpstr>Scenario Modeling Results</vt:lpstr>
      <vt:lpstr>Scenario Modeling Results – Business as Usual</vt:lpstr>
      <vt:lpstr>Scenario Modeling Results – Business as Usual</vt:lpstr>
      <vt:lpstr>Scenario Modeling Results – Low Policy, High Tech</vt:lpstr>
      <vt:lpstr>Scenario Modeling Results – Low Policy, High Tech</vt:lpstr>
      <vt:lpstr>Scenario Modeling Results – ZEV MOU</vt:lpstr>
      <vt:lpstr>Scenario Modeling Results – ZEV MOU</vt:lpstr>
      <vt:lpstr>Scenario Modeling Results – 80 x 50</vt:lpstr>
      <vt:lpstr>Scenario Modeling Results – 80 x 50</vt:lpstr>
      <vt:lpstr>OVERVIEW</vt:lpstr>
      <vt:lpstr>OVERVIEW</vt:lpstr>
      <vt:lpstr>OVERVIEW</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Camp</dc:creator>
  <cp:lastModifiedBy>Dodson, Libby</cp:lastModifiedBy>
  <cp:revision>15</cp:revision>
  <dcterms:modified xsi:type="dcterms:W3CDTF">2018-07-26T17:01:16Z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0x0101009A60F604217EB84A946CF35A8BF75169</vt:lpwstr>
  </property>
  <property fmtid="{D5CDD505-2E9C-101B-9397-08002B2CF9AE}" pid="3" name="_dlc_DocIdItemGuid">
    <vt:lpwstr>12c8bf83-e0fc-4eec-955a-2c4b7bc13293</vt:lpwstr>
  </property>
</Properties>
</file>