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10.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2"/>
  </p:notesMasterIdLst>
  <p:handoutMasterIdLst>
    <p:handoutMasterId r:id="rId13"/>
  </p:handoutMasterIdLst>
  <p:sldIdLst>
    <p:sldId id="274" r:id="rId2"/>
    <p:sldId id="260" r:id="rId3"/>
    <p:sldId id="278" r:id="rId4"/>
    <p:sldId id="279" r:id="rId5"/>
    <p:sldId id="280" r:id="rId6"/>
    <p:sldId id="281" r:id="rId7"/>
    <p:sldId id="282" r:id="rId8"/>
    <p:sldId id="283" r:id="rId9"/>
    <p:sldId id="284" r:id="rId10"/>
    <p:sldId id="28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C00"/>
    <a:srgbClr val="B3FF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74" autoAdjust="0"/>
    <p:restoredTop sz="94705" autoAdjust="0"/>
  </p:normalViewPr>
  <p:slideViewPr>
    <p:cSldViewPr>
      <p:cViewPr varScale="1">
        <p:scale>
          <a:sx n="85" d="100"/>
          <a:sy n="85" d="100"/>
        </p:scale>
        <p:origin x="-2021"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3" d="100"/>
          <a:sy n="63" d="100"/>
        </p:scale>
        <p:origin x="-313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Arial"/>
                <a:ea typeface="Arial"/>
                <a:cs typeface="Arial"/>
              </a:defRPr>
            </a:pPr>
            <a:r>
              <a:rPr lang="en-US"/>
              <a:t>Appalachian Compact States Disposed LLRW Activity 1995 - 2014 </a:t>
            </a:r>
          </a:p>
        </c:rich>
      </c:tx>
      <c:layout>
        <c:manualLayout>
          <c:xMode val="edge"/>
          <c:yMode val="edge"/>
          <c:x val="0.13122923588039867"/>
          <c:y val="1.8315018315018316E-2"/>
        </c:manualLayout>
      </c:layout>
      <c:overlay val="0"/>
      <c:spPr>
        <a:noFill/>
        <a:ln w="25400">
          <a:noFill/>
        </a:ln>
      </c:spPr>
    </c:title>
    <c:autoTitleDeleted val="0"/>
    <c:view3D>
      <c:rotX val="25"/>
      <c:hPercent val="100"/>
      <c:rotY val="20"/>
      <c:depthPercent val="150"/>
      <c:rAngAx val="0"/>
      <c:perspective val="0"/>
    </c:view3D>
    <c:floor>
      <c:thickness val="0"/>
      <c:spPr>
        <a:solidFill>
          <a:srgbClr val="C0C0C0"/>
        </a:solidFill>
        <a:ln w="3175">
          <a:solidFill>
            <a:srgbClr val="000000"/>
          </a:solidFill>
          <a:prstDash val="solid"/>
        </a:ln>
      </c:spPr>
    </c:floor>
    <c:sideWall>
      <c:thickness val="0"/>
      <c:spPr>
        <a:solidFill>
          <a:srgbClr val="FFFFFF"/>
        </a:solidFill>
        <a:ln w="12700">
          <a:solidFill>
            <a:srgbClr val="003300"/>
          </a:solidFill>
          <a:prstDash val="solid"/>
        </a:ln>
      </c:spPr>
    </c:sideWall>
    <c:backWall>
      <c:thickness val="0"/>
      <c:spPr>
        <a:solidFill>
          <a:srgbClr val="FFFFFF"/>
        </a:solidFill>
        <a:ln w="12700">
          <a:solidFill>
            <a:srgbClr val="003300"/>
          </a:solidFill>
          <a:prstDash val="solid"/>
        </a:ln>
      </c:spPr>
    </c:backWall>
    <c:plotArea>
      <c:layout>
        <c:manualLayout>
          <c:layoutTarget val="inner"/>
          <c:xMode val="edge"/>
          <c:yMode val="edge"/>
          <c:x val="0.14119601328903655"/>
          <c:y val="0.11428571428571428"/>
          <c:w val="0.76910299003322258"/>
          <c:h val="0.77802197802197803"/>
        </c:manualLayout>
      </c:layout>
      <c:bar3DChart>
        <c:barDir val="col"/>
        <c:grouping val="standard"/>
        <c:varyColors val="0"/>
        <c:ser>
          <c:idx val="1"/>
          <c:order val="0"/>
          <c:tx>
            <c:strRef>
              <c:f>APCTOTVOLACT86TO98!$C$4</c:f>
              <c:strCache>
                <c:ptCount val="1"/>
                <c:pt idx="0">
                  <c:v>WV</c:v>
                </c:pt>
              </c:strCache>
            </c:strRef>
          </c:tx>
          <c:spPr>
            <a:solidFill>
              <a:srgbClr val="FFCC00"/>
            </a:solidFill>
            <a:ln w="12700">
              <a:solidFill>
                <a:srgbClr val="000000"/>
              </a:solidFill>
              <a:prstDash val="solid"/>
            </a:ln>
          </c:spPr>
          <c:invertIfNegative val="0"/>
          <c:cat>
            <c:strRef>
              <c:f>APCTOTVOLACT86TO98!$B$5:$B$24</c:f>
              <c:strCach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 *</c:v>
                </c:pt>
                <c:pt idx="15">
                  <c:v>2010 *</c:v>
                </c:pt>
                <c:pt idx="16">
                  <c:v>2011 *</c:v>
                </c:pt>
                <c:pt idx="17">
                  <c:v>2012 *</c:v>
                </c:pt>
                <c:pt idx="18">
                  <c:v>2013 *</c:v>
                </c:pt>
                <c:pt idx="19">
                  <c:v>2014 **</c:v>
                </c:pt>
              </c:strCache>
            </c:strRef>
          </c:cat>
          <c:val>
            <c:numRef>
              <c:f>APCTOTVOLACT86TO98!$C$5:$C$24</c:f>
              <c:numCache>
                <c:formatCode>0.0</c:formatCode>
                <c:ptCount val="20"/>
                <c:pt idx="0">
                  <c:v>4.5999999999999996</c:v>
                </c:pt>
                <c:pt idx="1">
                  <c:v>0.1</c:v>
                </c:pt>
                <c:pt idx="2" formatCode="#,##0.00">
                  <c:v>0.03</c:v>
                </c:pt>
                <c:pt idx="3">
                  <c:v>37.299999999999997</c:v>
                </c:pt>
                <c:pt idx="4">
                  <c:v>0.5</c:v>
                </c:pt>
                <c:pt idx="5">
                  <c:v>2.2000000000000002</c:v>
                </c:pt>
                <c:pt idx="6" formatCode="#,##0.00">
                  <c:v>0.03</c:v>
                </c:pt>
                <c:pt idx="7">
                  <c:v>0.1</c:v>
                </c:pt>
                <c:pt idx="8">
                  <c:v>0.2</c:v>
                </c:pt>
                <c:pt idx="9">
                  <c:v>0.8</c:v>
                </c:pt>
                <c:pt idx="10">
                  <c:v>0.7</c:v>
                </c:pt>
                <c:pt idx="11" formatCode="#,##0.00">
                  <c:v>0.03</c:v>
                </c:pt>
                <c:pt idx="12">
                  <c:v>0.16</c:v>
                </c:pt>
                <c:pt idx="13">
                  <c:v>0.14000000000000001</c:v>
                </c:pt>
                <c:pt idx="14" formatCode="#,##0.00">
                  <c:v>0.02</c:v>
                </c:pt>
                <c:pt idx="15" formatCode="#,##0.00">
                  <c:v>0.01</c:v>
                </c:pt>
                <c:pt idx="16" formatCode="#,##0.00">
                  <c:v>0.02</c:v>
                </c:pt>
                <c:pt idx="17" formatCode="#,##0.000">
                  <c:v>3.0000000000000001E-3</c:v>
                </c:pt>
                <c:pt idx="18" formatCode="#,##0.00">
                  <c:v>0.01</c:v>
                </c:pt>
                <c:pt idx="19" formatCode="#,##0.000">
                  <c:v>1.99E-3</c:v>
                </c:pt>
              </c:numCache>
            </c:numRef>
          </c:val>
        </c:ser>
        <c:ser>
          <c:idx val="2"/>
          <c:order val="1"/>
          <c:tx>
            <c:strRef>
              <c:f>APCTOTVOLACT86TO98!$D$4</c:f>
              <c:strCache>
                <c:ptCount val="1"/>
                <c:pt idx="0">
                  <c:v>DE</c:v>
                </c:pt>
              </c:strCache>
            </c:strRef>
          </c:tx>
          <c:spPr>
            <a:solidFill>
              <a:srgbClr val="3366FF"/>
            </a:solidFill>
            <a:ln w="12700">
              <a:solidFill>
                <a:srgbClr val="000000"/>
              </a:solidFill>
              <a:prstDash val="solid"/>
            </a:ln>
          </c:spPr>
          <c:invertIfNegative val="0"/>
          <c:cat>
            <c:strRef>
              <c:f>APCTOTVOLACT86TO98!$B$5:$B$24</c:f>
              <c:strCach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 *</c:v>
                </c:pt>
                <c:pt idx="15">
                  <c:v>2010 *</c:v>
                </c:pt>
                <c:pt idx="16">
                  <c:v>2011 *</c:v>
                </c:pt>
                <c:pt idx="17">
                  <c:v>2012 *</c:v>
                </c:pt>
                <c:pt idx="18">
                  <c:v>2013 *</c:v>
                </c:pt>
                <c:pt idx="19">
                  <c:v>2014 **</c:v>
                </c:pt>
              </c:strCache>
            </c:strRef>
          </c:cat>
          <c:val>
            <c:numRef>
              <c:f>APCTOTVOLACT86TO98!$D$5:$D$24</c:f>
              <c:numCache>
                <c:formatCode>0.0</c:formatCode>
                <c:ptCount val="20"/>
                <c:pt idx="0" formatCode="#,##0.00">
                  <c:v>0.01</c:v>
                </c:pt>
                <c:pt idx="1">
                  <c:v>5.6</c:v>
                </c:pt>
                <c:pt idx="2">
                  <c:v>1.3</c:v>
                </c:pt>
                <c:pt idx="3">
                  <c:v>0.1</c:v>
                </c:pt>
                <c:pt idx="4">
                  <c:v>0.1</c:v>
                </c:pt>
                <c:pt idx="5" formatCode="#,##0.00">
                  <c:v>0.02</c:v>
                </c:pt>
                <c:pt idx="6" formatCode="#,##0.00">
                  <c:v>0.03</c:v>
                </c:pt>
                <c:pt idx="7">
                  <c:v>0.5</c:v>
                </c:pt>
                <c:pt idx="8">
                  <c:v>24.7</c:v>
                </c:pt>
                <c:pt idx="9">
                  <c:v>0.2</c:v>
                </c:pt>
                <c:pt idx="10">
                  <c:v>31.3</c:v>
                </c:pt>
                <c:pt idx="11">
                  <c:v>11.9</c:v>
                </c:pt>
                <c:pt idx="12">
                  <c:v>12.9</c:v>
                </c:pt>
                <c:pt idx="13">
                  <c:v>12.2</c:v>
                </c:pt>
                <c:pt idx="14">
                  <c:v>0.5</c:v>
                </c:pt>
                <c:pt idx="15" formatCode="#,##0.00">
                  <c:v>0.03</c:v>
                </c:pt>
                <c:pt idx="16">
                  <c:v>1</c:v>
                </c:pt>
                <c:pt idx="17" formatCode="#,##0.00">
                  <c:v>7.0000000000000001E-3</c:v>
                </c:pt>
                <c:pt idx="18">
                  <c:v>45.265000000000001</c:v>
                </c:pt>
                <c:pt idx="19" formatCode="#,##0.00">
                  <c:v>5.0799999999999994E-3</c:v>
                </c:pt>
              </c:numCache>
            </c:numRef>
          </c:val>
        </c:ser>
        <c:ser>
          <c:idx val="3"/>
          <c:order val="2"/>
          <c:tx>
            <c:strRef>
              <c:f>APCTOTVOLACT86TO98!$E$4</c:f>
              <c:strCache>
                <c:ptCount val="1"/>
                <c:pt idx="0">
                  <c:v>MD</c:v>
                </c:pt>
              </c:strCache>
            </c:strRef>
          </c:tx>
          <c:spPr>
            <a:solidFill>
              <a:srgbClr val="993366"/>
            </a:solidFill>
            <a:ln w="12700">
              <a:solidFill>
                <a:srgbClr val="000000"/>
              </a:solidFill>
              <a:prstDash val="solid"/>
            </a:ln>
          </c:spPr>
          <c:invertIfNegative val="0"/>
          <c:cat>
            <c:strRef>
              <c:f>APCTOTVOLACT86TO98!$B$5:$B$24</c:f>
              <c:strCach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 *</c:v>
                </c:pt>
                <c:pt idx="15">
                  <c:v>2010 *</c:v>
                </c:pt>
                <c:pt idx="16">
                  <c:v>2011 *</c:v>
                </c:pt>
                <c:pt idx="17">
                  <c:v>2012 *</c:v>
                </c:pt>
                <c:pt idx="18">
                  <c:v>2013 *</c:v>
                </c:pt>
                <c:pt idx="19">
                  <c:v>2014 **</c:v>
                </c:pt>
              </c:strCache>
            </c:strRef>
          </c:cat>
          <c:val>
            <c:numRef>
              <c:f>APCTOTVOLACT86TO98!$E$5:$E$24</c:f>
              <c:numCache>
                <c:formatCode>#,##0.0</c:formatCode>
                <c:ptCount val="20"/>
                <c:pt idx="0">
                  <c:v>346.2</c:v>
                </c:pt>
                <c:pt idx="1">
                  <c:v>349.1</c:v>
                </c:pt>
                <c:pt idx="2">
                  <c:v>198.5</c:v>
                </c:pt>
                <c:pt idx="3">
                  <c:v>531.5</c:v>
                </c:pt>
                <c:pt idx="4">
                  <c:v>1335.7</c:v>
                </c:pt>
                <c:pt idx="5">
                  <c:v>484</c:v>
                </c:pt>
                <c:pt idx="6">
                  <c:v>903.3</c:v>
                </c:pt>
                <c:pt idx="7">
                  <c:v>244.5</c:v>
                </c:pt>
                <c:pt idx="8">
                  <c:v>166.3</c:v>
                </c:pt>
                <c:pt idx="9">
                  <c:v>11830.7</c:v>
                </c:pt>
                <c:pt idx="10">
                  <c:v>156.80000000000001</c:v>
                </c:pt>
                <c:pt idx="11">
                  <c:v>60.1</c:v>
                </c:pt>
                <c:pt idx="12">
                  <c:v>25304.7</c:v>
                </c:pt>
                <c:pt idx="13">
                  <c:v>2181.5</c:v>
                </c:pt>
                <c:pt idx="14">
                  <c:v>4.7</c:v>
                </c:pt>
                <c:pt idx="15">
                  <c:v>1.4</c:v>
                </c:pt>
                <c:pt idx="16">
                  <c:v>1.8</c:v>
                </c:pt>
                <c:pt idx="17">
                  <c:v>2.1</c:v>
                </c:pt>
                <c:pt idx="18">
                  <c:v>15.715</c:v>
                </c:pt>
                <c:pt idx="19">
                  <c:v>260.65267</c:v>
                </c:pt>
              </c:numCache>
            </c:numRef>
          </c:val>
        </c:ser>
        <c:ser>
          <c:idx val="4"/>
          <c:order val="3"/>
          <c:tx>
            <c:strRef>
              <c:f>APCTOTVOLACT86TO98!$F$4</c:f>
              <c:strCache>
                <c:ptCount val="1"/>
                <c:pt idx="0">
                  <c:v>PA</c:v>
                </c:pt>
              </c:strCache>
            </c:strRef>
          </c:tx>
          <c:spPr>
            <a:solidFill>
              <a:srgbClr val="FFFF99"/>
            </a:solidFill>
            <a:ln w="25400">
              <a:noFill/>
            </a:ln>
          </c:spPr>
          <c:invertIfNegative val="0"/>
          <c:cat>
            <c:strRef>
              <c:f>APCTOTVOLACT86TO98!$B$5:$B$24</c:f>
              <c:strCach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 *</c:v>
                </c:pt>
                <c:pt idx="15">
                  <c:v>2010 *</c:v>
                </c:pt>
                <c:pt idx="16">
                  <c:v>2011 *</c:v>
                </c:pt>
                <c:pt idx="17">
                  <c:v>2012 *</c:v>
                </c:pt>
                <c:pt idx="18">
                  <c:v>2013 *</c:v>
                </c:pt>
                <c:pt idx="19">
                  <c:v>2014 **</c:v>
                </c:pt>
              </c:strCache>
            </c:strRef>
          </c:cat>
          <c:val>
            <c:numRef>
              <c:f>APCTOTVOLACT86TO98!$F$5:$F$24</c:f>
              <c:numCache>
                <c:formatCode>#,##0.0</c:formatCode>
                <c:ptCount val="20"/>
                <c:pt idx="0">
                  <c:v>5691.9</c:v>
                </c:pt>
                <c:pt idx="1">
                  <c:v>71900.5</c:v>
                </c:pt>
                <c:pt idx="2">
                  <c:v>8017.9</c:v>
                </c:pt>
                <c:pt idx="3">
                  <c:v>43691</c:v>
                </c:pt>
                <c:pt idx="4">
                  <c:v>86618</c:v>
                </c:pt>
                <c:pt idx="5">
                  <c:v>357624.4</c:v>
                </c:pt>
                <c:pt idx="6">
                  <c:v>168919.6</c:v>
                </c:pt>
                <c:pt idx="7">
                  <c:v>6777.4</c:v>
                </c:pt>
                <c:pt idx="8">
                  <c:v>241649.8</c:v>
                </c:pt>
                <c:pt idx="9">
                  <c:v>18890.3</c:v>
                </c:pt>
                <c:pt idx="10">
                  <c:v>58786.2</c:v>
                </c:pt>
                <c:pt idx="11">
                  <c:v>91719.1</c:v>
                </c:pt>
                <c:pt idx="12">
                  <c:v>492579.3</c:v>
                </c:pt>
                <c:pt idx="13">
                  <c:v>283328.8</c:v>
                </c:pt>
                <c:pt idx="14">
                  <c:v>1001.4</c:v>
                </c:pt>
                <c:pt idx="15">
                  <c:v>656.8</c:v>
                </c:pt>
                <c:pt idx="16">
                  <c:v>492.6</c:v>
                </c:pt>
                <c:pt idx="17">
                  <c:v>449.3</c:v>
                </c:pt>
                <c:pt idx="18">
                  <c:v>458.54499999999996</c:v>
                </c:pt>
                <c:pt idx="19">
                  <c:v>1212.7957899999999</c:v>
                </c:pt>
              </c:numCache>
            </c:numRef>
          </c:val>
        </c:ser>
        <c:ser>
          <c:idx val="5"/>
          <c:order val="4"/>
          <c:tx>
            <c:strRef>
              <c:f>APCTOTVOLACT86TO98!$G$4</c:f>
              <c:strCache>
                <c:ptCount val="1"/>
                <c:pt idx="0">
                  <c:v>Total</c:v>
                </c:pt>
              </c:strCache>
            </c:strRef>
          </c:tx>
          <c:spPr>
            <a:solidFill>
              <a:srgbClr val="FF0000"/>
            </a:solidFill>
            <a:ln w="12700">
              <a:solidFill>
                <a:srgbClr val="000000"/>
              </a:solidFill>
              <a:prstDash val="solid"/>
            </a:ln>
          </c:spPr>
          <c:invertIfNegative val="0"/>
          <c:cat>
            <c:strRef>
              <c:f>APCTOTVOLACT86TO98!$B$5:$B$24</c:f>
              <c:strCache>
                <c:ptCount val="20"/>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 *</c:v>
                </c:pt>
                <c:pt idx="15">
                  <c:v>2010 *</c:v>
                </c:pt>
                <c:pt idx="16">
                  <c:v>2011 *</c:v>
                </c:pt>
                <c:pt idx="17">
                  <c:v>2012 *</c:v>
                </c:pt>
                <c:pt idx="18">
                  <c:v>2013 *</c:v>
                </c:pt>
                <c:pt idx="19">
                  <c:v>2014 **</c:v>
                </c:pt>
              </c:strCache>
            </c:strRef>
          </c:cat>
          <c:val>
            <c:numRef>
              <c:f>APCTOTVOLACT86TO98!$G$5:$G$24</c:f>
              <c:numCache>
                <c:formatCode>#,##0.0</c:formatCode>
                <c:ptCount val="20"/>
                <c:pt idx="0">
                  <c:v>6042.7</c:v>
                </c:pt>
                <c:pt idx="1">
                  <c:v>72255.399999999994</c:v>
                </c:pt>
                <c:pt idx="2">
                  <c:v>8217.7000000000007</c:v>
                </c:pt>
                <c:pt idx="3">
                  <c:v>44259.9</c:v>
                </c:pt>
                <c:pt idx="4">
                  <c:v>87954.3</c:v>
                </c:pt>
                <c:pt idx="5">
                  <c:v>358110.7</c:v>
                </c:pt>
                <c:pt idx="6">
                  <c:v>169822.9</c:v>
                </c:pt>
                <c:pt idx="7">
                  <c:v>7022.5</c:v>
                </c:pt>
                <c:pt idx="8">
                  <c:v>241840.9</c:v>
                </c:pt>
                <c:pt idx="9">
                  <c:v>30722</c:v>
                </c:pt>
                <c:pt idx="10">
                  <c:v>58974.9</c:v>
                </c:pt>
                <c:pt idx="11">
                  <c:v>91791.1</c:v>
                </c:pt>
                <c:pt idx="12">
                  <c:v>517897</c:v>
                </c:pt>
                <c:pt idx="13">
                  <c:v>285522.59999999998</c:v>
                </c:pt>
                <c:pt idx="14">
                  <c:v>1006.6</c:v>
                </c:pt>
                <c:pt idx="15">
                  <c:v>658.2</c:v>
                </c:pt>
                <c:pt idx="16">
                  <c:v>495.5</c:v>
                </c:pt>
                <c:pt idx="17">
                  <c:v>451.4</c:v>
                </c:pt>
                <c:pt idx="18">
                  <c:v>519.53499999999997</c:v>
                </c:pt>
                <c:pt idx="19">
                  <c:v>1473.45553</c:v>
                </c:pt>
              </c:numCache>
            </c:numRef>
          </c:val>
        </c:ser>
        <c:dLbls>
          <c:showLegendKey val="0"/>
          <c:showVal val="0"/>
          <c:showCatName val="0"/>
          <c:showSerName val="0"/>
          <c:showPercent val="0"/>
          <c:showBubbleSize val="0"/>
        </c:dLbls>
        <c:gapWidth val="80"/>
        <c:shape val="box"/>
        <c:axId val="41765888"/>
        <c:axId val="41776256"/>
        <c:axId val="41791488"/>
      </c:bar3DChart>
      <c:catAx>
        <c:axId val="41765888"/>
        <c:scaling>
          <c:orientation val="minMax"/>
        </c:scaling>
        <c:delete val="0"/>
        <c:axPos val="b"/>
        <c:title>
          <c:tx>
            <c:rich>
              <a:bodyPr/>
              <a:lstStyle/>
              <a:p>
                <a:pPr>
                  <a:defRPr sz="925" b="1" i="0" u="none" strike="noStrike" baseline="0">
                    <a:solidFill>
                      <a:srgbClr val="000000"/>
                    </a:solidFill>
                    <a:latin typeface="Arial"/>
                    <a:ea typeface="Arial"/>
                    <a:cs typeface="Arial"/>
                  </a:defRPr>
                </a:pPr>
                <a:r>
                  <a:rPr lang="en-US"/>
                  <a:t>Year</a:t>
                </a:r>
              </a:p>
            </c:rich>
          </c:tx>
          <c:layout>
            <c:manualLayout>
              <c:xMode val="edge"/>
              <c:yMode val="edge"/>
              <c:x val="0.38870431893687707"/>
              <c:y val="0.9054945054945055"/>
            </c:manualLayout>
          </c:layout>
          <c:overlay val="0"/>
          <c:spPr>
            <a:noFill/>
            <a:ln w="25400">
              <a:noFill/>
            </a:ln>
          </c:spPr>
        </c:title>
        <c:numFmt formatCode="0" sourceLinked="0"/>
        <c:majorTickMark val="out"/>
        <c:minorTickMark val="none"/>
        <c:tickLblPos val="low"/>
        <c:spPr>
          <a:ln w="3175">
            <a:solidFill>
              <a:srgbClr val="000000"/>
            </a:solidFill>
            <a:prstDash val="solid"/>
          </a:ln>
        </c:spPr>
        <c:txPr>
          <a:bodyPr rot="-5400000" vert="horz"/>
          <a:lstStyle/>
          <a:p>
            <a:pPr>
              <a:defRPr sz="800" b="0" i="0" u="none" strike="noStrike" baseline="0">
                <a:solidFill>
                  <a:srgbClr val="000000"/>
                </a:solidFill>
                <a:latin typeface="Arial"/>
                <a:ea typeface="Arial"/>
                <a:cs typeface="Arial"/>
              </a:defRPr>
            </a:pPr>
            <a:endParaRPr lang="en-US"/>
          </a:p>
        </c:txPr>
        <c:crossAx val="41776256"/>
        <c:crosses val="autoZero"/>
        <c:auto val="1"/>
        <c:lblAlgn val="ctr"/>
        <c:lblOffset val="100"/>
        <c:tickLblSkip val="1"/>
        <c:tickMarkSkip val="1"/>
        <c:noMultiLvlLbl val="1"/>
      </c:catAx>
      <c:valAx>
        <c:axId val="41776256"/>
        <c:scaling>
          <c:orientation val="minMax"/>
        </c:scaling>
        <c:delete val="0"/>
        <c:axPos val="l"/>
        <c:majorGridlines>
          <c:spPr>
            <a:ln w="25400">
              <a:solidFill>
                <a:srgbClr val="000000"/>
              </a:solidFill>
              <a:prstDash val="solid"/>
            </a:ln>
          </c:spPr>
        </c:majorGridlines>
        <c:title>
          <c:tx>
            <c:rich>
              <a:bodyPr/>
              <a:lstStyle/>
              <a:p>
                <a:pPr>
                  <a:defRPr sz="925" b="1" i="0" u="none" strike="noStrike" baseline="0">
                    <a:solidFill>
                      <a:srgbClr val="000000"/>
                    </a:solidFill>
                    <a:latin typeface="Arial"/>
                    <a:ea typeface="Arial"/>
                    <a:cs typeface="Arial"/>
                  </a:defRPr>
                </a:pPr>
                <a:r>
                  <a:rPr lang="en-US"/>
                  <a:t>curies</a:t>
                </a:r>
              </a:p>
            </c:rich>
          </c:tx>
          <c:layout>
            <c:manualLayout>
              <c:xMode val="edge"/>
              <c:yMode val="edge"/>
              <c:x val="3.3222591362126248E-2"/>
              <c:y val="0.4"/>
            </c:manualLayout>
          </c:layout>
          <c:overlay val="0"/>
          <c:spPr>
            <a:noFill/>
            <a:ln w="25400">
              <a:noFill/>
            </a:ln>
          </c:spPr>
        </c:title>
        <c:numFmt formatCode="#,##0" sourceLinked="0"/>
        <c:majorTickMark val="out"/>
        <c:minorTickMark val="none"/>
        <c:tickLblPos val="nextTo"/>
        <c:spPr>
          <a:ln w="3175">
            <a:solidFill>
              <a:srgbClr val="000000"/>
            </a:solidFill>
            <a:prstDash val="solid"/>
          </a:ln>
        </c:spPr>
        <c:txPr>
          <a:bodyPr rot="0" vert="horz"/>
          <a:lstStyle/>
          <a:p>
            <a:pPr>
              <a:defRPr sz="800" b="1" i="0" u="none" strike="noStrike" baseline="0">
                <a:solidFill>
                  <a:srgbClr val="000000"/>
                </a:solidFill>
                <a:latin typeface="Arial"/>
                <a:ea typeface="Arial"/>
                <a:cs typeface="Arial"/>
              </a:defRPr>
            </a:pPr>
            <a:endParaRPr lang="en-US"/>
          </a:p>
        </c:txPr>
        <c:crossAx val="41765888"/>
        <c:crosses val="autoZero"/>
        <c:crossBetween val="between"/>
      </c:valAx>
      <c:serAx>
        <c:axId val="41791488"/>
        <c:scaling>
          <c:orientation val="minMax"/>
        </c:scaling>
        <c:delete val="0"/>
        <c:axPos val="b"/>
        <c:title>
          <c:tx>
            <c:rich>
              <a:bodyPr rot="-4380000" vert="horz"/>
              <a:lstStyle/>
              <a:p>
                <a:pPr algn="ctr">
                  <a:defRPr sz="925" b="1" i="0" u="none" strike="noStrike" baseline="0">
                    <a:solidFill>
                      <a:srgbClr val="000000"/>
                    </a:solidFill>
                    <a:latin typeface="Arial"/>
                    <a:ea typeface="Arial"/>
                    <a:cs typeface="Arial"/>
                  </a:defRPr>
                </a:pPr>
                <a:r>
                  <a:rPr lang="en-US"/>
                  <a:t>State</a:t>
                </a:r>
              </a:p>
            </c:rich>
          </c:tx>
          <c:layout>
            <c:manualLayout>
              <c:xMode val="edge"/>
              <c:yMode val="edge"/>
              <c:x val="0.93521594684385378"/>
              <c:y val="0.80219780219780223"/>
            </c:manualLayout>
          </c:layout>
          <c:overlay val="0"/>
          <c:spPr>
            <a:noFill/>
            <a:ln w="25400">
              <a:noFill/>
            </a:ln>
          </c:spPr>
        </c:title>
        <c:numFmt formatCode="#,##0.00" sourceLinked="1"/>
        <c:majorTickMark val="out"/>
        <c:minorTickMark val="none"/>
        <c:tickLblPos val="low"/>
        <c:spPr>
          <a:ln w="3175">
            <a:solidFill>
              <a:srgbClr val="000000"/>
            </a:solidFill>
            <a:prstDash val="solid"/>
          </a:ln>
        </c:spPr>
        <c:txPr>
          <a:bodyPr rot="0" vert="horz"/>
          <a:lstStyle/>
          <a:p>
            <a:pPr>
              <a:defRPr sz="600" b="0" i="0" u="none" strike="noStrike" baseline="0">
                <a:solidFill>
                  <a:srgbClr val="000000"/>
                </a:solidFill>
                <a:latin typeface="Arial"/>
                <a:ea typeface="Arial"/>
                <a:cs typeface="Arial"/>
              </a:defRPr>
            </a:pPr>
            <a:endParaRPr lang="en-US"/>
          </a:p>
        </c:txPr>
        <c:crossAx val="41776256"/>
        <c:crosses val="autoZero"/>
        <c:tickLblSkip val="1"/>
        <c:tickMarkSkip val="1"/>
      </c:ser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97" b="1" i="0" u="none" strike="noStrike" baseline="0">
                <a:solidFill>
                  <a:srgbClr val="000000"/>
                </a:solidFill>
                <a:latin typeface="Arial"/>
                <a:ea typeface="Arial"/>
                <a:cs typeface="Arial"/>
              </a:defRPr>
            </a:pPr>
            <a:r>
              <a:rPr lang="en-US" sz="800" dirty="0"/>
              <a:t>Appalachian Compact 2014 LLRW Percent Disposed Volume by Disposal Site</a:t>
            </a:r>
          </a:p>
        </c:rich>
      </c:tx>
      <c:layout>
        <c:manualLayout>
          <c:xMode val="edge"/>
          <c:yMode val="edge"/>
          <c:x val="0.16337545435686518"/>
          <c:y val="3.6666745961890714E-2"/>
        </c:manualLayout>
      </c:layout>
      <c:overlay val="0"/>
      <c:spPr>
        <a:noFill/>
        <a:ln w="25315">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3644524236983843"/>
          <c:y val="0.33666776259037301"/>
          <c:w val="0.53321364452423703"/>
          <c:h val="0.39333461371944572"/>
        </c:manualLayout>
      </c:layout>
      <c:pie3DChart>
        <c:varyColors val="1"/>
        <c:ser>
          <c:idx val="0"/>
          <c:order val="0"/>
          <c:spPr>
            <a:solidFill>
              <a:srgbClr val="9999FF"/>
            </a:solidFill>
            <a:ln w="12658">
              <a:solidFill>
                <a:srgbClr val="000000"/>
              </a:solidFill>
              <a:prstDash val="solid"/>
            </a:ln>
          </c:spPr>
          <c:explosion val="25"/>
          <c:dPt>
            <c:idx val="0"/>
            <c:bubble3D val="0"/>
          </c:dPt>
          <c:dPt>
            <c:idx val="1"/>
            <c:bubble3D val="0"/>
            <c:spPr>
              <a:solidFill>
                <a:srgbClr val="C0504D">
                  <a:lumMod val="40000"/>
                  <a:lumOff val="60000"/>
                </a:srgbClr>
              </a:solidFill>
              <a:ln w="12658">
                <a:solidFill>
                  <a:srgbClr val="000000"/>
                </a:solidFill>
                <a:prstDash val="solid"/>
              </a:ln>
            </c:spPr>
          </c:dPt>
          <c:dLbls>
            <c:numFmt formatCode="0.0%" sourceLinked="0"/>
            <c:spPr>
              <a:noFill/>
              <a:ln w="25315">
                <a:noFill/>
              </a:ln>
            </c:spPr>
            <c:txPr>
              <a:bodyPr/>
              <a:lstStyle/>
              <a:p>
                <a:pPr>
                  <a:defRPr sz="998"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Sheet1!$D$23:$E$23</c:f>
              <c:strCache>
                <c:ptCount val="2"/>
                <c:pt idx="0">
                  <c:v>WCS</c:v>
                </c:pt>
                <c:pt idx="1">
                  <c:v>ENERGY SOLUTIONS</c:v>
                </c:pt>
              </c:strCache>
            </c:strRef>
          </c:cat>
          <c:val>
            <c:numRef>
              <c:f>Sheet1!$D$24:$E$24</c:f>
              <c:numCache>
                <c:formatCode>0.0</c:formatCode>
                <c:ptCount val="2"/>
                <c:pt idx="0">
                  <c:v>1696.9999999999998</c:v>
                </c:pt>
                <c:pt idx="1">
                  <c:v>126745.21249999991</c:v>
                </c:pt>
              </c:numCache>
            </c:numRef>
          </c:val>
        </c:ser>
        <c:dLbls>
          <c:showLegendKey val="0"/>
          <c:showVal val="0"/>
          <c:showCatName val="0"/>
          <c:showSerName val="0"/>
          <c:showPercent val="0"/>
          <c:showBubbleSize val="0"/>
          <c:showLeaderLines val="1"/>
        </c:dLbls>
      </c:pie3DChart>
      <c:spPr>
        <a:noFill/>
        <a:ln w="25357">
          <a:noFill/>
        </a:ln>
      </c:spPr>
    </c:plotArea>
    <c:legend>
      <c:legendPos val="r"/>
      <c:layout>
        <c:manualLayout>
          <c:xMode val="edge"/>
          <c:yMode val="edge"/>
          <c:x val="0.7127468860206907"/>
          <c:y val="0.46000142731403287"/>
          <c:w val="0.27289029592950365"/>
          <c:h val="0.14333341262855742"/>
        </c:manualLayout>
      </c:layout>
      <c:overlay val="0"/>
      <c:spPr>
        <a:solidFill>
          <a:srgbClr val="FFFFFF"/>
        </a:solidFill>
        <a:ln w="3165">
          <a:solidFill>
            <a:srgbClr val="000000"/>
          </a:solidFill>
          <a:prstDash val="solid"/>
        </a:ln>
      </c:spPr>
      <c:txPr>
        <a:bodyPr/>
        <a:lstStyle/>
        <a:p>
          <a:pPr>
            <a:defRPr sz="773" b="0" i="0" u="none" strike="noStrike" baseline="0">
              <a:solidFill>
                <a:srgbClr val="000000"/>
              </a:solidFill>
              <a:latin typeface="Arial"/>
              <a:ea typeface="Arial"/>
              <a:cs typeface="Arial"/>
            </a:defRPr>
          </a:pPr>
          <a:endParaRPr lang="en-US"/>
        </a:p>
      </c:txPr>
    </c:legend>
    <c:plotVisOnly val="1"/>
    <c:dispBlanksAs val="zero"/>
    <c:showDLblsOverMax val="0"/>
  </c:chart>
  <c:spPr>
    <a:solidFill>
      <a:srgbClr val="FFFFFF"/>
    </a:solidFill>
    <a:ln w="3165">
      <a:solidFill>
        <a:srgbClr val="000000"/>
      </a:solidFill>
      <a:prstDash val="solid"/>
    </a:ln>
  </c:spPr>
  <c:txPr>
    <a:bodyPr/>
    <a:lstStyle/>
    <a:p>
      <a:pPr>
        <a:defRPr sz="998" b="0" i="0" u="none" strike="noStrike" baseline="0">
          <a:solidFill>
            <a:srgbClr val="000000"/>
          </a:solidFill>
          <a:latin typeface="Arial"/>
          <a:ea typeface="Arial"/>
          <a:cs typeface="Aria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897" b="1" i="0" u="none" strike="noStrike" baseline="0">
                <a:solidFill>
                  <a:srgbClr val="000000"/>
                </a:solidFill>
                <a:latin typeface="Arial"/>
                <a:ea typeface="Arial"/>
                <a:cs typeface="Arial"/>
              </a:defRPr>
            </a:pPr>
            <a:r>
              <a:rPr lang="en-US" sz="800" dirty="0"/>
              <a:t>Appalachian Compact 2014 LLRW Percent Disposed Activity by Disposal Site</a:t>
            </a:r>
          </a:p>
        </c:rich>
      </c:tx>
      <c:layout>
        <c:manualLayout>
          <c:xMode val="edge"/>
          <c:yMode val="edge"/>
          <c:x val="0.15812310185796918"/>
          <c:y val="3.185309417550243E-2"/>
        </c:manualLayout>
      </c:layout>
      <c:overlay val="0"/>
      <c:spPr>
        <a:noFill/>
        <a:ln w="25316">
          <a:noFill/>
        </a:ln>
      </c:spPr>
    </c:title>
    <c:autoTitleDeleted val="0"/>
    <c:view3D>
      <c:rotX val="15"/>
      <c:rotY val="0"/>
      <c:rAngAx val="0"/>
      <c:perspective val="0"/>
    </c:view3D>
    <c:floor>
      <c:thickness val="0"/>
    </c:floor>
    <c:sideWall>
      <c:thickness val="0"/>
    </c:sideWall>
    <c:backWall>
      <c:thickness val="0"/>
    </c:backWall>
    <c:plotArea>
      <c:layout>
        <c:manualLayout>
          <c:layoutTarget val="inner"/>
          <c:xMode val="edge"/>
          <c:yMode val="edge"/>
          <c:x val="0.13644524236983843"/>
          <c:y val="0.33666776259037301"/>
          <c:w val="0.53321364452423703"/>
          <c:h val="0.39333461371944572"/>
        </c:manualLayout>
      </c:layout>
      <c:pie3DChart>
        <c:varyColors val="1"/>
        <c:ser>
          <c:idx val="0"/>
          <c:order val="0"/>
          <c:spPr>
            <a:solidFill>
              <a:srgbClr val="9999FF"/>
            </a:solidFill>
            <a:ln w="12658">
              <a:solidFill>
                <a:srgbClr val="000000"/>
              </a:solidFill>
              <a:prstDash val="solid"/>
            </a:ln>
          </c:spPr>
          <c:explosion val="25"/>
          <c:dPt>
            <c:idx val="0"/>
            <c:bubble3D val="0"/>
          </c:dPt>
          <c:dPt>
            <c:idx val="1"/>
            <c:bubble3D val="0"/>
            <c:spPr>
              <a:solidFill>
                <a:srgbClr val="C0504D">
                  <a:lumMod val="40000"/>
                  <a:lumOff val="60000"/>
                </a:srgbClr>
              </a:solidFill>
              <a:ln w="12658">
                <a:solidFill>
                  <a:srgbClr val="000000"/>
                </a:solidFill>
                <a:prstDash val="solid"/>
              </a:ln>
            </c:spPr>
          </c:dPt>
          <c:dLbls>
            <c:numFmt formatCode="0.0%" sourceLinked="0"/>
            <c:spPr>
              <a:noFill/>
              <a:ln w="25316">
                <a:noFill/>
              </a:ln>
            </c:spPr>
            <c:txPr>
              <a:bodyPr/>
              <a:lstStyle/>
              <a:p>
                <a:pPr>
                  <a:defRPr sz="998" b="1" i="0" u="none" strike="noStrike" baseline="0">
                    <a:solidFill>
                      <a:srgbClr val="000000"/>
                    </a:solidFill>
                    <a:latin typeface="Arial"/>
                    <a:ea typeface="Arial"/>
                    <a:cs typeface="Arial"/>
                  </a:defRPr>
                </a:pPr>
                <a:endParaRPr lang="en-US"/>
              </a:p>
            </c:txPr>
            <c:showLegendKey val="0"/>
            <c:showVal val="0"/>
            <c:showCatName val="0"/>
            <c:showSerName val="0"/>
            <c:showPercent val="1"/>
            <c:showBubbleSize val="0"/>
            <c:showLeaderLines val="1"/>
          </c:dLbls>
          <c:cat>
            <c:strRef>
              <c:f>Sheet1!$D$23:$E$23</c:f>
              <c:strCache>
                <c:ptCount val="2"/>
                <c:pt idx="0">
                  <c:v>WCS</c:v>
                </c:pt>
                <c:pt idx="1">
                  <c:v>ENERGY SOLUTIONS</c:v>
                </c:pt>
              </c:strCache>
            </c:strRef>
          </c:cat>
          <c:val>
            <c:numRef>
              <c:f>Sheet1!$D$24:$E$24</c:f>
              <c:numCache>
                <c:formatCode>0.0</c:formatCode>
                <c:ptCount val="2"/>
                <c:pt idx="0">
                  <c:v>968.44956000000002</c:v>
                </c:pt>
                <c:pt idx="1">
                  <c:v>505.00596999999971</c:v>
                </c:pt>
              </c:numCache>
            </c:numRef>
          </c:val>
        </c:ser>
        <c:dLbls>
          <c:showLegendKey val="0"/>
          <c:showVal val="0"/>
          <c:showCatName val="0"/>
          <c:showSerName val="0"/>
          <c:showPercent val="0"/>
          <c:showBubbleSize val="0"/>
          <c:showLeaderLines val="1"/>
        </c:dLbls>
      </c:pie3DChart>
      <c:spPr>
        <a:noFill/>
        <a:ln w="25358">
          <a:noFill/>
        </a:ln>
      </c:spPr>
    </c:plotArea>
    <c:legend>
      <c:legendPos val="r"/>
      <c:layout>
        <c:manualLayout>
          <c:xMode val="edge"/>
          <c:yMode val="edge"/>
          <c:x val="0.71274686103426266"/>
          <c:y val="0.46000146266546404"/>
          <c:w val="0.27289050861885511"/>
          <c:h val="0.1433334145925258"/>
        </c:manualLayout>
      </c:layout>
      <c:overlay val="0"/>
      <c:spPr>
        <a:solidFill>
          <a:srgbClr val="FFFFFF"/>
        </a:solidFill>
        <a:ln w="3165">
          <a:solidFill>
            <a:srgbClr val="000000"/>
          </a:solidFill>
          <a:prstDash val="solid"/>
        </a:ln>
      </c:spPr>
      <c:txPr>
        <a:bodyPr/>
        <a:lstStyle/>
        <a:p>
          <a:pPr>
            <a:defRPr sz="843" b="0" i="0" u="none" strike="noStrike" baseline="0">
              <a:solidFill>
                <a:srgbClr val="000000"/>
              </a:solidFill>
              <a:latin typeface="Arial"/>
              <a:ea typeface="Arial"/>
              <a:cs typeface="Arial"/>
            </a:defRPr>
          </a:pPr>
          <a:endParaRPr lang="en-US"/>
        </a:p>
      </c:txPr>
    </c:legend>
    <c:plotVisOnly val="1"/>
    <c:dispBlanksAs val="zero"/>
    <c:showDLblsOverMax val="0"/>
  </c:chart>
  <c:spPr>
    <a:solidFill>
      <a:srgbClr val="FFFFFF"/>
    </a:solidFill>
    <a:ln w="3165">
      <a:solidFill>
        <a:srgbClr val="000000"/>
      </a:solidFill>
      <a:prstDash val="solid"/>
    </a:ln>
  </c:spPr>
  <c:txPr>
    <a:bodyPr/>
    <a:lstStyle/>
    <a:p>
      <a:pPr>
        <a:defRPr sz="998" b="0" i="0" u="none" strike="noStrike" baseline="0">
          <a:solidFill>
            <a:srgbClr val="000000"/>
          </a:solidFill>
          <a:latin typeface="Arial"/>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91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2"/>
            <a:ext cx="3038475" cy="465137"/>
          </a:xfrm>
          <a:prstGeom prst="rect">
            <a:avLst/>
          </a:prstGeom>
        </p:spPr>
        <p:txBody>
          <a:bodyPr vert="horz" lIns="91429" tIns="45715" rIns="91429" bIns="45715" rtlCol="0"/>
          <a:lstStyle>
            <a:lvl1pPr algn="l">
              <a:defRPr sz="1200"/>
            </a:lvl1pPr>
          </a:lstStyle>
          <a:p>
            <a:endParaRPr lang="en-US"/>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1429" tIns="45715" rIns="91429" bIns="45715" rtlCol="0" anchor="ctr"/>
          <a:lstStyle/>
          <a:p>
            <a:endParaRPr lang="en-US"/>
          </a:p>
        </p:txBody>
      </p:sp>
      <p:sp>
        <p:nvSpPr>
          <p:cNvPr id="5" name="Notes Placeholder 4"/>
          <p:cNvSpPr>
            <a:spLocks noGrp="1"/>
          </p:cNvSpPr>
          <p:nvPr>
            <p:ph type="body" sz="quarter" idx="3"/>
          </p:nvPr>
        </p:nvSpPr>
        <p:spPr>
          <a:xfrm>
            <a:off x="701676" y="4416427"/>
            <a:ext cx="5607049" cy="4183063"/>
          </a:xfrm>
          <a:prstGeom prst="rect">
            <a:avLst/>
          </a:prstGeom>
        </p:spPr>
        <p:txBody>
          <a:bodyPr vert="horz" lIns="91429" tIns="45715" rIns="91429" bIns="457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8829676"/>
            <a:ext cx="3038475" cy="465137"/>
          </a:xfrm>
          <a:prstGeom prst="rect">
            <a:avLst/>
          </a:prstGeom>
        </p:spPr>
        <p:txBody>
          <a:bodyPr vert="horz" lIns="91429" tIns="45715" rIns="91429" bIns="45715" rtlCol="0" anchor="b"/>
          <a:lstStyle>
            <a:lvl1pPr algn="l">
              <a:defRPr sz="1200"/>
            </a:lvl1pPr>
          </a:lstStyle>
          <a:p>
            <a:endParaRPr lang="en-US"/>
          </a:p>
        </p:txBody>
      </p:sp>
    </p:spTree>
    <p:extLst>
      <p:ext uri="{BB962C8B-B14F-4D97-AF65-F5344CB8AC3E}">
        <p14:creationId xmlns:p14="http://schemas.microsoft.com/office/powerpoint/2010/main" val="374943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362140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2974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770352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89790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51045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041795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07783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116884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02072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29687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0B098B-D36F-4A7E-B988-A2212DC8092A}" type="datetime1">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541806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7B2F10-6B7E-4225-A085-CF1639736833}" type="datetime1">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1126364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5E87C4-4FDB-4B87-AF89-627F48057841}" type="datetime1">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4283913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618371-BAE7-46E8-AC4E-66F7F954E8C6}" type="datetime1">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76459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37A5F2-3589-4275-8AC0-9F3E18436302}" type="datetime1">
              <a:rPr lang="en-US" smtClean="0"/>
              <a:t>9/15/2015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087402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3B2DBD-9C71-47B6-9D37-0541456C0CF1}" type="datetime1">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59012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DC4FCA-5B41-46CD-A21C-5D496C23499F}" type="datetime1">
              <a:rPr lang="en-US" smtClean="0"/>
              <a:t>9/15/2015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423924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B4A8C-448C-4BBC-BB9F-F34C4C370C39}" type="datetime1">
              <a:rPr lang="en-US" smtClean="0"/>
              <a:t>9/15/2015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157027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B25C9-55AE-4279-B533-52F944303A25}" type="datetime1">
              <a:rPr lang="en-US" smtClean="0"/>
              <a:t>9/15/2015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498484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0CAD6B-7B06-4F67-8B39-02BD9C456234}" type="datetime1">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42352845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59925B-5714-4A81-9A69-7A7F32F6694D}" type="datetime1">
              <a:rPr lang="en-US" smtClean="0"/>
              <a:t>9/15/2015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7B86B5-851B-4346-A7DA-D981274D6738}" type="slidenum">
              <a:rPr lang="en-US" smtClean="0"/>
              <a:t>‹#›</a:t>
            </a:fld>
            <a:endParaRPr lang="en-US"/>
          </a:p>
        </p:txBody>
      </p:sp>
    </p:spTree>
    <p:extLst>
      <p:ext uri="{BB962C8B-B14F-4D97-AF65-F5344CB8AC3E}">
        <p14:creationId xmlns:p14="http://schemas.microsoft.com/office/powerpoint/2010/main" val="2947453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F88733-19B4-4B73-938B-3F199704934E}" type="datetime1">
              <a:rPr lang="en-US" smtClean="0"/>
              <a:t>9/15/2015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7B86B5-851B-4346-A7DA-D981274D6738}" type="slidenum">
              <a:rPr lang="en-US" smtClean="0"/>
              <a:t>‹#›</a:t>
            </a:fld>
            <a:endParaRPr lang="en-US"/>
          </a:p>
        </p:txBody>
      </p:sp>
    </p:spTree>
    <p:extLst>
      <p:ext uri="{BB962C8B-B14F-4D97-AF65-F5344CB8AC3E}">
        <p14:creationId xmlns:p14="http://schemas.microsoft.com/office/powerpoint/2010/main" val="108672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chart" Target="../charts/chart3.xml"/><Relationship Id="rId4" Type="http://schemas.openxmlformats.org/officeDocument/2006/relationships/chart" Target="../charts/char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4.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Excel_97-2003_Worksheet1.xls"/><Relationship Id="rId5" Type="http://schemas.openxmlformats.org/officeDocument/2006/relationships/oleObject" Target="../embeddings/oleObject1.bin"/><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Microsoft_Excel_97-2003_Worksheet2.xls"/><Relationship Id="rId5" Type="http://schemas.openxmlformats.org/officeDocument/2006/relationships/oleObject" Target="../embeddings/oleObject2.bin"/><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Microsoft_Excel_97-2003_Worksheet3.xls"/><Relationship Id="rId5" Type="http://schemas.openxmlformats.org/officeDocument/2006/relationships/oleObject" Target="../embeddings/oleObject3.bin"/><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133600"/>
            <a:ext cx="6477000" cy="3733800"/>
          </a:xfrm>
        </p:spPr>
        <p:txBody>
          <a:bodyPr>
            <a:normAutofit/>
          </a:bodyPr>
          <a:lstStyle/>
          <a:p>
            <a:r>
              <a:rPr lang="en-US" sz="4000" dirty="0" smtClean="0">
                <a:solidFill>
                  <a:schemeClr val="tx1"/>
                </a:solidFill>
              </a:rPr>
              <a:t>Appalachian Compact 2014 LLRW Disposal Data</a:t>
            </a:r>
            <a:endParaRPr lang="en-US" sz="4000" dirty="0">
              <a:solidFill>
                <a:schemeClr val="tx1"/>
              </a:solidFill>
            </a:endParaRPr>
          </a:p>
        </p:txBody>
      </p:sp>
      <p:pic>
        <p:nvPicPr>
          <p:cNvPr id="4" name="Picture 3" descr="P:\BRP Director\Allard's pic folder\BRP_new-ppt-banner_svd_11Feb201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525" y="0"/>
            <a:ext cx="9153525" cy="12204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p:nvPr/>
        </p:nvSpPr>
        <p:spPr>
          <a:xfrm>
            <a:off x="344488" y="6324600"/>
            <a:ext cx="85344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smtClean="0">
                <a:solidFill>
                  <a:schemeClr val="tx1"/>
                </a:solidFill>
              </a:rPr>
              <a:t>Tom Wolf, </a:t>
            </a:r>
            <a:r>
              <a:rPr lang="en-US" sz="1400" dirty="0">
                <a:solidFill>
                  <a:schemeClr val="tx1"/>
                </a:solidFill>
              </a:rPr>
              <a:t>Governor                                                                                       </a:t>
            </a:r>
            <a:r>
              <a:rPr lang="en-US" sz="1400" dirty="0" smtClean="0">
                <a:solidFill>
                  <a:schemeClr val="tx1"/>
                </a:solidFill>
              </a:rPr>
              <a:t>John Quigley , Secretary</a:t>
            </a:r>
            <a:endParaRPr lang="en-US" sz="1400" dirty="0">
              <a:solidFill>
                <a:schemeClr val="tx1"/>
              </a:solidFill>
            </a:endParaRPr>
          </a:p>
        </p:txBody>
      </p:sp>
    </p:spTree>
    <p:extLst>
      <p:ext uri="{BB962C8B-B14F-4D97-AF65-F5344CB8AC3E}">
        <p14:creationId xmlns:p14="http://schemas.microsoft.com/office/powerpoint/2010/main" val="117414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457200"/>
            <a:ext cx="8229600" cy="960438"/>
          </a:xfrm>
        </p:spPr>
        <p:txBody>
          <a:bodyPr>
            <a:noAutofit/>
          </a:bodyPr>
          <a:lstStyle/>
          <a:p>
            <a:pPr>
              <a:lnSpc>
                <a:spcPct val="115000"/>
              </a:lnSpc>
              <a:spcBef>
                <a:spcPts val="0"/>
              </a:spcBef>
              <a:spcAft>
                <a:spcPts val="1000"/>
              </a:spcAft>
            </a:pPr>
            <a:r>
              <a:rPr lang="en-US" sz="1600" b="1" dirty="0">
                <a:solidFill>
                  <a:schemeClr val="bg1"/>
                </a:solidFill>
                <a:ea typeface="Calibri"/>
                <a:cs typeface="Times New Roman"/>
              </a:rPr>
              <a:t>Appalachian Compact 2014 Percent Disposed LLRW Volume and Activity by Disposal Site</a:t>
            </a:r>
            <a:r>
              <a:rPr lang="en-US" sz="1600" dirty="0">
                <a:solidFill>
                  <a:schemeClr val="bg1"/>
                </a:solidFill>
                <a:ea typeface="Calibri"/>
                <a:cs typeface="Times New Roman"/>
              </a:rPr>
              <a:t/>
            </a:r>
            <a:br>
              <a:rPr lang="en-US" sz="1600" dirty="0">
                <a:solidFill>
                  <a:schemeClr val="bg1"/>
                </a:solidFill>
                <a:ea typeface="Calibri"/>
                <a:cs typeface="Times New Roman"/>
              </a:rPr>
            </a:br>
            <a:r>
              <a:rPr lang="en-US" sz="1800" b="1" dirty="0" smtClean="0">
                <a:solidFill>
                  <a:schemeClr val="bg1">
                    <a:lumMod val="95000"/>
                  </a:schemeClr>
                </a:solidFill>
              </a:rPr>
              <a:t> </a:t>
            </a:r>
            <a:r>
              <a:rPr lang="en-US" sz="1800" b="1" dirty="0"/>
              <a:t/>
            </a:r>
            <a:br>
              <a:rPr lang="en-US" sz="1800" b="1" dirty="0"/>
            </a:br>
            <a:endParaRPr lang="en-US" sz="1800" b="1" dirty="0"/>
          </a:p>
        </p:txBody>
      </p:sp>
      <p:graphicFrame>
        <p:nvGraphicFramePr>
          <p:cNvPr id="7" name="Chart 6"/>
          <p:cNvGraphicFramePr>
            <a:graphicFrameLocks noChangeAspect="1"/>
          </p:cNvGraphicFramePr>
          <p:nvPr>
            <p:extLst>
              <p:ext uri="{D42A27DB-BD31-4B8C-83A1-F6EECF244321}">
                <p14:modId xmlns:p14="http://schemas.microsoft.com/office/powerpoint/2010/main" val="1573953056"/>
              </p:ext>
            </p:extLst>
          </p:nvPr>
        </p:nvGraphicFramePr>
        <p:xfrm>
          <a:off x="1981200" y="1371601"/>
          <a:ext cx="4800600" cy="251460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Chart 7"/>
          <p:cNvGraphicFramePr>
            <a:graphicFrameLocks/>
          </p:cNvGraphicFramePr>
          <p:nvPr>
            <p:extLst>
              <p:ext uri="{D42A27DB-BD31-4B8C-83A1-F6EECF244321}">
                <p14:modId xmlns:p14="http://schemas.microsoft.com/office/powerpoint/2010/main" val="3394026627"/>
              </p:ext>
            </p:extLst>
          </p:nvPr>
        </p:nvGraphicFramePr>
        <p:xfrm>
          <a:off x="1981200" y="3962401"/>
          <a:ext cx="4835979" cy="2638425"/>
        </p:xfrm>
        <a:graphic>
          <a:graphicData uri="http://schemas.openxmlformats.org/drawingml/2006/chart">
            <c:chart xmlns:c="http://schemas.openxmlformats.org/drawingml/2006/chart" xmlns:r="http://schemas.openxmlformats.org/officeDocument/2006/relationships" r:id="rId5"/>
          </a:graphicData>
        </a:graphic>
      </p:graphicFrame>
      <p:pic>
        <p:nvPicPr>
          <p:cNvPr id="9" name="Picture 8" descr="DEP-rgb"/>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34200" y="5920610"/>
            <a:ext cx="2142787" cy="4524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480406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6096001"/>
            <a:ext cx="2624139"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8" name="Table 7"/>
          <p:cNvGraphicFramePr>
            <a:graphicFrameLocks noGrp="1"/>
          </p:cNvGraphicFramePr>
          <p:nvPr>
            <p:extLst>
              <p:ext uri="{D42A27DB-BD31-4B8C-83A1-F6EECF244321}">
                <p14:modId xmlns:p14="http://schemas.microsoft.com/office/powerpoint/2010/main" val="1197746151"/>
              </p:ext>
            </p:extLst>
          </p:nvPr>
        </p:nvGraphicFramePr>
        <p:xfrm>
          <a:off x="2063751" y="2362200"/>
          <a:ext cx="5016500" cy="2301082"/>
        </p:xfrm>
        <a:graphic>
          <a:graphicData uri="http://schemas.openxmlformats.org/drawingml/2006/table">
            <a:tbl>
              <a:tblPr firstRow="1" firstCol="1" bandRow="1"/>
              <a:tblGrid>
                <a:gridCol w="1244600"/>
                <a:gridCol w="635000"/>
                <a:gridCol w="635000"/>
                <a:gridCol w="787400"/>
                <a:gridCol w="698500"/>
                <a:gridCol w="1016000"/>
              </a:tblGrid>
              <a:tr h="328726">
                <a:tc>
                  <a:txBody>
                    <a:bodyPr/>
                    <a:lstStyle/>
                    <a:p>
                      <a:pPr marL="0" marR="0">
                        <a:spcBef>
                          <a:spcPts val="0"/>
                        </a:spcBef>
                        <a:spcAft>
                          <a:spcPts val="0"/>
                        </a:spcAft>
                      </a:pPr>
                      <a:r>
                        <a:rPr lang="en-US" sz="800" b="1" dirty="0">
                          <a:solidFill>
                            <a:srgbClr val="FF0000"/>
                          </a:solidFill>
                          <a:effectLst/>
                          <a:latin typeface="MS Sans Serif"/>
                          <a:ea typeface="Times New Roman"/>
                        </a:rPr>
                        <a:t>Facility Type/State</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00FF"/>
                          </a:solidFill>
                          <a:effectLst/>
                          <a:latin typeface="MS Sans Serif"/>
                          <a:ea typeface="Times New Roman"/>
                        </a:rPr>
                        <a:t>WV</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DE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MD</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PA</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Total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Academic</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effectLst/>
                          <a:latin typeface="Arial"/>
                          <a:ea typeface="Times New Roman"/>
                        </a:rPr>
                        <a:t>21.1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5.9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3.6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10.6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41.2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Government</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solidFill>
                            <a:srgbClr val="000000"/>
                          </a:solidFill>
                          <a:effectLst/>
                          <a:latin typeface="Arial"/>
                          <a:ea typeface="Times New Roman"/>
                        </a:rPr>
                        <a:t>3.7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 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60,458.2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137.8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60,599.7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Industry</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solidFill>
                            <a:srgbClr val="000000"/>
                          </a:solidFill>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36.7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174.5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7,970.3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8,181.5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Medical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solidFill>
                            <a:srgbClr val="000000"/>
                          </a:solidFill>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52.2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13.0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65.2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Utility</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dirty="0">
                          <a:solidFill>
                            <a:srgbClr val="000000"/>
                          </a:solidFill>
                          <a:effectLst/>
                          <a:latin typeface="Arial"/>
                          <a:ea typeface="Times New Roman"/>
                        </a:rPr>
                        <a:t> 0</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C0C0C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C0C0C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 0</a:t>
                      </a:r>
                      <a:endParaRPr lang="en-US" sz="1200">
                        <a:effectLst/>
                        <a:latin typeface="Times New Roman"/>
                        <a:ea typeface="Times New Roman"/>
                      </a:endParaRPr>
                    </a:p>
                  </a:txBody>
                  <a:tcPr marL="68580" marR="68580" marT="0" marB="0" anchor="ctr">
                    <a:lnL w="12700" cap="flat" cmpd="sng" algn="ctr">
                      <a:solidFill>
                        <a:srgbClr val="C0C0C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11,645.9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47,908.7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59,554.7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Total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effectLst/>
                          <a:latin typeface="Arial"/>
                          <a:ea typeface="Times New Roman"/>
                        </a:rPr>
                        <a:t>24.8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C0C0C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42.7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72,334.3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56,040.4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dirty="0">
                          <a:effectLst/>
                          <a:latin typeface="Arial"/>
                          <a:ea typeface="Times New Roman"/>
                        </a:rPr>
                        <a:t>128,442.2</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TextBox 10"/>
          <p:cNvSpPr txBox="1"/>
          <p:nvPr/>
        </p:nvSpPr>
        <p:spPr>
          <a:xfrm>
            <a:off x="838200" y="5105400"/>
            <a:ext cx="7772400" cy="923330"/>
          </a:xfrm>
          <a:prstGeom prst="rect">
            <a:avLst/>
          </a:prstGeom>
          <a:noFill/>
        </p:spPr>
        <p:txBody>
          <a:bodyPr wrap="square" rtlCol="0">
            <a:spAutoFit/>
          </a:bodyPr>
          <a:lstStyle/>
          <a:p>
            <a:r>
              <a:rPr lang="en-US" b="1" dirty="0"/>
              <a:t>Volume is in cubic feet.  This data is for LLRW disposal at sites at Energy Solutions in Clive, Utah and Waste Control Specialists in Andrews, Texas for the calendar year 2014. </a:t>
            </a:r>
          </a:p>
        </p:txBody>
      </p:sp>
      <p:sp>
        <p:nvSpPr>
          <p:cNvPr id="13" name="Title 1"/>
          <p:cNvSpPr>
            <a:spLocks noGrp="1"/>
          </p:cNvSpPr>
          <p:nvPr>
            <p:ph type="title"/>
          </p:nvPr>
        </p:nvSpPr>
        <p:spPr/>
        <p:txBody>
          <a:bodyPr>
            <a:noAutofit/>
          </a:bodyPr>
          <a:lstStyle/>
          <a:p>
            <a:r>
              <a:rPr lang="en-US" sz="1800" b="1" dirty="0">
                <a:solidFill>
                  <a:schemeClr val="bg1">
                    <a:lumMod val="95000"/>
                  </a:schemeClr>
                </a:solidFill>
              </a:rPr>
              <a:t>Appalachian Compact 2014 </a:t>
            </a:r>
            <a:r>
              <a:rPr lang="en-US" sz="1800" b="1" dirty="0" smtClean="0">
                <a:solidFill>
                  <a:schemeClr val="bg1">
                    <a:lumMod val="95000"/>
                  </a:schemeClr>
                </a:solidFill>
              </a:rPr>
              <a:t>Disposed LLRW Volume by State </a:t>
            </a:r>
            <a:r>
              <a:rPr lang="en-US" sz="1800" b="1" dirty="0">
                <a:solidFill>
                  <a:schemeClr val="bg1">
                    <a:lumMod val="95000"/>
                  </a:schemeClr>
                </a:solidFill>
              </a:rPr>
              <a:t>and </a:t>
            </a:r>
            <a:r>
              <a:rPr lang="en-US" sz="1800" b="1" dirty="0" smtClean="0">
                <a:solidFill>
                  <a:schemeClr val="bg1">
                    <a:lumMod val="95000"/>
                  </a:schemeClr>
                </a:solidFill>
              </a:rPr>
              <a:t>Facility </a:t>
            </a:r>
            <a:r>
              <a:rPr lang="en-US" sz="1800" b="1" dirty="0">
                <a:solidFill>
                  <a:schemeClr val="bg1">
                    <a:lumMod val="95000"/>
                  </a:schemeClr>
                </a:solidFill>
              </a:rPr>
              <a:t>Type </a:t>
            </a:r>
            <a:r>
              <a:rPr lang="en-US" sz="1800" b="1" dirty="0"/>
              <a:t/>
            </a:r>
            <a:br>
              <a:rPr lang="en-US" sz="1800" b="1" dirty="0"/>
            </a:br>
            <a:endParaRPr lang="en-US" sz="1800" b="1" dirty="0"/>
          </a:p>
        </p:txBody>
      </p:sp>
    </p:spTree>
    <p:extLst>
      <p:ext uri="{BB962C8B-B14F-4D97-AF65-F5344CB8AC3E}">
        <p14:creationId xmlns:p14="http://schemas.microsoft.com/office/powerpoint/2010/main" val="752593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609600"/>
            <a:ext cx="8305799" cy="609600"/>
          </a:xfrm>
        </p:spPr>
        <p:txBody>
          <a:bodyPr>
            <a:noAutofit/>
          </a:bodyPr>
          <a:lstStyle/>
          <a:p>
            <a:r>
              <a:rPr lang="en-US" sz="1800" b="1" dirty="0">
                <a:solidFill>
                  <a:schemeClr val="bg1">
                    <a:lumMod val="95000"/>
                  </a:schemeClr>
                </a:solidFill>
              </a:rPr>
              <a:t>Appalachian Compact 2014 </a:t>
            </a:r>
            <a:r>
              <a:rPr lang="en-US" sz="1800" b="1" dirty="0" smtClean="0">
                <a:solidFill>
                  <a:schemeClr val="bg1">
                    <a:lumMod val="95000"/>
                  </a:schemeClr>
                </a:solidFill>
              </a:rPr>
              <a:t>Disposed LLRW Volume by State </a:t>
            </a:r>
            <a:r>
              <a:rPr lang="en-US" sz="1800" b="1" dirty="0">
                <a:solidFill>
                  <a:schemeClr val="bg1">
                    <a:lumMod val="95000"/>
                  </a:schemeClr>
                </a:solidFill>
              </a:rPr>
              <a:t>and </a:t>
            </a:r>
            <a:r>
              <a:rPr lang="en-US" sz="1800" b="1" dirty="0" smtClean="0">
                <a:solidFill>
                  <a:schemeClr val="bg1">
                    <a:lumMod val="95000"/>
                  </a:schemeClr>
                </a:solidFill>
              </a:rPr>
              <a:t>Facility </a:t>
            </a:r>
            <a:r>
              <a:rPr lang="en-US" sz="1800" b="1" dirty="0">
                <a:solidFill>
                  <a:schemeClr val="bg1">
                    <a:lumMod val="95000"/>
                  </a:schemeClr>
                </a:solidFill>
              </a:rPr>
              <a:t>Type </a:t>
            </a:r>
            <a:r>
              <a:rPr lang="en-US" sz="1800" b="1" dirty="0"/>
              <a:t/>
            </a:r>
            <a:br>
              <a:rPr lang="en-US" sz="1800" b="1" dirty="0"/>
            </a:br>
            <a:endParaRPr lang="en-US" sz="1800" b="1" dirty="0"/>
          </a:p>
        </p:txBody>
      </p:sp>
      <p:sp>
        <p:nvSpPr>
          <p:cNvPr id="3"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p:cNvGraphicFramePr>
          <p:nvPr>
            <p:extLst>
              <p:ext uri="{D42A27DB-BD31-4B8C-83A1-F6EECF244321}">
                <p14:modId xmlns:p14="http://schemas.microsoft.com/office/powerpoint/2010/main" val="864718454"/>
              </p:ext>
            </p:extLst>
          </p:nvPr>
        </p:nvGraphicFramePr>
        <p:xfrm>
          <a:off x="1295400" y="1524000"/>
          <a:ext cx="6708775" cy="4946650"/>
        </p:xfrm>
        <a:graphic>
          <a:graphicData uri="http://schemas.openxmlformats.org/presentationml/2006/ole">
            <mc:AlternateContent xmlns:mc="http://schemas.openxmlformats.org/markup-compatibility/2006">
              <mc:Choice xmlns:v="urn:schemas-microsoft-com:vml" Requires="v">
                <p:oleObj spid="_x0000_s4117" name="Worksheet" r:id="rId6" imgW="5743567" imgH="5353020" progId="Excel.Sheet.8">
                  <p:embed/>
                </p:oleObj>
              </mc:Choice>
              <mc:Fallback>
                <p:oleObj name="Worksheet" r:id="rId6" imgW="5743567" imgH="5353020" progId="Excel.Sheet.8">
                  <p:embed/>
                  <p:pic>
                    <p:nvPicPr>
                      <p:cNvPr id="0" name="Chart 1"/>
                      <p:cNvPicPr>
                        <a:picLocks noChangeArrowheads="1"/>
                      </p:cNvPicPr>
                      <p:nvPr/>
                    </p:nvPicPr>
                    <p:blipFill>
                      <a:blip r:embed="rId7"/>
                      <a:srcRect/>
                      <a:stretch>
                        <a:fillRect/>
                      </a:stretch>
                    </p:blipFill>
                    <p:spPr bwMode="auto">
                      <a:xfrm>
                        <a:off x="1295400" y="1524000"/>
                        <a:ext cx="6708775" cy="4946650"/>
                      </a:xfrm>
                      <a:prstGeom prst="rect">
                        <a:avLst/>
                      </a:prstGeom>
                      <a:noFill/>
                    </p:spPr>
                  </p:pic>
                </p:oleObj>
              </mc:Fallback>
            </mc:AlternateContent>
          </a:graphicData>
        </a:graphic>
      </p:graphicFrame>
    </p:spTree>
    <p:extLst>
      <p:ext uri="{BB962C8B-B14F-4D97-AF65-F5344CB8AC3E}">
        <p14:creationId xmlns:p14="http://schemas.microsoft.com/office/powerpoint/2010/main" val="3499314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DEP-rg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24600" y="6096001"/>
            <a:ext cx="2624139"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10"/>
          <p:cNvSpPr txBox="1"/>
          <p:nvPr/>
        </p:nvSpPr>
        <p:spPr>
          <a:xfrm>
            <a:off x="838200" y="5105400"/>
            <a:ext cx="7772400" cy="923330"/>
          </a:xfrm>
          <a:prstGeom prst="rect">
            <a:avLst/>
          </a:prstGeom>
          <a:noFill/>
        </p:spPr>
        <p:txBody>
          <a:bodyPr wrap="square" rtlCol="0">
            <a:spAutoFit/>
          </a:bodyPr>
          <a:lstStyle/>
          <a:p>
            <a:r>
              <a:rPr lang="en-US" b="1" dirty="0"/>
              <a:t>Activity is in </a:t>
            </a:r>
            <a:r>
              <a:rPr lang="en-US" b="1" dirty="0" smtClean="0"/>
              <a:t>curies. This </a:t>
            </a:r>
            <a:r>
              <a:rPr lang="en-US" b="1" dirty="0"/>
              <a:t>data is for LLRW disposal at sites at Energy Solutions in Clive, Utah and Waste Control Specialists in Andrews, Texas for the calendar year 2014. </a:t>
            </a:r>
          </a:p>
        </p:txBody>
      </p:sp>
      <p:sp>
        <p:nvSpPr>
          <p:cNvPr id="13" name="Title 1"/>
          <p:cNvSpPr>
            <a:spLocks noGrp="1"/>
          </p:cNvSpPr>
          <p:nvPr>
            <p:ph type="title"/>
          </p:nvPr>
        </p:nvSpPr>
        <p:spPr/>
        <p:txBody>
          <a:bodyPr>
            <a:noAutofit/>
          </a:bodyPr>
          <a:lstStyle/>
          <a:p>
            <a:r>
              <a:rPr lang="en-US" sz="1800" b="1" dirty="0">
                <a:solidFill>
                  <a:schemeClr val="bg1">
                    <a:lumMod val="95000"/>
                  </a:schemeClr>
                </a:solidFill>
              </a:rPr>
              <a:t>Appalachian Compact 2014 </a:t>
            </a:r>
            <a:r>
              <a:rPr lang="en-US" sz="1800" b="1" dirty="0" smtClean="0">
                <a:solidFill>
                  <a:schemeClr val="bg1">
                    <a:lumMod val="95000"/>
                  </a:schemeClr>
                </a:solidFill>
              </a:rPr>
              <a:t>Disposed LLRW Activity by State </a:t>
            </a:r>
            <a:r>
              <a:rPr lang="en-US" sz="1800" b="1" dirty="0">
                <a:solidFill>
                  <a:schemeClr val="bg1">
                    <a:lumMod val="95000"/>
                  </a:schemeClr>
                </a:solidFill>
              </a:rPr>
              <a:t>and </a:t>
            </a:r>
            <a:r>
              <a:rPr lang="en-US" sz="1800" b="1" dirty="0" smtClean="0">
                <a:solidFill>
                  <a:schemeClr val="bg1">
                    <a:lumMod val="95000"/>
                  </a:schemeClr>
                </a:solidFill>
              </a:rPr>
              <a:t>Facility </a:t>
            </a:r>
            <a:r>
              <a:rPr lang="en-US" sz="1800" b="1" dirty="0">
                <a:solidFill>
                  <a:schemeClr val="bg1">
                    <a:lumMod val="95000"/>
                  </a:schemeClr>
                </a:solidFill>
              </a:rPr>
              <a:t>Type </a:t>
            </a:r>
            <a:r>
              <a:rPr lang="en-US" sz="1800" b="1" dirty="0"/>
              <a:t/>
            </a:r>
            <a:br>
              <a:rPr lang="en-US" sz="1800" b="1" dirty="0"/>
            </a:br>
            <a:endParaRPr lang="en-US" sz="1800" b="1" dirty="0"/>
          </a:p>
        </p:txBody>
      </p:sp>
      <p:graphicFrame>
        <p:nvGraphicFramePr>
          <p:cNvPr id="2" name="Table 1"/>
          <p:cNvGraphicFramePr>
            <a:graphicFrameLocks noGrp="1"/>
          </p:cNvGraphicFramePr>
          <p:nvPr>
            <p:extLst>
              <p:ext uri="{D42A27DB-BD31-4B8C-83A1-F6EECF244321}">
                <p14:modId xmlns:p14="http://schemas.microsoft.com/office/powerpoint/2010/main" val="3563746969"/>
              </p:ext>
            </p:extLst>
          </p:nvPr>
        </p:nvGraphicFramePr>
        <p:xfrm>
          <a:off x="1828801" y="2362200"/>
          <a:ext cx="4927600" cy="2301082"/>
        </p:xfrm>
        <a:graphic>
          <a:graphicData uri="http://schemas.openxmlformats.org/drawingml/2006/table">
            <a:tbl>
              <a:tblPr firstRow="1" firstCol="1" bandRow="1"/>
              <a:tblGrid>
                <a:gridCol w="1274873"/>
                <a:gridCol w="716221"/>
                <a:gridCol w="587301"/>
                <a:gridCol w="787843"/>
                <a:gridCol w="802167"/>
                <a:gridCol w="759195"/>
              </a:tblGrid>
              <a:tr h="328726">
                <a:tc>
                  <a:txBody>
                    <a:bodyPr/>
                    <a:lstStyle/>
                    <a:p>
                      <a:pPr marL="0" marR="0" algn="ctr">
                        <a:spcBef>
                          <a:spcPts val="0"/>
                        </a:spcBef>
                        <a:spcAft>
                          <a:spcPts val="0"/>
                        </a:spcAft>
                      </a:pPr>
                      <a:r>
                        <a:rPr lang="en-US" sz="800" b="1">
                          <a:solidFill>
                            <a:srgbClr val="FF0000"/>
                          </a:solidFill>
                          <a:effectLst/>
                          <a:latin typeface="MS Sans Serif"/>
                          <a:ea typeface="Times New Roman"/>
                        </a:rPr>
                        <a:t>Facility Type/State</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00FF"/>
                          </a:solidFill>
                          <a:effectLst/>
                          <a:latin typeface="MS Sans Serif"/>
                          <a:ea typeface="Times New Roman"/>
                        </a:rPr>
                        <a:t>WV</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DE</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MD</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PA</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marR="0" algn="ctr">
                        <a:spcBef>
                          <a:spcPts val="0"/>
                        </a:spcBef>
                        <a:spcAft>
                          <a:spcPts val="0"/>
                        </a:spcAft>
                      </a:pPr>
                      <a:r>
                        <a:rPr lang="en-US" sz="1000" b="1">
                          <a:solidFill>
                            <a:srgbClr val="0000FF"/>
                          </a:solidFill>
                          <a:effectLst/>
                          <a:latin typeface="MS Sans Serif"/>
                          <a:ea typeface="Times New Roman"/>
                        </a:rPr>
                        <a:t>Total</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Academic</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effectLst/>
                          <a:latin typeface="Arial"/>
                          <a:ea typeface="Times New Roman"/>
                        </a:rPr>
                        <a:t>0.001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0.004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Government</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solidFill>
                            <a:srgbClr val="000000"/>
                          </a:solidFill>
                          <a:effectLst/>
                          <a:latin typeface="Arial"/>
                          <a:ea typeface="Times New Roman"/>
                        </a:rPr>
                        <a:t>0.001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1.40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0.22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1.62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Industry</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0.72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49.58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50.30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Medical</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solidFill>
                            <a:srgbClr val="000000"/>
                          </a:solidFill>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0.08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0000"/>
                          </a:solidFill>
                          <a:effectLst/>
                          <a:latin typeface="Arial"/>
                          <a:ea typeface="Times New Roman"/>
                        </a:rPr>
                        <a:t>0.14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Utility</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258.46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1,162.86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1,421.32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726">
                <a:tc>
                  <a:txBody>
                    <a:bodyPr/>
                    <a:lstStyle/>
                    <a:p>
                      <a:pPr marL="0" marR="0" algn="ctr">
                        <a:spcBef>
                          <a:spcPts val="0"/>
                        </a:spcBef>
                        <a:spcAft>
                          <a:spcPts val="0"/>
                        </a:spcAft>
                      </a:pPr>
                      <a:r>
                        <a:rPr lang="en-US" sz="1000" b="1">
                          <a:solidFill>
                            <a:srgbClr val="008000"/>
                          </a:solidFill>
                          <a:effectLst/>
                          <a:latin typeface="MS Sans Serif"/>
                          <a:ea typeface="Times New Roman"/>
                        </a:rPr>
                        <a:t>Total</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r">
                        <a:spcBef>
                          <a:spcPts val="0"/>
                        </a:spcBef>
                        <a:spcAft>
                          <a:spcPts val="0"/>
                        </a:spcAft>
                      </a:pPr>
                      <a:r>
                        <a:rPr lang="en-US" sz="1000" b="1">
                          <a:effectLst/>
                          <a:latin typeface="Arial"/>
                          <a:ea typeface="Times New Roman"/>
                        </a:rPr>
                        <a:t>0.002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260.65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1,212.80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dirty="0">
                          <a:effectLst/>
                          <a:latin typeface="Arial"/>
                          <a:ea typeface="Times New Roman"/>
                        </a:rPr>
                        <a:t>1,473.46</a:t>
                      </a:r>
                      <a:endParaRPr lang="en-US" sz="1200" dirty="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1437841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p:txBody>
          <a:bodyPr>
            <a:noAutofit/>
          </a:bodyPr>
          <a:lstStyle/>
          <a:p>
            <a:r>
              <a:rPr lang="en-US" sz="1800" b="1" dirty="0">
                <a:solidFill>
                  <a:schemeClr val="bg1">
                    <a:lumMod val="95000"/>
                  </a:schemeClr>
                </a:solidFill>
              </a:rPr>
              <a:t>Appalachian Compact 2014 </a:t>
            </a:r>
            <a:r>
              <a:rPr lang="en-US" sz="1800" b="1" dirty="0" smtClean="0">
                <a:solidFill>
                  <a:schemeClr val="bg1">
                    <a:lumMod val="95000"/>
                  </a:schemeClr>
                </a:solidFill>
              </a:rPr>
              <a:t>Disposed LLRW Activity by State </a:t>
            </a:r>
            <a:r>
              <a:rPr lang="en-US" sz="1800" b="1" dirty="0">
                <a:solidFill>
                  <a:schemeClr val="bg1">
                    <a:lumMod val="95000"/>
                  </a:schemeClr>
                </a:solidFill>
              </a:rPr>
              <a:t>and </a:t>
            </a:r>
            <a:r>
              <a:rPr lang="en-US" sz="1800" b="1" dirty="0" smtClean="0">
                <a:solidFill>
                  <a:schemeClr val="bg1">
                    <a:lumMod val="95000"/>
                  </a:schemeClr>
                </a:solidFill>
              </a:rPr>
              <a:t>Facility </a:t>
            </a:r>
            <a:r>
              <a:rPr lang="en-US" sz="1800" b="1" dirty="0">
                <a:solidFill>
                  <a:schemeClr val="bg1">
                    <a:lumMod val="95000"/>
                  </a:schemeClr>
                </a:solidFill>
              </a:rPr>
              <a:t>Type </a:t>
            </a:r>
            <a:r>
              <a:rPr lang="en-US" sz="1800" b="1" dirty="0"/>
              <a:t/>
            </a:r>
            <a:br>
              <a:rPr lang="en-US" sz="1800" b="1" dirty="0"/>
            </a:br>
            <a:endParaRPr lang="en-US" sz="1800" b="1" dirty="0"/>
          </a:p>
        </p:txBody>
      </p:sp>
      <p:sp>
        <p:nvSpPr>
          <p:cNvPr id="3"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p:cNvGraphicFramePr>
          <p:nvPr>
            <p:extLst>
              <p:ext uri="{D42A27DB-BD31-4B8C-83A1-F6EECF244321}">
                <p14:modId xmlns:p14="http://schemas.microsoft.com/office/powerpoint/2010/main" val="286691421"/>
              </p:ext>
            </p:extLst>
          </p:nvPr>
        </p:nvGraphicFramePr>
        <p:xfrm>
          <a:off x="1447800" y="1447801"/>
          <a:ext cx="6165851" cy="5095875"/>
        </p:xfrm>
        <a:graphic>
          <a:graphicData uri="http://schemas.openxmlformats.org/presentationml/2006/ole">
            <mc:AlternateContent xmlns:mc="http://schemas.openxmlformats.org/markup-compatibility/2006">
              <mc:Choice xmlns:v="urn:schemas-microsoft-com:vml" Requires="v">
                <p:oleObj spid="_x0000_s6161" name="Worksheet" r:id="rId6" imgW="5943735" imgH="5038740" progId="Excel.Sheet.8">
                  <p:embed/>
                </p:oleObj>
              </mc:Choice>
              <mc:Fallback>
                <p:oleObj name="Worksheet" r:id="rId6" imgW="5943735" imgH="5038740" progId="Excel.Sheet.8">
                  <p:embed/>
                  <p:pic>
                    <p:nvPicPr>
                      <p:cNvPr id="0" name="Chart 1"/>
                      <p:cNvPicPr>
                        <a:picLocks noChangeArrowheads="1"/>
                      </p:cNvPicPr>
                      <p:nvPr/>
                    </p:nvPicPr>
                    <p:blipFill>
                      <a:blip r:embed="rId7"/>
                      <a:srcRect/>
                      <a:stretch>
                        <a:fillRect/>
                      </a:stretch>
                    </p:blipFill>
                    <p:spPr bwMode="auto">
                      <a:xfrm>
                        <a:off x="1447800" y="1447801"/>
                        <a:ext cx="6165851" cy="5095875"/>
                      </a:xfrm>
                      <a:prstGeom prst="rect">
                        <a:avLst/>
                      </a:prstGeom>
                      <a:noFill/>
                    </p:spPr>
                  </p:pic>
                </p:oleObj>
              </mc:Fallback>
            </mc:AlternateContent>
          </a:graphicData>
        </a:graphic>
      </p:graphicFrame>
    </p:spTree>
    <p:extLst>
      <p:ext uri="{BB962C8B-B14F-4D97-AF65-F5344CB8AC3E}">
        <p14:creationId xmlns:p14="http://schemas.microsoft.com/office/powerpoint/2010/main" val="36787406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274638"/>
            <a:ext cx="8229600" cy="944562"/>
          </a:xfrm>
        </p:spPr>
        <p:txBody>
          <a:bodyPr>
            <a:noAutofit/>
          </a:bodyPr>
          <a:lstStyle/>
          <a:p>
            <a:pPr>
              <a:spcBef>
                <a:spcPts val="0"/>
              </a:spcBef>
            </a:pPr>
            <a:r>
              <a:rPr lang="en-US" sz="1800" b="1" dirty="0">
                <a:solidFill>
                  <a:schemeClr val="bg1"/>
                </a:solidFill>
                <a:latin typeface="Arial"/>
                <a:cs typeface="Times New Roman"/>
              </a:rPr>
              <a:t>Appalachian Compact Disposed LLRW Volume from 1995 to 2014</a:t>
            </a:r>
            <a:endParaRPr lang="en-US" sz="2000" b="1" dirty="0">
              <a:solidFill>
                <a:schemeClr val="bg1"/>
              </a:solidFill>
              <a:effectLst/>
              <a:latin typeface="Arial"/>
              <a:cs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1078876817"/>
              </p:ext>
            </p:extLst>
          </p:nvPr>
        </p:nvGraphicFramePr>
        <p:xfrm>
          <a:off x="2222500" y="1600205"/>
          <a:ext cx="4699000" cy="6694842"/>
        </p:xfrm>
        <a:graphic>
          <a:graphicData uri="http://schemas.openxmlformats.org/drawingml/2006/table">
            <a:tbl>
              <a:tblPr firstRow="1" firstCol="1" bandRow="1"/>
              <a:tblGrid>
                <a:gridCol w="609600"/>
                <a:gridCol w="622300"/>
                <a:gridCol w="863600"/>
                <a:gridCol w="749300"/>
                <a:gridCol w="1003300"/>
                <a:gridCol w="850900"/>
              </a:tblGrid>
              <a:tr h="156882">
                <a:tc>
                  <a:txBody>
                    <a:bodyPr/>
                    <a:lstStyle/>
                    <a:p>
                      <a:pPr marL="0" marR="0" algn="ctr">
                        <a:spcBef>
                          <a:spcPts val="0"/>
                        </a:spcBef>
                        <a:spcAft>
                          <a:spcPts val="0"/>
                        </a:spcAft>
                      </a:pPr>
                      <a:r>
                        <a:rPr lang="en-US" sz="1000">
                          <a:solidFill>
                            <a:srgbClr val="FF0000"/>
                          </a:solidFill>
                          <a:effectLst/>
                          <a:latin typeface="Arial"/>
                          <a:ea typeface="Times New Roman"/>
                        </a:rPr>
                        <a:t>Year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WV</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DE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MD</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PA</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Total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57.8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4,428.7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35,199.6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39,690.3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34.8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127.2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3,391.1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24,203.1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27,756.2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23.9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3,096.5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14,486.2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17,608.4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48.0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173.8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7,604.6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42,686.0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50,512.4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158.7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80.6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8,406.8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143,043.7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151,689.8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53.4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27.6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9,766.8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421,398.1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431,245.9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44.1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76.2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10,759.9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534,429.4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545,309.6</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183.3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366.4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6,752.8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55,371.4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62,673.9</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151.8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73.5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3,703.1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74,901.0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78,829.4</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34.8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48.8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13,177.8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55,136.0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68,397.4</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74.2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107,956.4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91,292.6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199,325.6</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38.0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59.2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48,131.8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57,627.7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105,856.7</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48.7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42.7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21,015.6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78,454.5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99,561.5</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132.2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414.8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6,702.5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113,483.2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120,732.7</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2009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134.1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431.2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21,451.3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103,666.9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125,683.5</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11.3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29.4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22,957.6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76,519.4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99,517.7</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2011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19.1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1,061.0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10,568.7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155,508.5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167,157.3</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2012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75.2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12,364.3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122,380.2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134,840.7</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2013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44.8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339.5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23,597.2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72,066.9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96,048.4</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2014* *</a:t>
                      </a:r>
                      <a:endParaRPr lang="en-US" sz="1200">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42.7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72,334.3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56,040.4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128,442.2</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900" b="1">
                          <a:effectLst/>
                          <a:latin typeface="Arial"/>
                          <a:ea typeface="Times New Roman"/>
                        </a:rPr>
                        <a:t>Total 1995</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000" b="1">
                          <a:solidFill>
                            <a:srgbClr val="008000"/>
                          </a:solidFill>
                          <a:effectLst/>
                          <a:latin typeface="Arial"/>
                          <a:ea typeface="Times New Roman"/>
                        </a:rPr>
                        <a:t>1,191.2</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3,625.6</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418,167.8</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2,327,894.8</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grand total</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900" b="1">
                          <a:effectLst/>
                          <a:latin typeface="Arial"/>
                          <a:ea typeface="Times New Roman"/>
                        </a:rPr>
                        <a:t>to 2014</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dirty="0">
                          <a:effectLst/>
                          <a:latin typeface="Arial"/>
                          <a:ea typeface="Times New Roman"/>
                        </a:rPr>
                        <a:t>2,750,879.5</a:t>
                      </a:r>
                      <a:endParaRPr lang="en-US" sz="1200" dirty="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990600" y="5486401"/>
            <a:ext cx="7467600" cy="954107"/>
          </a:xfrm>
          <a:prstGeom prst="rect">
            <a:avLst/>
          </a:prstGeom>
          <a:noFill/>
        </p:spPr>
        <p:txBody>
          <a:bodyPr wrap="square" rtlCol="0">
            <a:spAutoFit/>
          </a:bodyPr>
          <a:lstStyle/>
          <a:p>
            <a:r>
              <a:rPr lang="en-US" sz="1400" b="1" dirty="0"/>
              <a:t>Volume is in cubic feet.   * 2009 to 2013 LLRW activity only includes disposal at Energy Solutions in Clive, Utah.  ** 2014 activity includes disposal at Energy Solutions in Clive, Utah and Waste Control Specialists in Andrews, Texas. Years 1995 -2008 include disposal at Barnwell, South Carolina and Energy Solutions, Clive, Utah. </a:t>
            </a:r>
          </a:p>
        </p:txBody>
      </p:sp>
    </p:spTree>
    <p:extLst>
      <p:ext uri="{BB962C8B-B14F-4D97-AF65-F5344CB8AC3E}">
        <p14:creationId xmlns:p14="http://schemas.microsoft.com/office/powerpoint/2010/main" val="32532315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274638"/>
            <a:ext cx="8229600" cy="944562"/>
          </a:xfrm>
        </p:spPr>
        <p:txBody>
          <a:bodyPr>
            <a:noAutofit/>
          </a:bodyPr>
          <a:lstStyle/>
          <a:p>
            <a:pPr>
              <a:spcBef>
                <a:spcPts val="0"/>
              </a:spcBef>
            </a:pPr>
            <a:r>
              <a:rPr lang="en-US" sz="1800" b="1" dirty="0">
                <a:solidFill>
                  <a:schemeClr val="bg1"/>
                </a:solidFill>
                <a:latin typeface="Arial"/>
                <a:cs typeface="Times New Roman"/>
              </a:rPr>
              <a:t>Appalachian Compact Disposed LLRW Volume from 1995 to 2014</a:t>
            </a:r>
            <a:endParaRPr lang="en-US" sz="2000" b="1" dirty="0">
              <a:solidFill>
                <a:schemeClr val="bg1"/>
              </a:solidFill>
              <a:effectLst/>
              <a:latin typeface="Arial"/>
              <a:cs typeface="Times New Roman"/>
            </a:endParaRPr>
          </a:p>
        </p:txBody>
      </p:sp>
      <p:sp>
        <p:nvSpPr>
          <p:cNvPr id="4" name="Rectangle 2"/>
          <p:cNvSpPr>
            <a:spLocks noChangeArrowheads="1"/>
          </p:cNvSpPr>
          <p:nvPr/>
        </p:nvSpPr>
        <p:spPr bwMode="auto">
          <a:xfrm>
            <a:off x="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p:cNvGraphicFramePr>
            <a:graphicFrameLocks/>
          </p:cNvGraphicFramePr>
          <p:nvPr>
            <p:extLst>
              <p:ext uri="{D42A27DB-BD31-4B8C-83A1-F6EECF244321}">
                <p14:modId xmlns:p14="http://schemas.microsoft.com/office/powerpoint/2010/main" val="1224000475"/>
              </p:ext>
            </p:extLst>
          </p:nvPr>
        </p:nvGraphicFramePr>
        <p:xfrm>
          <a:off x="1066800" y="1600200"/>
          <a:ext cx="6858000" cy="4876800"/>
        </p:xfrm>
        <a:graphic>
          <a:graphicData uri="http://schemas.openxmlformats.org/presentationml/2006/ole">
            <mc:AlternateContent xmlns:mc="http://schemas.openxmlformats.org/markup-compatibility/2006">
              <mc:Choice xmlns:v="urn:schemas-microsoft-com:vml" Requires="v">
                <p:oleObj spid="_x0000_s8206" name="Chart" r:id="rId6" imgW="5578323" imgH="4261473" progId="Excel.Chart.8">
                  <p:embed/>
                </p:oleObj>
              </mc:Choice>
              <mc:Fallback>
                <p:oleObj name="Chart" r:id="rId6" imgW="5578323" imgH="4261473" progId="Excel.Chart.8">
                  <p:embed/>
                  <p:pic>
                    <p:nvPicPr>
                      <p:cNvPr id="0" name="Chart 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66800" y="1600200"/>
                        <a:ext cx="6858000" cy="4876800"/>
                      </a:xfrm>
                      <a:prstGeom prst="rect">
                        <a:avLst/>
                      </a:prstGeom>
                      <a:noFill/>
                    </p:spPr>
                  </p:pic>
                </p:oleObj>
              </mc:Fallback>
            </mc:AlternateContent>
          </a:graphicData>
        </a:graphic>
      </p:graphicFrame>
    </p:spTree>
    <p:extLst>
      <p:ext uri="{BB962C8B-B14F-4D97-AF65-F5344CB8AC3E}">
        <p14:creationId xmlns:p14="http://schemas.microsoft.com/office/powerpoint/2010/main" val="43190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274638"/>
            <a:ext cx="8229600" cy="944562"/>
          </a:xfrm>
        </p:spPr>
        <p:txBody>
          <a:bodyPr>
            <a:noAutofit/>
          </a:bodyPr>
          <a:lstStyle/>
          <a:p>
            <a:pPr>
              <a:spcBef>
                <a:spcPts val="0"/>
              </a:spcBef>
            </a:pPr>
            <a:r>
              <a:rPr lang="en-US" sz="1800" b="1" dirty="0">
                <a:solidFill>
                  <a:schemeClr val="bg1"/>
                </a:solidFill>
                <a:latin typeface="Arial"/>
                <a:cs typeface="Times New Roman"/>
              </a:rPr>
              <a:t>Appalachian Compact Disposed LLRW </a:t>
            </a:r>
            <a:r>
              <a:rPr lang="en-US" sz="1800" b="1" dirty="0" smtClean="0">
                <a:solidFill>
                  <a:schemeClr val="bg1"/>
                </a:solidFill>
                <a:latin typeface="Arial"/>
                <a:cs typeface="Times New Roman"/>
              </a:rPr>
              <a:t>Activity </a:t>
            </a:r>
            <a:r>
              <a:rPr lang="en-US" sz="1800" b="1" dirty="0">
                <a:solidFill>
                  <a:schemeClr val="bg1"/>
                </a:solidFill>
                <a:latin typeface="Arial"/>
                <a:cs typeface="Times New Roman"/>
              </a:rPr>
              <a:t>from 1995 to 2014</a:t>
            </a:r>
            <a:endParaRPr lang="en-US" sz="2000" b="1" dirty="0">
              <a:solidFill>
                <a:schemeClr val="bg1"/>
              </a:solidFill>
              <a:effectLst/>
              <a:latin typeface="Arial"/>
              <a:cs typeface="Times New Roman"/>
            </a:endParaRPr>
          </a:p>
        </p:txBody>
      </p:sp>
      <p:sp>
        <p:nvSpPr>
          <p:cNvPr id="3" name="TextBox 2"/>
          <p:cNvSpPr txBox="1"/>
          <p:nvPr/>
        </p:nvSpPr>
        <p:spPr>
          <a:xfrm>
            <a:off x="990600" y="5486401"/>
            <a:ext cx="7467600" cy="954107"/>
          </a:xfrm>
          <a:prstGeom prst="rect">
            <a:avLst/>
          </a:prstGeom>
          <a:noFill/>
        </p:spPr>
        <p:txBody>
          <a:bodyPr wrap="square" rtlCol="0">
            <a:spAutoFit/>
          </a:bodyPr>
          <a:lstStyle/>
          <a:p>
            <a:r>
              <a:rPr lang="en-US" sz="1400" b="1" dirty="0" smtClean="0">
                <a:solidFill>
                  <a:prstClr val="black"/>
                </a:solidFill>
              </a:rPr>
              <a:t>Activity </a:t>
            </a:r>
            <a:r>
              <a:rPr lang="en-US" sz="1400" b="1" dirty="0">
                <a:solidFill>
                  <a:prstClr val="black"/>
                </a:solidFill>
              </a:rPr>
              <a:t>is in </a:t>
            </a:r>
            <a:r>
              <a:rPr lang="en-US" sz="1400" b="1" dirty="0" smtClean="0">
                <a:solidFill>
                  <a:prstClr val="black"/>
                </a:solidFill>
              </a:rPr>
              <a:t>curies.   </a:t>
            </a:r>
            <a:r>
              <a:rPr lang="en-US" sz="1400" b="1" dirty="0">
                <a:solidFill>
                  <a:prstClr val="black"/>
                </a:solidFill>
              </a:rPr>
              <a:t>* 2009 to 2013 LLRW activity only includes disposal at Energy Solutions in Clive, Utah.  ** 2014 activity includes disposal at Energy Solutions in Clive, Utah and Waste Control Specialists in Andrews, Texas. Years 1995 -2008 include disposal at Barnwell, South Carolina and Energy Solutions, Clive, Utah. </a:t>
            </a:r>
          </a:p>
        </p:txBody>
      </p:sp>
      <p:graphicFrame>
        <p:nvGraphicFramePr>
          <p:cNvPr id="4" name="Table 3"/>
          <p:cNvGraphicFramePr>
            <a:graphicFrameLocks noGrp="1"/>
          </p:cNvGraphicFramePr>
          <p:nvPr>
            <p:extLst>
              <p:ext uri="{D42A27DB-BD31-4B8C-83A1-F6EECF244321}">
                <p14:modId xmlns:p14="http://schemas.microsoft.com/office/powerpoint/2010/main" val="53561510"/>
              </p:ext>
            </p:extLst>
          </p:nvPr>
        </p:nvGraphicFramePr>
        <p:xfrm>
          <a:off x="2222500" y="1523998"/>
          <a:ext cx="4699000" cy="6696172"/>
        </p:xfrm>
        <a:graphic>
          <a:graphicData uri="http://schemas.openxmlformats.org/drawingml/2006/table">
            <a:tbl>
              <a:tblPr firstRow="1" firstCol="1" bandRow="1"/>
              <a:tblGrid>
                <a:gridCol w="609600"/>
                <a:gridCol w="622300"/>
                <a:gridCol w="863600"/>
                <a:gridCol w="749300"/>
                <a:gridCol w="1003300"/>
                <a:gridCol w="850900"/>
              </a:tblGrid>
              <a:tr h="158212">
                <a:tc>
                  <a:txBody>
                    <a:bodyPr/>
                    <a:lstStyle/>
                    <a:p>
                      <a:pPr marL="0" marR="0" algn="ctr">
                        <a:spcBef>
                          <a:spcPts val="0"/>
                        </a:spcBef>
                        <a:spcAft>
                          <a:spcPts val="0"/>
                        </a:spcAft>
                      </a:pPr>
                      <a:r>
                        <a:rPr lang="en-US" sz="1000" b="1">
                          <a:solidFill>
                            <a:srgbClr val="FF0000"/>
                          </a:solidFill>
                          <a:effectLst/>
                          <a:latin typeface="Arial"/>
                          <a:ea typeface="Times New Roman"/>
                        </a:rPr>
                        <a:t>Year</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WV</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DE</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MD</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PA</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FF6600"/>
                          </a:solidFill>
                          <a:effectLst/>
                          <a:latin typeface="Arial"/>
                          <a:ea typeface="Times New Roman"/>
                        </a:rPr>
                        <a:t>Total</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346.2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5,691.9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6,042.7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349.1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71,900.5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72,255.4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198.5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8,017.9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8,217.7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37.3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531.5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43,691.0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44,259.9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1999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1,335.7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86,618.0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87,954.3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484.0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357,624.4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358,110.7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903.3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168,919.6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169,822.9</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244.5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6,777.4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7,022.5</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166.3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241,649.8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241,840.9</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11,830.7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18,890.3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30,722.0</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31.3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156.8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58,786.2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58,974.9</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11.9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91,719.1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91,791.1</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12.9</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25,304.7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492,579.3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517,897.0</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0000FF"/>
                          </a:solidFill>
                          <a:effectLst/>
                          <a:latin typeface="Arial"/>
                          <a:ea typeface="Times New Roman"/>
                        </a:rPr>
                        <a:t>2008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2,181.5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283,328.8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285,522.6</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2009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1,001.4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1,006.6</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2010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1.4</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656.8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658.2</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2011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1.0</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492.6</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495.5</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2012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0.003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449.3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451.4</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2013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45.3</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15.7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458.5</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519.5</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1000" b="1">
                          <a:solidFill>
                            <a:srgbClr val="FF0000"/>
                          </a:solidFill>
                          <a:effectLst/>
                          <a:latin typeface="Arial"/>
                          <a:ea typeface="Times New Roman"/>
                        </a:rPr>
                        <a:t>2014 **</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0.002</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0.01</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260.7</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1,212.8</a:t>
                      </a:r>
                      <a:endParaRPr lang="en-US" sz="1200">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effectLst/>
                          <a:latin typeface="Arial"/>
                          <a:ea typeface="Times New Roman"/>
                        </a:rPr>
                        <a:t>1,473.5</a:t>
                      </a:r>
                      <a:endParaRPr lang="en-US" sz="1200">
                        <a:effectLst/>
                        <a:latin typeface="Times New Roman"/>
                        <a:ea typeface="Times New Roman"/>
                      </a:endParaRPr>
                    </a:p>
                  </a:txBody>
                  <a:tcPr marL="68580" marR="68580" marT="0"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800" b="1">
                          <a:effectLst/>
                          <a:latin typeface="Arial"/>
                          <a:ea typeface="Times New Roman"/>
                        </a:rPr>
                        <a:t>Total 1995</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marL="0" marR="0" algn="r">
                        <a:spcBef>
                          <a:spcPts val="0"/>
                        </a:spcBef>
                        <a:spcAft>
                          <a:spcPts val="0"/>
                        </a:spcAft>
                      </a:pPr>
                      <a:r>
                        <a:rPr lang="en-US" sz="1000" b="1">
                          <a:solidFill>
                            <a:srgbClr val="008000"/>
                          </a:solidFill>
                          <a:effectLst/>
                          <a:latin typeface="Arial"/>
                          <a:ea typeface="Times New Roman"/>
                        </a:rPr>
                        <a:t>47.0</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147.7</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44379.3</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a:solidFill>
                            <a:srgbClr val="008000"/>
                          </a:solidFill>
                          <a:effectLst/>
                          <a:latin typeface="Arial"/>
                          <a:ea typeface="Times New Roman"/>
                        </a:rPr>
                        <a:t>1940465.6</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b="1">
                          <a:solidFill>
                            <a:srgbClr val="008000"/>
                          </a:solidFill>
                          <a:effectLst/>
                          <a:latin typeface="Arial"/>
                          <a:ea typeface="Times New Roman"/>
                        </a:rPr>
                        <a:t>grand total</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180">
                <a:tc>
                  <a:txBody>
                    <a:bodyPr/>
                    <a:lstStyle/>
                    <a:p>
                      <a:pPr marL="0" marR="0" algn="ctr">
                        <a:spcBef>
                          <a:spcPts val="0"/>
                        </a:spcBef>
                        <a:spcAft>
                          <a:spcPts val="0"/>
                        </a:spcAft>
                      </a:pPr>
                      <a:r>
                        <a:rPr lang="en-US" sz="800" b="1">
                          <a:effectLst/>
                          <a:latin typeface="Arial"/>
                          <a:ea typeface="Times New Roman"/>
                        </a:rPr>
                        <a:t>to 2014</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Arial"/>
                          <a:ea typeface="Times New Roman"/>
                        </a:rPr>
                        <a:t> </a:t>
                      </a:r>
                      <a:endParaRPr lang="en-US" sz="120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b="1" dirty="0">
                          <a:effectLst/>
                          <a:latin typeface="Arial"/>
                          <a:ea typeface="Times New Roman"/>
                        </a:rPr>
                        <a:t>1,985,039.3</a:t>
                      </a:r>
                      <a:endParaRPr lang="en-US" sz="1200" dirty="0">
                        <a:effectLst/>
                        <a:latin typeface="Times New Roman"/>
                        <a:ea typeface="Times New Roman"/>
                      </a:endParaRPr>
                    </a:p>
                  </a:txBody>
                  <a:tcPr marL="68580" marR="68580" marT="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874187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4448" y="304801"/>
            <a:ext cx="8720139" cy="1042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457200" y="274638"/>
            <a:ext cx="8229600" cy="944562"/>
          </a:xfrm>
        </p:spPr>
        <p:txBody>
          <a:bodyPr>
            <a:noAutofit/>
          </a:bodyPr>
          <a:lstStyle/>
          <a:p>
            <a:pPr>
              <a:spcBef>
                <a:spcPts val="0"/>
              </a:spcBef>
            </a:pPr>
            <a:r>
              <a:rPr lang="en-US" sz="1800" b="1" dirty="0">
                <a:solidFill>
                  <a:schemeClr val="bg1"/>
                </a:solidFill>
                <a:latin typeface="Arial"/>
                <a:cs typeface="Times New Roman"/>
              </a:rPr>
              <a:t>Appalachian Compact Disposed LLRW </a:t>
            </a:r>
            <a:r>
              <a:rPr lang="en-US" sz="1800" b="1" dirty="0" smtClean="0">
                <a:solidFill>
                  <a:schemeClr val="bg1"/>
                </a:solidFill>
                <a:latin typeface="Arial"/>
                <a:cs typeface="Times New Roman"/>
              </a:rPr>
              <a:t>Activity </a:t>
            </a:r>
            <a:r>
              <a:rPr lang="en-US" sz="1800" b="1" dirty="0">
                <a:solidFill>
                  <a:schemeClr val="bg1"/>
                </a:solidFill>
                <a:latin typeface="Arial"/>
                <a:cs typeface="Times New Roman"/>
              </a:rPr>
              <a:t>from 1995 to 2014</a:t>
            </a:r>
            <a:endParaRPr lang="en-US" sz="2000" b="1" dirty="0">
              <a:solidFill>
                <a:schemeClr val="bg1"/>
              </a:solidFill>
              <a:effectLst/>
              <a:latin typeface="Arial"/>
              <a:cs typeface="Times New Roman"/>
            </a:endParaRPr>
          </a:p>
        </p:txBody>
      </p:sp>
      <p:graphicFrame>
        <p:nvGraphicFramePr>
          <p:cNvPr id="7" name="Chart 6"/>
          <p:cNvGraphicFramePr/>
          <p:nvPr>
            <p:extLst>
              <p:ext uri="{D42A27DB-BD31-4B8C-83A1-F6EECF244321}">
                <p14:modId xmlns:p14="http://schemas.microsoft.com/office/powerpoint/2010/main" val="3356716445"/>
              </p:ext>
            </p:extLst>
          </p:nvPr>
        </p:nvGraphicFramePr>
        <p:xfrm>
          <a:off x="1219200" y="1524000"/>
          <a:ext cx="6629400" cy="49530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66223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2311</TotalTime>
  <Words>702</Words>
  <Application>Microsoft Office PowerPoint</Application>
  <PresentationFormat>On-screen Show (4:3)</PresentationFormat>
  <Paragraphs>381</Paragraphs>
  <Slides>10</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10</vt:i4>
      </vt:variant>
    </vt:vector>
  </HeadingPairs>
  <TitlesOfParts>
    <vt:vector size="13" baseType="lpstr">
      <vt:lpstr>Office Theme</vt:lpstr>
      <vt:lpstr>Worksheet</vt:lpstr>
      <vt:lpstr>Chart</vt:lpstr>
      <vt:lpstr>PowerPoint Presentation</vt:lpstr>
      <vt:lpstr>Appalachian Compact 2014 Disposed LLRW Volume by State and Facility Type  </vt:lpstr>
      <vt:lpstr>Appalachian Compact 2014 Disposed LLRW Volume by State and Facility Type  </vt:lpstr>
      <vt:lpstr>Appalachian Compact 2014 Disposed LLRW Activity by State and Facility Type  </vt:lpstr>
      <vt:lpstr>Appalachian Compact 2014 Disposed LLRW Activity by State and Facility Type  </vt:lpstr>
      <vt:lpstr>Appalachian Compact Disposed LLRW Volume from 1995 to 2014</vt:lpstr>
      <vt:lpstr>Appalachian Compact Disposed LLRW Volume from 1995 to 2014</vt:lpstr>
      <vt:lpstr>Appalachian Compact Disposed LLRW Activity from 1995 to 2014</vt:lpstr>
      <vt:lpstr>Appalachian Compact Disposed LLRW Activity from 1995 to 2014</vt:lpstr>
      <vt:lpstr>Appalachian Compact 2014 Percent Disposed LLRW Volume and Activity by Disposal Site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Build</dc:creator>
  <cp:lastModifiedBy>Build</cp:lastModifiedBy>
  <cp:revision>152</cp:revision>
  <cp:lastPrinted>2015-09-15T19:37:55Z</cp:lastPrinted>
  <dcterms:created xsi:type="dcterms:W3CDTF">2014-05-06T18:06:55Z</dcterms:created>
  <dcterms:modified xsi:type="dcterms:W3CDTF">2015-09-15T19:38:00Z</dcterms:modified>
</cp:coreProperties>
</file>