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4" r:id="rId2"/>
    <p:sldId id="261" r:id="rId3"/>
    <p:sldId id="273" r:id="rId4"/>
    <p:sldId id="275" r:id="rId5"/>
    <p:sldId id="278" r:id="rId6"/>
    <p:sldId id="276" r:id="rId7"/>
    <p:sldId id="279" r:id="rId8"/>
    <p:sldId id="280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00"/>
    <a:srgbClr val="B3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585" autoAdjust="0"/>
  </p:normalViewPr>
  <p:slideViewPr>
    <p:cSldViewPr>
      <p:cViewPr varScale="1">
        <p:scale>
          <a:sx n="87" d="100"/>
          <a:sy n="87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34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73B5B1-2059-4466-BF5A-6D12F14DFEA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A187F8-F52F-4A15-9DC5-6563EB19980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DCE-5AB1-401D-A50D-0CAAE4FF515E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BC97-4091-4001-B051-6807D2852DC1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6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5165-F087-4043-A738-1B95BC1260BA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6C27-9217-4994-BBE2-E8C51D5F1698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3733-0FAE-43B3-BCAC-105D6B8DE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04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B8E4-E120-4A0A-8CD9-189367D93F04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3141-CA85-4867-A050-46171C94C7D9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114F-3DB2-4603-BA98-0D793575A214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2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8CB0-FA3B-4DF6-A799-C8BC81678D7F}" type="datetime1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4106-95F3-4B1C-8730-2566F1124C0B}" type="datetime1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4AFD-2D14-4464-94D9-3D1AC1E3D0A2}" type="datetime1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24D4-4CF5-4774-BADF-05B57A614158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8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D6AF-69E3-4B8C-A293-97C62A3BF88E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26EC0-E535-4198-ABD9-46423444E8BA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77000" cy="3733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Status of Low-Level Radioactive </a:t>
            </a:r>
          </a:p>
          <a:p>
            <a:r>
              <a:rPr lang="en-US" b="1" dirty="0">
                <a:solidFill>
                  <a:schemeClr val="tx1"/>
                </a:solidFill>
              </a:rPr>
              <a:t>Waste (LLRW) Compacts and Update </a:t>
            </a:r>
          </a:p>
          <a:p>
            <a:r>
              <a:rPr lang="en-US" b="1" dirty="0">
                <a:solidFill>
                  <a:schemeClr val="tx1"/>
                </a:solidFill>
              </a:rPr>
              <a:t>on Commercial LLRW Disposal </a:t>
            </a:r>
          </a:p>
          <a:p>
            <a:r>
              <a:rPr lang="en-US" b="1" dirty="0">
                <a:solidFill>
                  <a:schemeClr val="tx1"/>
                </a:solidFill>
              </a:rPr>
              <a:t>Facilities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Low-Level Waste Advisory Committee Meeting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October 10, 2017</a:t>
            </a:r>
          </a:p>
        </p:txBody>
      </p:sp>
      <p:pic>
        <p:nvPicPr>
          <p:cNvPr id="4" name="Picture 3" descr="P:\BRP Director\Allard's pic folder\BRP_new-ppt-banner_svd_11Feb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122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4488" y="6324600"/>
            <a:ext cx="853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Tom Wolf, Governor                                                                                       Patrick McDonnell, Secretary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3113C3D-7BAE-4A69-A681-C3CA8ACE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599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endParaRPr lang="en-US" sz="2400" dirty="0"/>
          </a:p>
          <a:p>
            <a:pPr marL="3257550" lvl="8" indent="0">
              <a:buNone/>
            </a:pPr>
            <a:endParaRPr lang="en-US" sz="2400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sz="2400" dirty="0"/>
              <a:t>States Responsible</a:t>
            </a:r>
          </a:p>
          <a:p>
            <a:pPr marL="3486150" lvl="8">
              <a:buNone/>
            </a:pPr>
            <a:endParaRPr lang="en-US" sz="2400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sz="2400" dirty="0"/>
              <a:t> Compacts Encouraged</a:t>
            </a:r>
          </a:p>
          <a:p>
            <a:pPr marL="3486150" lvl="8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sz="2400" dirty="0"/>
              <a:t>Exclusion of Out-of-Compact Waste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2743200" cy="3505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Federal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Low-Level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Radioactive Waste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Policy Act</a:t>
            </a:r>
          </a:p>
        </p:txBody>
      </p:sp>
      <p:pic>
        <p:nvPicPr>
          <p:cNvPr id="7" name="Picture 6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625" y="31876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Background - Federal Legislation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D5D5E-DBAE-4D45-8C33-6E1D5AFC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9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pic>
        <p:nvPicPr>
          <p:cNvPr id="7" name="Picture 6" descr="C:\Users\cmlaatsch\Desktop\llw-compact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87049"/>
            <a:ext cx="8880475" cy="515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" y="177130"/>
            <a:ext cx="8837614" cy="8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4801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776" y="215277"/>
            <a:ext cx="876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3200" dirty="0">
                <a:solidFill>
                  <a:schemeClr val="bg1"/>
                </a:solidFill>
              </a:rPr>
              <a:t>Status of LLRW Compacts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34C36-682E-4C4D-9CE0-5420E93D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4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304800"/>
            <a:ext cx="8991600" cy="8382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altLang="en-US" sz="3200" dirty="0">
                <a:solidFill>
                  <a:schemeClr val="bg1"/>
                </a:solidFill>
                <a:cs typeface="Arial" charset="0"/>
              </a:rPr>
              <a:t>Status of Commercial LLRW Disposal Facilities </a:t>
            </a:r>
            <a:br>
              <a:rPr lang="en-US" altLang="en-US" sz="3200" dirty="0">
                <a:solidFill>
                  <a:schemeClr val="bg1"/>
                </a:solidFill>
                <a:cs typeface="Arial" charset="0"/>
              </a:rPr>
            </a:b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534400" cy="52578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Arial" charset="0"/>
              </a:rPr>
              <a:t>Barnwell Disposal Facility in South Carolina (Regional Facility)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wastes from the Atlantic Compact (CT, NJ, SC)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Closed to generators outside the Atlantic Compact as of July 1, 2008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Current projected closure date is 2038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Arial" charset="0"/>
              </a:rPr>
              <a:t>Richland Facility in Washington (Regional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wastes from the Northwest and Rocky Mountain Compacts (11 states in 2 compacts)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Current projected closure date is 2056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>
                <a:latin typeface="+mj-lt"/>
                <a:cs typeface="Arial" charset="0"/>
              </a:rPr>
              <a:t>Energy</a:t>
            </a:r>
            <a:r>
              <a:rPr lang="en-US" sz="2000" b="1" i="1" dirty="0" err="1">
                <a:latin typeface="+mj-lt"/>
                <a:cs typeface="Arial" charset="0"/>
              </a:rPr>
              <a:t>Solutions</a:t>
            </a:r>
            <a:r>
              <a:rPr lang="en-US" sz="2000" b="1" dirty="0">
                <a:latin typeface="+mj-lt"/>
                <a:cs typeface="Arial" charset="0"/>
              </a:rPr>
              <a:t> Facility in Utah (not a 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Class A waste from the entire nation except the Northwest and Rocky Mountain Compacts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Provides for disposal of bulk waste, containerized waste, large components, and mixed waste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Transports large components such as steam generators for disposal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–"/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820EC-1497-4278-821C-3797465D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pPr>
              <a:defRPr/>
            </a:pPr>
            <a:fld id="{38093733-0FAE-43B3-BCAC-105D6B8DED89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7" name="Picture 6" descr="DEP-rgb">
            <a:extLst>
              <a:ext uri="{FF2B5EF4-FFF2-40B4-BE49-F238E27FC236}">
                <a16:creationId xmlns:a16="http://schemas.microsoft.com/office/drawing/2014/main" id="{678C7724-AD5A-4300-9969-FEBF7FCF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1911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4953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err="1"/>
              <a:t>Energy</a:t>
            </a:r>
            <a:r>
              <a:rPr lang="en-US" sz="2200" i="1" dirty="0" err="1"/>
              <a:t>Solutions</a:t>
            </a:r>
            <a:r>
              <a:rPr lang="en-US" sz="2200" i="1" dirty="0"/>
              <a:t> </a:t>
            </a:r>
            <a:r>
              <a:rPr lang="en-US" sz="2200" dirty="0"/>
              <a:t>(Cont.)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Regulatory review for disposal of large quantities of depleted  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/>
              <a:t>     uranium (DU) underway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Utah granted license variance for disposal of sealed sources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    </a:t>
            </a:r>
            <a:r>
              <a:rPr lang="en-US" sz="2200" i="1" dirty="0"/>
              <a:t>Received and managed 41,192 sealed sources between 2013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/>
              <a:t>     and 2016 under the CRCPD Source Collection and Threat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/>
              <a:t>     Reduction</a:t>
            </a:r>
            <a:r>
              <a:rPr lang="en-US" sz="2200" dirty="0"/>
              <a:t> </a:t>
            </a:r>
            <a:r>
              <a:rPr lang="en-US" sz="2200" i="1" dirty="0"/>
              <a:t>(SCATR) Program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Approval for disposal of Class A sealed sources has been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requested and is part of the permanent license amendment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Current projected closure date is 2050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tabLst>
                <a:tab pos="457200" algn="l"/>
              </a:tabLst>
            </a:pPr>
            <a:r>
              <a:rPr lang="en-US" sz="2200" dirty="0"/>
              <a:t>      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06"/>
            <a:ext cx="8946776" cy="83819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Status of Commercial LLRW Disposal Facilities</a:t>
            </a:r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A087D7-76A7-45FA-8036-B76BF4C2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2875"/>
            <a:ext cx="8915400" cy="11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38112" y="1327016"/>
            <a:ext cx="8791575" cy="544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4572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3937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900"/>
              </a:spcAft>
              <a:buFont typeface="Wingdings" pitchFamily="2" charset="2"/>
              <a:buChar char="Ø"/>
            </a:pPr>
            <a:r>
              <a:rPr lang="en-US" altLang="en-US" sz="2200" dirty="0">
                <a:latin typeface="+mj-lt"/>
                <a:cs typeface="Times New Roman" pitchFamily="18" charset="0"/>
              </a:rPr>
              <a:t>WCS Disposal Facility in Texas (Regional Facility)</a:t>
            </a:r>
          </a:p>
          <a:p>
            <a:pPr marL="1143000" indent="-342900" eaLnBrk="1" hangingPunct="1">
              <a:spcAft>
                <a:spcPts val="900"/>
              </a:spcAft>
              <a:buFont typeface="Calibri" panose="020F0502020204030204" pitchFamily="34" charset="0"/>
              <a:buChar char="―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Two facilities:  one license</a:t>
            </a:r>
          </a:p>
          <a:p>
            <a:pPr marL="1539875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Compact facility (initially licensed for 2.3 Mft³ and 3.9 </a:t>
            </a:r>
            <a:r>
              <a:rPr lang="en-US" altLang="en-US" sz="2200" b="0" dirty="0" err="1">
                <a:latin typeface="+mj-lt"/>
                <a:cs typeface="Times New Roman" pitchFamily="18" charset="0"/>
              </a:rPr>
              <a:t>MCi</a:t>
            </a:r>
            <a:r>
              <a:rPr lang="en-US" altLang="en-US" sz="2200" b="0" dirty="0">
                <a:latin typeface="+mj-lt"/>
                <a:cs typeface="Times New Roman" pitchFamily="18" charset="0"/>
              </a:rPr>
              <a:t>)</a:t>
            </a:r>
          </a:p>
          <a:p>
            <a:pPr marL="1539875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Federal facility for DOE waste (26 Mft³ and 5.6 </a:t>
            </a:r>
            <a:r>
              <a:rPr lang="en-US" altLang="en-US" sz="2200" b="0" dirty="0" err="1">
                <a:latin typeface="+mj-lt"/>
                <a:cs typeface="Times New Roman" pitchFamily="18" charset="0"/>
              </a:rPr>
              <a:t>MCi</a:t>
            </a:r>
            <a:r>
              <a:rPr lang="en-US" altLang="en-US" sz="2200" b="0" dirty="0">
                <a:latin typeface="+mj-lt"/>
                <a:cs typeface="Times New Roman" pitchFamily="18" charset="0"/>
              </a:rPr>
              <a:t>)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Accepts commercial LLRW (Class A, B and C) and federal LLRW and mixed waste 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Annual limit on radioactivity of out-of-compact waste is 275,000 Ci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No annual limit on volume of out-of-compact waste 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Volume expansion from 2.3 Mft³ to 9 Mft³ granted by the Texas Commission on Environmental Quality (TCEQ) 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Disposal of Depleted Uranium (DU) and Greater-Than-Class C (GTCC) waste is being considered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Current projected closure date is 2045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47650" y="289537"/>
            <a:ext cx="8572500" cy="50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en-US" sz="2200" b="0" dirty="0">
                <a:solidFill>
                  <a:schemeClr val="bg1"/>
                </a:solidFill>
                <a:latin typeface="+mj-lt"/>
              </a:rPr>
              <a:t>Status of Commercial LLRW Disposal Facilities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204915-39B2-430E-8BAF-D3032FC0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8093733-0FAE-43B3-BCAC-105D6B8DED89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DEP-rgb">
            <a:extLst>
              <a:ext uri="{FF2B5EF4-FFF2-40B4-BE49-F238E27FC236}">
                <a16:creationId xmlns:a16="http://schemas.microsoft.com/office/drawing/2014/main" id="{D412DEDB-4D4C-4400-B508-95D53A45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2099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484269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U.S. District Court prohibits proposed acquisition of Waste Control Specialists by </a:t>
            </a:r>
            <a:r>
              <a:rPr lang="en-US" sz="2200" dirty="0" err="1"/>
              <a:t>Energy</a:t>
            </a:r>
            <a:r>
              <a:rPr lang="en-US" sz="2200" i="1" dirty="0" err="1"/>
              <a:t>Solutions</a:t>
            </a:r>
            <a:endParaRPr lang="en-US" sz="2200" i="1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NRC released a rulemaking plan on financial assurance for disposition of Category 1 and 2 byproduct material radioactive sealed sources  (SECY-16-0115)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Commission issued the 10 CFR Part 61 Staff Requirements Memorandum </a:t>
            </a:r>
            <a:r>
              <a:rPr lang="en-US" sz="2200"/>
              <a:t>(SECY-16-016)</a:t>
            </a:r>
            <a:endParaRPr lang="en-US" sz="22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06"/>
            <a:ext cx="8946776" cy="83819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Recent Developments </a:t>
            </a:r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40646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07070-2370-42FD-9B6D-F883AC02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7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857B9-2AD0-4C69-9CF3-955962E1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0" name="Picture 9" descr="DEP-rgb">
            <a:extLst>
              <a:ext uri="{FF2B5EF4-FFF2-40B4-BE49-F238E27FC236}">
                <a16:creationId xmlns:a16="http://schemas.microsoft.com/office/drawing/2014/main" id="{8DC2EAFD-7D75-4633-9F4B-B50D4031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64" y="6129669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1EB0982-AB81-4F52-AD5B-C862AF0E996A}"/>
              </a:ext>
            </a:extLst>
          </p:cNvPr>
          <p:cNvSpPr txBox="1">
            <a:spLocks/>
          </p:cNvSpPr>
          <p:nvPr/>
        </p:nvSpPr>
        <p:spPr>
          <a:xfrm>
            <a:off x="457200" y="19812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cs typeface="Times New Roman" panose="02020603050405020304" pitchFamily="18" charset="0"/>
              </a:rPr>
              <a:t>Rich Janati</a:t>
            </a:r>
          </a:p>
          <a:p>
            <a:pPr marL="0" indent="0" algn="ctr">
              <a:buNone/>
            </a:pPr>
            <a:r>
              <a:rPr lang="en-US" dirty="0">
                <a:cs typeface="Times New Roman" panose="02020603050405020304" pitchFamily="18" charset="0"/>
              </a:rPr>
              <a:t>Chief, Division of Nuclear Safety</a:t>
            </a:r>
          </a:p>
          <a:p>
            <a:pPr marL="0" indent="0" algn="ctr">
              <a:buNone/>
            </a:pPr>
            <a:r>
              <a:rPr lang="en-US" dirty="0">
                <a:cs typeface="Times New Roman" panose="02020603050405020304" pitchFamily="18" charset="0"/>
              </a:rPr>
              <a:t>Administrator, Appalachian Compact Comm.</a:t>
            </a:r>
          </a:p>
          <a:p>
            <a:pPr marL="0" indent="0" algn="ctr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cs typeface="Times New Roman" panose="02020603050405020304" pitchFamily="18" charset="0"/>
              </a:rPr>
              <a:t>Phone: 717-787-2163</a:t>
            </a:r>
          </a:p>
          <a:p>
            <a:pPr marL="0" indent="0" algn="ctr">
              <a:buNone/>
            </a:pPr>
            <a:r>
              <a:rPr lang="en-US" dirty="0">
                <a:cs typeface="Times New Roman" panose="02020603050405020304" pitchFamily="18" charset="0"/>
              </a:rPr>
              <a:t>rjanati@pa.gov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B680432-B1DA-48B1-86E2-37E0E698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Thank you.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4825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2976</TotalTime>
  <Words>493</Words>
  <Application>Microsoft Office PowerPoint</Application>
  <PresentationFormat>On-screen Show (4:3)</PresentationFormat>
  <Paragraphs>81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Status of Commercial LLRW Disposal Facilities  </vt:lpstr>
      <vt:lpstr>Status of Commercial LLRW Disposal Facilities</vt:lpstr>
      <vt:lpstr>PowerPoint Presentation</vt:lpstr>
      <vt:lpstr>Recent Developments </vt:lpstr>
      <vt:lpstr>Thank you.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Build</dc:creator>
  <cp:lastModifiedBy>Hoffman, Kristina</cp:lastModifiedBy>
  <cp:revision>235</cp:revision>
  <cp:lastPrinted>2017-08-30T19:50:08Z</cp:lastPrinted>
  <dcterms:created xsi:type="dcterms:W3CDTF">2014-05-06T18:06:55Z</dcterms:created>
  <dcterms:modified xsi:type="dcterms:W3CDTF">2017-09-27T16:43:11Z</dcterms:modified>
</cp:coreProperties>
</file>