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4" r:id="rId2"/>
    <p:sldId id="261" r:id="rId3"/>
    <p:sldId id="273" r:id="rId4"/>
    <p:sldId id="275" r:id="rId5"/>
    <p:sldId id="278" r:id="rId6"/>
    <p:sldId id="276" r:id="rId7"/>
    <p:sldId id="279" r:id="rId8"/>
    <p:sldId id="280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C00"/>
    <a:srgbClr val="B3F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94585" autoAdjust="0"/>
  </p:normalViewPr>
  <p:slideViewPr>
    <p:cSldViewPr>
      <p:cViewPr varScale="1">
        <p:scale>
          <a:sx n="108" d="100"/>
          <a:sy n="108" d="100"/>
        </p:scale>
        <p:origin x="200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134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3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73B5B1-2059-4466-BF5A-6D12F14DFEA2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9A187F8-F52F-4A15-9DC5-6563EB199806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60DCE-5AB1-401D-A50D-0CAAE4FF515E}" type="datetime1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0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BBC97-4091-4001-B051-6807D2852DC1}" type="datetime1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6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5165-F087-4043-A738-1B95BC1260BA}" type="datetime1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13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B6C27-9217-4994-BBE2-E8C51D5F1698}" type="datetime1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93733-0FAE-43B3-BCAC-105D6B8DE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5040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B8E4-E120-4A0A-8CD9-189367D93F04}" type="datetime1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9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63141-CA85-4867-A050-46171C94C7D9}" type="datetime1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0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C114F-3DB2-4603-BA98-0D793575A214}" type="datetime1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2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48CB0-FA3B-4DF6-A799-C8BC81678D7F}" type="datetime1">
              <a:rPr lang="en-US" smtClean="0"/>
              <a:t>9/20/2019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24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4106-95F3-4B1C-8730-2566F1124C0B}" type="datetime1">
              <a:rPr lang="en-US" smtClean="0"/>
              <a:t>9/20/2019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4AFD-2D14-4464-94D9-3D1AC1E3D0A2}" type="datetime1">
              <a:rPr lang="en-US" smtClean="0"/>
              <a:t>9/20/2019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84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24D4-4CF5-4774-BADF-05B57A614158}" type="datetime1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8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ED6AF-69E3-4B8C-A293-97C62A3BF88E}" type="datetime1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53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26EC0-E535-4198-ABD9-46423444E8BA}" type="datetime1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B86B5-851B-4346-A7DA-D981274D6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2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752600"/>
            <a:ext cx="6477000" cy="41148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Status of Commercial Low-Level Radioactive Waste Disposal Facilities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Low-Level Waste Advisory Committee Meeting </a:t>
            </a:r>
          </a:p>
          <a:p>
            <a:r>
              <a:rPr lang="en-US" sz="2000" dirty="0">
                <a:solidFill>
                  <a:schemeClr val="tx1"/>
                </a:solidFill>
              </a:rPr>
              <a:t>October 4, 2019</a:t>
            </a:r>
          </a:p>
        </p:txBody>
      </p:sp>
      <p:pic>
        <p:nvPicPr>
          <p:cNvPr id="4" name="Picture 3" descr="P:\BRP Director\Allard's pic folder\BRP_new-ppt-banner_svd_11Feb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122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4488" y="6324600"/>
            <a:ext cx="8534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Tom Wolf, Governor                                                                                       Patrick McDonnell, Secretary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3113C3D-7BAE-4A69-A681-C3CA8ACE7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7414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599"/>
          </a:xfrm>
        </p:spPr>
        <p:txBody>
          <a:bodyPr>
            <a:noAutofit/>
          </a:bodyPr>
          <a:lstStyle/>
          <a:p>
            <a:pPr marL="3657600" lvl="8" indent="0">
              <a:buNone/>
            </a:pPr>
            <a:endParaRPr lang="en-US" sz="2400" dirty="0"/>
          </a:p>
          <a:p>
            <a:pPr marL="3257550" lvl="8" indent="0">
              <a:buNone/>
            </a:pPr>
            <a:endParaRPr lang="en-US" sz="2400" dirty="0"/>
          </a:p>
          <a:p>
            <a:pPr marL="3486150" lvl="8">
              <a:buFont typeface="Wingdings" panose="05000000000000000000" pitchFamily="2" charset="2"/>
              <a:buChar char="Ø"/>
            </a:pPr>
            <a:r>
              <a:rPr lang="en-US" sz="2400" dirty="0"/>
              <a:t>States Responsible</a:t>
            </a:r>
          </a:p>
          <a:p>
            <a:pPr marL="3486150" lvl="8">
              <a:buNone/>
            </a:pPr>
            <a:endParaRPr lang="en-US" sz="2400" dirty="0"/>
          </a:p>
          <a:p>
            <a:pPr marL="3486150" lvl="8">
              <a:buFont typeface="Wingdings" panose="05000000000000000000" pitchFamily="2" charset="2"/>
              <a:buChar char="Ø"/>
            </a:pPr>
            <a:r>
              <a:rPr lang="en-US" sz="2400" dirty="0"/>
              <a:t> Compacts Encouraged</a:t>
            </a:r>
          </a:p>
          <a:p>
            <a:pPr marL="3486150" lvl="8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86150" lvl="8">
              <a:buFont typeface="Wingdings" panose="05000000000000000000" pitchFamily="2" charset="2"/>
              <a:buChar char="Ø"/>
            </a:pPr>
            <a:r>
              <a:rPr lang="en-US" sz="2400" dirty="0"/>
              <a:t>Exclusion of Out-of-Compact Waste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1676400"/>
            <a:ext cx="2743200" cy="35052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Federal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Low-Level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Radioactive Waste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Policy Act</a:t>
            </a:r>
          </a:p>
        </p:txBody>
      </p:sp>
      <p:pic>
        <p:nvPicPr>
          <p:cNvPr id="7" name="Picture 6" descr="Aging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130"/>
            <a:ext cx="8610600" cy="111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DEP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09625" y="31876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Background - Federal Legislation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D5D5E-DBAE-4D45-8C33-6E1D5AFC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87B86B5-851B-4346-A7DA-D981274D6738}" type="slidenum">
              <a:rPr lang="en-US" b="1" smtClean="0">
                <a:solidFill>
                  <a:schemeClr val="tx1"/>
                </a:solidFill>
              </a:rPr>
              <a:t>2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993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200" b="0"/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228600" y="228600"/>
            <a:ext cx="868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200" b="0"/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228600" y="152400"/>
            <a:ext cx="876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200" b="0"/>
          </a:p>
        </p:txBody>
      </p:sp>
      <p:pic>
        <p:nvPicPr>
          <p:cNvPr id="7" name="Picture 6" descr="C:\Users\cmlaatsch\Desktop\llw-compact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987049"/>
            <a:ext cx="8880475" cy="515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ging 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4" y="177130"/>
            <a:ext cx="8837614" cy="88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EP-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14801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3776" y="215277"/>
            <a:ext cx="8764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algn="ctr"/>
            <a:r>
              <a:rPr lang="en-US" sz="3200" dirty="0">
                <a:solidFill>
                  <a:schemeClr val="bg1"/>
                </a:solidFill>
              </a:rPr>
              <a:t>Status of LLRW Compacts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934C36-682E-4C4D-9CE0-5420E93D7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87B86B5-851B-4346-A7DA-D981274D6738}" type="slidenum">
              <a:rPr lang="en-US" b="1" smtClean="0">
                <a:solidFill>
                  <a:schemeClr val="tx1"/>
                </a:solidFill>
              </a:rPr>
              <a:t>3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48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130"/>
            <a:ext cx="8610600" cy="111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38100" y="304800"/>
            <a:ext cx="8991600" cy="8382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en-US" altLang="en-US" sz="3200" dirty="0">
                <a:solidFill>
                  <a:schemeClr val="bg1"/>
                </a:solidFill>
                <a:cs typeface="Arial" charset="0"/>
              </a:rPr>
              <a:t>Status of Commercial LLRW Disposal Facilities </a:t>
            </a:r>
            <a:br>
              <a:rPr lang="en-US" altLang="en-US" sz="3200" dirty="0">
                <a:solidFill>
                  <a:schemeClr val="bg1"/>
                </a:solidFill>
                <a:cs typeface="Arial" charset="0"/>
              </a:rPr>
            </a:b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1536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8534400" cy="525780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>
                <a:latin typeface="+mj-lt"/>
                <a:cs typeface="Arial" charset="0"/>
              </a:rPr>
              <a:t>Barnwell Disposal Facility in South Carolina (Regional Facility)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+mj-lt"/>
                <a:cs typeface="Arial" charset="0"/>
              </a:rPr>
              <a:t>Accepts Class A, B and C wastes from the Atlantic Compact (CT, NJ, SC)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+mj-lt"/>
                <a:cs typeface="Arial" charset="0"/>
              </a:rPr>
              <a:t>Closed to generators outside the Atlantic Compact as of July 1, 2008</a:t>
            </a:r>
          </a:p>
          <a:p>
            <a:pPr marL="285750"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>
                <a:latin typeface="+mj-lt"/>
                <a:cs typeface="Arial" charset="0"/>
              </a:rPr>
              <a:t>Richland Facility in Washington (Regional Facility)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+mj-lt"/>
                <a:cs typeface="Arial" charset="0"/>
              </a:rPr>
              <a:t>Accepts Class A, B and C wastes from the Northwest and Rocky Mountain Compacts (11 states in 2 compacts)</a:t>
            </a:r>
          </a:p>
          <a:p>
            <a:pPr marL="285750" lvl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err="1">
                <a:latin typeface="+mj-lt"/>
                <a:cs typeface="Arial" charset="0"/>
              </a:rPr>
              <a:t>Energy</a:t>
            </a:r>
            <a:r>
              <a:rPr lang="en-US" sz="2000" b="1" i="1" dirty="0" err="1">
                <a:latin typeface="+mj-lt"/>
                <a:cs typeface="Arial" charset="0"/>
              </a:rPr>
              <a:t>Solutions</a:t>
            </a:r>
            <a:r>
              <a:rPr lang="en-US" sz="2000" b="1" dirty="0">
                <a:latin typeface="+mj-lt"/>
                <a:cs typeface="Arial" charset="0"/>
              </a:rPr>
              <a:t> Facility in Utah (not a Regional Facility)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+mj-lt"/>
                <a:cs typeface="Arial" charset="0"/>
              </a:rPr>
              <a:t>Accepts Class A waste (soil, resin, filters, operational waste, large components) from the entire nation except the Northwest and Rocky Mountain Compacts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+mj-lt"/>
                <a:cs typeface="Arial" charset="0"/>
              </a:rPr>
              <a:t>Processes radioactive liquids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+mj-lt"/>
                <a:cs typeface="Arial" charset="0"/>
              </a:rPr>
              <a:t>Provides for disposal of bulk waste, containerized waste, large components, and mixed waste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+mj-lt"/>
                <a:cs typeface="Arial" charset="0"/>
              </a:rPr>
              <a:t>Transports large components for disposal</a:t>
            </a:r>
          </a:p>
          <a:p>
            <a:pPr marL="457200" lvl="1" indent="0">
              <a:spcAft>
                <a:spcPts val="600"/>
              </a:spcAft>
              <a:buNone/>
              <a:defRPr/>
            </a:pPr>
            <a:endParaRPr lang="en-US" sz="2000" dirty="0">
              <a:latin typeface="+mj-lt"/>
              <a:cs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B820EC-1497-4278-821C-3797465DF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77000"/>
            <a:ext cx="2133600" cy="365125"/>
          </a:xfrm>
        </p:spPr>
        <p:txBody>
          <a:bodyPr/>
          <a:lstStyle/>
          <a:p>
            <a:pPr>
              <a:defRPr/>
            </a:pPr>
            <a:fld id="{38093733-0FAE-43B3-BCAC-105D6B8DED89}" type="slidenum">
              <a:rPr lang="en-US" b="1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7" name="Picture 6" descr="DEP-rgb">
            <a:extLst>
              <a:ext uri="{FF2B5EF4-FFF2-40B4-BE49-F238E27FC236}">
                <a16:creationId xmlns:a16="http://schemas.microsoft.com/office/drawing/2014/main" id="{678C7724-AD5A-4300-9969-FEBF7FCFA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19118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ging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01" y="207963"/>
            <a:ext cx="8720138" cy="96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848600" cy="46482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dirty="0" err="1"/>
              <a:t>Energy</a:t>
            </a:r>
            <a:r>
              <a:rPr lang="en-US" sz="2200" i="1" dirty="0" err="1"/>
              <a:t>Solutions</a:t>
            </a:r>
            <a:r>
              <a:rPr lang="en-US" sz="2200" i="1" dirty="0"/>
              <a:t> </a:t>
            </a:r>
            <a:r>
              <a:rPr lang="en-US" sz="2200" dirty="0"/>
              <a:t>(Cont.) 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 dirty="0"/>
              <a:t>May not receive or dispose of significant quantities of DU (one metric ton) until Utah approves DU performance assessment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200" dirty="0"/>
              <a:t>Approval for disposal of Class A sealed sources has been</a:t>
            </a:r>
            <a:r>
              <a:rPr lang="en-US" sz="2000" dirty="0"/>
              <a:t>     requested and is part of the permanent license amendment 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In May 2019, Utah legislature enacted House Bill 220 (HB-220) re disposal of radioactive waste in Utah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  <a:tabLst>
                <a:tab pos="457200" algn="l"/>
              </a:tabLst>
            </a:pPr>
            <a:r>
              <a:rPr lang="en-US" sz="2200" dirty="0"/>
              <a:t>      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15206"/>
            <a:ext cx="8946776" cy="838199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Status of Commercial LLRW Disposal Facilities</a:t>
            </a:r>
          </a:p>
        </p:txBody>
      </p:sp>
      <p:pic>
        <p:nvPicPr>
          <p:cNvPr id="6" name="Picture 5" descr="DEP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A087D7-76A7-45FA-8036-B76BF4C2C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87B86B5-851B-4346-A7DA-D981274D6738}" type="slidenum">
              <a:rPr lang="en-US" b="1" smtClean="0">
                <a:solidFill>
                  <a:schemeClr val="tx1"/>
                </a:solidFill>
              </a:rPr>
              <a:t>5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02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ging bann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676"/>
            <a:ext cx="8915400" cy="959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0" y="1189882"/>
            <a:ext cx="8715375" cy="423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457200" eaLnBrk="0" hangingPunct="0"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1028700" indent="-393700" eaLnBrk="0" hangingPunct="0"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3413" algn="l"/>
              </a:tabLs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900"/>
              </a:spcAft>
              <a:buFont typeface="Wingdings" pitchFamily="2" charset="2"/>
              <a:buChar char="Ø"/>
            </a:pPr>
            <a:r>
              <a:rPr lang="en-US" altLang="en-US" sz="2200" dirty="0">
                <a:latin typeface="+mj-lt"/>
                <a:cs typeface="Times New Roman" pitchFamily="18" charset="0"/>
              </a:rPr>
              <a:t>WCS Disposal Facility in Texas (Regional Facility)</a:t>
            </a:r>
          </a:p>
          <a:p>
            <a:pPr eaLnBrk="1" hangingPunct="1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altLang="en-US" sz="2200" b="0" dirty="0">
                <a:latin typeface="+mj-lt"/>
                <a:cs typeface="Times New Roman" pitchFamily="18" charset="0"/>
              </a:rPr>
              <a:t>Accepts commercial LLRW (Class A, B and C) and federal LLRW and   mixed waste </a:t>
            </a:r>
          </a:p>
          <a:p>
            <a:pPr eaLnBrk="1" hangingPunct="1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altLang="en-US" sz="2200" b="0" dirty="0">
                <a:latin typeface="+mj-lt"/>
                <a:cs typeface="Times New Roman" pitchFamily="18" charset="0"/>
              </a:rPr>
              <a:t>Annual limit on radioactivity of out-of-compact waste is 275,000 Ci</a:t>
            </a:r>
          </a:p>
          <a:p>
            <a:pPr eaLnBrk="1" hangingPunct="1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altLang="en-US" sz="2200" b="0" dirty="0">
                <a:latin typeface="+mj-lt"/>
                <a:cs typeface="Times New Roman" pitchFamily="18" charset="0"/>
              </a:rPr>
              <a:t>No annual limit on volume of out-of-compact waste </a:t>
            </a:r>
          </a:p>
          <a:p>
            <a:pPr marL="571500" indent="-342900" eaLnBrk="1" hangingPunct="1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altLang="en-US" sz="2200" b="0" dirty="0">
                <a:latin typeface="+mj-lt"/>
                <a:cs typeface="Times New Roman" pitchFamily="18" charset="0"/>
              </a:rPr>
              <a:t>  Disposal of Depleted Uranium (DU) and Greater-Than-Class C (GTCC)           </a:t>
            </a:r>
          </a:p>
          <a:p>
            <a:pPr marL="228600" indent="0" eaLnBrk="1" hangingPunct="1">
              <a:spcAft>
                <a:spcPts val="1000"/>
              </a:spcAft>
            </a:pPr>
            <a:r>
              <a:rPr lang="en-US" altLang="en-US" sz="2200" b="0" dirty="0">
                <a:latin typeface="+mj-lt"/>
                <a:cs typeface="Times New Roman" pitchFamily="18" charset="0"/>
              </a:rPr>
              <a:t>       waste is being considered</a:t>
            </a:r>
          </a:p>
          <a:p>
            <a:pPr eaLnBrk="1" hangingPunct="1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altLang="en-US" sz="2200" b="0" dirty="0">
                <a:latin typeface="+mj-lt"/>
                <a:cs typeface="Times New Roman" pitchFamily="18" charset="0"/>
              </a:rPr>
              <a:t>Texas legislature introduced proposed Bills HB-2269 and SB-1021 relating to operations of the facility and SB-1753 relating to regulation of radioactive waste </a:t>
            </a: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247650" y="289537"/>
            <a:ext cx="8572500" cy="50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ts val="3500"/>
              </a:lnSpc>
            </a:pPr>
            <a:r>
              <a:rPr lang="en-US" altLang="en-US" sz="2200" b="0" dirty="0">
                <a:solidFill>
                  <a:schemeClr val="bg1"/>
                </a:solidFill>
                <a:latin typeface="+mj-lt"/>
              </a:rPr>
              <a:t>Status of Commercial LLRW Disposal Facilities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204915-39B2-430E-8BAF-D3032FC00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38093733-0FAE-43B3-BCAC-105D6B8DED89}" type="slidenum">
              <a:rPr lang="en-US" b="1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" name="Picture 7" descr="DEP-rgb">
            <a:extLst>
              <a:ext uri="{FF2B5EF4-FFF2-40B4-BE49-F238E27FC236}">
                <a16:creationId xmlns:a16="http://schemas.microsoft.com/office/drawing/2014/main" id="{D412DEDB-4D4C-4400-B508-95D53A45C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247" y="6310099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820990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ging bann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130"/>
            <a:ext cx="8720138" cy="96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177" y="1539876"/>
            <a:ext cx="7467600" cy="469057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Interpretation of Definition of High-Level Radioactive Waste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Very Low-Level Waste (VLLW) Scoping Study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Status of 10 CFR Part 61 Rulemaking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800" dirty="0"/>
              <a:t>Greater-Than-Class C (GTCC) Waste Regulatory Basis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15206"/>
            <a:ext cx="8946776" cy="83819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Recent National Developments </a:t>
            </a:r>
          </a:p>
        </p:txBody>
      </p:sp>
      <p:pic>
        <p:nvPicPr>
          <p:cNvPr id="6" name="Picture 5" descr="DEP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096000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1600" y="406467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07070-2370-42FD-9B6D-F883AC02E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87B86B5-851B-4346-A7DA-D981274D6738}" type="slidenum">
              <a:rPr lang="en-US" b="1" smtClean="0">
                <a:solidFill>
                  <a:schemeClr val="tx1"/>
                </a:solidFill>
              </a:rPr>
              <a:t>7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72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D857B9-2AD0-4C69-9CF3-955962E10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87B86B5-851B-4346-A7DA-D981274D6738}" type="slidenum">
              <a:rPr lang="en-US" b="1" smtClean="0">
                <a:solidFill>
                  <a:schemeClr val="tx1"/>
                </a:solidFill>
              </a:rPr>
              <a:t>8</a:t>
            </a:fld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10" name="Picture 9" descr="DEP-rgb">
            <a:extLst>
              <a:ext uri="{FF2B5EF4-FFF2-40B4-BE49-F238E27FC236}">
                <a16:creationId xmlns:a16="http://schemas.microsoft.com/office/drawing/2014/main" id="{8DC2EAFD-7D75-4633-9F4B-B50D40312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664" y="6129669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21EB0982-AB81-4F52-AD5B-C862AF0E996A}"/>
              </a:ext>
            </a:extLst>
          </p:cNvPr>
          <p:cNvSpPr txBox="1">
            <a:spLocks/>
          </p:cNvSpPr>
          <p:nvPr/>
        </p:nvSpPr>
        <p:spPr>
          <a:xfrm>
            <a:off x="457200" y="2286000"/>
            <a:ext cx="8077200" cy="342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cs typeface="Times New Roman" panose="02020603050405020304" pitchFamily="18" charset="0"/>
              </a:rPr>
              <a:t>Rich Janati, M.S.</a:t>
            </a:r>
          </a:p>
          <a:p>
            <a:pPr marL="0" indent="0" algn="ctr">
              <a:buNone/>
            </a:pPr>
            <a:r>
              <a:rPr lang="en-US" sz="2800" b="1" dirty="0">
                <a:cs typeface="Times New Roman" panose="02020603050405020304" pitchFamily="18" charset="0"/>
              </a:rPr>
              <a:t>Chief, Division of Nuclear Safety</a:t>
            </a:r>
          </a:p>
          <a:p>
            <a:pPr marL="0" indent="0" algn="ctr">
              <a:buNone/>
            </a:pPr>
            <a:r>
              <a:rPr lang="en-US" sz="2800" b="1" dirty="0">
                <a:cs typeface="Times New Roman" panose="02020603050405020304" pitchFamily="18" charset="0"/>
              </a:rPr>
              <a:t>Administrator, Appalachian </a:t>
            </a:r>
            <a:r>
              <a:rPr lang="en-US" sz="2800" b="1">
                <a:cs typeface="Times New Roman" panose="02020603050405020304" pitchFamily="18" charset="0"/>
              </a:rPr>
              <a:t>Compact Commission</a:t>
            </a:r>
          </a:p>
          <a:p>
            <a:pPr marL="0" indent="0" algn="ctr">
              <a:buNone/>
            </a:pPr>
            <a:endParaRPr lang="en-US" sz="2800" b="1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dirty="0">
                <a:cs typeface="Times New Roman" panose="02020603050405020304" pitchFamily="18" charset="0"/>
              </a:rPr>
              <a:t>Phone: 717-787-2163</a:t>
            </a:r>
          </a:p>
          <a:p>
            <a:pPr marL="0" indent="0" algn="ctr">
              <a:buNone/>
            </a:pPr>
            <a:r>
              <a:rPr lang="en-US" sz="2800" b="1" dirty="0">
                <a:cs typeface="Times New Roman" panose="02020603050405020304" pitchFamily="18" charset="0"/>
              </a:rPr>
              <a:t>rjanati@pa.gov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B680432-B1DA-48B1-86E2-37E0E698F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b="1" dirty="0"/>
            </a:br>
            <a:r>
              <a:rPr lang="en-US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48259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3750</TotalTime>
  <Words>420</Words>
  <Application>Microsoft Office PowerPoint</Application>
  <PresentationFormat>On-screen Show (4:3)</PresentationFormat>
  <Paragraphs>67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Status of Commercial LLRW Disposal Facilities  </vt:lpstr>
      <vt:lpstr>Status of Commercial LLRW Disposal Facilities</vt:lpstr>
      <vt:lpstr>PowerPoint Presentation</vt:lpstr>
      <vt:lpstr>Recent National Developments </vt:lpstr>
      <vt:lpstr>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Build</dc:creator>
  <cp:lastModifiedBy>Lupold, Kylie</cp:lastModifiedBy>
  <cp:revision>297</cp:revision>
  <cp:lastPrinted>2018-05-01T14:46:07Z</cp:lastPrinted>
  <dcterms:created xsi:type="dcterms:W3CDTF">2014-05-06T18:06:55Z</dcterms:created>
  <dcterms:modified xsi:type="dcterms:W3CDTF">2019-09-20T11:22:03Z</dcterms:modified>
</cp:coreProperties>
</file>