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7">
  <p:sldMasterIdLst>
    <p:sldMasterId id="2147483648" r:id="rId4"/>
    <p:sldMasterId id="2147484078" r:id="rId5"/>
  </p:sldMasterIdLst>
  <p:notesMasterIdLst>
    <p:notesMasterId r:id="rId24"/>
  </p:notesMasterIdLst>
  <p:handoutMasterIdLst>
    <p:handoutMasterId r:id="rId25"/>
  </p:handoutMasterIdLst>
  <p:sldIdLst>
    <p:sldId id="353" r:id="rId6"/>
    <p:sldId id="481" r:id="rId7"/>
    <p:sldId id="482" r:id="rId8"/>
    <p:sldId id="483" r:id="rId9"/>
    <p:sldId id="485" r:id="rId10"/>
    <p:sldId id="484" r:id="rId11"/>
    <p:sldId id="480" r:id="rId12"/>
    <p:sldId id="479" r:id="rId13"/>
    <p:sldId id="489" r:id="rId14"/>
    <p:sldId id="486" r:id="rId15"/>
    <p:sldId id="488" r:id="rId16"/>
    <p:sldId id="487" r:id="rId17"/>
    <p:sldId id="490" r:id="rId18"/>
    <p:sldId id="491" r:id="rId19"/>
    <p:sldId id="493" r:id="rId20"/>
    <p:sldId id="494" r:id="rId21"/>
    <p:sldId id="495" r:id="rId22"/>
    <p:sldId id="496" r:id="rId2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MS PGothic" charset="0"/>
        <a:cs typeface="MS PGothic" charset="0"/>
      </a:defRPr>
    </a:lvl1pPr>
    <a:lvl2pPr marL="457200" algn="l" defTabSz="457200" rtl="0" fontAlgn="base">
      <a:spcBef>
        <a:spcPct val="0"/>
      </a:spcBef>
      <a:spcAft>
        <a:spcPct val="0"/>
      </a:spcAft>
      <a:defRPr sz="2400" kern="1200">
        <a:solidFill>
          <a:schemeClr val="tx1"/>
        </a:solidFill>
        <a:latin typeface="Arial" charset="0"/>
        <a:ea typeface="MS PGothic" charset="0"/>
        <a:cs typeface="MS PGothic" charset="0"/>
      </a:defRPr>
    </a:lvl2pPr>
    <a:lvl3pPr marL="914400" algn="l" defTabSz="457200" rtl="0" fontAlgn="base">
      <a:spcBef>
        <a:spcPct val="0"/>
      </a:spcBef>
      <a:spcAft>
        <a:spcPct val="0"/>
      </a:spcAft>
      <a:defRPr sz="2400" kern="1200">
        <a:solidFill>
          <a:schemeClr val="tx1"/>
        </a:solidFill>
        <a:latin typeface="Arial" charset="0"/>
        <a:ea typeface="MS PGothic" charset="0"/>
        <a:cs typeface="MS PGothic" charset="0"/>
      </a:defRPr>
    </a:lvl3pPr>
    <a:lvl4pPr marL="1371600" algn="l" defTabSz="457200" rtl="0" fontAlgn="base">
      <a:spcBef>
        <a:spcPct val="0"/>
      </a:spcBef>
      <a:spcAft>
        <a:spcPct val="0"/>
      </a:spcAft>
      <a:defRPr sz="2400" kern="1200">
        <a:solidFill>
          <a:schemeClr val="tx1"/>
        </a:solidFill>
        <a:latin typeface="Arial" charset="0"/>
        <a:ea typeface="MS PGothic" charset="0"/>
        <a:cs typeface="MS PGothic" charset="0"/>
      </a:defRPr>
    </a:lvl4pPr>
    <a:lvl5pPr marL="1828800" algn="l" defTabSz="457200" rtl="0" fontAlgn="base">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2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D45FE3E7-B356-D646-8628-CF1F67AA07A9}" type="datetime1">
              <a:rPr lang="en-US"/>
              <a:pPr>
                <a:defRPr/>
              </a:pPr>
              <a:t>4/18/2018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6CEB7E7-AAE9-5B40-98D8-5AB8F52F3A0C}" type="slidenum">
              <a:rPr lang="en-US"/>
              <a:pPr>
                <a:defRPr/>
              </a:pPr>
              <a:t>‹#›</a:t>
            </a:fld>
            <a:endParaRPr lang="en-US"/>
          </a:p>
        </p:txBody>
      </p:sp>
    </p:spTree>
    <p:extLst>
      <p:ext uri="{BB962C8B-B14F-4D97-AF65-F5344CB8AC3E}">
        <p14:creationId xmlns:p14="http://schemas.microsoft.com/office/powerpoint/2010/main" val="344999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1DE7024-D0E7-E642-A920-8E2E7B196571}" type="datetime1">
              <a:rPr lang="en-US"/>
              <a:pPr>
                <a:defRPr/>
              </a:pPr>
              <a:t>4/18/2018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E9FED02F-28E4-1140-B3F5-10A61683CC7E}" type="slidenum">
              <a:rPr lang="en-US"/>
              <a:pPr>
                <a:defRPr/>
              </a:pPr>
              <a:t>‹#›</a:t>
            </a:fld>
            <a:endParaRPr lang="en-US"/>
          </a:p>
        </p:txBody>
      </p:sp>
    </p:spTree>
    <p:extLst>
      <p:ext uri="{BB962C8B-B14F-4D97-AF65-F5344CB8AC3E}">
        <p14:creationId xmlns:p14="http://schemas.microsoft.com/office/powerpoint/2010/main" val="349710657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7" descr="Geisinger Logotype_PMS2195.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7400" y="6300788"/>
            <a:ext cx="17145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bwMode="auto">
          <a:xfrm>
            <a:off x="685800" y="477838"/>
            <a:ext cx="8229600" cy="65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3" name="Text Placeholder 2"/>
          <p:cNvSpPr>
            <a:spLocks noGrp="1"/>
          </p:cNvSpPr>
          <p:nvPr>
            <p:ph type="body" idx="1"/>
          </p:nvPr>
        </p:nvSpPr>
        <p:spPr bwMode="auto">
          <a:xfrm>
            <a:off x="685800" y="1687513"/>
            <a:ext cx="8229600" cy="472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a:solidFill>
                  <a:srgbClr val="1A5279"/>
                </a:solidFill>
              </a:defRPr>
            </a:lvl1pPr>
            <a:lvl2pPr>
              <a:defRPr>
                <a:solidFill>
                  <a:srgbClr val="1A5279"/>
                </a:solidFill>
              </a:defRPr>
            </a:lvl2pPr>
            <a:lvl3pPr>
              <a:defRPr>
                <a:solidFill>
                  <a:srgbClr val="1A5279"/>
                </a:solidFill>
              </a:defRPr>
            </a:lvl3pPr>
            <a:lvl4pPr>
              <a:defRPr>
                <a:solidFill>
                  <a:srgbClr val="1A5279"/>
                </a:solidFill>
              </a:defRPr>
            </a:lvl4pPr>
            <a:lvl5pPr>
              <a:defRPr>
                <a:solidFill>
                  <a:srgbClr val="1A52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txBox="1">
            <a:spLocks/>
          </p:cNvSpPr>
          <p:nvPr userDrawn="1"/>
        </p:nvSpPr>
        <p:spPr bwMode="auto">
          <a:xfrm>
            <a:off x="8602663" y="6405563"/>
            <a:ext cx="558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1EE3510-49F9-BB4B-BE64-310A8AF2B304}" type="slidenum">
              <a:rPr lang="en-US" sz="1200">
                <a:solidFill>
                  <a:srgbClr val="1A5279"/>
                </a:solidFill>
              </a:rPr>
              <a:pPr eaLnBrk="1" hangingPunct="1"/>
              <a:t>‹#›</a:t>
            </a:fld>
            <a:endParaRPr lang="en-US" sz="1200" dirty="0">
              <a:solidFill>
                <a:srgbClr val="1A5279"/>
              </a:solidFill>
            </a:endParaRPr>
          </a:p>
        </p:txBody>
      </p:sp>
    </p:spTree>
    <p:extLst>
      <p:ext uri="{BB962C8B-B14F-4D97-AF65-F5344CB8AC3E}">
        <p14:creationId xmlns:p14="http://schemas.microsoft.com/office/powerpoint/2010/main" val="35749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9407" y="502508"/>
            <a:ext cx="8229600" cy="658812"/>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739407" y="1734483"/>
            <a:ext cx="8229600" cy="4721225"/>
          </a:xfrm>
          <a:prstGeom prst="rect">
            <a:avLst/>
          </a:prstGeom>
        </p:spPr>
        <p:txBody>
          <a:bodyPr/>
          <a:lstStyle>
            <a:lvl1pPr>
              <a:defRPr>
                <a:solidFill>
                  <a:srgbClr val="1A5279"/>
                </a:solidFill>
              </a:defRPr>
            </a:lvl1pPr>
            <a:lvl2pPr>
              <a:defRPr>
                <a:solidFill>
                  <a:srgbClr val="1A5279"/>
                </a:solidFill>
              </a:defRPr>
            </a:lvl2pPr>
            <a:lvl3pPr>
              <a:defRPr>
                <a:solidFill>
                  <a:srgbClr val="1A5279"/>
                </a:solidFill>
              </a:defRPr>
            </a:lvl3pPr>
            <a:lvl4pPr>
              <a:defRPr>
                <a:solidFill>
                  <a:srgbClr val="1A5279"/>
                </a:solidFill>
              </a:defRPr>
            </a:lvl4pPr>
            <a:lvl5pPr>
              <a:defRPr>
                <a:solidFill>
                  <a:srgbClr val="1A52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txBox="1">
            <a:spLocks/>
          </p:cNvSpPr>
          <p:nvPr userDrawn="1"/>
        </p:nvSpPr>
        <p:spPr bwMode="auto">
          <a:xfrm>
            <a:off x="8602663" y="6405563"/>
            <a:ext cx="558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1EE3510-49F9-BB4B-BE64-310A8AF2B304}" type="slidenum">
              <a:rPr lang="en-US" sz="1200">
                <a:solidFill>
                  <a:srgbClr val="1A5279"/>
                </a:solidFill>
              </a:rPr>
              <a:pPr eaLnBrk="1" hangingPunct="1"/>
              <a:t>‹#›</a:t>
            </a:fld>
            <a:endParaRPr lang="en-US" sz="1200" dirty="0">
              <a:solidFill>
                <a:srgbClr val="1A5279"/>
              </a:solidFill>
            </a:endParaRPr>
          </a:p>
        </p:txBody>
      </p:sp>
    </p:spTree>
    <p:extLst>
      <p:ext uri="{BB962C8B-B14F-4D97-AF65-F5344CB8AC3E}">
        <p14:creationId xmlns:p14="http://schemas.microsoft.com/office/powerpoint/2010/main" val="415853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9643" y="452116"/>
            <a:ext cx="8229600" cy="65881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69643" y="1600200"/>
            <a:ext cx="3757527" cy="4525963"/>
          </a:xfrm>
          <a:prstGeom prst="rect">
            <a:avLst/>
          </a:prstGeom>
        </p:spPr>
        <p:txBody>
          <a:bodyPr/>
          <a:lstStyle>
            <a:lvl1pPr>
              <a:defRPr sz="2800">
                <a:solidFill>
                  <a:srgbClr val="1A5279"/>
                </a:solidFill>
              </a:defRPr>
            </a:lvl1pPr>
            <a:lvl2pPr>
              <a:defRPr sz="2400">
                <a:solidFill>
                  <a:srgbClr val="1A5279"/>
                </a:solidFill>
              </a:defRPr>
            </a:lvl2pPr>
            <a:lvl3pPr>
              <a:defRPr sz="2000">
                <a:solidFill>
                  <a:srgbClr val="1A5279"/>
                </a:solidFill>
              </a:defRPr>
            </a:lvl3pPr>
            <a:lvl4pPr>
              <a:defRPr sz="1800">
                <a:solidFill>
                  <a:srgbClr val="1A5279"/>
                </a:solidFill>
              </a:defRPr>
            </a:lvl4pPr>
            <a:lvl5pPr>
              <a:defRPr sz="1800">
                <a:solidFill>
                  <a:srgbClr val="1A527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60643" y="1600200"/>
            <a:ext cx="3757527" cy="4525963"/>
          </a:xfrm>
          <a:prstGeom prst="rect">
            <a:avLst/>
          </a:prstGeom>
        </p:spPr>
        <p:txBody>
          <a:bodyPr/>
          <a:lstStyle>
            <a:lvl1pPr>
              <a:defRPr sz="2800">
                <a:solidFill>
                  <a:srgbClr val="1A5279"/>
                </a:solidFill>
              </a:defRPr>
            </a:lvl1pPr>
            <a:lvl2pPr>
              <a:defRPr sz="2400">
                <a:solidFill>
                  <a:srgbClr val="1A5279"/>
                </a:solidFill>
              </a:defRPr>
            </a:lvl2pPr>
            <a:lvl3pPr>
              <a:defRPr sz="2000">
                <a:solidFill>
                  <a:srgbClr val="1A5279"/>
                </a:solidFill>
              </a:defRPr>
            </a:lvl3pPr>
            <a:lvl4pPr>
              <a:defRPr sz="1800">
                <a:solidFill>
                  <a:srgbClr val="1A5279"/>
                </a:solidFill>
              </a:defRPr>
            </a:lvl4pPr>
            <a:lvl5pPr>
              <a:defRPr sz="1800">
                <a:solidFill>
                  <a:srgbClr val="1A527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txBox="1">
            <a:spLocks/>
          </p:cNvSpPr>
          <p:nvPr userDrawn="1"/>
        </p:nvSpPr>
        <p:spPr bwMode="auto">
          <a:xfrm>
            <a:off x="8602663" y="6405563"/>
            <a:ext cx="558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1EE3510-49F9-BB4B-BE64-310A8AF2B304}" type="slidenum">
              <a:rPr lang="en-US" sz="1200">
                <a:solidFill>
                  <a:srgbClr val="1A5279"/>
                </a:solidFill>
              </a:rPr>
              <a:pPr eaLnBrk="1" hangingPunct="1"/>
              <a:t>‹#›</a:t>
            </a:fld>
            <a:endParaRPr lang="en-US" sz="1200" dirty="0">
              <a:solidFill>
                <a:srgbClr val="1A5279"/>
              </a:solidFill>
            </a:endParaRPr>
          </a:p>
        </p:txBody>
      </p:sp>
    </p:spTree>
    <p:extLst>
      <p:ext uri="{BB962C8B-B14F-4D97-AF65-F5344CB8AC3E}">
        <p14:creationId xmlns:p14="http://schemas.microsoft.com/office/powerpoint/2010/main" val="148010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85800" y="477838"/>
            <a:ext cx="8229600" cy="65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3" name="Text Placeholder 2"/>
          <p:cNvSpPr>
            <a:spLocks noGrp="1"/>
          </p:cNvSpPr>
          <p:nvPr>
            <p:ph type="body" idx="1"/>
          </p:nvPr>
        </p:nvSpPr>
        <p:spPr bwMode="auto">
          <a:xfrm>
            <a:off x="685800" y="1687513"/>
            <a:ext cx="8229600" cy="472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a:solidFill>
                  <a:srgbClr val="1A5279"/>
                </a:solidFill>
              </a:defRPr>
            </a:lvl1pPr>
            <a:lvl2pPr>
              <a:defRPr>
                <a:solidFill>
                  <a:srgbClr val="1A5279"/>
                </a:solidFill>
              </a:defRPr>
            </a:lvl2pPr>
            <a:lvl3pPr>
              <a:defRPr>
                <a:solidFill>
                  <a:srgbClr val="1A5279"/>
                </a:solidFill>
              </a:defRPr>
            </a:lvl3pPr>
            <a:lvl4pPr>
              <a:defRPr>
                <a:solidFill>
                  <a:srgbClr val="1A5279"/>
                </a:solidFill>
              </a:defRPr>
            </a:lvl4pPr>
            <a:lvl5pPr>
              <a:defRPr>
                <a:solidFill>
                  <a:srgbClr val="1A52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txBox="1">
            <a:spLocks/>
          </p:cNvSpPr>
          <p:nvPr userDrawn="1"/>
        </p:nvSpPr>
        <p:spPr bwMode="auto">
          <a:xfrm>
            <a:off x="8602663" y="6405563"/>
            <a:ext cx="558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1EE3510-49F9-BB4B-BE64-310A8AF2B304}" type="slidenum">
              <a:rPr lang="en-US" sz="1200">
                <a:solidFill>
                  <a:srgbClr val="1A5279"/>
                </a:solidFill>
              </a:rPr>
              <a:pPr eaLnBrk="1" hangingPunct="1"/>
              <a:t>‹#›</a:t>
            </a:fld>
            <a:endParaRPr lang="en-US" sz="1200" dirty="0">
              <a:solidFill>
                <a:srgbClr val="1A5279"/>
              </a:solidFill>
            </a:endParaRPr>
          </a:p>
        </p:txBody>
      </p:sp>
    </p:spTree>
    <p:extLst>
      <p:ext uri="{BB962C8B-B14F-4D97-AF65-F5344CB8AC3E}">
        <p14:creationId xmlns:p14="http://schemas.microsoft.com/office/powerpoint/2010/main" val="361120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8602663" y="6380163"/>
            <a:ext cx="558800" cy="365125"/>
          </a:xfrm>
          <a:prstGeom prst="rect">
            <a:avLst/>
          </a:prstGeom>
        </p:spPr>
        <p:txBody>
          <a:bodyPr vert="horz" wrap="square" lIns="91440" tIns="45720" rIns="91440" bIns="45720" numCol="1" anchor="t" anchorCtr="0" compatLnSpc="1">
            <a:prstTxWarp prst="textNoShape">
              <a:avLst/>
            </a:prstTxWarp>
          </a:bodyPr>
          <a:lstStyle>
            <a:lvl1pPr>
              <a:defRPr sz="1100">
                <a:solidFill>
                  <a:srgbClr val="7F7F7F"/>
                </a:solidFill>
              </a:defRPr>
            </a:lvl1pPr>
          </a:lstStyle>
          <a:p>
            <a:pPr>
              <a:defRPr/>
            </a:pPr>
            <a:fld id="{3F1C0B2D-2746-9444-BB01-281FED9BC9E6}" type="slidenum">
              <a:rPr lang="en-US"/>
              <a:pPr>
                <a:defRPr/>
              </a:pPr>
              <a:t>‹#›</a:t>
            </a:fld>
            <a:endParaRPr lang="en-US" dirty="0"/>
          </a:p>
        </p:txBody>
      </p:sp>
      <p:pic>
        <p:nvPicPr>
          <p:cNvPr id="1028" name="Picture 4"/>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49213"/>
            <a:ext cx="8763000" cy="6197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474663" y="1320800"/>
            <a:ext cx="8712200" cy="558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0" y="-50400"/>
            <a:ext cx="9144000" cy="191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7" descr="Geisinger Logotype_PMS2195.eps"/>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87400" y="6300788"/>
            <a:ext cx="17145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4" r:id="rId1"/>
    <p:sldLayoutId id="2147484075" r:id="rId2"/>
    <p:sldLayoutId id="2147484077" r:id="rId3"/>
  </p:sldLayoutIdLst>
  <p:hf hdr="0" dt="0"/>
  <p:txStyles>
    <p:titleStyle>
      <a:lvl1pPr algn="l" defTabSz="457200" rtl="0" eaLnBrk="0" fontAlgn="base" hangingPunct="0">
        <a:spcBef>
          <a:spcPct val="0"/>
        </a:spcBef>
        <a:spcAft>
          <a:spcPct val="0"/>
        </a:spcAft>
        <a:defRPr sz="2800" b="1" kern="1200">
          <a:solidFill>
            <a:srgbClr val="17375E"/>
          </a:solidFill>
          <a:latin typeface="+mj-lt"/>
          <a:ea typeface="MS PGothic" pitchFamily="34" charset="-128"/>
          <a:cs typeface="MS PGothic" charset="0"/>
        </a:defRPr>
      </a:lvl1pPr>
      <a:lvl2pPr algn="l" defTabSz="457200" rtl="0" eaLnBrk="0" fontAlgn="base" hangingPunct="0">
        <a:spcBef>
          <a:spcPct val="0"/>
        </a:spcBef>
        <a:spcAft>
          <a:spcPct val="0"/>
        </a:spcAft>
        <a:defRPr sz="2800" b="1">
          <a:solidFill>
            <a:srgbClr val="17375E"/>
          </a:solidFill>
          <a:latin typeface="Arial" pitchFamily="27" charset="0"/>
          <a:ea typeface="MS PGothic" pitchFamily="34" charset="-128"/>
          <a:cs typeface="MS PGothic" charset="0"/>
        </a:defRPr>
      </a:lvl2pPr>
      <a:lvl3pPr algn="l" defTabSz="457200" rtl="0" eaLnBrk="0" fontAlgn="base" hangingPunct="0">
        <a:spcBef>
          <a:spcPct val="0"/>
        </a:spcBef>
        <a:spcAft>
          <a:spcPct val="0"/>
        </a:spcAft>
        <a:defRPr sz="2800" b="1">
          <a:solidFill>
            <a:srgbClr val="17375E"/>
          </a:solidFill>
          <a:latin typeface="Arial" pitchFamily="27" charset="0"/>
          <a:ea typeface="MS PGothic" pitchFamily="34" charset="-128"/>
          <a:cs typeface="MS PGothic" charset="0"/>
        </a:defRPr>
      </a:lvl3pPr>
      <a:lvl4pPr algn="l" defTabSz="457200" rtl="0" eaLnBrk="0" fontAlgn="base" hangingPunct="0">
        <a:spcBef>
          <a:spcPct val="0"/>
        </a:spcBef>
        <a:spcAft>
          <a:spcPct val="0"/>
        </a:spcAft>
        <a:defRPr sz="2800" b="1">
          <a:solidFill>
            <a:srgbClr val="17375E"/>
          </a:solidFill>
          <a:latin typeface="Arial" pitchFamily="27" charset="0"/>
          <a:ea typeface="MS PGothic" pitchFamily="34" charset="-128"/>
          <a:cs typeface="MS PGothic" charset="0"/>
        </a:defRPr>
      </a:lvl4pPr>
      <a:lvl5pPr algn="l" defTabSz="457200" rtl="0" eaLnBrk="0" fontAlgn="base" hangingPunct="0">
        <a:spcBef>
          <a:spcPct val="0"/>
        </a:spcBef>
        <a:spcAft>
          <a:spcPct val="0"/>
        </a:spcAft>
        <a:defRPr sz="2800" b="1">
          <a:solidFill>
            <a:srgbClr val="17375E"/>
          </a:solidFill>
          <a:latin typeface="Arial" pitchFamily="27" charset="0"/>
          <a:ea typeface="MS PGothic" pitchFamily="34" charset="-128"/>
          <a:cs typeface="MS PGothic" charset="0"/>
        </a:defRPr>
      </a:lvl5pPr>
      <a:lvl6pPr marL="457200" algn="l" defTabSz="457200" rtl="0" fontAlgn="base">
        <a:spcBef>
          <a:spcPct val="0"/>
        </a:spcBef>
        <a:spcAft>
          <a:spcPct val="0"/>
        </a:spcAft>
        <a:defRPr sz="2800" b="1">
          <a:solidFill>
            <a:srgbClr val="17375E"/>
          </a:solidFill>
          <a:latin typeface="Arial" pitchFamily="27" charset="0"/>
          <a:ea typeface="ＭＳ Ｐゴシック" pitchFamily="27" charset="-128"/>
          <a:cs typeface="ＭＳ Ｐゴシック" pitchFamily="27" charset="-128"/>
        </a:defRPr>
      </a:lvl6pPr>
      <a:lvl7pPr marL="914400" algn="l" defTabSz="457200" rtl="0" fontAlgn="base">
        <a:spcBef>
          <a:spcPct val="0"/>
        </a:spcBef>
        <a:spcAft>
          <a:spcPct val="0"/>
        </a:spcAft>
        <a:defRPr sz="2800" b="1">
          <a:solidFill>
            <a:srgbClr val="17375E"/>
          </a:solidFill>
          <a:latin typeface="Arial" pitchFamily="27" charset="0"/>
          <a:ea typeface="ＭＳ Ｐゴシック" pitchFamily="27" charset="-128"/>
          <a:cs typeface="ＭＳ Ｐゴシック" pitchFamily="27" charset="-128"/>
        </a:defRPr>
      </a:lvl7pPr>
      <a:lvl8pPr marL="1371600" algn="l" defTabSz="457200" rtl="0" fontAlgn="base">
        <a:spcBef>
          <a:spcPct val="0"/>
        </a:spcBef>
        <a:spcAft>
          <a:spcPct val="0"/>
        </a:spcAft>
        <a:defRPr sz="2800" b="1">
          <a:solidFill>
            <a:srgbClr val="17375E"/>
          </a:solidFill>
          <a:latin typeface="Arial" pitchFamily="27" charset="0"/>
          <a:ea typeface="ＭＳ Ｐゴシック" pitchFamily="27" charset="-128"/>
          <a:cs typeface="ＭＳ Ｐゴシック" pitchFamily="27" charset="-128"/>
        </a:defRPr>
      </a:lvl8pPr>
      <a:lvl9pPr marL="1828800" algn="l" defTabSz="457200" rtl="0" fontAlgn="base">
        <a:spcBef>
          <a:spcPct val="0"/>
        </a:spcBef>
        <a:spcAft>
          <a:spcPct val="0"/>
        </a:spcAft>
        <a:defRPr sz="2800" b="1">
          <a:solidFill>
            <a:srgbClr val="17375E"/>
          </a:solidFill>
          <a:latin typeface="Arial" pitchFamily="27" charset="0"/>
          <a:ea typeface="ＭＳ Ｐゴシック" pitchFamily="27" charset="-128"/>
          <a:cs typeface="ＭＳ Ｐゴシック" pitchFamily="27" charset="-128"/>
        </a:defRPr>
      </a:lvl9pPr>
    </p:titleStyle>
    <p:bodyStyle>
      <a:lvl1pPr marL="342900" indent="-342900" algn="l" defTabSz="457200" rtl="0" eaLnBrk="0" fontAlgn="base" hangingPunct="0">
        <a:spcBef>
          <a:spcPct val="20000"/>
        </a:spcBef>
        <a:spcAft>
          <a:spcPct val="0"/>
        </a:spcAft>
        <a:defRPr sz="2400" kern="1200">
          <a:solidFill>
            <a:srgbClr val="0D0D0D"/>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000" kern="1200">
          <a:solidFill>
            <a:srgbClr val="0D0D0D"/>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kern="1200">
          <a:solidFill>
            <a:srgbClr val="0D0D0D"/>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1600" kern="1200">
          <a:solidFill>
            <a:srgbClr val="0D0D0D"/>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1600" kern="1200">
          <a:solidFill>
            <a:srgbClr val="0D0D0D"/>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8602663" y="6380163"/>
            <a:ext cx="558800" cy="365125"/>
          </a:xfrm>
          <a:prstGeom prst="rect">
            <a:avLst/>
          </a:prstGeom>
        </p:spPr>
        <p:txBody>
          <a:bodyPr vert="horz" wrap="square" lIns="91440" tIns="45720" rIns="91440" bIns="45720" numCol="1" anchor="t" anchorCtr="0" compatLnSpc="1">
            <a:prstTxWarp prst="textNoShape">
              <a:avLst/>
            </a:prstTxWarp>
          </a:bodyPr>
          <a:lstStyle>
            <a:lvl1pPr>
              <a:defRPr sz="1100">
                <a:solidFill>
                  <a:srgbClr val="7F7F7F"/>
                </a:solidFill>
              </a:defRPr>
            </a:lvl1pPr>
          </a:lstStyle>
          <a:p>
            <a:pPr>
              <a:defRPr/>
            </a:pPr>
            <a:fld id="{3F1C0B2D-2746-9444-BB01-281FED9BC9E6}" type="slidenum">
              <a:rPr lang="en-US"/>
              <a:pPr>
                <a:defRPr/>
              </a:pPr>
              <a:t>‹#›</a:t>
            </a:fld>
            <a:endParaRPr lang="en-US" dirty="0"/>
          </a:p>
        </p:txBody>
      </p:sp>
      <p:pic>
        <p:nvPicPr>
          <p:cNvPr id="1028" name="Picture 4"/>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49213"/>
            <a:ext cx="8763000" cy="6197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74663" y="1865120"/>
            <a:ext cx="8712200" cy="558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50400"/>
            <a:ext cx="9144000" cy="191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7" descr="Geisinger Logotype_PMS2195.eps"/>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253259" y="948449"/>
            <a:ext cx="2134666" cy="553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Caring Graphic_PMS2195.eps"/>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0450" y="463620"/>
            <a:ext cx="2298227" cy="2298227"/>
          </a:xfrm>
          <a:prstGeom prst="rect">
            <a:avLst/>
          </a:prstGeom>
        </p:spPr>
      </p:pic>
    </p:spTree>
    <p:extLst>
      <p:ext uri="{BB962C8B-B14F-4D97-AF65-F5344CB8AC3E}">
        <p14:creationId xmlns:p14="http://schemas.microsoft.com/office/powerpoint/2010/main" val="2478480685"/>
      </p:ext>
    </p:extLst>
  </p:cSld>
  <p:clrMap bg1="lt1" tx1="dk1" bg2="lt2" tx2="dk2" accent1="accent1" accent2="accent2" accent3="accent3" accent4="accent4" accent5="accent5" accent6="accent6" hlink="hlink" folHlink="folHlink"/>
  <p:sldLayoutIdLst>
    <p:sldLayoutId id="2147484079" r:id="rId1"/>
  </p:sldLayoutIdLst>
  <p:hf hdr="0" dt="0"/>
  <p:txStyles>
    <p:titleStyle>
      <a:lvl1pPr algn="l" defTabSz="457200" rtl="0" eaLnBrk="0" fontAlgn="base" hangingPunct="0">
        <a:spcBef>
          <a:spcPct val="0"/>
        </a:spcBef>
        <a:spcAft>
          <a:spcPct val="0"/>
        </a:spcAft>
        <a:defRPr sz="2800" b="1" kern="1200">
          <a:solidFill>
            <a:srgbClr val="17375E"/>
          </a:solidFill>
          <a:latin typeface="+mj-lt"/>
          <a:ea typeface="MS PGothic" pitchFamily="34" charset="-128"/>
          <a:cs typeface="MS PGothic" charset="0"/>
        </a:defRPr>
      </a:lvl1pPr>
      <a:lvl2pPr algn="l" defTabSz="457200" rtl="0" eaLnBrk="0" fontAlgn="base" hangingPunct="0">
        <a:spcBef>
          <a:spcPct val="0"/>
        </a:spcBef>
        <a:spcAft>
          <a:spcPct val="0"/>
        </a:spcAft>
        <a:defRPr sz="2800" b="1">
          <a:solidFill>
            <a:srgbClr val="17375E"/>
          </a:solidFill>
          <a:latin typeface="Arial" pitchFamily="27" charset="0"/>
          <a:ea typeface="MS PGothic" pitchFamily="34" charset="-128"/>
          <a:cs typeface="MS PGothic" charset="0"/>
        </a:defRPr>
      </a:lvl2pPr>
      <a:lvl3pPr algn="l" defTabSz="457200" rtl="0" eaLnBrk="0" fontAlgn="base" hangingPunct="0">
        <a:spcBef>
          <a:spcPct val="0"/>
        </a:spcBef>
        <a:spcAft>
          <a:spcPct val="0"/>
        </a:spcAft>
        <a:defRPr sz="2800" b="1">
          <a:solidFill>
            <a:srgbClr val="17375E"/>
          </a:solidFill>
          <a:latin typeface="Arial" pitchFamily="27" charset="0"/>
          <a:ea typeface="MS PGothic" pitchFamily="34" charset="-128"/>
          <a:cs typeface="MS PGothic" charset="0"/>
        </a:defRPr>
      </a:lvl3pPr>
      <a:lvl4pPr algn="l" defTabSz="457200" rtl="0" eaLnBrk="0" fontAlgn="base" hangingPunct="0">
        <a:spcBef>
          <a:spcPct val="0"/>
        </a:spcBef>
        <a:spcAft>
          <a:spcPct val="0"/>
        </a:spcAft>
        <a:defRPr sz="2800" b="1">
          <a:solidFill>
            <a:srgbClr val="17375E"/>
          </a:solidFill>
          <a:latin typeface="Arial" pitchFamily="27" charset="0"/>
          <a:ea typeface="MS PGothic" pitchFamily="34" charset="-128"/>
          <a:cs typeface="MS PGothic" charset="0"/>
        </a:defRPr>
      </a:lvl4pPr>
      <a:lvl5pPr algn="l" defTabSz="457200" rtl="0" eaLnBrk="0" fontAlgn="base" hangingPunct="0">
        <a:spcBef>
          <a:spcPct val="0"/>
        </a:spcBef>
        <a:spcAft>
          <a:spcPct val="0"/>
        </a:spcAft>
        <a:defRPr sz="2800" b="1">
          <a:solidFill>
            <a:srgbClr val="17375E"/>
          </a:solidFill>
          <a:latin typeface="Arial" pitchFamily="27" charset="0"/>
          <a:ea typeface="MS PGothic" pitchFamily="34" charset="-128"/>
          <a:cs typeface="MS PGothic" charset="0"/>
        </a:defRPr>
      </a:lvl5pPr>
      <a:lvl6pPr marL="457200" algn="l" defTabSz="457200" rtl="0" fontAlgn="base">
        <a:spcBef>
          <a:spcPct val="0"/>
        </a:spcBef>
        <a:spcAft>
          <a:spcPct val="0"/>
        </a:spcAft>
        <a:defRPr sz="2800" b="1">
          <a:solidFill>
            <a:srgbClr val="17375E"/>
          </a:solidFill>
          <a:latin typeface="Arial" pitchFamily="27" charset="0"/>
          <a:ea typeface="ＭＳ Ｐゴシック" pitchFamily="27" charset="-128"/>
          <a:cs typeface="ＭＳ Ｐゴシック" pitchFamily="27" charset="-128"/>
        </a:defRPr>
      </a:lvl6pPr>
      <a:lvl7pPr marL="914400" algn="l" defTabSz="457200" rtl="0" fontAlgn="base">
        <a:spcBef>
          <a:spcPct val="0"/>
        </a:spcBef>
        <a:spcAft>
          <a:spcPct val="0"/>
        </a:spcAft>
        <a:defRPr sz="2800" b="1">
          <a:solidFill>
            <a:srgbClr val="17375E"/>
          </a:solidFill>
          <a:latin typeface="Arial" pitchFamily="27" charset="0"/>
          <a:ea typeface="ＭＳ Ｐゴシック" pitchFamily="27" charset="-128"/>
          <a:cs typeface="ＭＳ Ｐゴシック" pitchFamily="27" charset="-128"/>
        </a:defRPr>
      </a:lvl7pPr>
      <a:lvl8pPr marL="1371600" algn="l" defTabSz="457200" rtl="0" fontAlgn="base">
        <a:spcBef>
          <a:spcPct val="0"/>
        </a:spcBef>
        <a:spcAft>
          <a:spcPct val="0"/>
        </a:spcAft>
        <a:defRPr sz="2800" b="1">
          <a:solidFill>
            <a:srgbClr val="17375E"/>
          </a:solidFill>
          <a:latin typeface="Arial" pitchFamily="27" charset="0"/>
          <a:ea typeface="ＭＳ Ｐゴシック" pitchFamily="27" charset="-128"/>
          <a:cs typeface="ＭＳ Ｐゴシック" pitchFamily="27" charset="-128"/>
        </a:defRPr>
      </a:lvl8pPr>
      <a:lvl9pPr marL="1828800" algn="l" defTabSz="457200" rtl="0" fontAlgn="base">
        <a:spcBef>
          <a:spcPct val="0"/>
        </a:spcBef>
        <a:spcAft>
          <a:spcPct val="0"/>
        </a:spcAft>
        <a:defRPr sz="2800" b="1">
          <a:solidFill>
            <a:srgbClr val="17375E"/>
          </a:solidFill>
          <a:latin typeface="Arial" pitchFamily="27" charset="0"/>
          <a:ea typeface="ＭＳ Ｐゴシック" pitchFamily="27" charset="-128"/>
          <a:cs typeface="ＭＳ Ｐゴシック" pitchFamily="27" charset="-128"/>
        </a:defRPr>
      </a:lvl9pPr>
    </p:titleStyle>
    <p:bodyStyle>
      <a:lvl1pPr marL="342900" indent="-342900" algn="l" defTabSz="457200" rtl="0" eaLnBrk="0" fontAlgn="base" hangingPunct="0">
        <a:spcBef>
          <a:spcPct val="20000"/>
        </a:spcBef>
        <a:spcAft>
          <a:spcPct val="0"/>
        </a:spcAft>
        <a:defRPr sz="2400" kern="1200">
          <a:solidFill>
            <a:srgbClr val="0D0D0D"/>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000" kern="1200">
          <a:solidFill>
            <a:srgbClr val="0D0D0D"/>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kern="1200">
          <a:solidFill>
            <a:srgbClr val="0D0D0D"/>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1600" kern="1200">
          <a:solidFill>
            <a:srgbClr val="0D0D0D"/>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1600" kern="1200">
          <a:solidFill>
            <a:srgbClr val="0D0D0D"/>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70" y="3008865"/>
            <a:ext cx="7883371" cy="3134483"/>
          </a:xfrm>
        </p:spPr>
        <p:txBody>
          <a:bodyPr/>
          <a:lstStyle/>
          <a:p>
            <a:r>
              <a:rPr lang="en-US" dirty="0"/>
              <a:t>ESTABLISHMENT OF A CORRECTION FACTOR FOR MONITORING THE EXTREMITIES OF INTERVENTIONAL FLUOROSCOPISTS</a:t>
            </a:r>
            <a:br>
              <a:rPr lang="en-US" dirty="0"/>
            </a:br>
            <a:br>
              <a:rPr lang="en-US" dirty="0"/>
            </a:br>
            <a:r>
              <a:rPr lang="en-US" sz="1800" dirty="0"/>
              <a:t>Karen Colucci, Steve King, Mike Sheetz, Joe Och</a:t>
            </a:r>
            <a:br>
              <a:rPr lang="en-US" dirty="0"/>
            </a:br>
            <a:endParaRPr lang="en-US" dirty="0"/>
          </a:p>
        </p:txBody>
      </p:sp>
    </p:spTree>
    <p:extLst>
      <p:ext uri="{BB962C8B-B14F-4D97-AF65-F5344CB8AC3E}">
        <p14:creationId xmlns:p14="http://schemas.microsoft.com/office/powerpoint/2010/main" val="4056675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1A40-FC55-43DE-AF3D-AD5270EF6074}"/>
              </a:ext>
            </a:extLst>
          </p:cNvPr>
          <p:cNvSpPr>
            <a:spLocks noGrp="1"/>
          </p:cNvSpPr>
          <p:nvPr>
            <p:ph type="title"/>
          </p:nvPr>
        </p:nvSpPr>
        <p:spPr/>
        <p:txBody>
          <a:bodyPr/>
          <a:lstStyle/>
          <a:p>
            <a:endParaRPr lang="en-US"/>
          </a:p>
        </p:txBody>
      </p:sp>
      <p:sp>
        <p:nvSpPr>
          <p:cNvPr id="4" name="Rectangle 1">
            <a:extLst>
              <a:ext uri="{FF2B5EF4-FFF2-40B4-BE49-F238E27FC236}">
                <a16:creationId xmlns:a16="http://schemas.microsoft.com/office/drawing/2014/main" id="{043FF744-B996-4321-AD57-FEAB79E500B8}"/>
              </a:ext>
            </a:extLst>
          </p:cNvPr>
          <p:cNvSpPr>
            <a:spLocks noGrp="1" noChangeArrowheads="1"/>
          </p:cNvSpPr>
          <p:nvPr>
            <p:ph idx="1"/>
          </p:nvPr>
        </p:nvSpPr>
        <p:spPr bwMode="auto">
          <a:xfrm>
            <a:off x="642349" y="1340642"/>
            <a:ext cx="842371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Several papers have been published regarding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development of a conversion factor for fluoroscopy.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 2010, Miller et al used historical data to establish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 conversion value of 2.8.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 2011, Martin et al found a range of values from 0.8 to 3.4,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with a mean of 2.1.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Also in 2011, Schueler et al, using phantom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scatter measurements found a range of 1.3 to 2.7,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with a mean of 1.7</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640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BD61-0507-489E-A4E5-281BC476F9ED}"/>
              </a:ext>
            </a:extLst>
          </p:cNvPr>
          <p:cNvSpPr>
            <a:spLocks noGrp="1"/>
          </p:cNvSpPr>
          <p:nvPr>
            <p:ph type="title"/>
          </p:nvPr>
        </p:nvSpPr>
        <p:spPr/>
        <p:txBody>
          <a:bodyPr/>
          <a:lstStyle/>
          <a:p>
            <a:r>
              <a:rPr lang="en-US" dirty="0"/>
              <a:t>OUR DATA</a:t>
            </a:r>
          </a:p>
        </p:txBody>
      </p:sp>
      <p:graphicFrame>
        <p:nvGraphicFramePr>
          <p:cNvPr id="4" name="Content Placeholder 3">
            <a:extLst>
              <a:ext uri="{FF2B5EF4-FFF2-40B4-BE49-F238E27FC236}">
                <a16:creationId xmlns:a16="http://schemas.microsoft.com/office/drawing/2014/main" id="{4AF86834-116C-4A1C-98EC-20A94AF8E13D}"/>
              </a:ext>
            </a:extLst>
          </p:cNvPr>
          <p:cNvGraphicFramePr>
            <a:graphicFrameLocks noGrp="1"/>
          </p:cNvGraphicFramePr>
          <p:nvPr>
            <p:ph idx="1"/>
            <p:extLst>
              <p:ext uri="{D42A27DB-BD31-4B8C-83A1-F6EECF244321}">
                <p14:modId xmlns:p14="http://schemas.microsoft.com/office/powerpoint/2010/main" val="3191204233"/>
              </p:ext>
            </p:extLst>
          </p:nvPr>
        </p:nvGraphicFramePr>
        <p:xfrm>
          <a:off x="1713390" y="3027285"/>
          <a:ext cx="5264586" cy="2148395"/>
        </p:xfrm>
        <a:graphic>
          <a:graphicData uri="http://schemas.openxmlformats.org/drawingml/2006/table">
            <a:tbl>
              <a:tblPr firstRow="1" firstCol="1" bandRow="1">
                <a:tableStyleId>{5C22544A-7EE6-4342-B048-85BDC9FD1C3A}</a:tableStyleId>
              </a:tblPr>
              <a:tblGrid>
                <a:gridCol w="1754612">
                  <a:extLst>
                    <a:ext uri="{9D8B030D-6E8A-4147-A177-3AD203B41FA5}">
                      <a16:colId xmlns:a16="http://schemas.microsoft.com/office/drawing/2014/main" val="3610643767"/>
                    </a:ext>
                  </a:extLst>
                </a:gridCol>
                <a:gridCol w="1754612">
                  <a:extLst>
                    <a:ext uri="{9D8B030D-6E8A-4147-A177-3AD203B41FA5}">
                      <a16:colId xmlns:a16="http://schemas.microsoft.com/office/drawing/2014/main" val="1809065894"/>
                    </a:ext>
                  </a:extLst>
                </a:gridCol>
                <a:gridCol w="1755362">
                  <a:extLst>
                    <a:ext uri="{9D8B030D-6E8A-4147-A177-3AD203B41FA5}">
                      <a16:colId xmlns:a16="http://schemas.microsoft.com/office/drawing/2014/main" val="418345565"/>
                    </a:ext>
                  </a:extLst>
                </a:gridCol>
              </a:tblGrid>
              <a:tr h="429679">
                <a:tc>
                  <a:txBody>
                    <a:bodyPr/>
                    <a:lstStyle/>
                    <a:p>
                      <a:pPr marL="0" marR="0"/>
                      <a:r>
                        <a:rPr lang="en-US" sz="1100">
                          <a:effectLst/>
                        </a:rPr>
                        <a:t>Facility</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dirty="0">
                          <a:effectLst/>
                        </a:rPr>
                        <a:t>Range </a:t>
                      </a:r>
                      <a:endParaRPr lang="en-US" sz="11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mean</a:t>
                      </a:r>
                      <a:endParaRPr lang="en-US" sz="110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880733485"/>
                  </a:ext>
                </a:extLst>
              </a:tr>
              <a:tr h="429679">
                <a:tc>
                  <a:txBody>
                    <a:bodyPr/>
                    <a:lstStyle/>
                    <a:p>
                      <a:pPr marL="0" marR="0"/>
                      <a:r>
                        <a:rPr lang="en-US" sz="1100">
                          <a:effectLst/>
                        </a:rPr>
                        <a:t>GEISINGER</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1.4 – 2.9</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1.8</a:t>
                      </a:r>
                      <a:endParaRPr lang="en-US" sz="110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484599387"/>
                  </a:ext>
                </a:extLst>
              </a:tr>
              <a:tr h="429679">
                <a:tc>
                  <a:txBody>
                    <a:bodyPr/>
                    <a:lstStyle/>
                    <a:p>
                      <a:pPr marL="0" marR="0"/>
                      <a:r>
                        <a:rPr lang="en-US" sz="1100">
                          <a:effectLst/>
                        </a:rPr>
                        <a:t>UPMC</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2.5</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2.5</a:t>
                      </a:r>
                      <a:endParaRPr lang="en-US" sz="110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215670984"/>
                  </a:ext>
                </a:extLst>
              </a:tr>
              <a:tr h="429679">
                <a:tc>
                  <a:txBody>
                    <a:bodyPr/>
                    <a:lstStyle/>
                    <a:p>
                      <a:pPr marL="0" marR="0"/>
                      <a:r>
                        <a:rPr lang="en-US" sz="1100">
                          <a:effectLst/>
                        </a:rPr>
                        <a:t>HERSHEY</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1.9-2.0</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2.0</a:t>
                      </a:r>
                      <a:endParaRPr lang="en-US" sz="110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126542732"/>
                  </a:ext>
                </a:extLst>
              </a:tr>
              <a:tr h="429679">
                <a:tc>
                  <a:txBody>
                    <a:bodyPr/>
                    <a:lstStyle/>
                    <a:p>
                      <a:pPr marL="0" marR="0"/>
                      <a:r>
                        <a:rPr lang="en-US" sz="1100">
                          <a:effectLst/>
                        </a:rPr>
                        <a:t>LEHIGH</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1.9-2.1</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dirty="0">
                          <a:effectLst/>
                        </a:rPr>
                        <a:t>2.0</a:t>
                      </a:r>
                      <a:endParaRPr lang="en-US" sz="11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789639911"/>
                  </a:ext>
                </a:extLst>
              </a:tr>
            </a:tbl>
          </a:graphicData>
        </a:graphic>
      </p:graphicFrame>
      <p:sp>
        <p:nvSpPr>
          <p:cNvPr id="5" name="Rectangle 1">
            <a:extLst>
              <a:ext uri="{FF2B5EF4-FFF2-40B4-BE49-F238E27FC236}">
                <a16:creationId xmlns:a16="http://schemas.microsoft.com/office/drawing/2014/main" id="{C1FE792D-E590-42A8-B9D2-75E9F48D1DB1}"/>
              </a:ext>
            </a:extLst>
          </p:cNvPr>
          <p:cNvSpPr>
            <a:spLocks noChangeArrowheads="1"/>
          </p:cNvSpPr>
          <p:nvPr/>
        </p:nvSpPr>
        <p:spPr bwMode="auto">
          <a:xfrm>
            <a:off x="1988597" y="1737158"/>
            <a:ext cx="498937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1</a:t>
            </a:r>
            <a:r>
              <a:rPr kumimoji="0" lang="en-US" altLang="en-US" sz="18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Extremity/collar Conversion Factors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based on review of historic dosimetry data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1662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7F7C-B123-4CC5-859E-25967F390E8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876D890-E698-4579-8B66-3620B0A98016}"/>
              </a:ext>
            </a:extLst>
          </p:cNvPr>
          <p:cNvSpPr>
            <a:spLocks noGrp="1"/>
          </p:cNvSpPr>
          <p:nvPr>
            <p:ph idx="1"/>
          </p:nvPr>
        </p:nvSpPr>
        <p:spPr/>
        <p:txBody>
          <a:bodyPr/>
          <a:lstStyle/>
          <a:p>
            <a:r>
              <a:rPr lang="en-US" dirty="0"/>
              <a:t>These were supplemented with direct measurements. </a:t>
            </a:r>
          </a:p>
        </p:txBody>
      </p:sp>
    </p:spTree>
    <p:extLst>
      <p:ext uri="{BB962C8B-B14F-4D97-AF65-F5344CB8AC3E}">
        <p14:creationId xmlns:p14="http://schemas.microsoft.com/office/powerpoint/2010/main" val="291401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2"/>
                </a:solidFill>
              </a:rPr>
              <a:t>Methods</a:t>
            </a:r>
          </a:p>
        </p:txBody>
      </p:sp>
      <p:sp>
        <p:nvSpPr>
          <p:cNvPr id="3" name="Content Placeholder 2"/>
          <p:cNvSpPr>
            <a:spLocks noGrp="1"/>
          </p:cNvSpPr>
          <p:nvPr>
            <p:ph idx="1"/>
          </p:nvPr>
        </p:nvSpPr>
        <p:spPr/>
        <p:txBody>
          <a:bodyPr/>
          <a:lstStyle/>
          <a:p>
            <a:pPr>
              <a:spcAft>
                <a:spcPts val="600"/>
              </a:spcAft>
              <a:buFont typeface="Arial" panose="020B0604020202020204" pitchFamily="34" charset="0"/>
              <a:buChar char="•"/>
            </a:pPr>
            <a:r>
              <a:rPr lang="en-US" sz="2300" dirty="0">
                <a:solidFill>
                  <a:schemeClr val="tx1"/>
                </a:solidFill>
              </a:rPr>
              <a:t>A number of interventional fluoroscopy procedures were observed in order to familiarize ourselves with the processes involved</a:t>
            </a:r>
          </a:p>
          <a:p>
            <a:pPr>
              <a:spcAft>
                <a:spcPts val="600"/>
              </a:spcAft>
              <a:buFont typeface="Arial" panose="020B0604020202020204" pitchFamily="34" charset="0"/>
              <a:buChar char="•"/>
            </a:pPr>
            <a:r>
              <a:rPr lang="en-US" sz="2300" dirty="0">
                <a:solidFill>
                  <a:schemeClr val="tx1"/>
                </a:solidFill>
              </a:rPr>
              <a:t>Observations included fluoroscopist positions, c-arm positions, fluoroscopy settings, shield placement, </a:t>
            </a:r>
            <a:r>
              <a:rPr lang="en-US" sz="2300" dirty="0" err="1">
                <a:solidFill>
                  <a:schemeClr val="tx1"/>
                </a:solidFill>
              </a:rPr>
              <a:t>etc</a:t>
            </a:r>
            <a:endParaRPr lang="en-US" sz="2300" dirty="0">
              <a:solidFill>
                <a:schemeClr val="tx1"/>
              </a:solidFill>
            </a:endParaRPr>
          </a:p>
          <a:p>
            <a:endParaRPr lang="en-US" dirty="0"/>
          </a:p>
        </p:txBody>
      </p:sp>
    </p:spTree>
    <p:extLst>
      <p:ext uri="{BB962C8B-B14F-4D97-AF65-F5344CB8AC3E}">
        <p14:creationId xmlns:p14="http://schemas.microsoft.com/office/powerpoint/2010/main" val="392908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2"/>
                </a:solidFill>
              </a:rPr>
              <a:t>Observations</a:t>
            </a:r>
          </a:p>
        </p:txBody>
      </p:sp>
      <p:sp>
        <p:nvSpPr>
          <p:cNvPr id="3" name="Content Placeholder 2"/>
          <p:cNvSpPr>
            <a:spLocks noGrp="1"/>
          </p:cNvSpPr>
          <p:nvPr>
            <p:ph idx="1"/>
          </p:nvPr>
        </p:nvSpPr>
        <p:spPr/>
        <p:txBody>
          <a:bodyPr/>
          <a:lstStyle/>
          <a:p>
            <a:pPr>
              <a:spcAft>
                <a:spcPts val="600"/>
              </a:spcAft>
              <a:buFont typeface="Arial" panose="020B0604020202020204" pitchFamily="34" charset="0"/>
              <a:buChar char="•"/>
            </a:pPr>
            <a:r>
              <a:rPr lang="en-US" sz="2300" dirty="0">
                <a:solidFill>
                  <a:schemeClr val="tx1"/>
                </a:solidFill>
              </a:rPr>
              <a:t>PA-DEP inspectors visited catheterization lab for observations</a:t>
            </a:r>
          </a:p>
          <a:p>
            <a:pPr>
              <a:buFont typeface="Arial" panose="020B0604020202020204" pitchFamily="34" charset="0"/>
              <a:buChar char="•"/>
            </a:pPr>
            <a:r>
              <a:rPr lang="en-US" sz="2300" dirty="0">
                <a:solidFill>
                  <a:schemeClr val="tx1"/>
                </a:solidFill>
              </a:rPr>
              <a:t>Detailed notes taken:</a:t>
            </a:r>
          </a:p>
          <a:p>
            <a:pPr lvl="1"/>
            <a:r>
              <a:rPr lang="en-US" dirty="0">
                <a:solidFill>
                  <a:schemeClr val="tx1"/>
                </a:solidFill>
              </a:rPr>
              <a:t>Physician location in relation to patient and table</a:t>
            </a:r>
          </a:p>
          <a:p>
            <a:pPr lvl="1"/>
            <a:r>
              <a:rPr lang="en-US" dirty="0">
                <a:solidFill>
                  <a:schemeClr val="tx1"/>
                </a:solidFill>
              </a:rPr>
              <a:t>Physician’s hands in relation to the patient and table </a:t>
            </a:r>
          </a:p>
          <a:p>
            <a:pPr lvl="1"/>
            <a:r>
              <a:rPr lang="en-US" dirty="0">
                <a:solidFill>
                  <a:schemeClr val="tx1"/>
                </a:solidFill>
              </a:rPr>
              <a:t>Fluoroscopy machine details (technique, FOV, SID, time, crane angles, </a:t>
            </a:r>
            <a:r>
              <a:rPr lang="en-US" dirty="0" err="1">
                <a:solidFill>
                  <a:schemeClr val="tx1"/>
                </a:solidFill>
              </a:rPr>
              <a:t>etc</a:t>
            </a:r>
            <a:r>
              <a:rPr lang="en-US" dirty="0">
                <a:solidFill>
                  <a:schemeClr val="tx1"/>
                </a:solidFill>
              </a:rPr>
              <a:t>)</a:t>
            </a:r>
          </a:p>
          <a:p>
            <a:pPr lvl="1"/>
            <a:r>
              <a:rPr lang="en-US" dirty="0">
                <a:solidFill>
                  <a:schemeClr val="tx1"/>
                </a:solidFill>
              </a:rPr>
              <a:t>Shielding use and location</a:t>
            </a:r>
          </a:p>
          <a:p>
            <a:endParaRPr lang="en-US" dirty="0"/>
          </a:p>
        </p:txBody>
      </p:sp>
    </p:spTree>
    <p:extLst>
      <p:ext uri="{BB962C8B-B14F-4D97-AF65-F5344CB8AC3E}">
        <p14:creationId xmlns:p14="http://schemas.microsoft.com/office/powerpoint/2010/main" val="4249677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285" y="760165"/>
            <a:ext cx="4273765" cy="491400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050" y="760164"/>
            <a:ext cx="4377950" cy="6097836"/>
          </a:xfrm>
          <a:prstGeom prst="rect">
            <a:avLst/>
          </a:prstGeom>
        </p:spPr>
      </p:pic>
    </p:spTree>
    <p:extLst>
      <p:ext uri="{BB962C8B-B14F-4D97-AF65-F5344CB8AC3E}">
        <p14:creationId xmlns:p14="http://schemas.microsoft.com/office/powerpoint/2010/main" val="3259571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7666" y="705081"/>
            <a:ext cx="3979081" cy="544281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6746" y="705080"/>
            <a:ext cx="4737253" cy="6152920"/>
          </a:xfrm>
          <a:prstGeom prst="rect">
            <a:avLst/>
          </a:prstGeom>
        </p:spPr>
      </p:pic>
    </p:spTree>
    <p:extLst>
      <p:ext uri="{BB962C8B-B14F-4D97-AF65-F5344CB8AC3E}">
        <p14:creationId xmlns:p14="http://schemas.microsoft.com/office/powerpoint/2010/main" val="365120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6563-900D-4091-B1CB-CBDCA33DF9D9}"/>
              </a:ext>
            </a:extLst>
          </p:cNvPr>
          <p:cNvSpPr>
            <a:spLocks noGrp="1"/>
          </p:cNvSpPr>
          <p:nvPr>
            <p:ph type="title"/>
          </p:nvPr>
        </p:nvSpPr>
        <p:spPr/>
        <p:txBody>
          <a:bodyPr/>
          <a:lstStyle/>
          <a:p>
            <a:r>
              <a:rPr lang="en-US" dirty="0"/>
              <a:t>RESULTS</a:t>
            </a:r>
          </a:p>
        </p:txBody>
      </p:sp>
      <p:graphicFrame>
        <p:nvGraphicFramePr>
          <p:cNvPr id="4" name="Content Placeholder 3">
            <a:extLst>
              <a:ext uri="{FF2B5EF4-FFF2-40B4-BE49-F238E27FC236}">
                <a16:creationId xmlns:a16="http://schemas.microsoft.com/office/drawing/2014/main" id="{816B1E86-8714-4C75-8438-5CC9C1AF1EE9}"/>
              </a:ext>
            </a:extLst>
          </p:cNvPr>
          <p:cNvGraphicFramePr>
            <a:graphicFrameLocks noGrp="1"/>
          </p:cNvGraphicFramePr>
          <p:nvPr>
            <p:ph idx="1"/>
            <p:extLst>
              <p:ext uri="{D42A27DB-BD31-4B8C-83A1-F6EECF244321}">
                <p14:modId xmlns:p14="http://schemas.microsoft.com/office/powerpoint/2010/main" val="1108603690"/>
              </p:ext>
            </p:extLst>
          </p:nvPr>
        </p:nvGraphicFramePr>
        <p:xfrm>
          <a:off x="1740024" y="2831977"/>
          <a:ext cx="5341814" cy="1926456"/>
        </p:xfrm>
        <a:graphic>
          <a:graphicData uri="http://schemas.openxmlformats.org/drawingml/2006/table">
            <a:tbl>
              <a:tblPr firstRow="1" firstCol="1" bandRow="1">
                <a:tableStyleId>{5C22544A-7EE6-4342-B048-85BDC9FD1C3A}</a:tableStyleId>
              </a:tblPr>
              <a:tblGrid>
                <a:gridCol w="1778066">
                  <a:extLst>
                    <a:ext uri="{9D8B030D-6E8A-4147-A177-3AD203B41FA5}">
                      <a16:colId xmlns:a16="http://schemas.microsoft.com/office/drawing/2014/main" val="3514474815"/>
                    </a:ext>
                  </a:extLst>
                </a:gridCol>
                <a:gridCol w="1781874">
                  <a:extLst>
                    <a:ext uri="{9D8B030D-6E8A-4147-A177-3AD203B41FA5}">
                      <a16:colId xmlns:a16="http://schemas.microsoft.com/office/drawing/2014/main" val="2499315865"/>
                    </a:ext>
                  </a:extLst>
                </a:gridCol>
                <a:gridCol w="1781874">
                  <a:extLst>
                    <a:ext uri="{9D8B030D-6E8A-4147-A177-3AD203B41FA5}">
                      <a16:colId xmlns:a16="http://schemas.microsoft.com/office/drawing/2014/main" val="3575508070"/>
                    </a:ext>
                  </a:extLst>
                </a:gridCol>
              </a:tblGrid>
              <a:tr h="481614">
                <a:tc>
                  <a:txBody>
                    <a:bodyPr/>
                    <a:lstStyle/>
                    <a:p>
                      <a:pPr marL="0" marR="0"/>
                      <a:r>
                        <a:rPr lang="en-US" sz="1100">
                          <a:effectLst/>
                        </a:rPr>
                        <a:t>Facility</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Range</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mean</a:t>
                      </a:r>
                      <a:endParaRPr lang="en-US" sz="110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930813611"/>
                  </a:ext>
                </a:extLst>
              </a:tr>
              <a:tr h="481614">
                <a:tc>
                  <a:txBody>
                    <a:bodyPr/>
                    <a:lstStyle/>
                    <a:p>
                      <a:pPr marL="0" marR="0"/>
                      <a:r>
                        <a:rPr lang="en-US" sz="1100">
                          <a:effectLst/>
                        </a:rPr>
                        <a:t>GHS</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1.0 – 3.5</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2.3</a:t>
                      </a:r>
                      <a:endParaRPr lang="en-US" sz="110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375382010"/>
                  </a:ext>
                </a:extLst>
              </a:tr>
              <a:tr h="481614">
                <a:tc>
                  <a:txBody>
                    <a:bodyPr/>
                    <a:lstStyle/>
                    <a:p>
                      <a:pPr marL="0" marR="0"/>
                      <a:r>
                        <a:rPr lang="en-US" sz="1100">
                          <a:effectLst/>
                        </a:rPr>
                        <a:t> </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 </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 </a:t>
                      </a:r>
                      <a:endParaRPr lang="en-US" sz="110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684830863"/>
                  </a:ext>
                </a:extLst>
              </a:tr>
              <a:tr h="481614">
                <a:tc>
                  <a:txBody>
                    <a:bodyPr/>
                    <a:lstStyle/>
                    <a:p>
                      <a:pPr marL="0" marR="0"/>
                      <a:r>
                        <a:rPr lang="en-US" sz="1100">
                          <a:effectLst/>
                        </a:rPr>
                        <a:t> </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a:effectLst/>
                        </a:rPr>
                        <a:t> </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100" dirty="0">
                          <a:effectLst/>
                        </a:rPr>
                        <a:t> </a:t>
                      </a:r>
                      <a:endParaRPr lang="en-US" sz="11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786168457"/>
                  </a:ext>
                </a:extLst>
              </a:tr>
            </a:tbl>
          </a:graphicData>
        </a:graphic>
      </p:graphicFrame>
      <p:sp>
        <p:nvSpPr>
          <p:cNvPr id="5" name="Rectangle 1">
            <a:extLst>
              <a:ext uri="{FF2B5EF4-FFF2-40B4-BE49-F238E27FC236}">
                <a16:creationId xmlns:a16="http://schemas.microsoft.com/office/drawing/2014/main" id="{85BCFB60-F310-49AD-8520-DB4CA2B55F29}"/>
              </a:ext>
            </a:extLst>
          </p:cNvPr>
          <p:cNvSpPr>
            <a:spLocks noChangeArrowheads="1"/>
          </p:cNvSpPr>
          <p:nvPr/>
        </p:nvSpPr>
        <p:spPr bwMode="auto">
          <a:xfrm>
            <a:off x="1500326" y="1708754"/>
            <a:ext cx="54507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2</a:t>
            </a:r>
            <a:r>
              <a:rPr kumimoji="0" lang="en-US" altLang="en-US" sz="2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Extremity/collar Conversion Factors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based on phantom measurement</a:t>
            </a:r>
            <a:endPar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309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230B8-50B7-47CA-ACC3-6450539B1E35}"/>
              </a:ext>
            </a:extLst>
          </p:cNvPr>
          <p:cNvSpPr>
            <a:spLocks noGrp="1"/>
          </p:cNvSpPr>
          <p:nvPr>
            <p:ph type="title"/>
          </p:nvPr>
        </p:nvSpPr>
        <p:spPr/>
        <p:txBody>
          <a:bodyPr/>
          <a:lstStyle/>
          <a:p>
            <a:r>
              <a:rPr lang="en-US" altLang="en-US" b="0" dirty="0">
                <a:solidFill>
                  <a:schemeClr val="tx1"/>
                </a:solidFill>
                <a:latin typeface="Arial" panose="020B0604020202020204" pitchFamily="34" charset="0"/>
                <a:ea typeface="Times New Roman" panose="02020603050405020304" pitchFamily="18" charset="0"/>
              </a:rPr>
              <a:t>CONCLUSION</a:t>
            </a:r>
            <a:br>
              <a:rPr lang="en-US" altLang="en-US" sz="2400" b="0" dirty="0">
                <a:solidFill>
                  <a:schemeClr val="tx1"/>
                </a:solidFill>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4" name="Rectangle 1">
            <a:extLst>
              <a:ext uri="{FF2B5EF4-FFF2-40B4-BE49-F238E27FC236}">
                <a16:creationId xmlns:a16="http://schemas.microsoft.com/office/drawing/2014/main" id="{4E726336-E008-4A49-A557-53ACD632BD20}"/>
              </a:ext>
            </a:extLst>
          </p:cNvPr>
          <p:cNvSpPr>
            <a:spLocks noGrp="1" noChangeArrowheads="1"/>
          </p:cNvSpPr>
          <p:nvPr>
            <p:ph idx="1"/>
          </p:nvPr>
        </p:nvSpPr>
        <p:spPr bwMode="auto">
          <a:xfrm>
            <a:off x="739407" y="1772613"/>
            <a:ext cx="779604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Based on the above findings</a:t>
            </a:r>
            <a:r>
              <a:rPr kumimoji="0" lang="en-US" altLang="en-US" b="0" i="0" u="sng" strike="noStrike" cap="none" normalizeH="0" baseline="0" dirty="0">
                <a:ln>
                  <a:noFill/>
                </a:ln>
                <a:solidFill>
                  <a:srgbClr val="00808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 conversion factor of 2.5 is indicated.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sng" strike="noStrike" cap="none" normalizeH="0" baseline="0" dirty="0">
                <a:ln>
                  <a:noFill/>
                </a:ln>
                <a:solidFill>
                  <a:srgbClr val="008080"/>
                </a:solidFill>
                <a:effectLst/>
                <a:latin typeface="Arial" panose="020B0604020202020204" pitchFamily="34" charset="0"/>
                <a:ea typeface="Calibri" panose="020F0502020204030204" pitchFamily="34" charset="0"/>
                <a:cs typeface="Times New Roman" panose="02020603050405020304" pitchFamily="18" charset="0"/>
              </a:rPr>
              <a:t>We request that the PA DEP accept a conversion factor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of 2.5 for estimating the dose to the hands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when ring badges cannot or will not be used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8080"/>
                </a:solidFill>
                <a:effectLst/>
                <a:latin typeface="Arial" panose="020B0604020202020204" pitchFamily="34" charset="0"/>
                <a:ea typeface="Calibri" panose="020F0502020204030204" pitchFamily="34" charset="0"/>
                <a:cs typeface="Times New Roman" panose="02020603050405020304" pitchFamily="18" charset="0"/>
              </a:rPr>
              <a:t>for individuals performing interventional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8080"/>
                </a:solidFill>
                <a:effectLst/>
                <a:latin typeface="Arial" panose="020B0604020202020204" pitchFamily="34" charset="0"/>
                <a:ea typeface="Calibri" panose="020F0502020204030204" pitchFamily="34" charset="0"/>
                <a:cs typeface="Times New Roman" panose="02020603050405020304" pitchFamily="18" charset="0"/>
              </a:rPr>
              <a:t>fluoroscopic procedures</a:t>
            </a:r>
            <a:r>
              <a:rPr kumimoji="0" lang="en-US" altLang="en-US"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81266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44BB4-00DD-4502-9076-138D50B22C2E}"/>
              </a:ext>
            </a:extLst>
          </p:cNvPr>
          <p:cNvSpPr>
            <a:spLocks noGrp="1"/>
          </p:cNvSpPr>
          <p:nvPr>
            <p:ph type="title"/>
          </p:nvPr>
        </p:nvSpPr>
        <p:spPr/>
        <p:txBody>
          <a:bodyPr/>
          <a:lstStyle/>
          <a:p>
            <a:r>
              <a:rPr lang="en-US" dirty="0"/>
              <a:t>REGULATIONS</a:t>
            </a:r>
          </a:p>
        </p:txBody>
      </p:sp>
      <p:sp>
        <p:nvSpPr>
          <p:cNvPr id="3" name="Content Placeholder 2">
            <a:extLst>
              <a:ext uri="{FF2B5EF4-FFF2-40B4-BE49-F238E27FC236}">
                <a16:creationId xmlns:a16="http://schemas.microsoft.com/office/drawing/2014/main" id="{0D2DF4D7-5420-4DA3-A199-1D8D6B58D93A}"/>
              </a:ext>
            </a:extLst>
          </p:cNvPr>
          <p:cNvSpPr>
            <a:spLocks noGrp="1"/>
          </p:cNvSpPr>
          <p:nvPr>
            <p:ph idx="1"/>
          </p:nvPr>
        </p:nvSpPr>
        <p:spPr/>
        <p:txBody>
          <a:bodyPr/>
          <a:lstStyle/>
          <a:p>
            <a:r>
              <a:rPr lang="en-US" dirty="0"/>
              <a:t>The NRC and DEP have established occupational dose limits for the extremities, specifically a shallow-dose equivalent of 50 rem (500 </a:t>
            </a:r>
            <a:r>
              <a:rPr lang="en-US" dirty="0" err="1"/>
              <a:t>mSv</a:t>
            </a:r>
            <a:r>
              <a:rPr lang="en-US" dirty="0"/>
              <a:t>) to the skin of any extremity.</a:t>
            </a:r>
          </a:p>
          <a:p>
            <a:endParaRPr lang="en-US" dirty="0"/>
          </a:p>
          <a:p>
            <a:r>
              <a:rPr lang="en-US" dirty="0"/>
              <a:t>Furthermore it is required to monitor occupational exposure to radiation from radiation sources and to supply and require the use of individual monitoring devices by adults likely to receive, in 1 year from sources external to the body, a dose in excess of 10 percent of the limits, (50 </a:t>
            </a:r>
            <a:r>
              <a:rPr lang="en-US" dirty="0" err="1"/>
              <a:t>mSv</a:t>
            </a:r>
            <a:r>
              <a:rPr lang="en-US" dirty="0"/>
              <a:t> in the case of the extremities).</a:t>
            </a:r>
          </a:p>
          <a:p>
            <a:endParaRPr lang="en-US" dirty="0"/>
          </a:p>
        </p:txBody>
      </p:sp>
    </p:spTree>
    <p:extLst>
      <p:ext uri="{BB962C8B-B14F-4D97-AF65-F5344CB8AC3E}">
        <p14:creationId xmlns:p14="http://schemas.microsoft.com/office/powerpoint/2010/main" val="41960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CA44-E68D-482B-9F13-AA3564F79510}"/>
              </a:ext>
            </a:extLst>
          </p:cNvPr>
          <p:cNvSpPr>
            <a:spLocks noGrp="1"/>
          </p:cNvSpPr>
          <p:nvPr>
            <p:ph type="title"/>
          </p:nvPr>
        </p:nvSpPr>
        <p:spPr/>
        <p:txBody>
          <a:bodyPr/>
          <a:lstStyle/>
          <a:p>
            <a:r>
              <a:rPr lang="en-US" dirty="0"/>
              <a:t>INFECTION CONTROL</a:t>
            </a:r>
          </a:p>
        </p:txBody>
      </p:sp>
      <p:sp>
        <p:nvSpPr>
          <p:cNvPr id="4" name="Rectangle 1">
            <a:extLst>
              <a:ext uri="{FF2B5EF4-FFF2-40B4-BE49-F238E27FC236}">
                <a16:creationId xmlns:a16="http://schemas.microsoft.com/office/drawing/2014/main" id="{A6F0C142-D0A2-4D12-9DEE-97FD3C0F2E7D}"/>
              </a:ext>
            </a:extLst>
          </p:cNvPr>
          <p:cNvSpPr>
            <a:spLocks noGrp="1" noChangeArrowheads="1"/>
          </p:cNvSpPr>
          <p:nvPr>
            <p:ph idx="1"/>
          </p:nvPr>
        </p:nvSpPr>
        <p:spPr bwMode="auto">
          <a:xfrm>
            <a:off x="1041248" y="1840155"/>
            <a:ext cx="78045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Wearing dosimetry devices can be a source of infection</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180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3770-A219-4D49-B9E4-54DC29807DEE}"/>
              </a:ext>
            </a:extLst>
          </p:cNvPr>
          <p:cNvSpPr>
            <a:spLocks noGrp="1"/>
          </p:cNvSpPr>
          <p:nvPr>
            <p:ph type="title"/>
          </p:nvPr>
        </p:nvSpPr>
        <p:spPr/>
        <p:txBody>
          <a:bodyPr/>
          <a:lstStyle/>
          <a:p>
            <a:endParaRPr lang="en-US"/>
          </a:p>
        </p:txBody>
      </p:sp>
      <p:sp>
        <p:nvSpPr>
          <p:cNvPr id="4" name="Rectangle 1">
            <a:extLst>
              <a:ext uri="{FF2B5EF4-FFF2-40B4-BE49-F238E27FC236}">
                <a16:creationId xmlns:a16="http://schemas.microsoft.com/office/drawing/2014/main" id="{68CF8078-0B43-45D1-813C-93BF8C614BB1}"/>
              </a:ext>
            </a:extLst>
          </p:cNvPr>
          <p:cNvSpPr>
            <a:spLocks noGrp="1" noChangeArrowheads="1"/>
          </p:cNvSpPr>
          <p:nvPr>
            <p:ph idx="1"/>
          </p:nvPr>
        </p:nvSpPr>
        <p:spPr bwMode="auto">
          <a:xfrm>
            <a:off x="480378" y="1544840"/>
            <a:ext cx="75414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Association of Operating Room Nurses, (AORN),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recommends that personnel remove jewelry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if working in the operating room setting.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27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DF2B1-A659-43A6-86B6-93C5198CA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A3A2F1-A4BE-4049-B08A-A1F3BB8C7BDF}"/>
              </a:ext>
            </a:extLst>
          </p:cNvPr>
          <p:cNvSpPr>
            <a:spLocks noGrp="1"/>
          </p:cNvSpPr>
          <p:nvPr>
            <p:ph idx="1"/>
          </p:nvPr>
        </p:nvSpPr>
        <p:spPr/>
        <p:txBody>
          <a:bodyPr/>
          <a:lstStyle/>
          <a:p>
            <a:r>
              <a:rPr lang="en-US" altLang="en-US" dirty="0">
                <a:solidFill>
                  <a:schemeClr val="tx1"/>
                </a:solidFill>
                <a:latin typeface="Arial" panose="020B0604020202020204" pitchFamily="34" charset="0"/>
                <a:ea typeface="Times New Roman" panose="02020603050405020304" pitchFamily="18" charset="0"/>
              </a:rPr>
              <a:t>The World Health Organization consensus recommendation is to strongly discourage</a:t>
            </a:r>
          </a:p>
          <a:p>
            <a:r>
              <a:rPr lang="en-US" altLang="en-US" dirty="0">
                <a:solidFill>
                  <a:schemeClr val="tx1"/>
                </a:solidFill>
                <a:latin typeface="Arial" panose="020B0604020202020204" pitchFamily="34" charset="0"/>
                <a:ea typeface="Times New Roman" panose="02020603050405020304" pitchFamily="18" charset="0"/>
              </a:rPr>
              <a:t> the wearing of rings during health care.</a:t>
            </a:r>
            <a:endParaRPr lang="en-US" dirty="0"/>
          </a:p>
        </p:txBody>
      </p:sp>
    </p:spTree>
    <p:extLst>
      <p:ext uri="{BB962C8B-B14F-4D97-AF65-F5344CB8AC3E}">
        <p14:creationId xmlns:p14="http://schemas.microsoft.com/office/powerpoint/2010/main" val="300555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4C62-0ECB-46D2-A292-A43327C010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2214CF-1607-4F02-9943-D64005847B25}"/>
              </a:ext>
            </a:extLst>
          </p:cNvPr>
          <p:cNvSpPr>
            <a:spLocks noGrp="1"/>
          </p:cNvSpPr>
          <p:nvPr>
            <p:ph idx="1"/>
          </p:nvPr>
        </p:nvSpPr>
        <p:spPr/>
        <p:txBody>
          <a:bodyPr/>
          <a:lstStyle/>
          <a:p>
            <a:r>
              <a:rPr lang="en-US" altLang="en-US" dirty="0">
                <a:solidFill>
                  <a:schemeClr val="tx1"/>
                </a:solidFill>
                <a:latin typeface="Arial" panose="020B0604020202020204" pitchFamily="34" charset="0"/>
                <a:ea typeface="Times New Roman" panose="02020603050405020304" pitchFamily="18" charset="0"/>
              </a:rPr>
              <a:t>Pennsylvania’s Institute for Health Care Improvement mandates the removal of rings</a:t>
            </a:r>
            <a:r>
              <a:rPr lang="en-US" altLang="en-US" u="sng" dirty="0">
                <a:solidFill>
                  <a:srgbClr val="008080"/>
                </a:solidFill>
                <a:latin typeface="Arial" panose="020B0604020202020204" pitchFamily="34" charset="0"/>
                <a:ea typeface="Times New Roman" panose="02020603050405020304" pitchFamily="18" charset="0"/>
              </a:rPr>
              <a:t>,</a:t>
            </a:r>
            <a:r>
              <a:rPr lang="en-US" altLang="en-US" dirty="0">
                <a:solidFill>
                  <a:schemeClr val="tx1"/>
                </a:solidFill>
                <a:latin typeface="Arial" panose="020B0604020202020204" pitchFamily="34" charset="0"/>
                <a:ea typeface="Times New Roman" panose="02020603050405020304" pitchFamily="18" charset="0"/>
              </a:rPr>
              <a:t> bracelets</a:t>
            </a:r>
            <a:r>
              <a:rPr lang="en-US" altLang="en-US" u="sng" dirty="0">
                <a:solidFill>
                  <a:srgbClr val="008080"/>
                </a:solidFill>
                <a:latin typeface="Arial" panose="020B0604020202020204" pitchFamily="34" charset="0"/>
                <a:ea typeface="Times New Roman" panose="02020603050405020304" pitchFamily="18" charset="0"/>
              </a:rPr>
              <a:t>,</a:t>
            </a:r>
            <a:r>
              <a:rPr lang="en-US" altLang="en-US" dirty="0">
                <a:solidFill>
                  <a:schemeClr val="tx1"/>
                </a:solidFill>
                <a:latin typeface="Arial" panose="020B0604020202020204" pitchFamily="34" charset="0"/>
                <a:ea typeface="Times New Roman" panose="02020603050405020304" pitchFamily="18" charset="0"/>
              </a:rPr>
              <a:t> and watches before beginning surgical hand scrubbing.</a:t>
            </a:r>
            <a:endParaRPr lang="en-US" dirty="0"/>
          </a:p>
        </p:txBody>
      </p:sp>
    </p:spTree>
    <p:extLst>
      <p:ext uri="{BB962C8B-B14F-4D97-AF65-F5344CB8AC3E}">
        <p14:creationId xmlns:p14="http://schemas.microsoft.com/office/powerpoint/2010/main" val="46776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2A73-4564-4267-8392-068CC27B2B23}"/>
              </a:ext>
            </a:extLst>
          </p:cNvPr>
          <p:cNvSpPr>
            <a:spLocks noGrp="1"/>
          </p:cNvSpPr>
          <p:nvPr>
            <p:ph type="title"/>
          </p:nvPr>
        </p:nvSpPr>
        <p:spPr/>
        <p:txBody>
          <a:bodyPr/>
          <a:lstStyle/>
          <a:p>
            <a:endParaRPr lang="en-US"/>
          </a:p>
        </p:txBody>
      </p:sp>
      <p:sp>
        <p:nvSpPr>
          <p:cNvPr id="4" name="Rectangle 1">
            <a:extLst>
              <a:ext uri="{FF2B5EF4-FFF2-40B4-BE49-F238E27FC236}">
                <a16:creationId xmlns:a16="http://schemas.microsoft.com/office/drawing/2014/main" id="{66377C6C-E750-4A56-9585-0DA45D81426E}"/>
              </a:ext>
            </a:extLst>
          </p:cNvPr>
          <p:cNvSpPr>
            <a:spLocks noGrp="1" noChangeArrowheads="1"/>
          </p:cNvSpPr>
          <p:nvPr>
            <p:ph idx="1"/>
          </p:nvPr>
        </p:nvSpPr>
        <p:spPr bwMode="auto">
          <a:xfrm>
            <a:off x="437566" y="2010595"/>
            <a:ext cx="62295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yearly mortality in excess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100,000 due to hospital</a:t>
            </a:r>
            <a:r>
              <a:rPr kumimoji="0" lang="en-US" altLang="en-US" b="0" i="0" u="sng" strike="noStrike" cap="none" normalizeH="0" baseline="0" dirty="0">
                <a:ln>
                  <a:noFill/>
                </a:ln>
                <a:solidFill>
                  <a:srgbClr val="00808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acquired infections</a:t>
            </a:r>
            <a:r>
              <a:rPr kumimoji="0" lang="en-US" altLang="en-US"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09356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C37B80-E642-425A-A296-BA5F6B3F21C9}"/>
              </a:ext>
            </a:extLst>
          </p:cNvPr>
          <p:cNvSpPr>
            <a:spLocks noGrp="1"/>
          </p:cNvSpPr>
          <p:nvPr>
            <p:ph type="title"/>
          </p:nvPr>
        </p:nvSpPr>
        <p:spPr/>
        <p:txBody>
          <a:bodyPr/>
          <a:lstStyle/>
          <a:p>
            <a:r>
              <a:rPr lang="en-US" dirty="0"/>
              <a:t>NCRP</a:t>
            </a:r>
          </a:p>
        </p:txBody>
      </p:sp>
      <p:sp>
        <p:nvSpPr>
          <p:cNvPr id="5" name="Text Placeholder 4">
            <a:extLst>
              <a:ext uri="{FF2B5EF4-FFF2-40B4-BE49-F238E27FC236}">
                <a16:creationId xmlns:a16="http://schemas.microsoft.com/office/drawing/2014/main" id="{80E793D9-41CC-4DCE-B858-D66D84D909C6}"/>
              </a:ext>
            </a:extLst>
          </p:cNvPr>
          <p:cNvSpPr>
            <a:spLocks noGrp="1"/>
          </p:cNvSpPr>
          <p:nvPr>
            <p:ph type="body" idx="1"/>
          </p:nvPr>
        </p:nvSpPr>
        <p:spPr/>
        <p:txBody>
          <a:bodyPr/>
          <a:lstStyle/>
          <a:p>
            <a:r>
              <a:rPr lang="en-US" dirty="0"/>
              <a:t>NCRP 168 makes clear recommendations for the use of personnel dosimetry and urges monitoring the dose to the eye, the only language pertaining to extremity monitoring is that it is “recommended if high hand exposure is expected.” </a:t>
            </a:r>
          </a:p>
          <a:p>
            <a:endParaRPr lang="en-US" dirty="0"/>
          </a:p>
          <a:p>
            <a:r>
              <a:rPr lang="en-US" dirty="0"/>
              <a:t>This document makes 31 recommendations regarding interventional fluoroscopy, 4 pertaining to dosimetry, but none focusing on wearing extremity monitors. </a:t>
            </a:r>
          </a:p>
          <a:p>
            <a:endParaRPr lang="en-US" dirty="0"/>
          </a:p>
        </p:txBody>
      </p:sp>
      <p:sp>
        <p:nvSpPr>
          <p:cNvPr id="2" name="Footer Placeholder 1">
            <a:extLst>
              <a:ext uri="{FF2B5EF4-FFF2-40B4-BE49-F238E27FC236}">
                <a16:creationId xmlns:a16="http://schemas.microsoft.com/office/drawing/2014/main" id="{B159386D-0A95-48BD-8523-16168911DE6A}"/>
              </a:ext>
            </a:extLst>
          </p:cNvPr>
          <p:cNvSpPr>
            <a:spLocks noGrp="1"/>
          </p:cNvSpPr>
          <p:nvPr>
            <p:ph type="ftr" sz="quarter" idx="4294967295"/>
          </p:nvPr>
        </p:nvSpPr>
        <p:spPr>
          <a:xfrm>
            <a:off x="8904288" y="5926138"/>
            <a:ext cx="239712" cy="600075"/>
          </a:xfrm>
          <a:prstGeom prst="rect">
            <a:avLst/>
          </a:prstGeom>
        </p:spPr>
        <p:txBody>
          <a:bodyPr/>
          <a:lstStyle/>
          <a:p>
            <a:pPr>
              <a:defRPr/>
            </a:pPr>
            <a:r>
              <a:rPr lang="en-US"/>
              <a:t>|</a:t>
            </a:r>
          </a:p>
        </p:txBody>
      </p:sp>
      <p:sp>
        <p:nvSpPr>
          <p:cNvPr id="3" name="Slide Number Placeholder 2">
            <a:extLst>
              <a:ext uri="{FF2B5EF4-FFF2-40B4-BE49-F238E27FC236}">
                <a16:creationId xmlns:a16="http://schemas.microsoft.com/office/drawing/2014/main" id="{E97D6001-E344-4755-874F-C1AEBAF2E2BE}"/>
              </a:ext>
            </a:extLst>
          </p:cNvPr>
          <p:cNvSpPr>
            <a:spLocks noGrp="1"/>
          </p:cNvSpPr>
          <p:nvPr>
            <p:ph type="sldNum" sz="quarter" idx="4294967295"/>
          </p:nvPr>
        </p:nvSpPr>
        <p:spPr>
          <a:xfrm>
            <a:off x="8585200" y="6380163"/>
            <a:ext cx="558800" cy="365125"/>
          </a:xfrm>
        </p:spPr>
        <p:txBody>
          <a:bodyPr/>
          <a:lstStyle/>
          <a:p>
            <a:fld id="{8D612242-53A5-4855-8A3F-B8DEA12C14D5}" type="slidenum">
              <a:rPr lang="en-US" altLang="en-US" smtClean="0"/>
              <a:pPr/>
              <a:t>8</a:t>
            </a:fld>
            <a:endParaRPr lang="en-US" altLang="en-US"/>
          </a:p>
        </p:txBody>
      </p:sp>
    </p:spTree>
    <p:extLst>
      <p:ext uri="{BB962C8B-B14F-4D97-AF65-F5344CB8AC3E}">
        <p14:creationId xmlns:p14="http://schemas.microsoft.com/office/powerpoint/2010/main" val="2453733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2F32E-16B6-4562-98DC-D7B2AB7F53B5}"/>
              </a:ext>
            </a:extLst>
          </p:cNvPr>
          <p:cNvSpPr>
            <a:spLocks noGrp="1"/>
          </p:cNvSpPr>
          <p:nvPr>
            <p:ph type="title"/>
          </p:nvPr>
        </p:nvSpPr>
        <p:spPr/>
        <p:txBody>
          <a:bodyPr/>
          <a:lstStyle/>
          <a:p>
            <a:r>
              <a:rPr lang="en-US" dirty="0"/>
              <a:t>CONVERSION FACTOR</a:t>
            </a:r>
          </a:p>
        </p:txBody>
      </p:sp>
      <p:sp>
        <p:nvSpPr>
          <p:cNvPr id="4" name="Rectangle 1">
            <a:extLst>
              <a:ext uri="{FF2B5EF4-FFF2-40B4-BE49-F238E27FC236}">
                <a16:creationId xmlns:a16="http://schemas.microsoft.com/office/drawing/2014/main" id="{8DD3AA72-DF54-421F-AB96-D78AEC3DACA3}"/>
              </a:ext>
            </a:extLst>
          </p:cNvPr>
          <p:cNvSpPr>
            <a:spLocks noGrp="1" noChangeArrowheads="1"/>
          </p:cNvSpPr>
          <p:nvPr>
            <p:ph idx="1"/>
          </p:nvPr>
        </p:nvSpPr>
        <p:spPr bwMode="auto">
          <a:xfrm>
            <a:off x="739407" y="1879145"/>
            <a:ext cx="783642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Use of a conversion factor for estimating dose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is not uncommon in interventional </a:t>
            </a:r>
            <a:r>
              <a:rPr lang="en-US" altLang="en-US" dirty="0">
                <a:solidFill>
                  <a:schemeClr val="tx1"/>
                </a:solidFill>
                <a:latin typeface="Arial" panose="020B0604020202020204" pitchFamily="34" charset="0"/>
                <a:ea typeface="Times New Roman" panose="02020603050405020304" pitchFamily="18" charset="0"/>
              </a:rPr>
              <a:t>F</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luoroscopy.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Webster calculation is widely accepted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for use in determining dose to the body,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lens dose values are often calculated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from other readings.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559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27fb010-bcb3-4fb1-a27d-f3f4c3042877">
      <UserInfo>
        <DisplayName>Lewis, Heather M.</DisplayName>
        <AccountId>3696</AccountId>
        <AccountType/>
      </UserInfo>
      <UserInfo>
        <DisplayName>Fisher, Sharon M.</DisplayName>
        <AccountId>1930</AccountId>
        <AccountType/>
      </UserInfo>
      <UserInfo>
        <DisplayName>Godlewski, George</DisplayName>
        <AccountId>7424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79EB82CDB6FE4D8E86719819F4E3CE" ma:contentTypeVersion="2" ma:contentTypeDescription="Create a new document." ma:contentTypeScope="" ma:versionID="e08813e897e6869815abf151153dd040">
  <xsd:schema xmlns:xsd="http://www.w3.org/2001/XMLSchema" xmlns:xs="http://www.w3.org/2001/XMLSchema" xmlns:p="http://schemas.microsoft.com/office/2006/metadata/properties" xmlns:ns2="627fb010-bcb3-4fb1-a27d-f3f4c3042877" targetNamespace="http://schemas.microsoft.com/office/2006/metadata/properties" ma:root="true" ma:fieldsID="374e5b6650f1d08a0ac2c7d2f3ec8022" ns2:_="">
    <xsd:import namespace="627fb010-bcb3-4fb1-a27d-f3f4c304287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fb010-bcb3-4fb1-a27d-f3f4c304287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2499D4-AB65-4EF4-9D69-31E7E1B37B6A}">
  <ds:schemaRefs>
    <ds:schemaRef ds:uri="627fb010-bcb3-4fb1-a27d-f3f4c3042877"/>
    <ds:schemaRef ds:uri="http://purl.org/dc/term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ADFFF66-5485-4286-BE02-D67DB03166AB}">
  <ds:schemaRefs>
    <ds:schemaRef ds:uri="http://schemas.microsoft.com/sharepoint/v3/contenttype/forms"/>
  </ds:schemaRefs>
</ds:datastoreItem>
</file>

<file path=customXml/itemProps3.xml><?xml version="1.0" encoding="utf-8"?>
<ds:datastoreItem xmlns:ds="http://schemas.openxmlformats.org/officeDocument/2006/customXml" ds:itemID="{99DCA7D7-8BC3-4DB2-A75E-D921A44A5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fb010-bcb3-4fb1-a27d-f3f4c30428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4287</TotalTime>
  <Words>589</Words>
  <Application>Microsoft Office PowerPoint</Application>
  <PresentationFormat>On-screen Show (4:3)</PresentationFormat>
  <Paragraphs>97</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MS PGothic</vt:lpstr>
      <vt:lpstr>MS PGothic</vt:lpstr>
      <vt:lpstr>Arial</vt:lpstr>
      <vt:lpstr>Calibri</vt:lpstr>
      <vt:lpstr>Times New Roman</vt:lpstr>
      <vt:lpstr>Office Theme</vt:lpstr>
      <vt:lpstr>1_Office Theme</vt:lpstr>
      <vt:lpstr>ESTABLISHMENT OF A CORRECTION FACTOR FOR MONITORING THE EXTREMITIES OF INTERVENTIONAL FLUOROSCOPISTS  Karen Colucci, Steve King, Mike Sheetz, Joe Och </vt:lpstr>
      <vt:lpstr>REGULATIONS</vt:lpstr>
      <vt:lpstr>INFECTION CONTROL</vt:lpstr>
      <vt:lpstr>PowerPoint Presentation</vt:lpstr>
      <vt:lpstr>PowerPoint Presentation</vt:lpstr>
      <vt:lpstr>PowerPoint Presentation</vt:lpstr>
      <vt:lpstr>PowerPoint Presentation</vt:lpstr>
      <vt:lpstr>NCRP</vt:lpstr>
      <vt:lpstr>CONVERSION FACTOR</vt:lpstr>
      <vt:lpstr>PowerPoint Presentation</vt:lpstr>
      <vt:lpstr>OUR DATA</vt:lpstr>
      <vt:lpstr>PowerPoint Presentation</vt:lpstr>
      <vt:lpstr>Methods</vt:lpstr>
      <vt:lpstr>Observations</vt:lpstr>
      <vt:lpstr>PowerPoint Presentation</vt:lpstr>
      <vt:lpstr>PowerPoint Presentation</vt:lpstr>
      <vt:lpstr>RESULTS</vt:lpstr>
      <vt:lpstr>CONCLUSION </vt:lpstr>
    </vt:vector>
  </TitlesOfParts>
  <Company>GHS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GHS Powerpoint Template_v1.28.16</dc:title>
  <dc:creator>Brian Foelsch</dc:creator>
  <cp:lastModifiedBy>Och, Joseph G.</cp:lastModifiedBy>
  <cp:revision>277</cp:revision>
  <dcterms:created xsi:type="dcterms:W3CDTF">2010-11-02T17:00:07Z</dcterms:created>
  <dcterms:modified xsi:type="dcterms:W3CDTF">2018-04-18T16:43:46Z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0x010100E179EB82CDB6FE4D8E86719819F4E3CE</vt:lpwstr>
  </property>
</Properties>
</file>