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66" r:id="rId2"/>
    <p:sldId id="302" r:id="rId3"/>
    <p:sldId id="382" r:id="rId4"/>
    <p:sldId id="377" r:id="rId5"/>
    <p:sldId id="380" r:id="rId6"/>
    <p:sldId id="379" r:id="rId7"/>
    <p:sldId id="375" r:id="rId8"/>
    <p:sldId id="376" r:id="rId9"/>
    <p:sldId id="331" r:id="rId10"/>
    <p:sldId id="333" r:id="rId11"/>
    <p:sldId id="367" r:id="rId12"/>
    <p:sldId id="334" r:id="rId13"/>
    <p:sldId id="332" r:id="rId14"/>
    <p:sldId id="359" r:id="rId15"/>
    <p:sldId id="371" r:id="rId16"/>
    <p:sldId id="368" r:id="rId17"/>
    <p:sldId id="369" r:id="rId18"/>
    <p:sldId id="372" r:id="rId19"/>
    <p:sldId id="370" r:id="rId20"/>
    <p:sldId id="373" r:id="rId21"/>
    <p:sldId id="378" r:id="rId22"/>
    <p:sldId id="374" r:id="rId23"/>
    <p:sldId id="365" r:id="rId24"/>
    <p:sldId id="350" r:id="rId25"/>
    <p:sldId id="381" r:id="rId26"/>
    <p:sldId id="278" r:id="rId27"/>
  </p:sldIdLst>
  <p:sldSz cx="9144000" cy="6858000" type="screen4x3"/>
  <p:notesSz cx="6858000" cy="9296400"/>
  <p:embeddedFontLst>
    <p:embeddedFont>
      <p:font typeface="Calibri" panose="020F0502020204030204" pitchFamily="34" charset="0"/>
      <p:regular r:id="rId29"/>
      <p:bold r:id="rId30"/>
      <p:italic r:id="rId31"/>
      <p:boldItalic r:id="rId32"/>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007" autoAdjust="0"/>
  </p:normalViewPr>
  <p:slideViewPr>
    <p:cSldViewPr>
      <p:cViewPr>
        <p:scale>
          <a:sx n="60" d="100"/>
          <a:sy n="60" d="100"/>
        </p:scale>
        <p:origin x="-2021" y="-101"/>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file:///\\fbhbgdata01\geofsmith$\My%20Documents\EPA%20CADDIS\Final%20Report\YOYSMB_Flow_graph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bhbgdata01\geofsmith$\My%20Documents\Division%20of%20Fisheries%20Management\Directed%20sampling\adult%20smallmouth%20bass%20data\DATA%20ANALYSIS%20FILES\Susquehanna_River_adult_smallmouthbassCPU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view3D>
      <c:rotX val="0"/>
      <c:rotY val="0"/>
      <c:rAngAx val="0"/>
      <c:perspective val="20"/>
    </c:view3D>
    <c:floor>
      <c:thickness val="0"/>
      <c:spPr>
        <a:noFill/>
      </c:spPr>
    </c:floor>
    <c:sideWall>
      <c:thickness val="0"/>
      <c:spPr>
        <a:noFill/>
      </c:spPr>
    </c:sideWall>
    <c:backWall>
      <c:thickness val="0"/>
      <c:spPr>
        <a:noFill/>
      </c:spPr>
    </c:backWall>
    <c:plotArea>
      <c:layout>
        <c:manualLayout>
          <c:layoutTarget val="inner"/>
          <c:xMode val="edge"/>
          <c:yMode val="edge"/>
          <c:x val="0.10373347733216333"/>
          <c:y val="2.3208597296673419E-2"/>
          <c:w val="0.8962665226678368"/>
          <c:h val="0.88907076354869319"/>
        </c:manualLayout>
      </c:layout>
      <c:line3DChart>
        <c:grouping val="standard"/>
        <c:varyColors val="0"/>
        <c:ser>
          <c:idx val="0"/>
          <c:order val="0"/>
          <c:tx>
            <c:strRef>
              <c:f>'Data organized for Graphs'!$B$3</c:f>
              <c:strCache>
                <c:ptCount val="1"/>
                <c:pt idx="0">
                  <c:v>4/2/2013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Graphs'!$B$9:$U$9</c:f>
              <c:numCache>
                <c:formatCode>General</c:formatCode>
                <c:ptCount val="20"/>
                <c:pt idx="0">
                  <c:v>189</c:v>
                </c:pt>
                <c:pt idx="1">
                  <c:v>205</c:v>
                </c:pt>
                <c:pt idx="3">
                  <c:v>228</c:v>
                </c:pt>
                <c:pt idx="4">
                  <c:v>226</c:v>
                </c:pt>
                <c:pt idx="5">
                  <c:v>198</c:v>
                </c:pt>
                <c:pt idx="6">
                  <c:v>192</c:v>
                </c:pt>
                <c:pt idx="8">
                  <c:v>192</c:v>
                </c:pt>
                <c:pt idx="9">
                  <c:v>193</c:v>
                </c:pt>
                <c:pt idx="10">
                  <c:v>195</c:v>
                </c:pt>
                <c:pt idx="11">
                  <c:v>204</c:v>
                </c:pt>
                <c:pt idx="12">
                  <c:v>215</c:v>
                </c:pt>
                <c:pt idx="13">
                  <c:v>234</c:v>
                </c:pt>
                <c:pt idx="14">
                  <c:v>244</c:v>
                </c:pt>
                <c:pt idx="15">
                  <c:v>249</c:v>
                </c:pt>
                <c:pt idx="17">
                  <c:v>251</c:v>
                </c:pt>
                <c:pt idx="18">
                  <c:v>238</c:v>
                </c:pt>
                <c:pt idx="19">
                  <c:v>217</c:v>
                </c:pt>
              </c:numCache>
            </c:numRef>
          </c:val>
          <c:smooth val="0"/>
        </c:ser>
        <c:ser>
          <c:idx val="1"/>
          <c:order val="1"/>
          <c:tx>
            <c:strRef>
              <c:f>'Data organized for Graphs'!$B$11</c:f>
              <c:strCache>
                <c:ptCount val="1"/>
                <c:pt idx="0">
                  <c:v>4/24/2013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Graphs'!$B$17:$U$17</c:f>
              <c:numCache>
                <c:formatCode>General</c:formatCode>
                <c:ptCount val="20"/>
                <c:pt idx="0">
                  <c:v>181</c:v>
                </c:pt>
                <c:pt idx="1">
                  <c:v>189</c:v>
                </c:pt>
                <c:pt idx="3">
                  <c:v>195</c:v>
                </c:pt>
                <c:pt idx="4">
                  <c:v>164</c:v>
                </c:pt>
                <c:pt idx="5">
                  <c:v>148</c:v>
                </c:pt>
                <c:pt idx="6">
                  <c:v>149</c:v>
                </c:pt>
                <c:pt idx="8">
                  <c:v>153</c:v>
                </c:pt>
                <c:pt idx="9">
                  <c:v>159</c:v>
                </c:pt>
                <c:pt idx="10">
                  <c:v>166</c:v>
                </c:pt>
                <c:pt idx="11">
                  <c:v>174</c:v>
                </c:pt>
                <c:pt idx="12">
                  <c:v>178</c:v>
                </c:pt>
                <c:pt idx="13">
                  <c:v>181</c:v>
                </c:pt>
                <c:pt idx="14">
                  <c:v>183</c:v>
                </c:pt>
                <c:pt idx="15">
                  <c:v>184</c:v>
                </c:pt>
                <c:pt idx="17">
                  <c:v>188</c:v>
                </c:pt>
                <c:pt idx="18">
                  <c:v>187</c:v>
                </c:pt>
                <c:pt idx="19">
                  <c:v>176</c:v>
                </c:pt>
              </c:numCache>
            </c:numRef>
          </c:val>
          <c:smooth val="0"/>
        </c:ser>
        <c:ser>
          <c:idx val="2"/>
          <c:order val="2"/>
          <c:tx>
            <c:strRef>
              <c:f>'Data organized for Graphs'!$B$19</c:f>
              <c:strCache>
                <c:ptCount val="1"/>
                <c:pt idx="0">
                  <c:v>5/7/2013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Graphs'!$B$25:$U$25</c:f>
              <c:numCache>
                <c:formatCode>General</c:formatCode>
                <c:ptCount val="20"/>
                <c:pt idx="0">
                  <c:v>190</c:v>
                </c:pt>
                <c:pt idx="1">
                  <c:v>207</c:v>
                </c:pt>
                <c:pt idx="3">
                  <c:v>223</c:v>
                </c:pt>
                <c:pt idx="4">
                  <c:v>209</c:v>
                </c:pt>
                <c:pt idx="5">
                  <c:v>185</c:v>
                </c:pt>
                <c:pt idx="6">
                  <c:v>180</c:v>
                </c:pt>
                <c:pt idx="8">
                  <c:v>184</c:v>
                </c:pt>
                <c:pt idx="9">
                  <c:v>191</c:v>
                </c:pt>
                <c:pt idx="10">
                  <c:v>191</c:v>
                </c:pt>
                <c:pt idx="11">
                  <c:v>201</c:v>
                </c:pt>
                <c:pt idx="12">
                  <c:v>210</c:v>
                </c:pt>
                <c:pt idx="13">
                  <c:v>229</c:v>
                </c:pt>
                <c:pt idx="14">
                  <c:v>239</c:v>
                </c:pt>
                <c:pt idx="15">
                  <c:v>245</c:v>
                </c:pt>
                <c:pt idx="17">
                  <c:v>246</c:v>
                </c:pt>
                <c:pt idx="18">
                  <c:v>237</c:v>
                </c:pt>
                <c:pt idx="19">
                  <c:v>206</c:v>
                </c:pt>
              </c:numCache>
            </c:numRef>
          </c:val>
          <c:smooth val="0"/>
        </c:ser>
        <c:ser>
          <c:idx val="4"/>
          <c:order val="3"/>
          <c:tx>
            <c:strRef>
              <c:f>'Data organized for Graphs'!$M$35</c:f>
              <c:strCache>
                <c:ptCount val="1"/>
                <c:pt idx="0">
                  <c:v>6/4/2013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Graphs'!$B$41:$U$41</c:f>
              <c:numCache>
                <c:formatCode>General</c:formatCode>
                <c:ptCount val="20"/>
                <c:pt idx="0">
                  <c:v>228</c:v>
                </c:pt>
                <c:pt idx="1">
                  <c:v>234</c:v>
                </c:pt>
                <c:pt idx="2">
                  <c:v>224</c:v>
                </c:pt>
                <c:pt idx="3">
                  <c:v>218</c:v>
                </c:pt>
                <c:pt idx="4">
                  <c:v>173</c:v>
                </c:pt>
                <c:pt idx="5">
                  <c:v>174</c:v>
                </c:pt>
                <c:pt idx="6">
                  <c:v>181</c:v>
                </c:pt>
                <c:pt idx="7">
                  <c:v>183</c:v>
                </c:pt>
                <c:pt idx="8">
                  <c:v>186</c:v>
                </c:pt>
                <c:pt idx="9">
                  <c:v>192</c:v>
                </c:pt>
                <c:pt idx="10">
                  <c:v>199</c:v>
                </c:pt>
                <c:pt idx="11">
                  <c:v>205</c:v>
                </c:pt>
                <c:pt idx="12">
                  <c:v>207</c:v>
                </c:pt>
                <c:pt idx="13">
                  <c:v>210</c:v>
                </c:pt>
                <c:pt idx="14">
                  <c:v>212</c:v>
                </c:pt>
                <c:pt idx="15">
                  <c:v>216</c:v>
                </c:pt>
                <c:pt idx="16">
                  <c:v>218</c:v>
                </c:pt>
                <c:pt idx="17">
                  <c:v>223</c:v>
                </c:pt>
                <c:pt idx="18">
                  <c:v>226</c:v>
                </c:pt>
                <c:pt idx="19">
                  <c:v>217</c:v>
                </c:pt>
              </c:numCache>
            </c:numRef>
          </c:val>
          <c:smooth val="0"/>
        </c:ser>
        <c:ser>
          <c:idx val="5"/>
          <c:order val="4"/>
          <c:tx>
            <c:strRef>
              <c:f>'Data organized for Graphs'!$E$43</c:f>
              <c:strCache>
                <c:ptCount val="1"/>
                <c:pt idx="0">
                  <c:v>6/26/2013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Graphs'!$B$49:$U$49</c:f>
              <c:numCache>
                <c:formatCode>General</c:formatCode>
                <c:ptCount val="20"/>
                <c:pt idx="0">
                  <c:v>238.5</c:v>
                </c:pt>
                <c:pt idx="1">
                  <c:v>259.2</c:v>
                </c:pt>
                <c:pt idx="2">
                  <c:v>260.60000000000002</c:v>
                </c:pt>
                <c:pt idx="3">
                  <c:v>260.10000000000002</c:v>
                </c:pt>
                <c:pt idx="4">
                  <c:v>216.9</c:v>
                </c:pt>
                <c:pt idx="5">
                  <c:v>192.7</c:v>
                </c:pt>
                <c:pt idx="6">
                  <c:v>192</c:v>
                </c:pt>
                <c:pt idx="7">
                  <c:v>193.4</c:v>
                </c:pt>
                <c:pt idx="8">
                  <c:v>194.2</c:v>
                </c:pt>
                <c:pt idx="9">
                  <c:v>196.7</c:v>
                </c:pt>
                <c:pt idx="10">
                  <c:v>199.9</c:v>
                </c:pt>
                <c:pt idx="11">
                  <c:v>204.4</c:v>
                </c:pt>
                <c:pt idx="12">
                  <c:v>208.2</c:v>
                </c:pt>
                <c:pt idx="13">
                  <c:v>217.5</c:v>
                </c:pt>
                <c:pt idx="14">
                  <c:v>224</c:v>
                </c:pt>
                <c:pt idx="15">
                  <c:v>230.4</c:v>
                </c:pt>
                <c:pt idx="16">
                  <c:v>233.8</c:v>
                </c:pt>
                <c:pt idx="17">
                  <c:v>238.9</c:v>
                </c:pt>
                <c:pt idx="18">
                  <c:v>239.6</c:v>
                </c:pt>
                <c:pt idx="19">
                  <c:v>221.8</c:v>
                </c:pt>
              </c:numCache>
            </c:numRef>
          </c:val>
          <c:smooth val="0"/>
        </c:ser>
        <c:ser>
          <c:idx val="6"/>
          <c:order val="5"/>
          <c:tx>
            <c:strRef>
              <c:f>'Data organized for Graphs'!$H$51</c:f>
              <c:strCache>
                <c:ptCount val="1"/>
                <c:pt idx="0">
                  <c:v>7/17/2013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Graphs'!$B$57:$U$57</c:f>
              <c:numCache>
                <c:formatCode>General</c:formatCode>
                <c:ptCount val="20"/>
                <c:pt idx="0">
                  <c:v>249.4</c:v>
                </c:pt>
                <c:pt idx="1">
                  <c:v>254.7</c:v>
                </c:pt>
                <c:pt idx="2">
                  <c:v>258.10000000000002</c:v>
                </c:pt>
                <c:pt idx="3">
                  <c:v>256.89999999999998</c:v>
                </c:pt>
                <c:pt idx="4">
                  <c:v>227.8</c:v>
                </c:pt>
                <c:pt idx="5">
                  <c:v>211.5</c:v>
                </c:pt>
                <c:pt idx="6">
                  <c:v>211.1</c:v>
                </c:pt>
                <c:pt idx="7">
                  <c:v>211.4</c:v>
                </c:pt>
                <c:pt idx="8">
                  <c:v>212.2</c:v>
                </c:pt>
                <c:pt idx="9">
                  <c:v>213.8</c:v>
                </c:pt>
                <c:pt idx="10">
                  <c:v>217.7</c:v>
                </c:pt>
                <c:pt idx="11">
                  <c:v>223.4</c:v>
                </c:pt>
                <c:pt idx="12">
                  <c:v>228.7</c:v>
                </c:pt>
                <c:pt idx="13">
                  <c:v>240.6</c:v>
                </c:pt>
                <c:pt idx="14">
                  <c:v>247.4</c:v>
                </c:pt>
                <c:pt idx="15">
                  <c:v>252.6</c:v>
                </c:pt>
                <c:pt idx="16">
                  <c:v>254.1</c:v>
                </c:pt>
                <c:pt idx="17">
                  <c:v>258</c:v>
                </c:pt>
                <c:pt idx="18">
                  <c:v>259</c:v>
                </c:pt>
                <c:pt idx="19">
                  <c:v>250.7</c:v>
                </c:pt>
              </c:numCache>
            </c:numRef>
          </c:val>
          <c:smooth val="0"/>
        </c:ser>
        <c:ser>
          <c:idx val="7"/>
          <c:order val="6"/>
          <c:tx>
            <c:strRef>
              <c:f>'Data organized for Graphs'!$B$59</c:f>
              <c:strCache>
                <c:ptCount val="1"/>
                <c:pt idx="0">
                  <c:v>8/7/2013</c:v>
                </c:pt>
              </c:strCache>
            </c:strRef>
          </c:tx>
          <c:cat>
            <c:strRef>
              <c:f>'Data organized for Graphs'!$B$1:$U$1</c:f>
              <c:strCache>
                <c:ptCount val="20"/>
                <c:pt idx="0">
                  <c:v>ROCK1</c:v>
                </c:pt>
                <c:pt idx="1">
                  <c:v>ROCK2</c:v>
                </c:pt>
                <c:pt idx="2">
                  <c:v>ROCK2.5</c:v>
                </c:pt>
                <c:pt idx="3">
                  <c:v>ROCK3</c:v>
                </c:pt>
                <c:pt idx="4">
                  <c:v>ROCK4</c:v>
                </c:pt>
                <c:pt idx="5">
                  <c:v>ROCK5</c:v>
                </c:pt>
                <c:pt idx="6">
                  <c:v>ROCK6</c:v>
                </c:pt>
                <c:pt idx="7">
                  <c:v>ROCK6.5</c:v>
                </c:pt>
                <c:pt idx="8">
                  <c:v>ROCK7</c:v>
                </c:pt>
                <c:pt idx="9">
                  <c:v>ROCK8</c:v>
                </c:pt>
                <c:pt idx="10">
                  <c:v>ROCK9</c:v>
                </c:pt>
                <c:pt idx="11">
                  <c:v>ROCK10</c:v>
                </c:pt>
                <c:pt idx="12">
                  <c:v>ROCK11</c:v>
                </c:pt>
                <c:pt idx="13">
                  <c:v>ROCK12</c:v>
                </c:pt>
                <c:pt idx="14">
                  <c:v>ROCK13</c:v>
                </c:pt>
                <c:pt idx="15">
                  <c:v>ROCK14</c:v>
                </c:pt>
                <c:pt idx="16">
                  <c:v>ROCK14.5</c:v>
                </c:pt>
                <c:pt idx="17">
                  <c:v>ROCK15</c:v>
                </c:pt>
                <c:pt idx="18">
                  <c:v>ROCK16</c:v>
                </c:pt>
                <c:pt idx="19">
                  <c:v>ROCK17</c:v>
                </c:pt>
              </c:strCache>
            </c:strRef>
          </c:cat>
          <c:val>
            <c:numRef>
              <c:f>'Data organized for Graphs'!$B$65:$U$65</c:f>
              <c:numCache>
                <c:formatCode>General</c:formatCode>
                <c:ptCount val="20"/>
                <c:pt idx="0">
                  <c:v>284.5</c:v>
                </c:pt>
                <c:pt idx="1">
                  <c:v>293.39999999999998</c:v>
                </c:pt>
                <c:pt idx="2">
                  <c:v>296.7</c:v>
                </c:pt>
                <c:pt idx="3">
                  <c:v>295.89999999999998</c:v>
                </c:pt>
                <c:pt idx="4">
                  <c:v>272.3</c:v>
                </c:pt>
                <c:pt idx="5">
                  <c:v>258.60000000000002</c:v>
                </c:pt>
                <c:pt idx="6">
                  <c:v>258.3</c:v>
                </c:pt>
                <c:pt idx="7">
                  <c:v>258.2</c:v>
                </c:pt>
                <c:pt idx="8">
                  <c:v>258.5</c:v>
                </c:pt>
                <c:pt idx="9">
                  <c:v>259.39999999999998</c:v>
                </c:pt>
                <c:pt idx="10">
                  <c:v>260.2</c:v>
                </c:pt>
                <c:pt idx="11">
                  <c:v>261.8</c:v>
                </c:pt>
                <c:pt idx="12">
                  <c:v>264.10000000000002</c:v>
                </c:pt>
                <c:pt idx="13">
                  <c:v>270.2</c:v>
                </c:pt>
                <c:pt idx="14">
                  <c:v>275.89999999999998</c:v>
                </c:pt>
                <c:pt idx="15">
                  <c:v>282.3</c:v>
                </c:pt>
                <c:pt idx="16">
                  <c:v>284.7</c:v>
                </c:pt>
                <c:pt idx="17">
                  <c:v>287.2</c:v>
                </c:pt>
                <c:pt idx="18">
                  <c:v>284.3</c:v>
                </c:pt>
                <c:pt idx="19">
                  <c:v>262.60000000000002</c:v>
                </c:pt>
              </c:numCache>
            </c:numRef>
          </c:val>
          <c:smooth val="0"/>
        </c:ser>
        <c:dLbls>
          <c:showLegendKey val="0"/>
          <c:showVal val="0"/>
          <c:showCatName val="0"/>
          <c:showSerName val="0"/>
          <c:showPercent val="0"/>
          <c:showBubbleSize val="0"/>
        </c:dLbls>
        <c:axId val="32525312"/>
        <c:axId val="32535680"/>
        <c:axId val="32528128"/>
      </c:line3DChart>
      <c:catAx>
        <c:axId val="32525312"/>
        <c:scaling>
          <c:orientation val="minMax"/>
        </c:scaling>
        <c:delete val="0"/>
        <c:axPos val="b"/>
        <c:title>
          <c:tx>
            <c:rich>
              <a:bodyPr/>
              <a:lstStyle/>
              <a:p>
                <a:pPr>
                  <a:defRPr sz="1800">
                    <a:solidFill>
                      <a:schemeClr val="tx1"/>
                    </a:solidFill>
                  </a:defRPr>
                </a:pPr>
                <a:r>
                  <a:rPr lang="en-US" sz="1800" dirty="0">
                    <a:solidFill>
                      <a:schemeClr val="tx1"/>
                    </a:solidFill>
                  </a:rPr>
                  <a:t>Monitoring Location</a:t>
                </a:r>
              </a:p>
            </c:rich>
          </c:tx>
          <c:layout>
            <c:manualLayout>
              <c:xMode val="edge"/>
              <c:yMode val="edge"/>
              <c:x val="0.40097406773472671"/>
              <c:y val="0.85651217864867868"/>
            </c:manualLayout>
          </c:layout>
          <c:overlay val="0"/>
        </c:title>
        <c:numFmt formatCode="General" sourceLinked="1"/>
        <c:majorTickMark val="out"/>
        <c:minorTickMark val="none"/>
        <c:tickLblPos val="nextTo"/>
        <c:txPr>
          <a:bodyPr rot="-2700000" vert="horz"/>
          <a:lstStyle/>
          <a:p>
            <a:pPr>
              <a:defRPr>
                <a:solidFill>
                  <a:schemeClr val="tx1"/>
                </a:solidFill>
              </a:defRPr>
            </a:pPr>
            <a:endParaRPr lang="en-US"/>
          </a:p>
        </c:txPr>
        <c:crossAx val="32535680"/>
        <c:crosses val="autoZero"/>
        <c:auto val="1"/>
        <c:lblAlgn val="ctr"/>
        <c:lblOffset val="100"/>
        <c:noMultiLvlLbl val="0"/>
      </c:catAx>
      <c:valAx>
        <c:axId val="32535680"/>
        <c:scaling>
          <c:orientation val="minMax"/>
          <c:max val="325"/>
          <c:min val="125"/>
        </c:scaling>
        <c:delete val="0"/>
        <c:axPos val="l"/>
        <c:numFmt formatCode="#,##0.00" sourceLinked="0"/>
        <c:majorTickMark val="out"/>
        <c:minorTickMark val="in"/>
        <c:tickLblPos val="nextTo"/>
        <c:spPr>
          <a:noFill/>
        </c:spPr>
        <c:txPr>
          <a:bodyPr rot="0" vert="horz"/>
          <a:lstStyle/>
          <a:p>
            <a:pPr>
              <a:defRPr>
                <a:solidFill>
                  <a:schemeClr val="tx1"/>
                </a:solidFill>
              </a:defRPr>
            </a:pPr>
            <a:endParaRPr lang="en-US"/>
          </a:p>
        </c:txPr>
        <c:crossAx val="32525312"/>
        <c:crosses val="autoZero"/>
        <c:crossBetween val="between"/>
        <c:majorUnit val="25"/>
        <c:minorUnit val="5"/>
      </c:valAx>
      <c:serAx>
        <c:axId val="32528128"/>
        <c:scaling>
          <c:orientation val="minMax"/>
        </c:scaling>
        <c:delete val="1"/>
        <c:axPos val="b"/>
        <c:majorTickMark val="out"/>
        <c:minorTickMark val="none"/>
        <c:tickLblPos val="nextTo"/>
        <c:crossAx val="32535680"/>
        <c:crosses val="autoZero"/>
      </c:serAx>
    </c:plotArea>
    <c:legend>
      <c:legendPos val="r"/>
      <c:layout>
        <c:manualLayout>
          <c:xMode val="edge"/>
          <c:yMode val="edge"/>
          <c:x val="0.60435776790478501"/>
          <c:y val="8.5492831311395526E-2"/>
          <c:w val="0.30641521632780683"/>
          <c:h val="8.264365162823703E-2"/>
        </c:manualLayout>
      </c:layout>
      <c:overlay val="0"/>
      <c:txPr>
        <a:bodyPr/>
        <a:lstStyle/>
        <a:p>
          <a:pPr>
            <a:defRPr>
              <a:solidFill>
                <a:schemeClr val="tx1"/>
              </a:solidFill>
            </a:defRPr>
          </a:pPr>
          <a:endParaRPr lang="en-US"/>
        </a:p>
      </c:txPr>
    </c:legend>
    <c:plotVisOnly val="1"/>
    <c:dispBlanksAs val="gap"/>
    <c:showDLblsOverMax val="0"/>
  </c:chart>
  <c:spPr>
    <a:noFill/>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v>YOY SMB Cpue</c:v>
          </c:tx>
          <c:spPr>
            <a:noFill/>
            <a:ln>
              <a:solidFill>
                <a:schemeClr val="tx1"/>
              </a:solidFill>
            </a:ln>
          </c:spPr>
          <c:invertIfNegative val="0"/>
          <c:cat>
            <c:numRef>
              <c:f>Sheet1!$A$2:$A$26</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Sheet1!$B$2:$B$26</c:f>
              <c:numCache>
                <c:formatCode>General</c:formatCode>
                <c:ptCount val="25"/>
                <c:pt idx="0">
                  <c:v>3.0333333333333337</c:v>
                </c:pt>
                <c:pt idx="1">
                  <c:v>28.833333333333332</c:v>
                </c:pt>
                <c:pt idx="2">
                  <c:v>12.277777777777779</c:v>
                </c:pt>
                <c:pt idx="3">
                  <c:v>29.055555555555554</c:v>
                </c:pt>
                <c:pt idx="4">
                  <c:v>9.8333333333333339</c:v>
                </c:pt>
                <c:pt idx="5">
                  <c:v>8.8000000000000007</c:v>
                </c:pt>
                <c:pt idx="6">
                  <c:v>8.1000000000000014</c:v>
                </c:pt>
                <c:pt idx="7">
                  <c:v>5.6666666666666661</c:v>
                </c:pt>
                <c:pt idx="8">
                  <c:v>8.5166666666666675</c:v>
                </c:pt>
                <c:pt idx="9">
                  <c:v>14.055555555555557</c:v>
                </c:pt>
                <c:pt idx="10">
                  <c:v>2.9722222222222228</c:v>
                </c:pt>
                <c:pt idx="11">
                  <c:v>11.133333333333333</c:v>
                </c:pt>
                <c:pt idx="12">
                  <c:v>1.5285714285714287</c:v>
                </c:pt>
                <c:pt idx="13">
                  <c:v>5.5555555555555552E-2</c:v>
                </c:pt>
                <c:pt idx="15">
                  <c:v>5.3333333333333339</c:v>
                </c:pt>
                <c:pt idx="16">
                  <c:v>0.2638888888888889</c:v>
                </c:pt>
                <c:pt idx="17">
                  <c:v>1.8796296296296298</c:v>
                </c:pt>
                <c:pt idx="18">
                  <c:v>3.3174603174603177</c:v>
                </c:pt>
                <c:pt idx="19">
                  <c:v>0.15</c:v>
                </c:pt>
                <c:pt idx="20">
                  <c:v>1.7230000000000001</c:v>
                </c:pt>
                <c:pt idx="21">
                  <c:v>2.5499999999999998</c:v>
                </c:pt>
                <c:pt idx="22">
                  <c:v>4.0999999999999996</c:v>
                </c:pt>
                <c:pt idx="23">
                  <c:v>1.4359</c:v>
                </c:pt>
                <c:pt idx="24">
                  <c:v>0.86</c:v>
                </c:pt>
              </c:numCache>
            </c:numRef>
          </c:val>
        </c:ser>
        <c:dLbls>
          <c:showLegendKey val="0"/>
          <c:showVal val="0"/>
          <c:showCatName val="0"/>
          <c:showSerName val="0"/>
          <c:showPercent val="0"/>
          <c:showBubbleSize val="0"/>
        </c:dLbls>
        <c:gapWidth val="25"/>
        <c:axId val="102098432"/>
        <c:axId val="102100352"/>
      </c:barChart>
      <c:catAx>
        <c:axId val="102098432"/>
        <c:scaling>
          <c:orientation val="minMax"/>
        </c:scaling>
        <c:delete val="0"/>
        <c:axPos val="b"/>
        <c:title>
          <c:tx>
            <c:rich>
              <a:bodyPr/>
              <a:lstStyle/>
              <a:p>
                <a:pPr>
                  <a:defRPr/>
                </a:pPr>
                <a:r>
                  <a:rPr lang="en-US"/>
                  <a:t>Year</a:t>
                </a:r>
              </a:p>
            </c:rich>
          </c:tx>
          <c:layout/>
          <c:overlay val="0"/>
        </c:title>
        <c:numFmt formatCode="General" sourceLinked="1"/>
        <c:majorTickMark val="out"/>
        <c:minorTickMark val="none"/>
        <c:tickLblPos val="nextTo"/>
        <c:crossAx val="102100352"/>
        <c:crosses val="autoZero"/>
        <c:auto val="1"/>
        <c:lblAlgn val="ctr"/>
        <c:lblOffset val="100"/>
        <c:noMultiLvlLbl val="0"/>
      </c:catAx>
      <c:valAx>
        <c:axId val="102100352"/>
        <c:scaling>
          <c:orientation val="minMax"/>
        </c:scaling>
        <c:delete val="0"/>
        <c:axPos val="l"/>
        <c:title>
          <c:tx>
            <c:rich>
              <a:bodyPr rot="-5400000" vert="horz"/>
              <a:lstStyle/>
              <a:p>
                <a:pPr>
                  <a:defRPr/>
                </a:pPr>
                <a:r>
                  <a:rPr lang="en-US"/>
                  <a:t>Fish/ 50 m</a:t>
                </a:r>
              </a:p>
            </c:rich>
          </c:tx>
          <c:layout/>
          <c:overlay val="0"/>
        </c:title>
        <c:numFmt formatCode="General" sourceLinked="1"/>
        <c:majorTickMark val="out"/>
        <c:minorTickMark val="none"/>
        <c:tickLblPos val="nextTo"/>
        <c:crossAx val="102098432"/>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noFill/>
            <a:ln>
              <a:solidFill>
                <a:schemeClr val="tx1"/>
              </a:solidFill>
            </a:ln>
          </c:spPr>
          <c:invertIfNegative val="0"/>
          <c:cat>
            <c:numRef>
              <c:f>'CPUE Age-1+ smallmouth bass'!$B$13:$R$13</c:f>
              <c:numCache>
                <c:formatCode>General</c:formatCode>
                <c:ptCount val="17"/>
                <c:pt idx="0">
                  <c:v>1990</c:v>
                </c:pt>
                <c:pt idx="1">
                  <c:v>1991</c:v>
                </c:pt>
                <c:pt idx="2">
                  <c:v>1992</c:v>
                </c:pt>
                <c:pt idx="3">
                  <c:v>1993</c:v>
                </c:pt>
                <c:pt idx="4">
                  <c:v>1994</c:v>
                </c:pt>
                <c:pt idx="5">
                  <c:v>1995</c:v>
                </c:pt>
                <c:pt idx="6">
                  <c:v>1998</c:v>
                </c:pt>
                <c:pt idx="7">
                  <c:v>2001</c:v>
                </c:pt>
                <c:pt idx="8">
                  <c:v>2005</c:v>
                </c:pt>
                <c:pt idx="9">
                  <c:v>2006</c:v>
                </c:pt>
                <c:pt idx="10">
                  <c:v>2007</c:v>
                </c:pt>
                <c:pt idx="11">
                  <c:v>2008</c:v>
                </c:pt>
                <c:pt idx="12">
                  <c:v>2009</c:v>
                </c:pt>
                <c:pt idx="13">
                  <c:v>2010</c:v>
                </c:pt>
                <c:pt idx="14">
                  <c:v>2012</c:v>
                </c:pt>
                <c:pt idx="15">
                  <c:v>2013</c:v>
                </c:pt>
                <c:pt idx="16">
                  <c:v>2014</c:v>
                </c:pt>
              </c:numCache>
            </c:numRef>
          </c:cat>
          <c:val>
            <c:numRef>
              <c:f>'CPUE Age-1+ smallmouth bass'!$B$14:$R$14</c:f>
              <c:numCache>
                <c:formatCode>General</c:formatCode>
                <c:ptCount val="17"/>
                <c:pt idx="0">
                  <c:v>91.578947368421055</c:v>
                </c:pt>
                <c:pt idx="1">
                  <c:v>130.76923076923075</c:v>
                </c:pt>
                <c:pt idx="2">
                  <c:v>214.41647597254004</c:v>
                </c:pt>
                <c:pt idx="3">
                  <c:v>85.049019607843135</c:v>
                </c:pt>
                <c:pt idx="4">
                  <c:v>143.29411764705881</c:v>
                </c:pt>
                <c:pt idx="5">
                  <c:v>117.81970649895179</c:v>
                </c:pt>
                <c:pt idx="6">
                  <c:v>105.10204081632654</c:v>
                </c:pt>
                <c:pt idx="7">
                  <c:v>122.99</c:v>
                </c:pt>
                <c:pt idx="8">
                  <c:v>22.068965517241381</c:v>
                </c:pt>
                <c:pt idx="9">
                  <c:v>33.333333333333329</c:v>
                </c:pt>
                <c:pt idx="10">
                  <c:v>17.647058823529413</c:v>
                </c:pt>
                <c:pt idx="11">
                  <c:v>23.518850987432675</c:v>
                </c:pt>
                <c:pt idx="12">
                  <c:v>21.376281112737921</c:v>
                </c:pt>
                <c:pt idx="13">
                  <c:v>42.682926829268297</c:v>
                </c:pt>
                <c:pt idx="14">
                  <c:v>25.05353319</c:v>
                </c:pt>
                <c:pt idx="15">
                  <c:v>50.94</c:v>
                </c:pt>
                <c:pt idx="16">
                  <c:v>63.85</c:v>
                </c:pt>
              </c:numCache>
            </c:numRef>
          </c:val>
        </c:ser>
        <c:dLbls>
          <c:showLegendKey val="0"/>
          <c:showVal val="0"/>
          <c:showCatName val="0"/>
          <c:showSerName val="0"/>
          <c:showPercent val="0"/>
          <c:showBubbleSize val="0"/>
        </c:dLbls>
        <c:gapWidth val="50"/>
        <c:axId val="103160832"/>
        <c:axId val="103187584"/>
      </c:barChart>
      <c:catAx>
        <c:axId val="103160832"/>
        <c:scaling>
          <c:orientation val="minMax"/>
        </c:scaling>
        <c:delete val="0"/>
        <c:axPos val="b"/>
        <c:title>
          <c:tx>
            <c:rich>
              <a:bodyPr/>
              <a:lstStyle/>
              <a:p>
                <a:pPr>
                  <a:defRPr>
                    <a:latin typeface="Arial" panose="020B0604020202020204" pitchFamily="34" charset="0"/>
                    <a:cs typeface="Arial" panose="020B0604020202020204" pitchFamily="34" charset="0"/>
                  </a:defRPr>
                </a:pPr>
                <a:r>
                  <a:rPr lang="en-US">
                    <a:latin typeface="Arial" panose="020B0604020202020204" pitchFamily="34" charset="0"/>
                    <a:cs typeface="Arial" panose="020B0604020202020204" pitchFamily="34" charset="0"/>
                  </a:rPr>
                  <a:t>Year</a:t>
                </a:r>
              </a:p>
            </c:rich>
          </c:tx>
          <c:layout/>
          <c:overlay val="0"/>
        </c:title>
        <c:numFmt formatCode="General" sourceLinked="1"/>
        <c:majorTickMark val="out"/>
        <c:minorTickMark val="none"/>
        <c:tickLblPos val="nextTo"/>
        <c:txPr>
          <a:bodyPr rot="-2700000"/>
          <a:lstStyle/>
          <a:p>
            <a:pPr>
              <a:defRPr>
                <a:latin typeface="Arial" panose="020B0604020202020204" pitchFamily="34" charset="0"/>
                <a:cs typeface="Arial" panose="020B0604020202020204" pitchFamily="34" charset="0"/>
              </a:defRPr>
            </a:pPr>
            <a:endParaRPr lang="en-US"/>
          </a:p>
        </c:txPr>
        <c:crossAx val="103187584"/>
        <c:crosses val="autoZero"/>
        <c:auto val="1"/>
        <c:lblAlgn val="ctr"/>
        <c:lblOffset val="100"/>
        <c:noMultiLvlLbl val="0"/>
      </c:catAx>
      <c:valAx>
        <c:axId val="103187584"/>
        <c:scaling>
          <c:orientation val="minMax"/>
        </c:scaling>
        <c:delete val="0"/>
        <c:axPos val="l"/>
        <c:title>
          <c:tx>
            <c:rich>
              <a:bodyPr rot="-5400000" vert="horz"/>
              <a:lstStyle/>
              <a:p>
                <a:pPr>
                  <a:defRPr>
                    <a:latin typeface="Arial" panose="020B0604020202020204" pitchFamily="34" charset="0"/>
                    <a:cs typeface="Arial" panose="020B0604020202020204" pitchFamily="34" charset="0"/>
                  </a:defRPr>
                </a:pPr>
                <a:r>
                  <a:rPr lang="en-US">
                    <a:latin typeface="Arial" panose="020B0604020202020204" pitchFamily="34" charset="0"/>
                    <a:cs typeface="Arial" panose="020B0604020202020204" pitchFamily="34" charset="0"/>
                  </a:rPr>
                  <a:t>Fish/ h</a:t>
                </a:r>
              </a:p>
            </c:rich>
          </c:tx>
          <c:layout/>
          <c:overlay val="0"/>
        </c:title>
        <c:numFmt formatCode="General" sourceLinked="1"/>
        <c:majorTickMark val="out"/>
        <c:minorTickMark val="none"/>
        <c:tickLblPos val="nextTo"/>
        <c:txPr>
          <a:bodyPr/>
          <a:lstStyle/>
          <a:p>
            <a:pPr>
              <a:defRPr>
                <a:latin typeface="Arial" panose="020B0604020202020204" pitchFamily="34" charset="0"/>
                <a:cs typeface="Arial" panose="020B0604020202020204" pitchFamily="34" charset="0"/>
              </a:defRPr>
            </a:pPr>
            <a:endParaRPr lang="en-US"/>
          </a:p>
        </c:txPr>
        <c:crossAx val="103160832"/>
        <c:crosses val="autoZero"/>
        <c:crossBetween val="between"/>
      </c:valAx>
    </c:plotArea>
    <c:plotVisOnly val="1"/>
    <c:dispBlanksAs val="gap"/>
    <c:showDLblsOverMax val="0"/>
  </c:chart>
  <c:spPr>
    <a:ln>
      <a:noFill/>
    </a:ln>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3177" tIns="46589" rIns="93177" bIns="46589" rtlCol="0"/>
          <a:lstStyle>
            <a:lvl1pPr algn="r" fontAlgn="auto">
              <a:spcBef>
                <a:spcPts val="0"/>
              </a:spcBef>
              <a:spcAft>
                <a:spcPts val="0"/>
              </a:spcAft>
              <a:defRPr sz="1200">
                <a:latin typeface="+mn-lt"/>
              </a:defRPr>
            </a:lvl1pPr>
          </a:lstStyle>
          <a:p>
            <a:pPr>
              <a:defRPr/>
            </a:pPr>
            <a:fld id="{1010EFF5-BC0E-45F5-B9B1-AB45E9323B76}" type="datetimeFigureOut">
              <a:rPr lang="en-US"/>
              <a:pPr>
                <a:defRPr/>
              </a:pPr>
              <a:t>12/9/2015</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smtClean="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2971800" cy="464820"/>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3177" tIns="46589" rIns="93177" bIns="46589" rtlCol="0" anchor="b"/>
          <a:lstStyle>
            <a:lvl1pPr algn="r" fontAlgn="auto">
              <a:spcBef>
                <a:spcPts val="0"/>
              </a:spcBef>
              <a:spcAft>
                <a:spcPts val="0"/>
              </a:spcAft>
              <a:defRPr sz="1200">
                <a:latin typeface="+mn-lt"/>
              </a:defRPr>
            </a:lvl1pPr>
          </a:lstStyle>
          <a:p>
            <a:pPr>
              <a:defRPr/>
            </a:pPr>
            <a:fld id="{F7B6DD1D-82F4-48EA-B041-458DCE38F0C0}" type="slidenum">
              <a:rPr lang="en-US"/>
              <a:pPr>
                <a:defRPr/>
              </a:pPr>
              <a:t>‹#›</a:t>
            </a:fld>
            <a:endParaRPr lang="en-US"/>
          </a:p>
        </p:txBody>
      </p:sp>
    </p:spTree>
    <p:extLst>
      <p:ext uri="{BB962C8B-B14F-4D97-AF65-F5344CB8AC3E}">
        <p14:creationId xmlns:p14="http://schemas.microsoft.com/office/powerpoint/2010/main" val="12313037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a:t>
            </a:fld>
            <a:endParaRPr lang="en-US"/>
          </a:p>
        </p:txBody>
      </p:sp>
    </p:spTree>
    <p:extLst>
      <p:ext uri="{BB962C8B-B14F-4D97-AF65-F5344CB8AC3E}">
        <p14:creationId xmlns:p14="http://schemas.microsoft.com/office/powerpoint/2010/main" val="3658033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English:</a:t>
            </a:r>
            <a:r>
              <a:rPr lang="en-US" baseline="0" dirty="0" smtClean="0"/>
              <a:t> young SMB are not growing up to be adult bass in sufficient numbers. </a:t>
            </a:r>
          </a:p>
          <a:p>
            <a:endParaRPr lang="en-US" baseline="0" dirty="0" smtClean="0"/>
          </a:p>
          <a:p>
            <a:r>
              <a:rPr lang="en-US" baseline="0" dirty="0" smtClean="0"/>
              <a:t>The highlighted area shows the area that has seen this issue most acutely</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10</a:t>
            </a:fld>
            <a:endParaRPr lang="en-US"/>
          </a:p>
        </p:txBody>
      </p:sp>
    </p:spTree>
    <p:extLst>
      <p:ext uri="{BB962C8B-B14F-4D97-AF65-F5344CB8AC3E}">
        <p14:creationId xmlns:p14="http://schemas.microsoft.com/office/powerpoint/2010/main" val="3146975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Problems</a:t>
            </a:r>
            <a:r>
              <a:rPr lang="en-US" baseline="0" dirty="0" smtClean="0"/>
              <a:t> facing SMB are bigger than DEP or PFBC – this led to an all-hands-on-deck effort to examine the possible causes of this mortality in SMB. Over 50 participants, including the EPA, US Fish and Wildlife Service, Susquehanna River Basin Coalition. </a:t>
            </a:r>
          </a:p>
          <a:p>
            <a:endParaRPr lang="en-US" baseline="0" dirty="0" smtClean="0"/>
          </a:p>
          <a:p>
            <a:r>
              <a:rPr lang="en-US" baseline="0" dirty="0" smtClean="0"/>
              <a:t>Turn over to Dustin</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11</a:t>
            </a:fld>
            <a:endParaRPr lang="en-US"/>
          </a:p>
        </p:txBody>
      </p:sp>
    </p:spTree>
    <p:extLst>
      <p:ext uri="{BB962C8B-B14F-4D97-AF65-F5344CB8AC3E}">
        <p14:creationId xmlns:p14="http://schemas.microsoft.com/office/powerpoint/2010/main" val="3152866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the 14 candidate causes the group thought could be causing population decline</a:t>
            </a:r>
          </a:p>
          <a:p>
            <a:r>
              <a:rPr lang="en-US" baseline="0" dirty="0" smtClean="0"/>
              <a:t>	</a:t>
            </a:r>
          </a:p>
          <a:p>
            <a:r>
              <a:rPr lang="en-US" baseline="0" dirty="0" smtClean="0"/>
              <a:t>Just going to highlight a few to provide context</a:t>
            </a:r>
          </a:p>
          <a:p>
            <a:r>
              <a:rPr lang="en-US" baseline="0" dirty="0" smtClean="0"/>
              <a:t>	4 &amp; 5 were evaluated with thiamine (or vitamin B) and an enzyme that comes from some prey species called thiaminase which destroys thiamine.</a:t>
            </a:r>
          </a:p>
          <a:p>
            <a:r>
              <a:rPr lang="en-US" baseline="0" dirty="0" smtClean="0"/>
              <a:t>	Certain prey species such as the invasive Mimic Shiner have high concentrations of thiaminase.</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12</a:t>
            </a:fld>
            <a:endParaRPr lang="en-US"/>
          </a:p>
        </p:txBody>
      </p:sp>
    </p:spTree>
    <p:extLst>
      <p:ext uri="{BB962C8B-B14F-4D97-AF65-F5344CB8AC3E}">
        <p14:creationId xmlns:p14="http://schemas.microsoft.com/office/powerpoint/2010/main" val="2232393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official CADDIS process.</a:t>
            </a:r>
          </a:p>
          <a:p>
            <a:pPr marL="628650" lvl="1" indent="-171450">
              <a:buFont typeface="Arial" panose="020B0604020202020204" pitchFamily="34" charset="0"/>
              <a:buChar char="•"/>
            </a:pPr>
            <a:r>
              <a:rPr lang="en-US" baseline="0" dirty="0" smtClean="0"/>
              <a:t>We define the case</a:t>
            </a:r>
          </a:p>
          <a:p>
            <a:pPr marL="628650" lvl="1" indent="-171450">
              <a:buFont typeface="Arial" panose="020B0604020202020204" pitchFamily="34" charset="0"/>
              <a:buChar char="•"/>
            </a:pPr>
            <a:r>
              <a:rPr lang="en-US" baseline="0" dirty="0" smtClean="0"/>
              <a:t>Determine the candidate causes</a:t>
            </a:r>
          </a:p>
          <a:p>
            <a:pPr marL="628650" lvl="1" indent="-171450">
              <a:buFont typeface="Arial" panose="020B0604020202020204" pitchFamily="34" charset="0"/>
              <a:buChar char="•"/>
            </a:pPr>
            <a:r>
              <a:rPr lang="en-US" baseline="0" dirty="0" smtClean="0"/>
              <a:t>Evaluate the data we have as evidence</a:t>
            </a:r>
          </a:p>
          <a:p>
            <a:pPr marL="628650" lvl="1" indent="-171450">
              <a:buFont typeface="Arial" panose="020B0604020202020204" pitchFamily="34" charset="0"/>
              <a:buChar char="•"/>
            </a:pPr>
            <a:r>
              <a:rPr lang="en-US" baseline="0" dirty="0" smtClean="0"/>
              <a:t>&amp; determine the likelihood of each cause</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13</a:t>
            </a:fld>
            <a:endParaRPr lang="en-US"/>
          </a:p>
        </p:txBody>
      </p:sp>
    </p:spTree>
    <p:extLst>
      <p:ext uri="{BB962C8B-B14F-4D97-AF65-F5344CB8AC3E}">
        <p14:creationId xmlns:p14="http://schemas.microsoft.com/office/powerpoint/2010/main" val="836687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Spatial </a:t>
            </a:r>
            <a:r>
              <a:rPr lang="en-US" baseline="0" dirty="0" smtClean="0"/>
              <a:t> - how do conditions differ between the sites with the problem and sites without the problem</a:t>
            </a:r>
          </a:p>
          <a:p>
            <a:endParaRPr lang="en-US" baseline="0" dirty="0" smtClean="0"/>
          </a:p>
          <a:p>
            <a:r>
              <a:rPr lang="en-US" baseline="0" dirty="0" smtClean="0"/>
              <a:t>Temporal – how to conditions differ before and after the SMB decline</a:t>
            </a:r>
          </a:p>
          <a:p>
            <a:endParaRPr lang="en-US" baseline="0" dirty="0" smtClean="0"/>
          </a:p>
          <a:p>
            <a:r>
              <a:rPr lang="en-US" baseline="0" dirty="0" smtClean="0"/>
              <a:t>Stressor Response – How do conditions compare to levels of concern established in other states or the laboratory.</a:t>
            </a:r>
          </a:p>
          <a:p>
            <a:endParaRPr lang="en-US" baseline="0" dirty="0" smtClean="0"/>
          </a:p>
          <a:p>
            <a:r>
              <a:rPr lang="en-US" baseline="0" dirty="0" smtClean="0"/>
              <a:t>Causal Pathway – Is there an intermediate link between the candidate cause and the problem. </a:t>
            </a:r>
          </a:p>
          <a:p>
            <a:r>
              <a:rPr lang="en-US" baseline="0" dirty="0" smtClean="0"/>
              <a:t>	E.g., Poor YOY habitat due to increased algae…do we see increases in nutrients?</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14</a:t>
            </a:fld>
            <a:endParaRPr lang="en-US"/>
          </a:p>
        </p:txBody>
      </p:sp>
    </p:spTree>
    <p:extLst>
      <p:ext uri="{BB962C8B-B14F-4D97-AF65-F5344CB8AC3E}">
        <p14:creationId xmlns:p14="http://schemas.microsoft.com/office/powerpoint/2010/main" val="1021224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15</a:t>
            </a:fld>
            <a:endParaRPr lang="en-US"/>
          </a:p>
        </p:txBody>
      </p:sp>
    </p:spTree>
    <p:extLst>
      <p:ext uri="{BB962C8B-B14F-4D97-AF65-F5344CB8AC3E}">
        <p14:creationId xmlns:p14="http://schemas.microsoft.com/office/powerpoint/2010/main" val="2432867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16</a:t>
            </a:fld>
            <a:endParaRPr lang="en-US"/>
          </a:p>
        </p:txBody>
      </p:sp>
    </p:spTree>
    <p:extLst>
      <p:ext uri="{BB962C8B-B14F-4D97-AF65-F5344CB8AC3E}">
        <p14:creationId xmlns:p14="http://schemas.microsoft.com/office/powerpoint/2010/main" val="3082083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17</a:t>
            </a:fld>
            <a:endParaRPr lang="en-US"/>
          </a:p>
        </p:txBody>
      </p:sp>
    </p:spTree>
    <p:extLst>
      <p:ext uri="{BB962C8B-B14F-4D97-AF65-F5344CB8AC3E}">
        <p14:creationId xmlns:p14="http://schemas.microsoft.com/office/powerpoint/2010/main" val="337778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Algal blooms: key ingredients</a:t>
            </a:r>
            <a:r>
              <a:rPr lang="en-US" baseline="0" dirty="0" smtClean="0"/>
              <a:t> for an algal bloom are hot temps and slow water; nutrient loads don’t affect them. There have been 2 in the past 10 years, so there’s likely no connection, but we’re still researching this</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18</a:t>
            </a:fld>
            <a:endParaRPr lang="en-US"/>
          </a:p>
        </p:txBody>
      </p:sp>
    </p:spTree>
    <p:extLst>
      <p:ext uri="{BB962C8B-B14F-4D97-AF65-F5344CB8AC3E}">
        <p14:creationId xmlns:p14="http://schemas.microsoft.com/office/powerpoint/2010/main" val="907699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Endocrine disruptors can</a:t>
            </a:r>
            <a:r>
              <a:rPr lang="en-US" baseline="0" dirty="0" smtClean="0"/>
              <a:t> come from many sources, including agriculture and industry. </a:t>
            </a:r>
            <a:endParaRPr lang="en-US" baseline="0" dirty="0" smtClean="0"/>
          </a:p>
          <a:p>
            <a:endParaRPr lang="en-US" baseline="0" dirty="0" smtClean="0"/>
          </a:p>
          <a:p>
            <a:r>
              <a:rPr lang="en-US" baseline="0" dirty="0" smtClean="0"/>
              <a:t>There </a:t>
            </a:r>
            <a:r>
              <a:rPr lang="en-US" baseline="0" dirty="0" smtClean="0"/>
              <a:t>is new research into these emerging contaminants, and there is a lot that we still don’t know about them. </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19</a:t>
            </a:fld>
            <a:endParaRPr lang="en-US"/>
          </a:p>
        </p:txBody>
      </p:sp>
    </p:spTree>
    <p:extLst>
      <p:ext uri="{BB962C8B-B14F-4D97-AF65-F5344CB8AC3E}">
        <p14:creationId xmlns:p14="http://schemas.microsoft.com/office/powerpoint/2010/main" val="549217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 Points:</a:t>
            </a:r>
          </a:p>
          <a:p>
            <a:pPr marL="171450" indent="-171450">
              <a:buFont typeface="Arial" panose="020B0604020202020204" pitchFamily="34" charset="0"/>
              <a:buChar char="•"/>
            </a:pPr>
            <a:r>
              <a:rPr lang="en-US" dirty="0" smtClean="0"/>
              <a:t>Rapid</a:t>
            </a:r>
            <a:r>
              <a:rPr lang="en-US" baseline="0" dirty="0" smtClean="0"/>
              <a:t> decline and disease reports of Smallmouth Bass (SMB) prompted this research into water quality</a:t>
            </a:r>
          </a:p>
          <a:p>
            <a:pPr marL="171450" indent="-171450">
              <a:buFont typeface="Arial" panose="020B0604020202020204" pitchFamily="34" charset="0"/>
              <a:buChar char="•"/>
            </a:pPr>
            <a:r>
              <a:rPr lang="en-US" baseline="0" dirty="0" smtClean="0"/>
              <a:t>Reversed the typical order that we’d do this kind of research</a:t>
            </a:r>
          </a:p>
          <a:p>
            <a:pPr marL="628650" lvl="1" indent="-171450">
              <a:buFont typeface="Arial" panose="020B0604020202020204" pitchFamily="34" charset="0"/>
              <a:buChar char="•"/>
            </a:pPr>
            <a:r>
              <a:rPr lang="en-US" baseline="0" dirty="0" smtClean="0"/>
              <a:t>Normally start at tributaries and work up, rather than at the river level and work down</a:t>
            </a:r>
          </a:p>
          <a:p>
            <a:pPr marL="628650" lvl="1" indent="-171450">
              <a:buFont typeface="Arial" panose="020B0604020202020204" pitchFamily="34" charset="0"/>
              <a:buChar char="•"/>
            </a:pPr>
            <a:r>
              <a:rPr lang="en-US" baseline="0" dirty="0" smtClean="0"/>
              <a:t>Because SMB with illness were found in </a:t>
            </a:r>
            <a:r>
              <a:rPr lang="en-US" baseline="0" smtClean="0"/>
              <a:t>the main part of the Susquehanna River we started there</a:t>
            </a:r>
            <a:endParaRPr lang="en-US" baseline="0" dirty="0" smtClean="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a:t>
            </a:fld>
            <a:endParaRPr lang="en-US"/>
          </a:p>
        </p:txBody>
      </p:sp>
    </p:spTree>
    <p:extLst>
      <p:ext uri="{BB962C8B-B14F-4D97-AF65-F5344CB8AC3E}">
        <p14:creationId xmlns:p14="http://schemas.microsoft.com/office/powerpoint/2010/main" val="1898219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see a good relationship between increased disease</a:t>
            </a:r>
            <a:r>
              <a:rPr lang="en-US" baseline="0" dirty="0" smtClean="0"/>
              <a:t> of YOY and decreased adult population.</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20</a:t>
            </a:fld>
            <a:endParaRPr lang="en-US"/>
          </a:p>
        </p:txBody>
      </p:sp>
    </p:spTree>
    <p:extLst>
      <p:ext uri="{BB962C8B-B14F-4D97-AF65-F5344CB8AC3E}">
        <p14:creationId xmlns:p14="http://schemas.microsoft.com/office/powerpoint/2010/main" val="461042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21</a:t>
            </a:fld>
            <a:endParaRPr lang="en-US"/>
          </a:p>
        </p:txBody>
      </p:sp>
    </p:spTree>
    <p:extLst>
      <p:ext uri="{BB962C8B-B14F-4D97-AF65-F5344CB8AC3E}">
        <p14:creationId xmlns:p14="http://schemas.microsoft.com/office/powerpoint/2010/main" val="2977555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a:t>
            </a:r>
            <a:r>
              <a:rPr lang="en-US" baseline="0" dirty="0" smtClean="0"/>
              <a:t> points:</a:t>
            </a:r>
          </a:p>
          <a:p>
            <a:pPr marL="171450" indent="-171450">
              <a:buFont typeface="Arial" panose="020B0604020202020204" pitchFamily="34" charset="0"/>
              <a:buChar char="•"/>
            </a:pPr>
            <a:r>
              <a:rPr lang="en-US" baseline="0" dirty="0" smtClean="0"/>
              <a:t>We’re narrowing in on the causes of SMB mortality, but as the Secretary noted, we needed to first eliminate the unlikely causes</a:t>
            </a:r>
          </a:p>
          <a:p>
            <a:pPr marL="171450" indent="-171450">
              <a:buFont typeface="Arial" panose="020B0604020202020204" pitchFamily="34" charset="0"/>
              <a:buChar char="•"/>
            </a:pPr>
            <a:r>
              <a:rPr lang="en-US" baseline="0" dirty="0" smtClean="0"/>
              <a:t>Also consolidated a lot of great research from multiple state and federal agencies and organizations, not an easy feat</a:t>
            </a:r>
          </a:p>
          <a:p>
            <a:pPr marL="171450" indent="-171450">
              <a:buFont typeface="Arial" panose="020B0604020202020204" pitchFamily="34" charset="0"/>
              <a:buChar char="•"/>
            </a:pPr>
            <a:r>
              <a:rPr lang="en-US" baseline="0" dirty="0" smtClean="0"/>
              <a:t>Greatly expanded the monitoring of the Susquehanna River, which will help on issues beyond just bass</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22</a:t>
            </a:fld>
            <a:endParaRPr lang="en-US"/>
          </a:p>
        </p:txBody>
      </p:sp>
    </p:spTree>
    <p:extLst>
      <p:ext uri="{BB962C8B-B14F-4D97-AF65-F5344CB8AC3E}">
        <p14:creationId xmlns:p14="http://schemas.microsoft.com/office/powerpoint/2010/main" val="2289943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this year</a:t>
            </a:r>
            <a:r>
              <a:rPr lang="en-US" baseline="0" dirty="0" smtClean="0"/>
              <a:t> alone we’ve conducted many studies to address the needs above.</a:t>
            </a:r>
            <a:endParaRPr lang="en-US" dirty="0" smtClean="0"/>
          </a:p>
          <a:p>
            <a:endParaRPr lang="en-US" dirty="0" smtClean="0"/>
          </a:p>
          <a:p>
            <a:endParaRPr lang="en-US" dirty="0" smtClean="0"/>
          </a:p>
          <a:p>
            <a:r>
              <a:rPr lang="en-US" dirty="0" smtClean="0"/>
              <a:t>Turn </a:t>
            </a:r>
            <a:r>
              <a:rPr lang="en-US" dirty="0" smtClean="0"/>
              <a:t>back over</a:t>
            </a:r>
            <a:r>
              <a:rPr lang="en-US" baseline="0" dirty="0" smtClean="0"/>
              <a:t> to Sec. Q after </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23</a:t>
            </a:fld>
            <a:endParaRPr lang="en-US"/>
          </a:p>
        </p:txBody>
      </p:sp>
    </p:spTree>
    <p:extLst>
      <p:ext uri="{BB962C8B-B14F-4D97-AF65-F5344CB8AC3E}">
        <p14:creationId xmlns:p14="http://schemas.microsoft.com/office/powerpoint/2010/main" val="3158053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 points:</a:t>
            </a:r>
          </a:p>
          <a:p>
            <a:pPr marL="171450" indent="-171450">
              <a:buFont typeface="Arial" panose="020B0604020202020204" pitchFamily="34" charset="0"/>
              <a:buChar char="•"/>
            </a:pPr>
            <a:r>
              <a:rPr lang="en-US" dirty="0" smtClean="0"/>
              <a:t>Continue monitoring Susquehanna</a:t>
            </a:r>
            <a:r>
              <a:rPr lang="en-US" baseline="0" dirty="0" smtClean="0"/>
              <a:t> River</a:t>
            </a:r>
          </a:p>
          <a:p>
            <a:pPr marL="171450" indent="-171450">
              <a:buFont typeface="Arial" panose="020B0604020202020204" pitchFamily="34" charset="0"/>
              <a:buChar char="•"/>
            </a:pPr>
            <a:r>
              <a:rPr lang="en-US" baseline="0" dirty="0" smtClean="0"/>
              <a:t>Move research into the tributaries to find sources of potential water quality issues</a:t>
            </a:r>
          </a:p>
          <a:p>
            <a:pPr marL="285750" lvl="0" indent="-285750">
              <a:buFont typeface="Arial" panose="020B0604020202020204" pitchFamily="34" charset="0"/>
              <a:buChar char="•"/>
            </a:pPr>
            <a:r>
              <a:rPr lang="en-US" baseline="0" dirty="0" smtClean="0"/>
              <a:t>Continue other research with PFBC</a:t>
            </a:r>
          </a:p>
          <a:p>
            <a:pPr marL="742950" lvl="1" indent="-285750">
              <a:buFont typeface="Arial" panose="020B0604020202020204" pitchFamily="34" charset="0"/>
              <a:buChar char="•"/>
            </a:pPr>
            <a:r>
              <a:rPr lang="en-US" sz="2000" dirty="0" smtClean="0"/>
              <a:t>Large Mouth Bass Virus research</a:t>
            </a:r>
          </a:p>
          <a:p>
            <a:pPr marL="742950" lvl="1" indent="-285750">
              <a:buFont typeface="Arial" panose="020B0604020202020204" pitchFamily="34" charset="0"/>
              <a:buChar char="•"/>
            </a:pPr>
            <a:r>
              <a:rPr lang="en-US" sz="2000" dirty="0" smtClean="0"/>
              <a:t>Young Of Year immunosuppression study</a:t>
            </a:r>
          </a:p>
          <a:p>
            <a:pPr marL="742950" lvl="1" indent="-285750">
              <a:buFont typeface="Arial" panose="020B0604020202020204" pitchFamily="34" charset="0"/>
              <a:buChar char="•"/>
            </a:pPr>
            <a:r>
              <a:rPr lang="en-US" sz="2000" dirty="0" smtClean="0"/>
              <a:t>Young Of Year algal toxin analysis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24</a:t>
            </a:fld>
            <a:endParaRPr lang="en-US"/>
          </a:p>
        </p:txBody>
      </p:sp>
    </p:spTree>
    <p:extLst>
      <p:ext uri="{BB962C8B-B14F-4D97-AF65-F5344CB8AC3E}">
        <p14:creationId xmlns:p14="http://schemas.microsoft.com/office/powerpoint/2010/main" val="422208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 points:</a:t>
            </a:r>
          </a:p>
          <a:p>
            <a:pPr marL="171450" indent="-171450">
              <a:buFont typeface="Arial" panose="020B0604020202020204" pitchFamily="34" charset="0"/>
              <a:buChar char="•"/>
            </a:pPr>
            <a:r>
              <a:rPr lang="en-US" dirty="0" smtClean="0"/>
              <a:t>Study is just one of</a:t>
            </a:r>
            <a:r>
              <a:rPr lang="en-US" baseline="0" dirty="0" smtClean="0"/>
              <a:t> the sets of data used in impairment consideration</a:t>
            </a:r>
          </a:p>
          <a:p>
            <a:pPr marL="171450" indent="-171450">
              <a:buFont typeface="Arial" panose="020B0604020202020204" pitchFamily="34" charset="0"/>
              <a:buChar char="•"/>
            </a:pPr>
            <a:r>
              <a:rPr lang="en-US" baseline="0" dirty="0" smtClean="0"/>
              <a:t>We’re continuing to research the cause of illness in bass</a:t>
            </a:r>
          </a:p>
          <a:p>
            <a:pPr marL="171450" indent="-171450">
              <a:buFont typeface="Arial" panose="020B0604020202020204" pitchFamily="34" charset="0"/>
              <a:buChar char="•"/>
            </a:pPr>
            <a:r>
              <a:rPr lang="en-US" baseline="0" dirty="0" smtClean="0"/>
              <a:t>Impairment won’t change anything soon</a:t>
            </a:r>
            <a:endParaRPr lang="en-US" baseline="0" dirty="0"/>
          </a:p>
          <a:p>
            <a:pPr marL="628650" lvl="1" indent="-171450">
              <a:buFont typeface="Arial" panose="020B0604020202020204" pitchFamily="34" charset="0"/>
              <a:buChar char="•"/>
            </a:pPr>
            <a:r>
              <a:rPr lang="en-US" baseline="0" dirty="0" smtClean="0"/>
              <a:t>Starts 13 year clock to implement a TMDL for the river – however, we don’t know what the TMDL would be for</a:t>
            </a:r>
          </a:p>
          <a:p>
            <a:pPr marL="171450" lvl="0" indent="-171450">
              <a:buFont typeface="Arial" panose="020B0604020202020204" pitchFamily="34" charset="0"/>
              <a:buChar char="•"/>
            </a:pPr>
            <a:r>
              <a:rPr lang="en-US" baseline="0" dirty="0" smtClean="0"/>
              <a:t>Impaired waterways list currently in internal review at DEP; likely release in Feb for 45 day comment period</a:t>
            </a:r>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25</a:t>
            </a:fld>
            <a:endParaRPr lang="en-US"/>
          </a:p>
        </p:txBody>
      </p:sp>
    </p:spTree>
    <p:extLst>
      <p:ext uri="{BB962C8B-B14F-4D97-AF65-F5344CB8AC3E}">
        <p14:creationId xmlns:p14="http://schemas.microsoft.com/office/powerpoint/2010/main" val="422208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26</a:t>
            </a:fld>
            <a:endParaRPr lang="en-US"/>
          </a:p>
        </p:txBody>
      </p:sp>
    </p:spTree>
    <p:extLst>
      <p:ext uri="{BB962C8B-B14F-4D97-AF65-F5344CB8AC3E}">
        <p14:creationId xmlns:p14="http://schemas.microsoft.com/office/powerpoint/2010/main" val="2279358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The Susquehanna river is a complex water system</a:t>
            </a:r>
          </a:p>
          <a:p>
            <a:pPr marL="171450" indent="-171450">
              <a:buFont typeface="Arial" panose="020B0604020202020204" pitchFamily="34" charset="0"/>
              <a:buChar char="•"/>
            </a:pPr>
            <a:r>
              <a:rPr lang="en-US" baseline="0" dirty="0" smtClean="0"/>
              <a:t>The water in the Susquehanna doesn’t mix for more than 40 miles</a:t>
            </a:r>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3</a:t>
            </a:fld>
            <a:endParaRPr lang="en-US"/>
          </a:p>
        </p:txBody>
      </p:sp>
    </p:spTree>
    <p:extLst>
      <p:ext uri="{BB962C8B-B14F-4D97-AF65-F5344CB8AC3E}">
        <p14:creationId xmlns:p14="http://schemas.microsoft.com/office/powerpoint/2010/main" val="2606702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a:t>
            </a:r>
            <a:r>
              <a:rPr lang="en-US" baseline="0" dirty="0" smtClean="0"/>
              <a:t> Points:</a:t>
            </a:r>
          </a:p>
          <a:p>
            <a:pPr marL="171450" indent="-171450">
              <a:buFont typeface="Arial" panose="020B0604020202020204" pitchFamily="34" charset="0"/>
              <a:buChar char="•"/>
            </a:pPr>
            <a:r>
              <a:rPr lang="en-US" baseline="0" dirty="0" smtClean="0"/>
              <a:t>Susquehanna is an incredibly complex river</a:t>
            </a:r>
          </a:p>
          <a:p>
            <a:pPr marL="171450" indent="-171450">
              <a:buFont typeface="Arial" panose="020B0604020202020204" pitchFamily="34" charset="0"/>
              <a:buChar char="•"/>
            </a:pPr>
            <a:r>
              <a:rPr lang="en-US" baseline="0" dirty="0" smtClean="0"/>
              <a:t>What looks like just one body of water acts like about 5 unique rivers, all with different characteristics</a:t>
            </a:r>
          </a:p>
          <a:p>
            <a:pPr marL="171450" indent="-171450">
              <a:buFont typeface="Arial" panose="020B0604020202020204" pitchFamily="34" charset="0"/>
              <a:buChar char="•"/>
            </a:pPr>
            <a:r>
              <a:rPr lang="en-US" dirty="0" smtClean="0"/>
              <a:t>What you see here is a sampling</a:t>
            </a:r>
            <a:r>
              <a:rPr lang="en-US" baseline="0" dirty="0" smtClean="0"/>
              <a:t> of water conductivity at the Rockville bridge monitoring stations. These show the different conductivities – and by extension, chemical compositions – of these rivers that all flow as one</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smtClean="0"/>
              <a:t>The bumps on the left and right side of the charts show the water from the Juniata River and the main stem of Susquehanna, while the trough in the middle is the West Branch</a:t>
            </a:r>
          </a:p>
          <a:p>
            <a:pPr marL="457200" lvl="1" indent="0">
              <a:buFont typeface="Arial" panose="020B0604020202020204" pitchFamily="34" charset="0"/>
              <a:buNone/>
            </a:pPr>
            <a:endParaRPr lang="en-US" baseline="0" dirty="0" smtClean="0"/>
          </a:p>
          <a:p>
            <a:pPr marL="171450" indent="-171450">
              <a:buFont typeface="Arial" panose="020B0604020202020204"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4</a:t>
            </a:fld>
            <a:endParaRPr lang="en-US"/>
          </a:p>
        </p:txBody>
      </p:sp>
    </p:spTree>
    <p:extLst>
      <p:ext uri="{BB962C8B-B14F-4D97-AF65-F5344CB8AC3E}">
        <p14:creationId xmlns:p14="http://schemas.microsoft.com/office/powerpoint/2010/main" val="2606702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Looking at it on a map, the different flows occupy different parts of the river between the banks. </a:t>
            </a:r>
          </a:p>
          <a:p>
            <a:pPr marL="171450" indent="-171450">
              <a:buFont typeface="Arial" panose="020B0604020202020204" pitchFamily="34" charset="0"/>
              <a:buChar char="•"/>
            </a:pPr>
            <a:r>
              <a:rPr lang="en-US" baseline="0" dirty="0" smtClean="0"/>
              <a:t>Fish, like SMB might start at one point in the river early in life, but as they grow they might traverse all the different flows and be exposed to different types of water across the river.</a:t>
            </a:r>
          </a:p>
          <a:p>
            <a:pPr marL="171450" indent="-171450">
              <a:buFont typeface="Arial" panose="020B0604020202020204" pitchFamily="34" charset="0"/>
              <a:buChar char="•"/>
            </a:pPr>
            <a:r>
              <a:rPr lang="en-US" baseline="0" dirty="0" smtClean="0"/>
              <a:t>YOY = Young-of-the-Year</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5</a:t>
            </a:fld>
            <a:endParaRPr lang="en-US"/>
          </a:p>
        </p:txBody>
      </p:sp>
    </p:spTree>
    <p:extLst>
      <p:ext uri="{BB962C8B-B14F-4D97-AF65-F5344CB8AC3E}">
        <p14:creationId xmlns:p14="http://schemas.microsoft.com/office/powerpoint/2010/main" val="2606702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Talking Points:</a:t>
            </a:r>
          </a:p>
          <a:p>
            <a:pPr marL="171450" indent="-171450">
              <a:buFont typeface="Arial" panose="020B0604020202020204" pitchFamily="34" charset="0"/>
              <a:buChar char="•"/>
            </a:pPr>
            <a:r>
              <a:rPr lang="en-US" dirty="0" smtClean="0"/>
              <a:t>Methods</a:t>
            </a:r>
            <a:r>
              <a:rPr lang="en-US" baseline="0" dirty="0" smtClean="0"/>
              <a:t> and techniques used in this study are breaking new ground for PA and for future research</a:t>
            </a:r>
          </a:p>
          <a:p>
            <a:pPr marL="171450" indent="-171450">
              <a:buFont typeface="Arial" panose="020B0604020202020204" pitchFamily="34" charset="0"/>
              <a:buChar char="•"/>
            </a:pPr>
            <a:r>
              <a:rPr lang="en-US" baseline="0" dirty="0" smtClean="0"/>
              <a:t>This study also greatly increased DEP’s ability to monitor the health of the river</a:t>
            </a:r>
          </a:p>
          <a:p>
            <a:pPr marL="628650" lvl="1" indent="-171450">
              <a:buFont typeface="Arial" panose="020B0604020202020204" pitchFamily="34" charset="0"/>
              <a:buChar char="•"/>
            </a:pPr>
            <a:r>
              <a:rPr lang="en-US" baseline="0" dirty="0" smtClean="0"/>
              <a:t># of monitoring stations (Sentinel)</a:t>
            </a:r>
          </a:p>
          <a:p>
            <a:pPr marL="628650" lvl="1" indent="-171450">
              <a:buFont typeface="Arial" panose="020B0604020202020204" pitchFamily="34" charset="0"/>
              <a:buChar char="•"/>
            </a:pPr>
            <a:r>
              <a:rPr lang="en-US" baseline="0" dirty="0" smtClean="0"/>
              <a:t>New ways to measure and track pollution in the river that will have applications beyond SMB</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smtClean="0"/>
              <a:t>30 continuous instream monitors deployed – each </a:t>
            </a:r>
            <a:r>
              <a:rPr lang="en-US" sz="1200" dirty="0" smtClean="0"/>
              <a:t>monitor can collect over 30,000 water quality records in a year </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6</a:t>
            </a:fld>
            <a:endParaRPr lang="en-US"/>
          </a:p>
        </p:txBody>
      </p:sp>
    </p:spTree>
    <p:extLst>
      <p:ext uri="{BB962C8B-B14F-4D97-AF65-F5344CB8AC3E}">
        <p14:creationId xmlns:p14="http://schemas.microsoft.com/office/powerpoint/2010/main" val="1898219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purpose of this study isn’t to find a single</a:t>
            </a:r>
            <a:r>
              <a:rPr lang="en-US" baseline="0" dirty="0" smtClean="0"/>
              <a:t> smoking gun; instead, the purpose is to eliminate least likely causes so that we can now focus on the ones most likely to be harming the bass</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7</a:t>
            </a:fld>
            <a:endParaRPr lang="en-US"/>
          </a:p>
        </p:txBody>
      </p:sp>
    </p:spTree>
    <p:extLst>
      <p:ext uri="{BB962C8B-B14F-4D97-AF65-F5344CB8AC3E}">
        <p14:creationId xmlns:p14="http://schemas.microsoft.com/office/powerpoint/2010/main" val="654623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shows the reason for the study – as you can see in around 2005 there was a dramatic drop in both young of year (YOY) and adult </a:t>
            </a:r>
            <a:r>
              <a:rPr lang="en-US" dirty="0" err="1" smtClean="0"/>
              <a:t>smb</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8</a:t>
            </a:fld>
            <a:endParaRPr lang="en-US"/>
          </a:p>
        </p:txBody>
      </p:sp>
    </p:spTree>
    <p:extLst>
      <p:ext uri="{BB962C8B-B14F-4D97-AF65-F5344CB8AC3E}">
        <p14:creationId xmlns:p14="http://schemas.microsoft.com/office/powerpoint/2010/main" val="745479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the overall population decline, other ailments</a:t>
            </a:r>
            <a:r>
              <a:rPr lang="en-US" baseline="0" dirty="0" smtClean="0"/>
              <a:t> were noticeable</a:t>
            </a:r>
            <a:endParaRPr lang="en-US" dirty="0"/>
          </a:p>
        </p:txBody>
      </p:sp>
      <p:sp>
        <p:nvSpPr>
          <p:cNvPr id="4" name="Slide Number Placeholder 3"/>
          <p:cNvSpPr>
            <a:spLocks noGrp="1"/>
          </p:cNvSpPr>
          <p:nvPr>
            <p:ph type="sldNum" sz="quarter" idx="10"/>
          </p:nvPr>
        </p:nvSpPr>
        <p:spPr/>
        <p:txBody>
          <a:bodyPr/>
          <a:lstStyle/>
          <a:p>
            <a:pPr>
              <a:defRPr/>
            </a:pPr>
            <a:fld id="{F7B6DD1D-82F4-48EA-B041-458DCE38F0C0}" type="slidenum">
              <a:rPr lang="en-US" smtClean="0"/>
              <a:pPr>
                <a:defRPr/>
              </a:pPr>
              <a:t>9</a:t>
            </a:fld>
            <a:endParaRPr lang="en-US"/>
          </a:p>
        </p:txBody>
      </p:sp>
    </p:spTree>
    <p:extLst>
      <p:ext uri="{BB962C8B-B14F-4D97-AF65-F5344CB8AC3E}">
        <p14:creationId xmlns:p14="http://schemas.microsoft.com/office/powerpoint/2010/main" val="122000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4E26279-FCDB-4827-ACF1-8643557C7C72}" type="datetimeFigureOut">
              <a:rPr lang="en-US"/>
              <a:pPr>
                <a:defRPr/>
              </a:pPr>
              <a:t>12/9/2015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431D43-D72E-44FC-8C6A-633A6C6B93ED}" type="slidenum">
              <a:rPr lang="en-US"/>
              <a:pPr>
                <a:defRPr/>
              </a:pPr>
              <a:t>‹#›</a:t>
            </a:fld>
            <a:endParaRPr lang="en-US"/>
          </a:p>
        </p:txBody>
      </p:sp>
    </p:spTree>
    <p:extLst>
      <p:ext uri="{BB962C8B-B14F-4D97-AF65-F5344CB8AC3E}">
        <p14:creationId xmlns:p14="http://schemas.microsoft.com/office/powerpoint/2010/main" val="1626501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D22A76-F3DD-4555-8047-E95E9E9F1921}" type="datetimeFigureOut">
              <a:rPr lang="en-US"/>
              <a:pPr>
                <a:defRPr/>
              </a:pPr>
              <a:t>12/9/2015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ECE3AB-2F61-4F9A-A807-802E6FBE524D}" type="slidenum">
              <a:rPr lang="en-US"/>
              <a:pPr>
                <a:defRPr/>
              </a:pPr>
              <a:t>‹#›</a:t>
            </a:fld>
            <a:endParaRPr lang="en-US"/>
          </a:p>
        </p:txBody>
      </p:sp>
    </p:spTree>
    <p:extLst>
      <p:ext uri="{BB962C8B-B14F-4D97-AF65-F5344CB8AC3E}">
        <p14:creationId xmlns:p14="http://schemas.microsoft.com/office/powerpoint/2010/main" val="1323577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504021-7392-407E-8846-5DDFAC966CD1}" type="datetimeFigureOut">
              <a:rPr lang="en-US"/>
              <a:pPr>
                <a:defRPr/>
              </a:pPr>
              <a:t>12/9/2015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5F4860-9596-4CCC-B01F-C01FB5163BB2}" type="slidenum">
              <a:rPr lang="en-US"/>
              <a:pPr>
                <a:defRPr/>
              </a:pPr>
              <a:t>‹#›</a:t>
            </a:fld>
            <a:endParaRPr lang="en-US"/>
          </a:p>
        </p:txBody>
      </p:sp>
    </p:spTree>
    <p:extLst>
      <p:ext uri="{BB962C8B-B14F-4D97-AF65-F5344CB8AC3E}">
        <p14:creationId xmlns:p14="http://schemas.microsoft.com/office/powerpoint/2010/main" val="4218461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524317C-C782-4AD2-BB69-6FB5964523DA}" type="datetimeFigureOut">
              <a:rPr lang="en-US"/>
              <a:pPr>
                <a:defRPr/>
              </a:pPr>
              <a:t>12/9/2015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E5F2B9-F46A-4724-A661-03786F9717F5}" type="slidenum">
              <a:rPr lang="en-US"/>
              <a:pPr>
                <a:defRPr/>
              </a:pPr>
              <a:t>‹#›</a:t>
            </a:fld>
            <a:endParaRPr lang="en-US"/>
          </a:p>
        </p:txBody>
      </p:sp>
    </p:spTree>
    <p:extLst>
      <p:ext uri="{BB962C8B-B14F-4D97-AF65-F5344CB8AC3E}">
        <p14:creationId xmlns:p14="http://schemas.microsoft.com/office/powerpoint/2010/main" val="1512226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5589F29-951D-4FA4-813C-019ED39156A5}" type="datetimeFigureOut">
              <a:rPr lang="en-US"/>
              <a:pPr>
                <a:defRPr/>
              </a:pPr>
              <a:t>12/9/2015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819C33-6E61-4152-9CF7-6BF2FF0BB56D}" type="slidenum">
              <a:rPr lang="en-US"/>
              <a:pPr>
                <a:defRPr/>
              </a:pPr>
              <a:t>‹#›</a:t>
            </a:fld>
            <a:endParaRPr lang="en-US"/>
          </a:p>
        </p:txBody>
      </p:sp>
    </p:spTree>
    <p:extLst>
      <p:ext uri="{BB962C8B-B14F-4D97-AF65-F5344CB8AC3E}">
        <p14:creationId xmlns:p14="http://schemas.microsoft.com/office/powerpoint/2010/main" val="2387121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018434B-49B2-4294-B0A7-C3E448F24C49}" type="datetimeFigureOut">
              <a:rPr lang="en-US"/>
              <a:pPr>
                <a:defRPr/>
              </a:pPr>
              <a:t>12/9/2015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C1B17FD-0BC7-4818-BD81-A4622068AFCE}" type="slidenum">
              <a:rPr lang="en-US"/>
              <a:pPr>
                <a:defRPr/>
              </a:pPr>
              <a:t>‹#›</a:t>
            </a:fld>
            <a:endParaRPr lang="en-US"/>
          </a:p>
        </p:txBody>
      </p:sp>
    </p:spTree>
    <p:extLst>
      <p:ext uri="{BB962C8B-B14F-4D97-AF65-F5344CB8AC3E}">
        <p14:creationId xmlns:p14="http://schemas.microsoft.com/office/powerpoint/2010/main" val="2511992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A2C9AA-85F2-41A8-907F-D6A2EF08E961}" type="datetimeFigureOut">
              <a:rPr lang="en-US"/>
              <a:pPr>
                <a:defRPr/>
              </a:pPr>
              <a:t>12/9/2015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9E37913-2C45-4708-BB03-2B59C0169C07}" type="slidenum">
              <a:rPr lang="en-US"/>
              <a:pPr>
                <a:defRPr/>
              </a:pPr>
              <a:t>‹#›</a:t>
            </a:fld>
            <a:endParaRPr lang="en-US"/>
          </a:p>
        </p:txBody>
      </p:sp>
    </p:spTree>
    <p:extLst>
      <p:ext uri="{BB962C8B-B14F-4D97-AF65-F5344CB8AC3E}">
        <p14:creationId xmlns:p14="http://schemas.microsoft.com/office/powerpoint/2010/main" val="280698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ECBD0EF-6552-473C-9402-7955B6F401D4}" type="datetimeFigureOut">
              <a:rPr lang="en-US"/>
              <a:pPr>
                <a:defRPr/>
              </a:pPr>
              <a:t>12/9/2015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21984AD-C8CC-4FC3-99A4-3074116DA25B}" type="slidenum">
              <a:rPr lang="en-US"/>
              <a:pPr>
                <a:defRPr/>
              </a:pPr>
              <a:t>‹#›</a:t>
            </a:fld>
            <a:endParaRPr lang="en-US"/>
          </a:p>
        </p:txBody>
      </p:sp>
    </p:spTree>
    <p:extLst>
      <p:ext uri="{BB962C8B-B14F-4D97-AF65-F5344CB8AC3E}">
        <p14:creationId xmlns:p14="http://schemas.microsoft.com/office/powerpoint/2010/main" val="1841082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7E013B6-6650-4ADF-8E42-378E45A0B488}" type="datetimeFigureOut">
              <a:rPr lang="en-US"/>
              <a:pPr>
                <a:defRPr/>
              </a:pPr>
              <a:t>12/9/2015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3174626-4793-477D-91C0-E0377DEACD9A}" type="slidenum">
              <a:rPr lang="en-US"/>
              <a:pPr>
                <a:defRPr/>
              </a:pPr>
              <a:t>‹#›</a:t>
            </a:fld>
            <a:endParaRPr lang="en-US"/>
          </a:p>
        </p:txBody>
      </p:sp>
    </p:spTree>
    <p:extLst>
      <p:ext uri="{BB962C8B-B14F-4D97-AF65-F5344CB8AC3E}">
        <p14:creationId xmlns:p14="http://schemas.microsoft.com/office/powerpoint/2010/main" val="4246820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EE1FC61-3244-4704-902F-51CB4B8AB895}" type="datetimeFigureOut">
              <a:rPr lang="en-US"/>
              <a:pPr>
                <a:defRPr/>
              </a:pPr>
              <a:t>12/9/2015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AC9B8D-3B5D-4720-9683-6BC6C7927508}" type="slidenum">
              <a:rPr lang="en-US"/>
              <a:pPr>
                <a:defRPr/>
              </a:pPr>
              <a:t>‹#›</a:t>
            </a:fld>
            <a:endParaRPr lang="en-US"/>
          </a:p>
        </p:txBody>
      </p:sp>
    </p:spTree>
    <p:extLst>
      <p:ext uri="{BB962C8B-B14F-4D97-AF65-F5344CB8AC3E}">
        <p14:creationId xmlns:p14="http://schemas.microsoft.com/office/powerpoint/2010/main" val="4038622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1F53531-D87E-437E-B7BA-537570F2F589}" type="datetimeFigureOut">
              <a:rPr lang="en-US"/>
              <a:pPr>
                <a:defRPr/>
              </a:pPr>
              <a:t>12/9/2015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A126478-1075-4852-B53C-34751C584B81}" type="slidenum">
              <a:rPr lang="en-US"/>
              <a:pPr>
                <a:defRPr/>
              </a:pPr>
              <a:t>‹#›</a:t>
            </a:fld>
            <a:endParaRPr lang="en-US"/>
          </a:p>
        </p:txBody>
      </p:sp>
    </p:spTree>
    <p:extLst>
      <p:ext uri="{BB962C8B-B14F-4D97-AF65-F5344CB8AC3E}">
        <p14:creationId xmlns:p14="http://schemas.microsoft.com/office/powerpoint/2010/main" val="104330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2511F67-AED4-417C-AF01-660D0A81BFC7}" type="datetimeFigureOut">
              <a:rPr lang="en-US"/>
              <a:pPr>
                <a:defRPr/>
              </a:pPr>
              <a:t>12/9/2015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B302A58-11BF-4A4A-9094-D567E2C3BC0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hyperlink" Target="http://www3.epa.gov/caddis/" TargetMode="External"/><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jpe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penfs02\sm\Water_Quality_Standards\Monitoring\Staff\Wertz\SusquehannaRiverPics\Susquehanna R. fish surveys 9-9-2010 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 y="762000"/>
            <a:ext cx="9144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2051" name="TextBox 1"/>
          <p:cNvSpPr txBox="1">
            <a:spLocks noChangeArrowheads="1"/>
          </p:cNvSpPr>
          <p:nvPr/>
        </p:nvSpPr>
        <p:spPr bwMode="auto">
          <a:xfrm>
            <a:off x="632619" y="1447800"/>
            <a:ext cx="7878761" cy="3908762"/>
          </a:xfrm>
          <a:prstGeom prst="rect">
            <a:avLst/>
          </a:prstGeom>
          <a:solidFill>
            <a:schemeClr val="bg1">
              <a:alpha val="0"/>
            </a:schemeClr>
          </a:solidFill>
          <a:ln>
            <a:noFill/>
          </a:ln>
          <a:extLst/>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3200" b="1" dirty="0"/>
              <a:t>Causal Analysis of the Smallmouth Bass </a:t>
            </a:r>
            <a:r>
              <a:rPr lang="en-US" sz="3200" b="1" dirty="0" smtClean="0"/>
              <a:t>Decline </a:t>
            </a:r>
            <a:r>
              <a:rPr lang="en-US" sz="3200" b="1" dirty="0"/>
              <a:t>in the </a:t>
            </a:r>
            <a:endParaRPr lang="en-US" sz="3200" dirty="0"/>
          </a:p>
          <a:p>
            <a:pPr algn="ctr"/>
            <a:r>
              <a:rPr lang="en-US" sz="3200" b="1" dirty="0"/>
              <a:t>Susquehanna and Juniata Rivers</a:t>
            </a:r>
            <a:endParaRPr lang="en-US" sz="3200" b="1" dirty="0" smtClean="0"/>
          </a:p>
          <a:p>
            <a:pPr algn="ctr" eaLnBrk="1" hangingPunct="1"/>
            <a:endParaRPr lang="en-US" sz="3200" b="1" dirty="0" smtClean="0"/>
          </a:p>
          <a:p>
            <a:pPr algn="ctr" eaLnBrk="1" hangingPunct="1"/>
            <a:endParaRPr lang="en-US" sz="3200" b="1" dirty="0"/>
          </a:p>
          <a:p>
            <a:pPr algn="ctr" eaLnBrk="1" hangingPunct="1"/>
            <a:endParaRPr lang="en-US" sz="3200" b="1" dirty="0"/>
          </a:p>
          <a:p>
            <a:pPr algn="ctr" eaLnBrk="1" hangingPunct="1"/>
            <a:r>
              <a:rPr lang="en-US" sz="2800" b="1" dirty="0" smtClean="0">
                <a:solidFill>
                  <a:schemeClr val="bg1">
                    <a:lumMod val="95000"/>
                  </a:schemeClr>
                </a:solidFill>
              </a:rPr>
              <a:t>Dustin Shull</a:t>
            </a:r>
          </a:p>
          <a:p>
            <a:pPr algn="ctr"/>
            <a:r>
              <a:rPr lang="en-US" sz="2800" b="1" dirty="0" smtClean="0">
                <a:solidFill>
                  <a:schemeClr val="bg1">
                    <a:lumMod val="95000"/>
                  </a:schemeClr>
                </a:solidFill>
              </a:rPr>
              <a:t>December </a:t>
            </a:r>
            <a:r>
              <a:rPr lang="en-US" sz="2800" b="1" dirty="0">
                <a:solidFill>
                  <a:schemeClr val="bg1">
                    <a:lumMod val="95000"/>
                  </a:schemeClr>
                </a:solidFill>
              </a:rPr>
              <a:t>2015</a:t>
            </a:r>
            <a:endParaRPr lang="en-US" sz="2800" dirty="0">
              <a:solidFill>
                <a:schemeClr val="bg1">
                  <a:lumMod val="95000"/>
                </a:schemeClr>
              </a:solidFill>
            </a:endParaRPr>
          </a:p>
        </p:txBody>
      </p:sp>
      <p:pic>
        <p:nvPicPr>
          <p:cNvPr id="205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91440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The Case</a:t>
              </a:r>
              <a:endParaRPr lang="en-US" sz="4000" dirty="0">
                <a:solidFill>
                  <a:schemeClr val="bg1"/>
                </a:solidFill>
              </a:endParaRPr>
            </a:p>
          </p:txBody>
        </p:sp>
      </p:grpSp>
      <p:sp>
        <p:nvSpPr>
          <p:cNvPr id="2" name="Rectangle 1"/>
          <p:cNvSpPr/>
          <p:nvPr/>
        </p:nvSpPr>
        <p:spPr>
          <a:xfrm>
            <a:off x="228600" y="1219200"/>
            <a:ext cx="8408936" cy="954107"/>
          </a:xfrm>
          <a:prstGeom prst="rect">
            <a:avLst/>
          </a:prstGeom>
        </p:spPr>
        <p:txBody>
          <a:bodyPr wrap="square">
            <a:spAutoFit/>
          </a:bodyPr>
          <a:lstStyle/>
          <a:p>
            <a:pPr algn="ctr"/>
            <a:r>
              <a:rPr lang="en-US" sz="2800" dirty="0"/>
              <a:t>D</a:t>
            </a:r>
            <a:r>
              <a:rPr lang="en-US" sz="2800" dirty="0" smtClean="0"/>
              <a:t>ecrease </a:t>
            </a:r>
            <a:r>
              <a:rPr lang="en-US" sz="2800" dirty="0"/>
              <a:t>in abundance of SMB as a result of poor recruitment into the adult SMB population. </a:t>
            </a:r>
          </a:p>
        </p:txBody>
      </p:sp>
      <p:pic>
        <p:nvPicPr>
          <p:cNvPr id="9" name="Picture 8"/>
          <p:cNvPicPr/>
          <p:nvPr/>
        </p:nvPicPr>
        <p:blipFill>
          <a:blip r:embed="rId4" cstate="print">
            <a:extLst>
              <a:ext uri="{28A0092B-C50C-407E-A947-70E740481C1C}">
                <a14:useLocalDpi xmlns:a14="http://schemas.microsoft.com/office/drawing/2010/main" val="0"/>
              </a:ext>
            </a:extLst>
          </a:blip>
          <a:stretch>
            <a:fillRect/>
          </a:stretch>
        </p:blipFill>
        <p:spPr>
          <a:xfrm>
            <a:off x="788936" y="2173307"/>
            <a:ext cx="7288264" cy="4684693"/>
          </a:xfrm>
          <a:prstGeom prst="rect">
            <a:avLst/>
          </a:prstGeom>
        </p:spPr>
      </p:pic>
      <p:sp>
        <p:nvSpPr>
          <p:cNvPr id="8" name="TextBox 7"/>
          <p:cNvSpPr txBox="1"/>
          <p:nvPr/>
        </p:nvSpPr>
        <p:spPr>
          <a:xfrm>
            <a:off x="2667000" y="3886200"/>
            <a:ext cx="793807" cy="261610"/>
          </a:xfrm>
          <a:prstGeom prst="rect">
            <a:avLst/>
          </a:prstGeom>
          <a:noFill/>
        </p:spPr>
        <p:txBody>
          <a:bodyPr wrap="none" rtlCol="0">
            <a:spAutoFit/>
          </a:bodyPr>
          <a:lstStyle/>
          <a:p>
            <a:r>
              <a:rPr lang="en-US" sz="1100" b="1" dirty="0" smtClean="0"/>
              <a:t>Port Royal</a:t>
            </a:r>
          </a:p>
        </p:txBody>
      </p:sp>
      <p:sp>
        <p:nvSpPr>
          <p:cNvPr id="10" name="TextBox 9"/>
          <p:cNvSpPr txBox="1"/>
          <p:nvPr/>
        </p:nvSpPr>
        <p:spPr>
          <a:xfrm>
            <a:off x="5029200" y="2797805"/>
            <a:ext cx="670376" cy="261610"/>
          </a:xfrm>
          <a:prstGeom prst="rect">
            <a:avLst/>
          </a:prstGeom>
          <a:noFill/>
        </p:spPr>
        <p:txBody>
          <a:bodyPr wrap="none" rtlCol="0">
            <a:spAutoFit/>
          </a:bodyPr>
          <a:lstStyle/>
          <a:p>
            <a:r>
              <a:rPr lang="en-US" sz="1100" b="1" dirty="0" smtClean="0"/>
              <a:t>Sunbury</a:t>
            </a:r>
          </a:p>
        </p:txBody>
      </p:sp>
      <p:sp>
        <p:nvSpPr>
          <p:cNvPr id="11" name="TextBox 10"/>
          <p:cNvSpPr txBox="1"/>
          <p:nvPr/>
        </p:nvSpPr>
        <p:spPr>
          <a:xfrm>
            <a:off x="5486400" y="5757535"/>
            <a:ext cx="854721" cy="261610"/>
          </a:xfrm>
          <a:prstGeom prst="rect">
            <a:avLst/>
          </a:prstGeom>
          <a:noFill/>
        </p:spPr>
        <p:txBody>
          <a:bodyPr wrap="none" rtlCol="0">
            <a:spAutoFit/>
          </a:bodyPr>
          <a:lstStyle/>
          <a:p>
            <a:r>
              <a:rPr lang="en-US" sz="1100" b="1" dirty="0" smtClean="0"/>
              <a:t>York Haven</a:t>
            </a:r>
          </a:p>
        </p:txBody>
      </p:sp>
    </p:spTree>
    <p:extLst>
      <p:ext uri="{BB962C8B-B14F-4D97-AF65-F5344CB8AC3E}">
        <p14:creationId xmlns:p14="http://schemas.microsoft.com/office/powerpoint/2010/main" val="1987783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5545" y="4968834"/>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Purpose</a:t>
              </a:r>
              <a:endParaRPr lang="en-US" sz="4000" dirty="0">
                <a:solidFill>
                  <a:schemeClr val="bg1"/>
                </a:solidFill>
              </a:endParaRPr>
            </a:p>
          </p:txBody>
        </p:sp>
      </p:grpSp>
      <p:sp>
        <p:nvSpPr>
          <p:cNvPr id="4" name="Rectangle 3"/>
          <p:cNvSpPr/>
          <p:nvPr/>
        </p:nvSpPr>
        <p:spPr>
          <a:xfrm>
            <a:off x="710406" y="1219200"/>
            <a:ext cx="7593013" cy="2862322"/>
          </a:xfrm>
          <a:prstGeom prst="rect">
            <a:avLst/>
          </a:prstGeom>
        </p:spPr>
        <p:txBody>
          <a:bodyPr wrap="square">
            <a:spAutoFit/>
          </a:bodyPr>
          <a:lstStyle/>
          <a:p>
            <a:pPr marL="285750" indent="-285750">
              <a:buFont typeface="Arial" panose="020B0604020202020204" pitchFamily="34" charset="0"/>
              <a:buChar char="•"/>
            </a:pPr>
            <a:r>
              <a:rPr lang="en-US" dirty="0" smtClean="0"/>
              <a:t>There was a significant need to consolidate agencies and resources to interpret the large amount of data collected since 2005.</a:t>
            </a:r>
          </a:p>
          <a:p>
            <a:endParaRPr lang="en-US" dirty="0" smtClean="0"/>
          </a:p>
          <a:p>
            <a:pPr marL="285750" indent="-285750">
              <a:buFont typeface="Arial" panose="020B0604020202020204" pitchFamily="34" charset="0"/>
              <a:buChar char="•"/>
            </a:pPr>
            <a:r>
              <a:rPr lang="en-US" dirty="0" smtClean="0"/>
              <a:t>As a result, in 2014 PADEP </a:t>
            </a:r>
            <a:r>
              <a:rPr lang="en-US" dirty="0"/>
              <a:t>requested USEPA </a:t>
            </a:r>
            <a:r>
              <a:rPr lang="en-US" dirty="0" smtClean="0"/>
              <a:t>assistance in </a:t>
            </a:r>
            <a:r>
              <a:rPr lang="en-US" dirty="0"/>
              <a:t>identifying the causes of the SMB declines on the Susquehanna River. </a:t>
            </a: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a:t>
            </a:r>
            <a:r>
              <a:rPr lang="en-US" dirty="0" smtClean="0"/>
              <a:t>USEPA’s Causal </a:t>
            </a:r>
            <a:r>
              <a:rPr lang="en-US" dirty="0"/>
              <a:t>Analysis/Diagnosis Decision Information </a:t>
            </a:r>
            <a:r>
              <a:rPr lang="en-US" dirty="0" smtClean="0"/>
              <a:t>System (</a:t>
            </a:r>
            <a:r>
              <a:rPr lang="en-US" dirty="0"/>
              <a:t>CADDIS) </a:t>
            </a:r>
            <a:r>
              <a:rPr lang="en-US" dirty="0">
                <a:hlinkClick r:id="rId5"/>
              </a:rPr>
              <a:t>http://www3.epa.gov/caddis</a:t>
            </a:r>
            <a:r>
              <a:rPr lang="en-US" dirty="0" smtClean="0">
                <a:hlinkClick r:id="rId5"/>
              </a:rPr>
              <a:t>/</a:t>
            </a:r>
            <a:r>
              <a:rPr lang="en-US" dirty="0" smtClean="0"/>
              <a:t> was the vehicle by which these goals could be achieved.</a:t>
            </a:r>
          </a:p>
          <a:p>
            <a:pPr marL="285750" indent="-285750">
              <a:buFont typeface="Arial" panose="020B0604020202020204" pitchFamily="34" charset="0"/>
              <a:buChar char="•"/>
            </a:pPr>
            <a:endParaRPr lang="en-US" dirty="0"/>
          </a:p>
        </p:txBody>
      </p:sp>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8349" y="5955454"/>
            <a:ext cx="1554816" cy="57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52995" y="4829967"/>
            <a:ext cx="842962" cy="831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56007" y="5830746"/>
            <a:ext cx="694992" cy="831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03731" y="4761049"/>
            <a:ext cx="841237" cy="841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94607" y="5900518"/>
            <a:ext cx="1559584" cy="681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13236" y="5783917"/>
            <a:ext cx="879036" cy="925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465424" y="3810000"/>
            <a:ext cx="4082977" cy="830997"/>
          </a:xfrm>
          <a:prstGeom prst="rect">
            <a:avLst/>
          </a:prstGeom>
          <a:noFill/>
        </p:spPr>
        <p:txBody>
          <a:bodyPr wrap="none" rtlCol="0">
            <a:spAutoFit/>
          </a:bodyPr>
          <a:lstStyle/>
          <a:p>
            <a:pPr algn="ctr"/>
            <a:r>
              <a:rPr lang="en-US" sz="2400" b="1" dirty="0" smtClean="0"/>
              <a:t>Over 50 participants,</a:t>
            </a:r>
          </a:p>
          <a:p>
            <a:pPr algn="ctr"/>
            <a:r>
              <a:rPr lang="en-US" sz="2400" b="1" dirty="0" smtClean="0"/>
              <a:t>Susquehanna CADDIS Partners</a:t>
            </a:r>
            <a:endParaRPr lang="en-US" sz="2400" b="1" dirty="0"/>
          </a:p>
        </p:txBody>
      </p:sp>
    </p:spTree>
    <p:extLst>
      <p:ext uri="{BB962C8B-B14F-4D97-AF65-F5344CB8AC3E}">
        <p14:creationId xmlns:p14="http://schemas.microsoft.com/office/powerpoint/2010/main" val="35905664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Candidate Causes</a:t>
              </a:r>
              <a:endParaRPr lang="en-US" sz="4000" dirty="0">
                <a:solidFill>
                  <a:schemeClr val="bg1"/>
                </a:solidFill>
              </a:endParaRPr>
            </a:p>
          </p:txBody>
        </p:sp>
      </p:grpSp>
      <p:sp>
        <p:nvSpPr>
          <p:cNvPr id="3" name="Rectangle 2"/>
          <p:cNvSpPr/>
          <p:nvPr/>
        </p:nvSpPr>
        <p:spPr>
          <a:xfrm>
            <a:off x="315913" y="1447800"/>
            <a:ext cx="4049713" cy="4154984"/>
          </a:xfrm>
          <a:prstGeom prst="rect">
            <a:avLst/>
          </a:prstGeom>
        </p:spPr>
        <p:txBody>
          <a:bodyPr wrap="square">
            <a:spAutoFit/>
          </a:bodyPr>
          <a:lstStyle/>
          <a:p>
            <a:pPr marL="457200" lvl="0" indent="-457200">
              <a:buFont typeface="+mj-lt"/>
              <a:buAutoNum type="arabicPeriod"/>
            </a:pPr>
            <a:r>
              <a:rPr lang="en-US" sz="2400" dirty="0" smtClean="0"/>
              <a:t>High </a:t>
            </a:r>
            <a:r>
              <a:rPr lang="en-US" sz="2400" dirty="0"/>
              <a:t>Flows</a:t>
            </a:r>
          </a:p>
          <a:p>
            <a:pPr marL="457200" lvl="0" indent="-457200">
              <a:buFont typeface="+mj-lt"/>
              <a:buAutoNum type="arabicPeriod"/>
            </a:pPr>
            <a:r>
              <a:rPr lang="en-US" sz="2400" dirty="0"/>
              <a:t>Intraspecific Competition </a:t>
            </a:r>
            <a:r>
              <a:rPr lang="en-US" sz="2400" dirty="0" smtClean="0"/>
              <a:t>(Overpopulation)</a:t>
            </a:r>
            <a:endParaRPr lang="en-US" sz="2400" dirty="0"/>
          </a:p>
          <a:p>
            <a:pPr marL="457200" lvl="0" indent="-457200">
              <a:buFont typeface="+mj-lt"/>
              <a:buAutoNum type="arabicPeriod"/>
            </a:pPr>
            <a:r>
              <a:rPr lang="en-US" sz="2400" dirty="0"/>
              <a:t>Interspecific Competition </a:t>
            </a:r>
            <a:r>
              <a:rPr lang="en-US" sz="2400" dirty="0" smtClean="0"/>
              <a:t>(Other species</a:t>
            </a:r>
            <a:r>
              <a:rPr lang="en-US" sz="2400" dirty="0"/>
              <a:t>, possibly </a:t>
            </a:r>
            <a:r>
              <a:rPr lang="en-US" sz="2400" dirty="0" smtClean="0"/>
              <a:t>invasive)</a:t>
            </a:r>
            <a:endParaRPr lang="en-US" sz="2400" dirty="0"/>
          </a:p>
          <a:p>
            <a:pPr marL="457200" lvl="0" indent="-457200">
              <a:buFont typeface="+mj-lt"/>
              <a:buAutoNum type="arabicPeriod"/>
            </a:pPr>
            <a:r>
              <a:rPr lang="en-US" sz="2400" dirty="0"/>
              <a:t>YOY Food quality</a:t>
            </a:r>
          </a:p>
          <a:p>
            <a:pPr marL="457200" lvl="0" indent="-457200">
              <a:buFont typeface="+mj-lt"/>
              <a:buAutoNum type="arabicPeriod"/>
            </a:pPr>
            <a:r>
              <a:rPr lang="en-US" sz="2400" dirty="0"/>
              <a:t>Egg Quality</a:t>
            </a:r>
          </a:p>
          <a:p>
            <a:pPr marL="457200" lvl="0" indent="-457200">
              <a:buFont typeface="+mj-lt"/>
              <a:buAutoNum type="arabicPeriod"/>
            </a:pPr>
            <a:r>
              <a:rPr lang="en-US" sz="2400" dirty="0"/>
              <a:t>YOY Habitat Degradation</a:t>
            </a:r>
          </a:p>
          <a:p>
            <a:pPr marL="457200" lvl="0" indent="-457200">
              <a:buFont typeface="+mj-lt"/>
              <a:buAutoNum type="arabicPeriod"/>
            </a:pPr>
            <a:r>
              <a:rPr lang="en-US" sz="2400" dirty="0"/>
              <a:t>High </a:t>
            </a:r>
            <a:r>
              <a:rPr lang="en-US" sz="2400" dirty="0" smtClean="0"/>
              <a:t>Temperature</a:t>
            </a:r>
            <a:endParaRPr lang="en-US" sz="2400" dirty="0"/>
          </a:p>
          <a:p>
            <a:pPr marL="457200" indent="-457200">
              <a:buFont typeface="+mj-lt"/>
              <a:buAutoNum type="arabicPeriod"/>
            </a:pPr>
            <a:r>
              <a:rPr lang="en-US" sz="2400" dirty="0"/>
              <a:t>High </a:t>
            </a:r>
            <a:r>
              <a:rPr lang="en-US" sz="2400" dirty="0" smtClean="0"/>
              <a:t>pH</a:t>
            </a:r>
            <a:endParaRPr lang="en-US" sz="2400" dirty="0"/>
          </a:p>
        </p:txBody>
      </p:sp>
      <p:sp>
        <p:nvSpPr>
          <p:cNvPr id="2" name="Rectangle 1"/>
          <p:cNvSpPr/>
          <p:nvPr/>
        </p:nvSpPr>
        <p:spPr>
          <a:xfrm>
            <a:off x="4525963" y="1447800"/>
            <a:ext cx="4256087" cy="4154984"/>
          </a:xfrm>
          <a:prstGeom prst="rect">
            <a:avLst/>
          </a:prstGeom>
        </p:spPr>
        <p:txBody>
          <a:bodyPr wrap="square">
            <a:spAutoFit/>
          </a:bodyPr>
          <a:lstStyle/>
          <a:p>
            <a:pPr marL="457200" lvl="0" indent="-457200">
              <a:buFont typeface="+mj-lt"/>
              <a:buAutoNum type="arabicPeriod" startAt="9"/>
            </a:pPr>
            <a:r>
              <a:rPr lang="en-US" sz="2400" dirty="0" smtClean="0"/>
              <a:t>Low </a:t>
            </a:r>
            <a:r>
              <a:rPr lang="en-US" sz="2400" dirty="0"/>
              <a:t>Dissolved Oxygen</a:t>
            </a:r>
          </a:p>
          <a:p>
            <a:pPr marL="457200" lvl="0" indent="-457200">
              <a:buFont typeface="+mj-lt"/>
              <a:buAutoNum type="arabicPeriod" startAt="9"/>
            </a:pPr>
            <a:r>
              <a:rPr lang="en-US" sz="2400" dirty="0"/>
              <a:t>High Ammonia</a:t>
            </a:r>
          </a:p>
          <a:p>
            <a:pPr marL="457200" lvl="0" indent="-457200">
              <a:buFont typeface="+mj-lt"/>
              <a:buAutoNum type="arabicPeriod" startAt="9"/>
            </a:pPr>
            <a:r>
              <a:rPr lang="en-US" sz="2400" dirty="0"/>
              <a:t>Algal and Bacterial Toxins</a:t>
            </a:r>
          </a:p>
          <a:p>
            <a:pPr marL="457200" lvl="0" indent="-457200">
              <a:buFont typeface="+mj-lt"/>
              <a:buAutoNum type="arabicPeriod" startAt="9"/>
            </a:pPr>
            <a:r>
              <a:rPr lang="en-US" sz="2400" dirty="0"/>
              <a:t>Toxic Chemicals: Pesticides/</a:t>
            </a:r>
            <a:r>
              <a:rPr lang="en-US" sz="2400" b="1" dirty="0"/>
              <a:t> </a:t>
            </a:r>
            <a:r>
              <a:rPr lang="en-US" sz="2400" dirty="0"/>
              <a:t>Polychlorinated Biphenyls (PCBs)/Metals</a:t>
            </a:r>
          </a:p>
          <a:p>
            <a:pPr marL="457200" lvl="0" indent="-457200">
              <a:buFont typeface="+mj-lt"/>
              <a:buAutoNum type="arabicPeriod" startAt="9"/>
            </a:pPr>
            <a:r>
              <a:rPr lang="en-US" sz="2400" dirty="0"/>
              <a:t>Toxic Chemicals: Herbicides/Endocrine Disrupting Compounds (EDCs)</a:t>
            </a:r>
          </a:p>
          <a:p>
            <a:pPr marL="457200" lvl="0" indent="-457200">
              <a:buFont typeface="+mj-lt"/>
              <a:buAutoNum type="arabicPeriod" startAt="9"/>
            </a:pPr>
            <a:r>
              <a:rPr lang="en-US" sz="2400" dirty="0"/>
              <a:t>Pathogens and Parasites</a:t>
            </a:r>
          </a:p>
        </p:txBody>
      </p:sp>
    </p:spTree>
    <p:extLst>
      <p:ext uri="{BB962C8B-B14F-4D97-AF65-F5344CB8AC3E}">
        <p14:creationId xmlns:p14="http://schemas.microsoft.com/office/powerpoint/2010/main" val="1987783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The CADDIS Process</a:t>
              </a:r>
              <a:endParaRPr lang="en-US" sz="4000" dirty="0">
                <a:solidFill>
                  <a:schemeClr val="bg1"/>
                </a:solidFill>
              </a:endParaRPr>
            </a:p>
          </p:txBody>
        </p:sp>
      </p:grpSp>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1830388" y="1162050"/>
            <a:ext cx="5353050" cy="5638800"/>
          </a:xfrm>
          <a:prstGeom prst="rect">
            <a:avLst/>
          </a:prstGeom>
          <a:noFill/>
          <a:ln>
            <a:noFill/>
          </a:ln>
        </p:spPr>
      </p:pic>
    </p:spTree>
    <p:extLst>
      <p:ext uri="{BB962C8B-B14F-4D97-AF65-F5344CB8AC3E}">
        <p14:creationId xmlns:p14="http://schemas.microsoft.com/office/powerpoint/2010/main" val="1987783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Scoring Evidence</a:t>
              </a:r>
              <a:endParaRPr lang="en-US" sz="4000" dirty="0">
                <a:solidFill>
                  <a:schemeClr val="bg1"/>
                </a:solidFill>
              </a:endParaRPr>
            </a:p>
          </p:txBody>
        </p:sp>
      </p:grpSp>
      <p:graphicFrame>
        <p:nvGraphicFramePr>
          <p:cNvPr id="2" name="Table 1"/>
          <p:cNvGraphicFramePr>
            <a:graphicFrameLocks noGrp="1"/>
          </p:cNvGraphicFramePr>
          <p:nvPr>
            <p:extLst>
              <p:ext uri="{D42A27DB-BD31-4B8C-83A1-F6EECF244321}">
                <p14:modId xmlns:p14="http://schemas.microsoft.com/office/powerpoint/2010/main" val="2865596845"/>
              </p:ext>
            </p:extLst>
          </p:nvPr>
        </p:nvGraphicFramePr>
        <p:xfrm>
          <a:off x="0" y="2885033"/>
          <a:ext cx="9144000" cy="3963442"/>
        </p:xfrm>
        <a:graphic>
          <a:graphicData uri="http://schemas.openxmlformats.org/drawingml/2006/table">
            <a:tbl>
              <a:tblPr firstRow="1" firstCol="1" bandRow="1">
                <a:tableStyleId>{5C22544A-7EE6-4342-B048-85BDC9FD1C3A}</a:tableStyleId>
              </a:tblPr>
              <a:tblGrid>
                <a:gridCol w="2681323"/>
                <a:gridCol w="6462677"/>
              </a:tblGrid>
              <a:tr h="273277">
                <a:tc>
                  <a:txBody>
                    <a:bodyPr/>
                    <a:lstStyle/>
                    <a:p>
                      <a:pPr marL="0" marR="0" algn="ctr">
                        <a:lnSpc>
                          <a:spcPct val="100000"/>
                        </a:lnSpc>
                        <a:spcBef>
                          <a:spcPts val="0"/>
                        </a:spcBef>
                        <a:spcAft>
                          <a:spcPts val="0"/>
                        </a:spcAft>
                      </a:pPr>
                      <a:r>
                        <a:rPr lang="en-US" sz="1800" dirty="0">
                          <a:effectLst/>
                        </a:rPr>
                        <a:t>Evidence Type</a:t>
                      </a:r>
                      <a:endParaRPr lang="en-US" sz="1800" dirty="0">
                        <a:effectLst/>
                        <a:latin typeface="Calibri"/>
                        <a:ea typeface="Calibri"/>
                        <a:cs typeface="Times New Roman"/>
                      </a:endParaRPr>
                    </a:p>
                  </a:txBody>
                  <a:tcPr marL="68580" marR="68580" marT="0" marB="0" anchor="ctr"/>
                </a:tc>
                <a:tc>
                  <a:txBody>
                    <a:bodyPr/>
                    <a:lstStyle/>
                    <a:p>
                      <a:pPr marL="0" marR="0" algn="ctr">
                        <a:lnSpc>
                          <a:spcPct val="100000"/>
                        </a:lnSpc>
                        <a:spcBef>
                          <a:spcPts val="0"/>
                        </a:spcBef>
                        <a:spcAft>
                          <a:spcPts val="0"/>
                        </a:spcAft>
                      </a:pPr>
                      <a:r>
                        <a:rPr lang="en-US" sz="1800" dirty="0">
                          <a:effectLst/>
                        </a:rPr>
                        <a:t>Definition</a:t>
                      </a:r>
                      <a:endParaRPr lang="en-US" sz="1800" dirty="0">
                        <a:effectLst/>
                        <a:latin typeface="Calibri"/>
                        <a:ea typeface="Calibri"/>
                        <a:cs typeface="Times New Roman"/>
                      </a:endParaRPr>
                    </a:p>
                  </a:txBody>
                  <a:tcPr marL="68580" marR="68580" marT="0" marB="0" anchor="ctr"/>
                </a:tc>
              </a:tr>
              <a:tr h="563619">
                <a:tc>
                  <a:txBody>
                    <a:bodyPr/>
                    <a:lstStyle/>
                    <a:p>
                      <a:pPr marL="0" marR="0" algn="ctr">
                        <a:lnSpc>
                          <a:spcPct val="100000"/>
                        </a:lnSpc>
                        <a:spcBef>
                          <a:spcPts val="0"/>
                        </a:spcBef>
                        <a:spcAft>
                          <a:spcPts val="0"/>
                        </a:spcAft>
                      </a:pPr>
                      <a:r>
                        <a:rPr lang="en-US" sz="1800" dirty="0">
                          <a:effectLst/>
                        </a:rPr>
                        <a:t>Spatial Co-occurrence</a:t>
                      </a:r>
                      <a:endParaRPr lang="en-US" sz="1800" dirty="0">
                        <a:effectLst/>
                        <a:latin typeface="Calibri"/>
                        <a:ea typeface="Calibri"/>
                        <a:cs typeface="Times New Roman"/>
                      </a:endParaRPr>
                    </a:p>
                  </a:txBody>
                  <a:tcPr marL="68580" marR="68580" marT="0" marB="0" anchor="ctr"/>
                </a:tc>
                <a:tc>
                  <a:txBody>
                    <a:bodyPr/>
                    <a:lstStyle/>
                    <a:p>
                      <a:pPr marL="0" marR="0">
                        <a:lnSpc>
                          <a:spcPct val="100000"/>
                        </a:lnSpc>
                        <a:spcBef>
                          <a:spcPts val="0"/>
                        </a:spcBef>
                        <a:spcAft>
                          <a:spcPts val="0"/>
                        </a:spcAft>
                      </a:pPr>
                      <a:r>
                        <a:rPr lang="en-US" sz="1600" dirty="0">
                          <a:effectLst/>
                        </a:rPr>
                        <a:t>The biological effect is observed where the cause is observed, and not where the cause is absent</a:t>
                      </a:r>
                      <a:endParaRPr lang="en-US" sz="1600" dirty="0">
                        <a:effectLst/>
                        <a:latin typeface="Calibri"/>
                        <a:ea typeface="Calibri"/>
                        <a:cs typeface="Times New Roman"/>
                      </a:endParaRPr>
                    </a:p>
                  </a:txBody>
                  <a:tcPr marL="68580" marR="68580" marT="0" marB="0"/>
                </a:tc>
              </a:tr>
              <a:tr h="563619">
                <a:tc>
                  <a:txBody>
                    <a:bodyPr/>
                    <a:lstStyle/>
                    <a:p>
                      <a:pPr marL="0" marR="0" algn="ctr">
                        <a:lnSpc>
                          <a:spcPct val="100000"/>
                        </a:lnSpc>
                        <a:spcBef>
                          <a:spcPts val="0"/>
                        </a:spcBef>
                        <a:spcAft>
                          <a:spcPts val="0"/>
                        </a:spcAft>
                      </a:pPr>
                      <a:r>
                        <a:rPr lang="en-US" sz="1800" dirty="0">
                          <a:effectLst/>
                        </a:rPr>
                        <a:t>Temporal Co-occurrence</a:t>
                      </a:r>
                      <a:endParaRPr lang="en-US" sz="1800" dirty="0">
                        <a:effectLst/>
                        <a:latin typeface="Calibri"/>
                        <a:ea typeface="Calibri"/>
                        <a:cs typeface="Times New Roman"/>
                      </a:endParaRPr>
                    </a:p>
                  </a:txBody>
                  <a:tcPr marL="68580" marR="68580" marT="0" marB="0" anchor="ctr"/>
                </a:tc>
                <a:tc>
                  <a:txBody>
                    <a:bodyPr/>
                    <a:lstStyle/>
                    <a:p>
                      <a:pPr marL="0" marR="0">
                        <a:lnSpc>
                          <a:spcPct val="100000"/>
                        </a:lnSpc>
                        <a:spcBef>
                          <a:spcPts val="0"/>
                        </a:spcBef>
                        <a:spcAft>
                          <a:spcPts val="0"/>
                        </a:spcAft>
                      </a:pPr>
                      <a:r>
                        <a:rPr lang="en-US" sz="1600" dirty="0">
                          <a:effectLst/>
                        </a:rPr>
                        <a:t>The biological effect is observed when the cause is observed, and not when the cause is absent</a:t>
                      </a:r>
                      <a:endParaRPr lang="en-US" sz="1600" dirty="0">
                        <a:effectLst/>
                        <a:latin typeface="Calibri"/>
                        <a:ea typeface="Calibri"/>
                        <a:cs typeface="Times New Roman"/>
                      </a:endParaRPr>
                    </a:p>
                  </a:txBody>
                  <a:tcPr marL="68580" marR="68580" marT="0" marB="0"/>
                </a:tc>
              </a:tr>
              <a:tr h="563619">
                <a:tc>
                  <a:txBody>
                    <a:bodyPr/>
                    <a:lstStyle/>
                    <a:p>
                      <a:pPr marL="0" marR="0" algn="ctr">
                        <a:lnSpc>
                          <a:spcPct val="100000"/>
                        </a:lnSpc>
                        <a:spcBef>
                          <a:spcPts val="0"/>
                        </a:spcBef>
                        <a:spcAft>
                          <a:spcPts val="0"/>
                        </a:spcAft>
                      </a:pPr>
                      <a:r>
                        <a:rPr lang="en-US" sz="1800" dirty="0">
                          <a:effectLst/>
                        </a:rPr>
                        <a:t>Stressor-Response from Elsewhere</a:t>
                      </a:r>
                      <a:endParaRPr lang="en-US" sz="1800" dirty="0">
                        <a:effectLst/>
                        <a:latin typeface="Calibri"/>
                        <a:ea typeface="Calibri"/>
                        <a:cs typeface="Times New Roman"/>
                      </a:endParaRPr>
                    </a:p>
                  </a:txBody>
                  <a:tcPr marL="68580" marR="68580" marT="0" marB="0" anchor="ctr"/>
                </a:tc>
                <a:tc>
                  <a:txBody>
                    <a:bodyPr/>
                    <a:lstStyle/>
                    <a:p>
                      <a:pPr marL="0" marR="0">
                        <a:lnSpc>
                          <a:spcPct val="100000"/>
                        </a:lnSpc>
                        <a:spcBef>
                          <a:spcPts val="0"/>
                        </a:spcBef>
                        <a:spcAft>
                          <a:spcPts val="0"/>
                        </a:spcAft>
                      </a:pPr>
                      <a:r>
                        <a:rPr lang="en-US" sz="1600" dirty="0">
                          <a:effectLst/>
                        </a:rPr>
                        <a:t>At the affected sites, the cause must be at levels sufficient to cause similar biological effects in laboratory or other field studies</a:t>
                      </a:r>
                      <a:endParaRPr lang="en-US" sz="1600" dirty="0">
                        <a:effectLst/>
                        <a:latin typeface="Calibri"/>
                        <a:ea typeface="Calibri"/>
                        <a:cs typeface="Times New Roman"/>
                      </a:endParaRPr>
                    </a:p>
                  </a:txBody>
                  <a:tcPr marL="68580" marR="68580" marT="0" marB="0"/>
                </a:tc>
              </a:tr>
              <a:tr h="853961">
                <a:tc>
                  <a:txBody>
                    <a:bodyPr/>
                    <a:lstStyle/>
                    <a:p>
                      <a:pPr marL="0" marR="0" algn="ctr">
                        <a:lnSpc>
                          <a:spcPct val="100000"/>
                        </a:lnSpc>
                        <a:spcBef>
                          <a:spcPts val="0"/>
                        </a:spcBef>
                        <a:spcAft>
                          <a:spcPts val="0"/>
                        </a:spcAft>
                      </a:pPr>
                      <a:r>
                        <a:rPr lang="en-US" sz="1800" dirty="0">
                          <a:effectLst/>
                        </a:rPr>
                        <a:t>Evidence of Exposure or Evidence of Mechanism</a:t>
                      </a:r>
                      <a:endParaRPr lang="en-US" sz="1800" dirty="0">
                        <a:effectLst/>
                        <a:latin typeface="Calibri"/>
                        <a:ea typeface="Calibri"/>
                        <a:cs typeface="Times New Roman"/>
                      </a:endParaRPr>
                    </a:p>
                  </a:txBody>
                  <a:tcPr marL="68580" marR="68580" marT="0" marB="0" anchor="ctr"/>
                </a:tc>
                <a:tc>
                  <a:txBody>
                    <a:bodyPr/>
                    <a:lstStyle/>
                    <a:p>
                      <a:pPr marL="0" marR="0">
                        <a:lnSpc>
                          <a:spcPct val="100000"/>
                        </a:lnSpc>
                        <a:spcBef>
                          <a:spcPts val="0"/>
                        </a:spcBef>
                        <a:spcAft>
                          <a:spcPts val="0"/>
                        </a:spcAft>
                      </a:pPr>
                      <a:r>
                        <a:rPr lang="en-US" sz="1600" dirty="0">
                          <a:effectLst/>
                        </a:rPr>
                        <a:t>Measurements of the biota show that relevant exposure to the cause has occurred, or that other biological mechanisms linking the cause to the effect have occurred</a:t>
                      </a:r>
                      <a:endParaRPr lang="en-US" sz="1600" dirty="0">
                        <a:effectLst/>
                        <a:latin typeface="Calibri"/>
                        <a:ea typeface="Calibri"/>
                        <a:cs typeface="Times New Roman"/>
                      </a:endParaRPr>
                    </a:p>
                  </a:txBody>
                  <a:tcPr marL="68580" marR="68580" marT="0" marB="0"/>
                </a:tc>
              </a:tr>
              <a:tr h="1144304">
                <a:tc>
                  <a:txBody>
                    <a:bodyPr/>
                    <a:lstStyle/>
                    <a:p>
                      <a:pPr marL="0" marR="0" algn="ctr">
                        <a:lnSpc>
                          <a:spcPct val="100000"/>
                        </a:lnSpc>
                        <a:spcBef>
                          <a:spcPts val="0"/>
                        </a:spcBef>
                        <a:spcAft>
                          <a:spcPts val="0"/>
                        </a:spcAft>
                      </a:pPr>
                      <a:r>
                        <a:rPr lang="en-US" sz="1800" dirty="0">
                          <a:effectLst/>
                        </a:rPr>
                        <a:t>Causal Pathway</a:t>
                      </a:r>
                      <a:endParaRPr lang="en-US" sz="1800" dirty="0">
                        <a:effectLst/>
                        <a:latin typeface="Calibri"/>
                        <a:ea typeface="Calibri"/>
                        <a:cs typeface="Times New Roman"/>
                      </a:endParaRPr>
                    </a:p>
                  </a:txBody>
                  <a:tcPr marL="68580" marR="68580" marT="0" marB="0" anchor="ctr"/>
                </a:tc>
                <a:tc>
                  <a:txBody>
                    <a:bodyPr/>
                    <a:lstStyle/>
                    <a:p>
                      <a:pPr marL="0" marR="0">
                        <a:lnSpc>
                          <a:spcPct val="100000"/>
                        </a:lnSpc>
                        <a:spcBef>
                          <a:spcPts val="0"/>
                        </a:spcBef>
                        <a:spcAft>
                          <a:spcPts val="0"/>
                        </a:spcAft>
                      </a:pPr>
                      <a:r>
                        <a:rPr lang="en-US" sz="1600" dirty="0">
                          <a:effectLst/>
                        </a:rPr>
                        <a:t>Measurements or models demonstrate the occurrence of steps in the causal pathway linking sources to the cause, increased susceptibility of the organism(s), or conditions permitting interaction of the cause and the organism(s).</a:t>
                      </a:r>
                      <a:endParaRPr lang="en-US" sz="1600" dirty="0">
                        <a:effectLst/>
                        <a:latin typeface="Calibri"/>
                        <a:ea typeface="Calibri"/>
                        <a:cs typeface="Times New Roman"/>
                      </a:endParaRPr>
                    </a:p>
                  </a:txBody>
                  <a:tcPr marL="68580" marR="68580" marT="0" marB="0"/>
                </a:tc>
              </a:tr>
            </a:tbl>
          </a:graphicData>
        </a:graphic>
      </p:graphicFrame>
      <p:sp>
        <p:nvSpPr>
          <p:cNvPr id="4" name="Rectangle 3"/>
          <p:cNvSpPr/>
          <p:nvPr/>
        </p:nvSpPr>
        <p:spPr>
          <a:xfrm>
            <a:off x="292150" y="1219200"/>
            <a:ext cx="8381949" cy="830997"/>
          </a:xfrm>
          <a:prstGeom prst="rect">
            <a:avLst/>
          </a:prstGeom>
        </p:spPr>
        <p:txBody>
          <a:bodyPr wrap="square">
            <a:spAutoFit/>
          </a:bodyPr>
          <a:lstStyle/>
          <a:p>
            <a:pPr algn="ctr"/>
            <a:r>
              <a:rPr lang="en-US" sz="2400" dirty="0"/>
              <a:t>Over 50 worksheets </a:t>
            </a:r>
            <a:r>
              <a:rPr lang="en-US" sz="2400" dirty="0" smtClean="0"/>
              <a:t>consisting </a:t>
            </a:r>
            <a:r>
              <a:rPr lang="en-US" sz="2400" dirty="0"/>
              <a:t>of almost 400 pages of information were used in </a:t>
            </a:r>
            <a:r>
              <a:rPr lang="en-US" sz="2400" dirty="0" smtClean="0"/>
              <a:t>the Susquehanna CADDIS</a:t>
            </a:r>
            <a:endParaRPr lang="en-US" sz="2400" dirty="0"/>
          </a:p>
        </p:txBody>
      </p:sp>
      <p:sp>
        <p:nvSpPr>
          <p:cNvPr id="5" name="TextBox 4"/>
          <p:cNvSpPr txBox="1"/>
          <p:nvPr/>
        </p:nvSpPr>
        <p:spPr>
          <a:xfrm>
            <a:off x="2527114" y="2362200"/>
            <a:ext cx="3959545" cy="461665"/>
          </a:xfrm>
          <a:prstGeom prst="rect">
            <a:avLst/>
          </a:prstGeom>
          <a:noFill/>
        </p:spPr>
        <p:txBody>
          <a:bodyPr wrap="none" rtlCol="0">
            <a:spAutoFit/>
          </a:bodyPr>
          <a:lstStyle/>
          <a:p>
            <a:r>
              <a:rPr lang="en-US" sz="2400" dirty="0" smtClean="0"/>
              <a:t>Types of Evidence Considered</a:t>
            </a:r>
            <a:endParaRPr lang="en-US" sz="2400" dirty="0"/>
          </a:p>
        </p:txBody>
      </p:sp>
    </p:spTree>
    <p:extLst>
      <p:ext uri="{BB962C8B-B14F-4D97-AF65-F5344CB8AC3E}">
        <p14:creationId xmlns:p14="http://schemas.microsoft.com/office/powerpoint/2010/main" val="19402703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Unlikely Candidate Causes</a:t>
              </a:r>
              <a:endParaRPr lang="en-US" sz="4000" dirty="0">
                <a:solidFill>
                  <a:schemeClr val="bg1"/>
                </a:solidFill>
              </a:endParaRPr>
            </a:p>
          </p:txBody>
        </p:sp>
      </p:grpSp>
      <p:sp>
        <p:nvSpPr>
          <p:cNvPr id="6" name="TextBox 5"/>
          <p:cNvSpPr txBox="1"/>
          <p:nvPr/>
        </p:nvSpPr>
        <p:spPr>
          <a:xfrm>
            <a:off x="239712" y="1371600"/>
            <a:ext cx="8534401" cy="5016758"/>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t>High Flows </a:t>
            </a:r>
            <a:r>
              <a:rPr lang="en-US" sz="2000" dirty="0" smtClean="0"/>
              <a:t>– High spring flows (which could wash YOY SMB downstream) have not significantly changed over time and do not appear to be the factor driving reduced YOY recruitment into the adult population.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r>
              <a:rPr lang="en-US" sz="2000" b="1" dirty="0" smtClean="0"/>
              <a:t>Intraspecific Competition </a:t>
            </a:r>
            <a:r>
              <a:rPr lang="en-US" sz="2000" dirty="0" smtClean="0"/>
              <a:t>– Measures of fish health (length/weight) remained within optimum  ranges before and after 2005.</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r>
              <a:rPr lang="en-US" sz="2000" b="1" dirty="0" smtClean="0"/>
              <a:t>YOY Food Quality (Fatty Acids)</a:t>
            </a:r>
            <a:r>
              <a:rPr lang="en-US" sz="2000" dirty="0" smtClean="0"/>
              <a:t> – Food base ω3/ω6  fatty acid ratios were within healthy ranges.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r>
              <a:rPr lang="en-US" sz="2000" b="1" dirty="0" smtClean="0"/>
              <a:t>Temperature</a:t>
            </a:r>
            <a:r>
              <a:rPr lang="en-US" sz="2000" dirty="0" smtClean="0"/>
              <a:t> – Water temperatures do not exceed the upper lethal limits for YOY SMB</a:t>
            </a:r>
          </a:p>
          <a:p>
            <a:endParaRPr lang="en-US" sz="2000" dirty="0" smtClean="0"/>
          </a:p>
        </p:txBody>
      </p:sp>
    </p:spTree>
    <p:extLst>
      <p:ext uri="{BB962C8B-B14F-4D97-AF65-F5344CB8AC3E}">
        <p14:creationId xmlns:p14="http://schemas.microsoft.com/office/powerpoint/2010/main" val="33033544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Unlikely Candidate Causes</a:t>
              </a:r>
              <a:endParaRPr lang="en-US" sz="4000" dirty="0">
                <a:solidFill>
                  <a:schemeClr val="bg1"/>
                </a:solidFill>
              </a:endParaRPr>
            </a:p>
          </p:txBody>
        </p:sp>
      </p:grpSp>
      <p:sp>
        <p:nvSpPr>
          <p:cNvPr id="6" name="TextBox 5"/>
          <p:cNvSpPr txBox="1"/>
          <p:nvPr/>
        </p:nvSpPr>
        <p:spPr>
          <a:xfrm>
            <a:off x="315913" y="1524000"/>
            <a:ext cx="8229600" cy="4401205"/>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t>pH</a:t>
            </a:r>
            <a:r>
              <a:rPr lang="en-US" sz="2000" dirty="0" smtClean="0"/>
              <a:t> – pH levels have increased over time at some sites, but highest pH observations were not within the area of concern.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r>
              <a:rPr lang="en-US" sz="2000" b="1" dirty="0" smtClean="0"/>
              <a:t>Dissolved Oxygen </a:t>
            </a:r>
            <a:r>
              <a:rPr lang="en-US" sz="2000" dirty="0" smtClean="0"/>
              <a:t>– Levels were not low enough to cause direct mortality.</a:t>
            </a:r>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Ammonia</a:t>
            </a:r>
            <a:r>
              <a:rPr lang="en-US" sz="2000" dirty="0" smtClean="0"/>
              <a:t> – Measured concentrations are well below levels of concern for YOY SMB.</a:t>
            </a:r>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Toxic Chemicals </a:t>
            </a:r>
            <a:r>
              <a:rPr lang="en-US" sz="2000" dirty="0" smtClean="0"/>
              <a:t>– Concentrations of metals and organic toxicants were not clearly higher within the area of concern.</a:t>
            </a:r>
          </a:p>
          <a:p>
            <a:endParaRPr lang="en-US" sz="2000" dirty="0" smtClean="0"/>
          </a:p>
        </p:txBody>
      </p:sp>
    </p:spTree>
    <p:extLst>
      <p:ext uri="{BB962C8B-B14F-4D97-AF65-F5344CB8AC3E}">
        <p14:creationId xmlns:p14="http://schemas.microsoft.com/office/powerpoint/2010/main" val="38103278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Uncertain Candidate Causes</a:t>
              </a:r>
              <a:endParaRPr lang="en-US" sz="4000" dirty="0">
                <a:solidFill>
                  <a:schemeClr val="bg1"/>
                </a:solidFill>
              </a:endParaRPr>
            </a:p>
          </p:txBody>
        </p:sp>
      </p:grpSp>
      <p:sp>
        <p:nvSpPr>
          <p:cNvPr id="3" name="TextBox 2"/>
          <p:cNvSpPr txBox="1"/>
          <p:nvPr/>
        </p:nvSpPr>
        <p:spPr>
          <a:xfrm>
            <a:off x="468313" y="1606570"/>
            <a:ext cx="8077200" cy="4401205"/>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t>Interspecific Competition </a:t>
            </a:r>
            <a:r>
              <a:rPr lang="en-US" sz="2000" dirty="0" smtClean="0"/>
              <a:t>–</a:t>
            </a:r>
            <a:r>
              <a:rPr lang="en-US" sz="2000" b="1" dirty="0" smtClean="0"/>
              <a:t> </a:t>
            </a:r>
            <a:r>
              <a:rPr lang="en-US" sz="2000" dirty="0" smtClean="0"/>
              <a:t>Not enough community data and invasive species relationships to determine clear links.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YOY Food Quality (Thiaminase) </a:t>
            </a:r>
            <a:r>
              <a:rPr lang="en-US" sz="2000" dirty="0" smtClean="0"/>
              <a:t>–</a:t>
            </a:r>
            <a:r>
              <a:rPr lang="en-US" sz="2000" b="1" dirty="0" smtClean="0"/>
              <a:t> </a:t>
            </a:r>
            <a:r>
              <a:rPr lang="en-US" sz="2000" dirty="0" smtClean="0"/>
              <a:t>High levels of thiaminase were observed in the Mimic Shiner (invasive to the Susquehanna Drainage), but there’s not enough evidence to suggest SMB are consuming Mimic Shiner.</a:t>
            </a:r>
            <a:endParaRPr lang="en-US" sz="2000" b="1" dirty="0" smtClean="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Egg Quality</a:t>
            </a:r>
            <a:r>
              <a:rPr lang="en-US" sz="2000" dirty="0" smtClean="0"/>
              <a:t> – Some egg thiamine levels were low enough to suggest immune suppression, but no benchmarks are established specifically for SMB. </a:t>
            </a:r>
            <a:endParaRPr lang="en-US" sz="2000" b="1" dirty="0" smtClean="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YOY Habitat </a:t>
            </a:r>
            <a:r>
              <a:rPr lang="en-US" sz="2000" dirty="0" smtClean="0"/>
              <a:t>–</a:t>
            </a:r>
            <a:r>
              <a:rPr lang="en-US" sz="2000" b="1" dirty="0" smtClean="0"/>
              <a:t> </a:t>
            </a:r>
            <a:r>
              <a:rPr lang="en-US" sz="2000" dirty="0" smtClean="0"/>
              <a:t>YOY habitat quantity and quality need to be documented in order to evaluate this candidate cause. </a:t>
            </a:r>
            <a:endParaRPr lang="en-US" sz="2000" b="1" dirty="0"/>
          </a:p>
        </p:txBody>
      </p:sp>
    </p:spTree>
    <p:extLst>
      <p:ext uri="{BB962C8B-B14F-4D97-AF65-F5344CB8AC3E}">
        <p14:creationId xmlns:p14="http://schemas.microsoft.com/office/powerpoint/2010/main" val="4263669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Uncertain Candidate Causes</a:t>
              </a:r>
              <a:endParaRPr lang="en-US" sz="4000" dirty="0">
                <a:solidFill>
                  <a:schemeClr val="bg1"/>
                </a:solidFill>
              </a:endParaRPr>
            </a:p>
          </p:txBody>
        </p:sp>
      </p:grpSp>
      <p:sp>
        <p:nvSpPr>
          <p:cNvPr id="3" name="TextBox 2"/>
          <p:cNvSpPr txBox="1"/>
          <p:nvPr/>
        </p:nvSpPr>
        <p:spPr>
          <a:xfrm>
            <a:off x="457200" y="1371600"/>
            <a:ext cx="7772400" cy="4401205"/>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t>Temperature (non-lethal) </a:t>
            </a:r>
            <a:r>
              <a:rPr lang="en-US" sz="2000" dirty="0" smtClean="0"/>
              <a:t>–</a:t>
            </a:r>
            <a:r>
              <a:rPr lang="en-US" sz="2000" b="1" dirty="0" smtClean="0"/>
              <a:t> </a:t>
            </a:r>
            <a:r>
              <a:rPr lang="en-US" sz="2000" dirty="0" smtClean="0"/>
              <a:t>Higher temperatures are generally observed within the area of concern, possibly causing stress or optimum temperatures for pathogens. However, more data are required.</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Dissolved Oxygen (non-lethal) </a:t>
            </a:r>
            <a:r>
              <a:rPr lang="en-US" sz="2000" dirty="0" smtClean="0"/>
              <a:t>– Lower concentrations were observed at some locations, possibly causing stress. More data are required.</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Algal &amp; Bacterial Toxins </a:t>
            </a:r>
            <a:r>
              <a:rPr lang="en-US" sz="2000" dirty="0" smtClean="0"/>
              <a:t>–</a:t>
            </a:r>
            <a:r>
              <a:rPr lang="en-US" sz="2000" b="1" dirty="0" smtClean="0"/>
              <a:t> </a:t>
            </a:r>
            <a:r>
              <a:rPr lang="en-US" sz="2000" dirty="0" smtClean="0"/>
              <a:t>Available evidence was inconclusive and more data are needed.</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smtClean="0"/>
              <a:t>Pathogens &amp; Parasites (acting alone) </a:t>
            </a:r>
            <a:r>
              <a:rPr lang="en-US" sz="2000" dirty="0" smtClean="0"/>
              <a:t>–</a:t>
            </a:r>
            <a:r>
              <a:rPr lang="en-US" sz="2000" b="1" dirty="0" smtClean="0"/>
              <a:t> </a:t>
            </a:r>
            <a:r>
              <a:rPr lang="en-US" sz="2000" dirty="0" smtClean="0"/>
              <a:t>Other </a:t>
            </a:r>
            <a:r>
              <a:rPr lang="en-US" sz="2000" dirty="0"/>
              <a:t>factors or interactive effects may influence the impact of pathogens and parasites, but more research is needed.</a:t>
            </a:r>
            <a:endParaRPr lang="en-US" sz="2000" b="1" dirty="0"/>
          </a:p>
        </p:txBody>
      </p:sp>
    </p:spTree>
    <p:extLst>
      <p:ext uri="{BB962C8B-B14F-4D97-AF65-F5344CB8AC3E}">
        <p14:creationId xmlns:p14="http://schemas.microsoft.com/office/powerpoint/2010/main" val="8116339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a:t>
              </a:r>
              <a:r>
                <a:rPr lang="en-US" sz="4000" dirty="0">
                  <a:solidFill>
                    <a:schemeClr val="bg1"/>
                  </a:solidFill>
                </a:rPr>
                <a:t>L</a:t>
              </a:r>
              <a:r>
                <a:rPr lang="en-US" sz="4000" dirty="0" smtClean="0">
                  <a:solidFill>
                    <a:schemeClr val="bg1"/>
                  </a:solidFill>
                </a:rPr>
                <a:t>ikely Candidate Causes</a:t>
              </a:r>
              <a:endParaRPr lang="en-US" sz="4000" dirty="0">
                <a:solidFill>
                  <a:schemeClr val="bg1"/>
                </a:solidFill>
              </a:endParaRPr>
            </a:p>
          </p:txBody>
        </p:sp>
      </p:grpSp>
      <p:sp>
        <p:nvSpPr>
          <p:cNvPr id="7" name="Rectangle 6"/>
          <p:cNvSpPr/>
          <p:nvPr/>
        </p:nvSpPr>
        <p:spPr>
          <a:xfrm>
            <a:off x="4038599" y="1904999"/>
            <a:ext cx="5000625" cy="3785652"/>
          </a:xfrm>
          <a:prstGeom prst="rect">
            <a:avLst/>
          </a:prstGeom>
        </p:spPr>
        <p:txBody>
          <a:bodyPr wrap="square">
            <a:spAutoFit/>
          </a:bodyPr>
          <a:lstStyle/>
          <a:p>
            <a:pPr marL="285750" indent="-285750">
              <a:buFont typeface="Arial" panose="020B0604020202020204" pitchFamily="34" charset="0"/>
              <a:buChar char="•"/>
            </a:pPr>
            <a:r>
              <a:rPr lang="en-US" sz="2000" dirty="0" smtClean="0"/>
              <a:t>Concentrations </a:t>
            </a:r>
            <a:r>
              <a:rPr lang="en-US" sz="2000" dirty="0"/>
              <a:t>of potential EDCs and herbicides are higher at the </a:t>
            </a:r>
            <a:r>
              <a:rPr lang="en-US" sz="2000" dirty="0" smtClean="0"/>
              <a:t>subject </a:t>
            </a:r>
            <a:r>
              <a:rPr lang="en-US" sz="2000" dirty="0"/>
              <a:t>sites than comparison </a:t>
            </a:r>
            <a:r>
              <a:rPr lang="en-US" sz="2000" dirty="0" smtClean="0"/>
              <a:t>sites.</a:t>
            </a:r>
          </a:p>
          <a:p>
            <a:endParaRPr lang="en-US" sz="2000" dirty="0"/>
          </a:p>
          <a:p>
            <a:pPr marL="285750" indent="-285750">
              <a:buFont typeface="Arial" panose="020B0604020202020204" pitchFamily="34" charset="0"/>
              <a:buChar char="•"/>
            </a:pPr>
            <a:r>
              <a:rPr lang="en-US" sz="2000" dirty="0"/>
              <a:t>H</a:t>
            </a:r>
            <a:r>
              <a:rPr lang="en-US" sz="2000" dirty="0" smtClean="0"/>
              <a:t>igher </a:t>
            </a:r>
            <a:r>
              <a:rPr lang="en-US" sz="2000" dirty="0"/>
              <a:t>frequency of testicular oocyte formation in adult SMB from </a:t>
            </a:r>
            <a:r>
              <a:rPr lang="en-US" sz="2000" dirty="0" smtClean="0"/>
              <a:t>subject sites lends support </a:t>
            </a:r>
            <a:r>
              <a:rPr lang="en-US" sz="2000" dirty="0"/>
              <a:t>that exposure to EDCs is at biologically meaningful </a:t>
            </a:r>
            <a:r>
              <a:rPr lang="en-US" sz="2000" dirty="0" smtClean="0"/>
              <a:t>concentrations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smtClean="0"/>
              <a:t>However, much more data need to be collected and there needs to be evidence that links this cause to the SMB issues.</a:t>
            </a:r>
          </a:p>
        </p:txBody>
      </p:sp>
      <p:pic>
        <p:nvPicPr>
          <p:cNvPr id="8" name="Picture 7" descr="C:\Users\amywilli\Desktop\PassiveSamplersEEQ201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26" y="1904999"/>
            <a:ext cx="3895726" cy="2652415"/>
          </a:xfrm>
          <a:prstGeom prst="rect">
            <a:avLst/>
          </a:prstGeom>
          <a:noFill/>
          <a:extLst/>
        </p:spPr>
      </p:pic>
      <p:pic>
        <p:nvPicPr>
          <p:cNvPr id="9" name="Picture 8" descr="C:\Users\amywilli\Desktop\PassiveSamplersTriazines2013.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6" y="4557415"/>
            <a:ext cx="3895726" cy="2300585"/>
          </a:xfrm>
          <a:prstGeom prst="rect">
            <a:avLst/>
          </a:prstGeom>
          <a:noFill/>
          <a:extLst/>
        </p:spPr>
      </p:pic>
      <p:sp>
        <p:nvSpPr>
          <p:cNvPr id="3" name="TextBox 2"/>
          <p:cNvSpPr txBox="1"/>
          <p:nvPr/>
        </p:nvSpPr>
        <p:spPr>
          <a:xfrm>
            <a:off x="1493252" y="1143000"/>
            <a:ext cx="6439968" cy="461665"/>
          </a:xfrm>
          <a:prstGeom prst="rect">
            <a:avLst/>
          </a:prstGeom>
          <a:noFill/>
        </p:spPr>
        <p:txBody>
          <a:bodyPr wrap="none" rtlCol="0">
            <a:spAutoFit/>
          </a:bodyPr>
          <a:lstStyle/>
          <a:p>
            <a:r>
              <a:rPr lang="en-US" sz="2400" b="1" dirty="0" smtClean="0"/>
              <a:t>Endocrine Disruption Compounds and Herbicides</a:t>
            </a:r>
            <a:endParaRPr lang="en-US" sz="2400" b="1" dirty="0"/>
          </a:p>
        </p:txBody>
      </p:sp>
    </p:spTree>
    <p:extLst>
      <p:ext uri="{BB962C8B-B14F-4D97-AF65-F5344CB8AC3E}">
        <p14:creationId xmlns:p14="http://schemas.microsoft.com/office/powerpoint/2010/main" val="426366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a:t>
              </a:r>
              <a:endParaRPr lang="en-US" sz="4000" dirty="0">
                <a:solidFill>
                  <a:schemeClr val="bg1"/>
                </a:solidFill>
              </a:endParaRPr>
            </a:p>
          </p:txBody>
        </p:sp>
      </p:grpSp>
      <p:sp>
        <p:nvSpPr>
          <p:cNvPr id="4" name="Rectangle 3"/>
          <p:cNvSpPr/>
          <p:nvPr/>
        </p:nvSpPr>
        <p:spPr>
          <a:xfrm>
            <a:off x="266700" y="1143000"/>
            <a:ext cx="8408936" cy="3170099"/>
          </a:xfrm>
          <a:prstGeom prst="rect">
            <a:avLst/>
          </a:prstGeom>
        </p:spPr>
        <p:txBody>
          <a:bodyPr wrap="square">
            <a:spAutoFit/>
          </a:bodyPr>
          <a:lstStyle/>
          <a:p>
            <a:pPr marL="342900" lvl="0" indent="-342900">
              <a:buFont typeface="Arial" panose="020B0604020202020204" pitchFamily="34" charset="0"/>
              <a:buChar char="•"/>
            </a:pPr>
            <a:r>
              <a:rPr lang="en-US" sz="2000" dirty="0" smtClean="0"/>
              <a:t>History:</a:t>
            </a:r>
          </a:p>
          <a:p>
            <a:pPr marL="800100" lvl="1" indent="-342900">
              <a:buFont typeface="Arial" panose="020B0604020202020204" pitchFamily="34" charset="0"/>
              <a:buChar char="•"/>
            </a:pPr>
            <a:r>
              <a:rPr lang="en-US" sz="2000" dirty="0" smtClean="0"/>
              <a:t>PA Fish and Boat Commission and anglers found issues with Smallmouth </a:t>
            </a:r>
            <a:r>
              <a:rPr lang="en-US" sz="2000" dirty="0"/>
              <a:t>B</a:t>
            </a:r>
            <a:r>
              <a:rPr lang="en-US" sz="2000" dirty="0" smtClean="0"/>
              <a:t>ass</a:t>
            </a:r>
          </a:p>
          <a:p>
            <a:pPr marL="1257300" lvl="2" indent="-342900">
              <a:buFont typeface="Arial" panose="020B0604020202020204" pitchFamily="34" charset="0"/>
              <a:buChar char="•"/>
            </a:pPr>
            <a:r>
              <a:rPr lang="en-US" sz="2000" dirty="0" smtClean="0"/>
              <a:t>Low numbers</a:t>
            </a:r>
          </a:p>
          <a:p>
            <a:pPr marL="1257300" lvl="2" indent="-342900">
              <a:buFont typeface="Arial" panose="020B0604020202020204" pitchFamily="34" charset="0"/>
              <a:buChar char="•"/>
            </a:pPr>
            <a:r>
              <a:rPr lang="en-US" sz="2000" dirty="0"/>
              <a:t>L</a:t>
            </a:r>
            <a:r>
              <a:rPr lang="en-US" sz="2000" dirty="0" smtClean="0"/>
              <a:t>esions</a:t>
            </a:r>
          </a:p>
          <a:p>
            <a:pPr marL="1257300" lvl="2" indent="-342900">
              <a:buFont typeface="Arial" panose="020B0604020202020204" pitchFamily="34" charset="0"/>
              <a:buChar char="•"/>
            </a:pPr>
            <a:r>
              <a:rPr lang="en-US" sz="2000" dirty="0" smtClean="0"/>
              <a:t>Other maladies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DEP began unprecedented sampling and research to determine cause of these issues</a:t>
            </a:r>
          </a:p>
          <a:p>
            <a:pPr lvl="0"/>
            <a:endParaRPr lang="en-US" sz="2000" dirty="0" smtClean="0"/>
          </a:p>
        </p:txBody>
      </p:sp>
      <p:pic>
        <p:nvPicPr>
          <p:cNvPr id="1026" name="Picture 2" descr="\\Epenegfs01\standards\Susquehanna_Smallmouth_Bass_Assessment\2015_Study\Pics\04092015_Rockville_CIM_Deployment\20150409_13423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114800"/>
            <a:ext cx="20574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penegfs01\standards\Susquehanna_Smallmouth_Bass_Assessment\2015_Study\Pics\06252015_Marietta_TAW\IMG_012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7400" y="4114800"/>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enegfs01\standards\Susquehanna_Smallmouth_Bass_Assessment\2015_Study\Pics\07272015_KettleCreek_Survey\20150728_105428.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469" t="-1042" r="781" b="1042"/>
          <a:stretch/>
        </p:blipFill>
        <p:spPr bwMode="auto">
          <a:xfrm>
            <a:off x="5715000" y="4114800"/>
            <a:ext cx="34290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919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a:t>
              </a:r>
              <a:r>
                <a:rPr lang="en-US" sz="4000" dirty="0">
                  <a:solidFill>
                    <a:schemeClr val="bg1"/>
                  </a:solidFill>
                </a:rPr>
                <a:t>L</a:t>
              </a:r>
              <a:r>
                <a:rPr lang="en-US" sz="4000" dirty="0" smtClean="0">
                  <a:solidFill>
                    <a:schemeClr val="bg1"/>
                  </a:solidFill>
                </a:rPr>
                <a:t>ikely Candidate Causes</a:t>
              </a:r>
              <a:endParaRPr lang="en-US" sz="4000" dirty="0">
                <a:solidFill>
                  <a:schemeClr val="bg1"/>
                </a:solidFill>
              </a:endParaRPr>
            </a:p>
          </p:txBody>
        </p:sp>
      </p:grpSp>
      <p:sp>
        <p:nvSpPr>
          <p:cNvPr id="3" name="TextBox 2"/>
          <p:cNvSpPr txBox="1"/>
          <p:nvPr/>
        </p:nvSpPr>
        <p:spPr>
          <a:xfrm>
            <a:off x="2866047" y="1031975"/>
            <a:ext cx="3281732" cy="461665"/>
          </a:xfrm>
          <a:prstGeom prst="rect">
            <a:avLst/>
          </a:prstGeom>
          <a:noFill/>
        </p:spPr>
        <p:txBody>
          <a:bodyPr wrap="none" rtlCol="0">
            <a:spAutoFit/>
          </a:bodyPr>
          <a:lstStyle/>
          <a:p>
            <a:r>
              <a:rPr lang="en-US" sz="2400" b="1" dirty="0" smtClean="0"/>
              <a:t>Pathogens and Parasites</a:t>
            </a:r>
            <a:endParaRPr lang="en-US" sz="2400" b="1" dirty="0"/>
          </a:p>
        </p:txBody>
      </p:sp>
      <p:pic>
        <p:nvPicPr>
          <p:cNvPr id="10" name="Picture 9" descr="C:\Users\dushull\AppData\Local\Microsoft\Windows\Temporary Internet Files\Content.Outlook\JNG4WCL1\YOY Disease v Age 1 v3.png"/>
          <p:cNvPicPr/>
          <p:nvPr/>
        </p:nvPicPr>
        <p:blipFill>
          <a:blip r:embed="rId5">
            <a:extLst>
              <a:ext uri="{28A0092B-C50C-407E-A947-70E740481C1C}">
                <a14:useLocalDpi xmlns:a14="http://schemas.microsoft.com/office/drawing/2010/main" val="0"/>
              </a:ext>
            </a:extLst>
          </a:blip>
          <a:srcRect/>
          <a:stretch>
            <a:fillRect/>
          </a:stretch>
        </p:blipFill>
        <p:spPr bwMode="auto">
          <a:xfrm>
            <a:off x="0" y="4285656"/>
            <a:ext cx="4307866" cy="2572344"/>
          </a:xfrm>
          <a:prstGeom prst="rect">
            <a:avLst/>
          </a:prstGeom>
          <a:noFill/>
          <a:ln>
            <a:noFill/>
          </a:ln>
        </p:spPr>
      </p:pic>
      <p:pic>
        <p:nvPicPr>
          <p:cNvPr id="11" name="Picture 10"/>
          <p:cNvPicPr/>
          <p:nvPr/>
        </p:nvPicPr>
        <p:blipFill>
          <a:blip r:embed="rId6" cstate="print">
            <a:extLst>
              <a:ext uri="{28A0092B-C50C-407E-A947-70E740481C1C}">
                <a14:useLocalDpi xmlns:a14="http://schemas.microsoft.com/office/drawing/2010/main" val="0"/>
              </a:ext>
            </a:extLst>
          </a:blip>
          <a:stretch>
            <a:fillRect/>
          </a:stretch>
        </p:blipFill>
        <p:spPr>
          <a:xfrm>
            <a:off x="28575" y="1618655"/>
            <a:ext cx="4279291" cy="2667000"/>
          </a:xfrm>
          <a:prstGeom prst="rect">
            <a:avLst/>
          </a:prstGeom>
        </p:spPr>
      </p:pic>
      <p:sp>
        <p:nvSpPr>
          <p:cNvPr id="12" name="Rectangle 11"/>
          <p:cNvSpPr/>
          <p:nvPr/>
        </p:nvSpPr>
        <p:spPr>
          <a:xfrm>
            <a:off x="4506913" y="1557080"/>
            <a:ext cx="4430764" cy="4401205"/>
          </a:xfrm>
          <a:prstGeom prst="rect">
            <a:avLst/>
          </a:prstGeom>
        </p:spPr>
        <p:txBody>
          <a:bodyPr wrap="square">
            <a:spAutoFit/>
          </a:bodyPr>
          <a:lstStyle/>
          <a:p>
            <a:pPr marL="285750" indent="-285750">
              <a:buFont typeface="Arial" panose="020B0604020202020204" pitchFamily="34" charset="0"/>
              <a:buChar char="•"/>
            </a:pPr>
            <a:r>
              <a:rPr lang="en-US" sz="2000" dirty="0" smtClean="0"/>
              <a:t>There is </a:t>
            </a:r>
            <a:r>
              <a:rPr lang="en-US" sz="2000" dirty="0"/>
              <a:t>a considerable linkage between observed disease of YOY SMB and recruitment into the adult population as demonstrated by a high </a:t>
            </a:r>
            <a:r>
              <a:rPr lang="en-US" sz="2000" dirty="0" smtClean="0"/>
              <a:t>correlation. </a:t>
            </a:r>
          </a:p>
          <a:p>
            <a:endParaRPr lang="en-US" sz="2000" dirty="0"/>
          </a:p>
          <a:p>
            <a:pPr marL="285750" indent="-285750">
              <a:buFont typeface="Arial" panose="020B0604020202020204" pitchFamily="34" charset="0"/>
              <a:buChar char="•"/>
            </a:pPr>
            <a:r>
              <a:rPr lang="en-US" sz="2000" dirty="0"/>
              <a:t>More data on specific pathogens and their virulence are needed. </a:t>
            </a:r>
            <a:endParaRPr lang="en-US" sz="2000" dirty="0" smtClean="0"/>
          </a:p>
          <a:p>
            <a:pPr marL="285750" indent="-285750">
              <a:buFont typeface="Arial" panose="020B0604020202020204" pitchFamily="34" charset="0"/>
              <a:buChar char="•"/>
            </a:pPr>
            <a:endParaRPr lang="en-US" sz="2000" dirty="0" smtClean="0"/>
          </a:p>
          <a:p>
            <a:pPr marL="285750" indent="-285750">
              <a:buFont typeface="Arial" panose="020B0604020202020204" pitchFamily="34" charset="0"/>
              <a:buChar char="•"/>
            </a:pPr>
            <a:r>
              <a:rPr lang="en-US" sz="2000" dirty="0" smtClean="0"/>
              <a:t>General consensus that Pathogens </a:t>
            </a:r>
            <a:r>
              <a:rPr lang="en-US" sz="2000" dirty="0"/>
              <a:t>and parasites were likely interacting with other candidate causes in order to produce the disease. </a:t>
            </a:r>
          </a:p>
          <a:p>
            <a:endParaRPr lang="en-US" sz="2000" dirty="0"/>
          </a:p>
        </p:txBody>
      </p:sp>
    </p:spTree>
    <p:extLst>
      <p:ext uri="{BB962C8B-B14F-4D97-AF65-F5344CB8AC3E}">
        <p14:creationId xmlns:p14="http://schemas.microsoft.com/office/powerpoint/2010/main" val="186500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4857"/>
            <a:ext cx="5791994" cy="6023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Results: </a:t>
              </a:r>
              <a:r>
                <a:rPr lang="en-US" sz="4000" dirty="0">
                  <a:solidFill>
                    <a:schemeClr val="bg1"/>
                  </a:solidFill>
                </a:rPr>
                <a:t>L</a:t>
              </a:r>
              <a:r>
                <a:rPr lang="en-US" sz="4000" dirty="0" smtClean="0">
                  <a:solidFill>
                    <a:schemeClr val="bg1"/>
                  </a:solidFill>
                </a:rPr>
                <a:t>ikely Candidate Causes</a:t>
              </a:r>
              <a:endParaRPr lang="en-US" sz="4000" dirty="0">
                <a:solidFill>
                  <a:schemeClr val="bg1"/>
                </a:solidFill>
              </a:endParaRPr>
            </a:p>
          </p:txBody>
        </p:sp>
      </p:grpSp>
      <p:sp>
        <p:nvSpPr>
          <p:cNvPr id="2" name="Rectangle 1"/>
          <p:cNvSpPr/>
          <p:nvPr/>
        </p:nvSpPr>
        <p:spPr>
          <a:xfrm>
            <a:off x="5791994" y="1295400"/>
            <a:ext cx="3200400" cy="4401205"/>
          </a:xfrm>
          <a:prstGeom prst="rect">
            <a:avLst/>
          </a:prstGeom>
        </p:spPr>
        <p:txBody>
          <a:bodyPr wrap="square">
            <a:spAutoFit/>
          </a:bodyPr>
          <a:lstStyle/>
          <a:p>
            <a:r>
              <a:rPr lang="en-US" sz="2000" baseline="30000" dirty="0" smtClean="0"/>
              <a:t>1.</a:t>
            </a:r>
            <a:r>
              <a:rPr lang="en-US" sz="2000" dirty="0" smtClean="0"/>
              <a:t> The </a:t>
            </a:r>
            <a:r>
              <a:rPr lang="en-US" sz="2000" dirty="0"/>
              <a:t>evidence available for herbicides was limited and future monitoring is planned to obtain more data. </a:t>
            </a:r>
            <a:endParaRPr lang="en-US" sz="2000" dirty="0" smtClean="0"/>
          </a:p>
          <a:p>
            <a:endParaRPr lang="en-US" sz="2000" dirty="0"/>
          </a:p>
          <a:p>
            <a:r>
              <a:rPr lang="en-US" sz="2000" baseline="30000" dirty="0"/>
              <a:t>2.</a:t>
            </a:r>
            <a:r>
              <a:rPr lang="en-US" sz="2000" dirty="0"/>
              <a:t> The workshop participants concluded that pathogens and parasites were likely interacting with other candidate causes in order to produce the disease. It is uncertain whether they would be capable of doing so alone.</a:t>
            </a:r>
          </a:p>
        </p:txBody>
      </p:sp>
    </p:spTree>
    <p:extLst>
      <p:ext uri="{BB962C8B-B14F-4D97-AF65-F5344CB8AC3E}">
        <p14:creationId xmlns:p14="http://schemas.microsoft.com/office/powerpoint/2010/main" val="38651871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3600" dirty="0" smtClean="0">
                  <a:solidFill>
                    <a:schemeClr val="bg1"/>
                  </a:solidFill>
                </a:rPr>
                <a:t>Accomplishments and Recommendations</a:t>
              </a:r>
              <a:endParaRPr lang="en-US" sz="3600" dirty="0">
                <a:solidFill>
                  <a:schemeClr val="bg1"/>
                </a:solidFill>
              </a:endParaRPr>
            </a:p>
          </p:txBody>
        </p:sp>
      </p:grpSp>
      <p:sp>
        <p:nvSpPr>
          <p:cNvPr id="10" name="TextBox 9"/>
          <p:cNvSpPr txBox="1"/>
          <p:nvPr/>
        </p:nvSpPr>
        <p:spPr>
          <a:xfrm>
            <a:off x="315913" y="1295400"/>
            <a:ext cx="8382000"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Reduced the likelihood of 8 candidate causes allowing for stronger focus on uncertain and likely causes.</a:t>
            </a:r>
            <a:endParaRPr lang="en-US" sz="2000" dirty="0"/>
          </a:p>
          <a:p>
            <a:pPr marL="285750" indent="-285750">
              <a:buFont typeface="Arial" panose="020B0604020202020204" pitchFamily="34" charset="0"/>
              <a:buChar char="•"/>
            </a:pPr>
            <a:r>
              <a:rPr lang="en-US" sz="2000" dirty="0" smtClean="0"/>
              <a:t>Provided </a:t>
            </a:r>
            <a:r>
              <a:rPr lang="en-US" sz="2000" dirty="0"/>
              <a:t>a chance to consolidate research </a:t>
            </a:r>
            <a:r>
              <a:rPr lang="en-US" sz="2000" dirty="0" smtClean="0"/>
              <a:t>and </a:t>
            </a:r>
            <a:r>
              <a:rPr lang="en-US" sz="2000" dirty="0"/>
              <a:t>coordinate future </a:t>
            </a:r>
            <a:r>
              <a:rPr lang="en-US" sz="2000" dirty="0" smtClean="0"/>
              <a:t>studies</a:t>
            </a:r>
            <a:r>
              <a:rPr lang="en-US" sz="2000" dirty="0"/>
              <a:t> </a:t>
            </a:r>
            <a:r>
              <a:rPr lang="en-US" sz="2000" dirty="0" smtClean="0"/>
              <a:t>between multiple agencies and organizations.</a:t>
            </a:r>
            <a:endParaRPr lang="en-US" sz="2000" dirty="0"/>
          </a:p>
          <a:p>
            <a:pPr marL="285750" indent="-285750">
              <a:buFont typeface="Arial" panose="020B0604020202020204" pitchFamily="34" charset="0"/>
              <a:buChar char="•"/>
            </a:pPr>
            <a:r>
              <a:rPr lang="en-US" sz="2000" dirty="0" smtClean="0"/>
              <a:t>Created greater </a:t>
            </a:r>
            <a:r>
              <a:rPr lang="en-US" sz="2000" dirty="0"/>
              <a:t>transparency on what work has been completed thus </a:t>
            </a:r>
            <a:r>
              <a:rPr lang="en-US" sz="2000" dirty="0" smtClean="0"/>
              <a:t>far.</a:t>
            </a:r>
          </a:p>
          <a:p>
            <a:pPr marL="285750" indent="-285750">
              <a:buFont typeface="Arial" panose="020B0604020202020204" pitchFamily="34" charset="0"/>
              <a:buChar char="•"/>
            </a:pPr>
            <a:r>
              <a:rPr lang="en-US" sz="2000" dirty="0" smtClean="0"/>
              <a:t>As more data are obtained, results of this CADDIS process are understood to be dynamic.</a:t>
            </a:r>
          </a:p>
          <a:p>
            <a:pPr marL="285750" indent="-285750">
              <a:buFont typeface="Arial" panose="020B0604020202020204" pitchFamily="34" charset="0"/>
              <a:buChar char="•"/>
            </a:pPr>
            <a:endParaRPr lang="en-US" sz="2000" dirty="0"/>
          </a:p>
        </p:txBody>
      </p:sp>
      <p:pic>
        <p:nvPicPr>
          <p:cNvPr id="9218" name="Picture 2" descr="\\Epenegfs01\standards\Susquehanna_Smallmouth_Bass_Assessment\2015_Study\Pics\03132015_Marietta_CIM\20150313_1151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3733800"/>
            <a:ext cx="4114800" cy="308610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enegfs01\standards\Susquehanna_Smallmouth_Bass_Assessment\2015_Study\Pics\08252015_Newport_SummerBugsandPassiveSamplers\20150825_13381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3830241"/>
            <a:ext cx="3986212" cy="2989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956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24600" y="60960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Current and Future Work</a:t>
              </a:r>
              <a:endParaRPr lang="en-US" sz="4000" dirty="0">
                <a:solidFill>
                  <a:schemeClr val="bg1"/>
                </a:solidFill>
              </a:endParaRPr>
            </a:p>
          </p:txBody>
        </p:sp>
      </p:grpSp>
      <p:sp>
        <p:nvSpPr>
          <p:cNvPr id="4" name="Rectangle 3"/>
          <p:cNvSpPr/>
          <p:nvPr/>
        </p:nvSpPr>
        <p:spPr>
          <a:xfrm>
            <a:off x="208321" y="1447800"/>
            <a:ext cx="8597183" cy="2246769"/>
          </a:xfrm>
          <a:prstGeom prst="rect">
            <a:avLst/>
          </a:prstGeom>
        </p:spPr>
        <p:txBody>
          <a:bodyPr wrap="square">
            <a:spAutoFit/>
          </a:bodyPr>
          <a:lstStyle/>
          <a:p>
            <a:pPr marL="285750" indent="-285750">
              <a:buFont typeface="Arial" panose="020B0604020202020204" pitchFamily="34" charset="0"/>
              <a:buChar char="•"/>
            </a:pPr>
            <a:r>
              <a:rPr lang="en-US" sz="2000" dirty="0" smtClean="0"/>
              <a:t>Determine </a:t>
            </a:r>
            <a:r>
              <a:rPr lang="en-US" sz="2000" dirty="0"/>
              <a:t>whether </a:t>
            </a:r>
            <a:r>
              <a:rPr lang="en-US" sz="2000" dirty="0" smtClean="0"/>
              <a:t>SMB </a:t>
            </a:r>
            <a:r>
              <a:rPr lang="en-US" sz="2000" dirty="0"/>
              <a:t>have suppressed immune </a:t>
            </a:r>
            <a:r>
              <a:rPr lang="en-US" sz="2000" dirty="0" smtClean="0"/>
              <a:t>systems.</a:t>
            </a:r>
          </a:p>
          <a:p>
            <a:pPr marL="285750" indent="-285750">
              <a:buFont typeface="Arial" panose="020B0604020202020204" pitchFamily="34" charset="0"/>
              <a:buChar char="•"/>
            </a:pPr>
            <a:r>
              <a:rPr lang="en-US" sz="2000" dirty="0" smtClean="0"/>
              <a:t>Clarify </a:t>
            </a:r>
            <a:r>
              <a:rPr lang="en-US" sz="2000" dirty="0"/>
              <a:t>interactions between </a:t>
            </a:r>
            <a:r>
              <a:rPr lang="en-US" sz="2000" dirty="0" smtClean="0"/>
              <a:t>water quality parameters and their relationship </a:t>
            </a:r>
            <a:r>
              <a:rPr lang="en-US" sz="2000" dirty="0"/>
              <a:t>to </a:t>
            </a:r>
            <a:r>
              <a:rPr lang="en-US" sz="2000" dirty="0" smtClean="0"/>
              <a:t>SMB health.</a:t>
            </a:r>
          </a:p>
          <a:p>
            <a:pPr marL="285750" indent="-285750">
              <a:buFont typeface="Arial" panose="020B0604020202020204" pitchFamily="34" charset="0"/>
              <a:buChar char="•"/>
            </a:pPr>
            <a:r>
              <a:rPr lang="en-US" sz="2000" dirty="0" smtClean="0"/>
              <a:t>Need a greater </a:t>
            </a:r>
            <a:r>
              <a:rPr lang="en-US" sz="2000" dirty="0"/>
              <a:t>understanding of conditions within YOY SMB </a:t>
            </a:r>
            <a:r>
              <a:rPr lang="en-US" sz="2000" dirty="0" smtClean="0"/>
              <a:t>microhabitats.</a:t>
            </a:r>
          </a:p>
          <a:p>
            <a:pPr marL="285750" indent="-285750">
              <a:buFont typeface="Arial" panose="020B0604020202020204" pitchFamily="34" charset="0"/>
              <a:buChar char="•"/>
            </a:pPr>
            <a:r>
              <a:rPr lang="en-US" sz="2000" dirty="0" smtClean="0"/>
              <a:t>Biological </a:t>
            </a:r>
            <a:r>
              <a:rPr lang="en-US" sz="2000" dirty="0"/>
              <a:t>endpoints for emerging </a:t>
            </a:r>
            <a:r>
              <a:rPr lang="en-US" sz="2000" dirty="0" smtClean="0"/>
              <a:t>contaminants</a:t>
            </a:r>
            <a:r>
              <a:rPr lang="en-US" sz="2000" dirty="0"/>
              <a:t> </a:t>
            </a:r>
            <a:r>
              <a:rPr lang="en-US" sz="2000" dirty="0" smtClean="0"/>
              <a:t>and how different ones interact</a:t>
            </a:r>
          </a:p>
          <a:p>
            <a:endParaRPr lang="en-US" sz="2000" dirty="0"/>
          </a:p>
        </p:txBody>
      </p:sp>
      <p:sp>
        <p:nvSpPr>
          <p:cNvPr id="2" name="TextBox 1"/>
          <p:cNvSpPr txBox="1"/>
          <p:nvPr/>
        </p:nvSpPr>
        <p:spPr>
          <a:xfrm>
            <a:off x="4013829" y="1066800"/>
            <a:ext cx="986167" cy="461665"/>
          </a:xfrm>
          <a:prstGeom prst="rect">
            <a:avLst/>
          </a:prstGeom>
          <a:noFill/>
        </p:spPr>
        <p:txBody>
          <a:bodyPr wrap="none" rtlCol="0">
            <a:spAutoFit/>
          </a:bodyPr>
          <a:lstStyle/>
          <a:p>
            <a:r>
              <a:rPr lang="en-US" sz="2400" b="1" dirty="0" smtClean="0"/>
              <a:t>Needs</a:t>
            </a:r>
            <a:endParaRPr lang="en-US" sz="2400" b="1" dirty="0"/>
          </a:p>
        </p:txBody>
      </p:sp>
      <p:sp>
        <p:nvSpPr>
          <p:cNvPr id="8" name="Rectangle 7"/>
          <p:cNvSpPr/>
          <p:nvPr/>
        </p:nvSpPr>
        <p:spPr>
          <a:xfrm>
            <a:off x="208321" y="3787716"/>
            <a:ext cx="7868879" cy="2862322"/>
          </a:xfrm>
          <a:prstGeom prst="rect">
            <a:avLst/>
          </a:prstGeom>
        </p:spPr>
        <p:txBody>
          <a:bodyPr wrap="square">
            <a:spAutoFit/>
          </a:bodyPr>
          <a:lstStyle/>
          <a:p>
            <a:pPr marL="285750" indent="-285750">
              <a:buFont typeface="Arial" panose="020B0604020202020204" pitchFamily="34" charset="0"/>
              <a:buChar char="•"/>
            </a:pPr>
            <a:r>
              <a:rPr lang="en-US" sz="2000" dirty="0"/>
              <a:t>E</a:t>
            </a:r>
            <a:r>
              <a:rPr lang="en-US" sz="2000" dirty="0" smtClean="0"/>
              <a:t>valuation </a:t>
            </a:r>
            <a:r>
              <a:rPr lang="en-US" sz="2000" dirty="0"/>
              <a:t>of immune function in wild and laboratory raised </a:t>
            </a:r>
            <a:r>
              <a:rPr lang="en-US" sz="2000" dirty="0" smtClean="0"/>
              <a:t>SMB</a:t>
            </a:r>
          </a:p>
          <a:p>
            <a:pPr marL="285750" indent="-285750">
              <a:buFont typeface="Arial" panose="020B0604020202020204" pitchFamily="34" charset="0"/>
              <a:buChar char="•"/>
            </a:pPr>
            <a:r>
              <a:rPr lang="en-US" sz="2000" dirty="0" smtClean="0"/>
              <a:t>SMB egg </a:t>
            </a:r>
            <a:r>
              <a:rPr lang="en-US" sz="2000" dirty="0"/>
              <a:t>contaminant </a:t>
            </a:r>
            <a:r>
              <a:rPr lang="en-US" sz="2000" dirty="0" smtClean="0"/>
              <a:t>analysis</a:t>
            </a:r>
          </a:p>
          <a:p>
            <a:pPr marL="285750" indent="-285750">
              <a:buFont typeface="Arial" panose="020B0604020202020204" pitchFamily="34" charset="0"/>
              <a:buChar char="•"/>
            </a:pPr>
            <a:r>
              <a:rPr lang="en-US" sz="2000" dirty="0" smtClean="0"/>
              <a:t>Population genetics</a:t>
            </a:r>
          </a:p>
          <a:p>
            <a:pPr marL="285750" indent="-285750">
              <a:buFont typeface="Arial" panose="020B0604020202020204" pitchFamily="34" charset="0"/>
              <a:buChar char="•"/>
            </a:pPr>
            <a:r>
              <a:rPr lang="en-US" sz="2000" dirty="0" smtClean="0"/>
              <a:t>Movement </a:t>
            </a:r>
            <a:r>
              <a:rPr lang="en-US" sz="2000" dirty="0"/>
              <a:t>and habitat selection </a:t>
            </a:r>
            <a:r>
              <a:rPr lang="en-US" sz="2000" dirty="0" smtClean="0"/>
              <a:t>studies</a:t>
            </a:r>
          </a:p>
          <a:p>
            <a:pPr marL="285750" indent="-285750">
              <a:buFont typeface="Arial" panose="020B0604020202020204" pitchFamily="34" charset="0"/>
              <a:buChar char="•"/>
            </a:pPr>
            <a:r>
              <a:rPr lang="en-US" sz="2000" dirty="0" smtClean="0"/>
              <a:t>Myxozoan </a:t>
            </a:r>
            <a:r>
              <a:rPr lang="en-US" sz="2000" dirty="0"/>
              <a:t>life cycle </a:t>
            </a:r>
            <a:r>
              <a:rPr lang="en-US" sz="2000" dirty="0" smtClean="0"/>
              <a:t>research</a:t>
            </a:r>
          </a:p>
          <a:p>
            <a:pPr marL="285750" indent="-285750">
              <a:buFont typeface="Arial" panose="020B0604020202020204" pitchFamily="34" charset="0"/>
              <a:buChar char="•"/>
            </a:pPr>
            <a:r>
              <a:rPr lang="en-US" sz="2000" dirty="0" smtClean="0"/>
              <a:t>Intense </a:t>
            </a:r>
            <a:r>
              <a:rPr lang="en-US" sz="2000" dirty="0"/>
              <a:t>water and sediment collections </a:t>
            </a:r>
            <a:endParaRPr lang="en-US" sz="2000" dirty="0" smtClean="0"/>
          </a:p>
          <a:p>
            <a:pPr marL="285750" indent="-285750">
              <a:buFont typeface="Arial" panose="020B0604020202020204" pitchFamily="34" charset="0"/>
              <a:buChar char="•"/>
            </a:pPr>
            <a:r>
              <a:rPr lang="en-US" sz="2000" dirty="0" smtClean="0"/>
              <a:t>Analyzing </a:t>
            </a:r>
            <a:r>
              <a:rPr lang="en-US" sz="2000" dirty="0"/>
              <a:t>the susceptibility of SMB to </a:t>
            </a:r>
            <a:r>
              <a:rPr lang="en-US" sz="2000" dirty="0" smtClean="0"/>
              <a:t>LMBV</a:t>
            </a:r>
          </a:p>
          <a:p>
            <a:pPr marL="285750" indent="-285750">
              <a:buFont typeface="Arial" panose="020B0604020202020204" pitchFamily="34" charset="0"/>
              <a:buChar char="•"/>
            </a:pPr>
            <a:r>
              <a:rPr lang="en-US" sz="2000" dirty="0" smtClean="0"/>
              <a:t>Determining </a:t>
            </a:r>
            <a:r>
              <a:rPr lang="en-US" sz="2000" dirty="0"/>
              <a:t>cyanotoxin levels in </a:t>
            </a:r>
            <a:r>
              <a:rPr lang="en-US" sz="2000" dirty="0" smtClean="0"/>
              <a:t>YOY</a:t>
            </a:r>
          </a:p>
          <a:p>
            <a:pPr marL="285750" indent="-285750">
              <a:buFont typeface="Arial" panose="020B0604020202020204" pitchFamily="34" charset="0"/>
              <a:buChar char="•"/>
            </a:pPr>
            <a:r>
              <a:rPr lang="en-US" sz="2000" dirty="0" smtClean="0"/>
              <a:t>Determining </a:t>
            </a:r>
            <a:r>
              <a:rPr lang="en-US" sz="2000" dirty="0"/>
              <a:t>if YOY SMB have diets high in thiaminase</a:t>
            </a:r>
          </a:p>
        </p:txBody>
      </p:sp>
      <p:sp>
        <p:nvSpPr>
          <p:cNvPr id="3" name="TextBox 2"/>
          <p:cNvSpPr txBox="1"/>
          <p:nvPr/>
        </p:nvSpPr>
        <p:spPr>
          <a:xfrm>
            <a:off x="2947592" y="3232904"/>
            <a:ext cx="3531288" cy="461665"/>
          </a:xfrm>
          <a:prstGeom prst="rect">
            <a:avLst/>
          </a:prstGeom>
          <a:noFill/>
        </p:spPr>
        <p:txBody>
          <a:bodyPr wrap="none" rtlCol="0">
            <a:spAutoFit/>
          </a:bodyPr>
          <a:lstStyle/>
          <a:p>
            <a:r>
              <a:rPr lang="en-US" sz="2400" b="1" dirty="0" smtClean="0"/>
              <a:t>Studies conducted in 2015</a:t>
            </a:r>
            <a:endParaRPr lang="en-US" sz="2400" b="1" dirty="0"/>
          </a:p>
        </p:txBody>
      </p:sp>
    </p:spTree>
    <p:extLst>
      <p:ext uri="{BB962C8B-B14F-4D97-AF65-F5344CB8AC3E}">
        <p14:creationId xmlns:p14="http://schemas.microsoft.com/office/powerpoint/2010/main" val="8850009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Conclusion and Next Steps</a:t>
              </a:r>
              <a:endParaRPr lang="en-US" sz="4000" dirty="0">
                <a:solidFill>
                  <a:schemeClr val="bg1"/>
                </a:solidFill>
              </a:endParaRPr>
            </a:p>
          </p:txBody>
        </p:sp>
      </p:grpSp>
      <p:pic>
        <p:nvPicPr>
          <p:cNvPr id="8194" name="Picture 2" descr="\\Epenegfs01\standards\Susquehanna_Smallmouth_Bass_Assessment\2014_Study\Pictures\6-11-2014 Kettle Creek Survey\20140611_10245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267200"/>
            <a:ext cx="4432397" cy="2622549"/>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Epenegfs01\standards\Susquehanna_Smallmouth_Bass_Assessment\2014_Study\Pictures\6-11-2014 Kettle Creek Survey\20140611_1025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32397" y="4114800"/>
            <a:ext cx="4711604" cy="27432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00" y="1143000"/>
            <a:ext cx="8839199" cy="3477875"/>
          </a:xfrm>
          <a:prstGeom prst="rect">
            <a:avLst/>
          </a:prstGeom>
        </p:spPr>
        <p:txBody>
          <a:bodyPr wrap="square">
            <a:spAutoFit/>
          </a:bodyPr>
          <a:lstStyle/>
          <a:p>
            <a:pPr marL="285750" lvl="0" indent="-285750">
              <a:buFont typeface="Arial" panose="020B0604020202020204" pitchFamily="34" charset="0"/>
              <a:buChar char="•"/>
            </a:pPr>
            <a:r>
              <a:rPr lang="en-US" sz="2000" dirty="0" smtClean="0"/>
              <a:t>There </a:t>
            </a:r>
            <a:r>
              <a:rPr lang="en-US" sz="2000" dirty="0"/>
              <a:t>will be a number of on-going efforts in the lower main stem of the river that will be pursued for the foreseeable future</a:t>
            </a:r>
            <a:r>
              <a:rPr lang="en-US" sz="2000" dirty="0" smtClean="0"/>
              <a:t>.</a:t>
            </a:r>
            <a:endParaRPr lang="en-US" sz="2000" dirty="0"/>
          </a:p>
          <a:p>
            <a:pPr marL="285750" lvl="0" indent="-285750">
              <a:buFont typeface="Arial" panose="020B0604020202020204" pitchFamily="34" charset="0"/>
              <a:buChar char="•"/>
            </a:pPr>
            <a:r>
              <a:rPr lang="en-US" sz="2000" dirty="0" smtClean="0"/>
              <a:t>Move some of the effort into the tributaries where sources of problems are more likely to occur.</a:t>
            </a:r>
            <a:endParaRPr lang="en-US" sz="2000" dirty="0"/>
          </a:p>
          <a:p>
            <a:pPr marL="285750" indent="-285750">
              <a:buFont typeface="Arial" panose="020B0604020202020204" pitchFamily="34" charset="0"/>
              <a:buChar char="•"/>
            </a:pPr>
            <a:r>
              <a:rPr lang="en-US" sz="2000" dirty="0"/>
              <a:t>Expand new river methodologies statewide for more appropriate water quality </a:t>
            </a:r>
            <a:r>
              <a:rPr lang="en-US" sz="2000" dirty="0" smtClean="0"/>
              <a:t>assessments.</a:t>
            </a:r>
            <a:endParaRPr lang="en-US" sz="2000" dirty="0"/>
          </a:p>
          <a:p>
            <a:pPr marL="285750" lvl="0" indent="-285750">
              <a:buFont typeface="Arial" panose="020B0604020202020204" pitchFamily="34" charset="0"/>
              <a:buChar char="•"/>
            </a:pPr>
            <a:r>
              <a:rPr lang="en-US" sz="2000" dirty="0" smtClean="0"/>
              <a:t>Continue to assist with and fund PFBC projects </a:t>
            </a:r>
          </a:p>
          <a:p>
            <a:pPr lvl="1"/>
            <a:endParaRPr lang="en-US" sz="2000" dirty="0" smtClean="0"/>
          </a:p>
          <a:p>
            <a:pPr marL="742950" lvl="1" indent="-285750">
              <a:buFont typeface="Arial" panose="020B0604020202020204" pitchFamily="34" charset="0"/>
              <a:buChar char="•"/>
            </a:pPr>
            <a:endParaRPr lang="en-US" sz="2000" dirty="0"/>
          </a:p>
          <a:p>
            <a:endParaRPr lang="en-US" sz="2000" dirty="0"/>
          </a:p>
          <a:p>
            <a:endParaRPr lang="en-US" sz="2000" dirty="0"/>
          </a:p>
        </p:txBody>
      </p:sp>
    </p:spTree>
    <p:extLst>
      <p:ext uri="{BB962C8B-B14F-4D97-AF65-F5344CB8AC3E}">
        <p14:creationId xmlns:p14="http://schemas.microsoft.com/office/powerpoint/2010/main" val="17397257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Conclusion and Next Steps</a:t>
              </a:r>
              <a:endParaRPr lang="en-US" sz="4000" dirty="0">
                <a:solidFill>
                  <a:schemeClr val="bg1"/>
                </a:solidFill>
              </a:endParaRPr>
            </a:p>
          </p:txBody>
        </p:sp>
      </p:grpSp>
      <p:pic>
        <p:nvPicPr>
          <p:cNvPr id="8194" name="Picture 2" descr="\\Epenegfs01\standards\Susquehanna_Smallmouth_Bass_Assessment\2014_Study\Pictures\6-11-2014 Kettle Creek Survey\20140611_10245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267200"/>
            <a:ext cx="4432397" cy="2622549"/>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Epenegfs01\standards\Susquehanna_Smallmouth_Bass_Assessment\2014_Study\Pictures\6-11-2014 Kettle Creek Survey\20140611_1025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32397" y="4114800"/>
            <a:ext cx="4711604" cy="27432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00" y="1143000"/>
            <a:ext cx="8839199" cy="2246769"/>
          </a:xfrm>
          <a:prstGeom prst="rect">
            <a:avLst/>
          </a:prstGeom>
        </p:spPr>
        <p:txBody>
          <a:bodyPr wrap="square">
            <a:spAutoFit/>
          </a:bodyPr>
          <a:lstStyle/>
          <a:p>
            <a:r>
              <a:rPr lang="en-US" sz="2000" b="1" dirty="0" smtClean="0"/>
              <a:t>Impairment</a:t>
            </a:r>
          </a:p>
          <a:p>
            <a:pPr marL="800100" lvl="1" indent="-342900">
              <a:buFont typeface="Arial" panose="020B0604020202020204" pitchFamily="34" charset="0"/>
              <a:buChar char="•"/>
            </a:pPr>
            <a:r>
              <a:rPr lang="en-US" sz="2000" dirty="0" smtClean="0"/>
              <a:t>CADDIS findings do not equal impairment</a:t>
            </a:r>
          </a:p>
          <a:p>
            <a:pPr marL="800100" lvl="1" indent="-342900">
              <a:buFont typeface="Arial" panose="020B0604020202020204" pitchFamily="34" charset="0"/>
              <a:buChar char="•"/>
            </a:pPr>
            <a:r>
              <a:rPr lang="en-US" sz="2000" dirty="0" smtClean="0"/>
              <a:t>“Impairment” doesn’t help if the cause is not identified</a:t>
            </a:r>
          </a:p>
          <a:p>
            <a:pPr marL="800100" lvl="1" indent="-342900">
              <a:buFont typeface="Arial" panose="020B0604020202020204" pitchFamily="34" charset="0"/>
              <a:buChar char="•"/>
            </a:pPr>
            <a:r>
              <a:rPr lang="en-US" sz="2000" dirty="0" smtClean="0"/>
              <a:t>Listing will not bring immediate help to the bass or the river</a:t>
            </a:r>
          </a:p>
          <a:p>
            <a:pPr marL="742950" lvl="1" indent="-285750">
              <a:buFont typeface="Arial" panose="020B0604020202020204" pitchFamily="34" charset="0"/>
              <a:buChar char="•"/>
            </a:pPr>
            <a:r>
              <a:rPr lang="en-US" sz="2000" dirty="0" smtClean="0"/>
              <a:t> DEP will release list of impaired waterways in early 2016</a:t>
            </a:r>
            <a:endParaRPr lang="en-US" sz="2000" dirty="0"/>
          </a:p>
          <a:p>
            <a:endParaRPr lang="en-US" sz="2000" dirty="0"/>
          </a:p>
          <a:p>
            <a:endParaRPr lang="en-US" sz="2000" dirty="0"/>
          </a:p>
        </p:txBody>
      </p:sp>
    </p:spTree>
    <p:extLst>
      <p:ext uri="{BB962C8B-B14F-4D97-AF65-F5344CB8AC3E}">
        <p14:creationId xmlns:p14="http://schemas.microsoft.com/office/powerpoint/2010/main" val="18354473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penfs02\sm\Water_Quality_Standards\Monitoring\Staff\Wertz\SusquehannaRiverPics\Susquehanna R. fish surveys 9-9-2010 11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35" t="10336" r="30675"/>
          <a:stretch/>
        </p:blipFill>
        <p:spPr bwMode="auto">
          <a:xfrm>
            <a:off x="-1" y="1295400"/>
            <a:ext cx="9144001" cy="5562600"/>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91440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66800" y="2362200"/>
            <a:ext cx="7212064" cy="193899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txBody>
          <a:bodyPr wrap="square">
            <a:spAutoFit/>
          </a:bodyPr>
          <a:lstStyle/>
          <a:p>
            <a:pPr algn="ctr"/>
            <a:r>
              <a:rPr lang="en-US" sz="2000" b="1" dirty="0"/>
              <a:t>The Department of Environmental Protection's mission is to protect Pennsylvania's air, land and water from pollution and to provide for the health and safety of its citizens through a cleaner environment. We will work as partners with individuals, organizations, governments and businesses to prevent pollution and restore our natural </a:t>
            </a:r>
            <a:r>
              <a:rPr lang="en-US" sz="2000" b="1" dirty="0" smtClean="0"/>
              <a:t>resources.</a:t>
            </a:r>
            <a:endParaRPr lang="en-US" sz="2000" b="1" dirty="0"/>
          </a:p>
        </p:txBody>
      </p:sp>
      <p:sp>
        <p:nvSpPr>
          <p:cNvPr id="7" name="Rectangle 6"/>
          <p:cNvSpPr/>
          <p:nvPr/>
        </p:nvSpPr>
        <p:spPr>
          <a:xfrm>
            <a:off x="3219570" y="1838980"/>
            <a:ext cx="3063531" cy="523220"/>
          </a:xfrm>
          <a:prstGeom prst="rect">
            <a:avLst/>
          </a:prstGeom>
        </p:spPr>
        <p:txBody>
          <a:bodyPr wrap="none">
            <a:spAutoFit/>
          </a:bodyPr>
          <a:lstStyle/>
          <a:p>
            <a:r>
              <a:rPr lang="en-US" sz="2800" b="1" dirty="0"/>
              <a:t>Mission Statement </a:t>
            </a:r>
            <a:endParaRPr 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46196"/>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Complex System</a:t>
              </a:r>
              <a:endParaRPr lang="en-US" sz="4000" dirty="0">
                <a:solidFill>
                  <a:schemeClr val="bg1"/>
                </a:solidFill>
              </a:endParaRPr>
            </a:p>
          </p:txBody>
        </p:sp>
      </p:gr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938977"/>
            <a:ext cx="10254866" cy="60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0" y="6477000"/>
            <a:ext cx="2438400" cy="307777"/>
          </a:xfrm>
          <a:prstGeom prst="rect">
            <a:avLst/>
          </a:prstGeom>
          <a:noFill/>
        </p:spPr>
        <p:txBody>
          <a:bodyPr wrap="square" rtlCol="0">
            <a:spAutoFit/>
          </a:bodyPr>
          <a:lstStyle/>
          <a:p>
            <a:r>
              <a:rPr lang="en-US" sz="1400" dirty="0" smtClean="0">
                <a:solidFill>
                  <a:schemeClr val="accent3">
                    <a:lumMod val="20000"/>
                    <a:lumOff val="80000"/>
                  </a:schemeClr>
                </a:solidFill>
              </a:rPr>
              <a:t>Credit: Mark Plummer</a:t>
            </a:r>
            <a:endParaRPr lang="en-US" sz="1400" dirty="0">
              <a:solidFill>
                <a:schemeClr val="accent3">
                  <a:lumMod val="20000"/>
                  <a:lumOff val="80000"/>
                </a:schemeClr>
              </a:solidFill>
            </a:endParaRPr>
          </a:p>
        </p:txBody>
      </p:sp>
    </p:spTree>
    <p:extLst>
      <p:ext uri="{BB962C8B-B14F-4D97-AF65-F5344CB8AC3E}">
        <p14:creationId xmlns:p14="http://schemas.microsoft.com/office/powerpoint/2010/main" val="3073740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46196"/>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Complex System</a:t>
              </a:r>
              <a:endParaRPr lang="en-US" sz="4000" dirty="0">
                <a:solidFill>
                  <a:schemeClr val="bg1"/>
                </a:solidFill>
              </a:endParaRPr>
            </a:p>
          </p:txBody>
        </p:sp>
      </p:grpSp>
      <p:graphicFrame>
        <p:nvGraphicFramePr>
          <p:cNvPr id="8" name="Chart 7"/>
          <p:cNvGraphicFramePr>
            <a:graphicFrameLocks/>
          </p:cNvGraphicFramePr>
          <p:nvPr>
            <p:extLst>
              <p:ext uri="{D42A27DB-BD31-4B8C-83A1-F6EECF244321}">
                <p14:modId xmlns:p14="http://schemas.microsoft.com/office/powerpoint/2010/main" val="1598011044"/>
              </p:ext>
            </p:extLst>
          </p:nvPr>
        </p:nvGraphicFramePr>
        <p:xfrm>
          <a:off x="86519" y="1009651"/>
          <a:ext cx="9057481" cy="5848350"/>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p:cNvSpPr txBox="1"/>
          <p:nvPr/>
        </p:nvSpPr>
        <p:spPr>
          <a:xfrm>
            <a:off x="4364659" y="1988582"/>
            <a:ext cx="1207703" cy="369332"/>
          </a:xfrm>
          <a:prstGeom prst="rect">
            <a:avLst/>
          </a:prstGeom>
          <a:noFill/>
        </p:spPr>
        <p:txBody>
          <a:bodyPr wrap="none" rtlCol="0">
            <a:spAutoFit/>
          </a:bodyPr>
          <a:lstStyle/>
          <a:p>
            <a:r>
              <a:rPr lang="en-US" b="1" dirty="0" smtClean="0">
                <a:solidFill>
                  <a:srgbClr val="FF0000"/>
                </a:solidFill>
              </a:rPr>
              <a:t>Tributaries</a:t>
            </a:r>
            <a:endParaRPr lang="en-US" b="1" dirty="0">
              <a:solidFill>
                <a:srgbClr val="FF0000"/>
              </a:solidFill>
            </a:endParaRPr>
          </a:p>
        </p:txBody>
      </p:sp>
      <p:cxnSp>
        <p:nvCxnSpPr>
          <p:cNvPr id="5" name="Straight Connector 4"/>
          <p:cNvCxnSpPr>
            <a:endCxn id="3" idx="1"/>
          </p:cNvCxnSpPr>
          <p:nvPr/>
        </p:nvCxnSpPr>
        <p:spPr>
          <a:xfrm flipV="1">
            <a:off x="1366235" y="2173248"/>
            <a:ext cx="2998424" cy="898446"/>
          </a:xfrm>
          <a:prstGeom prst="line">
            <a:avLst/>
          </a:prstGeom>
          <a:ln>
            <a:headEnd type="triangle"/>
          </a:ln>
        </p:spPr>
        <p:style>
          <a:lnRef idx="3">
            <a:schemeClr val="accent2"/>
          </a:lnRef>
          <a:fillRef idx="0">
            <a:schemeClr val="accent2"/>
          </a:fillRef>
          <a:effectRef idx="2">
            <a:schemeClr val="accent2"/>
          </a:effectRef>
          <a:fontRef idx="minor">
            <a:schemeClr val="tx1"/>
          </a:fontRef>
        </p:style>
      </p:cxnSp>
      <p:cxnSp>
        <p:nvCxnSpPr>
          <p:cNvPr id="24" name="Straight Connector 23"/>
          <p:cNvCxnSpPr>
            <a:endCxn id="3" idx="3"/>
          </p:cNvCxnSpPr>
          <p:nvPr/>
        </p:nvCxnSpPr>
        <p:spPr>
          <a:xfrm flipH="1" flipV="1">
            <a:off x="5572362" y="2173248"/>
            <a:ext cx="3043987" cy="602218"/>
          </a:xfrm>
          <a:prstGeom prst="line">
            <a:avLst/>
          </a:prstGeom>
          <a:ln>
            <a:headEnd type="triangle"/>
          </a:ln>
        </p:spPr>
        <p:style>
          <a:lnRef idx="3">
            <a:schemeClr val="accent2"/>
          </a:lnRef>
          <a:fillRef idx="0">
            <a:schemeClr val="accent2"/>
          </a:fillRef>
          <a:effectRef idx="2">
            <a:schemeClr val="accent2"/>
          </a:effectRef>
          <a:fontRef idx="minor">
            <a:schemeClr val="tx1"/>
          </a:fontRef>
        </p:style>
      </p:cxnSp>
      <p:sp>
        <p:nvSpPr>
          <p:cNvPr id="27" name="TextBox 26"/>
          <p:cNvSpPr txBox="1"/>
          <p:nvPr/>
        </p:nvSpPr>
        <p:spPr>
          <a:xfrm>
            <a:off x="1830997" y="2887028"/>
            <a:ext cx="867995" cy="369332"/>
          </a:xfrm>
          <a:prstGeom prst="rect">
            <a:avLst/>
          </a:prstGeom>
          <a:noFill/>
        </p:spPr>
        <p:txBody>
          <a:bodyPr wrap="none" rtlCol="0">
            <a:spAutoFit/>
          </a:bodyPr>
          <a:lstStyle/>
          <a:p>
            <a:r>
              <a:rPr lang="en-US" b="1" dirty="0" smtClean="0">
                <a:solidFill>
                  <a:srgbClr val="FF0000"/>
                </a:solidFill>
              </a:rPr>
              <a:t>Juniata</a:t>
            </a:r>
            <a:endParaRPr lang="en-US" b="1" dirty="0">
              <a:solidFill>
                <a:srgbClr val="FF0000"/>
              </a:solidFill>
            </a:endParaRPr>
          </a:p>
        </p:txBody>
      </p:sp>
      <p:sp>
        <p:nvSpPr>
          <p:cNvPr id="28" name="TextBox 27"/>
          <p:cNvSpPr txBox="1"/>
          <p:nvPr/>
        </p:nvSpPr>
        <p:spPr>
          <a:xfrm>
            <a:off x="3581400" y="4419600"/>
            <a:ext cx="1387111" cy="369332"/>
          </a:xfrm>
          <a:prstGeom prst="rect">
            <a:avLst/>
          </a:prstGeom>
          <a:noFill/>
        </p:spPr>
        <p:txBody>
          <a:bodyPr wrap="none" rtlCol="0">
            <a:spAutoFit/>
          </a:bodyPr>
          <a:lstStyle/>
          <a:p>
            <a:r>
              <a:rPr lang="en-US" b="1" dirty="0" smtClean="0">
                <a:solidFill>
                  <a:srgbClr val="FF0000"/>
                </a:solidFill>
              </a:rPr>
              <a:t>West Branch</a:t>
            </a:r>
            <a:endParaRPr lang="en-US" b="1" dirty="0">
              <a:solidFill>
                <a:srgbClr val="FF0000"/>
              </a:solidFill>
            </a:endParaRPr>
          </a:p>
        </p:txBody>
      </p:sp>
      <p:sp>
        <p:nvSpPr>
          <p:cNvPr id="29" name="TextBox 28"/>
          <p:cNvSpPr txBox="1"/>
          <p:nvPr/>
        </p:nvSpPr>
        <p:spPr>
          <a:xfrm>
            <a:off x="7010400" y="2887028"/>
            <a:ext cx="1149097" cy="369332"/>
          </a:xfrm>
          <a:prstGeom prst="rect">
            <a:avLst/>
          </a:prstGeom>
          <a:noFill/>
        </p:spPr>
        <p:txBody>
          <a:bodyPr wrap="none" rtlCol="0">
            <a:spAutoFit/>
          </a:bodyPr>
          <a:lstStyle/>
          <a:p>
            <a:r>
              <a:rPr lang="en-US" b="1" dirty="0" smtClean="0">
                <a:solidFill>
                  <a:srgbClr val="FF0000"/>
                </a:solidFill>
              </a:rPr>
              <a:t>Mainstem</a:t>
            </a:r>
            <a:endParaRPr lang="en-US" b="1" dirty="0">
              <a:solidFill>
                <a:srgbClr val="FF0000"/>
              </a:solidFill>
            </a:endParaRPr>
          </a:p>
        </p:txBody>
      </p:sp>
      <p:sp>
        <p:nvSpPr>
          <p:cNvPr id="2" name="TextBox 1"/>
          <p:cNvSpPr txBox="1"/>
          <p:nvPr/>
        </p:nvSpPr>
        <p:spPr>
          <a:xfrm>
            <a:off x="2094891" y="838200"/>
            <a:ext cx="5385962" cy="523220"/>
          </a:xfrm>
          <a:prstGeom prst="rect">
            <a:avLst/>
          </a:prstGeom>
          <a:noFill/>
        </p:spPr>
        <p:txBody>
          <a:bodyPr wrap="none" rtlCol="0">
            <a:spAutoFit/>
          </a:bodyPr>
          <a:lstStyle/>
          <a:p>
            <a:r>
              <a:rPr lang="en-US" sz="2800" b="1" dirty="0" smtClean="0"/>
              <a:t>Susquehanna River at Rockville, PA</a:t>
            </a:r>
            <a:endParaRPr lang="en-US" sz="2800" b="1" dirty="0"/>
          </a:p>
        </p:txBody>
      </p:sp>
      <p:sp>
        <p:nvSpPr>
          <p:cNvPr id="4" name="TextBox 3"/>
          <p:cNvSpPr txBox="1"/>
          <p:nvPr/>
        </p:nvSpPr>
        <p:spPr>
          <a:xfrm rot="16200000">
            <a:off x="-785190" y="3503163"/>
            <a:ext cx="2202206" cy="369332"/>
          </a:xfrm>
          <a:prstGeom prst="rect">
            <a:avLst/>
          </a:prstGeom>
          <a:noFill/>
        </p:spPr>
        <p:txBody>
          <a:bodyPr wrap="none" rtlCol="0">
            <a:spAutoFit/>
          </a:bodyPr>
          <a:lstStyle/>
          <a:p>
            <a:r>
              <a:rPr lang="en-US" b="1" dirty="0" smtClean="0"/>
              <a:t>Specific Conductance</a:t>
            </a:r>
            <a:endParaRPr lang="en-US" b="1" dirty="0"/>
          </a:p>
        </p:txBody>
      </p:sp>
    </p:spTree>
    <p:extLst>
      <p:ext uri="{BB962C8B-B14F-4D97-AF65-F5344CB8AC3E}">
        <p14:creationId xmlns:p14="http://schemas.microsoft.com/office/powerpoint/2010/main" val="1757382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dushull\AppData\Local\Microsoft\Windows\Temporary Internet Files\Content.Outlook\JNG4WCL1\Screenshot_2015-12-07-08-37-39.png"/>
          <p:cNvPicPr>
            <a:picLocks noChangeAspect="1" noChangeArrowheads="1"/>
          </p:cNvPicPr>
          <p:nvPr/>
        </p:nvPicPr>
        <p:blipFill rotWithShape="1">
          <a:blip r:embed="rId3">
            <a:extLst>
              <a:ext uri="{28A0092B-C50C-407E-A947-70E740481C1C}">
                <a14:useLocalDpi xmlns:a14="http://schemas.microsoft.com/office/drawing/2010/main" val="0"/>
              </a:ext>
            </a:extLst>
          </a:blip>
          <a:srcRect l="7" t="22921" r="272" b="35059"/>
          <a:stretch/>
        </p:blipFill>
        <p:spPr bwMode="auto">
          <a:xfrm>
            <a:off x="17322" y="708183"/>
            <a:ext cx="9126678" cy="6149818"/>
          </a:xfrm>
          <a:prstGeom prst="rect">
            <a:avLst/>
          </a:prstGeom>
          <a:solidFill>
            <a:schemeClr val="accent1">
              <a:alpha val="48000"/>
            </a:schemeClr>
          </a:solidFill>
          <a:extLst/>
        </p:spPr>
      </p:pic>
      <p:grpSp>
        <p:nvGrpSpPr>
          <p:cNvPr id="6150" name="Group 1"/>
          <p:cNvGrpSpPr>
            <a:grpSpLocks/>
          </p:cNvGrpSpPr>
          <p:nvPr/>
        </p:nvGrpSpPr>
        <p:grpSpPr bwMode="auto">
          <a:xfrm>
            <a:off x="315913" y="46196"/>
            <a:ext cx="8382000" cy="661987"/>
            <a:chOff x="288977" y="355144"/>
            <a:chExt cx="8382000" cy="661312"/>
          </a:xfrm>
        </p:grpSpPr>
        <p:pic>
          <p:nvPicPr>
            <p:cNvPr id="6151" name="Picture 6" descr="Aging bann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Complex System</a:t>
              </a:r>
              <a:endParaRPr lang="en-US" sz="4000" dirty="0">
                <a:solidFill>
                  <a:schemeClr val="bg1"/>
                </a:solidFill>
              </a:endParaRPr>
            </a:p>
          </p:txBody>
        </p:sp>
      </p:grpSp>
      <p:sp>
        <p:nvSpPr>
          <p:cNvPr id="27" name="TextBox 26"/>
          <p:cNvSpPr txBox="1"/>
          <p:nvPr/>
        </p:nvSpPr>
        <p:spPr>
          <a:xfrm>
            <a:off x="992440" y="2287905"/>
            <a:ext cx="867995" cy="369332"/>
          </a:xfrm>
          <a:prstGeom prst="rect">
            <a:avLst/>
          </a:prstGeom>
          <a:noFill/>
        </p:spPr>
        <p:txBody>
          <a:bodyPr wrap="none" rtlCol="0">
            <a:spAutoFit/>
          </a:bodyPr>
          <a:lstStyle/>
          <a:p>
            <a:r>
              <a:rPr lang="en-US" b="1" dirty="0" smtClean="0">
                <a:solidFill>
                  <a:srgbClr val="FF0000"/>
                </a:solidFill>
              </a:rPr>
              <a:t>Juniata</a:t>
            </a:r>
            <a:endParaRPr lang="en-US" b="1" dirty="0">
              <a:solidFill>
                <a:srgbClr val="FF0000"/>
              </a:solidFill>
            </a:endParaRPr>
          </a:p>
        </p:txBody>
      </p:sp>
      <p:sp>
        <p:nvSpPr>
          <p:cNvPr id="28" name="TextBox 27"/>
          <p:cNvSpPr txBox="1"/>
          <p:nvPr/>
        </p:nvSpPr>
        <p:spPr>
          <a:xfrm>
            <a:off x="3138852" y="2287905"/>
            <a:ext cx="1387111" cy="369332"/>
          </a:xfrm>
          <a:prstGeom prst="rect">
            <a:avLst/>
          </a:prstGeom>
          <a:noFill/>
        </p:spPr>
        <p:txBody>
          <a:bodyPr wrap="none" rtlCol="0">
            <a:spAutoFit/>
          </a:bodyPr>
          <a:lstStyle/>
          <a:p>
            <a:r>
              <a:rPr lang="en-US" b="1" dirty="0" smtClean="0">
                <a:solidFill>
                  <a:srgbClr val="FF0000"/>
                </a:solidFill>
              </a:rPr>
              <a:t>West Branch</a:t>
            </a:r>
            <a:endParaRPr lang="en-US" b="1" dirty="0">
              <a:solidFill>
                <a:srgbClr val="FF0000"/>
              </a:solidFill>
            </a:endParaRPr>
          </a:p>
        </p:txBody>
      </p:sp>
      <p:sp>
        <p:nvSpPr>
          <p:cNvPr id="29" name="TextBox 28"/>
          <p:cNvSpPr txBox="1"/>
          <p:nvPr/>
        </p:nvSpPr>
        <p:spPr>
          <a:xfrm>
            <a:off x="6019800" y="2287905"/>
            <a:ext cx="1149097" cy="369332"/>
          </a:xfrm>
          <a:prstGeom prst="rect">
            <a:avLst/>
          </a:prstGeom>
          <a:noFill/>
        </p:spPr>
        <p:txBody>
          <a:bodyPr wrap="none" rtlCol="0">
            <a:spAutoFit/>
          </a:bodyPr>
          <a:lstStyle/>
          <a:p>
            <a:r>
              <a:rPr lang="en-US" b="1" dirty="0" smtClean="0">
                <a:solidFill>
                  <a:srgbClr val="FF0000"/>
                </a:solidFill>
              </a:rPr>
              <a:t>Mainstem</a:t>
            </a:r>
            <a:endParaRPr lang="en-US" b="1" dirty="0">
              <a:solidFill>
                <a:srgbClr val="FF0000"/>
              </a:solidFill>
            </a:endParaRPr>
          </a:p>
        </p:txBody>
      </p:sp>
      <p:sp>
        <p:nvSpPr>
          <p:cNvPr id="10" name="Freeform 9"/>
          <p:cNvSpPr/>
          <p:nvPr/>
        </p:nvSpPr>
        <p:spPr>
          <a:xfrm>
            <a:off x="1524000" y="708184"/>
            <a:ext cx="533400" cy="6115050"/>
          </a:xfrm>
          <a:custGeom>
            <a:avLst/>
            <a:gdLst>
              <a:gd name="connsiteX0" fmla="*/ 0 w 696580"/>
              <a:gd name="connsiteY0" fmla="*/ 0 h 5928360"/>
              <a:gd name="connsiteX1" fmla="*/ 350520 w 696580"/>
              <a:gd name="connsiteY1" fmla="*/ 1295400 h 5928360"/>
              <a:gd name="connsiteX2" fmla="*/ 640080 w 696580"/>
              <a:gd name="connsiteY2" fmla="*/ 2240280 h 5928360"/>
              <a:gd name="connsiteX3" fmla="*/ 685800 w 696580"/>
              <a:gd name="connsiteY3" fmla="*/ 3139440 h 5928360"/>
              <a:gd name="connsiteX4" fmla="*/ 502920 w 696580"/>
              <a:gd name="connsiteY4" fmla="*/ 4175760 h 5928360"/>
              <a:gd name="connsiteX5" fmla="*/ 426720 w 696580"/>
              <a:gd name="connsiteY5" fmla="*/ 4678680 h 5928360"/>
              <a:gd name="connsiteX6" fmla="*/ 320040 w 696580"/>
              <a:gd name="connsiteY6" fmla="*/ 5455920 h 5928360"/>
              <a:gd name="connsiteX7" fmla="*/ 289560 w 696580"/>
              <a:gd name="connsiteY7" fmla="*/ 5928360 h 592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6580" h="5928360">
                <a:moveTo>
                  <a:pt x="0" y="0"/>
                </a:moveTo>
                <a:cubicBezTo>
                  <a:pt x="121920" y="461010"/>
                  <a:pt x="243840" y="922020"/>
                  <a:pt x="350520" y="1295400"/>
                </a:cubicBezTo>
                <a:cubicBezTo>
                  <a:pt x="457200" y="1668780"/>
                  <a:pt x="584200" y="1932940"/>
                  <a:pt x="640080" y="2240280"/>
                </a:cubicBezTo>
                <a:cubicBezTo>
                  <a:pt x="695960" y="2547620"/>
                  <a:pt x="708660" y="2816860"/>
                  <a:pt x="685800" y="3139440"/>
                </a:cubicBezTo>
                <a:cubicBezTo>
                  <a:pt x="662940" y="3462020"/>
                  <a:pt x="546100" y="3919220"/>
                  <a:pt x="502920" y="4175760"/>
                </a:cubicBezTo>
                <a:cubicBezTo>
                  <a:pt x="459740" y="4432300"/>
                  <a:pt x="457200" y="4465320"/>
                  <a:pt x="426720" y="4678680"/>
                </a:cubicBezTo>
                <a:cubicBezTo>
                  <a:pt x="396240" y="4892040"/>
                  <a:pt x="342900" y="5247640"/>
                  <a:pt x="320040" y="5455920"/>
                </a:cubicBezTo>
                <a:cubicBezTo>
                  <a:pt x="297180" y="5664200"/>
                  <a:pt x="251460" y="5839460"/>
                  <a:pt x="289560" y="592836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933835" y="742950"/>
            <a:ext cx="609830" cy="6134100"/>
          </a:xfrm>
          <a:custGeom>
            <a:avLst/>
            <a:gdLst>
              <a:gd name="connsiteX0" fmla="*/ 552450 w 609830"/>
              <a:gd name="connsiteY0" fmla="*/ 6134100 h 6134100"/>
              <a:gd name="connsiteX1" fmla="*/ 609600 w 609830"/>
              <a:gd name="connsiteY1" fmla="*/ 5257800 h 6134100"/>
              <a:gd name="connsiteX2" fmla="*/ 533400 w 609830"/>
              <a:gd name="connsiteY2" fmla="*/ 3238500 h 6134100"/>
              <a:gd name="connsiteX3" fmla="*/ 457200 w 609830"/>
              <a:gd name="connsiteY3" fmla="*/ 1485900 h 6134100"/>
              <a:gd name="connsiteX4" fmla="*/ 171450 w 609830"/>
              <a:gd name="connsiteY4" fmla="*/ 685800 h 6134100"/>
              <a:gd name="connsiteX5" fmla="*/ 0 w 609830"/>
              <a:gd name="connsiteY5" fmla="*/ 0 h 61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830" h="6134100">
                <a:moveTo>
                  <a:pt x="552450" y="6134100"/>
                </a:moveTo>
                <a:cubicBezTo>
                  <a:pt x="582612" y="5937250"/>
                  <a:pt x="612775" y="5740400"/>
                  <a:pt x="609600" y="5257800"/>
                </a:cubicBezTo>
                <a:cubicBezTo>
                  <a:pt x="606425" y="4775200"/>
                  <a:pt x="558800" y="3867150"/>
                  <a:pt x="533400" y="3238500"/>
                </a:cubicBezTo>
                <a:cubicBezTo>
                  <a:pt x="508000" y="2609850"/>
                  <a:pt x="517525" y="1911350"/>
                  <a:pt x="457200" y="1485900"/>
                </a:cubicBezTo>
                <a:cubicBezTo>
                  <a:pt x="396875" y="1060450"/>
                  <a:pt x="247650" y="933450"/>
                  <a:pt x="171450" y="685800"/>
                </a:cubicBezTo>
                <a:cubicBezTo>
                  <a:pt x="95250" y="438150"/>
                  <a:pt x="47625" y="219075"/>
                  <a:pt x="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704850" y="762000"/>
            <a:ext cx="575180" cy="6134100"/>
          </a:xfrm>
          <a:custGeom>
            <a:avLst/>
            <a:gdLst>
              <a:gd name="connsiteX0" fmla="*/ 0 w 575180"/>
              <a:gd name="connsiteY0" fmla="*/ 0 h 6134100"/>
              <a:gd name="connsiteX1" fmla="*/ 19050 w 575180"/>
              <a:gd name="connsiteY1" fmla="*/ 666750 h 6134100"/>
              <a:gd name="connsiteX2" fmla="*/ 19050 w 575180"/>
              <a:gd name="connsiteY2" fmla="*/ 1257300 h 6134100"/>
              <a:gd name="connsiteX3" fmla="*/ 133350 w 575180"/>
              <a:gd name="connsiteY3" fmla="*/ 1733550 h 6134100"/>
              <a:gd name="connsiteX4" fmla="*/ 361950 w 575180"/>
              <a:gd name="connsiteY4" fmla="*/ 2362200 h 6134100"/>
              <a:gd name="connsiteX5" fmla="*/ 476250 w 575180"/>
              <a:gd name="connsiteY5" fmla="*/ 3009900 h 6134100"/>
              <a:gd name="connsiteX6" fmla="*/ 514350 w 575180"/>
              <a:gd name="connsiteY6" fmla="*/ 3733800 h 6134100"/>
              <a:gd name="connsiteX7" fmla="*/ 571500 w 575180"/>
              <a:gd name="connsiteY7" fmla="*/ 4343400 h 6134100"/>
              <a:gd name="connsiteX8" fmla="*/ 400050 w 575180"/>
              <a:gd name="connsiteY8" fmla="*/ 4953000 h 6134100"/>
              <a:gd name="connsiteX9" fmla="*/ 381000 w 575180"/>
              <a:gd name="connsiteY9" fmla="*/ 5429250 h 6134100"/>
              <a:gd name="connsiteX10" fmla="*/ 419100 w 575180"/>
              <a:gd name="connsiteY10" fmla="*/ 6134100 h 61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180" h="6134100">
                <a:moveTo>
                  <a:pt x="0" y="0"/>
                </a:moveTo>
                <a:cubicBezTo>
                  <a:pt x="7937" y="228600"/>
                  <a:pt x="15875" y="457200"/>
                  <a:pt x="19050" y="666750"/>
                </a:cubicBezTo>
                <a:cubicBezTo>
                  <a:pt x="22225" y="876300"/>
                  <a:pt x="0" y="1079500"/>
                  <a:pt x="19050" y="1257300"/>
                </a:cubicBezTo>
                <a:cubicBezTo>
                  <a:pt x="38100" y="1435100"/>
                  <a:pt x="76200" y="1549400"/>
                  <a:pt x="133350" y="1733550"/>
                </a:cubicBezTo>
                <a:cubicBezTo>
                  <a:pt x="190500" y="1917700"/>
                  <a:pt x="304800" y="2149475"/>
                  <a:pt x="361950" y="2362200"/>
                </a:cubicBezTo>
                <a:cubicBezTo>
                  <a:pt x="419100" y="2574925"/>
                  <a:pt x="450850" y="2781300"/>
                  <a:pt x="476250" y="3009900"/>
                </a:cubicBezTo>
                <a:cubicBezTo>
                  <a:pt x="501650" y="3238500"/>
                  <a:pt x="498475" y="3511550"/>
                  <a:pt x="514350" y="3733800"/>
                </a:cubicBezTo>
                <a:cubicBezTo>
                  <a:pt x="530225" y="3956050"/>
                  <a:pt x="590550" y="4140200"/>
                  <a:pt x="571500" y="4343400"/>
                </a:cubicBezTo>
                <a:cubicBezTo>
                  <a:pt x="552450" y="4546600"/>
                  <a:pt x="431800" y="4772025"/>
                  <a:pt x="400050" y="4953000"/>
                </a:cubicBezTo>
                <a:cubicBezTo>
                  <a:pt x="368300" y="5133975"/>
                  <a:pt x="377825" y="5232400"/>
                  <a:pt x="381000" y="5429250"/>
                </a:cubicBezTo>
                <a:cubicBezTo>
                  <a:pt x="384175" y="5626100"/>
                  <a:pt x="401637" y="5880100"/>
                  <a:pt x="419100" y="613410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7010400" y="708183"/>
            <a:ext cx="1125209" cy="6115050"/>
          </a:xfrm>
          <a:custGeom>
            <a:avLst/>
            <a:gdLst>
              <a:gd name="connsiteX0" fmla="*/ 0 w 896609"/>
              <a:gd name="connsiteY0" fmla="*/ 0 h 6038850"/>
              <a:gd name="connsiteX1" fmla="*/ 228600 w 896609"/>
              <a:gd name="connsiteY1" fmla="*/ 1047750 h 6038850"/>
              <a:gd name="connsiteX2" fmla="*/ 400050 w 896609"/>
              <a:gd name="connsiteY2" fmla="*/ 1962150 h 6038850"/>
              <a:gd name="connsiteX3" fmla="*/ 514350 w 896609"/>
              <a:gd name="connsiteY3" fmla="*/ 3162300 h 6038850"/>
              <a:gd name="connsiteX4" fmla="*/ 609600 w 896609"/>
              <a:gd name="connsiteY4" fmla="*/ 4133850 h 6038850"/>
              <a:gd name="connsiteX5" fmla="*/ 800100 w 896609"/>
              <a:gd name="connsiteY5" fmla="*/ 4686300 h 6038850"/>
              <a:gd name="connsiteX6" fmla="*/ 895350 w 896609"/>
              <a:gd name="connsiteY6" fmla="*/ 5124450 h 6038850"/>
              <a:gd name="connsiteX7" fmla="*/ 857250 w 896609"/>
              <a:gd name="connsiteY7" fmla="*/ 5791200 h 6038850"/>
              <a:gd name="connsiteX8" fmla="*/ 895350 w 896609"/>
              <a:gd name="connsiteY8" fmla="*/ 6038850 h 603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609" h="6038850">
                <a:moveTo>
                  <a:pt x="0" y="0"/>
                </a:moveTo>
                <a:cubicBezTo>
                  <a:pt x="80962" y="360362"/>
                  <a:pt x="161925" y="720725"/>
                  <a:pt x="228600" y="1047750"/>
                </a:cubicBezTo>
                <a:cubicBezTo>
                  <a:pt x="295275" y="1374775"/>
                  <a:pt x="352425" y="1609725"/>
                  <a:pt x="400050" y="1962150"/>
                </a:cubicBezTo>
                <a:cubicBezTo>
                  <a:pt x="447675" y="2314575"/>
                  <a:pt x="479425" y="2800350"/>
                  <a:pt x="514350" y="3162300"/>
                </a:cubicBezTo>
                <a:cubicBezTo>
                  <a:pt x="549275" y="3524250"/>
                  <a:pt x="561975" y="3879850"/>
                  <a:pt x="609600" y="4133850"/>
                </a:cubicBezTo>
                <a:cubicBezTo>
                  <a:pt x="657225" y="4387850"/>
                  <a:pt x="752475" y="4521200"/>
                  <a:pt x="800100" y="4686300"/>
                </a:cubicBezTo>
                <a:cubicBezTo>
                  <a:pt x="847725" y="4851400"/>
                  <a:pt x="885825" y="4940300"/>
                  <a:pt x="895350" y="5124450"/>
                </a:cubicBezTo>
                <a:cubicBezTo>
                  <a:pt x="904875" y="5308600"/>
                  <a:pt x="857250" y="5638800"/>
                  <a:pt x="857250" y="5791200"/>
                </a:cubicBezTo>
                <a:cubicBezTo>
                  <a:pt x="857250" y="5943600"/>
                  <a:pt x="876300" y="5991225"/>
                  <a:pt x="895350" y="603885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4817744">
            <a:off x="7034895" y="3513162"/>
            <a:ext cx="1980350" cy="369332"/>
          </a:xfrm>
          <a:prstGeom prst="rect">
            <a:avLst/>
          </a:prstGeom>
          <a:noFill/>
        </p:spPr>
        <p:txBody>
          <a:bodyPr wrap="none" rtlCol="0">
            <a:spAutoFit/>
          </a:bodyPr>
          <a:lstStyle/>
          <a:p>
            <a:r>
              <a:rPr lang="en-US" b="1" dirty="0" smtClean="0">
                <a:solidFill>
                  <a:srgbClr val="FF0000"/>
                </a:solidFill>
              </a:rPr>
              <a:t>Smaller Tributaries</a:t>
            </a:r>
            <a:endParaRPr lang="en-US" b="1" dirty="0">
              <a:solidFill>
                <a:srgbClr val="FF0000"/>
              </a:solidFill>
            </a:endParaRPr>
          </a:p>
        </p:txBody>
      </p:sp>
      <p:sp>
        <p:nvSpPr>
          <p:cNvPr id="26" name="TextBox 25"/>
          <p:cNvSpPr txBox="1"/>
          <p:nvPr/>
        </p:nvSpPr>
        <p:spPr>
          <a:xfrm rot="4988647">
            <a:off x="-116605" y="3606284"/>
            <a:ext cx="1980350" cy="369332"/>
          </a:xfrm>
          <a:prstGeom prst="rect">
            <a:avLst/>
          </a:prstGeom>
          <a:noFill/>
        </p:spPr>
        <p:txBody>
          <a:bodyPr wrap="none" rtlCol="0">
            <a:spAutoFit/>
          </a:bodyPr>
          <a:lstStyle/>
          <a:p>
            <a:r>
              <a:rPr lang="en-US" b="1" dirty="0" smtClean="0">
                <a:solidFill>
                  <a:srgbClr val="FF0000"/>
                </a:solidFill>
              </a:rPr>
              <a:t>Smaller Tributaries</a:t>
            </a:r>
            <a:endParaRPr lang="en-US" b="1" dirty="0">
              <a:solidFill>
                <a:srgbClr val="FF0000"/>
              </a:solidFill>
            </a:endParaRPr>
          </a:p>
        </p:txBody>
      </p:sp>
      <p:sp>
        <p:nvSpPr>
          <p:cNvPr id="2" name="Rectangle 1"/>
          <p:cNvSpPr/>
          <p:nvPr/>
        </p:nvSpPr>
        <p:spPr>
          <a:xfrm>
            <a:off x="315913" y="838200"/>
            <a:ext cx="256111" cy="1295400"/>
          </a:xfrm>
          <a:prstGeom prst="rect">
            <a:avLst/>
          </a:prstGeom>
          <a:solidFill>
            <a:srgbClr val="C00000">
              <a:alpha val="43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30540" y="1097042"/>
            <a:ext cx="2267416" cy="369332"/>
          </a:xfrm>
          <a:prstGeom prst="rect">
            <a:avLst/>
          </a:prstGeom>
          <a:noFill/>
        </p:spPr>
        <p:txBody>
          <a:bodyPr wrap="none" rtlCol="0">
            <a:spAutoFit/>
          </a:bodyPr>
          <a:lstStyle/>
          <a:p>
            <a:r>
              <a:rPr lang="en-US" b="1" dirty="0" smtClean="0">
                <a:solidFill>
                  <a:srgbClr val="FF0000"/>
                </a:solidFill>
              </a:rPr>
              <a:t>PFBC YOY Sample Site</a:t>
            </a:r>
            <a:endParaRPr lang="en-US" b="1" dirty="0">
              <a:solidFill>
                <a:srgbClr val="FF0000"/>
              </a:solidFill>
            </a:endParaRPr>
          </a:p>
        </p:txBody>
      </p:sp>
      <p:cxnSp>
        <p:nvCxnSpPr>
          <p:cNvPr id="4" name="Straight Connector 3"/>
          <p:cNvCxnSpPr>
            <a:stCxn id="16" idx="1"/>
            <a:endCxn id="2" idx="3"/>
          </p:cNvCxnSpPr>
          <p:nvPr/>
        </p:nvCxnSpPr>
        <p:spPr>
          <a:xfrm flipH="1">
            <a:off x="572024" y="1281708"/>
            <a:ext cx="458516" cy="20419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5600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a:t>
              </a:r>
              <a:endParaRPr lang="en-US" sz="4000" dirty="0">
                <a:solidFill>
                  <a:schemeClr val="bg1"/>
                </a:solidFill>
              </a:endParaRPr>
            </a:p>
          </p:txBody>
        </p:sp>
      </p:grpSp>
      <p:sp>
        <p:nvSpPr>
          <p:cNvPr id="4" name="Rectangle 3"/>
          <p:cNvSpPr/>
          <p:nvPr/>
        </p:nvSpPr>
        <p:spPr>
          <a:xfrm>
            <a:off x="266700" y="1447800"/>
            <a:ext cx="8408936" cy="2246769"/>
          </a:xfrm>
          <a:prstGeom prst="rect">
            <a:avLst/>
          </a:prstGeom>
        </p:spPr>
        <p:txBody>
          <a:bodyPr wrap="square">
            <a:spAutoFit/>
          </a:bodyPr>
          <a:lstStyle/>
          <a:p>
            <a:pPr marL="342900" indent="-342900">
              <a:buFont typeface="Arial" panose="020B0604020202020204" pitchFamily="34" charset="0"/>
              <a:buChar char="•"/>
            </a:pPr>
            <a:r>
              <a:rPr lang="en-US" sz="2000" dirty="0" smtClean="0"/>
              <a:t>DEP developed new sampling methods</a:t>
            </a:r>
            <a:br>
              <a:rPr lang="en-US" sz="2000" dirty="0" smtClean="0"/>
            </a:br>
            <a:endParaRPr lang="en-US" sz="2000" dirty="0" smtClean="0"/>
          </a:p>
          <a:p>
            <a:pPr marL="800100" lvl="1" indent="-342900">
              <a:buFont typeface="Arial" panose="020B0604020202020204" pitchFamily="34" charset="0"/>
              <a:buChar char="•"/>
            </a:pPr>
            <a:r>
              <a:rPr lang="en-US" sz="2000" dirty="0" smtClean="0"/>
              <a:t>Continuous instream monitoring</a:t>
            </a:r>
            <a:br>
              <a:rPr lang="en-US" sz="2000" dirty="0" smtClean="0"/>
            </a:br>
            <a:endParaRPr lang="en-US" sz="2000" dirty="0" smtClean="0"/>
          </a:p>
          <a:p>
            <a:pPr marL="800100" lvl="1" indent="-342900">
              <a:buFont typeface="Arial" panose="020B0604020202020204" pitchFamily="34" charset="0"/>
              <a:buChar char="•"/>
            </a:pPr>
            <a:r>
              <a:rPr lang="en-US" sz="2000" dirty="0" smtClean="0"/>
              <a:t>New tests to track water and sediment chemistry</a:t>
            </a:r>
            <a:br>
              <a:rPr lang="en-US" sz="2000" dirty="0" smtClean="0"/>
            </a:br>
            <a:endParaRPr lang="en-US" sz="2000" dirty="0" smtClean="0"/>
          </a:p>
          <a:p>
            <a:pPr marL="800100" lvl="1" indent="-342900">
              <a:buFont typeface="Arial" panose="020B0604020202020204" pitchFamily="34" charset="0"/>
              <a:buChar char="•"/>
            </a:pPr>
            <a:r>
              <a:rPr lang="en-US" sz="2000" dirty="0" smtClean="0"/>
              <a:t>Increased monitoring sites from 11 to more than 30</a:t>
            </a:r>
          </a:p>
        </p:txBody>
      </p:sp>
      <p:pic>
        <p:nvPicPr>
          <p:cNvPr id="9" name="Picture 2" descr="\\Epenegfs01\standards\Susquehanna_Smallmouth_Bass_Assessment\2015_Study\Pics\09092015_Susquehanna_MacroSites\20150909_BrownsIslandMidd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581525"/>
            <a:ext cx="2982913" cy="22764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Epenegfs01\standards\Susquehanna_Smallmouth_Bass_Assessment\2013_Study\Pictures\4-2-2013_USGSFishProcessingHarrisburg\SE EFF DOM 03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2913" y="4600575"/>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Epenegfs01\standards\Susquehanna_Smallmouth_Bass_Assessment\2013_Study\Pictures\5-8-2013_Juniata_Periphyton_Sampling\KISH FILTERING 5-8-1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600" y="4581525"/>
            <a:ext cx="32004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201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a:t>
              </a:r>
              <a:endParaRPr lang="en-US" sz="4000" dirty="0">
                <a:solidFill>
                  <a:schemeClr val="bg1"/>
                </a:solidFill>
              </a:endParaRPr>
            </a:p>
          </p:txBody>
        </p:sp>
      </p:grpSp>
      <p:sp>
        <p:nvSpPr>
          <p:cNvPr id="4" name="Rectangle 3"/>
          <p:cNvSpPr/>
          <p:nvPr/>
        </p:nvSpPr>
        <p:spPr>
          <a:xfrm>
            <a:off x="208050" y="1447800"/>
            <a:ext cx="8440738" cy="2246769"/>
          </a:xfrm>
          <a:prstGeom prst="rect">
            <a:avLst/>
          </a:prstGeom>
        </p:spPr>
        <p:txBody>
          <a:bodyPr wrap="square">
            <a:spAutoFit/>
          </a:bodyPr>
          <a:lstStyle/>
          <a:p>
            <a:pPr marL="285750" indent="-285750">
              <a:buFont typeface="Arial" panose="020B0604020202020204" pitchFamily="34" charset="0"/>
              <a:buChar char="•"/>
            </a:pPr>
            <a:r>
              <a:rPr lang="en-US" sz="2000" dirty="0" smtClean="0"/>
              <a:t>Some </a:t>
            </a:r>
            <a:r>
              <a:rPr lang="en-US" sz="2000" dirty="0"/>
              <a:t>causes have been eliminated, some are now considered less likely, while other have risen to the top. </a:t>
            </a:r>
            <a:endParaRPr lang="en-US" sz="2000" dirty="0" smtClean="0"/>
          </a:p>
          <a:p>
            <a:endParaRPr lang="en-US" sz="2000" dirty="0"/>
          </a:p>
          <a:p>
            <a:pPr marL="285750" indent="-285750">
              <a:buFont typeface="Arial" panose="020B0604020202020204" pitchFamily="34" charset="0"/>
              <a:buChar char="•"/>
            </a:pPr>
            <a:r>
              <a:rPr lang="en-US" sz="2000" dirty="0" smtClean="0"/>
              <a:t>Studies </a:t>
            </a:r>
            <a:r>
              <a:rPr lang="en-US" sz="2000" dirty="0"/>
              <a:t>can now focus on the most likely causes</a:t>
            </a:r>
            <a:r>
              <a:rPr lang="en-US" sz="2000" dirty="0" smtClean="0"/>
              <a:t>.</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smtClean="0"/>
              <a:t>Expand focus on tributary streams </a:t>
            </a:r>
          </a:p>
          <a:p>
            <a:endParaRPr lang="en-US" sz="2000" dirty="0"/>
          </a:p>
        </p:txBody>
      </p:sp>
      <p:pic>
        <p:nvPicPr>
          <p:cNvPr id="1026" name="Picture 2" descr="\\Epenegfs01\standards\Susquehanna_Smallmouth_Bass_Assessment\2012_Study\Pictures\DSCN002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514585"/>
            <a:ext cx="3124200" cy="234341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penegfs01\standards\Susquehanna_Smallmouth_Bass_Assessment\2012_Study\Pictures\DSCN003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5752" y="4514584"/>
            <a:ext cx="2979227" cy="234341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enegfs01\standards\Susquehanna_Smallmouth_Bass_Assessment\2012_Study\Pictures\SusqStudy2012\HarrisburgSusqPics\DSCN216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599" y="4514584"/>
            <a:ext cx="3227337" cy="2343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242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Population Decline</a:t>
              </a:r>
              <a:endParaRPr lang="en-US" sz="4000" dirty="0">
                <a:solidFill>
                  <a:schemeClr val="bg1"/>
                </a:solidFill>
              </a:endParaRPr>
            </a:p>
          </p:txBody>
        </p:sp>
      </p:grpSp>
      <p:sp>
        <p:nvSpPr>
          <p:cNvPr id="2" name="Rectangle 1"/>
          <p:cNvSpPr/>
          <p:nvPr/>
        </p:nvSpPr>
        <p:spPr>
          <a:xfrm>
            <a:off x="315913" y="1295400"/>
            <a:ext cx="8382000" cy="830997"/>
          </a:xfrm>
          <a:prstGeom prst="rect">
            <a:avLst/>
          </a:prstGeom>
        </p:spPr>
        <p:txBody>
          <a:bodyPr wrap="square">
            <a:spAutoFit/>
          </a:bodyPr>
          <a:lstStyle/>
          <a:p>
            <a:pPr algn="ctr"/>
            <a:r>
              <a:rPr lang="en-US" sz="2400" dirty="0"/>
              <a:t>Catch per unit </a:t>
            </a:r>
            <a:r>
              <a:rPr lang="en-US" sz="2400" dirty="0" smtClean="0"/>
              <a:t>effort for </a:t>
            </a:r>
            <a:r>
              <a:rPr lang="en-US" sz="2400" dirty="0"/>
              <a:t>both adult and </a:t>
            </a:r>
            <a:r>
              <a:rPr lang="en-US" sz="2400" dirty="0" smtClean="0"/>
              <a:t>young-of-year (YOY) Smallmouth Bass (SMB) </a:t>
            </a:r>
            <a:r>
              <a:rPr lang="en-US" sz="2400" dirty="0"/>
              <a:t>have decreased during the post-2005 </a:t>
            </a:r>
            <a:r>
              <a:rPr lang="en-US" sz="2400" dirty="0" smtClean="0"/>
              <a:t>era. </a:t>
            </a:r>
          </a:p>
        </p:txBody>
      </p:sp>
      <p:graphicFrame>
        <p:nvGraphicFramePr>
          <p:cNvPr id="9" name="Chart 8"/>
          <p:cNvGraphicFramePr/>
          <p:nvPr>
            <p:extLst>
              <p:ext uri="{D42A27DB-BD31-4B8C-83A1-F6EECF244321}">
                <p14:modId xmlns:p14="http://schemas.microsoft.com/office/powerpoint/2010/main" val="3754474613"/>
              </p:ext>
            </p:extLst>
          </p:nvPr>
        </p:nvGraphicFramePr>
        <p:xfrm>
          <a:off x="0" y="2971800"/>
          <a:ext cx="4506913" cy="3886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p:nvPr>
            <p:extLst>
              <p:ext uri="{D42A27DB-BD31-4B8C-83A1-F6EECF244321}">
                <p14:modId xmlns:p14="http://schemas.microsoft.com/office/powerpoint/2010/main" val="1638828494"/>
              </p:ext>
            </p:extLst>
          </p:nvPr>
        </p:nvGraphicFramePr>
        <p:xfrm>
          <a:off x="4583113" y="2895600"/>
          <a:ext cx="4560887" cy="3959841"/>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p:cNvSpPr txBox="1"/>
          <p:nvPr/>
        </p:nvSpPr>
        <p:spPr>
          <a:xfrm>
            <a:off x="2143125" y="3048000"/>
            <a:ext cx="547714" cy="369332"/>
          </a:xfrm>
          <a:prstGeom prst="rect">
            <a:avLst/>
          </a:prstGeom>
          <a:noFill/>
        </p:spPr>
        <p:txBody>
          <a:bodyPr wrap="none" rtlCol="0">
            <a:spAutoFit/>
          </a:bodyPr>
          <a:lstStyle/>
          <a:p>
            <a:r>
              <a:rPr lang="en-US" dirty="0" smtClean="0"/>
              <a:t>YOY</a:t>
            </a:r>
            <a:endParaRPr lang="en-US" dirty="0"/>
          </a:p>
        </p:txBody>
      </p:sp>
      <p:sp>
        <p:nvSpPr>
          <p:cNvPr id="12" name="TextBox 11"/>
          <p:cNvSpPr txBox="1"/>
          <p:nvPr/>
        </p:nvSpPr>
        <p:spPr>
          <a:xfrm>
            <a:off x="6800850" y="3048000"/>
            <a:ext cx="691215" cy="369332"/>
          </a:xfrm>
          <a:prstGeom prst="rect">
            <a:avLst/>
          </a:prstGeom>
          <a:noFill/>
        </p:spPr>
        <p:txBody>
          <a:bodyPr wrap="none" rtlCol="0">
            <a:spAutoFit/>
          </a:bodyPr>
          <a:lstStyle/>
          <a:p>
            <a:r>
              <a:rPr lang="en-US" dirty="0" smtClean="0"/>
              <a:t>Adult</a:t>
            </a:r>
            <a:endParaRPr lang="en-US" dirty="0"/>
          </a:p>
        </p:txBody>
      </p:sp>
    </p:spTree>
    <p:extLst>
      <p:ext uri="{BB962C8B-B14F-4D97-AF65-F5344CB8AC3E}">
        <p14:creationId xmlns:p14="http://schemas.microsoft.com/office/powerpoint/2010/main" val="38224303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mbDiseaseCollections 007.jpg"/>
          <p:cNvPicPr>
            <a:picLocks noChangeAspect="1"/>
          </p:cNvPicPr>
          <p:nvPr/>
        </p:nvPicPr>
        <p:blipFill>
          <a:blip r:embed="rId3" cstate="print"/>
          <a:stretch>
            <a:fillRect/>
          </a:stretch>
        </p:blipFill>
        <p:spPr>
          <a:xfrm>
            <a:off x="-22860" y="4693444"/>
            <a:ext cx="2663507" cy="1997631"/>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81713" y="5943600"/>
            <a:ext cx="262096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50" name="Group 1"/>
          <p:cNvGrpSpPr>
            <a:grpSpLocks/>
          </p:cNvGrpSpPr>
          <p:nvPr/>
        </p:nvGrpSpPr>
        <p:grpSpPr bwMode="auto">
          <a:xfrm>
            <a:off x="315913" y="347663"/>
            <a:ext cx="8382000" cy="661987"/>
            <a:chOff x="288977" y="355144"/>
            <a:chExt cx="8382000" cy="661312"/>
          </a:xfrm>
        </p:grpSpPr>
        <p:pic>
          <p:nvPicPr>
            <p:cNvPr id="6151" name="Picture 6" descr="Aging banne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8977" y="355144"/>
              <a:ext cx="8382000" cy="66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2"/>
            <p:cNvSpPr txBox="1">
              <a:spLocks noChangeArrowheads="1"/>
            </p:cNvSpPr>
            <p:nvPr/>
          </p:nvSpPr>
          <p:spPr bwMode="auto">
            <a:xfrm>
              <a:off x="762000" y="384641"/>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sz="4000" dirty="0" smtClean="0">
                  <a:solidFill>
                    <a:schemeClr val="bg1"/>
                  </a:solidFill>
                </a:rPr>
                <a:t>Introduction: Additional Concerns</a:t>
              </a:r>
              <a:endParaRPr lang="en-US" sz="4000" dirty="0">
                <a:solidFill>
                  <a:schemeClr val="bg1"/>
                </a:solidFill>
              </a:endParaRPr>
            </a:p>
          </p:txBody>
        </p:sp>
      </p:gr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 y="1047750"/>
            <a:ext cx="2655887" cy="199191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100" y="2743200"/>
            <a:ext cx="2678747" cy="2009061"/>
          </a:xfrm>
          <a:prstGeom prst="rect">
            <a:avLst/>
          </a:prstGeom>
        </p:spPr>
      </p:pic>
      <p:sp>
        <p:nvSpPr>
          <p:cNvPr id="2" name="Rectangle 1"/>
          <p:cNvSpPr/>
          <p:nvPr/>
        </p:nvSpPr>
        <p:spPr>
          <a:xfrm>
            <a:off x="5379206" y="1295400"/>
            <a:ext cx="3536194" cy="3693319"/>
          </a:xfrm>
          <a:prstGeom prst="rect">
            <a:avLst/>
          </a:prstGeom>
        </p:spPr>
        <p:txBody>
          <a:bodyPr wrap="square">
            <a:spAutoFit/>
          </a:bodyPr>
          <a:lstStyle/>
          <a:p>
            <a:r>
              <a:rPr lang="en-US" dirty="0"/>
              <a:t>Disease outbreaks among YOY SMB </a:t>
            </a:r>
            <a:endParaRPr lang="en-US" dirty="0" smtClean="0"/>
          </a:p>
          <a:p>
            <a:pPr marL="285750" indent="-285750">
              <a:buFont typeface="Arial" panose="020B0604020202020204" pitchFamily="34" charset="0"/>
              <a:buChar char="•"/>
            </a:pPr>
            <a:r>
              <a:rPr lang="en-US" dirty="0" smtClean="0"/>
              <a:t>Fish swimming </a:t>
            </a:r>
            <a:r>
              <a:rPr lang="en-US" dirty="0"/>
              <a:t>weakly near the surface </a:t>
            </a:r>
            <a:endParaRPr lang="en-US" dirty="0" smtClean="0"/>
          </a:p>
          <a:p>
            <a:pPr marL="285750" indent="-285750">
              <a:buFont typeface="Arial" panose="020B0604020202020204" pitchFamily="34" charset="0"/>
              <a:buChar char="•"/>
            </a:pPr>
            <a:r>
              <a:rPr lang="en-US" dirty="0" smtClean="0"/>
              <a:t>white lesions</a:t>
            </a:r>
          </a:p>
          <a:p>
            <a:pPr marL="285750" indent="-285750">
              <a:buFont typeface="Arial" panose="020B0604020202020204" pitchFamily="34" charset="0"/>
              <a:buChar char="•"/>
            </a:pPr>
            <a:r>
              <a:rPr lang="en-US" dirty="0" smtClean="0"/>
              <a:t>sores</a:t>
            </a:r>
          </a:p>
          <a:p>
            <a:pPr marL="285750" indent="-285750">
              <a:buFont typeface="Arial" panose="020B0604020202020204" pitchFamily="34" charset="0"/>
              <a:buChar char="•"/>
            </a:pPr>
            <a:r>
              <a:rPr lang="en-US" dirty="0" smtClean="0"/>
              <a:t>eroded fins</a:t>
            </a:r>
          </a:p>
          <a:p>
            <a:pPr marL="285750" indent="-285750">
              <a:buFont typeface="Arial" panose="020B0604020202020204" pitchFamily="34" charset="0"/>
              <a:buChar char="•"/>
            </a:pPr>
            <a:r>
              <a:rPr lang="en-US" dirty="0" smtClean="0"/>
              <a:t>mortality </a:t>
            </a:r>
            <a:endParaRPr lang="en-US" dirty="0"/>
          </a:p>
          <a:p>
            <a:endParaRPr lang="en-US" dirty="0" smtClean="0"/>
          </a:p>
          <a:p>
            <a:r>
              <a:rPr lang="en-US" dirty="0" smtClean="0"/>
              <a:t>Conditions observed in adult bass</a:t>
            </a:r>
          </a:p>
          <a:p>
            <a:pPr marL="285750" indent="-285750">
              <a:buFont typeface="Arial" panose="020B0604020202020204" pitchFamily="34" charset="0"/>
              <a:buChar char="•"/>
            </a:pPr>
            <a:r>
              <a:rPr lang="en-US" dirty="0" smtClean="0"/>
              <a:t>Parasite infections</a:t>
            </a:r>
          </a:p>
          <a:p>
            <a:pPr marL="285750" indent="-285750">
              <a:buFont typeface="Arial" panose="020B0604020202020204" pitchFamily="34" charset="0"/>
              <a:buChar char="•"/>
            </a:pPr>
            <a:r>
              <a:rPr lang="en-US" dirty="0" err="1" smtClean="0"/>
              <a:t>Melanistic</a:t>
            </a:r>
            <a:r>
              <a:rPr lang="en-US" dirty="0" smtClean="0"/>
              <a:t> Areas (black splotches)</a:t>
            </a:r>
          </a:p>
          <a:p>
            <a:pPr marL="285750" indent="-285750">
              <a:buFont typeface="Arial" panose="020B0604020202020204" pitchFamily="34" charset="0"/>
              <a:buChar char="•"/>
            </a:pPr>
            <a:r>
              <a:rPr lang="en-US" dirty="0" smtClean="0"/>
              <a:t>Intersex</a:t>
            </a:r>
            <a:endParaRPr lang="en-US" dirty="0"/>
          </a:p>
        </p:txBody>
      </p:sp>
      <p:pic>
        <p:nvPicPr>
          <p:cNvPr id="9" name="Picture 8" descr="smbportrevertonflip.JPG"/>
          <p:cNvPicPr>
            <a:picLocks noChangeAspect="1"/>
          </p:cNvPicPr>
          <p:nvPr/>
        </p:nvPicPr>
        <p:blipFill>
          <a:blip r:embed="rId8" cstate="print"/>
          <a:stretch>
            <a:fillRect/>
          </a:stretch>
        </p:blipFill>
        <p:spPr>
          <a:xfrm>
            <a:off x="2640648" y="3039665"/>
            <a:ext cx="2738558" cy="3651410"/>
          </a:xfrm>
          <a:prstGeom prst="rect">
            <a:avLst/>
          </a:prstGeom>
        </p:spPr>
      </p:pic>
      <p:pic>
        <p:nvPicPr>
          <p:cNvPr id="12" name="Picture 11" descr="\\pa.lcl\epshares\SM\Water_Quality_Standards\Assessment\Staff\Bradburn\Algae pics\CADDIS Report Pictures\Figure 3\Susquehanna_Rockville_08132012 005.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40647" y="1047751"/>
            <a:ext cx="2738559" cy="2152650"/>
          </a:xfrm>
          <a:prstGeom prst="rect">
            <a:avLst/>
          </a:prstGeom>
          <a:noFill/>
          <a:ln>
            <a:noFill/>
          </a:ln>
        </p:spPr>
      </p:pic>
      <p:sp>
        <p:nvSpPr>
          <p:cNvPr id="3" name="TextBox 2"/>
          <p:cNvSpPr txBox="1"/>
          <p:nvPr/>
        </p:nvSpPr>
        <p:spPr>
          <a:xfrm>
            <a:off x="5379206" y="6560270"/>
            <a:ext cx="1612942" cy="261610"/>
          </a:xfrm>
          <a:prstGeom prst="rect">
            <a:avLst/>
          </a:prstGeom>
          <a:noFill/>
        </p:spPr>
        <p:txBody>
          <a:bodyPr wrap="none" rtlCol="0">
            <a:spAutoFit/>
          </a:bodyPr>
          <a:lstStyle/>
          <a:p>
            <a:r>
              <a:rPr lang="en-US" sz="1100" dirty="0" smtClean="0"/>
              <a:t>Photos provided by PFBC</a:t>
            </a:r>
            <a:endParaRPr lang="en-US" sz="1100" dirty="0"/>
          </a:p>
        </p:txBody>
      </p:sp>
    </p:spTree>
    <p:extLst>
      <p:ext uri="{BB962C8B-B14F-4D97-AF65-F5344CB8AC3E}">
        <p14:creationId xmlns:p14="http://schemas.microsoft.com/office/powerpoint/2010/main" val="19877838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5200</TotalTime>
  <Words>2362</Words>
  <Application>Microsoft Office PowerPoint</Application>
  <PresentationFormat>On-screen Show (4:3)</PresentationFormat>
  <Paragraphs>301</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Commonwealth of Pennsylvania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Shull, Dustin</dc:creator>
  <cp:lastModifiedBy>dushull</cp:lastModifiedBy>
  <cp:revision>219</cp:revision>
  <cp:lastPrinted>2015-12-09T20:54:40Z</cp:lastPrinted>
  <dcterms:created xsi:type="dcterms:W3CDTF">2013-01-28T16:10:27Z</dcterms:created>
  <dcterms:modified xsi:type="dcterms:W3CDTF">2015-12-09T20:55:19Z</dcterms:modified>
</cp:coreProperties>
</file>