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65" r:id="rId2"/>
    <p:sldId id="371" r:id="rId3"/>
    <p:sldId id="308" r:id="rId4"/>
    <p:sldId id="342" r:id="rId5"/>
    <p:sldId id="332" r:id="rId6"/>
    <p:sldId id="367" r:id="rId7"/>
    <p:sldId id="369" r:id="rId8"/>
    <p:sldId id="341" r:id="rId9"/>
    <p:sldId id="372" r:id="rId10"/>
    <p:sldId id="328" r:id="rId11"/>
    <p:sldId id="370" r:id="rId12"/>
    <p:sldId id="366" r:id="rId13"/>
    <p:sldId id="364" r:id="rId14"/>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guide id="3" orient="horz" pos="2909">
          <p15:clr>
            <a:srgbClr val="A4A3A4"/>
          </p15:clr>
        </p15:guide>
        <p15:guide id="4"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75" autoAdjust="0"/>
    <p:restoredTop sz="85867" autoAdjust="0"/>
  </p:normalViewPr>
  <p:slideViewPr>
    <p:cSldViewPr>
      <p:cViewPr varScale="1">
        <p:scale>
          <a:sx n="83" d="100"/>
          <a:sy n="83" d="100"/>
        </p:scale>
        <p:origin x="1483"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822" y="-78"/>
      </p:cViewPr>
      <p:guideLst>
        <p:guide orient="horz" pos="2928"/>
        <p:guide pos="2160"/>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3038475" cy="461963"/>
          </a:xfrm>
          <a:prstGeom prst="rect">
            <a:avLst/>
          </a:prstGeom>
        </p:spPr>
        <p:txBody>
          <a:bodyPr vert="horz" lIns="91440" tIns="45720" rIns="91440" bIns="45720" rtlCol="0"/>
          <a:lstStyle>
            <a:lvl1pPr algn="l">
              <a:defRPr sz="1200"/>
            </a:lvl1pPr>
          </a:lstStyle>
          <a:p>
            <a:pPr>
              <a:defRPr/>
            </a:pPr>
            <a:r>
              <a:rPr lang="en-US" dirty="0"/>
              <a:t>AQTAC </a:t>
            </a:r>
            <a:r>
              <a:rPr lang="en-US" dirty="0" smtClean="0"/>
              <a:t>2-14-2013</a:t>
            </a:r>
            <a:endParaRPr lang="en-US" dirty="0"/>
          </a:p>
        </p:txBody>
      </p:sp>
      <p:sp>
        <p:nvSpPr>
          <p:cNvPr id="3" name="Date Placeholder 2"/>
          <p:cNvSpPr>
            <a:spLocks noGrp="1"/>
          </p:cNvSpPr>
          <p:nvPr>
            <p:ph type="dt" sz="quarter" idx="1"/>
          </p:nvPr>
        </p:nvSpPr>
        <p:spPr>
          <a:xfrm>
            <a:off x="3970341" y="2"/>
            <a:ext cx="3038475" cy="461963"/>
          </a:xfrm>
          <a:prstGeom prst="rect">
            <a:avLst/>
          </a:prstGeom>
        </p:spPr>
        <p:txBody>
          <a:bodyPr vert="horz" lIns="91440" tIns="45720" rIns="91440" bIns="45720" rtlCol="0"/>
          <a:lstStyle>
            <a:lvl1pPr algn="r">
              <a:defRPr sz="1200"/>
            </a:lvl1pPr>
          </a:lstStyle>
          <a:p>
            <a:pPr>
              <a:defRPr/>
            </a:pPr>
            <a:r>
              <a:rPr lang="en-US" dirty="0" smtClean="0"/>
              <a:t>Final </a:t>
            </a:r>
            <a:r>
              <a:rPr lang="en-US" dirty="0"/>
              <a:t>RACT 2 emission limitations</a:t>
            </a:r>
          </a:p>
        </p:txBody>
      </p:sp>
      <p:sp>
        <p:nvSpPr>
          <p:cNvPr id="4" name="Footer Placeholder 3"/>
          <p:cNvSpPr>
            <a:spLocks noGrp="1"/>
          </p:cNvSpPr>
          <p:nvPr>
            <p:ph type="ftr" sz="quarter" idx="2"/>
          </p:nvPr>
        </p:nvSpPr>
        <p:spPr>
          <a:xfrm>
            <a:off x="3" y="8772527"/>
            <a:ext cx="3038475" cy="461963"/>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70341" y="8772527"/>
            <a:ext cx="3038475" cy="461963"/>
          </a:xfrm>
          <a:prstGeom prst="rect">
            <a:avLst/>
          </a:prstGeom>
        </p:spPr>
        <p:txBody>
          <a:bodyPr vert="horz" lIns="91440" tIns="45720" rIns="91440" bIns="45720" rtlCol="0" anchor="b"/>
          <a:lstStyle>
            <a:lvl1pPr algn="r">
              <a:defRPr sz="1200"/>
            </a:lvl1pPr>
          </a:lstStyle>
          <a:p>
            <a:pPr>
              <a:defRPr/>
            </a:pPr>
            <a:fld id="{AFA3BD79-0248-4077-831A-A6369D32C85C}" type="slidenum">
              <a:rPr lang="en-US"/>
              <a:pPr>
                <a:defRPr/>
              </a:pPr>
              <a:t>‹#›</a:t>
            </a:fld>
            <a:endParaRPr lang="en-US" dirty="0"/>
          </a:p>
        </p:txBody>
      </p:sp>
    </p:spTree>
    <p:extLst>
      <p:ext uri="{BB962C8B-B14F-4D97-AF65-F5344CB8AC3E}">
        <p14:creationId xmlns:p14="http://schemas.microsoft.com/office/powerpoint/2010/main" val="16767307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3038475" cy="461963"/>
          </a:xfrm>
          <a:prstGeom prst="rect">
            <a:avLst/>
          </a:prstGeom>
        </p:spPr>
        <p:txBody>
          <a:bodyPr vert="horz" lIns="91440" tIns="45720" rIns="91440" bIns="45720" rtlCol="0"/>
          <a:lstStyle>
            <a:lvl1pPr algn="l">
              <a:defRPr sz="1200"/>
            </a:lvl1pPr>
          </a:lstStyle>
          <a:p>
            <a:pPr>
              <a:defRPr/>
            </a:pPr>
            <a:r>
              <a:rPr lang="en-US" dirty="0" smtClean="0"/>
              <a:t>AQTAC 2-14-2013</a:t>
            </a:r>
            <a:endParaRPr lang="en-US" dirty="0"/>
          </a:p>
        </p:txBody>
      </p:sp>
      <p:sp>
        <p:nvSpPr>
          <p:cNvPr id="3" name="Date Placeholder 2"/>
          <p:cNvSpPr>
            <a:spLocks noGrp="1"/>
          </p:cNvSpPr>
          <p:nvPr>
            <p:ph type="dt" idx="1"/>
          </p:nvPr>
        </p:nvSpPr>
        <p:spPr>
          <a:xfrm>
            <a:off x="3970341" y="2"/>
            <a:ext cx="3038475" cy="461963"/>
          </a:xfrm>
          <a:prstGeom prst="rect">
            <a:avLst/>
          </a:prstGeom>
        </p:spPr>
        <p:txBody>
          <a:bodyPr vert="horz" lIns="91440" tIns="45720" rIns="91440" bIns="45720" rtlCol="0"/>
          <a:lstStyle>
            <a:lvl1pPr algn="r">
              <a:defRPr sz="1200"/>
            </a:lvl1pPr>
          </a:lstStyle>
          <a:p>
            <a:pPr>
              <a:defRPr/>
            </a:pPr>
            <a:r>
              <a:rPr lang="en-US" dirty="0" smtClean="0"/>
              <a:t>RACT 2 NOx and VOC Final Rulemaking</a:t>
            </a:r>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701675" y="4387852"/>
            <a:ext cx="5607050" cy="415607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 y="8772527"/>
            <a:ext cx="3038475" cy="461963"/>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70341" y="8772527"/>
            <a:ext cx="3038475" cy="461963"/>
          </a:xfrm>
          <a:prstGeom prst="rect">
            <a:avLst/>
          </a:prstGeom>
        </p:spPr>
        <p:txBody>
          <a:bodyPr vert="horz" lIns="91440" tIns="45720" rIns="91440" bIns="45720" rtlCol="0" anchor="b"/>
          <a:lstStyle>
            <a:lvl1pPr algn="r">
              <a:defRPr sz="1200"/>
            </a:lvl1pPr>
          </a:lstStyle>
          <a:p>
            <a:pPr>
              <a:defRPr/>
            </a:pPr>
            <a:fld id="{65C9F800-6B60-4C1D-8B08-E894B9340EB8}" type="slidenum">
              <a:rPr lang="en-US"/>
              <a:pPr>
                <a:defRPr/>
              </a:pPr>
              <a:t>‹#›</a:t>
            </a:fld>
            <a:endParaRPr lang="en-US" dirty="0"/>
          </a:p>
        </p:txBody>
      </p:sp>
    </p:spTree>
    <p:extLst>
      <p:ext uri="{BB962C8B-B14F-4D97-AF65-F5344CB8AC3E}">
        <p14:creationId xmlns:p14="http://schemas.microsoft.com/office/powerpoint/2010/main" val="69249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65C9F800-6B60-4C1D-8B08-E894B9340EB8}" type="slidenum">
              <a:rPr lang="en-US" smtClean="0"/>
              <a:pPr>
                <a:defRPr/>
              </a:pPr>
              <a:t>1</a:t>
            </a:fld>
            <a:endParaRPr lang="en-US" dirty="0"/>
          </a:p>
        </p:txBody>
      </p:sp>
    </p:spTree>
    <p:extLst>
      <p:ext uri="{BB962C8B-B14F-4D97-AF65-F5344CB8AC3E}">
        <p14:creationId xmlns:p14="http://schemas.microsoft.com/office/powerpoint/2010/main" val="618309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endParaRPr lang="en-US" sz="1600"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CA22FBF8-D6C9-440A-83A0-5514DC6B3F68}" type="slidenum">
              <a:rPr lang="en-US" smtClean="0"/>
              <a:pPr eaLnBrk="1" hangingPunct="1"/>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r>
              <a:rPr lang="en-US" sz="1600" dirty="0" smtClean="0"/>
              <a:t>Fixed formatting</a:t>
            </a:r>
            <a:r>
              <a:rPr lang="en-US" sz="1600" baseline="0" dirty="0" smtClean="0"/>
              <a:t> error.</a:t>
            </a:r>
            <a:endParaRPr lang="en-US" sz="1600"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CA22FBF8-D6C9-440A-83A0-5514DC6B3F68}" type="slidenum">
              <a:rPr lang="en-US" smtClean="0"/>
              <a:pPr eaLnBrk="1" hangingPunct="1"/>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endParaRPr lang="en-US" sz="1600"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CA22FBF8-D6C9-440A-83A0-5514DC6B3F68}" type="slidenum">
              <a:rPr lang="en-US" smtClean="0"/>
              <a:pPr eaLnBrk="1" hangingPunct="1"/>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CD2DE92-E061-47A6-B6A5-C68177564CC6}" type="slidenum">
              <a:rPr lang="en-US" smtClean="0"/>
              <a:pPr>
                <a:defRPr/>
              </a:pPr>
              <a:t>13</a:t>
            </a:fld>
            <a:endParaRPr lang="en-US" dirty="0"/>
          </a:p>
        </p:txBody>
      </p:sp>
    </p:spTree>
    <p:extLst>
      <p:ext uri="{BB962C8B-B14F-4D97-AF65-F5344CB8AC3E}">
        <p14:creationId xmlns:p14="http://schemas.microsoft.com/office/powerpoint/2010/main" val="1242026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indent="0">
              <a:buFont typeface="Arial" charset="0"/>
              <a:buNone/>
              <a:defRPr/>
            </a:pPr>
            <a:endParaRPr lang="en-US" sz="1600"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AAFBC06E-FB66-41DA-B70A-EAF5B13709BB}" type="slidenum">
              <a:rPr lang="en-US" smtClean="0"/>
              <a:pPr eaLnBrk="1" hangingPunct="1"/>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indent="0">
              <a:buFont typeface="Arial" charset="0"/>
              <a:buNone/>
              <a:defRPr/>
            </a:pPr>
            <a:endParaRPr lang="en-US" sz="1600"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AAFBC06E-FB66-41DA-B70A-EAF5B13709BB}" type="slidenum">
              <a:rPr lang="en-US" smtClean="0"/>
              <a:pPr eaLnBrk="1" hangingPunct="1"/>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nSpc>
                <a:spcPct val="150000"/>
              </a:lnSpc>
              <a:spcBef>
                <a:spcPts val="0"/>
              </a:spcBef>
              <a:buFontTx/>
              <a:buNone/>
            </a:pPr>
            <a:endParaRPr lang="en-US" sz="1600" b="0"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AAFBC06E-FB66-41DA-B70A-EAF5B13709BB}" type="slidenum">
              <a:rPr lang="en-US" smtClean="0"/>
              <a:pPr eaLnBrk="1" hangingPunct="1"/>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r>
              <a:rPr lang="en-US" sz="1600" b="0" dirty="0" smtClean="0"/>
              <a:t>Edited for grammar.</a:t>
            </a:r>
          </a:p>
          <a:p>
            <a:pPr>
              <a:lnSpc>
                <a:spcPct val="150000"/>
              </a:lnSpc>
            </a:pPr>
            <a:endParaRPr lang="en-US" sz="1600" b="0"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19442BE2-21C9-4BCF-9324-C1ABFF388365}" type="slidenum">
              <a:rPr lang="en-US" smtClean="0"/>
              <a:pPr eaLnBrk="1" hangingPunct="1"/>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endParaRPr lang="en-US" sz="1600" b="0"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19442BE2-21C9-4BCF-9324-C1ABFF388365}" type="slidenum">
              <a:rPr lang="en-US" smtClean="0"/>
              <a:pPr eaLnBrk="1" hangingPunct="1"/>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pPr>
            <a:endParaRPr lang="en-US" sz="1600" b="0"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19442BE2-21C9-4BCF-9324-C1ABFF388365}" type="slidenum">
              <a:rPr lang="en-US" smtClean="0"/>
              <a:pPr eaLnBrk="1" hangingPunct="1"/>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charset="0"/>
              <a:buNone/>
            </a:pPr>
            <a:endParaRPr lang="en-US" sz="1600"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BB5026B8-0573-4A6A-83B5-73475C7E11FF}" type="slidenum">
              <a:rPr lang="en-US" smtClean="0"/>
              <a:pPr eaLnBrk="1" hangingPunct="1"/>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charset="0"/>
              <a:buNone/>
            </a:pPr>
            <a:endParaRPr lang="en-US" sz="1600"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BB5026B8-0573-4A6A-83B5-73475C7E11FF}" type="slidenum">
              <a:rPr lang="en-US" smtClean="0"/>
              <a:pPr eaLnBrk="1" hangingPunct="1"/>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6C702DC-428D-4900-B193-A53D9CCB8FDD}" type="datetime1">
              <a:rPr lang="en-US"/>
              <a:pPr>
                <a:defRPr/>
              </a:pPr>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A1E0888-FC64-4014-8692-4E440F953791}" type="slidenum">
              <a:rPr lang="en-US"/>
              <a:pPr>
                <a:defRPr/>
              </a:pPr>
              <a:t>‹#›</a:t>
            </a:fld>
            <a:endParaRPr lang="en-US" dirty="0"/>
          </a:p>
        </p:txBody>
      </p:sp>
    </p:spTree>
    <p:extLst>
      <p:ext uri="{BB962C8B-B14F-4D97-AF65-F5344CB8AC3E}">
        <p14:creationId xmlns:p14="http://schemas.microsoft.com/office/powerpoint/2010/main" val="32114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B01B50-8E9E-49CF-ADC5-19CA650EBA75}" type="datetime1">
              <a:rPr lang="en-US"/>
              <a:pPr>
                <a:defRPr/>
              </a:pPr>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0FF197-6E03-4A7F-99EB-522890E6A78A}" type="slidenum">
              <a:rPr lang="en-US"/>
              <a:pPr>
                <a:defRPr/>
              </a:pPr>
              <a:t>‹#›</a:t>
            </a:fld>
            <a:endParaRPr lang="en-US" dirty="0"/>
          </a:p>
        </p:txBody>
      </p:sp>
    </p:spTree>
    <p:extLst>
      <p:ext uri="{BB962C8B-B14F-4D97-AF65-F5344CB8AC3E}">
        <p14:creationId xmlns:p14="http://schemas.microsoft.com/office/powerpoint/2010/main" val="2812244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FACE407-F196-4B75-8602-D23B35C596CB}" type="datetime1">
              <a:rPr lang="en-US"/>
              <a:pPr>
                <a:defRPr/>
              </a:pPr>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053D503-7EB0-473B-9190-2AD51D2D3341}" type="slidenum">
              <a:rPr lang="en-US"/>
              <a:pPr>
                <a:defRPr/>
              </a:pPr>
              <a:t>‹#›</a:t>
            </a:fld>
            <a:endParaRPr lang="en-US" dirty="0"/>
          </a:p>
        </p:txBody>
      </p:sp>
    </p:spTree>
    <p:extLst>
      <p:ext uri="{BB962C8B-B14F-4D97-AF65-F5344CB8AC3E}">
        <p14:creationId xmlns:p14="http://schemas.microsoft.com/office/powerpoint/2010/main" val="191496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E97354-64A0-41AF-92A7-D38CD907433B}" type="datetime1">
              <a:rPr lang="en-US"/>
              <a:pPr>
                <a:defRPr/>
              </a:pPr>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24B619-5CC9-44B4-BDD7-55DC25A4C81B}" type="slidenum">
              <a:rPr lang="en-US"/>
              <a:pPr>
                <a:defRPr/>
              </a:pPr>
              <a:t>‹#›</a:t>
            </a:fld>
            <a:endParaRPr lang="en-US" dirty="0"/>
          </a:p>
        </p:txBody>
      </p:sp>
    </p:spTree>
    <p:extLst>
      <p:ext uri="{BB962C8B-B14F-4D97-AF65-F5344CB8AC3E}">
        <p14:creationId xmlns:p14="http://schemas.microsoft.com/office/powerpoint/2010/main" val="1136189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6D42C81-8857-489A-BE3D-38DADC4AEC43}" type="datetime1">
              <a:rPr lang="en-US"/>
              <a:pPr>
                <a:defRPr/>
              </a:pPr>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3609D84-64F9-4D67-A492-6D6CCC214D5F}" type="slidenum">
              <a:rPr lang="en-US"/>
              <a:pPr>
                <a:defRPr/>
              </a:pPr>
              <a:t>‹#›</a:t>
            </a:fld>
            <a:endParaRPr lang="en-US" dirty="0"/>
          </a:p>
        </p:txBody>
      </p:sp>
    </p:spTree>
    <p:extLst>
      <p:ext uri="{BB962C8B-B14F-4D97-AF65-F5344CB8AC3E}">
        <p14:creationId xmlns:p14="http://schemas.microsoft.com/office/powerpoint/2010/main" val="1880731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CBDAA64-F002-476A-8F45-835D7CB0B73D}" type="datetime1">
              <a:rPr lang="en-US"/>
              <a:pPr>
                <a:defRPr/>
              </a:pPr>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BCFB787-07D8-4E9E-AF21-46641BBF9622}" type="slidenum">
              <a:rPr lang="en-US"/>
              <a:pPr>
                <a:defRPr/>
              </a:pPr>
              <a:t>‹#›</a:t>
            </a:fld>
            <a:endParaRPr lang="en-US" dirty="0"/>
          </a:p>
        </p:txBody>
      </p:sp>
    </p:spTree>
    <p:extLst>
      <p:ext uri="{BB962C8B-B14F-4D97-AF65-F5344CB8AC3E}">
        <p14:creationId xmlns:p14="http://schemas.microsoft.com/office/powerpoint/2010/main" val="481174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44D7B21-73EF-4BD8-9280-203D921DDD46}" type="datetime1">
              <a:rPr lang="en-US"/>
              <a:pPr>
                <a:defRPr/>
              </a:pPr>
              <a:t>3/14/2016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07C2AEBB-640A-491A-9604-8105AFD690E1}" type="slidenum">
              <a:rPr lang="en-US"/>
              <a:pPr>
                <a:defRPr/>
              </a:pPr>
              <a:t>‹#›</a:t>
            </a:fld>
            <a:endParaRPr lang="en-US" dirty="0"/>
          </a:p>
        </p:txBody>
      </p:sp>
    </p:spTree>
    <p:extLst>
      <p:ext uri="{BB962C8B-B14F-4D97-AF65-F5344CB8AC3E}">
        <p14:creationId xmlns:p14="http://schemas.microsoft.com/office/powerpoint/2010/main" val="2784541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66F0782-8B0D-4C22-9BAF-9C4FCB187FBD}" type="datetime1">
              <a:rPr lang="en-US"/>
              <a:pPr>
                <a:defRPr/>
              </a:pPr>
              <a:t>3/14/2016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D1C5CAE-93F3-4CFC-9B22-0CA1BFAC77CD}" type="slidenum">
              <a:rPr lang="en-US"/>
              <a:pPr>
                <a:defRPr/>
              </a:pPr>
              <a:t>‹#›</a:t>
            </a:fld>
            <a:endParaRPr lang="en-US" dirty="0"/>
          </a:p>
        </p:txBody>
      </p:sp>
    </p:spTree>
    <p:extLst>
      <p:ext uri="{BB962C8B-B14F-4D97-AF65-F5344CB8AC3E}">
        <p14:creationId xmlns:p14="http://schemas.microsoft.com/office/powerpoint/2010/main" val="147777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EDE3B50-55DF-4643-A6C7-457F97AB40ED}" type="datetime1">
              <a:rPr lang="en-US"/>
              <a:pPr>
                <a:defRPr/>
              </a:pPr>
              <a:t>3/14/2016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DA883435-3326-47C2-9F4C-35F0359B8A74}" type="slidenum">
              <a:rPr lang="en-US"/>
              <a:pPr>
                <a:defRPr/>
              </a:pPr>
              <a:t>‹#›</a:t>
            </a:fld>
            <a:endParaRPr lang="en-US" dirty="0"/>
          </a:p>
        </p:txBody>
      </p:sp>
    </p:spTree>
    <p:extLst>
      <p:ext uri="{BB962C8B-B14F-4D97-AF65-F5344CB8AC3E}">
        <p14:creationId xmlns:p14="http://schemas.microsoft.com/office/powerpoint/2010/main" val="1188095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8CC0663-EA92-4337-B9F9-A1ACD511C1CC}" type="datetime1">
              <a:rPr lang="en-US"/>
              <a:pPr>
                <a:defRPr/>
              </a:pPr>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DBED8E6-AD1F-49C1-95C6-0703F482C412}" type="slidenum">
              <a:rPr lang="en-US"/>
              <a:pPr>
                <a:defRPr/>
              </a:pPr>
              <a:t>‹#›</a:t>
            </a:fld>
            <a:endParaRPr lang="en-US" dirty="0"/>
          </a:p>
        </p:txBody>
      </p:sp>
    </p:spTree>
    <p:extLst>
      <p:ext uri="{BB962C8B-B14F-4D97-AF65-F5344CB8AC3E}">
        <p14:creationId xmlns:p14="http://schemas.microsoft.com/office/powerpoint/2010/main" val="4225242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A6242B-C402-4C1B-B748-F473ECD4F104}" type="datetime1">
              <a:rPr lang="en-US"/>
              <a:pPr>
                <a:defRPr/>
              </a:pPr>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3FF33DF-FCF3-407B-8237-E73BA18BBAA0}" type="slidenum">
              <a:rPr lang="en-US"/>
              <a:pPr>
                <a:defRPr/>
              </a:pPr>
              <a:t>‹#›</a:t>
            </a:fld>
            <a:endParaRPr lang="en-US" dirty="0"/>
          </a:p>
        </p:txBody>
      </p:sp>
    </p:spTree>
    <p:extLst>
      <p:ext uri="{BB962C8B-B14F-4D97-AF65-F5344CB8AC3E}">
        <p14:creationId xmlns:p14="http://schemas.microsoft.com/office/powerpoint/2010/main" val="3532376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r>
              <a:rPr lang="en-US" dirty="0" smtClean="0"/>
              <a:t>AQTAC 2-14-2013</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A5A3DE6-EA62-41E7-8205-EF834A83A99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files.dep.state.pa.us/Air/AirQuality/AQPortalFiles/Methane/Appendix%20A%20-%20Comparison%20of%20PA-%20EPA%20NSPS%20Proposal-%20CSSD%20-%20CO%20Requirements%20for%20the%20Oil%20and%20Gas%20Sector%20%2012-15-2015.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files.dep.state.pa.us/Air/AirQuality/AQPortalFiles/Methane/DEP%20Methane%20Strategy%201-19-2016%20PDF.pdf" TargetMode="External"/><Relationship Id="rId5" Type="http://schemas.openxmlformats.org/officeDocument/2006/relationships/hyperlink" Target="http://www.dep.pa.gov/Business/Air/Pages/Methane-Reduction-Strategy.aspx" TargetMode="External"/><Relationship Id="rId4" Type="http://schemas.openxmlformats.org/officeDocument/2006/relationships/hyperlink" Target="http://www.dep.pa.gov/Business/Air/Pages/Methane-Reduction-Strategy.aspx#.VquKkPMo6Uk"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381000" y="1676400"/>
            <a:ext cx="8229600" cy="4114800"/>
          </a:xfrm>
        </p:spPr>
        <p:txBody>
          <a:bodyPr>
            <a:normAutofit fontScale="90000"/>
          </a:bodyPr>
          <a:lstStyle/>
          <a:p>
            <a:pPr eaLnBrk="1" hangingPunct="1"/>
            <a:r>
              <a:rPr lang="en-US" b="1" dirty="0" smtClean="0"/>
              <a:t/>
            </a:r>
            <a:br>
              <a:rPr lang="en-US" b="1" dirty="0" smtClean="0"/>
            </a:br>
            <a:r>
              <a:rPr lang="en-US" b="1" dirty="0" smtClean="0"/>
              <a:t>Concepts for Proposed General Permit for Well Pads and Proposed GP-5 Modifications</a:t>
            </a:r>
            <a:r>
              <a:rPr lang="en-US" sz="3600" dirty="0"/>
              <a:t/>
            </a:r>
            <a:br>
              <a:rPr lang="en-US" sz="3600" dirty="0"/>
            </a:br>
            <a:r>
              <a:rPr lang="en-US" b="1" dirty="0"/>
              <a:t/>
            </a:r>
            <a:br>
              <a:rPr lang="en-US" b="1" dirty="0"/>
            </a:br>
            <a:r>
              <a:rPr lang="en-US" sz="3200" dirty="0"/>
              <a:t>Citizens Advisory Council </a:t>
            </a:r>
            <a:r>
              <a:rPr lang="en-US" altLang="en-US" sz="3200" dirty="0"/>
              <a:t/>
            </a:r>
            <a:br>
              <a:rPr lang="en-US" altLang="en-US" sz="3200" dirty="0"/>
            </a:br>
            <a:r>
              <a:rPr lang="en-US" altLang="en-US" sz="3200" dirty="0" smtClean="0"/>
              <a:t>March 15, 2016</a:t>
            </a:r>
            <a:r>
              <a:rPr lang="en-US" sz="3600" dirty="0"/>
              <a:t/>
            </a:r>
            <a:br>
              <a:rPr lang="en-US" sz="3600" dirty="0"/>
            </a:br>
            <a:endParaRPr lang="en-US" dirty="0" smtClean="0"/>
          </a:p>
        </p:txBody>
      </p:sp>
      <p:pic>
        <p:nvPicPr>
          <p:cNvPr id="205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B7C47BFB-8A0C-4C32-BAF1-30F33FE31B99}" type="slidenum">
              <a:rPr lang="en-US" smtClean="0"/>
              <a:pPr>
                <a:defRPr/>
              </a:pPr>
              <a:t>1</a:t>
            </a:fld>
            <a:endParaRPr lang="en-US" dirty="0"/>
          </a:p>
        </p:txBody>
      </p:sp>
      <p:sp>
        <p:nvSpPr>
          <p:cNvPr id="5" name="TextBox 6"/>
          <p:cNvSpPr txBox="1"/>
          <p:nvPr/>
        </p:nvSpPr>
        <p:spPr>
          <a:xfrm>
            <a:off x="76200" y="6138446"/>
            <a:ext cx="8991600"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Tom Wolf, Governor	</a:t>
            </a:r>
            <a:r>
              <a:rPr lang="en-US" sz="1600" dirty="0" smtClean="0"/>
              <a:t>				 </a:t>
            </a:r>
            <a:r>
              <a:rPr lang="en-US" sz="1600" dirty="0"/>
              <a:t>John Quigley, Secretary</a:t>
            </a:r>
          </a:p>
        </p:txBody>
      </p:sp>
    </p:spTree>
    <p:extLst>
      <p:ext uri="{BB962C8B-B14F-4D97-AF65-F5344CB8AC3E}">
        <p14:creationId xmlns:p14="http://schemas.microsoft.com/office/powerpoint/2010/main" val="1345874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8196" name="TextBox 5"/>
          <p:cNvSpPr txBox="1">
            <a:spLocks noChangeArrowheads="1"/>
          </p:cNvSpPr>
          <p:nvPr/>
        </p:nvSpPr>
        <p:spPr bwMode="auto">
          <a:xfrm>
            <a:off x="685800" y="457200"/>
            <a:ext cx="8077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3000" dirty="0" smtClean="0">
                <a:solidFill>
                  <a:schemeClr val="bg1"/>
                </a:solidFill>
              </a:rPr>
              <a:t>Final Rulemaking: Affected Facilities </a:t>
            </a:r>
            <a:endParaRPr lang="en-US" sz="3000" dirty="0">
              <a:solidFill>
                <a:schemeClr val="bg1"/>
              </a:solidFill>
            </a:endParaRPr>
          </a:p>
        </p:txBody>
      </p:sp>
      <p:pic>
        <p:nvPicPr>
          <p:cNvPr id="819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4102" name="Rectangle 1"/>
          <p:cNvSpPr>
            <a:spLocks noChangeArrowheads="1"/>
          </p:cNvSpPr>
          <p:nvPr/>
        </p:nvSpPr>
        <p:spPr bwMode="auto">
          <a:xfrm>
            <a:off x="457200" y="1371600"/>
            <a:ext cx="80010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Arial" charset="0"/>
              <a:buChar char="•"/>
            </a:pPr>
            <a:r>
              <a:rPr lang="en-US" sz="2400" dirty="0" smtClean="0"/>
              <a:t>The DEP intends to require owners and operators to prevent venting of VOCs and methane during all compressor maintenance and operational activities.</a:t>
            </a:r>
          </a:p>
          <a:p>
            <a:pPr marL="342900" indent="-342900">
              <a:buFont typeface="Arial" charset="0"/>
              <a:buChar char="•"/>
            </a:pPr>
            <a:endParaRPr lang="en-US" sz="2400" dirty="0"/>
          </a:p>
          <a:p>
            <a:pPr marL="342900" lvl="1" indent="-342900">
              <a:buFont typeface="Arial" charset="0"/>
              <a:buChar char="•"/>
            </a:pPr>
            <a:r>
              <a:rPr lang="en-US" sz="2400" dirty="0"/>
              <a:t>The </a:t>
            </a:r>
            <a:r>
              <a:rPr lang="en-US" sz="2400" dirty="0" smtClean="0"/>
              <a:t>proposed GP-5 modifications will require the control of air </a:t>
            </a:r>
            <a:r>
              <a:rPr lang="en-US" sz="2400" dirty="0"/>
              <a:t>contaminant emissions </a:t>
            </a:r>
            <a:r>
              <a:rPr lang="en-US" sz="2400" dirty="0" smtClean="0"/>
              <a:t>from storage tanks by </a:t>
            </a:r>
            <a:r>
              <a:rPr lang="en-US" sz="2400" dirty="0"/>
              <a:t>at least 95</a:t>
            </a:r>
            <a:r>
              <a:rPr lang="en-US" sz="2400" dirty="0" smtClean="0"/>
              <a:t>%.</a:t>
            </a:r>
          </a:p>
          <a:p>
            <a:pPr marL="342900" indent="-342900">
              <a:buFont typeface="Arial" charset="0"/>
              <a:buChar char="•"/>
            </a:pPr>
            <a:endParaRPr lang="en-US" sz="2400" dirty="0"/>
          </a:p>
          <a:p>
            <a:pPr marL="342900" lvl="1" indent="-342900">
              <a:buFont typeface="Arial" charset="0"/>
              <a:buChar char="•"/>
            </a:pPr>
            <a:r>
              <a:rPr lang="en-US" sz="2400" dirty="0"/>
              <a:t>The </a:t>
            </a:r>
            <a:r>
              <a:rPr lang="en-US" sz="2400" dirty="0" smtClean="0"/>
              <a:t>general permit </a:t>
            </a:r>
            <a:r>
              <a:rPr lang="en-US" sz="2400" dirty="0"/>
              <a:t>may require the operation of pig launchers without venting hydrocarbons into the atmosphere.</a:t>
            </a:r>
          </a:p>
          <a:p>
            <a:pPr marL="342900" indent="-342900">
              <a:buFont typeface="Arial" charset="0"/>
              <a:buChar char="•"/>
            </a:pPr>
            <a:endParaRPr lang="en-US" sz="2400" dirty="0"/>
          </a:p>
          <a:p>
            <a:pPr marL="342900" indent="-342900">
              <a:buFont typeface="Arial" charset="0"/>
              <a:buChar char="•"/>
            </a:pPr>
            <a:endParaRPr lang="en-US" sz="2400" dirty="0"/>
          </a:p>
          <a:p>
            <a:pPr marL="342900" indent="-342900">
              <a:buFont typeface="Arial" panose="020B0604020202020204" pitchFamily="34" charset="0"/>
              <a:buChar char="•"/>
            </a:pPr>
            <a:endParaRPr lang="en-US" sz="2400" dirty="0"/>
          </a:p>
        </p:txBody>
      </p:sp>
      <p:sp>
        <p:nvSpPr>
          <p:cNvPr id="2" name="Slide Number Placeholder 1"/>
          <p:cNvSpPr>
            <a:spLocks noGrp="1"/>
          </p:cNvSpPr>
          <p:nvPr>
            <p:ph type="sldNum" sz="quarter" idx="12"/>
          </p:nvPr>
        </p:nvSpPr>
        <p:spPr/>
        <p:txBody>
          <a:bodyPr/>
          <a:lstStyle/>
          <a:p>
            <a:pPr>
              <a:defRPr/>
            </a:pPr>
            <a:fld id="{C8666157-09AA-47AE-B542-6D0D9AA833E1}" type="slidenum">
              <a:rPr lang="en-US" smtClean="0"/>
              <a:pPr>
                <a:defRPr/>
              </a:pPr>
              <a:t>10</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200" dirty="0">
                  <a:solidFill>
                    <a:schemeClr val="bg1"/>
                  </a:solidFill>
                </a:rPr>
                <a:t>Concepts for </a:t>
              </a:r>
              <a:r>
                <a:rPr lang="en-US" sz="3200" dirty="0" smtClean="0">
                  <a:solidFill>
                    <a:schemeClr val="bg1"/>
                  </a:solidFill>
                </a:rPr>
                <a:t>GP-5</a:t>
              </a:r>
              <a:r>
                <a:rPr lang="en-US" sz="3200" dirty="0">
                  <a:solidFill>
                    <a:schemeClr val="bg1"/>
                  </a:solidFill>
                </a:rPr>
                <a:t> Modifications</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8196" name="TextBox 5"/>
          <p:cNvSpPr txBox="1">
            <a:spLocks noChangeArrowheads="1"/>
          </p:cNvSpPr>
          <p:nvPr/>
        </p:nvSpPr>
        <p:spPr bwMode="auto">
          <a:xfrm>
            <a:off x="685800" y="457200"/>
            <a:ext cx="8077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3000" dirty="0" smtClean="0">
                <a:solidFill>
                  <a:schemeClr val="bg1"/>
                </a:solidFill>
              </a:rPr>
              <a:t>Final Rulemaking: Affected Facilities </a:t>
            </a:r>
            <a:endParaRPr lang="en-US" sz="3000" dirty="0">
              <a:solidFill>
                <a:schemeClr val="bg1"/>
              </a:solidFill>
            </a:endParaRPr>
          </a:p>
        </p:txBody>
      </p:sp>
      <p:pic>
        <p:nvPicPr>
          <p:cNvPr id="819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4102" name="Rectangle 1"/>
          <p:cNvSpPr>
            <a:spLocks noChangeArrowheads="1"/>
          </p:cNvSpPr>
          <p:nvPr/>
        </p:nvSpPr>
        <p:spPr bwMode="auto">
          <a:xfrm>
            <a:off x="457200" y="1371600"/>
            <a:ext cx="80010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Arial" charset="0"/>
              <a:buChar char="•"/>
            </a:pPr>
            <a:r>
              <a:rPr lang="en-US" sz="2400" dirty="0" smtClean="0"/>
              <a:t>The DEP intends to propose the </a:t>
            </a:r>
            <a:r>
              <a:rPr lang="en-US" sz="2400" dirty="0"/>
              <a:t>use </a:t>
            </a:r>
            <a:r>
              <a:rPr lang="en-US" sz="2400" dirty="0" smtClean="0"/>
              <a:t>of electric </a:t>
            </a:r>
            <a:r>
              <a:rPr lang="en-US" sz="2400" dirty="0"/>
              <a:t>pumps or routing pumps discharged to closed systems when electricity is not available</a:t>
            </a:r>
            <a:r>
              <a:rPr lang="en-US" sz="2400" dirty="0" smtClean="0"/>
              <a:t>.</a:t>
            </a:r>
          </a:p>
          <a:p>
            <a:pPr marL="342900" indent="-342900">
              <a:buFont typeface="Arial" charset="0"/>
              <a:buChar char="•"/>
            </a:pPr>
            <a:endParaRPr lang="en-US" sz="2400" dirty="0"/>
          </a:p>
          <a:p>
            <a:pPr marL="342900" indent="-342900">
              <a:buFont typeface="Arial" charset="0"/>
              <a:buChar char="•"/>
            </a:pPr>
            <a:r>
              <a:rPr lang="en-US" sz="2400" dirty="0"/>
              <a:t>Emissions from pneumatic pumps driven by natural gas may also be controlled through routing pump discharge streams into a closed loop system or a vapor recovery unit, or the pumps may be replaced with zero bleed pumps.</a:t>
            </a:r>
          </a:p>
          <a:p>
            <a:pPr marL="342900" indent="-342900">
              <a:buFont typeface="Arial" charset="0"/>
              <a:buChar char="•"/>
            </a:pPr>
            <a:endParaRPr lang="en-US" sz="2400" dirty="0"/>
          </a:p>
          <a:p>
            <a:pPr marL="342900" indent="-342900">
              <a:buFont typeface="Arial" charset="0"/>
              <a:buChar char="•"/>
            </a:pPr>
            <a:r>
              <a:rPr lang="en-US" sz="2400" dirty="0"/>
              <a:t>The use of dry seals or control of wet seal venting of methane from each compressor by 95</a:t>
            </a:r>
            <a:r>
              <a:rPr lang="en-US" sz="2400" dirty="0" smtClean="0"/>
              <a:t>% would also be included in the proposed GP-5 modifications. </a:t>
            </a:r>
            <a:endParaRPr lang="en-US" sz="2400" dirty="0"/>
          </a:p>
          <a:p>
            <a:pPr marL="342900" indent="-342900">
              <a:buFont typeface="Arial" charset="0"/>
              <a:buChar char="•"/>
            </a:pPr>
            <a:endParaRPr lang="en-US" sz="2400" dirty="0"/>
          </a:p>
        </p:txBody>
      </p:sp>
      <p:sp>
        <p:nvSpPr>
          <p:cNvPr id="2" name="Slide Number Placeholder 1"/>
          <p:cNvSpPr>
            <a:spLocks noGrp="1"/>
          </p:cNvSpPr>
          <p:nvPr>
            <p:ph type="sldNum" sz="quarter" idx="12"/>
          </p:nvPr>
        </p:nvSpPr>
        <p:spPr/>
        <p:txBody>
          <a:bodyPr/>
          <a:lstStyle/>
          <a:p>
            <a:pPr>
              <a:defRPr/>
            </a:pPr>
            <a:fld id="{C8666157-09AA-47AE-B542-6D0D9AA833E1}" type="slidenum">
              <a:rPr lang="en-US" smtClean="0"/>
              <a:pPr>
                <a:defRPr/>
              </a:pPr>
              <a:t>11</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200" dirty="0">
                  <a:solidFill>
                    <a:schemeClr val="bg1"/>
                  </a:solidFill>
                </a:rPr>
                <a:t>Concepts for </a:t>
              </a:r>
              <a:r>
                <a:rPr lang="en-US" sz="3200" dirty="0" smtClean="0">
                  <a:solidFill>
                    <a:schemeClr val="bg1"/>
                  </a:solidFill>
                </a:rPr>
                <a:t>GP-5</a:t>
              </a:r>
              <a:r>
                <a:rPr lang="en-US" sz="3200" dirty="0">
                  <a:solidFill>
                    <a:schemeClr val="bg1"/>
                  </a:solidFill>
                </a:rPr>
                <a:t> Modifications</a:t>
              </a:r>
            </a:p>
          </p:txBody>
        </p:sp>
      </p:grpSp>
    </p:spTree>
    <p:extLst>
      <p:ext uri="{BB962C8B-B14F-4D97-AF65-F5344CB8AC3E}">
        <p14:creationId xmlns:p14="http://schemas.microsoft.com/office/powerpoint/2010/main" val="3928357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8196" name="TextBox 5"/>
          <p:cNvSpPr txBox="1">
            <a:spLocks noChangeArrowheads="1"/>
          </p:cNvSpPr>
          <p:nvPr/>
        </p:nvSpPr>
        <p:spPr bwMode="auto">
          <a:xfrm>
            <a:off x="685800" y="457200"/>
            <a:ext cx="80772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3000" dirty="0" smtClean="0">
                <a:solidFill>
                  <a:schemeClr val="bg1"/>
                </a:solidFill>
              </a:rPr>
              <a:t>Final Rulemaking: Affected Facilities </a:t>
            </a:r>
            <a:endParaRPr lang="en-US" sz="3000" dirty="0">
              <a:solidFill>
                <a:schemeClr val="bg1"/>
              </a:solidFill>
            </a:endParaRPr>
          </a:p>
        </p:txBody>
      </p:sp>
      <p:pic>
        <p:nvPicPr>
          <p:cNvPr id="819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4102" name="Rectangle 1"/>
          <p:cNvSpPr>
            <a:spLocks noChangeArrowheads="1"/>
          </p:cNvSpPr>
          <p:nvPr/>
        </p:nvSpPr>
        <p:spPr bwMode="auto">
          <a:xfrm>
            <a:off x="457200" y="1371600"/>
            <a:ext cx="8001000"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Arial" charset="0"/>
              <a:buChar char="•"/>
            </a:pPr>
            <a:r>
              <a:rPr lang="en-US" sz="2400" dirty="0" smtClean="0">
                <a:hlinkClick r:id="rId4"/>
              </a:rPr>
              <a:t>Methane Reduction Strategy Page</a:t>
            </a:r>
            <a:endParaRPr lang="en-US" sz="2400" dirty="0" smtClean="0"/>
          </a:p>
          <a:p>
            <a:pPr marL="800100" lvl="1" indent="-342900">
              <a:buFont typeface="Arial" charset="0"/>
              <a:buChar char="•"/>
            </a:pPr>
            <a:r>
              <a:rPr lang="en-US" sz="2000" dirty="0" smtClean="0">
                <a:hlinkClick r:id="rId5"/>
              </a:rPr>
              <a:t>http</a:t>
            </a:r>
            <a:r>
              <a:rPr lang="en-US" sz="2000" dirty="0">
                <a:hlinkClick r:id="rId5"/>
              </a:rPr>
              <a:t>://</a:t>
            </a:r>
            <a:r>
              <a:rPr lang="en-US" sz="2000" dirty="0" smtClean="0">
                <a:hlinkClick r:id="rId5"/>
              </a:rPr>
              <a:t>www.dep.pa.gov/Business/Air/Pages/Methane-Reduction-Strategy.aspx</a:t>
            </a:r>
            <a:endParaRPr lang="en-US" sz="2000" dirty="0" smtClean="0"/>
          </a:p>
          <a:p>
            <a:pPr marL="342900" indent="-342900">
              <a:buFont typeface="Arial" charset="0"/>
              <a:buChar char="•"/>
            </a:pPr>
            <a:endParaRPr lang="en-US" sz="2400" dirty="0" smtClean="0"/>
          </a:p>
          <a:p>
            <a:pPr marL="342900" indent="-342900">
              <a:buFont typeface="Arial" charset="0"/>
              <a:buChar char="•"/>
            </a:pPr>
            <a:r>
              <a:rPr lang="en-US" sz="2400" dirty="0" smtClean="0">
                <a:hlinkClick r:id="rId6"/>
              </a:rPr>
              <a:t>Methane Strategy Briefing Paper</a:t>
            </a:r>
            <a:endParaRPr lang="en-US" sz="2400" dirty="0" smtClean="0"/>
          </a:p>
          <a:p>
            <a:pPr marL="800100" lvl="1" indent="-342900">
              <a:buFont typeface="Arial" charset="0"/>
              <a:buChar char="•"/>
            </a:pPr>
            <a:r>
              <a:rPr lang="en-US" sz="2000" dirty="0">
                <a:hlinkClick r:id="rId6"/>
              </a:rPr>
              <a:t>http://</a:t>
            </a:r>
            <a:r>
              <a:rPr lang="en-US" sz="2000" dirty="0" smtClean="0">
                <a:hlinkClick r:id="rId6"/>
              </a:rPr>
              <a:t>files.dep.state.pa.us/Air/AirQuality/AQPortalFiles/Methane/DEP%20Methane%20Strategy%201-19-2016%20PDF.pdf</a:t>
            </a:r>
            <a:endParaRPr lang="en-US" sz="2000" dirty="0" smtClean="0"/>
          </a:p>
          <a:p>
            <a:pPr marL="800100" lvl="1" indent="-342900">
              <a:buFont typeface="Arial" charset="0"/>
              <a:buChar char="•"/>
            </a:pPr>
            <a:endParaRPr lang="en-US" sz="2400" dirty="0"/>
          </a:p>
          <a:p>
            <a:pPr marL="342900" lvl="1" indent="-342900">
              <a:buFont typeface="Arial" charset="0"/>
              <a:buChar char="•"/>
            </a:pPr>
            <a:r>
              <a:rPr lang="en-US" sz="2400" dirty="0" smtClean="0">
                <a:hlinkClick r:id="rId7"/>
              </a:rPr>
              <a:t>Methane Strategy Briefing Paper Appendix</a:t>
            </a:r>
            <a:endParaRPr lang="en-US" sz="2400" dirty="0" smtClean="0"/>
          </a:p>
          <a:p>
            <a:pPr marL="800100" lvl="2" indent="-342900">
              <a:buFont typeface="Arial" charset="0"/>
              <a:buChar char="•"/>
            </a:pPr>
            <a:r>
              <a:rPr lang="en-US" sz="2000" dirty="0">
                <a:hlinkClick r:id="rId7"/>
              </a:rPr>
              <a:t>http://files.dep.state.pa.us/Air/AirQuality/AQPortalFiles/Methane/Appendix%20A%20-%20Comparison%20of%20PA-%20EPA%20NSPS%20Proposal-%20CSSD%20-%</a:t>
            </a:r>
            <a:r>
              <a:rPr lang="en-US" sz="2000" dirty="0" smtClean="0">
                <a:hlinkClick r:id="rId7"/>
              </a:rPr>
              <a:t>20CO%20Requirements%20for%20the%20Oil%20and%20Gas%20Sector%20%2012-15-2015.pdf</a:t>
            </a:r>
            <a:endParaRPr lang="en-US" sz="2000" dirty="0" smtClean="0"/>
          </a:p>
          <a:p>
            <a:pPr marL="800100" lvl="2" indent="-342900">
              <a:buFont typeface="Arial" charset="0"/>
              <a:buChar char="•"/>
            </a:pPr>
            <a:endParaRPr lang="en-US" sz="2400" dirty="0"/>
          </a:p>
        </p:txBody>
      </p:sp>
      <p:sp>
        <p:nvSpPr>
          <p:cNvPr id="2" name="Slide Number Placeholder 1"/>
          <p:cNvSpPr>
            <a:spLocks noGrp="1"/>
          </p:cNvSpPr>
          <p:nvPr>
            <p:ph type="sldNum" sz="quarter" idx="12"/>
          </p:nvPr>
        </p:nvSpPr>
        <p:spPr/>
        <p:txBody>
          <a:bodyPr/>
          <a:lstStyle/>
          <a:p>
            <a:pPr>
              <a:defRPr/>
            </a:pPr>
            <a:fld id="{C8666157-09AA-47AE-B542-6D0D9AA833E1}" type="slidenum">
              <a:rPr lang="en-US" smtClean="0"/>
              <a:pPr>
                <a:defRPr/>
              </a:pPr>
              <a:t>12</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200" dirty="0" smtClean="0">
                  <a:solidFill>
                    <a:schemeClr val="bg1"/>
                  </a:solidFill>
                </a:rPr>
                <a:t>Useful Links</a:t>
              </a:r>
              <a:endParaRPr lang="en-US" sz="3200" dirty="0">
                <a:solidFill>
                  <a:schemeClr val="bg1"/>
                </a:solidFill>
              </a:endParaRPr>
            </a:p>
          </p:txBody>
        </p:sp>
      </p:grpSp>
    </p:spTree>
    <p:extLst>
      <p:ext uri="{BB962C8B-B14F-4D97-AF65-F5344CB8AC3E}">
        <p14:creationId xmlns:p14="http://schemas.microsoft.com/office/powerpoint/2010/main" val="261030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ubtitle 2"/>
          <p:cNvSpPr>
            <a:spLocks noGrp="1"/>
          </p:cNvSpPr>
          <p:nvPr>
            <p:ph type="subTitle" idx="1"/>
          </p:nvPr>
        </p:nvSpPr>
        <p:spPr>
          <a:xfrm>
            <a:off x="1143000" y="1524000"/>
            <a:ext cx="7162800" cy="4495800"/>
          </a:xfrm>
          <a:noFill/>
        </p:spPr>
        <p:txBody>
          <a:bodyPr>
            <a:normAutofit/>
          </a:bodyPr>
          <a:lstStyle/>
          <a:p>
            <a:pPr>
              <a:defRPr/>
            </a:pPr>
            <a:endParaRPr lang="en-US" sz="4400" b="1" dirty="0" smtClean="0">
              <a:solidFill>
                <a:schemeClr val="tx1"/>
              </a:solidFill>
            </a:endParaRPr>
          </a:p>
          <a:p>
            <a:pPr>
              <a:defRPr/>
            </a:pPr>
            <a:r>
              <a:rPr lang="en-US" sz="4400" b="1" dirty="0" smtClean="0">
                <a:solidFill>
                  <a:schemeClr val="tx1"/>
                </a:solidFill>
              </a:rPr>
              <a:t>Krishnan </a:t>
            </a:r>
            <a:r>
              <a:rPr lang="en-US" sz="4400" b="1" dirty="0">
                <a:solidFill>
                  <a:schemeClr val="tx1"/>
                </a:solidFill>
              </a:rPr>
              <a:t>Ramamurthy</a:t>
            </a:r>
          </a:p>
          <a:p>
            <a:pPr>
              <a:defRPr/>
            </a:pPr>
            <a:r>
              <a:rPr lang="en-US" sz="4400" b="1" dirty="0">
                <a:solidFill>
                  <a:schemeClr val="tx1"/>
                </a:solidFill>
              </a:rPr>
              <a:t>Chief, Division of Permits</a:t>
            </a:r>
          </a:p>
          <a:p>
            <a:pPr>
              <a:defRPr/>
            </a:pPr>
            <a:r>
              <a:rPr lang="en-US" sz="4400" b="1" dirty="0">
                <a:solidFill>
                  <a:schemeClr val="tx1"/>
                </a:solidFill>
              </a:rPr>
              <a:t>717-783-9476</a:t>
            </a:r>
          </a:p>
          <a:p>
            <a:pPr>
              <a:defRPr/>
            </a:pPr>
            <a:r>
              <a:rPr lang="en-US" sz="4400" b="1" dirty="0">
                <a:solidFill>
                  <a:schemeClr val="tx1"/>
                </a:solidFill>
              </a:rPr>
              <a:t>kramamurth@pa.gov</a:t>
            </a:r>
            <a:endParaRPr lang="en-US" sz="4400" dirty="0"/>
          </a:p>
        </p:txBody>
      </p:sp>
      <p:pic>
        <p:nvPicPr>
          <p:cNvPr id="205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B7C47BFB-8A0C-4C32-BAF1-30F33FE31B99}" type="slidenum">
              <a:rPr lang="en-US" smtClean="0"/>
              <a:pPr>
                <a:defRPr/>
              </a:pPr>
              <a:t>13</a:t>
            </a:fld>
            <a:endParaRPr lang="en-US" dirty="0"/>
          </a:p>
        </p:txBody>
      </p:sp>
    </p:spTree>
    <p:extLst>
      <p:ext uri="{BB962C8B-B14F-4D97-AF65-F5344CB8AC3E}">
        <p14:creationId xmlns:p14="http://schemas.microsoft.com/office/powerpoint/2010/main" val="3905089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3076" name="TextBox 5"/>
          <p:cNvSpPr txBox="1">
            <a:spLocks noChangeArrowheads="1"/>
          </p:cNvSpPr>
          <p:nvPr/>
        </p:nvSpPr>
        <p:spPr bwMode="auto">
          <a:xfrm>
            <a:off x="990600" y="406400"/>
            <a:ext cx="7696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2800" dirty="0" smtClean="0">
                <a:solidFill>
                  <a:schemeClr val="bg1"/>
                </a:solidFill>
              </a:rPr>
              <a:t> </a:t>
            </a:r>
            <a:r>
              <a:rPr lang="en-US" sz="3200" dirty="0" smtClean="0">
                <a:solidFill>
                  <a:schemeClr val="bg1"/>
                </a:solidFill>
              </a:rPr>
              <a:t>Purpose of the Final RACT Rulemaking </a:t>
            </a:r>
            <a:endParaRPr lang="en-US" sz="3200" dirty="0">
              <a:solidFill>
                <a:schemeClr val="bg1"/>
              </a:solidFill>
            </a:endParaRPr>
          </a:p>
        </p:txBody>
      </p:sp>
      <p:pic>
        <p:nvPicPr>
          <p:cNvPr id="307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3078" name="Rectangle 1"/>
          <p:cNvSpPr>
            <a:spLocks noChangeArrowheads="1"/>
          </p:cNvSpPr>
          <p:nvPr/>
        </p:nvSpPr>
        <p:spPr bwMode="auto">
          <a:xfrm>
            <a:off x="381001" y="1176338"/>
            <a:ext cx="8153399"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indent="-457200">
              <a:buFont typeface="Arial" charset="0"/>
              <a:buChar char="•"/>
              <a:defRPr/>
            </a:pPr>
            <a:r>
              <a:rPr lang="en-US" sz="2400" dirty="0" smtClean="0"/>
              <a:t>On January 19, 2016, </a:t>
            </a:r>
            <a:r>
              <a:rPr lang="en-US" sz="2400" dirty="0"/>
              <a:t>Governor Tom Wolf </a:t>
            </a:r>
            <a:r>
              <a:rPr lang="en-US" sz="2400" dirty="0" smtClean="0"/>
              <a:t>announced </a:t>
            </a:r>
            <a:r>
              <a:rPr lang="en-US" sz="2400" dirty="0"/>
              <a:t>a </a:t>
            </a:r>
            <a:r>
              <a:rPr lang="en-US" sz="2400" dirty="0" smtClean="0"/>
              <a:t>four- point methane emission reduction strategy for Oil and Gas operations.</a:t>
            </a:r>
          </a:p>
          <a:p>
            <a:pPr marL="0" lvl="1">
              <a:defRPr/>
            </a:pPr>
            <a:endParaRPr lang="en-US" sz="2400" dirty="0" smtClean="0"/>
          </a:p>
          <a:p>
            <a:pPr lvl="2" indent="-457200">
              <a:buFont typeface="Wingdings" panose="05000000000000000000" pitchFamily="2" charset="2"/>
              <a:buChar char="Ø"/>
              <a:defRPr/>
            </a:pPr>
            <a:r>
              <a:rPr lang="en-US" sz="2400" dirty="0"/>
              <a:t>DEP will develop a new general permit for </a:t>
            </a:r>
            <a:r>
              <a:rPr lang="en-US" sz="2400" dirty="0" smtClean="0"/>
              <a:t>new unconventional well pad operations.</a:t>
            </a:r>
          </a:p>
          <a:p>
            <a:pPr lvl="2" indent="-457200">
              <a:buFont typeface="Wingdings" panose="05000000000000000000" pitchFamily="2" charset="2"/>
              <a:buChar char="Ø"/>
              <a:defRPr/>
            </a:pPr>
            <a:r>
              <a:rPr lang="en-US" sz="2400" dirty="0"/>
              <a:t>DEP will revise its current general </a:t>
            </a:r>
            <a:r>
              <a:rPr lang="en-US" sz="2400" dirty="0" smtClean="0"/>
              <a:t>permit (GP-5) </a:t>
            </a:r>
            <a:r>
              <a:rPr lang="en-US" sz="2400" dirty="0"/>
              <a:t>updating </a:t>
            </a:r>
            <a:r>
              <a:rPr lang="en-US" sz="2400" dirty="0" smtClean="0"/>
              <a:t>the permitting requirements. </a:t>
            </a:r>
          </a:p>
          <a:p>
            <a:pPr lvl="2" indent="-457200">
              <a:buFont typeface="Wingdings" panose="05000000000000000000" pitchFamily="2" charset="2"/>
              <a:buChar char="Ø"/>
              <a:defRPr/>
            </a:pPr>
            <a:r>
              <a:rPr lang="en-US" sz="2400" dirty="0"/>
              <a:t>DEP will develop a regulation for existing sources for consideration by the Environmental Quality Board</a:t>
            </a:r>
            <a:r>
              <a:rPr lang="en-US" sz="2400" dirty="0" smtClean="0"/>
              <a:t>.</a:t>
            </a:r>
          </a:p>
          <a:p>
            <a:pPr lvl="2" indent="-457200">
              <a:buFont typeface="Wingdings" panose="05000000000000000000" pitchFamily="2" charset="2"/>
              <a:buChar char="Ø"/>
              <a:defRPr/>
            </a:pPr>
            <a:r>
              <a:rPr lang="en-US" sz="2400" dirty="0" smtClean="0"/>
              <a:t>DEP </a:t>
            </a:r>
            <a:r>
              <a:rPr lang="en-US" sz="2400" dirty="0"/>
              <a:t>will establish best management practices, including leak detection and repair </a:t>
            </a:r>
            <a:r>
              <a:rPr lang="en-US" sz="2400" dirty="0" smtClean="0"/>
              <a:t>programs to </a:t>
            </a:r>
            <a:r>
              <a:rPr lang="en-US" sz="2400" dirty="0"/>
              <a:t>reduce emissions along production, gathering, transmission and distribution </a:t>
            </a:r>
            <a:r>
              <a:rPr lang="en-US" sz="2400" dirty="0" smtClean="0"/>
              <a:t>lines. </a:t>
            </a:r>
            <a:endParaRPr lang="en-US" sz="2400" dirty="0"/>
          </a:p>
        </p:txBody>
      </p:sp>
      <p:sp>
        <p:nvSpPr>
          <p:cNvPr id="2" name="Slide Number Placeholder 1"/>
          <p:cNvSpPr>
            <a:spLocks noGrp="1"/>
          </p:cNvSpPr>
          <p:nvPr>
            <p:ph type="sldNum" sz="quarter" idx="12"/>
          </p:nvPr>
        </p:nvSpPr>
        <p:spPr/>
        <p:txBody>
          <a:bodyPr/>
          <a:lstStyle/>
          <a:p>
            <a:pPr>
              <a:defRPr/>
            </a:pPr>
            <a:fld id="{2E9785A8-5BE7-42EF-96BA-022425AC2D45}" type="slidenum">
              <a:rPr lang="en-US" smtClean="0"/>
              <a:pPr>
                <a:defRPr/>
              </a:pPr>
              <a:t>2</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381053" y="384640"/>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Background</a:t>
              </a:r>
              <a:endParaRPr lang="en-US" sz="3600" dirty="0">
                <a:solidFill>
                  <a:schemeClr val="bg1"/>
                </a:solidFill>
              </a:endParaRPr>
            </a:p>
          </p:txBody>
        </p:sp>
      </p:grpSp>
    </p:spTree>
    <p:extLst>
      <p:ext uri="{BB962C8B-B14F-4D97-AF65-F5344CB8AC3E}">
        <p14:creationId xmlns:p14="http://schemas.microsoft.com/office/powerpoint/2010/main" val="4151319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3076" name="TextBox 5"/>
          <p:cNvSpPr txBox="1">
            <a:spLocks noChangeArrowheads="1"/>
          </p:cNvSpPr>
          <p:nvPr/>
        </p:nvSpPr>
        <p:spPr bwMode="auto">
          <a:xfrm>
            <a:off x="990600" y="406400"/>
            <a:ext cx="7696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2800" dirty="0" smtClean="0">
                <a:solidFill>
                  <a:schemeClr val="bg1"/>
                </a:solidFill>
              </a:rPr>
              <a:t> </a:t>
            </a:r>
            <a:r>
              <a:rPr lang="en-US" sz="3200" dirty="0" smtClean="0">
                <a:solidFill>
                  <a:schemeClr val="bg1"/>
                </a:solidFill>
              </a:rPr>
              <a:t>Purpose of the Final RACT Rulemaking </a:t>
            </a:r>
            <a:endParaRPr lang="en-US" sz="3200" dirty="0">
              <a:solidFill>
                <a:schemeClr val="bg1"/>
              </a:solidFill>
            </a:endParaRPr>
          </a:p>
        </p:txBody>
      </p:sp>
      <p:pic>
        <p:nvPicPr>
          <p:cNvPr id="307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3078" name="Rectangle 1"/>
          <p:cNvSpPr>
            <a:spLocks noChangeArrowheads="1"/>
          </p:cNvSpPr>
          <p:nvPr/>
        </p:nvSpPr>
        <p:spPr bwMode="auto">
          <a:xfrm>
            <a:off x="381001" y="1176338"/>
            <a:ext cx="8153399"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indent="-457200">
              <a:buFont typeface="Arial" charset="0"/>
              <a:buChar char="•"/>
              <a:defRPr/>
            </a:pPr>
            <a:r>
              <a:rPr lang="en-US" sz="2400" dirty="0"/>
              <a:t>Oil and natural gas wells are currently exempted from permitting requirements provided the owner or operator complies with the Category No. 38 exemption criteria specified in DEP’s  list of “Air Quality Permit Exemptions.” (Document No. 275-2101-003).</a:t>
            </a:r>
          </a:p>
          <a:p>
            <a:pPr lvl="1" indent="-457200">
              <a:buFont typeface="Arial" charset="0"/>
              <a:buChar char="•"/>
              <a:defRPr/>
            </a:pPr>
            <a:endParaRPr lang="en-US" sz="2400" dirty="0"/>
          </a:p>
          <a:p>
            <a:pPr lvl="1" indent="-457200">
              <a:buFont typeface="Arial" charset="0"/>
              <a:buChar char="•"/>
              <a:defRPr/>
            </a:pPr>
            <a:r>
              <a:rPr lang="en-US" sz="2400" dirty="0"/>
              <a:t>As part of the DEP’s Methane Emission Reduction Strategy, DEP is developing a new general permit to replace the Category No. 38 exemption criteria for well pad operations.</a:t>
            </a:r>
          </a:p>
          <a:p>
            <a:pPr marL="0" lvl="1">
              <a:defRPr/>
            </a:pPr>
            <a:endParaRPr lang="en-US" sz="2200" dirty="0"/>
          </a:p>
          <a:p>
            <a:pPr lvl="1" indent="-457200">
              <a:buFont typeface="Arial" charset="0"/>
              <a:buChar char="•"/>
              <a:defRPr/>
            </a:pPr>
            <a:endParaRPr lang="en-US" sz="2200" dirty="0"/>
          </a:p>
        </p:txBody>
      </p:sp>
      <p:sp>
        <p:nvSpPr>
          <p:cNvPr id="2" name="Slide Number Placeholder 1"/>
          <p:cNvSpPr>
            <a:spLocks noGrp="1"/>
          </p:cNvSpPr>
          <p:nvPr>
            <p:ph type="sldNum" sz="quarter" idx="12"/>
          </p:nvPr>
        </p:nvSpPr>
        <p:spPr/>
        <p:txBody>
          <a:bodyPr/>
          <a:lstStyle/>
          <a:p>
            <a:pPr>
              <a:defRPr/>
            </a:pPr>
            <a:fld id="{2E9785A8-5BE7-42EF-96BA-022425AC2D45}" type="slidenum">
              <a:rPr lang="en-US" smtClean="0"/>
              <a:pPr>
                <a:defRPr/>
              </a:pPr>
              <a:t>3</a:t>
            </a:fld>
            <a:endParaRPr lang="en-US" dirty="0"/>
          </a:p>
        </p:txBody>
      </p:sp>
      <p:grpSp>
        <p:nvGrpSpPr>
          <p:cNvPr id="8" name="Group 9"/>
          <p:cNvGrpSpPr>
            <a:grpSpLocks/>
          </p:cNvGrpSpPr>
          <p:nvPr/>
        </p:nvGrpSpPr>
        <p:grpSpPr bwMode="auto">
          <a:xfrm>
            <a:off x="288925" y="355600"/>
            <a:ext cx="8382000" cy="711201"/>
            <a:chOff x="288977" y="355144"/>
            <a:chExt cx="8382000" cy="712183"/>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457252" y="355144"/>
              <a:ext cx="7848600" cy="712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2600" dirty="0">
                  <a:solidFill>
                    <a:schemeClr val="bg1"/>
                  </a:solidFill>
                </a:rPr>
                <a:t>Concepts for the General Permit for Well Pad Operations</a:t>
              </a:r>
            </a:p>
            <a:p>
              <a:pPr algn="ctr"/>
              <a:endParaRPr lang="en-US" sz="2600" dirty="0">
                <a:solidFill>
                  <a:schemeClr val="bg1"/>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3076" name="TextBox 5"/>
          <p:cNvSpPr txBox="1">
            <a:spLocks noChangeArrowheads="1"/>
          </p:cNvSpPr>
          <p:nvPr/>
        </p:nvSpPr>
        <p:spPr bwMode="auto">
          <a:xfrm>
            <a:off x="990600" y="406400"/>
            <a:ext cx="7696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2800" dirty="0" smtClean="0">
                <a:solidFill>
                  <a:schemeClr val="bg1"/>
                </a:solidFill>
              </a:rPr>
              <a:t> What is Reasonably </a:t>
            </a:r>
            <a:r>
              <a:rPr lang="en-US" sz="2800" dirty="0">
                <a:solidFill>
                  <a:schemeClr val="bg1"/>
                </a:solidFill>
              </a:rPr>
              <a:t>Available </a:t>
            </a:r>
            <a:r>
              <a:rPr lang="en-US" sz="2800" dirty="0" smtClean="0">
                <a:solidFill>
                  <a:schemeClr val="bg1"/>
                </a:solidFill>
              </a:rPr>
              <a:t>Control Technology?</a:t>
            </a:r>
            <a:endParaRPr lang="en-US" sz="2800" dirty="0">
              <a:solidFill>
                <a:schemeClr val="bg1"/>
              </a:solidFill>
            </a:endParaRPr>
          </a:p>
        </p:txBody>
      </p:sp>
      <p:pic>
        <p:nvPicPr>
          <p:cNvPr id="3077"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3078" name="Rectangle 1"/>
          <p:cNvSpPr>
            <a:spLocks noChangeArrowheads="1"/>
          </p:cNvSpPr>
          <p:nvPr/>
        </p:nvSpPr>
        <p:spPr bwMode="auto">
          <a:xfrm>
            <a:off x="381001" y="1176338"/>
            <a:ext cx="8153399"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indent="-457200">
              <a:buFont typeface="Arial" charset="0"/>
              <a:buChar char="•"/>
              <a:defRPr/>
            </a:pPr>
            <a:r>
              <a:rPr lang="en-US" sz="2400" dirty="0" smtClean="0"/>
              <a:t>Most of the substantive requirements </a:t>
            </a:r>
            <a:r>
              <a:rPr lang="en-US" sz="2400" dirty="0"/>
              <a:t>for </a:t>
            </a:r>
            <a:r>
              <a:rPr lang="en-US" sz="2400" dirty="0" smtClean="0"/>
              <a:t>the Category No. 38 exemption criteria will be proposed in </a:t>
            </a:r>
            <a:r>
              <a:rPr lang="en-US" sz="2400" dirty="0"/>
              <a:t>the new general </a:t>
            </a:r>
            <a:r>
              <a:rPr lang="en-US" sz="2400" dirty="0" smtClean="0"/>
              <a:t>permit for well pads operations.</a:t>
            </a:r>
            <a:endParaRPr lang="en-US" sz="2400" dirty="0"/>
          </a:p>
          <a:p>
            <a:pPr lvl="1" indent="-457200">
              <a:buFont typeface="Arial" charset="0"/>
              <a:buChar char="•"/>
              <a:defRPr/>
            </a:pPr>
            <a:endParaRPr lang="en-US" sz="2400" dirty="0"/>
          </a:p>
          <a:p>
            <a:pPr lvl="1" indent="-457200">
              <a:buFont typeface="Arial" charset="0"/>
              <a:buChar char="•"/>
              <a:defRPr/>
            </a:pPr>
            <a:r>
              <a:rPr lang="en-US" sz="2400" dirty="0" smtClean="0"/>
              <a:t>The DEP is also exploring the possibility of proposing that diesel-fired engines used on drill rigs meet the EPA’s Tier 4 standards.</a:t>
            </a:r>
            <a:endParaRPr lang="en-US" sz="2400" dirty="0"/>
          </a:p>
          <a:p>
            <a:pPr lvl="1" indent="-457200">
              <a:buFont typeface="Arial" charset="0"/>
              <a:buChar char="•"/>
              <a:defRPr/>
            </a:pPr>
            <a:endParaRPr lang="en-US" sz="2400" dirty="0"/>
          </a:p>
          <a:p>
            <a:pPr lvl="1" indent="-457200">
              <a:buFont typeface="Arial" charset="0"/>
              <a:buChar char="•"/>
              <a:defRPr/>
            </a:pPr>
            <a:r>
              <a:rPr lang="en-US" sz="2400" dirty="0" smtClean="0"/>
              <a:t>The leak detection and repair (LDAR) requirements proposed may be similar to the current GP-5, including quarterly LDAR inspections using an optical </a:t>
            </a:r>
            <a:r>
              <a:rPr lang="en-US" sz="2400" dirty="0"/>
              <a:t>gas imaging </a:t>
            </a:r>
            <a:r>
              <a:rPr lang="en-US" sz="2400" dirty="0" smtClean="0"/>
              <a:t>system and monthly Audio Video Olfactory (AVO) inspections.</a:t>
            </a:r>
          </a:p>
          <a:p>
            <a:pPr lvl="1" indent="-457200">
              <a:buFont typeface="Arial" charset="0"/>
              <a:buChar char="•"/>
              <a:defRPr/>
            </a:pPr>
            <a:endParaRPr lang="en-US" sz="2400" dirty="0" smtClean="0"/>
          </a:p>
          <a:p>
            <a:pPr marL="0" lvl="1">
              <a:defRPr/>
            </a:pPr>
            <a:endParaRPr lang="en-US" sz="2400" dirty="0" smtClean="0"/>
          </a:p>
          <a:p>
            <a:pPr lvl="1" indent="-457200">
              <a:buFont typeface="Arial" charset="0"/>
              <a:buChar char="•"/>
              <a:defRPr/>
            </a:pPr>
            <a:endParaRPr lang="en-US" sz="2400" dirty="0"/>
          </a:p>
        </p:txBody>
      </p:sp>
      <p:sp>
        <p:nvSpPr>
          <p:cNvPr id="2" name="Slide Number Placeholder 1"/>
          <p:cNvSpPr>
            <a:spLocks noGrp="1"/>
          </p:cNvSpPr>
          <p:nvPr>
            <p:ph type="sldNum" sz="quarter" idx="12"/>
          </p:nvPr>
        </p:nvSpPr>
        <p:spPr/>
        <p:txBody>
          <a:bodyPr/>
          <a:lstStyle/>
          <a:p>
            <a:pPr>
              <a:defRPr/>
            </a:pPr>
            <a:fld id="{2E9785A8-5BE7-42EF-96BA-022425AC2D45}" type="slidenum">
              <a:rPr lang="en-US" smtClean="0"/>
              <a:pPr>
                <a:defRPr/>
              </a:pPr>
              <a:t>4</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23952" y="449556"/>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2600" dirty="0" smtClean="0">
                  <a:solidFill>
                    <a:schemeClr val="bg1"/>
                  </a:solidFill>
                </a:rPr>
                <a:t>Concepts for the General Permit for Well Pad Operations</a:t>
              </a:r>
              <a:endParaRPr lang="en-US" sz="2600" dirty="0">
                <a:solidFill>
                  <a:schemeClr val="bg1"/>
                </a:solidFill>
              </a:endParaRPr>
            </a:p>
          </p:txBody>
        </p:sp>
      </p:grpSp>
    </p:spTree>
    <p:extLst>
      <p:ext uri="{BB962C8B-B14F-4D97-AF65-F5344CB8AC3E}">
        <p14:creationId xmlns:p14="http://schemas.microsoft.com/office/powerpoint/2010/main" val="3159710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5124" name="TextBox 5"/>
          <p:cNvSpPr txBox="1">
            <a:spLocks noChangeArrowheads="1"/>
          </p:cNvSpPr>
          <p:nvPr/>
        </p:nvSpPr>
        <p:spPr bwMode="auto">
          <a:xfrm>
            <a:off x="990600" y="400050"/>
            <a:ext cx="7696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4400" dirty="0" smtClean="0">
                <a:solidFill>
                  <a:schemeClr val="bg1"/>
                </a:solidFill>
              </a:rPr>
              <a:t>Re-evaluation of RACT </a:t>
            </a:r>
            <a:endParaRPr lang="en-US" sz="4400" dirty="0">
              <a:solidFill>
                <a:schemeClr val="bg1"/>
              </a:solidFill>
            </a:endParaRPr>
          </a:p>
        </p:txBody>
      </p:sp>
      <p:pic>
        <p:nvPicPr>
          <p:cNvPr id="5125"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5126" name="Rectangle 1"/>
          <p:cNvSpPr>
            <a:spLocks noChangeArrowheads="1"/>
          </p:cNvSpPr>
          <p:nvPr/>
        </p:nvSpPr>
        <p:spPr bwMode="auto">
          <a:xfrm>
            <a:off x="381000" y="1371600"/>
            <a:ext cx="8458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indent="-457200">
              <a:buFont typeface="Arial" charset="0"/>
              <a:buChar char="•"/>
            </a:pPr>
            <a:r>
              <a:rPr lang="en-US" sz="2400" dirty="0" smtClean="0"/>
              <a:t>The </a:t>
            </a:r>
            <a:r>
              <a:rPr lang="en-US" sz="2400" dirty="0"/>
              <a:t>first attempt at </a:t>
            </a:r>
            <a:r>
              <a:rPr lang="en-US" sz="2400" dirty="0" smtClean="0"/>
              <a:t>a leak </a:t>
            </a:r>
            <a:r>
              <a:rPr lang="en-US" sz="2400" dirty="0"/>
              <a:t>repair </a:t>
            </a:r>
            <a:r>
              <a:rPr lang="en-US" sz="2400" dirty="0" smtClean="0"/>
              <a:t>would </a:t>
            </a:r>
            <a:r>
              <a:rPr lang="en-US" sz="2400" dirty="0"/>
              <a:t>be done within </a:t>
            </a:r>
            <a:r>
              <a:rPr lang="en-US" sz="2400" dirty="0" smtClean="0"/>
              <a:t>five </a:t>
            </a:r>
            <a:r>
              <a:rPr lang="en-US" sz="2400" dirty="0"/>
              <a:t>(5) calendar days of leak detection</a:t>
            </a:r>
            <a:r>
              <a:rPr lang="en-US" sz="2400" dirty="0" smtClean="0"/>
              <a:t>.  If purchase of parts is necessary, the leak must be repaired within 15 calendar days after the purchase of parts.</a:t>
            </a:r>
          </a:p>
          <a:p>
            <a:pPr lvl="1" indent="-457200">
              <a:buFont typeface="Arial" charset="0"/>
              <a:buChar char="•"/>
            </a:pPr>
            <a:endParaRPr lang="en-US" sz="2400" dirty="0"/>
          </a:p>
          <a:p>
            <a:pPr lvl="1" indent="-457200">
              <a:buFont typeface="Arial" charset="0"/>
              <a:buChar char="•"/>
            </a:pPr>
            <a:r>
              <a:rPr lang="en-US" sz="2400" dirty="0" smtClean="0"/>
              <a:t>VOC </a:t>
            </a:r>
            <a:r>
              <a:rPr lang="en-US" sz="2400" dirty="0"/>
              <a:t>emissions from storage tanks must be controlled by at least 95%.</a:t>
            </a:r>
          </a:p>
          <a:p>
            <a:pPr lvl="1" indent="-457200">
              <a:buFont typeface="Arial" charset="0"/>
              <a:buChar char="•"/>
            </a:pPr>
            <a:endParaRPr lang="en-US" sz="2400" dirty="0" smtClean="0"/>
          </a:p>
          <a:p>
            <a:pPr lvl="1" indent="-457200">
              <a:buFont typeface="Arial" charset="0"/>
              <a:buChar char="•"/>
            </a:pPr>
            <a:r>
              <a:rPr lang="en-US" sz="2400" dirty="0" smtClean="0"/>
              <a:t>The proposed general permit for well pads will also include fugitive </a:t>
            </a:r>
            <a:r>
              <a:rPr lang="en-US" sz="2400" dirty="0"/>
              <a:t>dust control </a:t>
            </a:r>
            <a:r>
              <a:rPr lang="en-US" sz="2400" dirty="0" smtClean="0"/>
              <a:t>measures.</a:t>
            </a:r>
          </a:p>
          <a:p>
            <a:pPr marL="0" lvl="1"/>
            <a:endParaRPr lang="en-US" sz="2400" dirty="0"/>
          </a:p>
          <a:p>
            <a:pPr marL="457200" indent="-457200">
              <a:buFont typeface="Arial" charset="0"/>
              <a:buChar char="•"/>
            </a:pPr>
            <a:endParaRPr lang="en-US" sz="2400" dirty="0" smtClean="0"/>
          </a:p>
        </p:txBody>
      </p:sp>
      <p:sp>
        <p:nvSpPr>
          <p:cNvPr id="2" name="Slide Number Placeholder 1"/>
          <p:cNvSpPr>
            <a:spLocks noGrp="1"/>
          </p:cNvSpPr>
          <p:nvPr>
            <p:ph type="sldNum" sz="quarter" idx="12"/>
          </p:nvPr>
        </p:nvSpPr>
        <p:spPr/>
        <p:txBody>
          <a:bodyPr/>
          <a:lstStyle/>
          <a:p>
            <a:pPr>
              <a:defRPr/>
            </a:pPr>
            <a:fld id="{D6238B6A-538D-42F2-8977-57BA359528D8}" type="slidenum">
              <a:rPr lang="en-US" smtClean="0"/>
              <a:pPr>
                <a:defRPr/>
              </a:pPr>
              <a:t>5</a:t>
            </a:fld>
            <a:endParaRPr lang="en-US" dirty="0"/>
          </a:p>
        </p:txBody>
      </p:sp>
      <p:grpSp>
        <p:nvGrpSpPr>
          <p:cNvPr id="8" name="Group 9"/>
          <p:cNvGrpSpPr>
            <a:grpSpLocks/>
          </p:cNvGrpSpPr>
          <p:nvPr/>
        </p:nvGrpSpPr>
        <p:grpSpPr bwMode="auto">
          <a:xfrm>
            <a:off x="288924" y="263525"/>
            <a:ext cx="8397875" cy="839789"/>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2400" dirty="0">
                  <a:solidFill>
                    <a:schemeClr val="bg1"/>
                  </a:solidFill>
                </a:rPr>
                <a:t>Concepts for the </a:t>
              </a:r>
              <a:r>
                <a:rPr lang="en-US" sz="2400" dirty="0" smtClean="0">
                  <a:solidFill>
                    <a:schemeClr val="bg1"/>
                  </a:solidFill>
                </a:rPr>
                <a:t>General </a:t>
              </a:r>
              <a:r>
                <a:rPr lang="en-US" sz="2400" dirty="0">
                  <a:solidFill>
                    <a:schemeClr val="bg1"/>
                  </a:solidFill>
                </a:rPr>
                <a:t>Permit for Well Pad Operations</a:t>
              </a:r>
            </a:p>
            <a:p>
              <a:pPr algn="ctr"/>
              <a:endParaRPr lang="en-US" sz="2400" dirty="0">
                <a:solidFill>
                  <a:schemeClr val="bg1"/>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5124" name="TextBox 5"/>
          <p:cNvSpPr txBox="1">
            <a:spLocks noChangeArrowheads="1"/>
          </p:cNvSpPr>
          <p:nvPr/>
        </p:nvSpPr>
        <p:spPr bwMode="auto">
          <a:xfrm>
            <a:off x="990600" y="400050"/>
            <a:ext cx="7696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4400" dirty="0" smtClean="0">
                <a:solidFill>
                  <a:schemeClr val="bg1"/>
                </a:solidFill>
              </a:rPr>
              <a:t>Re-evaluation of RACT </a:t>
            </a:r>
            <a:endParaRPr lang="en-US" sz="4400" dirty="0">
              <a:solidFill>
                <a:schemeClr val="bg1"/>
              </a:solidFill>
            </a:endParaRPr>
          </a:p>
        </p:txBody>
      </p:sp>
      <p:pic>
        <p:nvPicPr>
          <p:cNvPr id="5125"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5126" name="Rectangle 1"/>
          <p:cNvSpPr>
            <a:spLocks noChangeArrowheads="1"/>
          </p:cNvSpPr>
          <p:nvPr/>
        </p:nvSpPr>
        <p:spPr bwMode="auto">
          <a:xfrm>
            <a:off x="381000" y="1103313"/>
            <a:ext cx="84582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Arial" charset="0"/>
              <a:buChar char="•"/>
            </a:pPr>
            <a:r>
              <a:rPr lang="en-US" sz="2400" dirty="0"/>
              <a:t>The </a:t>
            </a:r>
            <a:r>
              <a:rPr lang="en-US" sz="2400" dirty="0" smtClean="0"/>
              <a:t>DEP intends to propose </a:t>
            </a:r>
            <a:r>
              <a:rPr lang="en-US" sz="2400" dirty="0"/>
              <a:t>no-bleed and/or low-bleed </a:t>
            </a:r>
            <a:r>
              <a:rPr lang="en-US" sz="2400" dirty="0" smtClean="0"/>
              <a:t>requirements for pneumatic </a:t>
            </a:r>
            <a:r>
              <a:rPr lang="en-US" sz="2400" dirty="0"/>
              <a:t>controllers and </a:t>
            </a:r>
            <a:r>
              <a:rPr lang="en-US" sz="2400" dirty="0" smtClean="0"/>
              <a:t>pumps.</a:t>
            </a:r>
          </a:p>
          <a:p>
            <a:pPr marL="457200" indent="-457200">
              <a:buFont typeface="Arial" charset="0"/>
              <a:buChar char="•"/>
            </a:pPr>
            <a:endParaRPr lang="en-US" sz="2400" dirty="0"/>
          </a:p>
          <a:p>
            <a:pPr marL="457200" indent="-457200">
              <a:buFont typeface="Arial" charset="0"/>
              <a:buChar char="•"/>
            </a:pPr>
            <a:r>
              <a:rPr lang="en-US" sz="2400" dirty="0" smtClean="0"/>
              <a:t>Emissions from pumps may also be controlled through routing pump discharge streams into a closed loop system or a vapor recovery unit.</a:t>
            </a:r>
            <a:endParaRPr lang="en-US" sz="2400" dirty="0"/>
          </a:p>
          <a:p>
            <a:endParaRPr lang="en-US" sz="2400" dirty="0"/>
          </a:p>
          <a:p>
            <a:pPr lvl="1" indent="-457200">
              <a:buFont typeface="Arial" charset="0"/>
              <a:buChar char="•"/>
            </a:pPr>
            <a:r>
              <a:rPr lang="en-US" sz="2400" dirty="0" smtClean="0"/>
              <a:t>The proposed GP may also require the operation of pig launchers without venting hydrocarbons into the atmosphere.</a:t>
            </a:r>
            <a:endParaRPr lang="en-US" sz="2400" dirty="0"/>
          </a:p>
          <a:p>
            <a:pPr marL="457200" indent="-457200">
              <a:buFont typeface="Arial" charset="0"/>
              <a:buChar char="•"/>
            </a:pPr>
            <a:endParaRPr lang="en-US" sz="2400" dirty="0" smtClean="0"/>
          </a:p>
          <a:p>
            <a:endParaRPr lang="en-US" sz="2400" dirty="0"/>
          </a:p>
        </p:txBody>
      </p:sp>
      <p:sp>
        <p:nvSpPr>
          <p:cNvPr id="2" name="Slide Number Placeholder 1"/>
          <p:cNvSpPr>
            <a:spLocks noGrp="1"/>
          </p:cNvSpPr>
          <p:nvPr>
            <p:ph type="sldNum" sz="quarter" idx="12"/>
          </p:nvPr>
        </p:nvSpPr>
        <p:spPr/>
        <p:txBody>
          <a:bodyPr/>
          <a:lstStyle/>
          <a:p>
            <a:pPr>
              <a:defRPr/>
            </a:pPr>
            <a:fld id="{D6238B6A-538D-42F2-8977-57BA359528D8}" type="slidenum">
              <a:rPr lang="en-US" smtClean="0"/>
              <a:pPr>
                <a:defRPr/>
              </a:pPr>
              <a:t>6</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2400" dirty="0">
                  <a:solidFill>
                    <a:schemeClr val="bg1"/>
                  </a:solidFill>
                </a:rPr>
                <a:t>Concepts for the </a:t>
              </a:r>
              <a:r>
                <a:rPr lang="en-US" sz="2400" dirty="0" smtClean="0">
                  <a:solidFill>
                    <a:schemeClr val="bg1"/>
                  </a:solidFill>
                </a:rPr>
                <a:t>General Permit for </a:t>
              </a:r>
              <a:r>
                <a:rPr lang="en-US" sz="2400" dirty="0">
                  <a:solidFill>
                    <a:schemeClr val="bg1"/>
                  </a:solidFill>
                </a:rPr>
                <a:t>Well Pad </a:t>
              </a:r>
              <a:r>
                <a:rPr lang="en-US" sz="2400" dirty="0" smtClean="0">
                  <a:solidFill>
                    <a:schemeClr val="bg1"/>
                  </a:solidFill>
                </a:rPr>
                <a:t>Operations</a:t>
              </a:r>
              <a:endParaRPr lang="en-US" sz="2400" dirty="0">
                <a:solidFill>
                  <a:schemeClr val="bg1"/>
                </a:solidFill>
              </a:endParaRPr>
            </a:p>
          </p:txBody>
        </p:sp>
      </p:grpSp>
    </p:spTree>
    <p:extLst>
      <p:ext uri="{BB962C8B-B14F-4D97-AF65-F5344CB8AC3E}">
        <p14:creationId xmlns:p14="http://schemas.microsoft.com/office/powerpoint/2010/main" val="384787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5124" name="TextBox 5"/>
          <p:cNvSpPr txBox="1">
            <a:spLocks noChangeArrowheads="1"/>
          </p:cNvSpPr>
          <p:nvPr/>
        </p:nvSpPr>
        <p:spPr bwMode="auto">
          <a:xfrm>
            <a:off x="990600" y="400050"/>
            <a:ext cx="76962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4400" dirty="0" smtClean="0">
                <a:solidFill>
                  <a:schemeClr val="bg1"/>
                </a:solidFill>
              </a:rPr>
              <a:t>Re-evaluation of RACT </a:t>
            </a:r>
            <a:endParaRPr lang="en-US" sz="4400" dirty="0">
              <a:solidFill>
                <a:schemeClr val="bg1"/>
              </a:solidFill>
            </a:endParaRPr>
          </a:p>
        </p:txBody>
      </p:sp>
      <p:pic>
        <p:nvPicPr>
          <p:cNvPr id="5125"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5126" name="Rectangle 1"/>
          <p:cNvSpPr>
            <a:spLocks noChangeArrowheads="1"/>
          </p:cNvSpPr>
          <p:nvPr/>
        </p:nvSpPr>
        <p:spPr bwMode="auto">
          <a:xfrm>
            <a:off x="381000" y="1103313"/>
            <a:ext cx="8458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Arial" charset="0"/>
              <a:buChar char="•"/>
            </a:pPr>
            <a:r>
              <a:rPr lang="en-US" sz="2400" dirty="0"/>
              <a:t>The </a:t>
            </a:r>
            <a:r>
              <a:rPr lang="en-US" sz="2400" dirty="0" smtClean="0"/>
              <a:t>proposed GP may require </a:t>
            </a:r>
            <a:r>
              <a:rPr lang="en-US" sz="2400" dirty="0"/>
              <a:t>plunger lifts or flaring </a:t>
            </a:r>
            <a:r>
              <a:rPr lang="en-US" sz="2400" dirty="0" smtClean="0"/>
              <a:t>to </a:t>
            </a:r>
            <a:r>
              <a:rPr lang="en-US" sz="2400" dirty="0"/>
              <a:t>reduce methane emissions from wellbore liquid unloading. </a:t>
            </a:r>
          </a:p>
          <a:p>
            <a:pPr marL="457200" indent="-457200">
              <a:buFont typeface="Arial" charset="0"/>
              <a:buChar char="•"/>
            </a:pPr>
            <a:endParaRPr lang="en-US" sz="2400" dirty="0" smtClean="0"/>
          </a:p>
          <a:p>
            <a:pPr marL="457200" indent="-457200">
              <a:buFont typeface="Arial" charset="0"/>
              <a:buChar char="•"/>
            </a:pPr>
            <a:r>
              <a:rPr lang="en-US" sz="2400" dirty="0" smtClean="0"/>
              <a:t>The DEP is examining strategies to reduce emissions </a:t>
            </a:r>
            <a:r>
              <a:rPr lang="en-US" sz="2400" dirty="0"/>
              <a:t>from produced water impoundment tanks.  The </a:t>
            </a:r>
            <a:r>
              <a:rPr lang="en-US" sz="2400" dirty="0" smtClean="0"/>
              <a:t>DEP is considering  </a:t>
            </a:r>
            <a:r>
              <a:rPr lang="en-US" sz="2400" dirty="0"/>
              <a:t>add-on controls on enclosed storage tanks or a closed loop system for an efficient reuse of produced </a:t>
            </a:r>
            <a:r>
              <a:rPr lang="en-US" sz="2400" dirty="0" smtClean="0"/>
              <a:t>water.</a:t>
            </a:r>
          </a:p>
          <a:p>
            <a:pPr marL="457200" indent="-457200">
              <a:buFont typeface="Arial" charset="0"/>
              <a:buChar char="•"/>
            </a:pPr>
            <a:endParaRPr lang="en-US" sz="2400" dirty="0"/>
          </a:p>
          <a:p>
            <a:pPr marL="457200" indent="-457200">
              <a:buFont typeface="Arial" charset="0"/>
              <a:buChar char="•"/>
            </a:pPr>
            <a:r>
              <a:rPr lang="en-US" sz="2400" dirty="0"/>
              <a:t>Annual compliance certifications may be required to be submitted to the </a:t>
            </a:r>
            <a:r>
              <a:rPr lang="en-US" sz="2400" dirty="0" smtClean="0"/>
              <a:t>DEP </a:t>
            </a:r>
            <a:r>
              <a:rPr lang="en-US" sz="2400" dirty="0"/>
              <a:t>by </a:t>
            </a:r>
            <a:r>
              <a:rPr lang="en-US" sz="2400" dirty="0" smtClean="0"/>
              <a:t>a Responsible Official</a:t>
            </a:r>
            <a:r>
              <a:rPr lang="en-US" sz="2400" dirty="0"/>
              <a:t>, as is the case </a:t>
            </a:r>
            <a:r>
              <a:rPr lang="en-US" sz="2400" dirty="0" smtClean="0"/>
              <a:t>under the current </a:t>
            </a:r>
            <a:r>
              <a:rPr lang="en-US" sz="2400" dirty="0"/>
              <a:t>GP-5.</a:t>
            </a:r>
          </a:p>
          <a:p>
            <a:endParaRPr lang="en-US" sz="2400" dirty="0"/>
          </a:p>
        </p:txBody>
      </p:sp>
      <p:sp>
        <p:nvSpPr>
          <p:cNvPr id="2" name="Slide Number Placeholder 1"/>
          <p:cNvSpPr>
            <a:spLocks noGrp="1"/>
          </p:cNvSpPr>
          <p:nvPr>
            <p:ph type="sldNum" sz="quarter" idx="12"/>
          </p:nvPr>
        </p:nvSpPr>
        <p:spPr/>
        <p:txBody>
          <a:bodyPr/>
          <a:lstStyle/>
          <a:p>
            <a:pPr>
              <a:defRPr/>
            </a:pPr>
            <a:fld id="{D6238B6A-538D-42F2-8977-57BA359528D8}" type="slidenum">
              <a:rPr lang="en-US" smtClean="0"/>
              <a:pPr>
                <a:defRPr/>
              </a:pPr>
              <a:t>7</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2400" dirty="0">
                  <a:solidFill>
                    <a:schemeClr val="bg1"/>
                  </a:solidFill>
                </a:rPr>
                <a:t>Concepts for the </a:t>
              </a:r>
              <a:r>
                <a:rPr lang="en-US" sz="2400" dirty="0" smtClean="0">
                  <a:solidFill>
                    <a:schemeClr val="bg1"/>
                  </a:solidFill>
                </a:rPr>
                <a:t>General Permit  </a:t>
              </a:r>
              <a:r>
                <a:rPr lang="en-US" sz="2400" dirty="0">
                  <a:solidFill>
                    <a:schemeClr val="bg1"/>
                  </a:solidFill>
                </a:rPr>
                <a:t>for Well Pad </a:t>
              </a:r>
              <a:r>
                <a:rPr lang="en-US" sz="2400" dirty="0" smtClean="0">
                  <a:solidFill>
                    <a:schemeClr val="bg1"/>
                  </a:solidFill>
                </a:rPr>
                <a:t>Operations</a:t>
              </a:r>
              <a:endParaRPr lang="en-US" sz="2400" dirty="0">
                <a:solidFill>
                  <a:schemeClr val="bg1"/>
                </a:solidFill>
              </a:endParaRPr>
            </a:p>
          </p:txBody>
        </p:sp>
      </p:grpSp>
    </p:spTree>
    <p:extLst>
      <p:ext uri="{BB962C8B-B14F-4D97-AF65-F5344CB8AC3E}">
        <p14:creationId xmlns:p14="http://schemas.microsoft.com/office/powerpoint/2010/main" val="746889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6148" name="TextBox 5"/>
          <p:cNvSpPr txBox="1">
            <a:spLocks noChangeArrowheads="1"/>
          </p:cNvSpPr>
          <p:nvPr/>
        </p:nvSpPr>
        <p:spPr bwMode="auto">
          <a:xfrm>
            <a:off x="685800" y="457200"/>
            <a:ext cx="8077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4000" dirty="0" smtClean="0">
                <a:solidFill>
                  <a:schemeClr val="bg1"/>
                </a:solidFill>
              </a:rPr>
              <a:t>Final </a:t>
            </a:r>
            <a:r>
              <a:rPr lang="en-US" sz="4000" dirty="0">
                <a:solidFill>
                  <a:schemeClr val="bg1"/>
                </a:solidFill>
              </a:rPr>
              <a:t>RACT Rulemaking Impacts</a:t>
            </a:r>
          </a:p>
        </p:txBody>
      </p:sp>
      <p:pic>
        <p:nvPicPr>
          <p:cNvPr id="6149"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6150" name="Rectangle 1"/>
          <p:cNvSpPr>
            <a:spLocks noChangeArrowheads="1"/>
          </p:cNvSpPr>
          <p:nvPr/>
        </p:nvSpPr>
        <p:spPr bwMode="auto">
          <a:xfrm>
            <a:off x="457200" y="1174750"/>
            <a:ext cx="81534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indent="-457200">
              <a:buFont typeface="Arial" charset="0"/>
              <a:buChar char="•"/>
              <a:defRPr/>
            </a:pPr>
            <a:r>
              <a:rPr lang="en-US" sz="2400" dirty="0">
                <a:solidFill>
                  <a:prstClr val="black"/>
                </a:solidFill>
              </a:rPr>
              <a:t>An owner or operator of natural gas compressor stations may request authorizations to use DEP’s General Plan Approval and General Operating Permit for Natural Gas Compression and/or Processing Facilities (GP-5). </a:t>
            </a:r>
            <a:endParaRPr lang="en-US" sz="2400" dirty="0" smtClean="0">
              <a:solidFill>
                <a:prstClr val="black"/>
              </a:solidFill>
            </a:endParaRPr>
          </a:p>
          <a:p>
            <a:pPr marL="0" lvl="1">
              <a:defRPr/>
            </a:pPr>
            <a:r>
              <a:rPr lang="en-US" sz="2400" dirty="0" smtClean="0">
                <a:solidFill>
                  <a:prstClr val="black"/>
                </a:solidFill>
              </a:rPr>
              <a:t> </a:t>
            </a:r>
            <a:endParaRPr lang="en-US" sz="2400" dirty="0">
              <a:solidFill>
                <a:prstClr val="black"/>
              </a:solidFill>
            </a:endParaRPr>
          </a:p>
          <a:p>
            <a:pPr lvl="1" indent="-457200">
              <a:buFont typeface="Arial" charset="0"/>
              <a:buChar char="•"/>
              <a:defRPr/>
            </a:pPr>
            <a:r>
              <a:rPr lang="en-US" sz="2400" dirty="0" smtClean="0"/>
              <a:t>Modifications </a:t>
            </a:r>
            <a:r>
              <a:rPr lang="en-US" sz="2400" dirty="0"/>
              <a:t>to </a:t>
            </a:r>
            <a:r>
              <a:rPr lang="en-US" sz="2400" dirty="0" smtClean="0"/>
              <a:t>existing GP-5 </a:t>
            </a:r>
            <a:r>
              <a:rPr lang="en-US" sz="2400" dirty="0"/>
              <a:t>are being developed for public review and comment.  </a:t>
            </a:r>
          </a:p>
          <a:p>
            <a:pPr marL="0" lvl="1">
              <a:defRPr/>
            </a:pPr>
            <a:endParaRPr lang="en-US" sz="2400" dirty="0"/>
          </a:p>
          <a:p>
            <a:pPr marL="457200" indent="-457200">
              <a:buFont typeface="Arial" charset="0"/>
              <a:buChar char="•"/>
            </a:pPr>
            <a:r>
              <a:rPr lang="en-US" sz="2400" dirty="0" smtClean="0"/>
              <a:t>The </a:t>
            </a:r>
            <a:r>
              <a:rPr lang="en-US" sz="2400" dirty="0"/>
              <a:t>applicability of GP-5 may be extended to natural gas transmission operations.</a:t>
            </a:r>
          </a:p>
          <a:p>
            <a:endParaRPr lang="en-US" sz="2400" dirty="0"/>
          </a:p>
        </p:txBody>
      </p:sp>
      <p:sp>
        <p:nvSpPr>
          <p:cNvPr id="2" name="Slide Number Placeholder 1"/>
          <p:cNvSpPr>
            <a:spLocks noGrp="1"/>
          </p:cNvSpPr>
          <p:nvPr>
            <p:ph type="sldNum" sz="quarter" idx="12"/>
          </p:nvPr>
        </p:nvSpPr>
        <p:spPr/>
        <p:txBody>
          <a:bodyPr/>
          <a:lstStyle/>
          <a:p>
            <a:pPr>
              <a:defRPr/>
            </a:pPr>
            <a:fld id="{38CE58FF-5EF5-46CB-AF18-019CC81DAEB4}" type="slidenum">
              <a:rPr lang="en-US" smtClean="0"/>
              <a:pPr>
                <a:defRPr/>
              </a:pPr>
              <a:t>8</a:t>
            </a:fld>
            <a:endParaRPr lang="en-US" dirty="0"/>
          </a:p>
        </p:txBody>
      </p:sp>
      <p:grpSp>
        <p:nvGrpSpPr>
          <p:cNvPr id="8" name="Group 9"/>
          <p:cNvGrpSpPr>
            <a:grpSpLocks/>
          </p:cNvGrpSpPr>
          <p:nvPr/>
        </p:nvGrpSpPr>
        <p:grpSpPr bwMode="auto">
          <a:xfrm>
            <a:off x="288925" y="355600"/>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200" dirty="0" smtClean="0">
                  <a:solidFill>
                    <a:schemeClr val="bg1"/>
                  </a:solidFill>
                </a:rPr>
                <a:t>Concepts for GP-5 Modifications</a:t>
              </a:r>
              <a:endParaRPr lang="en-US" sz="3200" dirty="0">
                <a:solidFill>
                  <a:schemeClr val="bg1"/>
                </a:solidFill>
              </a:endParaRPr>
            </a:p>
          </p:txBody>
        </p:sp>
      </p:grpSp>
    </p:spTree>
    <p:extLst>
      <p:ext uri="{BB962C8B-B14F-4D97-AF65-F5344CB8AC3E}">
        <p14:creationId xmlns:p14="http://schemas.microsoft.com/office/powerpoint/2010/main" val="481382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7"/>
          <p:cNvSpPr>
            <a:spLocks noGrp="1" noChangeArrowheads="1"/>
          </p:cNvSpPr>
          <p:nvPr>
            <p:ph type="title"/>
          </p:nvPr>
        </p:nvSpPr>
        <p:spPr>
          <a:xfrm>
            <a:off x="533400" y="228600"/>
            <a:ext cx="8229600" cy="1143000"/>
          </a:xfrm>
        </p:spPr>
        <p:txBody>
          <a:bodyPr>
            <a:spAutoFit/>
          </a:bodyPr>
          <a:lstStyle/>
          <a:p>
            <a:pPr eaLnBrk="1" hangingPunct="1"/>
            <a:r>
              <a:rPr lang="en-US" sz="4000" dirty="0" smtClean="0">
                <a:solidFill>
                  <a:schemeClr val="bg1"/>
                </a:solidFill>
              </a:rPr>
              <a:t>Headings :  White Text 40 pt. Calibri</a:t>
            </a:r>
          </a:p>
        </p:txBody>
      </p:sp>
      <p:sp>
        <p:nvSpPr>
          <p:cNvPr id="6148" name="TextBox 5"/>
          <p:cNvSpPr txBox="1">
            <a:spLocks noChangeArrowheads="1"/>
          </p:cNvSpPr>
          <p:nvPr/>
        </p:nvSpPr>
        <p:spPr bwMode="auto">
          <a:xfrm>
            <a:off x="685800" y="457200"/>
            <a:ext cx="8077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r>
              <a:rPr lang="en-US" sz="4000" dirty="0" smtClean="0">
                <a:solidFill>
                  <a:schemeClr val="bg1"/>
                </a:solidFill>
              </a:rPr>
              <a:t>Final </a:t>
            </a:r>
            <a:r>
              <a:rPr lang="en-US" sz="4000" dirty="0">
                <a:solidFill>
                  <a:schemeClr val="bg1"/>
                </a:solidFill>
              </a:rPr>
              <a:t>RACT Rulemaking Impacts</a:t>
            </a:r>
          </a:p>
        </p:txBody>
      </p:sp>
      <p:pic>
        <p:nvPicPr>
          <p:cNvPr id="6149"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324600" y="6019800"/>
            <a:ext cx="2493963" cy="565150"/>
          </a:xfrm>
        </p:spPr>
      </p:pic>
      <p:sp>
        <p:nvSpPr>
          <p:cNvPr id="6150" name="Rectangle 1"/>
          <p:cNvSpPr>
            <a:spLocks noChangeArrowheads="1"/>
          </p:cNvSpPr>
          <p:nvPr/>
        </p:nvSpPr>
        <p:spPr bwMode="auto">
          <a:xfrm>
            <a:off x="473765" y="1371600"/>
            <a:ext cx="8153400"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lvl="0" indent="-457200">
              <a:buFont typeface="Arial" charset="0"/>
              <a:buChar char="•"/>
            </a:pPr>
            <a:r>
              <a:rPr lang="en-US" sz="2400" dirty="0">
                <a:solidFill>
                  <a:prstClr val="black"/>
                </a:solidFill>
              </a:rPr>
              <a:t>The DEP may require no-bleed and/or low-bleed pneumatic controllers.</a:t>
            </a:r>
          </a:p>
          <a:p>
            <a:pPr marL="457200" lvl="0" indent="-457200">
              <a:buFont typeface="Arial" charset="0"/>
              <a:buChar char="•"/>
            </a:pPr>
            <a:endParaRPr lang="en-US" sz="2400" dirty="0">
              <a:solidFill>
                <a:prstClr val="black"/>
              </a:solidFill>
            </a:endParaRPr>
          </a:p>
          <a:p>
            <a:pPr lvl="1" indent="-457200">
              <a:buFont typeface="Arial" charset="0"/>
              <a:buChar char="•"/>
            </a:pPr>
            <a:r>
              <a:rPr lang="en-US" sz="2400" dirty="0">
                <a:solidFill>
                  <a:prstClr val="black"/>
                </a:solidFill>
              </a:rPr>
              <a:t>The first attempt at leak repair would be required within five (5) calendar days of leak detection. </a:t>
            </a:r>
            <a:r>
              <a:rPr lang="en-US" sz="2400" dirty="0" smtClean="0">
                <a:solidFill>
                  <a:prstClr val="black"/>
                </a:solidFill>
              </a:rPr>
              <a:t> If </a:t>
            </a:r>
            <a:r>
              <a:rPr lang="en-US" sz="2400" dirty="0">
                <a:solidFill>
                  <a:prstClr val="black"/>
                </a:solidFill>
              </a:rPr>
              <a:t>the purchase of parts is necessary, the leak must be repaired within 15 calendar </a:t>
            </a:r>
            <a:r>
              <a:rPr lang="en-US" sz="2400" dirty="0" smtClean="0">
                <a:solidFill>
                  <a:prstClr val="black"/>
                </a:solidFill>
              </a:rPr>
              <a:t>days </a:t>
            </a:r>
            <a:r>
              <a:rPr lang="en-US" sz="2400" dirty="0">
                <a:solidFill>
                  <a:prstClr val="black"/>
                </a:solidFill>
              </a:rPr>
              <a:t>after the purchase of parts.</a:t>
            </a:r>
          </a:p>
          <a:p>
            <a:pPr marL="0" lvl="1"/>
            <a:endParaRPr lang="en-US" sz="2400" dirty="0">
              <a:solidFill>
                <a:prstClr val="black"/>
              </a:solidFill>
            </a:endParaRPr>
          </a:p>
          <a:p>
            <a:pPr marL="342900" lvl="0" indent="-342900">
              <a:buFont typeface="Arial" charset="0"/>
              <a:buChar char="•"/>
            </a:pPr>
            <a:endParaRPr lang="en-US" sz="2800" dirty="0">
              <a:solidFill>
                <a:prstClr val="black"/>
              </a:solidFill>
            </a:endParaRPr>
          </a:p>
          <a:p>
            <a:endParaRPr lang="en-US" sz="2400" dirty="0"/>
          </a:p>
        </p:txBody>
      </p:sp>
      <p:sp>
        <p:nvSpPr>
          <p:cNvPr id="2" name="Slide Number Placeholder 1"/>
          <p:cNvSpPr>
            <a:spLocks noGrp="1"/>
          </p:cNvSpPr>
          <p:nvPr>
            <p:ph type="sldNum" sz="quarter" idx="12"/>
          </p:nvPr>
        </p:nvSpPr>
        <p:spPr/>
        <p:txBody>
          <a:bodyPr/>
          <a:lstStyle/>
          <a:p>
            <a:pPr>
              <a:defRPr/>
            </a:pPr>
            <a:fld id="{38CE58FF-5EF5-46CB-AF18-019CC81DAEB4}" type="slidenum">
              <a:rPr lang="en-US" smtClean="0"/>
              <a:pPr>
                <a:defRPr/>
              </a:pPr>
              <a:t>9</a:t>
            </a:fld>
            <a:endParaRPr lang="en-US" dirty="0"/>
          </a:p>
        </p:txBody>
      </p:sp>
      <p:grpSp>
        <p:nvGrpSpPr>
          <p:cNvPr id="8" name="Group 9"/>
          <p:cNvGrpSpPr>
            <a:grpSpLocks/>
          </p:cNvGrpSpPr>
          <p:nvPr/>
        </p:nvGrpSpPr>
        <p:grpSpPr bwMode="auto">
          <a:xfrm>
            <a:off x="359465" y="386678"/>
            <a:ext cx="8382000" cy="660400"/>
            <a:chOff x="288977" y="355144"/>
            <a:chExt cx="8382000" cy="661312"/>
          </a:xfrm>
        </p:grpSpPr>
        <p:pic>
          <p:nvPicPr>
            <p:cNvPr id="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200" dirty="0" smtClean="0">
                  <a:solidFill>
                    <a:schemeClr val="bg1"/>
                  </a:solidFill>
                </a:rPr>
                <a:t>Concepts for GP-5 Modifications</a:t>
              </a:r>
              <a:endParaRPr lang="en-US" sz="3200" dirty="0">
                <a:solidFill>
                  <a:schemeClr val="bg1"/>
                </a:solidFill>
              </a:endParaRPr>
            </a:p>
          </p:txBody>
        </p:sp>
      </p:grpSp>
    </p:spTree>
    <p:extLst>
      <p:ext uri="{BB962C8B-B14F-4D97-AF65-F5344CB8AC3E}">
        <p14:creationId xmlns:p14="http://schemas.microsoft.com/office/powerpoint/2010/main" val="40728337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6523</TotalTime>
  <Words>1008</Words>
  <Application>Microsoft Office PowerPoint</Application>
  <PresentationFormat>On-screen Show (4:3)</PresentationFormat>
  <Paragraphs>126</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 Concepts for Proposed General Permit for Well Pads and Proposed GP-5 Modifications  Citizens Advisory Council  March 15, 2016 </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Headings :  White Text 40 pt. Calibri</vt:lpstr>
      <vt:lpstr>PowerPoint Presentation</vt:lpstr>
    </vt:vector>
  </TitlesOfParts>
  <Company>Commonwealth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Bold Black 44 pt Calibri Font</dc:title>
  <dc:creator>Shulman, Arleen</dc:creator>
  <cp:lastModifiedBy>Hetherington Cunfer, Katherine</cp:lastModifiedBy>
  <cp:revision>383</cp:revision>
  <cp:lastPrinted>2016-03-09T14:14:53Z</cp:lastPrinted>
  <dcterms:created xsi:type="dcterms:W3CDTF">2012-05-11T12:46:01Z</dcterms:created>
  <dcterms:modified xsi:type="dcterms:W3CDTF">2016-03-14T13:48:15Z</dcterms:modified>
</cp:coreProperties>
</file>