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8"/>
  </p:notesMasterIdLst>
  <p:handoutMasterIdLst>
    <p:handoutMasterId r:id="rId29"/>
  </p:handoutMasterIdLst>
  <p:sldIdLst>
    <p:sldId id="503" r:id="rId3"/>
    <p:sldId id="671" r:id="rId4"/>
    <p:sldId id="662" r:id="rId5"/>
    <p:sldId id="600" r:id="rId6"/>
    <p:sldId id="601" r:id="rId7"/>
    <p:sldId id="670" r:id="rId8"/>
    <p:sldId id="608" r:id="rId9"/>
    <p:sldId id="669" r:id="rId10"/>
    <p:sldId id="637" r:id="rId11"/>
    <p:sldId id="592" r:id="rId12"/>
    <p:sldId id="636" r:id="rId13"/>
    <p:sldId id="594" r:id="rId14"/>
    <p:sldId id="661" r:id="rId15"/>
    <p:sldId id="672" r:id="rId16"/>
    <p:sldId id="673" r:id="rId17"/>
    <p:sldId id="658" r:id="rId18"/>
    <p:sldId id="598" r:id="rId19"/>
    <p:sldId id="647" r:id="rId20"/>
    <p:sldId id="660" r:id="rId21"/>
    <p:sldId id="651" r:id="rId22"/>
    <p:sldId id="665" r:id="rId23"/>
    <p:sldId id="663" r:id="rId24"/>
    <p:sldId id="664" r:id="rId25"/>
    <p:sldId id="656" r:id="rId26"/>
    <p:sldId id="606" r:id="rId27"/>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lomquist, Joel D." initials="JDB" lastIdx="12" clrIdx="0"/>
  <p:cmAuthor id="1" name="Moyer, Douglas L." initials="MDL" lastIdx="0" clrIdx="1"/>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6699FF"/>
    <a:srgbClr val="00CC00"/>
    <a:srgbClr val="FFFFCC"/>
    <a:srgbClr val="339933"/>
    <a:srgbClr val="FF0000"/>
    <a:srgbClr val="BFBFBF"/>
    <a:srgbClr val="FF9900"/>
    <a:srgbClr val="FF7C80"/>
    <a:srgbClr val="BBDD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97" autoAdjust="0"/>
    <p:restoredTop sz="88179" autoAdjust="0"/>
  </p:normalViewPr>
  <p:slideViewPr>
    <p:cSldViewPr>
      <p:cViewPr varScale="1">
        <p:scale>
          <a:sx n="72" d="100"/>
          <a:sy n="72" d="100"/>
        </p:scale>
        <p:origin x="1205" y="67"/>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123" d="100"/>
          <a:sy n="123" d="100"/>
        </p:scale>
        <p:origin x="4062"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
            <a:ext cx="3038475" cy="465138"/>
          </a:xfrm>
          <a:prstGeom prst="rect">
            <a:avLst/>
          </a:prstGeom>
        </p:spPr>
        <p:txBody>
          <a:bodyPr vert="horz" lIns="91419" tIns="45710" rIns="91419" bIns="45710" rtlCol="0"/>
          <a:lstStyle>
            <a:lvl1pPr algn="l">
              <a:defRPr sz="1200"/>
            </a:lvl1pPr>
          </a:lstStyle>
          <a:p>
            <a:endParaRPr lang="en-US" dirty="0"/>
          </a:p>
        </p:txBody>
      </p:sp>
      <p:sp>
        <p:nvSpPr>
          <p:cNvPr id="3" name="Date Placeholder 2"/>
          <p:cNvSpPr>
            <a:spLocks noGrp="1"/>
          </p:cNvSpPr>
          <p:nvPr>
            <p:ph type="dt" sz="quarter" idx="1"/>
          </p:nvPr>
        </p:nvSpPr>
        <p:spPr>
          <a:xfrm>
            <a:off x="3970340" y="1"/>
            <a:ext cx="3038475" cy="465138"/>
          </a:xfrm>
          <a:prstGeom prst="rect">
            <a:avLst/>
          </a:prstGeom>
        </p:spPr>
        <p:txBody>
          <a:bodyPr vert="horz" lIns="91419" tIns="45710" rIns="91419" bIns="45710" rtlCol="0"/>
          <a:lstStyle>
            <a:lvl1pPr algn="r">
              <a:defRPr sz="1200"/>
            </a:lvl1pPr>
          </a:lstStyle>
          <a:p>
            <a:fld id="{CDFE1F44-5454-4F0E-AB70-A6540DA798EB}" type="datetimeFigureOut">
              <a:rPr lang="en-US" smtClean="0"/>
              <a:t>6/21/2016</a:t>
            </a:fld>
            <a:endParaRPr lang="en-US" dirty="0"/>
          </a:p>
        </p:txBody>
      </p:sp>
      <p:sp>
        <p:nvSpPr>
          <p:cNvPr id="4" name="Footer Placeholder 3"/>
          <p:cNvSpPr>
            <a:spLocks noGrp="1"/>
          </p:cNvSpPr>
          <p:nvPr>
            <p:ph type="ftr" sz="quarter" idx="2"/>
          </p:nvPr>
        </p:nvSpPr>
        <p:spPr>
          <a:xfrm>
            <a:off x="3" y="8829677"/>
            <a:ext cx="3038475" cy="465138"/>
          </a:xfrm>
          <a:prstGeom prst="rect">
            <a:avLst/>
          </a:prstGeom>
        </p:spPr>
        <p:txBody>
          <a:bodyPr vert="horz" lIns="91419" tIns="45710" rIns="91419" bIns="4571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40" y="8829677"/>
            <a:ext cx="3038475" cy="465138"/>
          </a:xfrm>
          <a:prstGeom prst="rect">
            <a:avLst/>
          </a:prstGeom>
        </p:spPr>
        <p:txBody>
          <a:bodyPr vert="horz" lIns="91419" tIns="45710" rIns="91419" bIns="45710" rtlCol="0" anchor="b"/>
          <a:lstStyle>
            <a:lvl1pPr algn="r">
              <a:defRPr sz="1200"/>
            </a:lvl1pPr>
          </a:lstStyle>
          <a:p>
            <a:fld id="{F2AC82F7-082D-493F-9D6A-82865A199116}" type="slidenum">
              <a:rPr lang="en-US" smtClean="0"/>
              <a:t>‹#›</a:t>
            </a:fld>
            <a:endParaRPr lang="en-US" dirty="0"/>
          </a:p>
        </p:txBody>
      </p:sp>
    </p:spTree>
    <p:extLst>
      <p:ext uri="{BB962C8B-B14F-4D97-AF65-F5344CB8AC3E}">
        <p14:creationId xmlns:p14="http://schemas.microsoft.com/office/powerpoint/2010/main" val="2746723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1"/>
            <a:ext cx="3037840" cy="464820"/>
          </a:xfrm>
          <a:prstGeom prst="rect">
            <a:avLst/>
          </a:prstGeom>
          <a:noFill/>
          <a:ln w="9525">
            <a:noFill/>
            <a:miter lim="800000"/>
            <a:headEnd/>
            <a:tailEnd/>
          </a:ln>
          <a:effectLst/>
        </p:spPr>
        <p:txBody>
          <a:bodyPr vert="horz" wrap="square" lIns="93156" tIns="46578" rIns="93156" bIns="46578" numCol="1" anchor="t" anchorCtr="0" compatLnSpc="1">
            <a:prstTxWarp prst="textNoShape">
              <a:avLst/>
            </a:prstTxWarp>
          </a:bodyPr>
          <a:lstStyle>
            <a:lvl1pPr>
              <a:defRPr sz="1200"/>
            </a:lvl1pPr>
          </a:lstStyle>
          <a:p>
            <a:pPr>
              <a:defRPr/>
            </a:pPr>
            <a:endParaRPr lang="en-US" dirty="0"/>
          </a:p>
        </p:txBody>
      </p:sp>
      <p:sp>
        <p:nvSpPr>
          <p:cNvPr id="36867" name="Rectangle 3"/>
          <p:cNvSpPr>
            <a:spLocks noGrp="1" noChangeArrowheads="1"/>
          </p:cNvSpPr>
          <p:nvPr>
            <p:ph type="dt" idx="1"/>
          </p:nvPr>
        </p:nvSpPr>
        <p:spPr bwMode="auto">
          <a:xfrm>
            <a:off x="3970941" y="1"/>
            <a:ext cx="3037840" cy="464820"/>
          </a:xfrm>
          <a:prstGeom prst="rect">
            <a:avLst/>
          </a:prstGeom>
          <a:noFill/>
          <a:ln w="9525">
            <a:noFill/>
            <a:miter lim="800000"/>
            <a:headEnd/>
            <a:tailEnd/>
          </a:ln>
          <a:effectLst/>
        </p:spPr>
        <p:txBody>
          <a:bodyPr vert="horz" wrap="square" lIns="93156" tIns="46578" rIns="93156" bIns="46578" numCol="1" anchor="t" anchorCtr="0" compatLnSpc="1">
            <a:prstTxWarp prst="textNoShape">
              <a:avLst/>
            </a:prstTxWarp>
          </a:bodyPr>
          <a:lstStyle>
            <a:lvl1pPr algn="r">
              <a:defRPr sz="1200"/>
            </a:lvl1pPr>
          </a:lstStyle>
          <a:p>
            <a:pPr>
              <a:defRPr/>
            </a:pPr>
            <a:endParaRPr lang="en-US" dirty="0"/>
          </a:p>
        </p:txBody>
      </p:sp>
      <p:sp>
        <p:nvSpPr>
          <p:cNvPr id="2458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9" name="Rectangle 5"/>
          <p:cNvSpPr>
            <a:spLocks noGrp="1" noChangeArrowheads="1"/>
          </p:cNvSpPr>
          <p:nvPr>
            <p:ph type="body" sz="quarter" idx="3"/>
          </p:nvPr>
        </p:nvSpPr>
        <p:spPr bwMode="auto">
          <a:xfrm>
            <a:off x="701040" y="4415792"/>
            <a:ext cx="5608320" cy="4183380"/>
          </a:xfrm>
          <a:prstGeom prst="rect">
            <a:avLst/>
          </a:prstGeom>
          <a:noFill/>
          <a:ln w="9525">
            <a:noFill/>
            <a:miter lim="800000"/>
            <a:headEnd/>
            <a:tailEnd/>
          </a:ln>
          <a:effectLst/>
        </p:spPr>
        <p:txBody>
          <a:bodyPr vert="horz" wrap="square" lIns="93156" tIns="46578" rIns="93156" bIns="4657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6870" name="Rectangle 6"/>
          <p:cNvSpPr>
            <a:spLocks noGrp="1" noChangeArrowheads="1"/>
          </p:cNvSpPr>
          <p:nvPr>
            <p:ph type="ftr" sz="quarter" idx="4"/>
          </p:nvPr>
        </p:nvSpPr>
        <p:spPr bwMode="auto">
          <a:xfrm>
            <a:off x="0" y="8829969"/>
            <a:ext cx="3037840" cy="464820"/>
          </a:xfrm>
          <a:prstGeom prst="rect">
            <a:avLst/>
          </a:prstGeom>
          <a:noFill/>
          <a:ln w="9525">
            <a:noFill/>
            <a:miter lim="800000"/>
            <a:headEnd/>
            <a:tailEnd/>
          </a:ln>
          <a:effectLst/>
        </p:spPr>
        <p:txBody>
          <a:bodyPr vert="horz" wrap="square" lIns="93156" tIns="46578" rIns="93156" bIns="46578" numCol="1" anchor="b" anchorCtr="0" compatLnSpc="1">
            <a:prstTxWarp prst="textNoShape">
              <a:avLst/>
            </a:prstTxWarp>
          </a:bodyPr>
          <a:lstStyle>
            <a:lvl1pPr>
              <a:defRPr sz="1200"/>
            </a:lvl1pPr>
          </a:lstStyle>
          <a:p>
            <a:pPr>
              <a:defRPr/>
            </a:pPr>
            <a:endParaRPr lang="en-US" dirty="0"/>
          </a:p>
        </p:txBody>
      </p:sp>
      <p:sp>
        <p:nvSpPr>
          <p:cNvPr id="36871" name="Rectangle 7"/>
          <p:cNvSpPr>
            <a:spLocks noGrp="1" noChangeArrowheads="1"/>
          </p:cNvSpPr>
          <p:nvPr>
            <p:ph type="sldNum" sz="quarter" idx="5"/>
          </p:nvPr>
        </p:nvSpPr>
        <p:spPr bwMode="auto">
          <a:xfrm>
            <a:off x="3970941" y="8829969"/>
            <a:ext cx="3037840" cy="464820"/>
          </a:xfrm>
          <a:prstGeom prst="rect">
            <a:avLst/>
          </a:prstGeom>
          <a:noFill/>
          <a:ln w="9525">
            <a:noFill/>
            <a:miter lim="800000"/>
            <a:headEnd/>
            <a:tailEnd/>
          </a:ln>
          <a:effectLst/>
        </p:spPr>
        <p:txBody>
          <a:bodyPr vert="horz" wrap="square" lIns="93156" tIns="46578" rIns="93156" bIns="46578" numCol="1" anchor="b" anchorCtr="0" compatLnSpc="1">
            <a:prstTxWarp prst="textNoShape">
              <a:avLst/>
            </a:prstTxWarp>
          </a:bodyPr>
          <a:lstStyle>
            <a:lvl1pPr algn="r">
              <a:defRPr sz="1200"/>
            </a:lvl1pPr>
          </a:lstStyle>
          <a:p>
            <a:pPr>
              <a:defRPr/>
            </a:pPr>
            <a:fld id="{C47AE988-1163-4F1A-A556-7E67DD2CA9C1}" type="slidenum">
              <a:rPr lang="en-US"/>
              <a:pPr>
                <a:defRPr/>
              </a:pPr>
              <a:t>‹#›</a:t>
            </a:fld>
            <a:endParaRPr lang="en-US" dirty="0"/>
          </a:p>
        </p:txBody>
      </p:sp>
    </p:spTree>
    <p:extLst>
      <p:ext uri="{BB962C8B-B14F-4D97-AF65-F5344CB8AC3E}">
        <p14:creationId xmlns:p14="http://schemas.microsoft.com/office/powerpoint/2010/main" val="27393648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1</a:t>
            </a:fld>
            <a:endParaRPr lang="en-US" dirty="0"/>
          </a:p>
        </p:txBody>
      </p:sp>
    </p:spTree>
    <p:extLst>
      <p:ext uri="{BB962C8B-B14F-4D97-AF65-F5344CB8AC3E}">
        <p14:creationId xmlns:p14="http://schemas.microsoft.com/office/powerpoint/2010/main" val="21999354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blue, yellow. Red</a:t>
            </a:r>
          </a:p>
          <a:p>
            <a:r>
              <a:rPr lang="en-US" dirty="0" smtClean="0"/>
              <a:t>Range and </a:t>
            </a:r>
            <a:r>
              <a:rPr lang="en-US" dirty="0" err="1" smtClean="0"/>
              <a:t>Avg</a:t>
            </a:r>
            <a:endParaRPr lang="en-US" dirty="0" smtClean="0"/>
          </a:p>
          <a:p>
            <a:endParaRPr lang="en-US" dirty="0" smtClean="0"/>
          </a:p>
          <a:p>
            <a:r>
              <a:rPr lang="en-US" dirty="0" smtClean="0"/>
              <a:t>PA:</a:t>
            </a:r>
            <a:r>
              <a:rPr lang="en-US" baseline="0" dirty="0" smtClean="0"/>
              <a:t> Higher average than rest of Bay watershed</a:t>
            </a:r>
            <a:endParaRPr lang="en-US" dirty="0"/>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10</a:t>
            </a:fld>
            <a:endParaRPr lang="en-US" dirty="0"/>
          </a:p>
        </p:txBody>
      </p:sp>
    </p:spTree>
    <p:extLst>
      <p:ext uri="{BB962C8B-B14F-4D97-AF65-F5344CB8AC3E}">
        <p14:creationId xmlns:p14="http://schemas.microsoft.com/office/powerpoint/2010/main" val="4197804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 all for N</a:t>
            </a:r>
          </a:p>
          <a:p>
            <a:endParaRPr lang="en-US" dirty="0" smtClean="0"/>
          </a:p>
          <a:p>
            <a:r>
              <a:rPr lang="en-US" dirty="0" smtClean="0"/>
              <a:t>PA:</a:t>
            </a:r>
            <a:r>
              <a:rPr lang="en-US" baseline="0" dirty="0" smtClean="0"/>
              <a:t> more improvements but coming down from higher average</a:t>
            </a:r>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11</a:t>
            </a:fld>
            <a:endParaRPr lang="en-US" dirty="0"/>
          </a:p>
        </p:txBody>
      </p:sp>
    </p:spTree>
    <p:extLst>
      <p:ext uri="{BB962C8B-B14F-4D97-AF65-F5344CB8AC3E}">
        <p14:creationId xmlns:p14="http://schemas.microsoft.com/office/powerpoint/2010/main" val="35354237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changes</a:t>
            </a:r>
            <a:r>
              <a:rPr lang="en-US" baseline="0" dirty="0" smtClean="0"/>
              <a:t> for individual sites in </a:t>
            </a:r>
            <a:r>
              <a:rPr lang="en-US" baseline="0" dirty="0" err="1" smtClean="0"/>
              <a:t>Susq</a:t>
            </a:r>
            <a:r>
              <a:rPr lang="en-US" baseline="0" dirty="0" smtClean="0"/>
              <a:t>.</a:t>
            </a:r>
          </a:p>
          <a:p>
            <a:r>
              <a:rPr lang="en-US" baseline="0" dirty="0" smtClean="0"/>
              <a:t>-Change in </a:t>
            </a:r>
            <a:r>
              <a:rPr lang="en-US" baseline="0" dirty="0" err="1" smtClean="0"/>
              <a:t>lbs</a:t>
            </a:r>
            <a:r>
              <a:rPr lang="en-US" baseline="0" dirty="0" smtClean="0"/>
              <a:t> per acre. </a:t>
            </a:r>
          </a:p>
          <a:p>
            <a:r>
              <a:rPr lang="en-US" baseline="0" dirty="0" smtClean="0"/>
              <a:t>-Green is reducing amounts so improving. Orange is increasing amounts so degrading.</a:t>
            </a:r>
          </a:p>
          <a:p>
            <a:r>
              <a:rPr lang="en-US" baseline="0" dirty="0" smtClean="0"/>
              <a:t>-Top four sites are NY. Middle is PA, and bottom is Conowingo, the outlet to the tidal   waters and downstream of reservoirs.  No change at this site. </a:t>
            </a:r>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12</a:t>
            </a:fld>
            <a:endParaRPr lang="en-US" dirty="0"/>
          </a:p>
        </p:txBody>
      </p:sp>
    </p:spTree>
    <p:extLst>
      <p:ext uri="{BB962C8B-B14F-4D97-AF65-F5344CB8AC3E}">
        <p14:creationId xmlns:p14="http://schemas.microsoft.com/office/powerpoint/2010/main" val="196366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Improvements through</a:t>
            </a:r>
            <a:r>
              <a:rPr lang="en-US" baseline="0" dirty="0" smtClean="0"/>
              <a:t> much of </a:t>
            </a:r>
            <a:r>
              <a:rPr lang="en-US" baseline="0" dirty="0" err="1" smtClean="0"/>
              <a:t>Susq</a:t>
            </a:r>
            <a:r>
              <a:rPr lang="en-US" baseline="0" dirty="0" smtClean="0"/>
              <a:t>. </a:t>
            </a:r>
          </a:p>
          <a:p>
            <a:r>
              <a:rPr lang="en-US" baseline="0" dirty="0" smtClean="0"/>
              <a:t>Being offset by reservoir system on lower part of river. Notice worsening conditions at Conowingo. Show you the pattern. </a:t>
            </a:r>
            <a:endParaRPr lang="en-US" dirty="0"/>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14</a:t>
            </a:fld>
            <a:endParaRPr lang="en-US" dirty="0"/>
          </a:p>
        </p:txBody>
      </p:sp>
    </p:spTree>
    <p:extLst>
      <p:ext uri="{BB962C8B-B14F-4D97-AF65-F5344CB8AC3E}">
        <p14:creationId xmlns:p14="http://schemas.microsoft.com/office/powerpoint/2010/main" val="39389884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Improvements through</a:t>
            </a:r>
            <a:r>
              <a:rPr lang="en-US" baseline="0" dirty="0" smtClean="0"/>
              <a:t> much of </a:t>
            </a:r>
            <a:r>
              <a:rPr lang="en-US" baseline="0" dirty="0" err="1" smtClean="0"/>
              <a:t>Susq</a:t>
            </a:r>
            <a:r>
              <a:rPr lang="en-US" baseline="0" dirty="0" smtClean="0"/>
              <a:t>. </a:t>
            </a:r>
          </a:p>
          <a:p>
            <a:r>
              <a:rPr lang="en-US" baseline="0" dirty="0" smtClean="0"/>
              <a:t>Being offset by reservoir system on lower part of river. Notice worsening conditions at Conowingo. Show you the pattern. </a:t>
            </a:r>
            <a:endParaRPr lang="en-US" dirty="0"/>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15</a:t>
            </a:fld>
            <a:endParaRPr lang="en-US" dirty="0"/>
          </a:p>
        </p:txBody>
      </p:sp>
    </p:spTree>
    <p:extLst>
      <p:ext uri="{BB962C8B-B14F-4D97-AF65-F5344CB8AC3E}">
        <p14:creationId xmlns:p14="http://schemas.microsoft.com/office/powerpoint/2010/main" val="39389884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Phosphorus</a:t>
            </a:r>
            <a:r>
              <a:rPr lang="en-US" baseline="0" dirty="0" smtClean="0"/>
              <a:t> Inputs from 3 major sources</a:t>
            </a:r>
          </a:p>
          <a:p>
            <a:r>
              <a:rPr lang="en-US" baseline="0" dirty="0" smtClean="0"/>
              <a:t>-P and NP</a:t>
            </a:r>
          </a:p>
          <a:p>
            <a:r>
              <a:rPr lang="en-US" baseline="0" dirty="0" smtClean="0"/>
              <a:t>-Natural sources (areas in the watershed where high P concentrations exist due to rock decomposition.</a:t>
            </a:r>
            <a:endParaRPr lang="en-US" dirty="0"/>
          </a:p>
        </p:txBody>
      </p:sp>
      <p:sp>
        <p:nvSpPr>
          <p:cNvPr id="4" name="Slide Number Placeholder 3"/>
          <p:cNvSpPr>
            <a:spLocks noGrp="1"/>
          </p:cNvSpPr>
          <p:nvPr>
            <p:ph type="sldNum" sz="quarter" idx="10"/>
          </p:nvPr>
        </p:nvSpPr>
        <p:spPr/>
        <p:txBody>
          <a:bodyPr/>
          <a:lstStyle/>
          <a:p>
            <a:pPr>
              <a:defRPr/>
            </a:pPr>
            <a:fld id="{67A82489-A758-A54B-923E-C2FC72C32D2E}" type="slidenum">
              <a:rPr lang="en-US" smtClean="0"/>
              <a:pPr>
                <a:defRPr/>
              </a:pPr>
              <a:t>16</a:t>
            </a:fld>
            <a:endParaRPr lang="en-US" dirty="0"/>
          </a:p>
        </p:txBody>
      </p:sp>
    </p:spTree>
    <p:extLst>
      <p:ext uri="{BB962C8B-B14F-4D97-AF65-F5344CB8AC3E}">
        <p14:creationId xmlns:p14="http://schemas.microsoft.com/office/powerpoint/2010/main" val="1211738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 loads per acre is above the Average of watershed. </a:t>
            </a:r>
          </a:p>
          <a:p>
            <a:r>
              <a:rPr lang="en-US" dirty="0" smtClean="0"/>
              <a:t>Trends</a:t>
            </a:r>
            <a:r>
              <a:rPr lang="en-US" baseline="0" dirty="0" smtClean="0"/>
              <a:t> in watershed</a:t>
            </a:r>
          </a:p>
          <a:p>
            <a:r>
              <a:rPr lang="en-US" baseline="0" dirty="0" smtClean="0"/>
              <a:t>PA trends</a:t>
            </a:r>
            <a:endParaRPr lang="en-US" dirty="0"/>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17</a:t>
            </a:fld>
            <a:endParaRPr lang="en-US" dirty="0"/>
          </a:p>
        </p:txBody>
      </p:sp>
    </p:spTree>
    <p:extLst>
      <p:ext uri="{BB962C8B-B14F-4D97-AF65-F5344CB8AC3E}">
        <p14:creationId xmlns:p14="http://schemas.microsoft.com/office/powerpoint/2010/main" val="42188904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Improvements through</a:t>
            </a:r>
            <a:r>
              <a:rPr lang="en-US" baseline="0" dirty="0" smtClean="0"/>
              <a:t> much of </a:t>
            </a:r>
            <a:r>
              <a:rPr lang="en-US" baseline="0" dirty="0" err="1" smtClean="0"/>
              <a:t>Susq</a:t>
            </a:r>
            <a:r>
              <a:rPr lang="en-US" baseline="0" dirty="0" smtClean="0"/>
              <a:t>. </a:t>
            </a:r>
          </a:p>
          <a:p>
            <a:r>
              <a:rPr lang="en-US" baseline="0" dirty="0" smtClean="0"/>
              <a:t>Being offset by reservoir system on lower part of river. Notice worsening conditions at Conowingo. Show you the pattern. </a:t>
            </a:r>
            <a:endParaRPr lang="en-US" dirty="0"/>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18</a:t>
            </a:fld>
            <a:endParaRPr lang="en-US" dirty="0"/>
          </a:p>
        </p:txBody>
      </p:sp>
    </p:spTree>
    <p:extLst>
      <p:ext uri="{BB962C8B-B14F-4D97-AF65-F5344CB8AC3E}">
        <p14:creationId xmlns:p14="http://schemas.microsoft.com/office/powerpoint/2010/main" val="39389884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19</a:t>
            </a:fld>
            <a:endParaRPr lang="en-US" dirty="0"/>
          </a:p>
        </p:txBody>
      </p:sp>
    </p:spTree>
    <p:extLst>
      <p:ext uri="{BB962C8B-B14F-4D97-AF65-F5344CB8AC3E}">
        <p14:creationId xmlns:p14="http://schemas.microsoft.com/office/powerpoint/2010/main" val="10747650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Watershed loads:</a:t>
            </a:r>
            <a:r>
              <a:rPr lang="en-US" baseline="0" dirty="0" smtClean="0"/>
              <a:t> similar to rest of watershed</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20</a:t>
            </a:fld>
            <a:endParaRPr lang="en-US" dirty="0"/>
          </a:p>
        </p:txBody>
      </p:sp>
    </p:spTree>
    <p:extLst>
      <p:ext uri="{BB962C8B-B14F-4D97-AF65-F5344CB8AC3E}">
        <p14:creationId xmlns:p14="http://schemas.microsoft.com/office/powerpoint/2010/main" val="3532733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2</a:t>
            </a:fld>
            <a:endParaRPr lang="en-US" dirty="0"/>
          </a:p>
        </p:txBody>
      </p:sp>
    </p:spTree>
    <p:extLst>
      <p:ext uri="{BB962C8B-B14F-4D97-AF65-F5344CB8AC3E}">
        <p14:creationId xmlns:p14="http://schemas.microsoft.com/office/powerpoint/2010/main" val="9557216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21</a:t>
            </a:fld>
            <a:endParaRPr lang="en-US" dirty="0"/>
          </a:p>
        </p:txBody>
      </p:sp>
    </p:spTree>
    <p:extLst>
      <p:ext uri="{BB962C8B-B14F-4D97-AF65-F5344CB8AC3E}">
        <p14:creationId xmlns:p14="http://schemas.microsoft.com/office/powerpoint/2010/main" val="22044364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 much larger</a:t>
            </a:r>
            <a:r>
              <a:rPr lang="en-US" baseline="0" dirty="0" smtClean="0"/>
              <a:t> watersheds, more time needed to see change. Lag times</a:t>
            </a:r>
            <a:endParaRPr lang="en-US" dirty="0"/>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22</a:t>
            </a:fld>
            <a:endParaRPr lang="en-US" dirty="0"/>
          </a:p>
        </p:txBody>
      </p:sp>
    </p:spTree>
    <p:extLst>
      <p:ext uri="{BB962C8B-B14F-4D97-AF65-F5344CB8AC3E}">
        <p14:creationId xmlns:p14="http://schemas.microsoft.com/office/powerpoint/2010/main" val="7586364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3938" indent="-163938">
              <a:buFont typeface="Arial" panose="020B0604020202020204" pitchFamily="34" charset="0"/>
              <a:buChar char="•"/>
            </a:pPr>
            <a:r>
              <a:rPr lang="en-US" dirty="0" smtClean="0"/>
              <a:t>Quick</a:t>
            </a:r>
            <a:r>
              <a:rPr lang="en-US" baseline="0" dirty="0" smtClean="0"/>
              <a:t> summary about what is affecting the trends ACROSS the watershed</a:t>
            </a:r>
          </a:p>
          <a:p>
            <a:pPr marL="163938" indent="-163938">
              <a:buFont typeface="Arial" panose="020B0604020202020204" pitchFamily="34" charset="0"/>
              <a:buChar char="•"/>
            </a:pPr>
            <a:r>
              <a:rPr lang="en-US" dirty="0" smtClean="0"/>
              <a:t>Three items that show the most</a:t>
            </a:r>
            <a:r>
              <a:rPr lang="en-US" baseline="0" dirty="0" smtClean="0"/>
              <a:t> promise…</a:t>
            </a:r>
          </a:p>
          <a:p>
            <a:pPr marL="163938" indent="-163938">
              <a:buFont typeface="Arial" panose="020B0604020202020204" pitchFamily="34" charset="0"/>
              <a:buChar char="•"/>
            </a:pPr>
            <a:r>
              <a:rPr lang="en-US" baseline="0" dirty="0" smtClean="0"/>
              <a:t>Two major challenges</a:t>
            </a:r>
          </a:p>
          <a:p>
            <a:pPr marL="163938" indent="-163938">
              <a:buFont typeface="Arial" panose="020B0604020202020204" pitchFamily="34" charset="0"/>
              <a:buChar char="•"/>
            </a:pPr>
            <a:r>
              <a:rPr lang="en-US" baseline="0" dirty="0" smtClean="0"/>
              <a:t>What we need in the future. </a:t>
            </a:r>
          </a:p>
          <a:p>
            <a:pPr marL="163938" indent="-163938">
              <a:buFont typeface="Arial" panose="020B0604020202020204" pitchFamily="34" charset="0"/>
              <a:buChar char="•"/>
            </a:pPr>
            <a:endParaRPr lang="en-US" baseline="0" dirty="0" smtClean="0"/>
          </a:p>
          <a:p>
            <a:pPr marL="163938" indent="-163938">
              <a:buFont typeface="Arial" panose="020B0604020202020204" pitchFamily="34" charset="0"/>
              <a:buChar char="•"/>
            </a:pPr>
            <a:r>
              <a:rPr lang="en-US" baseline="0" dirty="0" smtClean="0"/>
              <a:t>Let’s begin with findings about  what works and start with WWTP…</a:t>
            </a:r>
          </a:p>
        </p:txBody>
      </p:sp>
      <p:sp>
        <p:nvSpPr>
          <p:cNvPr id="4" name="Slide Number Placeholder 3"/>
          <p:cNvSpPr>
            <a:spLocks noGrp="1"/>
          </p:cNvSpPr>
          <p:nvPr>
            <p:ph type="sldNum" sz="quarter" idx="10"/>
          </p:nvPr>
        </p:nvSpPr>
        <p:spPr/>
        <p:txBody>
          <a:bodyPr/>
          <a:lstStyle/>
          <a:p>
            <a:fld id="{72C59ABF-97C0-4BF9-884F-0EDB90ADE15F}" type="slidenum">
              <a:rPr lang="en-US" smtClean="0"/>
              <a:t>24</a:t>
            </a:fld>
            <a:endParaRPr lang="en-US" dirty="0"/>
          </a:p>
        </p:txBody>
      </p:sp>
    </p:spTree>
    <p:extLst>
      <p:ext uri="{BB962C8B-B14F-4D97-AF65-F5344CB8AC3E}">
        <p14:creationId xmlns:p14="http://schemas.microsoft.com/office/powerpoint/2010/main" val="41864547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summarize</a:t>
            </a:r>
            <a:r>
              <a:rPr lang="en-US" baseline="0" dirty="0" smtClean="0"/>
              <a:t> for PA</a:t>
            </a:r>
            <a:endParaRPr lang="en-US" dirty="0"/>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25</a:t>
            </a:fld>
            <a:endParaRPr lang="en-US" dirty="0"/>
          </a:p>
        </p:txBody>
      </p:sp>
    </p:spTree>
    <p:extLst>
      <p:ext uri="{BB962C8B-B14F-4D97-AF65-F5344CB8AC3E}">
        <p14:creationId xmlns:p14="http://schemas.microsoft.com/office/powerpoint/2010/main" val="1562101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a:t>
            </a:r>
            <a:r>
              <a:rPr lang="en-US" baseline="0" dirty="0" smtClean="0"/>
              <a:t> t</a:t>
            </a:r>
            <a:r>
              <a:rPr lang="en-US" dirty="0" smtClean="0"/>
              <a:t>he</a:t>
            </a:r>
            <a:r>
              <a:rPr lang="en-US" baseline="0" dirty="0" smtClean="0"/>
              <a:t> current</a:t>
            </a:r>
            <a:r>
              <a:rPr lang="en-US" dirty="0" smtClean="0"/>
              <a:t> monitoring network is designed</a:t>
            </a:r>
            <a:r>
              <a:rPr lang="en-US" baseline="0" dirty="0" smtClean="0"/>
              <a:t> to answer several question, today I’ll focus on 2 questions.</a:t>
            </a:r>
            <a:endParaRPr lang="en-US" dirty="0"/>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3</a:t>
            </a:fld>
            <a:endParaRPr lang="en-US" dirty="0"/>
          </a:p>
        </p:txBody>
      </p:sp>
    </p:spTree>
    <p:extLst>
      <p:ext uri="{BB962C8B-B14F-4D97-AF65-F5344CB8AC3E}">
        <p14:creationId xmlns:p14="http://schemas.microsoft.com/office/powerpoint/2010/main" val="32449336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844" indent="-171844">
              <a:buFontTx/>
              <a:buChar char="-"/>
            </a:pPr>
            <a:r>
              <a:rPr lang="en-US" sz="800" dirty="0"/>
              <a:t>Monitoring p</a:t>
            </a:r>
            <a:r>
              <a:rPr lang="en-US" sz="1000" dirty="0"/>
              <a:t>rovides the foundation to measure progress toward attaining water-quality standards and </a:t>
            </a:r>
            <a:r>
              <a:rPr lang="en-US" sz="1000" dirty="0" smtClean="0"/>
              <a:t>document water-quality </a:t>
            </a:r>
            <a:r>
              <a:rPr lang="en-US" sz="1000" dirty="0"/>
              <a:t>improvements as practices are implemented to meet local and the Bay TMDL’s. </a:t>
            </a:r>
            <a:endParaRPr lang="en-US" sz="1000" dirty="0" smtClean="0"/>
          </a:p>
          <a:p>
            <a:pPr marL="0" indent="0">
              <a:buFontTx/>
              <a:buNone/>
            </a:pPr>
            <a:endParaRPr lang="en-US" sz="1000" dirty="0"/>
          </a:p>
          <a:p>
            <a:pPr marL="171844" indent="-171844">
              <a:buFontTx/>
              <a:buChar char="-"/>
            </a:pPr>
            <a:r>
              <a:rPr lang="en-US" sz="1000" dirty="0"/>
              <a:t>The monitoring data and multiple analytical tools to help explain </a:t>
            </a:r>
            <a:r>
              <a:rPr lang="en-US" sz="1000" dirty="0" smtClean="0"/>
              <a:t>water-quality change </a:t>
            </a:r>
            <a:r>
              <a:rPr lang="en-US" sz="1000" dirty="0"/>
              <a:t>with the focus on how water quality is responding to management practices</a:t>
            </a:r>
            <a:r>
              <a:rPr lang="en-US" sz="1000" dirty="0" smtClean="0"/>
              <a:t>.</a:t>
            </a:r>
          </a:p>
          <a:p>
            <a:pPr marL="0" indent="0">
              <a:buFontTx/>
              <a:buNone/>
            </a:pPr>
            <a:endParaRPr lang="en-US" sz="1000" dirty="0" smtClean="0"/>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US" sz="1000" dirty="0" smtClean="0"/>
              <a:t>All of this information is needed to inform management for multiple needs</a:t>
            </a:r>
            <a:r>
              <a:rPr lang="en-US" sz="1000" baseline="0" dirty="0" smtClean="0"/>
              <a:t> (read bullets)</a:t>
            </a:r>
            <a:r>
              <a:rPr lang="en-US" sz="1000" dirty="0" smtClean="0"/>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dirty="0"/>
          </a:p>
          <a:p>
            <a:r>
              <a:rPr lang="en-US" sz="1000" dirty="0"/>
              <a:t>-This improved understanding is being used to enhance the WSM and estuary models</a:t>
            </a:r>
          </a:p>
          <a:p>
            <a:endParaRPr lang="en-US" sz="1000" dirty="0"/>
          </a:p>
          <a:p>
            <a:r>
              <a:rPr lang="en-US" sz="1000" dirty="0"/>
              <a:t>Today we will focus on monitoring results for N, P, and S with an emphasis on Susquehanna Basin</a:t>
            </a:r>
          </a:p>
          <a:p>
            <a:endParaRPr lang="en-US" dirty="0"/>
          </a:p>
        </p:txBody>
      </p:sp>
      <p:sp>
        <p:nvSpPr>
          <p:cNvPr id="4" name="Slide Number Placeholder 3"/>
          <p:cNvSpPr>
            <a:spLocks noGrp="1"/>
          </p:cNvSpPr>
          <p:nvPr>
            <p:ph type="sldNum" sz="quarter" idx="10"/>
          </p:nvPr>
        </p:nvSpPr>
        <p:spPr/>
        <p:txBody>
          <a:bodyPr/>
          <a:lstStyle/>
          <a:p>
            <a:fld id="{CF337232-D137-4669-B350-3ACFEB4217C4}"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473035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the results come</a:t>
            </a:r>
            <a:r>
              <a:rPr lang="en-US" baseline="0" dirty="0" smtClean="0"/>
              <a:t> from the CBP nontidal network and associated trend results. This is the Website you can go to for more info. </a:t>
            </a:r>
            <a:endParaRPr lang="en-US" dirty="0"/>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5</a:t>
            </a:fld>
            <a:endParaRPr lang="en-US" dirty="0"/>
          </a:p>
        </p:txBody>
      </p:sp>
    </p:spTree>
    <p:extLst>
      <p:ext uri="{BB962C8B-B14F-4D97-AF65-F5344CB8AC3E}">
        <p14:creationId xmlns:p14="http://schemas.microsoft.com/office/powerpoint/2010/main" val="2593130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Let’s take a look at the current network. This figure shows the spatial distribution and density of monitored sites.  The network has evolved over time as the needs and uses of the data increased.</a:t>
            </a:r>
          </a:p>
          <a:p>
            <a:r>
              <a:rPr lang="en-US" altLang="en-US" dirty="0" smtClean="0"/>
              <a:t>Points</a:t>
            </a:r>
          </a:p>
          <a:p>
            <a:r>
              <a:rPr lang="en-US" altLang="en-US" dirty="0" smtClean="0"/>
              <a:t>2004: Red sites have results for today’s presentation. </a:t>
            </a:r>
          </a:p>
          <a:p>
            <a:r>
              <a:rPr lang="en-US" altLang="en-US" dirty="0" smtClean="0"/>
              <a:t>TMDL: Green sites implemented in 2010-11 Some of the most visible evidence of USGS’ role in the Bay Partnership is through our involvement in the Chesapeake Bay Nontidal Water-quality Monitoring Network.</a:t>
            </a:r>
          </a:p>
          <a:p>
            <a:endParaRPr lang="en-US" altLang="en-US" dirty="0" smtClean="0"/>
          </a:p>
          <a:p>
            <a:r>
              <a:rPr lang="en-US" altLang="en-US" dirty="0" smtClean="0"/>
              <a:t>The “NTN” is a collaborative effort through which water-quality data collected by the USGS, bay States, District of Columbia, and the Susquehanna River Basin Commission are assembled for the purpose of estimating loads (mass of constituent passing a gaged area per unit time), as well as trends in load over time. </a:t>
            </a:r>
          </a:p>
          <a:p>
            <a:endParaRPr lang="en-US" altLang="en-US" dirty="0" smtClean="0"/>
          </a:p>
          <a:p>
            <a:r>
              <a:rPr lang="en-US" altLang="en-US" dirty="0" smtClean="0"/>
              <a:t>The history of the CBNTN dates to the mid-1980s, when the USGS began reporting fluxes and trends at nine nontidal stations near the Fall Line in Maryland and Virginia…</a:t>
            </a:r>
          </a:p>
          <a:p>
            <a:r>
              <a:rPr lang="en-US" altLang="en-US" dirty="0" smtClean="0"/>
              <a:t>… as of 2014, we have…</a:t>
            </a:r>
          </a:p>
          <a:p>
            <a:endParaRPr lang="en-US" altLang="en-US" dirty="0" smtClean="0"/>
          </a:p>
          <a:p>
            <a:r>
              <a:rPr lang="en-US" altLang="en-US" dirty="0" smtClean="0"/>
              <a:t>The USGS is responsible for coordinating data collection across this network, assembling and analyzing data, and communicating load and trend results to Bay constituent jurisdictions, the USEPA Chesapeake Bay Program, and the broader stakeholder communities. It’s helpful to have at least a coarse understanding of how those results are produced…</a:t>
            </a:r>
          </a:p>
          <a:p>
            <a:endParaRPr lang="en-US" altLang="en-US" dirty="0" smtClean="0"/>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4659" indent="-286407" eaLnBrk="0" hangingPunct="0">
              <a:spcBef>
                <a:spcPct val="30000"/>
              </a:spcBef>
              <a:defRPr sz="1200">
                <a:solidFill>
                  <a:schemeClr val="tx1"/>
                </a:solidFill>
                <a:latin typeface="Times New Roman" pitchFamily="18" charset="0"/>
              </a:defRPr>
            </a:lvl2pPr>
            <a:lvl3pPr marL="1145629" indent="-229126" eaLnBrk="0" hangingPunct="0">
              <a:spcBef>
                <a:spcPct val="30000"/>
              </a:spcBef>
              <a:defRPr sz="1200">
                <a:solidFill>
                  <a:schemeClr val="tx1"/>
                </a:solidFill>
                <a:latin typeface="Times New Roman" pitchFamily="18" charset="0"/>
              </a:defRPr>
            </a:lvl3pPr>
            <a:lvl4pPr marL="1603880" indent="-229126" eaLnBrk="0" hangingPunct="0">
              <a:spcBef>
                <a:spcPct val="30000"/>
              </a:spcBef>
              <a:defRPr sz="1200">
                <a:solidFill>
                  <a:schemeClr val="tx1"/>
                </a:solidFill>
                <a:latin typeface="Times New Roman" pitchFamily="18" charset="0"/>
              </a:defRPr>
            </a:lvl4pPr>
            <a:lvl5pPr marL="2062132" indent="-229126" eaLnBrk="0" hangingPunct="0">
              <a:spcBef>
                <a:spcPct val="30000"/>
              </a:spcBef>
              <a:defRPr sz="1200">
                <a:solidFill>
                  <a:schemeClr val="tx1"/>
                </a:solidFill>
                <a:latin typeface="Times New Roman" pitchFamily="18" charset="0"/>
              </a:defRPr>
            </a:lvl5pPr>
            <a:lvl6pPr marL="2520384" indent="-229126" eaLnBrk="0" fontAlgn="base" hangingPunct="0">
              <a:spcBef>
                <a:spcPct val="30000"/>
              </a:spcBef>
              <a:spcAft>
                <a:spcPct val="0"/>
              </a:spcAft>
              <a:defRPr sz="1200">
                <a:solidFill>
                  <a:schemeClr val="tx1"/>
                </a:solidFill>
                <a:latin typeface="Times New Roman" pitchFamily="18" charset="0"/>
              </a:defRPr>
            </a:lvl6pPr>
            <a:lvl7pPr marL="2978635" indent="-229126" eaLnBrk="0" fontAlgn="base" hangingPunct="0">
              <a:spcBef>
                <a:spcPct val="30000"/>
              </a:spcBef>
              <a:spcAft>
                <a:spcPct val="0"/>
              </a:spcAft>
              <a:defRPr sz="1200">
                <a:solidFill>
                  <a:schemeClr val="tx1"/>
                </a:solidFill>
                <a:latin typeface="Times New Roman" pitchFamily="18" charset="0"/>
              </a:defRPr>
            </a:lvl7pPr>
            <a:lvl8pPr marL="3436887" indent="-229126" eaLnBrk="0" fontAlgn="base" hangingPunct="0">
              <a:spcBef>
                <a:spcPct val="30000"/>
              </a:spcBef>
              <a:spcAft>
                <a:spcPct val="0"/>
              </a:spcAft>
              <a:defRPr sz="1200">
                <a:solidFill>
                  <a:schemeClr val="tx1"/>
                </a:solidFill>
                <a:latin typeface="Times New Roman" pitchFamily="18" charset="0"/>
              </a:defRPr>
            </a:lvl8pPr>
            <a:lvl9pPr marL="3895138" indent="-229126"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8A4FD7DF-BE46-4DD8-9CB8-B1C22B53435A}" type="slidenum">
              <a:rPr lang="en-US" altLang="en-US" smtClean="0"/>
              <a:pPr eaLnBrk="1" hangingPunct="1">
                <a:spcBef>
                  <a:spcPct val="0"/>
                </a:spcBef>
              </a:pPr>
              <a:t>6</a:t>
            </a:fld>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Importance</a:t>
            </a:r>
            <a:r>
              <a:rPr lang="en-US" baseline="0" dirty="0" smtClean="0"/>
              <a:t> of Load and Trend Estimation.</a:t>
            </a:r>
            <a:endParaRPr lang="en-US" dirty="0"/>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7</a:t>
            </a:fld>
            <a:endParaRPr lang="en-US" dirty="0"/>
          </a:p>
        </p:txBody>
      </p:sp>
    </p:spTree>
    <p:extLst>
      <p:ext uri="{BB962C8B-B14F-4D97-AF65-F5344CB8AC3E}">
        <p14:creationId xmlns:p14="http://schemas.microsoft.com/office/powerpoint/2010/main" val="647614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4659" indent="-286407" eaLnBrk="0" hangingPunct="0">
              <a:spcBef>
                <a:spcPct val="30000"/>
              </a:spcBef>
              <a:defRPr sz="1200">
                <a:solidFill>
                  <a:schemeClr val="tx1"/>
                </a:solidFill>
                <a:latin typeface="Times New Roman" pitchFamily="18" charset="0"/>
              </a:defRPr>
            </a:lvl2pPr>
            <a:lvl3pPr marL="1145629" indent="-229126" eaLnBrk="0" hangingPunct="0">
              <a:spcBef>
                <a:spcPct val="30000"/>
              </a:spcBef>
              <a:defRPr sz="1200">
                <a:solidFill>
                  <a:schemeClr val="tx1"/>
                </a:solidFill>
                <a:latin typeface="Times New Roman" pitchFamily="18" charset="0"/>
              </a:defRPr>
            </a:lvl3pPr>
            <a:lvl4pPr marL="1603880" indent="-229126" eaLnBrk="0" hangingPunct="0">
              <a:spcBef>
                <a:spcPct val="30000"/>
              </a:spcBef>
              <a:defRPr sz="1200">
                <a:solidFill>
                  <a:schemeClr val="tx1"/>
                </a:solidFill>
                <a:latin typeface="Times New Roman" pitchFamily="18" charset="0"/>
              </a:defRPr>
            </a:lvl4pPr>
            <a:lvl5pPr marL="2062132" indent="-229126" eaLnBrk="0" hangingPunct="0">
              <a:spcBef>
                <a:spcPct val="30000"/>
              </a:spcBef>
              <a:defRPr sz="1200">
                <a:solidFill>
                  <a:schemeClr val="tx1"/>
                </a:solidFill>
                <a:latin typeface="Times New Roman" pitchFamily="18" charset="0"/>
              </a:defRPr>
            </a:lvl5pPr>
            <a:lvl6pPr marL="2520384" indent="-229126" eaLnBrk="0" fontAlgn="base" hangingPunct="0">
              <a:spcBef>
                <a:spcPct val="30000"/>
              </a:spcBef>
              <a:spcAft>
                <a:spcPct val="0"/>
              </a:spcAft>
              <a:defRPr sz="1200">
                <a:solidFill>
                  <a:schemeClr val="tx1"/>
                </a:solidFill>
                <a:latin typeface="Times New Roman" pitchFamily="18" charset="0"/>
              </a:defRPr>
            </a:lvl6pPr>
            <a:lvl7pPr marL="2978635" indent="-229126" eaLnBrk="0" fontAlgn="base" hangingPunct="0">
              <a:spcBef>
                <a:spcPct val="30000"/>
              </a:spcBef>
              <a:spcAft>
                <a:spcPct val="0"/>
              </a:spcAft>
              <a:defRPr sz="1200">
                <a:solidFill>
                  <a:schemeClr val="tx1"/>
                </a:solidFill>
                <a:latin typeface="Times New Roman" pitchFamily="18" charset="0"/>
              </a:defRPr>
            </a:lvl7pPr>
            <a:lvl8pPr marL="3436887" indent="-229126" eaLnBrk="0" fontAlgn="base" hangingPunct="0">
              <a:spcBef>
                <a:spcPct val="30000"/>
              </a:spcBef>
              <a:spcAft>
                <a:spcPct val="0"/>
              </a:spcAft>
              <a:defRPr sz="1200">
                <a:solidFill>
                  <a:schemeClr val="tx1"/>
                </a:solidFill>
                <a:latin typeface="Times New Roman" pitchFamily="18" charset="0"/>
              </a:defRPr>
            </a:lvl8pPr>
            <a:lvl9pPr marL="3895138" indent="-229126"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6CDE4B55-B6DF-4655-BFCF-1223439DE0BD}" type="slidenum">
              <a:rPr lang="en-US" altLang="en-US" smtClean="0"/>
              <a:pPr eaLnBrk="1" hangingPunct="1">
                <a:spcBef>
                  <a:spcPct val="0"/>
                </a:spcBef>
              </a:pPr>
              <a:t>8</a:t>
            </a:fld>
            <a:endParaRPr lang="en-US"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pPr>
                <a:defRPr/>
              </a:pPr>
              <a:t>9</a:t>
            </a:fld>
            <a:endParaRPr lang="en-US" dirty="0"/>
          </a:p>
        </p:txBody>
      </p:sp>
    </p:spTree>
    <p:extLst>
      <p:ext uri="{BB962C8B-B14F-4D97-AF65-F5344CB8AC3E}">
        <p14:creationId xmlns:p14="http://schemas.microsoft.com/office/powerpoint/2010/main" val="3330766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EBE9BE8C-6FC3-422C-8F9E-4FDC9E726CE7}" type="slidenum">
              <a:rPr lang="en-US"/>
              <a:pPr>
                <a:defRPr/>
              </a:pPr>
              <a:t>‹#›</a:t>
            </a:fld>
            <a:endParaRPr lang="en-US" dirty="0"/>
          </a:p>
        </p:txBody>
      </p:sp>
    </p:spTree>
    <p:extLst>
      <p:ext uri="{BB962C8B-B14F-4D97-AF65-F5344CB8AC3E}">
        <p14:creationId xmlns:p14="http://schemas.microsoft.com/office/powerpoint/2010/main" val="21876011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248D950F-A3BD-4115-9AD0-8BEA733E054F}" type="slidenum">
              <a:rPr lang="en-US"/>
              <a:pPr>
                <a:defRPr/>
              </a:pPr>
              <a:t>‹#›</a:t>
            </a:fld>
            <a:endParaRPr lang="en-US" dirty="0"/>
          </a:p>
        </p:txBody>
      </p:sp>
    </p:spTree>
    <p:extLst>
      <p:ext uri="{BB962C8B-B14F-4D97-AF65-F5344CB8AC3E}">
        <p14:creationId xmlns:p14="http://schemas.microsoft.com/office/powerpoint/2010/main" val="3165234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0257BAF7-265F-4115-8389-44FFE5508381}" type="slidenum">
              <a:rPr lang="en-US"/>
              <a:pPr>
                <a:defRPr/>
              </a:pPr>
              <a:t>‹#›</a:t>
            </a:fld>
            <a:endParaRPr lang="en-US" dirty="0"/>
          </a:p>
        </p:txBody>
      </p:sp>
    </p:spTree>
    <p:extLst>
      <p:ext uri="{BB962C8B-B14F-4D97-AF65-F5344CB8AC3E}">
        <p14:creationId xmlns:p14="http://schemas.microsoft.com/office/powerpoint/2010/main" val="32545298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1761CEB3-F4FC-418D-BF47-BC0A967A4B4A}" type="slidenum">
              <a:rPr lang="en-US"/>
              <a:pPr>
                <a:defRPr/>
              </a:pPr>
              <a:t>‹#›</a:t>
            </a:fld>
            <a:endParaRPr lang="en-US" dirty="0"/>
          </a:p>
        </p:txBody>
      </p:sp>
    </p:spTree>
    <p:extLst>
      <p:ext uri="{BB962C8B-B14F-4D97-AF65-F5344CB8AC3E}">
        <p14:creationId xmlns:p14="http://schemas.microsoft.com/office/powerpoint/2010/main" val="21023457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FC68F97-2551-4DA3-8CDB-C15F807636A8}" type="datetimeFigureOut">
              <a:rPr lang="en-US" smtClean="0">
                <a:solidFill>
                  <a:prstClr val="black">
                    <a:tint val="75000"/>
                  </a:prstClr>
                </a:solidFill>
              </a:rPr>
              <a:pPr/>
              <a:t>6/21/2016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8225A3-1AD3-44A5-B5CA-FED83DF21E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29353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C68F97-2551-4DA3-8CDB-C15F807636A8}" type="datetimeFigureOut">
              <a:rPr lang="en-US" smtClean="0">
                <a:solidFill>
                  <a:prstClr val="black">
                    <a:tint val="75000"/>
                  </a:prstClr>
                </a:solidFill>
              </a:rPr>
              <a:pPr/>
              <a:t>6/21/2016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8225A3-1AD3-44A5-B5CA-FED83DF21E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869473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C68F97-2551-4DA3-8CDB-C15F807636A8}" type="datetimeFigureOut">
              <a:rPr lang="en-US" smtClean="0">
                <a:solidFill>
                  <a:prstClr val="black">
                    <a:tint val="75000"/>
                  </a:prstClr>
                </a:solidFill>
              </a:rPr>
              <a:pPr/>
              <a:t>6/21/2016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8225A3-1AD3-44A5-B5CA-FED83DF21E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25749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C68F97-2551-4DA3-8CDB-C15F807636A8}" type="datetimeFigureOut">
              <a:rPr lang="en-US" smtClean="0">
                <a:solidFill>
                  <a:prstClr val="black">
                    <a:tint val="75000"/>
                  </a:prstClr>
                </a:solidFill>
              </a:rPr>
              <a:pPr/>
              <a:t>6/21/2016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8225A3-1AD3-44A5-B5CA-FED83DF21E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50426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FC68F97-2551-4DA3-8CDB-C15F807636A8}" type="datetimeFigureOut">
              <a:rPr lang="en-US" smtClean="0">
                <a:solidFill>
                  <a:prstClr val="black">
                    <a:tint val="75000"/>
                  </a:prstClr>
                </a:solidFill>
              </a:rPr>
              <a:pPr/>
              <a:t>6/21/2016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0C8225A3-1AD3-44A5-B5CA-FED83DF21E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444426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C68F97-2551-4DA3-8CDB-C15F807636A8}" type="datetimeFigureOut">
              <a:rPr lang="en-US" smtClean="0">
                <a:solidFill>
                  <a:prstClr val="black">
                    <a:tint val="75000"/>
                  </a:prstClr>
                </a:solidFill>
              </a:rPr>
              <a:pPr/>
              <a:t>6/21/2016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C8225A3-1AD3-44A5-B5CA-FED83DF21E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51287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68F97-2551-4DA3-8CDB-C15F807636A8}" type="datetimeFigureOut">
              <a:rPr lang="en-US" smtClean="0">
                <a:solidFill>
                  <a:prstClr val="black">
                    <a:tint val="75000"/>
                  </a:prstClr>
                </a:solidFill>
              </a:rPr>
              <a:pPr/>
              <a:t>6/21/2016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0C8225A3-1AD3-44A5-B5CA-FED83DF21E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49999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EBDA3494-0993-4659-B734-1423149B6D2F}" type="slidenum">
              <a:rPr lang="en-US"/>
              <a:pPr>
                <a:defRPr/>
              </a:pPr>
              <a:t>‹#›</a:t>
            </a:fld>
            <a:endParaRPr lang="en-US" dirty="0"/>
          </a:p>
        </p:txBody>
      </p:sp>
    </p:spTree>
    <p:extLst>
      <p:ext uri="{BB962C8B-B14F-4D97-AF65-F5344CB8AC3E}">
        <p14:creationId xmlns:p14="http://schemas.microsoft.com/office/powerpoint/2010/main" val="241813084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C68F97-2551-4DA3-8CDB-C15F807636A8}" type="datetimeFigureOut">
              <a:rPr lang="en-US" smtClean="0">
                <a:solidFill>
                  <a:prstClr val="black">
                    <a:tint val="75000"/>
                  </a:prstClr>
                </a:solidFill>
              </a:rPr>
              <a:pPr/>
              <a:t>6/21/2016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8225A3-1AD3-44A5-B5CA-FED83DF21E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76954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C68F97-2551-4DA3-8CDB-C15F807636A8}" type="datetimeFigureOut">
              <a:rPr lang="en-US" smtClean="0">
                <a:solidFill>
                  <a:prstClr val="black">
                    <a:tint val="75000"/>
                  </a:prstClr>
                </a:solidFill>
              </a:rPr>
              <a:pPr/>
              <a:t>6/21/2016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8225A3-1AD3-44A5-B5CA-FED83DF21E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126843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C68F97-2551-4DA3-8CDB-C15F807636A8}" type="datetimeFigureOut">
              <a:rPr lang="en-US" smtClean="0">
                <a:solidFill>
                  <a:prstClr val="black">
                    <a:tint val="75000"/>
                  </a:prstClr>
                </a:solidFill>
              </a:rPr>
              <a:pPr/>
              <a:t>6/21/2016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8225A3-1AD3-44A5-B5CA-FED83DF21E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41270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C68F97-2551-4DA3-8CDB-C15F807636A8}" type="datetimeFigureOut">
              <a:rPr lang="en-US" smtClean="0">
                <a:solidFill>
                  <a:prstClr val="black">
                    <a:tint val="75000"/>
                  </a:prstClr>
                </a:solidFill>
              </a:rPr>
              <a:pPr/>
              <a:t>6/21/2016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8225A3-1AD3-44A5-B5CA-FED83DF21E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4132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9ECCEDA4-A362-4DB0-93B8-2DB61904CD04}" type="slidenum">
              <a:rPr lang="en-US"/>
              <a:pPr>
                <a:defRPr/>
              </a:pPr>
              <a:t>‹#›</a:t>
            </a:fld>
            <a:endParaRPr lang="en-US" dirty="0"/>
          </a:p>
        </p:txBody>
      </p:sp>
    </p:spTree>
    <p:extLst>
      <p:ext uri="{BB962C8B-B14F-4D97-AF65-F5344CB8AC3E}">
        <p14:creationId xmlns:p14="http://schemas.microsoft.com/office/powerpoint/2010/main" val="18517434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9939FA79-B243-45C3-B36A-A486B45EEAAE}" type="slidenum">
              <a:rPr lang="en-US"/>
              <a:pPr>
                <a:defRPr/>
              </a:pPr>
              <a:t>‹#›</a:t>
            </a:fld>
            <a:endParaRPr lang="en-US" dirty="0"/>
          </a:p>
        </p:txBody>
      </p:sp>
    </p:spTree>
    <p:extLst>
      <p:ext uri="{BB962C8B-B14F-4D97-AF65-F5344CB8AC3E}">
        <p14:creationId xmlns:p14="http://schemas.microsoft.com/office/powerpoint/2010/main" val="2499520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D2BD2C7F-8C9C-442F-A13E-0919AA3B055D}" type="slidenum">
              <a:rPr lang="en-US"/>
              <a:pPr>
                <a:defRPr/>
              </a:pPr>
              <a:t>‹#›</a:t>
            </a:fld>
            <a:endParaRPr lang="en-US" dirty="0"/>
          </a:p>
        </p:txBody>
      </p:sp>
    </p:spTree>
    <p:extLst>
      <p:ext uri="{BB962C8B-B14F-4D97-AF65-F5344CB8AC3E}">
        <p14:creationId xmlns:p14="http://schemas.microsoft.com/office/powerpoint/2010/main" val="1481689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9507301E-575A-42DA-B441-84E3D5CDF204}" type="slidenum">
              <a:rPr lang="en-US"/>
              <a:pPr>
                <a:defRPr/>
              </a:pPr>
              <a:t>‹#›</a:t>
            </a:fld>
            <a:endParaRPr lang="en-US" dirty="0"/>
          </a:p>
        </p:txBody>
      </p:sp>
    </p:spTree>
    <p:extLst>
      <p:ext uri="{BB962C8B-B14F-4D97-AF65-F5344CB8AC3E}">
        <p14:creationId xmlns:p14="http://schemas.microsoft.com/office/powerpoint/2010/main" val="4280759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CB671A3E-C7BC-48C2-9752-F9A70F3CE20E}" type="slidenum">
              <a:rPr lang="en-US"/>
              <a:pPr>
                <a:defRPr/>
              </a:pPr>
              <a:t>‹#›</a:t>
            </a:fld>
            <a:endParaRPr lang="en-US" dirty="0"/>
          </a:p>
        </p:txBody>
      </p:sp>
    </p:spTree>
    <p:extLst>
      <p:ext uri="{BB962C8B-B14F-4D97-AF65-F5344CB8AC3E}">
        <p14:creationId xmlns:p14="http://schemas.microsoft.com/office/powerpoint/2010/main" val="20884653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8718528F-A286-43D7-9751-B6A09ECD9DAD}" type="slidenum">
              <a:rPr lang="en-US"/>
              <a:pPr>
                <a:defRPr/>
              </a:pPr>
              <a:t>‹#›</a:t>
            </a:fld>
            <a:endParaRPr lang="en-US" dirty="0"/>
          </a:p>
        </p:txBody>
      </p:sp>
    </p:spTree>
    <p:extLst>
      <p:ext uri="{BB962C8B-B14F-4D97-AF65-F5344CB8AC3E}">
        <p14:creationId xmlns:p14="http://schemas.microsoft.com/office/powerpoint/2010/main" val="2855950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C26D910F-C524-4913-905A-CC92F8EB37CA}" type="slidenum">
              <a:rPr lang="en-US"/>
              <a:pPr>
                <a:defRPr/>
              </a:pPr>
              <a:t>‹#›</a:t>
            </a:fld>
            <a:endParaRPr lang="en-US" dirty="0"/>
          </a:p>
        </p:txBody>
      </p:sp>
    </p:spTree>
    <p:extLst>
      <p:ext uri="{BB962C8B-B14F-4D97-AF65-F5344CB8AC3E}">
        <p14:creationId xmlns:p14="http://schemas.microsoft.com/office/powerpoint/2010/main" val="14324265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2F"/>
            </a:gs>
            <a:gs pos="100000">
              <a:srgbClr val="000066"/>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5B2F1C0C-53DC-44C8-954D-DBC7CFFB1985}" type="slidenum">
              <a:rPr lang="en-US"/>
              <a:pPr>
                <a:defRPr/>
              </a:pPr>
              <a:t>‹#›</a:t>
            </a:fld>
            <a:endParaRPr lang="en-US" dirty="0"/>
          </a:p>
        </p:txBody>
      </p:sp>
      <p:pic>
        <p:nvPicPr>
          <p:cNvPr id="1031" name="Picture 47" descr="ident-small_4_onscreen_png"/>
          <p:cNvPicPr>
            <a:picLocks noChangeAspect="1" noChangeArrowheads="1"/>
          </p:cNvPicPr>
          <p:nvPr/>
        </p:nvPicPr>
        <p:blipFill>
          <a:blip r:embed="rId14" cstate="email">
            <a:lum bright="100000"/>
            <a:extLst>
              <a:ext uri="{28A0092B-C50C-407E-A947-70E740481C1C}">
                <a14:useLocalDpi xmlns:a14="http://schemas.microsoft.com/office/drawing/2010/main"/>
              </a:ext>
            </a:extLst>
          </a:blip>
          <a:srcRect/>
          <a:stretch>
            <a:fillRect/>
          </a:stretch>
        </p:blipFill>
        <p:spPr bwMode="black">
          <a:xfrm>
            <a:off x="304800" y="6361113"/>
            <a:ext cx="1143000"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0FC68F97-2551-4DA3-8CDB-C15F807636A8}" type="datetimeFigureOut">
              <a:rPr lang="en-US" smtClean="0">
                <a:solidFill>
                  <a:prstClr val="black">
                    <a:tint val="75000"/>
                  </a:prstClr>
                </a:solidFill>
                <a:latin typeface="Calibri"/>
              </a:rPr>
              <a:pPr fontAlgn="auto">
                <a:spcBef>
                  <a:spcPts val="0"/>
                </a:spcBef>
                <a:spcAft>
                  <a:spcPts val="0"/>
                </a:spcAft>
              </a:pPr>
              <a:t>6/21/2016</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8225A3-1AD3-44A5-B5CA-FED83DF21E4A}" type="slidenum">
              <a:rPr lang="en-US" smtClean="0">
                <a:solidFill>
                  <a:prstClr val="black">
                    <a:tint val="75000"/>
                  </a:prstClr>
                </a:solidFill>
                <a:latin typeface="Calibri"/>
              </a:rPr>
              <a:pPr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2252230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17.jpg"/><Relationship Id="rId4" Type="http://schemas.openxmlformats.org/officeDocument/2006/relationships/image" Target="../media/image16.jp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29.jpeg"/><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100000">
              <a:srgbClr val="000066"/>
            </a:gs>
          </a:gsLst>
          <a:lin ang="5400000" scaled="1"/>
        </a:gradFill>
        <a:effectLst/>
      </p:bgPr>
    </p:bg>
    <p:spTree>
      <p:nvGrpSpPr>
        <p:cNvPr id="1" name=""/>
        <p:cNvGrpSpPr/>
        <p:nvPr/>
      </p:nvGrpSpPr>
      <p:grpSpPr>
        <a:xfrm>
          <a:off x="0" y="0"/>
          <a:ext cx="0" cy="0"/>
          <a:chOff x="0" y="0"/>
          <a:chExt cx="0" cy="0"/>
        </a:xfrm>
      </p:grpSpPr>
      <p:sp>
        <p:nvSpPr>
          <p:cNvPr id="3" name="Rectangle 2"/>
          <p:cNvSpPr/>
          <p:nvPr/>
        </p:nvSpPr>
        <p:spPr>
          <a:xfrm>
            <a:off x="838200" y="609600"/>
            <a:ext cx="7772400" cy="2209800"/>
          </a:xfrm>
          <a:prstGeom prst="rect">
            <a:avLst/>
          </a:prstGeom>
          <a:solidFill>
            <a:srgbClr val="BFBFBF">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722" name="Rectangle 2"/>
          <p:cNvSpPr>
            <a:spLocks noGrp="1" noChangeArrowheads="1"/>
          </p:cNvSpPr>
          <p:nvPr>
            <p:ph type="title"/>
          </p:nvPr>
        </p:nvSpPr>
        <p:spPr>
          <a:xfrm>
            <a:off x="838200" y="228600"/>
            <a:ext cx="7467600" cy="2331661"/>
          </a:xfrm>
          <a:noFill/>
          <a:effectLst>
            <a:outerShdw dist="35921" dir="2700000" algn="ctr" rotWithShape="0">
              <a:srgbClr val="000000"/>
            </a:outerShdw>
          </a:effectLst>
        </p:spPr>
        <p:txBody>
          <a:bodyPr anchor="ctr" anchorCtr="1"/>
          <a:lstStyle/>
          <a:p>
            <a:pPr eaLnBrk="1" hangingPunct="1"/>
            <a:r>
              <a:rPr lang="en-US" altLang="en-US" sz="3200" dirty="0" smtClean="0">
                <a:solidFill>
                  <a:srgbClr val="FFFF00"/>
                </a:solidFill>
              </a:rPr>
              <a:t/>
            </a:r>
            <a:br>
              <a:rPr lang="en-US" altLang="en-US" sz="3200" dirty="0" smtClean="0">
                <a:solidFill>
                  <a:srgbClr val="FFFF00"/>
                </a:solidFill>
              </a:rPr>
            </a:br>
            <a:r>
              <a:rPr lang="en-US" alt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Nitrogen, Phosphorus, and Suspended-Sediment Loads and Trends Measured at the Chesapeake Bay Nontidal Network Stations: PA Emphasis</a:t>
            </a:r>
            <a:endParaRPr lang="en-US" altLang="en-US" sz="3200" dirty="0" smtClean="0">
              <a:solidFill>
                <a:schemeClr val="tx1"/>
              </a:solidFill>
            </a:endParaRPr>
          </a:p>
        </p:txBody>
      </p:sp>
      <p:sp>
        <p:nvSpPr>
          <p:cNvPr id="6" name="Text Box 4"/>
          <p:cNvSpPr txBox="1">
            <a:spLocks noChangeArrowheads="1"/>
          </p:cNvSpPr>
          <p:nvPr/>
        </p:nvSpPr>
        <p:spPr bwMode="auto">
          <a:xfrm>
            <a:off x="76200" y="4056341"/>
            <a:ext cx="8991600" cy="1938992"/>
          </a:xfrm>
          <a:prstGeom prst="rect">
            <a:avLst/>
          </a:prstGeom>
          <a:noFill/>
          <a:ln w="9525">
            <a:noFill/>
            <a:miter lim="800000"/>
            <a:headEnd/>
            <a:tailEnd/>
          </a:ln>
          <a:effectLst/>
        </p:spPr>
        <p:txBody>
          <a:bodyPr>
            <a:spAutoFit/>
          </a:bodyPr>
          <a:lstStyle/>
          <a:p>
            <a:pPr algn="ctr" fontAlgn="auto">
              <a:spcBef>
                <a:spcPts val="0"/>
              </a:spcBef>
              <a:spcAft>
                <a:spcPts val="0"/>
              </a:spcAft>
              <a:defRPr/>
            </a:pPr>
            <a:r>
              <a:rPr lang="en-US" sz="3600" dirty="0" smtClean="0">
                <a:solidFill>
                  <a:schemeClr val="bg1"/>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Mike Langland </a:t>
            </a:r>
            <a:endParaRPr lang="en-US" sz="2800" dirty="0" smtClean="0">
              <a:solidFill>
                <a:schemeClr val="bg1"/>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algn="ctr" fontAlgn="auto">
              <a:spcBef>
                <a:spcPts val="0"/>
              </a:spcBef>
              <a:spcAft>
                <a:spcPts val="0"/>
              </a:spcAft>
              <a:defRPr/>
            </a:pPr>
            <a:r>
              <a:rPr lang="en-US" sz="2800" dirty="0" smtClean="0">
                <a:solidFill>
                  <a:schemeClr val="bg1"/>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USGS</a:t>
            </a:r>
          </a:p>
          <a:p>
            <a:pPr algn="ctr" fontAlgn="auto">
              <a:spcBef>
                <a:spcPts val="0"/>
              </a:spcBef>
              <a:spcAft>
                <a:spcPts val="0"/>
              </a:spcAft>
              <a:defRPr/>
            </a:pPr>
            <a:r>
              <a:rPr lang="en-US" sz="2800" dirty="0" smtClean="0">
                <a:solidFill>
                  <a:schemeClr val="bg1"/>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Citizens Advisory Council</a:t>
            </a:r>
          </a:p>
          <a:p>
            <a:pPr algn="ctr" fontAlgn="auto">
              <a:spcBef>
                <a:spcPts val="0"/>
              </a:spcBef>
              <a:spcAft>
                <a:spcPts val="0"/>
              </a:spcAft>
              <a:defRPr/>
            </a:pPr>
            <a:r>
              <a:rPr lang="en-US" sz="2800" dirty="0" smtClean="0">
                <a:solidFill>
                  <a:schemeClr val="bg1"/>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June 21, 2016</a:t>
            </a:r>
          </a:p>
        </p:txBody>
      </p:sp>
    </p:spTree>
    <p:extLst>
      <p:ext uri="{BB962C8B-B14F-4D97-AF65-F5344CB8AC3E}">
        <p14:creationId xmlns:p14="http://schemas.microsoft.com/office/powerpoint/2010/main" val="36544492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52400" y="152400"/>
            <a:ext cx="3810000"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kern="0" dirty="0" smtClean="0">
                <a:solidFill>
                  <a:srgbClr val="FFFF00"/>
                </a:solidFill>
                <a:latin typeface="Times New Roman" panose="02020603050405020304" pitchFamily="18" charset="0"/>
                <a:cs typeface="Times New Roman" panose="02020603050405020304" pitchFamily="18" charset="0"/>
              </a:rPr>
              <a:t>Total Nitrogen per Acre Loads</a:t>
            </a:r>
            <a:endParaRPr lang="en-US" sz="3600" kern="0" dirty="0">
              <a:solidFill>
                <a:srgbClr val="FFFF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152400" y="1447800"/>
            <a:ext cx="3962400" cy="1815882"/>
          </a:xfrm>
          <a:prstGeom prst="rect">
            <a:avLst/>
          </a:prstGeom>
          <a:noFill/>
        </p:spPr>
        <p:txBody>
          <a:bodyPr wrap="square" rtlCol="0">
            <a:spAutoFit/>
          </a:bodyPr>
          <a:lstStyle/>
          <a:p>
            <a:r>
              <a:rPr lang="en-US" sz="2800" dirty="0" smtClean="0">
                <a:solidFill>
                  <a:schemeClr val="bg1"/>
                </a:solidFill>
                <a:latin typeface="Times New Roman" panose="02020603050405020304" pitchFamily="18" charset="0"/>
                <a:cs typeface="Times New Roman" panose="02020603050405020304" pitchFamily="18" charset="0"/>
              </a:rPr>
              <a:t>Bay watershed</a:t>
            </a:r>
          </a:p>
          <a:p>
            <a:pPr marL="342900" indent="-342900">
              <a:buFont typeface="Arial" panose="020B0604020202020204" pitchFamily="34" charset="0"/>
              <a:buChar char="•"/>
            </a:pPr>
            <a:r>
              <a:rPr lang="en-US" sz="2800" dirty="0" smtClean="0">
                <a:solidFill>
                  <a:schemeClr val="bg1"/>
                </a:solidFill>
                <a:latin typeface="Times New Roman" panose="02020603050405020304" pitchFamily="18" charset="0"/>
                <a:cs typeface="Times New Roman" panose="02020603050405020304" pitchFamily="18" charset="0"/>
              </a:rPr>
              <a:t>Range: 1.19 to 33.4 </a:t>
            </a:r>
            <a:r>
              <a:rPr lang="en-US" sz="2800" dirty="0" err="1" smtClean="0">
                <a:solidFill>
                  <a:schemeClr val="bg1"/>
                </a:solidFill>
                <a:latin typeface="Times New Roman" panose="02020603050405020304" pitchFamily="18" charset="0"/>
                <a:cs typeface="Times New Roman" panose="02020603050405020304" pitchFamily="18" charset="0"/>
              </a:rPr>
              <a:t>lbs</a:t>
            </a:r>
            <a:r>
              <a:rPr lang="en-US" sz="2800" dirty="0" smtClean="0">
                <a:solidFill>
                  <a:schemeClr val="bg1"/>
                </a:solidFill>
                <a:latin typeface="Times New Roman" panose="02020603050405020304" pitchFamily="18" charset="0"/>
                <a:cs typeface="Times New Roman" panose="02020603050405020304" pitchFamily="18" charset="0"/>
              </a:rPr>
              <a:t>/ac </a:t>
            </a:r>
          </a:p>
          <a:p>
            <a:pPr marL="342900" indent="-342900">
              <a:buFont typeface="Arial" panose="020B0604020202020204" pitchFamily="34" charset="0"/>
              <a:buChar char="•"/>
            </a:pPr>
            <a:r>
              <a:rPr lang="en-US" sz="2800" dirty="0" smtClean="0">
                <a:solidFill>
                  <a:schemeClr val="bg1"/>
                </a:solidFill>
                <a:latin typeface="Times New Roman" panose="02020603050405020304" pitchFamily="18" charset="0"/>
                <a:cs typeface="Times New Roman" panose="02020603050405020304" pitchFamily="18" charset="0"/>
              </a:rPr>
              <a:t>Average: 7.33 </a:t>
            </a:r>
            <a:r>
              <a:rPr lang="en-US" sz="2800" dirty="0" err="1" smtClean="0">
                <a:solidFill>
                  <a:schemeClr val="bg1"/>
                </a:solidFill>
                <a:latin typeface="Times New Roman" panose="02020603050405020304" pitchFamily="18" charset="0"/>
                <a:cs typeface="Times New Roman" panose="02020603050405020304" pitchFamily="18" charset="0"/>
              </a:rPr>
              <a:t>lbs</a:t>
            </a:r>
            <a:r>
              <a:rPr lang="en-US" sz="2800" dirty="0" smtClean="0">
                <a:solidFill>
                  <a:schemeClr val="bg1"/>
                </a:solidFill>
                <a:latin typeface="Times New Roman" panose="02020603050405020304" pitchFamily="18" charset="0"/>
                <a:cs typeface="Times New Roman" panose="02020603050405020304" pitchFamily="18" charset="0"/>
              </a:rPr>
              <a:t>/ac</a:t>
            </a:r>
          </a:p>
        </p:txBody>
      </p:sp>
      <p:pic>
        <p:nvPicPr>
          <p:cNvPr id="6" name="Picture 5"/>
          <p:cNvPicPr>
            <a:picLocks noChangeAspect="1"/>
          </p:cNvPicPr>
          <p:nvPr/>
        </p:nvPicPr>
        <p:blipFill>
          <a:blip r:embed="rId3"/>
          <a:stretch>
            <a:fillRect/>
          </a:stretch>
        </p:blipFill>
        <p:spPr>
          <a:xfrm>
            <a:off x="4130616" y="53011"/>
            <a:ext cx="4932902" cy="6763131"/>
          </a:xfrm>
          <a:prstGeom prst="rect">
            <a:avLst/>
          </a:prstGeom>
        </p:spPr>
      </p:pic>
      <p:sp>
        <p:nvSpPr>
          <p:cNvPr id="7" name="TextBox 6"/>
          <p:cNvSpPr txBox="1"/>
          <p:nvPr/>
        </p:nvSpPr>
        <p:spPr>
          <a:xfrm>
            <a:off x="152400" y="3468231"/>
            <a:ext cx="3962400" cy="2246769"/>
          </a:xfrm>
          <a:prstGeom prst="rect">
            <a:avLst/>
          </a:prstGeom>
          <a:noFill/>
        </p:spPr>
        <p:txBody>
          <a:bodyPr wrap="square" rtlCol="0">
            <a:spAutoFit/>
          </a:bodyPr>
          <a:lstStyle/>
          <a:p>
            <a:r>
              <a:rPr lang="en-US" sz="2800" dirty="0" smtClean="0">
                <a:solidFill>
                  <a:schemeClr val="bg1"/>
                </a:solidFill>
                <a:latin typeface="Times New Roman" panose="02020603050405020304" pitchFamily="18" charset="0"/>
                <a:cs typeface="Times New Roman" panose="02020603050405020304" pitchFamily="18" charset="0"/>
              </a:rPr>
              <a:t>PA results: </a:t>
            </a:r>
          </a:p>
          <a:p>
            <a:pPr marL="342900" indent="-342900">
              <a:buFont typeface="Arial" panose="020B0604020202020204" pitchFamily="34" charset="0"/>
              <a:buChar char="•"/>
            </a:pPr>
            <a:r>
              <a:rPr lang="en-US" sz="2800" dirty="0">
                <a:solidFill>
                  <a:schemeClr val="bg1"/>
                </a:solidFill>
                <a:latin typeface="Times New Roman" panose="02020603050405020304" pitchFamily="18" charset="0"/>
                <a:cs typeface="Times New Roman" panose="02020603050405020304" pitchFamily="18" charset="0"/>
              </a:rPr>
              <a:t>3.3-33.4 </a:t>
            </a:r>
            <a:r>
              <a:rPr lang="en-US" sz="2800" dirty="0" err="1">
                <a:solidFill>
                  <a:schemeClr val="bg1"/>
                </a:solidFill>
                <a:latin typeface="Times New Roman" panose="02020603050405020304" pitchFamily="18" charset="0"/>
                <a:cs typeface="Times New Roman" panose="02020603050405020304" pitchFamily="18" charset="0"/>
              </a:rPr>
              <a:t>lbs</a:t>
            </a:r>
            <a:r>
              <a:rPr lang="en-US" sz="2800" dirty="0">
                <a:solidFill>
                  <a:schemeClr val="bg1"/>
                </a:solidFill>
                <a:latin typeface="Times New Roman" panose="02020603050405020304" pitchFamily="18" charset="0"/>
                <a:cs typeface="Times New Roman" panose="02020603050405020304" pitchFamily="18" charset="0"/>
              </a:rPr>
              <a:t> per acre</a:t>
            </a:r>
          </a:p>
          <a:p>
            <a:pPr marL="342900" indent="-342900">
              <a:buFont typeface="Arial" panose="020B0604020202020204" pitchFamily="34" charset="0"/>
              <a:buChar char="•"/>
            </a:pPr>
            <a:r>
              <a:rPr lang="en-US" sz="2800" dirty="0" err="1" smtClean="0">
                <a:solidFill>
                  <a:schemeClr val="bg1"/>
                </a:solidFill>
                <a:latin typeface="Times New Roman" panose="02020603050405020304" pitchFamily="18" charset="0"/>
                <a:cs typeface="Times New Roman" panose="02020603050405020304" pitchFamily="18" charset="0"/>
              </a:rPr>
              <a:t>Avg</a:t>
            </a:r>
            <a:r>
              <a:rPr lang="en-US" sz="2800" dirty="0" smtClean="0">
                <a:solidFill>
                  <a:schemeClr val="bg1"/>
                </a:solidFill>
                <a:latin typeface="Times New Roman" panose="02020603050405020304" pitchFamily="18" charset="0"/>
                <a:cs typeface="Times New Roman" panose="02020603050405020304" pitchFamily="18" charset="0"/>
              </a:rPr>
              <a:t> 11.5 </a:t>
            </a:r>
            <a:r>
              <a:rPr lang="en-US" sz="2800" dirty="0" err="1">
                <a:solidFill>
                  <a:schemeClr val="bg1"/>
                </a:solidFill>
                <a:latin typeface="Times New Roman" panose="02020603050405020304" pitchFamily="18" charset="0"/>
                <a:cs typeface="Times New Roman" panose="02020603050405020304" pitchFamily="18" charset="0"/>
              </a:rPr>
              <a:t>lbs</a:t>
            </a:r>
            <a:r>
              <a:rPr lang="en-US" sz="2800" dirty="0">
                <a:solidFill>
                  <a:schemeClr val="bg1"/>
                </a:solidFill>
                <a:latin typeface="Times New Roman" panose="02020603050405020304" pitchFamily="18" charset="0"/>
                <a:cs typeface="Times New Roman" panose="02020603050405020304" pitchFamily="18" charset="0"/>
              </a:rPr>
              <a:t> per acre</a:t>
            </a:r>
          </a:p>
          <a:p>
            <a:pPr marL="342900" indent="-342900">
              <a:buFont typeface="Arial" panose="020B0604020202020204" pitchFamily="34" charset="0"/>
              <a:buChar char="•"/>
            </a:pPr>
            <a:r>
              <a:rPr lang="en-US" sz="2800" dirty="0" smtClean="0">
                <a:solidFill>
                  <a:schemeClr val="bg1"/>
                </a:solidFill>
                <a:latin typeface="Times New Roman" panose="02020603050405020304" pitchFamily="18" charset="0"/>
                <a:cs typeface="Times New Roman" panose="02020603050405020304" pitchFamily="18" charset="0"/>
              </a:rPr>
              <a:t>Highest in southern areas</a:t>
            </a:r>
          </a:p>
        </p:txBody>
      </p:sp>
    </p:spTree>
    <p:extLst>
      <p:ext uri="{BB962C8B-B14F-4D97-AF65-F5344CB8AC3E}">
        <p14:creationId xmlns:p14="http://schemas.microsoft.com/office/powerpoint/2010/main" val="322564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228600" y="0"/>
            <a:ext cx="4419600" cy="13716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kern="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Total Nitrogen per </a:t>
            </a:r>
          </a:p>
          <a:p>
            <a:r>
              <a:rPr lang="en-US" sz="3600" kern="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Acre Loads and Trends: 2005-2014</a:t>
            </a:r>
            <a:endParaRPr lang="en-US" sz="3600" kern="0"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a:stretch>
            <a:fillRect/>
          </a:stretch>
        </p:blipFill>
        <p:spPr>
          <a:xfrm>
            <a:off x="4136367" y="43051"/>
            <a:ext cx="4944523" cy="6768941"/>
          </a:xfrm>
          <a:prstGeom prst="rect">
            <a:avLst/>
          </a:prstGeom>
        </p:spPr>
      </p:pic>
      <p:sp>
        <p:nvSpPr>
          <p:cNvPr id="8" name="TextBox 7"/>
          <p:cNvSpPr txBox="1"/>
          <p:nvPr/>
        </p:nvSpPr>
        <p:spPr>
          <a:xfrm>
            <a:off x="76200" y="1976717"/>
            <a:ext cx="4343400" cy="2123658"/>
          </a:xfrm>
          <a:prstGeom prst="rect">
            <a:avLst/>
          </a:prstGeom>
          <a:noFill/>
        </p:spPr>
        <p:txBody>
          <a:bodyPr wrap="square" rtlCol="0">
            <a:spAutoFit/>
          </a:bodyPr>
          <a:lstStyle/>
          <a:p>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Chesapeake Watershed</a:t>
            </a:r>
          </a:p>
          <a:p>
            <a:pPr marL="342900" indent="-342900">
              <a:buFont typeface="Arial" panose="020B0604020202020204" pitchFamily="34" charset="0"/>
              <a:buChar char="•"/>
            </a:pPr>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Improving Trends: 54%</a:t>
            </a:r>
          </a:p>
          <a:p>
            <a:pPr marL="342900" indent="-342900">
              <a:buFont typeface="Arial" panose="020B0604020202020204" pitchFamily="34" charset="0"/>
              <a:buChar char="•"/>
            </a:pPr>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Degrading Trends: 27% </a:t>
            </a:r>
          </a:p>
          <a:p>
            <a:pPr marL="342900" indent="-342900">
              <a:buFont typeface="Arial" panose="020B0604020202020204" pitchFamily="34" charset="0"/>
              <a:buChar char="•"/>
            </a:pPr>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No Trend: 19%</a:t>
            </a:r>
          </a:p>
          <a:p>
            <a:endParaRPr lang="en-US" sz="20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TextBox 4"/>
          <p:cNvSpPr txBox="1"/>
          <p:nvPr/>
        </p:nvSpPr>
        <p:spPr>
          <a:xfrm>
            <a:off x="66675" y="3962400"/>
            <a:ext cx="4343400" cy="2123658"/>
          </a:xfrm>
          <a:prstGeom prst="rect">
            <a:avLst/>
          </a:prstGeom>
          <a:noFill/>
        </p:spPr>
        <p:txBody>
          <a:bodyPr wrap="square" rtlCol="0">
            <a:spAutoFit/>
          </a:bodyPr>
          <a:lstStyle/>
          <a:p>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PA: Majority improving </a:t>
            </a:r>
          </a:p>
          <a:p>
            <a:pPr marL="342900" indent="-342900">
              <a:buFont typeface="Arial" panose="020B0604020202020204" pitchFamily="34" charset="0"/>
              <a:buChar char="•"/>
            </a:pPr>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Improving: 14</a:t>
            </a:r>
          </a:p>
          <a:p>
            <a:pPr marL="342900" indent="-342900">
              <a:buFont typeface="Arial" panose="020B0604020202020204" pitchFamily="34" charset="0"/>
              <a:buChar char="•"/>
            </a:pPr>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Degrading: 3</a:t>
            </a:r>
          </a:p>
          <a:p>
            <a:pPr marL="342900" indent="-342900">
              <a:buFont typeface="Arial" panose="020B0604020202020204" pitchFamily="34" charset="0"/>
              <a:buChar char="•"/>
            </a:pPr>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No change: 1</a:t>
            </a:r>
          </a:p>
          <a:p>
            <a:endParaRPr lang="en-US" sz="20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5016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7253" y="152400"/>
            <a:ext cx="9144000"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kern="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Changes in Nitrogen per Acre Loads: 2005-2014</a:t>
            </a:r>
          </a:p>
          <a:p>
            <a:r>
              <a:rPr lang="en-US" sz="3600" i="1" kern="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Susquehanna Watershed</a:t>
            </a:r>
            <a:endParaRPr lang="en-US" sz="3600" i="1" kern="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nvGrpSpPr>
          <p:cNvPr id="6" name="Group 5"/>
          <p:cNvGrpSpPr/>
          <p:nvPr/>
        </p:nvGrpSpPr>
        <p:grpSpPr>
          <a:xfrm>
            <a:off x="191903" y="1368172"/>
            <a:ext cx="8804180" cy="4575427"/>
            <a:chOff x="76200" y="1752600"/>
            <a:chExt cx="8991600" cy="3733800"/>
          </a:xfrm>
        </p:grpSpPr>
        <p:sp>
          <p:nvSpPr>
            <p:cNvPr id="7" name="Rectangle 6"/>
            <p:cNvSpPr/>
            <p:nvPr/>
          </p:nvSpPr>
          <p:spPr>
            <a:xfrm>
              <a:off x="76200" y="1752600"/>
              <a:ext cx="8991600" cy="3733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a:stretch>
              <a:fillRect/>
            </a:stretch>
          </p:blipFill>
          <p:spPr>
            <a:xfrm>
              <a:off x="127845" y="1863185"/>
              <a:ext cx="8901684" cy="3089815"/>
            </a:xfrm>
            <a:prstGeom prst="rect">
              <a:avLst/>
            </a:prstGeom>
          </p:spPr>
        </p:pic>
        <p:pic>
          <p:nvPicPr>
            <p:cNvPr id="9" name="Picture 8"/>
            <p:cNvPicPr>
              <a:picLocks noChangeAspect="1"/>
            </p:cNvPicPr>
            <p:nvPr/>
          </p:nvPicPr>
          <p:blipFill>
            <a:blip r:embed="rId4"/>
            <a:stretch>
              <a:fillRect/>
            </a:stretch>
          </p:blipFill>
          <p:spPr>
            <a:xfrm>
              <a:off x="171006" y="4891086"/>
              <a:ext cx="8873395" cy="521780"/>
            </a:xfrm>
            <a:prstGeom prst="rect">
              <a:avLst/>
            </a:prstGeom>
          </p:spPr>
        </p:pic>
      </p:grpSp>
    </p:spTree>
    <p:extLst>
      <p:ext uri="{BB962C8B-B14F-4D97-AF65-F5344CB8AC3E}">
        <p14:creationId xmlns:p14="http://schemas.microsoft.com/office/powerpoint/2010/main" val="42332036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57510" y="304800"/>
            <a:ext cx="3968882"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kern="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Changes in Nitrogen per Acre Loads: 2005-2014</a:t>
            </a:r>
            <a:endParaRPr lang="en-US" sz="3600" kern="0"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TextBox 3"/>
          <p:cNvSpPr txBox="1"/>
          <p:nvPr/>
        </p:nvSpPr>
        <p:spPr>
          <a:xfrm>
            <a:off x="28575" y="2477631"/>
            <a:ext cx="3787562" cy="2554545"/>
          </a:xfrm>
          <a:prstGeom prst="rect">
            <a:avLst/>
          </a:prstGeom>
          <a:noFill/>
        </p:spPr>
        <p:txBody>
          <a:bodyPr wrap="square" rtlCol="0">
            <a:spAutoFit/>
          </a:bodyPr>
          <a:lstStyle/>
          <a:p>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Improvements</a:t>
            </a:r>
          </a:p>
          <a:p>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a:t>
            </a:r>
            <a:r>
              <a:rPr lang="en-US" sz="26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WWTP upgrades</a:t>
            </a:r>
          </a:p>
          <a:p>
            <a:r>
              <a:rPr lang="en-US" sz="26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6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Point source reductions</a:t>
            </a:r>
          </a:p>
          <a:p>
            <a:r>
              <a:rPr lang="en-US" sz="26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6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Agricultural practices</a:t>
            </a:r>
          </a:p>
          <a:p>
            <a:r>
              <a:rPr lang="en-US" sz="26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6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Land reversion</a:t>
            </a:r>
          </a:p>
          <a:p>
            <a:r>
              <a:rPr lang="en-US" sz="26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6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Less N in rainfall</a:t>
            </a:r>
          </a:p>
        </p:txBody>
      </p:sp>
      <p:pic>
        <p:nvPicPr>
          <p:cNvPr id="9" name="Picture 8"/>
          <p:cNvPicPr>
            <a:picLocks noChangeAspect="1"/>
          </p:cNvPicPr>
          <p:nvPr/>
        </p:nvPicPr>
        <p:blipFill>
          <a:blip r:embed="rId2"/>
          <a:stretch>
            <a:fillRect/>
          </a:stretch>
        </p:blipFill>
        <p:spPr>
          <a:xfrm>
            <a:off x="3872386" y="104274"/>
            <a:ext cx="5222939" cy="6656260"/>
          </a:xfrm>
          <a:prstGeom prst="rect">
            <a:avLst/>
          </a:prstGeom>
        </p:spPr>
      </p:pic>
      <p:sp>
        <p:nvSpPr>
          <p:cNvPr id="8" name="TextBox 7"/>
          <p:cNvSpPr txBox="1"/>
          <p:nvPr/>
        </p:nvSpPr>
        <p:spPr>
          <a:xfrm>
            <a:off x="79524" y="5562600"/>
            <a:ext cx="3698513" cy="646331"/>
          </a:xfrm>
          <a:prstGeom prst="rect">
            <a:avLst/>
          </a:prstGeom>
          <a:noFill/>
          <a:ln>
            <a:solidFill>
              <a:schemeClr val="bg1"/>
            </a:solidFill>
          </a:ln>
        </p:spPr>
        <p:txBody>
          <a:bodyPr wrap="none" rtlCol="0">
            <a:spAutoFit/>
          </a:bodyPr>
          <a:lstStyle/>
          <a:p>
            <a:r>
              <a:rPr lang="en-US" dirty="0" smtClean="0">
                <a:solidFill>
                  <a:schemeClr val="bg1"/>
                </a:solidFill>
              </a:rPr>
              <a:t>Download figure:</a:t>
            </a:r>
          </a:p>
          <a:p>
            <a:r>
              <a:rPr lang="en-US" dirty="0">
                <a:solidFill>
                  <a:schemeClr val="bg1"/>
                </a:solidFill>
              </a:rPr>
              <a:t>http://cbrim.er.usgs.gov/maps.html</a:t>
            </a:r>
          </a:p>
        </p:txBody>
      </p:sp>
      <p:grpSp>
        <p:nvGrpSpPr>
          <p:cNvPr id="34" name="Group 33"/>
          <p:cNvGrpSpPr/>
          <p:nvPr/>
        </p:nvGrpSpPr>
        <p:grpSpPr>
          <a:xfrm>
            <a:off x="3922606" y="170949"/>
            <a:ext cx="5183953" cy="4696326"/>
            <a:chOff x="3922606" y="170949"/>
            <a:chExt cx="5183953" cy="4696326"/>
          </a:xfrm>
        </p:grpSpPr>
        <p:grpSp>
          <p:nvGrpSpPr>
            <p:cNvPr id="16" name="Group 15"/>
            <p:cNvGrpSpPr/>
            <p:nvPr/>
          </p:nvGrpSpPr>
          <p:grpSpPr>
            <a:xfrm>
              <a:off x="3922606" y="170949"/>
              <a:ext cx="5183953" cy="0"/>
              <a:chOff x="3911372" y="170949"/>
              <a:chExt cx="5183953" cy="0"/>
            </a:xfrm>
          </p:grpSpPr>
          <p:cxnSp>
            <p:nvCxnSpPr>
              <p:cNvPr id="6" name="Straight Connector 5"/>
              <p:cNvCxnSpPr/>
              <p:nvPr/>
            </p:nvCxnSpPr>
            <p:spPr>
              <a:xfrm>
                <a:off x="3911372" y="170949"/>
                <a:ext cx="97462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638800" y="170949"/>
                <a:ext cx="345652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3922606" y="1962150"/>
              <a:ext cx="5183953" cy="0"/>
              <a:chOff x="3911372" y="170949"/>
              <a:chExt cx="5183953" cy="0"/>
            </a:xfrm>
          </p:grpSpPr>
          <p:cxnSp>
            <p:nvCxnSpPr>
              <p:cNvPr id="18" name="Straight Connector 17"/>
              <p:cNvCxnSpPr/>
              <p:nvPr/>
            </p:nvCxnSpPr>
            <p:spPr>
              <a:xfrm>
                <a:off x="3911372" y="170949"/>
                <a:ext cx="97462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638800" y="170949"/>
                <a:ext cx="345652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3922606" y="2487156"/>
              <a:ext cx="5183953" cy="0"/>
              <a:chOff x="3911372" y="170949"/>
              <a:chExt cx="5183953" cy="0"/>
            </a:xfrm>
          </p:grpSpPr>
          <p:cxnSp>
            <p:nvCxnSpPr>
              <p:cNvPr id="21" name="Straight Connector 20"/>
              <p:cNvCxnSpPr/>
              <p:nvPr/>
            </p:nvCxnSpPr>
            <p:spPr>
              <a:xfrm>
                <a:off x="3911372" y="170949"/>
                <a:ext cx="97462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638800" y="170949"/>
                <a:ext cx="345652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3922606" y="3028950"/>
              <a:ext cx="5183953" cy="0"/>
              <a:chOff x="3901862" y="3028950"/>
              <a:chExt cx="5183953" cy="0"/>
            </a:xfrm>
          </p:grpSpPr>
          <p:cxnSp>
            <p:nvCxnSpPr>
              <p:cNvPr id="24" name="Straight Connector 23"/>
              <p:cNvCxnSpPr/>
              <p:nvPr/>
            </p:nvCxnSpPr>
            <p:spPr>
              <a:xfrm>
                <a:off x="3901862" y="3028950"/>
                <a:ext cx="97462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486400" y="3028950"/>
                <a:ext cx="359941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2" name="Group 31"/>
            <p:cNvGrpSpPr/>
            <p:nvPr/>
          </p:nvGrpSpPr>
          <p:grpSpPr>
            <a:xfrm>
              <a:off x="3922606" y="4867275"/>
              <a:ext cx="5183953" cy="0"/>
              <a:chOff x="3910486" y="4876800"/>
              <a:chExt cx="5183953" cy="0"/>
            </a:xfrm>
          </p:grpSpPr>
          <p:cxnSp>
            <p:nvCxnSpPr>
              <p:cNvPr id="27" name="Straight Connector 26"/>
              <p:cNvCxnSpPr/>
              <p:nvPr/>
            </p:nvCxnSpPr>
            <p:spPr>
              <a:xfrm>
                <a:off x="3910486" y="4876800"/>
                <a:ext cx="97462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410200" y="4876800"/>
                <a:ext cx="368423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22805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7253" y="152400"/>
            <a:ext cx="9144000"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endParaRPr lang="en-US" sz="3400" kern="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768911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7253" y="152400"/>
            <a:ext cx="9144000"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endParaRPr lang="en-US" sz="3400" kern="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191647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6553200" y="6356350"/>
            <a:ext cx="2133600" cy="365125"/>
          </a:xfrm>
          <a:prstGeom prst="rect">
            <a:avLst/>
          </a:prstGeom>
        </p:spPr>
        <p:txBody>
          <a:bodyPr/>
          <a:lstStyle/>
          <a:p>
            <a:pPr>
              <a:defRPr/>
            </a:pPr>
            <a:fld id="{B617C02E-CFFE-9949-9181-61F6F9A43480}" type="slidenum">
              <a:rPr lang="en-US" smtClean="0"/>
              <a:pPr>
                <a:defRPr/>
              </a:pPr>
              <a:t>16</a:t>
            </a:fld>
            <a:endParaRPr lang="en-US" dirty="0"/>
          </a:p>
        </p:txBody>
      </p:sp>
      <p:sp>
        <p:nvSpPr>
          <p:cNvPr id="4" name="Title 3"/>
          <p:cNvSpPr>
            <a:spLocks noGrp="1"/>
          </p:cNvSpPr>
          <p:nvPr>
            <p:ph type="title"/>
          </p:nvPr>
        </p:nvSpPr>
        <p:spPr>
          <a:xfrm>
            <a:off x="304800" y="304801"/>
            <a:ext cx="5297488" cy="838200"/>
          </a:xfrm>
        </p:spPr>
        <p:txBody>
          <a:bodyPr/>
          <a:lstStyle/>
          <a:p>
            <a:r>
              <a:rPr lang="en-US" dirty="0" smtClean="0">
                <a:solidFill>
                  <a:srgbClr val="FFFF00"/>
                </a:solidFill>
              </a:rPr>
              <a:t>Phosphorus</a:t>
            </a:r>
            <a:endParaRPr lang="en-US" dirty="0">
              <a:solidFill>
                <a:srgbClr val="FFFF0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1967" y="276224"/>
            <a:ext cx="4292958" cy="3048000"/>
          </a:xfrm>
          <a:prstGeom prst="rect">
            <a:avLst/>
          </a:prstGeom>
          <a:ln>
            <a:noFill/>
          </a:ln>
          <a:effectLst>
            <a:softEdge rad="112500"/>
          </a:effectLst>
        </p:spPr>
      </p:pic>
      <p:sp>
        <p:nvSpPr>
          <p:cNvPr id="7" name="TextBox 6"/>
          <p:cNvSpPr txBox="1"/>
          <p:nvPr/>
        </p:nvSpPr>
        <p:spPr>
          <a:xfrm>
            <a:off x="381000" y="1143000"/>
            <a:ext cx="3733800" cy="1384995"/>
          </a:xfrm>
          <a:prstGeom prst="rect">
            <a:avLst/>
          </a:prstGeom>
          <a:noFill/>
        </p:spPr>
        <p:txBody>
          <a:bodyPr wrap="square" rtlCol="0">
            <a:spAutoFit/>
          </a:bodyPr>
          <a:lstStyle/>
          <a:p>
            <a:pPr marL="285750" indent="-285750">
              <a:buFontTx/>
              <a:buChar char="-"/>
            </a:pPr>
            <a:r>
              <a:rPr lang="en-US" sz="2800" dirty="0" smtClean="0">
                <a:solidFill>
                  <a:srgbClr val="FFFF00"/>
                </a:solidFill>
              </a:rPr>
              <a:t>Point sources (WW)</a:t>
            </a:r>
          </a:p>
          <a:p>
            <a:pPr marL="285750" indent="-285750">
              <a:buFontTx/>
              <a:buChar char="-"/>
            </a:pPr>
            <a:r>
              <a:rPr lang="en-US" sz="2800" dirty="0" smtClean="0">
                <a:solidFill>
                  <a:srgbClr val="FFFF00"/>
                </a:solidFill>
              </a:rPr>
              <a:t>Non point sources</a:t>
            </a:r>
          </a:p>
          <a:p>
            <a:pPr marL="285750" indent="-285750">
              <a:buFontTx/>
              <a:buChar char="-"/>
            </a:pPr>
            <a:r>
              <a:rPr lang="en-US" sz="2800" dirty="0" smtClean="0">
                <a:solidFill>
                  <a:srgbClr val="FFFF00"/>
                </a:solidFill>
              </a:rPr>
              <a:t>Natural sources</a:t>
            </a:r>
            <a:endParaRPr lang="en-US" sz="2800" dirty="0">
              <a:solidFill>
                <a:srgbClr val="FFFF00"/>
              </a:solidFill>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50" y="3324224"/>
            <a:ext cx="4414838" cy="2943225"/>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4875" y="3429000"/>
            <a:ext cx="4191000" cy="3111712"/>
          </a:xfrm>
          <a:prstGeom prst="rect">
            <a:avLst/>
          </a:prstGeom>
        </p:spPr>
      </p:pic>
    </p:spTree>
    <p:extLst>
      <p:ext uri="{BB962C8B-B14F-4D97-AF65-F5344CB8AC3E}">
        <p14:creationId xmlns:p14="http://schemas.microsoft.com/office/powerpoint/2010/main" val="1958205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91000" y="93535"/>
            <a:ext cx="4933379" cy="6688265"/>
          </a:xfrm>
          <a:prstGeom prst="rect">
            <a:avLst/>
          </a:prstGeom>
        </p:spPr>
      </p:pic>
      <p:sp>
        <p:nvSpPr>
          <p:cNvPr id="5" name="Title 1"/>
          <p:cNvSpPr txBox="1">
            <a:spLocks/>
          </p:cNvSpPr>
          <p:nvPr/>
        </p:nvSpPr>
        <p:spPr>
          <a:xfrm>
            <a:off x="-171450" y="228600"/>
            <a:ext cx="4419600"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kern="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Total Phosphorus per </a:t>
            </a:r>
          </a:p>
          <a:p>
            <a:r>
              <a:rPr lang="en-US" sz="3600" kern="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Acre Loads and Trends: 2005-2014</a:t>
            </a:r>
            <a:endParaRPr lang="en-US" sz="3600" kern="0"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TextBox 3"/>
          <p:cNvSpPr txBox="1"/>
          <p:nvPr/>
        </p:nvSpPr>
        <p:spPr>
          <a:xfrm>
            <a:off x="180975" y="3095625"/>
            <a:ext cx="4343400" cy="1569660"/>
          </a:xfrm>
          <a:prstGeom prst="rect">
            <a:avLst/>
          </a:prstGeom>
          <a:noFill/>
        </p:spPr>
        <p:txBody>
          <a:bodyPr wrap="square" rtlCol="0">
            <a:spAutoFit/>
          </a:bodyPr>
          <a:lstStyle/>
          <a:p>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Bay Watershed trends: </a:t>
            </a:r>
          </a:p>
          <a:p>
            <a:pPr marL="342900" indent="-342900">
              <a:buFont typeface="Arial" panose="020B0604020202020204" pitchFamily="34" charset="0"/>
              <a:buChar char="•"/>
            </a:pPr>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Improving Trends : 68%</a:t>
            </a:r>
          </a:p>
          <a:p>
            <a:pPr marL="342900" indent="-342900">
              <a:buFont typeface="Arial" panose="020B0604020202020204" pitchFamily="34" charset="0"/>
              <a:buChar char="•"/>
            </a:pPr>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Degrading Trends : 20%</a:t>
            </a:r>
          </a:p>
          <a:p>
            <a:pPr marL="342900" indent="-342900">
              <a:buFont typeface="Arial" panose="020B0604020202020204" pitchFamily="34" charset="0"/>
              <a:buChar char="•"/>
            </a:pPr>
            <a:r>
              <a:rPr lang="en-US" sz="2400" dirty="0" smtClean="0">
                <a:solidFill>
                  <a:schemeClr val="bg1"/>
                </a:solidFill>
                <a:latin typeface="Times New Roman" panose="02020603050405020304" pitchFamily="18" charset="0"/>
                <a:cs typeface="Times New Roman" panose="02020603050405020304" pitchFamily="18" charset="0"/>
              </a:rPr>
              <a:t>No Trend : 12%</a:t>
            </a:r>
            <a:endParaRPr lang="en-US" sz="24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TextBox 6"/>
          <p:cNvSpPr txBox="1"/>
          <p:nvPr/>
        </p:nvSpPr>
        <p:spPr>
          <a:xfrm>
            <a:off x="190500" y="4648200"/>
            <a:ext cx="4343400" cy="1569660"/>
          </a:xfrm>
          <a:prstGeom prst="rect">
            <a:avLst/>
          </a:prstGeom>
          <a:noFill/>
        </p:spPr>
        <p:txBody>
          <a:bodyPr wrap="square" rtlCol="0">
            <a:spAutoFit/>
          </a:bodyPr>
          <a:lstStyle/>
          <a:p>
            <a:pPr>
              <a:spcBef>
                <a:spcPts val="600"/>
              </a:spcBef>
            </a:pPr>
            <a:r>
              <a:rPr lang="en-US" sz="2400" dirty="0" smtClean="0">
                <a:solidFill>
                  <a:schemeClr val="bg1"/>
                </a:solidFill>
                <a:latin typeface="Times New Roman" panose="02020603050405020304" pitchFamily="18" charset="0"/>
                <a:cs typeface="Times New Roman" panose="02020603050405020304" pitchFamily="18" charset="0"/>
              </a:rPr>
              <a:t>PA trends: Majority improving</a:t>
            </a:r>
          </a:p>
          <a:p>
            <a:pPr marL="342900" indent="-342900">
              <a:buFont typeface="Arial" panose="020B0604020202020204" pitchFamily="34" charset="0"/>
              <a:buChar char="•"/>
            </a:pPr>
            <a:r>
              <a:rPr lang="en-US" sz="24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Improving: </a:t>
            </a:r>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13</a:t>
            </a:r>
            <a:endParaRPr lang="en-US" sz="24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Degrading: </a:t>
            </a:r>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a:t>
            </a:r>
            <a:endParaRPr lang="en-US" sz="24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No change: </a:t>
            </a:r>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a:t>
            </a:r>
            <a:endParaRPr lang="en-US" sz="24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180975" y="1933575"/>
            <a:ext cx="4343400" cy="1200329"/>
          </a:xfrm>
          <a:prstGeom prst="rect">
            <a:avLst/>
          </a:prstGeom>
          <a:noFill/>
        </p:spPr>
        <p:txBody>
          <a:bodyPr wrap="square" rtlCol="0">
            <a:spAutoFit/>
          </a:bodyPr>
          <a:lstStyle/>
          <a:p>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Loads per acre: </a:t>
            </a:r>
          </a:p>
          <a:p>
            <a:pPr marL="342900" indent="-342900">
              <a:buFont typeface="Arial" panose="020B0604020202020204" pitchFamily="34" charset="0"/>
              <a:buChar char="•"/>
            </a:pPr>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Higher in PA</a:t>
            </a:r>
          </a:p>
          <a:p>
            <a:pPr marL="342900" indent="-342900">
              <a:buFont typeface="Arial" panose="020B0604020202020204" pitchFamily="34" charset="0"/>
              <a:buChar char="•"/>
            </a:pPr>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Lower part of basin</a:t>
            </a:r>
          </a:p>
        </p:txBody>
      </p:sp>
    </p:spTree>
    <p:extLst>
      <p:ext uri="{BB962C8B-B14F-4D97-AF65-F5344CB8AC3E}">
        <p14:creationId xmlns:p14="http://schemas.microsoft.com/office/powerpoint/2010/main" val="302708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7253" y="152400"/>
            <a:ext cx="9144000"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400" kern="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Changes in Phosphorus per Acre Loads: 2005-2014</a:t>
            </a:r>
          </a:p>
          <a:p>
            <a:r>
              <a:rPr lang="en-US" sz="3400" i="1" kern="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Susquehanna Watershed</a:t>
            </a:r>
            <a:endParaRPr lang="en-US" sz="3400" i="1" kern="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nvGrpSpPr>
          <p:cNvPr id="10" name="Group 9"/>
          <p:cNvGrpSpPr/>
          <p:nvPr/>
        </p:nvGrpSpPr>
        <p:grpSpPr>
          <a:xfrm>
            <a:off x="52105" y="1381125"/>
            <a:ext cx="9054470" cy="4867275"/>
            <a:chOff x="52105" y="1381125"/>
            <a:chExt cx="9054470" cy="4659961"/>
          </a:xfrm>
        </p:grpSpPr>
        <p:sp>
          <p:nvSpPr>
            <p:cNvPr id="4" name="Rectangle 3"/>
            <p:cNvSpPr/>
            <p:nvPr/>
          </p:nvSpPr>
          <p:spPr>
            <a:xfrm>
              <a:off x="52105" y="1381125"/>
              <a:ext cx="9054470" cy="46599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stretch>
              <a:fillRect/>
            </a:stretch>
          </p:blipFill>
          <p:spPr>
            <a:xfrm>
              <a:off x="95250" y="1381125"/>
              <a:ext cx="8953500" cy="4095750"/>
            </a:xfrm>
            <a:prstGeom prst="rect">
              <a:avLst/>
            </a:prstGeom>
          </p:spPr>
        </p:pic>
        <p:pic>
          <p:nvPicPr>
            <p:cNvPr id="3" name="Picture 2"/>
            <p:cNvPicPr>
              <a:picLocks noChangeAspect="1"/>
            </p:cNvPicPr>
            <p:nvPr/>
          </p:nvPicPr>
          <p:blipFill>
            <a:blip r:embed="rId4"/>
            <a:stretch>
              <a:fillRect/>
            </a:stretch>
          </p:blipFill>
          <p:spPr>
            <a:xfrm>
              <a:off x="72277" y="5412436"/>
              <a:ext cx="8972550" cy="628650"/>
            </a:xfrm>
            <a:prstGeom prst="rect">
              <a:avLst/>
            </a:prstGeom>
          </p:spPr>
        </p:pic>
      </p:grpSp>
    </p:spTree>
    <p:extLst>
      <p:ext uri="{BB962C8B-B14F-4D97-AF65-F5344CB8AC3E}">
        <p14:creationId xmlns:p14="http://schemas.microsoft.com/office/powerpoint/2010/main" val="33891544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2931" y="304800"/>
            <a:ext cx="3948545"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400" kern="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Changes in </a:t>
            </a:r>
          </a:p>
          <a:p>
            <a:r>
              <a:rPr lang="en-US" sz="3400" kern="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Phosphorus per Acre Loads: 2005-2014</a:t>
            </a:r>
            <a:endParaRPr lang="en-US" sz="3400" kern="0"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3"/>
          <a:stretch>
            <a:fillRect/>
          </a:stretch>
        </p:blipFill>
        <p:spPr>
          <a:xfrm>
            <a:off x="3780959" y="8864"/>
            <a:ext cx="5331143" cy="6839331"/>
          </a:xfrm>
          <a:prstGeom prst="rect">
            <a:avLst/>
          </a:prstGeom>
        </p:spPr>
      </p:pic>
      <p:sp>
        <p:nvSpPr>
          <p:cNvPr id="7" name="TextBox 6"/>
          <p:cNvSpPr txBox="1"/>
          <p:nvPr/>
        </p:nvSpPr>
        <p:spPr>
          <a:xfrm>
            <a:off x="31899" y="5562600"/>
            <a:ext cx="3698513" cy="646331"/>
          </a:xfrm>
          <a:prstGeom prst="rect">
            <a:avLst/>
          </a:prstGeom>
          <a:noFill/>
          <a:ln>
            <a:solidFill>
              <a:schemeClr val="bg1"/>
            </a:solidFill>
          </a:ln>
        </p:spPr>
        <p:txBody>
          <a:bodyPr wrap="none" rtlCol="0">
            <a:spAutoFit/>
          </a:bodyPr>
          <a:lstStyle/>
          <a:p>
            <a:r>
              <a:rPr lang="en-US" dirty="0" smtClean="0">
                <a:solidFill>
                  <a:schemeClr val="bg1"/>
                </a:solidFill>
              </a:rPr>
              <a:t>Download figure:</a:t>
            </a:r>
          </a:p>
          <a:p>
            <a:r>
              <a:rPr lang="en-US" dirty="0">
                <a:solidFill>
                  <a:schemeClr val="bg1"/>
                </a:solidFill>
              </a:rPr>
              <a:t>http://cbrim.er.usgs.gov/maps.html</a:t>
            </a:r>
          </a:p>
        </p:txBody>
      </p:sp>
      <p:sp>
        <p:nvSpPr>
          <p:cNvPr id="8" name="TextBox 7"/>
          <p:cNvSpPr txBox="1"/>
          <p:nvPr/>
        </p:nvSpPr>
        <p:spPr>
          <a:xfrm>
            <a:off x="0" y="2133600"/>
            <a:ext cx="3911372" cy="3108543"/>
          </a:xfrm>
          <a:prstGeom prst="rect">
            <a:avLst/>
          </a:prstGeom>
          <a:noFill/>
        </p:spPr>
        <p:txBody>
          <a:bodyPr wrap="square" rtlCol="0">
            <a:spAutoFit/>
          </a:bodyPr>
          <a:lstStyle/>
          <a:p>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Improvements</a:t>
            </a:r>
          </a:p>
          <a:p>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Point source upgrades</a:t>
            </a:r>
          </a:p>
          <a:p>
            <a:r>
              <a:rPr lang="en-US" sz="2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Agricultural practices</a:t>
            </a:r>
          </a:p>
          <a:p>
            <a:r>
              <a:rPr lang="en-US" sz="2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Land conversion</a:t>
            </a:r>
          </a:p>
          <a:p>
            <a:r>
              <a:rPr lang="en-US" sz="2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Construction  	management</a:t>
            </a:r>
          </a:p>
          <a:p>
            <a:r>
              <a:rPr lang="en-US" sz="2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actions </a:t>
            </a:r>
          </a:p>
        </p:txBody>
      </p:sp>
      <p:cxnSp>
        <p:nvCxnSpPr>
          <p:cNvPr id="23" name="Straight Connector 22"/>
          <p:cNvCxnSpPr/>
          <p:nvPr/>
        </p:nvCxnSpPr>
        <p:spPr>
          <a:xfrm>
            <a:off x="3865614" y="123324"/>
            <a:ext cx="1145921" cy="95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5811959" y="123324"/>
            <a:ext cx="3179641" cy="190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865614" y="2524125"/>
            <a:ext cx="119354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811959" y="2524125"/>
            <a:ext cx="330014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865614" y="3219450"/>
            <a:ext cx="118402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802434" y="3219450"/>
            <a:ext cx="330966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3865614" y="3933825"/>
            <a:ext cx="119354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669069" y="3933825"/>
            <a:ext cx="344303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855931" y="5629275"/>
            <a:ext cx="115560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59659" y="5629275"/>
            <a:ext cx="355244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0451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sz="3600" u="sng" dirty="0" smtClean="0">
                <a:solidFill>
                  <a:srgbClr val="FFFF00"/>
                </a:solidFill>
                <a:latin typeface="Times New Roman" panose="02020603050405020304" pitchFamily="18" charset="0"/>
                <a:cs typeface="Times New Roman" panose="02020603050405020304" pitchFamily="18" charset="0"/>
              </a:rPr>
              <a:t>Acknowledgements</a:t>
            </a:r>
            <a:endParaRPr lang="en-US" sz="3600" u="sng"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23825" y="731837"/>
            <a:ext cx="8915400" cy="6049963"/>
          </a:xfrm>
        </p:spPr>
        <p:txBody>
          <a:bodyPr/>
          <a:lstStyle/>
          <a:p>
            <a:r>
              <a:rPr lang="en-US" sz="2400" dirty="0" smtClean="0">
                <a:solidFill>
                  <a:srgbClr val="FFFF00"/>
                </a:solidFill>
                <a:latin typeface="Times New Roman" panose="02020603050405020304" pitchFamily="18" charset="0"/>
                <a:cs typeface="Times New Roman" panose="02020603050405020304" pitchFamily="18" charset="0"/>
              </a:rPr>
              <a:t>Load and Trend Analysis</a:t>
            </a:r>
          </a:p>
          <a:p>
            <a:pPr marL="0" indent="0">
              <a:buNone/>
            </a:pPr>
            <a:r>
              <a:rPr lang="en-US" sz="2400" dirty="0">
                <a:solidFill>
                  <a:schemeClr val="bg1"/>
                </a:solidFill>
                <a:latin typeface="Times New Roman" panose="02020603050405020304" pitchFamily="18" charset="0"/>
                <a:cs typeface="Times New Roman" panose="02020603050405020304" pitchFamily="18" charset="0"/>
              </a:rPr>
              <a:t>	</a:t>
            </a:r>
            <a:r>
              <a:rPr lang="en-US" sz="2400" dirty="0" smtClean="0">
                <a:solidFill>
                  <a:schemeClr val="bg1"/>
                </a:solidFill>
                <a:latin typeface="Times New Roman" panose="02020603050405020304" pitchFamily="18" charset="0"/>
                <a:cs typeface="Times New Roman" panose="02020603050405020304" pitchFamily="18" charset="0"/>
              </a:rPr>
              <a:t>Jeff </a:t>
            </a:r>
            <a:r>
              <a:rPr lang="en-US" sz="2400" dirty="0" err="1" smtClean="0">
                <a:solidFill>
                  <a:schemeClr val="bg1"/>
                </a:solidFill>
                <a:latin typeface="Times New Roman" panose="02020603050405020304" pitchFamily="18" charset="0"/>
                <a:cs typeface="Times New Roman" panose="02020603050405020304" pitchFamily="18" charset="0"/>
              </a:rPr>
              <a:t>Chanat</a:t>
            </a:r>
            <a:r>
              <a:rPr lang="en-US" sz="2400" dirty="0" smtClean="0">
                <a:solidFill>
                  <a:schemeClr val="bg1"/>
                </a:solidFill>
                <a:latin typeface="Times New Roman" panose="02020603050405020304" pitchFamily="18" charset="0"/>
                <a:cs typeface="Times New Roman" panose="02020603050405020304" pitchFamily="18" charset="0"/>
              </a:rPr>
              <a:t>		Joel </a:t>
            </a:r>
            <a:r>
              <a:rPr lang="en-US" sz="2400" dirty="0" err="1" smtClean="0">
                <a:solidFill>
                  <a:schemeClr val="bg1"/>
                </a:solidFill>
                <a:latin typeface="Times New Roman" panose="02020603050405020304" pitchFamily="18" charset="0"/>
                <a:cs typeface="Times New Roman" panose="02020603050405020304" pitchFamily="18" charset="0"/>
              </a:rPr>
              <a:t>Blomquist</a:t>
            </a:r>
            <a:r>
              <a:rPr lang="en-US" sz="2400" dirty="0" smtClean="0">
                <a:solidFill>
                  <a:schemeClr val="bg1"/>
                </a:solidFill>
                <a:latin typeface="Times New Roman" panose="02020603050405020304" pitchFamily="18" charset="0"/>
                <a:cs typeface="Times New Roman" panose="02020603050405020304" pitchFamily="18" charset="0"/>
              </a:rPr>
              <a:t>	Mike </a:t>
            </a:r>
            <a:r>
              <a:rPr lang="en-US" sz="2400" dirty="0" err="1" smtClean="0">
                <a:solidFill>
                  <a:schemeClr val="bg1"/>
                </a:solidFill>
                <a:latin typeface="Times New Roman" panose="02020603050405020304" pitchFamily="18" charset="0"/>
                <a:cs typeface="Times New Roman" panose="02020603050405020304" pitchFamily="18" charset="0"/>
              </a:rPr>
              <a:t>Mallonee</a:t>
            </a:r>
            <a:endParaRPr lang="en-US" sz="2400" dirty="0" smtClean="0">
              <a:solidFill>
                <a:schemeClr val="bg1"/>
              </a:solidFill>
              <a:latin typeface="Times New Roman" panose="02020603050405020304" pitchFamily="18" charset="0"/>
              <a:cs typeface="Times New Roman" panose="02020603050405020304" pitchFamily="18" charset="0"/>
            </a:endParaRPr>
          </a:p>
          <a:p>
            <a:pPr marL="0" indent="0">
              <a:buNone/>
            </a:pPr>
            <a:r>
              <a:rPr lang="en-US" sz="2400" dirty="0">
                <a:solidFill>
                  <a:schemeClr val="bg1"/>
                </a:solidFill>
                <a:latin typeface="Times New Roman" panose="02020603050405020304" pitchFamily="18" charset="0"/>
                <a:cs typeface="Times New Roman" panose="02020603050405020304" pitchFamily="18" charset="0"/>
              </a:rPr>
              <a:t>	</a:t>
            </a:r>
            <a:r>
              <a:rPr lang="en-US" sz="2400" dirty="0" smtClean="0">
                <a:solidFill>
                  <a:schemeClr val="bg1"/>
                </a:solidFill>
                <a:latin typeface="Times New Roman" panose="02020603050405020304" pitchFamily="18" charset="0"/>
                <a:cs typeface="Times New Roman" panose="02020603050405020304" pitchFamily="18" charset="0"/>
              </a:rPr>
              <a:t>Gavin Yang		Ken Hyer		Doug Moyer</a:t>
            </a:r>
          </a:p>
          <a:p>
            <a:pPr marL="0" indent="0">
              <a:spcAft>
                <a:spcPts val="600"/>
              </a:spcAft>
              <a:buNone/>
            </a:pPr>
            <a:r>
              <a:rPr lang="en-US" sz="2400" dirty="0">
                <a:solidFill>
                  <a:schemeClr val="bg1"/>
                </a:solidFill>
                <a:latin typeface="Times New Roman" panose="02020603050405020304" pitchFamily="18" charset="0"/>
                <a:cs typeface="Times New Roman" panose="02020603050405020304" pitchFamily="18" charset="0"/>
              </a:rPr>
              <a:t>	</a:t>
            </a:r>
            <a:r>
              <a:rPr lang="en-US" sz="2400" dirty="0" smtClean="0">
                <a:solidFill>
                  <a:schemeClr val="bg1"/>
                </a:solidFill>
                <a:latin typeface="Times New Roman" panose="02020603050405020304" pitchFamily="18" charset="0"/>
                <a:cs typeface="Times New Roman" panose="02020603050405020304" pitchFamily="18" charset="0"/>
              </a:rPr>
              <a:t>Mike Langland	Bob Hirsch		Many Others!!</a:t>
            </a:r>
          </a:p>
          <a:p>
            <a:r>
              <a:rPr lang="en-US" sz="2400" dirty="0" smtClean="0">
                <a:solidFill>
                  <a:srgbClr val="FFFF00"/>
                </a:solidFill>
                <a:latin typeface="Times New Roman" panose="02020603050405020304" pitchFamily="18" charset="0"/>
                <a:cs typeface="Times New Roman" panose="02020603050405020304" pitchFamily="18" charset="0"/>
              </a:rPr>
              <a:t>USGS </a:t>
            </a:r>
            <a:r>
              <a:rPr lang="en-US" sz="2400" dirty="0" err="1" smtClean="0">
                <a:solidFill>
                  <a:srgbClr val="FFFF00"/>
                </a:solidFill>
                <a:latin typeface="Times New Roman" panose="02020603050405020304" pitchFamily="18" charset="0"/>
                <a:cs typeface="Times New Roman" panose="02020603050405020304" pitchFamily="18" charset="0"/>
              </a:rPr>
              <a:t>Nontidal</a:t>
            </a:r>
            <a:r>
              <a:rPr lang="en-US" sz="2400" dirty="0" smtClean="0">
                <a:solidFill>
                  <a:srgbClr val="FFFF00"/>
                </a:solidFill>
                <a:latin typeface="Times New Roman" panose="02020603050405020304" pitchFamily="18" charset="0"/>
                <a:cs typeface="Times New Roman" panose="02020603050405020304" pitchFamily="18" charset="0"/>
              </a:rPr>
              <a:t> Web Page (http://cbrim.er.usgs.gov/)</a:t>
            </a:r>
            <a:endParaRPr lang="en-US" sz="2400" dirty="0">
              <a:solidFill>
                <a:srgbClr val="FFFF00"/>
              </a:solidFill>
              <a:latin typeface="Times New Roman" panose="02020603050405020304" pitchFamily="18" charset="0"/>
              <a:cs typeface="Times New Roman" panose="02020603050405020304" pitchFamily="18" charset="0"/>
            </a:endParaRPr>
          </a:p>
          <a:p>
            <a:pPr marL="0" indent="0">
              <a:spcAft>
                <a:spcPts val="600"/>
              </a:spcAft>
              <a:buNone/>
            </a:pPr>
            <a:r>
              <a:rPr lang="en-US" sz="2400" dirty="0" smtClean="0">
                <a:solidFill>
                  <a:schemeClr val="bg1"/>
                </a:solidFill>
                <a:latin typeface="Times New Roman" panose="02020603050405020304" pitchFamily="18" charset="0"/>
                <a:cs typeface="Times New Roman" panose="02020603050405020304" pitchFamily="18" charset="0"/>
              </a:rPr>
              <a:t>	Cassandra Ladino	Scott Phillips</a:t>
            </a:r>
          </a:p>
          <a:p>
            <a:r>
              <a:rPr lang="en-US" sz="2400" dirty="0" smtClean="0">
                <a:solidFill>
                  <a:srgbClr val="FFFF00"/>
                </a:solidFill>
                <a:latin typeface="Times New Roman" panose="02020603050405020304" pitchFamily="18" charset="0"/>
                <a:cs typeface="Times New Roman" panose="02020603050405020304" pitchFamily="18" charset="0"/>
              </a:rPr>
              <a:t>Water-Quality Monitoring Partners</a:t>
            </a:r>
          </a:p>
          <a:p>
            <a:pPr marL="0" indent="0">
              <a:buNone/>
            </a:pPr>
            <a:r>
              <a:rPr lang="en-US" sz="2000" dirty="0" smtClean="0">
                <a:solidFill>
                  <a:schemeClr val="bg1"/>
                </a:solidFill>
                <a:latin typeface="Times New Roman" panose="02020603050405020304" pitchFamily="18" charset="0"/>
                <a:cs typeface="Times New Roman" panose="02020603050405020304" pitchFamily="18" charset="0"/>
              </a:rPr>
              <a:t>U.S. Environmental Protection Agency</a:t>
            </a:r>
          </a:p>
          <a:p>
            <a:pPr marL="0" indent="0">
              <a:buNone/>
            </a:pPr>
            <a:r>
              <a:rPr lang="en-US" sz="2000" dirty="0" smtClean="0">
                <a:solidFill>
                  <a:schemeClr val="bg1"/>
                </a:solidFill>
                <a:latin typeface="Times New Roman" panose="02020603050405020304" pitchFamily="18" charset="0"/>
                <a:cs typeface="Times New Roman" panose="02020603050405020304" pitchFamily="18" charset="0"/>
              </a:rPr>
              <a:t>NY State Dept. of </a:t>
            </a:r>
            <a:r>
              <a:rPr lang="en-US" sz="2000" dirty="0" err="1" smtClean="0">
                <a:solidFill>
                  <a:schemeClr val="bg1"/>
                </a:solidFill>
                <a:latin typeface="Times New Roman" panose="02020603050405020304" pitchFamily="18" charset="0"/>
                <a:cs typeface="Times New Roman" panose="02020603050405020304" pitchFamily="18" charset="0"/>
              </a:rPr>
              <a:t>Env</a:t>
            </a:r>
            <a:r>
              <a:rPr lang="en-US" sz="2000" dirty="0" smtClean="0">
                <a:solidFill>
                  <a:schemeClr val="bg1"/>
                </a:solidFill>
                <a:latin typeface="Times New Roman" panose="02020603050405020304" pitchFamily="18" charset="0"/>
                <a:cs typeface="Times New Roman" panose="02020603050405020304" pitchFamily="18" charset="0"/>
              </a:rPr>
              <a:t>. Conservation		PA </a:t>
            </a:r>
            <a:r>
              <a:rPr lang="en-US" sz="2000" dirty="0">
                <a:solidFill>
                  <a:schemeClr val="bg1"/>
                </a:solidFill>
                <a:latin typeface="Times New Roman" panose="02020603050405020304" pitchFamily="18" charset="0"/>
                <a:cs typeface="Times New Roman" panose="02020603050405020304" pitchFamily="18" charset="0"/>
              </a:rPr>
              <a:t>Dept. of </a:t>
            </a:r>
            <a:r>
              <a:rPr lang="en-US" sz="2000" dirty="0" err="1">
                <a:solidFill>
                  <a:schemeClr val="bg1"/>
                </a:solidFill>
                <a:latin typeface="Times New Roman" panose="02020603050405020304" pitchFamily="18" charset="0"/>
                <a:cs typeface="Times New Roman" panose="02020603050405020304" pitchFamily="18" charset="0"/>
              </a:rPr>
              <a:t>Env</a:t>
            </a:r>
            <a:r>
              <a:rPr lang="en-US" sz="2000" dirty="0">
                <a:solidFill>
                  <a:schemeClr val="bg1"/>
                </a:solidFill>
                <a:latin typeface="Times New Roman" panose="02020603050405020304" pitchFamily="18" charset="0"/>
                <a:cs typeface="Times New Roman" panose="02020603050405020304" pitchFamily="18" charset="0"/>
              </a:rPr>
              <a:t>. Protection</a:t>
            </a:r>
          </a:p>
          <a:p>
            <a:pPr marL="0" indent="0">
              <a:buNone/>
            </a:pPr>
            <a:r>
              <a:rPr lang="en-US" sz="2000" dirty="0">
                <a:solidFill>
                  <a:schemeClr val="bg1"/>
                </a:solidFill>
                <a:latin typeface="Times New Roman" panose="02020603050405020304" pitchFamily="18" charset="0"/>
                <a:cs typeface="Times New Roman" panose="02020603050405020304" pitchFamily="18" charset="0"/>
              </a:rPr>
              <a:t>Susquehanna River Basin Comm</a:t>
            </a:r>
            <a:r>
              <a:rPr lang="en-US" sz="2000" dirty="0" smtClean="0">
                <a:solidFill>
                  <a:schemeClr val="bg1"/>
                </a:solidFill>
                <a:latin typeface="Times New Roman" panose="02020603050405020304" pitchFamily="18" charset="0"/>
                <a:cs typeface="Times New Roman" panose="02020603050405020304" pitchFamily="18" charset="0"/>
              </a:rPr>
              <a:t>.			DC Dept</a:t>
            </a:r>
            <a:r>
              <a:rPr lang="en-US" sz="2000" dirty="0">
                <a:solidFill>
                  <a:schemeClr val="bg1"/>
                </a:solidFill>
                <a:latin typeface="Times New Roman" panose="02020603050405020304" pitchFamily="18" charset="0"/>
                <a:cs typeface="Times New Roman" panose="02020603050405020304" pitchFamily="18" charset="0"/>
              </a:rPr>
              <a:t>. of the </a:t>
            </a:r>
            <a:r>
              <a:rPr lang="en-US" sz="2000" dirty="0" smtClean="0">
                <a:solidFill>
                  <a:schemeClr val="bg1"/>
                </a:solidFill>
                <a:latin typeface="Times New Roman" panose="02020603050405020304" pitchFamily="18" charset="0"/>
                <a:cs typeface="Times New Roman" panose="02020603050405020304" pitchFamily="18" charset="0"/>
              </a:rPr>
              <a:t>Environment</a:t>
            </a:r>
            <a:endParaRPr lang="en-US" sz="2000" dirty="0">
              <a:solidFill>
                <a:schemeClr val="bg1"/>
              </a:solidFill>
              <a:latin typeface="Times New Roman" panose="02020603050405020304" pitchFamily="18" charset="0"/>
              <a:cs typeface="Times New Roman" panose="02020603050405020304" pitchFamily="18" charset="0"/>
            </a:endParaRPr>
          </a:p>
          <a:p>
            <a:pPr marL="0" indent="0">
              <a:buNone/>
            </a:pPr>
            <a:r>
              <a:rPr lang="en-US" sz="2000" dirty="0" smtClean="0">
                <a:solidFill>
                  <a:schemeClr val="bg1"/>
                </a:solidFill>
                <a:latin typeface="Times New Roman" panose="02020603050405020304" pitchFamily="18" charset="0"/>
                <a:cs typeface="Times New Roman" panose="02020603050405020304" pitchFamily="18" charset="0"/>
              </a:rPr>
              <a:t>DE Dept. Natural Resources and </a:t>
            </a:r>
            <a:r>
              <a:rPr lang="en-US" sz="2000" dirty="0" err="1" smtClean="0">
                <a:solidFill>
                  <a:schemeClr val="bg1"/>
                </a:solidFill>
                <a:latin typeface="Times New Roman" panose="02020603050405020304" pitchFamily="18" charset="0"/>
                <a:cs typeface="Times New Roman" panose="02020603050405020304" pitchFamily="18" charset="0"/>
              </a:rPr>
              <a:t>Env</a:t>
            </a:r>
            <a:r>
              <a:rPr lang="en-US" sz="2000" dirty="0" smtClean="0">
                <a:solidFill>
                  <a:schemeClr val="bg1"/>
                </a:solidFill>
                <a:latin typeface="Times New Roman" panose="02020603050405020304" pitchFamily="18" charset="0"/>
                <a:cs typeface="Times New Roman" panose="02020603050405020304" pitchFamily="18" charset="0"/>
              </a:rPr>
              <a:t>. Control	MD </a:t>
            </a:r>
            <a:r>
              <a:rPr lang="en-US" sz="2000" dirty="0">
                <a:solidFill>
                  <a:schemeClr val="bg1"/>
                </a:solidFill>
                <a:latin typeface="Times New Roman" panose="02020603050405020304" pitchFamily="18" charset="0"/>
                <a:cs typeface="Times New Roman" panose="02020603050405020304" pitchFamily="18" charset="0"/>
              </a:rPr>
              <a:t>Dept. of Natural Resources</a:t>
            </a:r>
          </a:p>
          <a:p>
            <a:pPr marL="0" indent="0">
              <a:buNone/>
            </a:pPr>
            <a:r>
              <a:rPr lang="en-US" sz="2000" dirty="0" smtClean="0">
                <a:solidFill>
                  <a:schemeClr val="bg1"/>
                </a:solidFill>
                <a:latin typeface="Times New Roman" panose="02020603050405020304" pitchFamily="18" charset="0"/>
                <a:cs typeface="Times New Roman" panose="02020603050405020304" pitchFamily="18" charset="0"/>
              </a:rPr>
              <a:t>VA Dept. of </a:t>
            </a:r>
            <a:r>
              <a:rPr lang="en-US" sz="2000" dirty="0" err="1" smtClean="0">
                <a:solidFill>
                  <a:schemeClr val="bg1"/>
                </a:solidFill>
                <a:latin typeface="Times New Roman" panose="02020603050405020304" pitchFamily="18" charset="0"/>
                <a:cs typeface="Times New Roman" panose="02020603050405020304" pitchFamily="18" charset="0"/>
              </a:rPr>
              <a:t>Env</a:t>
            </a:r>
            <a:r>
              <a:rPr lang="en-US" sz="2000" dirty="0" smtClean="0">
                <a:solidFill>
                  <a:schemeClr val="bg1"/>
                </a:solidFill>
                <a:latin typeface="Times New Roman" panose="02020603050405020304" pitchFamily="18" charset="0"/>
                <a:cs typeface="Times New Roman" panose="02020603050405020304" pitchFamily="18" charset="0"/>
              </a:rPr>
              <a:t>. Quality				WV </a:t>
            </a:r>
            <a:r>
              <a:rPr lang="en-US" sz="2000" dirty="0">
                <a:solidFill>
                  <a:schemeClr val="bg1"/>
                </a:solidFill>
                <a:latin typeface="Times New Roman" panose="02020603050405020304" pitchFamily="18" charset="0"/>
                <a:cs typeface="Times New Roman" panose="02020603050405020304" pitchFamily="18" charset="0"/>
              </a:rPr>
              <a:t>Dept. of </a:t>
            </a:r>
            <a:r>
              <a:rPr lang="en-US" sz="2000" dirty="0" err="1">
                <a:solidFill>
                  <a:schemeClr val="bg1"/>
                </a:solidFill>
                <a:latin typeface="Times New Roman" panose="02020603050405020304" pitchFamily="18" charset="0"/>
                <a:cs typeface="Times New Roman" panose="02020603050405020304" pitchFamily="18" charset="0"/>
              </a:rPr>
              <a:t>Env</a:t>
            </a:r>
            <a:r>
              <a:rPr lang="en-US" sz="2000" dirty="0">
                <a:solidFill>
                  <a:schemeClr val="bg1"/>
                </a:solidFill>
                <a:latin typeface="Times New Roman" panose="02020603050405020304" pitchFamily="18" charset="0"/>
                <a:cs typeface="Times New Roman" panose="02020603050405020304" pitchFamily="18" charset="0"/>
              </a:rPr>
              <a:t>. Protection</a:t>
            </a:r>
          </a:p>
          <a:p>
            <a:pPr marL="0" indent="0">
              <a:buNone/>
            </a:pPr>
            <a:r>
              <a:rPr lang="en-US" sz="2000" dirty="0" smtClean="0">
                <a:solidFill>
                  <a:schemeClr val="bg1"/>
                </a:solidFill>
                <a:latin typeface="Times New Roman" panose="02020603050405020304" pitchFamily="18" charset="0"/>
                <a:cs typeface="Times New Roman" panose="02020603050405020304" pitchFamily="18" charset="0"/>
              </a:rPr>
              <a:t>U.S. Geological Survey (All Bay States)		WV Dept. of Ag.</a:t>
            </a:r>
          </a:p>
          <a:p>
            <a:pPr marL="0" indent="0">
              <a:buNone/>
            </a:pPr>
            <a:r>
              <a:rPr lang="en-US" sz="2400" dirty="0" smtClean="0">
                <a:solidFill>
                  <a:schemeClr val="bg1"/>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4486911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105275" y="1"/>
            <a:ext cx="5017770" cy="6881254"/>
          </a:xfrm>
          <a:prstGeom prst="rect">
            <a:avLst/>
          </a:prstGeom>
        </p:spPr>
      </p:pic>
      <p:sp>
        <p:nvSpPr>
          <p:cNvPr id="5" name="TextBox 4"/>
          <p:cNvSpPr txBox="1"/>
          <p:nvPr/>
        </p:nvSpPr>
        <p:spPr>
          <a:xfrm>
            <a:off x="152400" y="1676400"/>
            <a:ext cx="3937907" cy="1877437"/>
          </a:xfrm>
          <a:prstGeom prst="rect">
            <a:avLst/>
          </a:prstGeom>
          <a:noFill/>
        </p:spPr>
        <p:txBody>
          <a:bodyPr wrap="square" rtlCol="0">
            <a:spAutoFit/>
          </a:bodyPr>
          <a:lstStyle/>
          <a:p>
            <a:r>
              <a:rPr lang="en-US" sz="2400" dirty="0" smtClean="0">
                <a:solidFill>
                  <a:schemeClr val="bg1"/>
                </a:solidFill>
                <a:latin typeface="Times New Roman" panose="02020603050405020304" pitchFamily="18" charset="0"/>
                <a:cs typeface="Times New Roman" panose="02020603050405020304" pitchFamily="18" charset="0"/>
              </a:rPr>
              <a:t>Watershed: loads per acre </a:t>
            </a:r>
          </a:p>
          <a:p>
            <a:pPr marL="342900" indent="-342900">
              <a:buFont typeface="Arial" panose="020B0604020202020204" pitchFamily="34" charset="0"/>
              <a:buChar char="•"/>
            </a:pPr>
            <a:r>
              <a:rPr lang="en-US" sz="2400" dirty="0" smtClean="0">
                <a:solidFill>
                  <a:schemeClr val="bg1"/>
                </a:solidFill>
                <a:latin typeface="Times New Roman" panose="02020603050405020304" pitchFamily="18" charset="0"/>
                <a:cs typeface="Times New Roman" panose="02020603050405020304" pitchFamily="18" charset="0"/>
              </a:rPr>
              <a:t>Range 18 </a:t>
            </a:r>
            <a:r>
              <a:rPr lang="en-US" sz="2400" dirty="0">
                <a:solidFill>
                  <a:schemeClr val="bg1"/>
                </a:solidFill>
                <a:latin typeface="Times New Roman" panose="02020603050405020304" pitchFamily="18" charset="0"/>
                <a:cs typeface="Times New Roman" panose="02020603050405020304" pitchFamily="18" charset="0"/>
              </a:rPr>
              <a:t>to </a:t>
            </a:r>
            <a:r>
              <a:rPr lang="en-US" sz="2400" dirty="0" smtClean="0">
                <a:solidFill>
                  <a:schemeClr val="bg1"/>
                </a:solidFill>
                <a:latin typeface="Times New Roman" panose="02020603050405020304" pitchFamily="18" charset="0"/>
                <a:cs typeface="Times New Roman" panose="02020603050405020304" pitchFamily="18" charset="0"/>
              </a:rPr>
              <a:t>2,206 </a:t>
            </a:r>
            <a:r>
              <a:rPr lang="en-US" sz="2400" dirty="0" err="1">
                <a:solidFill>
                  <a:schemeClr val="bg1"/>
                </a:solidFill>
                <a:latin typeface="Times New Roman" panose="02020603050405020304" pitchFamily="18" charset="0"/>
                <a:cs typeface="Times New Roman" panose="02020603050405020304" pitchFamily="18" charset="0"/>
              </a:rPr>
              <a:t>lbs</a:t>
            </a:r>
            <a:r>
              <a:rPr lang="en-US" sz="2400" dirty="0">
                <a:solidFill>
                  <a:schemeClr val="bg1"/>
                </a:solidFill>
                <a:latin typeface="Times New Roman" panose="02020603050405020304" pitchFamily="18" charset="0"/>
                <a:cs typeface="Times New Roman" panose="02020603050405020304" pitchFamily="18" charset="0"/>
              </a:rPr>
              <a:t>/ac </a:t>
            </a:r>
          </a:p>
          <a:p>
            <a:pPr marL="342900"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A</a:t>
            </a:r>
            <a:r>
              <a:rPr lang="en-US" sz="2400" dirty="0" smtClean="0">
                <a:solidFill>
                  <a:schemeClr val="bg1"/>
                </a:solidFill>
                <a:latin typeface="Times New Roman" panose="02020603050405020304" pitchFamily="18" charset="0"/>
                <a:cs typeface="Times New Roman" panose="02020603050405020304" pitchFamily="18" charset="0"/>
              </a:rPr>
              <a:t>verage </a:t>
            </a:r>
            <a:r>
              <a:rPr lang="en-US" sz="2400" dirty="0">
                <a:solidFill>
                  <a:schemeClr val="bg1"/>
                </a:solidFill>
                <a:latin typeface="Times New Roman" panose="02020603050405020304" pitchFamily="18" charset="0"/>
                <a:cs typeface="Times New Roman" panose="02020603050405020304" pitchFamily="18" charset="0"/>
              </a:rPr>
              <a:t>load of </a:t>
            </a:r>
            <a:r>
              <a:rPr lang="en-US" sz="2400" dirty="0" smtClean="0">
                <a:solidFill>
                  <a:schemeClr val="bg1"/>
                </a:solidFill>
                <a:latin typeface="Times New Roman" panose="02020603050405020304" pitchFamily="18" charset="0"/>
                <a:cs typeface="Times New Roman" panose="02020603050405020304" pitchFamily="18" charset="0"/>
              </a:rPr>
              <a:t>482 </a:t>
            </a:r>
            <a:r>
              <a:rPr lang="en-US" sz="2400" dirty="0" err="1" smtClean="0">
                <a:solidFill>
                  <a:schemeClr val="bg1"/>
                </a:solidFill>
                <a:latin typeface="Times New Roman" panose="02020603050405020304" pitchFamily="18" charset="0"/>
                <a:cs typeface="Times New Roman" panose="02020603050405020304" pitchFamily="18" charset="0"/>
              </a:rPr>
              <a:t>lbs</a:t>
            </a:r>
            <a:r>
              <a:rPr lang="en-US" sz="2400" dirty="0" smtClean="0">
                <a:solidFill>
                  <a:schemeClr val="bg1"/>
                </a:solidFill>
                <a:latin typeface="Times New Roman" panose="02020603050405020304" pitchFamily="18" charset="0"/>
                <a:cs typeface="Times New Roman" panose="02020603050405020304" pitchFamily="18" charset="0"/>
              </a:rPr>
              <a:t>/ac</a:t>
            </a:r>
          </a:p>
          <a:p>
            <a:pPr marL="342900"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PA similar</a:t>
            </a:r>
          </a:p>
          <a:p>
            <a:endParaRPr lang="en-US" sz="2000" dirty="0" smtClean="0">
              <a:solidFill>
                <a:schemeClr val="bg1"/>
              </a:solidFill>
              <a:latin typeface="Times New Roman" panose="02020603050405020304" pitchFamily="18" charset="0"/>
              <a:cs typeface="Times New Roman" panose="02020603050405020304" pitchFamily="18" charset="0"/>
            </a:endParaRPr>
          </a:p>
        </p:txBody>
      </p:sp>
      <p:sp>
        <p:nvSpPr>
          <p:cNvPr id="6" name="Title 1"/>
          <p:cNvSpPr txBox="1">
            <a:spLocks/>
          </p:cNvSpPr>
          <p:nvPr/>
        </p:nvSpPr>
        <p:spPr>
          <a:xfrm>
            <a:off x="-228600" y="-76200"/>
            <a:ext cx="4495800"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kern="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Suspended Sediment per Acre Loads and Trends: 2005-2014</a:t>
            </a:r>
            <a:endParaRPr lang="en-US" sz="3600" kern="0"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TextBox 3"/>
          <p:cNvSpPr txBox="1"/>
          <p:nvPr/>
        </p:nvSpPr>
        <p:spPr>
          <a:xfrm>
            <a:off x="152400" y="3200400"/>
            <a:ext cx="3747407" cy="1569660"/>
          </a:xfrm>
          <a:prstGeom prst="rect">
            <a:avLst/>
          </a:prstGeom>
          <a:noFill/>
        </p:spPr>
        <p:txBody>
          <a:bodyPr wrap="square" rtlCol="0">
            <a:spAutoFit/>
          </a:bodyPr>
          <a:lstStyle/>
          <a:p>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Watershed Trends</a:t>
            </a:r>
          </a:p>
          <a:p>
            <a:pPr marL="342900" indent="-342900">
              <a:buFont typeface="Arial" panose="020B0604020202020204" pitchFamily="34" charset="0"/>
              <a:buChar char="•"/>
            </a:pPr>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Improving: 50%</a:t>
            </a:r>
          </a:p>
          <a:p>
            <a:pPr marL="342900" indent="-342900">
              <a:buFont typeface="Arial" panose="020B0604020202020204" pitchFamily="34" charset="0"/>
              <a:buChar char="•"/>
            </a:pPr>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Degrading: 30%</a:t>
            </a:r>
          </a:p>
          <a:p>
            <a:pPr marL="342900" indent="-342900">
              <a:spcAft>
                <a:spcPts val="600"/>
              </a:spcAft>
              <a:buFont typeface="Arial" panose="020B0604020202020204" pitchFamily="34" charset="0"/>
              <a:buChar char="•"/>
            </a:pPr>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No Trend : 20%</a:t>
            </a:r>
            <a:endParaRPr lang="en-US" sz="24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TextBox 6"/>
          <p:cNvSpPr txBox="1"/>
          <p:nvPr/>
        </p:nvSpPr>
        <p:spPr>
          <a:xfrm>
            <a:off x="173627" y="4764465"/>
            <a:ext cx="4122148" cy="1569660"/>
          </a:xfrm>
          <a:prstGeom prst="rect">
            <a:avLst/>
          </a:prstGeom>
          <a:noFill/>
        </p:spPr>
        <p:txBody>
          <a:bodyPr wrap="square" rtlCol="0">
            <a:spAutoFit/>
          </a:bodyPr>
          <a:lstStyle/>
          <a:p>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PA: mixed results</a:t>
            </a:r>
          </a:p>
          <a:p>
            <a:pPr marL="342900" indent="-342900">
              <a:buFont typeface="Arial" panose="020B0604020202020204" pitchFamily="34" charset="0"/>
              <a:buChar char="•"/>
            </a:pPr>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Improving: 8</a:t>
            </a:r>
          </a:p>
          <a:p>
            <a:pPr marL="342900" indent="-342900">
              <a:buFont typeface="Arial" panose="020B0604020202020204" pitchFamily="34" charset="0"/>
              <a:buChar char="•"/>
            </a:pPr>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Degrading: 3</a:t>
            </a:r>
          </a:p>
          <a:p>
            <a:pPr marL="342900" indent="-342900">
              <a:buFont typeface="Arial" panose="020B0604020202020204" pitchFamily="34" charset="0"/>
              <a:buChar char="•"/>
            </a:pPr>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No change: 6</a:t>
            </a:r>
          </a:p>
        </p:txBody>
      </p:sp>
    </p:spTree>
    <p:extLst>
      <p:ext uri="{BB962C8B-B14F-4D97-AF65-F5344CB8AC3E}">
        <p14:creationId xmlns:p14="http://schemas.microsoft.com/office/powerpoint/2010/main" val="2463594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p:cNvSpPr txBox="1">
            <a:spLocks/>
          </p:cNvSpPr>
          <p:nvPr/>
        </p:nvSpPr>
        <p:spPr>
          <a:xfrm>
            <a:off x="4608767" y="685800"/>
            <a:ext cx="4347715" cy="762000"/>
          </a:xfrm>
          <a:prstGeom prst="rect">
            <a:avLst/>
          </a:prstGeom>
        </p:spPr>
        <p:txBody>
          <a:bodyPr anchor="ctr" anchorCtr="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altLang="en-US" sz="2800" kern="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Chesapeake Bay Nontidal Monitoring Network – Loads to the Bay     (Question #2)</a:t>
            </a:r>
          </a:p>
        </p:txBody>
      </p:sp>
      <p:sp>
        <p:nvSpPr>
          <p:cNvPr id="4" name="Text Placeholder 5"/>
          <p:cNvSpPr txBox="1">
            <a:spLocks/>
          </p:cNvSpPr>
          <p:nvPr/>
        </p:nvSpPr>
        <p:spPr>
          <a:xfrm>
            <a:off x="4843909" y="2148117"/>
            <a:ext cx="4207823" cy="2097324"/>
          </a:xfrm>
          <a:prstGeom prst="rect">
            <a:avLst/>
          </a:prstGeom>
        </p:spPr>
        <p:txBody>
          <a:bodyPr>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285750" indent="-285750" fontAlgn="auto">
              <a:spcAft>
                <a:spcPts val="0"/>
              </a:spcAft>
              <a:buClr>
                <a:srgbClr val="FFFFCC"/>
              </a:buClr>
              <a:buFont typeface="Arial" pitchFamily="34" charset="0"/>
              <a:buChar char="•"/>
              <a:defRPr/>
            </a:pPr>
            <a:r>
              <a:rPr lang="en-US" sz="24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What </a:t>
            </a:r>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are </a:t>
            </a:r>
            <a:r>
              <a:rPr lang="en-US" sz="24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a:t>
            </a:r>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trends </a:t>
            </a:r>
            <a:r>
              <a:rPr lang="en-US" sz="24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in nitrogen, phosphorus, and suspended-sediment loads being delivered to the </a:t>
            </a:r>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bay from </a:t>
            </a:r>
            <a:r>
              <a:rPr lang="en-US" sz="24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nontidal portions of the watershed</a:t>
            </a:r>
            <a:r>
              <a:rPr lang="en-US" sz="24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p:txBody>
      </p:sp>
      <p:grpSp>
        <p:nvGrpSpPr>
          <p:cNvPr id="17" name="Group 16"/>
          <p:cNvGrpSpPr/>
          <p:nvPr/>
        </p:nvGrpSpPr>
        <p:grpSpPr>
          <a:xfrm>
            <a:off x="114300" y="238125"/>
            <a:ext cx="4686300" cy="6013133"/>
            <a:chOff x="3143" y="228600"/>
            <a:chExt cx="4495796" cy="6013133"/>
          </a:xfrm>
        </p:grpSpPr>
        <p:grpSp>
          <p:nvGrpSpPr>
            <p:cNvPr id="7" name="Group 6"/>
            <p:cNvGrpSpPr/>
            <p:nvPr/>
          </p:nvGrpSpPr>
          <p:grpSpPr>
            <a:xfrm>
              <a:off x="3143" y="228600"/>
              <a:ext cx="4495796" cy="6013133"/>
              <a:chOff x="0" y="228600"/>
              <a:chExt cx="4495800" cy="6013133"/>
            </a:xfrm>
          </p:grpSpPr>
          <p:sp>
            <p:nvSpPr>
              <p:cNvPr id="6" name="Rectangle 5"/>
              <p:cNvSpPr/>
              <p:nvPr/>
            </p:nvSpPr>
            <p:spPr>
              <a:xfrm>
                <a:off x="0" y="228600"/>
                <a:ext cx="4495800" cy="6013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stretch>
                <a:fillRect/>
              </a:stretch>
            </p:blipFill>
            <p:spPr>
              <a:xfrm>
                <a:off x="36959" y="600074"/>
                <a:ext cx="4418267" cy="5174361"/>
              </a:xfrm>
              <a:prstGeom prst="rect">
                <a:avLst/>
              </a:prstGeom>
            </p:spPr>
          </p:pic>
        </p:grpSp>
        <p:sp>
          <p:nvSpPr>
            <p:cNvPr id="8" name="Oval 7"/>
            <p:cNvSpPr/>
            <p:nvPr/>
          </p:nvSpPr>
          <p:spPr>
            <a:xfrm>
              <a:off x="3733797" y="3749993"/>
              <a:ext cx="152400" cy="13620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3493695" y="3269789"/>
              <a:ext cx="152400" cy="13620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200397" y="3826193"/>
              <a:ext cx="152400" cy="13620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954543" y="3849197"/>
              <a:ext cx="152400" cy="13620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725944" y="4325087"/>
              <a:ext cx="152400" cy="13620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960293" y="4664393"/>
              <a:ext cx="152400" cy="13620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836648" y="4747404"/>
              <a:ext cx="152400" cy="13620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386636" y="4848045"/>
              <a:ext cx="152400" cy="13620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2748951" y="5174789"/>
              <a:ext cx="152400" cy="13620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Isosceles Triangle 17"/>
          <p:cNvSpPr/>
          <p:nvPr/>
        </p:nvSpPr>
        <p:spPr>
          <a:xfrm>
            <a:off x="3463956" y="1752600"/>
            <a:ext cx="64008" cy="64008"/>
          </a:xfrm>
          <a:prstGeom prst="triangl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 name="Isosceles Triangle 18"/>
          <p:cNvSpPr/>
          <p:nvPr/>
        </p:nvSpPr>
        <p:spPr>
          <a:xfrm>
            <a:off x="3286760" y="2341880"/>
            <a:ext cx="64008" cy="64008"/>
          </a:xfrm>
          <a:prstGeom prst="triangl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 name="Isosceles Triangle 19"/>
          <p:cNvSpPr/>
          <p:nvPr/>
        </p:nvSpPr>
        <p:spPr>
          <a:xfrm>
            <a:off x="3190240" y="2341880"/>
            <a:ext cx="64008" cy="64008"/>
          </a:xfrm>
          <a:prstGeom prst="triangl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 name="Isosceles Triangle 20"/>
          <p:cNvSpPr/>
          <p:nvPr/>
        </p:nvSpPr>
        <p:spPr>
          <a:xfrm>
            <a:off x="3459480" y="3032760"/>
            <a:ext cx="64008" cy="64008"/>
          </a:xfrm>
          <a:prstGeom prst="triangl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 name="Isosceles Triangle 21"/>
          <p:cNvSpPr/>
          <p:nvPr/>
        </p:nvSpPr>
        <p:spPr>
          <a:xfrm rot="10800000" flipV="1">
            <a:off x="3517392" y="3060192"/>
            <a:ext cx="64008" cy="64008"/>
          </a:xfrm>
          <a:prstGeom prst="triangl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 name="Isosceles Triangle 22"/>
          <p:cNvSpPr/>
          <p:nvPr/>
        </p:nvSpPr>
        <p:spPr>
          <a:xfrm>
            <a:off x="3088640" y="2707640"/>
            <a:ext cx="64008" cy="64008"/>
          </a:xfrm>
          <a:prstGeom prst="triangl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 name="Text Placeholder 5"/>
          <p:cNvSpPr txBox="1">
            <a:spLocks/>
          </p:cNvSpPr>
          <p:nvPr/>
        </p:nvSpPr>
        <p:spPr>
          <a:xfrm>
            <a:off x="4843909" y="4570342"/>
            <a:ext cx="4207823" cy="1906658"/>
          </a:xfrm>
          <a:prstGeom prst="rect">
            <a:avLst/>
          </a:prstGeom>
        </p:spPr>
        <p:txBody>
          <a:bodyPr>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fontAlgn="auto">
              <a:spcAft>
                <a:spcPts val="0"/>
              </a:spcAft>
              <a:buClr>
                <a:srgbClr val="FFFFCC"/>
              </a:buClr>
              <a:defRPr/>
            </a:pPr>
            <a:r>
              <a:rPr lang="en-US" sz="2400" dirty="0" smtClean="0">
                <a:solidFill>
                  <a:schemeClr val="bg1"/>
                </a:solidFill>
                <a:latin typeface="Times New Roman" pitchFamily="18" charset="0"/>
                <a:cs typeface="Times New Roman" pitchFamily="18" charset="0"/>
              </a:rPr>
              <a:t>To answer this question, we look to the loads delivered from the nine River Input Monitoring stations.</a:t>
            </a:r>
            <a:endParaRPr lang="en-US" sz="2000"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24082048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spect="1"/>
          </p:cNvSpPr>
          <p:nvPr/>
        </p:nvSpPr>
        <p:spPr>
          <a:xfrm>
            <a:off x="2248157" y="373380"/>
            <a:ext cx="6809747" cy="61036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stretch>
            <a:fillRect/>
          </a:stretch>
        </p:blipFill>
        <p:spPr>
          <a:xfrm>
            <a:off x="2439448" y="407001"/>
            <a:ext cx="6550908" cy="5945205"/>
          </a:xfrm>
          <a:prstGeom prst="rect">
            <a:avLst/>
          </a:prstGeom>
        </p:spPr>
      </p:pic>
      <p:sp>
        <p:nvSpPr>
          <p:cNvPr id="14" name="Title 4"/>
          <p:cNvSpPr>
            <a:spLocks noGrp="1"/>
          </p:cNvSpPr>
          <p:nvPr>
            <p:ph type="title"/>
          </p:nvPr>
        </p:nvSpPr>
        <p:spPr>
          <a:xfrm>
            <a:off x="57150" y="304800"/>
            <a:ext cx="2209800" cy="2118257"/>
          </a:xfrm>
        </p:spPr>
        <p:txBody>
          <a:bodyPr/>
          <a:lstStyle/>
          <a:p>
            <a:pPr algn="l"/>
            <a:r>
              <a:rPr lang="en-US" sz="2400" dirty="0" smtClean="0">
                <a:solidFill>
                  <a:srgbClr val="FFFF00"/>
                </a:solidFill>
                <a:latin typeface="Times New Roman" panose="02020603050405020304" pitchFamily="18" charset="0"/>
                <a:cs typeface="Times New Roman" panose="02020603050405020304" pitchFamily="18" charset="0"/>
              </a:rPr>
              <a:t>Changes in Total Nitrogen Delivered to the Bay Estuary from the 9 RIM Stations </a:t>
            </a:r>
            <a:endParaRPr lang="en-US" sz="2400" dirty="0">
              <a:solidFill>
                <a:srgbClr val="FFFF00"/>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4"/>
          <a:stretch>
            <a:fillRect/>
          </a:stretch>
        </p:blipFill>
        <p:spPr>
          <a:xfrm>
            <a:off x="2266950" y="373380"/>
            <a:ext cx="6811827" cy="6103620"/>
          </a:xfrm>
          <a:prstGeom prst="rect">
            <a:avLst/>
          </a:prstGeom>
        </p:spPr>
      </p:pic>
      <p:sp>
        <p:nvSpPr>
          <p:cNvPr id="7" name="TextBox 6"/>
          <p:cNvSpPr txBox="1"/>
          <p:nvPr/>
        </p:nvSpPr>
        <p:spPr>
          <a:xfrm>
            <a:off x="57150" y="2514600"/>
            <a:ext cx="2133600" cy="3046988"/>
          </a:xfrm>
          <a:prstGeom prst="rect">
            <a:avLst/>
          </a:prstGeom>
          <a:noFill/>
        </p:spPr>
        <p:txBody>
          <a:bodyPr wrap="square" rtlCol="0">
            <a:spAutoFit/>
          </a:bodyPr>
          <a:lstStyle/>
          <a:p>
            <a:r>
              <a:rPr lang="en-US" sz="2400" dirty="0" smtClean="0">
                <a:solidFill>
                  <a:srgbClr val="FFFF00"/>
                </a:solidFill>
                <a:latin typeface="Times New Roman" panose="02020603050405020304" pitchFamily="18" charset="0"/>
                <a:cs typeface="Times New Roman" panose="02020603050405020304" pitchFamily="18" charset="0"/>
              </a:rPr>
              <a:t>Less Improvement in nitrogen, phosphorus, and sediment at the RIM sites vs. upstream sites. </a:t>
            </a:r>
            <a:endParaRPr lang="en-US" sz="2400" dirty="0">
              <a:solidFill>
                <a:srgbClr val="FFFF00"/>
              </a:solidFill>
              <a:latin typeface="Times New Roman" panose="02020603050405020304" pitchFamily="18" charset="0"/>
              <a:cs typeface="Times New Roman" panose="02020603050405020304" pitchFamily="18" charset="0"/>
            </a:endParaRPr>
          </a:p>
        </p:txBody>
      </p:sp>
      <p:sp>
        <p:nvSpPr>
          <p:cNvPr id="2" name="TextBox 1"/>
          <p:cNvSpPr txBox="1"/>
          <p:nvPr/>
        </p:nvSpPr>
        <p:spPr>
          <a:xfrm>
            <a:off x="57150" y="5638800"/>
            <a:ext cx="1905000" cy="461665"/>
          </a:xfrm>
          <a:prstGeom prst="rect">
            <a:avLst/>
          </a:prstGeom>
          <a:noFill/>
        </p:spPr>
        <p:txBody>
          <a:bodyPr wrap="square" rtlCol="0">
            <a:spAutoFit/>
          </a:bodyPr>
          <a:lstStyle/>
          <a:p>
            <a:r>
              <a:rPr lang="en-US" sz="2400" dirty="0" smtClean="0">
                <a:solidFill>
                  <a:srgbClr val="FFFF00"/>
                </a:solidFill>
              </a:rPr>
              <a:t>WHY?</a:t>
            </a:r>
            <a:endParaRPr lang="en-US" sz="2400" dirty="0">
              <a:solidFill>
                <a:srgbClr val="FFFF00"/>
              </a:solidFill>
            </a:endParaRPr>
          </a:p>
        </p:txBody>
      </p:sp>
      <p:cxnSp>
        <p:nvCxnSpPr>
          <p:cNvPr id="8" name="Straight Connector 7"/>
          <p:cNvCxnSpPr/>
          <p:nvPr/>
        </p:nvCxnSpPr>
        <p:spPr>
          <a:xfrm>
            <a:off x="3276600" y="3314700"/>
            <a:ext cx="5334000" cy="0"/>
          </a:xfrm>
          <a:prstGeom prst="line">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8380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42900" y="242315"/>
            <a:ext cx="8573167" cy="5929885"/>
          </a:xfrm>
          <a:prstGeom prst="rect">
            <a:avLst/>
          </a:prstGeom>
        </p:spPr>
      </p:pic>
      <p:sp>
        <p:nvSpPr>
          <p:cNvPr id="3" name="TextBox 2"/>
          <p:cNvSpPr txBox="1"/>
          <p:nvPr/>
        </p:nvSpPr>
        <p:spPr>
          <a:xfrm>
            <a:off x="4600575" y="914400"/>
            <a:ext cx="3886200" cy="1477328"/>
          </a:xfrm>
          <a:prstGeom prst="rect">
            <a:avLst/>
          </a:prstGeom>
          <a:noFill/>
        </p:spPr>
        <p:txBody>
          <a:bodyPr wrap="square" rtlCol="0">
            <a:spAutoFit/>
          </a:bodyPr>
          <a:lstStyle/>
          <a:p>
            <a:r>
              <a:rPr lang="en-US" dirty="0" smtClean="0"/>
              <a:t>*Although the Susquehanna and Potomac Rivers carry the largest loads, all RIM stations have an influence on their respective estuary.</a:t>
            </a:r>
            <a:endParaRPr lang="en-US" dirty="0"/>
          </a:p>
        </p:txBody>
      </p:sp>
    </p:spTree>
    <p:extLst>
      <p:ext uri="{BB962C8B-B14F-4D97-AF65-F5344CB8AC3E}">
        <p14:creationId xmlns:p14="http://schemas.microsoft.com/office/powerpoint/2010/main" val="13240743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b="21459"/>
          <a:stretch/>
        </p:blipFill>
        <p:spPr>
          <a:xfrm>
            <a:off x="6078139" y="4895851"/>
            <a:ext cx="2536204" cy="1524000"/>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b="13775"/>
          <a:stretch/>
        </p:blipFill>
        <p:spPr>
          <a:xfrm>
            <a:off x="6000750" y="3084570"/>
            <a:ext cx="2690983" cy="1668030"/>
          </a:xfrm>
          <a:prstGeom prst="rect">
            <a:avLst/>
          </a:prstGeom>
        </p:spPr>
      </p:pic>
      <p:sp>
        <p:nvSpPr>
          <p:cNvPr id="2" name="Title 1"/>
          <p:cNvSpPr>
            <a:spLocks noGrp="1"/>
          </p:cNvSpPr>
          <p:nvPr>
            <p:ph type="title"/>
          </p:nvPr>
        </p:nvSpPr>
        <p:spPr>
          <a:xfrm>
            <a:off x="2667000" y="1"/>
            <a:ext cx="6477000" cy="914400"/>
          </a:xfrm>
        </p:spPr>
        <p:txBody>
          <a:bodyPr>
            <a:normAutofit/>
          </a:bodyPr>
          <a:lstStyle/>
          <a:p>
            <a:r>
              <a:rPr lang="en-US" sz="3600" b="1" dirty="0" smtClean="0">
                <a:ln w="1905"/>
                <a:solidFill>
                  <a:srgbClr val="FFFF00"/>
                </a:solidFill>
                <a:effectLst>
                  <a:innerShdw blurRad="69850" dist="43180" dir="5400000">
                    <a:srgbClr val="000000">
                      <a:alpha val="65000"/>
                    </a:srgbClr>
                  </a:innerShdw>
                </a:effectLst>
              </a:rPr>
              <a:t>Summary Watershed Trends</a:t>
            </a:r>
            <a:endParaRPr lang="en-US" sz="3600" b="1" dirty="0">
              <a:ln w="1905"/>
              <a:solidFill>
                <a:srgbClr val="FFFF00"/>
              </a:solidFill>
              <a:effectLst>
                <a:innerShdw blurRad="69850" dist="43180" dir="5400000">
                  <a:srgbClr val="000000">
                    <a:alpha val="65000"/>
                  </a:srgbClr>
                </a:innerShdw>
              </a:effectLst>
            </a:endParaRPr>
          </a:p>
        </p:txBody>
      </p:sp>
      <p:sp>
        <p:nvSpPr>
          <p:cNvPr id="4" name="Content Placeholder 3"/>
          <p:cNvSpPr>
            <a:spLocks noGrp="1"/>
          </p:cNvSpPr>
          <p:nvPr>
            <p:ph sz="quarter" idx="4294967295"/>
          </p:nvPr>
        </p:nvSpPr>
        <p:spPr>
          <a:xfrm>
            <a:off x="-1" y="678873"/>
            <a:ext cx="6078139" cy="6026727"/>
          </a:xfrm>
          <a:prstGeom prst="rect">
            <a:avLst/>
          </a:prstGeom>
        </p:spPr>
        <p:txBody>
          <a:bodyPr>
            <a:normAutofit fontScale="92500" lnSpcReduction="20000"/>
          </a:bodyPr>
          <a:lstStyle/>
          <a:p>
            <a:pPr marL="633222" indent="-514350">
              <a:buFont typeface="+mj-lt"/>
              <a:buAutoNum type="arabicPeriod"/>
            </a:pPr>
            <a:r>
              <a:rPr lang="en-US" sz="2800" dirty="0" smtClean="0">
                <a:solidFill>
                  <a:schemeClr val="bg1"/>
                </a:solidFill>
              </a:rPr>
              <a:t>What Works</a:t>
            </a:r>
          </a:p>
          <a:p>
            <a:pPr marL="790956" lvl="1" indent="-514350"/>
            <a:r>
              <a:rPr lang="en-US" sz="2600" dirty="0" smtClean="0">
                <a:solidFill>
                  <a:schemeClr val="bg1"/>
                </a:solidFill>
              </a:rPr>
              <a:t>Upgrades to Industrial/WWTPs</a:t>
            </a:r>
          </a:p>
          <a:p>
            <a:pPr marL="790956" lvl="1" indent="-514350"/>
            <a:r>
              <a:rPr lang="en-US" sz="2600" dirty="0" smtClean="0">
                <a:solidFill>
                  <a:schemeClr val="bg1"/>
                </a:solidFill>
              </a:rPr>
              <a:t>Reductions in air emissions </a:t>
            </a:r>
          </a:p>
          <a:p>
            <a:pPr marL="790956" lvl="1" indent="-514350">
              <a:spcAft>
                <a:spcPts val="1200"/>
              </a:spcAft>
            </a:pPr>
            <a:r>
              <a:rPr lang="en-US" sz="2600" dirty="0" smtClean="0">
                <a:solidFill>
                  <a:schemeClr val="bg1"/>
                </a:solidFill>
              </a:rPr>
              <a:t>Some agricultural practices</a:t>
            </a:r>
          </a:p>
          <a:p>
            <a:pPr marL="633222" indent="-514350">
              <a:buFont typeface="+mj-lt"/>
              <a:buAutoNum type="arabicPeriod"/>
            </a:pPr>
            <a:r>
              <a:rPr lang="en-US" sz="2800" dirty="0" smtClean="0">
                <a:solidFill>
                  <a:schemeClr val="bg1"/>
                </a:solidFill>
              </a:rPr>
              <a:t>Challenges</a:t>
            </a:r>
          </a:p>
          <a:p>
            <a:pPr marL="790956" lvl="1" indent="-514350"/>
            <a:r>
              <a:rPr lang="en-US" sz="2600" dirty="0" smtClean="0">
                <a:solidFill>
                  <a:schemeClr val="bg1"/>
                </a:solidFill>
              </a:rPr>
              <a:t>Response times </a:t>
            </a:r>
          </a:p>
          <a:p>
            <a:pPr marL="790956" lvl="1" indent="-514350">
              <a:spcAft>
                <a:spcPts val="0"/>
              </a:spcAft>
            </a:pPr>
            <a:r>
              <a:rPr lang="en-US" sz="2600" dirty="0" smtClean="0">
                <a:solidFill>
                  <a:schemeClr val="bg1"/>
                </a:solidFill>
              </a:rPr>
              <a:t>Continued development and 	intensified agriculture</a:t>
            </a:r>
          </a:p>
          <a:p>
            <a:pPr marL="790956" lvl="1" indent="-514350">
              <a:spcAft>
                <a:spcPts val="1200"/>
              </a:spcAft>
            </a:pPr>
            <a:r>
              <a:rPr lang="en-US" sz="2600" dirty="0" smtClean="0">
                <a:solidFill>
                  <a:schemeClr val="bg1"/>
                </a:solidFill>
              </a:rPr>
              <a:t>Ag will be asked for more reductions</a:t>
            </a:r>
          </a:p>
          <a:p>
            <a:pPr marL="576072" indent="-457200">
              <a:buFont typeface="+mj-lt"/>
              <a:buAutoNum type="arabicPeriod"/>
            </a:pPr>
            <a:r>
              <a:rPr lang="en-US" sz="2800" dirty="0" smtClean="0">
                <a:solidFill>
                  <a:schemeClr val="bg1"/>
                </a:solidFill>
              </a:rPr>
              <a:t>Future Monitoring</a:t>
            </a:r>
          </a:p>
          <a:p>
            <a:pPr marL="733806" lvl="1" indent="-457200"/>
            <a:r>
              <a:rPr lang="en-US" sz="2600" dirty="0" smtClean="0">
                <a:solidFill>
                  <a:schemeClr val="bg1"/>
                </a:solidFill>
              </a:rPr>
              <a:t>Target restoration efforts at high 	loading locations</a:t>
            </a:r>
          </a:p>
          <a:p>
            <a:pPr marL="733806" lvl="1" indent="-457200"/>
            <a:r>
              <a:rPr lang="en-US" sz="2600" dirty="0" smtClean="0">
                <a:solidFill>
                  <a:schemeClr val="bg1"/>
                </a:solidFill>
              </a:rPr>
              <a:t>Target urban storm water </a:t>
            </a:r>
          </a:p>
          <a:p>
            <a:pPr marL="733806" lvl="1" indent="-457200">
              <a:spcAft>
                <a:spcPts val="1200"/>
              </a:spcAft>
            </a:pPr>
            <a:r>
              <a:rPr lang="en-US" sz="2600" dirty="0" smtClean="0">
                <a:solidFill>
                  <a:schemeClr val="bg1"/>
                </a:solidFill>
              </a:rPr>
              <a:t>Improve ancillary data (explain trends</a:t>
            </a:r>
          </a:p>
          <a:p>
            <a:pPr marL="0" indent="0">
              <a:buNone/>
            </a:pPr>
            <a:r>
              <a:rPr lang="en-US" sz="2000" dirty="0">
                <a:solidFill>
                  <a:schemeClr val="bg1"/>
                </a:solidFill>
              </a:rPr>
              <a:t>	</a:t>
            </a:r>
            <a:r>
              <a:rPr lang="en-US" sz="2000" dirty="0" smtClean="0">
                <a:solidFill>
                  <a:schemeClr val="bg1"/>
                </a:solidFill>
              </a:rPr>
              <a:t>	 From UMCES, USGS, EPA (2014)</a:t>
            </a:r>
            <a:endParaRPr lang="en-US" sz="2000" dirty="0">
              <a:solidFill>
                <a:schemeClr val="bg1"/>
              </a:solidFill>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44762" y="1219200"/>
            <a:ext cx="2402958" cy="1722120"/>
          </a:xfrm>
          <a:prstGeom prst="rect">
            <a:avLst/>
          </a:prstGeom>
        </p:spPr>
      </p:pic>
    </p:spTree>
    <p:extLst>
      <p:ext uri="{BB962C8B-B14F-4D97-AF65-F5344CB8AC3E}">
        <p14:creationId xmlns:p14="http://schemas.microsoft.com/office/powerpoint/2010/main" val="8504157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349"/>
            <a:ext cx="6019800" cy="755703"/>
          </a:xfrm>
        </p:spPr>
        <p:txBody>
          <a:bodyPr/>
          <a:lstStyle/>
          <a:p>
            <a:r>
              <a:rPr lang="en-US" sz="3600" b="1" dirty="0" smtClean="0">
                <a:solidFill>
                  <a:srgbClr val="FFFF00"/>
                </a:solidFill>
                <a:latin typeface="Times New Roman" panose="02020603050405020304" pitchFamily="18" charset="0"/>
                <a:cs typeface="Times New Roman" panose="02020603050405020304" pitchFamily="18" charset="0"/>
              </a:rPr>
              <a:t>Summary - PA Highlights</a:t>
            </a:r>
            <a:endParaRPr lang="en-US" sz="3600" b="1"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0" y="1256682"/>
            <a:ext cx="9144000" cy="4215695"/>
          </a:xfrm>
        </p:spPr>
        <p:txBody>
          <a:bodyPr/>
          <a:lstStyle/>
          <a:p>
            <a:r>
              <a:rPr lang="en-US"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High </a:t>
            </a:r>
            <a:r>
              <a:rPr lang="en-US"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a:t>
            </a:r>
            <a:r>
              <a:rPr lang="en-US"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oads </a:t>
            </a:r>
            <a:r>
              <a:rPr lang="en-US"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a:t>
            </a:r>
            <a:r>
              <a:rPr lang="en-US"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er </a:t>
            </a:r>
            <a:r>
              <a:rPr lang="en-US"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a:t>
            </a:r>
            <a:r>
              <a:rPr lang="en-US"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cre in some areas</a:t>
            </a:r>
          </a:p>
          <a:p>
            <a:pPr lvl="1"/>
            <a:r>
              <a:rPr lang="en-US"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Nitrogen: Lower SE portion of basin</a:t>
            </a:r>
          </a:p>
          <a:p>
            <a:pPr lvl="1"/>
            <a:r>
              <a:rPr lang="en-US"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Phosphorus: Lower Eastern portion</a:t>
            </a:r>
          </a:p>
          <a:p>
            <a:r>
              <a:rPr lang="en-US"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Improving trends </a:t>
            </a:r>
          </a:p>
          <a:p>
            <a:pPr lvl="1"/>
            <a:r>
              <a:rPr lang="en-US" dirty="0" smtClean="0">
                <a:solidFill>
                  <a:schemeClr val="bg1"/>
                </a:solidFill>
                <a:latin typeface="Times New Roman" panose="02020603050405020304" pitchFamily="18" charset="0"/>
                <a:cs typeface="Times New Roman" panose="02020603050405020304" pitchFamily="18" charset="0"/>
              </a:rPr>
              <a:t>Total Nitrogen</a:t>
            </a:r>
            <a:r>
              <a:rPr lang="en-US" dirty="0">
                <a:solidFill>
                  <a:schemeClr val="bg1"/>
                </a:solidFill>
                <a:latin typeface="Times New Roman" panose="02020603050405020304" pitchFamily="18" charset="0"/>
                <a:cs typeface="Times New Roman" panose="02020603050405020304" pitchFamily="18" charset="0"/>
              </a:rPr>
              <a:t> </a:t>
            </a:r>
            <a:r>
              <a:rPr lang="en-US" dirty="0" smtClean="0">
                <a:solidFill>
                  <a:schemeClr val="bg1"/>
                </a:solidFill>
                <a:latin typeface="Times New Roman" panose="02020603050405020304" pitchFamily="18" charset="0"/>
                <a:cs typeface="Times New Roman" panose="02020603050405020304" pitchFamily="18" charset="0"/>
              </a:rPr>
              <a:t>and Phosphorus </a:t>
            </a:r>
          </a:p>
          <a:p>
            <a:pPr lvl="1"/>
            <a:r>
              <a:rPr lang="en-US"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Mixed Results for Sediment</a:t>
            </a:r>
          </a:p>
          <a:p>
            <a:r>
              <a:rPr lang="en-US" dirty="0" smtClean="0">
                <a:solidFill>
                  <a:srgbClr val="FFFF00"/>
                </a:solidFill>
                <a:latin typeface="Times New Roman" panose="02020603050405020304" pitchFamily="18" charset="0"/>
                <a:cs typeface="Times New Roman" panose="02020603050405020304" pitchFamily="18" charset="0"/>
              </a:rPr>
              <a:t>Other Challenges: </a:t>
            </a:r>
            <a:r>
              <a:rPr lang="en-US" sz="2800" dirty="0" smtClean="0">
                <a:solidFill>
                  <a:schemeClr val="bg1"/>
                </a:solidFill>
                <a:latin typeface="Times New Roman" panose="02020603050405020304" pitchFamily="18" charset="0"/>
                <a:cs typeface="Times New Roman" panose="02020603050405020304" pitchFamily="18" charset="0"/>
              </a:rPr>
              <a:t>continued development, intensified ag, 	lag times </a:t>
            </a:r>
          </a:p>
        </p:txBody>
      </p:sp>
      <p:pic>
        <p:nvPicPr>
          <p:cNvPr id="5" name="Picture 3" descr="C:\Users\swphilli\Pictures\lands with farming and water.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13404" y="505216"/>
            <a:ext cx="2924073" cy="3304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60949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533400" y="655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spcAft>
                <a:spcPts val="1200"/>
              </a:spcAft>
            </a:pPr>
            <a:r>
              <a:rPr lang="en-US" sz="3600" dirty="0">
                <a:solidFill>
                  <a:srgbClr val="FFFF00"/>
                </a:solidFill>
              </a:rPr>
              <a:t>Chesapeake Bay Nontidal Monitoring Network </a:t>
            </a:r>
            <a:endParaRPr lang="en-US" sz="3600" dirty="0" smtClean="0">
              <a:solidFill>
                <a:srgbClr val="FFFF00"/>
              </a:solidFill>
            </a:endParaRPr>
          </a:p>
        </p:txBody>
      </p:sp>
      <p:sp>
        <p:nvSpPr>
          <p:cNvPr id="7" name="Content Placeholder 4"/>
          <p:cNvSpPr txBox="1">
            <a:spLocks/>
          </p:cNvSpPr>
          <p:nvPr/>
        </p:nvSpPr>
        <p:spPr bwMode="auto">
          <a:xfrm>
            <a:off x="495300" y="2115312"/>
            <a:ext cx="8229600" cy="405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514350" indent="-514350">
              <a:buAutoNum type="arabicParenBoth"/>
            </a:pPr>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How </a:t>
            </a:r>
            <a:r>
              <a:rPr lang="en-US" sz="2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are nitrogen, phosphorus, and suspended-sediment loads responding to restoration activities and changing land </a:t>
            </a:r>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use across the Bay watershed -- by site and </a:t>
            </a:r>
            <a:r>
              <a:rPr lang="en-US" sz="2800" dirty="0" err="1"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subwatershed</a:t>
            </a:r>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cs typeface="Times New Roman" panose="02020603050405020304" pitchFamily="18" charset="0"/>
              </a:rPr>
              <a:t> </a:t>
            </a:r>
          </a:p>
          <a:p>
            <a:pPr marL="514350" indent="-514350">
              <a:buAutoNum type="arabicParenBoth"/>
            </a:pPr>
            <a:endParaRPr lang="en-US" sz="900" dirty="0" smtClean="0">
              <a:latin typeface="Times New Roman" panose="02020603050405020304" pitchFamily="18" charset="0"/>
              <a:cs typeface="Times New Roman" panose="02020603050405020304" pitchFamily="18" charset="0"/>
            </a:endParaRPr>
          </a:p>
          <a:p>
            <a:pPr marL="514350" indent="-514350">
              <a:buFontTx/>
              <a:buAutoNum type="arabicParenBoth"/>
            </a:pPr>
            <a:r>
              <a:rPr lang="en-US" sz="2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What </a:t>
            </a:r>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are </a:t>
            </a:r>
            <a:r>
              <a:rPr lang="en-US" sz="2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a:t>
            </a:r>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trends </a:t>
            </a:r>
            <a:r>
              <a:rPr lang="en-US" sz="2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in nitrogen, phosphorus, and suspended-sediment loads being delivered to the </a:t>
            </a:r>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Chesapeake Bay from </a:t>
            </a:r>
            <a:r>
              <a:rPr lang="en-US" sz="2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nontidal portions of the watershed</a:t>
            </a:r>
            <a:r>
              <a:rPr lang="en-US" sz="2800"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sz="2800" kern="0" dirty="0" smtClean="0">
              <a:solidFill>
                <a:schemeClr val="bg1"/>
              </a:solidFill>
              <a:latin typeface="Times New Roman" panose="02020603050405020304" pitchFamily="18" charset="0"/>
              <a:cs typeface="Times New Roman" panose="02020603050405020304" pitchFamily="18" charset="0"/>
            </a:endParaRPr>
          </a:p>
          <a:p>
            <a:endParaRPr lang="en-US" sz="2800" kern="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792453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8" name="Rectangle 7"/>
          <p:cNvSpPr/>
          <p:nvPr/>
        </p:nvSpPr>
        <p:spPr>
          <a:xfrm>
            <a:off x="0" y="19050"/>
            <a:ext cx="9144000" cy="762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sz="2400" b="1" dirty="0" smtClean="0">
                <a:solidFill>
                  <a:prstClr val="white"/>
                </a:solidFill>
              </a:rPr>
              <a:t>Importance of  </a:t>
            </a:r>
            <a:r>
              <a:rPr lang="en-US" sz="2400" b="1" dirty="0">
                <a:solidFill>
                  <a:prstClr val="white"/>
                </a:solidFill>
              </a:rPr>
              <a:t>Monitoring Data </a:t>
            </a:r>
          </a:p>
        </p:txBody>
      </p:sp>
      <p:sp>
        <p:nvSpPr>
          <p:cNvPr id="10" name="Rectangle 9"/>
          <p:cNvSpPr/>
          <p:nvPr/>
        </p:nvSpPr>
        <p:spPr>
          <a:xfrm>
            <a:off x="438150" y="1143000"/>
            <a:ext cx="8324850" cy="5139869"/>
          </a:xfrm>
          <a:prstGeom prst="rect">
            <a:avLst/>
          </a:prstGeom>
        </p:spPr>
        <p:txBody>
          <a:bodyPr wrap="square">
            <a:spAutoFit/>
          </a:bodyPr>
          <a:lstStyle/>
          <a:p>
            <a:pPr fontAlgn="auto">
              <a:spcBef>
                <a:spcPts val="0"/>
              </a:spcBef>
              <a:spcAft>
                <a:spcPts val="0"/>
              </a:spcAft>
            </a:pPr>
            <a:r>
              <a:rPr lang="en-US" sz="2800" dirty="0" smtClean="0">
                <a:solidFill>
                  <a:schemeClr val="bg1"/>
                </a:solidFill>
                <a:latin typeface="Calibri"/>
              </a:rPr>
              <a:t>Explain water-quality progress</a:t>
            </a:r>
          </a:p>
          <a:p>
            <a:pPr marL="742950" lvl="1" indent="-285750" fontAlgn="auto">
              <a:spcBef>
                <a:spcPts val="0"/>
              </a:spcBef>
              <a:spcAft>
                <a:spcPts val="600"/>
              </a:spcAft>
              <a:buFont typeface="Arial" panose="020B0604020202020204" pitchFamily="34" charset="0"/>
              <a:buChar char="•"/>
            </a:pPr>
            <a:r>
              <a:rPr lang="en-US" sz="2800" dirty="0">
                <a:solidFill>
                  <a:schemeClr val="bg1"/>
                </a:solidFill>
                <a:latin typeface="Calibri"/>
              </a:rPr>
              <a:t>Document water quality </a:t>
            </a:r>
            <a:r>
              <a:rPr lang="en-US" sz="2800" dirty="0" smtClean="0">
                <a:solidFill>
                  <a:schemeClr val="bg1"/>
                </a:solidFill>
                <a:latin typeface="Calibri"/>
              </a:rPr>
              <a:t>improvements</a:t>
            </a:r>
          </a:p>
          <a:p>
            <a:pPr marL="742950" lvl="1" indent="-285750" fontAlgn="auto">
              <a:spcBef>
                <a:spcPts val="0"/>
              </a:spcBef>
              <a:spcAft>
                <a:spcPts val="600"/>
              </a:spcAft>
              <a:buFont typeface="Arial" panose="020B0604020202020204" pitchFamily="34" charset="0"/>
              <a:buChar char="•"/>
            </a:pPr>
            <a:r>
              <a:rPr lang="en-US" sz="2800" dirty="0" smtClean="0">
                <a:solidFill>
                  <a:schemeClr val="bg1"/>
                </a:solidFill>
                <a:latin typeface="Calibri"/>
              </a:rPr>
              <a:t>Response to management practices</a:t>
            </a:r>
          </a:p>
          <a:p>
            <a:pPr lvl="1" indent="-457200" fontAlgn="auto">
              <a:spcBef>
                <a:spcPts val="0"/>
              </a:spcBef>
              <a:spcAft>
                <a:spcPts val="600"/>
              </a:spcAft>
            </a:pPr>
            <a:r>
              <a:rPr lang="en-US" sz="2800" dirty="0" smtClean="0">
                <a:solidFill>
                  <a:srgbClr val="FFFF00"/>
                </a:solidFill>
                <a:latin typeface="Calibri"/>
              </a:rPr>
              <a:t>Inform management </a:t>
            </a:r>
          </a:p>
          <a:p>
            <a:pPr marL="742950" lvl="1" indent="-285750" fontAlgn="auto">
              <a:spcBef>
                <a:spcPts val="0"/>
              </a:spcBef>
              <a:spcAft>
                <a:spcPts val="0"/>
              </a:spcAft>
              <a:buFont typeface="Arial" panose="020B0604020202020204" pitchFamily="34" charset="0"/>
              <a:buChar char="•"/>
            </a:pPr>
            <a:r>
              <a:rPr lang="en-US" sz="2800" dirty="0" smtClean="0">
                <a:solidFill>
                  <a:srgbClr val="FFFF00"/>
                </a:solidFill>
                <a:latin typeface="Calibri"/>
              </a:rPr>
              <a:t>Mid Point Assessment (2017)</a:t>
            </a:r>
          </a:p>
          <a:p>
            <a:pPr marL="742950" lvl="1" indent="-285750" fontAlgn="auto">
              <a:spcBef>
                <a:spcPts val="0"/>
              </a:spcBef>
              <a:spcAft>
                <a:spcPts val="0"/>
              </a:spcAft>
              <a:buFont typeface="Arial" panose="020B0604020202020204" pitchFamily="34" charset="0"/>
              <a:buChar char="•"/>
            </a:pPr>
            <a:r>
              <a:rPr lang="en-US" sz="2800" dirty="0" smtClean="0">
                <a:solidFill>
                  <a:srgbClr val="FFFF00"/>
                </a:solidFill>
                <a:latin typeface="Calibri"/>
              </a:rPr>
              <a:t>2-yr Progress “milestones” by CBP</a:t>
            </a:r>
          </a:p>
          <a:p>
            <a:pPr marL="742950" lvl="1" indent="-285750" fontAlgn="auto">
              <a:spcBef>
                <a:spcPts val="0"/>
              </a:spcBef>
              <a:spcAft>
                <a:spcPts val="0"/>
              </a:spcAft>
              <a:buFont typeface="Arial" panose="020B0604020202020204" pitchFamily="34" charset="0"/>
              <a:buChar char="•"/>
            </a:pPr>
            <a:r>
              <a:rPr lang="en-US" sz="2800" dirty="0" smtClean="0">
                <a:solidFill>
                  <a:srgbClr val="FFFF00"/>
                </a:solidFill>
                <a:latin typeface="Calibri"/>
              </a:rPr>
              <a:t>Watershed Implementation Plans (WIP)</a:t>
            </a:r>
          </a:p>
          <a:p>
            <a:pPr marL="742950" lvl="1" indent="-285750" fontAlgn="auto">
              <a:spcBef>
                <a:spcPts val="0"/>
              </a:spcBef>
              <a:spcAft>
                <a:spcPts val="600"/>
              </a:spcAft>
              <a:buFont typeface="Arial" panose="020B0604020202020204" pitchFamily="34" charset="0"/>
              <a:buChar char="•"/>
            </a:pPr>
            <a:r>
              <a:rPr lang="en-US" sz="2800" dirty="0" smtClean="0">
                <a:solidFill>
                  <a:srgbClr val="FFFF00"/>
                </a:solidFill>
                <a:latin typeface="Calibri"/>
              </a:rPr>
              <a:t>Progress toward Chesapeake Bay TMDL’s</a:t>
            </a:r>
          </a:p>
          <a:p>
            <a:pPr fontAlgn="auto">
              <a:spcBef>
                <a:spcPts val="0"/>
              </a:spcBef>
              <a:spcAft>
                <a:spcPts val="0"/>
              </a:spcAft>
            </a:pPr>
            <a:r>
              <a:rPr lang="en-US" sz="2800" dirty="0">
                <a:solidFill>
                  <a:schemeClr val="bg1"/>
                </a:solidFill>
                <a:latin typeface="Calibri"/>
              </a:rPr>
              <a:t>Enhance </a:t>
            </a:r>
            <a:r>
              <a:rPr lang="en-US" sz="2800" dirty="0" smtClean="0">
                <a:solidFill>
                  <a:schemeClr val="bg1"/>
                </a:solidFill>
                <a:latin typeface="Calibri"/>
              </a:rPr>
              <a:t>models with monitoring data to explain </a:t>
            </a:r>
            <a:r>
              <a:rPr lang="en-US" sz="2800" dirty="0">
                <a:solidFill>
                  <a:schemeClr val="bg1"/>
                </a:solidFill>
                <a:latin typeface="Calibri"/>
              </a:rPr>
              <a:t>change</a:t>
            </a:r>
          </a:p>
          <a:p>
            <a:pPr marL="914400" lvl="1" indent="-457200" fontAlgn="auto">
              <a:spcBef>
                <a:spcPts val="0"/>
              </a:spcBef>
              <a:spcAft>
                <a:spcPts val="0"/>
              </a:spcAft>
              <a:buFont typeface="Arial" panose="020B0604020202020204" pitchFamily="34" charset="0"/>
              <a:buChar char="•"/>
            </a:pPr>
            <a:r>
              <a:rPr lang="en-US" sz="2800" dirty="0">
                <a:solidFill>
                  <a:schemeClr val="bg1"/>
                </a:solidFill>
                <a:latin typeface="Calibri"/>
              </a:rPr>
              <a:t>CBP WSM and Estuarine models</a:t>
            </a:r>
          </a:p>
          <a:p>
            <a:pPr marL="914400" lvl="1" indent="-457200" fontAlgn="auto">
              <a:spcBef>
                <a:spcPts val="0"/>
              </a:spcBef>
              <a:spcAft>
                <a:spcPts val="600"/>
              </a:spcAft>
              <a:buFont typeface="Arial" panose="020B0604020202020204" pitchFamily="34" charset="0"/>
              <a:buChar char="•"/>
            </a:pPr>
            <a:r>
              <a:rPr lang="en-US" sz="2800" dirty="0">
                <a:solidFill>
                  <a:schemeClr val="bg1"/>
                </a:solidFill>
                <a:latin typeface="Calibri"/>
              </a:rPr>
              <a:t>USGS </a:t>
            </a:r>
            <a:r>
              <a:rPr lang="en-US" sz="2800" dirty="0" smtClean="0">
                <a:solidFill>
                  <a:schemeClr val="bg1"/>
                </a:solidFill>
                <a:latin typeface="Calibri"/>
              </a:rPr>
              <a:t>SPARROW</a:t>
            </a:r>
            <a:endParaRPr lang="en-US" sz="2800" dirty="0">
              <a:solidFill>
                <a:schemeClr val="bg1"/>
              </a:solidFill>
              <a:latin typeface="Calibri"/>
            </a:endParaRPr>
          </a:p>
        </p:txBody>
      </p:sp>
    </p:spTree>
    <p:extLst>
      <p:ext uri="{BB962C8B-B14F-4D97-AF65-F5344CB8AC3E}">
        <p14:creationId xmlns:p14="http://schemas.microsoft.com/office/powerpoint/2010/main" val="29278644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solidFill>
                  <a:srgbClr val="FFFF00"/>
                </a:solidFill>
                <a:effectLst>
                  <a:outerShdw blurRad="38100" dist="38100" dir="2700000" algn="tl">
                    <a:srgbClr val="000000">
                      <a:alpha val="43137"/>
                    </a:srgbClr>
                  </a:outerShdw>
                </a:effectLst>
              </a:rPr>
              <a:t>USGS </a:t>
            </a:r>
            <a:r>
              <a:rPr lang="en-US" dirty="0" err="1" smtClean="0">
                <a:solidFill>
                  <a:srgbClr val="FFFF00"/>
                </a:solidFill>
                <a:effectLst>
                  <a:outerShdw blurRad="38100" dist="38100" dir="2700000" algn="tl">
                    <a:srgbClr val="000000">
                      <a:alpha val="43137"/>
                    </a:srgbClr>
                  </a:outerShdw>
                </a:effectLst>
              </a:rPr>
              <a:t>Nontidal</a:t>
            </a:r>
            <a:r>
              <a:rPr lang="en-US" dirty="0" smtClean="0">
                <a:solidFill>
                  <a:srgbClr val="FFFF00"/>
                </a:solidFill>
                <a:effectLst>
                  <a:outerShdw blurRad="38100" dist="38100" dir="2700000" algn="tl">
                    <a:srgbClr val="000000">
                      <a:alpha val="43137"/>
                    </a:srgbClr>
                  </a:outerShdw>
                </a:effectLst>
              </a:rPr>
              <a:t> Web Page</a:t>
            </a:r>
            <a:endParaRPr lang="en-US" dirty="0">
              <a:solidFill>
                <a:srgbClr val="FFFF00"/>
              </a:solidFill>
              <a:effectLst>
                <a:outerShdw blurRad="38100" dist="38100" dir="2700000" algn="tl">
                  <a:srgbClr val="000000">
                    <a:alpha val="43137"/>
                  </a:srgbClr>
                </a:outerShdw>
              </a:effectLst>
            </a:endParaRPr>
          </a:p>
        </p:txBody>
      </p:sp>
      <p:sp>
        <p:nvSpPr>
          <p:cNvPr id="4" name="TextBox 3"/>
          <p:cNvSpPr txBox="1"/>
          <p:nvPr/>
        </p:nvSpPr>
        <p:spPr>
          <a:xfrm>
            <a:off x="2057400" y="649069"/>
            <a:ext cx="5083636" cy="646331"/>
          </a:xfrm>
          <a:prstGeom prst="rect">
            <a:avLst/>
          </a:prstGeom>
          <a:noFill/>
        </p:spPr>
        <p:txBody>
          <a:bodyPr wrap="none" rtlCol="0">
            <a:spAutoFit/>
          </a:bodyPr>
          <a:lstStyle/>
          <a:p>
            <a:r>
              <a:rPr lang="en-US" sz="3600" dirty="0" smtClean="0">
                <a:solidFill>
                  <a:srgbClr val="FFFFFF"/>
                </a:solidFill>
              </a:rPr>
              <a:t>http://cbrim.er.usgs.gov/</a:t>
            </a:r>
            <a:endParaRPr lang="en-US" sz="3600" dirty="0">
              <a:solidFill>
                <a:srgbClr val="FFFFFF"/>
              </a:solidFill>
            </a:endParaRPr>
          </a:p>
        </p:txBody>
      </p:sp>
      <p:pic>
        <p:nvPicPr>
          <p:cNvPr id="5" name="Picture 4"/>
          <p:cNvPicPr>
            <a:picLocks noChangeAspect="1"/>
          </p:cNvPicPr>
          <p:nvPr/>
        </p:nvPicPr>
        <p:blipFill>
          <a:blip r:embed="rId3"/>
          <a:stretch>
            <a:fillRect/>
          </a:stretch>
        </p:blipFill>
        <p:spPr>
          <a:xfrm>
            <a:off x="188785" y="1295400"/>
            <a:ext cx="8766429" cy="5465445"/>
          </a:xfrm>
          <a:prstGeom prst="rect">
            <a:avLst/>
          </a:prstGeom>
        </p:spPr>
      </p:pic>
    </p:spTree>
    <p:extLst>
      <p:ext uri="{BB962C8B-B14F-4D97-AF65-F5344CB8AC3E}">
        <p14:creationId xmlns:p14="http://schemas.microsoft.com/office/powerpoint/2010/main" val="23046806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p:cNvSpPr txBox="1">
            <a:spLocks/>
          </p:cNvSpPr>
          <p:nvPr/>
        </p:nvSpPr>
        <p:spPr>
          <a:xfrm>
            <a:off x="4695825" y="76200"/>
            <a:ext cx="4419600" cy="762000"/>
          </a:xfrm>
          <a:prstGeom prst="rect">
            <a:avLst/>
          </a:prstGeom>
        </p:spPr>
        <p:txBody>
          <a:bodyPr anchor="ctr" anchorCtr="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defRPr/>
            </a:pPr>
            <a:r>
              <a:rPr lang="en-US" altLang="en-US" sz="2800" kern="0" dirty="0" smtClean="0">
                <a:solidFill>
                  <a:srgbClr val="FFFF00"/>
                </a:solidFill>
                <a:effectLst>
                  <a:outerShdw blurRad="38100" dist="38100" dir="2700000" algn="tl">
                    <a:srgbClr val="000000">
                      <a:alpha val="43137"/>
                    </a:srgbClr>
                  </a:outerShdw>
                </a:effectLst>
                <a:cs typeface="Times New Roman" panose="02020603050405020304" pitchFamily="18" charset="0"/>
              </a:rPr>
              <a:t>Chesapeake Bay Nontidal Monitoring Network</a:t>
            </a:r>
          </a:p>
        </p:txBody>
      </p:sp>
      <p:sp>
        <p:nvSpPr>
          <p:cNvPr id="4" name="Text Placeholder 5"/>
          <p:cNvSpPr txBox="1">
            <a:spLocks/>
          </p:cNvSpPr>
          <p:nvPr/>
        </p:nvSpPr>
        <p:spPr>
          <a:xfrm>
            <a:off x="4953000" y="895350"/>
            <a:ext cx="3962400" cy="18669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fontAlgn="auto">
              <a:spcBef>
                <a:spcPts val="0"/>
              </a:spcBef>
              <a:spcAft>
                <a:spcPts val="0"/>
              </a:spcAft>
              <a:buClr>
                <a:schemeClr val="tx1">
                  <a:shade val="95000"/>
                </a:schemeClr>
              </a:buClr>
              <a:buFontTx/>
              <a:buNone/>
              <a:defRPr/>
            </a:pPr>
            <a:r>
              <a:rPr lang="en-US" sz="200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Purpose</a:t>
            </a:r>
          </a:p>
          <a:p>
            <a:pPr fontAlgn="auto">
              <a:spcAft>
                <a:spcPts val="0"/>
              </a:spcAft>
              <a:buClr>
                <a:schemeClr val="bg1"/>
              </a:buClr>
              <a:defRPr/>
            </a:pPr>
            <a:r>
              <a:rPr lang="en-US" sz="1600" kern="0" dirty="0" smtClean="0">
                <a:solidFill>
                  <a:schemeClr val="bg1"/>
                </a:solidFill>
                <a:latin typeface="Times New Roman" panose="02020603050405020304" pitchFamily="18" charset="0"/>
                <a:cs typeface="Times New Roman" panose="02020603050405020304" pitchFamily="18" charset="0"/>
              </a:rPr>
              <a:t>Collect water-quality samples using consistent methodology</a:t>
            </a:r>
          </a:p>
          <a:p>
            <a:pPr fontAlgn="auto">
              <a:spcAft>
                <a:spcPts val="0"/>
              </a:spcAft>
              <a:buClr>
                <a:schemeClr val="bg1"/>
              </a:buClr>
              <a:defRPr/>
            </a:pPr>
            <a:r>
              <a:rPr lang="en-US" sz="1600" kern="0" dirty="0" smtClean="0">
                <a:solidFill>
                  <a:schemeClr val="bg1"/>
                </a:solidFill>
                <a:latin typeface="Times New Roman" panose="02020603050405020304" pitchFamily="18" charset="0"/>
                <a:cs typeface="Times New Roman" panose="02020603050405020304" pitchFamily="18" charset="0"/>
              </a:rPr>
              <a:t>Collect water-quality samples across the full range of hydrologic conditions</a:t>
            </a:r>
          </a:p>
          <a:p>
            <a:pPr marL="0" indent="0" fontAlgn="auto">
              <a:spcAft>
                <a:spcPts val="0"/>
              </a:spcAft>
              <a:buClr>
                <a:schemeClr val="bg1"/>
              </a:buClr>
              <a:buFontTx/>
              <a:buNone/>
              <a:defRPr/>
            </a:pPr>
            <a:r>
              <a:rPr lang="en-US" sz="2000" kern="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Specific Objectives</a:t>
            </a:r>
          </a:p>
          <a:p>
            <a:pPr fontAlgn="auto">
              <a:spcAft>
                <a:spcPts val="0"/>
              </a:spcAft>
              <a:buClr>
                <a:schemeClr val="bg1"/>
              </a:buClr>
              <a:defRPr/>
            </a:pPr>
            <a:r>
              <a:rPr lang="en-US" sz="1600" kern="0" dirty="0" smtClean="0">
                <a:solidFill>
                  <a:schemeClr val="bg1"/>
                </a:solidFill>
                <a:latin typeface="Times New Roman" panose="02020603050405020304" pitchFamily="18" charset="0"/>
                <a:cs typeface="Times New Roman" panose="02020603050405020304" pitchFamily="18" charset="0"/>
              </a:rPr>
              <a:t>Increase spatial resolution across land uses, rock types, drainage area</a:t>
            </a:r>
          </a:p>
          <a:p>
            <a:pPr fontAlgn="auto">
              <a:spcAft>
                <a:spcPts val="0"/>
              </a:spcAft>
              <a:buClr>
                <a:schemeClr val="bg1"/>
              </a:buClr>
              <a:defRPr/>
            </a:pPr>
            <a:r>
              <a:rPr lang="en-US" sz="1600" kern="0" dirty="0" smtClean="0">
                <a:solidFill>
                  <a:schemeClr val="bg1"/>
                </a:solidFill>
                <a:latin typeface="Times New Roman" panose="02020603050405020304" pitchFamily="18" charset="0"/>
                <a:cs typeface="Times New Roman" panose="02020603050405020304" pitchFamily="18" charset="0"/>
              </a:rPr>
              <a:t>Add sites to help with model calibration, WIP sites, political boundaries</a:t>
            </a:r>
          </a:p>
          <a:p>
            <a:pPr fontAlgn="auto">
              <a:spcAft>
                <a:spcPts val="0"/>
              </a:spcAft>
              <a:buClr>
                <a:schemeClr val="bg1"/>
              </a:buClr>
              <a:defRPr/>
            </a:pPr>
            <a:r>
              <a:rPr lang="en-US" sz="1600" kern="0" dirty="0" smtClean="0">
                <a:solidFill>
                  <a:schemeClr val="bg1"/>
                </a:solidFill>
                <a:latin typeface="Times New Roman" panose="02020603050405020304" pitchFamily="18" charset="0"/>
                <a:cs typeface="Times New Roman" panose="02020603050405020304" pitchFamily="18" charset="0"/>
              </a:rPr>
              <a:t>5 years for loads, 10 years for trends </a:t>
            </a:r>
          </a:p>
        </p:txBody>
      </p:sp>
      <p:pic>
        <p:nvPicPr>
          <p:cNvPr id="17412"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400" y="76200"/>
            <a:ext cx="47879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5"/>
          <p:cNvSpPr txBox="1">
            <a:spLocks/>
          </p:cNvSpPr>
          <p:nvPr/>
        </p:nvSpPr>
        <p:spPr>
          <a:xfrm>
            <a:off x="4914900" y="4038600"/>
            <a:ext cx="4152900" cy="2493963"/>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fontAlgn="auto">
              <a:spcAft>
                <a:spcPts val="0"/>
              </a:spcAft>
              <a:buClr>
                <a:schemeClr val="tx1">
                  <a:shade val="95000"/>
                </a:schemeClr>
              </a:buClr>
              <a:buFont typeface="Wingdings 2"/>
              <a:buNone/>
              <a:defRPr/>
            </a:pPr>
            <a:r>
              <a:rPr lang="en-US" sz="2000" kern="0" dirty="0" smtClean="0">
                <a:solidFill>
                  <a:srgbClr val="FFFF00"/>
                </a:solidFill>
                <a:latin typeface="Times New Roman" panose="02020603050405020304" pitchFamily="18" charset="0"/>
                <a:cs typeface="Times New Roman" panose="02020603050405020304" pitchFamily="18" charset="0"/>
              </a:rPr>
              <a:t>Monitoring Stations</a:t>
            </a:r>
            <a:endParaRPr lang="en-US" sz="1800" kern="0" dirty="0" smtClean="0">
              <a:solidFill>
                <a:schemeClr val="bg1"/>
              </a:solidFill>
              <a:latin typeface="Times New Roman" panose="02020603050405020304" pitchFamily="18" charset="0"/>
              <a:cs typeface="Times New Roman" panose="02020603050405020304" pitchFamily="18" charset="0"/>
            </a:endParaRPr>
          </a:p>
          <a:p>
            <a:pPr fontAlgn="auto">
              <a:spcAft>
                <a:spcPts val="0"/>
              </a:spcAft>
              <a:buClr>
                <a:schemeClr val="bg1">
                  <a:lumMod val="95000"/>
                </a:schemeClr>
              </a:buClr>
              <a:defRPr/>
            </a:pPr>
            <a:r>
              <a:rPr lang="en-US" sz="1800" kern="0" dirty="0" smtClean="0">
                <a:solidFill>
                  <a:schemeClr val="bg1"/>
                </a:solidFill>
                <a:latin typeface="Times New Roman" panose="02020603050405020304" pitchFamily="18" charset="0"/>
                <a:cs typeface="Times New Roman" panose="02020603050405020304" pitchFamily="18" charset="0"/>
              </a:rPr>
              <a:t>117 monitoring stations</a:t>
            </a:r>
            <a:endParaRPr lang="en-US" sz="1800" kern="0" dirty="0" smtClean="0">
              <a:solidFill>
                <a:srgbClr val="FFFF00"/>
              </a:solidFill>
              <a:latin typeface="Times New Roman" panose="02020603050405020304" pitchFamily="18" charset="0"/>
              <a:cs typeface="Times New Roman" panose="02020603050405020304" pitchFamily="18" charset="0"/>
            </a:endParaRPr>
          </a:p>
          <a:p>
            <a:pPr lvl="1" fontAlgn="auto">
              <a:spcAft>
                <a:spcPts val="0"/>
              </a:spcAft>
              <a:buClr>
                <a:schemeClr val="bg1">
                  <a:lumMod val="95000"/>
                </a:schemeClr>
              </a:buClr>
              <a:defRPr/>
            </a:pPr>
            <a:r>
              <a:rPr lang="en-US" sz="1400" kern="0" dirty="0" smtClean="0">
                <a:solidFill>
                  <a:schemeClr val="bg1"/>
                </a:solidFill>
                <a:latin typeface="Times New Roman" panose="02020603050405020304" pitchFamily="18" charset="0"/>
                <a:cs typeface="Times New Roman" panose="02020603050405020304" pitchFamily="18" charset="0"/>
              </a:rPr>
              <a:t>30 with records &gt; 30 </a:t>
            </a:r>
            <a:r>
              <a:rPr lang="en-US" sz="1400" kern="0" dirty="0" err="1" smtClean="0">
                <a:solidFill>
                  <a:schemeClr val="bg1"/>
                </a:solidFill>
                <a:latin typeface="Times New Roman" panose="02020603050405020304" pitchFamily="18" charset="0"/>
                <a:cs typeface="Times New Roman" panose="02020603050405020304" pitchFamily="18" charset="0"/>
              </a:rPr>
              <a:t>yrs</a:t>
            </a:r>
            <a:endParaRPr lang="en-US" sz="1400" kern="0" dirty="0" smtClean="0">
              <a:solidFill>
                <a:schemeClr val="bg1"/>
              </a:solidFill>
              <a:latin typeface="Times New Roman" panose="02020603050405020304" pitchFamily="18" charset="0"/>
              <a:cs typeface="Times New Roman" panose="02020603050405020304" pitchFamily="18" charset="0"/>
            </a:endParaRPr>
          </a:p>
          <a:p>
            <a:pPr lvl="1" fontAlgn="auto">
              <a:spcAft>
                <a:spcPts val="0"/>
              </a:spcAft>
              <a:buClr>
                <a:schemeClr val="bg1">
                  <a:lumMod val="95000"/>
                </a:schemeClr>
              </a:buClr>
              <a:defRPr/>
            </a:pPr>
            <a:r>
              <a:rPr lang="en-US" sz="1400" kern="0" dirty="0" smtClean="0">
                <a:solidFill>
                  <a:schemeClr val="bg1"/>
                </a:solidFill>
                <a:latin typeface="Times New Roman" panose="02020603050405020304" pitchFamily="18" charset="0"/>
                <a:cs typeface="Times New Roman" panose="02020603050405020304" pitchFamily="18" charset="0"/>
              </a:rPr>
              <a:t>81 with records &gt; 10 </a:t>
            </a:r>
            <a:r>
              <a:rPr lang="en-US" sz="1400" kern="0" dirty="0" err="1" smtClean="0">
                <a:solidFill>
                  <a:schemeClr val="bg1"/>
                </a:solidFill>
                <a:latin typeface="Times New Roman" panose="02020603050405020304" pitchFamily="18" charset="0"/>
                <a:cs typeface="Times New Roman" panose="02020603050405020304" pitchFamily="18" charset="0"/>
              </a:rPr>
              <a:t>yrs</a:t>
            </a:r>
            <a:endParaRPr lang="en-US" sz="1400" kern="0" dirty="0" smtClean="0">
              <a:solidFill>
                <a:schemeClr val="bg1"/>
              </a:solidFill>
              <a:latin typeface="Times New Roman" panose="02020603050405020304" pitchFamily="18" charset="0"/>
              <a:cs typeface="Times New Roman" panose="02020603050405020304" pitchFamily="18" charset="0"/>
            </a:endParaRPr>
          </a:p>
          <a:p>
            <a:pPr lvl="1" fontAlgn="auto">
              <a:spcAft>
                <a:spcPts val="0"/>
              </a:spcAft>
              <a:buClr>
                <a:schemeClr val="bg1">
                  <a:lumMod val="95000"/>
                </a:schemeClr>
              </a:buClr>
              <a:defRPr/>
            </a:pPr>
            <a:r>
              <a:rPr lang="en-US" sz="1400" kern="0" dirty="0" smtClean="0">
                <a:solidFill>
                  <a:schemeClr val="bg1"/>
                </a:solidFill>
                <a:latin typeface="Times New Roman" panose="02020603050405020304" pitchFamily="18" charset="0"/>
                <a:cs typeface="Times New Roman" panose="02020603050405020304" pitchFamily="18" charset="0"/>
              </a:rPr>
              <a:t>6 with records 5-10 </a:t>
            </a:r>
            <a:r>
              <a:rPr lang="en-US" sz="1400" kern="0" dirty="0" err="1" smtClean="0">
                <a:solidFill>
                  <a:schemeClr val="bg1"/>
                </a:solidFill>
                <a:latin typeface="Times New Roman" panose="02020603050405020304" pitchFamily="18" charset="0"/>
                <a:cs typeface="Times New Roman" panose="02020603050405020304" pitchFamily="18" charset="0"/>
              </a:rPr>
              <a:t>yrs</a:t>
            </a:r>
            <a:endParaRPr lang="en-US" sz="1400" kern="0" dirty="0" smtClean="0">
              <a:solidFill>
                <a:schemeClr val="bg1"/>
              </a:solidFill>
              <a:latin typeface="Times New Roman" panose="02020603050405020304" pitchFamily="18" charset="0"/>
              <a:cs typeface="Times New Roman" panose="02020603050405020304" pitchFamily="18" charset="0"/>
            </a:endParaRPr>
          </a:p>
          <a:p>
            <a:pPr lvl="1" fontAlgn="auto">
              <a:spcAft>
                <a:spcPts val="0"/>
              </a:spcAft>
              <a:buClr>
                <a:schemeClr val="bg1">
                  <a:lumMod val="95000"/>
                </a:schemeClr>
              </a:buClr>
              <a:defRPr/>
            </a:pPr>
            <a:r>
              <a:rPr lang="en-US" sz="1400" kern="0" dirty="0" smtClean="0">
                <a:solidFill>
                  <a:schemeClr val="bg1"/>
                </a:solidFill>
                <a:latin typeface="Times New Roman" panose="02020603050405020304" pitchFamily="18" charset="0"/>
                <a:cs typeface="Times New Roman" panose="02020603050405020304" pitchFamily="18" charset="0"/>
              </a:rPr>
              <a:t>30 (green on map) with records &lt; 5 years</a:t>
            </a:r>
          </a:p>
          <a:p>
            <a:pPr fontAlgn="auto">
              <a:spcAft>
                <a:spcPts val="0"/>
              </a:spcAft>
              <a:buClr>
                <a:schemeClr val="bg1">
                  <a:lumMod val="95000"/>
                </a:schemeClr>
              </a:buClr>
              <a:defRPr/>
            </a:pPr>
            <a:r>
              <a:rPr lang="en-US" sz="1800" kern="0" dirty="0" smtClean="0">
                <a:solidFill>
                  <a:schemeClr val="bg1"/>
                </a:solidFill>
                <a:latin typeface="Times New Roman" panose="02020603050405020304" pitchFamily="18" charset="0"/>
                <a:cs typeface="Times New Roman" panose="02020603050405020304" pitchFamily="18" charset="0"/>
              </a:rPr>
              <a:t>34 sites PA, 40 in Susquehanna RB</a:t>
            </a:r>
          </a:p>
          <a:p>
            <a:pPr fontAlgn="auto">
              <a:spcAft>
                <a:spcPts val="0"/>
              </a:spcAft>
              <a:buClr>
                <a:schemeClr val="bg1">
                  <a:lumMod val="95000"/>
                </a:schemeClr>
              </a:buClr>
              <a:defRPr/>
            </a:pPr>
            <a:r>
              <a:rPr lang="en-US" sz="1800" kern="0" dirty="0" smtClean="0">
                <a:solidFill>
                  <a:schemeClr val="bg1"/>
                </a:solidFill>
                <a:latin typeface="Times New Roman" panose="02020603050405020304" pitchFamily="18" charset="0"/>
                <a:cs typeface="Times New Roman" panose="02020603050405020304" pitchFamily="18" charset="0"/>
              </a:rPr>
              <a:t>Drainage </a:t>
            </a:r>
            <a:r>
              <a:rPr lang="en-US" sz="1800" kern="0" dirty="0">
                <a:solidFill>
                  <a:schemeClr val="bg1"/>
                </a:solidFill>
                <a:latin typeface="Times New Roman" panose="02020603050405020304" pitchFamily="18" charset="0"/>
                <a:cs typeface="Times New Roman" panose="02020603050405020304" pitchFamily="18" charset="0"/>
              </a:rPr>
              <a:t>areas range from 1 to 27,100 </a:t>
            </a:r>
            <a:r>
              <a:rPr lang="en-US" sz="1800" kern="0" dirty="0" smtClean="0">
                <a:solidFill>
                  <a:schemeClr val="bg1"/>
                </a:solidFill>
                <a:latin typeface="Times New Roman" panose="02020603050405020304" pitchFamily="18" charset="0"/>
                <a:cs typeface="Times New Roman" panose="02020603050405020304" pitchFamily="18" charset="0"/>
              </a:rPr>
              <a:t>mi</a:t>
            </a:r>
            <a:r>
              <a:rPr lang="en-US" sz="1800" kern="0" baseline="30000" dirty="0" smtClean="0">
                <a:solidFill>
                  <a:schemeClr val="bg1"/>
                </a:solidFill>
                <a:latin typeface="Times New Roman" panose="02020603050405020304" pitchFamily="18" charset="0"/>
                <a:cs typeface="Times New Roman" panose="02020603050405020304" pitchFamily="18" charset="0"/>
              </a:rPr>
              <a:t>2</a:t>
            </a:r>
            <a:endParaRPr lang="en-US" sz="1800" kern="0" dirty="0" smtClean="0">
              <a:solidFill>
                <a:schemeClr val="bg1"/>
              </a:solidFill>
              <a:latin typeface="Times New Roman" panose="02020603050405020304" pitchFamily="18" charset="0"/>
              <a:cs typeface="Times New Roman" panose="02020603050405020304" pitchFamily="18" charset="0"/>
            </a:endParaRPr>
          </a:p>
        </p:txBody>
      </p:sp>
      <p:sp>
        <p:nvSpPr>
          <p:cNvPr id="8" name="Text Placeholder 5"/>
          <p:cNvSpPr txBox="1">
            <a:spLocks/>
          </p:cNvSpPr>
          <p:nvPr/>
        </p:nvSpPr>
        <p:spPr>
          <a:xfrm>
            <a:off x="4914900" y="4037806"/>
            <a:ext cx="4152900" cy="2493963"/>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fontAlgn="auto">
              <a:spcAft>
                <a:spcPts val="0"/>
              </a:spcAft>
              <a:buClr>
                <a:schemeClr val="tx1">
                  <a:shade val="95000"/>
                </a:schemeClr>
              </a:buClr>
              <a:buFont typeface="Wingdings 2"/>
              <a:buNone/>
              <a:defRPr/>
            </a:pPr>
            <a:r>
              <a:rPr lang="en-US" sz="2000" kern="0" dirty="0" smtClean="0">
                <a:solidFill>
                  <a:srgbClr val="FFFF00"/>
                </a:solidFill>
                <a:latin typeface="Times New Roman" panose="02020603050405020304" pitchFamily="18" charset="0"/>
                <a:cs typeface="Times New Roman" panose="02020603050405020304" pitchFamily="18" charset="0"/>
              </a:rPr>
              <a:t>Monitoring Stations</a:t>
            </a:r>
            <a:endParaRPr lang="en-US" sz="1800" kern="0" dirty="0" smtClean="0">
              <a:solidFill>
                <a:schemeClr val="bg1"/>
              </a:solidFill>
              <a:latin typeface="Times New Roman" panose="02020603050405020304" pitchFamily="18" charset="0"/>
              <a:cs typeface="Times New Roman" panose="02020603050405020304" pitchFamily="18" charset="0"/>
            </a:endParaRPr>
          </a:p>
          <a:p>
            <a:pPr fontAlgn="auto">
              <a:spcAft>
                <a:spcPts val="0"/>
              </a:spcAft>
              <a:buClr>
                <a:schemeClr val="bg1">
                  <a:lumMod val="95000"/>
                </a:schemeClr>
              </a:buClr>
              <a:defRPr/>
            </a:pPr>
            <a:r>
              <a:rPr lang="en-US" sz="1800" kern="0" dirty="0" smtClean="0">
                <a:solidFill>
                  <a:schemeClr val="bg1"/>
                </a:solidFill>
                <a:latin typeface="Times New Roman" panose="02020603050405020304" pitchFamily="18" charset="0"/>
                <a:cs typeface="Times New Roman" panose="02020603050405020304" pitchFamily="18" charset="0"/>
              </a:rPr>
              <a:t>117 monitoring stations</a:t>
            </a:r>
            <a:endParaRPr lang="en-US" sz="1800" kern="0" dirty="0" smtClean="0">
              <a:solidFill>
                <a:srgbClr val="FFFF00"/>
              </a:solidFill>
              <a:latin typeface="Times New Roman" panose="02020603050405020304" pitchFamily="18" charset="0"/>
              <a:cs typeface="Times New Roman" panose="02020603050405020304" pitchFamily="18" charset="0"/>
            </a:endParaRPr>
          </a:p>
          <a:p>
            <a:pPr lvl="1" fontAlgn="auto">
              <a:spcAft>
                <a:spcPts val="0"/>
              </a:spcAft>
              <a:buClr>
                <a:schemeClr val="bg1">
                  <a:lumMod val="95000"/>
                </a:schemeClr>
              </a:buClr>
              <a:defRPr/>
            </a:pPr>
            <a:r>
              <a:rPr lang="en-US" sz="1400" kern="0" dirty="0" smtClean="0">
                <a:solidFill>
                  <a:schemeClr val="bg1"/>
                </a:solidFill>
                <a:latin typeface="Times New Roman" panose="02020603050405020304" pitchFamily="18" charset="0"/>
                <a:cs typeface="Times New Roman" panose="02020603050405020304" pitchFamily="18" charset="0"/>
              </a:rPr>
              <a:t>30 with records &gt; 30 </a:t>
            </a:r>
            <a:r>
              <a:rPr lang="en-US" sz="1400" kern="0" dirty="0" err="1" smtClean="0">
                <a:solidFill>
                  <a:schemeClr val="bg1"/>
                </a:solidFill>
                <a:latin typeface="Times New Roman" panose="02020603050405020304" pitchFamily="18" charset="0"/>
                <a:cs typeface="Times New Roman" panose="02020603050405020304" pitchFamily="18" charset="0"/>
              </a:rPr>
              <a:t>yrs</a:t>
            </a:r>
            <a:endParaRPr lang="en-US" sz="1400" kern="0" dirty="0" smtClean="0">
              <a:solidFill>
                <a:schemeClr val="bg1"/>
              </a:solidFill>
              <a:latin typeface="Times New Roman" panose="02020603050405020304" pitchFamily="18" charset="0"/>
              <a:cs typeface="Times New Roman" panose="02020603050405020304" pitchFamily="18" charset="0"/>
            </a:endParaRPr>
          </a:p>
          <a:p>
            <a:pPr lvl="1" fontAlgn="auto">
              <a:spcAft>
                <a:spcPts val="0"/>
              </a:spcAft>
              <a:buClr>
                <a:schemeClr val="bg1">
                  <a:lumMod val="95000"/>
                </a:schemeClr>
              </a:buClr>
              <a:defRPr/>
            </a:pPr>
            <a:r>
              <a:rPr lang="en-US" sz="1400" kern="0" dirty="0" smtClean="0">
                <a:solidFill>
                  <a:srgbClr val="FFC000"/>
                </a:solidFill>
                <a:latin typeface="Times New Roman" panose="02020603050405020304" pitchFamily="18" charset="0"/>
                <a:cs typeface="Times New Roman" panose="02020603050405020304" pitchFamily="18" charset="0"/>
              </a:rPr>
              <a:t>81 with records &gt; 10 </a:t>
            </a:r>
            <a:r>
              <a:rPr lang="en-US" sz="1400" kern="0" dirty="0" err="1" smtClean="0">
                <a:solidFill>
                  <a:srgbClr val="FFC000"/>
                </a:solidFill>
                <a:latin typeface="Times New Roman" panose="02020603050405020304" pitchFamily="18" charset="0"/>
                <a:cs typeface="Times New Roman" panose="02020603050405020304" pitchFamily="18" charset="0"/>
              </a:rPr>
              <a:t>yrs</a:t>
            </a:r>
            <a:endParaRPr lang="en-US" sz="1400" kern="0" dirty="0" smtClean="0">
              <a:solidFill>
                <a:srgbClr val="FFC000"/>
              </a:solidFill>
              <a:latin typeface="Times New Roman" panose="02020603050405020304" pitchFamily="18" charset="0"/>
              <a:cs typeface="Times New Roman" panose="02020603050405020304" pitchFamily="18" charset="0"/>
            </a:endParaRPr>
          </a:p>
          <a:p>
            <a:pPr lvl="1" fontAlgn="auto">
              <a:spcAft>
                <a:spcPts val="0"/>
              </a:spcAft>
              <a:buClr>
                <a:schemeClr val="bg1">
                  <a:lumMod val="95000"/>
                </a:schemeClr>
              </a:buClr>
              <a:defRPr/>
            </a:pPr>
            <a:r>
              <a:rPr lang="en-US" sz="1400" kern="0" dirty="0" smtClean="0">
                <a:solidFill>
                  <a:srgbClr val="FFC000"/>
                </a:solidFill>
                <a:latin typeface="Times New Roman" panose="02020603050405020304" pitchFamily="18" charset="0"/>
                <a:cs typeface="Times New Roman" panose="02020603050405020304" pitchFamily="18" charset="0"/>
              </a:rPr>
              <a:t>6 with records 5-10 </a:t>
            </a:r>
            <a:r>
              <a:rPr lang="en-US" sz="1400" kern="0" dirty="0" err="1" smtClean="0">
                <a:solidFill>
                  <a:srgbClr val="FFC000"/>
                </a:solidFill>
                <a:latin typeface="Times New Roman" panose="02020603050405020304" pitchFamily="18" charset="0"/>
                <a:cs typeface="Times New Roman" panose="02020603050405020304" pitchFamily="18" charset="0"/>
              </a:rPr>
              <a:t>yrs</a:t>
            </a:r>
            <a:endParaRPr lang="en-US" sz="1400" kern="0" dirty="0" smtClean="0">
              <a:solidFill>
                <a:srgbClr val="FFC000"/>
              </a:solidFill>
              <a:latin typeface="Times New Roman" panose="02020603050405020304" pitchFamily="18" charset="0"/>
              <a:cs typeface="Times New Roman" panose="02020603050405020304" pitchFamily="18" charset="0"/>
            </a:endParaRPr>
          </a:p>
          <a:p>
            <a:pPr lvl="1" fontAlgn="auto">
              <a:spcAft>
                <a:spcPts val="0"/>
              </a:spcAft>
              <a:buClr>
                <a:schemeClr val="bg1">
                  <a:lumMod val="95000"/>
                </a:schemeClr>
              </a:buClr>
              <a:defRPr/>
            </a:pPr>
            <a:r>
              <a:rPr lang="en-US" sz="1400" kern="0" dirty="0" smtClean="0">
                <a:solidFill>
                  <a:schemeClr val="bg1"/>
                </a:solidFill>
                <a:latin typeface="Times New Roman" panose="02020603050405020304" pitchFamily="18" charset="0"/>
                <a:cs typeface="Times New Roman" panose="02020603050405020304" pitchFamily="18" charset="0"/>
              </a:rPr>
              <a:t>30 (green on map) with records &lt; 5 years</a:t>
            </a:r>
          </a:p>
          <a:p>
            <a:pPr fontAlgn="auto">
              <a:spcAft>
                <a:spcPts val="0"/>
              </a:spcAft>
              <a:buClr>
                <a:schemeClr val="bg1">
                  <a:lumMod val="95000"/>
                </a:schemeClr>
              </a:buClr>
              <a:defRPr/>
            </a:pPr>
            <a:r>
              <a:rPr lang="en-US" sz="1800" kern="0" dirty="0" smtClean="0">
                <a:solidFill>
                  <a:schemeClr val="bg1"/>
                </a:solidFill>
                <a:latin typeface="Times New Roman" panose="02020603050405020304" pitchFamily="18" charset="0"/>
                <a:cs typeface="Times New Roman" panose="02020603050405020304" pitchFamily="18" charset="0"/>
              </a:rPr>
              <a:t>34 sites PA, 40 in Susquehanna RB</a:t>
            </a:r>
          </a:p>
          <a:p>
            <a:pPr fontAlgn="auto">
              <a:spcAft>
                <a:spcPts val="0"/>
              </a:spcAft>
              <a:buClr>
                <a:schemeClr val="bg1">
                  <a:lumMod val="95000"/>
                </a:schemeClr>
              </a:buClr>
              <a:defRPr/>
            </a:pPr>
            <a:r>
              <a:rPr lang="en-US" sz="1800" kern="0" dirty="0" smtClean="0">
                <a:solidFill>
                  <a:schemeClr val="bg1"/>
                </a:solidFill>
                <a:latin typeface="Times New Roman" panose="02020603050405020304" pitchFamily="18" charset="0"/>
                <a:cs typeface="Times New Roman" panose="02020603050405020304" pitchFamily="18" charset="0"/>
              </a:rPr>
              <a:t>Drainage </a:t>
            </a:r>
            <a:r>
              <a:rPr lang="en-US" sz="1800" kern="0" dirty="0">
                <a:solidFill>
                  <a:schemeClr val="bg1"/>
                </a:solidFill>
                <a:latin typeface="Times New Roman" panose="02020603050405020304" pitchFamily="18" charset="0"/>
                <a:cs typeface="Times New Roman" panose="02020603050405020304" pitchFamily="18" charset="0"/>
              </a:rPr>
              <a:t>areas range from 1 to 27,100 </a:t>
            </a:r>
            <a:r>
              <a:rPr lang="en-US" sz="1800" kern="0" dirty="0" smtClean="0">
                <a:solidFill>
                  <a:schemeClr val="bg1"/>
                </a:solidFill>
                <a:latin typeface="Times New Roman" panose="02020603050405020304" pitchFamily="18" charset="0"/>
                <a:cs typeface="Times New Roman" panose="02020603050405020304" pitchFamily="18" charset="0"/>
              </a:rPr>
              <a:t>mi</a:t>
            </a:r>
            <a:r>
              <a:rPr lang="en-US" sz="1800" kern="0" baseline="30000" dirty="0" smtClean="0">
                <a:solidFill>
                  <a:schemeClr val="bg1"/>
                </a:solidFill>
                <a:latin typeface="Times New Roman" panose="02020603050405020304" pitchFamily="18" charset="0"/>
                <a:cs typeface="Times New Roman" panose="02020603050405020304" pitchFamily="18" charset="0"/>
              </a:rPr>
              <a:t>2</a:t>
            </a:r>
            <a:endParaRPr lang="en-US" sz="1800" kern="0" dirty="0" smtClean="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910200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4" name="Text Box 10"/>
          <p:cNvSpPr txBox="1">
            <a:spLocks noChangeArrowheads="1"/>
          </p:cNvSpPr>
          <p:nvPr/>
        </p:nvSpPr>
        <p:spPr bwMode="auto">
          <a:xfrm>
            <a:off x="0" y="187464"/>
            <a:ext cx="9144000" cy="646331"/>
          </a:xfrm>
          <a:prstGeom prst="rect">
            <a:avLst/>
          </a:prstGeom>
          <a:noFill/>
          <a:ln w="9525">
            <a:noFill/>
            <a:miter lim="800000"/>
            <a:headEnd/>
            <a:tailEnd/>
          </a:ln>
          <a:effectLst>
            <a:outerShdw dist="35921" dir="2700000" algn="ctr" rotWithShape="0">
              <a:srgbClr val="000000"/>
            </a:outerShdw>
          </a:effectLst>
        </p:spPr>
        <p:txBody>
          <a:bodyPr wrap="square">
            <a:spAutoFit/>
          </a:bodyPr>
          <a:lstStyle/>
          <a:p>
            <a:pPr algn="ctr">
              <a:defRPr/>
            </a:pPr>
            <a:r>
              <a:rPr lang="en-US" sz="3600" u="sng" dirty="0" smtClean="0">
                <a:solidFill>
                  <a:srgbClr val="FFFF00"/>
                </a:solidFill>
              </a:rPr>
              <a:t>WHY LOAD and TREND ESTIMATION</a:t>
            </a:r>
            <a:r>
              <a:rPr lang="en-US" sz="3600" dirty="0" smtClean="0">
                <a:solidFill>
                  <a:srgbClr val="FFFF00"/>
                </a:solidFill>
              </a:rPr>
              <a:t>?</a:t>
            </a:r>
            <a:endParaRPr lang="en-US" sz="3600" dirty="0">
              <a:solidFill>
                <a:srgbClr val="FFFF00"/>
              </a:solidFill>
            </a:endParaRPr>
          </a:p>
        </p:txBody>
      </p:sp>
      <p:sp>
        <p:nvSpPr>
          <p:cNvPr id="6" name="TextBox 5"/>
          <p:cNvSpPr txBox="1"/>
          <p:nvPr/>
        </p:nvSpPr>
        <p:spPr>
          <a:xfrm>
            <a:off x="304800" y="888623"/>
            <a:ext cx="8686800" cy="5816977"/>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US" sz="2400" dirty="0" smtClean="0">
                <a:solidFill>
                  <a:schemeClr val="bg1"/>
                </a:solidFill>
                <a:latin typeface="Times New Roman" panose="02020603050405020304" pitchFamily="18" charset="0"/>
                <a:cs typeface="Times New Roman" panose="02020603050405020304" pitchFamily="18" charset="0"/>
              </a:rPr>
              <a:t>Loads (concentration times streamflow) TMDL</a:t>
            </a:r>
          </a:p>
          <a:p>
            <a:pPr marL="800100" lvl="1" indent="-342900">
              <a:spcAft>
                <a:spcPts val="600"/>
              </a:spcAft>
              <a:buFont typeface="Arial" panose="020B0604020202020204" pitchFamily="34" charset="0"/>
              <a:buChar char="•"/>
            </a:pPr>
            <a:r>
              <a:rPr lang="en-US" sz="2400" dirty="0" smtClean="0">
                <a:solidFill>
                  <a:schemeClr val="bg1"/>
                </a:solidFill>
                <a:latin typeface="Times New Roman" panose="02020603050405020304" pitchFamily="18" charset="0"/>
                <a:cs typeface="Times New Roman" panose="02020603050405020304" pitchFamily="18" charset="0"/>
              </a:rPr>
              <a:t>Reflects “actual” changes in nutrient and sediment inputs with changing stream flow</a:t>
            </a:r>
          </a:p>
          <a:p>
            <a:pPr marL="800100" lvl="1" indent="-342900">
              <a:spcAft>
                <a:spcPts val="1200"/>
              </a:spcAft>
              <a:buFont typeface="Arial" panose="020B0604020202020204" pitchFamily="34" charset="0"/>
              <a:buChar char="•"/>
            </a:pPr>
            <a:r>
              <a:rPr lang="en-US" sz="2400" dirty="0" smtClean="0">
                <a:solidFill>
                  <a:schemeClr val="bg1"/>
                </a:solidFill>
                <a:latin typeface="Times New Roman" panose="02020603050405020304" pitchFamily="18" charset="0"/>
                <a:cs typeface="Times New Roman" panose="02020603050405020304" pitchFamily="18" charset="0"/>
              </a:rPr>
              <a:t>Compare sites using load per acre </a:t>
            </a:r>
          </a:p>
          <a:p>
            <a:pPr marL="342900" indent="-342900">
              <a:spcAft>
                <a:spcPts val="600"/>
              </a:spcAft>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T</a:t>
            </a:r>
            <a:r>
              <a:rPr lang="en-US" sz="2400" dirty="0" smtClean="0">
                <a:solidFill>
                  <a:schemeClr val="bg1"/>
                </a:solidFill>
                <a:latin typeface="Times New Roman" panose="02020603050405020304" pitchFamily="18" charset="0"/>
                <a:cs typeface="Times New Roman" panose="02020603050405020304" pitchFamily="18" charset="0"/>
              </a:rPr>
              <a:t>rends in load</a:t>
            </a:r>
          </a:p>
          <a:p>
            <a:pPr marL="800100" lvl="1" indent="-342900">
              <a:spcAft>
                <a:spcPts val="600"/>
              </a:spcAft>
              <a:buFont typeface="Arial" panose="020B0604020202020204" pitchFamily="34" charset="0"/>
              <a:buChar char="•"/>
            </a:pPr>
            <a:r>
              <a:rPr lang="en-US" sz="2400" dirty="0" smtClean="0">
                <a:solidFill>
                  <a:schemeClr val="bg1"/>
                </a:solidFill>
                <a:latin typeface="Times New Roman" panose="02020603050405020304" pitchFamily="18" charset="0"/>
                <a:cs typeface="Times New Roman" panose="02020603050405020304" pitchFamily="18" charset="0"/>
              </a:rPr>
              <a:t>Changes due to landuse, input sources, and BMPs</a:t>
            </a:r>
          </a:p>
          <a:p>
            <a:pPr marL="800100" lvl="1" indent="-342900">
              <a:spcAft>
                <a:spcPts val="1200"/>
              </a:spcAft>
              <a:buFont typeface="Arial" panose="020B0604020202020204" pitchFamily="34" charset="0"/>
              <a:buChar char="•"/>
            </a:pPr>
            <a:r>
              <a:rPr lang="en-US" sz="2400" dirty="0" smtClean="0">
                <a:solidFill>
                  <a:schemeClr val="bg1"/>
                </a:solidFill>
                <a:latin typeface="Times New Roman" panose="02020603050405020304" pitchFamily="18" charset="0"/>
                <a:cs typeface="Times New Roman" panose="02020603050405020304" pitchFamily="18" charset="0"/>
              </a:rPr>
              <a:t>Analyze ancillary data to further refine</a:t>
            </a:r>
            <a:endParaRPr lang="en-US" sz="2400" dirty="0">
              <a:solidFill>
                <a:schemeClr val="bg1"/>
              </a:solidFill>
              <a:latin typeface="Times New Roman" panose="02020603050405020304" pitchFamily="18" charset="0"/>
              <a:cs typeface="Times New Roman" panose="02020603050405020304" pitchFamily="18" charset="0"/>
            </a:endParaRPr>
          </a:p>
          <a:p>
            <a:pPr marL="342900" lvl="1" indent="-342900">
              <a:spcAft>
                <a:spcPts val="1200"/>
              </a:spcAft>
              <a:buFont typeface="Arial" panose="020B0604020202020204" pitchFamily="34" charset="0"/>
              <a:buChar char="•"/>
            </a:pPr>
            <a:r>
              <a:rPr lang="en-US" sz="2400" dirty="0" smtClean="0">
                <a:solidFill>
                  <a:schemeClr val="bg1"/>
                </a:solidFill>
                <a:latin typeface="Times New Roman" panose="02020603050405020304" pitchFamily="18" charset="0"/>
                <a:cs typeface="Times New Roman" panose="02020603050405020304" pitchFamily="18" charset="0"/>
              </a:rPr>
              <a:t>Use USGS statistical </a:t>
            </a:r>
            <a:r>
              <a:rPr lang="en-US" sz="2400" dirty="0">
                <a:solidFill>
                  <a:schemeClr val="bg1"/>
                </a:solidFill>
                <a:latin typeface="Times New Roman" panose="02020603050405020304" pitchFamily="18" charset="0"/>
                <a:cs typeface="Times New Roman" panose="02020603050405020304" pitchFamily="18" charset="0"/>
              </a:rPr>
              <a:t>package to estimate </a:t>
            </a:r>
            <a:r>
              <a:rPr lang="en-US" sz="2400" dirty="0" smtClean="0">
                <a:solidFill>
                  <a:schemeClr val="bg1"/>
                </a:solidFill>
                <a:latin typeface="Times New Roman" panose="02020603050405020304" pitchFamily="18" charset="0"/>
                <a:cs typeface="Times New Roman" panose="02020603050405020304" pitchFamily="18" charset="0"/>
              </a:rPr>
              <a:t>loads and trends from monitoring data  </a:t>
            </a:r>
            <a:r>
              <a:rPr lang="en-US" sz="2400" dirty="0">
                <a:solidFill>
                  <a:schemeClr val="bg1"/>
                </a:solidFill>
                <a:latin typeface="Times New Roman" panose="02020603050405020304" pitchFamily="18" charset="0"/>
                <a:cs typeface="Times New Roman" panose="02020603050405020304" pitchFamily="18" charset="0"/>
              </a:rPr>
              <a:t>(WRTDS, Hirsch and others, 2010, Moyer and others, </a:t>
            </a:r>
            <a:r>
              <a:rPr lang="en-US" sz="2400" dirty="0" smtClean="0">
                <a:solidFill>
                  <a:schemeClr val="bg1"/>
                </a:solidFill>
                <a:latin typeface="Times New Roman" panose="02020603050405020304" pitchFamily="18" charset="0"/>
                <a:cs typeface="Times New Roman" panose="02020603050405020304" pitchFamily="18" charset="0"/>
              </a:rPr>
              <a:t>2012) </a:t>
            </a:r>
          </a:p>
          <a:p>
            <a:pPr marL="800100" lvl="1" indent="-342900">
              <a:spcAft>
                <a:spcPts val="1200"/>
              </a:spcAft>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Remove affects of climatic </a:t>
            </a:r>
            <a:r>
              <a:rPr lang="en-US" sz="2400" dirty="0" smtClean="0">
                <a:solidFill>
                  <a:schemeClr val="bg1"/>
                </a:solidFill>
                <a:latin typeface="Times New Roman" panose="02020603050405020304" pitchFamily="18" charset="0"/>
                <a:cs typeface="Times New Roman" panose="02020603050405020304" pitchFamily="18" charset="0"/>
              </a:rPr>
              <a:t>variability</a:t>
            </a:r>
            <a:r>
              <a:rPr lang="en-US" sz="2400" dirty="0">
                <a:solidFill>
                  <a:schemeClr val="bg1"/>
                </a:solidFill>
                <a:latin typeface="Times New Roman" panose="02020603050405020304" pitchFamily="18" charset="0"/>
                <a:cs typeface="Times New Roman" panose="02020603050405020304" pitchFamily="18" charset="0"/>
              </a:rPr>
              <a:t>;</a:t>
            </a:r>
            <a:r>
              <a:rPr lang="en-US" sz="2400" dirty="0" smtClean="0">
                <a:solidFill>
                  <a:schemeClr val="bg1"/>
                </a:solidFill>
                <a:latin typeface="Times New Roman" panose="02020603050405020304" pitchFamily="18" charset="0"/>
                <a:cs typeface="Times New Roman" panose="02020603050405020304" pitchFamily="18" charset="0"/>
              </a:rPr>
              <a:t> effects of  “human-induced” change can be more easily identified</a:t>
            </a:r>
            <a:endParaRPr lang="en-US" sz="2400" dirty="0">
              <a:solidFill>
                <a:schemeClr val="bg1"/>
              </a:solidFill>
              <a:latin typeface="Times New Roman" panose="02020603050405020304" pitchFamily="18" charset="0"/>
              <a:cs typeface="Times New Roman" panose="02020603050405020304" pitchFamily="18" charset="0"/>
            </a:endParaRPr>
          </a:p>
          <a:p>
            <a:pPr marL="342900" lvl="1" indent="-342900">
              <a:spcAft>
                <a:spcPts val="1200"/>
              </a:spcAft>
              <a:buFont typeface="Arial" panose="020B0604020202020204" pitchFamily="34" charset="0"/>
              <a:buChar char="•"/>
            </a:pPr>
            <a:endParaRPr lang="en-US" sz="24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764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4"/>
          <p:cNvSpPr txBox="1">
            <a:spLocks/>
          </p:cNvSpPr>
          <p:nvPr/>
        </p:nvSpPr>
        <p:spPr bwMode="auto">
          <a:xfrm>
            <a:off x="0" y="833438"/>
            <a:ext cx="2339975" cy="290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defRPr/>
            </a:pPr>
            <a:r>
              <a:rPr lang="en-US" sz="2400" kern="0" dirty="0">
                <a:solidFill>
                  <a:srgbClr val="FFFF00"/>
                </a:solidFill>
                <a:cs typeface="Times New Roman" panose="02020603050405020304" pitchFamily="18" charset="0"/>
              </a:rPr>
              <a:t>L</a:t>
            </a:r>
            <a:r>
              <a:rPr lang="en-US" sz="2400" kern="0" dirty="0" smtClean="0">
                <a:solidFill>
                  <a:srgbClr val="FFFF00"/>
                </a:solidFill>
                <a:cs typeface="Times New Roman" panose="02020603050405020304" pitchFamily="18" charset="0"/>
              </a:rPr>
              <a:t>oad and Trend Example: Susquehanna River Total Nitrogen  </a:t>
            </a:r>
            <a:endParaRPr lang="en-US" sz="2400" kern="0" dirty="0">
              <a:solidFill>
                <a:srgbClr val="FFFF00"/>
              </a:solidFill>
              <a:cs typeface="Times New Roman" panose="02020603050405020304" pitchFamily="18" charset="0"/>
            </a:endParaRPr>
          </a:p>
        </p:txBody>
      </p:sp>
      <p:sp>
        <p:nvSpPr>
          <p:cNvPr id="15363" name="TextBox 1030"/>
          <p:cNvSpPr txBox="1">
            <a:spLocks noChangeArrowheads="1"/>
          </p:cNvSpPr>
          <p:nvPr/>
        </p:nvSpPr>
        <p:spPr bwMode="auto">
          <a:xfrm>
            <a:off x="1066800" y="200025"/>
            <a:ext cx="7321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bg1"/>
                </a:solidFill>
                <a:latin typeface="Tahoma" pitchFamily="34" charset="0"/>
              </a:defRPr>
            </a:lvl1pPr>
            <a:lvl2pPr marL="742950" indent="-285750" eaLnBrk="0" hangingPunct="0">
              <a:spcBef>
                <a:spcPct val="20000"/>
              </a:spcBef>
              <a:buClr>
                <a:schemeClr val="bg1"/>
              </a:buClr>
              <a:buSzPct val="105000"/>
              <a:buChar char="-"/>
              <a:defRPr sz="2800">
                <a:solidFill>
                  <a:schemeClr val="bg1"/>
                </a:solidFill>
                <a:latin typeface="Tahoma" pitchFamily="34" charset="0"/>
              </a:defRPr>
            </a:lvl2pPr>
            <a:lvl3pPr marL="1143000" indent="-228600" eaLnBrk="0" hangingPunct="0">
              <a:spcBef>
                <a:spcPct val="20000"/>
              </a:spcBef>
              <a:buFont typeface="Wingdings" pitchFamily="2" charset="2"/>
              <a:buChar char="§"/>
              <a:defRPr sz="2400">
                <a:solidFill>
                  <a:schemeClr val="bg1"/>
                </a:solidFill>
                <a:latin typeface="Tahoma" pitchFamily="34" charset="0"/>
              </a:defRPr>
            </a:lvl3pPr>
            <a:lvl4pPr marL="1600200" indent="-228600" eaLnBrk="0" hangingPunct="0">
              <a:spcBef>
                <a:spcPct val="20000"/>
              </a:spcBef>
              <a:buChar char="o"/>
              <a:defRPr sz="2000">
                <a:solidFill>
                  <a:schemeClr val="bg1"/>
                </a:solidFill>
                <a:latin typeface="Tahoma" pitchFamily="34" charset="0"/>
              </a:defRPr>
            </a:lvl4pPr>
            <a:lvl5pPr marL="2057400" indent="-228600" eaLnBrk="0" hangingPunct="0">
              <a:spcBef>
                <a:spcPct val="20000"/>
              </a:spcBef>
              <a:buClr>
                <a:schemeClr val="tx2"/>
              </a:buClr>
              <a:buChar char="–"/>
              <a:defRPr sz="2000">
                <a:solidFill>
                  <a:schemeClr val="bg1"/>
                </a:solidFill>
                <a:latin typeface="Tahoma" pitchFamily="34" charset="0"/>
              </a:defRPr>
            </a:lvl5pPr>
            <a:lvl6pPr marL="2514600" indent="-228600" eaLnBrk="0" fontAlgn="base" hangingPunct="0">
              <a:spcBef>
                <a:spcPct val="20000"/>
              </a:spcBef>
              <a:spcAft>
                <a:spcPct val="0"/>
              </a:spcAft>
              <a:buClr>
                <a:schemeClr val="tx2"/>
              </a:buClr>
              <a:buChar char="–"/>
              <a:defRPr sz="2000">
                <a:solidFill>
                  <a:schemeClr val="bg1"/>
                </a:solidFill>
                <a:latin typeface="Tahoma" pitchFamily="34" charset="0"/>
              </a:defRPr>
            </a:lvl6pPr>
            <a:lvl7pPr marL="2971800" indent="-228600" eaLnBrk="0" fontAlgn="base" hangingPunct="0">
              <a:spcBef>
                <a:spcPct val="20000"/>
              </a:spcBef>
              <a:spcAft>
                <a:spcPct val="0"/>
              </a:spcAft>
              <a:buClr>
                <a:schemeClr val="tx2"/>
              </a:buClr>
              <a:buChar char="–"/>
              <a:defRPr sz="2000">
                <a:solidFill>
                  <a:schemeClr val="bg1"/>
                </a:solidFill>
                <a:latin typeface="Tahoma" pitchFamily="34" charset="0"/>
              </a:defRPr>
            </a:lvl7pPr>
            <a:lvl8pPr marL="3429000" indent="-228600" eaLnBrk="0" fontAlgn="base" hangingPunct="0">
              <a:spcBef>
                <a:spcPct val="20000"/>
              </a:spcBef>
              <a:spcAft>
                <a:spcPct val="0"/>
              </a:spcAft>
              <a:buClr>
                <a:schemeClr val="tx2"/>
              </a:buClr>
              <a:buChar char="–"/>
              <a:defRPr sz="2000">
                <a:solidFill>
                  <a:schemeClr val="bg1"/>
                </a:solidFill>
                <a:latin typeface="Tahoma" pitchFamily="34" charset="0"/>
              </a:defRPr>
            </a:lvl8pPr>
            <a:lvl9pPr marL="3886200" indent="-228600" eaLnBrk="0" fontAlgn="base" hangingPunct="0">
              <a:spcBef>
                <a:spcPct val="20000"/>
              </a:spcBef>
              <a:spcAft>
                <a:spcPct val="0"/>
              </a:spcAft>
              <a:buClr>
                <a:schemeClr val="tx2"/>
              </a:buClr>
              <a:buChar char="–"/>
              <a:defRPr sz="2000">
                <a:solidFill>
                  <a:schemeClr val="bg1"/>
                </a:solidFill>
                <a:latin typeface="Tahoma" pitchFamily="34" charset="0"/>
              </a:defRPr>
            </a:lvl9pPr>
          </a:lstStyle>
          <a:p>
            <a:pPr eaLnBrk="1" hangingPunct="1">
              <a:spcBef>
                <a:spcPct val="0"/>
              </a:spcBef>
              <a:buFontTx/>
              <a:buNone/>
            </a:pPr>
            <a:r>
              <a:rPr lang="en-US" altLang="en-US" sz="2800" dirty="0">
                <a:solidFill>
                  <a:srgbClr val="FFFF00"/>
                </a:solidFill>
                <a:latin typeface="Times New Roman" pitchFamily="18" charset="0"/>
              </a:rPr>
              <a:t>Susquehanna River At Marietta, </a:t>
            </a:r>
            <a:r>
              <a:rPr lang="en-US" altLang="en-US" sz="2800" dirty="0" smtClean="0">
                <a:solidFill>
                  <a:srgbClr val="FFFF00"/>
                </a:solidFill>
                <a:latin typeface="Times New Roman" pitchFamily="18" charset="0"/>
              </a:rPr>
              <a:t>PA, 1987-2014</a:t>
            </a:r>
            <a:endParaRPr lang="en-US" altLang="en-US" sz="2800" dirty="0">
              <a:solidFill>
                <a:srgbClr val="FFFF00"/>
              </a:solidFill>
              <a:latin typeface="Times New Roman" pitchFamily="18" charset="0"/>
            </a:endParaRPr>
          </a:p>
        </p:txBody>
      </p:sp>
      <p:pic>
        <p:nvPicPr>
          <p:cNvPr id="1536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0300" y="1352550"/>
            <a:ext cx="6591300" cy="497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5063" y="1352550"/>
            <a:ext cx="6586537" cy="497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6" name="Group 15"/>
          <p:cNvGrpSpPr>
            <a:grpSpLocks/>
          </p:cNvGrpSpPr>
          <p:nvPr/>
        </p:nvGrpSpPr>
        <p:grpSpPr bwMode="auto">
          <a:xfrm>
            <a:off x="3771900" y="4964116"/>
            <a:ext cx="4754563" cy="608009"/>
            <a:chOff x="3810000" y="4863019"/>
            <a:chExt cx="4754880" cy="607400"/>
          </a:xfrm>
        </p:grpSpPr>
        <p:cxnSp>
          <p:nvCxnSpPr>
            <p:cNvPr id="8" name="Straight Connector 7"/>
            <p:cNvCxnSpPr/>
            <p:nvPr/>
          </p:nvCxnSpPr>
          <p:spPr>
            <a:xfrm>
              <a:off x="3810000" y="4863019"/>
              <a:ext cx="4754880" cy="0"/>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5384" name="TextBox 11"/>
            <p:cNvSpPr txBox="1">
              <a:spLocks noChangeArrowheads="1"/>
            </p:cNvSpPr>
            <p:nvPr/>
          </p:nvSpPr>
          <p:spPr bwMode="auto">
            <a:xfrm>
              <a:off x="3810000" y="5162642"/>
              <a:ext cx="2062355"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bg1"/>
                  </a:solidFill>
                  <a:latin typeface="Tahoma" pitchFamily="34" charset="0"/>
                </a:defRPr>
              </a:lvl1pPr>
              <a:lvl2pPr marL="742950" indent="-285750" eaLnBrk="0" hangingPunct="0">
                <a:spcBef>
                  <a:spcPct val="20000"/>
                </a:spcBef>
                <a:buClr>
                  <a:schemeClr val="bg1"/>
                </a:buClr>
                <a:buSzPct val="105000"/>
                <a:buChar char="-"/>
                <a:defRPr sz="2800">
                  <a:solidFill>
                    <a:schemeClr val="bg1"/>
                  </a:solidFill>
                  <a:latin typeface="Tahoma" pitchFamily="34" charset="0"/>
                </a:defRPr>
              </a:lvl2pPr>
              <a:lvl3pPr marL="1143000" indent="-228600" eaLnBrk="0" hangingPunct="0">
                <a:spcBef>
                  <a:spcPct val="20000"/>
                </a:spcBef>
                <a:buFont typeface="Wingdings" pitchFamily="2" charset="2"/>
                <a:buChar char="§"/>
                <a:defRPr sz="2400">
                  <a:solidFill>
                    <a:schemeClr val="bg1"/>
                  </a:solidFill>
                  <a:latin typeface="Tahoma" pitchFamily="34" charset="0"/>
                </a:defRPr>
              </a:lvl3pPr>
              <a:lvl4pPr marL="1600200" indent="-228600" eaLnBrk="0" hangingPunct="0">
                <a:spcBef>
                  <a:spcPct val="20000"/>
                </a:spcBef>
                <a:buChar char="o"/>
                <a:defRPr sz="2000">
                  <a:solidFill>
                    <a:schemeClr val="bg1"/>
                  </a:solidFill>
                  <a:latin typeface="Tahoma" pitchFamily="34" charset="0"/>
                </a:defRPr>
              </a:lvl4pPr>
              <a:lvl5pPr marL="2057400" indent="-228600" eaLnBrk="0" hangingPunct="0">
                <a:spcBef>
                  <a:spcPct val="20000"/>
                </a:spcBef>
                <a:buClr>
                  <a:schemeClr val="tx2"/>
                </a:buClr>
                <a:buChar char="–"/>
                <a:defRPr sz="2000">
                  <a:solidFill>
                    <a:schemeClr val="bg1"/>
                  </a:solidFill>
                  <a:latin typeface="Tahoma" pitchFamily="34" charset="0"/>
                </a:defRPr>
              </a:lvl5pPr>
              <a:lvl6pPr marL="2514600" indent="-228600" eaLnBrk="0" fontAlgn="base" hangingPunct="0">
                <a:spcBef>
                  <a:spcPct val="20000"/>
                </a:spcBef>
                <a:spcAft>
                  <a:spcPct val="0"/>
                </a:spcAft>
                <a:buClr>
                  <a:schemeClr val="tx2"/>
                </a:buClr>
                <a:buChar char="–"/>
                <a:defRPr sz="2000">
                  <a:solidFill>
                    <a:schemeClr val="bg1"/>
                  </a:solidFill>
                  <a:latin typeface="Tahoma" pitchFamily="34" charset="0"/>
                </a:defRPr>
              </a:lvl6pPr>
              <a:lvl7pPr marL="2971800" indent="-228600" eaLnBrk="0" fontAlgn="base" hangingPunct="0">
                <a:spcBef>
                  <a:spcPct val="20000"/>
                </a:spcBef>
                <a:spcAft>
                  <a:spcPct val="0"/>
                </a:spcAft>
                <a:buClr>
                  <a:schemeClr val="tx2"/>
                </a:buClr>
                <a:buChar char="–"/>
                <a:defRPr sz="2000">
                  <a:solidFill>
                    <a:schemeClr val="bg1"/>
                  </a:solidFill>
                  <a:latin typeface="Tahoma" pitchFamily="34" charset="0"/>
                </a:defRPr>
              </a:lvl7pPr>
              <a:lvl8pPr marL="3429000" indent="-228600" eaLnBrk="0" fontAlgn="base" hangingPunct="0">
                <a:spcBef>
                  <a:spcPct val="20000"/>
                </a:spcBef>
                <a:spcAft>
                  <a:spcPct val="0"/>
                </a:spcAft>
                <a:buClr>
                  <a:schemeClr val="tx2"/>
                </a:buClr>
                <a:buChar char="–"/>
                <a:defRPr sz="2000">
                  <a:solidFill>
                    <a:schemeClr val="bg1"/>
                  </a:solidFill>
                  <a:latin typeface="Tahoma" pitchFamily="34" charset="0"/>
                </a:defRPr>
              </a:lvl8pPr>
              <a:lvl9pPr marL="3886200" indent="-228600" eaLnBrk="0" fontAlgn="base" hangingPunct="0">
                <a:spcBef>
                  <a:spcPct val="20000"/>
                </a:spcBef>
                <a:spcAft>
                  <a:spcPct val="0"/>
                </a:spcAft>
                <a:buClr>
                  <a:schemeClr val="tx2"/>
                </a:buClr>
                <a:buChar char="–"/>
                <a:defRPr sz="2000">
                  <a:solidFill>
                    <a:schemeClr val="bg1"/>
                  </a:solidFill>
                  <a:latin typeface="Tahoma" pitchFamily="34" charset="0"/>
                </a:defRPr>
              </a:lvl9pPr>
            </a:lstStyle>
            <a:p>
              <a:pPr eaLnBrk="1" hangingPunct="1">
                <a:spcBef>
                  <a:spcPct val="0"/>
                </a:spcBef>
                <a:buFontTx/>
                <a:buNone/>
              </a:pPr>
              <a:r>
                <a:rPr lang="en-US" altLang="en-US" sz="1400" dirty="0">
                  <a:solidFill>
                    <a:schemeClr val="tx1"/>
                  </a:solidFill>
                  <a:latin typeface="Times New Roman" pitchFamily="18" charset="0"/>
                </a:rPr>
                <a:t>TMDL Allocation Goal</a:t>
              </a:r>
            </a:p>
          </p:txBody>
        </p:sp>
        <p:cxnSp>
          <p:nvCxnSpPr>
            <p:cNvPr id="14" name="Straight Arrow Connector 13"/>
            <p:cNvCxnSpPr/>
            <p:nvPr/>
          </p:nvCxnSpPr>
          <p:spPr>
            <a:xfrm flipV="1">
              <a:off x="4419641" y="4912179"/>
              <a:ext cx="152410" cy="25374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18" name="Group 17"/>
          <p:cNvGrpSpPr>
            <a:grpSpLocks/>
          </p:cNvGrpSpPr>
          <p:nvPr/>
        </p:nvGrpSpPr>
        <p:grpSpPr bwMode="auto">
          <a:xfrm>
            <a:off x="304800" y="2800350"/>
            <a:ext cx="8285163" cy="1641475"/>
            <a:chOff x="304800" y="2800350"/>
            <a:chExt cx="8284866" cy="1641336"/>
          </a:xfrm>
        </p:grpSpPr>
        <p:grpSp>
          <p:nvGrpSpPr>
            <p:cNvPr id="15376" name="Group 4"/>
            <p:cNvGrpSpPr>
              <a:grpSpLocks/>
            </p:cNvGrpSpPr>
            <p:nvPr/>
          </p:nvGrpSpPr>
          <p:grpSpPr bwMode="auto">
            <a:xfrm>
              <a:off x="304800" y="2800350"/>
              <a:ext cx="8277610" cy="1641336"/>
              <a:chOff x="304800" y="2743200"/>
              <a:chExt cx="8277610" cy="1641336"/>
            </a:xfrm>
          </p:grpSpPr>
          <p:grpSp>
            <p:nvGrpSpPr>
              <p:cNvPr id="15379" name="Group 1"/>
              <p:cNvGrpSpPr>
                <a:grpSpLocks/>
              </p:cNvGrpSpPr>
              <p:nvPr/>
            </p:nvGrpSpPr>
            <p:grpSpPr bwMode="auto">
              <a:xfrm>
                <a:off x="3920068" y="2743200"/>
                <a:ext cx="4662342" cy="323850"/>
                <a:chOff x="3920068" y="2743200"/>
                <a:chExt cx="4662342" cy="323850"/>
              </a:xfrm>
            </p:grpSpPr>
            <p:sp>
              <p:nvSpPr>
                <p:cNvPr id="15381" name="TextBox 8"/>
                <p:cNvSpPr txBox="1">
                  <a:spLocks noChangeArrowheads="1"/>
                </p:cNvSpPr>
                <p:nvPr/>
              </p:nvSpPr>
              <p:spPr bwMode="auto">
                <a:xfrm>
                  <a:off x="7315200" y="2743200"/>
                  <a:ext cx="1252266" cy="292388"/>
                </a:xfrm>
                <a:prstGeom prst="rect">
                  <a:avLst/>
                </a:prstGeom>
                <a:noFill/>
                <a:ln w="28575">
                  <a:solidFill>
                    <a:srgbClr val="00CC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bg1"/>
                      </a:solidFill>
                      <a:latin typeface="Tahoma" pitchFamily="34" charset="0"/>
                    </a:defRPr>
                  </a:lvl1pPr>
                  <a:lvl2pPr marL="742950" indent="-285750" eaLnBrk="0" hangingPunct="0">
                    <a:spcBef>
                      <a:spcPct val="20000"/>
                    </a:spcBef>
                    <a:buClr>
                      <a:schemeClr val="bg1"/>
                    </a:buClr>
                    <a:buSzPct val="105000"/>
                    <a:buChar char="-"/>
                    <a:defRPr sz="2800">
                      <a:solidFill>
                        <a:schemeClr val="bg1"/>
                      </a:solidFill>
                      <a:latin typeface="Tahoma" pitchFamily="34" charset="0"/>
                    </a:defRPr>
                  </a:lvl2pPr>
                  <a:lvl3pPr marL="1143000" indent="-228600" eaLnBrk="0" hangingPunct="0">
                    <a:spcBef>
                      <a:spcPct val="20000"/>
                    </a:spcBef>
                    <a:buFont typeface="Wingdings" pitchFamily="2" charset="2"/>
                    <a:buChar char="§"/>
                    <a:defRPr sz="2400">
                      <a:solidFill>
                        <a:schemeClr val="bg1"/>
                      </a:solidFill>
                      <a:latin typeface="Tahoma" pitchFamily="34" charset="0"/>
                    </a:defRPr>
                  </a:lvl3pPr>
                  <a:lvl4pPr marL="1600200" indent="-228600" eaLnBrk="0" hangingPunct="0">
                    <a:spcBef>
                      <a:spcPct val="20000"/>
                    </a:spcBef>
                    <a:buChar char="o"/>
                    <a:defRPr sz="2000">
                      <a:solidFill>
                        <a:schemeClr val="bg1"/>
                      </a:solidFill>
                      <a:latin typeface="Tahoma" pitchFamily="34" charset="0"/>
                    </a:defRPr>
                  </a:lvl4pPr>
                  <a:lvl5pPr marL="2057400" indent="-228600" eaLnBrk="0" hangingPunct="0">
                    <a:spcBef>
                      <a:spcPct val="20000"/>
                    </a:spcBef>
                    <a:buClr>
                      <a:schemeClr val="tx2"/>
                    </a:buClr>
                    <a:buChar char="–"/>
                    <a:defRPr sz="2000">
                      <a:solidFill>
                        <a:schemeClr val="bg1"/>
                      </a:solidFill>
                      <a:latin typeface="Tahoma" pitchFamily="34" charset="0"/>
                    </a:defRPr>
                  </a:lvl5pPr>
                  <a:lvl6pPr marL="2514600" indent="-228600" eaLnBrk="0" fontAlgn="base" hangingPunct="0">
                    <a:spcBef>
                      <a:spcPct val="20000"/>
                    </a:spcBef>
                    <a:spcAft>
                      <a:spcPct val="0"/>
                    </a:spcAft>
                    <a:buClr>
                      <a:schemeClr val="tx2"/>
                    </a:buClr>
                    <a:buChar char="–"/>
                    <a:defRPr sz="2000">
                      <a:solidFill>
                        <a:schemeClr val="bg1"/>
                      </a:solidFill>
                      <a:latin typeface="Tahoma" pitchFamily="34" charset="0"/>
                    </a:defRPr>
                  </a:lvl6pPr>
                  <a:lvl7pPr marL="2971800" indent="-228600" eaLnBrk="0" fontAlgn="base" hangingPunct="0">
                    <a:spcBef>
                      <a:spcPct val="20000"/>
                    </a:spcBef>
                    <a:spcAft>
                      <a:spcPct val="0"/>
                    </a:spcAft>
                    <a:buClr>
                      <a:schemeClr val="tx2"/>
                    </a:buClr>
                    <a:buChar char="–"/>
                    <a:defRPr sz="2000">
                      <a:solidFill>
                        <a:schemeClr val="bg1"/>
                      </a:solidFill>
                      <a:latin typeface="Tahoma" pitchFamily="34" charset="0"/>
                    </a:defRPr>
                  </a:lvl7pPr>
                  <a:lvl8pPr marL="3429000" indent="-228600" eaLnBrk="0" fontAlgn="base" hangingPunct="0">
                    <a:spcBef>
                      <a:spcPct val="20000"/>
                    </a:spcBef>
                    <a:spcAft>
                      <a:spcPct val="0"/>
                    </a:spcAft>
                    <a:buClr>
                      <a:schemeClr val="tx2"/>
                    </a:buClr>
                    <a:buChar char="–"/>
                    <a:defRPr sz="2000">
                      <a:solidFill>
                        <a:schemeClr val="bg1"/>
                      </a:solidFill>
                      <a:latin typeface="Tahoma" pitchFamily="34" charset="0"/>
                    </a:defRPr>
                  </a:lvl8pPr>
                  <a:lvl9pPr marL="3886200" indent="-228600" eaLnBrk="0" fontAlgn="base" hangingPunct="0">
                    <a:spcBef>
                      <a:spcPct val="20000"/>
                    </a:spcBef>
                    <a:spcAft>
                      <a:spcPct val="0"/>
                    </a:spcAft>
                    <a:buClr>
                      <a:schemeClr val="tx2"/>
                    </a:buClr>
                    <a:buChar char="–"/>
                    <a:defRPr sz="2000">
                      <a:solidFill>
                        <a:schemeClr val="bg1"/>
                      </a:solidFill>
                      <a:latin typeface="Tahoma" pitchFamily="34" charset="0"/>
                    </a:defRPr>
                  </a:lvl9pPr>
                </a:lstStyle>
                <a:p>
                  <a:pPr eaLnBrk="1" hangingPunct="1">
                    <a:spcBef>
                      <a:spcPct val="0"/>
                    </a:spcBef>
                    <a:buFontTx/>
                    <a:buNone/>
                  </a:pPr>
                  <a:r>
                    <a:rPr lang="en-US" altLang="en-US" sz="1300">
                      <a:solidFill>
                        <a:schemeClr val="tx1"/>
                      </a:solidFill>
                      <a:latin typeface="Times New Roman" pitchFamily="18" charset="0"/>
                    </a:rPr>
                    <a:t>33% reduction</a:t>
                  </a:r>
                </a:p>
              </p:txBody>
            </p:sp>
            <p:cxnSp>
              <p:nvCxnSpPr>
                <p:cNvPr id="19" name="Straight Arrow Connector 18"/>
                <p:cNvCxnSpPr/>
                <p:nvPr/>
              </p:nvCxnSpPr>
              <p:spPr>
                <a:xfrm>
                  <a:off x="3919408" y="3067023"/>
                  <a:ext cx="4662320" cy="0"/>
                </a:xfrm>
                <a:prstGeom prst="straightConnector1">
                  <a:avLst/>
                </a:prstGeom>
                <a:ln w="28575">
                  <a:solidFill>
                    <a:srgbClr val="00206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5380" name="TextBox 3"/>
              <p:cNvSpPr txBox="1">
                <a:spLocks noChangeArrowheads="1"/>
              </p:cNvSpPr>
              <p:nvPr/>
            </p:nvSpPr>
            <p:spPr bwMode="auto">
              <a:xfrm>
                <a:off x="304800" y="3676650"/>
                <a:ext cx="2057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spcBef>
                    <a:spcPct val="20000"/>
                  </a:spcBef>
                  <a:buChar char="•"/>
                  <a:defRPr sz="3200">
                    <a:solidFill>
                      <a:schemeClr val="bg1"/>
                    </a:solidFill>
                    <a:latin typeface="Tahoma" pitchFamily="34" charset="0"/>
                  </a:defRPr>
                </a:lvl1pPr>
                <a:lvl2pPr marL="742950" indent="-285750" eaLnBrk="0" hangingPunct="0">
                  <a:spcBef>
                    <a:spcPct val="20000"/>
                  </a:spcBef>
                  <a:buClr>
                    <a:schemeClr val="bg1"/>
                  </a:buClr>
                  <a:buSzPct val="105000"/>
                  <a:buChar char="-"/>
                  <a:defRPr sz="2800">
                    <a:solidFill>
                      <a:schemeClr val="bg1"/>
                    </a:solidFill>
                    <a:latin typeface="Tahoma" pitchFamily="34" charset="0"/>
                  </a:defRPr>
                </a:lvl2pPr>
                <a:lvl3pPr marL="1143000" indent="-228600" eaLnBrk="0" hangingPunct="0">
                  <a:spcBef>
                    <a:spcPct val="20000"/>
                  </a:spcBef>
                  <a:buFont typeface="Wingdings" pitchFamily="2" charset="2"/>
                  <a:buChar char="§"/>
                  <a:defRPr sz="2400">
                    <a:solidFill>
                      <a:schemeClr val="bg1"/>
                    </a:solidFill>
                    <a:latin typeface="Tahoma" pitchFamily="34" charset="0"/>
                  </a:defRPr>
                </a:lvl3pPr>
                <a:lvl4pPr marL="1600200" indent="-228600" eaLnBrk="0" hangingPunct="0">
                  <a:spcBef>
                    <a:spcPct val="20000"/>
                  </a:spcBef>
                  <a:buChar char="o"/>
                  <a:defRPr sz="2000">
                    <a:solidFill>
                      <a:schemeClr val="bg1"/>
                    </a:solidFill>
                    <a:latin typeface="Tahoma" pitchFamily="34" charset="0"/>
                  </a:defRPr>
                </a:lvl4pPr>
                <a:lvl5pPr marL="2057400" indent="-228600" eaLnBrk="0" hangingPunct="0">
                  <a:spcBef>
                    <a:spcPct val="20000"/>
                  </a:spcBef>
                  <a:buClr>
                    <a:schemeClr val="tx2"/>
                  </a:buClr>
                  <a:buChar char="–"/>
                  <a:defRPr sz="2000">
                    <a:solidFill>
                      <a:schemeClr val="bg1"/>
                    </a:solidFill>
                    <a:latin typeface="Tahoma" pitchFamily="34" charset="0"/>
                  </a:defRPr>
                </a:lvl5pPr>
                <a:lvl6pPr marL="2514600" indent="-228600" eaLnBrk="0" fontAlgn="base" hangingPunct="0">
                  <a:spcBef>
                    <a:spcPct val="20000"/>
                  </a:spcBef>
                  <a:spcAft>
                    <a:spcPct val="0"/>
                  </a:spcAft>
                  <a:buClr>
                    <a:schemeClr val="tx2"/>
                  </a:buClr>
                  <a:buChar char="–"/>
                  <a:defRPr sz="2000">
                    <a:solidFill>
                      <a:schemeClr val="bg1"/>
                    </a:solidFill>
                    <a:latin typeface="Tahoma" pitchFamily="34" charset="0"/>
                  </a:defRPr>
                </a:lvl6pPr>
                <a:lvl7pPr marL="2971800" indent="-228600" eaLnBrk="0" fontAlgn="base" hangingPunct="0">
                  <a:spcBef>
                    <a:spcPct val="20000"/>
                  </a:spcBef>
                  <a:spcAft>
                    <a:spcPct val="0"/>
                  </a:spcAft>
                  <a:buClr>
                    <a:schemeClr val="tx2"/>
                  </a:buClr>
                  <a:buChar char="–"/>
                  <a:defRPr sz="2000">
                    <a:solidFill>
                      <a:schemeClr val="bg1"/>
                    </a:solidFill>
                    <a:latin typeface="Tahoma" pitchFamily="34" charset="0"/>
                  </a:defRPr>
                </a:lvl7pPr>
                <a:lvl8pPr marL="3429000" indent="-228600" eaLnBrk="0" fontAlgn="base" hangingPunct="0">
                  <a:spcBef>
                    <a:spcPct val="20000"/>
                  </a:spcBef>
                  <a:spcAft>
                    <a:spcPct val="0"/>
                  </a:spcAft>
                  <a:buClr>
                    <a:schemeClr val="tx2"/>
                  </a:buClr>
                  <a:buChar char="–"/>
                  <a:defRPr sz="2000">
                    <a:solidFill>
                      <a:schemeClr val="bg1"/>
                    </a:solidFill>
                    <a:latin typeface="Tahoma" pitchFamily="34" charset="0"/>
                  </a:defRPr>
                </a:lvl8pPr>
                <a:lvl9pPr marL="3886200" indent="-228600" eaLnBrk="0" fontAlgn="base" hangingPunct="0">
                  <a:spcBef>
                    <a:spcPct val="20000"/>
                  </a:spcBef>
                  <a:spcAft>
                    <a:spcPct val="0"/>
                  </a:spcAft>
                  <a:buClr>
                    <a:schemeClr val="tx2"/>
                  </a:buClr>
                  <a:buChar char="–"/>
                  <a:defRPr sz="2000">
                    <a:solidFill>
                      <a:schemeClr val="bg1"/>
                    </a:solidFill>
                    <a:latin typeface="Tahoma" pitchFamily="34" charset="0"/>
                  </a:defRPr>
                </a:lvl9pPr>
              </a:lstStyle>
              <a:p>
                <a:pPr eaLnBrk="1" hangingPunct="1">
                  <a:spcBef>
                    <a:spcPct val="0"/>
                  </a:spcBef>
                  <a:buFontTx/>
                  <a:buNone/>
                </a:pPr>
                <a:r>
                  <a:rPr lang="en-US" altLang="en-US" sz="2000">
                    <a:solidFill>
                      <a:srgbClr val="FFFF00"/>
                    </a:solidFill>
                    <a:latin typeface="Times New Roman" pitchFamily="18" charset="0"/>
                  </a:rPr>
                  <a:t>Long-term trends 30 sites</a:t>
                </a:r>
              </a:p>
            </p:txBody>
          </p:sp>
        </p:grpSp>
        <p:cxnSp>
          <p:nvCxnSpPr>
            <p:cNvPr id="11" name="Straight Arrow Connector 10"/>
            <p:cNvCxnSpPr/>
            <p:nvPr/>
          </p:nvCxnSpPr>
          <p:spPr>
            <a:xfrm>
              <a:off x="3936870" y="3124173"/>
              <a:ext cx="0" cy="22699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8589666" y="3124173"/>
              <a:ext cx="0" cy="22699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20" name="Group 19"/>
          <p:cNvGrpSpPr>
            <a:grpSpLocks/>
          </p:cNvGrpSpPr>
          <p:nvPr/>
        </p:nvGrpSpPr>
        <p:grpSpPr bwMode="auto">
          <a:xfrm>
            <a:off x="304800" y="3733800"/>
            <a:ext cx="8239125" cy="1622425"/>
            <a:chOff x="304800" y="3810000"/>
            <a:chExt cx="8239510" cy="1622286"/>
          </a:xfrm>
        </p:grpSpPr>
        <p:grpSp>
          <p:nvGrpSpPr>
            <p:cNvPr id="15369" name="Group 5"/>
            <p:cNvGrpSpPr>
              <a:grpSpLocks/>
            </p:cNvGrpSpPr>
            <p:nvPr/>
          </p:nvGrpSpPr>
          <p:grpSpPr bwMode="auto">
            <a:xfrm>
              <a:off x="304800" y="3816350"/>
              <a:ext cx="8239510" cy="1615936"/>
              <a:chOff x="304800" y="3816350"/>
              <a:chExt cx="8239510" cy="1615936"/>
            </a:xfrm>
          </p:grpSpPr>
          <p:grpSp>
            <p:nvGrpSpPr>
              <p:cNvPr id="15372" name="Group 2"/>
              <p:cNvGrpSpPr>
                <a:grpSpLocks/>
              </p:cNvGrpSpPr>
              <p:nvPr/>
            </p:nvGrpSpPr>
            <p:grpSpPr bwMode="auto">
              <a:xfrm>
                <a:off x="6705600" y="3816350"/>
                <a:ext cx="1838710" cy="362238"/>
                <a:chOff x="6705600" y="3816350"/>
                <a:chExt cx="1838710" cy="362238"/>
              </a:xfrm>
            </p:grpSpPr>
            <p:sp>
              <p:nvSpPr>
                <p:cNvPr id="15374" name="TextBox 9"/>
                <p:cNvSpPr txBox="1">
                  <a:spLocks noChangeArrowheads="1"/>
                </p:cNvSpPr>
                <p:nvPr/>
              </p:nvSpPr>
              <p:spPr bwMode="auto">
                <a:xfrm>
                  <a:off x="7255934" y="3886200"/>
                  <a:ext cx="1252266" cy="292388"/>
                </a:xfrm>
                <a:prstGeom prst="rect">
                  <a:avLst/>
                </a:prstGeom>
                <a:noFill/>
                <a:ln w="28575">
                  <a:solidFill>
                    <a:srgbClr val="00CC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bg1"/>
                      </a:solidFill>
                      <a:latin typeface="Tahoma" pitchFamily="34" charset="0"/>
                    </a:defRPr>
                  </a:lvl1pPr>
                  <a:lvl2pPr marL="742950" indent="-285750" eaLnBrk="0" hangingPunct="0">
                    <a:spcBef>
                      <a:spcPct val="20000"/>
                    </a:spcBef>
                    <a:buClr>
                      <a:schemeClr val="bg1"/>
                    </a:buClr>
                    <a:buSzPct val="105000"/>
                    <a:buChar char="-"/>
                    <a:defRPr sz="2800">
                      <a:solidFill>
                        <a:schemeClr val="bg1"/>
                      </a:solidFill>
                      <a:latin typeface="Tahoma" pitchFamily="34" charset="0"/>
                    </a:defRPr>
                  </a:lvl2pPr>
                  <a:lvl3pPr marL="1143000" indent="-228600" eaLnBrk="0" hangingPunct="0">
                    <a:spcBef>
                      <a:spcPct val="20000"/>
                    </a:spcBef>
                    <a:buFont typeface="Wingdings" pitchFamily="2" charset="2"/>
                    <a:buChar char="§"/>
                    <a:defRPr sz="2400">
                      <a:solidFill>
                        <a:schemeClr val="bg1"/>
                      </a:solidFill>
                      <a:latin typeface="Tahoma" pitchFamily="34" charset="0"/>
                    </a:defRPr>
                  </a:lvl3pPr>
                  <a:lvl4pPr marL="1600200" indent="-228600" eaLnBrk="0" hangingPunct="0">
                    <a:spcBef>
                      <a:spcPct val="20000"/>
                    </a:spcBef>
                    <a:buChar char="o"/>
                    <a:defRPr sz="2000">
                      <a:solidFill>
                        <a:schemeClr val="bg1"/>
                      </a:solidFill>
                      <a:latin typeface="Tahoma" pitchFamily="34" charset="0"/>
                    </a:defRPr>
                  </a:lvl4pPr>
                  <a:lvl5pPr marL="2057400" indent="-228600" eaLnBrk="0" hangingPunct="0">
                    <a:spcBef>
                      <a:spcPct val="20000"/>
                    </a:spcBef>
                    <a:buClr>
                      <a:schemeClr val="tx2"/>
                    </a:buClr>
                    <a:buChar char="–"/>
                    <a:defRPr sz="2000">
                      <a:solidFill>
                        <a:schemeClr val="bg1"/>
                      </a:solidFill>
                      <a:latin typeface="Tahoma" pitchFamily="34" charset="0"/>
                    </a:defRPr>
                  </a:lvl5pPr>
                  <a:lvl6pPr marL="2514600" indent="-228600" eaLnBrk="0" fontAlgn="base" hangingPunct="0">
                    <a:spcBef>
                      <a:spcPct val="20000"/>
                    </a:spcBef>
                    <a:spcAft>
                      <a:spcPct val="0"/>
                    </a:spcAft>
                    <a:buClr>
                      <a:schemeClr val="tx2"/>
                    </a:buClr>
                    <a:buChar char="–"/>
                    <a:defRPr sz="2000">
                      <a:solidFill>
                        <a:schemeClr val="bg1"/>
                      </a:solidFill>
                      <a:latin typeface="Tahoma" pitchFamily="34" charset="0"/>
                    </a:defRPr>
                  </a:lvl6pPr>
                  <a:lvl7pPr marL="2971800" indent="-228600" eaLnBrk="0" fontAlgn="base" hangingPunct="0">
                    <a:spcBef>
                      <a:spcPct val="20000"/>
                    </a:spcBef>
                    <a:spcAft>
                      <a:spcPct val="0"/>
                    </a:spcAft>
                    <a:buClr>
                      <a:schemeClr val="tx2"/>
                    </a:buClr>
                    <a:buChar char="–"/>
                    <a:defRPr sz="2000">
                      <a:solidFill>
                        <a:schemeClr val="bg1"/>
                      </a:solidFill>
                      <a:latin typeface="Tahoma" pitchFamily="34" charset="0"/>
                    </a:defRPr>
                  </a:lvl7pPr>
                  <a:lvl8pPr marL="3429000" indent="-228600" eaLnBrk="0" fontAlgn="base" hangingPunct="0">
                    <a:spcBef>
                      <a:spcPct val="20000"/>
                    </a:spcBef>
                    <a:spcAft>
                      <a:spcPct val="0"/>
                    </a:spcAft>
                    <a:buClr>
                      <a:schemeClr val="tx2"/>
                    </a:buClr>
                    <a:buChar char="–"/>
                    <a:defRPr sz="2000">
                      <a:solidFill>
                        <a:schemeClr val="bg1"/>
                      </a:solidFill>
                      <a:latin typeface="Tahoma" pitchFamily="34" charset="0"/>
                    </a:defRPr>
                  </a:lvl8pPr>
                  <a:lvl9pPr marL="3886200" indent="-228600" eaLnBrk="0" fontAlgn="base" hangingPunct="0">
                    <a:spcBef>
                      <a:spcPct val="20000"/>
                    </a:spcBef>
                    <a:spcAft>
                      <a:spcPct val="0"/>
                    </a:spcAft>
                    <a:buClr>
                      <a:schemeClr val="tx2"/>
                    </a:buClr>
                    <a:buChar char="–"/>
                    <a:defRPr sz="2000">
                      <a:solidFill>
                        <a:schemeClr val="bg1"/>
                      </a:solidFill>
                      <a:latin typeface="Tahoma" pitchFamily="34" charset="0"/>
                    </a:defRPr>
                  </a:lvl9pPr>
                </a:lstStyle>
                <a:p>
                  <a:pPr eaLnBrk="1" hangingPunct="1">
                    <a:spcBef>
                      <a:spcPct val="0"/>
                    </a:spcBef>
                    <a:buFontTx/>
                    <a:buNone/>
                  </a:pPr>
                  <a:r>
                    <a:rPr lang="en-US" altLang="en-US" sz="1300">
                      <a:solidFill>
                        <a:schemeClr val="tx1"/>
                      </a:solidFill>
                      <a:latin typeface="Times New Roman" pitchFamily="18" charset="0"/>
                    </a:rPr>
                    <a:t>13% reduction</a:t>
                  </a:r>
                </a:p>
              </p:txBody>
            </p:sp>
            <p:cxnSp>
              <p:nvCxnSpPr>
                <p:cNvPr id="29" name="Straight Arrow Connector 28"/>
                <p:cNvCxnSpPr/>
                <p:nvPr/>
              </p:nvCxnSpPr>
              <p:spPr>
                <a:xfrm>
                  <a:off x="6705899" y="3816349"/>
                  <a:ext cx="1838411" cy="14287"/>
                </a:xfrm>
                <a:prstGeom prst="straightConnector1">
                  <a:avLst/>
                </a:prstGeom>
                <a:ln w="28575">
                  <a:solidFill>
                    <a:srgbClr val="00206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5373" name="TextBox 16"/>
              <p:cNvSpPr txBox="1">
                <a:spLocks noChangeArrowheads="1"/>
              </p:cNvSpPr>
              <p:nvPr/>
            </p:nvSpPr>
            <p:spPr bwMode="auto">
              <a:xfrm>
                <a:off x="304800" y="4724400"/>
                <a:ext cx="2057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bg1"/>
                    </a:solidFill>
                    <a:latin typeface="Tahoma" pitchFamily="34" charset="0"/>
                  </a:defRPr>
                </a:lvl1pPr>
                <a:lvl2pPr marL="742950" indent="-285750" eaLnBrk="0" hangingPunct="0">
                  <a:spcBef>
                    <a:spcPct val="20000"/>
                  </a:spcBef>
                  <a:buClr>
                    <a:schemeClr val="bg1"/>
                  </a:buClr>
                  <a:buSzPct val="105000"/>
                  <a:buChar char="-"/>
                  <a:defRPr sz="2800">
                    <a:solidFill>
                      <a:schemeClr val="bg1"/>
                    </a:solidFill>
                    <a:latin typeface="Tahoma" pitchFamily="34" charset="0"/>
                  </a:defRPr>
                </a:lvl2pPr>
                <a:lvl3pPr marL="1143000" indent="-228600" eaLnBrk="0" hangingPunct="0">
                  <a:spcBef>
                    <a:spcPct val="20000"/>
                  </a:spcBef>
                  <a:buFont typeface="Wingdings" pitchFamily="2" charset="2"/>
                  <a:buChar char="§"/>
                  <a:defRPr sz="2400">
                    <a:solidFill>
                      <a:schemeClr val="bg1"/>
                    </a:solidFill>
                    <a:latin typeface="Tahoma" pitchFamily="34" charset="0"/>
                  </a:defRPr>
                </a:lvl3pPr>
                <a:lvl4pPr marL="1600200" indent="-228600" eaLnBrk="0" hangingPunct="0">
                  <a:spcBef>
                    <a:spcPct val="20000"/>
                  </a:spcBef>
                  <a:buChar char="o"/>
                  <a:defRPr sz="2000">
                    <a:solidFill>
                      <a:schemeClr val="bg1"/>
                    </a:solidFill>
                    <a:latin typeface="Tahoma" pitchFamily="34" charset="0"/>
                  </a:defRPr>
                </a:lvl4pPr>
                <a:lvl5pPr marL="2057400" indent="-228600" eaLnBrk="0" hangingPunct="0">
                  <a:spcBef>
                    <a:spcPct val="20000"/>
                  </a:spcBef>
                  <a:buClr>
                    <a:schemeClr val="tx2"/>
                  </a:buClr>
                  <a:buChar char="–"/>
                  <a:defRPr sz="2000">
                    <a:solidFill>
                      <a:schemeClr val="bg1"/>
                    </a:solidFill>
                    <a:latin typeface="Tahoma" pitchFamily="34" charset="0"/>
                  </a:defRPr>
                </a:lvl5pPr>
                <a:lvl6pPr marL="2514600" indent="-228600" eaLnBrk="0" fontAlgn="base" hangingPunct="0">
                  <a:spcBef>
                    <a:spcPct val="20000"/>
                  </a:spcBef>
                  <a:spcAft>
                    <a:spcPct val="0"/>
                  </a:spcAft>
                  <a:buClr>
                    <a:schemeClr val="tx2"/>
                  </a:buClr>
                  <a:buChar char="–"/>
                  <a:defRPr sz="2000">
                    <a:solidFill>
                      <a:schemeClr val="bg1"/>
                    </a:solidFill>
                    <a:latin typeface="Tahoma" pitchFamily="34" charset="0"/>
                  </a:defRPr>
                </a:lvl6pPr>
                <a:lvl7pPr marL="2971800" indent="-228600" eaLnBrk="0" fontAlgn="base" hangingPunct="0">
                  <a:spcBef>
                    <a:spcPct val="20000"/>
                  </a:spcBef>
                  <a:spcAft>
                    <a:spcPct val="0"/>
                  </a:spcAft>
                  <a:buClr>
                    <a:schemeClr val="tx2"/>
                  </a:buClr>
                  <a:buChar char="–"/>
                  <a:defRPr sz="2000">
                    <a:solidFill>
                      <a:schemeClr val="bg1"/>
                    </a:solidFill>
                    <a:latin typeface="Tahoma" pitchFamily="34" charset="0"/>
                  </a:defRPr>
                </a:lvl7pPr>
                <a:lvl8pPr marL="3429000" indent="-228600" eaLnBrk="0" fontAlgn="base" hangingPunct="0">
                  <a:spcBef>
                    <a:spcPct val="20000"/>
                  </a:spcBef>
                  <a:spcAft>
                    <a:spcPct val="0"/>
                  </a:spcAft>
                  <a:buClr>
                    <a:schemeClr val="tx2"/>
                  </a:buClr>
                  <a:buChar char="–"/>
                  <a:defRPr sz="2000">
                    <a:solidFill>
                      <a:schemeClr val="bg1"/>
                    </a:solidFill>
                    <a:latin typeface="Tahoma" pitchFamily="34" charset="0"/>
                  </a:defRPr>
                </a:lvl8pPr>
                <a:lvl9pPr marL="3886200" indent="-228600" eaLnBrk="0" fontAlgn="base" hangingPunct="0">
                  <a:spcBef>
                    <a:spcPct val="20000"/>
                  </a:spcBef>
                  <a:spcAft>
                    <a:spcPct val="0"/>
                  </a:spcAft>
                  <a:buClr>
                    <a:schemeClr val="tx2"/>
                  </a:buClr>
                  <a:buChar char="–"/>
                  <a:defRPr sz="2000">
                    <a:solidFill>
                      <a:schemeClr val="bg1"/>
                    </a:solidFill>
                    <a:latin typeface="Tahoma" pitchFamily="34" charset="0"/>
                  </a:defRPr>
                </a:lvl9pPr>
              </a:lstStyle>
              <a:p>
                <a:pPr eaLnBrk="1" hangingPunct="1">
                  <a:spcBef>
                    <a:spcPct val="0"/>
                  </a:spcBef>
                  <a:buFontTx/>
                  <a:buNone/>
                </a:pPr>
                <a:r>
                  <a:rPr lang="en-US" altLang="en-US" sz="2000">
                    <a:solidFill>
                      <a:srgbClr val="FFFF00"/>
                    </a:solidFill>
                    <a:latin typeface="Times New Roman" pitchFamily="18" charset="0"/>
                  </a:rPr>
                  <a:t>Short-term trends 87 sites</a:t>
                </a:r>
              </a:p>
            </p:txBody>
          </p:sp>
        </p:grpSp>
        <p:cxnSp>
          <p:nvCxnSpPr>
            <p:cNvPr id="25" name="Straight Arrow Connector 24"/>
            <p:cNvCxnSpPr/>
            <p:nvPr/>
          </p:nvCxnSpPr>
          <p:spPr>
            <a:xfrm>
              <a:off x="6705899" y="3810000"/>
              <a:ext cx="0" cy="22699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8542723" y="3846510"/>
              <a:ext cx="0" cy="22540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059569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Nontidal Network </a:t>
            </a:r>
            <a:r>
              <a:rPr lang="en-US"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-Results</a:t>
            </a:r>
            <a:endParaRPr lang="en-US"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219200"/>
            <a:ext cx="4724400" cy="1752600"/>
          </a:xfrm>
        </p:spPr>
        <p:txBody>
          <a:bodyPr/>
          <a:lstStyle/>
          <a:p>
            <a:r>
              <a:rPr lang="en-US" dirty="0" smtClean="0">
                <a:solidFill>
                  <a:schemeClr val="bg1"/>
                </a:solidFill>
                <a:effectLst>
                  <a:outerShdw blurRad="38100" dist="38100" dir="2700000" algn="tl">
                    <a:srgbClr val="000000">
                      <a:alpha val="43137"/>
                    </a:srgbClr>
                  </a:outerShdw>
                </a:effectLst>
              </a:rPr>
              <a:t>Loads </a:t>
            </a:r>
          </a:p>
          <a:p>
            <a:pPr lvl="1"/>
            <a:r>
              <a:rPr lang="en-US" dirty="0" smtClean="0">
                <a:solidFill>
                  <a:schemeClr val="bg1"/>
                </a:solidFill>
                <a:effectLst>
                  <a:outerShdw blurRad="38100" dist="38100" dir="2700000" algn="tl">
                    <a:srgbClr val="000000">
                      <a:alpha val="43137"/>
                    </a:srgbClr>
                  </a:outerShdw>
                </a:effectLst>
              </a:rPr>
              <a:t>Pounds per acre</a:t>
            </a:r>
          </a:p>
          <a:p>
            <a:r>
              <a:rPr lang="en-US" dirty="0" smtClean="0">
                <a:solidFill>
                  <a:schemeClr val="bg1"/>
                </a:solidFill>
                <a:effectLst>
                  <a:outerShdw blurRad="38100" dist="38100" dir="2700000" algn="tl">
                    <a:srgbClr val="000000">
                      <a:alpha val="43137"/>
                    </a:srgbClr>
                  </a:outerShdw>
                </a:effectLst>
              </a:rPr>
              <a:t>Trends</a:t>
            </a:r>
          </a:p>
          <a:p>
            <a:pPr lvl="1"/>
            <a:r>
              <a:rPr lang="en-US" dirty="0" smtClean="0">
                <a:solidFill>
                  <a:schemeClr val="bg1"/>
                </a:solidFill>
                <a:effectLst>
                  <a:outerShdw blurRad="38100" dist="38100" dir="2700000" algn="tl">
                    <a:srgbClr val="000000">
                      <a:alpha val="43137"/>
                    </a:srgbClr>
                  </a:outerShdw>
                </a:effectLst>
              </a:rPr>
              <a:t>Directional change</a:t>
            </a:r>
          </a:p>
          <a:p>
            <a:pPr lvl="1"/>
            <a:r>
              <a:rPr lang="en-US" dirty="0" smtClean="0">
                <a:solidFill>
                  <a:schemeClr val="bg1"/>
                </a:solidFill>
                <a:effectLst>
                  <a:outerShdw blurRad="38100" dist="38100" dir="2700000" algn="tl">
                    <a:srgbClr val="000000">
                      <a:alpha val="43137"/>
                    </a:srgbClr>
                  </a:outerShdw>
                </a:effectLst>
              </a:rPr>
              <a:t>Total mass change</a:t>
            </a:r>
          </a:p>
        </p:txBody>
      </p:sp>
      <p:pic>
        <p:nvPicPr>
          <p:cNvPr id="4" name="Picture 3"/>
          <p:cNvPicPr>
            <a:picLocks/>
          </p:cNvPicPr>
          <p:nvPr/>
        </p:nvPicPr>
        <p:blipFill>
          <a:blip r:embed="rId3"/>
          <a:stretch>
            <a:fillRect/>
          </a:stretch>
        </p:blipFill>
        <p:spPr>
          <a:xfrm>
            <a:off x="228600" y="4383881"/>
            <a:ext cx="5332095" cy="2436019"/>
          </a:xfrm>
          <a:prstGeom prst="rect">
            <a:avLst/>
          </a:prstGeom>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1" y="1586346"/>
            <a:ext cx="3429000" cy="4052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41129165"/>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21514</TotalTime>
  <Words>1605</Words>
  <Application>Microsoft Office PowerPoint</Application>
  <PresentationFormat>On-screen Show (4:3)</PresentationFormat>
  <Paragraphs>263</Paragraphs>
  <Slides>25</Slides>
  <Notes>23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25</vt:i4>
      </vt:variant>
    </vt:vector>
  </HeadingPairs>
  <TitlesOfParts>
    <vt:vector size="31" baseType="lpstr">
      <vt:lpstr>Arial</vt:lpstr>
      <vt:lpstr>Calibri</vt:lpstr>
      <vt:lpstr>Times New Roman</vt:lpstr>
      <vt:lpstr>Wingdings 2</vt:lpstr>
      <vt:lpstr>Default Design</vt:lpstr>
      <vt:lpstr>Office Theme</vt:lpstr>
      <vt:lpstr> Nitrogen, Phosphorus, and Suspended-Sediment Loads and Trends Measured at the Chesapeake Bay Nontidal Network Stations: PA Emphasis</vt:lpstr>
      <vt:lpstr>Acknowledgements</vt:lpstr>
      <vt:lpstr>PowerPoint Presentation</vt:lpstr>
      <vt:lpstr>PowerPoint Presentation</vt:lpstr>
      <vt:lpstr>USGS Nontidal Web Page</vt:lpstr>
      <vt:lpstr>PowerPoint Presentation</vt:lpstr>
      <vt:lpstr>PowerPoint Presentation</vt:lpstr>
      <vt:lpstr>PowerPoint Presentation</vt:lpstr>
      <vt:lpstr>Nontidal Network -Results</vt:lpstr>
      <vt:lpstr>PowerPoint Presentation</vt:lpstr>
      <vt:lpstr>PowerPoint Presentation</vt:lpstr>
      <vt:lpstr>PowerPoint Presentation</vt:lpstr>
      <vt:lpstr>PowerPoint Presentation</vt:lpstr>
      <vt:lpstr>PowerPoint Presentation</vt:lpstr>
      <vt:lpstr>PowerPoint Presentation</vt:lpstr>
      <vt:lpstr>Phosphorus</vt:lpstr>
      <vt:lpstr>PowerPoint Presentation</vt:lpstr>
      <vt:lpstr>PowerPoint Presentation</vt:lpstr>
      <vt:lpstr>PowerPoint Presentation</vt:lpstr>
      <vt:lpstr>PowerPoint Presentation</vt:lpstr>
      <vt:lpstr>PowerPoint Presentation</vt:lpstr>
      <vt:lpstr>Changes in Total Nitrogen Delivered to the Bay Estuary from the 9 RIM Stations </vt:lpstr>
      <vt:lpstr>PowerPoint Presentation</vt:lpstr>
      <vt:lpstr>Summary Watershed Trends</vt:lpstr>
      <vt:lpstr>Summary - PA Highlights</vt:lpstr>
    </vt:vector>
  </TitlesOfParts>
  <Company>Administrator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dlmoyer</dc:creator>
  <cp:lastModifiedBy>Hetherington Cunfer, Katherine</cp:lastModifiedBy>
  <cp:revision>986</cp:revision>
  <cp:lastPrinted>2016-04-27T12:17:22Z</cp:lastPrinted>
  <dcterms:created xsi:type="dcterms:W3CDTF">2008-06-12T14:18:54Z</dcterms:created>
  <dcterms:modified xsi:type="dcterms:W3CDTF">2016-06-21T12:00:45Z</dcterms:modified>
  <cp:contentStatus/>
</cp:coreProperties>
</file>