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4" r:id="rId5"/>
    <p:sldId id="260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8" r:id="rId14"/>
    <p:sldId id="285" r:id="rId15"/>
    <p:sldId id="293" r:id="rId16"/>
    <p:sldId id="29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verna, Andrew" initials="TA" lastIdx="1" clrIdx="0">
    <p:extLst>
      <p:ext uri="{19B8F6BF-5375-455C-9EA6-DF929625EA0E}">
        <p15:presenceInfo xmlns:p15="http://schemas.microsoft.com/office/powerpoint/2012/main" userId="Taverna, Andrew" providerId="None"/>
      </p:ext>
    </p:extLst>
  </p:cmAuthor>
  <p:cmAuthor id="2" name="Farid, Hena" initials="FH" lastIdx="3" clrIdx="1">
    <p:extLst>
      <p:ext uri="{19B8F6BF-5375-455C-9EA6-DF929625EA0E}">
        <p15:presenceInfo xmlns:p15="http://schemas.microsoft.com/office/powerpoint/2012/main" userId="S::hfarid@pa.gov::832c4d3e-a5b2-4e31-9a16-53ef678ce491" providerId="AD"/>
      </p:ext>
    </p:extLst>
  </p:cmAuthor>
  <p:cmAuthor id="3" name="Tyler van Well" initials="TvW" lastIdx="1" clrIdx="2">
    <p:extLst>
      <p:ext uri="{19B8F6BF-5375-455C-9EA6-DF929625EA0E}">
        <p15:presenceInfo xmlns:p15="http://schemas.microsoft.com/office/powerpoint/2012/main" userId="b33fa83924632ca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60A0"/>
    <a:srgbClr val="008000"/>
    <a:srgbClr val="339933"/>
    <a:srgbClr val="006600"/>
    <a:srgbClr val="FFFFCC"/>
    <a:srgbClr val="006C00"/>
    <a:srgbClr val="B3FFC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1038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17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8475" cy="46513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49" cy="4183063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513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34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767B-8E2F-46AC-9A4C-B196B3257D3D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CF127-865F-4E90-A7EA-49D430F32F74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6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E9C9-084A-42A5-8967-62877D0A2A56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1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BE91-1A69-4075-9A55-0C6AE36F9B1A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AEBF-AF61-40BC-8DC4-895601F1A1AA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0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C331-06AB-476B-A1D1-5F6EF3DF94EE}" type="datetime1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2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E003-A572-40FF-9794-EDAE9CB2982C}" type="datetime1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2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B79C-43E1-4795-9E88-02910708F947}" type="datetime1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C766-B192-4E3C-A633-7825CBA1BDA4}" type="datetime1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8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695E-F3F8-47E0-A54B-87AAB74740D1}" type="datetime1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8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53F0-9D82-4B04-B5D2-2838F4ECC300}" type="datetime1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5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CBE3-939B-4D67-BEE4-11A663F33A6A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rjanati@pa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9842" y="1562099"/>
            <a:ext cx="7608815" cy="4134025"/>
          </a:xfrm>
        </p:spPr>
        <p:txBody>
          <a:bodyPr>
            <a:normAutofit fontScale="92500" lnSpcReduction="20000"/>
          </a:bodyPr>
          <a:lstStyle/>
          <a:p>
            <a:r>
              <a:rPr lang="en-US" sz="5200" b="1" dirty="0">
                <a:solidFill>
                  <a:schemeClr val="tx1"/>
                </a:solidFill>
              </a:rPr>
              <a:t>Appalachian Compact </a:t>
            </a:r>
          </a:p>
          <a:p>
            <a:r>
              <a:rPr lang="en-US" sz="5200" b="1" dirty="0">
                <a:solidFill>
                  <a:schemeClr val="tx1"/>
                </a:solidFill>
              </a:rPr>
              <a:t>Low Level Radioactive Waste (LLRW) Disposal Data</a:t>
            </a:r>
          </a:p>
          <a:p>
            <a:r>
              <a:rPr lang="en-US" b="1" dirty="0">
                <a:solidFill>
                  <a:schemeClr val="tx1"/>
                </a:solidFill>
              </a:rPr>
              <a:t>Calendar Year 2023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3500" dirty="0">
              <a:solidFill>
                <a:schemeClr val="tx1"/>
              </a:solidFill>
            </a:endParaRPr>
          </a:p>
          <a:p>
            <a:r>
              <a:rPr lang="en-US" sz="3500" dirty="0">
                <a:solidFill>
                  <a:schemeClr val="tx1"/>
                </a:solidFill>
              </a:rPr>
              <a:t>Appalachian Compact Commission Meeting</a:t>
            </a:r>
          </a:p>
          <a:p>
            <a:r>
              <a:rPr lang="en-US" sz="3500" dirty="0">
                <a:solidFill>
                  <a:schemeClr val="tx1"/>
                </a:solidFill>
              </a:rPr>
              <a:t>November 1, 2024</a:t>
            </a:r>
          </a:p>
        </p:txBody>
      </p:sp>
      <p:sp>
        <p:nvSpPr>
          <p:cNvPr id="8" name="Rectangle 7"/>
          <p:cNvSpPr/>
          <p:nvPr/>
        </p:nvSpPr>
        <p:spPr>
          <a:xfrm>
            <a:off x="300037" y="6076027"/>
            <a:ext cx="8534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16F9ABC8-6805-4637-89D3-9A4FC3B5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01143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A31966-2480-4330-9F1C-2EB053CA4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249" y="75288"/>
            <a:ext cx="1741501" cy="8037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426120-E401-44C3-8FF6-CB1429D58731}"/>
              </a:ext>
            </a:extLst>
          </p:cNvPr>
          <p:cNvSpPr txBox="1"/>
          <p:nvPr/>
        </p:nvSpPr>
        <p:spPr>
          <a:xfrm>
            <a:off x="2165938" y="894874"/>
            <a:ext cx="4802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5460A0"/>
                </a:solidFill>
              </a:rPr>
              <a:t>Appalachian States	Low-Level Radioactive Waste</a:t>
            </a:r>
            <a:endParaRPr lang="en-US" dirty="0">
              <a:solidFill>
                <a:srgbClr val="546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4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D66198-A9E1-48AF-B359-F1B00F48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10</a:t>
            </a:fld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D1D496-736F-4BC3-8754-BFACD2B71173}"/>
              </a:ext>
            </a:extLst>
          </p:cNvPr>
          <p:cNvSpPr/>
          <p:nvPr/>
        </p:nvSpPr>
        <p:spPr>
          <a:xfrm>
            <a:off x="381000" y="304800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dirty="0">
                <a:solidFill>
                  <a:schemeClr val="bg1">
                    <a:lumMod val="95000"/>
                  </a:schemeClr>
                </a:solidFill>
              </a:rPr>
              <a:t>LLRW Activity (Ci) from 2013 - 2023</a:t>
            </a:r>
            <a:endParaRPr lang="en-US" sz="3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0D8694-68A0-E70D-8389-841C844C50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34" t="2495" r="5893" b="3035"/>
          <a:stretch/>
        </p:blipFill>
        <p:spPr>
          <a:xfrm>
            <a:off x="35500" y="2202497"/>
            <a:ext cx="9108500" cy="323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3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A0333-3CC8-45AD-AC8A-7182676B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11</a:t>
            </a:fld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7AA3503-8C01-446C-B2B9-A05461BF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2" y="228341"/>
            <a:ext cx="8208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% Volume Disposed – 2023 </a:t>
            </a: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938952-9898-C2BB-B75E-29363434FF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79" t="3320" r="8117" b="3193"/>
          <a:stretch/>
        </p:blipFill>
        <p:spPr>
          <a:xfrm>
            <a:off x="1233286" y="1451523"/>
            <a:ext cx="6698399" cy="458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4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br>
              <a:rPr lang="en-US" sz="16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en-US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br>
              <a:rPr lang="en-US" sz="1800" b="1" dirty="0"/>
            </a:br>
            <a:endParaRPr lang="en-US" sz="18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08BF33-855A-4DC7-9B4D-E8823074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12</a:t>
            </a:fld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539912-828D-49B7-9263-45D870E3CA4C}"/>
              </a:ext>
            </a:extLst>
          </p:cNvPr>
          <p:cNvSpPr/>
          <p:nvPr/>
        </p:nvSpPr>
        <p:spPr>
          <a:xfrm>
            <a:off x="1011656" y="194096"/>
            <a:ext cx="7065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% Activity Disposed – 2023 </a:t>
            </a:r>
            <a:endParaRPr lang="en-US" sz="4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730ED-BA24-BEA0-F865-4B079A559B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86" t="2603" r="11677" b="2375"/>
          <a:stretch/>
        </p:blipFill>
        <p:spPr>
          <a:xfrm>
            <a:off x="696915" y="1413065"/>
            <a:ext cx="7695025" cy="465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63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16F9ABC8-6805-4637-89D3-9A4FC3B5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01143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13</a:t>
            </a:fld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5D30C04-7B1D-4120-9808-527287BF9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656" y="3332526"/>
            <a:ext cx="6400800" cy="17526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Rich Janati, MS</a:t>
            </a:r>
          </a:p>
          <a:p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Administrator</a:t>
            </a:r>
          </a:p>
          <a:p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 Appalachian Compact Commission</a:t>
            </a:r>
          </a:p>
          <a:p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Phone: 717-787-2163</a:t>
            </a:r>
          </a:p>
          <a:p>
            <a:r>
              <a:rPr lang="en-US" dirty="0">
                <a:solidFill>
                  <a:schemeClr val="tx1"/>
                </a:solidFill>
                <a:cs typeface="Times New Roman" panose="02020603050405020304" pitchFamily="18" charset="0"/>
                <a:hlinkClick r:id="rId2"/>
              </a:rPr>
              <a:t>rjanati@pa.gov</a:t>
            </a:r>
            <a:endParaRPr lang="en-US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E2F8F368-AAA8-448E-847D-2D83BE969252}"/>
              </a:ext>
            </a:extLst>
          </p:cNvPr>
          <p:cNvSpPr txBox="1">
            <a:spLocks/>
          </p:cNvSpPr>
          <p:nvPr/>
        </p:nvSpPr>
        <p:spPr>
          <a:xfrm>
            <a:off x="566256" y="16252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Thank you.</a:t>
            </a:r>
            <a:br>
              <a:rPr lang="en-US" sz="4000" b="1" dirty="0"/>
            </a:br>
            <a:r>
              <a:rPr lang="en-US" sz="4000" b="1" dirty="0"/>
              <a:t>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6A1B6D-FAB2-467F-8F1C-FF3E8DCC8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469" y="209249"/>
            <a:ext cx="5811061" cy="133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8200" y="5397787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Volume is in cubic feet.  This data is for Appalachian Compact LLRW disposal at Energy</a:t>
            </a:r>
            <a:r>
              <a:rPr lang="en-US" sz="1600" b="1" i="1" dirty="0"/>
              <a:t>Solutions</a:t>
            </a:r>
            <a:r>
              <a:rPr lang="en-US" sz="1600" b="1" dirty="0"/>
              <a:t> in Clive, Utah, and Waste Control Specialists in Andrews, Texas, for the calendar year 2023. </a:t>
            </a:r>
          </a:p>
        </p:txBody>
      </p:sp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" y="346649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1931" y="346646"/>
            <a:ext cx="8720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LLRW Volume Disposed 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– 2023 </a:t>
            </a:r>
            <a:endParaRPr lang="en-US" sz="4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EBE5CA-B2BE-454F-9FBB-AD7039B5B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01143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2</a:t>
            </a:fld>
            <a:endParaRPr lang="en-US" b="1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480FB3-BDA2-321F-383E-42FF96BCD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70835"/>
              </p:ext>
            </p:extLst>
          </p:nvPr>
        </p:nvGraphicFramePr>
        <p:xfrm>
          <a:off x="437191" y="1290107"/>
          <a:ext cx="8173410" cy="4107677"/>
        </p:xfrm>
        <a:graphic>
          <a:graphicData uri="http://schemas.openxmlformats.org/drawingml/2006/table">
            <a:tbl>
              <a:tblPr/>
              <a:tblGrid>
                <a:gridCol w="2038920">
                  <a:extLst>
                    <a:ext uri="{9D8B030D-6E8A-4147-A177-3AD203B41FA5}">
                      <a16:colId xmlns:a16="http://schemas.microsoft.com/office/drawing/2014/main" val="633911733"/>
                    </a:ext>
                  </a:extLst>
                </a:gridCol>
                <a:gridCol w="1489298">
                  <a:extLst>
                    <a:ext uri="{9D8B030D-6E8A-4147-A177-3AD203B41FA5}">
                      <a16:colId xmlns:a16="http://schemas.microsoft.com/office/drawing/2014/main" val="1611451326"/>
                    </a:ext>
                  </a:extLst>
                </a:gridCol>
                <a:gridCol w="1081514">
                  <a:extLst>
                    <a:ext uri="{9D8B030D-6E8A-4147-A177-3AD203B41FA5}">
                      <a16:colId xmlns:a16="http://schemas.microsoft.com/office/drawing/2014/main" val="1434414002"/>
                    </a:ext>
                  </a:extLst>
                </a:gridCol>
                <a:gridCol w="1081514">
                  <a:extLst>
                    <a:ext uri="{9D8B030D-6E8A-4147-A177-3AD203B41FA5}">
                      <a16:colId xmlns:a16="http://schemas.microsoft.com/office/drawing/2014/main" val="3631260961"/>
                    </a:ext>
                  </a:extLst>
                </a:gridCol>
                <a:gridCol w="1453839">
                  <a:extLst>
                    <a:ext uri="{9D8B030D-6E8A-4147-A177-3AD203B41FA5}">
                      <a16:colId xmlns:a16="http://schemas.microsoft.com/office/drawing/2014/main" val="1166207991"/>
                    </a:ext>
                  </a:extLst>
                </a:gridCol>
                <a:gridCol w="1028325">
                  <a:extLst>
                    <a:ext uri="{9D8B030D-6E8A-4147-A177-3AD203B41FA5}">
                      <a16:colId xmlns:a16="http://schemas.microsoft.com/office/drawing/2014/main" val="1313622573"/>
                    </a:ext>
                  </a:extLst>
                </a:gridCol>
              </a:tblGrid>
              <a:tr h="671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Facility Type/State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West Virginia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Delaware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Maryland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276398"/>
                  </a:ext>
                </a:extLst>
              </a:tr>
              <a:tr h="572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Academic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912848"/>
                  </a:ext>
                </a:extLst>
              </a:tr>
              <a:tr h="572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Government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553903"/>
                  </a:ext>
                </a:extLst>
              </a:tr>
              <a:tr h="572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Industry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28181.0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29063.5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068868"/>
                  </a:ext>
                </a:extLst>
              </a:tr>
              <a:tr h="572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Medical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336012"/>
                  </a:ext>
                </a:extLst>
              </a:tr>
              <a:tr h="572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Utility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40202.6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41373.8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91424"/>
                  </a:ext>
                </a:extLst>
              </a:tr>
              <a:tr h="572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68455.3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71986.7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05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59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9088" y="3048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Volume Disposed – 2023 </a:t>
            </a:r>
            <a:endParaRPr lang="en-US" sz="4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B8052-AD7A-4B76-B85B-BDEAF7FA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3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EF5AEC-A6BC-12A5-13BF-22210704D6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83" t="2958" r="8317" b="3040"/>
          <a:stretch/>
        </p:blipFill>
        <p:spPr>
          <a:xfrm>
            <a:off x="204448" y="1720913"/>
            <a:ext cx="8325423" cy="419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8200" y="5397787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Activity is in curies.  This data is for Appalachian Compact LLRW disposal at Energy</a:t>
            </a:r>
            <a:r>
              <a:rPr lang="en-US" sz="1600" b="1" i="1" dirty="0"/>
              <a:t>Solutions</a:t>
            </a:r>
            <a:r>
              <a:rPr lang="en-US" sz="1600" b="1" dirty="0"/>
              <a:t> in Clive, Utah, and Waste Control Specialists in Andrews, Texas, for the calendar year 2023. </a:t>
            </a:r>
          </a:p>
        </p:txBody>
      </p:sp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" y="371704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Activity Disposed – 2023 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8297E-B893-4CD1-AC23-3AA83E90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4</a:t>
            </a:fld>
            <a:endParaRPr lang="en-US" b="1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80DE28-CB3A-BADF-E9AC-1C482DCBB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5314"/>
              </p:ext>
            </p:extLst>
          </p:nvPr>
        </p:nvGraphicFramePr>
        <p:xfrm>
          <a:off x="437191" y="1337094"/>
          <a:ext cx="8382002" cy="3947258"/>
        </p:xfrm>
        <a:graphic>
          <a:graphicData uri="http://schemas.openxmlformats.org/drawingml/2006/table">
            <a:tbl>
              <a:tblPr/>
              <a:tblGrid>
                <a:gridCol w="2090955">
                  <a:extLst>
                    <a:ext uri="{9D8B030D-6E8A-4147-A177-3AD203B41FA5}">
                      <a16:colId xmlns:a16="http://schemas.microsoft.com/office/drawing/2014/main" val="1947860061"/>
                    </a:ext>
                  </a:extLst>
                </a:gridCol>
                <a:gridCol w="1527306">
                  <a:extLst>
                    <a:ext uri="{9D8B030D-6E8A-4147-A177-3AD203B41FA5}">
                      <a16:colId xmlns:a16="http://schemas.microsoft.com/office/drawing/2014/main" val="904408350"/>
                    </a:ext>
                  </a:extLst>
                </a:gridCol>
                <a:gridCol w="1109115">
                  <a:extLst>
                    <a:ext uri="{9D8B030D-6E8A-4147-A177-3AD203B41FA5}">
                      <a16:colId xmlns:a16="http://schemas.microsoft.com/office/drawing/2014/main" val="1063717784"/>
                    </a:ext>
                  </a:extLst>
                </a:gridCol>
                <a:gridCol w="1109115">
                  <a:extLst>
                    <a:ext uri="{9D8B030D-6E8A-4147-A177-3AD203B41FA5}">
                      <a16:colId xmlns:a16="http://schemas.microsoft.com/office/drawing/2014/main" val="749072790"/>
                    </a:ext>
                  </a:extLst>
                </a:gridCol>
                <a:gridCol w="1490942">
                  <a:extLst>
                    <a:ext uri="{9D8B030D-6E8A-4147-A177-3AD203B41FA5}">
                      <a16:colId xmlns:a16="http://schemas.microsoft.com/office/drawing/2014/main" val="2330717171"/>
                    </a:ext>
                  </a:extLst>
                </a:gridCol>
                <a:gridCol w="1054569">
                  <a:extLst>
                    <a:ext uri="{9D8B030D-6E8A-4147-A177-3AD203B41FA5}">
                      <a16:colId xmlns:a16="http://schemas.microsoft.com/office/drawing/2014/main" val="1494829626"/>
                    </a:ext>
                  </a:extLst>
                </a:gridCol>
              </a:tblGrid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Facility Type/State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West Virginia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Delaware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Maryland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51381"/>
                  </a:ext>
                </a:extLst>
              </a:tr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Academic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403113"/>
                  </a:ext>
                </a:extLst>
              </a:tr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Government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64054"/>
                  </a:ext>
                </a:extLst>
              </a:tr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Industry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687916"/>
                  </a:ext>
                </a:extLst>
              </a:tr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Medical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070761"/>
                  </a:ext>
                </a:extLst>
              </a:tr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Utility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28775.6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28881.8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71516"/>
                  </a:ext>
                </a:extLst>
              </a:tr>
              <a:tr h="563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28831.3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28946.2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42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49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" y="371704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BA3CBB-D6B7-4F91-A7E4-2E9C8282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5</a:t>
            </a:fld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1D721A-0B2B-47CB-9545-6A37B743EFF7}"/>
              </a:ext>
            </a:extLst>
          </p:cNvPr>
          <p:cNvSpPr/>
          <p:nvPr/>
        </p:nvSpPr>
        <p:spPr>
          <a:xfrm>
            <a:off x="437191" y="371704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Activity Disposed – 2023 </a:t>
            </a: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CB0852-95D5-9F83-7340-6CFE60E7DD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00" t="2813" r="8804" b="2737"/>
          <a:stretch/>
        </p:blipFill>
        <p:spPr>
          <a:xfrm>
            <a:off x="211931" y="1638541"/>
            <a:ext cx="7902112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7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44617" y="304800"/>
            <a:ext cx="8374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Volume in Ft</a:t>
            </a:r>
            <a:r>
              <a:rPr lang="en-US" sz="4000" baseline="30000" dirty="0">
                <a:solidFill>
                  <a:schemeClr val="bg1">
                    <a:lumMod val="95000"/>
                  </a:schemeClr>
                </a:solidFill>
              </a:rPr>
              <a:t>3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 from 2002 - 2023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685591" y="2109777"/>
            <a:ext cx="2133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Years 2002 to 2008 includes LLRW disposal at Barnwell, South Carolina, and Energy Solutions, Clive, Utah.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2009 to 2013 only includes LLRW disposal at Energy</a:t>
            </a:r>
            <a:r>
              <a:rPr lang="en-US" sz="1200" b="1" i="1" dirty="0"/>
              <a:t>Solutions</a:t>
            </a:r>
            <a:r>
              <a:rPr lang="en-US" sz="1200" b="1" dirty="0"/>
              <a:t> in Clive, Utah.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Years 2014 to 2023 includes LLRW disposal at Energy</a:t>
            </a:r>
            <a:r>
              <a:rPr lang="en-US" sz="1200" b="1" i="1" dirty="0"/>
              <a:t>Solutions</a:t>
            </a:r>
            <a:r>
              <a:rPr lang="en-US" sz="1200" b="1" dirty="0"/>
              <a:t> in Clive, Utah, and Waste Control Specialists in Andrews, Texas. 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129F4-6109-4069-9F5E-1D5B561C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6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5FCB97-2A62-A2D2-6DCD-6B75044F5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448" y="1591595"/>
            <a:ext cx="5997545" cy="496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0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2" y="371704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8122" y="371704"/>
            <a:ext cx="85510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LLRW Volume in Ft</a:t>
            </a:r>
            <a:r>
              <a:rPr lang="en-US" sz="4000" baseline="30000" dirty="0">
                <a:solidFill>
                  <a:schemeClr val="bg1">
                    <a:lumMod val="95000"/>
                  </a:schemeClr>
                </a:solidFill>
              </a:rPr>
              <a:t>3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 from 2002 - 2023</a:t>
            </a:r>
            <a:endParaRPr lang="en-US" sz="4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09615-A87B-4875-A327-6863D041C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7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C31206-FE37-EBA0-6D62-8401ACC07A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21" b="3944"/>
          <a:stretch/>
        </p:blipFill>
        <p:spPr>
          <a:xfrm>
            <a:off x="0" y="1979917"/>
            <a:ext cx="9144000" cy="374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73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4448" y="304800"/>
            <a:ext cx="872013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dirty="0">
                <a:solidFill>
                  <a:schemeClr val="bg1">
                    <a:lumMod val="95000"/>
                  </a:schemeClr>
                </a:solidFill>
              </a:rPr>
              <a:t>LLRW Activity (Ci) from 2002 - 2023</a:t>
            </a:r>
            <a:endParaRPr lang="en-US" sz="3800" dirty="0"/>
          </a:p>
        </p:txBody>
      </p:sp>
      <p:sp>
        <p:nvSpPr>
          <p:cNvPr id="6" name="TextBox 5"/>
          <p:cNvSpPr txBox="1"/>
          <p:nvPr/>
        </p:nvSpPr>
        <p:spPr>
          <a:xfrm>
            <a:off x="6657071" y="2504507"/>
            <a:ext cx="22979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Years 2002 to 2008 includes LLRW disposal at Barnwell, South Carolina, and Energy</a:t>
            </a:r>
            <a:r>
              <a:rPr lang="en-US" sz="1200" b="1" i="1" dirty="0"/>
              <a:t>Solutions</a:t>
            </a:r>
            <a:r>
              <a:rPr lang="en-US" sz="1200" b="1" dirty="0"/>
              <a:t>, Clive, Utah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Years 2009 to 2013 LLRW  includes disposal at Energy</a:t>
            </a:r>
            <a:r>
              <a:rPr lang="en-US" sz="1200" b="1" i="1" dirty="0"/>
              <a:t>Solutions</a:t>
            </a:r>
            <a:r>
              <a:rPr lang="en-US" sz="1200" b="1" dirty="0"/>
              <a:t> in Clive, Utah.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Years 2014 to 2023 includes LLRW disposal at Energy</a:t>
            </a:r>
            <a:r>
              <a:rPr lang="en-US" sz="1200" b="1" i="1" dirty="0"/>
              <a:t>Solutions</a:t>
            </a:r>
            <a:r>
              <a:rPr lang="en-US" sz="1200" b="1" dirty="0"/>
              <a:t> in Clive, Utah, and Waste Control Specialists in Andrews, Texas.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77897-F2E1-4E36-9C23-36141CAD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8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23EA36-2D8F-6AF3-B753-7A2BCB408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448" y="1511300"/>
            <a:ext cx="6286500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1000" y="304800"/>
            <a:ext cx="838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dirty="0">
                <a:solidFill>
                  <a:schemeClr val="bg1">
                    <a:lumMod val="95000"/>
                  </a:schemeClr>
                </a:solidFill>
              </a:rPr>
              <a:t>LLRW Activity (Ci) from 2002 - 2023</a:t>
            </a:r>
            <a:endParaRPr lang="en-US" sz="3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D66198-A9E1-48AF-B359-F1B00F48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9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57C73F-9854-8B8B-3FE7-9F6B57F87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86" b="1739"/>
          <a:stretch/>
        </p:blipFill>
        <p:spPr>
          <a:xfrm>
            <a:off x="0" y="2011680"/>
            <a:ext cx="9144000" cy="363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5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476710E49524DA91547DCFD444142" ma:contentTypeVersion="11" ma:contentTypeDescription="Create a new document." ma:contentTypeScope="" ma:versionID="f5819ed26040f031dfc26378e41cbc71">
  <xsd:schema xmlns:xsd="http://www.w3.org/2001/XMLSchema" xmlns:xs="http://www.w3.org/2001/XMLSchema" xmlns:p="http://schemas.microsoft.com/office/2006/metadata/properties" xmlns:ns3="c218858e-96e5-458e-ab8c-3a76e166f6a2" xmlns:ns4="ba81c0b6-2a12-43d4-8dd5-0a46d4b06c86" targetNamespace="http://schemas.microsoft.com/office/2006/metadata/properties" ma:root="true" ma:fieldsID="34acd22c242baab978524d7a4fe4fd87" ns3:_="" ns4:_="">
    <xsd:import namespace="c218858e-96e5-458e-ab8c-3a76e166f6a2"/>
    <xsd:import namespace="ba81c0b6-2a12-43d4-8dd5-0a46d4b06c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8858e-96e5-458e-ab8c-3a76e166f6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1c0b6-2a12-43d4-8dd5-0a46d4b06c8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BE91CF-2746-4E46-A444-DE813C140A4A}">
  <ds:schemaRefs>
    <ds:schemaRef ds:uri="ba81c0b6-2a12-43d4-8dd5-0a46d4b06c86"/>
    <ds:schemaRef ds:uri="c218858e-96e5-458e-ab8c-3a76e166f6a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B245DE6-98A5-4D19-8AC8-A263003A8F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5EC08-0803-4D74-8F52-C2E31A0D6CA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218858e-96e5-458e-ab8c-3a76e166f6a2"/>
    <ds:schemaRef ds:uri="http://purl.org/dc/elements/1.1/"/>
    <ds:schemaRef ds:uri="http://schemas.microsoft.com/office/2006/metadata/properties"/>
    <ds:schemaRef ds:uri="ba81c0b6-2a12-43d4-8dd5-0a46d4b06c8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425</Words>
  <Application>Microsoft Office PowerPoint</Application>
  <PresentationFormat>On-screen Show (4:3)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LLRW % Volume Disposed – 2023 </vt:lpstr>
      <vt:lpstr>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</dc:creator>
  <cp:lastModifiedBy>Torres, Courtney</cp:lastModifiedBy>
  <cp:revision>34</cp:revision>
  <cp:lastPrinted>2022-07-15T17:20:02Z</cp:lastPrinted>
  <dcterms:created xsi:type="dcterms:W3CDTF">2014-05-06T18:06:55Z</dcterms:created>
  <dcterms:modified xsi:type="dcterms:W3CDTF">2024-08-23T18:30:30Z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0x0101001F4476710E49524DA91547DCFD444142</vt:lpwstr>
  </property>
</Properties>
</file>