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61" r:id="rId3"/>
    <p:sldId id="273" r:id="rId4"/>
    <p:sldId id="275" r:id="rId5"/>
    <p:sldId id="278" r:id="rId6"/>
    <p:sldId id="276" r:id="rId7"/>
    <p:sldId id="279" r:id="rId8"/>
    <p:sldId id="284" r:id="rId9"/>
    <p:sldId id="285" r:id="rId10"/>
    <p:sldId id="286" r:id="rId11"/>
    <p:sldId id="28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449" autoAdjust="0"/>
    <p:restoredTop sz="94585" autoAdjust="0"/>
  </p:normalViewPr>
  <p:slideViewPr>
    <p:cSldViewPr>
      <p:cViewPr varScale="1">
        <p:scale>
          <a:sx n="85" d="100"/>
          <a:sy n="85" d="100"/>
        </p:scale>
        <p:origin x="-202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C966-34FE-4F20-BC39-51759B28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2C966-34FE-4F20-BC39-51759B28003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B0F-69B5-4A0D-A73D-BD6408F71AE5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6224-9A74-4411-9CFB-02AFEE061B40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D429-3226-4BE0-B409-0DE399841CCC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BFE6-6A0D-4F3E-AE0C-426B9A5C88F2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0F-D289-40D3-8486-C1B41ED8D68E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C-8FA9-4C2E-9F7E-666A481381BD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7DBD-C5BF-4CD1-B5EE-DE2176967C85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D9E8-09D6-40EE-83F9-AC6F31EF6025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9771-9FF0-410A-9309-3AED490FEB3B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64C-C102-4D8E-AA71-ED4BF731B7F5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13D0-EB13-4EE2-8754-215882871CE1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3A5-2A17-4507-BD45-D2DBFB0E1B80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9715-8838-4BF9-9B3E-2FCDA146A2FB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77000" cy="4114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Status of Low-Level Radioactive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Waste (LLRW) Compacts and Update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on Commercial LLRW Disposal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488" y="60198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88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NRC Releases Results of Byproduct Material Financial Scoping Study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In April 2016, NRC released the results of Byproduct Material Financial Scoping Study and its recommendations (SECY-16-0046)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reviewed current regulations and guidance, internal and external reports, and received feedback from the stakeholders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recommends that financial assurance requirements in Part 30.35 be expanded to include byproduct material Category 1 and 2 sealed sources that are in the NSTS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staff plans to develop a rulemaking plan SECY paper to the Commission to initiate rulemaking</a:t>
            </a:r>
          </a:p>
          <a:p>
            <a:pPr marL="0" indent="0">
              <a:buNone/>
              <a:tabLst>
                <a:tab pos="51435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NSTS – National Source Tracking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Category 1: greater than or equal to Category 1 threshold (e.g., for Co-60: 810 Ci) – irradiators, teletherapy machines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Category 2: less than the Category 1 threshold but equal to or greater than the Category 2 threshold - 1/100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Category 1 (e.g., for Co-60: 8.1 Ci) – industrial gamma radiography equipment, well logging gauges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Category 3: less than the Category 2 threshold but equal to or greater than the Category 3 threshold - 1/10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Category 2 (e.g., for Co-60: 0.81 Ci) – industrial gauges, industrial calibration sources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Category 4: less than the Category 3 threshold but equal or greater than the Category 4 threshold -1/100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Category 3 (e.g., for Co-60: 0.0081 Ci)  ‒ thickness gauges, bone densitometers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Category 5: less than the Category 4 threshold down to *IAEA exempt quantities – x-ray fluorescence devices, static eliminators 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*IAEA – International Atomic Energy Agency </a:t>
            </a:r>
          </a:p>
          <a:p>
            <a:endParaRPr lang="en-US" sz="1800" dirty="0"/>
          </a:p>
        </p:txBody>
      </p:sp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203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Categories of Radioactive Sealed Sources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dirty="0"/>
          </a:p>
          <a:p>
            <a:pPr marL="3257550" lvl="8" indent="0">
              <a:buNone/>
            </a:pPr>
            <a:endParaRPr lang="en-US" dirty="0" smtClean="0"/>
          </a:p>
          <a:p>
            <a:pPr marL="297180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States Responsible</a:t>
            </a:r>
          </a:p>
          <a:p>
            <a:pPr marL="3486150" lvl="8">
              <a:buNone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Policy Act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1876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Background - Federal Legislation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 smtClean="0">
                <a:solidFill>
                  <a:schemeClr val="bg1"/>
                </a:solidFill>
              </a:rPr>
              <a:t>Status of LLRW Compacts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533400"/>
            <a:ext cx="8991600" cy="5334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 smtClean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 smtClean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43000"/>
            <a:ext cx="8572500" cy="54864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</a:t>
            </a:r>
            <a:r>
              <a:rPr lang="en-US" sz="2000" dirty="0" smtClean="0">
                <a:latin typeface="+mj-lt"/>
                <a:cs typeface="Arial" charset="0"/>
              </a:rPr>
              <a:t>wastes from the Atlantic Compact (CT, NJ, SC)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</a:t>
            </a:r>
            <a:r>
              <a:rPr lang="en-US" sz="2000" dirty="0" smtClean="0">
                <a:latin typeface="+mj-lt"/>
                <a:cs typeface="Arial" charset="0"/>
              </a:rPr>
              <a:t>as </a:t>
            </a:r>
            <a:r>
              <a:rPr lang="en-US" sz="2000" dirty="0">
                <a:latin typeface="+mj-lt"/>
                <a:cs typeface="Arial" charset="0"/>
              </a:rPr>
              <a:t>of </a:t>
            </a:r>
            <a:r>
              <a:rPr lang="en-US" sz="2000" dirty="0" smtClean="0">
                <a:latin typeface="+mj-lt"/>
                <a:cs typeface="Arial" charset="0"/>
              </a:rPr>
              <a:t>July </a:t>
            </a:r>
            <a:r>
              <a:rPr lang="en-US" sz="2000" dirty="0">
                <a:latin typeface="+mj-lt"/>
                <a:cs typeface="Arial" charset="0"/>
              </a:rPr>
              <a:t>1, </a:t>
            </a:r>
            <a:r>
              <a:rPr lang="en-US" sz="2000" dirty="0" smtClean="0">
                <a:latin typeface="+mj-lt"/>
                <a:cs typeface="Arial" charset="0"/>
              </a:rPr>
              <a:t>2008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2038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Richland </a:t>
            </a:r>
            <a:r>
              <a:rPr lang="en-US" sz="2000" b="1" dirty="0">
                <a:latin typeface="+mj-lt"/>
                <a:cs typeface="Arial" charset="0"/>
              </a:rPr>
              <a:t>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 (11 states in 2 compacts)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</a:t>
            </a:r>
            <a:r>
              <a:rPr lang="en-US" sz="2000" dirty="0" smtClean="0">
                <a:latin typeface="+mj-lt"/>
                <a:cs typeface="Arial" charset="0"/>
              </a:rPr>
              <a:t>NARM waste from states throughout the nation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Energy Solutions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Accepts </a:t>
            </a:r>
            <a:r>
              <a:rPr lang="en-US" sz="2000" dirty="0">
                <a:latin typeface="+mj-lt"/>
                <a:cs typeface="Arial" charset="0"/>
              </a:rPr>
              <a:t>Class A waste from the entire nation except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+mj-lt"/>
                <a:cs typeface="Arial" charset="0"/>
              </a:rPr>
              <a:t>Transports large components such as steam generators for disposal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69" y="1295400"/>
            <a:ext cx="7848600" cy="4419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EnergySolutions</a:t>
            </a:r>
            <a:r>
              <a:rPr lang="en-US" sz="2000" dirty="0" smtClean="0"/>
              <a:t> 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Regulatory review for disposal of large quantities of depleted 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uranium (DU) underway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Utah granted license variance for disposal of Class A sealed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  </a:t>
            </a:r>
            <a:r>
              <a:rPr lang="en-US" sz="2000" i="1" dirty="0" smtClean="0"/>
              <a:t>Received and managed 41,190 sealed sources between 2013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and 2015 under the CRCPD Source Collection and Threat Reduction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i="1" dirty="0" smtClean="0"/>
              <a:t>(SCATR) Program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 Approval </a:t>
            </a:r>
            <a:r>
              <a:rPr lang="en-US" sz="2000" dirty="0"/>
              <a:t>for disposal of Class A sealed sources has been requested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and </a:t>
            </a:r>
            <a:r>
              <a:rPr lang="en-US" sz="2000" dirty="0"/>
              <a:t>is part of the </a:t>
            </a:r>
            <a:r>
              <a:rPr lang="en-US" sz="2000" dirty="0" smtClean="0"/>
              <a:t>permanent license amendment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 Current projected closure date is 2050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Status of Commercial LLRW Disposal Facilities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875"/>
            <a:ext cx="8915400" cy="11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38112" y="1327016"/>
            <a:ext cx="8791575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Two facilities:  one license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Compact facility (initially licensed for 2.3 Mft³ and 3.9 </a:t>
            </a:r>
            <a:r>
              <a:rPr lang="en-US" altLang="en-US" sz="2000" b="0" dirty="0" err="1" smtClean="0">
                <a:latin typeface="+mj-lt"/>
                <a:cs typeface="Times New Roman" pitchFamily="18" charset="0"/>
              </a:rPr>
              <a:t>MCi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Federal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facility 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for DOE waste (26 Mft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³ </a:t>
            </a:r>
            <a:r>
              <a:rPr lang="en-US" altLang="en-US" sz="2000" b="0" dirty="0" smtClean="0">
                <a:latin typeface="+mj-lt"/>
                <a:cs typeface="Times New Roman" pitchFamily="18" charset="0"/>
              </a:rPr>
              <a:t>and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5.6 </a:t>
            </a:r>
            <a:r>
              <a:rPr lang="en-US" altLang="en-US" sz="2000" b="0" dirty="0" err="1" smtClean="0">
                <a:latin typeface="+mj-lt"/>
                <a:cs typeface="Times New Roman" pitchFamily="18" charset="0"/>
              </a:rPr>
              <a:t>MCi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Accepts </a:t>
            </a:r>
            <a:r>
              <a:rPr lang="en-US" altLang="en-US" sz="2000" b="0" dirty="0">
                <a:latin typeface="+mj-lt"/>
                <a:cs typeface="Times New Roman" pitchFamily="18" charset="0"/>
              </a:rPr>
              <a:t>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Annual limit on radioactivity of out-of-compact waste is 275,000 Ci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No annual limit on volume of out-of-compact waste 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Volume expansion from 2.3 Mft³ to 9 Mft³ granted by TCEQ 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Disposal of Depleted Uranium (DU) and Greater-Than-Class C (GTCC) waste is being considered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Current projected closure date is 2045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000" b="0" dirty="0" smtClean="0">
                <a:latin typeface="+mj-lt"/>
                <a:cs typeface="Times New Roman" pitchFamily="18" charset="0"/>
              </a:rPr>
              <a:t>TCEQ – Texas Commission on Environmental Quality</a:t>
            </a:r>
            <a:endParaRPr lang="en-US" altLang="en-US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200" b="0" dirty="0" smtClean="0">
                <a:solidFill>
                  <a:schemeClr val="bg1"/>
                </a:solidFill>
                <a:latin typeface="+mj-lt"/>
              </a:rPr>
              <a:t>Status of Commercial LLRW Disposal Facilities</a:t>
            </a:r>
            <a:endParaRPr lang="en-US" altLang="en-US" sz="32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DOE issued Final EIS for Disposal of Greater-Than-Class C (GTCC) </a:t>
            </a:r>
            <a:r>
              <a:rPr lang="en-US" sz="2000" dirty="0"/>
              <a:t>l</a:t>
            </a:r>
            <a:r>
              <a:rPr lang="en-US" sz="2000" dirty="0" smtClean="0"/>
              <a:t>ow-level radioactive waste (DOE/EIS-0375)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SHINE Medical Technologies receives construction permit from NRC for a medical isotope production facility in Janesville, WI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NRC releases results of Byproduct Material Financial Scoping Study including recommendations for next step (SECY-16-0046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NRC releases final 10 CFR Part 61 rule for Commission approval (SECY-16-0106)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Recent Developments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077200" cy="487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DOE Issues Final EIS on GTCC Waste Disposal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In February 2016, DOE issued the final EIS for GTCC LLRW and GTCC-like waste (DOE/EIS-0375D)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Currently, there is no disposal capability for GTCC waste </a:t>
            </a:r>
          </a:p>
          <a:p>
            <a:pPr marL="0" indent="0" defTabSz="342900">
              <a:spcAft>
                <a:spcPts val="1200"/>
              </a:spcAft>
              <a:buNone/>
            </a:pPr>
            <a:r>
              <a:rPr lang="en-US" sz="2000" dirty="0"/>
              <a:t>	</a:t>
            </a:r>
            <a:r>
              <a:rPr lang="en-US" sz="2000" dirty="0" smtClean="0"/>
              <a:t>(420,000 </a:t>
            </a:r>
            <a:r>
              <a:rPr lang="en-US" sz="2000" dirty="0" err="1" smtClean="0"/>
              <a:t>ft</a:t>
            </a:r>
            <a:r>
              <a:rPr lang="en-US" sz="2000" dirty="0" smtClean="0"/>
              <a:t>ᶟ, 160 </a:t>
            </a:r>
            <a:r>
              <a:rPr lang="en-US" sz="2000" dirty="0" err="1" smtClean="0"/>
              <a:t>MCi</a:t>
            </a:r>
            <a:r>
              <a:rPr lang="en-US" sz="2000" dirty="0" smtClean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DOE reviewed five alternative options for disposal of GTCC waste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The preferred alternative is disposal at WIPP and/or land disposal at generic commercial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DOE will submit a report to the Congress on disposal alternatives and await action by Congress before it issues a Record of Decision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7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4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SHINE Receives Construction Permit from NRC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In February 2016, NRC issued a construction permit to SHINE Medical Technologies for a facility (57,000 ft²) in Janesville, WI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The facility will produce molybdenum-99 (Mo-99) through fission of low-enriched uranium (&lt;20%)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Mo-99 has not been produced for medical use in the U.S. for more than two decades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SHINE applied for the permit in 2013 and NRC completed it technical review in October 2015 under 10 CFR Part 50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Construction is expected to begin in early 2017 and SHINE expects to begin commercial sales from the facility in early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PEC, Inc. has informed NRC of its intention to begin the licensing process for an Mo-99 production facility in Utah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910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Status of Commercial LLRW Disposal Facilities  </vt:lpstr>
      <vt:lpstr>Status of Commercial LLRW Disposal Facilities</vt:lpstr>
      <vt:lpstr>PowerPoint Presentation</vt:lpstr>
      <vt:lpstr>Recent Developments</vt:lpstr>
      <vt:lpstr>DOE Issues Final EIS on GTCC Waste Disposal</vt:lpstr>
      <vt:lpstr>SHINE Receives Construction Permit from NRC</vt:lpstr>
      <vt:lpstr>NRC Releases Results of Byproduct Material Financial Scoping Study</vt:lpstr>
      <vt:lpstr>Categories of Radioactive Sealed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Build</cp:lastModifiedBy>
  <cp:revision>211</cp:revision>
  <cp:lastPrinted>2016-10-13T16:21:32Z</cp:lastPrinted>
  <dcterms:created xsi:type="dcterms:W3CDTF">2014-05-06T18:06:55Z</dcterms:created>
  <dcterms:modified xsi:type="dcterms:W3CDTF">2016-10-13T16:21:41Z</dcterms:modified>
</cp:coreProperties>
</file>