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85" r:id="rId12"/>
    <p:sldId id="293" r:id="rId13"/>
    <p:sldId id="29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00"/>
    <a:srgbClr val="B3FFC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705" autoAdjust="0"/>
  </p:normalViewPr>
  <p:slideViewPr>
    <p:cSldViewPr>
      <p:cViewPr varScale="1">
        <p:scale>
          <a:sx n="114" d="100"/>
          <a:sy n="114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averna\Desktop\GENERATORS_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75943347822719"/>
          <c:y val="4.2502291726020276E-2"/>
          <c:w val="0.82541351492865922"/>
          <c:h val="0.8775865873874618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TablesCharts!$C$2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0B0-4953-B9B2-00E9C8A03A52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0B0-4953-B9B2-00E9C8A03A52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0B0-4953-B9B2-00E9C8A03A52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0B0-4953-B9B2-00E9C8A03A52}"/>
              </c:ext>
            </c:extLst>
          </c:dPt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TablesCharts!$C$3:$C$8</c:f>
              <c:numCache>
                <c:formatCode>#,##0</c:formatCode>
                <c:ptCount val="6"/>
                <c:pt idx="0" formatCode="#,##0.0">
                  <c:v>1.8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#,##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B0-4953-B9B2-00E9C8A03A52}"/>
            </c:ext>
          </c:extLst>
        </c:ser>
        <c:ser>
          <c:idx val="1"/>
          <c:order val="1"/>
          <c:tx>
            <c:strRef>
              <c:f>TablesCharts!$D$2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20B0-4953-B9B2-00E9C8A03A52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20B0-4953-B9B2-00E9C8A03A52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20B0-4953-B9B2-00E9C8A03A52}"/>
              </c:ext>
            </c:extLst>
          </c:dPt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TablesCharts!$D$3:$D$8</c:f>
              <c:numCache>
                <c:formatCode>#,##0</c:formatCode>
                <c:ptCount val="6"/>
                <c:pt idx="0" formatCode="#,##0.0">
                  <c:v>3</c:v>
                </c:pt>
                <c:pt idx="1">
                  <c:v>0</c:v>
                </c:pt>
                <c:pt idx="2">
                  <c:v>0</c:v>
                </c:pt>
                <c:pt idx="3" formatCode="#,##0.0">
                  <c:v>1.5</c:v>
                </c:pt>
                <c:pt idx="4">
                  <c:v>0</c:v>
                </c:pt>
                <c:pt idx="5" formatCode="#,##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0B0-4953-B9B2-00E9C8A03A52}"/>
            </c:ext>
          </c:extLst>
        </c:ser>
        <c:ser>
          <c:idx val="2"/>
          <c:order val="2"/>
          <c:tx>
            <c:strRef>
              <c:f>TablesCharts!$E$2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TablesCharts!$E$3:$E$8</c:f>
              <c:numCache>
                <c:formatCode>#,##0</c:formatCode>
                <c:ptCount val="6"/>
                <c:pt idx="0">
                  <c:v>18</c:v>
                </c:pt>
                <c:pt idx="1">
                  <c:v>378.9</c:v>
                </c:pt>
                <c:pt idx="2">
                  <c:v>283.3</c:v>
                </c:pt>
                <c:pt idx="3">
                  <c:v>41.5</c:v>
                </c:pt>
                <c:pt idx="4">
                  <c:v>6628.8</c:v>
                </c:pt>
                <c:pt idx="5">
                  <c:v>7350.5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0B0-4953-B9B2-00E9C8A03A52}"/>
            </c:ext>
          </c:extLst>
        </c:ser>
        <c:ser>
          <c:idx val="3"/>
          <c:order val="3"/>
          <c:tx>
            <c:strRef>
              <c:f>TablesCharts!$F$2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TablesCharts!$F$3:$F$8</c:f>
              <c:numCache>
                <c:formatCode>#,##0</c:formatCode>
                <c:ptCount val="6"/>
                <c:pt idx="0">
                  <c:v>36.6</c:v>
                </c:pt>
                <c:pt idx="1">
                  <c:v>135000</c:v>
                </c:pt>
                <c:pt idx="2">
                  <c:v>43283.6</c:v>
                </c:pt>
                <c:pt idx="3">
                  <c:v>18.8</c:v>
                </c:pt>
                <c:pt idx="4">
                  <c:v>59353.4</c:v>
                </c:pt>
                <c:pt idx="5">
                  <c:v>237692.4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0B0-4953-B9B2-00E9C8A03A52}"/>
            </c:ext>
          </c:extLst>
        </c:ser>
        <c:ser>
          <c:idx val="4"/>
          <c:order val="4"/>
          <c:tx>
            <c:strRef>
              <c:f>TablesCharts!$G$2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TablesCharts!$B$3:$B$8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TablesCharts!$G$3:$G$8</c:f>
              <c:numCache>
                <c:formatCode>#,##0</c:formatCode>
                <c:ptCount val="6"/>
                <c:pt idx="0">
                  <c:v>59.400000000000006</c:v>
                </c:pt>
                <c:pt idx="1">
                  <c:v>135378.9</c:v>
                </c:pt>
                <c:pt idx="2">
                  <c:v>43566.9</c:v>
                </c:pt>
                <c:pt idx="3">
                  <c:v>61.8</c:v>
                </c:pt>
                <c:pt idx="4">
                  <c:v>65982.2</c:v>
                </c:pt>
                <c:pt idx="5">
                  <c:v>245049.19999999995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0B0-4953-B9B2-00E9C8A03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109008"/>
        <c:axId val="412109336"/>
        <c:axId val="379012464"/>
      </c:bar3DChart>
      <c:catAx>
        <c:axId val="412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  <c:auto val="1"/>
        <c:lblAlgn val="ctr"/>
        <c:lblOffset val="100"/>
        <c:noMultiLvlLbl val="0"/>
      </c:catAx>
      <c:valAx>
        <c:axId val="41210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1">
                    <a:solidFill>
                      <a:sysClr val="windowText" lastClr="000000"/>
                    </a:solidFill>
                  </a:rPr>
                  <a:t>Volume</a:t>
                </a:r>
                <a:r>
                  <a:rPr lang="en-US" sz="800" b="1" baseline="0">
                    <a:solidFill>
                      <a:sysClr val="windowText" lastClr="000000"/>
                    </a:solidFill>
                  </a:rPr>
                  <a:t> Cubic Feet</a:t>
                </a:r>
                <a:endParaRPr lang="en-US" sz="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008"/>
        <c:crosses val="autoZero"/>
        <c:crossBetween val="between"/>
      </c:valAx>
      <c:serAx>
        <c:axId val="379012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240608193059176E-2"/>
          <c:y val="2.7345939151972205E-2"/>
          <c:w val="0.85293238562410123"/>
          <c:h val="0.877370337510628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TablesCharts!$C$37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1F8-43FC-81CB-B66AD69A8CAD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1F8-43FC-81CB-B66AD69A8CAD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1F8-43FC-81CB-B66AD69A8CAD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1F8-43FC-81CB-B66AD69A8CAD}"/>
              </c:ext>
            </c:extLst>
          </c:dPt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TablesCharts!$C$38:$C$43</c:f>
              <c:numCache>
                <c:formatCode>0</c:formatCode>
                <c:ptCount val="6"/>
                <c:pt idx="0" formatCode="0.00">
                  <c:v>0.34910999999999998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">
                  <c:v>0.34910999999999998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F8-43FC-81CB-B66AD69A8CAD}"/>
            </c:ext>
          </c:extLst>
        </c:ser>
        <c:ser>
          <c:idx val="1"/>
          <c:order val="1"/>
          <c:tx>
            <c:strRef>
              <c:f>TablesCharts!$D$37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C1F8-43FC-81CB-B66AD69A8CAD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C1F8-43FC-81CB-B66AD69A8CAD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C1F8-43FC-81CB-B66AD69A8CAD}"/>
              </c:ext>
            </c:extLst>
          </c:dPt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TablesCharts!$D$38:$D$43</c:f>
              <c:numCache>
                <c:formatCode>0</c:formatCode>
                <c:ptCount val="6"/>
                <c:pt idx="0" formatCode="0.000">
                  <c:v>1.341E-2</c:v>
                </c:pt>
                <c:pt idx="1">
                  <c:v>0</c:v>
                </c:pt>
                <c:pt idx="2">
                  <c:v>0</c:v>
                </c:pt>
                <c:pt idx="3" formatCode="0.00000">
                  <c:v>1.7000000000000001E-4</c:v>
                </c:pt>
                <c:pt idx="4" formatCode="0.000">
                  <c:v>0</c:v>
                </c:pt>
                <c:pt idx="5" formatCode="0.000">
                  <c:v>1.358E-2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F8-43FC-81CB-B66AD69A8CAD}"/>
            </c:ext>
          </c:extLst>
        </c:ser>
        <c:ser>
          <c:idx val="2"/>
          <c:order val="2"/>
          <c:tx>
            <c:strRef>
              <c:f>TablesCharts!$E$37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TablesCharts!$E$38:$E$43</c:f>
              <c:numCache>
                <c:formatCode>0.000</c:formatCode>
                <c:ptCount val="6"/>
                <c:pt idx="0">
                  <c:v>3.841E-2</c:v>
                </c:pt>
                <c:pt idx="1">
                  <c:v>3.388E-2</c:v>
                </c:pt>
                <c:pt idx="2" formatCode="0.00">
                  <c:v>6.8761049999999999</c:v>
                </c:pt>
                <c:pt idx="3">
                  <c:v>5.0869999999999999E-2</c:v>
                </c:pt>
                <c:pt idx="4" formatCode="0.00">
                  <c:v>202.00110000000001</c:v>
                </c:pt>
                <c:pt idx="5" formatCode="0.00">
                  <c:v>209.00036500000002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1F8-43FC-81CB-B66AD69A8CAD}"/>
            </c:ext>
          </c:extLst>
        </c:ser>
        <c:ser>
          <c:idx val="3"/>
          <c:order val="3"/>
          <c:tx>
            <c:strRef>
              <c:f>TablesCharts!$F$37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TablesCharts!$F$38:$F$43</c:f>
              <c:numCache>
                <c:formatCode>0.000</c:formatCode>
                <c:ptCount val="6"/>
                <c:pt idx="0">
                  <c:v>2.2399999999999998E-3</c:v>
                </c:pt>
                <c:pt idx="1">
                  <c:v>5.6340000000000001E-2</c:v>
                </c:pt>
                <c:pt idx="2" formatCode="0.00">
                  <c:v>31.798020000000001</c:v>
                </c:pt>
                <c:pt idx="3">
                  <c:v>4.1910000000000003E-2</c:v>
                </c:pt>
                <c:pt idx="4" formatCode="0.00">
                  <c:v>1989.0260000000001</c:v>
                </c:pt>
                <c:pt idx="5" formatCode="0.00">
                  <c:v>2020.9245100000001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1F8-43FC-81CB-B66AD69A8CAD}"/>
            </c:ext>
          </c:extLst>
        </c:ser>
        <c:ser>
          <c:idx val="4"/>
          <c:order val="4"/>
          <c:tx>
            <c:strRef>
              <c:f>TablesCharts!$G$37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TablesCharts!$B$38:$B$43</c:f>
              <c:strCache>
                <c:ptCount val="6"/>
                <c:pt idx="0">
                  <c:v>Academic</c:v>
                </c:pt>
                <c:pt idx="1">
                  <c:v>Government</c:v>
                </c:pt>
                <c:pt idx="2">
                  <c:v>Industry</c:v>
                </c:pt>
                <c:pt idx="3">
                  <c:v>Medical</c:v>
                </c:pt>
                <c:pt idx="4">
                  <c:v>Utility</c:v>
                </c:pt>
                <c:pt idx="5">
                  <c:v>Total</c:v>
                </c:pt>
              </c:strCache>
            </c:strRef>
          </c:cat>
          <c:val>
            <c:numRef>
              <c:f>TablesCharts!$G$38:$G$43</c:f>
              <c:numCache>
                <c:formatCode>#,##0.000</c:formatCode>
                <c:ptCount val="6"/>
                <c:pt idx="0" formatCode="#,##0.00">
                  <c:v>0.40316999999999997</c:v>
                </c:pt>
                <c:pt idx="1">
                  <c:v>9.0219999999999995E-2</c:v>
                </c:pt>
                <c:pt idx="2" formatCode="#,##0.00">
                  <c:v>38.674125000000004</c:v>
                </c:pt>
                <c:pt idx="3">
                  <c:v>9.2950000000000005E-2</c:v>
                </c:pt>
                <c:pt idx="4" formatCode="#,##0.00">
                  <c:v>2191.0271000000002</c:v>
                </c:pt>
                <c:pt idx="5" formatCode="#,##0.00">
                  <c:v>2230.2875650000001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F8-43FC-81CB-B66AD69A8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109008"/>
        <c:axId val="412109336"/>
        <c:axId val="379012464"/>
      </c:bar3DChart>
      <c:catAx>
        <c:axId val="412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  <c:auto val="1"/>
        <c:lblAlgn val="ctr"/>
        <c:lblOffset val="100"/>
        <c:noMultiLvlLbl val="0"/>
      </c:catAx>
      <c:valAx>
        <c:axId val="41210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Activity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Curies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008"/>
        <c:crosses val="autoZero"/>
        <c:crossBetween val="between"/>
      </c:valAx>
      <c:serAx>
        <c:axId val="379012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0933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864025646365838E-2"/>
          <c:y val="2.9594783423462286E-2"/>
          <c:w val="0.87676170043212964"/>
          <c:h val="0.898749182091001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'20year'!$C$2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'20year'!$C$3:$C$23</c:f>
              <c:numCache>
                <c:formatCode>General</c:formatCode>
                <c:ptCount val="21"/>
                <c:pt idx="0">
                  <c:v>34.799999999999997</c:v>
                </c:pt>
                <c:pt idx="1">
                  <c:v>1.8</c:v>
                </c:pt>
                <c:pt idx="2">
                  <c:v>48</c:v>
                </c:pt>
                <c:pt idx="3">
                  <c:v>158.69999999999999</c:v>
                </c:pt>
                <c:pt idx="4">
                  <c:v>53.4</c:v>
                </c:pt>
                <c:pt idx="5">
                  <c:v>44.1</c:v>
                </c:pt>
                <c:pt idx="6">
                  <c:v>183.3</c:v>
                </c:pt>
                <c:pt idx="7">
                  <c:v>151.80000000000001</c:v>
                </c:pt>
                <c:pt idx="8">
                  <c:v>34.799999999999997</c:v>
                </c:pt>
                <c:pt idx="9">
                  <c:v>2.4</c:v>
                </c:pt>
                <c:pt idx="10">
                  <c:v>38</c:v>
                </c:pt>
                <c:pt idx="11">
                  <c:v>48.7</c:v>
                </c:pt>
                <c:pt idx="12">
                  <c:v>132.19999999999999</c:v>
                </c:pt>
                <c:pt idx="13">
                  <c:v>134.1</c:v>
                </c:pt>
                <c:pt idx="14">
                  <c:v>11.3</c:v>
                </c:pt>
                <c:pt idx="15">
                  <c:v>19.100000000000001</c:v>
                </c:pt>
                <c:pt idx="16">
                  <c:v>21</c:v>
                </c:pt>
                <c:pt idx="17">
                  <c:v>44.8</c:v>
                </c:pt>
                <c:pt idx="18">
                  <c:v>24.8</c:v>
                </c:pt>
                <c:pt idx="19">
                  <c:v>19</c:v>
                </c:pt>
                <c:pt idx="2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6-4AC2-971E-A6CAA3C2CED8}"/>
            </c:ext>
          </c:extLst>
        </c:ser>
        <c:ser>
          <c:idx val="1"/>
          <c:order val="1"/>
          <c:tx>
            <c:strRef>
              <c:f>'20year'!$D$2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'20year'!$D$3:$D$23</c:f>
              <c:numCache>
                <c:formatCode>General</c:formatCode>
                <c:ptCount val="21"/>
                <c:pt idx="0">
                  <c:v>127.2</c:v>
                </c:pt>
                <c:pt idx="1">
                  <c:v>23.9</c:v>
                </c:pt>
                <c:pt idx="2">
                  <c:v>173.8</c:v>
                </c:pt>
                <c:pt idx="3">
                  <c:v>80.599999999999994</c:v>
                </c:pt>
                <c:pt idx="4">
                  <c:v>27.6</c:v>
                </c:pt>
                <c:pt idx="5">
                  <c:v>76.2</c:v>
                </c:pt>
                <c:pt idx="6">
                  <c:v>366.4</c:v>
                </c:pt>
                <c:pt idx="7">
                  <c:v>73.5</c:v>
                </c:pt>
                <c:pt idx="8">
                  <c:v>48.8</c:v>
                </c:pt>
                <c:pt idx="9">
                  <c:v>74.2</c:v>
                </c:pt>
                <c:pt idx="10">
                  <c:v>59.2</c:v>
                </c:pt>
                <c:pt idx="11">
                  <c:v>42.7</c:v>
                </c:pt>
                <c:pt idx="12">
                  <c:v>414.8</c:v>
                </c:pt>
                <c:pt idx="13">
                  <c:v>431.2</c:v>
                </c:pt>
                <c:pt idx="14">
                  <c:v>29.4</c:v>
                </c:pt>
                <c:pt idx="15" formatCode="#,##0.00">
                  <c:v>1061</c:v>
                </c:pt>
                <c:pt idx="16">
                  <c:v>75.2</c:v>
                </c:pt>
                <c:pt idx="17">
                  <c:v>339.5</c:v>
                </c:pt>
                <c:pt idx="18">
                  <c:v>42.7</c:v>
                </c:pt>
                <c:pt idx="19">
                  <c:v>45.2</c:v>
                </c:pt>
                <c:pt idx="2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6-4AC2-971E-A6CAA3C2CED8}"/>
            </c:ext>
          </c:extLst>
        </c:ser>
        <c:ser>
          <c:idx val="2"/>
          <c:order val="2"/>
          <c:tx>
            <c:strRef>
              <c:f>'20year'!$E$2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'20year'!$E$3:$E$23</c:f>
              <c:numCache>
                <c:formatCode>#,##0.00</c:formatCode>
                <c:ptCount val="21"/>
                <c:pt idx="0">
                  <c:v>3391.1</c:v>
                </c:pt>
                <c:pt idx="1">
                  <c:v>3096.5</c:v>
                </c:pt>
                <c:pt idx="2">
                  <c:v>7604.6</c:v>
                </c:pt>
                <c:pt idx="3">
                  <c:v>8406.7999999999993</c:v>
                </c:pt>
                <c:pt idx="4">
                  <c:v>9766.7999999999993</c:v>
                </c:pt>
                <c:pt idx="5">
                  <c:v>10759.9</c:v>
                </c:pt>
                <c:pt idx="6">
                  <c:v>6752.8</c:v>
                </c:pt>
                <c:pt idx="7">
                  <c:v>3703.1</c:v>
                </c:pt>
                <c:pt idx="8">
                  <c:v>13177.8</c:v>
                </c:pt>
                <c:pt idx="9">
                  <c:v>107956.4</c:v>
                </c:pt>
                <c:pt idx="10">
                  <c:v>48131.8</c:v>
                </c:pt>
                <c:pt idx="11">
                  <c:v>21015.599999999999</c:v>
                </c:pt>
                <c:pt idx="12">
                  <c:v>6702.5</c:v>
                </c:pt>
                <c:pt idx="13">
                  <c:v>21451.3</c:v>
                </c:pt>
                <c:pt idx="14">
                  <c:v>22957.599999999999</c:v>
                </c:pt>
                <c:pt idx="15">
                  <c:v>10568.7</c:v>
                </c:pt>
                <c:pt idx="16">
                  <c:v>12364.3</c:v>
                </c:pt>
                <c:pt idx="17">
                  <c:v>23597.200000000001</c:v>
                </c:pt>
                <c:pt idx="18">
                  <c:v>72334.3</c:v>
                </c:pt>
                <c:pt idx="19">
                  <c:v>18202.900000000001</c:v>
                </c:pt>
                <c:pt idx="20">
                  <c:v>7351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F6-4AC2-971E-A6CAA3C2CED8}"/>
            </c:ext>
          </c:extLst>
        </c:ser>
        <c:ser>
          <c:idx val="3"/>
          <c:order val="3"/>
          <c:tx>
            <c:strRef>
              <c:f>'20year'!$F$2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'20year'!$F$3:$F$23</c:f>
              <c:numCache>
                <c:formatCode>#,##0.00</c:formatCode>
                <c:ptCount val="21"/>
                <c:pt idx="0">
                  <c:v>24203.1</c:v>
                </c:pt>
                <c:pt idx="1">
                  <c:v>14486.2</c:v>
                </c:pt>
                <c:pt idx="2">
                  <c:v>42686</c:v>
                </c:pt>
                <c:pt idx="3">
                  <c:v>143043.70000000001</c:v>
                </c:pt>
                <c:pt idx="4">
                  <c:v>421398.1</c:v>
                </c:pt>
                <c:pt idx="5">
                  <c:v>534429.4</c:v>
                </c:pt>
                <c:pt idx="6">
                  <c:v>55371.4</c:v>
                </c:pt>
                <c:pt idx="7">
                  <c:v>74901</c:v>
                </c:pt>
                <c:pt idx="8">
                  <c:v>55136</c:v>
                </c:pt>
                <c:pt idx="9">
                  <c:v>91292.6</c:v>
                </c:pt>
                <c:pt idx="10">
                  <c:v>57627.7</c:v>
                </c:pt>
                <c:pt idx="11">
                  <c:v>78454.5</c:v>
                </c:pt>
                <c:pt idx="12">
                  <c:v>113483.2</c:v>
                </c:pt>
                <c:pt idx="13">
                  <c:v>103666.9</c:v>
                </c:pt>
                <c:pt idx="14">
                  <c:v>76519.399999999994</c:v>
                </c:pt>
                <c:pt idx="15">
                  <c:v>155508.5</c:v>
                </c:pt>
                <c:pt idx="16">
                  <c:v>122380.2</c:v>
                </c:pt>
                <c:pt idx="17">
                  <c:v>72066.899999999994</c:v>
                </c:pt>
                <c:pt idx="18">
                  <c:v>56040.4</c:v>
                </c:pt>
                <c:pt idx="19">
                  <c:v>91222.9</c:v>
                </c:pt>
                <c:pt idx="20">
                  <c:v>237692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F6-4AC2-971E-A6CAA3C2CED8}"/>
            </c:ext>
          </c:extLst>
        </c:ser>
        <c:ser>
          <c:idx val="4"/>
          <c:order val="4"/>
          <c:tx>
            <c:strRef>
              <c:f>'20year'!$G$2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'20year'!$B$3:$B$23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'20year'!$G$3:$G$23</c:f>
              <c:numCache>
                <c:formatCode>#,##0.00</c:formatCode>
                <c:ptCount val="21"/>
                <c:pt idx="0">
                  <c:v>27756.2</c:v>
                </c:pt>
                <c:pt idx="1">
                  <c:v>17608.400000000001</c:v>
                </c:pt>
                <c:pt idx="2">
                  <c:v>50512.4</c:v>
                </c:pt>
                <c:pt idx="3">
                  <c:v>151689.79999999999</c:v>
                </c:pt>
                <c:pt idx="4">
                  <c:v>431245.9</c:v>
                </c:pt>
                <c:pt idx="5">
                  <c:v>545309.6</c:v>
                </c:pt>
                <c:pt idx="6">
                  <c:v>62673.9</c:v>
                </c:pt>
                <c:pt idx="7">
                  <c:v>78829.399999999994</c:v>
                </c:pt>
                <c:pt idx="8">
                  <c:v>68397.399999999994</c:v>
                </c:pt>
                <c:pt idx="9">
                  <c:v>199325.6</c:v>
                </c:pt>
                <c:pt idx="10">
                  <c:v>105856.7</c:v>
                </c:pt>
                <c:pt idx="11">
                  <c:v>99561.5</c:v>
                </c:pt>
                <c:pt idx="12">
                  <c:v>120732.7</c:v>
                </c:pt>
                <c:pt idx="13">
                  <c:v>125683.5</c:v>
                </c:pt>
                <c:pt idx="14">
                  <c:v>99517.7</c:v>
                </c:pt>
                <c:pt idx="15">
                  <c:v>167157.29999999999</c:v>
                </c:pt>
                <c:pt idx="16">
                  <c:v>134840.70000000001</c:v>
                </c:pt>
                <c:pt idx="17">
                  <c:v>96048.4</c:v>
                </c:pt>
                <c:pt idx="18">
                  <c:v>128442.2</c:v>
                </c:pt>
                <c:pt idx="19">
                  <c:v>109490</c:v>
                </c:pt>
                <c:pt idx="20">
                  <c:v>245049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F6-4AC2-971E-A6CAA3C2C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layout>
            <c:manualLayout>
              <c:xMode val="edge"/>
              <c:yMode val="edge"/>
              <c:x val="0.42234709426989042"/>
              <c:y val="0.881914711611942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Cubic</a:t>
                </a:r>
                <a:r>
                  <a:rPr lang="en-US" b="1" baseline="0"/>
                  <a:t> Feet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  <c:majorUnit val="50000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114784101397885E-2"/>
          <c:y val="2.2052504939357846E-2"/>
          <c:w val="0.87251092739093616"/>
          <c:h val="0.907577765398918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'20year'!$C$43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'20year'!$C$44:$C$64</c:f>
              <c:numCache>
                <c:formatCode>General</c:formatCode>
                <c:ptCount val="21"/>
                <c:pt idx="0">
                  <c:v>0.1</c:v>
                </c:pt>
                <c:pt idx="1">
                  <c:v>0.03</c:v>
                </c:pt>
                <c:pt idx="2">
                  <c:v>37.299999999999997</c:v>
                </c:pt>
                <c:pt idx="3">
                  <c:v>0.5</c:v>
                </c:pt>
                <c:pt idx="4">
                  <c:v>2.2000000000000002</c:v>
                </c:pt>
                <c:pt idx="5">
                  <c:v>0.03</c:v>
                </c:pt>
                <c:pt idx="6">
                  <c:v>0.1</c:v>
                </c:pt>
                <c:pt idx="7">
                  <c:v>0.2</c:v>
                </c:pt>
                <c:pt idx="8">
                  <c:v>0.8</c:v>
                </c:pt>
                <c:pt idx="9">
                  <c:v>0.7</c:v>
                </c:pt>
                <c:pt idx="10">
                  <c:v>0.03</c:v>
                </c:pt>
                <c:pt idx="11">
                  <c:v>0.2</c:v>
                </c:pt>
                <c:pt idx="12">
                  <c:v>0.1</c:v>
                </c:pt>
                <c:pt idx="13">
                  <c:v>0.02</c:v>
                </c:pt>
                <c:pt idx="14">
                  <c:v>0.01</c:v>
                </c:pt>
                <c:pt idx="15">
                  <c:v>0.02</c:v>
                </c:pt>
                <c:pt idx="16">
                  <c:v>3.0000000000000001E-3</c:v>
                </c:pt>
                <c:pt idx="17">
                  <c:v>0.01</c:v>
                </c:pt>
                <c:pt idx="18">
                  <c:v>2E-3</c:v>
                </c:pt>
                <c:pt idx="19">
                  <c:v>0.02</c:v>
                </c:pt>
                <c:pt idx="2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D-4AF2-9259-ABB1C5D3B860}"/>
            </c:ext>
          </c:extLst>
        </c:ser>
        <c:ser>
          <c:idx val="1"/>
          <c:order val="1"/>
          <c:tx>
            <c:strRef>
              <c:f>'20year'!$D$43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'20year'!$D$44:$D$64</c:f>
              <c:numCache>
                <c:formatCode>General</c:formatCode>
                <c:ptCount val="21"/>
                <c:pt idx="0">
                  <c:v>5.6</c:v>
                </c:pt>
                <c:pt idx="1">
                  <c:v>1.3</c:v>
                </c:pt>
                <c:pt idx="2">
                  <c:v>0.1</c:v>
                </c:pt>
                <c:pt idx="3">
                  <c:v>0.1</c:v>
                </c:pt>
                <c:pt idx="4">
                  <c:v>0.02</c:v>
                </c:pt>
                <c:pt idx="5">
                  <c:v>0.03</c:v>
                </c:pt>
                <c:pt idx="6">
                  <c:v>0.5</c:v>
                </c:pt>
                <c:pt idx="7">
                  <c:v>24.7</c:v>
                </c:pt>
                <c:pt idx="8">
                  <c:v>0.2</c:v>
                </c:pt>
                <c:pt idx="9">
                  <c:v>31.3</c:v>
                </c:pt>
                <c:pt idx="10">
                  <c:v>11.9</c:v>
                </c:pt>
                <c:pt idx="11">
                  <c:v>12.9</c:v>
                </c:pt>
                <c:pt idx="12">
                  <c:v>12.2</c:v>
                </c:pt>
                <c:pt idx="13">
                  <c:v>0.5</c:v>
                </c:pt>
                <c:pt idx="14">
                  <c:v>0.03</c:v>
                </c:pt>
                <c:pt idx="15">
                  <c:v>1</c:v>
                </c:pt>
                <c:pt idx="16">
                  <c:v>0.01</c:v>
                </c:pt>
                <c:pt idx="17">
                  <c:v>45.3</c:v>
                </c:pt>
                <c:pt idx="18">
                  <c:v>0.01</c:v>
                </c:pt>
                <c:pt idx="19">
                  <c:v>7.0000000000000001E-3</c:v>
                </c:pt>
                <c:pt idx="20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D-4AF2-9259-ABB1C5D3B860}"/>
            </c:ext>
          </c:extLst>
        </c:ser>
        <c:ser>
          <c:idx val="2"/>
          <c:order val="2"/>
          <c:tx>
            <c:strRef>
              <c:f>'20year'!$E$43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'20year'!$E$44:$E$64</c:f>
              <c:numCache>
                <c:formatCode>General</c:formatCode>
                <c:ptCount val="21"/>
                <c:pt idx="0">
                  <c:v>349.1</c:v>
                </c:pt>
                <c:pt idx="1">
                  <c:v>198.5</c:v>
                </c:pt>
                <c:pt idx="2">
                  <c:v>531.5</c:v>
                </c:pt>
                <c:pt idx="3" formatCode="#,##0.00">
                  <c:v>1335.7</c:v>
                </c:pt>
                <c:pt idx="4">
                  <c:v>484</c:v>
                </c:pt>
                <c:pt idx="5">
                  <c:v>903.3</c:v>
                </c:pt>
                <c:pt idx="6">
                  <c:v>244.5</c:v>
                </c:pt>
                <c:pt idx="7">
                  <c:v>166.3</c:v>
                </c:pt>
                <c:pt idx="8" formatCode="#,##0.00">
                  <c:v>11830.7</c:v>
                </c:pt>
                <c:pt idx="9">
                  <c:v>156.80000000000001</c:v>
                </c:pt>
                <c:pt idx="10">
                  <c:v>60.1</c:v>
                </c:pt>
                <c:pt idx="11" formatCode="#,##0.00">
                  <c:v>25304.7</c:v>
                </c:pt>
                <c:pt idx="12" formatCode="#,##0.00">
                  <c:v>2181.5</c:v>
                </c:pt>
                <c:pt idx="13">
                  <c:v>4.7</c:v>
                </c:pt>
                <c:pt idx="14">
                  <c:v>1.4</c:v>
                </c:pt>
                <c:pt idx="15">
                  <c:v>1.8</c:v>
                </c:pt>
                <c:pt idx="16">
                  <c:v>2.1</c:v>
                </c:pt>
                <c:pt idx="17">
                  <c:v>15.7</c:v>
                </c:pt>
                <c:pt idx="18">
                  <c:v>260.7</c:v>
                </c:pt>
                <c:pt idx="19">
                  <c:v>27.8</c:v>
                </c:pt>
                <c:pt idx="20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BD-4AF2-9259-ABB1C5D3B860}"/>
            </c:ext>
          </c:extLst>
        </c:ser>
        <c:ser>
          <c:idx val="3"/>
          <c:order val="3"/>
          <c:tx>
            <c:strRef>
              <c:f>'20year'!$F$43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'20year'!$F$44:$F$64</c:f>
              <c:numCache>
                <c:formatCode>#,##0.00</c:formatCode>
                <c:ptCount val="21"/>
                <c:pt idx="0">
                  <c:v>71900.5</c:v>
                </c:pt>
                <c:pt idx="1">
                  <c:v>8017.9</c:v>
                </c:pt>
                <c:pt idx="2">
                  <c:v>43691</c:v>
                </c:pt>
                <c:pt idx="3">
                  <c:v>86618</c:v>
                </c:pt>
                <c:pt idx="4">
                  <c:v>357624.4</c:v>
                </c:pt>
                <c:pt idx="5">
                  <c:v>168919.6</c:v>
                </c:pt>
                <c:pt idx="6">
                  <c:v>6777.4</c:v>
                </c:pt>
                <c:pt idx="7">
                  <c:v>241649.8</c:v>
                </c:pt>
                <c:pt idx="8">
                  <c:v>18890.3</c:v>
                </c:pt>
                <c:pt idx="9">
                  <c:v>58786.2</c:v>
                </c:pt>
                <c:pt idx="10">
                  <c:v>91719.1</c:v>
                </c:pt>
                <c:pt idx="11">
                  <c:v>492579.3</c:v>
                </c:pt>
                <c:pt idx="12">
                  <c:v>283328.8</c:v>
                </c:pt>
                <c:pt idx="13">
                  <c:v>1001.4</c:v>
                </c:pt>
                <c:pt idx="14" formatCode="General">
                  <c:v>656.8</c:v>
                </c:pt>
                <c:pt idx="15" formatCode="General">
                  <c:v>492.6</c:v>
                </c:pt>
                <c:pt idx="16" formatCode="General">
                  <c:v>449.3</c:v>
                </c:pt>
                <c:pt idx="17" formatCode="General">
                  <c:v>458.5</c:v>
                </c:pt>
                <c:pt idx="18">
                  <c:v>1212.8</c:v>
                </c:pt>
                <c:pt idx="19">
                  <c:v>4147.3</c:v>
                </c:pt>
                <c:pt idx="20" formatCode="General">
                  <c:v>2020.925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BD-4AF2-9259-ABB1C5D3B860}"/>
            </c:ext>
          </c:extLst>
        </c:ser>
        <c:ser>
          <c:idx val="4"/>
          <c:order val="4"/>
          <c:tx>
            <c:strRef>
              <c:f>'20year'!$G$43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'20year'!$B$44:$B$64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'20year'!$G$44:$G$64</c:f>
              <c:numCache>
                <c:formatCode>#,##0.00</c:formatCode>
                <c:ptCount val="21"/>
                <c:pt idx="0">
                  <c:v>72255.399999999994</c:v>
                </c:pt>
                <c:pt idx="1">
                  <c:v>8217.7000000000007</c:v>
                </c:pt>
                <c:pt idx="2">
                  <c:v>44259.9</c:v>
                </c:pt>
                <c:pt idx="3">
                  <c:v>87954.3</c:v>
                </c:pt>
                <c:pt idx="4">
                  <c:v>358110.7</c:v>
                </c:pt>
                <c:pt idx="5">
                  <c:v>169822.9</c:v>
                </c:pt>
                <c:pt idx="6">
                  <c:v>7022.5</c:v>
                </c:pt>
                <c:pt idx="7">
                  <c:v>241840.9</c:v>
                </c:pt>
                <c:pt idx="8">
                  <c:v>30722</c:v>
                </c:pt>
                <c:pt idx="9">
                  <c:v>58974.9</c:v>
                </c:pt>
                <c:pt idx="10">
                  <c:v>91791.1</c:v>
                </c:pt>
                <c:pt idx="11">
                  <c:v>517897</c:v>
                </c:pt>
                <c:pt idx="12">
                  <c:v>285522.59999999998</c:v>
                </c:pt>
                <c:pt idx="13">
                  <c:v>1006.6</c:v>
                </c:pt>
                <c:pt idx="14" formatCode="General">
                  <c:v>658.2</c:v>
                </c:pt>
                <c:pt idx="15" formatCode="General">
                  <c:v>495.5</c:v>
                </c:pt>
                <c:pt idx="16" formatCode="General">
                  <c:v>451.4</c:v>
                </c:pt>
                <c:pt idx="17" formatCode="General">
                  <c:v>519.5</c:v>
                </c:pt>
                <c:pt idx="18">
                  <c:v>1473.5</c:v>
                </c:pt>
                <c:pt idx="19">
                  <c:v>4175.2</c:v>
                </c:pt>
                <c:pt idx="20" formatCode="General">
                  <c:v>2230.29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BD-4AF2-9259-ABB1C5D3B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layout>
            <c:manualLayout>
              <c:xMode val="edge"/>
              <c:yMode val="edge"/>
              <c:x val="0.43384048714792445"/>
              <c:y val="0.88630016231387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447056000166018E-2"/>
          <c:y val="2.4535843256001642E-2"/>
          <c:w val="0.878178655492168"/>
          <c:h val="0.89061310442494468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'20year'!$C$87</c:f>
              <c:strCache>
                <c:ptCount val="1"/>
                <c:pt idx="0">
                  <c:v>WV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'20year'!$C$88:$C$95</c:f>
              <c:numCache>
                <c:formatCode>General</c:formatCode>
                <c:ptCount val="8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3.0000000000000001E-3</c:v>
                </c:pt>
                <c:pt idx="4">
                  <c:v>0.01</c:v>
                </c:pt>
                <c:pt idx="5">
                  <c:v>2E-3</c:v>
                </c:pt>
                <c:pt idx="6">
                  <c:v>0.02</c:v>
                </c:pt>
                <c:pt idx="7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5-4227-B822-5A6EAAC4BA94}"/>
            </c:ext>
          </c:extLst>
        </c:ser>
        <c:ser>
          <c:idx val="2"/>
          <c:order val="1"/>
          <c:tx>
            <c:strRef>
              <c:f>'20year'!$D$87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'20year'!$D$88:$D$95</c:f>
              <c:numCache>
                <c:formatCode>General</c:formatCode>
                <c:ptCount val="8"/>
                <c:pt idx="0">
                  <c:v>0.5</c:v>
                </c:pt>
                <c:pt idx="1">
                  <c:v>0.03</c:v>
                </c:pt>
                <c:pt idx="2">
                  <c:v>1</c:v>
                </c:pt>
                <c:pt idx="3">
                  <c:v>0.01</c:v>
                </c:pt>
                <c:pt idx="4">
                  <c:v>45.3</c:v>
                </c:pt>
                <c:pt idx="5">
                  <c:v>0.01</c:v>
                </c:pt>
                <c:pt idx="6">
                  <c:v>7.0000000000000001E-3</c:v>
                </c:pt>
                <c:pt idx="7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75-4227-B822-5A6EAAC4BA94}"/>
            </c:ext>
          </c:extLst>
        </c:ser>
        <c:ser>
          <c:idx val="3"/>
          <c:order val="2"/>
          <c:tx>
            <c:strRef>
              <c:f>'20year'!$E$87</c:f>
              <c:strCache>
                <c:ptCount val="1"/>
                <c:pt idx="0">
                  <c:v>MD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'20year'!$E$88:$E$95</c:f>
              <c:numCache>
                <c:formatCode>General</c:formatCode>
                <c:ptCount val="8"/>
                <c:pt idx="0">
                  <c:v>4.7</c:v>
                </c:pt>
                <c:pt idx="1">
                  <c:v>1.4</c:v>
                </c:pt>
                <c:pt idx="2">
                  <c:v>1.8</c:v>
                </c:pt>
                <c:pt idx="3">
                  <c:v>2.1</c:v>
                </c:pt>
                <c:pt idx="4">
                  <c:v>15.7</c:v>
                </c:pt>
                <c:pt idx="5">
                  <c:v>260.7</c:v>
                </c:pt>
                <c:pt idx="6">
                  <c:v>27.8</c:v>
                </c:pt>
                <c:pt idx="7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75-4227-B822-5A6EAAC4BA94}"/>
            </c:ext>
          </c:extLst>
        </c:ser>
        <c:ser>
          <c:idx val="4"/>
          <c:order val="3"/>
          <c:tx>
            <c:strRef>
              <c:f>'20year'!$F$87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'20year'!$F$88:$F$95</c:f>
              <c:numCache>
                <c:formatCode>General</c:formatCode>
                <c:ptCount val="8"/>
                <c:pt idx="0" formatCode="#,##0.00">
                  <c:v>1001.4</c:v>
                </c:pt>
                <c:pt idx="1">
                  <c:v>656.8</c:v>
                </c:pt>
                <c:pt idx="2">
                  <c:v>492.6</c:v>
                </c:pt>
                <c:pt idx="3">
                  <c:v>449.3</c:v>
                </c:pt>
                <c:pt idx="4">
                  <c:v>458.5</c:v>
                </c:pt>
                <c:pt idx="5" formatCode="#,##0.00">
                  <c:v>1212.8</c:v>
                </c:pt>
                <c:pt idx="6" formatCode="#,##0.00">
                  <c:v>4147.3</c:v>
                </c:pt>
                <c:pt idx="7">
                  <c:v>2020.925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75-4227-B822-5A6EAAC4BA94}"/>
            </c:ext>
          </c:extLst>
        </c:ser>
        <c:ser>
          <c:idx val="5"/>
          <c:order val="4"/>
          <c:tx>
            <c:strRef>
              <c:f>'20year'!$G$87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numRef>
              <c:f>'20year'!$B$88:$B$95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'20year'!$G$88:$G$95</c:f>
              <c:numCache>
                <c:formatCode>General</c:formatCode>
                <c:ptCount val="8"/>
                <c:pt idx="0" formatCode="#,##0.00">
                  <c:v>1006.6</c:v>
                </c:pt>
                <c:pt idx="1">
                  <c:v>658.2</c:v>
                </c:pt>
                <c:pt idx="2">
                  <c:v>495.5</c:v>
                </c:pt>
                <c:pt idx="3">
                  <c:v>451.4</c:v>
                </c:pt>
                <c:pt idx="4">
                  <c:v>519.5</c:v>
                </c:pt>
                <c:pt idx="5" formatCode="#,##0.00">
                  <c:v>1473.5</c:v>
                </c:pt>
                <c:pt idx="6" formatCode="#,##0.00">
                  <c:v>4175.2</c:v>
                </c:pt>
                <c:pt idx="7">
                  <c:v>2230.29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75-4227-B822-5A6EAAC4B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530096"/>
        <c:axId val="425530424"/>
        <c:axId val="398842824"/>
      </c:bar3DChart>
      <c:catAx>
        <c:axId val="42553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246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  <c:auto val="1"/>
        <c:lblAlgn val="ctr"/>
        <c:lblOffset val="100"/>
        <c:noMultiLvlLbl val="0"/>
      </c:catAx>
      <c:valAx>
        <c:axId val="42553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Curies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096"/>
        <c:crosses val="autoZero"/>
        <c:crossBetween val="between"/>
      </c:valAx>
      <c:serAx>
        <c:axId val="398842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3042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427-4580-B117-D14B225C5792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427-4580-B117-D14B225C5792}"/>
              </c:ext>
            </c:extLst>
          </c:dPt>
          <c:dLbls>
            <c:dLbl>
              <c:idx val="0"/>
              <c:layout>
                <c:manualLayout>
                  <c:x val="3.5345598682816615E-3"/>
                  <c:y val="-0.253550279673047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60F4E6-89CF-42C7-B971-96FA8D5864CD}" type="VALUE">
                      <a:rPr lang="en-US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en-US"/>
                      <a:t> cubic feet</a:t>
                    </a:r>
                    <a:r>
                      <a:rPr lang="en-US" baseline="0"/>
                      <a:t>, </a:t>
                    </a:r>
                    <a:fld id="{01D9F92C-5330-4F7E-9C04-2F51A67DDFA4}" type="PERCENTAGE">
                      <a:rPr lang="en-US" baseline="0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05013152062635"/>
                      <c:h val="7.61316237177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27-4580-B117-D14B225C5792}"/>
                </c:ext>
              </c:extLst>
            </c:dLbl>
            <c:dLbl>
              <c:idx val="1"/>
              <c:layout>
                <c:manualLayout>
                  <c:x val="3.5886853139577325E-3"/>
                  <c:y val="1.3082507746729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0D7176-96CB-44EA-BE44-3EC081C1F798}" type="VALUE">
                      <a:rPr lang="en-US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en-US"/>
                      <a:t> cubic</a:t>
                    </a:r>
                    <a:r>
                      <a:rPr lang="en-US" baseline="0"/>
                      <a:t> feet, </a:t>
                    </a:r>
                    <a:fld id="{92B51E28-F798-47B0-8E7B-F345277D444E}" type="PERCENTAGE">
                      <a:rPr lang="en-US" baseline="0"/>
                      <a:pPr>
                        <a:defRPr sz="10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73066631368276"/>
                      <c:h val="7.4073953710820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27-4580-B117-D14B225C57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TablesCharts!$C$88:$C$89</c:f>
              <c:strCache>
                <c:ptCount val="2"/>
                <c:pt idx="0">
                  <c:v>EnergySolutions</c:v>
                </c:pt>
                <c:pt idx="1">
                  <c:v>WCS</c:v>
                </c:pt>
              </c:strCache>
            </c:strRef>
          </c:cat>
          <c:val>
            <c:numRef>
              <c:f>TablesCharts!$D$88:$D$89</c:f>
              <c:numCache>
                <c:formatCode>#,##0</c:formatCode>
                <c:ptCount val="2"/>
                <c:pt idx="0">
                  <c:v>244535.7</c:v>
                </c:pt>
                <c:pt idx="1">
                  <c:v>512.5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27-4580-B117-D14B225C5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48430108212638"/>
          <c:y val="0.89609021094585406"/>
          <c:w val="0.2676867641666078"/>
          <c:h val="8.7448883704351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CB-4B8A-A8AB-99EA15A72077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CB-4B8A-A8AB-99EA15A7207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DF1141E-E4C6-431E-BDF8-3EA99D866E5A}" type="VALUE">
                      <a:rPr lang="en-US"/>
                      <a:pPr/>
                      <a:t>[VALUE]</a:t>
                    </a:fld>
                    <a:r>
                      <a:rPr lang="en-US"/>
                      <a:t> Curies</a:t>
                    </a:r>
                    <a:r>
                      <a:rPr lang="en-US" baseline="0"/>
                      <a:t>, </a:t>
                    </a:r>
                    <a:fld id="{725403A1-9E84-4529-85D2-C7E99CE3B874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CB-4B8A-A8AB-99EA15A7207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6E23BF-EA6D-4FA9-A21D-460DE70E4BFE}" type="VALUE">
                      <a:rPr lang="en-US"/>
                      <a:pPr/>
                      <a:t>[VALUE]</a:t>
                    </a:fld>
                    <a:r>
                      <a:rPr lang="en-US"/>
                      <a:t> Curies</a:t>
                    </a:r>
                    <a:r>
                      <a:rPr lang="en-US" baseline="0"/>
                      <a:t>, </a:t>
                    </a:r>
                    <a:fld id="{FD208BAF-E07C-4DFC-A056-17A0E2F35962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CB-4B8A-A8AB-99EA15A72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TablesCharts!$C$68:$C$69</c:f>
              <c:strCache>
                <c:ptCount val="2"/>
                <c:pt idx="0">
                  <c:v>Energy Solutions</c:v>
                </c:pt>
                <c:pt idx="1">
                  <c:v>WCS</c:v>
                </c:pt>
              </c:strCache>
            </c:strRef>
          </c:cat>
          <c:val>
            <c:numRef>
              <c:f>TablesCharts!$D$68:$D$69</c:f>
              <c:numCache>
                <c:formatCode>#,##0</c:formatCode>
                <c:ptCount val="2"/>
                <c:pt idx="0">
                  <c:v>1241.701</c:v>
                </c:pt>
                <c:pt idx="1">
                  <c:v>988.58585000000005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B-4B8A-A8AB-99EA15A7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49" cy="418306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767B-8E2F-46AC-9A4C-B196B3257D3D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127-865F-4E90-A7EA-49D430F32F74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E9C9-084A-42A5-8967-62877D0A2A56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91-1A69-4075-9A55-0C6AE36F9B1A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AEBF-AF61-40BC-8DC4-895601F1A1AA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C331-06AB-476B-A1D1-5F6EF3DF94EE}" type="datetime1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E003-A572-40FF-9794-EDAE9CB2982C}" type="datetime1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79C-43E1-4795-9E88-02910708F947}" type="datetime1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C766-B192-4E3C-A633-7825CBA1BDA4}" type="datetime1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695E-F3F8-47E0-A54B-87AAB74740D1}" type="datetime1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53F0-9D82-4B04-B5D2-2838F4ECC300}" type="datetime1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CBE3-939B-4D67-BEE4-11A663F33A6A}" type="datetime1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77000" cy="3733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Appalachian Compact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LLRW Disposal Data</a:t>
            </a:r>
          </a:p>
          <a:p>
            <a:r>
              <a:rPr lang="en-US" b="1" dirty="0">
                <a:solidFill>
                  <a:schemeClr val="tx1"/>
                </a:solidFill>
              </a:rPr>
              <a:t>Calendar Year 2016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Low-Level Waste Advisory Committee Meeting</a:t>
            </a:r>
          </a:p>
          <a:p>
            <a:r>
              <a:rPr lang="en-US" sz="1800" dirty="0">
                <a:solidFill>
                  <a:schemeClr val="tx1"/>
                </a:solidFill>
              </a:rPr>
              <a:t>October 10, 2017</a:t>
            </a:r>
          </a:p>
        </p:txBody>
      </p:sp>
      <p:pic>
        <p:nvPicPr>
          <p:cNvPr id="4" name="Picture 3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0037" y="6196343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Tom Wolf, Governor                                                                                       Patrick McDonnell, Secretary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6F9ABC8-6805-4637-89D3-9A4FC3B5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2009 to 2016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A8D456A-365C-45A2-90CA-26BA9819C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577687"/>
              </p:ext>
            </p:extLst>
          </p:nvPr>
        </p:nvGraphicFramePr>
        <p:xfrm>
          <a:off x="83003" y="712841"/>
          <a:ext cx="8963027" cy="5973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9140B9-8DDF-48F1-87BF-F3B9D16A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07474E0D-383E-4903-B6A7-13D480F77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45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3429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Percent Disposed LLRW Volume by Disposal Site - 2016</a:t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EDF96E9-6A60-437F-B5BF-C9B1CA550B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568644"/>
              </p:ext>
            </p:extLst>
          </p:nvPr>
        </p:nvGraphicFramePr>
        <p:xfrm>
          <a:off x="204449" y="1066800"/>
          <a:ext cx="87201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33800" y="5712023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A0333-3CC8-45AD-AC8A-7182676B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DEP-rgb">
            <a:extLst>
              <a:ext uri="{FF2B5EF4-FFF2-40B4-BE49-F238E27FC236}">
                <a16:creationId xmlns:a16="http://schemas.microsoft.com/office/drawing/2014/main" id="{C48BA5CB-B585-44C2-A11A-EF8902B55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04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3429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solidFill>
                  <a:schemeClr val="bg1"/>
                </a:solidFill>
                <a:ea typeface="Calibri"/>
                <a:cs typeface="Times New Roman"/>
              </a:rPr>
              <a:t>Appalachian Compact Percent Disposed LLRW Activity by Disposal Site - 2016</a:t>
            </a:r>
            <a:br>
              <a:rPr lang="en-US" sz="1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DEA8313-4BED-42F7-A05A-66FA87681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539862"/>
              </p:ext>
            </p:extLst>
          </p:nvPr>
        </p:nvGraphicFramePr>
        <p:xfrm>
          <a:off x="204448" y="990600"/>
          <a:ext cx="87201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3800" y="574280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08BF33-855A-4DC7-9B4D-E8823074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12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11" name="Picture 10" descr="DEP-rgb">
            <a:extLst>
              <a:ext uri="{FF2B5EF4-FFF2-40B4-BE49-F238E27FC236}">
                <a16:creationId xmlns:a16="http://schemas.microsoft.com/office/drawing/2014/main" id="{A8C6DB29-5B4D-442C-AAA1-C365D8BE7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6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D857B9-2AD0-4C69-9CF3-955962E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13</a:t>
            </a:fld>
            <a:endParaRPr lang="en-US" b="1">
              <a:solidFill>
                <a:schemeClr val="tx1"/>
              </a:solidFill>
            </a:endParaRPr>
          </a:p>
        </p:txBody>
      </p:sp>
      <p:pic>
        <p:nvPicPr>
          <p:cNvPr id="10" name="Picture 9" descr="DEP-rgb">
            <a:extLst>
              <a:ext uri="{FF2B5EF4-FFF2-40B4-BE49-F238E27FC236}">
                <a16:creationId xmlns:a16="http://schemas.microsoft.com/office/drawing/2014/main" id="{8DC2EAFD-7D75-4633-9F4B-B50D40312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1EB0982-AB81-4F52-AD5B-C862AF0E996A}"/>
              </a:ext>
            </a:extLst>
          </p:cNvPr>
          <p:cNvSpPr txBox="1">
            <a:spLocks/>
          </p:cNvSpPr>
          <p:nvPr/>
        </p:nvSpPr>
        <p:spPr>
          <a:xfrm>
            <a:off x="457200" y="1981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Rich Janati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Chief, Division of Nuclear Safety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Administrator, Appalachian Compact Comm.</a:t>
            </a:r>
          </a:p>
          <a:p>
            <a:pPr marL="0" indent="0" algn="ctr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Phone: 717-787-2163</a:t>
            </a:r>
          </a:p>
          <a:p>
            <a:pPr marL="0" indent="0" algn="ctr">
              <a:buNone/>
            </a:pPr>
            <a:r>
              <a:rPr lang="en-US" dirty="0">
                <a:cs typeface="Times New Roman" panose="02020603050405020304" pitchFamily="18" charset="0"/>
              </a:rPr>
              <a:t>rjanati@pa.gov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B680432-B1DA-48B1-86E2-37E0E698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Thank you.</a:t>
            </a: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482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Volume is in cubic feet.  This data is for LLRW disposal at </a:t>
            </a:r>
            <a:r>
              <a:rPr lang="en-US" sz="1600" b="1" dirty="0" err="1"/>
              <a:t>Energy</a:t>
            </a:r>
            <a:r>
              <a:rPr lang="en-US" sz="1600" b="1" i="1" dirty="0" err="1"/>
              <a:t>Solutions</a:t>
            </a:r>
            <a:r>
              <a:rPr lang="en-US" sz="1600" b="1" dirty="0"/>
              <a:t> in Clive, Utah, and Waste Control Specialists in Andrews, Texas, for the calendar year 2016.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by State and Facility Type - 2016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50145"/>
              </p:ext>
            </p:extLst>
          </p:nvPr>
        </p:nvGraphicFramePr>
        <p:xfrm>
          <a:off x="1142997" y="1676400"/>
          <a:ext cx="6858002" cy="3428999"/>
        </p:xfrm>
        <a:graphic>
          <a:graphicData uri="http://schemas.openxmlformats.org/drawingml/2006/table">
            <a:tbl>
              <a:tblPr firstRow="1" firstCol="1" bandRow="1"/>
              <a:tblGrid>
                <a:gridCol w="170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59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135,000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135,379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43,284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43,567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6,629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59,353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65,982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1.8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4.5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7,351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237,692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245,049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BE5CA-B2BE-454F-9FBB-AD7039B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01143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by State and Facility Type - 2016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387A2C-3F09-4DBA-BD3C-A554326AE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505096"/>
              </p:ext>
            </p:extLst>
          </p:nvPr>
        </p:nvGraphicFramePr>
        <p:xfrm>
          <a:off x="214388" y="1073379"/>
          <a:ext cx="8741341" cy="541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B8052-AD7A-4B76-B85B-BDEAF7FA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3D7AE9A6-1EA0-498E-9742-05BF3777F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91" y="6120075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0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8200" y="539778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Activity is in curies.  This data is for LLRW disposal at </a:t>
            </a:r>
            <a:r>
              <a:rPr lang="en-US" sz="1600" b="1" dirty="0" err="1"/>
              <a:t>Energy</a:t>
            </a:r>
            <a:r>
              <a:rPr lang="en-US" sz="1600" b="1" i="1" dirty="0" err="1"/>
              <a:t>Solutions</a:t>
            </a:r>
            <a:r>
              <a:rPr lang="en-US" sz="1600" b="1" dirty="0"/>
              <a:t> in Clive, Utah, and Waste Control Specialists in Andrews, Texas, for the calendar year 2016. </a:t>
            </a:r>
          </a:p>
        </p:txBody>
      </p:sp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by State and Facility Type - 2016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67757"/>
              </p:ext>
            </p:extLst>
          </p:nvPr>
        </p:nvGraphicFramePr>
        <p:xfrm>
          <a:off x="437192" y="1256439"/>
          <a:ext cx="8173408" cy="4027909"/>
        </p:xfrm>
        <a:graphic>
          <a:graphicData uri="http://schemas.openxmlformats.org/drawingml/2006/table">
            <a:tbl>
              <a:tblPr firstRow="1" firstCol="1" bandRow="1"/>
              <a:tblGrid>
                <a:gridCol w="211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MS Sans Serif"/>
                          <a:ea typeface="Times New Roman"/>
                        </a:rPr>
                        <a:t>Facility Type/State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WV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MD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PA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Academic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0.35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0.013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0.40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Government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0.056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0.090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3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Industry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6.88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31.80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38.67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6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Medical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0.051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0.093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Utility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202.00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1989.03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2,191.03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7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8000"/>
                          </a:solidFill>
                          <a:effectLst/>
                          <a:latin typeface="MS Sans Serif"/>
                          <a:ea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0.35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0.014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209.00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2,020.92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2,230.29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8297E-B893-4CD1-AC23-3AA83E90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by State and Facility Type - 2016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E8973A-19B2-4D96-8306-2CE8E0E9A4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340064"/>
              </p:ext>
            </p:extLst>
          </p:nvPr>
        </p:nvGraphicFramePr>
        <p:xfrm>
          <a:off x="204448" y="1143000"/>
          <a:ext cx="872013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BA3CBB-D6B7-4F91-A7E4-2E9C828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53B14BBB-3663-4E2E-A2A0-30B0603E9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47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in Cubic Feet from 1996 to 2016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08667"/>
              </p:ext>
            </p:extLst>
          </p:nvPr>
        </p:nvGraphicFramePr>
        <p:xfrm>
          <a:off x="1046791" y="1226232"/>
          <a:ext cx="7162799" cy="4686053"/>
        </p:xfrm>
        <a:graphic>
          <a:graphicData uri="http://schemas.openxmlformats.org/drawingml/2006/table">
            <a:tbl>
              <a:tblPr firstRow="1" firstCol="1" bandRow="1"/>
              <a:tblGrid>
                <a:gridCol w="92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127.2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3,391.1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24,203.1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27,756.2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3,096.5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14,486.2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173.8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7,604.6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42,686.0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8,406.8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143,043.7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9,766.8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421,398.1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10,759.9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534,429.4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545,309.6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183.3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6,752.8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55,371.4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62,673.9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3,703.1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74,901.0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78,829.4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13,177.8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55,136.0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68,397.4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107,956.4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91,292.6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199,325.6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38.0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59.2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48,131.8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57,627.7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105,856.7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21,015.6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78,454.5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99,561.5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6,702.5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113,483.2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120,732.7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134.1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21,451.3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103,666.9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125,683.5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22,957.6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76,519.4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99,517.7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1,061.0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10,568.7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155,508.5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167,157.3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12,364.3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122,380.2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134,840.7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96,048.4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72,334.3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56,040.4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128,442.2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18,202.9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91,222.9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109,490.0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2016*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7,351.0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237,692.0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245,049.0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00582"/>
                  </a:ext>
                </a:extLst>
              </a:tr>
              <a:tr h="251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1,207.9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3,617.6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439,293.0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2,621,610.1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3,065,728.30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1228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volume only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Utah.  ** 2014 to 2016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Utah, and Waste Control Specialists in Andrews, Texas.  Years 1996 to 2008 include disposal at Barnwell, South Carolina, and Energy Solutions, Clive, Utah.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129F4-6109-4069-9F5E-1D5B561C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Volume in Cubic Feet from 1996 to 2016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15A318-83A8-4DDA-A9E1-B4DB43258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722069"/>
              </p:ext>
            </p:extLst>
          </p:nvPr>
        </p:nvGraphicFramePr>
        <p:xfrm>
          <a:off x="176211" y="741036"/>
          <a:ext cx="8791577" cy="5897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09615-A87B-4875-A327-6863D041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EP-rgb">
            <a:extLst>
              <a:ext uri="{FF2B5EF4-FFF2-40B4-BE49-F238E27FC236}">
                <a16:creationId xmlns:a16="http://schemas.microsoft.com/office/drawing/2014/main" id="{1800C556-A1AD-4ACA-AEDF-DA64D2ED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3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1996 to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5016" y="590903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 2009 to 2013 LLRW activity only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Utah.  ** 2014 to 2016 includes disposal at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 in Clive, Utah, and Waste Control Specialists in Andrews, Texas.  Years 1996 to 2008 include disposal at Barnwell, South Carolina, and </a:t>
            </a:r>
            <a:r>
              <a:rPr lang="en-US" sz="1200" b="1" dirty="0" err="1"/>
              <a:t>Energy</a:t>
            </a:r>
            <a:r>
              <a:rPr lang="en-US" sz="1200" b="1" i="1" dirty="0" err="1"/>
              <a:t>Solutions</a:t>
            </a:r>
            <a:r>
              <a:rPr lang="en-US" sz="1200" b="1" dirty="0"/>
              <a:t>, Clive, Utah.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26961"/>
              </p:ext>
            </p:extLst>
          </p:nvPr>
        </p:nvGraphicFramePr>
        <p:xfrm>
          <a:off x="1059316" y="1260575"/>
          <a:ext cx="7010401" cy="4648460"/>
        </p:xfrm>
        <a:graphic>
          <a:graphicData uri="http://schemas.openxmlformats.org/drawingml/2006/table">
            <a:tbl>
              <a:tblPr firstRow="1" firstCol="1" bandRow="1"/>
              <a:tblGrid>
                <a:gridCol w="90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6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WV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71,900.5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72,255.4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8,017.9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8,217.7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531.5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43,691.0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44,259.9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1,335.7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86,618.0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87,954.3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484.0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357,624.4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358,110.7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168,919.6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169,822.9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6,777.4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7,022.5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241,649.8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241,840.9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11,830.7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18,890.3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30,722.0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58,786.2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58,974.9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91,719.1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91,791.1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25,304.7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492,579.3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517,897.0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2,181.5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283,328.8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285,522.6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1,001.4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1,006.6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658.2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495.5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451.4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 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519.5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260.7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1,212.8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1,473.5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 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27.8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4,147.3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4,175.2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5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2016**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0.014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2,020.93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2,230.29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89222"/>
                  </a:ext>
                </a:extLst>
              </a:tr>
              <a:tr h="2710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42.725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147.72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44,269.9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1,940,941.93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Grand Total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6C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1,985,402.09</a:t>
                      </a:r>
                      <a:endParaRPr lang="en-US" sz="1400" dirty="0">
                        <a:solidFill>
                          <a:srgbClr val="006C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77897-F2E1-4E36-9C23-36141CAD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6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304800"/>
            <a:ext cx="87201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7191" y="371704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Appalachian Compact Disposed LLRW Activity in Curies from 1996 to 2016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8D1E9A-B163-454F-8C65-89351C03CE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543946"/>
              </p:ext>
            </p:extLst>
          </p:nvPr>
        </p:nvGraphicFramePr>
        <p:xfrm>
          <a:off x="83003" y="701611"/>
          <a:ext cx="8963027" cy="604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D66198-A9E1-48AF-B359-F1B00F48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b="1" smtClean="0">
                <a:solidFill>
                  <a:schemeClr val="tx1"/>
                </a:solidFill>
              </a:rPr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DEP-rgb">
            <a:extLst>
              <a:ext uri="{FF2B5EF4-FFF2-40B4-BE49-F238E27FC236}">
                <a16:creationId xmlns:a16="http://schemas.microsoft.com/office/drawing/2014/main" id="{B13D192E-8178-4352-A453-8F3B8F183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664" y="6129669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75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791</Words>
  <Application>Microsoft Office PowerPoint</Application>
  <PresentationFormat>On-screen Show (4:3)</PresentationFormat>
  <Paragraphs>426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MS Sans Serif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Appalachian Compact Percent Disposed LLRW Volume by Disposal Site - 2016   </vt:lpstr>
      <vt:lpstr>Appalachian Compact Percent Disposed LLRW Activity by Disposal Site - 2016   </vt:lpstr>
      <vt:lpstr>Thank you.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Janati, Rich</cp:lastModifiedBy>
  <cp:revision>276</cp:revision>
  <cp:lastPrinted>2015-09-04T15:16:41Z</cp:lastPrinted>
  <dcterms:created xsi:type="dcterms:W3CDTF">2014-05-06T18:06:55Z</dcterms:created>
  <dcterms:modified xsi:type="dcterms:W3CDTF">2017-09-29T18:52:35Z</dcterms:modified>
</cp:coreProperties>
</file>