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72" r:id="rId2"/>
    <p:sldId id="256" r:id="rId3"/>
    <p:sldId id="257" r:id="rId4"/>
    <p:sldId id="278" r:id="rId5"/>
    <p:sldId id="264" r:id="rId6"/>
    <p:sldId id="259" r:id="rId7"/>
    <p:sldId id="258" r:id="rId8"/>
    <p:sldId id="260" r:id="rId9"/>
    <p:sldId id="274" r:id="rId10"/>
    <p:sldId id="275" r:id="rId11"/>
    <p:sldId id="276" r:id="rId12"/>
    <p:sldId id="277" r:id="rId13"/>
    <p:sldId id="279" r:id="rId14"/>
    <p:sldId id="280" r:id="rId15"/>
    <p:sldId id="281"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3480" autoAdjust="0"/>
    <p:restoredTop sz="93983" autoAdjust="0"/>
  </p:normalViewPr>
  <p:slideViewPr>
    <p:cSldViewPr>
      <p:cViewPr varScale="1">
        <p:scale>
          <a:sx n="86" d="100"/>
          <a:sy n="86" d="100"/>
        </p:scale>
        <p:origin x="773" y="72"/>
      </p:cViewPr>
      <p:guideLst>
        <p:guide orient="horz" pos="2160"/>
        <p:guide pos="2880"/>
      </p:guideLst>
    </p:cSldViewPr>
  </p:slideViewPr>
  <p:outlineViewPr>
    <p:cViewPr>
      <p:scale>
        <a:sx n="33" d="100"/>
        <a:sy n="33" d="100"/>
      </p:scale>
      <p:origin x="62" y="0"/>
    </p:cViewPr>
  </p:outlineViewPr>
  <p:notesTextViewPr>
    <p:cViewPr>
      <p:scale>
        <a:sx n="1" d="1"/>
        <a:sy n="1" d="1"/>
      </p:scale>
      <p:origin x="0" y="0"/>
    </p:cViewPr>
  </p:notesTextViewPr>
  <p:notesViewPr>
    <p:cSldViewPr>
      <p:cViewPr varScale="1">
        <p:scale>
          <a:sx n="63" d="100"/>
          <a:sy n="63" d="100"/>
        </p:scale>
        <p:origin x="-3134" y="-77"/>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10498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2830" tIns="46415" rIns="92830" bIns="46415"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2830" tIns="46415" rIns="92830" bIns="46415" rtlCol="0"/>
          <a:lstStyle>
            <a:lvl1pPr algn="r">
              <a:defRPr sz="1200"/>
            </a:lvl1pPr>
          </a:lstStyle>
          <a:p>
            <a:fld id="{C72BF9E6-5DC6-4882-9D7C-6473C671181C}" type="datetimeFigureOut">
              <a:rPr lang="en-US" smtClean="0"/>
              <a:t>9/27/2017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2830" tIns="46415" rIns="92830" bIns="46415"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2830" tIns="46415" rIns="92830" bIns="464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6"/>
            <a:ext cx="3037840" cy="464820"/>
          </a:xfrm>
          <a:prstGeom prst="rect">
            <a:avLst/>
          </a:prstGeom>
        </p:spPr>
        <p:txBody>
          <a:bodyPr vert="horz" lIns="92830" tIns="46415" rIns="92830" bIns="4641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6"/>
            <a:ext cx="3037840" cy="464820"/>
          </a:xfrm>
          <a:prstGeom prst="rect">
            <a:avLst/>
          </a:prstGeom>
        </p:spPr>
        <p:txBody>
          <a:bodyPr vert="horz" lIns="92830" tIns="46415" rIns="92830" bIns="46415" rtlCol="0" anchor="b"/>
          <a:lstStyle>
            <a:lvl1pPr algn="r">
              <a:defRPr sz="1200"/>
            </a:lvl1pPr>
          </a:lstStyle>
          <a:p>
            <a:fld id="{F658204F-BF4D-43E5-AC5F-19CAC0031BDF}" type="slidenum">
              <a:rPr lang="en-US" smtClean="0"/>
              <a:t>‹#›</a:t>
            </a:fld>
            <a:endParaRPr lang="en-US" dirty="0"/>
          </a:p>
        </p:txBody>
      </p:sp>
    </p:spTree>
    <p:extLst>
      <p:ext uri="{BB962C8B-B14F-4D97-AF65-F5344CB8AC3E}">
        <p14:creationId xmlns:p14="http://schemas.microsoft.com/office/powerpoint/2010/main" val="3370615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58204F-BF4D-43E5-AC5F-19CAC0031BDF}" type="slidenum">
              <a:rPr lang="en-US" smtClean="0"/>
              <a:t>1</a:t>
            </a:fld>
            <a:endParaRPr lang="en-US" dirty="0"/>
          </a:p>
        </p:txBody>
      </p:sp>
    </p:spTree>
    <p:extLst>
      <p:ext uri="{BB962C8B-B14F-4D97-AF65-F5344CB8AC3E}">
        <p14:creationId xmlns:p14="http://schemas.microsoft.com/office/powerpoint/2010/main" val="27251749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Implementation Phase</a:t>
            </a:r>
            <a:r>
              <a:rPr lang="en-US" baseline="0" dirty="0"/>
              <a:t> – DSWG Key Activities</a:t>
            </a:r>
          </a:p>
        </p:txBody>
      </p:sp>
      <p:sp>
        <p:nvSpPr>
          <p:cNvPr id="4" name="Slide Number Placeholder 3"/>
          <p:cNvSpPr>
            <a:spLocks noGrp="1"/>
          </p:cNvSpPr>
          <p:nvPr>
            <p:ph type="sldNum" sz="quarter" idx="10"/>
          </p:nvPr>
        </p:nvSpPr>
        <p:spPr/>
        <p:txBody>
          <a:bodyPr/>
          <a:lstStyle/>
          <a:p>
            <a:fld id="{F658204F-BF4D-43E5-AC5F-19CAC0031BDF}" type="slidenum">
              <a:rPr lang="en-US" smtClean="0"/>
              <a:t>13</a:t>
            </a:fld>
            <a:endParaRPr lang="en-US" dirty="0"/>
          </a:p>
        </p:txBody>
      </p:sp>
    </p:spTree>
    <p:extLst>
      <p:ext uri="{BB962C8B-B14F-4D97-AF65-F5344CB8AC3E}">
        <p14:creationId xmlns:p14="http://schemas.microsoft.com/office/powerpoint/2010/main" val="1379680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3439926-1DB7-4B06-AD03-0B4B84A71CE4}" type="datetime1">
              <a:rPr lang="en-US" smtClean="0"/>
              <a:t>9/27/2017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4F8468-5A9E-465B-BCC0-F56E32539040}" type="slidenum">
              <a:rPr lang="en-US" smtClean="0"/>
              <a:t>‹#›</a:t>
            </a:fld>
            <a:endParaRPr lang="en-US" dirty="0"/>
          </a:p>
        </p:txBody>
      </p:sp>
    </p:spTree>
    <p:extLst>
      <p:ext uri="{BB962C8B-B14F-4D97-AF65-F5344CB8AC3E}">
        <p14:creationId xmlns:p14="http://schemas.microsoft.com/office/powerpoint/2010/main" val="20031249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74C6F3-0680-4EE4-AFEE-F95212368158}" type="datetime1">
              <a:rPr lang="en-US" smtClean="0"/>
              <a:t>9/27/2017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4F8468-5A9E-465B-BCC0-F56E32539040}" type="slidenum">
              <a:rPr lang="en-US" smtClean="0"/>
              <a:t>‹#›</a:t>
            </a:fld>
            <a:endParaRPr lang="en-US" dirty="0"/>
          </a:p>
        </p:txBody>
      </p:sp>
    </p:spTree>
    <p:extLst>
      <p:ext uri="{BB962C8B-B14F-4D97-AF65-F5344CB8AC3E}">
        <p14:creationId xmlns:p14="http://schemas.microsoft.com/office/powerpoint/2010/main" val="1821181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51B24B2-2857-4028-9768-B3E2661A1206}" type="datetime1">
              <a:rPr lang="en-US" smtClean="0"/>
              <a:t>9/27/2017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4F8468-5A9E-465B-BCC0-F56E32539040}" type="slidenum">
              <a:rPr lang="en-US" smtClean="0"/>
              <a:t>‹#›</a:t>
            </a:fld>
            <a:endParaRPr lang="en-US" dirty="0"/>
          </a:p>
        </p:txBody>
      </p:sp>
    </p:spTree>
    <p:extLst>
      <p:ext uri="{BB962C8B-B14F-4D97-AF65-F5344CB8AC3E}">
        <p14:creationId xmlns:p14="http://schemas.microsoft.com/office/powerpoint/2010/main" val="3848706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4D9C631-D8E2-4672-93BB-233D1F6F678C}" type="datetime1">
              <a:rPr lang="en-US" smtClean="0"/>
              <a:t>9/27/2017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4F8468-5A9E-465B-BCC0-F56E32539040}" type="slidenum">
              <a:rPr lang="en-US" smtClean="0"/>
              <a:t>‹#›</a:t>
            </a:fld>
            <a:endParaRPr lang="en-US" dirty="0"/>
          </a:p>
        </p:txBody>
      </p:sp>
    </p:spTree>
    <p:extLst>
      <p:ext uri="{BB962C8B-B14F-4D97-AF65-F5344CB8AC3E}">
        <p14:creationId xmlns:p14="http://schemas.microsoft.com/office/powerpoint/2010/main" val="2013371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550490C-AEC8-461B-B0A0-7DF8252ED580}" type="datetime1">
              <a:rPr lang="en-US" smtClean="0"/>
              <a:t>9/27/2017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4F8468-5A9E-465B-BCC0-F56E32539040}" type="slidenum">
              <a:rPr lang="en-US" smtClean="0"/>
              <a:t>‹#›</a:t>
            </a:fld>
            <a:endParaRPr lang="en-US" dirty="0"/>
          </a:p>
        </p:txBody>
      </p:sp>
    </p:spTree>
    <p:extLst>
      <p:ext uri="{BB962C8B-B14F-4D97-AF65-F5344CB8AC3E}">
        <p14:creationId xmlns:p14="http://schemas.microsoft.com/office/powerpoint/2010/main" val="21698604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293CA92-398E-42B6-A98A-D29EF9399082}" type="datetime1">
              <a:rPr lang="en-US" smtClean="0"/>
              <a:t>9/27/2017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74F8468-5A9E-465B-BCC0-F56E32539040}" type="slidenum">
              <a:rPr lang="en-US" smtClean="0"/>
              <a:t>‹#›</a:t>
            </a:fld>
            <a:endParaRPr lang="en-US" dirty="0"/>
          </a:p>
        </p:txBody>
      </p:sp>
    </p:spTree>
    <p:extLst>
      <p:ext uri="{BB962C8B-B14F-4D97-AF65-F5344CB8AC3E}">
        <p14:creationId xmlns:p14="http://schemas.microsoft.com/office/powerpoint/2010/main" val="1497160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4A76926-07DA-4433-847F-CA0B2F21BE87}" type="datetime1">
              <a:rPr lang="en-US" smtClean="0"/>
              <a:t>9/27/2017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74F8468-5A9E-465B-BCC0-F56E32539040}" type="slidenum">
              <a:rPr lang="en-US" smtClean="0"/>
              <a:t>‹#›</a:t>
            </a:fld>
            <a:endParaRPr lang="en-US" dirty="0"/>
          </a:p>
        </p:txBody>
      </p:sp>
    </p:spTree>
    <p:extLst>
      <p:ext uri="{BB962C8B-B14F-4D97-AF65-F5344CB8AC3E}">
        <p14:creationId xmlns:p14="http://schemas.microsoft.com/office/powerpoint/2010/main" val="4137694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7406A9A-1A38-4668-99AF-E8F7DDBBA751}" type="datetime1">
              <a:rPr lang="en-US" smtClean="0"/>
              <a:t>9/27/2017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74F8468-5A9E-465B-BCC0-F56E32539040}" type="slidenum">
              <a:rPr lang="en-US" smtClean="0"/>
              <a:t>‹#›</a:t>
            </a:fld>
            <a:endParaRPr lang="en-US" dirty="0"/>
          </a:p>
        </p:txBody>
      </p:sp>
    </p:spTree>
    <p:extLst>
      <p:ext uri="{BB962C8B-B14F-4D97-AF65-F5344CB8AC3E}">
        <p14:creationId xmlns:p14="http://schemas.microsoft.com/office/powerpoint/2010/main" val="2252209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0BC031-3FCE-4340-8EDE-FDF720B4F6E8}" type="datetime1">
              <a:rPr lang="en-US" smtClean="0"/>
              <a:t>9/27/2017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74F8468-5A9E-465B-BCC0-F56E32539040}" type="slidenum">
              <a:rPr lang="en-US" smtClean="0"/>
              <a:t>‹#›</a:t>
            </a:fld>
            <a:endParaRPr lang="en-US" dirty="0"/>
          </a:p>
        </p:txBody>
      </p:sp>
    </p:spTree>
    <p:extLst>
      <p:ext uri="{BB962C8B-B14F-4D97-AF65-F5344CB8AC3E}">
        <p14:creationId xmlns:p14="http://schemas.microsoft.com/office/powerpoint/2010/main" val="31832312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6C67203-35CC-46A2-97DC-1C0877441CD6}" type="datetime1">
              <a:rPr lang="en-US" smtClean="0"/>
              <a:t>9/27/2017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74F8468-5A9E-465B-BCC0-F56E32539040}" type="slidenum">
              <a:rPr lang="en-US" smtClean="0"/>
              <a:t>‹#›</a:t>
            </a:fld>
            <a:endParaRPr lang="en-US" dirty="0"/>
          </a:p>
        </p:txBody>
      </p:sp>
    </p:spTree>
    <p:extLst>
      <p:ext uri="{BB962C8B-B14F-4D97-AF65-F5344CB8AC3E}">
        <p14:creationId xmlns:p14="http://schemas.microsoft.com/office/powerpoint/2010/main" val="1364641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11827D5-E321-4E6C-A2AF-3B56FAEC1B57}" type="datetime1">
              <a:rPr lang="en-US" smtClean="0"/>
              <a:t>9/27/2017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74F8468-5A9E-465B-BCC0-F56E32539040}" type="slidenum">
              <a:rPr lang="en-US" smtClean="0"/>
              <a:t>‹#›</a:t>
            </a:fld>
            <a:endParaRPr lang="en-US" dirty="0"/>
          </a:p>
        </p:txBody>
      </p:sp>
    </p:spTree>
    <p:extLst>
      <p:ext uri="{BB962C8B-B14F-4D97-AF65-F5344CB8AC3E}">
        <p14:creationId xmlns:p14="http://schemas.microsoft.com/office/powerpoint/2010/main" val="2726993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368088-F02E-4727-BE1D-8D2120A1F869}" type="datetime1">
              <a:rPr lang="en-US" smtClean="0"/>
              <a:t>9/27/2017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4F8468-5A9E-465B-BCC0-F56E32539040}" type="slidenum">
              <a:rPr lang="en-US" smtClean="0"/>
              <a:t>‹#›</a:t>
            </a:fld>
            <a:endParaRPr lang="en-US" dirty="0"/>
          </a:p>
        </p:txBody>
      </p:sp>
    </p:spTree>
    <p:extLst>
      <p:ext uri="{BB962C8B-B14F-4D97-AF65-F5344CB8AC3E}">
        <p14:creationId xmlns:p14="http://schemas.microsoft.com/office/powerpoint/2010/main" val="35371904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5.jpeg"/><Relationship Id="rId7" Type="http://schemas.openxmlformats.org/officeDocument/2006/relationships/image" Target="../media/image8.jpe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hyperlink" Target="http://www.google.com/url?sa=i&amp;rct=j&amp;q=&amp;esrc=s&amp;frm=1&amp;source=images&amp;cd=&amp;cad=rja&amp;uact=8&amp;docid=3REdrPk0oMOYSM&amp;tbnid=uFUmXDHPkU8_iM:&amp;ved=0CAUQjRw&amp;url=http://www.imagesco.com/geiger/radioactive-sources.html&amp;ei=sPIyU6DQFNStsQTd9oCoBA&amp;bvm=bv.63738703,d.aWM&amp;psig=AFQjCNF0CxDoxXyBKg1ra1sHgkWtc76ZWg&amp;ust=1395933618019928"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P:\BRP Director\Allard's pic folder\BRP_new-ppt-banner_svd_11Feb201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525" y="0"/>
            <a:ext cx="9153525" cy="12204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1371600" y="1905000"/>
            <a:ext cx="6400800" cy="1752600"/>
          </a:xfrm>
        </p:spPr>
        <p:txBody>
          <a:bodyPr>
            <a:normAutofit/>
          </a:bodyPr>
          <a:lstStyle/>
          <a:p>
            <a:r>
              <a:rPr lang="en-US" dirty="0">
                <a:solidFill>
                  <a:schemeClr val="tx1"/>
                </a:solidFill>
              </a:rPr>
              <a:t>REPORT OF THE DISUSED</a:t>
            </a:r>
          </a:p>
          <a:p>
            <a:r>
              <a:rPr lang="en-US" dirty="0">
                <a:solidFill>
                  <a:schemeClr val="tx1"/>
                </a:solidFill>
              </a:rPr>
              <a:t>SOURCES WORKING GROUP</a:t>
            </a:r>
          </a:p>
          <a:p>
            <a:r>
              <a:rPr lang="en-US" sz="2300" dirty="0">
                <a:solidFill>
                  <a:schemeClr val="tx1"/>
                </a:solidFill>
              </a:rPr>
              <a:t>‗‗‗‗‗‗‗‗‗‗‗‗‗‗‗‗‗‗‗‗‗‗‗‗‗‗‗‗‗‗</a:t>
            </a:r>
          </a:p>
          <a:p>
            <a:endParaRPr lang="en-US" sz="2300" dirty="0">
              <a:solidFill>
                <a:schemeClr val="tx1"/>
              </a:solidFill>
            </a:endParaRPr>
          </a:p>
        </p:txBody>
      </p:sp>
      <p:sp>
        <p:nvSpPr>
          <p:cNvPr id="5" name="Rectangle 4"/>
          <p:cNvSpPr/>
          <p:nvPr/>
        </p:nvSpPr>
        <p:spPr>
          <a:xfrm>
            <a:off x="1708150" y="4267200"/>
            <a:ext cx="5867400" cy="457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i="1" dirty="0">
                <a:solidFill>
                  <a:schemeClr val="tx1"/>
                </a:solidFill>
              </a:rPr>
              <a:t>A Study of the Management and Disposition of Sealed Sources from a National Security Perspective</a:t>
            </a:r>
          </a:p>
          <a:p>
            <a:pPr algn="ctr"/>
            <a:endParaRPr lang="en-US" sz="1600" i="1" dirty="0">
              <a:solidFill>
                <a:schemeClr val="tx1"/>
              </a:solidFill>
            </a:endParaRPr>
          </a:p>
          <a:p>
            <a:pPr algn="ctr"/>
            <a:r>
              <a:rPr lang="en-US" dirty="0">
                <a:solidFill>
                  <a:schemeClr val="tx1"/>
                </a:solidFill>
              </a:rPr>
              <a:t>Low-Level Waste Advisory Committee Meeting</a:t>
            </a:r>
          </a:p>
          <a:p>
            <a:pPr algn="ctr"/>
            <a:r>
              <a:rPr lang="en-US" dirty="0">
                <a:solidFill>
                  <a:schemeClr val="tx1"/>
                </a:solidFill>
              </a:rPr>
              <a:t>October 10, 2017</a:t>
            </a:r>
          </a:p>
        </p:txBody>
      </p:sp>
      <p:sp>
        <p:nvSpPr>
          <p:cNvPr id="2" name="TextBox 1"/>
          <p:cNvSpPr txBox="1"/>
          <p:nvPr/>
        </p:nvSpPr>
        <p:spPr>
          <a:xfrm>
            <a:off x="228600" y="5562600"/>
            <a:ext cx="8382000" cy="369332"/>
          </a:xfrm>
          <a:prstGeom prst="rect">
            <a:avLst/>
          </a:prstGeom>
          <a:noFill/>
        </p:spPr>
        <p:txBody>
          <a:bodyPr wrap="square" rtlCol="0">
            <a:spAutoFit/>
          </a:bodyPr>
          <a:lstStyle/>
          <a:p>
            <a:r>
              <a:rPr lang="en-US" dirty="0"/>
              <a:t>                             </a:t>
            </a:r>
            <a:r>
              <a:rPr lang="en-US" sz="1650" dirty="0"/>
              <a:t>Tom Wolf, Governor                                        Patrick McDonnell</a:t>
            </a:r>
            <a:r>
              <a:rPr lang="en-US" sz="1650"/>
              <a:t>, Secretary</a:t>
            </a:r>
            <a:endParaRPr lang="en-US" sz="1650" dirty="0"/>
          </a:p>
        </p:txBody>
      </p:sp>
      <p:sp>
        <p:nvSpPr>
          <p:cNvPr id="4" name="Slide Number Placeholder 3">
            <a:extLst>
              <a:ext uri="{FF2B5EF4-FFF2-40B4-BE49-F238E27FC236}">
                <a16:creationId xmlns:a16="http://schemas.microsoft.com/office/drawing/2014/main" id="{384C6CC0-E409-40EC-B90D-F6CD2C776FF1}"/>
              </a:ext>
            </a:extLst>
          </p:cNvPr>
          <p:cNvSpPr>
            <a:spLocks noGrp="1"/>
          </p:cNvSpPr>
          <p:nvPr>
            <p:ph type="sldNum" sz="quarter" idx="12"/>
          </p:nvPr>
        </p:nvSpPr>
        <p:spPr>
          <a:xfrm>
            <a:off x="7010400" y="6492875"/>
            <a:ext cx="2133600" cy="365125"/>
          </a:xfrm>
        </p:spPr>
        <p:txBody>
          <a:bodyPr/>
          <a:lstStyle/>
          <a:p>
            <a:fld id="{A74F8468-5A9E-465B-BCC0-F56E32539040}" type="slidenum">
              <a:rPr lang="en-US" b="1" smtClean="0">
                <a:solidFill>
                  <a:schemeClr val="tx1"/>
                </a:solidFill>
              </a:rPr>
              <a:t>1</a:t>
            </a:fld>
            <a:endParaRPr lang="en-US" b="1" dirty="0">
              <a:solidFill>
                <a:schemeClr val="tx1"/>
              </a:solidFill>
            </a:endParaRPr>
          </a:p>
        </p:txBody>
      </p:sp>
    </p:spTree>
    <p:extLst>
      <p:ext uri="{BB962C8B-B14F-4D97-AF65-F5344CB8AC3E}">
        <p14:creationId xmlns:p14="http://schemas.microsoft.com/office/powerpoint/2010/main" val="15234741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5237"/>
            <a:ext cx="8229600" cy="5059363"/>
          </a:xfrm>
        </p:spPr>
        <p:txBody>
          <a:bodyPr>
            <a:normAutofit/>
          </a:bodyPr>
          <a:lstStyle/>
          <a:p>
            <a:pPr marL="574675" indent="-574675">
              <a:spcAft>
                <a:spcPts val="1200"/>
              </a:spcAft>
              <a:buAutoNum type="arabicPeriod" startAt="4"/>
            </a:pPr>
            <a:r>
              <a:rPr lang="en-US" sz="2000" dirty="0">
                <a:latin typeface="+mj-lt"/>
                <a:cs typeface="Arial" panose="020B0604020202020204" pitchFamily="34" charset="0"/>
              </a:rPr>
              <a:t>NRC should amend its regulations to require Specific License (SL) for all Category 3 sources.</a:t>
            </a:r>
          </a:p>
          <a:p>
            <a:pPr marL="574675" indent="-574675">
              <a:spcAft>
                <a:spcPts val="1200"/>
              </a:spcAft>
              <a:buAutoNum type="arabicPeriod" startAt="4"/>
            </a:pPr>
            <a:r>
              <a:rPr lang="en-US" sz="2000" dirty="0">
                <a:latin typeface="+mj-lt"/>
                <a:cs typeface="Arial" panose="020B0604020202020204" pitchFamily="34" charset="0"/>
              </a:rPr>
              <a:t>NRC and AS should incorporate procedures in their inspection programs to review the status of Category 1 thru 3 sources in storage—including consideration of the length of, reason for, and location of storage.</a:t>
            </a:r>
          </a:p>
          <a:p>
            <a:pPr marL="574675" indent="-574675">
              <a:spcAft>
                <a:spcPts val="1200"/>
              </a:spcAft>
              <a:buAutoNum type="arabicPeriod" startAt="4"/>
            </a:pPr>
            <a:r>
              <a:rPr lang="en-US" sz="2000" dirty="0">
                <a:latin typeface="+mj-lt"/>
                <a:cs typeface="Arial" panose="020B0604020202020204" pitchFamily="34" charset="0"/>
              </a:rPr>
              <a:t>NNSA should identify several foreign package designs for Type B shipping containers that would have widespread applicability to a number of disused sources in the U.S. and submit applications to have these packages certified by the NRC for domestic use.</a:t>
            </a:r>
          </a:p>
          <a:p>
            <a:pPr marL="574675" indent="-574675">
              <a:spcAft>
                <a:spcPts val="1200"/>
              </a:spcAft>
              <a:buAutoNum type="arabicPeriod" startAt="4"/>
            </a:pPr>
            <a:endParaRPr lang="en-US" sz="2000" dirty="0">
              <a:latin typeface="Arial" panose="020B0604020202020204" pitchFamily="34" charset="0"/>
              <a:cs typeface="Arial" panose="020B0604020202020204" pitchFamily="34" charset="0"/>
            </a:endParaRPr>
          </a:p>
        </p:txBody>
      </p:sp>
      <p:pic>
        <p:nvPicPr>
          <p:cNvPr id="9" name="Picture 8" descr="Aging bann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228600"/>
            <a:ext cx="8382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p:cNvSpPr/>
          <p:nvPr/>
        </p:nvSpPr>
        <p:spPr>
          <a:xfrm>
            <a:off x="762000" y="307554"/>
            <a:ext cx="2754280" cy="461665"/>
          </a:xfrm>
          <a:prstGeom prst="rect">
            <a:avLst/>
          </a:prstGeom>
        </p:spPr>
        <p:txBody>
          <a:bodyPr wrap="none">
            <a:spAutoFit/>
          </a:bodyPr>
          <a:lstStyle/>
          <a:p>
            <a:r>
              <a:rPr lang="en-US" sz="2400" dirty="0">
                <a:solidFill>
                  <a:schemeClr val="bg1"/>
                </a:solidFill>
                <a:latin typeface="Arial" panose="020B0604020202020204" pitchFamily="34" charset="0"/>
                <a:cs typeface="Arial" panose="020B0604020202020204" pitchFamily="34" charset="0"/>
              </a:rPr>
              <a:t>Recommendations</a:t>
            </a:r>
          </a:p>
        </p:txBody>
      </p:sp>
      <p:pic>
        <p:nvPicPr>
          <p:cNvPr id="5" name="Picture 4" descr="DEP-r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81737" y="6080918"/>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a:extLst>
              <a:ext uri="{FF2B5EF4-FFF2-40B4-BE49-F238E27FC236}">
                <a16:creationId xmlns:a16="http://schemas.microsoft.com/office/drawing/2014/main" id="{7C85287D-5499-437E-B092-1B684DE1D127}"/>
              </a:ext>
            </a:extLst>
          </p:cNvPr>
          <p:cNvSpPr>
            <a:spLocks noGrp="1"/>
          </p:cNvSpPr>
          <p:nvPr>
            <p:ph type="sldNum" sz="quarter" idx="12"/>
          </p:nvPr>
        </p:nvSpPr>
        <p:spPr>
          <a:xfrm>
            <a:off x="7010400" y="6492875"/>
            <a:ext cx="2133600" cy="365125"/>
          </a:xfrm>
        </p:spPr>
        <p:txBody>
          <a:bodyPr/>
          <a:lstStyle/>
          <a:p>
            <a:fld id="{A74F8468-5A9E-465B-BCC0-F56E32539040}" type="slidenum">
              <a:rPr lang="en-US" b="1" smtClean="0">
                <a:solidFill>
                  <a:schemeClr val="tx1"/>
                </a:solidFill>
              </a:rPr>
              <a:t>10</a:t>
            </a:fld>
            <a:endParaRPr lang="en-US" b="1" dirty="0">
              <a:solidFill>
                <a:schemeClr val="tx1"/>
              </a:solidFill>
            </a:endParaRPr>
          </a:p>
        </p:txBody>
      </p:sp>
    </p:spTree>
    <p:extLst>
      <p:ext uri="{BB962C8B-B14F-4D97-AF65-F5344CB8AC3E}">
        <p14:creationId xmlns:p14="http://schemas.microsoft.com/office/powerpoint/2010/main" val="2754963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8484" y="1295400"/>
            <a:ext cx="8229600" cy="5059363"/>
          </a:xfrm>
        </p:spPr>
        <p:txBody>
          <a:bodyPr>
            <a:normAutofit/>
          </a:bodyPr>
          <a:lstStyle/>
          <a:p>
            <a:pPr marL="457200" indent="-457200">
              <a:spcAft>
                <a:spcPts val="1200"/>
              </a:spcAft>
              <a:buFont typeface="+mj-lt"/>
              <a:buAutoNum type="arabicPeriod" startAt="7"/>
            </a:pPr>
            <a:r>
              <a:rPr lang="en-US" sz="2000" dirty="0">
                <a:latin typeface="+mj-lt"/>
                <a:cs typeface="Arial" panose="020B0604020202020204" pitchFamily="34" charset="0"/>
              </a:rPr>
              <a:t>A secure “source exchange” program should be created and administered via an intermediary (possibly EPA) to work with licensees, source and device manufacturers, and recyclers to provide them with information about sources still having a useful life, with the goal of increasing beneficial reuse and recycling opportunities.</a:t>
            </a:r>
          </a:p>
          <a:p>
            <a:pPr marL="457200" indent="-457200">
              <a:spcAft>
                <a:spcPts val="1200"/>
              </a:spcAft>
              <a:buFont typeface="+mj-lt"/>
              <a:buAutoNum type="arabicPeriod" startAt="7"/>
            </a:pPr>
            <a:r>
              <a:rPr lang="en-US" sz="2000" dirty="0">
                <a:latin typeface="+mj-lt"/>
                <a:cs typeface="Arial" panose="020B0604020202020204" pitchFamily="34" charset="0"/>
              </a:rPr>
              <a:t>A detailed study should be conducted—possibly by the EPA due to their long history of working with reuse and recycling of resources—to identify measures to promote opportunities for the reuse and recycling of sources.</a:t>
            </a:r>
          </a:p>
          <a:p>
            <a:pPr marL="457200" indent="-457200">
              <a:spcAft>
                <a:spcPts val="1200"/>
              </a:spcAft>
              <a:buFont typeface="+mj-lt"/>
              <a:buAutoNum type="arabicPeriod" startAt="7"/>
            </a:pPr>
            <a:r>
              <a:rPr lang="en-US" sz="2000" dirty="0">
                <a:latin typeface="+mj-lt"/>
                <a:cs typeface="Arial" panose="020B0604020202020204" pitchFamily="34" charset="0"/>
              </a:rPr>
              <a:t>NRC and AS should enhance the NSTS to include as a required field the date last used of all sealed sources.  These data should be validated during routine inspections.	</a:t>
            </a:r>
          </a:p>
          <a:p>
            <a:pPr marL="0" indent="0">
              <a:spcAft>
                <a:spcPts val="1200"/>
              </a:spcAft>
              <a:buNone/>
            </a:pPr>
            <a:endParaRPr lang="en-US" sz="2000" dirty="0">
              <a:latin typeface="Arial" panose="020B0604020202020204" pitchFamily="34" charset="0"/>
              <a:cs typeface="Arial" panose="020B0604020202020204" pitchFamily="34" charset="0"/>
            </a:endParaRPr>
          </a:p>
        </p:txBody>
      </p:sp>
      <p:pic>
        <p:nvPicPr>
          <p:cNvPr id="9" name="Picture 8" descr="Aging bann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6084" y="228600"/>
            <a:ext cx="8382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990600" y="304800"/>
            <a:ext cx="3733800" cy="461665"/>
          </a:xfrm>
          <a:prstGeom prst="rect">
            <a:avLst/>
          </a:prstGeom>
          <a:noFill/>
        </p:spPr>
        <p:txBody>
          <a:bodyPr wrap="square" rtlCol="0">
            <a:spAutoFit/>
          </a:bodyPr>
          <a:lstStyle/>
          <a:p>
            <a:r>
              <a:rPr lang="en-US" sz="2400" dirty="0">
                <a:solidFill>
                  <a:schemeClr val="bg1"/>
                </a:solidFill>
                <a:latin typeface="Arial" panose="020B0604020202020204" pitchFamily="34" charset="0"/>
                <a:cs typeface="Arial" panose="020B0604020202020204" pitchFamily="34" charset="0"/>
              </a:rPr>
              <a:t>Recommendations</a:t>
            </a:r>
          </a:p>
        </p:txBody>
      </p:sp>
      <p:pic>
        <p:nvPicPr>
          <p:cNvPr id="5" name="Picture 4" descr="DEP-r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81737" y="6080918"/>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470EE1F-1E0D-4B6C-9E97-B46EE7FC864F}"/>
              </a:ext>
            </a:extLst>
          </p:cNvPr>
          <p:cNvSpPr>
            <a:spLocks noGrp="1"/>
          </p:cNvSpPr>
          <p:nvPr>
            <p:ph type="sldNum" sz="quarter" idx="12"/>
          </p:nvPr>
        </p:nvSpPr>
        <p:spPr>
          <a:xfrm>
            <a:off x="7010400" y="6492875"/>
            <a:ext cx="2133600" cy="365125"/>
          </a:xfrm>
        </p:spPr>
        <p:txBody>
          <a:bodyPr/>
          <a:lstStyle/>
          <a:p>
            <a:fld id="{A74F8468-5A9E-465B-BCC0-F56E32539040}" type="slidenum">
              <a:rPr lang="en-US" b="1" smtClean="0">
                <a:solidFill>
                  <a:schemeClr val="tx1"/>
                </a:solidFill>
              </a:rPr>
              <a:t>11</a:t>
            </a:fld>
            <a:endParaRPr lang="en-US" b="1" dirty="0">
              <a:solidFill>
                <a:schemeClr val="tx1"/>
              </a:solidFill>
            </a:endParaRPr>
          </a:p>
        </p:txBody>
      </p:sp>
    </p:spTree>
    <p:extLst>
      <p:ext uri="{BB962C8B-B14F-4D97-AF65-F5344CB8AC3E}">
        <p14:creationId xmlns:p14="http://schemas.microsoft.com/office/powerpoint/2010/main" val="2809938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ging bann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6084" y="228600"/>
            <a:ext cx="8382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457200" y="1265237"/>
            <a:ext cx="8229600" cy="5059363"/>
          </a:xfrm>
        </p:spPr>
        <p:txBody>
          <a:bodyPr>
            <a:normAutofit/>
          </a:bodyPr>
          <a:lstStyle/>
          <a:p>
            <a:pPr marL="457200" indent="-457200">
              <a:spcAft>
                <a:spcPts val="1200"/>
              </a:spcAft>
              <a:buFont typeface="+mj-lt"/>
              <a:buAutoNum type="arabicPeriod" startAt="10"/>
            </a:pPr>
            <a:r>
              <a:rPr lang="en-US" sz="2000" dirty="0">
                <a:latin typeface="+mj-lt"/>
                <a:cs typeface="Arial" panose="020B0604020202020204" pitchFamily="34" charset="0"/>
              </a:rPr>
              <a:t>NRC and AS should require manufacturers and suppliers to dispose of those sources that have no recycling or reuse value on an annual basis.</a:t>
            </a:r>
          </a:p>
          <a:p>
            <a:pPr marL="457200" indent="-457200">
              <a:spcAft>
                <a:spcPts val="1200"/>
              </a:spcAft>
              <a:buFont typeface="+mj-lt"/>
              <a:buAutoNum type="arabicPeriod" startAt="10"/>
            </a:pPr>
            <a:r>
              <a:rPr lang="en-US" sz="2000" dirty="0">
                <a:latin typeface="+mj-lt"/>
                <a:cs typeface="Arial" panose="020B0604020202020204" pitchFamily="34" charset="0"/>
              </a:rPr>
              <a:t>Federal research agencies should encourage grantors to give preference to applicants proposing to use sealed sources from their existing inventories or alternative technologies, and require applicants to budget for the full life-cycle cost of use and disposition in grant applications.</a:t>
            </a:r>
          </a:p>
          <a:p>
            <a:pPr marL="0" indent="0">
              <a:spcAft>
                <a:spcPts val="1200"/>
              </a:spcAft>
              <a:buNone/>
            </a:pPr>
            <a:endParaRPr lang="en-US" sz="2000" dirty="0">
              <a:latin typeface="Arial" panose="020B0604020202020204" pitchFamily="34" charset="0"/>
              <a:cs typeface="Arial" panose="020B0604020202020204" pitchFamily="34" charset="0"/>
            </a:endParaRPr>
          </a:p>
        </p:txBody>
      </p:sp>
      <p:sp>
        <p:nvSpPr>
          <p:cNvPr id="2" name="Rectangle 1"/>
          <p:cNvSpPr/>
          <p:nvPr/>
        </p:nvSpPr>
        <p:spPr>
          <a:xfrm>
            <a:off x="838200" y="381000"/>
            <a:ext cx="2754280" cy="461665"/>
          </a:xfrm>
          <a:prstGeom prst="rect">
            <a:avLst/>
          </a:prstGeom>
        </p:spPr>
        <p:txBody>
          <a:bodyPr wrap="none">
            <a:spAutoFit/>
          </a:bodyPr>
          <a:lstStyle/>
          <a:p>
            <a:r>
              <a:rPr lang="en-US" sz="2400" dirty="0">
                <a:solidFill>
                  <a:schemeClr val="bg1"/>
                </a:solidFill>
                <a:latin typeface="Arial" panose="020B0604020202020204" pitchFamily="34" charset="0"/>
                <a:cs typeface="Arial" panose="020B0604020202020204" pitchFamily="34" charset="0"/>
              </a:rPr>
              <a:t>Recommendations</a:t>
            </a:r>
          </a:p>
        </p:txBody>
      </p:sp>
      <p:pic>
        <p:nvPicPr>
          <p:cNvPr id="5" name="Picture 4" descr="DEP-r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81737" y="6080918"/>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4E4E9E79-37E8-4992-A8B7-4E81E1A8C5C2}"/>
              </a:ext>
            </a:extLst>
          </p:cNvPr>
          <p:cNvSpPr>
            <a:spLocks noGrp="1"/>
          </p:cNvSpPr>
          <p:nvPr>
            <p:ph type="sldNum" sz="quarter" idx="12"/>
          </p:nvPr>
        </p:nvSpPr>
        <p:spPr>
          <a:xfrm>
            <a:off x="7010400" y="6492875"/>
            <a:ext cx="2133600" cy="365125"/>
          </a:xfrm>
        </p:spPr>
        <p:txBody>
          <a:bodyPr/>
          <a:lstStyle/>
          <a:p>
            <a:fld id="{A74F8468-5A9E-465B-BCC0-F56E32539040}" type="slidenum">
              <a:rPr lang="en-US" b="1" smtClean="0">
                <a:solidFill>
                  <a:schemeClr val="tx1"/>
                </a:solidFill>
              </a:rPr>
              <a:t>12</a:t>
            </a:fld>
            <a:endParaRPr lang="en-US" b="1" dirty="0">
              <a:solidFill>
                <a:schemeClr val="tx1"/>
              </a:solidFill>
            </a:endParaRPr>
          </a:p>
        </p:txBody>
      </p:sp>
    </p:spTree>
    <p:extLst>
      <p:ext uri="{BB962C8B-B14F-4D97-AF65-F5344CB8AC3E}">
        <p14:creationId xmlns:p14="http://schemas.microsoft.com/office/powerpoint/2010/main" val="850575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7810"/>
            <a:ext cx="8229600" cy="685800"/>
          </a:xfrm>
        </p:spPr>
        <p:txBody>
          <a:bodyPr>
            <a:normAutofit fontScale="90000"/>
          </a:bodyPr>
          <a:lstStyle/>
          <a:p>
            <a:br>
              <a:rPr lang="en-US" dirty="0"/>
            </a:br>
            <a:endParaRPr lang="en-US" dirty="0"/>
          </a:p>
        </p:txBody>
      </p:sp>
      <p:sp>
        <p:nvSpPr>
          <p:cNvPr id="3" name="Content Placeholder 2"/>
          <p:cNvSpPr>
            <a:spLocks noGrp="1"/>
          </p:cNvSpPr>
          <p:nvPr>
            <p:ph idx="1"/>
          </p:nvPr>
        </p:nvSpPr>
        <p:spPr>
          <a:xfrm>
            <a:off x="457200" y="762000"/>
            <a:ext cx="8229600" cy="8991600"/>
          </a:xfrm>
        </p:spPr>
        <p:txBody>
          <a:bodyPr>
            <a:noAutofit/>
          </a:bodyPr>
          <a:lstStyle/>
          <a:p>
            <a:pPr marL="0" indent="0">
              <a:buNone/>
            </a:pPr>
            <a:r>
              <a:rPr lang="en-US" sz="2200" b="1" dirty="0"/>
              <a:t> </a:t>
            </a:r>
            <a:endParaRPr lang="en-US" sz="2200" dirty="0"/>
          </a:p>
          <a:p>
            <a:pPr lvl="0"/>
            <a:r>
              <a:rPr lang="en-US" sz="2000" dirty="0">
                <a:latin typeface="+mj-lt"/>
              </a:rPr>
              <a:t>Provided presentations at various meetings and conferences to promote its findings and recommendations, as well as gather additional feedback and input.</a:t>
            </a:r>
          </a:p>
          <a:p>
            <a:pPr lvl="0"/>
            <a:r>
              <a:rPr lang="en-US" sz="2000" dirty="0">
                <a:latin typeface="+mj-lt"/>
              </a:rPr>
              <a:t>Partnered with the CRCPD E-34 Committee to distribute, collect and analyze responses to a survey of state regulators.</a:t>
            </a:r>
          </a:p>
          <a:p>
            <a:pPr lvl="0"/>
            <a:r>
              <a:rPr lang="en-US" sz="2000" dirty="0">
                <a:latin typeface="+mj-lt"/>
              </a:rPr>
              <a:t>Provided extensive input and comment to NRC on its byproduct material financial scoping study in support of a rulemaking to require financial assurance for the disposition of Category 1 and 2 sealed sources.</a:t>
            </a:r>
          </a:p>
          <a:p>
            <a:pPr lvl="0"/>
            <a:r>
              <a:rPr lang="en-US" sz="2000" dirty="0">
                <a:latin typeface="+mj-lt"/>
              </a:rPr>
              <a:t>Published educational brochure for prospective and current licensees including a generic version for states to input their own logo and contact information.</a:t>
            </a:r>
          </a:p>
          <a:p>
            <a:pPr lvl="0"/>
            <a:r>
              <a:rPr lang="en-US" sz="2000" dirty="0">
                <a:latin typeface="+mj-lt"/>
              </a:rPr>
              <a:t>Prepared two companion documents to the educational brochures providing information about compact import and export authorities including TENORM waste.</a:t>
            </a:r>
          </a:p>
          <a:p>
            <a:pPr marL="0" indent="0">
              <a:buNone/>
            </a:pPr>
            <a:endParaRPr lang="en-US" sz="2000" dirty="0">
              <a:latin typeface="+mj-lt"/>
            </a:endParaRPr>
          </a:p>
          <a:p>
            <a:pPr marL="0" indent="0">
              <a:buNone/>
            </a:pPr>
            <a:endParaRPr lang="en-US" sz="2000" dirty="0">
              <a:latin typeface="+mj-lt"/>
            </a:endParaRPr>
          </a:p>
          <a:p>
            <a:pPr marL="0" indent="0">
              <a:buNone/>
            </a:pPr>
            <a:endParaRPr lang="en-US" sz="2200" dirty="0"/>
          </a:p>
        </p:txBody>
      </p:sp>
      <p:pic>
        <p:nvPicPr>
          <p:cNvPr id="9" name="Picture 8" descr="DEP-r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81737" y="6080918"/>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descr="Aging ban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6084" y="228600"/>
            <a:ext cx="8382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Box 14"/>
          <p:cNvSpPr txBox="1"/>
          <p:nvPr/>
        </p:nvSpPr>
        <p:spPr>
          <a:xfrm>
            <a:off x="838200" y="392668"/>
            <a:ext cx="7620000" cy="461665"/>
          </a:xfrm>
          <a:prstGeom prst="rect">
            <a:avLst/>
          </a:prstGeom>
          <a:noFill/>
        </p:spPr>
        <p:txBody>
          <a:bodyPr wrap="square" rtlCol="0">
            <a:spAutoFit/>
          </a:bodyPr>
          <a:lstStyle/>
          <a:p>
            <a:r>
              <a:rPr lang="en-US" sz="2400" dirty="0">
                <a:solidFill>
                  <a:schemeClr val="bg1"/>
                </a:solidFill>
                <a:latin typeface="Arial" panose="020B0604020202020204" pitchFamily="34" charset="0"/>
                <a:cs typeface="Arial" panose="020B0604020202020204" pitchFamily="34" charset="0"/>
              </a:rPr>
              <a:t>Implementation Phase – DSWG Key Activities</a:t>
            </a:r>
          </a:p>
        </p:txBody>
      </p:sp>
      <p:sp>
        <p:nvSpPr>
          <p:cNvPr id="4" name="Slide Number Placeholder 3">
            <a:extLst>
              <a:ext uri="{FF2B5EF4-FFF2-40B4-BE49-F238E27FC236}">
                <a16:creationId xmlns:a16="http://schemas.microsoft.com/office/drawing/2014/main" id="{776F2B22-53A7-445F-AE27-EE0227194994}"/>
              </a:ext>
            </a:extLst>
          </p:cNvPr>
          <p:cNvSpPr>
            <a:spLocks noGrp="1"/>
          </p:cNvSpPr>
          <p:nvPr>
            <p:ph type="sldNum" sz="quarter" idx="12"/>
          </p:nvPr>
        </p:nvSpPr>
        <p:spPr>
          <a:xfrm>
            <a:off x="7010400" y="6492875"/>
            <a:ext cx="2133600" cy="365125"/>
          </a:xfrm>
        </p:spPr>
        <p:txBody>
          <a:bodyPr/>
          <a:lstStyle/>
          <a:p>
            <a:fld id="{A74F8468-5A9E-465B-BCC0-F56E32539040}" type="slidenum">
              <a:rPr lang="en-US" b="1" smtClean="0">
                <a:solidFill>
                  <a:schemeClr val="tx1"/>
                </a:solidFill>
              </a:rPr>
              <a:t>13</a:t>
            </a:fld>
            <a:endParaRPr lang="en-US" b="1" dirty="0">
              <a:solidFill>
                <a:schemeClr val="tx1"/>
              </a:solidFill>
            </a:endParaRPr>
          </a:p>
        </p:txBody>
      </p:sp>
    </p:spTree>
    <p:extLst>
      <p:ext uri="{BB962C8B-B14F-4D97-AF65-F5344CB8AC3E}">
        <p14:creationId xmlns:p14="http://schemas.microsoft.com/office/powerpoint/2010/main" val="37351199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3948" y="1295400"/>
            <a:ext cx="8229600" cy="4525963"/>
          </a:xfrm>
        </p:spPr>
        <p:txBody>
          <a:bodyPr>
            <a:normAutofit/>
          </a:bodyPr>
          <a:lstStyle/>
          <a:p>
            <a:pPr lvl="0"/>
            <a:r>
              <a:rPr lang="en-US" sz="2200" dirty="0">
                <a:latin typeface="+mj-lt"/>
              </a:rPr>
              <a:t>Continue to work with stakeholders to identify areas of agreement and encourage implementation of associated recommendations to improve the existing system.</a:t>
            </a:r>
          </a:p>
          <a:p>
            <a:pPr lvl="0"/>
            <a:r>
              <a:rPr lang="en-US" sz="2200" dirty="0">
                <a:latin typeface="+mj-lt"/>
              </a:rPr>
              <a:t>Continue to work with the CRCPD’s Part S Working Group on the development of “suggested state regulations” related to financial assurance for radioactive sources and devices.</a:t>
            </a:r>
          </a:p>
          <a:p>
            <a:pPr lvl="0"/>
            <a:r>
              <a:rPr lang="en-US" sz="2200" dirty="0">
                <a:latin typeface="+mj-lt"/>
              </a:rPr>
              <a:t>Develop regional workshops on the proper management and disposition of radioactive sources and devices in coordination with the ten operating LLRW compact commissions.</a:t>
            </a:r>
          </a:p>
          <a:p>
            <a:pPr marL="0" lvl="0" indent="0">
              <a:buNone/>
            </a:pPr>
            <a:endParaRPr lang="en-US" sz="2200" dirty="0">
              <a:latin typeface="+mj-lt"/>
            </a:endParaRPr>
          </a:p>
          <a:p>
            <a:pPr marL="0" lvl="0" indent="0">
              <a:buNone/>
            </a:pPr>
            <a:r>
              <a:rPr lang="en-US" sz="2200" dirty="0">
                <a:latin typeface="+mj-lt"/>
              </a:rPr>
              <a:t>     </a:t>
            </a:r>
            <a:r>
              <a:rPr lang="en-US" sz="2200" b="1" dirty="0">
                <a:solidFill>
                  <a:schemeClr val="tx2"/>
                </a:solidFill>
                <a:latin typeface="+mj-lt"/>
              </a:rPr>
              <a:t>DSWG Website: http://www.disusedsources.org/resources</a:t>
            </a:r>
          </a:p>
          <a:p>
            <a:pPr marL="0" lvl="0" indent="0">
              <a:buNone/>
            </a:pPr>
            <a:endParaRPr lang="en-US" sz="2200" dirty="0">
              <a:latin typeface="+mj-lt"/>
            </a:endParaRPr>
          </a:p>
          <a:p>
            <a:pPr marL="0" indent="0">
              <a:buNone/>
            </a:pPr>
            <a:endParaRPr lang="en-US" dirty="0"/>
          </a:p>
        </p:txBody>
      </p:sp>
      <p:pic>
        <p:nvPicPr>
          <p:cNvPr id="9" name="Picture 8" descr="DEP-r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1737" y="6080918"/>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0635" y="185410"/>
            <a:ext cx="8382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838200" y="381000"/>
            <a:ext cx="7543800" cy="461665"/>
          </a:xfrm>
          <a:prstGeom prst="rect">
            <a:avLst/>
          </a:prstGeom>
          <a:noFill/>
        </p:spPr>
        <p:txBody>
          <a:bodyPr wrap="square" rtlCol="0">
            <a:spAutoFit/>
          </a:bodyPr>
          <a:lstStyle/>
          <a:p>
            <a:r>
              <a:rPr lang="en-US" sz="2400" dirty="0">
                <a:solidFill>
                  <a:schemeClr val="bg1"/>
                </a:solidFill>
                <a:latin typeface="Arial" panose="020B0604020202020204" pitchFamily="34" charset="0"/>
                <a:cs typeface="Arial" panose="020B0604020202020204" pitchFamily="34" charset="0"/>
              </a:rPr>
              <a:t>Implementation Phase – DSWG Activities cont’d</a:t>
            </a:r>
          </a:p>
        </p:txBody>
      </p:sp>
      <p:sp>
        <p:nvSpPr>
          <p:cNvPr id="4" name="Slide Number Placeholder 3">
            <a:extLst>
              <a:ext uri="{FF2B5EF4-FFF2-40B4-BE49-F238E27FC236}">
                <a16:creationId xmlns:a16="http://schemas.microsoft.com/office/drawing/2014/main" id="{60A71543-E3F8-4AFE-B39A-B3CEADBA60C4}"/>
              </a:ext>
            </a:extLst>
          </p:cNvPr>
          <p:cNvSpPr>
            <a:spLocks noGrp="1"/>
          </p:cNvSpPr>
          <p:nvPr>
            <p:ph type="sldNum" sz="quarter" idx="12"/>
          </p:nvPr>
        </p:nvSpPr>
        <p:spPr>
          <a:xfrm>
            <a:off x="7010400" y="6492875"/>
            <a:ext cx="2133600" cy="365125"/>
          </a:xfrm>
        </p:spPr>
        <p:txBody>
          <a:bodyPr/>
          <a:lstStyle/>
          <a:p>
            <a:fld id="{A74F8468-5A9E-465B-BCC0-F56E32539040}" type="slidenum">
              <a:rPr lang="en-US" b="1" smtClean="0">
                <a:solidFill>
                  <a:schemeClr val="tx1"/>
                </a:solidFill>
              </a:rPr>
              <a:t>14</a:t>
            </a:fld>
            <a:endParaRPr lang="en-US" b="1" dirty="0">
              <a:solidFill>
                <a:schemeClr val="tx1"/>
              </a:solidFill>
            </a:endParaRPr>
          </a:p>
        </p:txBody>
      </p:sp>
    </p:spTree>
    <p:extLst>
      <p:ext uri="{BB962C8B-B14F-4D97-AF65-F5344CB8AC3E}">
        <p14:creationId xmlns:p14="http://schemas.microsoft.com/office/powerpoint/2010/main" val="36439084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 name="Slide Number Placeholder 2">
            <a:extLst>
              <a:ext uri="{FF2B5EF4-FFF2-40B4-BE49-F238E27FC236}">
                <a16:creationId xmlns:a16="http://schemas.microsoft.com/office/drawing/2014/main" id="{9BD857B9-2AD0-4C69-9CF3-955962E10DD8}"/>
              </a:ext>
            </a:extLst>
          </p:cNvPr>
          <p:cNvSpPr>
            <a:spLocks noGrp="1"/>
          </p:cNvSpPr>
          <p:nvPr>
            <p:ph type="sldNum" sz="quarter" idx="12"/>
          </p:nvPr>
        </p:nvSpPr>
        <p:spPr>
          <a:xfrm>
            <a:off x="7010400" y="6492875"/>
            <a:ext cx="2133600" cy="365125"/>
          </a:xfrm>
        </p:spPr>
        <p:txBody>
          <a:bodyPr/>
          <a:lstStyle/>
          <a:p>
            <a:fld id="{E87B86B5-851B-4346-A7DA-D981274D6738}" type="slidenum">
              <a:rPr lang="en-US" b="1" smtClean="0">
                <a:solidFill>
                  <a:schemeClr val="tx1"/>
                </a:solidFill>
              </a:rPr>
              <a:t>15</a:t>
            </a:fld>
            <a:endParaRPr lang="en-US" b="1">
              <a:solidFill>
                <a:schemeClr val="tx1"/>
              </a:solidFill>
            </a:endParaRPr>
          </a:p>
        </p:txBody>
      </p:sp>
      <p:pic>
        <p:nvPicPr>
          <p:cNvPr id="10" name="Picture 9" descr="DEP-rgb">
            <a:extLst>
              <a:ext uri="{FF2B5EF4-FFF2-40B4-BE49-F238E27FC236}">
                <a16:creationId xmlns:a16="http://schemas.microsoft.com/office/drawing/2014/main" id="{8DC2EAFD-7D75-4633-9F4B-B50D403121B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19664" y="6129669"/>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Subtitle 2">
            <a:extLst>
              <a:ext uri="{FF2B5EF4-FFF2-40B4-BE49-F238E27FC236}">
                <a16:creationId xmlns:a16="http://schemas.microsoft.com/office/drawing/2014/main" id="{21EB0982-AB81-4F52-AD5B-C862AF0E996A}"/>
              </a:ext>
            </a:extLst>
          </p:cNvPr>
          <p:cNvSpPr txBox="1">
            <a:spLocks/>
          </p:cNvSpPr>
          <p:nvPr/>
        </p:nvSpPr>
        <p:spPr>
          <a:xfrm>
            <a:off x="457200" y="1981200"/>
            <a:ext cx="8229600" cy="37338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dirty="0">
                <a:cs typeface="Times New Roman" panose="02020603050405020304" pitchFamily="18" charset="0"/>
              </a:rPr>
              <a:t>Rich Janati</a:t>
            </a:r>
          </a:p>
          <a:p>
            <a:pPr marL="0" indent="0" algn="ctr">
              <a:buNone/>
            </a:pPr>
            <a:r>
              <a:rPr lang="en-US" dirty="0">
                <a:cs typeface="Times New Roman" panose="02020603050405020304" pitchFamily="18" charset="0"/>
              </a:rPr>
              <a:t>Chief, Division of Nuclear Safety</a:t>
            </a:r>
          </a:p>
          <a:p>
            <a:pPr marL="0" indent="0" algn="ctr">
              <a:buNone/>
            </a:pPr>
            <a:r>
              <a:rPr lang="en-US" dirty="0">
                <a:cs typeface="Times New Roman" panose="02020603050405020304" pitchFamily="18" charset="0"/>
              </a:rPr>
              <a:t>Administrator, Appalachian Compact Comm.</a:t>
            </a:r>
          </a:p>
          <a:p>
            <a:pPr marL="0" indent="0" algn="ctr">
              <a:buNone/>
            </a:pPr>
            <a:endParaRPr lang="en-US" dirty="0">
              <a:cs typeface="Times New Roman" panose="02020603050405020304" pitchFamily="18" charset="0"/>
            </a:endParaRPr>
          </a:p>
          <a:p>
            <a:pPr marL="0" indent="0" algn="ctr">
              <a:buNone/>
            </a:pPr>
            <a:r>
              <a:rPr lang="en-US" dirty="0">
                <a:cs typeface="Times New Roman" panose="02020603050405020304" pitchFamily="18" charset="0"/>
              </a:rPr>
              <a:t>Phone: 717-787-2163</a:t>
            </a:r>
          </a:p>
          <a:p>
            <a:pPr marL="0" indent="0" algn="ctr">
              <a:buNone/>
            </a:pPr>
            <a:r>
              <a:rPr lang="en-US" dirty="0">
                <a:cs typeface="Times New Roman" panose="02020603050405020304" pitchFamily="18" charset="0"/>
              </a:rPr>
              <a:t>rjanati@pa.gov</a:t>
            </a:r>
          </a:p>
        </p:txBody>
      </p:sp>
      <p:sp>
        <p:nvSpPr>
          <p:cNvPr id="8" name="Title 7">
            <a:extLst>
              <a:ext uri="{FF2B5EF4-FFF2-40B4-BE49-F238E27FC236}">
                <a16:creationId xmlns:a16="http://schemas.microsoft.com/office/drawing/2014/main" id="{DB680432-B1DA-48B1-86E2-37E0E698FCD8}"/>
              </a:ext>
            </a:extLst>
          </p:cNvPr>
          <p:cNvSpPr>
            <a:spLocks noGrp="1"/>
          </p:cNvSpPr>
          <p:nvPr>
            <p:ph type="title"/>
          </p:nvPr>
        </p:nvSpPr>
        <p:spPr/>
        <p:txBody>
          <a:bodyPr>
            <a:noAutofit/>
          </a:bodyPr>
          <a:lstStyle/>
          <a:p>
            <a:r>
              <a:rPr lang="en-US" dirty="0"/>
              <a:t>Thank you.</a:t>
            </a:r>
            <a:br>
              <a:rPr lang="en-US" dirty="0"/>
            </a:br>
            <a:r>
              <a:rPr lang="en-US" dirty="0"/>
              <a:t>Questions?</a:t>
            </a:r>
          </a:p>
        </p:txBody>
      </p:sp>
    </p:spTree>
    <p:extLst>
      <p:ext uri="{BB962C8B-B14F-4D97-AF65-F5344CB8AC3E}">
        <p14:creationId xmlns:p14="http://schemas.microsoft.com/office/powerpoint/2010/main" val="2248259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Picture 4"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5287" y="114300"/>
            <a:ext cx="8382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241852" y="114300"/>
            <a:ext cx="8534400" cy="533400"/>
          </a:xfrm>
        </p:spPr>
        <p:txBody>
          <a:bodyPr>
            <a:noAutofit/>
          </a:bodyPr>
          <a:lstStyle/>
          <a:p>
            <a:r>
              <a:rPr lang="en-US" sz="3200" b="1" dirty="0">
                <a:solidFill>
                  <a:schemeClr val="bg1"/>
                </a:solidFill>
                <a:cs typeface="Times New Roman" panose="02020603050405020304" pitchFamily="18" charset="0"/>
              </a:rPr>
              <a:t>LLW Forum Report on Disused Sealed Sources</a:t>
            </a:r>
          </a:p>
        </p:txBody>
      </p:sp>
      <p:sp>
        <p:nvSpPr>
          <p:cNvPr id="3" name="Subtitle 2"/>
          <p:cNvSpPr>
            <a:spLocks noGrp="1"/>
          </p:cNvSpPr>
          <p:nvPr>
            <p:ph type="subTitle" idx="1"/>
          </p:nvPr>
        </p:nvSpPr>
        <p:spPr>
          <a:xfrm>
            <a:off x="304800" y="1015330"/>
            <a:ext cx="8382000" cy="5562600"/>
          </a:xfrm>
        </p:spPr>
        <p:txBody>
          <a:bodyPr>
            <a:normAutofit fontScale="25000" lnSpcReduction="20000"/>
          </a:bodyPr>
          <a:lstStyle/>
          <a:p>
            <a:pPr algn="l">
              <a:lnSpc>
                <a:spcPct val="120000"/>
              </a:lnSpc>
              <a:spcBef>
                <a:spcPts val="0"/>
              </a:spcBef>
            </a:pPr>
            <a:r>
              <a:rPr lang="en-US" sz="6200" dirty="0">
                <a:solidFill>
                  <a:schemeClr val="tx1"/>
                </a:solidFill>
                <a:latin typeface="Calibri" panose="020F0502020204030204" pitchFamily="34" charset="0"/>
              </a:rPr>
              <a:t>   </a:t>
            </a:r>
            <a:r>
              <a:rPr lang="en-US" sz="8000" dirty="0">
                <a:solidFill>
                  <a:schemeClr val="tx1"/>
                </a:solidFill>
                <a:latin typeface="Calibri" panose="020F0502020204030204" pitchFamily="34" charset="0"/>
              </a:rPr>
              <a:t>   </a:t>
            </a:r>
            <a:r>
              <a:rPr lang="en-US" sz="9600" b="1" dirty="0">
                <a:solidFill>
                  <a:schemeClr val="tx1"/>
                </a:solidFill>
                <a:latin typeface="Calibri" panose="020F0502020204030204" pitchFamily="34" charset="0"/>
              </a:rPr>
              <a:t>Background 1 </a:t>
            </a:r>
          </a:p>
          <a:p>
            <a:pPr marL="274320" algn="l">
              <a:lnSpc>
                <a:spcPct val="120000"/>
              </a:lnSpc>
              <a:spcBef>
                <a:spcPts val="600"/>
              </a:spcBef>
            </a:pPr>
            <a:endParaRPr lang="en-US" sz="4000" dirty="0">
              <a:solidFill>
                <a:schemeClr val="tx1"/>
              </a:solidFill>
              <a:latin typeface="Calibri" panose="020F0502020204030204" pitchFamily="34" charset="0"/>
            </a:endParaRPr>
          </a:p>
          <a:p>
            <a:pPr marL="342900" indent="-342900" algn="l">
              <a:lnSpc>
                <a:spcPct val="120000"/>
              </a:lnSpc>
              <a:spcBef>
                <a:spcPts val="0"/>
              </a:spcBef>
              <a:spcAft>
                <a:spcPts val="1200"/>
              </a:spcAft>
              <a:buFont typeface="Arial" panose="020B0604020202020204" pitchFamily="34" charset="0"/>
              <a:buChar char="•"/>
            </a:pPr>
            <a:r>
              <a:rPr lang="en-US" sz="8000" dirty="0">
                <a:solidFill>
                  <a:schemeClr val="tx1"/>
                </a:solidFill>
                <a:latin typeface="Calibri" panose="020F0502020204030204" pitchFamily="34" charset="0"/>
              </a:rPr>
              <a:t>Low-Level Radioactive Waste, Inc. (LLW Forum) is a national association of states, compacts, federal agencies and industry representatives.</a:t>
            </a:r>
          </a:p>
          <a:p>
            <a:pPr marL="342900" indent="-342900" algn="l">
              <a:lnSpc>
                <a:spcPct val="120000"/>
              </a:lnSpc>
              <a:spcBef>
                <a:spcPts val="0"/>
              </a:spcBef>
              <a:spcAft>
                <a:spcPts val="1200"/>
              </a:spcAft>
              <a:buFont typeface="Arial" panose="020B0604020202020204" pitchFamily="34" charset="0"/>
              <a:buChar char="•"/>
            </a:pPr>
            <a:r>
              <a:rPr lang="en-US" sz="8000" dirty="0">
                <a:solidFill>
                  <a:schemeClr val="tx1"/>
                </a:solidFill>
                <a:latin typeface="Calibri" panose="020F0502020204030204" pitchFamily="34" charset="0"/>
              </a:rPr>
              <a:t>National Nuclear Security Administration (NNSA) requested the LLW Forum establish a working group to provide recommendations to reduce the national security risk from disused sources.</a:t>
            </a:r>
          </a:p>
          <a:p>
            <a:pPr marL="342900" indent="-342900" algn="l">
              <a:lnSpc>
                <a:spcPct val="120000"/>
              </a:lnSpc>
              <a:spcBef>
                <a:spcPts val="0"/>
              </a:spcBef>
              <a:spcAft>
                <a:spcPts val="1200"/>
              </a:spcAft>
              <a:buFont typeface="Arial" panose="020B0604020202020204" pitchFamily="34" charset="0"/>
              <a:buChar char="•"/>
            </a:pPr>
            <a:r>
              <a:rPr lang="en-US" sz="8000" dirty="0">
                <a:solidFill>
                  <a:schemeClr val="tx1"/>
                </a:solidFill>
                <a:latin typeface="Calibri" panose="020F0502020204030204" pitchFamily="34" charset="0"/>
              </a:rPr>
              <a:t>LLW Forum Disused Sources Working Group (DSWG) was formed in September 2011 to develop recommendations for improving the management of disused sealed sources that pose a threat to national security.</a:t>
            </a:r>
          </a:p>
          <a:p>
            <a:pPr marL="342900" indent="-342900" algn="l">
              <a:lnSpc>
                <a:spcPct val="120000"/>
              </a:lnSpc>
              <a:spcBef>
                <a:spcPts val="0"/>
              </a:spcBef>
              <a:spcAft>
                <a:spcPts val="1200"/>
              </a:spcAft>
              <a:buFont typeface="Arial" panose="020B0604020202020204" pitchFamily="34" charset="0"/>
              <a:buChar char="•"/>
            </a:pPr>
            <a:r>
              <a:rPr lang="en-US" sz="8000" dirty="0">
                <a:solidFill>
                  <a:schemeClr val="tx1"/>
                </a:solidFill>
                <a:latin typeface="Calibri" panose="020F0502020204030204" pitchFamily="34" charset="0"/>
              </a:rPr>
              <a:t>DSWG final report was published in March 2014 and it is posted on the LLW Forum Website at www.llwforum.org.</a:t>
            </a:r>
          </a:p>
          <a:p>
            <a:pPr marL="342900" indent="-342900" algn="l">
              <a:lnSpc>
                <a:spcPct val="120000"/>
              </a:lnSpc>
              <a:spcBef>
                <a:spcPts val="0"/>
              </a:spcBef>
              <a:spcAft>
                <a:spcPts val="1200"/>
              </a:spcAft>
              <a:buFont typeface="Arial" panose="020B0604020202020204" pitchFamily="34" charset="0"/>
              <a:buChar char="•"/>
            </a:pPr>
            <a:r>
              <a:rPr lang="en-US" sz="8000" dirty="0">
                <a:solidFill>
                  <a:schemeClr val="tx1"/>
                </a:solidFill>
                <a:latin typeface="Calibri" panose="020F0502020204030204" pitchFamily="34" charset="0"/>
              </a:rPr>
              <a:t>DSWG received a follow-on NNSA grant to facilitate implementation of report recommendations.</a:t>
            </a:r>
          </a:p>
          <a:p>
            <a:pPr marL="285750" indent="-285750" algn="l">
              <a:lnSpc>
                <a:spcPct val="120000"/>
              </a:lnSpc>
              <a:buFont typeface="Arial" panose="020B0604020202020204" pitchFamily="34" charset="0"/>
              <a:buChar char="•"/>
            </a:pPr>
            <a:endParaRPr lang="en-US" sz="2600" dirty="0"/>
          </a:p>
          <a:p>
            <a:pPr marL="285750" indent="-285750" algn="l">
              <a:lnSpc>
                <a:spcPct val="120000"/>
              </a:lnSpc>
              <a:buFont typeface="Arial" panose="020B0604020202020204" pitchFamily="34" charset="0"/>
              <a:buChar char="•"/>
            </a:pPr>
            <a:endParaRPr lang="en-US" sz="1600" dirty="0"/>
          </a:p>
          <a:p>
            <a:pPr marL="285750" indent="-285750" algn="l">
              <a:lnSpc>
                <a:spcPct val="120000"/>
              </a:lnSpc>
              <a:buFont typeface="Arial" panose="020B0604020202020204" pitchFamily="34" charset="0"/>
              <a:buChar char="•"/>
            </a:pPr>
            <a:endParaRPr lang="en-US" sz="1600" dirty="0"/>
          </a:p>
          <a:p>
            <a:pPr marL="285750" indent="-285750" algn="l">
              <a:lnSpc>
                <a:spcPct val="120000"/>
              </a:lnSpc>
              <a:buFont typeface="Arial" panose="020B0604020202020204" pitchFamily="34" charset="0"/>
              <a:buChar char="•"/>
            </a:pPr>
            <a:endParaRPr lang="en-US" sz="1600" dirty="0"/>
          </a:p>
          <a:p>
            <a:pPr marL="285750" indent="-285750" algn="l">
              <a:lnSpc>
                <a:spcPct val="120000"/>
              </a:lnSpc>
              <a:buFont typeface="Arial" panose="020B0604020202020204" pitchFamily="34" charset="0"/>
              <a:buChar char="•"/>
            </a:pPr>
            <a:endParaRPr lang="en-US" sz="1600" dirty="0"/>
          </a:p>
          <a:p>
            <a:pPr marL="285750" indent="-285750" algn="l">
              <a:lnSpc>
                <a:spcPct val="120000"/>
              </a:lnSpc>
              <a:buFont typeface="Arial" panose="020B0604020202020204" pitchFamily="34" charset="0"/>
              <a:buChar char="•"/>
            </a:pPr>
            <a:endParaRPr lang="en-US" sz="1600" dirty="0"/>
          </a:p>
          <a:p>
            <a:pPr marL="285750" indent="-285750" algn="l">
              <a:lnSpc>
                <a:spcPct val="120000"/>
              </a:lnSpc>
              <a:buFont typeface="Arial" panose="020B0604020202020204" pitchFamily="34" charset="0"/>
              <a:buChar char="•"/>
            </a:pPr>
            <a:endParaRPr lang="en-US" sz="1600" dirty="0"/>
          </a:p>
          <a:p>
            <a:pPr marL="285750" indent="-285750" algn="l">
              <a:lnSpc>
                <a:spcPct val="120000"/>
              </a:lnSpc>
              <a:buFont typeface="Arial" panose="020B0604020202020204" pitchFamily="34" charset="0"/>
              <a:buChar char="•"/>
            </a:pPr>
            <a:endParaRPr lang="en-US" sz="1600" dirty="0"/>
          </a:p>
          <a:p>
            <a:pPr algn="l">
              <a:lnSpc>
                <a:spcPct val="120000"/>
              </a:lnSpc>
            </a:pPr>
            <a:endParaRPr lang="en-US" sz="1600" dirty="0"/>
          </a:p>
        </p:txBody>
      </p:sp>
      <p:pic>
        <p:nvPicPr>
          <p:cNvPr id="6" name="Picture 5" descr="DEP-rg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81737" y="6080918"/>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1E0319AE-61FD-4BCA-ADFE-348837C111AC}"/>
              </a:ext>
            </a:extLst>
          </p:cNvPr>
          <p:cNvSpPr>
            <a:spLocks noGrp="1"/>
          </p:cNvSpPr>
          <p:nvPr>
            <p:ph type="sldNum" sz="quarter" idx="12"/>
          </p:nvPr>
        </p:nvSpPr>
        <p:spPr>
          <a:xfrm>
            <a:off x="7010400" y="6492875"/>
            <a:ext cx="2133600" cy="365125"/>
          </a:xfrm>
        </p:spPr>
        <p:txBody>
          <a:bodyPr/>
          <a:lstStyle/>
          <a:p>
            <a:fld id="{A74F8468-5A9E-465B-BCC0-F56E32539040}" type="slidenum">
              <a:rPr lang="en-US" b="1" smtClean="0">
                <a:solidFill>
                  <a:schemeClr val="tx1"/>
                </a:solidFill>
              </a:rPr>
              <a:t>2</a:t>
            </a:fld>
            <a:endParaRPr lang="en-US" b="1" dirty="0">
              <a:solidFill>
                <a:schemeClr val="tx1"/>
              </a:solidFill>
            </a:endParaRPr>
          </a:p>
        </p:txBody>
      </p:sp>
    </p:spTree>
    <p:extLst>
      <p:ext uri="{BB962C8B-B14F-4D97-AF65-F5344CB8AC3E}">
        <p14:creationId xmlns:p14="http://schemas.microsoft.com/office/powerpoint/2010/main" val="2914314842"/>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ging bann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177130"/>
            <a:ext cx="8382000" cy="737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19430"/>
            <a:ext cx="8229600" cy="342900"/>
          </a:xfrm>
        </p:spPr>
        <p:txBody>
          <a:bodyPr>
            <a:normAutofit fontScale="90000"/>
          </a:bodyPr>
          <a:lstStyle/>
          <a:p>
            <a:r>
              <a:rPr lang="en-US" sz="3200" b="1" dirty="0">
                <a:solidFill>
                  <a:schemeClr val="bg1"/>
                </a:solidFill>
              </a:rPr>
              <a:t>LLW Forum DSWG Report</a:t>
            </a:r>
          </a:p>
        </p:txBody>
      </p:sp>
      <p:sp>
        <p:nvSpPr>
          <p:cNvPr id="3" name="Content Placeholder 2"/>
          <p:cNvSpPr>
            <a:spLocks noGrp="1"/>
          </p:cNvSpPr>
          <p:nvPr>
            <p:ph idx="1"/>
          </p:nvPr>
        </p:nvSpPr>
        <p:spPr>
          <a:xfrm>
            <a:off x="495300" y="1143000"/>
            <a:ext cx="8153400" cy="4724400"/>
          </a:xfrm>
        </p:spPr>
        <p:txBody>
          <a:bodyPr>
            <a:noAutofit/>
          </a:bodyPr>
          <a:lstStyle/>
          <a:p>
            <a:pPr marL="0" indent="0">
              <a:spcBef>
                <a:spcPts val="0"/>
              </a:spcBef>
              <a:buNone/>
            </a:pPr>
            <a:r>
              <a:rPr lang="en-US" sz="2000" dirty="0"/>
              <a:t>      </a:t>
            </a:r>
            <a:r>
              <a:rPr lang="en-US" sz="2400" b="1" dirty="0"/>
              <a:t>Background 2</a:t>
            </a:r>
          </a:p>
          <a:p>
            <a:pPr marL="0" indent="0">
              <a:spcBef>
                <a:spcPts val="0"/>
              </a:spcBef>
              <a:spcAft>
                <a:spcPts val="1200"/>
              </a:spcAft>
              <a:buNone/>
            </a:pPr>
            <a:endParaRPr lang="en-US" sz="1000" dirty="0"/>
          </a:p>
          <a:p>
            <a:pPr>
              <a:spcBef>
                <a:spcPts val="0"/>
              </a:spcBef>
              <a:spcAft>
                <a:spcPts val="1200"/>
              </a:spcAft>
            </a:pPr>
            <a:r>
              <a:rPr lang="en-US" sz="2000" dirty="0"/>
              <a:t>Sealed Radioactive Source - A radioactive material that is specifically manufactured for the purpose of using the emitted radiation.  Sealed sources usually consist of a known quantity of radioactive material where the structure is designed to prevent, under normal use, any dispersion of radioactive substance.</a:t>
            </a:r>
          </a:p>
          <a:p>
            <a:pPr>
              <a:spcBef>
                <a:spcPts val="0"/>
              </a:spcBef>
              <a:spcAft>
                <a:spcPts val="1200"/>
              </a:spcAft>
            </a:pPr>
            <a:r>
              <a:rPr lang="en-US" sz="2000" dirty="0"/>
              <a:t>Disused Source - A radioactive source that is no longer used, and is not intended to be used, for the practice for which an authorization has been granted.</a:t>
            </a:r>
          </a:p>
          <a:p>
            <a:pPr>
              <a:spcBef>
                <a:spcPts val="0"/>
              </a:spcBef>
              <a:spcAft>
                <a:spcPts val="1200"/>
              </a:spcAft>
            </a:pPr>
            <a:r>
              <a:rPr lang="en-US" sz="2000" dirty="0"/>
              <a:t>Individual sealed sources are ranked from highest potential (Category 1) to lowest potential (Category 5) according to their relative potential to cause immediate harmful health effects if not safely managed or securely protected.</a:t>
            </a:r>
          </a:p>
          <a:p>
            <a:pPr>
              <a:spcBef>
                <a:spcPts val="0"/>
              </a:spcBef>
            </a:pPr>
            <a:endParaRPr lang="en-US" sz="1800" dirty="0"/>
          </a:p>
          <a:p>
            <a:pPr marL="0" indent="0">
              <a:spcBef>
                <a:spcPts val="0"/>
              </a:spcBef>
              <a:buNone/>
            </a:pPr>
            <a:endParaRPr lang="en-US" sz="1800" dirty="0"/>
          </a:p>
          <a:p>
            <a:pPr marL="0" indent="0">
              <a:spcBef>
                <a:spcPts val="0"/>
              </a:spcBef>
              <a:buNone/>
            </a:pPr>
            <a:endParaRPr lang="en-US" sz="1800" dirty="0"/>
          </a:p>
          <a:p>
            <a:pPr marL="0" indent="0">
              <a:spcBef>
                <a:spcPts val="0"/>
              </a:spcBef>
              <a:buNone/>
            </a:pPr>
            <a:endParaRPr lang="en-US" sz="1800" dirty="0"/>
          </a:p>
        </p:txBody>
      </p:sp>
      <p:pic>
        <p:nvPicPr>
          <p:cNvPr id="6" name="Picture 5" descr="DEP-r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81737" y="6080918"/>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24C6E20-CFE1-4DA0-B515-4EFE649C5D83}"/>
              </a:ext>
            </a:extLst>
          </p:cNvPr>
          <p:cNvSpPr>
            <a:spLocks noGrp="1"/>
          </p:cNvSpPr>
          <p:nvPr>
            <p:ph type="sldNum" sz="quarter" idx="12"/>
          </p:nvPr>
        </p:nvSpPr>
        <p:spPr>
          <a:xfrm>
            <a:off x="7010400" y="6492875"/>
            <a:ext cx="2133600" cy="365125"/>
          </a:xfrm>
        </p:spPr>
        <p:txBody>
          <a:bodyPr/>
          <a:lstStyle/>
          <a:p>
            <a:fld id="{A74F8468-5A9E-465B-BCC0-F56E32539040}" type="slidenum">
              <a:rPr lang="en-US" b="1" smtClean="0">
                <a:solidFill>
                  <a:schemeClr val="tx1"/>
                </a:solidFill>
              </a:rPr>
              <a:t>3</a:t>
            </a:fld>
            <a:endParaRPr lang="en-US" b="1" dirty="0">
              <a:solidFill>
                <a:schemeClr val="tx1"/>
              </a:solidFill>
            </a:endParaRPr>
          </a:p>
        </p:txBody>
      </p:sp>
    </p:spTree>
    <p:extLst>
      <p:ext uri="{BB962C8B-B14F-4D97-AF65-F5344CB8AC3E}">
        <p14:creationId xmlns:p14="http://schemas.microsoft.com/office/powerpoint/2010/main" val="1366765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Aging bann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152400"/>
            <a:ext cx="8382000" cy="661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6" descr="http://www.iaea.org/OurWork/NE/NEFW/Technical_Areas/WTS/images/SRS1.v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4572000"/>
            <a:ext cx="2686050" cy="1076325"/>
          </a:xfrm>
          <a:prstGeom prst="rect">
            <a:avLst/>
          </a:prstGeom>
          <a:noFill/>
          <a:extLst>
            <a:ext uri="{909E8E84-426E-40DD-AFC4-6F175D3DCCD1}">
              <a14:hiddenFill xmlns:a14="http://schemas.microsoft.com/office/drawing/2010/main">
                <a:solidFill>
                  <a:srgbClr val="FFFFFF"/>
                </a:solidFill>
              </a14:hiddenFill>
            </a:ext>
          </a:extLst>
        </p:spPr>
      </p:pic>
      <p:pic>
        <p:nvPicPr>
          <p:cNvPr id="1027" name="irc_mi" descr="http://www.imagesco.com/geiger/S-7Source%20Product%20Line-Bw.jp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24400" y="1762125"/>
            <a:ext cx="3562350" cy="226695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9" descr="http://www.iaea.org/OurWork/NE/NEFW/Technical_Areas/WTS/images/SRS2.vip.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48275" y="4081462"/>
            <a:ext cx="2066925" cy="1962150"/>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3" descr="http://www.iaea.org/OurWork/NE/NEFW/Technical_Areas/WTS/images/SRS3.vip.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87400" y="1952625"/>
            <a:ext cx="2686050" cy="199072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5" name="Rectangle 6"/>
          <p:cNvSpPr>
            <a:spLocks noChangeArrowheads="1"/>
          </p:cNvSpPr>
          <p:nvPr/>
        </p:nvSpPr>
        <p:spPr bwMode="auto">
          <a:xfrm>
            <a:off x="0" y="15335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6" name="Rectangle 7"/>
          <p:cNvSpPr>
            <a:spLocks noChangeArrowheads="1"/>
          </p:cNvSpPr>
          <p:nvPr/>
        </p:nvSpPr>
        <p:spPr bwMode="auto">
          <a:xfrm>
            <a:off x="3200400" y="42576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7" name="Rectangle 8"/>
          <p:cNvSpPr>
            <a:spLocks noChangeArrowheads="1"/>
          </p:cNvSpPr>
          <p:nvPr/>
        </p:nvSpPr>
        <p:spPr bwMode="auto">
          <a:xfrm>
            <a:off x="0" y="62198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8" name="Rectangle 9"/>
          <p:cNvSpPr>
            <a:spLocks noChangeArrowheads="1"/>
          </p:cNvSpPr>
          <p:nvPr/>
        </p:nvSpPr>
        <p:spPr bwMode="auto">
          <a:xfrm>
            <a:off x="2743200" y="82105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10" name="Rectangle 9"/>
          <p:cNvSpPr/>
          <p:nvPr/>
        </p:nvSpPr>
        <p:spPr>
          <a:xfrm>
            <a:off x="1765309" y="165100"/>
            <a:ext cx="5460982" cy="461665"/>
          </a:xfrm>
          <a:prstGeom prst="rect">
            <a:avLst/>
          </a:prstGeom>
        </p:spPr>
        <p:txBody>
          <a:bodyPr wrap="none">
            <a:spAutoFit/>
          </a:bodyPr>
          <a:lstStyle/>
          <a:p>
            <a:r>
              <a:rPr lang="en-US" sz="2400" b="1" dirty="0">
                <a:solidFill>
                  <a:schemeClr val="bg1"/>
                </a:solidFill>
                <a:latin typeface="Calibri" panose="020F0502020204030204" pitchFamily="34" charset="0"/>
                <a:cs typeface="Times New Roman" panose="02020603050405020304" pitchFamily="18" charset="0"/>
              </a:rPr>
              <a:t>Examples of Radioactive Sealed Sources</a:t>
            </a:r>
          </a:p>
        </p:txBody>
      </p:sp>
      <p:pic>
        <p:nvPicPr>
          <p:cNvPr id="13" name="Picture 12" descr="DEP-rgb"/>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281737" y="6080918"/>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a:extLst>
              <a:ext uri="{FF2B5EF4-FFF2-40B4-BE49-F238E27FC236}">
                <a16:creationId xmlns:a16="http://schemas.microsoft.com/office/drawing/2014/main" id="{46E98377-E64E-4A66-9EBF-2B495D5EA0CB}"/>
              </a:ext>
            </a:extLst>
          </p:cNvPr>
          <p:cNvSpPr>
            <a:spLocks noGrp="1"/>
          </p:cNvSpPr>
          <p:nvPr>
            <p:ph type="sldNum" sz="quarter" idx="12"/>
          </p:nvPr>
        </p:nvSpPr>
        <p:spPr>
          <a:xfrm>
            <a:off x="7010400" y="6492875"/>
            <a:ext cx="2133600" cy="365125"/>
          </a:xfrm>
        </p:spPr>
        <p:txBody>
          <a:bodyPr/>
          <a:lstStyle/>
          <a:p>
            <a:fld id="{A74F8468-5A9E-465B-BCC0-F56E32539040}" type="slidenum">
              <a:rPr lang="en-US" b="1" smtClean="0">
                <a:solidFill>
                  <a:schemeClr val="tx1"/>
                </a:solidFill>
              </a:rPr>
              <a:t>4</a:t>
            </a:fld>
            <a:endParaRPr lang="en-US" b="1" dirty="0">
              <a:solidFill>
                <a:schemeClr val="tx1"/>
              </a:solidFill>
            </a:endParaRPr>
          </a:p>
        </p:txBody>
      </p:sp>
    </p:spTree>
    <p:extLst>
      <p:ext uri="{BB962C8B-B14F-4D97-AF65-F5344CB8AC3E}">
        <p14:creationId xmlns:p14="http://schemas.microsoft.com/office/powerpoint/2010/main" val="11713534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ging bann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177130"/>
            <a:ext cx="8382000" cy="8134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10817" y="297287"/>
            <a:ext cx="8229600" cy="381000"/>
          </a:xfrm>
        </p:spPr>
        <p:txBody>
          <a:bodyPr>
            <a:noAutofit/>
          </a:bodyPr>
          <a:lstStyle/>
          <a:p>
            <a:r>
              <a:rPr lang="en-US" sz="3200" b="1" dirty="0">
                <a:solidFill>
                  <a:schemeClr val="bg1"/>
                </a:solidFill>
              </a:rPr>
              <a:t>LLW Forum DSWG Report</a:t>
            </a:r>
          </a:p>
        </p:txBody>
      </p:sp>
      <p:sp>
        <p:nvSpPr>
          <p:cNvPr id="3" name="Content Placeholder 2"/>
          <p:cNvSpPr>
            <a:spLocks noGrp="1"/>
          </p:cNvSpPr>
          <p:nvPr>
            <p:ph idx="1"/>
          </p:nvPr>
        </p:nvSpPr>
        <p:spPr>
          <a:xfrm>
            <a:off x="410817" y="1219200"/>
            <a:ext cx="8001000" cy="4861718"/>
          </a:xfrm>
        </p:spPr>
        <p:txBody>
          <a:bodyPr>
            <a:normAutofit lnSpcReduction="10000"/>
          </a:bodyPr>
          <a:lstStyle/>
          <a:p>
            <a:pPr marL="114300" indent="342900">
              <a:spcBef>
                <a:spcPts val="0"/>
              </a:spcBef>
              <a:buNone/>
            </a:pPr>
            <a:r>
              <a:rPr lang="en-US" sz="2400" b="1" dirty="0"/>
              <a:t>Categories of Sealed Sources:</a:t>
            </a:r>
          </a:p>
          <a:p>
            <a:pPr marL="114300" indent="342900">
              <a:spcBef>
                <a:spcPts val="0"/>
              </a:spcBef>
              <a:buNone/>
            </a:pPr>
            <a:endParaRPr lang="en-US" sz="800" b="1" dirty="0"/>
          </a:p>
          <a:p>
            <a:pPr marL="114300" indent="342900" defTabSz="457200">
              <a:spcBef>
                <a:spcPts val="0"/>
              </a:spcBef>
            </a:pPr>
            <a:r>
              <a:rPr lang="en-US" sz="2000" dirty="0"/>
              <a:t>Category 1:  greater than or equal to Category 1 threshold (e.g., for 	Co-60: 810 Ci) – irradiators, teletherapy machines.</a:t>
            </a:r>
          </a:p>
          <a:p>
            <a:pPr marL="114300" indent="342900" defTabSz="457200">
              <a:spcBef>
                <a:spcPts val="0"/>
              </a:spcBef>
            </a:pPr>
            <a:endParaRPr lang="en-US" sz="800" dirty="0"/>
          </a:p>
          <a:p>
            <a:pPr marL="114300" indent="342900" defTabSz="457200">
              <a:spcBef>
                <a:spcPts val="0"/>
              </a:spcBef>
            </a:pPr>
            <a:r>
              <a:rPr lang="en-US" sz="2000" dirty="0"/>
              <a:t>Category 2:  less than the Category 1 threshold but equal to or 	greater than the Category 2 threshold - 1/100</a:t>
            </a:r>
            <a:r>
              <a:rPr lang="en-US" sz="2000" baseline="30000" dirty="0"/>
              <a:t>th</a:t>
            </a:r>
            <a:r>
              <a:rPr lang="en-US" sz="2000" dirty="0"/>
              <a:t> of Category 1 (e.g., 	for Co-60: 8.1 Ci) – industrial gamma radiography equipment, well   </a:t>
            </a:r>
          </a:p>
          <a:p>
            <a:pPr marL="114300" indent="0" defTabSz="457200">
              <a:spcBef>
                <a:spcPts val="0"/>
              </a:spcBef>
              <a:buNone/>
            </a:pPr>
            <a:r>
              <a:rPr lang="en-US" sz="2000" dirty="0"/>
              <a:t>      logging gauges. </a:t>
            </a:r>
          </a:p>
          <a:p>
            <a:pPr marL="114300" indent="342900" defTabSz="457200">
              <a:spcBef>
                <a:spcPts val="0"/>
              </a:spcBef>
            </a:pPr>
            <a:endParaRPr lang="en-US" sz="800" dirty="0"/>
          </a:p>
          <a:p>
            <a:pPr marL="114300" indent="342900" defTabSz="457200">
              <a:spcBef>
                <a:spcPts val="0"/>
              </a:spcBef>
            </a:pPr>
            <a:r>
              <a:rPr lang="en-US" sz="2000" dirty="0"/>
              <a:t>Category 3:  less than the Category 2 threshold but equal to or 	greater than the Category 3 threshold - 1/10</a:t>
            </a:r>
            <a:r>
              <a:rPr lang="en-US" sz="2000" baseline="30000" dirty="0"/>
              <a:t>th</a:t>
            </a:r>
            <a:r>
              <a:rPr lang="en-US" sz="2000" dirty="0"/>
              <a:t> of Category 2 </a:t>
            </a:r>
          </a:p>
          <a:p>
            <a:pPr marL="114300" indent="342900" defTabSz="457200">
              <a:spcBef>
                <a:spcPts val="0"/>
              </a:spcBef>
              <a:buNone/>
            </a:pPr>
            <a:r>
              <a:rPr lang="en-US" sz="2000" dirty="0"/>
              <a:t>(e.g., for Co-60: 0.81 Ci) – industrial gauges</a:t>
            </a:r>
          </a:p>
          <a:p>
            <a:pPr marL="114300" indent="342900" defTabSz="457200">
              <a:spcBef>
                <a:spcPts val="0"/>
              </a:spcBef>
              <a:buNone/>
            </a:pPr>
            <a:endParaRPr lang="en-US" sz="800" dirty="0"/>
          </a:p>
          <a:p>
            <a:pPr marL="114300" indent="342900" defTabSz="457200">
              <a:spcBef>
                <a:spcPts val="0"/>
              </a:spcBef>
            </a:pPr>
            <a:r>
              <a:rPr lang="en-US" sz="2000" dirty="0"/>
              <a:t>Category 4:  less than the Category 3 threshold but equal or greater 	than the Category 4 threshold -1/100</a:t>
            </a:r>
            <a:r>
              <a:rPr lang="en-US" sz="2000" baseline="30000" dirty="0"/>
              <a:t>th</a:t>
            </a:r>
            <a:r>
              <a:rPr lang="en-US" sz="2000" dirty="0"/>
              <a:t> of Category 3 (e.g., for 	Co-60: 	0.0081 Ci)  ‒ thickness gauges, bone densitometers.</a:t>
            </a:r>
          </a:p>
          <a:p>
            <a:pPr marL="114300" indent="342900" defTabSz="457200">
              <a:spcBef>
                <a:spcPts val="0"/>
              </a:spcBef>
            </a:pPr>
            <a:endParaRPr lang="en-US" sz="800" dirty="0"/>
          </a:p>
          <a:p>
            <a:pPr marL="114300" indent="342900" defTabSz="457200">
              <a:spcBef>
                <a:spcPts val="0"/>
              </a:spcBef>
            </a:pPr>
            <a:r>
              <a:rPr lang="en-US" sz="2000" dirty="0"/>
              <a:t>Category 5:  less than the Category 4 threshold down to IAEA exempt 	quantities – x-ray fluorescence devices, static eliminators.   </a:t>
            </a:r>
          </a:p>
          <a:p>
            <a:pPr marL="114300" indent="342900"/>
            <a:endParaRPr lang="en-US" sz="1800" dirty="0"/>
          </a:p>
        </p:txBody>
      </p:sp>
      <p:pic>
        <p:nvPicPr>
          <p:cNvPr id="8" name="Picture 7" descr="DEP-r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81737" y="6080918"/>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CC5E3974-F046-49AD-92A3-18972BD96D83}"/>
              </a:ext>
            </a:extLst>
          </p:cNvPr>
          <p:cNvSpPr>
            <a:spLocks noGrp="1"/>
          </p:cNvSpPr>
          <p:nvPr>
            <p:ph type="sldNum" sz="quarter" idx="12"/>
          </p:nvPr>
        </p:nvSpPr>
        <p:spPr>
          <a:xfrm>
            <a:off x="7010400" y="6492875"/>
            <a:ext cx="2133600" cy="365125"/>
          </a:xfrm>
        </p:spPr>
        <p:txBody>
          <a:bodyPr/>
          <a:lstStyle/>
          <a:p>
            <a:fld id="{A74F8468-5A9E-465B-BCC0-F56E32539040}" type="slidenum">
              <a:rPr lang="en-US" b="1" smtClean="0">
                <a:solidFill>
                  <a:schemeClr val="tx1"/>
                </a:solidFill>
              </a:rPr>
              <a:t>5</a:t>
            </a:fld>
            <a:endParaRPr lang="en-US" b="1" dirty="0">
              <a:solidFill>
                <a:schemeClr val="tx1"/>
              </a:solidFill>
            </a:endParaRPr>
          </a:p>
        </p:txBody>
      </p:sp>
    </p:spTree>
    <p:extLst>
      <p:ext uri="{BB962C8B-B14F-4D97-AF65-F5344CB8AC3E}">
        <p14:creationId xmlns:p14="http://schemas.microsoft.com/office/powerpoint/2010/main" val="10516998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ging bann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2900" y="288235"/>
            <a:ext cx="8382000" cy="8134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533400" y="381000"/>
            <a:ext cx="8153400" cy="405730"/>
          </a:xfrm>
        </p:spPr>
        <p:txBody>
          <a:bodyPr>
            <a:normAutofit fontScale="90000"/>
          </a:bodyPr>
          <a:lstStyle/>
          <a:p>
            <a:r>
              <a:rPr lang="en-US" sz="3200" b="1" dirty="0">
                <a:solidFill>
                  <a:schemeClr val="bg1"/>
                </a:solidFill>
              </a:rPr>
              <a:t>LLW Forum DSWG Report</a:t>
            </a:r>
          </a:p>
        </p:txBody>
      </p:sp>
      <p:sp>
        <p:nvSpPr>
          <p:cNvPr id="3" name="Content Placeholder 2"/>
          <p:cNvSpPr>
            <a:spLocks noGrp="1"/>
          </p:cNvSpPr>
          <p:nvPr>
            <p:ph idx="1"/>
          </p:nvPr>
        </p:nvSpPr>
        <p:spPr>
          <a:xfrm>
            <a:off x="533400" y="1124896"/>
            <a:ext cx="8001000" cy="4754563"/>
          </a:xfrm>
        </p:spPr>
        <p:txBody>
          <a:bodyPr>
            <a:noAutofit/>
          </a:bodyPr>
          <a:lstStyle/>
          <a:p>
            <a:pPr marL="0" indent="0">
              <a:buNone/>
            </a:pPr>
            <a:r>
              <a:rPr lang="en-US" sz="1800" dirty="0"/>
              <a:t>   </a:t>
            </a:r>
          </a:p>
          <a:p>
            <a:pPr marL="0" indent="0">
              <a:buNone/>
            </a:pPr>
            <a:r>
              <a:rPr lang="en-US" sz="2400" dirty="0"/>
              <a:t>     </a:t>
            </a:r>
            <a:r>
              <a:rPr lang="en-US" sz="2400" b="1" dirty="0"/>
              <a:t>Scope of Study</a:t>
            </a:r>
          </a:p>
          <a:p>
            <a:pPr marL="0" indent="0">
              <a:buNone/>
            </a:pPr>
            <a:endParaRPr lang="en-US" sz="1800" dirty="0"/>
          </a:p>
          <a:p>
            <a:pPr>
              <a:spcBef>
                <a:spcPts val="0"/>
              </a:spcBef>
              <a:spcAft>
                <a:spcPts val="600"/>
              </a:spcAft>
            </a:pPr>
            <a:r>
              <a:rPr lang="en-US" sz="2000" dirty="0"/>
              <a:t>Limited to commercial sources and federal sources for which states and compacts are responsible.</a:t>
            </a:r>
          </a:p>
          <a:p>
            <a:pPr>
              <a:spcBef>
                <a:spcPts val="0"/>
              </a:spcBef>
              <a:spcAft>
                <a:spcPts val="600"/>
              </a:spcAft>
            </a:pPr>
            <a:r>
              <a:rPr lang="en-US" sz="2000" dirty="0"/>
              <a:t>Excludes sealed sources that are under Department of Energy’s (DOE) control and responsibility.</a:t>
            </a:r>
          </a:p>
          <a:p>
            <a:pPr>
              <a:spcBef>
                <a:spcPts val="0"/>
              </a:spcBef>
              <a:spcAft>
                <a:spcPts val="600"/>
              </a:spcAft>
            </a:pPr>
            <a:r>
              <a:rPr lang="en-US" sz="2000" dirty="0"/>
              <a:t>Excludes sources that present a low security concern, such as tritium exit signs.</a:t>
            </a:r>
          </a:p>
          <a:p>
            <a:pPr>
              <a:spcBef>
                <a:spcPts val="0"/>
              </a:spcBef>
            </a:pPr>
            <a:r>
              <a:rPr lang="en-US" sz="2000" dirty="0"/>
              <a:t>Physical security of sealed sources is outside the scope of the study. </a:t>
            </a:r>
          </a:p>
        </p:txBody>
      </p:sp>
      <p:pic>
        <p:nvPicPr>
          <p:cNvPr id="6" name="Picture 5" descr="DEP-r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81737" y="6080918"/>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C96C313C-1554-48A2-82C7-19199576ECC0}"/>
              </a:ext>
            </a:extLst>
          </p:cNvPr>
          <p:cNvSpPr>
            <a:spLocks noGrp="1"/>
          </p:cNvSpPr>
          <p:nvPr>
            <p:ph type="sldNum" sz="quarter" idx="12"/>
          </p:nvPr>
        </p:nvSpPr>
        <p:spPr>
          <a:xfrm>
            <a:off x="7010400" y="6492875"/>
            <a:ext cx="2133600" cy="365125"/>
          </a:xfrm>
        </p:spPr>
        <p:txBody>
          <a:bodyPr/>
          <a:lstStyle/>
          <a:p>
            <a:fld id="{A74F8468-5A9E-465B-BCC0-F56E32539040}" type="slidenum">
              <a:rPr lang="en-US" b="1" smtClean="0">
                <a:solidFill>
                  <a:schemeClr val="tx1"/>
                </a:solidFill>
              </a:rPr>
              <a:t>6</a:t>
            </a:fld>
            <a:endParaRPr lang="en-US" b="1" dirty="0">
              <a:solidFill>
                <a:schemeClr val="tx1"/>
              </a:solidFill>
            </a:endParaRPr>
          </a:p>
        </p:txBody>
      </p:sp>
    </p:spTree>
    <p:extLst>
      <p:ext uri="{BB962C8B-B14F-4D97-AF65-F5344CB8AC3E}">
        <p14:creationId xmlns:p14="http://schemas.microsoft.com/office/powerpoint/2010/main" val="37267806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ging bann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177130"/>
            <a:ext cx="8382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177130"/>
            <a:ext cx="8229600" cy="584870"/>
          </a:xfrm>
        </p:spPr>
        <p:txBody>
          <a:bodyPr>
            <a:noAutofit/>
          </a:bodyPr>
          <a:lstStyle/>
          <a:p>
            <a:r>
              <a:rPr lang="en-US" sz="3200" b="1" dirty="0">
                <a:solidFill>
                  <a:schemeClr val="bg1"/>
                </a:solidFill>
              </a:rPr>
              <a:t>LLW Forum DSWG Report</a:t>
            </a:r>
          </a:p>
        </p:txBody>
      </p:sp>
      <p:sp>
        <p:nvSpPr>
          <p:cNvPr id="3" name="Content Placeholder 2"/>
          <p:cNvSpPr>
            <a:spLocks noGrp="1"/>
          </p:cNvSpPr>
          <p:nvPr>
            <p:ph idx="1"/>
          </p:nvPr>
        </p:nvSpPr>
        <p:spPr>
          <a:xfrm>
            <a:off x="342900" y="1281911"/>
            <a:ext cx="8458200" cy="5353043"/>
          </a:xfrm>
        </p:spPr>
        <p:txBody>
          <a:bodyPr>
            <a:noAutofit/>
          </a:bodyPr>
          <a:lstStyle/>
          <a:p>
            <a:pPr>
              <a:lnSpc>
                <a:spcPts val="1200"/>
              </a:lnSpc>
              <a:spcBef>
                <a:spcPts val="0"/>
              </a:spcBef>
              <a:buNone/>
            </a:pPr>
            <a:r>
              <a:rPr lang="en-US" sz="2000" dirty="0"/>
              <a:t>      </a:t>
            </a:r>
            <a:r>
              <a:rPr lang="en-US" sz="2400" b="1" dirty="0"/>
              <a:t>Problem Statement</a:t>
            </a:r>
          </a:p>
          <a:p>
            <a:pPr>
              <a:spcBef>
                <a:spcPts val="0"/>
              </a:spcBef>
              <a:spcAft>
                <a:spcPts val="600"/>
              </a:spcAft>
              <a:buNone/>
            </a:pPr>
            <a:endParaRPr lang="en-US" sz="800" dirty="0"/>
          </a:p>
          <a:p>
            <a:pPr>
              <a:spcBef>
                <a:spcPts val="0"/>
              </a:spcBef>
              <a:spcAft>
                <a:spcPts val="600"/>
              </a:spcAft>
            </a:pPr>
            <a:r>
              <a:rPr lang="en-US" sz="2000" dirty="0"/>
              <a:t>There are approximately 2 million sealed sources that are licensed for use in the U.S. and, of those, thousands become disused sources each year.</a:t>
            </a:r>
          </a:p>
          <a:p>
            <a:pPr>
              <a:spcBef>
                <a:spcPts val="0"/>
              </a:spcBef>
              <a:spcAft>
                <a:spcPts val="600"/>
              </a:spcAft>
            </a:pPr>
            <a:r>
              <a:rPr lang="en-US" sz="2000" dirty="0"/>
              <a:t>Users are reluctant to declare their sources as disused or reuse, recycle, or dispose of their sources for a variety of reasons such as future use,  transportation restrictions, disposal cost and the relative ease and low cost of storage.</a:t>
            </a:r>
          </a:p>
          <a:p>
            <a:pPr>
              <a:spcBef>
                <a:spcPts val="0"/>
              </a:spcBef>
              <a:spcAft>
                <a:spcPts val="600"/>
              </a:spcAft>
            </a:pPr>
            <a:r>
              <a:rPr lang="en-US" sz="2000" dirty="0"/>
              <a:t>Some of these sources pose a threat to national security as they could be used as a radiological dispersion device (RDD).</a:t>
            </a:r>
          </a:p>
          <a:p>
            <a:pPr>
              <a:spcBef>
                <a:spcPts val="0"/>
              </a:spcBef>
              <a:spcAft>
                <a:spcPts val="600"/>
              </a:spcAft>
            </a:pPr>
            <a:r>
              <a:rPr lang="en-US" sz="2000" dirty="0"/>
              <a:t>EPA has estimated that an RDD incident in a metropolitan area could result in about 39 million cubic feet of radioactive waste requiring disposal.</a:t>
            </a:r>
          </a:p>
          <a:p>
            <a:pPr>
              <a:spcBef>
                <a:spcPts val="0"/>
              </a:spcBef>
              <a:spcAft>
                <a:spcPts val="600"/>
              </a:spcAft>
            </a:pPr>
            <a:r>
              <a:rPr lang="en-US" sz="2000" dirty="0"/>
              <a:t>No comprehensive data system exists to track all sealed sources or disused sources in the United States.</a:t>
            </a:r>
          </a:p>
          <a:p>
            <a:pPr>
              <a:spcBef>
                <a:spcPts val="0"/>
              </a:spcBef>
              <a:spcAft>
                <a:spcPts val="600"/>
              </a:spcAft>
            </a:pPr>
            <a:r>
              <a:rPr lang="en-US" sz="2000" dirty="0"/>
              <a:t>NRC’s National Source Tracking System (NSTS) includes only Category 1 and 2 sources and not Category 3 thru 5 sources. </a:t>
            </a:r>
          </a:p>
        </p:txBody>
      </p:sp>
      <p:pic>
        <p:nvPicPr>
          <p:cNvPr id="6" name="Picture 5" descr="DEP-r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81737" y="6080918"/>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900FF2CD-923A-4F76-AC07-8D7E566E0278}"/>
              </a:ext>
            </a:extLst>
          </p:cNvPr>
          <p:cNvSpPr>
            <a:spLocks noGrp="1"/>
          </p:cNvSpPr>
          <p:nvPr>
            <p:ph type="sldNum" sz="quarter" idx="12"/>
          </p:nvPr>
        </p:nvSpPr>
        <p:spPr>
          <a:xfrm>
            <a:off x="7010400" y="6492875"/>
            <a:ext cx="2133600" cy="365125"/>
          </a:xfrm>
        </p:spPr>
        <p:txBody>
          <a:bodyPr/>
          <a:lstStyle/>
          <a:p>
            <a:fld id="{A74F8468-5A9E-465B-BCC0-F56E32539040}" type="slidenum">
              <a:rPr lang="en-US" b="1" smtClean="0">
                <a:solidFill>
                  <a:schemeClr val="tx1"/>
                </a:solidFill>
              </a:rPr>
              <a:t>7</a:t>
            </a:fld>
            <a:endParaRPr lang="en-US" b="1" dirty="0">
              <a:solidFill>
                <a:schemeClr val="tx1"/>
              </a:solidFill>
            </a:endParaRPr>
          </a:p>
        </p:txBody>
      </p:sp>
    </p:spTree>
    <p:extLst>
      <p:ext uri="{BB962C8B-B14F-4D97-AF65-F5344CB8AC3E}">
        <p14:creationId xmlns:p14="http://schemas.microsoft.com/office/powerpoint/2010/main" val="5888780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ging bann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177130"/>
            <a:ext cx="8382000" cy="8134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914400" y="177130"/>
            <a:ext cx="7010400" cy="584870"/>
          </a:xfrm>
        </p:spPr>
        <p:txBody>
          <a:bodyPr>
            <a:noAutofit/>
          </a:bodyPr>
          <a:lstStyle/>
          <a:p>
            <a:r>
              <a:rPr lang="en-US" sz="3200" b="1" dirty="0">
                <a:solidFill>
                  <a:schemeClr val="bg1"/>
                </a:solidFill>
              </a:rPr>
              <a:t>LLW Forum DSWG report</a:t>
            </a:r>
          </a:p>
        </p:txBody>
      </p:sp>
      <p:sp>
        <p:nvSpPr>
          <p:cNvPr id="3" name="Content Placeholder 2"/>
          <p:cNvSpPr>
            <a:spLocks noGrp="1"/>
          </p:cNvSpPr>
          <p:nvPr>
            <p:ph idx="1"/>
          </p:nvPr>
        </p:nvSpPr>
        <p:spPr>
          <a:xfrm>
            <a:off x="304800" y="1143000"/>
            <a:ext cx="8229600" cy="4830763"/>
          </a:xfrm>
        </p:spPr>
        <p:txBody>
          <a:bodyPr>
            <a:noAutofit/>
          </a:bodyPr>
          <a:lstStyle/>
          <a:p>
            <a:pPr marL="0" indent="0">
              <a:spcBef>
                <a:spcPts val="0"/>
              </a:spcBef>
              <a:buNone/>
            </a:pPr>
            <a:r>
              <a:rPr lang="en-US" sz="2000" b="1" dirty="0"/>
              <a:t>          Major Factors Contributing to the Disused Sealed Sources Problem</a:t>
            </a:r>
          </a:p>
          <a:p>
            <a:pPr>
              <a:spcBef>
                <a:spcPts val="0"/>
              </a:spcBef>
              <a:buNone/>
            </a:pPr>
            <a:endParaRPr lang="en-US" sz="2000" dirty="0"/>
          </a:p>
          <a:p>
            <a:pPr>
              <a:spcBef>
                <a:spcPts val="0"/>
              </a:spcBef>
            </a:pPr>
            <a:r>
              <a:rPr lang="en-US" sz="2000" dirty="0"/>
              <a:t>The life cycle costs of managing and ultimately disposing of sealed sources are not internalized.</a:t>
            </a:r>
          </a:p>
          <a:p>
            <a:pPr>
              <a:spcBef>
                <a:spcPts val="0"/>
              </a:spcBef>
            </a:pPr>
            <a:endParaRPr lang="en-US" sz="800" dirty="0"/>
          </a:p>
          <a:p>
            <a:pPr>
              <a:spcBef>
                <a:spcPts val="0"/>
              </a:spcBef>
            </a:pPr>
            <a:r>
              <a:rPr lang="en-US" sz="2000" dirty="0"/>
              <a:t>The practices of the NRC and the NNSA do not fully reflect a consistent review of what sources pose a threat to national security.</a:t>
            </a:r>
          </a:p>
          <a:p>
            <a:pPr>
              <a:spcBef>
                <a:spcPts val="0"/>
              </a:spcBef>
            </a:pPr>
            <a:endParaRPr lang="en-US" sz="800" dirty="0"/>
          </a:p>
          <a:p>
            <a:pPr>
              <a:spcBef>
                <a:spcPts val="0"/>
              </a:spcBef>
            </a:pPr>
            <a:r>
              <a:rPr lang="en-US" sz="2000" dirty="0"/>
              <a:t>The regulatory system is not adequate for the post-9/11 threat environment.</a:t>
            </a:r>
          </a:p>
          <a:p>
            <a:pPr>
              <a:spcBef>
                <a:spcPts val="0"/>
              </a:spcBef>
            </a:pPr>
            <a:endParaRPr lang="en-US" sz="800" dirty="0"/>
          </a:p>
          <a:p>
            <a:pPr>
              <a:spcBef>
                <a:spcPts val="0"/>
              </a:spcBef>
            </a:pPr>
            <a:r>
              <a:rPr lang="en-US" sz="2000" dirty="0"/>
              <a:t>There are no financial incentives for disused sources to be used, recycled, or disposed in a timely manner.</a:t>
            </a:r>
          </a:p>
          <a:p>
            <a:pPr>
              <a:spcBef>
                <a:spcPts val="0"/>
              </a:spcBef>
            </a:pPr>
            <a:endParaRPr lang="en-US" sz="800" dirty="0"/>
          </a:p>
          <a:p>
            <a:pPr>
              <a:spcBef>
                <a:spcPts val="0"/>
              </a:spcBef>
            </a:pPr>
            <a:r>
              <a:rPr lang="en-US" sz="2000" dirty="0"/>
              <a:t>The opportunities for recycling and reusing sealed sources are being underutilized.</a:t>
            </a:r>
          </a:p>
          <a:p>
            <a:pPr>
              <a:spcBef>
                <a:spcPts val="0"/>
              </a:spcBef>
            </a:pPr>
            <a:endParaRPr lang="en-US" sz="800" dirty="0"/>
          </a:p>
          <a:p>
            <a:pPr>
              <a:spcBef>
                <a:spcPts val="0"/>
              </a:spcBef>
            </a:pPr>
            <a:r>
              <a:rPr lang="en-US" sz="2000" dirty="0"/>
              <a:t>Type B shipping containers needed to transport certain high-activity sealed sources are in short supply and are very expensive.</a:t>
            </a:r>
          </a:p>
          <a:p>
            <a:endParaRPr lang="en-US" sz="2000" dirty="0"/>
          </a:p>
        </p:txBody>
      </p:sp>
      <p:pic>
        <p:nvPicPr>
          <p:cNvPr id="6" name="Picture 5" descr="DEP-r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81737" y="6080918"/>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8B6DEFB3-BE2C-4BBE-BAB4-289058980BF7}"/>
              </a:ext>
            </a:extLst>
          </p:cNvPr>
          <p:cNvSpPr>
            <a:spLocks noGrp="1"/>
          </p:cNvSpPr>
          <p:nvPr>
            <p:ph type="sldNum" sz="quarter" idx="12"/>
          </p:nvPr>
        </p:nvSpPr>
        <p:spPr>
          <a:xfrm>
            <a:off x="7010400" y="6492875"/>
            <a:ext cx="2133600" cy="365125"/>
          </a:xfrm>
        </p:spPr>
        <p:txBody>
          <a:bodyPr/>
          <a:lstStyle/>
          <a:p>
            <a:fld id="{A74F8468-5A9E-465B-BCC0-F56E32539040}" type="slidenum">
              <a:rPr lang="en-US" b="1" smtClean="0">
                <a:solidFill>
                  <a:schemeClr val="tx1"/>
                </a:solidFill>
              </a:rPr>
              <a:t>8</a:t>
            </a:fld>
            <a:endParaRPr lang="en-US" b="1" dirty="0">
              <a:solidFill>
                <a:schemeClr val="tx1"/>
              </a:solidFill>
            </a:endParaRPr>
          </a:p>
        </p:txBody>
      </p:sp>
    </p:spTree>
    <p:extLst>
      <p:ext uri="{BB962C8B-B14F-4D97-AF65-F5344CB8AC3E}">
        <p14:creationId xmlns:p14="http://schemas.microsoft.com/office/powerpoint/2010/main" val="7067833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153400" cy="5211763"/>
          </a:xfrm>
        </p:spPr>
        <p:txBody>
          <a:bodyPr>
            <a:normAutofit/>
          </a:bodyPr>
          <a:lstStyle/>
          <a:p>
            <a:pPr marL="574675" indent="-574675">
              <a:spcAft>
                <a:spcPts val="1200"/>
              </a:spcAft>
              <a:buFont typeface="+mj-lt"/>
              <a:buAutoNum type="arabicPeriod"/>
            </a:pPr>
            <a:r>
              <a:rPr lang="en-US" sz="2000" dirty="0">
                <a:latin typeface="+mj-lt"/>
                <a:cs typeface="Arial" panose="020B0604020202020204" pitchFamily="34" charset="0"/>
              </a:rPr>
              <a:t>NRC should develop robust financial assurance requirements for all licensees (Categories 1 thru 3).  The financial assurance requirements should be adequate to cover the entire cost of packaging, transport and disposal.</a:t>
            </a:r>
          </a:p>
          <a:p>
            <a:pPr marL="574675" indent="-574675">
              <a:spcAft>
                <a:spcPts val="1200"/>
              </a:spcAft>
              <a:buFont typeface="+mj-lt"/>
              <a:buAutoNum type="arabicPeriod"/>
            </a:pPr>
            <a:r>
              <a:rPr lang="en-US" sz="2000" dirty="0">
                <a:latin typeface="+mj-lt"/>
                <a:cs typeface="Arial" panose="020B0604020202020204" pitchFamily="34" charset="0"/>
              </a:rPr>
              <a:t>Create a program, possibly through the Conference of Radiation Control Program Directors, Inc. (CRCPD), to educate proposed buyers of sealed sources about the life-cycle costs of sealed sources, including information about the cost of storage, transportation and disposal.</a:t>
            </a:r>
          </a:p>
          <a:p>
            <a:pPr marL="574675" indent="-574675">
              <a:spcAft>
                <a:spcPts val="1200"/>
              </a:spcAft>
              <a:buFont typeface="+mj-lt"/>
              <a:buAutoNum type="arabicPeriod"/>
            </a:pPr>
            <a:r>
              <a:rPr lang="en-US" sz="2000" dirty="0">
                <a:latin typeface="+mj-lt"/>
                <a:cs typeface="Arial" panose="020B0604020202020204" pitchFamily="34" charset="0"/>
              </a:rPr>
              <a:t>NRC and the Agreement States (AS) should expand and make enforceable the general license (GL) storage limit regulation to address all Category 1 thru 3 sources in storage for more than two years unless the licensee can make a clear demonstration of future use.  Clear regulatory authority is needed to direct the disposition of these sources after they have been stored for two years.</a:t>
            </a:r>
          </a:p>
        </p:txBody>
      </p:sp>
      <p:pic>
        <p:nvPicPr>
          <p:cNvPr id="9" name="Picture 8" descr="Aging bann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304800"/>
            <a:ext cx="8382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762000" y="381072"/>
            <a:ext cx="3505200" cy="461665"/>
          </a:xfrm>
          <a:prstGeom prst="rect">
            <a:avLst/>
          </a:prstGeom>
          <a:noFill/>
        </p:spPr>
        <p:txBody>
          <a:bodyPr wrap="square" rtlCol="0">
            <a:spAutoFit/>
          </a:bodyPr>
          <a:lstStyle/>
          <a:p>
            <a:r>
              <a:rPr lang="en-US" sz="2400" dirty="0">
                <a:solidFill>
                  <a:schemeClr val="bg1"/>
                </a:solidFill>
                <a:latin typeface="Arial" panose="020B0604020202020204" pitchFamily="34" charset="0"/>
                <a:cs typeface="Arial" panose="020B0604020202020204" pitchFamily="34" charset="0"/>
              </a:rPr>
              <a:t>Recommendations</a:t>
            </a:r>
          </a:p>
        </p:txBody>
      </p:sp>
      <p:sp>
        <p:nvSpPr>
          <p:cNvPr id="10" name="TextBox 9"/>
          <p:cNvSpPr txBox="1"/>
          <p:nvPr/>
        </p:nvSpPr>
        <p:spPr>
          <a:xfrm>
            <a:off x="762000" y="381000"/>
            <a:ext cx="3505200" cy="461665"/>
          </a:xfrm>
          <a:prstGeom prst="rect">
            <a:avLst/>
          </a:prstGeom>
          <a:noFill/>
        </p:spPr>
        <p:txBody>
          <a:bodyPr wrap="square" rtlCol="0">
            <a:spAutoFit/>
          </a:bodyPr>
          <a:lstStyle/>
          <a:p>
            <a:r>
              <a:rPr lang="en-US" sz="2400" dirty="0">
                <a:solidFill>
                  <a:schemeClr val="bg1"/>
                </a:solidFill>
                <a:latin typeface="Arial" panose="020B0604020202020204" pitchFamily="34" charset="0"/>
                <a:cs typeface="Arial" panose="020B0604020202020204" pitchFamily="34" charset="0"/>
              </a:rPr>
              <a:t>Recommendations</a:t>
            </a:r>
          </a:p>
        </p:txBody>
      </p:sp>
      <p:pic>
        <p:nvPicPr>
          <p:cNvPr id="6" name="Picture 5" descr="DEP-r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81737" y="6080918"/>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3BA7EA6D-9A1E-43AF-8495-F347040D68D7}"/>
              </a:ext>
            </a:extLst>
          </p:cNvPr>
          <p:cNvSpPr>
            <a:spLocks noGrp="1"/>
          </p:cNvSpPr>
          <p:nvPr>
            <p:ph type="sldNum" sz="quarter" idx="12"/>
          </p:nvPr>
        </p:nvSpPr>
        <p:spPr>
          <a:xfrm>
            <a:off x="7010400" y="6492875"/>
            <a:ext cx="2133600" cy="365125"/>
          </a:xfrm>
        </p:spPr>
        <p:txBody>
          <a:bodyPr/>
          <a:lstStyle/>
          <a:p>
            <a:fld id="{A74F8468-5A9E-465B-BCC0-F56E32539040}" type="slidenum">
              <a:rPr lang="en-US" b="1" smtClean="0">
                <a:solidFill>
                  <a:schemeClr val="tx1"/>
                </a:solidFill>
              </a:rPr>
              <a:t>9</a:t>
            </a:fld>
            <a:endParaRPr lang="en-US" b="1" dirty="0">
              <a:solidFill>
                <a:schemeClr val="tx1"/>
              </a:solidFill>
            </a:endParaRPr>
          </a:p>
        </p:txBody>
      </p:sp>
    </p:spTree>
    <p:extLst>
      <p:ext uri="{BB962C8B-B14F-4D97-AF65-F5344CB8AC3E}">
        <p14:creationId xmlns:p14="http://schemas.microsoft.com/office/powerpoint/2010/main" val="1918640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1844</TotalTime>
  <Words>1284</Words>
  <Application>Microsoft Office PowerPoint</Application>
  <PresentationFormat>On-screen Show (4:3)</PresentationFormat>
  <Paragraphs>133</Paragraphs>
  <Slides>15</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Times New Roman</vt:lpstr>
      <vt:lpstr>Office Theme</vt:lpstr>
      <vt:lpstr>PowerPoint Presentation</vt:lpstr>
      <vt:lpstr>LLW Forum Report on Disused Sealed Sources</vt:lpstr>
      <vt:lpstr>LLW Forum DSWG Report</vt:lpstr>
      <vt:lpstr>PowerPoint Presentation</vt:lpstr>
      <vt:lpstr>LLW Forum DSWG Report</vt:lpstr>
      <vt:lpstr>LLW Forum DSWG Report</vt:lpstr>
      <vt:lpstr>LLW Forum DSWG Report</vt:lpstr>
      <vt:lpstr>LLW Forum DSWG report</vt:lpstr>
      <vt:lpstr>PowerPoint Presentation</vt:lpstr>
      <vt:lpstr>PowerPoint Presentation</vt:lpstr>
      <vt:lpstr>PowerPoint Presentation</vt:lpstr>
      <vt:lpstr>PowerPoint Presentation</vt:lpstr>
      <vt:lpstr> </vt:lpstr>
      <vt:lpstr>PowerPoint Presentation</vt:lpstr>
      <vt:lpstr>Thank you.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Low-Level Forum Report on Disused Sealed Sources</dc:title>
  <dc:creator>Build</dc:creator>
  <cp:lastModifiedBy>Hoffman, Kristina</cp:lastModifiedBy>
  <cp:revision>191</cp:revision>
  <cp:lastPrinted>2017-08-30T19:32:06Z</cp:lastPrinted>
  <dcterms:created xsi:type="dcterms:W3CDTF">2014-03-25T18:07:52Z</dcterms:created>
  <dcterms:modified xsi:type="dcterms:W3CDTF">2017-09-27T16:40:59Z</dcterms:modified>
</cp:coreProperties>
</file>