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1" r:id="rId3"/>
    <p:sldId id="273" r:id="rId4"/>
    <p:sldId id="275" r:id="rId5"/>
    <p:sldId id="278" r:id="rId6"/>
    <p:sldId id="276" r:id="rId7"/>
    <p:sldId id="279" r:id="rId8"/>
    <p:sldId id="28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585" autoAdjust="0"/>
  </p:normalViewPr>
  <p:slideViewPr>
    <p:cSldViewPr>
      <p:cViewPr varScale="1">
        <p:scale>
          <a:sx n="64" d="100"/>
          <a:sy n="64" d="100"/>
        </p:scale>
        <p:origin x="15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DCE-5AB1-401D-A50D-0CAAE4FF515E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BC97-4091-4001-B051-6807D2852DC1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5165-F087-4043-A738-1B95BC1260BA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6C27-9217-4994-BBE2-E8C51D5F1698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B8E4-E120-4A0A-8CD9-189367D93F04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3141-CA85-4867-A050-46171C94C7D9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114F-3DB2-4603-BA98-0D793575A214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8CB0-FA3B-4DF6-A799-C8BC81678D7F}" type="datetime1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4106-95F3-4B1C-8730-2566F1124C0B}" type="datetime1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4AFD-2D14-4464-94D9-3D1AC1E3D0A2}" type="datetime1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24D4-4CF5-4774-BADF-05B57A614158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D6AF-69E3-4B8C-A293-97C62A3BF88E}" type="datetime1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6EC0-E535-4198-ABD9-46423444E8BA}" type="datetime1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77000" cy="4114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Status of Commercial Low-Level Radioactive Waste Disposal Facilities</a:t>
            </a:r>
          </a:p>
          <a:p>
            <a:r>
              <a:rPr lang="en-US" b="1" dirty="0">
                <a:solidFill>
                  <a:schemeClr val="tx1"/>
                </a:solidFill>
              </a:rPr>
              <a:t>and Recent Developments 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Low-Level Waste Advisory Committee Meeting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September 28, 2018</a:t>
            </a:r>
          </a:p>
        </p:txBody>
      </p:sp>
      <p:pic>
        <p:nvPicPr>
          <p:cNvPr id="4" name="Picture 3" descr="P:\BRP Director\Allard's pic folder\BRP_new-ppt-banner_svd_11Feb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4488" y="63246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Tom Wolf, Governor                                                                                       Patrick McDonnell, Secretary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113C3D-7BAE-4A69-A681-C3CA8ACE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endParaRPr lang="en-US" sz="2400" dirty="0"/>
          </a:p>
          <a:p>
            <a:pPr marL="3257550" lvl="8" indent="0">
              <a:buNone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States Responsible</a:t>
            </a:r>
          </a:p>
          <a:p>
            <a:pPr marL="3486150" lvl="8">
              <a:buNone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 Compacts Encouraged</a:t>
            </a:r>
          </a:p>
          <a:p>
            <a:pPr marL="3486150" lvl="8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Policy Act</a:t>
            </a:r>
          </a:p>
        </p:txBody>
      </p:sp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31876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Background - Federal Legislation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D5D5E-DBAE-4D45-8C33-6E1D5AFC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4801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>
                <a:solidFill>
                  <a:schemeClr val="bg1"/>
                </a:solidFill>
              </a:rPr>
              <a:t>Status of LLRW Compacts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34C36-682E-4C4D-9CE0-5420E93D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533400"/>
            <a:ext cx="8991600" cy="6096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Atlantic Compact (CT, NJ, SC)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as of July 1, 2008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Current projected closure date is 2038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Richland 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Compacts (11 states in 2 compacts)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Current projected closure date is 2056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latin typeface="+mj-lt"/>
                <a:cs typeface="Arial" charset="0"/>
              </a:rPr>
              <a:t>Energy</a:t>
            </a:r>
            <a:r>
              <a:rPr lang="en-US" sz="2000" b="1" i="1" dirty="0" err="1">
                <a:latin typeface="+mj-lt"/>
                <a:cs typeface="Arial" charset="0"/>
              </a:rPr>
              <a:t>Solutions</a:t>
            </a:r>
            <a:r>
              <a:rPr lang="en-US" sz="2000" b="1" dirty="0">
                <a:latin typeface="+mj-lt"/>
                <a:cs typeface="Arial" charset="0"/>
              </a:rPr>
              <a:t>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Accepts Class A waste from the entire nation except the Northwest and Rocky Mountain 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Provides for disposal of bulk waste, containerized waste, large components, and mixed waste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+mj-lt"/>
                <a:cs typeface="Arial" charset="0"/>
              </a:rPr>
              <a:t>Transports large components such as steam generators for disposal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–"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820EC-1497-4278-821C-3797465D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" name="Picture 6" descr="DEP-rgb">
            <a:extLst>
              <a:ext uri="{FF2B5EF4-FFF2-40B4-BE49-F238E27FC236}">
                <a16:creationId xmlns:a16="http://schemas.microsoft.com/office/drawing/2014/main" id="{678C7724-AD5A-4300-9969-FEBF7FCF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err="1"/>
              <a:t>Energy</a:t>
            </a:r>
            <a:r>
              <a:rPr lang="en-US" sz="2200" i="1" dirty="0" err="1"/>
              <a:t>Solutions</a:t>
            </a:r>
            <a:r>
              <a:rPr lang="en-US" sz="2200" i="1" dirty="0"/>
              <a:t> </a:t>
            </a:r>
            <a:r>
              <a:rPr lang="en-US" sz="2200" dirty="0"/>
              <a:t>(Cont.)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Regulatory review for disposal of large quantities of depleted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    uranium (DU) underway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May not receive or dispose of significant quantities of DU until Utah approves DU performance assessment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Approval for disposal of Class A sealed sources has been</a:t>
            </a:r>
            <a:r>
              <a:rPr lang="en-US" sz="2000" dirty="0"/>
              <a:t>     </a:t>
            </a:r>
            <a:r>
              <a:rPr lang="en-US" sz="2200" dirty="0"/>
              <a:t>requested and is part of the permanent license amendment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Current projected closure date is 2050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r>
              <a:rPr lang="en-US" sz="2200" dirty="0"/>
              <a:t>     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77130"/>
            <a:ext cx="8946776" cy="6762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Status of Commercial LLRW Disposal Facilities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087D7-76A7-45FA-8036-B76BF4C2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96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189882"/>
            <a:ext cx="8715375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200" dirty="0">
                <a:latin typeface="+mj-lt"/>
                <a:cs typeface="Times New Roman" pitchFamily="18" charset="0"/>
              </a:rPr>
              <a:t>WCS Disposal Facility in Texas (Regional Facility)</a:t>
            </a:r>
          </a:p>
          <a:p>
            <a:pPr marL="1143000" indent="-342900" eaLnBrk="1" hangingPunct="1">
              <a:spcAft>
                <a:spcPts val="900"/>
              </a:spcAft>
              <a:buFont typeface="Calibri" panose="020F0502020204030204" pitchFamily="34" charset="0"/>
              <a:buChar char="―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Two facilities:  one license</a:t>
            </a:r>
          </a:p>
          <a:p>
            <a:pPr marL="1539875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Compact facility (9 Mft³ and 3.9 </a:t>
            </a:r>
            <a:r>
              <a:rPr lang="en-US" altLang="en-US" sz="2200" b="0" dirty="0" err="1">
                <a:latin typeface="+mj-lt"/>
                <a:cs typeface="Times New Roman" pitchFamily="18" charset="0"/>
              </a:rPr>
              <a:t>MCi</a:t>
            </a:r>
            <a:r>
              <a:rPr lang="en-US" altLang="en-US" sz="2200" b="0" dirty="0">
                <a:latin typeface="+mj-lt"/>
                <a:cs typeface="Times New Roman" pitchFamily="18" charset="0"/>
              </a:rPr>
              <a:t>)</a:t>
            </a:r>
          </a:p>
          <a:p>
            <a:pPr marL="1539875" lvl="1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Federal facility for DOE waste (26 Mft³ and 5.6 </a:t>
            </a:r>
            <a:r>
              <a:rPr lang="en-US" altLang="en-US" sz="2200" b="0" dirty="0" err="1">
                <a:latin typeface="+mj-lt"/>
                <a:cs typeface="Times New Roman" pitchFamily="18" charset="0"/>
              </a:rPr>
              <a:t>MCi</a:t>
            </a:r>
            <a:r>
              <a:rPr lang="en-US" altLang="en-US" sz="2200" b="0" dirty="0">
                <a:latin typeface="+mj-lt"/>
                <a:cs typeface="Times New Roman" pitchFamily="18" charset="0"/>
              </a:rPr>
              <a:t>)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Accepts commercial LLRW (Class A, B and C) and federal LLRW and   mixed waste 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Annual limit on radioactivity of out-of-compact waste is 275,000 Ci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No annual limit on volume of out-of-compact waste </a:t>
            </a:r>
          </a:p>
          <a:p>
            <a:pPr marL="571500" indent="-342900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  Texas legislation reducing state fees on disposal became effective in 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        June 2017 and additional disposal rate changes are expected </a:t>
            </a:r>
          </a:p>
          <a:p>
            <a:pPr marL="571500" indent="-342900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  Disposal of Depleted Uranium (DU) and Greater-Than-Class C (GTCC)           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       waste is being considered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Current projected closure date is 2045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92894" y="260539"/>
            <a:ext cx="851535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3200" b="0" dirty="0">
                <a:solidFill>
                  <a:schemeClr val="bg1"/>
                </a:solidFill>
                <a:latin typeface="+mj-lt"/>
              </a:rPr>
              <a:t>Status of Commercial LLRW Disposal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04915-39B2-430E-8BAF-D3032FC0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D412DEDB-4D4C-4400-B508-95D53A45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484269" cy="4495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J.F. Lehman &amp; Company Acquires WCS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NRC Issues Federal Register Notice re GTCC Waste Disposal Regulatory Basis Development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NRC Issues Federal Register Notice re Very Low-Level Waste (VLLW) Scoping Study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NRC Publishes Revised 10 CFR Part 61 Rule and Guidance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77128"/>
            <a:ext cx="8946776" cy="6762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Recent Developments 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064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07070-2370-42FD-9B6D-F883AC02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857B9-2AD0-4C69-9CF3-955962E1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0" name="Picture 9" descr="DEP-rgb">
            <a:extLst>
              <a:ext uri="{FF2B5EF4-FFF2-40B4-BE49-F238E27FC236}">
                <a16:creationId xmlns:a16="http://schemas.microsoft.com/office/drawing/2014/main" id="{8DC2EAFD-7D75-4633-9F4B-B50D4031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4" y="6129669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EB0982-AB81-4F52-AD5B-C862AF0E996A}"/>
              </a:ext>
            </a:extLst>
          </p:cNvPr>
          <p:cNvSpPr txBox="1">
            <a:spLocks/>
          </p:cNvSpPr>
          <p:nvPr/>
        </p:nvSpPr>
        <p:spPr>
          <a:xfrm>
            <a:off x="457200" y="2286000"/>
            <a:ext cx="80772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Rich Janati, M.S.</a:t>
            </a: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Chief, Division of Nuclear Safety</a:t>
            </a: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Administrator, Appalachian Compact Commission</a:t>
            </a:r>
          </a:p>
          <a:p>
            <a:pPr marL="0" indent="0" algn="ctr">
              <a:buNone/>
            </a:pPr>
            <a:endParaRPr lang="en-US" sz="28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Phone: 717.787.2163</a:t>
            </a: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rjanati@pa.gov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680432-B1DA-48B1-86E2-37E0E698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57200" y="-838199"/>
            <a:ext cx="8229600" cy="2709530"/>
          </a:xfrm>
        </p:spPr>
        <p:txBody>
          <a:bodyPr>
            <a:no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12" name="Picture 11" descr="Aging banner">
            <a:extLst>
              <a:ext uri="{FF2B5EF4-FFF2-40B4-BE49-F238E27FC236}">
                <a16:creationId xmlns:a16="http://schemas.microsoft.com/office/drawing/2014/main" id="{A18CCD0D-4CF5-4B6B-A9E3-ACD2C6DA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2F17BF-69E9-4456-89A9-35DBAA6F33C0}"/>
              </a:ext>
            </a:extLst>
          </p:cNvPr>
          <p:cNvSpPr txBox="1"/>
          <p:nvPr/>
        </p:nvSpPr>
        <p:spPr>
          <a:xfrm>
            <a:off x="3657600" y="304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82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3527</TotalTime>
  <Words>468</Words>
  <Application>Microsoft Office PowerPoint</Application>
  <PresentationFormat>On-screen Show (4:3)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Status of Commercial LLRW Disposal Facilities  </vt:lpstr>
      <vt:lpstr>Status of Commercial LLRW Disposal Facilities</vt:lpstr>
      <vt:lpstr>PowerPoint Presentation</vt:lpstr>
      <vt:lpstr>Recent Developments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Adams, Molly</cp:lastModifiedBy>
  <cp:revision>273</cp:revision>
  <cp:lastPrinted>2018-08-31T14:33:18Z</cp:lastPrinted>
  <dcterms:created xsi:type="dcterms:W3CDTF">2014-05-06T18:06:55Z</dcterms:created>
  <dcterms:modified xsi:type="dcterms:W3CDTF">2018-08-31T14:40:19Z</dcterms:modified>
</cp:coreProperties>
</file>