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320" r:id="rId3"/>
    <p:sldId id="321" r:id="rId4"/>
    <p:sldId id="353" r:id="rId5"/>
    <p:sldId id="311" r:id="rId6"/>
    <p:sldId id="325" r:id="rId7"/>
    <p:sldId id="326" r:id="rId8"/>
    <p:sldId id="327" r:id="rId9"/>
    <p:sldId id="328" r:id="rId10"/>
    <p:sldId id="329" r:id="rId11"/>
    <p:sldId id="330" r:id="rId12"/>
    <p:sldId id="331" r:id="rId13"/>
    <p:sldId id="332" r:id="rId14"/>
    <p:sldId id="333" r:id="rId15"/>
    <p:sldId id="334" r:id="rId16"/>
    <p:sldId id="335" r:id="rId17"/>
    <p:sldId id="336" r:id="rId18"/>
    <p:sldId id="337" r:id="rId19"/>
    <p:sldId id="338" r:id="rId20"/>
    <p:sldId id="339" r:id="rId21"/>
    <p:sldId id="340" r:id="rId22"/>
    <p:sldId id="341" r:id="rId23"/>
    <p:sldId id="342" r:id="rId24"/>
    <p:sldId id="343" r:id="rId25"/>
    <p:sldId id="344" r:id="rId26"/>
    <p:sldId id="345" r:id="rId27"/>
    <p:sldId id="346" r:id="rId28"/>
    <p:sldId id="348" r:id="rId29"/>
    <p:sldId id="349" r:id="rId30"/>
    <p:sldId id="350" r:id="rId31"/>
    <p:sldId id="351" r:id="rId32"/>
    <p:sldId id="352" r:id="rId33"/>
    <p:sldId id="322" r:id="rId34"/>
    <p:sldId id="296" r:id="rId35"/>
    <p:sldId id="258" r:id="rId3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Calibri" pitchFamily="34" charset="0"/>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mn-cs"/>
      </a:defRPr>
    </a:lvl2pPr>
    <a:lvl3pPr marL="914400" algn="l" rtl="0" fontAlgn="base">
      <a:spcBef>
        <a:spcPct val="0"/>
      </a:spcBef>
      <a:spcAft>
        <a:spcPct val="0"/>
      </a:spcAft>
      <a:defRPr kern="1200">
        <a:solidFill>
          <a:schemeClr val="tx1"/>
        </a:solidFill>
        <a:latin typeface="Calibri" pitchFamily="34" charset="0"/>
        <a:ea typeface="+mn-ea"/>
        <a:cs typeface="+mn-cs"/>
      </a:defRPr>
    </a:lvl3pPr>
    <a:lvl4pPr marL="1371600" algn="l" rtl="0" fontAlgn="base">
      <a:spcBef>
        <a:spcPct val="0"/>
      </a:spcBef>
      <a:spcAft>
        <a:spcPct val="0"/>
      </a:spcAft>
      <a:defRPr kern="1200">
        <a:solidFill>
          <a:schemeClr val="tx1"/>
        </a:solidFill>
        <a:latin typeface="Calibri" pitchFamily="34" charset="0"/>
        <a:ea typeface="+mn-ea"/>
        <a:cs typeface="+mn-cs"/>
      </a:defRPr>
    </a:lvl4pPr>
    <a:lvl5pPr marL="182880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43" autoAdjust="0"/>
    <p:restoredTop sz="65925" autoAdjust="0"/>
  </p:normalViewPr>
  <p:slideViewPr>
    <p:cSldViewPr>
      <p:cViewPr varScale="1">
        <p:scale>
          <a:sx n="93" d="100"/>
          <a:sy n="93" d="100"/>
        </p:scale>
        <p:origin x="1206" y="90"/>
      </p:cViewPr>
      <p:guideLst>
        <p:guide orient="horz" pos="2160"/>
        <p:guide pos="2880"/>
      </p:guideLst>
    </p:cSldViewPr>
  </p:slideViewPr>
  <p:outlineViewPr>
    <p:cViewPr>
      <p:scale>
        <a:sx n="33" d="100"/>
        <a:sy n="33" d="100"/>
      </p:scale>
      <p:origin x="0" y="8702"/>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1878"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pPr>
              <a:defRPr/>
            </a:pPr>
            <a:fld id="{583FEAB7-A289-415C-83E3-4ED0EDCEA802}" type="datetimeFigureOut">
              <a:rPr lang="en-US"/>
              <a:pPr>
                <a:defRPr/>
              </a:pPr>
              <a:t>5/30/2017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pPr>
              <a:defRPr/>
            </a:pPr>
            <a:fld id="{C07EE443-19AD-4832-A5D8-DDA9C07D0369}" type="slidenum">
              <a:rPr lang="en-US"/>
              <a:pPr>
                <a:defRPr/>
              </a:pPr>
              <a:t>‹#›</a:t>
            </a:fld>
            <a:endParaRPr lang="en-US" dirty="0"/>
          </a:p>
        </p:txBody>
      </p:sp>
    </p:spTree>
    <p:extLst>
      <p:ext uri="{BB962C8B-B14F-4D97-AF65-F5344CB8AC3E}">
        <p14:creationId xmlns:p14="http://schemas.microsoft.com/office/powerpoint/2010/main" val="38848885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800" kern="1200" dirty="0">
                <a:solidFill>
                  <a:schemeClr val="tx1"/>
                </a:solidFill>
                <a:effectLst/>
                <a:latin typeface="+mn-lt"/>
                <a:ea typeface="+mn-ea"/>
                <a:cs typeface="+mn-cs"/>
              </a:rPr>
              <a:t>Good morning. Thank you for joining us with today’s webinar.  Our</a:t>
            </a:r>
            <a:r>
              <a:rPr lang="en-US" sz="1800" kern="1200" baseline="0" dirty="0">
                <a:solidFill>
                  <a:schemeClr val="tx1"/>
                </a:solidFill>
                <a:effectLst/>
                <a:latin typeface="+mn-lt"/>
                <a:ea typeface="+mn-ea"/>
                <a:cs typeface="+mn-cs"/>
              </a:rPr>
              <a:t> goal today is to </a:t>
            </a:r>
            <a:r>
              <a:rPr lang="en-US" sz="1800" kern="1200" dirty="0">
                <a:solidFill>
                  <a:schemeClr val="tx1"/>
                </a:solidFill>
                <a:effectLst/>
                <a:latin typeface="+mn-lt"/>
                <a:ea typeface="+mn-ea"/>
                <a:cs typeface="+mn-cs"/>
              </a:rPr>
              <a:t>explain and discuss</a:t>
            </a:r>
            <a:r>
              <a:rPr lang="en-US" sz="1800" kern="1200" baseline="0" dirty="0">
                <a:solidFill>
                  <a:schemeClr val="tx1"/>
                </a:solidFill>
                <a:effectLst/>
                <a:latin typeface="+mn-lt"/>
                <a:ea typeface="+mn-ea"/>
                <a:cs typeface="+mn-cs"/>
              </a:rPr>
              <a:t> the revisions to our radiological health regulations.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800" kern="1200" baseline="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C07EE443-19AD-4832-A5D8-DDA9C07D0369}" type="slidenum">
              <a:rPr lang="en-US" smtClean="0"/>
              <a:pPr>
                <a:defRPr/>
              </a:pPr>
              <a:t>1</a:t>
            </a:fld>
            <a:endParaRPr lang="en-US" dirty="0"/>
          </a:p>
        </p:txBody>
      </p:sp>
    </p:spTree>
    <p:extLst>
      <p:ext uri="{BB962C8B-B14F-4D97-AF65-F5344CB8AC3E}">
        <p14:creationId xmlns:p14="http://schemas.microsoft.com/office/powerpoint/2010/main" val="8741057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800" kern="1200" dirty="0">
                <a:solidFill>
                  <a:schemeClr val="tx1"/>
                </a:solidFill>
                <a:effectLst/>
                <a:latin typeface="+mn-lt"/>
                <a:ea typeface="+mn-ea"/>
                <a:cs typeface="+mn-cs"/>
              </a:rPr>
              <a:t>Chapter 217</a:t>
            </a:r>
            <a:r>
              <a:rPr lang="en-US" sz="1800" kern="1200" baseline="0" dirty="0">
                <a:solidFill>
                  <a:schemeClr val="tx1"/>
                </a:solidFill>
                <a:effectLst/>
                <a:latin typeface="+mn-lt"/>
                <a:ea typeface="+mn-ea"/>
                <a:cs typeface="+mn-cs"/>
              </a:rPr>
              <a:t> relates to Licensing of Radioactive Materials</a:t>
            </a:r>
          </a:p>
          <a:p>
            <a:pPr marL="0" indent="0">
              <a:buNone/>
            </a:pPr>
            <a:endParaRPr lang="en-US" sz="1800" kern="1200" baseline="0" dirty="0">
              <a:solidFill>
                <a:schemeClr val="tx1"/>
              </a:solidFill>
              <a:effectLst/>
              <a:latin typeface="+mn-lt"/>
              <a:ea typeface="+mn-ea"/>
              <a:cs typeface="+mn-cs"/>
            </a:endParaRPr>
          </a:p>
          <a:p>
            <a:pPr marL="0" indent="0">
              <a:buNone/>
            </a:pPr>
            <a:r>
              <a:rPr lang="en-US" sz="1200" kern="1200" baseline="0" dirty="0">
                <a:solidFill>
                  <a:schemeClr val="tx1"/>
                </a:solidFill>
                <a:effectLst/>
                <a:latin typeface="+mn-lt"/>
                <a:ea typeface="+mn-ea"/>
                <a:cs typeface="+mn-cs"/>
              </a:rPr>
              <a:t>The majority of revisions in this chapter relate to deleting the transitional language that was used prior to becoming an Agreement State in March of 2008.  As an Agreement State, Pennsylvania incorporates by reference most of the U.S. Nuclear Regulatory Commission’s (NRC) regulations.</a:t>
            </a:r>
          </a:p>
          <a:p>
            <a:pPr marL="228600" indent="-228600">
              <a:buAutoNum type="arabicPlain" startAt="217"/>
            </a:pPr>
            <a:endParaRPr lang="en-US" sz="1200" kern="1200" baseline="0" dirty="0">
              <a:solidFill>
                <a:schemeClr val="tx1"/>
              </a:solidFill>
              <a:effectLst/>
              <a:latin typeface="+mn-lt"/>
              <a:ea typeface="+mn-ea"/>
              <a:cs typeface="+mn-cs"/>
            </a:endParaRPr>
          </a:p>
          <a:p>
            <a:pPr marL="0" indent="0">
              <a:buNone/>
            </a:pPr>
            <a:r>
              <a:rPr lang="en-US" sz="1200" kern="1200" baseline="0" dirty="0">
                <a:solidFill>
                  <a:schemeClr val="tx1"/>
                </a:solidFill>
                <a:effectLst/>
                <a:latin typeface="+mn-lt"/>
                <a:ea typeface="+mn-ea"/>
                <a:cs typeface="+mn-cs"/>
              </a:rPr>
              <a:t>217.143 Includes three isotopes that are missing from the NRC regulation.  Cobalt-57, cadmium-109, and iron-55 are missing, specifically from 31.5(c)(13)(i).</a:t>
            </a:r>
          </a:p>
          <a:p>
            <a:pPr marL="228600" indent="-228600">
              <a:buAutoNum type="arabicPlain" startAt="217"/>
            </a:pPr>
            <a:endParaRPr lang="en-US" sz="1200" kern="1200" dirty="0">
              <a:solidFill>
                <a:schemeClr val="tx1"/>
              </a:solidFill>
              <a:effectLst/>
              <a:latin typeface="+mn-lt"/>
              <a:ea typeface="+mn-ea"/>
              <a:cs typeface="+mn-cs"/>
            </a:endParaRP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A04FC2C-9C8E-42A0-B94E-4F87332DFD98}" type="slidenum">
              <a:rPr lang="en-US" smtClean="0"/>
              <a:pPr eaLnBrk="1" hangingPunct="1"/>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800" kern="1200" dirty="0">
                <a:solidFill>
                  <a:schemeClr val="tx1"/>
                </a:solidFill>
                <a:effectLst/>
                <a:latin typeface="+mn-lt"/>
                <a:ea typeface="+mn-ea"/>
                <a:cs typeface="+mn-cs"/>
              </a:rPr>
              <a:t>Chapter 218</a:t>
            </a:r>
            <a:r>
              <a:rPr lang="en-US" sz="1800" kern="1200" baseline="0" dirty="0">
                <a:solidFill>
                  <a:schemeClr val="tx1"/>
                </a:solidFill>
                <a:effectLst/>
                <a:latin typeface="+mn-lt"/>
                <a:ea typeface="+mn-ea"/>
                <a:cs typeface="+mn-cs"/>
              </a:rPr>
              <a:t> relates to Fees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8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218.1 and 218.11 We have been licensing electronic</a:t>
            </a:r>
            <a:r>
              <a:rPr lang="en-US" sz="1200" kern="1200" baseline="0" dirty="0">
                <a:solidFill>
                  <a:schemeClr val="tx1"/>
                </a:solidFill>
                <a:effectLst/>
                <a:latin typeface="+mn-lt"/>
                <a:ea typeface="+mn-ea"/>
                <a:cs typeface="+mn-cs"/>
              </a:rPr>
              <a:t> brachytherapy for over five years.  The fee we charged was primarily devised per full cost recovery.  These two sections codifies  the fee we have been charging.</a:t>
            </a:r>
          </a:p>
          <a:p>
            <a:endParaRPr lang="en-US" sz="1200" kern="1200" baseline="0" dirty="0">
              <a:solidFill>
                <a:schemeClr val="tx1"/>
              </a:solidFill>
              <a:effectLst/>
              <a:latin typeface="+mn-lt"/>
              <a:ea typeface="+mn-ea"/>
              <a:cs typeface="+mn-cs"/>
            </a:endParaRPr>
          </a:p>
          <a:p>
            <a:r>
              <a:rPr lang="en-US" sz="1200" kern="1200" baseline="0" dirty="0">
                <a:solidFill>
                  <a:schemeClr val="tx1"/>
                </a:solidFill>
                <a:effectLst/>
                <a:latin typeface="+mn-lt"/>
                <a:ea typeface="+mn-ea"/>
                <a:cs typeface="+mn-cs"/>
              </a:rPr>
              <a:t>218.11a The proposed fee rulemaking deletes this obsolete section.</a:t>
            </a:r>
            <a:endParaRPr lang="en-US" sz="1200" kern="1200" dirty="0">
              <a:solidFill>
                <a:schemeClr val="tx1"/>
              </a:solidFill>
              <a:effectLst/>
              <a:latin typeface="+mn-lt"/>
              <a:ea typeface="+mn-ea"/>
              <a:cs typeface="+mn-cs"/>
            </a:endParaRP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A04FC2C-9C8E-42A0-B94E-4F87332DFD98}" type="slidenum">
              <a:rPr lang="en-US" smtClean="0"/>
              <a:pPr eaLnBrk="1" hangingPunct="1"/>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800" kern="1200" dirty="0">
                <a:solidFill>
                  <a:schemeClr val="tx1"/>
                </a:solidFill>
                <a:effectLst/>
                <a:latin typeface="+mn-lt"/>
                <a:ea typeface="+mn-ea"/>
                <a:cs typeface="+mn-cs"/>
              </a:rPr>
              <a:t>Chapter 219</a:t>
            </a:r>
            <a:r>
              <a:rPr lang="en-US" sz="1800" kern="1200" baseline="0" dirty="0">
                <a:solidFill>
                  <a:schemeClr val="tx1"/>
                </a:solidFill>
                <a:effectLst/>
                <a:latin typeface="+mn-lt"/>
                <a:ea typeface="+mn-ea"/>
                <a:cs typeface="+mn-cs"/>
              </a:rPr>
              <a:t> relates to </a:t>
            </a:r>
            <a:r>
              <a:rPr lang="en-US" sz="1800" dirty="0">
                <a:solidFill>
                  <a:schemeClr val="bg1"/>
                </a:solidFill>
              </a:rPr>
              <a:t>Standards for Protection Against Radiation</a:t>
            </a:r>
            <a:endParaRPr lang="en-US" sz="18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219.3 Medical reportable events for therapy and diagnostic or interventional X-ray procedures have been defined.  We were very fortunate to have input from our Radiation Protection Advisory Committee, as well as other medical professions, in assisting with clarifying these difficult definitions.  We must remember,</a:t>
            </a:r>
            <a:r>
              <a:rPr lang="en-US" sz="1200" kern="1200" baseline="0" dirty="0">
                <a:solidFill>
                  <a:schemeClr val="tx1"/>
                </a:solidFill>
                <a:effectLst/>
                <a:latin typeface="+mn-lt"/>
                <a:ea typeface="+mn-ea"/>
                <a:cs typeface="+mn-cs"/>
              </a:rPr>
              <a:t> medical reportable events are not necessarily violations, in most case they are not.  But they are misadministrations that when reported may help prevent reoccurrences.</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219.6  Federal regulations require and oversee the REIRS requisite.  Because</a:t>
            </a:r>
            <a:r>
              <a:rPr lang="en-US" sz="1200" kern="1200" baseline="0" dirty="0">
                <a:solidFill>
                  <a:schemeClr val="tx1"/>
                </a:solidFill>
                <a:effectLst/>
                <a:latin typeface="+mn-lt"/>
                <a:ea typeface="+mn-ea"/>
                <a:cs typeface="+mn-cs"/>
              </a:rPr>
              <a:t> you’re required to report to the feds, t</a:t>
            </a:r>
            <a:r>
              <a:rPr lang="en-US" sz="1200" kern="1200" dirty="0">
                <a:solidFill>
                  <a:schemeClr val="tx1"/>
                </a:solidFill>
                <a:effectLst/>
                <a:latin typeface="+mn-lt"/>
                <a:ea typeface="+mn-ea"/>
                <a:cs typeface="+mn-cs"/>
              </a:rPr>
              <a:t>here is no need to submit the same information to the Commonwealth.</a:t>
            </a: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A04FC2C-9C8E-42A0-B94E-4F87332DFD98}" type="slidenum">
              <a:rPr lang="en-US" smtClean="0"/>
              <a:pPr eaLnBrk="1" hangingPunct="1"/>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800" kern="1200" dirty="0">
                <a:solidFill>
                  <a:schemeClr val="tx1"/>
                </a:solidFill>
                <a:effectLst/>
                <a:latin typeface="+mn-lt"/>
                <a:ea typeface="+mn-ea"/>
                <a:cs typeface="+mn-cs"/>
              </a:rPr>
              <a:t>Chapter 219</a:t>
            </a:r>
            <a:r>
              <a:rPr lang="en-US" sz="1800" kern="1200" baseline="0" dirty="0">
                <a:solidFill>
                  <a:schemeClr val="tx1"/>
                </a:solidFill>
                <a:effectLst/>
                <a:latin typeface="+mn-lt"/>
                <a:ea typeface="+mn-ea"/>
                <a:cs typeface="+mn-cs"/>
              </a:rPr>
              <a:t> relates to </a:t>
            </a:r>
            <a:r>
              <a:rPr lang="en-US" sz="1800" dirty="0">
                <a:solidFill>
                  <a:schemeClr val="bg1"/>
                </a:solidFill>
              </a:rPr>
              <a:t>Standards for Protection Against Radiation</a:t>
            </a:r>
            <a:endParaRPr lang="en-US" sz="18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219.229 Interventional</a:t>
            </a:r>
            <a:r>
              <a:rPr lang="en-US" sz="1200" kern="1200" baseline="0" dirty="0">
                <a:solidFill>
                  <a:schemeClr val="tx1"/>
                </a:solidFill>
                <a:effectLst/>
                <a:latin typeface="+mn-lt"/>
                <a:ea typeface="+mn-ea"/>
                <a:cs typeface="+mn-cs"/>
              </a:rPr>
              <a:t> radiology was never address in the previous regulations, primarily because it was not a common procedure as it is today.  More and more procedures are now utilizing image guidance techniques </a:t>
            </a:r>
            <a:r>
              <a:rPr lang="en-US" dirty="0"/>
              <a:t>in order to minimize risk to the patient.</a:t>
            </a:r>
            <a:endParaRPr lang="en-US" sz="1200" kern="1200" dirty="0">
              <a:solidFill>
                <a:schemeClr val="tx1"/>
              </a:solidFill>
              <a:effectLst/>
              <a:latin typeface="+mn-lt"/>
              <a:ea typeface="+mn-ea"/>
              <a:cs typeface="+mn-cs"/>
            </a:endParaRP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A04FC2C-9C8E-42A0-B94E-4F87332DFD98}" type="slidenum">
              <a:rPr lang="en-US" smtClean="0"/>
              <a:pPr eaLnBrk="1" hangingPunct="1"/>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800" kern="1200" dirty="0">
                <a:solidFill>
                  <a:schemeClr val="tx1"/>
                </a:solidFill>
                <a:effectLst/>
                <a:latin typeface="+mn-lt"/>
                <a:ea typeface="+mn-ea"/>
                <a:cs typeface="+mn-cs"/>
              </a:rPr>
              <a:t>Chapter 220</a:t>
            </a:r>
            <a:r>
              <a:rPr lang="en-US" sz="1800" kern="1200" baseline="0" dirty="0">
                <a:solidFill>
                  <a:schemeClr val="tx1"/>
                </a:solidFill>
                <a:effectLst/>
                <a:latin typeface="+mn-lt"/>
                <a:ea typeface="+mn-ea"/>
                <a:cs typeface="+mn-cs"/>
              </a:rPr>
              <a:t> relates to</a:t>
            </a:r>
            <a:endParaRPr lang="en-US" sz="18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220.10 Again, cleaning up transitional</a:t>
            </a:r>
            <a:r>
              <a:rPr lang="en-US" sz="1200" kern="1200" baseline="0" dirty="0">
                <a:solidFill>
                  <a:schemeClr val="tx1"/>
                </a:solidFill>
                <a:effectLst/>
                <a:latin typeface="+mn-lt"/>
                <a:ea typeface="+mn-ea"/>
                <a:cs typeface="+mn-cs"/>
              </a:rPr>
              <a:t> language.</a:t>
            </a:r>
            <a:endParaRPr lang="en-US" sz="1200" kern="1200" dirty="0">
              <a:solidFill>
                <a:schemeClr val="tx1"/>
              </a:solidFill>
              <a:effectLst/>
              <a:latin typeface="+mn-lt"/>
              <a:ea typeface="+mn-ea"/>
              <a:cs typeface="+mn-cs"/>
            </a:endParaRP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A04FC2C-9C8E-42A0-B94E-4F87332DFD98}" type="slidenum">
              <a:rPr lang="en-US" smtClean="0"/>
              <a:pPr eaLnBrk="1" hangingPunct="1"/>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800" kern="1200" dirty="0">
                <a:solidFill>
                  <a:schemeClr val="tx1"/>
                </a:solidFill>
                <a:effectLst/>
                <a:latin typeface="+mn-lt"/>
                <a:ea typeface="+mn-ea"/>
                <a:cs typeface="+mn-cs"/>
              </a:rPr>
              <a:t>Chapter 221</a:t>
            </a:r>
            <a:r>
              <a:rPr lang="en-US" sz="1800" kern="1200" baseline="0" dirty="0">
                <a:solidFill>
                  <a:schemeClr val="tx1"/>
                </a:solidFill>
                <a:effectLst/>
                <a:latin typeface="+mn-lt"/>
                <a:ea typeface="+mn-ea"/>
                <a:cs typeface="+mn-cs"/>
              </a:rPr>
              <a:t> relates to X-rays in the Healing Arts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800" kern="1200" baseline="0" dirty="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800" kern="1200" baseline="0" dirty="0">
                <a:solidFill>
                  <a:schemeClr val="tx1"/>
                </a:solidFill>
                <a:effectLst/>
                <a:latin typeface="+mn-lt"/>
                <a:ea typeface="+mn-ea"/>
                <a:cs typeface="+mn-cs"/>
              </a:rPr>
              <a:t>221.1 The majority of X-ray devices require registration, but some, for example, electronic brachytherapy, require licensure.  Brachytherapy is a type of therapeutic procedure where radioactive sources, or seeds, are place in or near a tumor site.  Electronic Brachytherapy is a similar procedure, but instead of using radioactive material sources, it utilizes tiny X-ray tubes that when energized emits similar radiation doses to the cancer site.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800" kern="1200" baseline="0" dirty="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800" kern="1200" baseline="0" dirty="0">
                <a:solidFill>
                  <a:schemeClr val="tx1"/>
                </a:solidFill>
                <a:effectLst/>
                <a:latin typeface="+mn-lt"/>
                <a:ea typeface="+mn-ea"/>
                <a:cs typeface="+mn-cs"/>
              </a:rPr>
              <a:t>221.2 A large number of new terms are added to the definition section.  For example, air kerma, cone beam CT,</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800" kern="1200" baseline="0" dirty="0">
                <a:solidFill>
                  <a:schemeClr val="tx1"/>
                </a:solidFill>
                <a:effectLst/>
                <a:latin typeface="+mn-lt"/>
                <a:ea typeface="+mn-ea"/>
                <a:cs typeface="+mn-cs"/>
              </a:rPr>
              <a:t>computed radiography and digital radiography (CR/DR), electronic brachytherapy, direct/general/personal supervision and qualified medical physicist, to name a few.</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800" kern="1200" baseline="0" dirty="0">
                <a:solidFill>
                  <a:schemeClr val="tx1"/>
                </a:solidFill>
                <a:effectLst/>
                <a:latin typeface="+mn-lt"/>
                <a:ea typeface="+mn-ea"/>
                <a:cs typeface="+mn-cs"/>
              </a:rPr>
              <a:t>In total, there are 28 newly defined terms.</a:t>
            </a:r>
            <a:endParaRPr lang="en-US" sz="18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A04FC2C-9C8E-42A0-B94E-4F87332DFD98}" type="slidenum">
              <a:rPr lang="en-US" smtClean="0"/>
              <a:pPr eaLnBrk="1" hangingPunct="1"/>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800" kern="1200" dirty="0">
                <a:solidFill>
                  <a:schemeClr val="tx1"/>
                </a:solidFill>
                <a:effectLst/>
                <a:latin typeface="+mn-lt"/>
                <a:ea typeface="+mn-ea"/>
                <a:cs typeface="+mn-cs"/>
              </a:rPr>
              <a:t>Chapter 221</a:t>
            </a:r>
            <a:r>
              <a:rPr lang="en-US" sz="1800" kern="1200" baseline="0" dirty="0">
                <a:solidFill>
                  <a:schemeClr val="tx1"/>
                </a:solidFill>
                <a:effectLst/>
                <a:latin typeface="+mn-lt"/>
                <a:ea typeface="+mn-ea"/>
                <a:cs typeface="+mn-cs"/>
              </a:rPr>
              <a:t> relates to X-rays in the Healing Arts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800" kern="1200" baseline="0" dirty="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mn-ea"/>
                <a:cs typeface="+mn-cs"/>
              </a:rPr>
              <a:t>221.11 </a:t>
            </a:r>
            <a:r>
              <a:rPr lang="en-US" sz="1200" dirty="0"/>
              <a:t>These amendments will ensure appropriate radiation protection.  In particular, high risk procedures </a:t>
            </a:r>
            <a:r>
              <a:rPr lang="en-US" sz="1200" baseline="0" dirty="0"/>
              <a:t>(that is, having the potential of exceeding skin doses of 200 </a:t>
            </a:r>
            <a:r>
              <a:rPr lang="en-US" sz="1200" baseline="0" dirty="0" err="1"/>
              <a:t>rads</a:t>
            </a:r>
            <a:r>
              <a:rPr lang="en-US" sz="1200" baseline="0" dirty="0"/>
              <a:t> or 2 Grays) </a:t>
            </a:r>
            <a:r>
              <a:rPr lang="en-US" sz="1200" dirty="0"/>
              <a:t>require additional training and certification.  Also</a:t>
            </a:r>
            <a:r>
              <a:rPr lang="en-US" sz="1200" baseline="0" dirty="0"/>
              <a:t> with this revision, the</a:t>
            </a:r>
            <a:r>
              <a:rPr lang="en-US" sz="1200" dirty="0"/>
              <a:t> quality assurance program is better defined.</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a:t>Furthermore, this regulation defines how often continuing education is necessary.  For high-risk procedures</a:t>
            </a:r>
            <a:r>
              <a:rPr lang="en-US" sz="1200" baseline="0" dirty="0"/>
              <a:t> the required training is every two years, for low-risk procedures every four years.  No longer are we looking at contact hours or CEUs because doing so caused too much confusion.  </a:t>
            </a:r>
            <a:endParaRPr lang="en-US" sz="1200" dirty="0"/>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221.16 </a:t>
            </a:r>
            <a:r>
              <a:rPr lang="en-US" sz="1200" dirty="0"/>
              <a:t>Continuing education requirements include biological effects of radiation, quality assurance and quality control, and radiation safety.   Individuals operating high-risk</a:t>
            </a:r>
            <a:r>
              <a:rPr lang="en-US" sz="1200" baseline="0" dirty="0"/>
              <a:t> procedures must be registered or credentialed in the applicable specialty.</a:t>
            </a:r>
            <a:endParaRPr lang="en-US" sz="1200" kern="1200" dirty="0">
              <a:solidFill>
                <a:schemeClr val="tx1"/>
              </a:solidFill>
              <a:effectLst/>
              <a:latin typeface="+mn-lt"/>
              <a:ea typeface="+mn-ea"/>
              <a:cs typeface="+mn-cs"/>
            </a:endParaRP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A04FC2C-9C8E-42A0-B94E-4F87332DFD98}" type="slidenum">
              <a:rPr lang="en-US" smtClean="0"/>
              <a:pPr eaLnBrk="1" hangingPunct="1"/>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800" kern="1200" dirty="0">
                <a:solidFill>
                  <a:schemeClr val="tx1"/>
                </a:solidFill>
                <a:effectLst/>
                <a:latin typeface="+mn-lt"/>
                <a:ea typeface="+mn-ea"/>
                <a:cs typeface="+mn-cs"/>
              </a:rPr>
              <a:t>Chapter 221</a:t>
            </a:r>
            <a:r>
              <a:rPr lang="en-US" sz="1800" kern="1200" baseline="0" dirty="0">
                <a:solidFill>
                  <a:schemeClr val="tx1"/>
                </a:solidFill>
                <a:effectLst/>
                <a:latin typeface="+mn-lt"/>
                <a:ea typeface="+mn-ea"/>
                <a:cs typeface="+mn-cs"/>
              </a:rPr>
              <a:t> relates to X-rays in the Healing Arts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221.21 Diagnostic systems are required to comply with the U.S. Food and Drug Administration</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regulations.  We recently been seeing</a:t>
            </a:r>
            <a:r>
              <a:rPr lang="en-US" sz="1200" kern="1200" baseline="0" dirty="0">
                <a:solidFill>
                  <a:schemeClr val="tx1"/>
                </a:solidFill>
                <a:effectLst/>
                <a:latin typeface="+mn-lt"/>
                <a:ea typeface="+mn-ea"/>
                <a:cs typeface="+mn-cs"/>
              </a:rPr>
              <a:t> devices coming in from China and Korea that are not certified by FDA.  This regulation will prevent the use of these devices.</a:t>
            </a:r>
          </a:p>
          <a:p>
            <a:endParaRPr lang="en-US" sz="1200" kern="1200" baseline="0" dirty="0">
              <a:solidFill>
                <a:schemeClr val="tx1"/>
              </a:solidFill>
              <a:effectLst/>
              <a:latin typeface="+mn-lt"/>
              <a:ea typeface="+mn-ea"/>
              <a:cs typeface="+mn-cs"/>
            </a:endParaRPr>
          </a:p>
          <a:p>
            <a:r>
              <a:rPr lang="en-US" sz="1200" kern="1200" baseline="0" dirty="0">
                <a:solidFill>
                  <a:schemeClr val="tx1"/>
                </a:solidFill>
                <a:effectLst/>
                <a:latin typeface="+mn-lt"/>
                <a:ea typeface="+mn-ea"/>
                <a:cs typeface="+mn-cs"/>
              </a:rPr>
              <a:t>221.25 An update of the Table II to current FDA standards.</a:t>
            </a:r>
            <a:endParaRPr lang="en-US" sz="1200" kern="1200" dirty="0">
              <a:solidFill>
                <a:schemeClr val="tx1"/>
              </a:solidFill>
              <a:effectLst/>
              <a:latin typeface="+mn-lt"/>
              <a:ea typeface="+mn-ea"/>
              <a:cs typeface="+mn-cs"/>
            </a:endParaRP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A04FC2C-9C8E-42A0-B94E-4F87332DFD98}" type="slidenum">
              <a:rPr lang="en-US" smtClean="0"/>
              <a:pPr eaLnBrk="1" hangingPunct="1"/>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800" kern="1200" dirty="0">
                <a:solidFill>
                  <a:schemeClr val="tx1"/>
                </a:solidFill>
                <a:effectLst/>
                <a:latin typeface="+mn-lt"/>
                <a:ea typeface="+mn-ea"/>
                <a:cs typeface="+mn-cs"/>
              </a:rPr>
              <a:t>Chapter 221</a:t>
            </a:r>
            <a:r>
              <a:rPr lang="en-US" sz="1800" kern="1200" baseline="0" dirty="0">
                <a:solidFill>
                  <a:schemeClr val="tx1"/>
                </a:solidFill>
                <a:effectLst/>
                <a:latin typeface="+mn-lt"/>
                <a:ea typeface="+mn-ea"/>
                <a:cs typeface="+mn-cs"/>
              </a:rPr>
              <a:t> relates to X-rays in the Healing Arts</a:t>
            </a:r>
          </a:p>
          <a:p>
            <a:endParaRPr lang="en-US" sz="1200" kern="1200" dirty="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mn-ea"/>
                <a:cs typeface="+mn-cs"/>
              </a:rPr>
              <a:t>221.35a The</a:t>
            </a:r>
            <a:r>
              <a:rPr lang="en-US" sz="1200" kern="1200" baseline="0" dirty="0">
                <a:solidFill>
                  <a:schemeClr val="tx1"/>
                </a:solidFill>
                <a:effectLst/>
                <a:latin typeface="+mn-lt"/>
                <a:ea typeface="+mn-ea"/>
                <a:cs typeface="+mn-cs"/>
              </a:rPr>
              <a:t> use of f</a:t>
            </a:r>
            <a:r>
              <a:rPr lang="en-US" sz="1200" kern="1200" dirty="0">
                <a:solidFill>
                  <a:schemeClr val="tx1"/>
                </a:solidFill>
                <a:effectLst/>
                <a:latin typeface="+mn-lt"/>
                <a:ea typeface="+mn-ea"/>
                <a:cs typeface="+mn-cs"/>
              </a:rPr>
              <a:t>luoroscopic X-ray systems are considered a high-risk procedure.  Well documented</a:t>
            </a:r>
            <a:r>
              <a:rPr lang="en-US" sz="1200" kern="1200" baseline="0" dirty="0">
                <a:solidFill>
                  <a:schemeClr val="tx1"/>
                </a:solidFill>
                <a:effectLst/>
                <a:latin typeface="+mn-lt"/>
                <a:ea typeface="+mn-ea"/>
                <a:cs typeface="+mn-cs"/>
              </a:rPr>
              <a:t> cases have lead national organizations, such as National Conference of Radiation Protection (NCRP) and the American Conference of Radiology (ACR) to recommend a higher degree of oversight for these devices.  Only qualified individuals will be permitted to operate fluoroscopic equipment.  Further more, medical residents, RT students, and certified ARRT’s require personal supervision, that is, the licensed practitioner is required to be in the room during operations.  Whereas, a licensed radiologist assistant requires direct supervision, meaning the licensed practitioner is present in the facility and immediately available, but does not need to be present in the room during operation.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a:solidFill>
                  <a:schemeClr val="tx1"/>
                </a:solidFill>
                <a:effectLst/>
                <a:latin typeface="+mn-lt"/>
                <a:ea typeface="+mn-ea"/>
                <a:cs typeface="+mn-cs"/>
              </a:rPr>
              <a:t>There’s also additional requirements for fluoroscopic-guided interventional (FGI) procedures, such as, having procedures that include dose notification levels and established SRDL’s.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baseline="0" dirty="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The substantial radiation dose level (SRDL) is an action level (with regard to patient follow-up) below which skin injury is highly unlikely and above which skin injury is possible. </a:t>
            </a:r>
            <a:endParaRPr lang="en-US" sz="1200" kern="1200" dirty="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mn-ea"/>
                <a:cs typeface="+mn-cs"/>
              </a:rPr>
              <a:t>221.57 Regarding Computed Radiography</a:t>
            </a:r>
            <a:r>
              <a:rPr lang="en-US" sz="1200" kern="1200" baseline="0" dirty="0">
                <a:solidFill>
                  <a:schemeClr val="tx1"/>
                </a:solidFill>
                <a:effectLst/>
                <a:latin typeface="+mn-lt"/>
                <a:ea typeface="+mn-ea"/>
                <a:cs typeface="+mn-cs"/>
              </a:rPr>
              <a:t> (CR) or Digital Radiography (DR), t</a:t>
            </a:r>
            <a:r>
              <a:rPr lang="en-US" sz="1200" dirty="0"/>
              <a:t>hese requirements address exposure indicators, image quality control program, phantom image evaluation, and manufacturer specifications.</a:t>
            </a:r>
            <a:endParaRPr lang="en-US" sz="1200" dirty="0">
              <a:effectLst/>
            </a:endParaRPr>
          </a:p>
          <a:p>
            <a:endParaRPr lang="en-US" sz="1200" kern="1200" dirty="0">
              <a:solidFill>
                <a:schemeClr val="tx1"/>
              </a:solidFill>
              <a:effectLst/>
              <a:latin typeface="+mn-lt"/>
              <a:ea typeface="+mn-ea"/>
              <a:cs typeface="+mn-cs"/>
            </a:endParaRP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A04FC2C-9C8E-42A0-B94E-4F87332DFD98}" type="slidenum">
              <a:rPr lang="en-US" smtClean="0"/>
              <a:pPr eaLnBrk="1" hangingPunct="1"/>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800" kern="1200" dirty="0">
                <a:solidFill>
                  <a:schemeClr val="tx1"/>
                </a:solidFill>
                <a:effectLst/>
                <a:latin typeface="+mn-lt"/>
                <a:ea typeface="+mn-ea"/>
                <a:cs typeface="+mn-cs"/>
              </a:rPr>
              <a:t>Chapter 221</a:t>
            </a:r>
            <a:r>
              <a:rPr lang="en-US" sz="1800" kern="1200" baseline="0" dirty="0">
                <a:solidFill>
                  <a:schemeClr val="tx1"/>
                </a:solidFill>
                <a:effectLst/>
                <a:latin typeface="+mn-lt"/>
                <a:ea typeface="+mn-ea"/>
                <a:cs typeface="+mn-cs"/>
              </a:rPr>
              <a:t> relates to X-rays in the Healing Arts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221.61 Fluoroscopic systems and computed tomography (CT) systems that are used</a:t>
            </a:r>
            <a:r>
              <a:rPr lang="en-US" sz="1200" kern="1200" baseline="0" dirty="0">
                <a:solidFill>
                  <a:schemeClr val="tx1"/>
                </a:solidFill>
                <a:effectLst/>
                <a:latin typeface="+mn-lt"/>
                <a:ea typeface="+mn-ea"/>
                <a:cs typeface="+mn-cs"/>
              </a:rPr>
              <a:t> solely for simulation do not need the same requirements as diagnostic systems.  For example, fluoro systems need only follow general requirements and have qualified operators.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221.63 </a:t>
            </a:r>
            <a:r>
              <a:rPr lang="en-US" sz="1200" dirty="0"/>
              <a:t>This new section adds technical requirements for procedures using this type of guidance system.</a:t>
            </a:r>
            <a:r>
              <a:rPr lang="en-US" sz="1200" baseline="0" dirty="0"/>
              <a:t> The QMP will develop appropriate</a:t>
            </a:r>
            <a:r>
              <a:rPr lang="en-US" sz="1200" dirty="0"/>
              <a:t> quality control procedures and methods addressing radiation safety.  An example of a therapy imaging guidance system is </a:t>
            </a:r>
            <a:r>
              <a:rPr lang="en-US" sz="1200" baseline="0" dirty="0"/>
              <a:t>an On-Board Imaging Devices found on medical accelerators.</a:t>
            </a:r>
            <a:endParaRPr lang="en-US" sz="1200" kern="1200" dirty="0">
              <a:solidFill>
                <a:schemeClr val="tx1"/>
              </a:solidFill>
              <a:effectLst/>
              <a:latin typeface="+mn-lt"/>
              <a:ea typeface="+mn-ea"/>
              <a:cs typeface="+mn-cs"/>
            </a:endParaRP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A04FC2C-9C8E-42A0-B94E-4F87332DFD98}" type="slidenum">
              <a:rPr lang="en-US" smtClean="0"/>
              <a:pPr eaLnBrk="1" hangingPunct="1"/>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800" kern="1200" dirty="0">
                <a:solidFill>
                  <a:schemeClr val="tx1"/>
                </a:solidFill>
                <a:effectLst/>
                <a:latin typeface="+mn-lt"/>
                <a:ea typeface="+mn-ea"/>
                <a:cs typeface="+mn-cs"/>
              </a:rPr>
              <a:t>Since our last regulatory revision in 2009, there have been significant technological</a:t>
            </a:r>
            <a:r>
              <a:rPr lang="en-US" sz="1800" kern="1200" baseline="0" dirty="0">
                <a:solidFill>
                  <a:schemeClr val="tx1"/>
                </a:solidFill>
                <a:effectLst/>
                <a:latin typeface="+mn-lt"/>
                <a:ea typeface="+mn-ea"/>
                <a:cs typeface="+mn-cs"/>
              </a:rPr>
              <a:t> advances in the use of radiation sources particularly for medical procedures. The proposed amendments will update radiation protection standards for patients, workers, and the public to address those new advances.</a:t>
            </a:r>
          </a:p>
          <a:p>
            <a:endParaRPr lang="en-US" sz="1800" kern="1200" baseline="0" dirty="0">
              <a:solidFill>
                <a:schemeClr val="tx1"/>
              </a:solidFill>
              <a:effectLst/>
              <a:latin typeface="+mn-lt"/>
              <a:ea typeface="+mn-ea"/>
              <a:cs typeface="+mn-cs"/>
            </a:endParaRPr>
          </a:p>
          <a:p>
            <a:r>
              <a:rPr lang="en-US" sz="1800" kern="1200" baseline="0" dirty="0">
                <a:solidFill>
                  <a:schemeClr val="tx1"/>
                </a:solidFill>
                <a:effectLst/>
                <a:latin typeface="+mn-lt"/>
                <a:ea typeface="+mn-ea"/>
                <a:cs typeface="+mn-cs"/>
              </a:rPr>
              <a:t>The proposed amendments will also update protocols and standards found in the radon certification regulations in Chapter 240, however this morning’s webinar will strictly focus on the X-ray side.  Radon will be discussed in another webinar scheduled for this afternoon.</a:t>
            </a:r>
          </a:p>
          <a:p>
            <a:endParaRPr lang="en-US" sz="1800" kern="1200" baseline="0" dirty="0">
              <a:solidFill>
                <a:schemeClr val="tx1"/>
              </a:solidFill>
              <a:effectLst/>
              <a:latin typeface="+mn-lt"/>
              <a:ea typeface="+mn-ea"/>
              <a:cs typeface="+mn-cs"/>
            </a:endParaRPr>
          </a:p>
          <a:p>
            <a:r>
              <a:rPr lang="en-US" sz="1800" kern="1200" baseline="0" dirty="0">
                <a:solidFill>
                  <a:schemeClr val="tx1"/>
                </a:solidFill>
                <a:effectLst/>
                <a:latin typeface="+mn-lt"/>
                <a:ea typeface="+mn-ea"/>
                <a:cs typeface="+mn-cs"/>
              </a:rPr>
              <a:t>Overall, this is a comprehensive ‘clean-up’ package to bring the radiological health and radon certification regulations up to date. </a:t>
            </a:r>
            <a:endParaRPr lang="en-US" sz="1800" kern="1200" dirty="0">
              <a:solidFill>
                <a:schemeClr val="tx1"/>
              </a:solidFill>
              <a:effectLst/>
              <a:latin typeface="+mn-lt"/>
              <a:ea typeface="+mn-ea"/>
              <a:cs typeface="+mn-cs"/>
            </a:endParaRP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A04FC2C-9C8E-42A0-B94E-4F87332DFD98}" type="slidenum">
              <a:rPr lang="en-US" smtClean="0"/>
              <a:pPr eaLnBrk="1" hangingPunct="1"/>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800" kern="1200" dirty="0">
                <a:solidFill>
                  <a:schemeClr val="tx1"/>
                </a:solidFill>
                <a:effectLst/>
                <a:latin typeface="+mn-lt"/>
                <a:ea typeface="+mn-ea"/>
                <a:cs typeface="+mn-cs"/>
              </a:rPr>
              <a:t>Chapter 221</a:t>
            </a:r>
            <a:r>
              <a:rPr lang="en-US" sz="1800" kern="1200" baseline="0" dirty="0">
                <a:solidFill>
                  <a:schemeClr val="tx1"/>
                </a:solidFill>
                <a:effectLst/>
                <a:latin typeface="+mn-lt"/>
                <a:ea typeface="+mn-ea"/>
                <a:cs typeface="+mn-cs"/>
              </a:rPr>
              <a:t> relates to X-rays in the Healing Arts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221.64 Popularity with Cone Beam Computed Tomography (CBCT) continues</a:t>
            </a:r>
            <a:r>
              <a:rPr lang="en-US" sz="1200" kern="1200" baseline="0" dirty="0">
                <a:solidFill>
                  <a:schemeClr val="tx1"/>
                </a:solidFill>
                <a:effectLst/>
                <a:latin typeface="+mn-lt"/>
                <a:ea typeface="+mn-ea"/>
                <a:cs typeface="+mn-cs"/>
              </a:rPr>
              <a:t> to grow in the medical and non-medical industries.  Dental facilities are being targeted by manufacturers as a higher degree of care for patients, even though that may not be true.  Don’t get me wrong, CBCT gives a tremendous image of the entire jaw structure but in most cases this type of image is not necessary.  What results is a much higher amount of dose for something that may not be necessary.  Regardless, being a relatively new device with the potential for higher dose amounts, results in these devices to be considered as high-risk procedures.  Consequently a higher level of regulations are necessary, including appropriately trained operators and quality control.</a:t>
            </a:r>
          </a:p>
          <a:p>
            <a:endParaRPr lang="en-US" sz="1200" kern="1200" baseline="0" dirty="0">
              <a:solidFill>
                <a:schemeClr val="tx1"/>
              </a:solidFill>
              <a:effectLst/>
              <a:latin typeface="+mn-lt"/>
              <a:ea typeface="+mn-ea"/>
              <a:cs typeface="+mn-cs"/>
            </a:endParaRPr>
          </a:p>
          <a:p>
            <a:r>
              <a:rPr lang="en-US" sz="1200" kern="1200" baseline="0" dirty="0">
                <a:solidFill>
                  <a:schemeClr val="tx1"/>
                </a:solidFill>
                <a:effectLst/>
                <a:latin typeface="+mn-lt"/>
                <a:ea typeface="+mn-ea"/>
                <a:cs typeface="+mn-cs"/>
              </a:rPr>
              <a:t>221.65 Similar to simulators, X-ray attenuation systems do not require the same regulations as diagnostic CTs.  An example of an X-ray attenuation system is the CT used in PET/CT.  </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A04FC2C-9C8E-42A0-B94E-4F87332DFD98}" type="slidenum">
              <a:rPr lang="en-US" smtClean="0"/>
              <a:pPr eaLnBrk="1" hangingPunct="1"/>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800" kern="1200" dirty="0">
                <a:solidFill>
                  <a:schemeClr val="tx1"/>
                </a:solidFill>
                <a:effectLst/>
                <a:latin typeface="+mn-lt"/>
                <a:ea typeface="+mn-ea"/>
                <a:cs typeface="+mn-cs"/>
              </a:rPr>
              <a:t>Chapter 221</a:t>
            </a:r>
            <a:r>
              <a:rPr lang="en-US" sz="1800" kern="1200" baseline="0" dirty="0">
                <a:solidFill>
                  <a:schemeClr val="tx1"/>
                </a:solidFill>
                <a:effectLst/>
                <a:latin typeface="+mn-lt"/>
                <a:ea typeface="+mn-ea"/>
                <a:cs typeface="+mn-cs"/>
              </a:rPr>
              <a:t> relates to X-rays in the Healing Arts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221.71 This section addresses</a:t>
            </a:r>
            <a:r>
              <a:rPr lang="en-US" sz="1200" kern="1200" baseline="0" dirty="0">
                <a:solidFill>
                  <a:schemeClr val="tx1"/>
                </a:solidFill>
                <a:effectLst/>
                <a:latin typeface="+mn-lt"/>
                <a:ea typeface="+mn-ea"/>
                <a:cs typeface="+mn-cs"/>
              </a:rPr>
              <a:t> the requirements for therapeutic X-ray systems, such as superficial X-ray devices, electronic brachytherapy devices and other types of emerging technologies.</a:t>
            </a:r>
          </a:p>
          <a:p>
            <a:endParaRPr lang="en-US" sz="1200" kern="1200" baseline="0" dirty="0">
              <a:solidFill>
                <a:schemeClr val="tx1"/>
              </a:solidFill>
              <a:effectLst/>
              <a:latin typeface="+mn-lt"/>
              <a:ea typeface="+mn-ea"/>
              <a:cs typeface="+mn-cs"/>
            </a:endParaRPr>
          </a:p>
          <a:p>
            <a:r>
              <a:rPr lang="en-US" sz="1200" kern="1200" baseline="0" dirty="0">
                <a:solidFill>
                  <a:schemeClr val="tx1"/>
                </a:solidFill>
                <a:effectLst/>
                <a:latin typeface="+mn-lt"/>
                <a:ea typeface="+mn-ea"/>
                <a:cs typeface="+mn-cs"/>
              </a:rPr>
              <a:t>The following sections are relating to Computed Tomography X-ray Systems</a:t>
            </a:r>
          </a:p>
          <a:p>
            <a:r>
              <a:rPr lang="en-US" sz="1200" kern="1200" baseline="0" dirty="0">
                <a:solidFill>
                  <a:schemeClr val="tx1"/>
                </a:solidFill>
                <a:effectLst/>
                <a:latin typeface="+mn-lt"/>
                <a:ea typeface="+mn-ea"/>
                <a:cs typeface="+mn-cs"/>
              </a:rPr>
              <a:t>221.201  A number of additional definitions are necessary relating to CT.  For example, alert value and notification value are dose index values set up by the registrant.  Terms such as </a:t>
            </a:r>
            <a:r>
              <a:rPr lang="en-US" sz="1200" kern="1200" baseline="0" dirty="0" err="1">
                <a:solidFill>
                  <a:schemeClr val="tx1"/>
                </a:solidFill>
                <a:effectLst/>
                <a:latin typeface="+mn-lt"/>
                <a:ea typeface="+mn-ea"/>
                <a:cs typeface="+mn-cs"/>
              </a:rPr>
              <a:t>CTDIvolume</a:t>
            </a:r>
            <a:r>
              <a:rPr lang="en-US" sz="1200" kern="1200" baseline="0" dirty="0">
                <a:solidFill>
                  <a:schemeClr val="tx1"/>
                </a:solidFill>
                <a:effectLst/>
                <a:latin typeface="+mn-lt"/>
                <a:ea typeface="+mn-ea"/>
                <a:cs typeface="+mn-cs"/>
              </a:rPr>
              <a:t>, </a:t>
            </a:r>
            <a:r>
              <a:rPr lang="en-US" sz="1200" kern="1200" baseline="0" dirty="0" err="1">
                <a:solidFill>
                  <a:schemeClr val="tx1"/>
                </a:solidFill>
                <a:effectLst/>
                <a:latin typeface="+mn-lt"/>
                <a:ea typeface="+mn-ea"/>
                <a:cs typeface="+mn-cs"/>
              </a:rPr>
              <a:t>CTDIweighted</a:t>
            </a:r>
            <a:r>
              <a:rPr lang="en-US" sz="1200" kern="1200" baseline="0" dirty="0">
                <a:solidFill>
                  <a:schemeClr val="tx1"/>
                </a:solidFill>
                <a:effectLst/>
                <a:latin typeface="+mn-lt"/>
                <a:ea typeface="+mn-ea"/>
                <a:cs typeface="+mn-cs"/>
              </a:rPr>
              <a:t>, CTDI </a:t>
            </a:r>
            <a:r>
              <a:rPr lang="en-US" sz="800" kern="1200" baseline="0" dirty="0">
                <a:solidFill>
                  <a:schemeClr val="tx1"/>
                </a:solidFill>
                <a:effectLst/>
                <a:latin typeface="+mn-lt"/>
                <a:ea typeface="+mn-ea"/>
                <a:cs typeface="+mn-cs"/>
              </a:rPr>
              <a:t>100</a:t>
            </a:r>
            <a:r>
              <a:rPr lang="en-US" sz="1200" kern="1200" baseline="0" dirty="0">
                <a:solidFill>
                  <a:schemeClr val="tx1"/>
                </a:solidFill>
                <a:effectLst/>
                <a:latin typeface="+mn-lt"/>
                <a:ea typeface="+mn-ea"/>
                <a:cs typeface="+mn-cs"/>
              </a:rPr>
              <a:t> are all defined.  Dose profile is an important concept for quality assurance, as well as the use of a CT phantom.</a:t>
            </a:r>
          </a:p>
          <a:p>
            <a:endParaRPr lang="en-US" sz="1200" kern="1200" baseline="0" dirty="0">
              <a:solidFill>
                <a:schemeClr val="tx1"/>
              </a:solidFill>
              <a:effectLst/>
              <a:latin typeface="+mn-lt"/>
              <a:ea typeface="+mn-ea"/>
              <a:cs typeface="+mn-cs"/>
            </a:endParaRPr>
          </a:p>
          <a:p>
            <a:r>
              <a:rPr lang="en-US" sz="1200" kern="1200" baseline="0" dirty="0">
                <a:solidFill>
                  <a:schemeClr val="tx1"/>
                </a:solidFill>
                <a:effectLst/>
                <a:latin typeface="+mn-lt"/>
                <a:ea typeface="+mn-ea"/>
                <a:cs typeface="+mn-cs"/>
              </a:rPr>
              <a:t>221.202 Again, CT is considered a high-risk procedure, therefore additional equipment requirements, such as accreditation and a focus on the importance of technical and safety information.</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A04FC2C-9C8E-42A0-B94E-4F87332DFD98}" type="slidenum">
              <a:rPr lang="en-US" smtClean="0"/>
              <a:pPr eaLnBrk="1" hangingPunct="1"/>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800" kern="1200" dirty="0">
                <a:solidFill>
                  <a:schemeClr val="tx1"/>
                </a:solidFill>
                <a:effectLst/>
                <a:latin typeface="+mn-lt"/>
                <a:ea typeface="+mn-ea"/>
                <a:cs typeface="+mn-cs"/>
              </a:rPr>
              <a:t>Chapter 221</a:t>
            </a:r>
            <a:r>
              <a:rPr lang="en-US" sz="1800" kern="1200" baseline="0" dirty="0">
                <a:solidFill>
                  <a:schemeClr val="tx1"/>
                </a:solidFill>
                <a:effectLst/>
                <a:latin typeface="+mn-lt"/>
                <a:ea typeface="+mn-ea"/>
                <a:cs typeface="+mn-cs"/>
              </a:rPr>
              <a:t> relates to X-rays in the Healing Arts</a:t>
            </a:r>
          </a:p>
          <a:p>
            <a:r>
              <a:rPr lang="en-US" sz="1200" kern="1200" dirty="0">
                <a:solidFill>
                  <a:schemeClr val="tx1"/>
                </a:solidFill>
                <a:effectLst/>
                <a:latin typeface="+mn-lt"/>
                <a:ea typeface="+mn-ea"/>
                <a:cs typeface="+mn-cs"/>
              </a:rPr>
              <a:t>221.204 Also regarding high-risk</a:t>
            </a:r>
            <a:r>
              <a:rPr lang="en-US" sz="1200" kern="1200" baseline="0" dirty="0">
                <a:solidFill>
                  <a:schemeClr val="tx1"/>
                </a:solidFill>
                <a:effectLst/>
                <a:latin typeface="+mn-lt"/>
                <a:ea typeface="+mn-ea"/>
                <a:cs typeface="+mn-cs"/>
              </a:rPr>
              <a:t> procedures, CT requires a QMP to evaluate performance and to oversee Quality Control and surveys.  The obsolete term, Multiple scan average dose (MSAD) has been deleted.  Protocols need to be reviewed for various techniques, for example, pediatric versus adult scans.  Radiation protection surveys need to be performed and records need to be maintained.</a:t>
            </a:r>
          </a:p>
          <a:p>
            <a:endParaRPr lang="en-US" sz="1200" kern="1200" baseline="0" dirty="0">
              <a:solidFill>
                <a:schemeClr val="tx1"/>
              </a:solidFill>
              <a:effectLst/>
              <a:latin typeface="+mn-lt"/>
              <a:ea typeface="+mn-ea"/>
              <a:cs typeface="+mn-cs"/>
            </a:endParaRPr>
          </a:p>
          <a:p>
            <a:r>
              <a:rPr lang="en-US" sz="1200" kern="1200" baseline="0" dirty="0">
                <a:solidFill>
                  <a:schemeClr val="tx1"/>
                </a:solidFill>
                <a:effectLst/>
                <a:latin typeface="+mn-lt"/>
                <a:ea typeface="+mn-ea"/>
                <a:cs typeface="+mn-cs"/>
              </a:rPr>
              <a:t>221.205 The operating procedures section is including operator requirements, such as certification with ARRT including a subspecialty for CT.</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A04FC2C-9C8E-42A0-B94E-4F87332DFD98}" type="slidenum">
              <a:rPr lang="en-US" smtClean="0"/>
              <a:pPr eaLnBrk="1" hangingPunct="1"/>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800" kern="1200" dirty="0">
                <a:solidFill>
                  <a:schemeClr val="tx1"/>
                </a:solidFill>
                <a:effectLst/>
                <a:latin typeface="+mn-lt"/>
                <a:ea typeface="+mn-ea"/>
                <a:cs typeface="+mn-cs"/>
              </a:rPr>
              <a:t>Chapter 223</a:t>
            </a:r>
            <a:r>
              <a:rPr lang="en-US" sz="1800" kern="1200" baseline="0" dirty="0">
                <a:solidFill>
                  <a:schemeClr val="tx1"/>
                </a:solidFill>
                <a:effectLst/>
                <a:latin typeface="+mn-lt"/>
                <a:ea typeface="+mn-ea"/>
                <a:cs typeface="+mn-cs"/>
              </a:rPr>
              <a:t> relates to Veterinary Medicine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800" kern="1200" baseline="0" dirty="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800" kern="1200" baseline="0" dirty="0">
                <a:solidFill>
                  <a:schemeClr val="tx1"/>
                </a:solidFill>
                <a:effectLst/>
                <a:latin typeface="+mn-lt"/>
                <a:ea typeface="+mn-ea"/>
                <a:cs typeface="+mn-cs"/>
              </a:rPr>
              <a:t>223.1  This section always had safety requirements for our pets but now we also want to include the same requirements for animals used in research.</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800" kern="1200" baseline="0" dirty="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800" kern="1200" baseline="0" dirty="0">
                <a:solidFill>
                  <a:schemeClr val="tx1"/>
                </a:solidFill>
                <a:effectLst/>
                <a:latin typeface="+mn-lt"/>
                <a:ea typeface="+mn-ea"/>
                <a:cs typeface="+mn-cs"/>
              </a:rPr>
              <a:t>223.22  Previous regulations addressed sealed sources.  This proposal is including “unsealed” sources also , such as I-131 treatment.  Since we incorporate by reference the NRC regulations for radioactive materials, we wanted to add a reference to the relevant  10 CFR Part 31.</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800" kern="1200" baseline="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A04FC2C-9C8E-42A0-B94E-4F87332DFD98}" type="slidenum">
              <a:rPr lang="en-US" smtClean="0"/>
              <a:pPr eaLnBrk="1" hangingPunct="1"/>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800" kern="1200" dirty="0">
                <a:solidFill>
                  <a:schemeClr val="tx1"/>
                </a:solidFill>
                <a:effectLst/>
                <a:latin typeface="+mn-lt"/>
                <a:ea typeface="+mn-ea"/>
                <a:cs typeface="+mn-cs"/>
              </a:rPr>
              <a:t>Chapter 223</a:t>
            </a:r>
            <a:r>
              <a:rPr lang="en-US" sz="1800" kern="1200" baseline="0" dirty="0">
                <a:solidFill>
                  <a:schemeClr val="tx1"/>
                </a:solidFill>
                <a:effectLst/>
                <a:latin typeface="+mn-lt"/>
                <a:ea typeface="+mn-ea"/>
                <a:cs typeface="+mn-cs"/>
              </a:rPr>
              <a:t> relates to Veterinary Medicine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223.31 The same</a:t>
            </a:r>
            <a:r>
              <a:rPr lang="en-US" sz="1200" kern="1200" baseline="0" dirty="0">
                <a:solidFill>
                  <a:schemeClr val="tx1"/>
                </a:solidFill>
                <a:effectLst/>
                <a:latin typeface="+mn-lt"/>
                <a:ea typeface="+mn-ea"/>
                <a:cs typeface="+mn-cs"/>
              </a:rPr>
              <a:t> responsibilities that are found in the Healing Arts chapter apply to Veterinary Medicine as well.  For example, only trained staff are permitted to operate an X-ray system.  Appropriate operating procedures as well as a QA program are required to be implemented by the registrant.</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A04FC2C-9C8E-42A0-B94E-4F87332DFD98}" type="slidenum">
              <a:rPr lang="en-US" smtClean="0"/>
              <a:pPr eaLnBrk="1" hangingPunct="1"/>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800" kern="1200" dirty="0">
                <a:solidFill>
                  <a:schemeClr val="tx1"/>
                </a:solidFill>
                <a:effectLst/>
                <a:latin typeface="+mn-lt"/>
                <a:ea typeface="+mn-ea"/>
                <a:cs typeface="+mn-cs"/>
              </a:rPr>
              <a:t>Chapter 225</a:t>
            </a:r>
            <a:r>
              <a:rPr lang="en-US" sz="1800" kern="1200" baseline="0" dirty="0">
                <a:solidFill>
                  <a:schemeClr val="tx1"/>
                </a:solidFill>
                <a:effectLst/>
                <a:latin typeface="+mn-lt"/>
                <a:ea typeface="+mn-ea"/>
                <a:cs typeface="+mn-cs"/>
              </a:rPr>
              <a:t> relates to </a:t>
            </a:r>
            <a:r>
              <a:rPr lang="en-US" sz="1800" dirty="0">
                <a:solidFill>
                  <a:schemeClr val="bg1"/>
                </a:solidFill>
              </a:rPr>
              <a:t>Radiation Safety Requirements for Industrial Radiographic Operations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800" kern="1200" dirty="0">
              <a:solidFill>
                <a:schemeClr val="bg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800" kern="1200" dirty="0">
                <a:solidFill>
                  <a:schemeClr val="bg1"/>
                </a:solidFill>
                <a:effectLst/>
                <a:latin typeface="+mn-lt"/>
                <a:ea typeface="+mn-ea"/>
                <a:cs typeface="+mn-cs"/>
              </a:rPr>
              <a:t>225.3a  Deleting transitional language</a:t>
            </a:r>
            <a:r>
              <a:rPr lang="en-US" sz="1800" kern="1200" baseline="0" dirty="0">
                <a:solidFill>
                  <a:schemeClr val="bg1"/>
                </a:solidFill>
                <a:effectLst/>
                <a:latin typeface="+mn-lt"/>
                <a:ea typeface="+mn-ea"/>
                <a:cs typeface="+mn-cs"/>
              </a:rPr>
              <a:t> from when we were an Agreement State.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800" kern="1200" baseline="0" dirty="0">
              <a:solidFill>
                <a:schemeClr val="bg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800" kern="1200" baseline="0" dirty="0">
                <a:solidFill>
                  <a:schemeClr val="bg1"/>
                </a:solidFill>
                <a:effectLst/>
                <a:latin typeface="+mn-lt"/>
                <a:ea typeface="+mn-ea"/>
                <a:cs typeface="+mn-cs"/>
              </a:rPr>
              <a:t>225.4a  Similar to material based industrial radiography, those using a radiation-producing machine for industrial radiography also require individual monitoring.</a:t>
            </a:r>
            <a:endParaRPr lang="en-US" sz="18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A04FC2C-9C8E-42A0-B94E-4F87332DFD98}" type="slidenum">
              <a:rPr lang="en-US" smtClean="0"/>
              <a:pPr eaLnBrk="1" hangingPunct="1"/>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800" kern="1200" dirty="0">
                <a:solidFill>
                  <a:schemeClr val="tx1"/>
                </a:solidFill>
                <a:effectLst/>
                <a:latin typeface="+mn-lt"/>
                <a:ea typeface="+mn-ea"/>
                <a:cs typeface="+mn-cs"/>
              </a:rPr>
              <a:t>Chapter 225</a:t>
            </a:r>
            <a:r>
              <a:rPr lang="en-US" sz="1800" kern="1200" baseline="0" dirty="0">
                <a:solidFill>
                  <a:schemeClr val="tx1"/>
                </a:solidFill>
                <a:effectLst/>
                <a:latin typeface="+mn-lt"/>
                <a:ea typeface="+mn-ea"/>
                <a:cs typeface="+mn-cs"/>
              </a:rPr>
              <a:t> relates to </a:t>
            </a:r>
            <a:r>
              <a:rPr lang="en-US" sz="1800" dirty="0">
                <a:solidFill>
                  <a:schemeClr val="bg1"/>
                </a:solidFill>
              </a:rPr>
              <a:t>Radiation Safety Requirements for Industrial Radiographic Operations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800" dirty="0">
              <a:solidFill>
                <a:schemeClr val="bg1"/>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mn-ea"/>
                <a:cs typeface="+mn-cs"/>
              </a:rPr>
              <a:t>225.81  A correction</a:t>
            </a:r>
            <a:r>
              <a:rPr lang="en-US" sz="1200" kern="1200" baseline="0" dirty="0">
                <a:solidFill>
                  <a:schemeClr val="tx1"/>
                </a:solidFill>
                <a:effectLst/>
                <a:latin typeface="+mn-lt"/>
                <a:ea typeface="+mn-ea"/>
                <a:cs typeface="+mn-cs"/>
              </a:rPr>
              <a:t> in a federal reference needed to be corrected.  10 CFR 34.52 should actually be 34.53.</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a:t>This revision also promotes consistency with record retention. </a:t>
            </a:r>
            <a:endParaRPr lang="en-US" sz="1200" dirty="0">
              <a:effectLst/>
            </a:endParaRPr>
          </a:p>
          <a:p>
            <a:endParaRPr lang="en-US" sz="1200" kern="1200" dirty="0">
              <a:solidFill>
                <a:schemeClr val="tx1"/>
              </a:solidFill>
              <a:effectLst/>
              <a:latin typeface="+mn-lt"/>
              <a:ea typeface="+mn-ea"/>
              <a:cs typeface="+mn-cs"/>
            </a:endParaRP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A04FC2C-9C8E-42A0-B94E-4F87332DFD98}" type="slidenum">
              <a:rPr lang="en-US" smtClean="0"/>
              <a:pPr eaLnBrk="1" hangingPunct="1"/>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800" kern="1200" dirty="0">
                <a:solidFill>
                  <a:schemeClr val="tx1"/>
                </a:solidFill>
                <a:effectLst/>
                <a:latin typeface="+mn-lt"/>
                <a:ea typeface="+mn-ea"/>
                <a:cs typeface="+mn-cs"/>
              </a:rPr>
              <a:t>Chapter 227</a:t>
            </a:r>
            <a:r>
              <a:rPr lang="en-US" sz="1800" kern="1200" baseline="0" dirty="0">
                <a:solidFill>
                  <a:schemeClr val="tx1"/>
                </a:solidFill>
                <a:effectLst/>
                <a:latin typeface="+mn-lt"/>
                <a:ea typeface="+mn-ea"/>
                <a:cs typeface="+mn-cs"/>
              </a:rPr>
              <a:t> relates to </a:t>
            </a:r>
            <a:r>
              <a:rPr lang="en-US" sz="1800" dirty="0">
                <a:solidFill>
                  <a:schemeClr val="bg1"/>
                </a:solidFill>
              </a:rPr>
              <a:t>Radiation Safety Requirements for Analytical X-ray Equipment, X-ray Gauging Equipment, Electron Microscopes and X-ray Calibration Systems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800" kern="1200" dirty="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mn-ea"/>
                <a:cs typeface="+mn-cs"/>
              </a:rPr>
              <a:t>227.11a   </a:t>
            </a:r>
            <a:r>
              <a:rPr lang="en-US" sz="1200" dirty="0"/>
              <a:t>Handheld XRF devices have become very popular within the last 10 years,</a:t>
            </a:r>
            <a:r>
              <a:rPr lang="en-US" sz="1200" baseline="0" dirty="0"/>
              <a:t> but have never been addressed in our regulations.  They do not need the same restrictions as other analytical devices, however they do need operating and personnel requirements.</a:t>
            </a:r>
            <a:endParaRPr lang="en-US" sz="1200" dirty="0">
              <a:effectLst/>
            </a:endParaRPr>
          </a:p>
          <a:p>
            <a:endParaRPr lang="en-US" sz="1200" kern="1200" dirty="0">
              <a:solidFill>
                <a:schemeClr val="tx1"/>
              </a:solidFill>
              <a:effectLst/>
              <a:latin typeface="+mn-lt"/>
              <a:ea typeface="+mn-ea"/>
              <a:cs typeface="+mn-cs"/>
            </a:endParaRP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A04FC2C-9C8E-42A0-B94E-4F87332DFD98}" type="slidenum">
              <a:rPr lang="en-US" smtClean="0"/>
              <a:pPr eaLnBrk="1" hangingPunct="1"/>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800" kern="1200" dirty="0">
                <a:solidFill>
                  <a:schemeClr val="tx1"/>
                </a:solidFill>
                <a:effectLst/>
                <a:latin typeface="+mn-lt"/>
                <a:ea typeface="+mn-ea"/>
                <a:cs typeface="+mn-cs"/>
              </a:rPr>
              <a:t>Chapter 228</a:t>
            </a:r>
            <a:r>
              <a:rPr lang="en-US" sz="1800" kern="1200" baseline="0" dirty="0">
                <a:solidFill>
                  <a:schemeClr val="tx1"/>
                </a:solidFill>
                <a:effectLst/>
                <a:latin typeface="+mn-lt"/>
                <a:ea typeface="+mn-ea"/>
                <a:cs typeface="+mn-cs"/>
              </a:rPr>
              <a:t> relates to </a:t>
            </a:r>
            <a:r>
              <a:rPr lang="en-US" sz="1800" dirty="0">
                <a:solidFill>
                  <a:schemeClr val="bg1"/>
                </a:solidFill>
              </a:rPr>
              <a:t>Radiation Safety Requirements for Particle Accelerators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800" kern="1200" dirty="0">
              <a:solidFill>
                <a:schemeClr val="bg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800" kern="1200" dirty="0">
                <a:solidFill>
                  <a:schemeClr val="bg1"/>
                </a:solidFill>
                <a:effectLst/>
                <a:latin typeface="+mn-lt"/>
                <a:ea typeface="+mn-ea"/>
                <a:cs typeface="+mn-cs"/>
              </a:rPr>
              <a:t>228.11a  Currently, everyone of our medical accelerator operators are certified with ARRT and have a subspecialty of ‘Therapy’, such as ARRT,</a:t>
            </a:r>
            <a:r>
              <a:rPr lang="en-US" sz="1800" kern="1200" baseline="0" dirty="0">
                <a:solidFill>
                  <a:schemeClr val="bg1"/>
                </a:solidFill>
                <a:effectLst/>
                <a:latin typeface="+mn-lt"/>
                <a:ea typeface="+mn-ea"/>
                <a:cs typeface="+mn-cs"/>
              </a:rPr>
              <a:t> T.  This new regulation is codifying this requirement.</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800" kern="1200" baseline="0" dirty="0">
              <a:solidFill>
                <a:schemeClr val="bg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800" kern="1200" baseline="0" dirty="0">
                <a:solidFill>
                  <a:schemeClr val="bg1"/>
                </a:solidFill>
                <a:effectLst/>
                <a:latin typeface="+mn-lt"/>
                <a:ea typeface="+mn-ea"/>
                <a:cs typeface="+mn-cs"/>
              </a:rPr>
              <a:t>228.21a  We are proposing to delete transitional language from when we first required licensure for accelerators.  We also realize the 30-day requirement for submitting an application is not always practical or necessary.  The 30-day requirement has been changed to 90-days.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8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A04FC2C-9C8E-42A0-B94E-4F87332DFD98}" type="slidenum">
              <a:rPr lang="en-US" smtClean="0"/>
              <a:pPr eaLnBrk="1" hangingPunct="1"/>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800" kern="1200" dirty="0">
                <a:solidFill>
                  <a:schemeClr val="tx1"/>
                </a:solidFill>
                <a:effectLst/>
                <a:latin typeface="+mn-lt"/>
                <a:ea typeface="+mn-ea"/>
                <a:cs typeface="+mn-cs"/>
              </a:rPr>
              <a:t>Chapter 228</a:t>
            </a:r>
            <a:r>
              <a:rPr lang="en-US" sz="1800" kern="1200" baseline="0" dirty="0">
                <a:solidFill>
                  <a:schemeClr val="tx1"/>
                </a:solidFill>
                <a:effectLst/>
                <a:latin typeface="+mn-lt"/>
                <a:ea typeface="+mn-ea"/>
                <a:cs typeface="+mn-cs"/>
              </a:rPr>
              <a:t> relates to </a:t>
            </a:r>
            <a:r>
              <a:rPr lang="en-US" sz="1800" dirty="0">
                <a:solidFill>
                  <a:schemeClr val="bg1"/>
                </a:solidFill>
              </a:rPr>
              <a:t>Radiation Safety Requirements for Particle Accelerators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800" dirty="0">
              <a:solidFill>
                <a:schemeClr val="bg1"/>
              </a:solidFill>
            </a:endParaRPr>
          </a:p>
          <a:p>
            <a:r>
              <a:rPr lang="en-US" sz="1200" dirty="0"/>
              <a:t>Testing interlocks quarterly can be damaging to the accelerator because it forces a quick shutdown to the machine. The regulated community has recommended the need for no more than an annual test, and the Department’s inspection records confirm that an annual test is sufficient to ensure that the interlocks are functioning properly. </a:t>
            </a:r>
          </a:p>
          <a:p>
            <a:r>
              <a:rPr lang="en-US" sz="1200" dirty="0"/>
              <a:t>This proposed change in records retention was suggested by the RPAC to promote consistency throughout the radiological health regulations.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Appendix A in</a:t>
            </a:r>
            <a:r>
              <a:rPr lang="en-US" sz="1200" kern="1200" baseline="0" dirty="0">
                <a:solidFill>
                  <a:schemeClr val="tx1"/>
                </a:solidFill>
                <a:effectLst/>
                <a:latin typeface="+mn-lt"/>
                <a:ea typeface="+mn-ea"/>
                <a:cs typeface="+mn-cs"/>
              </a:rPr>
              <a:t> Chapter 228 is primarily geared to medical accelerators, for example it addresses treatment plan, patient positioning, etc.  Non-medical accelerator operations should understand basic radiation protection.</a:t>
            </a:r>
            <a:endParaRPr lang="en-US" sz="1200" kern="1200" dirty="0">
              <a:solidFill>
                <a:schemeClr val="tx1"/>
              </a:solidFill>
              <a:effectLst/>
              <a:latin typeface="+mn-lt"/>
              <a:ea typeface="+mn-ea"/>
              <a:cs typeface="+mn-cs"/>
            </a:endParaRP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A04FC2C-9C8E-42A0-B94E-4F87332DFD98}" type="slidenum">
              <a:rPr lang="en-US" smtClean="0"/>
              <a:pPr eaLnBrk="1" hangingPunct="1"/>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90000"/>
              </a:lnSpc>
            </a:pPr>
            <a:r>
              <a:rPr lang="en-US" sz="1800" baseline="0" dirty="0"/>
              <a:t>These proposed amendments will ensure that radiation sources are operated only by trained professionals.</a:t>
            </a:r>
          </a:p>
          <a:p>
            <a:pPr>
              <a:lnSpc>
                <a:spcPct val="90000"/>
              </a:lnSpc>
            </a:pPr>
            <a:endParaRPr lang="en-US" sz="1800" baseline="0" dirty="0"/>
          </a:p>
          <a:p>
            <a:pPr>
              <a:lnSpc>
                <a:spcPct val="90000"/>
              </a:lnSpc>
            </a:pPr>
            <a:r>
              <a:rPr lang="en-US" sz="1800" baseline="0" dirty="0"/>
              <a:t>The revisions also ensure the safety of the public and workers from radiation exposure.</a:t>
            </a:r>
          </a:p>
          <a:p>
            <a:pPr>
              <a:lnSpc>
                <a:spcPct val="90000"/>
              </a:lnSpc>
            </a:pPr>
            <a:endParaRPr lang="en-US" sz="1800" baseline="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A04FC2C-9C8E-42A0-B94E-4F87332DFD98}" type="slidenum">
              <a:rPr lang="en-US" smtClean="0"/>
              <a:pPr eaLnBrk="1" hangingPunct="1"/>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800" kern="1200" dirty="0">
                <a:solidFill>
                  <a:schemeClr val="tx1"/>
                </a:solidFill>
                <a:effectLst/>
                <a:latin typeface="+mn-lt"/>
                <a:ea typeface="+mn-ea"/>
                <a:cs typeface="+mn-cs"/>
              </a:rPr>
              <a:t>Chapter 228</a:t>
            </a:r>
            <a:r>
              <a:rPr lang="en-US" sz="1800" kern="1200" baseline="0" dirty="0">
                <a:solidFill>
                  <a:schemeClr val="tx1"/>
                </a:solidFill>
                <a:effectLst/>
                <a:latin typeface="+mn-lt"/>
                <a:ea typeface="+mn-ea"/>
                <a:cs typeface="+mn-cs"/>
              </a:rPr>
              <a:t> relates to </a:t>
            </a:r>
            <a:r>
              <a:rPr lang="en-US" sz="1800" dirty="0">
                <a:solidFill>
                  <a:schemeClr val="bg1"/>
                </a:solidFill>
              </a:rPr>
              <a:t>Radiation Safety Requirements for Particle Accelerators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800" dirty="0">
              <a:solidFill>
                <a:schemeClr val="bg1"/>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a:t>228.36. The original rulemaking required annual testing, however, all</a:t>
            </a:r>
            <a:r>
              <a:rPr lang="en-US" sz="1200" baseline="0" dirty="0"/>
              <a:t> practices perform these tests daily.</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a:t>228.61  Again, this section deletes</a:t>
            </a:r>
            <a:r>
              <a:rPr lang="en-US" sz="1200" baseline="0" dirty="0"/>
              <a:t> the transitional language from when licensure began.</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aseline="0" dirty="0"/>
              <a:t>228.72  Most accelerators produce both X-ray and electron therapies, but not all.  Some only use X-ray, example, </a:t>
            </a:r>
            <a:r>
              <a:rPr lang="en-US" sz="1200" baseline="0" dirty="0" err="1"/>
              <a:t>TomTherapy</a:t>
            </a:r>
            <a:r>
              <a:rPr lang="en-US" sz="1200" baseline="0" dirty="0"/>
              <a:t>.</a:t>
            </a:r>
            <a:endParaRPr lang="en-US" sz="1200" dirty="0"/>
          </a:p>
          <a:p>
            <a:endParaRPr lang="en-US" sz="1200" kern="1200" dirty="0">
              <a:solidFill>
                <a:schemeClr val="tx1"/>
              </a:solidFill>
              <a:effectLst/>
              <a:latin typeface="+mn-lt"/>
              <a:ea typeface="+mn-ea"/>
              <a:cs typeface="+mn-cs"/>
            </a:endParaRP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A04FC2C-9C8E-42A0-B94E-4F87332DFD98}" type="slidenum">
              <a:rPr lang="en-US" smtClean="0"/>
              <a:pPr eaLnBrk="1" hangingPunct="1"/>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800" kern="1200" dirty="0">
                <a:solidFill>
                  <a:schemeClr val="tx1"/>
                </a:solidFill>
                <a:effectLst/>
                <a:latin typeface="+mn-lt"/>
                <a:ea typeface="+mn-ea"/>
                <a:cs typeface="+mn-cs"/>
              </a:rPr>
              <a:t>Chapter 228</a:t>
            </a:r>
            <a:r>
              <a:rPr lang="en-US" sz="1800" kern="1200" baseline="0" dirty="0">
                <a:solidFill>
                  <a:schemeClr val="tx1"/>
                </a:solidFill>
                <a:effectLst/>
                <a:latin typeface="+mn-lt"/>
                <a:ea typeface="+mn-ea"/>
                <a:cs typeface="+mn-cs"/>
              </a:rPr>
              <a:t> relates to </a:t>
            </a:r>
            <a:r>
              <a:rPr lang="en-US" sz="1800" dirty="0">
                <a:solidFill>
                  <a:schemeClr val="bg1"/>
                </a:solidFill>
              </a:rPr>
              <a:t>Radiation Safety Requirements for Particle Accelerators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800" dirty="0">
              <a:solidFill>
                <a:schemeClr val="bg1"/>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a:t>228.73</a:t>
            </a:r>
            <a:r>
              <a:rPr lang="en-US" sz="1200" baseline="0" dirty="0"/>
              <a:t>  Again, most accelerators have stationary and moving beams, but not all.</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baseline="0" dirty="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a:solidFill>
                  <a:schemeClr val="tx1"/>
                </a:solidFill>
                <a:effectLst/>
                <a:latin typeface="+mn-lt"/>
                <a:ea typeface="+mn-ea"/>
                <a:cs typeface="+mn-cs"/>
              </a:rPr>
              <a:t>228.75  A relatively new technique is Flattening Filter Free.  If used each energy beam must be appropriately calibrated for FFF mode.</a:t>
            </a:r>
            <a:endParaRPr lang="en-US" sz="1200" kern="1200" dirty="0">
              <a:solidFill>
                <a:schemeClr val="tx1"/>
              </a:solidFill>
              <a:effectLst/>
              <a:latin typeface="+mn-lt"/>
              <a:ea typeface="+mn-ea"/>
              <a:cs typeface="+mn-cs"/>
            </a:endParaRP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A04FC2C-9C8E-42A0-B94E-4F87332DFD98}" type="slidenum">
              <a:rPr lang="en-US" smtClean="0"/>
              <a:pPr eaLnBrk="1" hangingPunct="1"/>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800" kern="1200" dirty="0">
                <a:solidFill>
                  <a:schemeClr val="tx1"/>
                </a:solidFill>
                <a:effectLst/>
                <a:latin typeface="+mn-lt"/>
                <a:ea typeface="+mn-ea"/>
                <a:cs typeface="+mn-cs"/>
              </a:rPr>
              <a:t>Chapter 230</a:t>
            </a:r>
            <a:r>
              <a:rPr lang="en-US" sz="1800" kern="1200" baseline="0" dirty="0">
                <a:solidFill>
                  <a:schemeClr val="tx1"/>
                </a:solidFill>
                <a:effectLst/>
                <a:latin typeface="+mn-lt"/>
                <a:ea typeface="+mn-ea"/>
                <a:cs typeface="+mn-cs"/>
              </a:rPr>
              <a:t> relates to </a:t>
            </a:r>
            <a:r>
              <a:rPr lang="en-US" sz="1800" dirty="0">
                <a:solidFill>
                  <a:schemeClr val="bg1"/>
                </a:solidFill>
              </a:rPr>
              <a:t>Packaging and Transportation of Radioactive Materials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800" kern="1200" dirty="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a:t>This section is added to simply reinforce existing DOT regulations when transporting radioactive materials, whether licensed or not.  Technically Enhanced Natural Occurring Radioactive Material (TENORM) is not</a:t>
            </a:r>
            <a:r>
              <a:rPr lang="en-US" sz="1200" baseline="0" dirty="0"/>
              <a:t> licensed but still requires compliance with DOT regulations.</a:t>
            </a:r>
            <a:endParaRPr lang="en-US" sz="1200" dirty="0"/>
          </a:p>
          <a:p>
            <a:endParaRPr lang="en-US" sz="1200" kern="1200" dirty="0">
              <a:solidFill>
                <a:schemeClr val="tx1"/>
              </a:solidFill>
              <a:effectLst/>
              <a:latin typeface="+mn-lt"/>
              <a:ea typeface="+mn-ea"/>
              <a:cs typeface="+mn-cs"/>
            </a:endParaRP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A04FC2C-9C8E-42A0-B94E-4F87332DFD98}" type="slidenum">
              <a:rPr lang="en-US" smtClean="0"/>
              <a:pPr eaLnBrk="1" hangingPunct="1"/>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90000"/>
              </a:lnSpc>
            </a:pPr>
            <a:r>
              <a:rPr lang="en-US" sz="1800" baseline="0" dirty="0"/>
              <a:t>Continuous technological advances and acquired experiences require the radiological health regulations to be amended periodically in order to ensure the continued protection of workers, the public and the environment from the harmful effects of radiation.</a:t>
            </a: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A04FC2C-9C8E-42A0-B94E-4F87332DFD98}" type="slidenum">
              <a:rPr lang="en-US" smtClean="0"/>
              <a:pPr eaLnBrk="1" hangingPunct="1"/>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90000"/>
              </a:lnSpc>
            </a:pPr>
            <a:r>
              <a:rPr lang="en-US" sz="1800" kern="1200" dirty="0">
                <a:solidFill>
                  <a:schemeClr val="tx1"/>
                </a:solidFill>
                <a:effectLst/>
                <a:latin typeface="+mn-lt"/>
                <a:ea typeface="+mn-ea"/>
                <a:cs typeface="+mn-cs"/>
              </a:rPr>
              <a:t>Beginning in October 2014, the Department and the Radiation Protection Advisory Committee (RPAC) worked together to develop the proposed amendments</a:t>
            </a:r>
            <a:r>
              <a:rPr lang="en-US" sz="1800" kern="1200" baseline="0" dirty="0">
                <a:solidFill>
                  <a:schemeClr val="tx1"/>
                </a:solidFill>
                <a:effectLst/>
                <a:latin typeface="+mn-lt"/>
                <a:ea typeface="+mn-ea"/>
                <a:cs typeface="+mn-cs"/>
              </a:rPr>
              <a:t> </a:t>
            </a:r>
            <a:r>
              <a:rPr lang="en-US" sz="1800" kern="1200" dirty="0">
                <a:solidFill>
                  <a:schemeClr val="tx1"/>
                </a:solidFill>
                <a:effectLst/>
                <a:latin typeface="+mn-lt"/>
                <a:ea typeface="+mn-ea"/>
                <a:cs typeface="+mn-cs"/>
              </a:rPr>
              <a:t>over the course of several RPAC meetings. </a:t>
            </a:r>
            <a:r>
              <a:rPr lang="en-US" altLang="en-US" sz="1800" dirty="0"/>
              <a:t>On July 23, 2015, the RPAC endorsed the proposed rulemaking for presentation to the Board.</a:t>
            </a:r>
            <a:endParaRPr lang="en-US" sz="1800" baseline="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A04FC2C-9C8E-42A0-B94E-4F87332DFD98}" type="slidenum">
              <a:rPr lang="en-US" smtClean="0"/>
              <a:pPr eaLnBrk="1" hangingPunct="1"/>
              <a:t>34</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t>Thank you for your attention.  I will be happy to answer any questions.</a:t>
            </a:r>
          </a:p>
          <a:p>
            <a:r>
              <a:rPr lang="en-US" sz="1800" dirty="0"/>
              <a:t>I would also</a:t>
            </a:r>
            <a:r>
              <a:rPr lang="en-US" sz="1800" baseline="0" dirty="0"/>
              <a:t> encourage you to submit any comments via the </a:t>
            </a:r>
            <a:r>
              <a:rPr lang="en-US" sz="1800" baseline="0" dirty="0" err="1"/>
              <a:t>eComment</a:t>
            </a:r>
            <a:r>
              <a:rPr lang="en-US" sz="1800" baseline="0" dirty="0"/>
              <a:t> link noted in your postcard notification.</a:t>
            </a:r>
            <a:endParaRPr lang="en-US" sz="1800" dirty="0"/>
          </a:p>
        </p:txBody>
      </p:sp>
      <p:sp>
        <p:nvSpPr>
          <p:cNvPr id="4" name="Slide Number Placeholder 3"/>
          <p:cNvSpPr>
            <a:spLocks noGrp="1"/>
          </p:cNvSpPr>
          <p:nvPr>
            <p:ph type="sldNum" sz="quarter" idx="10"/>
          </p:nvPr>
        </p:nvSpPr>
        <p:spPr/>
        <p:txBody>
          <a:bodyPr/>
          <a:lstStyle/>
          <a:p>
            <a:pPr>
              <a:defRPr/>
            </a:pPr>
            <a:fld id="{C07EE443-19AD-4832-A5D8-DDA9C07D0369}" type="slidenum">
              <a:rPr lang="en-US" smtClean="0"/>
              <a:pPr>
                <a:defRPr/>
              </a:pPr>
              <a:t>35</a:t>
            </a:fld>
            <a:endParaRPr lang="en-US" dirty="0"/>
          </a:p>
        </p:txBody>
      </p:sp>
    </p:spTree>
    <p:extLst>
      <p:ext uri="{BB962C8B-B14F-4D97-AF65-F5344CB8AC3E}">
        <p14:creationId xmlns:p14="http://schemas.microsoft.com/office/powerpoint/2010/main" val="10423220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Previously results from the lab could only be reported to the owner or occupier of the building tested.</a:t>
            </a: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FFFFDD1-6C0A-4D68-8090-4ABBCF09C3D9}" type="slidenum">
              <a:rPr lang="en-US" altLang="en-US" smtClean="0"/>
              <a:pPr>
                <a:spcBef>
                  <a:spcPct val="0"/>
                </a:spcBef>
              </a:pPr>
              <a:t>4</a:t>
            </a:fld>
            <a:endParaRPr lang="en-US" altLang="en-US"/>
          </a:p>
        </p:txBody>
      </p:sp>
    </p:spTree>
    <p:extLst>
      <p:ext uri="{BB962C8B-B14F-4D97-AF65-F5344CB8AC3E}">
        <p14:creationId xmlns:p14="http://schemas.microsoft.com/office/powerpoint/2010/main" val="42635065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800" kern="1200" dirty="0">
                <a:solidFill>
                  <a:schemeClr val="tx1"/>
                </a:solidFill>
                <a:effectLst/>
                <a:latin typeface="+mn-lt"/>
                <a:ea typeface="+mn-ea"/>
                <a:cs typeface="+mn-cs"/>
              </a:rPr>
              <a:t>You will</a:t>
            </a:r>
            <a:r>
              <a:rPr lang="en-US" sz="1800" kern="1200" baseline="0" dirty="0">
                <a:solidFill>
                  <a:schemeClr val="tx1"/>
                </a:solidFill>
                <a:effectLst/>
                <a:latin typeface="+mn-lt"/>
                <a:ea typeface="+mn-ea"/>
                <a:cs typeface="+mn-cs"/>
              </a:rPr>
              <a:t> see as we move forward through the chapters that this package contains many revisions, additions and deletions from our current regulations.  I would like to briefly present an overview of these changes.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800" kern="1200" baseline="0" dirty="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800" kern="1200" baseline="0" dirty="0">
                <a:solidFill>
                  <a:schemeClr val="tx1"/>
                </a:solidFill>
                <a:effectLst/>
                <a:latin typeface="+mn-lt"/>
                <a:ea typeface="+mn-ea"/>
                <a:cs typeface="+mn-cs"/>
              </a:rPr>
              <a:t>215.12 Since Pennsylvania has become an Agreement State in March 2008, we have come across a few instances where sources were abandoned.  The addition to secure or lock-down a device has been added to </a:t>
            </a:r>
            <a:r>
              <a:rPr lang="en-US" sz="1800" i="1" kern="1200" baseline="0" dirty="0">
                <a:solidFill>
                  <a:schemeClr val="tx1"/>
                </a:solidFill>
                <a:effectLst/>
                <a:latin typeface="+mn-lt"/>
                <a:ea typeface="+mn-ea"/>
                <a:cs typeface="+mn-cs"/>
              </a:rPr>
              <a:t>Rights of the Department</a:t>
            </a:r>
            <a:r>
              <a:rPr lang="en-US" sz="1800" kern="1200" baseline="0" dirty="0">
                <a:solidFill>
                  <a:schemeClr val="tx1"/>
                </a:solidFill>
                <a:effectLst/>
                <a:latin typeface="+mn-lt"/>
                <a:ea typeface="+mn-ea"/>
                <a:cs typeface="+mn-cs"/>
              </a:rPr>
              <a:t>.</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800" kern="1200" baseline="0" dirty="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800" kern="1200" baseline="0" dirty="0">
                <a:solidFill>
                  <a:schemeClr val="tx1"/>
                </a:solidFill>
                <a:effectLst/>
                <a:latin typeface="+mn-lt"/>
                <a:ea typeface="+mn-ea"/>
                <a:cs typeface="+mn-cs"/>
              </a:rPr>
              <a:t>215.14 The Department is very serious about being transparent with all of its operations.  But with that said, safety and security trumps transparency.  Information relating to radioactive materials, or records designated as classified by Federal or State authority should not and will not be available to the general public.</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800" kern="1200" baseline="0" dirty="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800" kern="1200" baseline="0" dirty="0">
                <a:solidFill>
                  <a:schemeClr val="tx1"/>
                </a:solidFill>
                <a:effectLst/>
                <a:latin typeface="+mn-lt"/>
                <a:ea typeface="+mn-ea"/>
                <a:cs typeface="+mn-cs"/>
              </a:rPr>
              <a:t>215.22 Our regulations have in the past prohibited the use of  fluoroscopic fitting devices, such as those use in shoe stores back in the 1950s and 60s.  We’ve expanded this section to include the prohibition of all radiation devices for non-medical human use without Departmental approval.</a:t>
            </a:r>
            <a:endParaRPr lang="en-US" sz="18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A04FC2C-9C8E-42A0-B94E-4F87332DFD98}" type="slidenum">
              <a:rPr lang="en-US" smtClean="0"/>
              <a:pPr eaLnBrk="1" hangingPunct="1"/>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800" kern="1200" dirty="0">
                <a:solidFill>
                  <a:schemeClr val="tx1"/>
                </a:solidFill>
                <a:effectLst/>
                <a:latin typeface="+mn-lt"/>
                <a:ea typeface="+mn-ea"/>
                <a:cs typeface="+mn-cs"/>
              </a:rPr>
              <a:t>215.24 In the past, our regulations incorporated</a:t>
            </a:r>
            <a:r>
              <a:rPr lang="en-US" sz="1800" kern="1200" baseline="0" dirty="0">
                <a:solidFill>
                  <a:schemeClr val="tx1"/>
                </a:solidFill>
                <a:effectLst/>
                <a:latin typeface="+mn-lt"/>
                <a:ea typeface="+mn-ea"/>
                <a:cs typeface="+mn-cs"/>
              </a:rPr>
              <a:t> both the Department of Heath and the Department of State requirements for operating X-ray equipment.  DOH regulates hospitals, while DOS regulates doctor’s offices and clinics. </a:t>
            </a:r>
            <a:r>
              <a:rPr lang="en-US" sz="1800" kern="1200" dirty="0">
                <a:solidFill>
                  <a:schemeClr val="tx1"/>
                </a:solidFill>
                <a:effectLst/>
                <a:latin typeface="+mn-lt"/>
                <a:ea typeface="+mn-ea"/>
                <a:cs typeface="+mn-cs"/>
              </a:rPr>
              <a:t>DOH permits anyone (e.g. nurses) to operate X-ray equipment, provided that there is one Radiological Technologist (RT) on shift. Our proposed regulation deletes the DOH reference and instead requires all X-ray operators be certified by American Registry of Radiological Technologist (ARRT) or approved by DOS.  These requirements will be consistent regardless of the type of facility (hospital, doctor’s office, clinic, etc.)</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800" kern="1200" baseline="0" dirty="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800" kern="1200" baseline="0" dirty="0">
                <a:solidFill>
                  <a:schemeClr val="tx1"/>
                </a:solidFill>
                <a:effectLst/>
                <a:latin typeface="+mn-lt"/>
                <a:ea typeface="+mn-ea"/>
                <a:cs typeface="+mn-cs"/>
              </a:rPr>
              <a:t>215.31 Our program operates strictly on fees generated by our registrants and licensees.  No tax payer money is used.  To allow one registrant or licensee an exemption from their fees would mean other registrants and licensees would be required to make up the difference.  We do not believe that to be a fair practice.</a:t>
            </a:r>
            <a:endParaRPr lang="en-US" sz="18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A04FC2C-9C8E-42A0-B94E-4F87332DFD98}" type="slidenum">
              <a:rPr lang="en-US" smtClean="0"/>
              <a:pPr eaLnBrk="1" hangingPunct="1"/>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800" kern="1200" dirty="0">
                <a:solidFill>
                  <a:schemeClr val="tx1"/>
                </a:solidFill>
                <a:effectLst/>
                <a:latin typeface="+mn-lt"/>
                <a:ea typeface="+mn-ea"/>
                <a:cs typeface="+mn-cs"/>
              </a:rPr>
              <a:t>Chapter 216 relates to Registration</a:t>
            </a:r>
            <a:r>
              <a:rPr lang="en-US" sz="1800" kern="1200" baseline="0" dirty="0">
                <a:solidFill>
                  <a:schemeClr val="tx1"/>
                </a:solidFill>
                <a:effectLst/>
                <a:latin typeface="+mn-lt"/>
                <a:ea typeface="+mn-ea"/>
                <a:cs typeface="+mn-cs"/>
              </a:rPr>
              <a:t> of Radiation-Producing Machines and Radiation-Producing Machine Service Providers.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800" kern="1200" baseline="0" dirty="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800" kern="1200" baseline="0" dirty="0">
                <a:solidFill>
                  <a:schemeClr val="tx1"/>
                </a:solidFill>
                <a:effectLst/>
                <a:latin typeface="+mn-lt"/>
                <a:ea typeface="+mn-ea"/>
                <a:cs typeface="+mn-cs"/>
              </a:rPr>
              <a:t>216.1 All X-ray devices require registration, however, high energy x-ray devices, for example accelerators, and certain high risk X-ray devices, such as electronic brachytherapy, require licensure.  A license will ensure a higher degree of oversight of its operation.</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800" kern="1200" baseline="0" dirty="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800" kern="1200" baseline="0" dirty="0">
                <a:solidFill>
                  <a:schemeClr val="tx1"/>
                </a:solidFill>
                <a:effectLst/>
                <a:latin typeface="+mn-lt"/>
                <a:ea typeface="+mn-ea"/>
                <a:cs typeface="+mn-cs"/>
              </a:rPr>
              <a:t>216.2 Recently there seems to be more and more mergers and corporation takeovers.  It is important that the Department knows the legal entity for all registrants and licensees.  It is also important that the legal entity knows exactly what it owes and has responsibility of.</a:t>
            </a:r>
            <a:endParaRPr lang="en-US" sz="18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A04FC2C-9C8E-42A0-B94E-4F87332DFD98}" type="slidenum">
              <a:rPr lang="en-US" smtClean="0"/>
              <a:pPr eaLnBrk="1" hangingPunct="1"/>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800" kern="1200" dirty="0">
                <a:solidFill>
                  <a:schemeClr val="tx1"/>
                </a:solidFill>
                <a:effectLst/>
                <a:latin typeface="+mn-lt"/>
                <a:ea typeface="+mn-ea"/>
                <a:cs typeface="+mn-cs"/>
              </a:rPr>
              <a:t>Chapter 216 relates to Registration</a:t>
            </a:r>
            <a:r>
              <a:rPr lang="en-US" sz="1800" kern="1200" baseline="0" dirty="0">
                <a:solidFill>
                  <a:schemeClr val="tx1"/>
                </a:solidFill>
                <a:effectLst/>
                <a:latin typeface="+mn-lt"/>
                <a:ea typeface="+mn-ea"/>
                <a:cs typeface="+mn-cs"/>
              </a:rPr>
              <a:t> of Radiation-Producing Machines and Radiation-Producing Machine Service Providers.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800" kern="1200" baseline="0" dirty="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800" kern="1200" baseline="0" dirty="0">
                <a:solidFill>
                  <a:schemeClr val="tx1"/>
                </a:solidFill>
                <a:effectLst/>
                <a:latin typeface="+mn-lt"/>
                <a:ea typeface="+mn-ea"/>
                <a:cs typeface="+mn-cs"/>
              </a:rPr>
              <a:t>216.2a Our service-provider regulations went into affect back in 2009.  Our proposed regulations will delete the transitional language from the 2009 regs.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800" kern="1200" baseline="0" dirty="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800" kern="1200" baseline="0" dirty="0">
                <a:solidFill>
                  <a:schemeClr val="tx1"/>
                </a:solidFill>
                <a:effectLst/>
                <a:latin typeface="+mn-lt"/>
                <a:ea typeface="+mn-ea"/>
                <a:cs typeface="+mn-cs"/>
              </a:rPr>
              <a:t>216.2b The Department wants to codify the importance of appropriate radiation protection for all service providers.  For example, the registered service provider should provide personnel monitoring for its staff if required.</a:t>
            </a:r>
            <a:endParaRPr lang="en-US" sz="18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A04FC2C-9C8E-42A0-B94E-4F87332DFD98}" type="slidenum">
              <a:rPr lang="en-US" smtClean="0"/>
              <a:pPr eaLnBrk="1" hangingPunct="1"/>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800" kern="1200" dirty="0">
                <a:solidFill>
                  <a:schemeClr val="tx1"/>
                </a:solidFill>
                <a:effectLst/>
                <a:latin typeface="+mn-lt"/>
                <a:ea typeface="+mn-ea"/>
                <a:cs typeface="+mn-cs"/>
              </a:rPr>
              <a:t>Chapter 216 relates to Registration</a:t>
            </a:r>
            <a:r>
              <a:rPr lang="en-US" sz="1800" kern="1200" baseline="0" dirty="0">
                <a:solidFill>
                  <a:schemeClr val="tx1"/>
                </a:solidFill>
                <a:effectLst/>
                <a:latin typeface="+mn-lt"/>
                <a:ea typeface="+mn-ea"/>
                <a:cs typeface="+mn-cs"/>
              </a:rPr>
              <a:t> of Radiation-Producing Machines and Radiation-Producing Machine Service Providers.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800" kern="1200" baseline="0" dirty="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800" kern="1200" baseline="0" dirty="0">
                <a:solidFill>
                  <a:schemeClr val="tx1"/>
                </a:solidFill>
                <a:effectLst/>
                <a:latin typeface="+mn-lt"/>
                <a:ea typeface="+mn-ea"/>
                <a:cs typeface="+mn-cs"/>
              </a:rPr>
              <a:t>216.3 As noted earlier, just like particle accelerators, electronic brachytherapy devices require licensure in order to assure a higher degree of oversight.</a:t>
            </a:r>
            <a:endParaRPr lang="en-US" sz="18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0A04FC2C-9C8E-42A0-B94E-4F87332DFD98}" type="slidenum">
              <a:rPr lang="en-US" smtClean="0"/>
              <a:pPr eaLnBrk="1" hangingPunct="1"/>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1148B12E-8524-4E7B-AF9B-5EB93A70D625}" type="datetime1">
              <a:rPr lang="en-US" smtClean="0"/>
              <a:t>5/30/2017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5CA56DA-B260-4C5A-A8DE-243EC48ED13F}" type="slidenum">
              <a:rPr lang="en-US"/>
              <a:pPr>
                <a:defRPr/>
              </a:pPr>
              <a:t>‹#›</a:t>
            </a:fld>
            <a:endParaRPr lang="en-US" dirty="0"/>
          </a:p>
        </p:txBody>
      </p:sp>
    </p:spTree>
    <p:extLst>
      <p:ext uri="{BB962C8B-B14F-4D97-AF65-F5344CB8AC3E}">
        <p14:creationId xmlns:p14="http://schemas.microsoft.com/office/powerpoint/2010/main" val="4208833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3414685-4DB3-464D-865D-27A24DF1B559}" type="datetime1">
              <a:rPr lang="en-US" smtClean="0"/>
              <a:t>5/30/2017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44516AC-3077-47BD-B63F-370BA3061DEC}" type="slidenum">
              <a:rPr lang="en-US"/>
              <a:pPr>
                <a:defRPr/>
              </a:pPr>
              <a:t>‹#›</a:t>
            </a:fld>
            <a:endParaRPr lang="en-US" dirty="0"/>
          </a:p>
        </p:txBody>
      </p:sp>
    </p:spTree>
    <p:extLst>
      <p:ext uri="{BB962C8B-B14F-4D97-AF65-F5344CB8AC3E}">
        <p14:creationId xmlns:p14="http://schemas.microsoft.com/office/powerpoint/2010/main" val="1538632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4F9ACE7-D52B-4D51-9FE0-5E5E51ABEFEA}" type="datetime1">
              <a:rPr lang="en-US" smtClean="0"/>
              <a:t>5/30/2017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A8333FA-BC2C-408D-9B30-889713BD4EA5}" type="slidenum">
              <a:rPr lang="en-US"/>
              <a:pPr>
                <a:defRPr/>
              </a:pPr>
              <a:t>‹#›</a:t>
            </a:fld>
            <a:endParaRPr lang="en-US" dirty="0"/>
          </a:p>
        </p:txBody>
      </p:sp>
    </p:spTree>
    <p:extLst>
      <p:ext uri="{BB962C8B-B14F-4D97-AF65-F5344CB8AC3E}">
        <p14:creationId xmlns:p14="http://schemas.microsoft.com/office/powerpoint/2010/main" val="1536310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6493923-98AA-4F2A-9F57-46E7D8DED0BB}" type="datetime1">
              <a:rPr lang="en-US" smtClean="0"/>
              <a:t>5/30/2017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2D733B3-5F38-46ED-8ED4-07E6226FBE3F}" type="slidenum">
              <a:rPr lang="en-US"/>
              <a:pPr>
                <a:defRPr/>
              </a:pPr>
              <a:t>‹#›</a:t>
            </a:fld>
            <a:endParaRPr lang="en-US" dirty="0"/>
          </a:p>
        </p:txBody>
      </p:sp>
    </p:spTree>
    <p:extLst>
      <p:ext uri="{BB962C8B-B14F-4D97-AF65-F5344CB8AC3E}">
        <p14:creationId xmlns:p14="http://schemas.microsoft.com/office/powerpoint/2010/main" val="1531837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D4406ECA-B44D-40A1-9608-E36619709705}" type="datetime1">
              <a:rPr lang="en-US" smtClean="0"/>
              <a:t>5/30/2017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08831F0-FAAF-445A-84D1-E86B4607A55C}" type="slidenum">
              <a:rPr lang="en-US"/>
              <a:pPr>
                <a:defRPr/>
              </a:pPr>
              <a:t>‹#›</a:t>
            </a:fld>
            <a:endParaRPr lang="en-US" dirty="0"/>
          </a:p>
        </p:txBody>
      </p:sp>
    </p:spTree>
    <p:extLst>
      <p:ext uri="{BB962C8B-B14F-4D97-AF65-F5344CB8AC3E}">
        <p14:creationId xmlns:p14="http://schemas.microsoft.com/office/powerpoint/2010/main" val="430945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66240A3-526E-4274-98F7-7AB1FC7839AD}" type="datetime1">
              <a:rPr lang="en-US" smtClean="0"/>
              <a:t>5/30/2017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EAED763-D517-425C-B831-3F17CB1E6B40}" type="slidenum">
              <a:rPr lang="en-US"/>
              <a:pPr>
                <a:defRPr/>
              </a:pPr>
              <a:t>‹#›</a:t>
            </a:fld>
            <a:endParaRPr lang="en-US" dirty="0"/>
          </a:p>
        </p:txBody>
      </p:sp>
    </p:spTree>
    <p:extLst>
      <p:ext uri="{BB962C8B-B14F-4D97-AF65-F5344CB8AC3E}">
        <p14:creationId xmlns:p14="http://schemas.microsoft.com/office/powerpoint/2010/main" val="2290409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7BC29321-6D71-4D40-8DE9-5E4F3DB2C1AB}" type="datetime1">
              <a:rPr lang="en-US" smtClean="0"/>
              <a:t>5/30/2017</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3E836333-E7F0-4DF5-8648-89667DB61F0E}" type="slidenum">
              <a:rPr lang="en-US"/>
              <a:pPr>
                <a:defRPr/>
              </a:pPr>
              <a:t>‹#›</a:t>
            </a:fld>
            <a:endParaRPr lang="en-US" dirty="0"/>
          </a:p>
        </p:txBody>
      </p:sp>
    </p:spTree>
    <p:extLst>
      <p:ext uri="{BB962C8B-B14F-4D97-AF65-F5344CB8AC3E}">
        <p14:creationId xmlns:p14="http://schemas.microsoft.com/office/powerpoint/2010/main" val="2895081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6FE76EA-90CA-44E7-9898-B29A147FF909}" type="datetime1">
              <a:rPr lang="en-US" smtClean="0"/>
              <a:t>5/30/2017</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B4188CB8-CBCC-4628-ACC3-1DF40025B27D}" type="slidenum">
              <a:rPr lang="en-US"/>
              <a:pPr>
                <a:defRPr/>
              </a:pPr>
              <a:t>‹#›</a:t>
            </a:fld>
            <a:endParaRPr lang="en-US" dirty="0"/>
          </a:p>
        </p:txBody>
      </p:sp>
    </p:spTree>
    <p:extLst>
      <p:ext uri="{BB962C8B-B14F-4D97-AF65-F5344CB8AC3E}">
        <p14:creationId xmlns:p14="http://schemas.microsoft.com/office/powerpoint/2010/main" val="2428766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49451E0-52E4-4366-BBDD-8404640BB3DD}" type="datetime1">
              <a:rPr lang="en-US" smtClean="0"/>
              <a:t>5/30/2017</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F06ED15A-A13A-40F4-A382-8981CE06B7AC}" type="slidenum">
              <a:rPr lang="en-US"/>
              <a:pPr>
                <a:defRPr/>
              </a:pPr>
              <a:t>‹#›</a:t>
            </a:fld>
            <a:endParaRPr lang="en-US" dirty="0"/>
          </a:p>
        </p:txBody>
      </p:sp>
    </p:spTree>
    <p:extLst>
      <p:ext uri="{BB962C8B-B14F-4D97-AF65-F5344CB8AC3E}">
        <p14:creationId xmlns:p14="http://schemas.microsoft.com/office/powerpoint/2010/main" val="39733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255D47B-093F-4B55-8233-C5909479757E}" type="datetime1">
              <a:rPr lang="en-US" smtClean="0"/>
              <a:t>5/30/2017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48C9923-257C-468F-B12C-6B2740EB50E9}" type="slidenum">
              <a:rPr lang="en-US"/>
              <a:pPr>
                <a:defRPr/>
              </a:pPr>
              <a:t>‹#›</a:t>
            </a:fld>
            <a:endParaRPr lang="en-US" dirty="0"/>
          </a:p>
        </p:txBody>
      </p:sp>
    </p:spTree>
    <p:extLst>
      <p:ext uri="{BB962C8B-B14F-4D97-AF65-F5344CB8AC3E}">
        <p14:creationId xmlns:p14="http://schemas.microsoft.com/office/powerpoint/2010/main" val="1018210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3C5969F-7CC0-475B-A05B-03691D4F6793}" type="datetime1">
              <a:rPr lang="en-US" smtClean="0"/>
              <a:t>5/30/2017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65718E2-295F-4157-9828-8F38E97A73B9}" type="slidenum">
              <a:rPr lang="en-US"/>
              <a:pPr>
                <a:defRPr/>
              </a:pPr>
              <a:t>‹#›</a:t>
            </a:fld>
            <a:endParaRPr lang="en-US" dirty="0"/>
          </a:p>
        </p:txBody>
      </p:sp>
    </p:spTree>
    <p:extLst>
      <p:ext uri="{BB962C8B-B14F-4D97-AF65-F5344CB8AC3E}">
        <p14:creationId xmlns:p14="http://schemas.microsoft.com/office/powerpoint/2010/main" val="2140520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E3DC44B-F1E6-4D59-B3D5-796390037821}" type="datetime1">
              <a:rPr lang="en-US" smtClean="0"/>
              <a:t>5/30/2017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858AE0F4-9CBC-4A98-A792-42D18C88262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hyperlink" Target="http://www.ahs.dep.pa.gov/eComment"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201706" y="1371600"/>
            <a:ext cx="8915400" cy="1752600"/>
          </a:xfrm>
        </p:spPr>
        <p:txBody>
          <a:bodyPr/>
          <a:lstStyle/>
          <a:p>
            <a:pPr eaLnBrk="1" hangingPunct="1"/>
            <a:r>
              <a:rPr lang="en-US" b="1" dirty="0"/>
              <a:t>Proposed Radiological Health Rulemaking</a:t>
            </a:r>
          </a:p>
        </p:txBody>
      </p:sp>
      <p:sp>
        <p:nvSpPr>
          <p:cNvPr id="2051" name="Subtitle 2"/>
          <p:cNvSpPr>
            <a:spLocks noGrp="1"/>
          </p:cNvSpPr>
          <p:nvPr>
            <p:ph type="subTitle" idx="1"/>
          </p:nvPr>
        </p:nvSpPr>
        <p:spPr>
          <a:xfrm>
            <a:off x="990600" y="3124200"/>
            <a:ext cx="7162800" cy="2667000"/>
          </a:xfrm>
        </p:spPr>
        <p:txBody>
          <a:bodyPr/>
          <a:lstStyle/>
          <a:p>
            <a:pPr eaLnBrk="1" hangingPunct="1"/>
            <a:endParaRPr lang="en-US" sz="800" dirty="0">
              <a:solidFill>
                <a:schemeClr val="tx1"/>
              </a:solidFill>
            </a:endParaRPr>
          </a:p>
          <a:p>
            <a:pPr eaLnBrk="1" hangingPunct="1"/>
            <a:r>
              <a:rPr lang="en-US" dirty="0">
                <a:solidFill>
                  <a:schemeClr val="tx1"/>
                </a:solidFill>
              </a:rPr>
              <a:t>Public Webinar</a:t>
            </a:r>
          </a:p>
          <a:p>
            <a:pPr eaLnBrk="1" hangingPunct="1"/>
            <a:r>
              <a:rPr lang="en-US" dirty="0">
                <a:solidFill>
                  <a:schemeClr val="tx1"/>
                </a:solidFill>
              </a:rPr>
              <a:t>May 31, 2017</a:t>
            </a:r>
          </a:p>
          <a:p>
            <a:pPr marL="0" lvl="1" eaLnBrk="1" hangingPunct="1"/>
            <a:endParaRPr lang="en-US" altLang="en-US" sz="800" dirty="0">
              <a:solidFill>
                <a:schemeClr val="tx1"/>
              </a:solidFill>
            </a:endParaRPr>
          </a:p>
          <a:p>
            <a:pPr marL="0" lvl="1" eaLnBrk="1" hangingPunct="1"/>
            <a:r>
              <a:rPr lang="en-US" altLang="en-US" sz="2400" dirty="0">
                <a:solidFill>
                  <a:schemeClr val="tx1"/>
                </a:solidFill>
              </a:rPr>
              <a:t>Joe Melnic</a:t>
            </a:r>
          </a:p>
          <a:p>
            <a:pPr marL="0" lvl="1" eaLnBrk="1" hangingPunct="1"/>
            <a:r>
              <a:rPr lang="en-US" altLang="en-US" sz="2000" dirty="0">
                <a:solidFill>
                  <a:schemeClr val="tx1"/>
                </a:solidFill>
              </a:rPr>
              <a:t>Radiation Control Division Manager</a:t>
            </a:r>
          </a:p>
          <a:p>
            <a:pPr marL="0" lvl="1" eaLnBrk="1" hangingPunct="1"/>
            <a:r>
              <a:rPr lang="en-US" altLang="en-US" sz="2000" dirty="0">
                <a:solidFill>
                  <a:schemeClr val="tx1"/>
                </a:solidFill>
              </a:rPr>
              <a:t>Bureau of Radiation Protection</a:t>
            </a:r>
          </a:p>
          <a:p>
            <a:pPr eaLnBrk="1" hangingPunct="1"/>
            <a:endParaRPr lang="en-US" sz="1200" dirty="0">
              <a:solidFill>
                <a:schemeClr val="tx1"/>
              </a:solidFill>
            </a:endParaRPr>
          </a:p>
          <a:p>
            <a:pPr eaLnBrk="1" hangingPunct="1"/>
            <a:endParaRPr lang="en-US" sz="1200" dirty="0">
              <a:solidFill>
                <a:schemeClr val="tx1"/>
              </a:solidFill>
            </a:endParaRPr>
          </a:p>
          <a:p>
            <a:pPr eaLnBrk="1" hangingPunct="1"/>
            <a:endParaRPr lang="en-US" sz="1400" dirty="0">
              <a:solidFill>
                <a:schemeClr val="tx1"/>
              </a:solidFill>
            </a:endParaRPr>
          </a:p>
          <a:p>
            <a:pPr eaLnBrk="1" hangingPunct="1"/>
            <a:endParaRPr lang="en-US" dirty="0">
              <a:solidFill>
                <a:schemeClr val="tx1"/>
              </a:solidFill>
            </a:endParaRPr>
          </a:p>
        </p:txBody>
      </p:sp>
      <p:sp>
        <p:nvSpPr>
          <p:cNvPr id="2055" name="TextBox 1"/>
          <p:cNvSpPr txBox="1">
            <a:spLocks noChangeArrowheads="1"/>
          </p:cNvSpPr>
          <p:nvPr/>
        </p:nvSpPr>
        <p:spPr bwMode="auto">
          <a:xfrm>
            <a:off x="304800" y="6215063"/>
            <a:ext cx="22860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r>
              <a:rPr lang="en-US" sz="1600" dirty="0"/>
              <a:t>Tom Wolf, Governor</a:t>
            </a:r>
          </a:p>
        </p:txBody>
      </p:sp>
      <p:sp>
        <p:nvSpPr>
          <p:cNvPr id="2056" name="TextBox 7"/>
          <p:cNvSpPr txBox="1">
            <a:spLocks noChangeArrowheads="1"/>
          </p:cNvSpPr>
          <p:nvPr/>
        </p:nvSpPr>
        <p:spPr bwMode="auto">
          <a:xfrm>
            <a:off x="5791200" y="6138863"/>
            <a:ext cx="32004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r" eaLnBrk="1" hangingPunct="1"/>
            <a:r>
              <a:rPr lang="en-US" sz="1600" dirty="0"/>
              <a:t>Patrick McDonnell, Secretary</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1199804"/>
          </a:xfrm>
          <a:prstGeom prst="rect">
            <a:avLst/>
          </a:prstGeom>
        </p:spPr>
      </p:pic>
      <p:pic>
        <p:nvPicPr>
          <p:cNvPr id="8" name="Picture 4" descr="P:\BRP Director\Allard's pic folder\BRP_new-ppt-banner_svd_11Feb2014.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25" y="0"/>
            <a:ext cx="9144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289781" y="1219200"/>
            <a:ext cx="8382000" cy="3713162"/>
          </a:xfrm>
        </p:spPr>
        <p:txBody>
          <a:bodyPr anchor="t" anchorCtr="0"/>
          <a:lstStyle/>
          <a:p>
            <a:pPr marL="0" indent="0">
              <a:buNone/>
            </a:pPr>
            <a:r>
              <a:rPr lang="en-US" sz="2400" dirty="0"/>
              <a:t>Amendments to a number of sections propose to delete the transitional language used when Pennsylvania became an Agreement State in 2008.</a:t>
            </a:r>
          </a:p>
          <a:p>
            <a:pPr marL="0" indent="0">
              <a:buNone/>
            </a:pPr>
            <a:endParaRPr lang="en-US" sz="2400" dirty="0"/>
          </a:p>
          <a:p>
            <a:pPr marL="0" indent="0">
              <a:buNone/>
            </a:pPr>
            <a:r>
              <a:rPr lang="en-US" sz="2400" dirty="0"/>
              <a:t>§ 217.143 (Certain measuring, gauging or controlling devices)</a:t>
            </a:r>
          </a:p>
          <a:p>
            <a:pPr>
              <a:buFont typeface="Arial" panose="020B0604020202020204" pitchFamily="34" charset="0"/>
              <a:buChar char="•"/>
            </a:pPr>
            <a:r>
              <a:rPr lang="en-US" sz="2000" dirty="0"/>
              <a:t>The proposed rulemaking would add three radioisotopes to this section that are not referenced by 10 CFR 31.5. The U.S. NRC unintentionally omitted these three isotopes.</a:t>
            </a:r>
            <a:endParaRPr lang="en-US" sz="2000" dirty="0">
              <a:effectLst/>
            </a:endParaRPr>
          </a:p>
        </p:txBody>
      </p:sp>
      <p:grpSp>
        <p:nvGrpSpPr>
          <p:cNvPr id="3076" name="Group 1"/>
          <p:cNvGrpSpPr>
            <a:grpSpLocks/>
          </p:cNvGrpSpPr>
          <p:nvPr/>
        </p:nvGrpSpPr>
        <p:grpSpPr bwMode="auto">
          <a:xfrm>
            <a:off x="264096" y="304799"/>
            <a:ext cx="8651801" cy="635000"/>
            <a:chOff x="213993" y="355144"/>
            <a:chExt cx="8651801" cy="661312"/>
          </a:xfrm>
        </p:grpSpPr>
        <p:pic>
          <p:nvPicPr>
            <p:cNvPr id="307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2"/>
            <p:cNvSpPr txBox="1">
              <a:spLocks noChangeArrowheads="1"/>
            </p:cNvSpPr>
            <p:nvPr/>
          </p:nvSpPr>
          <p:spPr bwMode="auto">
            <a:xfrm>
              <a:off x="213993" y="358595"/>
              <a:ext cx="8651801"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200" dirty="0">
                  <a:solidFill>
                    <a:schemeClr val="bg1"/>
                  </a:solidFill>
                </a:rPr>
                <a:t>Chapter 217 – Licensing of Radioactive Materials</a:t>
              </a:r>
            </a:p>
          </p:txBody>
        </p:sp>
      </p:grpSp>
      <p:pic>
        <p:nvPicPr>
          <p:cNvPr id="3077"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740537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457200" y="1219200"/>
            <a:ext cx="8382000" cy="4904580"/>
          </a:xfrm>
        </p:spPr>
        <p:txBody>
          <a:bodyPr anchor="t" anchorCtr="0"/>
          <a:lstStyle/>
          <a:p>
            <a:pPr marL="0" indent="0">
              <a:buNone/>
            </a:pPr>
            <a:r>
              <a:rPr lang="en-US" sz="2400" dirty="0"/>
              <a:t>§ 218.1 (Purpose and scope)</a:t>
            </a:r>
          </a:p>
          <a:p>
            <a:pPr>
              <a:buFont typeface="Arial" panose="020B0604020202020204" pitchFamily="34" charset="0"/>
              <a:buChar char="•"/>
            </a:pPr>
            <a:r>
              <a:rPr lang="en-US" sz="2000" dirty="0"/>
              <a:t>This amendment would clarify that this section also applies to electronic brachytherapy license holders. Electronic brachytherapy is a new modality not previously addressed in the regulations.</a:t>
            </a:r>
          </a:p>
          <a:p>
            <a:pPr marL="0" indent="0">
              <a:buNone/>
            </a:pPr>
            <a:r>
              <a:rPr lang="en-US" sz="2400" dirty="0"/>
              <a:t>§ 218.11 (Registration, renewal of registration and license fees)</a:t>
            </a:r>
          </a:p>
          <a:p>
            <a:pPr>
              <a:buFont typeface="Arial" panose="020B0604020202020204" pitchFamily="34" charset="0"/>
              <a:buChar char="•"/>
            </a:pPr>
            <a:r>
              <a:rPr lang="en-US" sz="2000" dirty="0"/>
              <a:t>This amendment would address emerging technologies and include a fee for electronic brachytherapy devices at $1,000 annually for the first unit (controller) at a facility and $100 for each additional unit at that facility.</a:t>
            </a:r>
          </a:p>
          <a:p>
            <a:pPr marL="0" indent="0">
              <a:buNone/>
            </a:pPr>
            <a:r>
              <a:rPr lang="en-US" sz="2400" dirty="0"/>
              <a:t>§ 218.11a (Special provisions for calculating fees during Agreement State transition period)</a:t>
            </a:r>
          </a:p>
          <a:p>
            <a:pPr>
              <a:buFont typeface="Arial" panose="020B0604020202020204" pitchFamily="34" charset="0"/>
              <a:buChar char="•"/>
            </a:pPr>
            <a:r>
              <a:rPr lang="en-US" sz="2000" dirty="0"/>
              <a:t>The proposed rulemaking would delete this obsolete section.</a:t>
            </a:r>
            <a:endParaRPr lang="en-US" sz="2000" dirty="0">
              <a:effectLst/>
            </a:endParaRPr>
          </a:p>
        </p:txBody>
      </p:sp>
      <p:grpSp>
        <p:nvGrpSpPr>
          <p:cNvPr id="3076" name="Group 1"/>
          <p:cNvGrpSpPr>
            <a:grpSpLocks/>
          </p:cNvGrpSpPr>
          <p:nvPr/>
        </p:nvGrpSpPr>
        <p:grpSpPr bwMode="auto">
          <a:xfrm>
            <a:off x="288925" y="355600"/>
            <a:ext cx="8382000" cy="661070"/>
            <a:chOff x="288977" y="355144"/>
            <a:chExt cx="8382000" cy="661312"/>
          </a:xfrm>
        </p:grpSpPr>
        <p:pic>
          <p:nvPicPr>
            <p:cNvPr id="307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2"/>
            <p:cNvSpPr txBox="1">
              <a:spLocks noChangeArrowheads="1"/>
            </p:cNvSpPr>
            <p:nvPr/>
          </p:nvSpPr>
          <p:spPr bwMode="auto">
            <a:xfrm>
              <a:off x="650853" y="384640"/>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4000" dirty="0">
                  <a:solidFill>
                    <a:schemeClr val="bg1"/>
                  </a:solidFill>
                </a:rPr>
                <a:t>Chapter 218 – Fees</a:t>
              </a:r>
            </a:p>
          </p:txBody>
        </p:sp>
      </p:grpSp>
      <p:pic>
        <p:nvPicPr>
          <p:cNvPr id="3077"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47358318"/>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346075" y="1236628"/>
            <a:ext cx="8382000" cy="3886200"/>
          </a:xfrm>
        </p:spPr>
        <p:txBody>
          <a:bodyPr anchor="t" anchorCtr="0"/>
          <a:lstStyle/>
          <a:p>
            <a:pPr marL="0" indent="0">
              <a:buNone/>
            </a:pPr>
            <a:r>
              <a:rPr lang="en-US" sz="2400" dirty="0"/>
              <a:t>§ 219.3 (Definitions)</a:t>
            </a:r>
          </a:p>
          <a:p>
            <a:pPr>
              <a:buFont typeface="Arial" panose="020B0604020202020204" pitchFamily="34" charset="0"/>
              <a:buChar char="•"/>
            </a:pPr>
            <a:r>
              <a:rPr lang="en-US" sz="2000" dirty="0"/>
              <a:t>The proposed rulemaking would clarify the medical reportable event definition for radiation-producing machine therapy by including actual criteria.  A new definition is added for medical reportable events involving radiation-producing diagnostic or interventional X-ray procedures.</a:t>
            </a:r>
          </a:p>
          <a:p>
            <a:pPr marL="0" indent="0">
              <a:buNone/>
            </a:pPr>
            <a:r>
              <a:rPr lang="en-US" sz="2400" dirty="0"/>
              <a:t>§ 219.6 (Effects of incorporation of 10 CFR Part 20)</a:t>
            </a:r>
          </a:p>
          <a:p>
            <a:pPr>
              <a:buFont typeface="Arial" panose="020B0604020202020204" pitchFamily="34" charset="0"/>
              <a:buChar char="•"/>
            </a:pPr>
            <a:r>
              <a:rPr lang="en-US" sz="2000" dirty="0"/>
              <a:t>This amendment would exempt the Radiation Exposure Information and Reporting System (REIRS) requirement. The REIRS requirement remains the responsibility of the U.S. NRC.</a:t>
            </a:r>
          </a:p>
        </p:txBody>
      </p:sp>
      <p:grpSp>
        <p:nvGrpSpPr>
          <p:cNvPr id="3076" name="Group 1"/>
          <p:cNvGrpSpPr>
            <a:grpSpLocks/>
          </p:cNvGrpSpPr>
          <p:nvPr/>
        </p:nvGrpSpPr>
        <p:grpSpPr bwMode="auto">
          <a:xfrm>
            <a:off x="288925" y="370821"/>
            <a:ext cx="8496300" cy="695979"/>
            <a:chOff x="288977" y="577986"/>
            <a:chExt cx="8496300" cy="661312"/>
          </a:xfrm>
        </p:grpSpPr>
        <p:pic>
          <p:nvPicPr>
            <p:cNvPr id="307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6127" y="577986"/>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2"/>
            <p:cNvSpPr txBox="1">
              <a:spLocks noChangeArrowheads="1"/>
            </p:cNvSpPr>
            <p:nvPr/>
          </p:nvSpPr>
          <p:spPr bwMode="auto">
            <a:xfrm>
              <a:off x="288977" y="599099"/>
              <a:ext cx="84963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2800" dirty="0">
                  <a:solidFill>
                    <a:schemeClr val="bg1"/>
                  </a:solidFill>
                </a:rPr>
                <a:t>Chapter 219: Standards for Protection Against Radiation</a:t>
              </a:r>
            </a:p>
          </p:txBody>
        </p:sp>
      </p:grpSp>
      <p:pic>
        <p:nvPicPr>
          <p:cNvPr id="3077"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84102347"/>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457200" y="1295400"/>
            <a:ext cx="8382000" cy="3581399"/>
          </a:xfrm>
        </p:spPr>
        <p:txBody>
          <a:bodyPr anchor="t" anchorCtr="0"/>
          <a:lstStyle/>
          <a:p>
            <a:pPr marL="0" indent="0">
              <a:buNone/>
            </a:pPr>
            <a:r>
              <a:rPr lang="en-US" sz="2400" dirty="0"/>
              <a:t> § 219.229 (Other medical reports)</a:t>
            </a:r>
          </a:p>
          <a:p>
            <a:pPr>
              <a:buFont typeface="Arial" panose="020B0604020202020204" pitchFamily="34" charset="0"/>
              <a:buChar char="•"/>
            </a:pPr>
            <a:r>
              <a:rPr lang="en-US" sz="2000" dirty="0"/>
              <a:t>The proposed rulemaking would include additional requirements for reporting medical events. Such as interventional radiology, a modality not previously addressed in the regulations.</a:t>
            </a:r>
            <a:endParaRPr lang="en-US" sz="2000" dirty="0">
              <a:effectLst/>
            </a:endParaRPr>
          </a:p>
        </p:txBody>
      </p:sp>
      <p:grpSp>
        <p:nvGrpSpPr>
          <p:cNvPr id="3076" name="Group 1"/>
          <p:cNvGrpSpPr>
            <a:grpSpLocks/>
          </p:cNvGrpSpPr>
          <p:nvPr/>
        </p:nvGrpSpPr>
        <p:grpSpPr bwMode="auto">
          <a:xfrm>
            <a:off x="131799" y="355600"/>
            <a:ext cx="8880401" cy="728140"/>
            <a:chOff x="131851" y="355144"/>
            <a:chExt cx="8880401" cy="661312"/>
          </a:xfrm>
        </p:grpSpPr>
        <p:pic>
          <p:nvPicPr>
            <p:cNvPr id="307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2"/>
            <p:cNvSpPr txBox="1">
              <a:spLocks noChangeArrowheads="1"/>
            </p:cNvSpPr>
            <p:nvPr/>
          </p:nvSpPr>
          <p:spPr bwMode="auto">
            <a:xfrm>
              <a:off x="131851" y="388062"/>
              <a:ext cx="8880401" cy="451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2800" dirty="0">
                  <a:solidFill>
                    <a:schemeClr val="bg1"/>
                  </a:solidFill>
                </a:rPr>
                <a:t>Chapter 219- Standards for Protection Against Radiation</a:t>
              </a:r>
            </a:p>
          </p:txBody>
        </p:sp>
      </p:grpSp>
      <p:pic>
        <p:nvPicPr>
          <p:cNvPr id="3077"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10914488"/>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457200" y="1295400"/>
            <a:ext cx="8382000" cy="3581400"/>
          </a:xfrm>
        </p:spPr>
        <p:txBody>
          <a:bodyPr anchor="t" anchorCtr="0"/>
          <a:lstStyle/>
          <a:p>
            <a:pPr marL="0" indent="0">
              <a:buNone/>
            </a:pPr>
            <a:r>
              <a:rPr lang="en-US" sz="2400" dirty="0"/>
              <a:t>§ 220.10 (Effects of incorporation of 10 CFR Part 19)</a:t>
            </a:r>
          </a:p>
          <a:p>
            <a:pPr>
              <a:buFont typeface="Arial" panose="020B0604020202020204" pitchFamily="34" charset="0"/>
              <a:buChar char="•"/>
            </a:pPr>
            <a:r>
              <a:rPr lang="en-US" sz="2000" dirty="0"/>
              <a:t>This amendment would delete transitional language that is obsolete. </a:t>
            </a:r>
            <a:endParaRPr lang="en-US" sz="2000" dirty="0">
              <a:effectLst/>
            </a:endParaRPr>
          </a:p>
        </p:txBody>
      </p:sp>
      <p:grpSp>
        <p:nvGrpSpPr>
          <p:cNvPr id="3076" name="Group 1"/>
          <p:cNvGrpSpPr>
            <a:grpSpLocks/>
          </p:cNvGrpSpPr>
          <p:nvPr/>
        </p:nvGrpSpPr>
        <p:grpSpPr bwMode="auto">
          <a:xfrm>
            <a:off x="228600" y="355600"/>
            <a:ext cx="8442325" cy="711200"/>
            <a:chOff x="228652" y="355144"/>
            <a:chExt cx="8442325" cy="661312"/>
          </a:xfrm>
        </p:grpSpPr>
        <p:pic>
          <p:nvPicPr>
            <p:cNvPr id="307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2"/>
            <p:cNvSpPr txBox="1">
              <a:spLocks noChangeArrowheads="1"/>
            </p:cNvSpPr>
            <p:nvPr/>
          </p:nvSpPr>
          <p:spPr bwMode="auto">
            <a:xfrm>
              <a:off x="228652" y="384640"/>
              <a:ext cx="8270801" cy="413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2400" dirty="0">
                  <a:solidFill>
                    <a:schemeClr val="bg1"/>
                  </a:solidFill>
                </a:rPr>
                <a:t>Chapter 220 – Notices, Instructions, and Reports to Workers</a:t>
              </a:r>
            </a:p>
          </p:txBody>
        </p:sp>
      </p:grpSp>
      <p:pic>
        <p:nvPicPr>
          <p:cNvPr id="3077"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61848485"/>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457200" y="1143000"/>
            <a:ext cx="8382000" cy="3733800"/>
          </a:xfrm>
        </p:spPr>
        <p:txBody>
          <a:bodyPr anchor="t" anchorCtr="0"/>
          <a:lstStyle/>
          <a:p>
            <a:pPr marL="0" indent="0">
              <a:buNone/>
            </a:pPr>
            <a:r>
              <a:rPr lang="en-US" sz="1050" dirty="0"/>
              <a:t> </a:t>
            </a:r>
            <a:r>
              <a:rPr lang="en-US" sz="2400" dirty="0"/>
              <a:t>§ 221.1 (Purpose and scope)</a:t>
            </a:r>
          </a:p>
          <a:p>
            <a:pPr>
              <a:buFont typeface="Arial" panose="020B0604020202020204" pitchFamily="34" charset="0"/>
              <a:buChar char="•"/>
            </a:pPr>
            <a:r>
              <a:rPr lang="en-US" sz="2000" dirty="0"/>
              <a:t>This amendment would include licensee in the scope.</a:t>
            </a:r>
          </a:p>
          <a:p>
            <a:pPr marL="0" indent="0">
              <a:buNone/>
            </a:pPr>
            <a:r>
              <a:rPr lang="en-US" sz="2000" dirty="0"/>
              <a:t> </a:t>
            </a:r>
            <a:r>
              <a:rPr lang="en-US" sz="2400" dirty="0"/>
              <a:t>§ 221.2 (Definitions)</a:t>
            </a:r>
          </a:p>
          <a:p>
            <a:pPr>
              <a:buFont typeface="Arial" panose="020B0604020202020204" pitchFamily="34" charset="0"/>
              <a:buChar char="•"/>
            </a:pPr>
            <a:r>
              <a:rPr lang="en-US" sz="2000" dirty="0"/>
              <a:t>The proposed rulemaking would add definitions to support the addition of terms noted in §§ 218.11 through 221.205.</a:t>
            </a:r>
            <a:endParaRPr lang="en-US" sz="2000" dirty="0">
              <a:effectLst/>
            </a:endParaRPr>
          </a:p>
        </p:txBody>
      </p:sp>
      <p:grpSp>
        <p:nvGrpSpPr>
          <p:cNvPr id="3076" name="Group 1"/>
          <p:cNvGrpSpPr>
            <a:grpSpLocks/>
          </p:cNvGrpSpPr>
          <p:nvPr/>
        </p:nvGrpSpPr>
        <p:grpSpPr bwMode="auto">
          <a:xfrm>
            <a:off x="288925" y="355600"/>
            <a:ext cx="8382000" cy="635000"/>
            <a:chOff x="288977" y="355144"/>
            <a:chExt cx="8382000" cy="661312"/>
          </a:xfrm>
        </p:grpSpPr>
        <p:pic>
          <p:nvPicPr>
            <p:cNvPr id="307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2"/>
            <p:cNvSpPr txBox="1">
              <a:spLocks noChangeArrowheads="1"/>
            </p:cNvSpPr>
            <p:nvPr/>
          </p:nvSpPr>
          <p:spPr bwMode="auto">
            <a:xfrm>
              <a:off x="650853" y="384640"/>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600" dirty="0">
                  <a:solidFill>
                    <a:schemeClr val="bg1"/>
                  </a:solidFill>
                </a:rPr>
                <a:t>Chapter 221 – X-Rays in the   Healing Arts</a:t>
              </a:r>
            </a:p>
          </p:txBody>
        </p:sp>
      </p:grpSp>
      <p:pic>
        <p:nvPicPr>
          <p:cNvPr id="3077"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47305992"/>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457200" y="1371600"/>
            <a:ext cx="8382000" cy="4343400"/>
          </a:xfrm>
        </p:spPr>
        <p:txBody>
          <a:bodyPr anchor="t" anchorCtr="0"/>
          <a:lstStyle/>
          <a:p>
            <a:pPr marL="0" indent="0">
              <a:buNone/>
            </a:pPr>
            <a:r>
              <a:rPr lang="en-US" sz="1050" dirty="0"/>
              <a:t> </a:t>
            </a:r>
            <a:r>
              <a:rPr lang="en-US" sz="2400" dirty="0"/>
              <a:t>§ 221.11 (Registrant responsibilities)</a:t>
            </a:r>
          </a:p>
          <a:p>
            <a:pPr>
              <a:buFont typeface="Arial" panose="020B0604020202020204" pitchFamily="34" charset="0"/>
              <a:buChar char="•"/>
            </a:pPr>
            <a:r>
              <a:rPr lang="en-US" sz="2000" dirty="0"/>
              <a:t>The proposed rulemaking would clarify continuing education requirements and expand the quality assurance program. This includes clarifying how often continuing education should occur, and adding diagnostic reference levels; image quality; and, artifacts to be addressed by the quality assurance programs.  </a:t>
            </a:r>
          </a:p>
          <a:p>
            <a:pPr marL="0" indent="0">
              <a:buNone/>
            </a:pPr>
            <a:r>
              <a:rPr lang="en-US" sz="2400" dirty="0"/>
              <a:t>§ 221.16 (Training, competency and continuing education)</a:t>
            </a:r>
          </a:p>
          <a:p>
            <a:pPr>
              <a:buFont typeface="Arial" panose="020B0604020202020204" pitchFamily="34" charset="0"/>
              <a:buChar char="•"/>
            </a:pPr>
            <a:r>
              <a:rPr lang="en-US" sz="2000" dirty="0"/>
              <a:t>This proposed section would add specific training for X-ray operations, competency in the operation, and continuing education requirements for registrants and licensees. </a:t>
            </a:r>
            <a:endParaRPr lang="en-US" sz="2000" dirty="0">
              <a:effectLst/>
            </a:endParaRPr>
          </a:p>
        </p:txBody>
      </p:sp>
      <p:grpSp>
        <p:nvGrpSpPr>
          <p:cNvPr id="3076" name="Group 1"/>
          <p:cNvGrpSpPr>
            <a:grpSpLocks/>
          </p:cNvGrpSpPr>
          <p:nvPr/>
        </p:nvGrpSpPr>
        <p:grpSpPr bwMode="auto">
          <a:xfrm>
            <a:off x="258102" y="355600"/>
            <a:ext cx="8412823" cy="711200"/>
            <a:chOff x="258154" y="355144"/>
            <a:chExt cx="8412823" cy="661312"/>
          </a:xfrm>
        </p:grpSpPr>
        <p:pic>
          <p:nvPicPr>
            <p:cNvPr id="307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2"/>
            <p:cNvSpPr txBox="1">
              <a:spLocks noChangeArrowheads="1"/>
            </p:cNvSpPr>
            <p:nvPr/>
          </p:nvSpPr>
          <p:spPr bwMode="auto">
            <a:xfrm>
              <a:off x="258154" y="391917"/>
              <a:ext cx="827629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600" dirty="0">
                  <a:solidFill>
                    <a:schemeClr val="bg1"/>
                  </a:solidFill>
                </a:rPr>
                <a:t>Chapter 221 – X-Rays in the Healing Arts</a:t>
              </a:r>
            </a:p>
          </p:txBody>
        </p:sp>
      </p:grpSp>
      <p:pic>
        <p:nvPicPr>
          <p:cNvPr id="3077"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3303175"/>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457200" y="1371600"/>
            <a:ext cx="8382000" cy="4191000"/>
          </a:xfrm>
        </p:spPr>
        <p:txBody>
          <a:bodyPr anchor="t" anchorCtr="0"/>
          <a:lstStyle/>
          <a:p>
            <a:pPr marL="0" indent="0">
              <a:buNone/>
            </a:pPr>
            <a:r>
              <a:rPr lang="en-US" sz="1000" dirty="0"/>
              <a:t> </a:t>
            </a:r>
          </a:p>
          <a:p>
            <a:pPr marL="0" indent="0">
              <a:buNone/>
            </a:pPr>
            <a:r>
              <a:rPr lang="en-US" sz="2400" dirty="0"/>
              <a:t>§ 221.21 (Diagnostic equipment requirements)</a:t>
            </a:r>
          </a:p>
          <a:p>
            <a:pPr>
              <a:buFont typeface="Arial" panose="020B0604020202020204" pitchFamily="34" charset="0"/>
              <a:buChar char="•"/>
            </a:pPr>
            <a:r>
              <a:rPr lang="en-US" sz="2000" dirty="0"/>
              <a:t>This amendment would require that new equipment comply with FDA requirements, which will prevent any business, foreign or domestic, from selling non-certified devices.</a:t>
            </a:r>
          </a:p>
          <a:p>
            <a:pPr marL="0" indent="0">
              <a:buNone/>
            </a:pPr>
            <a:r>
              <a:rPr lang="en-US" sz="2400" dirty="0"/>
              <a:t>§ 221.25 (Beam quality)</a:t>
            </a:r>
          </a:p>
          <a:p>
            <a:pPr>
              <a:buFont typeface="Arial" panose="020B0604020202020204" pitchFamily="34" charset="0"/>
              <a:buChar char="•"/>
            </a:pPr>
            <a:r>
              <a:rPr lang="en-US" sz="2000" dirty="0"/>
              <a:t>The proposed rulemaking would update Table II, X-ray tube voltage, to current FDA standards.</a:t>
            </a:r>
            <a:endParaRPr lang="en-US" sz="2000" dirty="0">
              <a:effectLst/>
            </a:endParaRPr>
          </a:p>
        </p:txBody>
      </p:sp>
      <p:grpSp>
        <p:nvGrpSpPr>
          <p:cNvPr id="3076" name="Group 1"/>
          <p:cNvGrpSpPr>
            <a:grpSpLocks/>
          </p:cNvGrpSpPr>
          <p:nvPr/>
        </p:nvGrpSpPr>
        <p:grpSpPr bwMode="auto">
          <a:xfrm>
            <a:off x="288925" y="355600"/>
            <a:ext cx="8382000" cy="731837"/>
            <a:chOff x="288977" y="355144"/>
            <a:chExt cx="8382000" cy="661312"/>
          </a:xfrm>
        </p:grpSpPr>
        <p:pic>
          <p:nvPicPr>
            <p:cNvPr id="307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2"/>
            <p:cNvSpPr txBox="1">
              <a:spLocks noChangeArrowheads="1"/>
            </p:cNvSpPr>
            <p:nvPr/>
          </p:nvSpPr>
          <p:spPr bwMode="auto">
            <a:xfrm>
              <a:off x="650853" y="384640"/>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600" dirty="0">
                  <a:solidFill>
                    <a:schemeClr val="bg1"/>
                  </a:solidFill>
                </a:rPr>
                <a:t>Chapter 221 – X-Rays in the Healing Arts</a:t>
              </a:r>
            </a:p>
          </p:txBody>
        </p:sp>
      </p:grpSp>
      <p:pic>
        <p:nvPicPr>
          <p:cNvPr id="3077"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4082339"/>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457200" y="1257718"/>
            <a:ext cx="8382000" cy="4457282"/>
          </a:xfrm>
        </p:spPr>
        <p:txBody>
          <a:bodyPr anchor="t" anchorCtr="0"/>
          <a:lstStyle/>
          <a:p>
            <a:pPr marL="0" indent="0">
              <a:buNone/>
            </a:pPr>
            <a:r>
              <a:rPr lang="en-US" sz="1050" dirty="0"/>
              <a:t> </a:t>
            </a:r>
            <a:r>
              <a:rPr lang="en-US" sz="2400" dirty="0"/>
              <a:t>§ 221.35a (Fluoroscopic X-ray systems)</a:t>
            </a:r>
          </a:p>
          <a:p>
            <a:pPr>
              <a:buFont typeface="Arial" panose="020B0604020202020204" pitchFamily="34" charset="0"/>
              <a:buChar char="•"/>
            </a:pPr>
            <a:r>
              <a:rPr lang="en-US" sz="2000" dirty="0"/>
              <a:t>The proposed rulemaking would limit who can operate a fluoroscopic X-ray system for clinical purposes to licensed practitioners; radiologist assistants; registered technologists; and students-in-training. </a:t>
            </a:r>
          </a:p>
          <a:p>
            <a:pPr>
              <a:buFont typeface="Arial" panose="020B0604020202020204" pitchFamily="34" charset="0"/>
              <a:buChar char="•"/>
            </a:pPr>
            <a:r>
              <a:rPr lang="en-US" sz="2000" dirty="0"/>
              <a:t>The amendment adds equipment evaluations such as entrance exposure rates; maximum air kerma rates; and high contrast resolutions. </a:t>
            </a:r>
          </a:p>
          <a:p>
            <a:pPr>
              <a:buFont typeface="Arial" panose="020B0604020202020204" pitchFamily="34" charset="0"/>
              <a:buChar char="•"/>
            </a:pPr>
            <a:r>
              <a:rPr lang="en-US" sz="2000" dirty="0"/>
              <a:t>The amendment adds requirements for fluoroscopic-guided interventional procedures, such as written procedures; records of policies and procedures; radiation output; and, peak skin dose.</a:t>
            </a:r>
          </a:p>
          <a:p>
            <a:pPr marL="0" indent="0">
              <a:buNone/>
            </a:pPr>
            <a:r>
              <a:rPr lang="en-US" sz="1400" dirty="0"/>
              <a:t> </a:t>
            </a:r>
            <a:r>
              <a:rPr lang="en-US" sz="2400" dirty="0"/>
              <a:t>§ 221.57 (Facilities using CR or DR)</a:t>
            </a:r>
          </a:p>
          <a:p>
            <a:pPr>
              <a:buFont typeface="Arial" panose="020B0604020202020204" pitchFamily="34" charset="0"/>
              <a:buChar char="•"/>
            </a:pPr>
            <a:r>
              <a:rPr lang="en-US" sz="2000" dirty="0"/>
              <a:t>This new section would add quality control program requirements for the relatively new imaging methods of computed radiography (CR) and digital radiography (DR). </a:t>
            </a:r>
            <a:endParaRPr lang="en-US" sz="2000" dirty="0">
              <a:effectLst/>
            </a:endParaRPr>
          </a:p>
        </p:txBody>
      </p:sp>
      <p:sp>
        <p:nvSpPr>
          <p:cNvPr id="3080" name="Rectangle 2"/>
          <p:cNvSpPr txBox="1">
            <a:spLocks noChangeArrowheads="1"/>
          </p:cNvSpPr>
          <p:nvPr/>
        </p:nvSpPr>
        <p:spPr bwMode="auto">
          <a:xfrm>
            <a:off x="650801" y="389959"/>
            <a:ext cx="7848600" cy="53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600" dirty="0">
                <a:solidFill>
                  <a:schemeClr val="bg1"/>
                </a:solidFill>
              </a:rPr>
              <a:t>Chapter 221 – X-Rays in the Healing Arts</a:t>
            </a:r>
          </a:p>
        </p:txBody>
      </p:sp>
      <p:pic>
        <p:nvPicPr>
          <p:cNvPr id="3077" name="Picture 7" descr="DEP-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Group 1"/>
          <p:cNvGrpSpPr>
            <a:grpSpLocks/>
          </p:cNvGrpSpPr>
          <p:nvPr/>
        </p:nvGrpSpPr>
        <p:grpSpPr bwMode="auto">
          <a:xfrm>
            <a:off x="288925" y="355600"/>
            <a:ext cx="8382000" cy="731837"/>
            <a:chOff x="288977" y="355144"/>
            <a:chExt cx="8382000" cy="661312"/>
          </a:xfrm>
        </p:grpSpPr>
        <p:pic>
          <p:nvPicPr>
            <p:cNvPr id="9" name="Picture 5" descr="Aging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bwMode="auto">
            <a:xfrm>
              <a:off x="650853" y="384640"/>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600" dirty="0">
                  <a:solidFill>
                    <a:schemeClr val="bg1"/>
                  </a:solidFill>
                </a:rPr>
                <a:t>Chapter 221 – X-Rays in the Healing Arts</a:t>
              </a:r>
            </a:p>
          </p:txBody>
        </p:sp>
      </p:grpSp>
    </p:spTree>
    <p:extLst>
      <p:ext uri="{BB962C8B-B14F-4D97-AF65-F5344CB8AC3E}">
        <p14:creationId xmlns:p14="http://schemas.microsoft.com/office/powerpoint/2010/main" val="2435839536"/>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457200" y="1232971"/>
            <a:ext cx="8382000" cy="4329629"/>
          </a:xfrm>
        </p:spPr>
        <p:txBody>
          <a:bodyPr anchor="t" anchorCtr="0"/>
          <a:lstStyle/>
          <a:p>
            <a:pPr marL="0" indent="0">
              <a:buNone/>
            </a:pPr>
            <a:r>
              <a:rPr lang="en-US" sz="1050" dirty="0"/>
              <a:t> </a:t>
            </a:r>
            <a:r>
              <a:rPr lang="en-US" sz="2400" dirty="0"/>
              <a:t>§ 221.61 (Radiation therapy simulation systems)</a:t>
            </a:r>
          </a:p>
          <a:p>
            <a:pPr>
              <a:buFont typeface="Arial" panose="020B0604020202020204" pitchFamily="34" charset="0"/>
              <a:buChar char="•"/>
            </a:pPr>
            <a:r>
              <a:rPr lang="en-US" sz="2000" dirty="0"/>
              <a:t>The proposed rulemaking would clarify the oversight requirements for simulation systems. </a:t>
            </a:r>
          </a:p>
          <a:p>
            <a:pPr>
              <a:buFont typeface="Arial" panose="020B0604020202020204" pitchFamily="34" charset="0"/>
              <a:buChar char="•"/>
            </a:pPr>
            <a:r>
              <a:rPr lang="en-US" sz="2000" dirty="0"/>
              <a:t>Requirements for simulation systems are not as arduous as diagnostic systems, therefore, these systems only need to comply with certain radiological health regulations.</a:t>
            </a:r>
          </a:p>
          <a:p>
            <a:pPr marL="0" indent="0">
              <a:buNone/>
            </a:pPr>
            <a:r>
              <a:rPr lang="en-US" sz="2400" dirty="0"/>
              <a:t>§ 221.63 (Therapy imaging guidance systems)</a:t>
            </a:r>
          </a:p>
          <a:p>
            <a:pPr>
              <a:buFont typeface="Arial" panose="020B0604020202020204" pitchFamily="34" charset="0"/>
              <a:buChar char="•"/>
            </a:pPr>
            <a:r>
              <a:rPr lang="en-US" sz="2000" dirty="0"/>
              <a:t>This new section would add technical requirements for procedures using this new type of guidance system, such as quality control procedures and methods addressing radiation safety.</a:t>
            </a:r>
            <a:endParaRPr lang="en-US" sz="2000" dirty="0">
              <a:effectLst/>
            </a:endParaRPr>
          </a:p>
        </p:txBody>
      </p:sp>
      <p:pic>
        <p:nvPicPr>
          <p:cNvPr id="3077" name="Picture 7" descr="DEP-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Group 1"/>
          <p:cNvGrpSpPr>
            <a:grpSpLocks/>
          </p:cNvGrpSpPr>
          <p:nvPr/>
        </p:nvGrpSpPr>
        <p:grpSpPr bwMode="auto">
          <a:xfrm>
            <a:off x="288925" y="355600"/>
            <a:ext cx="8382000" cy="731837"/>
            <a:chOff x="288977" y="355144"/>
            <a:chExt cx="8382000" cy="661312"/>
          </a:xfrm>
        </p:grpSpPr>
        <p:pic>
          <p:nvPicPr>
            <p:cNvPr id="9" name="Picture 5" descr="Aging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bwMode="auto">
            <a:xfrm>
              <a:off x="650853" y="384640"/>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600" dirty="0">
                  <a:solidFill>
                    <a:schemeClr val="bg1"/>
                  </a:solidFill>
                </a:rPr>
                <a:t>Chapter 221 – X-Rays in the Healing Arts</a:t>
              </a:r>
            </a:p>
          </p:txBody>
        </p:sp>
      </p:grpSp>
    </p:spTree>
    <p:extLst>
      <p:ext uri="{BB962C8B-B14F-4D97-AF65-F5344CB8AC3E}">
        <p14:creationId xmlns:p14="http://schemas.microsoft.com/office/powerpoint/2010/main" val="346079416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457200" y="1219200"/>
            <a:ext cx="8382000" cy="2133600"/>
          </a:xfrm>
        </p:spPr>
        <p:txBody>
          <a:bodyPr anchor="ctr"/>
          <a:lstStyle/>
          <a:p>
            <a:pPr marL="0" indent="0" algn="ctr">
              <a:buNone/>
            </a:pPr>
            <a:r>
              <a:rPr lang="en-US" sz="3300" dirty="0">
                <a:cs typeface="Arial" panose="020B0604020202020204" pitchFamily="34" charset="0"/>
              </a:rPr>
              <a:t>Radiological health regulations were last revised in 2009, after the Commonwealth became an NRC Agreement State.</a:t>
            </a:r>
          </a:p>
        </p:txBody>
      </p:sp>
      <p:grpSp>
        <p:nvGrpSpPr>
          <p:cNvPr id="3076" name="Group 1"/>
          <p:cNvGrpSpPr>
            <a:grpSpLocks/>
          </p:cNvGrpSpPr>
          <p:nvPr/>
        </p:nvGrpSpPr>
        <p:grpSpPr bwMode="auto">
          <a:xfrm>
            <a:off x="288925" y="355600"/>
            <a:ext cx="8382000" cy="661070"/>
            <a:chOff x="288977" y="355144"/>
            <a:chExt cx="8382000" cy="661312"/>
          </a:xfrm>
        </p:grpSpPr>
        <p:pic>
          <p:nvPicPr>
            <p:cNvPr id="307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2"/>
            <p:cNvSpPr txBox="1">
              <a:spLocks noChangeArrowheads="1"/>
            </p:cNvSpPr>
            <p:nvPr/>
          </p:nvSpPr>
          <p:spPr bwMode="auto">
            <a:xfrm>
              <a:off x="650853" y="384640"/>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4000" dirty="0">
                  <a:solidFill>
                    <a:schemeClr val="bg1"/>
                  </a:solidFill>
                </a:rPr>
                <a:t>Background</a:t>
              </a:r>
            </a:p>
          </p:txBody>
        </p:sp>
      </p:grpSp>
      <p:pic>
        <p:nvPicPr>
          <p:cNvPr id="3077"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1825898"/>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457200" y="1295400"/>
            <a:ext cx="8382000" cy="4267200"/>
          </a:xfrm>
        </p:spPr>
        <p:txBody>
          <a:bodyPr anchor="t" anchorCtr="0"/>
          <a:lstStyle/>
          <a:p>
            <a:pPr marL="0" indent="0">
              <a:buNone/>
            </a:pPr>
            <a:r>
              <a:rPr lang="en-US" sz="2400" dirty="0"/>
              <a:t> § 221.64 (CBCT)</a:t>
            </a:r>
          </a:p>
          <a:p>
            <a:pPr>
              <a:buFont typeface="Arial" panose="020B0604020202020204" pitchFamily="34" charset="0"/>
              <a:buChar char="•"/>
            </a:pPr>
            <a:r>
              <a:rPr lang="en-US" sz="2000" dirty="0"/>
              <a:t>This new section would add quality control and evaluation requirements for cone beam computed tomography (CBCT) in order to address radiation safety. Radiation measurements for these units must be evaluated annually, and as soon as practical following any component repair. The operator shall have instructions on performing routine quality control.</a:t>
            </a:r>
          </a:p>
          <a:p>
            <a:pPr marL="0" indent="0">
              <a:buNone/>
            </a:pPr>
            <a:r>
              <a:rPr lang="en-US" sz="1200" dirty="0"/>
              <a:t> </a:t>
            </a:r>
            <a:r>
              <a:rPr lang="en-US" sz="2400" dirty="0"/>
              <a:t>§ 221.65 (X-ray attenuation systems)</a:t>
            </a:r>
          </a:p>
          <a:p>
            <a:pPr>
              <a:buFont typeface="Arial" panose="020B0604020202020204" pitchFamily="34" charset="0"/>
              <a:buChar char="•"/>
            </a:pPr>
            <a:r>
              <a:rPr lang="en-US" sz="2000" dirty="0"/>
              <a:t>This new section would clarify the restrictions needed for this type of computed tomography (CT) system. These systems function differently than diagnostic systems and are required only to comply with §§ 221.202-221.205 unless they are exempted by other means.</a:t>
            </a:r>
            <a:endParaRPr lang="en-US" sz="2000" dirty="0">
              <a:effectLst/>
            </a:endParaRPr>
          </a:p>
        </p:txBody>
      </p:sp>
      <p:pic>
        <p:nvPicPr>
          <p:cNvPr id="3077" name="Picture 7" descr="DEP-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Group 1"/>
          <p:cNvGrpSpPr>
            <a:grpSpLocks/>
          </p:cNvGrpSpPr>
          <p:nvPr/>
        </p:nvGrpSpPr>
        <p:grpSpPr bwMode="auto">
          <a:xfrm>
            <a:off x="288925" y="355600"/>
            <a:ext cx="8382000" cy="731837"/>
            <a:chOff x="288977" y="355144"/>
            <a:chExt cx="8382000" cy="661312"/>
          </a:xfrm>
        </p:grpSpPr>
        <p:pic>
          <p:nvPicPr>
            <p:cNvPr id="9" name="Picture 5" descr="Aging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bwMode="auto">
            <a:xfrm>
              <a:off x="650853" y="384640"/>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600" dirty="0">
                  <a:solidFill>
                    <a:schemeClr val="bg1"/>
                  </a:solidFill>
                </a:rPr>
                <a:t>Chapter 221 – X-Rays in the Healing Arts</a:t>
              </a:r>
            </a:p>
          </p:txBody>
        </p:sp>
      </p:grpSp>
    </p:spTree>
    <p:extLst>
      <p:ext uri="{BB962C8B-B14F-4D97-AF65-F5344CB8AC3E}">
        <p14:creationId xmlns:p14="http://schemas.microsoft.com/office/powerpoint/2010/main" val="3612308093"/>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533400" y="1389888"/>
            <a:ext cx="8382000" cy="4553712"/>
          </a:xfrm>
        </p:spPr>
        <p:txBody>
          <a:bodyPr anchor="t" anchorCtr="0"/>
          <a:lstStyle/>
          <a:p>
            <a:pPr marL="0" indent="0">
              <a:buNone/>
            </a:pPr>
            <a:r>
              <a:rPr lang="en-US" sz="2400" dirty="0"/>
              <a:t> § 221.71 (Equipment requirements)</a:t>
            </a:r>
          </a:p>
          <a:p>
            <a:pPr>
              <a:buFont typeface="Arial" panose="020B0604020202020204" pitchFamily="34" charset="0"/>
              <a:buChar char="•"/>
            </a:pPr>
            <a:r>
              <a:rPr lang="en-US" sz="2000" dirty="0"/>
              <a:t>This amendment would clarify the requirements that apply to electronic brachytherapy. This is a new modality previously not addressed in the regulations and are exempt from certain equipment requirements.</a:t>
            </a:r>
            <a:endParaRPr lang="en-US" sz="1200" dirty="0"/>
          </a:p>
          <a:p>
            <a:pPr marL="0" indent="0">
              <a:buNone/>
            </a:pPr>
            <a:r>
              <a:rPr lang="en-US" sz="2400" dirty="0"/>
              <a:t>§ 221.201 (Definitions)</a:t>
            </a:r>
          </a:p>
          <a:p>
            <a:pPr>
              <a:buFont typeface="Arial" panose="020B0604020202020204" pitchFamily="34" charset="0"/>
              <a:buChar char="•"/>
            </a:pPr>
            <a:r>
              <a:rPr lang="en-US" sz="2000" dirty="0"/>
              <a:t>The proposed rulemaking would add eight definitions applicable to CT X-ray systems.</a:t>
            </a:r>
            <a:endParaRPr lang="en-US" sz="1200" dirty="0">
              <a:effectLst/>
            </a:endParaRPr>
          </a:p>
          <a:p>
            <a:pPr marL="0" indent="0">
              <a:buNone/>
            </a:pPr>
            <a:r>
              <a:rPr lang="en-US" sz="2400" dirty="0"/>
              <a:t>§ 221.202 (Equipment requirements)</a:t>
            </a:r>
          </a:p>
          <a:p>
            <a:pPr>
              <a:buFont typeface="Arial" panose="020B0604020202020204" pitchFamily="34" charset="0"/>
              <a:buChar char="•"/>
            </a:pPr>
            <a:r>
              <a:rPr lang="en-US" sz="2000" dirty="0"/>
              <a:t>The proposed rulemaking would require accreditation of all diagnostic CT X-ray systems, and safety information necessary for these potentially high-risk systems be maintained and readily accessible to the operators in order to address radiation safety.</a:t>
            </a:r>
          </a:p>
          <a:p>
            <a:pPr marL="0" indent="0">
              <a:buNone/>
            </a:pPr>
            <a:endParaRPr lang="en-US" sz="2400" dirty="0">
              <a:effectLst/>
            </a:endParaRPr>
          </a:p>
        </p:txBody>
      </p:sp>
      <p:pic>
        <p:nvPicPr>
          <p:cNvPr id="3077" name="Picture 7" descr="DEP-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Group 1"/>
          <p:cNvGrpSpPr>
            <a:grpSpLocks/>
          </p:cNvGrpSpPr>
          <p:nvPr/>
        </p:nvGrpSpPr>
        <p:grpSpPr bwMode="auto">
          <a:xfrm>
            <a:off x="288925" y="355600"/>
            <a:ext cx="8382000" cy="731837"/>
            <a:chOff x="288977" y="355144"/>
            <a:chExt cx="8382000" cy="661312"/>
          </a:xfrm>
        </p:grpSpPr>
        <p:pic>
          <p:nvPicPr>
            <p:cNvPr id="9" name="Picture 5" descr="Aging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bwMode="auto">
            <a:xfrm>
              <a:off x="650853" y="384640"/>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600" dirty="0">
                  <a:solidFill>
                    <a:schemeClr val="bg1"/>
                  </a:solidFill>
                </a:rPr>
                <a:t>Chapter 221 – X-Rays in the Healing Arts</a:t>
              </a:r>
            </a:p>
          </p:txBody>
        </p:sp>
      </p:grpSp>
    </p:spTree>
    <p:extLst>
      <p:ext uri="{BB962C8B-B14F-4D97-AF65-F5344CB8AC3E}">
        <p14:creationId xmlns:p14="http://schemas.microsoft.com/office/powerpoint/2010/main" val="1455534762"/>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533400" y="1524000"/>
            <a:ext cx="8382000" cy="4322762"/>
          </a:xfrm>
        </p:spPr>
        <p:txBody>
          <a:bodyPr anchor="t" anchorCtr="0"/>
          <a:lstStyle/>
          <a:p>
            <a:pPr marL="0" indent="0">
              <a:buNone/>
            </a:pPr>
            <a:r>
              <a:rPr lang="en-US" sz="2400" dirty="0"/>
              <a:t>§ 221.204 (Performance evaluations, routine QC and surveys)</a:t>
            </a:r>
          </a:p>
          <a:p>
            <a:pPr>
              <a:buFont typeface="Arial" panose="020B0604020202020204" pitchFamily="34" charset="0"/>
              <a:buChar char="•"/>
            </a:pPr>
            <a:r>
              <a:rPr lang="en-US" sz="2000" dirty="0"/>
              <a:t>This amendment would delete obsolete requirements and add performance evaluation requirements for CT X-ray systems to be performed by or under the direction of a QMP; changing performance evaluation procedures to routine quality control procedures; and adding requirements for radiation protection survey and records management in order to address radiation safety.</a:t>
            </a:r>
          </a:p>
          <a:p>
            <a:pPr marL="0" indent="0">
              <a:buNone/>
            </a:pPr>
            <a:r>
              <a:rPr lang="en-US" sz="2400" dirty="0"/>
              <a:t>§ 221.205 (Operating procedures)</a:t>
            </a:r>
          </a:p>
          <a:p>
            <a:pPr>
              <a:buFont typeface="Arial" panose="020B0604020202020204" pitchFamily="34" charset="0"/>
              <a:buChar char="•"/>
            </a:pPr>
            <a:r>
              <a:rPr lang="en-US" sz="2000" dirty="0"/>
              <a:t>The proposed rulemaking would add the requirement for operators to be appropriately trained in the specific techniques and modalities they will be utilizing.</a:t>
            </a:r>
          </a:p>
          <a:p>
            <a:pPr marL="0" indent="0">
              <a:buNone/>
            </a:pPr>
            <a:endParaRPr lang="en-US" sz="2400" dirty="0">
              <a:effectLst/>
            </a:endParaRPr>
          </a:p>
        </p:txBody>
      </p:sp>
      <p:pic>
        <p:nvPicPr>
          <p:cNvPr id="3077" name="Picture 7" descr="DEP-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Group 1"/>
          <p:cNvGrpSpPr>
            <a:grpSpLocks/>
          </p:cNvGrpSpPr>
          <p:nvPr/>
        </p:nvGrpSpPr>
        <p:grpSpPr bwMode="auto">
          <a:xfrm>
            <a:off x="288925" y="355600"/>
            <a:ext cx="8382000" cy="731837"/>
            <a:chOff x="288977" y="355144"/>
            <a:chExt cx="8382000" cy="661312"/>
          </a:xfrm>
        </p:grpSpPr>
        <p:pic>
          <p:nvPicPr>
            <p:cNvPr id="9" name="Picture 5" descr="Aging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bwMode="auto">
            <a:xfrm>
              <a:off x="650853" y="384640"/>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600" dirty="0">
                  <a:solidFill>
                    <a:schemeClr val="bg1"/>
                  </a:solidFill>
                </a:rPr>
                <a:t>Chapter 221 – X-Rays in the Healing Arts</a:t>
              </a:r>
            </a:p>
          </p:txBody>
        </p:sp>
      </p:grpSp>
    </p:spTree>
    <p:extLst>
      <p:ext uri="{BB962C8B-B14F-4D97-AF65-F5344CB8AC3E}">
        <p14:creationId xmlns:p14="http://schemas.microsoft.com/office/powerpoint/2010/main" val="3840387312"/>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533400" y="1219200"/>
            <a:ext cx="8382000" cy="4627562"/>
          </a:xfrm>
        </p:spPr>
        <p:txBody>
          <a:bodyPr anchor="t" anchorCtr="0"/>
          <a:lstStyle/>
          <a:p>
            <a:pPr marL="0" indent="0">
              <a:buNone/>
            </a:pPr>
            <a:r>
              <a:rPr lang="en-US" sz="1050" dirty="0"/>
              <a:t> </a:t>
            </a:r>
            <a:r>
              <a:rPr lang="en-US" sz="2400" dirty="0"/>
              <a:t>§ 223.1 (Purpose and scope)</a:t>
            </a:r>
          </a:p>
          <a:p>
            <a:pPr>
              <a:buFont typeface="Arial" panose="020B0604020202020204" pitchFamily="34" charset="0"/>
              <a:buChar char="•"/>
            </a:pPr>
            <a:r>
              <a:rPr lang="en-US" sz="2000" dirty="0"/>
              <a:t>The proposed rulemaking would clarify that these safety requirements also apply to radiation sources being used in research on animals.</a:t>
            </a:r>
          </a:p>
          <a:p>
            <a:pPr marL="0" indent="0">
              <a:buNone/>
            </a:pPr>
            <a:r>
              <a:rPr lang="en-US" sz="2400" dirty="0"/>
              <a:t>§ 223.22 (Sealed and unsealed sources)</a:t>
            </a:r>
          </a:p>
          <a:p>
            <a:pPr>
              <a:buFont typeface="Arial" panose="020B0604020202020204" pitchFamily="34" charset="0"/>
              <a:buChar char="•"/>
            </a:pPr>
            <a:r>
              <a:rPr lang="en-US" sz="2000" dirty="0"/>
              <a:t>This amendment would add unsealed sources to the scope of this section because unsealed sources are now being used in animal therapy.</a:t>
            </a:r>
          </a:p>
          <a:p>
            <a:pPr marL="0" indent="0">
              <a:buNone/>
            </a:pPr>
            <a:endParaRPr lang="en-US" sz="2400" dirty="0">
              <a:effectLst/>
            </a:endParaRPr>
          </a:p>
        </p:txBody>
      </p:sp>
      <p:grpSp>
        <p:nvGrpSpPr>
          <p:cNvPr id="3076" name="Group 1"/>
          <p:cNvGrpSpPr>
            <a:grpSpLocks/>
          </p:cNvGrpSpPr>
          <p:nvPr/>
        </p:nvGrpSpPr>
        <p:grpSpPr bwMode="auto">
          <a:xfrm>
            <a:off x="338138" y="381000"/>
            <a:ext cx="8382000" cy="728035"/>
            <a:chOff x="650853" y="384640"/>
            <a:chExt cx="8382000" cy="661312"/>
          </a:xfrm>
        </p:grpSpPr>
        <p:pic>
          <p:nvPicPr>
            <p:cNvPr id="307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0853" y="384640"/>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2"/>
            <p:cNvSpPr txBox="1">
              <a:spLocks noChangeArrowheads="1"/>
            </p:cNvSpPr>
            <p:nvPr/>
          </p:nvSpPr>
          <p:spPr bwMode="auto">
            <a:xfrm>
              <a:off x="650853" y="384640"/>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4000" dirty="0">
                  <a:solidFill>
                    <a:schemeClr val="bg1"/>
                  </a:solidFill>
                </a:rPr>
                <a:t>Chapter 223 – Veterinary Medicine</a:t>
              </a:r>
            </a:p>
          </p:txBody>
        </p:sp>
      </p:grpSp>
      <p:pic>
        <p:nvPicPr>
          <p:cNvPr id="3077"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41930293"/>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533400" y="1524000"/>
            <a:ext cx="8382000" cy="4322762"/>
          </a:xfrm>
        </p:spPr>
        <p:txBody>
          <a:bodyPr anchor="t" anchorCtr="0"/>
          <a:lstStyle/>
          <a:p>
            <a:pPr marL="0" indent="0">
              <a:buNone/>
            </a:pPr>
            <a:r>
              <a:rPr lang="en-US" sz="1050" dirty="0"/>
              <a:t> </a:t>
            </a:r>
            <a:r>
              <a:rPr lang="en-US" sz="2400" dirty="0"/>
              <a:t>§ 223.31 (Registrant responsibilities)</a:t>
            </a:r>
          </a:p>
          <a:p>
            <a:pPr>
              <a:buFont typeface="Arial" panose="020B0604020202020204" pitchFamily="34" charset="0"/>
              <a:buChar char="•"/>
            </a:pPr>
            <a:r>
              <a:rPr lang="en-US" sz="2000" dirty="0"/>
              <a:t>This new section would add responsibilities of the registrant, including responsibilities such as adequate instruction, written safety procedures, a quality assurance program,  and continuing education in order to satisfy radiation safety requirements.</a:t>
            </a:r>
          </a:p>
          <a:p>
            <a:pPr marL="0" indent="0">
              <a:buNone/>
            </a:pPr>
            <a:endParaRPr lang="en-US" sz="2400" dirty="0">
              <a:effectLst/>
            </a:endParaRPr>
          </a:p>
        </p:txBody>
      </p:sp>
      <p:pic>
        <p:nvPicPr>
          <p:cNvPr id="3077" name="Picture 7" descr="DEP-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 name="Group 1"/>
          <p:cNvGrpSpPr>
            <a:grpSpLocks/>
          </p:cNvGrpSpPr>
          <p:nvPr/>
        </p:nvGrpSpPr>
        <p:grpSpPr bwMode="auto">
          <a:xfrm>
            <a:off x="338138" y="381000"/>
            <a:ext cx="8382000" cy="728035"/>
            <a:chOff x="650853" y="384640"/>
            <a:chExt cx="8382000" cy="661312"/>
          </a:xfrm>
        </p:grpSpPr>
        <p:pic>
          <p:nvPicPr>
            <p:cNvPr id="12" name="Picture 5" descr="Aging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0853" y="384640"/>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2"/>
            <p:cNvSpPr txBox="1">
              <a:spLocks noChangeArrowheads="1"/>
            </p:cNvSpPr>
            <p:nvPr/>
          </p:nvSpPr>
          <p:spPr bwMode="auto">
            <a:xfrm>
              <a:off x="650853" y="384640"/>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4000" dirty="0">
                  <a:solidFill>
                    <a:schemeClr val="bg1"/>
                  </a:solidFill>
                </a:rPr>
                <a:t>Chapter 223 – Veterinary Medicine</a:t>
              </a:r>
            </a:p>
          </p:txBody>
        </p:sp>
      </p:grpSp>
    </p:spTree>
    <p:extLst>
      <p:ext uri="{BB962C8B-B14F-4D97-AF65-F5344CB8AC3E}">
        <p14:creationId xmlns:p14="http://schemas.microsoft.com/office/powerpoint/2010/main" val="3360324129"/>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457200" y="1739195"/>
            <a:ext cx="8382000" cy="4107567"/>
          </a:xfrm>
        </p:spPr>
        <p:txBody>
          <a:bodyPr anchor="t" anchorCtr="0"/>
          <a:lstStyle/>
          <a:p>
            <a:pPr marL="0" indent="0">
              <a:buNone/>
            </a:pPr>
            <a:r>
              <a:rPr lang="en-US" sz="2400" dirty="0"/>
              <a:t>§ 225.3a (Effect of incorporation of 10 CFR Part 34)</a:t>
            </a:r>
          </a:p>
          <a:p>
            <a:pPr>
              <a:buFont typeface="Arial" panose="020B0604020202020204" pitchFamily="34" charset="0"/>
              <a:buChar char="•"/>
            </a:pPr>
            <a:r>
              <a:rPr lang="en-US" sz="2000" dirty="0"/>
              <a:t>The proposed rulemaking would delete obsolete transitional language. </a:t>
            </a:r>
          </a:p>
          <a:p>
            <a:pPr marL="0" indent="0">
              <a:buNone/>
            </a:pPr>
            <a:r>
              <a:rPr lang="en-US" sz="2400" dirty="0"/>
              <a:t> § 225.4a (Radiation safety program)</a:t>
            </a:r>
          </a:p>
          <a:p>
            <a:pPr>
              <a:buFont typeface="Arial" panose="020B0604020202020204" pitchFamily="34" charset="0"/>
              <a:buChar char="•"/>
            </a:pPr>
            <a:r>
              <a:rPr lang="en-US" sz="2000" dirty="0"/>
              <a:t>The proposed rulemaking would add monitoring report requirements. These are individual monitoring reports required by 10 CFR 20.2206(a)(2).</a:t>
            </a:r>
            <a:endParaRPr lang="en-US" sz="2000" dirty="0">
              <a:effectLst/>
            </a:endParaRPr>
          </a:p>
        </p:txBody>
      </p:sp>
      <p:grpSp>
        <p:nvGrpSpPr>
          <p:cNvPr id="3076" name="Group 1"/>
          <p:cNvGrpSpPr>
            <a:grpSpLocks/>
          </p:cNvGrpSpPr>
          <p:nvPr/>
        </p:nvGrpSpPr>
        <p:grpSpPr bwMode="auto">
          <a:xfrm>
            <a:off x="228600" y="355600"/>
            <a:ext cx="8610600" cy="1320800"/>
            <a:chOff x="228652" y="355144"/>
            <a:chExt cx="8610600" cy="620406"/>
          </a:xfrm>
        </p:grpSpPr>
        <p:pic>
          <p:nvPicPr>
            <p:cNvPr id="307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20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2"/>
            <p:cNvSpPr txBox="1">
              <a:spLocks noChangeArrowheads="1"/>
            </p:cNvSpPr>
            <p:nvPr/>
          </p:nvSpPr>
          <p:spPr bwMode="auto">
            <a:xfrm>
              <a:off x="228652" y="384640"/>
              <a:ext cx="8610600" cy="376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600" dirty="0">
                  <a:solidFill>
                    <a:schemeClr val="bg1"/>
                  </a:solidFill>
                </a:rPr>
                <a:t>Chapter 225 – Radiation Safety Requirements for Industrial Radiographic Operations</a:t>
              </a:r>
            </a:p>
          </p:txBody>
        </p:sp>
      </p:grpSp>
      <p:pic>
        <p:nvPicPr>
          <p:cNvPr id="3077"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54761038"/>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457200" y="1739194"/>
            <a:ext cx="8382000" cy="3975805"/>
          </a:xfrm>
        </p:spPr>
        <p:txBody>
          <a:bodyPr anchor="t" anchorCtr="0"/>
          <a:lstStyle/>
          <a:p>
            <a:pPr marL="0" indent="0">
              <a:buNone/>
            </a:pPr>
            <a:r>
              <a:rPr lang="en-US" sz="2400" dirty="0"/>
              <a:t>§ 225.81 (Permanent radiographic installations)</a:t>
            </a:r>
          </a:p>
          <a:p>
            <a:pPr>
              <a:buFont typeface="Arial" panose="020B0604020202020204" pitchFamily="34" charset="0"/>
              <a:buChar char="•"/>
            </a:pPr>
            <a:r>
              <a:rPr lang="en-US" sz="2000" dirty="0"/>
              <a:t>This amendment would rectify an incorrect reference to 10 CFR 34.52 and require that records of tests performed for permanent radiographic installations be retained for five years as opposed to the current three years. </a:t>
            </a:r>
            <a:endParaRPr lang="en-US" sz="2000" dirty="0">
              <a:effectLst/>
            </a:endParaRPr>
          </a:p>
        </p:txBody>
      </p:sp>
      <p:pic>
        <p:nvPicPr>
          <p:cNvPr id="3077" name="Picture 7" descr="DEP-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Group 1"/>
          <p:cNvGrpSpPr>
            <a:grpSpLocks/>
          </p:cNvGrpSpPr>
          <p:nvPr/>
        </p:nvGrpSpPr>
        <p:grpSpPr bwMode="auto">
          <a:xfrm>
            <a:off x="228600" y="355600"/>
            <a:ext cx="8610600" cy="1320800"/>
            <a:chOff x="228652" y="355144"/>
            <a:chExt cx="8610600" cy="620406"/>
          </a:xfrm>
        </p:grpSpPr>
        <p:pic>
          <p:nvPicPr>
            <p:cNvPr id="9" name="Picture 5" descr="Aging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8977" y="355144"/>
              <a:ext cx="8382000" cy="620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bwMode="auto">
            <a:xfrm>
              <a:off x="228652" y="384640"/>
              <a:ext cx="8610600" cy="376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600" dirty="0">
                  <a:solidFill>
                    <a:schemeClr val="bg1"/>
                  </a:solidFill>
                </a:rPr>
                <a:t>Chapter 225 – Radiation Safety Requirements for Industrial Radiographic Operations</a:t>
              </a:r>
            </a:p>
          </p:txBody>
        </p:sp>
      </p:grpSp>
    </p:spTree>
    <p:extLst>
      <p:ext uri="{BB962C8B-B14F-4D97-AF65-F5344CB8AC3E}">
        <p14:creationId xmlns:p14="http://schemas.microsoft.com/office/powerpoint/2010/main" val="2161543335"/>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457200" y="1752600"/>
            <a:ext cx="8382000" cy="3962400"/>
          </a:xfrm>
        </p:spPr>
        <p:txBody>
          <a:bodyPr anchor="t" anchorCtr="0"/>
          <a:lstStyle/>
          <a:p>
            <a:pPr marL="0" indent="0">
              <a:buNone/>
            </a:pPr>
            <a:r>
              <a:rPr lang="en-US" sz="2400" dirty="0"/>
              <a:t>§ 227.11a (Equipment requirements)</a:t>
            </a:r>
          </a:p>
          <a:p>
            <a:pPr>
              <a:buFont typeface="Arial" panose="020B0604020202020204" pitchFamily="34" charset="0"/>
              <a:buChar char="•"/>
            </a:pPr>
            <a:r>
              <a:rPr lang="en-US" sz="2000" dirty="0"/>
              <a:t>This amendment would add requirements for hand-held devices in new subsection (i) in order to address radiation safety. This is a new modality not previously addressed in the regulations.</a:t>
            </a:r>
            <a:endParaRPr lang="en-US" sz="2000" dirty="0">
              <a:effectLst/>
            </a:endParaRPr>
          </a:p>
        </p:txBody>
      </p:sp>
      <p:grpSp>
        <p:nvGrpSpPr>
          <p:cNvPr id="3076" name="Group 1"/>
          <p:cNvGrpSpPr>
            <a:grpSpLocks/>
          </p:cNvGrpSpPr>
          <p:nvPr/>
        </p:nvGrpSpPr>
        <p:grpSpPr bwMode="auto">
          <a:xfrm>
            <a:off x="288925" y="355600"/>
            <a:ext cx="8382000" cy="1244600"/>
            <a:chOff x="288977" y="355144"/>
            <a:chExt cx="8382000" cy="661312"/>
          </a:xfrm>
        </p:grpSpPr>
        <p:pic>
          <p:nvPicPr>
            <p:cNvPr id="307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2"/>
            <p:cNvSpPr txBox="1">
              <a:spLocks noChangeArrowheads="1"/>
            </p:cNvSpPr>
            <p:nvPr/>
          </p:nvSpPr>
          <p:spPr bwMode="auto">
            <a:xfrm>
              <a:off x="650853" y="384640"/>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200" dirty="0">
                  <a:solidFill>
                    <a:schemeClr val="bg1"/>
                  </a:solidFill>
                </a:rPr>
                <a:t>Chapter 227 – Radiation Safety Requirements for Analytical X-ray Equipment, etc.</a:t>
              </a:r>
            </a:p>
          </p:txBody>
        </p:sp>
      </p:grpSp>
      <p:pic>
        <p:nvPicPr>
          <p:cNvPr id="3077"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0467346"/>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457200" y="1676400"/>
            <a:ext cx="8382000" cy="4170362"/>
          </a:xfrm>
        </p:spPr>
        <p:txBody>
          <a:bodyPr anchor="t" anchorCtr="0"/>
          <a:lstStyle/>
          <a:p>
            <a:pPr marL="0" indent="0">
              <a:buNone/>
            </a:pPr>
            <a:r>
              <a:rPr lang="en-US" sz="2400" dirty="0"/>
              <a:t>§ 228.11a (Licensee responsibilities)</a:t>
            </a:r>
          </a:p>
          <a:p>
            <a:pPr>
              <a:buFont typeface="Arial" panose="020B0604020202020204" pitchFamily="34" charset="0"/>
              <a:buChar char="•"/>
            </a:pPr>
            <a:r>
              <a:rPr lang="en-US" sz="2000" dirty="0"/>
              <a:t>The proposed rulemaking would add qualification requirements for operators of accelerators used in the healing arts in order to address radiation safety. This includes operators who need additional instruction including certification in the applicable specialty.</a:t>
            </a:r>
            <a:endParaRPr lang="en-US" sz="1200" dirty="0"/>
          </a:p>
          <a:p>
            <a:pPr marL="0" indent="0">
              <a:buNone/>
            </a:pPr>
            <a:r>
              <a:rPr lang="en-US" sz="2400" dirty="0"/>
              <a:t>§ 228.21a (Notification and license requirements)</a:t>
            </a:r>
          </a:p>
          <a:p>
            <a:pPr>
              <a:buFont typeface="Arial" panose="020B0604020202020204" pitchFamily="34" charset="0"/>
              <a:buChar char="•"/>
            </a:pPr>
            <a:r>
              <a:rPr lang="en-US" sz="2000" dirty="0"/>
              <a:t>This amendment would delete an outdated requirement and increase the time in which to file an application for a specific license from 30 to 90 days after the initial order is issued to obtain any or all parts of an accelerator.</a:t>
            </a:r>
          </a:p>
        </p:txBody>
      </p:sp>
      <p:grpSp>
        <p:nvGrpSpPr>
          <p:cNvPr id="3076" name="Group 1"/>
          <p:cNvGrpSpPr>
            <a:grpSpLocks/>
          </p:cNvGrpSpPr>
          <p:nvPr/>
        </p:nvGrpSpPr>
        <p:grpSpPr bwMode="auto">
          <a:xfrm>
            <a:off x="457200" y="386800"/>
            <a:ext cx="8382000" cy="1137200"/>
            <a:chOff x="288977" y="355144"/>
            <a:chExt cx="8382000" cy="661312"/>
          </a:xfrm>
        </p:grpSpPr>
        <p:pic>
          <p:nvPicPr>
            <p:cNvPr id="307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2"/>
            <p:cNvSpPr txBox="1">
              <a:spLocks noChangeArrowheads="1"/>
            </p:cNvSpPr>
            <p:nvPr/>
          </p:nvSpPr>
          <p:spPr bwMode="auto">
            <a:xfrm>
              <a:off x="457252" y="384640"/>
              <a:ext cx="8213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2800" dirty="0">
                  <a:solidFill>
                    <a:schemeClr val="bg1"/>
                  </a:solidFill>
                </a:rPr>
                <a:t>Chapter 228 – Radiation Safety Requirements for Particle Accelerators</a:t>
              </a:r>
            </a:p>
          </p:txBody>
        </p:sp>
      </p:grpSp>
      <p:pic>
        <p:nvPicPr>
          <p:cNvPr id="3077"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86691539"/>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457200" y="1828800"/>
            <a:ext cx="8382000" cy="4017962"/>
          </a:xfrm>
        </p:spPr>
        <p:txBody>
          <a:bodyPr anchor="t" anchorCtr="0"/>
          <a:lstStyle/>
          <a:p>
            <a:pPr marL="0" indent="0">
              <a:buNone/>
            </a:pPr>
            <a:r>
              <a:rPr lang="en-US" sz="2400" dirty="0"/>
              <a:t>§ 228.35 (Operating procedures)</a:t>
            </a:r>
          </a:p>
          <a:p>
            <a:pPr>
              <a:buFont typeface="Arial" panose="020B0604020202020204" pitchFamily="34" charset="0"/>
              <a:buChar char="•"/>
            </a:pPr>
            <a:r>
              <a:rPr lang="en-US" sz="2000" dirty="0"/>
              <a:t>The proposed rulemaking would reduce the requirement for testing interlocks from quarterly to annually. </a:t>
            </a:r>
          </a:p>
          <a:p>
            <a:pPr>
              <a:buFont typeface="Arial" panose="020B0604020202020204" pitchFamily="34" charset="0"/>
              <a:buChar char="•"/>
            </a:pPr>
            <a:r>
              <a:rPr lang="en-US" sz="2000" dirty="0"/>
              <a:t>The proposed rulemaking would also require records to be maintained for five years instead of the current four years. </a:t>
            </a:r>
          </a:p>
          <a:p>
            <a:pPr>
              <a:buFont typeface="Arial" panose="020B0604020202020204" pitchFamily="34" charset="0"/>
              <a:buChar char="•"/>
            </a:pPr>
            <a:r>
              <a:rPr lang="en-US" sz="2000" dirty="0"/>
              <a:t>In addition, paragraph (g)(5) would be renumbered as subsection (h) and clarifies that the subsection refers to both medical and non-medical accelerator operations.</a:t>
            </a:r>
            <a:endParaRPr lang="en-US" sz="2000" dirty="0">
              <a:effectLst/>
            </a:endParaRPr>
          </a:p>
        </p:txBody>
      </p:sp>
      <p:pic>
        <p:nvPicPr>
          <p:cNvPr id="3077" name="Picture 7" descr="DEP-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Group 1"/>
          <p:cNvGrpSpPr>
            <a:grpSpLocks/>
          </p:cNvGrpSpPr>
          <p:nvPr/>
        </p:nvGrpSpPr>
        <p:grpSpPr bwMode="auto">
          <a:xfrm>
            <a:off x="457200" y="386800"/>
            <a:ext cx="8382000" cy="1137200"/>
            <a:chOff x="288977" y="355144"/>
            <a:chExt cx="8382000" cy="661312"/>
          </a:xfrm>
        </p:grpSpPr>
        <p:pic>
          <p:nvPicPr>
            <p:cNvPr id="9" name="Picture 5" descr="Aging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bwMode="auto">
            <a:xfrm>
              <a:off x="457252" y="384640"/>
              <a:ext cx="8213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2800" dirty="0">
                  <a:solidFill>
                    <a:schemeClr val="bg1"/>
                  </a:solidFill>
                </a:rPr>
                <a:t>Chapter 228 – Radiation Safety Requirements for Particle Accelerators</a:t>
              </a:r>
            </a:p>
          </p:txBody>
        </p:sp>
      </p:grpSp>
    </p:spTree>
    <p:extLst>
      <p:ext uri="{BB962C8B-B14F-4D97-AF65-F5344CB8AC3E}">
        <p14:creationId xmlns:p14="http://schemas.microsoft.com/office/powerpoint/2010/main" val="300201829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460301" y="1295400"/>
            <a:ext cx="8229600" cy="4551363"/>
          </a:xfrm>
        </p:spPr>
        <p:txBody>
          <a:bodyPr/>
          <a:lstStyle/>
          <a:p>
            <a:pPr marL="0" indent="0">
              <a:buNone/>
            </a:pPr>
            <a:r>
              <a:rPr lang="en-US" altLang="en-US" dirty="0"/>
              <a:t>The proposed amendments: </a:t>
            </a:r>
            <a:endParaRPr lang="en-US" altLang="en-US" sz="1200" dirty="0"/>
          </a:p>
          <a:p>
            <a:r>
              <a:rPr lang="en-US" altLang="en-US" sz="2800" dirty="0"/>
              <a:t>Ensure that trained professionals are operating radiation sources and add clarity for the regulated community.</a:t>
            </a:r>
          </a:p>
          <a:p>
            <a:r>
              <a:rPr lang="en-US" altLang="en-US" sz="2800" dirty="0"/>
              <a:t>Ensure the safety of the public and workers from the harmful effects of radiation.</a:t>
            </a:r>
          </a:p>
        </p:txBody>
      </p:sp>
      <p:grpSp>
        <p:nvGrpSpPr>
          <p:cNvPr id="3076" name="Group 1"/>
          <p:cNvGrpSpPr>
            <a:grpSpLocks/>
          </p:cNvGrpSpPr>
          <p:nvPr/>
        </p:nvGrpSpPr>
        <p:grpSpPr bwMode="auto">
          <a:xfrm>
            <a:off x="288925" y="355600"/>
            <a:ext cx="8382000" cy="661070"/>
            <a:chOff x="288977" y="355144"/>
            <a:chExt cx="8382000" cy="661312"/>
          </a:xfrm>
        </p:grpSpPr>
        <p:pic>
          <p:nvPicPr>
            <p:cNvPr id="307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2"/>
            <p:cNvSpPr txBox="1">
              <a:spLocks noChangeArrowheads="1"/>
            </p:cNvSpPr>
            <p:nvPr/>
          </p:nvSpPr>
          <p:spPr bwMode="auto">
            <a:xfrm>
              <a:off x="650853" y="384640"/>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4000" dirty="0">
                  <a:solidFill>
                    <a:schemeClr val="bg1"/>
                  </a:solidFill>
                </a:rPr>
                <a:t>Purpose</a:t>
              </a:r>
            </a:p>
          </p:txBody>
        </p:sp>
      </p:grpSp>
      <p:pic>
        <p:nvPicPr>
          <p:cNvPr id="3077"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8418112"/>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457200" y="1676400"/>
            <a:ext cx="8382000" cy="4724400"/>
          </a:xfrm>
        </p:spPr>
        <p:txBody>
          <a:bodyPr anchor="t" anchorCtr="0"/>
          <a:lstStyle/>
          <a:p>
            <a:pPr marL="0" indent="0">
              <a:buNone/>
            </a:pPr>
            <a:r>
              <a:rPr lang="en-US" sz="2400" dirty="0"/>
              <a:t>§ 228.36 (Radiation monitoring requirements)</a:t>
            </a:r>
          </a:p>
          <a:p>
            <a:pPr>
              <a:buFont typeface="Arial" panose="020B0604020202020204" pitchFamily="34" charset="0"/>
              <a:buChar char="•"/>
            </a:pPr>
            <a:r>
              <a:rPr lang="en-US" sz="2000" dirty="0"/>
              <a:t>The proposed rulemaking would change this annual check to daily testing to reflect current industry practice. </a:t>
            </a:r>
            <a:endParaRPr lang="en-US" sz="1200" dirty="0"/>
          </a:p>
          <a:p>
            <a:pPr marL="0" indent="0">
              <a:buNone/>
            </a:pPr>
            <a:r>
              <a:rPr lang="en-US" sz="2400" dirty="0"/>
              <a:t>§ 228.61 (Leakage radiation to the patient area)</a:t>
            </a:r>
          </a:p>
          <a:p>
            <a:pPr>
              <a:buFont typeface="Arial" panose="020B0604020202020204" pitchFamily="34" charset="0"/>
              <a:buChar char="•"/>
            </a:pPr>
            <a:r>
              <a:rPr lang="en-US" sz="2000" dirty="0"/>
              <a:t>This amendment changes ‘Existing Equipment’ to ‘Equipment manufactured or installed prior to July 17, 2004, must meet’. And changes ‘shall’ to ‘must’.</a:t>
            </a:r>
            <a:endParaRPr lang="en-US" sz="1200" dirty="0">
              <a:effectLst/>
            </a:endParaRPr>
          </a:p>
          <a:p>
            <a:pPr marL="0" indent="0">
              <a:buNone/>
            </a:pPr>
            <a:r>
              <a:rPr lang="en-US" sz="2400" dirty="0"/>
              <a:t>§ 228.72 (Selection of radiation type)</a:t>
            </a:r>
          </a:p>
          <a:p>
            <a:pPr>
              <a:buFont typeface="Arial" panose="020B0604020202020204" pitchFamily="34" charset="0"/>
              <a:buChar char="•"/>
            </a:pPr>
            <a:r>
              <a:rPr lang="en-US" sz="2000" dirty="0"/>
              <a:t>This amendment would clarify that the section refers to devices capable of X-ray therapy or electron therapy, or both.</a:t>
            </a:r>
          </a:p>
          <a:p>
            <a:pPr marL="0" indent="0">
              <a:buNone/>
            </a:pPr>
            <a:endParaRPr lang="en-US" sz="2400" dirty="0">
              <a:effectLst/>
            </a:endParaRPr>
          </a:p>
        </p:txBody>
      </p:sp>
      <p:sp>
        <p:nvSpPr>
          <p:cNvPr id="3080" name="Rectangle 2"/>
          <p:cNvSpPr txBox="1">
            <a:spLocks noChangeArrowheads="1"/>
          </p:cNvSpPr>
          <p:nvPr/>
        </p:nvSpPr>
        <p:spPr bwMode="auto">
          <a:xfrm>
            <a:off x="625475" y="459305"/>
            <a:ext cx="8213725" cy="112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4000" dirty="0">
                <a:solidFill>
                  <a:schemeClr val="bg1"/>
                </a:solidFill>
              </a:rPr>
              <a:t>Chapter 228 – Radiation Safety Requirements for Particle Accelerators</a:t>
            </a:r>
          </a:p>
        </p:txBody>
      </p:sp>
      <p:pic>
        <p:nvPicPr>
          <p:cNvPr id="3077" name="Picture 7" descr="DEP-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Group 1"/>
          <p:cNvGrpSpPr>
            <a:grpSpLocks/>
          </p:cNvGrpSpPr>
          <p:nvPr/>
        </p:nvGrpSpPr>
        <p:grpSpPr bwMode="auto">
          <a:xfrm>
            <a:off x="457200" y="386800"/>
            <a:ext cx="8382000" cy="1137200"/>
            <a:chOff x="288977" y="355144"/>
            <a:chExt cx="8382000" cy="661312"/>
          </a:xfrm>
        </p:grpSpPr>
        <p:pic>
          <p:nvPicPr>
            <p:cNvPr id="9" name="Picture 5" descr="Aging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bwMode="auto">
            <a:xfrm>
              <a:off x="457252" y="384640"/>
              <a:ext cx="8213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2800" dirty="0">
                  <a:solidFill>
                    <a:schemeClr val="bg1"/>
                  </a:solidFill>
                </a:rPr>
                <a:t>Chapter 228 – Radiation Safety Requirements for Particle Accelerators</a:t>
              </a:r>
            </a:p>
          </p:txBody>
        </p:sp>
      </p:grpSp>
    </p:spTree>
    <p:extLst>
      <p:ext uri="{BB962C8B-B14F-4D97-AF65-F5344CB8AC3E}">
        <p14:creationId xmlns:p14="http://schemas.microsoft.com/office/powerpoint/2010/main" val="480440919"/>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457200" y="1752600"/>
            <a:ext cx="8382000" cy="4094162"/>
          </a:xfrm>
        </p:spPr>
        <p:txBody>
          <a:bodyPr anchor="t" anchorCtr="0"/>
          <a:lstStyle/>
          <a:p>
            <a:pPr marL="0" indent="0">
              <a:buNone/>
            </a:pPr>
            <a:r>
              <a:rPr lang="en-US" sz="2400" dirty="0"/>
              <a:t>§ 228.73 (Selection of stationary beam therapy or moving beam therapy)</a:t>
            </a:r>
          </a:p>
          <a:p>
            <a:pPr>
              <a:buFont typeface="Arial" panose="020B0604020202020204" pitchFamily="34" charset="0"/>
              <a:buChar char="•"/>
            </a:pPr>
            <a:r>
              <a:rPr lang="en-US" sz="2000" dirty="0"/>
              <a:t>This amendment would clarify that the section refers to devices capable of stationary beam therapy, or moving beam therapy, or both.</a:t>
            </a:r>
          </a:p>
          <a:p>
            <a:pPr marL="0" indent="0">
              <a:buNone/>
            </a:pPr>
            <a:r>
              <a:rPr lang="en-US" sz="2400" dirty="0"/>
              <a:t>§ 228.75 (Calibrations)</a:t>
            </a:r>
          </a:p>
          <a:p>
            <a:pPr>
              <a:buFont typeface="Arial" panose="020B0604020202020204" pitchFamily="34" charset="0"/>
              <a:buChar char="•"/>
            </a:pPr>
            <a:r>
              <a:rPr lang="en-US" sz="2000" dirty="0"/>
              <a:t>The proposed rulemaking would include the addition of Flattening Filter Free (FFF) mode for calibration of a therapy beam.</a:t>
            </a:r>
            <a:endParaRPr lang="en-US" sz="2000" dirty="0">
              <a:effectLst/>
            </a:endParaRPr>
          </a:p>
        </p:txBody>
      </p:sp>
      <p:pic>
        <p:nvPicPr>
          <p:cNvPr id="3077" name="Picture 7" descr="DEP-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Group 1"/>
          <p:cNvGrpSpPr>
            <a:grpSpLocks/>
          </p:cNvGrpSpPr>
          <p:nvPr/>
        </p:nvGrpSpPr>
        <p:grpSpPr bwMode="auto">
          <a:xfrm>
            <a:off x="457200" y="386800"/>
            <a:ext cx="8382000" cy="1213400"/>
            <a:chOff x="288977" y="355144"/>
            <a:chExt cx="8382000" cy="661312"/>
          </a:xfrm>
        </p:grpSpPr>
        <p:pic>
          <p:nvPicPr>
            <p:cNvPr id="9" name="Picture 5" descr="Aging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bwMode="auto">
            <a:xfrm>
              <a:off x="457252" y="384640"/>
              <a:ext cx="8213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2800" dirty="0">
                  <a:solidFill>
                    <a:schemeClr val="bg1"/>
                  </a:solidFill>
                </a:rPr>
                <a:t>Chapter 228 – Radiation Safety Requirements for Particle Accelerators</a:t>
              </a:r>
            </a:p>
          </p:txBody>
        </p:sp>
      </p:grpSp>
    </p:spTree>
    <p:extLst>
      <p:ext uri="{BB962C8B-B14F-4D97-AF65-F5344CB8AC3E}">
        <p14:creationId xmlns:p14="http://schemas.microsoft.com/office/powerpoint/2010/main" val="3963317427"/>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457200" y="1905000"/>
            <a:ext cx="8382000" cy="3941762"/>
          </a:xfrm>
        </p:spPr>
        <p:txBody>
          <a:bodyPr anchor="t" anchorCtr="0"/>
          <a:lstStyle/>
          <a:p>
            <a:pPr marL="0" indent="0">
              <a:buNone/>
            </a:pPr>
            <a:r>
              <a:rPr lang="en-US" sz="2400" dirty="0"/>
              <a:t>§ 230.15 (Transportation of unlicensed material)</a:t>
            </a:r>
          </a:p>
          <a:p>
            <a:pPr>
              <a:buFont typeface="Arial" panose="020B0604020202020204" pitchFamily="34" charset="0"/>
              <a:buChar char="•"/>
            </a:pPr>
            <a:r>
              <a:rPr lang="en-US" sz="2000" dirty="0"/>
              <a:t>The proposed rulemaking would add a new section to address unlicensed material, such as TENORM, and the requirement to adhere to US Department of Transportation regulations.</a:t>
            </a:r>
            <a:endParaRPr lang="en-US" sz="2000" dirty="0">
              <a:effectLst/>
            </a:endParaRPr>
          </a:p>
        </p:txBody>
      </p:sp>
      <p:grpSp>
        <p:nvGrpSpPr>
          <p:cNvPr id="3076" name="Group 1"/>
          <p:cNvGrpSpPr>
            <a:grpSpLocks/>
          </p:cNvGrpSpPr>
          <p:nvPr/>
        </p:nvGrpSpPr>
        <p:grpSpPr bwMode="auto">
          <a:xfrm>
            <a:off x="457200" y="386800"/>
            <a:ext cx="8382000" cy="1289600"/>
            <a:chOff x="288977" y="355144"/>
            <a:chExt cx="8382000" cy="661312"/>
          </a:xfrm>
        </p:grpSpPr>
        <p:pic>
          <p:nvPicPr>
            <p:cNvPr id="307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2"/>
            <p:cNvSpPr txBox="1">
              <a:spLocks noChangeArrowheads="1"/>
            </p:cNvSpPr>
            <p:nvPr/>
          </p:nvSpPr>
          <p:spPr bwMode="auto">
            <a:xfrm>
              <a:off x="457252" y="384640"/>
              <a:ext cx="8213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3200" dirty="0">
                  <a:solidFill>
                    <a:schemeClr val="bg1"/>
                  </a:solidFill>
                </a:rPr>
                <a:t>Chapter 230 – Packaging and Transportation of Radioactive Materials</a:t>
              </a:r>
            </a:p>
          </p:txBody>
        </p:sp>
      </p:grpSp>
      <p:pic>
        <p:nvPicPr>
          <p:cNvPr id="3077"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6745592"/>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50801" y="1219200"/>
            <a:ext cx="7772400" cy="4191000"/>
          </a:xfrm>
        </p:spPr>
        <p:txBody>
          <a:bodyPr/>
          <a:lstStyle/>
          <a:p>
            <a:pPr algn="l"/>
            <a:r>
              <a:rPr lang="en-US" sz="3400" dirty="0">
                <a:latin typeface="+mn-lt"/>
              </a:rPr>
              <a:t>Updating the radiological health regulations is vital for the medical and industrial communities. With continuous advancements in technology, continuing education and strengthened controls will ensure that public health and safety are protected.</a:t>
            </a:r>
          </a:p>
        </p:txBody>
      </p:sp>
      <p:grpSp>
        <p:nvGrpSpPr>
          <p:cNvPr id="3076" name="Group 1"/>
          <p:cNvGrpSpPr>
            <a:grpSpLocks/>
          </p:cNvGrpSpPr>
          <p:nvPr/>
        </p:nvGrpSpPr>
        <p:grpSpPr bwMode="auto">
          <a:xfrm>
            <a:off x="288925" y="355600"/>
            <a:ext cx="8382000" cy="661070"/>
            <a:chOff x="288977" y="355144"/>
            <a:chExt cx="8382000" cy="661312"/>
          </a:xfrm>
        </p:grpSpPr>
        <p:pic>
          <p:nvPicPr>
            <p:cNvPr id="307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2"/>
            <p:cNvSpPr txBox="1">
              <a:spLocks noChangeArrowheads="1"/>
            </p:cNvSpPr>
            <p:nvPr/>
          </p:nvSpPr>
          <p:spPr bwMode="auto">
            <a:xfrm>
              <a:off x="650853" y="384640"/>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4000" dirty="0">
                  <a:solidFill>
                    <a:schemeClr val="bg1"/>
                  </a:solidFill>
                </a:rPr>
                <a:t>Summary</a:t>
              </a:r>
            </a:p>
          </p:txBody>
        </p:sp>
      </p:grpSp>
      <p:pic>
        <p:nvPicPr>
          <p:cNvPr id="3077"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8222582"/>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461873" y="1295401"/>
            <a:ext cx="8229600" cy="2057400"/>
          </a:xfrm>
        </p:spPr>
        <p:txBody>
          <a:bodyPr/>
          <a:lstStyle/>
          <a:p>
            <a:pPr marL="0" indent="0" algn="ctr">
              <a:buNone/>
            </a:pPr>
            <a:r>
              <a:rPr lang="en-US" altLang="en-US" dirty="0"/>
              <a:t>DEP and the Radiation Protection Advisory Committee (RPAC) worked together since 2014 to develop the proposed amendments.</a:t>
            </a:r>
          </a:p>
          <a:p>
            <a:pPr marL="0" indent="0">
              <a:buNone/>
            </a:pPr>
            <a:r>
              <a:rPr lang="en-US" altLang="en-US" sz="2800" dirty="0"/>
              <a:t> </a:t>
            </a:r>
          </a:p>
        </p:txBody>
      </p:sp>
      <p:grpSp>
        <p:nvGrpSpPr>
          <p:cNvPr id="3076" name="Group 1"/>
          <p:cNvGrpSpPr>
            <a:grpSpLocks/>
          </p:cNvGrpSpPr>
          <p:nvPr/>
        </p:nvGrpSpPr>
        <p:grpSpPr bwMode="auto">
          <a:xfrm>
            <a:off x="288925" y="355600"/>
            <a:ext cx="8382000" cy="661070"/>
            <a:chOff x="288977" y="355144"/>
            <a:chExt cx="8382000" cy="661312"/>
          </a:xfrm>
        </p:grpSpPr>
        <p:pic>
          <p:nvPicPr>
            <p:cNvPr id="307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2"/>
            <p:cNvSpPr txBox="1">
              <a:spLocks noChangeArrowheads="1"/>
            </p:cNvSpPr>
            <p:nvPr/>
          </p:nvSpPr>
          <p:spPr bwMode="auto">
            <a:xfrm>
              <a:off x="650853" y="384640"/>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4000" dirty="0">
                  <a:solidFill>
                    <a:schemeClr val="bg1"/>
                  </a:solidFill>
                </a:rPr>
                <a:t>Outreach</a:t>
              </a:r>
            </a:p>
          </p:txBody>
        </p:sp>
      </p:grpSp>
      <p:pic>
        <p:nvPicPr>
          <p:cNvPr id="3077"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09141340"/>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304800" y="1600200"/>
            <a:ext cx="8382000" cy="5029200"/>
          </a:xfrm>
        </p:spPr>
        <p:txBody>
          <a:bodyPr/>
          <a:lstStyle/>
          <a:p>
            <a:pPr eaLnBrk="1" hangingPunct="1"/>
            <a:r>
              <a:rPr lang="en-US" altLang="en-US" b="1" dirty="0"/>
              <a:t>Thank you.  </a:t>
            </a:r>
            <a:br>
              <a:rPr lang="en-US" altLang="en-US" b="1" dirty="0"/>
            </a:br>
            <a:r>
              <a:rPr lang="en-US" altLang="en-US" b="1" dirty="0"/>
              <a:t>Questions?</a:t>
            </a:r>
            <a:br>
              <a:rPr lang="en-US" altLang="en-US" b="1" dirty="0"/>
            </a:br>
            <a:br>
              <a:rPr lang="en-US" altLang="en-US" sz="3600" b="1" dirty="0"/>
            </a:br>
            <a:r>
              <a:rPr lang="en-US" altLang="en-US" sz="3200" b="1" dirty="0"/>
              <a:t>Joe Melnic, Radiation Control Division Chief </a:t>
            </a:r>
            <a:br>
              <a:rPr lang="en-US" altLang="en-US" sz="3200" b="1" dirty="0"/>
            </a:br>
            <a:br>
              <a:rPr lang="en-US" altLang="en-US" sz="3200" b="1" dirty="0"/>
            </a:br>
            <a:r>
              <a:rPr lang="en-US" altLang="en-US" sz="3200" dirty="0"/>
              <a:t>717-783-9730</a:t>
            </a:r>
            <a:br>
              <a:rPr lang="en-US" altLang="en-US" sz="3200" dirty="0"/>
            </a:br>
            <a:r>
              <a:rPr lang="en-US" altLang="en-US" sz="3200" dirty="0"/>
              <a:t>jmelnic@pa.gov</a:t>
            </a:r>
            <a:br>
              <a:rPr lang="en-US" sz="3200" b="1" dirty="0"/>
            </a:br>
            <a:br>
              <a:rPr lang="en-US" sz="3200" b="1" dirty="0"/>
            </a:br>
            <a:endParaRPr lang="en-US" sz="3200" b="1" dirty="0"/>
          </a:p>
        </p:txBody>
      </p:sp>
      <p:pic>
        <p:nvPicPr>
          <p:cNvPr id="1026" name="Picture 2" descr="\\pa.lcl\epshares\LogoTemplates\DEP PowerPoint headers\WARRPPTEMPLAT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1199284"/>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a:xfrm>
            <a:off x="3505200" y="6356350"/>
            <a:ext cx="2133600" cy="365125"/>
          </a:xfrm>
        </p:spPr>
        <p:txBody>
          <a:bodyPr/>
          <a:lstStyle/>
          <a:p>
            <a:pPr algn="ctr">
              <a:defRPr/>
            </a:pPr>
            <a:fld id="{A5CA56DA-B260-4C5A-A8DE-243EC48ED13F}" type="slidenum">
              <a:rPr lang="en-US" sz="1400" smtClean="0">
                <a:solidFill>
                  <a:schemeClr val="tx1"/>
                </a:solidFill>
              </a:rPr>
              <a:pPr algn="ctr">
                <a:defRPr/>
              </a:pPr>
              <a:t>35</a:t>
            </a:fld>
            <a:endParaRPr lang="en-US" sz="1400" dirty="0">
              <a:solidFill>
                <a:schemeClr val="tx1"/>
              </a:solidFill>
            </a:endParaRPr>
          </a:p>
        </p:txBody>
      </p:sp>
      <p:pic>
        <p:nvPicPr>
          <p:cNvPr id="5" name="Picture 4" descr="P:\BRP Director\Allard's pic folder\BRP_new-ppt-banner_svd_11Feb2014.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25" y="0"/>
            <a:ext cx="9144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457200" y="1371600"/>
            <a:ext cx="8229600" cy="4343400"/>
          </a:xfrm>
        </p:spPr>
        <p:txBody>
          <a:bodyPr/>
          <a:lstStyle/>
          <a:p>
            <a:pPr marL="0" indent="0" eaLnBrk="1" hangingPunct="1">
              <a:lnSpc>
                <a:spcPct val="150000"/>
              </a:lnSpc>
              <a:buFont typeface="Arial" panose="020B0604020202020204" pitchFamily="34" charset="0"/>
              <a:buNone/>
              <a:defRPr/>
            </a:pPr>
            <a:r>
              <a:rPr lang="en-US" sz="2800" dirty="0"/>
              <a:t>Comment period: May 13, 2017 to June 26, 2017</a:t>
            </a:r>
          </a:p>
          <a:p>
            <a:pPr marL="0" indent="0" eaLnBrk="1" hangingPunct="1">
              <a:lnSpc>
                <a:spcPct val="150000"/>
              </a:lnSpc>
              <a:buNone/>
              <a:defRPr/>
            </a:pPr>
            <a:r>
              <a:rPr lang="en-US" sz="2800" dirty="0"/>
              <a:t>Options for public comment:</a:t>
            </a:r>
          </a:p>
          <a:p>
            <a:pPr eaLnBrk="1" hangingPunct="1">
              <a:defRPr/>
            </a:pPr>
            <a:r>
              <a:rPr lang="en-US" sz="2400" dirty="0"/>
              <a:t>DEP’s </a:t>
            </a:r>
            <a:r>
              <a:rPr lang="en-US" sz="2400" dirty="0" err="1"/>
              <a:t>eComment</a:t>
            </a:r>
            <a:r>
              <a:rPr lang="en-US" sz="2400" dirty="0"/>
              <a:t> site, </a:t>
            </a:r>
            <a:r>
              <a:rPr lang="en-US" sz="2400" dirty="0">
                <a:hlinkClick r:id="rId3"/>
              </a:rPr>
              <a:t>http://www.ahs.dep.pa.gov/eComment</a:t>
            </a:r>
            <a:endParaRPr lang="en-US" sz="2400" dirty="0"/>
          </a:p>
          <a:p>
            <a:pPr eaLnBrk="1" hangingPunct="1">
              <a:defRPr/>
            </a:pPr>
            <a:r>
              <a:rPr lang="en-US" sz="2400" dirty="0"/>
              <a:t>Written comments mailed or e-mailed to DEP</a:t>
            </a:r>
            <a:endParaRPr lang="en-US" sz="1800" dirty="0"/>
          </a:p>
          <a:p>
            <a:pPr eaLnBrk="1" hangingPunct="1">
              <a:lnSpc>
                <a:spcPct val="150000"/>
              </a:lnSpc>
              <a:buFont typeface="Arial" charset="0"/>
              <a:buChar char="•"/>
              <a:defRPr/>
            </a:pPr>
            <a:endParaRPr lang="en-US" dirty="0"/>
          </a:p>
          <a:p>
            <a:pPr eaLnBrk="1" hangingPunct="1">
              <a:lnSpc>
                <a:spcPct val="150000"/>
              </a:lnSpc>
              <a:buFont typeface="Arial" charset="0"/>
              <a:buChar char="•"/>
              <a:defRPr/>
            </a:pPr>
            <a:endParaRPr lang="en-US" dirty="0"/>
          </a:p>
          <a:p>
            <a:pPr marL="0" indent="0" eaLnBrk="1" hangingPunct="1">
              <a:buFont typeface="Arial" charset="0"/>
              <a:buNone/>
              <a:defRPr/>
            </a:pPr>
            <a:endParaRPr lang="en-US" dirty="0"/>
          </a:p>
        </p:txBody>
      </p:sp>
      <p:pic>
        <p:nvPicPr>
          <p:cNvPr id="6150"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5861050"/>
            <a:ext cx="2493963"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Aging banne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8925" y="355600"/>
            <a:ext cx="8382000" cy="661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TextBox 7"/>
          <p:cNvSpPr txBox="1">
            <a:spLocks noChangeArrowheads="1"/>
          </p:cNvSpPr>
          <p:nvPr/>
        </p:nvSpPr>
        <p:spPr bwMode="auto">
          <a:xfrm>
            <a:off x="163442" y="266701"/>
            <a:ext cx="8763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4000" dirty="0">
                <a:solidFill>
                  <a:schemeClr val="bg1"/>
                </a:solidFill>
              </a:rPr>
              <a:t>Regulations Open for Public Comment</a:t>
            </a:r>
          </a:p>
        </p:txBody>
      </p:sp>
    </p:spTree>
    <p:extLst>
      <p:ext uri="{BB962C8B-B14F-4D97-AF65-F5344CB8AC3E}">
        <p14:creationId xmlns:p14="http://schemas.microsoft.com/office/powerpoint/2010/main" val="93104599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457200" y="1046156"/>
            <a:ext cx="8382000" cy="4626055"/>
          </a:xfrm>
        </p:spPr>
        <p:txBody>
          <a:bodyPr anchor="ctr"/>
          <a:lstStyle/>
          <a:p>
            <a:pPr marL="0" indent="0">
              <a:buNone/>
            </a:pPr>
            <a:r>
              <a:rPr lang="en-US" sz="2000" dirty="0"/>
              <a:t>§ </a:t>
            </a:r>
            <a:r>
              <a:rPr lang="en-US" sz="2400" dirty="0"/>
              <a:t>215.12 (Inspections and investigations)</a:t>
            </a:r>
          </a:p>
          <a:p>
            <a:pPr>
              <a:buFont typeface="Arial" panose="020B0604020202020204" pitchFamily="34" charset="0"/>
              <a:buChar char="•"/>
            </a:pPr>
            <a:r>
              <a:rPr lang="en-US" sz="2000" dirty="0"/>
              <a:t>The proposed rulemaking would include a mechanism whereby the Department can secure or lock-down a radiation source device that is abandoned or poses a threat to public health, safety, or the environment.</a:t>
            </a:r>
            <a:endParaRPr lang="en-US" sz="1200" dirty="0"/>
          </a:p>
          <a:p>
            <a:pPr marL="0" indent="0">
              <a:buNone/>
            </a:pPr>
            <a:r>
              <a:rPr lang="en-US" sz="2400" dirty="0"/>
              <a:t>§ 215.14 (Availability of records)</a:t>
            </a:r>
          </a:p>
          <a:p>
            <a:pPr>
              <a:buFont typeface="Arial" panose="020B0604020202020204" pitchFamily="34" charset="0"/>
              <a:buChar char="•"/>
            </a:pPr>
            <a:r>
              <a:rPr lang="en-US" sz="2000" dirty="0"/>
              <a:t>This section would be amended to clarify the scope of records relating to radiation sources prohibited from public access in order to protect public health, safety, and the environment.</a:t>
            </a:r>
            <a:endParaRPr lang="en-US" sz="1200" dirty="0"/>
          </a:p>
          <a:p>
            <a:pPr marL="0" indent="0">
              <a:buNone/>
            </a:pPr>
            <a:r>
              <a:rPr lang="en-US" sz="2400" dirty="0"/>
              <a:t>§ 215.22 (Prohibited uses)</a:t>
            </a:r>
          </a:p>
          <a:p>
            <a:pPr>
              <a:buFont typeface="Arial" panose="020B0604020202020204" pitchFamily="34" charset="0"/>
              <a:buChar char="•"/>
            </a:pPr>
            <a:r>
              <a:rPr lang="en-US" sz="2000" dirty="0"/>
              <a:t>The proposed rulemaking would expand this section’s prohibition on use of non-medical human use devices in order for the Department to determine efficacy of a procedure.</a:t>
            </a:r>
          </a:p>
        </p:txBody>
      </p:sp>
      <p:grpSp>
        <p:nvGrpSpPr>
          <p:cNvPr id="3076" name="Group 1"/>
          <p:cNvGrpSpPr>
            <a:grpSpLocks/>
          </p:cNvGrpSpPr>
          <p:nvPr/>
        </p:nvGrpSpPr>
        <p:grpSpPr bwMode="auto">
          <a:xfrm>
            <a:off x="288925" y="355600"/>
            <a:ext cx="8382000" cy="661070"/>
            <a:chOff x="288977" y="355144"/>
            <a:chExt cx="8382000" cy="661312"/>
          </a:xfrm>
        </p:grpSpPr>
        <p:pic>
          <p:nvPicPr>
            <p:cNvPr id="307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2"/>
            <p:cNvSpPr txBox="1">
              <a:spLocks noChangeArrowheads="1"/>
            </p:cNvSpPr>
            <p:nvPr/>
          </p:nvSpPr>
          <p:spPr bwMode="auto">
            <a:xfrm>
              <a:off x="650853" y="384640"/>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4000" dirty="0">
                  <a:solidFill>
                    <a:schemeClr val="bg1"/>
                  </a:solidFill>
                </a:rPr>
                <a:t>Chapter 215 – General Provisions</a:t>
              </a:r>
            </a:p>
          </p:txBody>
        </p:sp>
      </p:grpSp>
      <p:pic>
        <p:nvPicPr>
          <p:cNvPr id="3077"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a:xfrm>
            <a:off x="3505200" y="6356350"/>
            <a:ext cx="2133600" cy="365125"/>
          </a:xfrm>
        </p:spPr>
        <p:txBody>
          <a:bodyPr/>
          <a:lstStyle/>
          <a:p>
            <a:pPr algn="ctr">
              <a:defRPr/>
            </a:pPr>
            <a:r>
              <a:rPr lang="en-US" sz="1400" dirty="0">
                <a:solidFill>
                  <a:schemeClr val="tx1"/>
                </a:solidFill>
              </a:rPr>
              <a:t>4</a:t>
            </a:r>
          </a:p>
        </p:txBody>
      </p:sp>
    </p:spTree>
    <p:extLst>
      <p:ext uri="{BB962C8B-B14F-4D97-AF65-F5344CB8AC3E}">
        <p14:creationId xmlns:p14="http://schemas.microsoft.com/office/powerpoint/2010/main" val="283023579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457200" y="1371600"/>
            <a:ext cx="8382000" cy="4475162"/>
          </a:xfrm>
        </p:spPr>
        <p:txBody>
          <a:bodyPr anchor="t" anchorCtr="0"/>
          <a:lstStyle/>
          <a:p>
            <a:pPr marL="0" indent="0">
              <a:buNone/>
            </a:pPr>
            <a:r>
              <a:rPr lang="en-US" sz="2400" dirty="0"/>
              <a:t>§ 215.24 (Human use)</a:t>
            </a:r>
          </a:p>
          <a:p>
            <a:pPr>
              <a:buFont typeface="Arial" panose="020B0604020202020204" pitchFamily="34" charset="0"/>
              <a:buChar char="•"/>
            </a:pPr>
            <a:r>
              <a:rPr lang="en-US" sz="2000" dirty="0"/>
              <a:t>The proposed rulemaking would amend this section to apply the same X-ray operator requirements to all medical facilities for consistency throughout the regulated community.</a:t>
            </a:r>
          </a:p>
          <a:p>
            <a:pPr marL="0" indent="0">
              <a:buNone/>
            </a:pPr>
            <a:r>
              <a:rPr lang="en-US" sz="2400" dirty="0"/>
              <a:t>§ 215.31 (Granting exemptions)</a:t>
            </a:r>
          </a:p>
          <a:p>
            <a:pPr>
              <a:buFont typeface="Arial" panose="020B0604020202020204" pitchFamily="34" charset="0"/>
              <a:buChar char="•"/>
            </a:pPr>
            <a:r>
              <a:rPr lang="en-US" sz="2000" dirty="0"/>
              <a:t>These amendments would add clarity and reaffirm fee requirements in order to prevent regulatory confusion.</a:t>
            </a:r>
            <a:endParaRPr lang="en-US" sz="2000" dirty="0">
              <a:effectLst/>
            </a:endParaRPr>
          </a:p>
        </p:txBody>
      </p:sp>
      <p:grpSp>
        <p:nvGrpSpPr>
          <p:cNvPr id="3076" name="Group 1"/>
          <p:cNvGrpSpPr>
            <a:grpSpLocks/>
          </p:cNvGrpSpPr>
          <p:nvPr/>
        </p:nvGrpSpPr>
        <p:grpSpPr bwMode="auto">
          <a:xfrm>
            <a:off x="288925" y="355600"/>
            <a:ext cx="8382000" cy="661070"/>
            <a:chOff x="288977" y="355144"/>
            <a:chExt cx="8382000" cy="661312"/>
          </a:xfrm>
        </p:grpSpPr>
        <p:pic>
          <p:nvPicPr>
            <p:cNvPr id="307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2"/>
            <p:cNvSpPr txBox="1">
              <a:spLocks noChangeArrowheads="1"/>
            </p:cNvSpPr>
            <p:nvPr/>
          </p:nvSpPr>
          <p:spPr bwMode="auto">
            <a:xfrm>
              <a:off x="650853" y="384640"/>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4000" dirty="0">
                  <a:solidFill>
                    <a:schemeClr val="bg1"/>
                  </a:solidFill>
                </a:rPr>
                <a:t>Chapter 215 – General Provisions</a:t>
              </a:r>
            </a:p>
          </p:txBody>
        </p:sp>
      </p:grpSp>
      <p:pic>
        <p:nvPicPr>
          <p:cNvPr id="3077"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3924753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457200" y="1371600"/>
            <a:ext cx="8382000" cy="4752180"/>
          </a:xfrm>
        </p:spPr>
        <p:txBody>
          <a:bodyPr anchor="t" anchorCtr="0"/>
          <a:lstStyle/>
          <a:p>
            <a:pPr marL="0" indent="0">
              <a:buNone/>
            </a:pPr>
            <a:r>
              <a:rPr lang="en-US" sz="2400" dirty="0"/>
              <a:t>§ 216.1 (Purpose and scope)</a:t>
            </a:r>
          </a:p>
          <a:p>
            <a:pPr>
              <a:buFont typeface="Arial" panose="020B0604020202020204" pitchFamily="34" charset="0"/>
              <a:buChar char="•"/>
            </a:pPr>
            <a:r>
              <a:rPr lang="en-US" sz="2000" dirty="0"/>
              <a:t>This amendment proposes the inclusion of licensing requirements for electronic brachytherapy devices. This is a new modality that was not previously addressed in the regulations.</a:t>
            </a:r>
          </a:p>
          <a:p>
            <a:pPr marL="0" indent="0">
              <a:buNone/>
            </a:pPr>
            <a:r>
              <a:rPr lang="en-US" sz="2400" dirty="0"/>
              <a:t>§ 216.2 (Registration of radiation-producing machines)</a:t>
            </a:r>
          </a:p>
          <a:p>
            <a:pPr>
              <a:buFont typeface="Arial" panose="020B0604020202020204" pitchFamily="34" charset="0"/>
              <a:buChar char="•"/>
            </a:pPr>
            <a:r>
              <a:rPr lang="en-US" sz="2000" dirty="0"/>
              <a:t>This amendment would clarify notification requirements for registrants. </a:t>
            </a:r>
          </a:p>
          <a:p>
            <a:pPr>
              <a:buFont typeface="Arial" panose="020B0604020202020204" pitchFamily="34" charset="0"/>
              <a:buChar char="•"/>
            </a:pPr>
            <a:r>
              <a:rPr lang="en-US" sz="2000" dirty="0"/>
              <a:t>Specifically, a change in name was added to the notification requirements, and radiation safety officer was replaced with the individual responsible for radiation protection; a requirement was added to have a written inventory that includes the type and location of all devices; and a current schedule that includes the date and location where mobile services are to be performed.</a:t>
            </a:r>
          </a:p>
        </p:txBody>
      </p:sp>
      <p:grpSp>
        <p:nvGrpSpPr>
          <p:cNvPr id="3076" name="Group 1"/>
          <p:cNvGrpSpPr>
            <a:grpSpLocks/>
          </p:cNvGrpSpPr>
          <p:nvPr/>
        </p:nvGrpSpPr>
        <p:grpSpPr bwMode="auto">
          <a:xfrm>
            <a:off x="288925" y="355600"/>
            <a:ext cx="8382000" cy="661070"/>
            <a:chOff x="288977" y="355144"/>
            <a:chExt cx="8382000" cy="661312"/>
          </a:xfrm>
        </p:grpSpPr>
        <p:pic>
          <p:nvPicPr>
            <p:cNvPr id="307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2"/>
            <p:cNvSpPr txBox="1">
              <a:spLocks noChangeArrowheads="1"/>
            </p:cNvSpPr>
            <p:nvPr/>
          </p:nvSpPr>
          <p:spPr bwMode="auto">
            <a:xfrm>
              <a:off x="650853" y="384640"/>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4000" dirty="0">
                  <a:solidFill>
                    <a:schemeClr val="bg1"/>
                  </a:solidFill>
                </a:rPr>
                <a:t>Chapter 216 – Registration</a:t>
              </a:r>
            </a:p>
          </p:txBody>
        </p:sp>
      </p:grpSp>
      <p:pic>
        <p:nvPicPr>
          <p:cNvPr id="3077"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8158905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457200" y="1371600"/>
            <a:ext cx="8382000" cy="4475162"/>
          </a:xfrm>
        </p:spPr>
        <p:txBody>
          <a:bodyPr anchor="t" anchorCtr="0"/>
          <a:lstStyle/>
          <a:p>
            <a:pPr marL="0" indent="0">
              <a:buNone/>
            </a:pPr>
            <a:r>
              <a:rPr lang="en-US" sz="2400" dirty="0"/>
              <a:t>§ 216.2a (Registration of radiation-producing machine service providers)</a:t>
            </a:r>
          </a:p>
          <a:p>
            <a:pPr>
              <a:buFont typeface="Arial" panose="020B0604020202020204" pitchFamily="34" charset="0"/>
              <a:buChar char="•"/>
            </a:pPr>
            <a:r>
              <a:rPr lang="en-US" sz="2000" dirty="0"/>
              <a:t>This amendment would delete transitional language from when service provider registration went into effect, and it would exempt in-house service providers. </a:t>
            </a:r>
          </a:p>
          <a:p>
            <a:pPr marL="0" indent="0">
              <a:buNone/>
            </a:pPr>
            <a:r>
              <a:rPr lang="en-US" sz="2400" dirty="0"/>
              <a:t>§ 216.2b (Reporting and recordkeeping requirements for registered radiation-producing machine service providers)</a:t>
            </a:r>
          </a:p>
          <a:p>
            <a:pPr>
              <a:buFont typeface="Arial" panose="020B0604020202020204" pitchFamily="34" charset="0"/>
              <a:buChar char="•"/>
            </a:pPr>
            <a:r>
              <a:rPr lang="en-US" sz="2000" dirty="0"/>
              <a:t>This amendment clarifies that radiation-producing machine service providers are not exempt from the radiation protection requirements in Chapter 219.</a:t>
            </a:r>
          </a:p>
        </p:txBody>
      </p:sp>
      <p:grpSp>
        <p:nvGrpSpPr>
          <p:cNvPr id="3076" name="Group 1"/>
          <p:cNvGrpSpPr>
            <a:grpSpLocks/>
          </p:cNvGrpSpPr>
          <p:nvPr/>
        </p:nvGrpSpPr>
        <p:grpSpPr bwMode="auto">
          <a:xfrm>
            <a:off x="288925" y="355600"/>
            <a:ext cx="8382000" cy="661070"/>
            <a:chOff x="288977" y="355144"/>
            <a:chExt cx="8382000" cy="661312"/>
          </a:xfrm>
        </p:grpSpPr>
        <p:pic>
          <p:nvPicPr>
            <p:cNvPr id="307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2"/>
            <p:cNvSpPr txBox="1">
              <a:spLocks noChangeArrowheads="1"/>
            </p:cNvSpPr>
            <p:nvPr/>
          </p:nvSpPr>
          <p:spPr bwMode="auto">
            <a:xfrm>
              <a:off x="650853" y="384640"/>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4000" dirty="0">
                  <a:solidFill>
                    <a:schemeClr val="bg1"/>
                  </a:solidFill>
                </a:rPr>
                <a:t>Chapter 216 – Registration</a:t>
              </a:r>
            </a:p>
          </p:txBody>
        </p:sp>
      </p:grpSp>
      <p:pic>
        <p:nvPicPr>
          <p:cNvPr id="3077"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277323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457200" y="1371600"/>
            <a:ext cx="8382000" cy="4475162"/>
          </a:xfrm>
        </p:spPr>
        <p:txBody>
          <a:bodyPr anchor="t" anchorCtr="0"/>
          <a:lstStyle/>
          <a:p>
            <a:pPr marL="0" indent="0">
              <a:buNone/>
            </a:pPr>
            <a:r>
              <a:rPr lang="en-US" sz="2400" dirty="0"/>
              <a:t>§ 216.3 (Exemptions)</a:t>
            </a:r>
          </a:p>
          <a:p>
            <a:pPr>
              <a:buFont typeface="Arial" panose="020B0604020202020204" pitchFamily="34" charset="0"/>
              <a:buChar char="•"/>
            </a:pPr>
            <a:r>
              <a:rPr lang="en-US" sz="2000" dirty="0"/>
              <a:t>This amendment proposes to make electronic brachytherapy operations exempt from registration but require licensure. X-ray tubes require registration; however, when tubes are used for electronic brachytherapy a higher degree of oversight is necessary. This is due to a higher dose being administered in these procedures.</a:t>
            </a:r>
            <a:endParaRPr lang="en-US" sz="2000" dirty="0">
              <a:effectLst/>
            </a:endParaRPr>
          </a:p>
        </p:txBody>
      </p:sp>
      <p:grpSp>
        <p:nvGrpSpPr>
          <p:cNvPr id="3076" name="Group 1"/>
          <p:cNvGrpSpPr>
            <a:grpSpLocks/>
          </p:cNvGrpSpPr>
          <p:nvPr/>
        </p:nvGrpSpPr>
        <p:grpSpPr bwMode="auto">
          <a:xfrm>
            <a:off x="288925" y="355600"/>
            <a:ext cx="8382000" cy="661070"/>
            <a:chOff x="288977" y="355144"/>
            <a:chExt cx="8382000" cy="661312"/>
          </a:xfrm>
        </p:grpSpPr>
        <p:pic>
          <p:nvPicPr>
            <p:cNvPr id="3079"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2"/>
            <p:cNvSpPr txBox="1">
              <a:spLocks noChangeArrowheads="1"/>
            </p:cNvSpPr>
            <p:nvPr/>
          </p:nvSpPr>
          <p:spPr bwMode="auto">
            <a:xfrm>
              <a:off x="650853" y="384640"/>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4000" dirty="0">
                  <a:solidFill>
                    <a:schemeClr val="bg1"/>
                  </a:solidFill>
                </a:rPr>
                <a:t>Chapter 216 – Registration</a:t>
              </a:r>
            </a:p>
          </p:txBody>
        </p:sp>
      </p:grpSp>
      <p:pic>
        <p:nvPicPr>
          <p:cNvPr id="3077"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3590731"/>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8822</TotalTime>
  <Words>4567</Words>
  <Application>Microsoft Office PowerPoint</Application>
  <PresentationFormat>On-screen Show (4:3)</PresentationFormat>
  <Paragraphs>361</Paragraphs>
  <Slides>35</Slides>
  <Notes>35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35</vt:i4>
      </vt:variant>
    </vt:vector>
  </HeadingPairs>
  <TitlesOfParts>
    <vt:vector size="38" baseType="lpstr">
      <vt:lpstr>Arial</vt:lpstr>
      <vt:lpstr>Calibri</vt:lpstr>
      <vt:lpstr>Office Theme</vt:lpstr>
      <vt:lpstr>Proposed Radiological Health Rulemaking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Updating the radiological health regulations is vital for the medical and industrial communities. With continuous advancements in technology, continuing education and strengthened controls will ensure that public health and safety are protected.</vt:lpstr>
      <vt:lpstr>PowerPoint Presentation</vt:lpstr>
      <vt:lpstr>Thank you.   Questions?  Joe Melnic, Radiation Control Division Chief   717-783-9730 jmelnic@pa.gov  </vt:lpstr>
    </vt:vector>
  </TitlesOfParts>
  <Company>Commonwealth of Pennsylvania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Bold Black 44 pt Calibri Font</dc:title>
  <dc:creator>Rickens, Susan</dc:creator>
  <cp:lastModifiedBy>Noll, Meredith</cp:lastModifiedBy>
  <cp:revision>360</cp:revision>
  <cp:lastPrinted>2016-08-23T16:33:10Z</cp:lastPrinted>
  <dcterms:created xsi:type="dcterms:W3CDTF">2012-04-25T13:00:02Z</dcterms:created>
  <dcterms:modified xsi:type="dcterms:W3CDTF">2017-05-30T20:56:14Z</dcterms:modified>
</cp:coreProperties>
</file>