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handoutMasterIdLst>
    <p:handoutMasterId r:id="rId30"/>
  </p:handoutMasterIdLst>
  <p:sldIdLst>
    <p:sldId id="298" r:id="rId2"/>
    <p:sldId id="322" r:id="rId3"/>
    <p:sldId id="323" r:id="rId4"/>
    <p:sldId id="286" r:id="rId5"/>
    <p:sldId id="302" r:id="rId6"/>
    <p:sldId id="301" r:id="rId7"/>
    <p:sldId id="299" r:id="rId8"/>
    <p:sldId id="300" r:id="rId9"/>
    <p:sldId id="303" r:id="rId10"/>
    <p:sldId id="304" r:id="rId11"/>
    <p:sldId id="305" r:id="rId12"/>
    <p:sldId id="319" r:id="rId13"/>
    <p:sldId id="307" r:id="rId14"/>
    <p:sldId id="308" r:id="rId15"/>
    <p:sldId id="316" r:id="rId16"/>
    <p:sldId id="310" r:id="rId17"/>
    <p:sldId id="311" r:id="rId18"/>
    <p:sldId id="312" r:id="rId19"/>
    <p:sldId id="313" r:id="rId20"/>
    <p:sldId id="317" r:id="rId21"/>
    <p:sldId id="318" r:id="rId22"/>
    <p:sldId id="309" r:id="rId23"/>
    <p:sldId id="320" r:id="rId24"/>
    <p:sldId id="321" r:id="rId25"/>
    <p:sldId id="314" r:id="rId26"/>
    <p:sldId id="306" r:id="rId27"/>
    <p:sldId id="297" r:id="rId28"/>
  </p:sldIdLst>
  <p:sldSz cx="9144000" cy="6858000" type="screen4x3"/>
  <p:notesSz cx="7010400" cy="92964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0788FC-BD04-4A24-9EB6-887DAAC220E4}" v="6" dt="2023-07-31T16:24:52.7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5" d="100"/>
          <a:sy n="105" d="100"/>
        </p:scale>
        <p:origin x="1794"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52" d="100"/>
          <a:sy n="52" d="100"/>
        </p:scale>
        <p:origin x="-1878"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microsoft.com/office/2015/10/relationships/revisionInfo" Target="revisionInfo.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0664C88-DD62-4F8D-81C8-764CD749F3CF}"/>
              </a:ext>
            </a:extLst>
          </p:cNvPr>
          <p:cNvSpPr>
            <a:spLocks noGrp="1"/>
          </p:cNvSpPr>
          <p:nvPr>
            <p:ph type="hdr" sz="quarter"/>
          </p:nvPr>
        </p:nvSpPr>
        <p:spPr>
          <a:xfrm>
            <a:off x="0" y="0"/>
            <a:ext cx="3038475" cy="465138"/>
          </a:xfrm>
          <a:prstGeom prst="rect">
            <a:avLst/>
          </a:prstGeom>
        </p:spPr>
        <p:txBody>
          <a:bodyPr vert="horz" lIns="91440" tIns="45720" rIns="91440" bIns="45720" rtlCol="0"/>
          <a:lstStyle>
            <a:lvl1pPr algn="l" eaLnBrk="1" hangingPunct="1">
              <a:defRPr sz="1200"/>
            </a:lvl1pPr>
          </a:lstStyle>
          <a:p>
            <a:pPr>
              <a:defRPr/>
            </a:pPr>
            <a:endParaRPr lang="en-US" dirty="0"/>
          </a:p>
        </p:txBody>
      </p:sp>
      <p:sp>
        <p:nvSpPr>
          <p:cNvPr id="3" name="Date Placeholder 2">
            <a:extLst>
              <a:ext uri="{FF2B5EF4-FFF2-40B4-BE49-F238E27FC236}">
                <a16:creationId xmlns:a16="http://schemas.microsoft.com/office/drawing/2014/main" id="{8434B0FC-2A33-48DD-BBED-3C96ABA9D841}"/>
              </a:ext>
            </a:extLst>
          </p:cNvPr>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eaLnBrk="1" hangingPunct="1">
              <a:defRPr sz="1200"/>
            </a:lvl1pPr>
          </a:lstStyle>
          <a:p>
            <a:pPr>
              <a:defRPr/>
            </a:pPr>
            <a:fld id="{24A26760-3665-4C93-83A8-526B0B2A1907}" type="datetimeFigureOut">
              <a:rPr lang="en-US"/>
              <a:pPr>
                <a:defRPr/>
              </a:pPr>
              <a:t>8/18/2023</a:t>
            </a:fld>
            <a:endParaRPr lang="en-US" dirty="0"/>
          </a:p>
        </p:txBody>
      </p:sp>
      <p:sp>
        <p:nvSpPr>
          <p:cNvPr id="4" name="Footer Placeholder 3">
            <a:extLst>
              <a:ext uri="{FF2B5EF4-FFF2-40B4-BE49-F238E27FC236}">
                <a16:creationId xmlns:a16="http://schemas.microsoft.com/office/drawing/2014/main" id="{8A455455-4C80-4D73-B9E0-D24EA67DB5E4}"/>
              </a:ext>
            </a:extLst>
          </p:cNvPr>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eaLnBrk="1" hangingPunct="1">
              <a:defRPr sz="1200"/>
            </a:lvl1pPr>
          </a:lstStyle>
          <a:p>
            <a:pPr>
              <a:defRPr/>
            </a:pPr>
            <a:endParaRPr lang="en-US" dirty="0"/>
          </a:p>
        </p:txBody>
      </p:sp>
      <p:sp>
        <p:nvSpPr>
          <p:cNvPr id="5" name="Slide Number Placeholder 4">
            <a:extLst>
              <a:ext uri="{FF2B5EF4-FFF2-40B4-BE49-F238E27FC236}">
                <a16:creationId xmlns:a16="http://schemas.microsoft.com/office/drawing/2014/main" id="{349A4999-851A-439C-A160-DC86544FB623}"/>
              </a:ext>
            </a:extLst>
          </p:cNvPr>
          <p:cNvSpPr>
            <a:spLocks noGrp="1"/>
          </p:cNvSpPr>
          <p:nvPr>
            <p:ph type="sldNum" sz="quarter" idx="3"/>
          </p:nvPr>
        </p:nvSpPr>
        <p:spPr>
          <a:xfrm>
            <a:off x="3970338" y="8829675"/>
            <a:ext cx="3038475" cy="46513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F989CCB4-3FD2-43E3-970E-2040ED64FB20}" type="slidenum">
              <a:rPr lang="en-US" altLang="en-US"/>
              <a:pPr>
                <a:defRPr/>
              </a:pPr>
              <a:t>‹#›</a:t>
            </a:fld>
            <a:endParaRPr lang="en-US"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B1441F8-698B-4CD2-BCFE-9D5A34C983DF}"/>
              </a:ext>
            </a:extLst>
          </p:cNvPr>
          <p:cNvSpPr>
            <a:spLocks noGrp="1"/>
          </p:cNvSpPr>
          <p:nvPr>
            <p:ph type="hdr" sz="quarter"/>
          </p:nvPr>
        </p:nvSpPr>
        <p:spPr>
          <a:xfrm>
            <a:off x="0" y="0"/>
            <a:ext cx="3038475" cy="465138"/>
          </a:xfrm>
          <a:prstGeom prst="rect">
            <a:avLst/>
          </a:prstGeom>
        </p:spPr>
        <p:txBody>
          <a:bodyPr vert="horz" lIns="91440" tIns="45720" rIns="91440" bIns="45720" rtlCol="0"/>
          <a:lstStyle>
            <a:lvl1pPr algn="l" eaLnBrk="1" hangingPunct="1">
              <a:defRPr sz="1200"/>
            </a:lvl1pPr>
          </a:lstStyle>
          <a:p>
            <a:pPr>
              <a:defRPr/>
            </a:pPr>
            <a:endParaRPr lang="en-US" dirty="0"/>
          </a:p>
        </p:txBody>
      </p:sp>
      <p:sp>
        <p:nvSpPr>
          <p:cNvPr id="3" name="Date Placeholder 2">
            <a:extLst>
              <a:ext uri="{FF2B5EF4-FFF2-40B4-BE49-F238E27FC236}">
                <a16:creationId xmlns:a16="http://schemas.microsoft.com/office/drawing/2014/main" id="{537ED0D8-AAF3-4DD2-B2AA-699694E48604}"/>
              </a:ext>
            </a:extLst>
          </p:cNvPr>
          <p:cNvSpPr>
            <a:spLocks noGrp="1"/>
          </p:cNvSpPr>
          <p:nvPr>
            <p:ph type="dt" idx="1"/>
          </p:nvPr>
        </p:nvSpPr>
        <p:spPr>
          <a:xfrm>
            <a:off x="3970338" y="0"/>
            <a:ext cx="3038475" cy="465138"/>
          </a:xfrm>
          <a:prstGeom prst="rect">
            <a:avLst/>
          </a:prstGeom>
        </p:spPr>
        <p:txBody>
          <a:bodyPr vert="horz" lIns="91440" tIns="45720" rIns="91440" bIns="45720" rtlCol="0"/>
          <a:lstStyle>
            <a:lvl1pPr algn="r" eaLnBrk="1" hangingPunct="1">
              <a:defRPr sz="1200"/>
            </a:lvl1pPr>
          </a:lstStyle>
          <a:p>
            <a:pPr>
              <a:defRPr/>
            </a:pPr>
            <a:fld id="{5DD4CDD2-3F41-47F3-B279-AA18788BFB65}" type="datetimeFigureOut">
              <a:rPr lang="en-US"/>
              <a:pPr>
                <a:defRPr/>
              </a:pPr>
              <a:t>8/18/2023</a:t>
            </a:fld>
            <a:endParaRPr lang="en-US" dirty="0"/>
          </a:p>
        </p:txBody>
      </p:sp>
      <p:sp>
        <p:nvSpPr>
          <p:cNvPr id="4" name="Slide Image Placeholder 3">
            <a:extLst>
              <a:ext uri="{FF2B5EF4-FFF2-40B4-BE49-F238E27FC236}">
                <a16:creationId xmlns:a16="http://schemas.microsoft.com/office/drawing/2014/main" id="{F255C1B9-D9BA-4320-A6BF-E35E967B04B1}"/>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FAB519DE-FC0A-49F7-8247-0BB813086820}"/>
              </a:ext>
            </a:extLst>
          </p:cNvPr>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D7B96780-70E7-4353-A163-B2888D2FAB9F}"/>
              </a:ext>
            </a:extLst>
          </p:cNvPr>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eaLnBrk="1" hangingPunct="1">
              <a:defRPr sz="1200"/>
            </a:lvl1pPr>
          </a:lstStyle>
          <a:p>
            <a:pPr>
              <a:defRPr/>
            </a:pPr>
            <a:endParaRPr lang="en-US" dirty="0"/>
          </a:p>
        </p:txBody>
      </p:sp>
      <p:sp>
        <p:nvSpPr>
          <p:cNvPr id="7" name="Slide Number Placeholder 6">
            <a:extLst>
              <a:ext uri="{FF2B5EF4-FFF2-40B4-BE49-F238E27FC236}">
                <a16:creationId xmlns:a16="http://schemas.microsoft.com/office/drawing/2014/main" id="{48FED2F0-8BEF-42A5-96E1-566BC66787C2}"/>
              </a:ext>
            </a:extLst>
          </p:cNvPr>
          <p:cNvSpPr>
            <a:spLocks noGrp="1"/>
          </p:cNvSpPr>
          <p:nvPr>
            <p:ph type="sldNum" sz="quarter" idx="5"/>
          </p:nvPr>
        </p:nvSpPr>
        <p:spPr>
          <a:xfrm>
            <a:off x="3970338" y="8829675"/>
            <a:ext cx="3038475" cy="46513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4B3B282B-8E44-40CE-9814-5A47033DC8EE}"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B3B282B-8E44-40CE-9814-5A47033DC8EE}" type="slidenum">
              <a:rPr lang="en-US" altLang="en-US" smtClean="0"/>
              <a:pPr>
                <a:defRPr/>
              </a:pPr>
              <a:t>1</a:t>
            </a:fld>
            <a:endParaRPr lang="en-US" altLang="en-US" dirty="0"/>
          </a:p>
        </p:txBody>
      </p:sp>
    </p:spTree>
    <p:extLst>
      <p:ext uri="{BB962C8B-B14F-4D97-AF65-F5344CB8AC3E}">
        <p14:creationId xmlns:p14="http://schemas.microsoft.com/office/powerpoint/2010/main" val="26842975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B3B282B-8E44-40CE-9814-5A47033DC8EE}" type="slidenum">
              <a:rPr lang="en-US" altLang="en-US" smtClean="0"/>
              <a:pPr>
                <a:defRPr/>
              </a:pPr>
              <a:t>10</a:t>
            </a:fld>
            <a:endParaRPr lang="en-US" altLang="en-US" dirty="0"/>
          </a:p>
        </p:txBody>
      </p:sp>
    </p:spTree>
    <p:extLst>
      <p:ext uri="{BB962C8B-B14F-4D97-AF65-F5344CB8AC3E}">
        <p14:creationId xmlns:p14="http://schemas.microsoft.com/office/powerpoint/2010/main" val="36511743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B3B282B-8E44-40CE-9814-5A47033DC8EE}" type="slidenum">
              <a:rPr lang="en-US" altLang="en-US" smtClean="0"/>
              <a:pPr>
                <a:defRPr/>
              </a:pPr>
              <a:t>11</a:t>
            </a:fld>
            <a:endParaRPr lang="en-US" altLang="en-US" dirty="0"/>
          </a:p>
        </p:txBody>
      </p:sp>
    </p:spTree>
    <p:extLst>
      <p:ext uri="{BB962C8B-B14F-4D97-AF65-F5344CB8AC3E}">
        <p14:creationId xmlns:p14="http://schemas.microsoft.com/office/powerpoint/2010/main" val="20014793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B3B282B-8E44-40CE-9814-5A47033DC8EE}" type="slidenum">
              <a:rPr lang="en-US" altLang="en-US" smtClean="0"/>
              <a:pPr>
                <a:defRPr/>
              </a:pPr>
              <a:t>12</a:t>
            </a:fld>
            <a:endParaRPr lang="en-US" altLang="en-US" dirty="0"/>
          </a:p>
        </p:txBody>
      </p:sp>
    </p:spTree>
    <p:extLst>
      <p:ext uri="{BB962C8B-B14F-4D97-AF65-F5344CB8AC3E}">
        <p14:creationId xmlns:p14="http://schemas.microsoft.com/office/powerpoint/2010/main" val="36732016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B3B282B-8E44-40CE-9814-5A47033DC8EE}" type="slidenum">
              <a:rPr lang="en-US" altLang="en-US" smtClean="0"/>
              <a:pPr>
                <a:defRPr/>
              </a:pPr>
              <a:t>13</a:t>
            </a:fld>
            <a:endParaRPr lang="en-US" altLang="en-US" dirty="0"/>
          </a:p>
        </p:txBody>
      </p:sp>
    </p:spTree>
    <p:extLst>
      <p:ext uri="{BB962C8B-B14F-4D97-AF65-F5344CB8AC3E}">
        <p14:creationId xmlns:p14="http://schemas.microsoft.com/office/powerpoint/2010/main" val="27349863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B3B282B-8E44-40CE-9814-5A47033DC8EE}" type="slidenum">
              <a:rPr lang="en-US" altLang="en-US" smtClean="0"/>
              <a:pPr>
                <a:defRPr/>
              </a:pPr>
              <a:t>14</a:t>
            </a:fld>
            <a:endParaRPr lang="en-US" altLang="en-US" dirty="0"/>
          </a:p>
        </p:txBody>
      </p:sp>
    </p:spTree>
    <p:extLst>
      <p:ext uri="{BB962C8B-B14F-4D97-AF65-F5344CB8AC3E}">
        <p14:creationId xmlns:p14="http://schemas.microsoft.com/office/powerpoint/2010/main" val="5509245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B3B282B-8E44-40CE-9814-5A47033DC8EE}" type="slidenum">
              <a:rPr lang="en-US" altLang="en-US" smtClean="0"/>
              <a:pPr>
                <a:defRPr/>
              </a:pPr>
              <a:t>15</a:t>
            </a:fld>
            <a:endParaRPr lang="en-US" altLang="en-US" dirty="0"/>
          </a:p>
        </p:txBody>
      </p:sp>
    </p:spTree>
    <p:extLst>
      <p:ext uri="{BB962C8B-B14F-4D97-AF65-F5344CB8AC3E}">
        <p14:creationId xmlns:p14="http://schemas.microsoft.com/office/powerpoint/2010/main" val="10747430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B3B282B-8E44-40CE-9814-5A47033DC8EE}" type="slidenum">
              <a:rPr lang="en-US" altLang="en-US" smtClean="0"/>
              <a:pPr>
                <a:defRPr/>
              </a:pPr>
              <a:t>16</a:t>
            </a:fld>
            <a:endParaRPr lang="en-US" altLang="en-US" dirty="0"/>
          </a:p>
        </p:txBody>
      </p:sp>
    </p:spTree>
    <p:extLst>
      <p:ext uri="{BB962C8B-B14F-4D97-AF65-F5344CB8AC3E}">
        <p14:creationId xmlns:p14="http://schemas.microsoft.com/office/powerpoint/2010/main" val="18457796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B3B282B-8E44-40CE-9814-5A47033DC8EE}" type="slidenum">
              <a:rPr lang="en-US" altLang="en-US" smtClean="0"/>
              <a:pPr>
                <a:defRPr/>
              </a:pPr>
              <a:t>20</a:t>
            </a:fld>
            <a:endParaRPr lang="en-US" altLang="en-US" dirty="0"/>
          </a:p>
        </p:txBody>
      </p:sp>
    </p:spTree>
    <p:extLst>
      <p:ext uri="{BB962C8B-B14F-4D97-AF65-F5344CB8AC3E}">
        <p14:creationId xmlns:p14="http://schemas.microsoft.com/office/powerpoint/2010/main" val="5664817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B3B282B-8E44-40CE-9814-5A47033DC8EE}" type="slidenum">
              <a:rPr lang="en-US" altLang="en-US" smtClean="0"/>
              <a:pPr>
                <a:defRPr/>
              </a:pPr>
              <a:t>21</a:t>
            </a:fld>
            <a:endParaRPr lang="en-US" altLang="en-US" dirty="0"/>
          </a:p>
        </p:txBody>
      </p:sp>
    </p:spTree>
    <p:extLst>
      <p:ext uri="{BB962C8B-B14F-4D97-AF65-F5344CB8AC3E}">
        <p14:creationId xmlns:p14="http://schemas.microsoft.com/office/powerpoint/2010/main" val="40179456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B3B282B-8E44-40CE-9814-5A47033DC8EE}" type="slidenum">
              <a:rPr lang="en-US" altLang="en-US" smtClean="0"/>
              <a:pPr>
                <a:defRPr/>
              </a:pPr>
              <a:t>22</a:t>
            </a:fld>
            <a:endParaRPr lang="en-US" altLang="en-US" dirty="0"/>
          </a:p>
        </p:txBody>
      </p:sp>
    </p:spTree>
    <p:extLst>
      <p:ext uri="{BB962C8B-B14F-4D97-AF65-F5344CB8AC3E}">
        <p14:creationId xmlns:p14="http://schemas.microsoft.com/office/powerpoint/2010/main" val="33811927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B3B282B-8E44-40CE-9814-5A47033DC8EE}" type="slidenum">
              <a:rPr lang="en-US" altLang="en-US" smtClean="0"/>
              <a:pPr>
                <a:defRPr/>
              </a:pPr>
              <a:t>2</a:t>
            </a:fld>
            <a:endParaRPr lang="en-US" altLang="en-US" dirty="0"/>
          </a:p>
        </p:txBody>
      </p:sp>
    </p:spTree>
    <p:extLst>
      <p:ext uri="{BB962C8B-B14F-4D97-AF65-F5344CB8AC3E}">
        <p14:creationId xmlns:p14="http://schemas.microsoft.com/office/powerpoint/2010/main" val="6596618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B3B282B-8E44-40CE-9814-5A47033DC8EE}" type="slidenum">
              <a:rPr lang="en-US" altLang="en-US" smtClean="0"/>
              <a:pPr>
                <a:defRPr/>
              </a:pPr>
              <a:t>23</a:t>
            </a:fld>
            <a:endParaRPr lang="en-US" altLang="en-US" dirty="0"/>
          </a:p>
        </p:txBody>
      </p:sp>
    </p:spTree>
    <p:extLst>
      <p:ext uri="{BB962C8B-B14F-4D97-AF65-F5344CB8AC3E}">
        <p14:creationId xmlns:p14="http://schemas.microsoft.com/office/powerpoint/2010/main" val="23396653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B3B282B-8E44-40CE-9814-5A47033DC8EE}" type="slidenum">
              <a:rPr lang="en-US" altLang="en-US" smtClean="0"/>
              <a:pPr>
                <a:defRPr/>
              </a:pPr>
              <a:t>24</a:t>
            </a:fld>
            <a:endParaRPr lang="en-US" altLang="en-US" dirty="0"/>
          </a:p>
        </p:txBody>
      </p:sp>
    </p:spTree>
    <p:extLst>
      <p:ext uri="{BB962C8B-B14F-4D97-AF65-F5344CB8AC3E}">
        <p14:creationId xmlns:p14="http://schemas.microsoft.com/office/powerpoint/2010/main" val="1881510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B3B282B-8E44-40CE-9814-5A47033DC8EE}" type="slidenum">
              <a:rPr lang="en-US" altLang="en-US" smtClean="0"/>
              <a:pPr>
                <a:defRPr/>
              </a:pPr>
              <a:t>25</a:t>
            </a:fld>
            <a:endParaRPr lang="en-US" altLang="en-US" dirty="0"/>
          </a:p>
        </p:txBody>
      </p:sp>
    </p:spTree>
    <p:extLst>
      <p:ext uri="{BB962C8B-B14F-4D97-AF65-F5344CB8AC3E}">
        <p14:creationId xmlns:p14="http://schemas.microsoft.com/office/powerpoint/2010/main" val="31290155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B3B282B-8E44-40CE-9814-5A47033DC8EE}" type="slidenum">
              <a:rPr lang="en-US" altLang="en-US" smtClean="0"/>
              <a:pPr>
                <a:defRPr/>
              </a:pPr>
              <a:t>26</a:t>
            </a:fld>
            <a:endParaRPr lang="en-US" altLang="en-US" dirty="0"/>
          </a:p>
        </p:txBody>
      </p:sp>
    </p:spTree>
    <p:extLst>
      <p:ext uri="{BB962C8B-B14F-4D97-AF65-F5344CB8AC3E}">
        <p14:creationId xmlns:p14="http://schemas.microsoft.com/office/powerpoint/2010/main" val="38148458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B3B282B-8E44-40CE-9814-5A47033DC8EE}" type="slidenum">
              <a:rPr lang="en-US" altLang="en-US" smtClean="0"/>
              <a:pPr>
                <a:defRPr/>
              </a:pPr>
              <a:t>27</a:t>
            </a:fld>
            <a:endParaRPr lang="en-US" altLang="en-US" dirty="0"/>
          </a:p>
        </p:txBody>
      </p:sp>
    </p:spTree>
    <p:extLst>
      <p:ext uri="{BB962C8B-B14F-4D97-AF65-F5344CB8AC3E}">
        <p14:creationId xmlns:p14="http://schemas.microsoft.com/office/powerpoint/2010/main" val="4847272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B3B282B-8E44-40CE-9814-5A47033DC8EE}" type="slidenum">
              <a:rPr lang="en-US" altLang="en-US" smtClean="0"/>
              <a:pPr>
                <a:defRPr/>
              </a:pPr>
              <a:t>3</a:t>
            </a:fld>
            <a:endParaRPr lang="en-US" altLang="en-US" dirty="0"/>
          </a:p>
        </p:txBody>
      </p:sp>
    </p:spTree>
    <p:extLst>
      <p:ext uri="{BB962C8B-B14F-4D97-AF65-F5344CB8AC3E}">
        <p14:creationId xmlns:p14="http://schemas.microsoft.com/office/powerpoint/2010/main" val="17904693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B3B282B-8E44-40CE-9814-5A47033DC8EE}" type="slidenum">
              <a:rPr lang="en-US" altLang="en-US" smtClean="0"/>
              <a:pPr>
                <a:defRPr/>
              </a:pPr>
              <a:t>4</a:t>
            </a:fld>
            <a:endParaRPr lang="en-US" altLang="en-US" dirty="0"/>
          </a:p>
        </p:txBody>
      </p:sp>
    </p:spTree>
    <p:extLst>
      <p:ext uri="{BB962C8B-B14F-4D97-AF65-F5344CB8AC3E}">
        <p14:creationId xmlns:p14="http://schemas.microsoft.com/office/powerpoint/2010/main" val="3143977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B3B282B-8E44-40CE-9814-5A47033DC8EE}" type="slidenum">
              <a:rPr lang="en-US" altLang="en-US" smtClean="0"/>
              <a:pPr>
                <a:defRPr/>
              </a:pPr>
              <a:t>5</a:t>
            </a:fld>
            <a:endParaRPr lang="en-US" altLang="en-US" dirty="0"/>
          </a:p>
        </p:txBody>
      </p:sp>
    </p:spTree>
    <p:extLst>
      <p:ext uri="{BB962C8B-B14F-4D97-AF65-F5344CB8AC3E}">
        <p14:creationId xmlns:p14="http://schemas.microsoft.com/office/powerpoint/2010/main" val="2788363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B3B282B-8E44-40CE-9814-5A47033DC8EE}" type="slidenum">
              <a:rPr lang="en-US" altLang="en-US" smtClean="0"/>
              <a:pPr>
                <a:defRPr/>
              </a:pPr>
              <a:t>6</a:t>
            </a:fld>
            <a:endParaRPr lang="en-US" altLang="en-US" dirty="0"/>
          </a:p>
        </p:txBody>
      </p:sp>
    </p:spTree>
    <p:extLst>
      <p:ext uri="{BB962C8B-B14F-4D97-AF65-F5344CB8AC3E}">
        <p14:creationId xmlns:p14="http://schemas.microsoft.com/office/powerpoint/2010/main" val="41217663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B3B282B-8E44-40CE-9814-5A47033DC8EE}" type="slidenum">
              <a:rPr lang="en-US" altLang="en-US" smtClean="0"/>
              <a:pPr>
                <a:defRPr/>
              </a:pPr>
              <a:t>7</a:t>
            </a:fld>
            <a:endParaRPr lang="en-US" altLang="en-US" dirty="0"/>
          </a:p>
        </p:txBody>
      </p:sp>
    </p:spTree>
    <p:extLst>
      <p:ext uri="{BB962C8B-B14F-4D97-AF65-F5344CB8AC3E}">
        <p14:creationId xmlns:p14="http://schemas.microsoft.com/office/powerpoint/2010/main" val="18628615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B3B282B-8E44-40CE-9814-5A47033DC8EE}" type="slidenum">
              <a:rPr lang="en-US" altLang="en-US" smtClean="0"/>
              <a:pPr>
                <a:defRPr/>
              </a:pPr>
              <a:t>8</a:t>
            </a:fld>
            <a:endParaRPr lang="en-US" altLang="en-US" dirty="0"/>
          </a:p>
        </p:txBody>
      </p:sp>
    </p:spTree>
    <p:extLst>
      <p:ext uri="{BB962C8B-B14F-4D97-AF65-F5344CB8AC3E}">
        <p14:creationId xmlns:p14="http://schemas.microsoft.com/office/powerpoint/2010/main" val="749918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B3B282B-8E44-40CE-9814-5A47033DC8EE}" type="slidenum">
              <a:rPr lang="en-US" altLang="en-US" smtClean="0"/>
              <a:pPr>
                <a:defRPr/>
              </a:pPr>
              <a:t>9</a:t>
            </a:fld>
            <a:endParaRPr lang="en-US" altLang="en-US" dirty="0"/>
          </a:p>
        </p:txBody>
      </p:sp>
    </p:spTree>
    <p:extLst>
      <p:ext uri="{BB962C8B-B14F-4D97-AF65-F5344CB8AC3E}">
        <p14:creationId xmlns:p14="http://schemas.microsoft.com/office/powerpoint/2010/main" val="6743266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12A6A0A-F68B-4F98-A7F1-EC2B65913F71}"/>
              </a:ext>
            </a:extLst>
          </p:cNvPr>
          <p:cNvSpPr>
            <a:spLocks noGrp="1"/>
          </p:cNvSpPr>
          <p:nvPr>
            <p:ph type="dt" sz="half" idx="10"/>
          </p:nvPr>
        </p:nvSpPr>
        <p:spPr/>
        <p:txBody>
          <a:bodyPr/>
          <a:lstStyle>
            <a:lvl1pPr>
              <a:defRPr/>
            </a:lvl1pPr>
          </a:lstStyle>
          <a:p>
            <a:pPr>
              <a:defRPr/>
            </a:pPr>
            <a:fld id="{C359797F-D166-4AF7-A9A4-BBA13A8D8611}" type="datetimeFigureOut">
              <a:rPr lang="en-US"/>
              <a:pPr>
                <a:defRPr/>
              </a:pPr>
              <a:t>8/18/2023</a:t>
            </a:fld>
            <a:endParaRPr lang="en-US" dirty="0"/>
          </a:p>
        </p:txBody>
      </p:sp>
      <p:sp>
        <p:nvSpPr>
          <p:cNvPr id="5" name="Footer Placeholder 4">
            <a:extLst>
              <a:ext uri="{FF2B5EF4-FFF2-40B4-BE49-F238E27FC236}">
                <a16:creationId xmlns:a16="http://schemas.microsoft.com/office/drawing/2014/main" id="{14515831-6A84-4B9E-AF30-90CFA16577B7}"/>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79232BE3-2D47-413B-9667-11A86AC8E29B}"/>
              </a:ext>
            </a:extLst>
          </p:cNvPr>
          <p:cNvSpPr>
            <a:spLocks noGrp="1"/>
          </p:cNvSpPr>
          <p:nvPr>
            <p:ph type="sldNum" sz="quarter" idx="12"/>
          </p:nvPr>
        </p:nvSpPr>
        <p:spPr/>
        <p:txBody>
          <a:bodyPr/>
          <a:lstStyle>
            <a:lvl1pPr>
              <a:defRPr/>
            </a:lvl1pPr>
          </a:lstStyle>
          <a:p>
            <a:pPr>
              <a:defRPr/>
            </a:pPr>
            <a:fld id="{087B9DDD-8F53-4A73-B700-6125032931D6}" type="slidenum">
              <a:rPr lang="en-US" altLang="en-US"/>
              <a:pPr>
                <a:defRPr/>
              </a:pPr>
              <a:t>‹#›</a:t>
            </a:fld>
            <a:endParaRPr lang="en-US" altLang="en-US" dirty="0"/>
          </a:p>
        </p:txBody>
      </p:sp>
    </p:spTree>
    <p:extLst>
      <p:ext uri="{BB962C8B-B14F-4D97-AF65-F5344CB8AC3E}">
        <p14:creationId xmlns:p14="http://schemas.microsoft.com/office/powerpoint/2010/main" val="13914501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285C3C-0B69-4729-AF2A-790EDEA0D6BC}"/>
              </a:ext>
            </a:extLst>
          </p:cNvPr>
          <p:cNvSpPr>
            <a:spLocks noGrp="1"/>
          </p:cNvSpPr>
          <p:nvPr>
            <p:ph type="dt" sz="half" idx="10"/>
          </p:nvPr>
        </p:nvSpPr>
        <p:spPr/>
        <p:txBody>
          <a:bodyPr/>
          <a:lstStyle>
            <a:lvl1pPr>
              <a:defRPr/>
            </a:lvl1pPr>
          </a:lstStyle>
          <a:p>
            <a:pPr>
              <a:defRPr/>
            </a:pPr>
            <a:fld id="{6D92F505-A6F7-4107-AA3B-F32C3531B78E}" type="datetimeFigureOut">
              <a:rPr lang="en-US"/>
              <a:pPr>
                <a:defRPr/>
              </a:pPr>
              <a:t>8/18/2023</a:t>
            </a:fld>
            <a:endParaRPr lang="en-US" dirty="0"/>
          </a:p>
        </p:txBody>
      </p:sp>
      <p:sp>
        <p:nvSpPr>
          <p:cNvPr id="5" name="Footer Placeholder 4">
            <a:extLst>
              <a:ext uri="{FF2B5EF4-FFF2-40B4-BE49-F238E27FC236}">
                <a16:creationId xmlns:a16="http://schemas.microsoft.com/office/drawing/2014/main" id="{3D733CC8-FCE7-4FEB-96C8-50D5CD2F87A1}"/>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40A4F2BD-414D-4D0D-9ED2-8BA1D2C39200}"/>
              </a:ext>
            </a:extLst>
          </p:cNvPr>
          <p:cNvSpPr>
            <a:spLocks noGrp="1"/>
          </p:cNvSpPr>
          <p:nvPr>
            <p:ph type="sldNum" sz="quarter" idx="12"/>
          </p:nvPr>
        </p:nvSpPr>
        <p:spPr/>
        <p:txBody>
          <a:bodyPr/>
          <a:lstStyle>
            <a:lvl1pPr>
              <a:defRPr/>
            </a:lvl1pPr>
          </a:lstStyle>
          <a:p>
            <a:pPr>
              <a:defRPr/>
            </a:pPr>
            <a:fld id="{D52C29C3-E9A8-45EB-AA45-400321194145}" type="slidenum">
              <a:rPr lang="en-US" altLang="en-US"/>
              <a:pPr>
                <a:defRPr/>
              </a:pPr>
              <a:t>‹#›</a:t>
            </a:fld>
            <a:endParaRPr lang="en-US" altLang="en-US" dirty="0"/>
          </a:p>
        </p:txBody>
      </p:sp>
    </p:spTree>
    <p:extLst>
      <p:ext uri="{BB962C8B-B14F-4D97-AF65-F5344CB8AC3E}">
        <p14:creationId xmlns:p14="http://schemas.microsoft.com/office/powerpoint/2010/main" val="30923392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0F9DB0-21D2-4BA7-87DE-038C6275E2B8}"/>
              </a:ext>
            </a:extLst>
          </p:cNvPr>
          <p:cNvSpPr>
            <a:spLocks noGrp="1"/>
          </p:cNvSpPr>
          <p:nvPr>
            <p:ph type="dt" sz="half" idx="10"/>
          </p:nvPr>
        </p:nvSpPr>
        <p:spPr/>
        <p:txBody>
          <a:bodyPr/>
          <a:lstStyle>
            <a:lvl1pPr>
              <a:defRPr/>
            </a:lvl1pPr>
          </a:lstStyle>
          <a:p>
            <a:pPr>
              <a:defRPr/>
            </a:pPr>
            <a:fld id="{AEFC2746-25ED-43BB-B4CB-89F033278D40}" type="datetimeFigureOut">
              <a:rPr lang="en-US"/>
              <a:pPr>
                <a:defRPr/>
              </a:pPr>
              <a:t>8/18/2023</a:t>
            </a:fld>
            <a:endParaRPr lang="en-US" dirty="0"/>
          </a:p>
        </p:txBody>
      </p:sp>
      <p:sp>
        <p:nvSpPr>
          <p:cNvPr id="5" name="Footer Placeholder 4">
            <a:extLst>
              <a:ext uri="{FF2B5EF4-FFF2-40B4-BE49-F238E27FC236}">
                <a16:creationId xmlns:a16="http://schemas.microsoft.com/office/drawing/2014/main" id="{D26AFF88-C16E-4A60-B1BA-B9C87838622D}"/>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313A1805-C395-4A6B-8F06-CF7A94574F1E}"/>
              </a:ext>
            </a:extLst>
          </p:cNvPr>
          <p:cNvSpPr>
            <a:spLocks noGrp="1"/>
          </p:cNvSpPr>
          <p:nvPr>
            <p:ph type="sldNum" sz="quarter" idx="12"/>
          </p:nvPr>
        </p:nvSpPr>
        <p:spPr/>
        <p:txBody>
          <a:bodyPr/>
          <a:lstStyle>
            <a:lvl1pPr>
              <a:defRPr/>
            </a:lvl1pPr>
          </a:lstStyle>
          <a:p>
            <a:pPr>
              <a:defRPr/>
            </a:pPr>
            <a:fld id="{33DD49F9-FC36-49AE-A614-A059D14685A6}" type="slidenum">
              <a:rPr lang="en-US" altLang="en-US"/>
              <a:pPr>
                <a:defRPr/>
              </a:pPr>
              <a:t>‹#›</a:t>
            </a:fld>
            <a:endParaRPr lang="en-US" altLang="en-US" dirty="0"/>
          </a:p>
        </p:txBody>
      </p:sp>
    </p:spTree>
    <p:extLst>
      <p:ext uri="{BB962C8B-B14F-4D97-AF65-F5344CB8AC3E}">
        <p14:creationId xmlns:p14="http://schemas.microsoft.com/office/powerpoint/2010/main" val="15971712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1446FC-8C89-4FE4-81E4-7AF877496741}"/>
              </a:ext>
            </a:extLst>
          </p:cNvPr>
          <p:cNvSpPr>
            <a:spLocks noGrp="1"/>
          </p:cNvSpPr>
          <p:nvPr>
            <p:ph type="dt" sz="half" idx="10"/>
          </p:nvPr>
        </p:nvSpPr>
        <p:spPr/>
        <p:txBody>
          <a:bodyPr/>
          <a:lstStyle>
            <a:lvl1pPr>
              <a:defRPr/>
            </a:lvl1pPr>
          </a:lstStyle>
          <a:p>
            <a:pPr>
              <a:defRPr/>
            </a:pPr>
            <a:fld id="{F6C90101-42FF-490E-9263-C7E76E27B5F1}" type="datetimeFigureOut">
              <a:rPr lang="en-US"/>
              <a:pPr>
                <a:defRPr/>
              </a:pPr>
              <a:t>8/18/2023</a:t>
            </a:fld>
            <a:endParaRPr lang="en-US" dirty="0"/>
          </a:p>
        </p:txBody>
      </p:sp>
      <p:sp>
        <p:nvSpPr>
          <p:cNvPr id="5" name="Footer Placeholder 4">
            <a:extLst>
              <a:ext uri="{FF2B5EF4-FFF2-40B4-BE49-F238E27FC236}">
                <a16:creationId xmlns:a16="http://schemas.microsoft.com/office/drawing/2014/main" id="{C87C9523-F48C-4BB8-ADA0-D1717A04D703}"/>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08CE324E-7BD2-4B6A-A94B-2D185C5CCDE1}"/>
              </a:ext>
            </a:extLst>
          </p:cNvPr>
          <p:cNvSpPr>
            <a:spLocks noGrp="1"/>
          </p:cNvSpPr>
          <p:nvPr>
            <p:ph type="sldNum" sz="quarter" idx="12"/>
          </p:nvPr>
        </p:nvSpPr>
        <p:spPr/>
        <p:txBody>
          <a:bodyPr/>
          <a:lstStyle>
            <a:lvl1pPr>
              <a:defRPr/>
            </a:lvl1pPr>
          </a:lstStyle>
          <a:p>
            <a:pPr>
              <a:defRPr/>
            </a:pPr>
            <a:fld id="{9E60B114-712F-4B22-BEBF-12469B792C6A}" type="slidenum">
              <a:rPr lang="en-US" altLang="en-US"/>
              <a:pPr>
                <a:defRPr/>
              </a:pPr>
              <a:t>‹#›</a:t>
            </a:fld>
            <a:endParaRPr lang="en-US" altLang="en-US" dirty="0"/>
          </a:p>
        </p:txBody>
      </p:sp>
    </p:spTree>
    <p:extLst>
      <p:ext uri="{BB962C8B-B14F-4D97-AF65-F5344CB8AC3E}">
        <p14:creationId xmlns:p14="http://schemas.microsoft.com/office/powerpoint/2010/main" val="25627558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2002270-D28C-4CF9-8656-410C30DCD0F7}"/>
              </a:ext>
            </a:extLst>
          </p:cNvPr>
          <p:cNvSpPr>
            <a:spLocks noGrp="1"/>
          </p:cNvSpPr>
          <p:nvPr>
            <p:ph type="dt" sz="half" idx="10"/>
          </p:nvPr>
        </p:nvSpPr>
        <p:spPr/>
        <p:txBody>
          <a:bodyPr/>
          <a:lstStyle>
            <a:lvl1pPr>
              <a:defRPr/>
            </a:lvl1pPr>
          </a:lstStyle>
          <a:p>
            <a:pPr>
              <a:defRPr/>
            </a:pPr>
            <a:fld id="{ED6838EA-AFAA-4020-A0B9-68295C03ACCD}" type="datetimeFigureOut">
              <a:rPr lang="en-US"/>
              <a:pPr>
                <a:defRPr/>
              </a:pPr>
              <a:t>8/18/2023</a:t>
            </a:fld>
            <a:endParaRPr lang="en-US" dirty="0"/>
          </a:p>
        </p:txBody>
      </p:sp>
      <p:sp>
        <p:nvSpPr>
          <p:cNvPr id="5" name="Footer Placeholder 4">
            <a:extLst>
              <a:ext uri="{FF2B5EF4-FFF2-40B4-BE49-F238E27FC236}">
                <a16:creationId xmlns:a16="http://schemas.microsoft.com/office/drawing/2014/main" id="{4B10A9FF-89B7-4F8F-B991-0B89878113C7}"/>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214E690C-5C08-4F22-AE03-B1FBF1BCFDF0}"/>
              </a:ext>
            </a:extLst>
          </p:cNvPr>
          <p:cNvSpPr>
            <a:spLocks noGrp="1"/>
          </p:cNvSpPr>
          <p:nvPr>
            <p:ph type="sldNum" sz="quarter" idx="12"/>
          </p:nvPr>
        </p:nvSpPr>
        <p:spPr/>
        <p:txBody>
          <a:bodyPr/>
          <a:lstStyle>
            <a:lvl1pPr>
              <a:defRPr/>
            </a:lvl1pPr>
          </a:lstStyle>
          <a:p>
            <a:pPr>
              <a:defRPr/>
            </a:pPr>
            <a:fld id="{5E375223-B392-4EB6-99F1-B688F49B4708}" type="slidenum">
              <a:rPr lang="en-US" altLang="en-US"/>
              <a:pPr>
                <a:defRPr/>
              </a:pPr>
              <a:t>‹#›</a:t>
            </a:fld>
            <a:endParaRPr lang="en-US" altLang="en-US" dirty="0"/>
          </a:p>
        </p:txBody>
      </p:sp>
    </p:spTree>
    <p:extLst>
      <p:ext uri="{BB962C8B-B14F-4D97-AF65-F5344CB8AC3E}">
        <p14:creationId xmlns:p14="http://schemas.microsoft.com/office/powerpoint/2010/main" val="1747243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2DB00253-AFF3-4477-9993-D598335E391D}"/>
              </a:ext>
            </a:extLst>
          </p:cNvPr>
          <p:cNvSpPr>
            <a:spLocks noGrp="1"/>
          </p:cNvSpPr>
          <p:nvPr>
            <p:ph type="dt" sz="half" idx="10"/>
          </p:nvPr>
        </p:nvSpPr>
        <p:spPr/>
        <p:txBody>
          <a:bodyPr/>
          <a:lstStyle>
            <a:lvl1pPr>
              <a:defRPr/>
            </a:lvl1pPr>
          </a:lstStyle>
          <a:p>
            <a:pPr>
              <a:defRPr/>
            </a:pPr>
            <a:fld id="{304A4BFD-9B27-4716-8129-8108765C75F6}" type="datetimeFigureOut">
              <a:rPr lang="en-US"/>
              <a:pPr>
                <a:defRPr/>
              </a:pPr>
              <a:t>8/18/2023</a:t>
            </a:fld>
            <a:endParaRPr lang="en-US" dirty="0"/>
          </a:p>
        </p:txBody>
      </p:sp>
      <p:sp>
        <p:nvSpPr>
          <p:cNvPr id="6" name="Footer Placeholder 4">
            <a:extLst>
              <a:ext uri="{FF2B5EF4-FFF2-40B4-BE49-F238E27FC236}">
                <a16:creationId xmlns:a16="http://schemas.microsoft.com/office/drawing/2014/main" id="{8C31F183-61FB-44B5-A968-6041D0361AC0}"/>
              </a:ext>
            </a:extLst>
          </p:cNvPr>
          <p:cNvSpPr>
            <a:spLocks noGrp="1"/>
          </p:cNvSpPr>
          <p:nvPr>
            <p:ph type="ftr" sz="quarter" idx="11"/>
          </p:nvPr>
        </p:nvSpPr>
        <p:spPr/>
        <p:txBody>
          <a:bodyPr/>
          <a:lstStyle>
            <a:lvl1pPr>
              <a:defRPr/>
            </a:lvl1pPr>
          </a:lstStyle>
          <a:p>
            <a:pPr>
              <a:defRPr/>
            </a:pPr>
            <a:endParaRPr lang="en-US" dirty="0"/>
          </a:p>
        </p:txBody>
      </p:sp>
      <p:sp>
        <p:nvSpPr>
          <p:cNvPr id="7" name="Slide Number Placeholder 5">
            <a:extLst>
              <a:ext uri="{FF2B5EF4-FFF2-40B4-BE49-F238E27FC236}">
                <a16:creationId xmlns:a16="http://schemas.microsoft.com/office/drawing/2014/main" id="{EA4E0C98-9CE7-45CD-A237-7FD9DA1FA0B4}"/>
              </a:ext>
            </a:extLst>
          </p:cNvPr>
          <p:cNvSpPr>
            <a:spLocks noGrp="1"/>
          </p:cNvSpPr>
          <p:nvPr>
            <p:ph type="sldNum" sz="quarter" idx="12"/>
          </p:nvPr>
        </p:nvSpPr>
        <p:spPr/>
        <p:txBody>
          <a:bodyPr/>
          <a:lstStyle>
            <a:lvl1pPr>
              <a:defRPr/>
            </a:lvl1pPr>
          </a:lstStyle>
          <a:p>
            <a:pPr>
              <a:defRPr/>
            </a:pPr>
            <a:fld id="{BE776274-6E63-4070-A2BD-9C83BDC6CC0D}" type="slidenum">
              <a:rPr lang="en-US" altLang="en-US"/>
              <a:pPr>
                <a:defRPr/>
              </a:pPr>
              <a:t>‹#›</a:t>
            </a:fld>
            <a:endParaRPr lang="en-US" altLang="en-US" dirty="0"/>
          </a:p>
        </p:txBody>
      </p:sp>
    </p:spTree>
    <p:extLst>
      <p:ext uri="{BB962C8B-B14F-4D97-AF65-F5344CB8AC3E}">
        <p14:creationId xmlns:p14="http://schemas.microsoft.com/office/powerpoint/2010/main" val="42454879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122E3BB1-4459-4AE0-9C3B-937E55B72B43}"/>
              </a:ext>
            </a:extLst>
          </p:cNvPr>
          <p:cNvSpPr>
            <a:spLocks noGrp="1"/>
          </p:cNvSpPr>
          <p:nvPr>
            <p:ph type="dt" sz="half" idx="10"/>
          </p:nvPr>
        </p:nvSpPr>
        <p:spPr/>
        <p:txBody>
          <a:bodyPr/>
          <a:lstStyle>
            <a:lvl1pPr>
              <a:defRPr/>
            </a:lvl1pPr>
          </a:lstStyle>
          <a:p>
            <a:pPr>
              <a:defRPr/>
            </a:pPr>
            <a:fld id="{70D161D7-3C81-4124-AF52-1FB578357536}" type="datetimeFigureOut">
              <a:rPr lang="en-US"/>
              <a:pPr>
                <a:defRPr/>
              </a:pPr>
              <a:t>8/18/2023</a:t>
            </a:fld>
            <a:endParaRPr lang="en-US" dirty="0"/>
          </a:p>
        </p:txBody>
      </p:sp>
      <p:sp>
        <p:nvSpPr>
          <p:cNvPr id="8" name="Footer Placeholder 4">
            <a:extLst>
              <a:ext uri="{FF2B5EF4-FFF2-40B4-BE49-F238E27FC236}">
                <a16:creationId xmlns:a16="http://schemas.microsoft.com/office/drawing/2014/main" id="{C1D72352-8E12-466D-BB34-EE3C1345A6FC}"/>
              </a:ext>
            </a:extLst>
          </p:cNvPr>
          <p:cNvSpPr>
            <a:spLocks noGrp="1"/>
          </p:cNvSpPr>
          <p:nvPr>
            <p:ph type="ftr" sz="quarter" idx="11"/>
          </p:nvPr>
        </p:nvSpPr>
        <p:spPr/>
        <p:txBody>
          <a:bodyPr/>
          <a:lstStyle>
            <a:lvl1pPr>
              <a:defRPr/>
            </a:lvl1pPr>
          </a:lstStyle>
          <a:p>
            <a:pPr>
              <a:defRPr/>
            </a:pPr>
            <a:endParaRPr lang="en-US" dirty="0"/>
          </a:p>
        </p:txBody>
      </p:sp>
      <p:sp>
        <p:nvSpPr>
          <p:cNvPr id="9" name="Slide Number Placeholder 5">
            <a:extLst>
              <a:ext uri="{FF2B5EF4-FFF2-40B4-BE49-F238E27FC236}">
                <a16:creationId xmlns:a16="http://schemas.microsoft.com/office/drawing/2014/main" id="{285CB9FA-CB8F-4766-83D0-BF1C9E5C915E}"/>
              </a:ext>
            </a:extLst>
          </p:cNvPr>
          <p:cNvSpPr>
            <a:spLocks noGrp="1"/>
          </p:cNvSpPr>
          <p:nvPr>
            <p:ph type="sldNum" sz="quarter" idx="12"/>
          </p:nvPr>
        </p:nvSpPr>
        <p:spPr/>
        <p:txBody>
          <a:bodyPr/>
          <a:lstStyle>
            <a:lvl1pPr>
              <a:defRPr/>
            </a:lvl1pPr>
          </a:lstStyle>
          <a:p>
            <a:pPr>
              <a:defRPr/>
            </a:pPr>
            <a:fld id="{FCB71B0B-22EE-47F5-A15E-CA2D0398C6EC}" type="slidenum">
              <a:rPr lang="en-US" altLang="en-US"/>
              <a:pPr>
                <a:defRPr/>
              </a:pPr>
              <a:t>‹#›</a:t>
            </a:fld>
            <a:endParaRPr lang="en-US" altLang="en-US" dirty="0"/>
          </a:p>
        </p:txBody>
      </p:sp>
    </p:spTree>
    <p:extLst>
      <p:ext uri="{BB962C8B-B14F-4D97-AF65-F5344CB8AC3E}">
        <p14:creationId xmlns:p14="http://schemas.microsoft.com/office/powerpoint/2010/main" val="1985472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093B7DEF-EB7F-4536-A193-542827B9747F}"/>
              </a:ext>
            </a:extLst>
          </p:cNvPr>
          <p:cNvSpPr>
            <a:spLocks noGrp="1"/>
          </p:cNvSpPr>
          <p:nvPr>
            <p:ph type="dt" sz="half" idx="10"/>
          </p:nvPr>
        </p:nvSpPr>
        <p:spPr/>
        <p:txBody>
          <a:bodyPr/>
          <a:lstStyle>
            <a:lvl1pPr>
              <a:defRPr/>
            </a:lvl1pPr>
          </a:lstStyle>
          <a:p>
            <a:pPr>
              <a:defRPr/>
            </a:pPr>
            <a:fld id="{6D7AD572-73A7-448D-AC55-C140F9D05AD5}" type="datetimeFigureOut">
              <a:rPr lang="en-US"/>
              <a:pPr>
                <a:defRPr/>
              </a:pPr>
              <a:t>8/18/2023</a:t>
            </a:fld>
            <a:endParaRPr lang="en-US" dirty="0"/>
          </a:p>
        </p:txBody>
      </p:sp>
      <p:sp>
        <p:nvSpPr>
          <p:cNvPr id="4" name="Footer Placeholder 4">
            <a:extLst>
              <a:ext uri="{FF2B5EF4-FFF2-40B4-BE49-F238E27FC236}">
                <a16:creationId xmlns:a16="http://schemas.microsoft.com/office/drawing/2014/main" id="{C90975FF-6B8E-4431-BE58-49338DA2E8E4}"/>
              </a:ext>
            </a:extLst>
          </p:cNvPr>
          <p:cNvSpPr>
            <a:spLocks noGrp="1"/>
          </p:cNvSpPr>
          <p:nvPr>
            <p:ph type="ftr" sz="quarter" idx="11"/>
          </p:nvPr>
        </p:nvSpPr>
        <p:spPr/>
        <p:txBody>
          <a:bodyPr/>
          <a:lstStyle>
            <a:lvl1pPr>
              <a:defRPr/>
            </a:lvl1pPr>
          </a:lstStyle>
          <a:p>
            <a:pPr>
              <a:defRPr/>
            </a:pPr>
            <a:endParaRPr lang="en-US" dirty="0"/>
          </a:p>
        </p:txBody>
      </p:sp>
      <p:sp>
        <p:nvSpPr>
          <p:cNvPr id="5" name="Slide Number Placeholder 5">
            <a:extLst>
              <a:ext uri="{FF2B5EF4-FFF2-40B4-BE49-F238E27FC236}">
                <a16:creationId xmlns:a16="http://schemas.microsoft.com/office/drawing/2014/main" id="{7D573139-851E-43ED-AC70-4064BC7BC423}"/>
              </a:ext>
            </a:extLst>
          </p:cNvPr>
          <p:cNvSpPr>
            <a:spLocks noGrp="1"/>
          </p:cNvSpPr>
          <p:nvPr>
            <p:ph type="sldNum" sz="quarter" idx="12"/>
          </p:nvPr>
        </p:nvSpPr>
        <p:spPr/>
        <p:txBody>
          <a:bodyPr/>
          <a:lstStyle>
            <a:lvl1pPr>
              <a:defRPr/>
            </a:lvl1pPr>
          </a:lstStyle>
          <a:p>
            <a:pPr>
              <a:defRPr/>
            </a:pPr>
            <a:fld id="{06073F71-2A18-4656-A653-AAD50B006577}" type="slidenum">
              <a:rPr lang="en-US" altLang="en-US"/>
              <a:pPr>
                <a:defRPr/>
              </a:pPr>
              <a:t>‹#›</a:t>
            </a:fld>
            <a:endParaRPr lang="en-US" altLang="en-US" dirty="0"/>
          </a:p>
        </p:txBody>
      </p:sp>
    </p:spTree>
    <p:extLst>
      <p:ext uri="{BB962C8B-B14F-4D97-AF65-F5344CB8AC3E}">
        <p14:creationId xmlns:p14="http://schemas.microsoft.com/office/powerpoint/2010/main" val="21388979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6E69F385-3AF3-4EBC-994D-34E5D2616858}"/>
              </a:ext>
            </a:extLst>
          </p:cNvPr>
          <p:cNvSpPr>
            <a:spLocks noGrp="1"/>
          </p:cNvSpPr>
          <p:nvPr>
            <p:ph type="dt" sz="half" idx="10"/>
          </p:nvPr>
        </p:nvSpPr>
        <p:spPr/>
        <p:txBody>
          <a:bodyPr/>
          <a:lstStyle>
            <a:lvl1pPr>
              <a:defRPr/>
            </a:lvl1pPr>
          </a:lstStyle>
          <a:p>
            <a:pPr>
              <a:defRPr/>
            </a:pPr>
            <a:fld id="{C464B5EC-ACA6-447C-8DB1-C726AC324672}" type="datetimeFigureOut">
              <a:rPr lang="en-US"/>
              <a:pPr>
                <a:defRPr/>
              </a:pPr>
              <a:t>8/18/2023</a:t>
            </a:fld>
            <a:endParaRPr lang="en-US" dirty="0"/>
          </a:p>
        </p:txBody>
      </p:sp>
      <p:sp>
        <p:nvSpPr>
          <p:cNvPr id="3" name="Footer Placeholder 4">
            <a:extLst>
              <a:ext uri="{FF2B5EF4-FFF2-40B4-BE49-F238E27FC236}">
                <a16:creationId xmlns:a16="http://schemas.microsoft.com/office/drawing/2014/main" id="{6B02B1FA-AAE2-4665-A990-8F274C37E1D7}"/>
              </a:ext>
            </a:extLst>
          </p:cNvPr>
          <p:cNvSpPr>
            <a:spLocks noGrp="1"/>
          </p:cNvSpPr>
          <p:nvPr>
            <p:ph type="ftr" sz="quarter" idx="11"/>
          </p:nvPr>
        </p:nvSpPr>
        <p:spPr/>
        <p:txBody>
          <a:bodyPr/>
          <a:lstStyle>
            <a:lvl1pPr>
              <a:defRPr/>
            </a:lvl1pPr>
          </a:lstStyle>
          <a:p>
            <a:pPr>
              <a:defRPr/>
            </a:pPr>
            <a:endParaRPr lang="en-US" dirty="0"/>
          </a:p>
        </p:txBody>
      </p:sp>
      <p:sp>
        <p:nvSpPr>
          <p:cNvPr id="4" name="Slide Number Placeholder 5">
            <a:extLst>
              <a:ext uri="{FF2B5EF4-FFF2-40B4-BE49-F238E27FC236}">
                <a16:creationId xmlns:a16="http://schemas.microsoft.com/office/drawing/2014/main" id="{7A1F77CB-05E1-499E-9850-F59FC489A526}"/>
              </a:ext>
            </a:extLst>
          </p:cNvPr>
          <p:cNvSpPr>
            <a:spLocks noGrp="1"/>
          </p:cNvSpPr>
          <p:nvPr>
            <p:ph type="sldNum" sz="quarter" idx="12"/>
          </p:nvPr>
        </p:nvSpPr>
        <p:spPr/>
        <p:txBody>
          <a:bodyPr/>
          <a:lstStyle>
            <a:lvl1pPr>
              <a:defRPr/>
            </a:lvl1pPr>
          </a:lstStyle>
          <a:p>
            <a:pPr>
              <a:defRPr/>
            </a:pPr>
            <a:fld id="{15D57B37-1AC5-4F6C-B8E1-A9D4C348250C}" type="slidenum">
              <a:rPr lang="en-US" altLang="en-US"/>
              <a:pPr>
                <a:defRPr/>
              </a:pPr>
              <a:t>‹#›</a:t>
            </a:fld>
            <a:endParaRPr lang="en-US" altLang="en-US" dirty="0"/>
          </a:p>
        </p:txBody>
      </p:sp>
    </p:spTree>
    <p:extLst>
      <p:ext uri="{BB962C8B-B14F-4D97-AF65-F5344CB8AC3E}">
        <p14:creationId xmlns:p14="http://schemas.microsoft.com/office/powerpoint/2010/main" val="3190006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4351DE8-F81F-4F71-A4DA-5333A3FF36E8}"/>
              </a:ext>
            </a:extLst>
          </p:cNvPr>
          <p:cNvSpPr>
            <a:spLocks noGrp="1"/>
          </p:cNvSpPr>
          <p:nvPr>
            <p:ph type="dt" sz="half" idx="10"/>
          </p:nvPr>
        </p:nvSpPr>
        <p:spPr/>
        <p:txBody>
          <a:bodyPr/>
          <a:lstStyle>
            <a:lvl1pPr>
              <a:defRPr/>
            </a:lvl1pPr>
          </a:lstStyle>
          <a:p>
            <a:pPr>
              <a:defRPr/>
            </a:pPr>
            <a:fld id="{C5552CCB-4528-4770-86B7-5CC6FCD61F9C}" type="datetimeFigureOut">
              <a:rPr lang="en-US"/>
              <a:pPr>
                <a:defRPr/>
              </a:pPr>
              <a:t>8/18/2023</a:t>
            </a:fld>
            <a:endParaRPr lang="en-US" dirty="0"/>
          </a:p>
        </p:txBody>
      </p:sp>
      <p:sp>
        <p:nvSpPr>
          <p:cNvPr id="6" name="Footer Placeholder 4">
            <a:extLst>
              <a:ext uri="{FF2B5EF4-FFF2-40B4-BE49-F238E27FC236}">
                <a16:creationId xmlns:a16="http://schemas.microsoft.com/office/drawing/2014/main" id="{F088EB8D-7D26-4356-99DD-68665265361F}"/>
              </a:ext>
            </a:extLst>
          </p:cNvPr>
          <p:cNvSpPr>
            <a:spLocks noGrp="1"/>
          </p:cNvSpPr>
          <p:nvPr>
            <p:ph type="ftr" sz="quarter" idx="11"/>
          </p:nvPr>
        </p:nvSpPr>
        <p:spPr/>
        <p:txBody>
          <a:bodyPr/>
          <a:lstStyle>
            <a:lvl1pPr>
              <a:defRPr/>
            </a:lvl1pPr>
          </a:lstStyle>
          <a:p>
            <a:pPr>
              <a:defRPr/>
            </a:pPr>
            <a:endParaRPr lang="en-US" dirty="0"/>
          </a:p>
        </p:txBody>
      </p:sp>
      <p:sp>
        <p:nvSpPr>
          <p:cNvPr id="7" name="Slide Number Placeholder 5">
            <a:extLst>
              <a:ext uri="{FF2B5EF4-FFF2-40B4-BE49-F238E27FC236}">
                <a16:creationId xmlns:a16="http://schemas.microsoft.com/office/drawing/2014/main" id="{C0E479C7-25E8-48FC-BB17-EF71762EE2F4}"/>
              </a:ext>
            </a:extLst>
          </p:cNvPr>
          <p:cNvSpPr>
            <a:spLocks noGrp="1"/>
          </p:cNvSpPr>
          <p:nvPr>
            <p:ph type="sldNum" sz="quarter" idx="12"/>
          </p:nvPr>
        </p:nvSpPr>
        <p:spPr/>
        <p:txBody>
          <a:bodyPr/>
          <a:lstStyle>
            <a:lvl1pPr>
              <a:defRPr/>
            </a:lvl1pPr>
          </a:lstStyle>
          <a:p>
            <a:pPr>
              <a:defRPr/>
            </a:pPr>
            <a:fld id="{BC168CC3-5C6F-4C07-9A17-CEBEE64D2FA5}" type="slidenum">
              <a:rPr lang="en-US" altLang="en-US"/>
              <a:pPr>
                <a:defRPr/>
              </a:pPr>
              <a:t>‹#›</a:t>
            </a:fld>
            <a:endParaRPr lang="en-US" altLang="en-US" dirty="0"/>
          </a:p>
        </p:txBody>
      </p:sp>
    </p:spTree>
    <p:extLst>
      <p:ext uri="{BB962C8B-B14F-4D97-AF65-F5344CB8AC3E}">
        <p14:creationId xmlns:p14="http://schemas.microsoft.com/office/powerpoint/2010/main" val="3964584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60871E0C-1EE7-4F52-855D-923F2D53748D}"/>
              </a:ext>
            </a:extLst>
          </p:cNvPr>
          <p:cNvSpPr>
            <a:spLocks noGrp="1"/>
          </p:cNvSpPr>
          <p:nvPr>
            <p:ph type="dt" sz="half" idx="10"/>
          </p:nvPr>
        </p:nvSpPr>
        <p:spPr/>
        <p:txBody>
          <a:bodyPr/>
          <a:lstStyle>
            <a:lvl1pPr>
              <a:defRPr/>
            </a:lvl1pPr>
          </a:lstStyle>
          <a:p>
            <a:pPr>
              <a:defRPr/>
            </a:pPr>
            <a:fld id="{71A0C427-E6B1-43FC-BE30-F8E2BC2063C2}" type="datetimeFigureOut">
              <a:rPr lang="en-US"/>
              <a:pPr>
                <a:defRPr/>
              </a:pPr>
              <a:t>8/18/2023</a:t>
            </a:fld>
            <a:endParaRPr lang="en-US" dirty="0"/>
          </a:p>
        </p:txBody>
      </p:sp>
      <p:sp>
        <p:nvSpPr>
          <p:cNvPr id="6" name="Footer Placeholder 4">
            <a:extLst>
              <a:ext uri="{FF2B5EF4-FFF2-40B4-BE49-F238E27FC236}">
                <a16:creationId xmlns:a16="http://schemas.microsoft.com/office/drawing/2014/main" id="{B88C96E6-10D4-4977-B950-D054A465AD59}"/>
              </a:ext>
            </a:extLst>
          </p:cNvPr>
          <p:cNvSpPr>
            <a:spLocks noGrp="1"/>
          </p:cNvSpPr>
          <p:nvPr>
            <p:ph type="ftr" sz="quarter" idx="11"/>
          </p:nvPr>
        </p:nvSpPr>
        <p:spPr/>
        <p:txBody>
          <a:bodyPr/>
          <a:lstStyle>
            <a:lvl1pPr>
              <a:defRPr/>
            </a:lvl1pPr>
          </a:lstStyle>
          <a:p>
            <a:pPr>
              <a:defRPr/>
            </a:pPr>
            <a:endParaRPr lang="en-US" dirty="0"/>
          </a:p>
        </p:txBody>
      </p:sp>
      <p:sp>
        <p:nvSpPr>
          <p:cNvPr id="7" name="Slide Number Placeholder 5">
            <a:extLst>
              <a:ext uri="{FF2B5EF4-FFF2-40B4-BE49-F238E27FC236}">
                <a16:creationId xmlns:a16="http://schemas.microsoft.com/office/drawing/2014/main" id="{008107F5-516B-4D79-9C35-33CDAAA74473}"/>
              </a:ext>
            </a:extLst>
          </p:cNvPr>
          <p:cNvSpPr>
            <a:spLocks noGrp="1"/>
          </p:cNvSpPr>
          <p:nvPr>
            <p:ph type="sldNum" sz="quarter" idx="12"/>
          </p:nvPr>
        </p:nvSpPr>
        <p:spPr/>
        <p:txBody>
          <a:bodyPr/>
          <a:lstStyle>
            <a:lvl1pPr>
              <a:defRPr/>
            </a:lvl1pPr>
          </a:lstStyle>
          <a:p>
            <a:pPr>
              <a:defRPr/>
            </a:pPr>
            <a:fld id="{39D79FA6-9D88-4E7C-BAFE-7D7F9007D4A6}" type="slidenum">
              <a:rPr lang="en-US" altLang="en-US"/>
              <a:pPr>
                <a:defRPr/>
              </a:pPr>
              <a:t>‹#›</a:t>
            </a:fld>
            <a:endParaRPr lang="en-US" altLang="en-US" dirty="0"/>
          </a:p>
        </p:txBody>
      </p:sp>
    </p:spTree>
    <p:extLst>
      <p:ext uri="{BB962C8B-B14F-4D97-AF65-F5344CB8AC3E}">
        <p14:creationId xmlns:p14="http://schemas.microsoft.com/office/powerpoint/2010/main" val="1737596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28056E40-B0EE-4F38-9FB9-B567F8736AF3}"/>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376FD786-69A3-4198-96C5-800C1A0BEE13}"/>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5FD6A342-8B81-4EBA-86C6-39A2CDD39CD5}"/>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EFB0F644-0AFF-4B98-AB4C-60CC50D6E4BE}" type="datetimeFigureOut">
              <a:rPr lang="en-US"/>
              <a:pPr>
                <a:defRPr/>
              </a:pPr>
              <a:t>8/18/2023</a:t>
            </a:fld>
            <a:endParaRPr lang="en-US" dirty="0"/>
          </a:p>
        </p:txBody>
      </p:sp>
      <p:sp>
        <p:nvSpPr>
          <p:cNvPr id="5" name="Footer Placeholder 4">
            <a:extLst>
              <a:ext uri="{FF2B5EF4-FFF2-40B4-BE49-F238E27FC236}">
                <a16:creationId xmlns:a16="http://schemas.microsoft.com/office/drawing/2014/main" id="{8780CA10-1087-490F-A2E2-53E991476FB4}"/>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dirty="0"/>
          </a:p>
        </p:txBody>
      </p:sp>
      <p:sp>
        <p:nvSpPr>
          <p:cNvPr id="6" name="Slide Number Placeholder 5">
            <a:extLst>
              <a:ext uri="{FF2B5EF4-FFF2-40B4-BE49-F238E27FC236}">
                <a16:creationId xmlns:a16="http://schemas.microsoft.com/office/drawing/2014/main" id="{8E8BF0DA-5225-4991-803E-ADAD1DD8362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1999E383-992D-487D-AC22-287C24FCA2B9}"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8.png"/><Relationship Id="rId5" Type="http://schemas.openxmlformats.org/officeDocument/2006/relationships/image" Target="../media/image2.png"/><Relationship Id="rId4" Type="http://schemas.openxmlformats.org/officeDocument/2006/relationships/notesSlide" Target="../notesSlides/notesSlide20.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notesSlide" Target="../notesSlides/notesSlide21.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6378C4F-10BE-4273-9D86-34A1697D4ACB}"/>
              </a:ext>
            </a:extLst>
          </p:cNvPr>
          <p:cNvSpPr txBox="1">
            <a:spLocks/>
          </p:cNvSpPr>
          <p:nvPr/>
        </p:nvSpPr>
        <p:spPr>
          <a:xfrm>
            <a:off x="76200" y="2057400"/>
            <a:ext cx="8991600" cy="1470025"/>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en-US" altLang="en-US" sz="4200" b="1" dirty="0"/>
              <a:t>Minard Mine</a:t>
            </a:r>
          </a:p>
          <a:p>
            <a:pPr eaLnBrk="1" hangingPunct="1"/>
            <a:r>
              <a:rPr lang="en-US" altLang="en-US" sz="4200" b="1" dirty="0"/>
              <a:t>Public Information Meeting</a:t>
            </a:r>
          </a:p>
        </p:txBody>
      </p:sp>
      <p:sp>
        <p:nvSpPr>
          <p:cNvPr id="4" name="Subtitle 2">
            <a:extLst>
              <a:ext uri="{FF2B5EF4-FFF2-40B4-BE49-F238E27FC236}">
                <a16:creationId xmlns:a16="http://schemas.microsoft.com/office/drawing/2014/main" id="{1C1D0168-A408-4971-B52B-D91D4D7D3F29}"/>
              </a:ext>
            </a:extLst>
          </p:cNvPr>
          <p:cNvSpPr txBox="1">
            <a:spLocks/>
          </p:cNvSpPr>
          <p:nvPr/>
        </p:nvSpPr>
        <p:spPr>
          <a:xfrm>
            <a:off x="990600" y="3886200"/>
            <a:ext cx="7162800" cy="121920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eaLnBrk="1" hangingPunct="1">
              <a:buNone/>
            </a:pPr>
            <a:r>
              <a:rPr lang="en-US" altLang="en-US" dirty="0"/>
              <a:t>Athens Area High School</a:t>
            </a:r>
          </a:p>
          <a:p>
            <a:pPr marL="0" indent="0" algn="ctr" eaLnBrk="1" hangingPunct="1">
              <a:buNone/>
            </a:pPr>
            <a:r>
              <a:rPr lang="en-US" altLang="en-US" dirty="0"/>
              <a:t>July 31, 2023</a:t>
            </a:r>
          </a:p>
          <a:p>
            <a:pPr eaLnBrk="1" hangingPunct="1"/>
            <a:endParaRPr lang="en-US" altLang="en-US" dirty="0"/>
          </a:p>
        </p:txBody>
      </p:sp>
      <p:pic>
        <p:nvPicPr>
          <p:cNvPr id="10" name="Picture 9">
            <a:extLst>
              <a:ext uri="{FF2B5EF4-FFF2-40B4-BE49-F238E27FC236}">
                <a16:creationId xmlns:a16="http://schemas.microsoft.com/office/drawing/2014/main" id="{2F7C946C-689B-AEBB-780C-A28B23600FDB}"/>
              </a:ext>
            </a:extLst>
          </p:cNvPr>
          <p:cNvPicPr>
            <a:picLocks noChangeAspect="1"/>
          </p:cNvPicPr>
          <p:nvPr/>
        </p:nvPicPr>
        <p:blipFill>
          <a:blip r:embed="rId3"/>
          <a:stretch>
            <a:fillRect/>
          </a:stretch>
        </p:blipFill>
        <p:spPr>
          <a:xfrm>
            <a:off x="0" y="-12290"/>
            <a:ext cx="9144000" cy="1152525"/>
          </a:xfrm>
          <a:prstGeom prst="rect">
            <a:avLst/>
          </a:prstGeom>
        </p:spPr>
      </p:pic>
    </p:spTree>
    <p:extLst>
      <p:ext uri="{BB962C8B-B14F-4D97-AF65-F5344CB8AC3E}">
        <p14:creationId xmlns:p14="http://schemas.microsoft.com/office/powerpoint/2010/main" val="16137416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1">
            <a:extLst>
              <a:ext uri="{FF2B5EF4-FFF2-40B4-BE49-F238E27FC236}">
                <a16:creationId xmlns:a16="http://schemas.microsoft.com/office/drawing/2014/main" id="{B636875A-0007-4BDE-850C-143E56DC67F3}"/>
              </a:ext>
            </a:extLst>
          </p:cNvPr>
          <p:cNvGrpSpPr>
            <a:grpSpLocks/>
          </p:cNvGrpSpPr>
          <p:nvPr/>
        </p:nvGrpSpPr>
        <p:grpSpPr bwMode="auto">
          <a:xfrm>
            <a:off x="288925" y="355600"/>
            <a:ext cx="8382000" cy="660400"/>
            <a:chOff x="288977" y="355144"/>
            <a:chExt cx="8382000" cy="661312"/>
          </a:xfrm>
        </p:grpSpPr>
        <p:pic>
          <p:nvPicPr>
            <p:cNvPr id="5126" name="Picture 5" descr="Aging banner">
              <a:extLst>
                <a:ext uri="{FF2B5EF4-FFF2-40B4-BE49-F238E27FC236}">
                  <a16:creationId xmlns:a16="http://schemas.microsoft.com/office/drawing/2014/main" id="{31F78D6E-EA9D-4A96-8C22-E9C521C07E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2">
              <a:extLst>
                <a:ext uri="{FF2B5EF4-FFF2-40B4-BE49-F238E27FC236}">
                  <a16:creationId xmlns:a16="http://schemas.microsoft.com/office/drawing/2014/main" id="{58F41167-8E99-41B1-8CC4-56C9C0AEDD61}"/>
                </a:ext>
              </a:extLst>
            </p:cNvPr>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4000" dirty="0">
                <a:solidFill>
                  <a:schemeClr val="bg1"/>
                </a:solidFill>
              </a:endParaRPr>
            </a:p>
          </p:txBody>
        </p:sp>
      </p:grpSp>
      <p:sp>
        <p:nvSpPr>
          <p:cNvPr id="2" name="Rectangle 3">
            <a:extLst>
              <a:ext uri="{FF2B5EF4-FFF2-40B4-BE49-F238E27FC236}">
                <a16:creationId xmlns:a16="http://schemas.microsoft.com/office/drawing/2014/main" id="{272365E6-19C7-438F-A9AC-95549DBF1A82}"/>
              </a:ext>
            </a:extLst>
          </p:cNvPr>
          <p:cNvSpPr>
            <a:spLocks noChangeArrowheads="1"/>
          </p:cNvSpPr>
          <p:nvPr/>
        </p:nvSpPr>
        <p:spPr bwMode="auto">
          <a:xfrm>
            <a:off x="52070" y="1079499"/>
            <a:ext cx="8763000" cy="5243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2900"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Air Quality </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Fugitive dust may not leave the permit boundary whether from blasting, excavation, processing, and/or haulage. Dust control practices include:</a:t>
            </a:r>
          </a:p>
          <a:p>
            <a:pPr marL="1257300" lvl="2"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Maintaining low speed on haul road.</a:t>
            </a:r>
          </a:p>
          <a:p>
            <a:pPr marL="1257300" lvl="2"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Watering of haul roads during dry weather.</a:t>
            </a:r>
          </a:p>
          <a:p>
            <a:pPr marL="1257300" lvl="2"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Air quality permits with dust suppression controls on crushing and screening equipment (General Permits 3 &amp; 9).</a:t>
            </a:r>
          </a:p>
          <a:p>
            <a:pPr marL="1257300" lvl="2"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Applying gravel to roads. No dirt may be tracked out on to public roads.</a:t>
            </a:r>
          </a:p>
          <a:p>
            <a:pPr lvl="1" eaLnBrk="1" hangingPunct="1">
              <a:spcBef>
                <a:spcPct val="20000"/>
              </a:spcBef>
              <a:spcAft>
                <a:spcPts val="1200"/>
              </a:spcAft>
              <a:buSzPct val="100000"/>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See Module 17 of the permit application for the details regarding air quality protection measures.</a:t>
            </a:r>
          </a:p>
          <a:p>
            <a:pPr marL="1257300" lvl="2" indent="-342900" eaLnBrk="1" hangingPunct="1">
              <a:spcBef>
                <a:spcPct val="20000"/>
              </a:spcBef>
              <a:spcAft>
                <a:spcPts val="1200"/>
              </a:spcAft>
              <a:buSzPct val="100000"/>
              <a:buFont typeface="Arial" panose="020B0604020202020204" pitchFamily="34" charset="0"/>
              <a:buChar char="•"/>
              <a:defRPr/>
            </a:pPr>
            <a:endPar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endParaRPr>
          </a:p>
        </p:txBody>
      </p:sp>
      <p:sp>
        <p:nvSpPr>
          <p:cNvPr id="5124" name="Rectangle 4">
            <a:extLst>
              <a:ext uri="{FF2B5EF4-FFF2-40B4-BE49-F238E27FC236}">
                <a16:creationId xmlns:a16="http://schemas.microsoft.com/office/drawing/2014/main" id="{39CAAF02-94D2-42DA-B0CE-A145E804C6F1}"/>
              </a:ext>
            </a:extLst>
          </p:cNvPr>
          <p:cNvSpPr>
            <a:spLocks noGrp="1"/>
          </p:cNvSpPr>
          <p:nvPr>
            <p:ph type="title" idx="4294967295"/>
          </p:nvPr>
        </p:nvSpPr>
        <p:spPr>
          <a:xfrm>
            <a:off x="762000" y="0"/>
            <a:ext cx="7772400" cy="1143000"/>
          </a:xfrm>
        </p:spPr>
        <p:txBody>
          <a:bodyPr/>
          <a:lstStyle/>
          <a:p>
            <a:pPr eaLnBrk="1" hangingPunct="1"/>
            <a:r>
              <a:rPr lang="en-US" altLang="en-US" sz="2800" dirty="0">
                <a:solidFill>
                  <a:schemeClr val="bg1"/>
                </a:solidFill>
              </a:rPr>
              <a:t>Common Questions &amp; Concerns about Mining</a:t>
            </a:r>
          </a:p>
        </p:txBody>
      </p:sp>
      <p:pic>
        <p:nvPicPr>
          <p:cNvPr id="5125" name="Picture 7" descr="DEP-rgb">
            <a:extLst>
              <a:ext uri="{FF2B5EF4-FFF2-40B4-BE49-F238E27FC236}">
                <a16:creationId xmlns:a16="http://schemas.microsoft.com/office/drawing/2014/main" id="{092434A7-E6FC-4E67-BC79-D6D200959D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9221" y="6195925"/>
            <a:ext cx="26241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2712572"/>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1">
            <a:extLst>
              <a:ext uri="{FF2B5EF4-FFF2-40B4-BE49-F238E27FC236}">
                <a16:creationId xmlns:a16="http://schemas.microsoft.com/office/drawing/2014/main" id="{B636875A-0007-4BDE-850C-143E56DC67F3}"/>
              </a:ext>
            </a:extLst>
          </p:cNvPr>
          <p:cNvGrpSpPr>
            <a:grpSpLocks/>
          </p:cNvGrpSpPr>
          <p:nvPr/>
        </p:nvGrpSpPr>
        <p:grpSpPr bwMode="auto">
          <a:xfrm>
            <a:off x="288925" y="355600"/>
            <a:ext cx="8382000" cy="660400"/>
            <a:chOff x="288977" y="355144"/>
            <a:chExt cx="8382000" cy="661312"/>
          </a:xfrm>
        </p:grpSpPr>
        <p:pic>
          <p:nvPicPr>
            <p:cNvPr id="5126" name="Picture 5" descr="Aging banner">
              <a:extLst>
                <a:ext uri="{FF2B5EF4-FFF2-40B4-BE49-F238E27FC236}">
                  <a16:creationId xmlns:a16="http://schemas.microsoft.com/office/drawing/2014/main" id="{31F78D6E-EA9D-4A96-8C22-E9C521C07E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2">
              <a:extLst>
                <a:ext uri="{FF2B5EF4-FFF2-40B4-BE49-F238E27FC236}">
                  <a16:creationId xmlns:a16="http://schemas.microsoft.com/office/drawing/2014/main" id="{58F41167-8E99-41B1-8CC4-56C9C0AEDD61}"/>
                </a:ext>
              </a:extLst>
            </p:cNvPr>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4000" dirty="0">
                <a:solidFill>
                  <a:schemeClr val="bg1"/>
                </a:solidFill>
              </a:endParaRPr>
            </a:p>
          </p:txBody>
        </p:sp>
      </p:grpSp>
      <p:sp>
        <p:nvSpPr>
          <p:cNvPr id="2" name="Rectangle 3">
            <a:extLst>
              <a:ext uri="{FF2B5EF4-FFF2-40B4-BE49-F238E27FC236}">
                <a16:creationId xmlns:a16="http://schemas.microsoft.com/office/drawing/2014/main" id="{272365E6-19C7-438F-A9AC-95549DBF1A82}"/>
              </a:ext>
            </a:extLst>
          </p:cNvPr>
          <p:cNvSpPr>
            <a:spLocks noChangeArrowheads="1"/>
          </p:cNvSpPr>
          <p:nvPr/>
        </p:nvSpPr>
        <p:spPr bwMode="auto">
          <a:xfrm>
            <a:off x="104775" y="1245790"/>
            <a:ext cx="8763000" cy="4974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2900"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Effects on local streams by water discharging from the permit:</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All water is required to pass through water handling controls prior to discharging or infiltrating into groundwater.</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There are no proposed discharges to the Chemung River; all water will be contained on site and/or directed to Tutelow Creek.</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There are two proposed discharges to Tutelow Creek, one for stormwater from the support area and one for water collected in the hard rock mining pit.</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Prior to discharging to Tutelow Creek, the water must pass through a pond where any sediment is settled out. The discharging water must meet the effluent limits in the NPDES permit.</a:t>
            </a:r>
          </a:p>
          <a:p>
            <a:pPr marL="1257300" lvl="2" indent="-342900" eaLnBrk="1" hangingPunct="1">
              <a:spcBef>
                <a:spcPct val="20000"/>
              </a:spcBef>
              <a:spcAft>
                <a:spcPts val="1200"/>
              </a:spcAft>
              <a:buSzPct val="100000"/>
              <a:buFont typeface="Arial" panose="020B0604020202020204" pitchFamily="34" charset="0"/>
              <a:buChar char="•"/>
              <a:defRPr/>
            </a:pPr>
            <a:endPar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endParaRPr>
          </a:p>
        </p:txBody>
      </p:sp>
      <p:sp>
        <p:nvSpPr>
          <p:cNvPr id="5124" name="Rectangle 4">
            <a:extLst>
              <a:ext uri="{FF2B5EF4-FFF2-40B4-BE49-F238E27FC236}">
                <a16:creationId xmlns:a16="http://schemas.microsoft.com/office/drawing/2014/main" id="{39CAAF02-94D2-42DA-B0CE-A145E804C6F1}"/>
              </a:ext>
            </a:extLst>
          </p:cNvPr>
          <p:cNvSpPr>
            <a:spLocks noGrp="1"/>
          </p:cNvSpPr>
          <p:nvPr>
            <p:ph type="title" idx="4294967295"/>
          </p:nvPr>
        </p:nvSpPr>
        <p:spPr>
          <a:xfrm>
            <a:off x="762000" y="0"/>
            <a:ext cx="7772400" cy="1143000"/>
          </a:xfrm>
        </p:spPr>
        <p:txBody>
          <a:bodyPr/>
          <a:lstStyle/>
          <a:p>
            <a:pPr eaLnBrk="1" hangingPunct="1"/>
            <a:r>
              <a:rPr lang="en-US" altLang="en-US" sz="2800" dirty="0">
                <a:solidFill>
                  <a:schemeClr val="bg1"/>
                </a:solidFill>
              </a:rPr>
              <a:t>Common Questions &amp; Concerns about Mining</a:t>
            </a:r>
          </a:p>
        </p:txBody>
      </p:sp>
      <p:pic>
        <p:nvPicPr>
          <p:cNvPr id="5125" name="Picture 7" descr="DEP-rgb">
            <a:extLst>
              <a:ext uri="{FF2B5EF4-FFF2-40B4-BE49-F238E27FC236}">
                <a16:creationId xmlns:a16="http://schemas.microsoft.com/office/drawing/2014/main" id="{092434A7-E6FC-4E67-BC79-D6D200959D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3638" y="6195925"/>
            <a:ext cx="26241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0152966"/>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1">
            <a:extLst>
              <a:ext uri="{FF2B5EF4-FFF2-40B4-BE49-F238E27FC236}">
                <a16:creationId xmlns:a16="http://schemas.microsoft.com/office/drawing/2014/main" id="{B636875A-0007-4BDE-850C-143E56DC67F3}"/>
              </a:ext>
            </a:extLst>
          </p:cNvPr>
          <p:cNvGrpSpPr>
            <a:grpSpLocks/>
          </p:cNvGrpSpPr>
          <p:nvPr/>
        </p:nvGrpSpPr>
        <p:grpSpPr bwMode="auto">
          <a:xfrm>
            <a:off x="288925" y="355600"/>
            <a:ext cx="8382000" cy="660400"/>
            <a:chOff x="288977" y="355144"/>
            <a:chExt cx="8382000" cy="661312"/>
          </a:xfrm>
        </p:grpSpPr>
        <p:pic>
          <p:nvPicPr>
            <p:cNvPr id="5126" name="Picture 5" descr="Aging banner">
              <a:extLst>
                <a:ext uri="{FF2B5EF4-FFF2-40B4-BE49-F238E27FC236}">
                  <a16:creationId xmlns:a16="http://schemas.microsoft.com/office/drawing/2014/main" id="{31F78D6E-EA9D-4A96-8C22-E9C521C07E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2">
              <a:extLst>
                <a:ext uri="{FF2B5EF4-FFF2-40B4-BE49-F238E27FC236}">
                  <a16:creationId xmlns:a16="http://schemas.microsoft.com/office/drawing/2014/main" id="{58F41167-8E99-41B1-8CC4-56C9C0AEDD61}"/>
                </a:ext>
              </a:extLst>
            </p:cNvPr>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4000" dirty="0">
                <a:solidFill>
                  <a:schemeClr val="bg1"/>
                </a:solidFill>
              </a:endParaRPr>
            </a:p>
          </p:txBody>
        </p:sp>
      </p:grpSp>
      <p:sp>
        <p:nvSpPr>
          <p:cNvPr id="2" name="Rectangle 3">
            <a:extLst>
              <a:ext uri="{FF2B5EF4-FFF2-40B4-BE49-F238E27FC236}">
                <a16:creationId xmlns:a16="http://schemas.microsoft.com/office/drawing/2014/main" id="{272365E6-19C7-438F-A9AC-95549DBF1A82}"/>
              </a:ext>
            </a:extLst>
          </p:cNvPr>
          <p:cNvSpPr>
            <a:spLocks noChangeArrowheads="1"/>
          </p:cNvSpPr>
          <p:nvPr/>
        </p:nvSpPr>
        <p:spPr bwMode="auto">
          <a:xfrm>
            <a:off x="104775" y="1172455"/>
            <a:ext cx="8763000" cy="51504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2900"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Effects on local streams by water discharging from the permit.</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Required water quality analysis for noncoal permits: pH, Total Dissolved Solids or Conductivity, and Suspended Solids.</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Background data was also collected for metals (iron, manganese, aluminum) and sulfate. Those are typically associated with acid-forming materials (ex. coal and black shales).</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Background water quality of points in and near the permit area was good. Alkaline, neutral pH, low concentrations of dissolved constituents.</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Based on the background water quality and the type of material being mined the evaluation of other constituents in the surface and groundwater isn’t required.</a:t>
            </a:r>
          </a:p>
        </p:txBody>
      </p:sp>
      <p:sp>
        <p:nvSpPr>
          <p:cNvPr id="5124" name="Rectangle 4">
            <a:extLst>
              <a:ext uri="{FF2B5EF4-FFF2-40B4-BE49-F238E27FC236}">
                <a16:creationId xmlns:a16="http://schemas.microsoft.com/office/drawing/2014/main" id="{39CAAF02-94D2-42DA-B0CE-A145E804C6F1}"/>
              </a:ext>
            </a:extLst>
          </p:cNvPr>
          <p:cNvSpPr>
            <a:spLocks noGrp="1"/>
          </p:cNvSpPr>
          <p:nvPr>
            <p:ph type="title" idx="4294967295"/>
          </p:nvPr>
        </p:nvSpPr>
        <p:spPr>
          <a:xfrm>
            <a:off x="762000" y="0"/>
            <a:ext cx="7772400" cy="1143000"/>
          </a:xfrm>
        </p:spPr>
        <p:txBody>
          <a:bodyPr/>
          <a:lstStyle/>
          <a:p>
            <a:pPr eaLnBrk="1" hangingPunct="1"/>
            <a:r>
              <a:rPr lang="en-US" altLang="en-US" sz="2800" dirty="0">
                <a:solidFill>
                  <a:schemeClr val="bg1"/>
                </a:solidFill>
              </a:rPr>
              <a:t>Common Questions &amp; Concerns about Mining</a:t>
            </a:r>
          </a:p>
        </p:txBody>
      </p:sp>
      <p:pic>
        <p:nvPicPr>
          <p:cNvPr id="5125" name="Picture 7" descr="DEP-rgb">
            <a:extLst>
              <a:ext uri="{FF2B5EF4-FFF2-40B4-BE49-F238E27FC236}">
                <a16:creationId xmlns:a16="http://schemas.microsoft.com/office/drawing/2014/main" id="{092434A7-E6FC-4E67-BC79-D6D200959D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3638" y="6195925"/>
            <a:ext cx="26241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4797979"/>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1">
            <a:extLst>
              <a:ext uri="{FF2B5EF4-FFF2-40B4-BE49-F238E27FC236}">
                <a16:creationId xmlns:a16="http://schemas.microsoft.com/office/drawing/2014/main" id="{B636875A-0007-4BDE-850C-143E56DC67F3}"/>
              </a:ext>
            </a:extLst>
          </p:cNvPr>
          <p:cNvGrpSpPr>
            <a:grpSpLocks/>
          </p:cNvGrpSpPr>
          <p:nvPr/>
        </p:nvGrpSpPr>
        <p:grpSpPr bwMode="auto">
          <a:xfrm>
            <a:off x="288925" y="355600"/>
            <a:ext cx="8382000" cy="660400"/>
            <a:chOff x="288977" y="355144"/>
            <a:chExt cx="8382000" cy="661312"/>
          </a:xfrm>
        </p:grpSpPr>
        <p:pic>
          <p:nvPicPr>
            <p:cNvPr id="5126" name="Picture 5" descr="Aging banner">
              <a:extLst>
                <a:ext uri="{FF2B5EF4-FFF2-40B4-BE49-F238E27FC236}">
                  <a16:creationId xmlns:a16="http://schemas.microsoft.com/office/drawing/2014/main" id="{31F78D6E-EA9D-4A96-8C22-E9C521C07E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2">
              <a:extLst>
                <a:ext uri="{FF2B5EF4-FFF2-40B4-BE49-F238E27FC236}">
                  <a16:creationId xmlns:a16="http://schemas.microsoft.com/office/drawing/2014/main" id="{58F41167-8E99-41B1-8CC4-56C9C0AEDD61}"/>
                </a:ext>
              </a:extLst>
            </p:cNvPr>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4000" dirty="0">
                <a:solidFill>
                  <a:schemeClr val="bg1"/>
                </a:solidFill>
              </a:endParaRPr>
            </a:p>
          </p:txBody>
        </p:sp>
      </p:grpSp>
      <p:sp>
        <p:nvSpPr>
          <p:cNvPr id="2" name="Rectangle 3">
            <a:extLst>
              <a:ext uri="{FF2B5EF4-FFF2-40B4-BE49-F238E27FC236}">
                <a16:creationId xmlns:a16="http://schemas.microsoft.com/office/drawing/2014/main" id="{272365E6-19C7-438F-A9AC-95549DBF1A82}"/>
              </a:ext>
            </a:extLst>
          </p:cNvPr>
          <p:cNvSpPr>
            <a:spLocks noChangeArrowheads="1"/>
          </p:cNvSpPr>
          <p:nvPr/>
        </p:nvSpPr>
        <p:spPr bwMode="auto">
          <a:xfrm>
            <a:off x="104775" y="1498600"/>
            <a:ext cx="8763000" cy="147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2900"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Example of a Sediment Pond</a:t>
            </a:r>
          </a:p>
          <a:p>
            <a:pPr marL="800100" lvl="1" indent="-342900" eaLnBrk="1" hangingPunct="1">
              <a:spcBef>
                <a:spcPct val="20000"/>
              </a:spcBef>
              <a:spcAft>
                <a:spcPts val="1200"/>
              </a:spcAft>
              <a:buSzPct val="100000"/>
              <a:buFont typeface="Arial" panose="020B0604020202020204" pitchFamily="34" charset="0"/>
              <a:buChar char="•"/>
              <a:defRPr/>
            </a:pPr>
            <a:endPar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endParaRPr>
          </a:p>
          <a:p>
            <a:pPr marL="1257300" lvl="2" indent="-342900" eaLnBrk="1" hangingPunct="1">
              <a:spcBef>
                <a:spcPct val="20000"/>
              </a:spcBef>
              <a:spcAft>
                <a:spcPts val="1200"/>
              </a:spcAft>
              <a:buSzPct val="100000"/>
              <a:buFont typeface="Arial" panose="020B0604020202020204" pitchFamily="34" charset="0"/>
              <a:buChar char="•"/>
              <a:defRPr/>
            </a:pPr>
            <a:endPar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endParaRPr>
          </a:p>
        </p:txBody>
      </p:sp>
      <p:sp>
        <p:nvSpPr>
          <p:cNvPr id="5124" name="Rectangle 4">
            <a:extLst>
              <a:ext uri="{FF2B5EF4-FFF2-40B4-BE49-F238E27FC236}">
                <a16:creationId xmlns:a16="http://schemas.microsoft.com/office/drawing/2014/main" id="{39CAAF02-94D2-42DA-B0CE-A145E804C6F1}"/>
              </a:ext>
            </a:extLst>
          </p:cNvPr>
          <p:cNvSpPr>
            <a:spLocks noGrp="1"/>
          </p:cNvSpPr>
          <p:nvPr>
            <p:ph type="title" idx="4294967295"/>
          </p:nvPr>
        </p:nvSpPr>
        <p:spPr>
          <a:xfrm>
            <a:off x="762000" y="0"/>
            <a:ext cx="7772400" cy="1143000"/>
          </a:xfrm>
        </p:spPr>
        <p:txBody>
          <a:bodyPr/>
          <a:lstStyle/>
          <a:p>
            <a:pPr eaLnBrk="1" hangingPunct="1"/>
            <a:r>
              <a:rPr lang="en-US" altLang="en-US" sz="2800" dirty="0">
                <a:solidFill>
                  <a:schemeClr val="bg1"/>
                </a:solidFill>
              </a:rPr>
              <a:t>Common Questions &amp; Concerns about Mining</a:t>
            </a:r>
          </a:p>
        </p:txBody>
      </p:sp>
      <p:pic>
        <p:nvPicPr>
          <p:cNvPr id="5125" name="Picture 7" descr="DEP-rgb">
            <a:extLst>
              <a:ext uri="{FF2B5EF4-FFF2-40B4-BE49-F238E27FC236}">
                <a16:creationId xmlns:a16="http://schemas.microsoft.com/office/drawing/2014/main" id="{092434A7-E6FC-4E67-BC79-D6D200959D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3638" y="6195925"/>
            <a:ext cx="26241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EED17C0A-394F-700B-A0E6-4D258F99C9AF}"/>
              </a:ext>
            </a:extLst>
          </p:cNvPr>
          <p:cNvPicPr>
            <a:picLocks noChangeAspect="1"/>
          </p:cNvPicPr>
          <p:nvPr/>
        </p:nvPicPr>
        <p:blipFill>
          <a:blip r:embed="rId5"/>
          <a:stretch>
            <a:fillRect/>
          </a:stretch>
        </p:blipFill>
        <p:spPr>
          <a:xfrm>
            <a:off x="19275" y="2274510"/>
            <a:ext cx="9097686" cy="3223382"/>
          </a:xfrm>
          <a:prstGeom prst="rect">
            <a:avLst/>
          </a:prstGeom>
        </p:spPr>
      </p:pic>
    </p:spTree>
    <p:extLst>
      <p:ext uri="{BB962C8B-B14F-4D97-AF65-F5344CB8AC3E}">
        <p14:creationId xmlns:p14="http://schemas.microsoft.com/office/powerpoint/2010/main" val="3556988181"/>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1">
            <a:extLst>
              <a:ext uri="{FF2B5EF4-FFF2-40B4-BE49-F238E27FC236}">
                <a16:creationId xmlns:a16="http://schemas.microsoft.com/office/drawing/2014/main" id="{B636875A-0007-4BDE-850C-143E56DC67F3}"/>
              </a:ext>
            </a:extLst>
          </p:cNvPr>
          <p:cNvGrpSpPr>
            <a:grpSpLocks/>
          </p:cNvGrpSpPr>
          <p:nvPr/>
        </p:nvGrpSpPr>
        <p:grpSpPr bwMode="auto">
          <a:xfrm>
            <a:off x="288925" y="355600"/>
            <a:ext cx="8382000" cy="660400"/>
            <a:chOff x="288977" y="355144"/>
            <a:chExt cx="8382000" cy="661312"/>
          </a:xfrm>
        </p:grpSpPr>
        <p:pic>
          <p:nvPicPr>
            <p:cNvPr id="5126" name="Picture 5" descr="Aging banner">
              <a:extLst>
                <a:ext uri="{FF2B5EF4-FFF2-40B4-BE49-F238E27FC236}">
                  <a16:creationId xmlns:a16="http://schemas.microsoft.com/office/drawing/2014/main" id="{31F78D6E-EA9D-4A96-8C22-E9C521C07E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2">
              <a:extLst>
                <a:ext uri="{FF2B5EF4-FFF2-40B4-BE49-F238E27FC236}">
                  <a16:creationId xmlns:a16="http://schemas.microsoft.com/office/drawing/2014/main" id="{58F41167-8E99-41B1-8CC4-56C9C0AEDD61}"/>
                </a:ext>
              </a:extLst>
            </p:cNvPr>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4000" dirty="0">
                <a:solidFill>
                  <a:schemeClr val="bg1"/>
                </a:solidFill>
              </a:endParaRPr>
            </a:p>
          </p:txBody>
        </p:sp>
      </p:grpSp>
      <p:sp>
        <p:nvSpPr>
          <p:cNvPr id="2" name="Rectangle 3">
            <a:extLst>
              <a:ext uri="{FF2B5EF4-FFF2-40B4-BE49-F238E27FC236}">
                <a16:creationId xmlns:a16="http://schemas.microsoft.com/office/drawing/2014/main" id="{272365E6-19C7-438F-A9AC-95549DBF1A82}"/>
              </a:ext>
            </a:extLst>
          </p:cNvPr>
          <p:cNvSpPr>
            <a:spLocks noChangeArrowheads="1"/>
          </p:cNvSpPr>
          <p:nvPr/>
        </p:nvSpPr>
        <p:spPr bwMode="auto">
          <a:xfrm>
            <a:off x="104775" y="1197225"/>
            <a:ext cx="8763000" cy="487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2900"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Private Water Supplies:</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Private water supplies within 1,000 feet of the site have been inventoried, and property owners were notified and given the opportunity to have background samples collected from their supplies.</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If you have a private water supply near the mine site (even beyond 1,000 feet), you may request to have background sampling conducted. </a:t>
            </a:r>
            <a:r>
              <a:rPr lang="en-US" sz="2100" i="1"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We will review the location of the supply to determine if there is a reasonable potential for it to be affected by the mining.</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Bishop Brothers maintains water loss insurance and will be liable for any contamination, interruption or diminution of a water supply that is determined to be caused by the mining.</a:t>
            </a:r>
          </a:p>
          <a:p>
            <a:pPr marL="800100" lvl="1" indent="-342900" eaLnBrk="1" hangingPunct="1">
              <a:spcBef>
                <a:spcPct val="20000"/>
              </a:spcBef>
              <a:spcAft>
                <a:spcPts val="1200"/>
              </a:spcAft>
              <a:buSzPct val="100000"/>
              <a:buFont typeface="Arial" panose="020B0604020202020204" pitchFamily="34" charset="0"/>
              <a:buChar char="•"/>
              <a:defRPr/>
            </a:pPr>
            <a:endPar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endParaRPr>
          </a:p>
          <a:p>
            <a:pPr marL="1257300" lvl="2" indent="-342900" eaLnBrk="1" hangingPunct="1">
              <a:spcBef>
                <a:spcPct val="20000"/>
              </a:spcBef>
              <a:spcAft>
                <a:spcPts val="1200"/>
              </a:spcAft>
              <a:buSzPct val="100000"/>
              <a:buFont typeface="Arial" panose="020B0604020202020204" pitchFamily="34" charset="0"/>
              <a:buChar char="•"/>
              <a:defRPr/>
            </a:pPr>
            <a:endPar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endParaRPr>
          </a:p>
        </p:txBody>
      </p:sp>
      <p:sp>
        <p:nvSpPr>
          <p:cNvPr id="5124" name="Rectangle 4">
            <a:extLst>
              <a:ext uri="{FF2B5EF4-FFF2-40B4-BE49-F238E27FC236}">
                <a16:creationId xmlns:a16="http://schemas.microsoft.com/office/drawing/2014/main" id="{39CAAF02-94D2-42DA-B0CE-A145E804C6F1}"/>
              </a:ext>
            </a:extLst>
          </p:cNvPr>
          <p:cNvSpPr>
            <a:spLocks noGrp="1"/>
          </p:cNvSpPr>
          <p:nvPr>
            <p:ph type="title" idx="4294967295"/>
          </p:nvPr>
        </p:nvSpPr>
        <p:spPr>
          <a:xfrm>
            <a:off x="762000" y="0"/>
            <a:ext cx="7772400" cy="1143000"/>
          </a:xfrm>
        </p:spPr>
        <p:txBody>
          <a:bodyPr/>
          <a:lstStyle/>
          <a:p>
            <a:pPr eaLnBrk="1" hangingPunct="1"/>
            <a:r>
              <a:rPr lang="en-US" altLang="en-US" sz="2800" dirty="0">
                <a:solidFill>
                  <a:schemeClr val="bg1"/>
                </a:solidFill>
              </a:rPr>
              <a:t>Common Questions &amp; Concerns about Mining</a:t>
            </a:r>
          </a:p>
        </p:txBody>
      </p:sp>
      <p:pic>
        <p:nvPicPr>
          <p:cNvPr id="5125" name="Picture 7" descr="DEP-rgb">
            <a:extLst>
              <a:ext uri="{FF2B5EF4-FFF2-40B4-BE49-F238E27FC236}">
                <a16:creationId xmlns:a16="http://schemas.microsoft.com/office/drawing/2014/main" id="{092434A7-E6FC-4E67-BC79-D6D200959D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3638" y="6195925"/>
            <a:ext cx="26241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364771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1">
            <a:extLst>
              <a:ext uri="{FF2B5EF4-FFF2-40B4-BE49-F238E27FC236}">
                <a16:creationId xmlns:a16="http://schemas.microsoft.com/office/drawing/2014/main" id="{B636875A-0007-4BDE-850C-143E56DC67F3}"/>
              </a:ext>
            </a:extLst>
          </p:cNvPr>
          <p:cNvGrpSpPr>
            <a:grpSpLocks/>
          </p:cNvGrpSpPr>
          <p:nvPr/>
        </p:nvGrpSpPr>
        <p:grpSpPr bwMode="auto">
          <a:xfrm>
            <a:off x="288925" y="355600"/>
            <a:ext cx="8382000" cy="660400"/>
            <a:chOff x="288977" y="355144"/>
            <a:chExt cx="8382000" cy="661312"/>
          </a:xfrm>
        </p:grpSpPr>
        <p:pic>
          <p:nvPicPr>
            <p:cNvPr id="5126" name="Picture 5" descr="Aging banner">
              <a:extLst>
                <a:ext uri="{FF2B5EF4-FFF2-40B4-BE49-F238E27FC236}">
                  <a16:creationId xmlns:a16="http://schemas.microsoft.com/office/drawing/2014/main" id="{31F78D6E-EA9D-4A96-8C22-E9C521C07E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2">
              <a:extLst>
                <a:ext uri="{FF2B5EF4-FFF2-40B4-BE49-F238E27FC236}">
                  <a16:creationId xmlns:a16="http://schemas.microsoft.com/office/drawing/2014/main" id="{58F41167-8E99-41B1-8CC4-56C9C0AEDD61}"/>
                </a:ext>
              </a:extLst>
            </p:cNvPr>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4000" dirty="0">
                <a:solidFill>
                  <a:schemeClr val="bg1"/>
                </a:solidFill>
              </a:endParaRPr>
            </a:p>
          </p:txBody>
        </p:sp>
      </p:grpSp>
      <p:sp>
        <p:nvSpPr>
          <p:cNvPr id="2" name="Rectangle 3">
            <a:extLst>
              <a:ext uri="{FF2B5EF4-FFF2-40B4-BE49-F238E27FC236}">
                <a16:creationId xmlns:a16="http://schemas.microsoft.com/office/drawing/2014/main" id="{272365E6-19C7-438F-A9AC-95549DBF1A82}"/>
              </a:ext>
            </a:extLst>
          </p:cNvPr>
          <p:cNvSpPr>
            <a:spLocks noChangeArrowheads="1"/>
          </p:cNvSpPr>
          <p:nvPr/>
        </p:nvSpPr>
        <p:spPr bwMode="auto">
          <a:xfrm>
            <a:off x="104775" y="1197225"/>
            <a:ext cx="8763000" cy="487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2900"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Private Water Supplies:</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Mining in the hard rock mining area on the hillside will not go deeper than the water table and there will be no pumping of water from the sand &amp; gravel area. Therefore, there should be no potential for the mine to cause local wells to lose water.</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The direction of groundwater flow should be to the south-southeast in direction the Chemung River and Tutelow Creek are flowing. Water should be moving away from the nearby private water supplies.</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The only expected pollutant of concern would be sediment. If it is  determined that the mining caused increased sediment in a well, then Bishop Brothers would be required to install a sediment filter for the supply.</a:t>
            </a:r>
          </a:p>
          <a:p>
            <a:pPr marL="1257300" lvl="2" indent="-342900" eaLnBrk="1" hangingPunct="1">
              <a:spcBef>
                <a:spcPct val="20000"/>
              </a:spcBef>
              <a:spcAft>
                <a:spcPts val="1200"/>
              </a:spcAft>
              <a:buSzPct val="100000"/>
              <a:buFont typeface="Arial" panose="020B0604020202020204" pitchFamily="34" charset="0"/>
              <a:buChar char="•"/>
              <a:defRPr/>
            </a:pPr>
            <a:endPar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endParaRPr>
          </a:p>
        </p:txBody>
      </p:sp>
      <p:sp>
        <p:nvSpPr>
          <p:cNvPr id="5124" name="Rectangle 4">
            <a:extLst>
              <a:ext uri="{FF2B5EF4-FFF2-40B4-BE49-F238E27FC236}">
                <a16:creationId xmlns:a16="http://schemas.microsoft.com/office/drawing/2014/main" id="{39CAAF02-94D2-42DA-B0CE-A145E804C6F1}"/>
              </a:ext>
            </a:extLst>
          </p:cNvPr>
          <p:cNvSpPr>
            <a:spLocks noGrp="1"/>
          </p:cNvSpPr>
          <p:nvPr>
            <p:ph type="title" idx="4294967295"/>
          </p:nvPr>
        </p:nvSpPr>
        <p:spPr>
          <a:xfrm>
            <a:off x="762000" y="0"/>
            <a:ext cx="7772400" cy="1143000"/>
          </a:xfrm>
        </p:spPr>
        <p:txBody>
          <a:bodyPr/>
          <a:lstStyle/>
          <a:p>
            <a:pPr eaLnBrk="1" hangingPunct="1"/>
            <a:r>
              <a:rPr lang="en-US" altLang="en-US" sz="2800" dirty="0">
                <a:solidFill>
                  <a:schemeClr val="bg1"/>
                </a:solidFill>
              </a:rPr>
              <a:t>Common Questions &amp; Concerns about Mining</a:t>
            </a:r>
          </a:p>
        </p:txBody>
      </p:sp>
      <p:pic>
        <p:nvPicPr>
          <p:cNvPr id="5125" name="Picture 7" descr="DEP-rgb">
            <a:extLst>
              <a:ext uri="{FF2B5EF4-FFF2-40B4-BE49-F238E27FC236}">
                <a16:creationId xmlns:a16="http://schemas.microsoft.com/office/drawing/2014/main" id="{092434A7-E6FC-4E67-BC79-D6D200959D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3638" y="6195925"/>
            <a:ext cx="26241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3130104"/>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1">
            <a:extLst>
              <a:ext uri="{FF2B5EF4-FFF2-40B4-BE49-F238E27FC236}">
                <a16:creationId xmlns:a16="http://schemas.microsoft.com/office/drawing/2014/main" id="{B636875A-0007-4BDE-850C-143E56DC67F3}"/>
              </a:ext>
            </a:extLst>
          </p:cNvPr>
          <p:cNvGrpSpPr>
            <a:grpSpLocks/>
          </p:cNvGrpSpPr>
          <p:nvPr/>
        </p:nvGrpSpPr>
        <p:grpSpPr bwMode="auto">
          <a:xfrm>
            <a:off x="288925" y="355600"/>
            <a:ext cx="8382000" cy="660400"/>
            <a:chOff x="288977" y="355144"/>
            <a:chExt cx="8382000" cy="661312"/>
          </a:xfrm>
        </p:grpSpPr>
        <p:pic>
          <p:nvPicPr>
            <p:cNvPr id="5126" name="Picture 5" descr="Aging banner">
              <a:extLst>
                <a:ext uri="{FF2B5EF4-FFF2-40B4-BE49-F238E27FC236}">
                  <a16:creationId xmlns:a16="http://schemas.microsoft.com/office/drawing/2014/main" id="{31F78D6E-EA9D-4A96-8C22-E9C521C07E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2">
              <a:extLst>
                <a:ext uri="{FF2B5EF4-FFF2-40B4-BE49-F238E27FC236}">
                  <a16:creationId xmlns:a16="http://schemas.microsoft.com/office/drawing/2014/main" id="{58F41167-8E99-41B1-8CC4-56C9C0AEDD61}"/>
                </a:ext>
              </a:extLst>
            </p:cNvPr>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4000" dirty="0">
                <a:solidFill>
                  <a:schemeClr val="bg1"/>
                </a:solidFill>
              </a:endParaRPr>
            </a:p>
          </p:txBody>
        </p:sp>
      </p:grpSp>
      <p:sp>
        <p:nvSpPr>
          <p:cNvPr id="2" name="Rectangle 3">
            <a:extLst>
              <a:ext uri="{FF2B5EF4-FFF2-40B4-BE49-F238E27FC236}">
                <a16:creationId xmlns:a16="http://schemas.microsoft.com/office/drawing/2014/main" id="{272365E6-19C7-438F-A9AC-95549DBF1A82}"/>
              </a:ext>
            </a:extLst>
          </p:cNvPr>
          <p:cNvSpPr>
            <a:spLocks noChangeArrowheads="1"/>
          </p:cNvSpPr>
          <p:nvPr/>
        </p:nvSpPr>
        <p:spPr bwMode="auto">
          <a:xfrm>
            <a:off x="21336" y="1193800"/>
            <a:ext cx="9046464" cy="482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2900"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Reclamation:</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Hard Rock mining area will be reclaimed to a slope no greater than 35 degrees and vegetated with grasses.</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Sand &amp; Gravel mining areas will be reclaimed as open water ponds.</a:t>
            </a:r>
          </a:p>
          <a:p>
            <a:pPr marL="1257300" lvl="2"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The slope into the pond and below the water level must be no greater than 35 degrees.</a:t>
            </a:r>
          </a:p>
          <a:p>
            <a:pPr marL="1257300" lvl="2"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The post-mining ponds are expected to have good water quality like the other surface and groundwater in the area (i.e., alkaline with pH 6-9 and no toxic pollutants present).</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Any areas affected within the riparian stream barrier areas (100 feet from the stream bank) must have trees planted.</a:t>
            </a:r>
          </a:p>
        </p:txBody>
      </p:sp>
      <p:sp>
        <p:nvSpPr>
          <p:cNvPr id="5124" name="Rectangle 4">
            <a:extLst>
              <a:ext uri="{FF2B5EF4-FFF2-40B4-BE49-F238E27FC236}">
                <a16:creationId xmlns:a16="http://schemas.microsoft.com/office/drawing/2014/main" id="{39CAAF02-94D2-42DA-B0CE-A145E804C6F1}"/>
              </a:ext>
            </a:extLst>
          </p:cNvPr>
          <p:cNvSpPr>
            <a:spLocks noGrp="1"/>
          </p:cNvSpPr>
          <p:nvPr>
            <p:ph type="title" idx="4294967295"/>
          </p:nvPr>
        </p:nvSpPr>
        <p:spPr>
          <a:xfrm>
            <a:off x="762000" y="0"/>
            <a:ext cx="7772400" cy="1143000"/>
          </a:xfrm>
        </p:spPr>
        <p:txBody>
          <a:bodyPr/>
          <a:lstStyle/>
          <a:p>
            <a:pPr eaLnBrk="1" hangingPunct="1"/>
            <a:r>
              <a:rPr lang="en-US" altLang="en-US" sz="2800" dirty="0">
                <a:solidFill>
                  <a:schemeClr val="bg1"/>
                </a:solidFill>
              </a:rPr>
              <a:t>Common Questions &amp; Concerns about Mining</a:t>
            </a:r>
          </a:p>
        </p:txBody>
      </p:sp>
      <p:pic>
        <p:nvPicPr>
          <p:cNvPr id="5125" name="Picture 7" descr="DEP-rgb">
            <a:extLst>
              <a:ext uri="{FF2B5EF4-FFF2-40B4-BE49-F238E27FC236}">
                <a16:creationId xmlns:a16="http://schemas.microsoft.com/office/drawing/2014/main" id="{092434A7-E6FC-4E67-BC79-D6D200959D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3638" y="6195925"/>
            <a:ext cx="26241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8239127"/>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grass, way, road, highway&#10;&#10;Description automatically generated">
            <a:extLst>
              <a:ext uri="{FF2B5EF4-FFF2-40B4-BE49-F238E27FC236}">
                <a16:creationId xmlns:a16="http://schemas.microsoft.com/office/drawing/2014/main" id="{1A0A3A24-0A24-0A47-F58D-4BDFBDF4BA9B}"/>
              </a:ext>
            </a:extLst>
          </p:cNvPr>
          <p:cNvPicPr>
            <a:picLocks noChangeAspect="1"/>
          </p:cNvPicPr>
          <p:nvPr/>
        </p:nvPicPr>
        <p:blipFill rotWithShape="1">
          <a:blip r:embed="rId2">
            <a:extLst>
              <a:ext uri="{28A0092B-C50C-407E-A947-70E740481C1C}">
                <a14:useLocalDpi xmlns:a14="http://schemas.microsoft.com/office/drawing/2010/main" val="0"/>
              </a:ext>
            </a:extLst>
          </a:blip>
          <a:srcRect b="15556"/>
          <a:stretch/>
        </p:blipFill>
        <p:spPr>
          <a:xfrm>
            <a:off x="0" y="1066800"/>
            <a:ext cx="9144000" cy="5791200"/>
          </a:xfrm>
          <a:prstGeom prst="rect">
            <a:avLst/>
          </a:prstGeom>
        </p:spPr>
      </p:pic>
      <p:sp>
        <p:nvSpPr>
          <p:cNvPr id="4" name="Subtitle 2">
            <a:extLst>
              <a:ext uri="{FF2B5EF4-FFF2-40B4-BE49-F238E27FC236}">
                <a16:creationId xmlns:a16="http://schemas.microsoft.com/office/drawing/2014/main" id="{787D6F44-1447-E0AF-263B-8AEF9C5AD096}"/>
              </a:ext>
            </a:extLst>
          </p:cNvPr>
          <p:cNvSpPr txBox="1">
            <a:spLocks/>
          </p:cNvSpPr>
          <p:nvPr/>
        </p:nvSpPr>
        <p:spPr>
          <a:xfrm>
            <a:off x="0" y="228600"/>
            <a:ext cx="9144000" cy="91440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eaLnBrk="1" hangingPunct="1">
              <a:buNone/>
            </a:pPr>
            <a:r>
              <a:rPr lang="en-US" altLang="en-US" dirty="0"/>
              <a:t>Reclaimed Sand &amp; Gravel Pits near Penfield, PA</a:t>
            </a:r>
          </a:p>
          <a:p>
            <a:pPr eaLnBrk="1" hangingPunct="1"/>
            <a:endParaRPr lang="en-US" altLang="en-US" dirty="0"/>
          </a:p>
        </p:txBody>
      </p:sp>
    </p:spTree>
    <p:extLst>
      <p:ext uri="{BB962C8B-B14F-4D97-AF65-F5344CB8AC3E}">
        <p14:creationId xmlns:p14="http://schemas.microsoft.com/office/powerpoint/2010/main" val="14194338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55B517-29C6-5A7B-A510-9D76CBE7CB4E}"/>
              </a:ext>
            </a:extLst>
          </p:cNvPr>
          <p:cNvPicPr>
            <a:picLocks noChangeAspect="1"/>
          </p:cNvPicPr>
          <p:nvPr/>
        </p:nvPicPr>
        <p:blipFill>
          <a:blip r:embed="rId2"/>
          <a:stretch>
            <a:fillRect/>
          </a:stretch>
        </p:blipFill>
        <p:spPr>
          <a:xfrm>
            <a:off x="0" y="1371600"/>
            <a:ext cx="9144000" cy="3616994"/>
          </a:xfrm>
          <a:prstGeom prst="rect">
            <a:avLst/>
          </a:prstGeom>
        </p:spPr>
      </p:pic>
      <p:sp>
        <p:nvSpPr>
          <p:cNvPr id="4" name="Subtitle 2">
            <a:extLst>
              <a:ext uri="{FF2B5EF4-FFF2-40B4-BE49-F238E27FC236}">
                <a16:creationId xmlns:a16="http://schemas.microsoft.com/office/drawing/2014/main" id="{FD6CEE9A-CBED-928F-F458-80583EA56AAF}"/>
              </a:ext>
            </a:extLst>
          </p:cNvPr>
          <p:cNvSpPr txBox="1">
            <a:spLocks/>
          </p:cNvSpPr>
          <p:nvPr/>
        </p:nvSpPr>
        <p:spPr>
          <a:xfrm>
            <a:off x="-76200" y="345406"/>
            <a:ext cx="9144000" cy="121920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eaLnBrk="1" hangingPunct="1">
              <a:buNone/>
            </a:pPr>
            <a:r>
              <a:rPr lang="en-US" altLang="en-US" dirty="0"/>
              <a:t>Reclaimed Sand &amp; Gravel Pits near Penfield, PA</a:t>
            </a:r>
          </a:p>
          <a:p>
            <a:pPr eaLnBrk="1" hangingPunct="1"/>
            <a:endParaRPr lang="en-US" altLang="en-US" dirty="0"/>
          </a:p>
        </p:txBody>
      </p:sp>
    </p:spTree>
    <p:extLst>
      <p:ext uri="{BB962C8B-B14F-4D97-AF65-F5344CB8AC3E}">
        <p14:creationId xmlns:p14="http://schemas.microsoft.com/office/powerpoint/2010/main" val="12486751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A0A3A24-0A24-0A47-F58D-4BDFBDF4BA9B}"/>
              </a:ext>
            </a:extLst>
          </p:cNvPr>
          <p:cNvPicPr>
            <a:picLocks noChangeAspect="1"/>
          </p:cNvPicPr>
          <p:nvPr/>
        </p:nvPicPr>
        <p:blipFill>
          <a:blip r:embed="rId2">
            <a:extLst>
              <a:ext uri="{28A0092B-C50C-407E-A947-70E740481C1C}">
                <a14:useLocalDpi xmlns:a14="http://schemas.microsoft.com/office/drawing/2010/main" val="0"/>
              </a:ext>
            </a:extLst>
          </a:blip>
          <a:srcRect t="26250" b="26250"/>
          <a:stretch/>
        </p:blipFill>
        <p:spPr>
          <a:xfrm>
            <a:off x="0" y="1066800"/>
            <a:ext cx="9144000" cy="5791200"/>
          </a:xfrm>
          <a:prstGeom prst="rect">
            <a:avLst/>
          </a:prstGeom>
        </p:spPr>
      </p:pic>
      <p:sp>
        <p:nvSpPr>
          <p:cNvPr id="4" name="Subtitle 2">
            <a:extLst>
              <a:ext uri="{FF2B5EF4-FFF2-40B4-BE49-F238E27FC236}">
                <a16:creationId xmlns:a16="http://schemas.microsoft.com/office/drawing/2014/main" id="{787D6F44-1447-E0AF-263B-8AEF9C5AD096}"/>
              </a:ext>
            </a:extLst>
          </p:cNvPr>
          <p:cNvSpPr txBox="1">
            <a:spLocks/>
          </p:cNvSpPr>
          <p:nvPr/>
        </p:nvSpPr>
        <p:spPr>
          <a:xfrm>
            <a:off x="304800" y="76200"/>
            <a:ext cx="8534400" cy="121920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eaLnBrk="1" hangingPunct="1">
              <a:buNone/>
            </a:pPr>
            <a:r>
              <a:rPr lang="en-US" altLang="en-US" dirty="0"/>
              <a:t>Reclaimed hard rock mining area near Roulette, PA</a:t>
            </a:r>
          </a:p>
          <a:p>
            <a:pPr marL="0" indent="0" algn="ctr" eaLnBrk="1" hangingPunct="1">
              <a:buNone/>
            </a:pPr>
            <a:r>
              <a:rPr lang="en-US" altLang="en-US" sz="2000" dirty="0"/>
              <a:t>Reclaimed to a slope and planted with grasses (unmanaged natural habitat)</a:t>
            </a:r>
          </a:p>
          <a:p>
            <a:pPr eaLnBrk="1" hangingPunct="1"/>
            <a:endParaRPr lang="en-US" altLang="en-US" dirty="0"/>
          </a:p>
        </p:txBody>
      </p:sp>
    </p:spTree>
    <p:extLst>
      <p:ext uri="{BB962C8B-B14F-4D97-AF65-F5344CB8AC3E}">
        <p14:creationId xmlns:p14="http://schemas.microsoft.com/office/powerpoint/2010/main" val="31670213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1">
            <a:extLst>
              <a:ext uri="{FF2B5EF4-FFF2-40B4-BE49-F238E27FC236}">
                <a16:creationId xmlns:a16="http://schemas.microsoft.com/office/drawing/2014/main" id="{B636875A-0007-4BDE-850C-143E56DC67F3}"/>
              </a:ext>
            </a:extLst>
          </p:cNvPr>
          <p:cNvGrpSpPr>
            <a:grpSpLocks/>
          </p:cNvGrpSpPr>
          <p:nvPr/>
        </p:nvGrpSpPr>
        <p:grpSpPr bwMode="auto">
          <a:xfrm>
            <a:off x="288925" y="355600"/>
            <a:ext cx="8382000" cy="660400"/>
            <a:chOff x="288977" y="355144"/>
            <a:chExt cx="8382000" cy="661312"/>
          </a:xfrm>
        </p:grpSpPr>
        <p:pic>
          <p:nvPicPr>
            <p:cNvPr id="5126" name="Picture 5" descr="Aging banner">
              <a:extLst>
                <a:ext uri="{FF2B5EF4-FFF2-40B4-BE49-F238E27FC236}">
                  <a16:creationId xmlns:a16="http://schemas.microsoft.com/office/drawing/2014/main" id="{31F78D6E-EA9D-4A96-8C22-E9C521C07E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2">
              <a:extLst>
                <a:ext uri="{FF2B5EF4-FFF2-40B4-BE49-F238E27FC236}">
                  <a16:creationId xmlns:a16="http://schemas.microsoft.com/office/drawing/2014/main" id="{58F41167-8E99-41B1-8CC4-56C9C0AEDD61}"/>
                </a:ext>
              </a:extLst>
            </p:cNvPr>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4000" dirty="0">
                <a:solidFill>
                  <a:schemeClr val="bg1"/>
                </a:solidFill>
              </a:endParaRPr>
            </a:p>
          </p:txBody>
        </p:sp>
      </p:grpSp>
      <p:sp>
        <p:nvSpPr>
          <p:cNvPr id="2" name="Rectangle 3">
            <a:extLst>
              <a:ext uri="{FF2B5EF4-FFF2-40B4-BE49-F238E27FC236}">
                <a16:creationId xmlns:a16="http://schemas.microsoft.com/office/drawing/2014/main" id="{272365E6-19C7-438F-A9AC-95549DBF1A82}"/>
              </a:ext>
            </a:extLst>
          </p:cNvPr>
          <p:cNvSpPr>
            <a:spLocks noChangeArrowheads="1"/>
          </p:cNvSpPr>
          <p:nvPr/>
        </p:nvSpPr>
        <p:spPr bwMode="auto">
          <a:xfrm>
            <a:off x="104775" y="1498599"/>
            <a:ext cx="8763000" cy="3167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2900"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Introductions</a:t>
            </a:r>
          </a:p>
          <a:p>
            <a:pPr marL="342900"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Description of Project by Tim Gourley of Tract Engineering (consultant for Bishop Brothers)</a:t>
            </a:r>
          </a:p>
          <a:p>
            <a:pPr marL="342900"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Presentation by DEP</a:t>
            </a:r>
          </a:p>
          <a:p>
            <a:pPr marL="342900"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Question and Answer Session</a:t>
            </a:r>
          </a:p>
          <a:p>
            <a:pPr marL="800100" lvl="1" indent="-342900" eaLnBrk="1" hangingPunct="1">
              <a:spcBef>
                <a:spcPct val="20000"/>
              </a:spcBef>
              <a:spcAft>
                <a:spcPts val="1200"/>
              </a:spcAft>
              <a:buSzPct val="100000"/>
              <a:buFont typeface="Arial" panose="020B0604020202020204" pitchFamily="34" charset="0"/>
              <a:buChar char="•"/>
              <a:defRPr/>
            </a:pPr>
            <a:endParaRPr lang="en-US" sz="2000" dirty="0">
              <a:effectLst>
                <a:outerShdw blurRad="50800" dist="50800" dir="1680000" sx="6000" sy="6000" algn="ctr" rotWithShape="0">
                  <a:schemeClr val="tx1"/>
                </a:outerShdw>
              </a:effectLst>
              <a:latin typeface="Arial" charset="0"/>
            </a:endParaRPr>
          </a:p>
        </p:txBody>
      </p:sp>
      <p:sp>
        <p:nvSpPr>
          <p:cNvPr id="5124" name="Rectangle 4">
            <a:extLst>
              <a:ext uri="{FF2B5EF4-FFF2-40B4-BE49-F238E27FC236}">
                <a16:creationId xmlns:a16="http://schemas.microsoft.com/office/drawing/2014/main" id="{39CAAF02-94D2-42DA-B0CE-A145E804C6F1}"/>
              </a:ext>
            </a:extLst>
          </p:cNvPr>
          <p:cNvSpPr>
            <a:spLocks noGrp="1"/>
          </p:cNvSpPr>
          <p:nvPr>
            <p:ph type="title" idx="4294967295"/>
          </p:nvPr>
        </p:nvSpPr>
        <p:spPr>
          <a:xfrm>
            <a:off x="762000" y="0"/>
            <a:ext cx="7772400" cy="1143000"/>
          </a:xfrm>
        </p:spPr>
        <p:txBody>
          <a:bodyPr/>
          <a:lstStyle/>
          <a:p>
            <a:pPr eaLnBrk="1" hangingPunct="1"/>
            <a:r>
              <a:rPr lang="en-US" altLang="en-US" sz="2800" dirty="0">
                <a:solidFill>
                  <a:schemeClr val="bg1"/>
                </a:solidFill>
              </a:rPr>
              <a:t>Meeting Agenda</a:t>
            </a:r>
          </a:p>
        </p:txBody>
      </p:sp>
      <p:pic>
        <p:nvPicPr>
          <p:cNvPr id="5125" name="Picture 7" descr="DEP-rgb">
            <a:extLst>
              <a:ext uri="{FF2B5EF4-FFF2-40B4-BE49-F238E27FC236}">
                <a16:creationId xmlns:a16="http://schemas.microsoft.com/office/drawing/2014/main" id="{092434A7-E6FC-4E67-BC79-D6D200959D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1413" y="6019800"/>
            <a:ext cx="26241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17B5D102-AE7F-5F74-F32B-BF67FE75BF4F}"/>
              </a:ext>
            </a:extLst>
          </p:cNvPr>
          <p:cNvSpPr txBox="1"/>
          <p:nvPr/>
        </p:nvSpPr>
        <p:spPr>
          <a:xfrm>
            <a:off x="374904" y="4967542"/>
            <a:ext cx="8229548" cy="584775"/>
          </a:xfrm>
          <a:prstGeom prst="rect">
            <a:avLst/>
          </a:prstGeom>
          <a:noFill/>
        </p:spPr>
        <p:txBody>
          <a:bodyPr wrap="square" rtlCol="0">
            <a:spAutoFit/>
          </a:bodyPr>
          <a:lstStyle/>
          <a:p>
            <a:pPr algn="ctr"/>
            <a:r>
              <a:rPr lang="en-US" sz="3200" b="1" dirty="0">
                <a:solidFill>
                  <a:srgbClr val="FF0000"/>
                </a:solidFill>
              </a:rPr>
              <a:t>This meeting is being recorded</a:t>
            </a:r>
          </a:p>
        </p:txBody>
      </p:sp>
    </p:spTree>
    <p:extLst>
      <p:ext uri="{BB962C8B-B14F-4D97-AF65-F5344CB8AC3E}">
        <p14:creationId xmlns:p14="http://schemas.microsoft.com/office/powerpoint/2010/main" val="3492080853"/>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1">
            <a:extLst>
              <a:ext uri="{FF2B5EF4-FFF2-40B4-BE49-F238E27FC236}">
                <a16:creationId xmlns:a16="http://schemas.microsoft.com/office/drawing/2014/main" id="{B636875A-0007-4BDE-850C-143E56DC67F3}"/>
              </a:ext>
            </a:extLst>
          </p:cNvPr>
          <p:cNvGrpSpPr>
            <a:grpSpLocks/>
          </p:cNvGrpSpPr>
          <p:nvPr/>
        </p:nvGrpSpPr>
        <p:grpSpPr bwMode="auto">
          <a:xfrm>
            <a:off x="288925" y="355600"/>
            <a:ext cx="8382000" cy="660400"/>
            <a:chOff x="288977" y="355144"/>
            <a:chExt cx="8382000" cy="661312"/>
          </a:xfrm>
        </p:grpSpPr>
        <p:pic>
          <p:nvPicPr>
            <p:cNvPr id="5126" name="Picture 5" descr="Aging banner">
              <a:extLst>
                <a:ext uri="{FF2B5EF4-FFF2-40B4-BE49-F238E27FC236}">
                  <a16:creationId xmlns:a16="http://schemas.microsoft.com/office/drawing/2014/main" id="{31F78D6E-EA9D-4A96-8C22-E9C521C07E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2">
              <a:extLst>
                <a:ext uri="{FF2B5EF4-FFF2-40B4-BE49-F238E27FC236}">
                  <a16:creationId xmlns:a16="http://schemas.microsoft.com/office/drawing/2014/main" id="{58F41167-8E99-41B1-8CC4-56C9C0AEDD61}"/>
                </a:ext>
              </a:extLst>
            </p:cNvPr>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4000" dirty="0">
                <a:solidFill>
                  <a:schemeClr val="bg1"/>
                </a:solidFill>
              </a:endParaRPr>
            </a:p>
          </p:txBody>
        </p:sp>
      </p:grpSp>
      <p:sp>
        <p:nvSpPr>
          <p:cNvPr id="2" name="Rectangle 3">
            <a:extLst>
              <a:ext uri="{FF2B5EF4-FFF2-40B4-BE49-F238E27FC236}">
                <a16:creationId xmlns:a16="http://schemas.microsoft.com/office/drawing/2014/main" id="{272365E6-19C7-438F-A9AC-95549DBF1A82}"/>
              </a:ext>
            </a:extLst>
          </p:cNvPr>
          <p:cNvSpPr>
            <a:spLocks noChangeArrowheads="1"/>
          </p:cNvSpPr>
          <p:nvPr/>
        </p:nvSpPr>
        <p:spPr bwMode="auto">
          <a:xfrm>
            <a:off x="0" y="1118789"/>
            <a:ext cx="8991600" cy="5204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2900"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Effects on Stream Channels, Floodway, &amp; Floodplain:</a:t>
            </a:r>
          </a:p>
          <a:p>
            <a:pPr marL="800100" lvl="1" indent="-342900" eaLnBrk="1" hangingPunct="1">
              <a:spcBef>
                <a:spcPct val="20000"/>
              </a:spcBef>
              <a:spcAft>
                <a:spcPts val="1200"/>
              </a:spcAft>
              <a:buSzPct val="100000"/>
              <a:buFont typeface="Arial" panose="020B0604020202020204" pitchFamily="34" charset="0"/>
              <a:buChar char="•"/>
              <a:defRPr/>
            </a:pPr>
            <a:r>
              <a:rPr lang="en-US" sz="2100" i="1"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Watercourse</a:t>
            </a: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—A channel or conveyance of surface water having defined bed and banks, whether natural or artificial, with perennial or intermittent flow. </a:t>
            </a:r>
            <a:r>
              <a:rPr lang="en-US" sz="2100" b="1" dirty="0">
                <a:solidFill>
                  <a:srgbClr val="FF0000"/>
                </a:solidFill>
                <a:effectLst>
                  <a:outerShdw blurRad="50800" dist="50800" dir="1680000" sx="6000" sy="6000" algn="ctr" rotWithShape="0">
                    <a:schemeClr val="tx1"/>
                  </a:outerShdw>
                </a:effectLst>
                <a:latin typeface="Arial" panose="020B0604020202020204" pitchFamily="34" charset="0"/>
                <a:cs typeface="Arial" panose="020B0604020202020204" pitchFamily="34" charset="0"/>
              </a:rPr>
              <a:t>Low to Normal High Flow. </a:t>
            </a:r>
            <a:r>
              <a:rPr lang="en-US" sz="2100" b="1"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Regulated by DEP.</a:t>
            </a:r>
          </a:p>
          <a:p>
            <a:pPr marL="800100" lvl="1" indent="-342900" eaLnBrk="1" hangingPunct="1">
              <a:spcBef>
                <a:spcPct val="20000"/>
              </a:spcBef>
              <a:spcAft>
                <a:spcPts val="1200"/>
              </a:spcAft>
              <a:buSzPct val="100000"/>
              <a:buFont typeface="Arial" panose="020B0604020202020204" pitchFamily="34" charset="0"/>
              <a:buChar char="•"/>
              <a:defRPr/>
            </a:pPr>
            <a:r>
              <a:rPr lang="en-US" sz="2100" i="1"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Floodway</a:t>
            </a: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—The channel of the watercourse and portions of the adjoining floodplains which are reasonably required to carry and discharge the 100-year frequency flood. </a:t>
            </a:r>
            <a:r>
              <a:rPr lang="en-US" sz="2100" b="1" dirty="0">
                <a:solidFill>
                  <a:srgbClr val="FF0000"/>
                </a:solidFill>
                <a:effectLst>
                  <a:outerShdw blurRad="50800" dist="50800" dir="1680000" sx="6000" sy="6000" algn="ctr" rotWithShape="0">
                    <a:schemeClr val="tx1"/>
                  </a:outerShdw>
                </a:effectLst>
                <a:latin typeface="Arial" panose="020B0604020202020204" pitchFamily="34" charset="0"/>
                <a:cs typeface="Arial" panose="020B0604020202020204" pitchFamily="34" charset="0"/>
              </a:rPr>
              <a:t>Very High Flow. </a:t>
            </a:r>
            <a:r>
              <a:rPr lang="en-US" sz="2100" b="1"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Chemung River and Tutelow Creek have defined FEMA Floodways. Regulated by DEP.</a:t>
            </a:r>
            <a:endParaRPr lang="en-US" sz="2100" b="1" dirty="0">
              <a:solidFill>
                <a:srgbClr val="FF0000"/>
              </a:solidFill>
              <a:effectLst>
                <a:outerShdw blurRad="50800" dist="50800" dir="1680000" sx="6000" sy="6000" algn="ctr" rotWithShape="0">
                  <a:schemeClr val="tx1"/>
                </a:outerShdw>
              </a:effectLst>
              <a:latin typeface="Arial" panose="020B0604020202020204" pitchFamily="34" charset="0"/>
              <a:cs typeface="Arial" panose="020B0604020202020204" pitchFamily="34" charset="0"/>
            </a:endParaRPr>
          </a:p>
          <a:p>
            <a:pPr marL="800100" lvl="1" indent="-342900" eaLnBrk="1" hangingPunct="1">
              <a:spcBef>
                <a:spcPct val="20000"/>
              </a:spcBef>
              <a:spcAft>
                <a:spcPts val="1200"/>
              </a:spcAft>
              <a:buSzPct val="100000"/>
              <a:buFont typeface="Arial" panose="020B0604020202020204" pitchFamily="34" charset="0"/>
              <a:buChar char="•"/>
              <a:defRPr/>
            </a:pPr>
            <a:r>
              <a:rPr lang="en-US" sz="2100" i="1"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Floodplain</a:t>
            </a: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—The lands adjoining a river or stream that have been or may be expected to be inundated by flood waters in a 100-year frequency flood. </a:t>
            </a:r>
            <a:r>
              <a:rPr lang="en-US" sz="2100" b="1"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Floodplain area is not regulated by DEP.</a:t>
            </a:r>
          </a:p>
        </p:txBody>
      </p:sp>
      <p:sp>
        <p:nvSpPr>
          <p:cNvPr id="5124" name="Rectangle 4">
            <a:extLst>
              <a:ext uri="{FF2B5EF4-FFF2-40B4-BE49-F238E27FC236}">
                <a16:creationId xmlns:a16="http://schemas.microsoft.com/office/drawing/2014/main" id="{39CAAF02-94D2-42DA-B0CE-A145E804C6F1}"/>
              </a:ext>
            </a:extLst>
          </p:cNvPr>
          <p:cNvSpPr>
            <a:spLocks noGrp="1"/>
          </p:cNvSpPr>
          <p:nvPr>
            <p:ph type="title" idx="4294967295"/>
          </p:nvPr>
        </p:nvSpPr>
        <p:spPr>
          <a:xfrm>
            <a:off x="762000" y="0"/>
            <a:ext cx="7772400" cy="1143000"/>
          </a:xfrm>
        </p:spPr>
        <p:txBody>
          <a:bodyPr/>
          <a:lstStyle/>
          <a:p>
            <a:pPr eaLnBrk="1" hangingPunct="1"/>
            <a:r>
              <a:rPr lang="en-US" altLang="en-US" sz="2800" dirty="0">
                <a:solidFill>
                  <a:schemeClr val="bg1"/>
                </a:solidFill>
              </a:rPr>
              <a:t>Common Questions &amp; Concerns about Mining</a:t>
            </a:r>
          </a:p>
        </p:txBody>
      </p:sp>
      <p:pic>
        <p:nvPicPr>
          <p:cNvPr id="5125" name="Picture 7" descr="DEP-rgb">
            <a:extLst>
              <a:ext uri="{FF2B5EF4-FFF2-40B4-BE49-F238E27FC236}">
                <a16:creationId xmlns:a16="http://schemas.microsoft.com/office/drawing/2014/main" id="{092434A7-E6FC-4E67-BC79-D6D200959D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3638" y="6195925"/>
            <a:ext cx="26241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9738910"/>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1">
            <a:extLst>
              <a:ext uri="{FF2B5EF4-FFF2-40B4-BE49-F238E27FC236}">
                <a16:creationId xmlns:a16="http://schemas.microsoft.com/office/drawing/2014/main" id="{B636875A-0007-4BDE-850C-143E56DC67F3}"/>
              </a:ext>
            </a:extLst>
          </p:cNvPr>
          <p:cNvGrpSpPr>
            <a:grpSpLocks/>
          </p:cNvGrpSpPr>
          <p:nvPr/>
        </p:nvGrpSpPr>
        <p:grpSpPr bwMode="auto">
          <a:xfrm>
            <a:off x="295275" y="231496"/>
            <a:ext cx="8382000" cy="660400"/>
            <a:chOff x="288977" y="355144"/>
            <a:chExt cx="8382000" cy="661312"/>
          </a:xfrm>
        </p:grpSpPr>
        <p:pic>
          <p:nvPicPr>
            <p:cNvPr id="5126" name="Picture 5" descr="Aging banner">
              <a:extLst>
                <a:ext uri="{FF2B5EF4-FFF2-40B4-BE49-F238E27FC236}">
                  <a16:creationId xmlns:a16="http://schemas.microsoft.com/office/drawing/2014/main" id="{31F78D6E-EA9D-4A96-8C22-E9C521C07E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2">
              <a:extLst>
                <a:ext uri="{FF2B5EF4-FFF2-40B4-BE49-F238E27FC236}">
                  <a16:creationId xmlns:a16="http://schemas.microsoft.com/office/drawing/2014/main" id="{58F41167-8E99-41B1-8CC4-56C9C0AEDD61}"/>
                </a:ext>
              </a:extLst>
            </p:cNvPr>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4000" dirty="0">
                <a:solidFill>
                  <a:schemeClr val="bg1"/>
                </a:solidFill>
              </a:endParaRPr>
            </a:p>
          </p:txBody>
        </p:sp>
      </p:grpSp>
      <p:sp>
        <p:nvSpPr>
          <p:cNvPr id="2" name="Rectangle 3">
            <a:extLst>
              <a:ext uri="{FF2B5EF4-FFF2-40B4-BE49-F238E27FC236}">
                <a16:creationId xmlns:a16="http://schemas.microsoft.com/office/drawing/2014/main" id="{272365E6-19C7-438F-A9AC-95549DBF1A82}"/>
              </a:ext>
            </a:extLst>
          </p:cNvPr>
          <p:cNvSpPr>
            <a:spLocks noChangeArrowheads="1"/>
          </p:cNvSpPr>
          <p:nvPr/>
        </p:nvSpPr>
        <p:spPr bwMode="auto">
          <a:xfrm>
            <a:off x="104775" y="941374"/>
            <a:ext cx="8763000" cy="5655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2900"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Effects on Stream Channels, Floodway, &amp; Floodplain:</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Proposed stream encroachments in the mining permit:</a:t>
            </a:r>
          </a:p>
          <a:p>
            <a:pPr marL="1257300" lvl="2"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Bridge over Tutelow Creek</a:t>
            </a:r>
          </a:p>
          <a:p>
            <a:pPr marL="1257300" lvl="2"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Culvert crossing of unnamed tributary to Tutelow Creek</a:t>
            </a:r>
          </a:p>
          <a:p>
            <a:pPr marL="1257300" lvl="2"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Support Activities and Sand &amp; Gravel mining in the floodway between Tutelow Creek and Chemung River</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Application is required to include an analysis of the project’s impact on the floodway delineation and water surface profiles and a letter from the municipality commenting on the analysis. </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Module 10 and 14 of the application state that the project will not significantly affect the floodway or floodplain. Much of the sand &amp; gravel and support area of the permit is proposed to flood during a 100-year flood event.</a:t>
            </a:r>
          </a:p>
          <a:p>
            <a:pPr marL="800100" lvl="1" indent="-342900" eaLnBrk="1" hangingPunct="1">
              <a:spcBef>
                <a:spcPct val="20000"/>
              </a:spcBef>
              <a:spcAft>
                <a:spcPts val="1200"/>
              </a:spcAft>
              <a:buSzPct val="100000"/>
              <a:buFont typeface="Arial" panose="020B0604020202020204" pitchFamily="34" charset="0"/>
              <a:buChar char="•"/>
              <a:defRPr/>
            </a:pPr>
            <a:endPar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endParaRPr>
          </a:p>
        </p:txBody>
      </p:sp>
      <p:sp>
        <p:nvSpPr>
          <p:cNvPr id="5124" name="Rectangle 4">
            <a:extLst>
              <a:ext uri="{FF2B5EF4-FFF2-40B4-BE49-F238E27FC236}">
                <a16:creationId xmlns:a16="http://schemas.microsoft.com/office/drawing/2014/main" id="{39CAAF02-94D2-42DA-B0CE-A145E804C6F1}"/>
              </a:ext>
            </a:extLst>
          </p:cNvPr>
          <p:cNvSpPr>
            <a:spLocks noGrp="1"/>
          </p:cNvSpPr>
          <p:nvPr>
            <p:ph type="title" idx="4294967295"/>
          </p:nvPr>
        </p:nvSpPr>
        <p:spPr>
          <a:xfrm>
            <a:off x="768298" y="-101909"/>
            <a:ext cx="7772400" cy="1182290"/>
          </a:xfrm>
        </p:spPr>
        <p:txBody>
          <a:bodyPr/>
          <a:lstStyle/>
          <a:p>
            <a:pPr eaLnBrk="1" hangingPunct="1"/>
            <a:r>
              <a:rPr lang="en-US" altLang="en-US" sz="2800" dirty="0">
                <a:solidFill>
                  <a:schemeClr val="bg1"/>
                </a:solidFill>
              </a:rPr>
              <a:t>Common Questions &amp; Concerns about Mining</a:t>
            </a:r>
          </a:p>
        </p:txBody>
      </p:sp>
      <p:pic>
        <p:nvPicPr>
          <p:cNvPr id="5125" name="Picture 7" descr="DEP-rgb">
            <a:extLst>
              <a:ext uri="{FF2B5EF4-FFF2-40B4-BE49-F238E27FC236}">
                <a16:creationId xmlns:a16="http://schemas.microsoft.com/office/drawing/2014/main" id="{092434A7-E6FC-4E67-BC79-D6D200959D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3638" y="6195925"/>
            <a:ext cx="26241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8735972"/>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1">
            <a:extLst>
              <a:ext uri="{FF2B5EF4-FFF2-40B4-BE49-F238E27FC236}">
                <a16:creationId xmlns:a16="http://schemas.microsoft.com/office/drawing/2014/main" id="{B636875A-0007-4BDE-850C-143E56DC67F3}"/>
              </a:ext>
            </a:extLst>
          </p:cNvPr>
          <p:cNvGrpSpPr>
            <a:grpSpLocks/>
          </p:cNvGrpSpPr>
          <p:nvPr/>
        </p:nvGrpSpPr>
        <p:grpSpPr bwMode="auto">
          <a:xfrm>
            <a:off x="288925" y="355600"/>
            <a:ext cx="8382000" cy="660400"/>
            <a:chOff x="288977" y="355144"/>
            <a:chExt cx="8382000" cy="661312"/>
          </a:xfrm>
        </p:grpSpPr>
        <p:pic>
          <p:nvPicPr>
            <p:cNvPr id="5126" name="Picture 5" descr="Aging banner">
              <a:extLst>
                <a:ext uri="{FF2B5EF4-FFF2-40B4-BE49-F238E27FC236}">
                  <a16:creationId xmlns:a16="http://schemas.microsoft.com/office/drawing/2014/main" id="{31F78D6E-EA9D-4A96-8C22-E9C521C07E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2">
              <a:extLst>
                <a:ext uri="{FF2B5EF4-FFF2-40B4-BE49-F238E27FC236}">
                  <a16:creationId xmlns:a16="http://schemas.microsoft.com/office/drawing/2014/main" id="{58F41167-8E99-41B1-8CC4-56C9C0AEDD61}"/>
                </a:ext>
              </a:extLst>
            </p:cNvPr>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4000" dirty="0">
                <a:solidFill>
                  <a:schemeClr val="bg1"/>
                </a:solidFill>
              </a:endParaRPr>
            </a:p>
          </p:txBody>
        </p:sp>
      </p:grpSp>
      <p:sp>
        <p:nvSpPr>
          <p:cNvPr id="2" name="Rectangle 3">
            <a:extLst>
              <a:ext uri="{FF2B5EF4-FFF2-40B4-BE49-F238E27FC236}">
                <a16:creationId xmlns:a16="http://schemas.microsoft.com/office/drawing/2014/main" id="{272365E6-19C7-438F-A9AC-95549DBF1A82}"/>
              </a:ext>
            </a:extLst>
          </p:cNvPr>
          <p:cNvSpPr>
            <a:spLocks noChangeArrowheads="1"/>
          </p:cNvSpPr>
          <p:nvPr/>
        </p:nvSpPr>
        <p:spPr bwMode="auto">
          <a:xfrm>
            <a:off x="52387" y="1143174"/>
            <a:ext cx="9039226" cy="4974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2900"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Blasting:</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See the PA DEP Citizens Guide to Explosives Regulation document for more information (handouts available here at sign-in table, or on Minard web page). Also see Chapter 77 regulations 561-565.</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There will be a separate public notice required to be run in the newspaper with the blasting schedule.</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Preblast surveys are required to be offered for any structures within 1,000 feet of a blast. Owners will be notified by certified mail.</a:t>
            </a:r>
          </a:p>
          <a:p>
            <a:pPr marL="1257300" lvl="2"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There are no structures within 1,000 feet of the Phase 1 hard rock area.</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Blasting seismographs will be used to monitor blasting.</a:t>
            </a:r>
          </a:p>
          <a:p>
            <a:pPr marL="800100" lvl="1" indent="-342900" eaLnBrk="1" hangingPunct="1">
              <a:spcBef>
                <a:spcPct val="20000"/>
              </a:spcBef>
              <a:spcAft>
                <a:spcPts val="1200"/>
              </a:spcAft>
              <a:buSzPct val="100000"/>
              <a:buFont typeface="Arial" panose="020B0604020202020204" pitchFamily="34" charset="0"/>
              <a:buChar char="•"/>
              <a:defRPr/>
            </a:pPr>
            <a:endPar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endParaRPr>
          </a:p>
        </p:txBody>
      </p:sp>
      <p:sp>
        <p:nvSpPr>
          <p:cNvPr id="5124" name="Rectangle 4">
            <a:extLst>
              <a:ext uri="{FF2B5EF4-FFF2-40B4-BE49-F238E27FC236}">
                <a16:creationId xmlns:a16="http://schemas.microsoft.com/office/drawing/2014/main" id="{39CAAF02-94D2-42DA-B0CE-A145E804C6F1}"/>
              </a:ext>
            </a:extLst>
          </p:cNvPr>
          <p:cNvSpPr>
            <a:spLocks noGrp="1"/>
          </p:cNvSpPr>
          <p:nvPr>
            <p:ph type="title" idx="4294967295"/>
          </p:nvPr>
        </p:nvSpPr>
        <p:spPr>
          <a:xfrm>
            <a:off x="762000" y="0"/>
            <a:ext cx="7772400" cy="1143000"/>
          </a:xfrm>
        </p:spPr>
        <p:txBody>
          <a:bodyPr/>
          <a:lstStyle/>
          <a:p>
            <a:pPr eaLnBrk="1" hangingPunct="1"/>
            <a:r>
              <a:rPr lang="en-US" altLang="en-US" sz="2800" dirty="0">
                <a:solidFill>
                  <a:schemeClr val="bg1"/>
                </a:solidFill>
              </a:rPr>
              <a:t>Common Questions &amp; Concerns about Mining</a:t>
            </a:r>
          </a:p>
        </p:txBody>
      </p:sp>
      <p:pic>
        <p:nvPicPr>
          <p:cNvPr id="5125" name="Picture 7" descr="DEP-rgb">
            <a:extLst>
              <a:ext uri="{FF2B5EF4-FFF2-40B4-BE49-F238E27FC236}">
                <a16:creationId xmlns:a16="http://schemas.microsoft.com/office/drawing/2014/main" id="{092434A7-E6FC-4E67-BC79-D6D200959D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3638" y="6195925"/>
            <a:ext cx="26241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040063"/>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1">
            <a:extLst>
              <a:ext uri="{FF2B5EF4-FFF2-40B4-BE49-F238E27FC236}">
                <a16:creationId xmlns:a16="http://schemas.microsoft.com/office/drawing/2014/main" id="{B636875A-0007-4BDE-850C-143E56DC67F3}"/>
              </a:ext>
            </a:extLst>
          </p:cNvPr>
          <p:cNvGrpSpPr>
            <a:grpSpLocks/>
          </p:cNvGrpSpPr>
          <p:nvPr/>
        </p:nvGrpSpPr>
        <p:grpSpPr bwMode="auto">
          <a:xfrm>
            <a:off x="288925" y="355600"/>
            <a:ext cx="8382000" cy="660400"/>
            <a:chOff x="288977" y="355144"/>
            <a:chExt cx="8382000" cy="661312"/>
          </a:xfrm>
        </p:grpSpPr>
        <p:pic>
          <p:nvPicPr>
            <p:cNvPr id="5126" name="Picture 5" descr="Aging banner">
              <a:extLst>
                <a:ext uri="{FF2B5EF4-FFF2-40B4-BE49-F238E27FC236}">
                  <a16:creationId xmlns:a16="http://schemas.microsoft.com/office/drawing/2014/main" id="{31F78D6E-EA9D-4A96-8C22-E9C521C07EB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2">
              <a:extLst>
                <a:ext uri="{FF2B5EF4-FFF2-40B4-BE49-F238E27FC236}">
                  <a16:creationId xmlns:a16="http://schemas.microsoft.com/office/drawing/2014/main" id="{58F41167-8E99-41B1-8CC4-56C9C0AEDD61}"/>
                </a:ext>
              </a:extLst>
            </p:cNvPr>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4000" dirty="0">
                <a:solidFill>
                  <a:schemeClr val="bg1"/>
                </a:solidFill>
              </a:endParaRPr>
            </a:p>
          </p:txBody>
        </p:sp>
      </p:grpSp>
      <p:sp>
        <p:nvSpPr>
          <p:cNvPr id="2" name="Rectangle 3">
            <a:extLst>
              <a:ext uri="{FF2B5EF4-FFF2-40B4-BE49-F238E27FC236}">
                <a16:creationId xmlns:a16="http://schemas.microsoft.com/office/drawing/2014/main" id="{272365E6-19C7-438F-A9AC-95549DBF1A82}"/>
              </a:ext>
            </a:extLst>
          </p:cNvPr>
          <p:cNvSpPr>
            <a:spLocks noChangeArrowheads="1"/>
          </p:cNvSpPr>
          <p:nvPr/>
        </p:nvSpPr>
        <p:spPr bwMode="auto">
          <a:xfrm>
            <a:off x="190500" y="1231900"/>
            <a:ext cx="8763000" cy="55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eaLnBrk="1" hangingPunct="1">
              <a:spcBef>
                <a:spcPct val="20000"/>
              </a:spcBef>
              <a:spcAft>
                <a:spcPts val="1200"/>
              </a:spcAft>
              <a:buSzPct val="100000"/>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Video #1 of Mining Blast</a:t>
            </a:r>
          </a:p>
          <a:p>
            <a:pPr marL="800100" lvl="1" indent="-342900" eaLnBrk="1" hangingPunct="1">
              <a:spcBef>
                <a:spcPct val="20000"/>
              </a:spcBef>
              <a:spcAft>
                <a:spcPts val="1200"/>
              </a:spcAft>
              <a:buSzPct val="100000"/>
              <a:buFont typeface="Arial" panose="020B0604020202020204" pitchFamily="34" charset="0"/>
              <a:buChar char="•"/>
              <a:defRPr/>
            </a:pPr>
            <a:endPar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endParaRPr>
          </a:p>
        </p:txBody>
      </p:sp>
      <p:sp>
        <p:nvSpPr>
          <p:cNvPr id="5124" name="Rectangle 4">
            <a:extLst>
              <a:ext uri="{FF2B5EF4-FFF2-40B4-BE49-F238E27FC236}">
                <a16:creationId xmlns:a16="http://schemas.microsoft.com/office/drawing/2014/main" id="{39CAAF02-94D2-42DA-B0CE-A145E804C6F1}"/>
              </a:ext>
            </a:extLst>
          </p:cNvPr>
          <p:cNvSpPr>
            <a:spLocks noGrp="1"/>
          </p:cNvSpPr>
          <p:nvPr>
            <p:ph type="title" idx="4294967295"/>
          </p:nvPr>
        </p:nvSpPr>
        <p:spPr>
          <a:xfrm>
            <a:off x="762000" y="0"/>
            <a:ext cx="7772400" cy="1143000"/>
          </a:xfrm>
        </p:spPr>
        <p:txBody>
          <a:bodyPr/>
          <a:lstStyle/>
          <a:p>
            <a:pPr eaLnBrk="1" hangingPunct="1"/>
            <a:r>
              <a:rPr lang="en-US" altLang="en-US" sz="2800" dirty="0">
                <a:solidFill>
                  <a:schemeClr val="bg1"/>
                </a:solidFill>
              </a:rPr>
              <a:t>Common Questions &amp; Concerns about Mining</a:t>
            </a:r>
          </a:p>
        </p:txBody>
      </p:sp>
      <p:pic>
        <p:nvPicPr>
          <p:cNvPr id="3" name="Blast Video 1">
            <a:hlinkClick r:id="" action="ppaction://media"/>
            <a:extLst>
              <a:ext uri="{FF2B5EF4-FFF2-40B4-BE49-F238E27FC236}">
                <a16:creationId xmlns:a16="http://schemas.microsoft.com/office/drawing/2014/main" id="{8F11A859-BDAF-DA55-ACE2-EF2349DD5486}"/>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1693164"/>
            <a:ext cx="9144000" cy="5143500"/>
          </a:xfrm>
          <a:prstGeom prst="rect">
            <a:avLst/>
          </a:prstGeom>
        </p:spPr>
      </p:pic>
    </p:spTree>
    <p:extLst>
      <p:ext uri="{BB962C8B-B14F-4D97-AF65-F5344CB8AC3E}">
        <p14:creationId xmlns:p14="http://schemas.microsoft.com/office/powerpoint/2010/main" val="38531466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4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1">
            <a:extLst>
              <a:ext uri="{FF2B5EF4-FFF2-40B4-BE49-F238E27FC236}">
                <a16:creationId xmlns:a16="http://schemas.microsoft.com/office/drawing/2014/main" id="{B636875A-0007-4BDE-850C-143E56DC67F3}"/>
              </a:ext>
            </a:extLst>
          </p:cNvPr>
          <p:cNvGrpSpPr>
            <a:grpSpLocks/>
          </p:cNvGrpSpPr>
          <p:nvPr/>
        </p:nvGrpSpPr>
        <p:grpSpPr bwMode="auto">
          <a:xfrm>
            <a:off x="288925" y="355600"/>
            <a:ext cx="8382000" cy="660400"/>
            <a:chOff x="288977" y="355144"/>
            <a:chExt cx="8382000" cy="661312"/>
          </a:xfrm>
        </p:grpSpPr>
        <p:pic>
          <p:nvPicPr>
            <p:cNvPr id="5126" name="Picture 5" descr="Aging banner">
              <a:extLst>
                <a:ext uri="{FF2B5EF4-FFF2-40B4-BE49-F238E27FC236}">
                  <a16:creationId xmlns:a16="http://schemas.microsoft.com/office/drawing/2014/main" id="{31F78D6E-EA9D-4A96-8C22-E9C521C07EB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2">
              <a:extLst>
                <a:ext uri="{FF2B5EF4-FFF2-40B4-BE49-F238E27FC236}">
                  <a16:creationId xmlns:a16="http://schemas.microsoft.com/office/drawing/2014/main" id="{58F41167-8E99-41B1-8CC4-56C9C0AEDD61}"/>
                </a:ext>
              </a:extLst>
            </p:cNvPr>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4000" dirty="0">
                <a:solidFill>
                  <a:schemeClr val="bg1"/>
                </a:solidFill>
              </a:endParaRPr>
            </a:p>
          </p:txBody>
        </p:sp>
      </p:grpSp>
      <p:sp>
        <p:nvSpPr>
          <p:cNvPr id="2" name="Rectangle 3">
            <a:extLst>
              <a:ext uri="{FF2B5EF4-FFF2-40B4-BE49-F238E27FC236}">
                <a16:creationId xmlns:a16="http://schemas.microsoft.com/office/drawing/2014/main" id="{272365E6-19C7-438F-A9AC-95549DBF1A82}"/>
              </a:ext>
            </a:extLst>
          </p:cNvPr>
          <p:cNvSpPr>
            <a:spLocks noChangeArrowheads="1"/>
          </p:cNvSpPr>
          <p:nvPr/>
        </p:nvSpPr>
        <p:spPr bwMode="auto">
          <a:xfrm>
            <a:off x="190500" y="1231900"/>
            <a:ext cx="8763000" cy="55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eaLnBrk="1" hangingPunct="1">
              <a:spcBef>
                <a:spcPct val="20000"/>
              </a:spcBef>
              <a:spcAft>
                <a:spcPts val="1200"/>
              </a:spcAft>
              <a:buSzPct val="100000"/>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Video #2 of Mining Blast</a:t>
            </a:r>
          </a:p>
          <a:p>
            <a:pPr marL="800100" lvl="1" indent="-342900" eaLnBrk="1" hangingPunct="1">
              <a:spcBef>
                <a:spcPct val="20000"/>
              </a:spcBef>
              <a:spcAft>
                <a:spcPts val="1200"/>
              </a:spcAft>
              <a:buSzPct val="100000"/>
              <a:buFont typeface="Arial" panose="020B0604020202020204" pitchFamily="34" charset="0"/>
              <a:buChar char="•"/>
              <a:defRPr/>
            </a:pPr>
            <a:endPar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endParaRPr>
          </a:p>
        </p:txBody>
      </p:sp>
      <p:sp>
        <p:nvSpPr>
          <p:cNvPr id="5124" name="Rectangle 4">
            <a:extLst>
              <a:ext uri="{FF2B5EF4-FFF2-40B4-BE49-F238E27FC236}">
                <a16:creationId xmlns:a16="http://schemas.microsoft.com/office/drawing/2014/main" id="{39CAAF02-94D2-42DA-B0CE-A145E804C6F1}"/>
              </a:ext>
            </a:extLst>
          </p:cNvPr>
          <p:cNvSpPr>
            <a:spLocks noGrp="1"/>
          </p:cNvSpPr>
          <p:nvPr>
            <p:ph type="title" idx="4294967295"/>
          </p:nvPr>
        </p:nvSpPr>
        <p:spPr>
          <a:xfrm>
            <a:off x="762000" y="0"/>
            <a:ext cx="7772400" cy="1143000"/>
          </a:xfrm>
        </p:spPr>
        <p:txBody>
          <a:bodyPr/>
          <a:lstStyle/>
          <a:p>
            <a:pPr eaLnBrk="1" hangingPunct="1"/>
            <a:r>
              <a:rPr lang="en-US" altLang="en-US" sz="2800" dirty="0">
                <a:solidFill>
                  <a:schemeClr val="bg1"/>
                </a:solidFill>
              </a:rPr>
              <a:t>Common Questions &amp; Concerns about Mining</a:t>
            </a:r>
          </a:p>
        </p:txBody>
      </p:sp>
      <p:pic>
        <p:nvPicPr>
          <p:cNvPr id="3" name="Blast Video 2">
            <a:hlinkClick r:id="" action="ppaction://media"/>
            <a:extLst>
              <a:ext uri="{FF2B5EF4-FFF2-40B4-BE49-F238E27FC236}">
                <a16:creationId xmlns:a16="http://schemas.microsoft.com/office/drawing/2014/main" id="{FECB83EA-713F-EEBB-7A4C-E800D4212BF2}"/>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1659636"/>
            <a:ext cx="9144000" cy="5143500"/>
          </a:xfrm>
          <a:prstGeom prst="rect">
            <a:avLst/>
          </a:prstGeom>
        </p:spPr>
      </p:pic>
    </p:spTree>
    <p:extLst>
      <p:ext uri="{BB962C8B-B14F-4D97-AF65-F5344CB8AC3E}">
        <p14:creationId xmlns:p14="http://schemas.microsoft.com/office/powerpoint/2010/main" val="22094638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81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1">
            <a:extLst>
              <a:ext uri="{FF2B5EF4-FFF2-40B4-BE49-F238E27FC236}">
                <a16:creationId xmlns:a16="http://schemas.microsoft.com/office/drawing/2014/main" id="{B636875A-0007-4BDE-850C-143E56DC67F3}"/>
              </a:ext>
            </a:extLst>
          </p:cNvPr>
          <p:cNvGrpSpPr>
            <a:grpSpLocks/>
          </p:cNvGrpSpPr>
          <p:nvPr/>
        </p:nvGrpSpPr>
        <p:grpSpPr bwMode="auto">
          <a:xfrm>
            <a:off x="288925" y="355600"/>
            <a:ext cx="8382000" cy="660400"/>
            <a:chOff x="288977" y="355144"/>
            <a:chExt cx="8382000" cy="661312"/>
          </a:xfrm>
        </p:grpSpPr>
        <p:pic>
          <p:nvPicPr>
            <p:cNvPr id="5126" name="Picture 5" descr="Aging banner">
              <a:extLst>
                <a:ext uri="{FF2B5EF4-FFF2-40B4-BE49-F238E27FC236}">
                  <a16:creationId xmlns:a16="http://schemas.microsoft.com/office/drawing/2014/main" id="{31F78D6E-EA9D-4A96-8C22-E9C521C07E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2">
              <a:extLst>
                <a:ext uri="{FF2B5EF4-FFF2-40B4-BE49-F238E27FC236}">
                  <a16:creationId xmlns:a16="http://schemas.microsoft.com/office/drawing/2014/main" id="{58F41167-8E99-41B1-8CC4-56C9C0AEDD61}"/>
                </a:ext>
              </a:extLst>
            </p:cNvPr>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4000" dirty="0">
                <a:solidFill>
                  <a:schemeClr val="bg1"/>
                </a:solidFill>
              </a:endParaRPr>
            </a:p>
          </p:txBody>
        </p:sp>
      </p:grpSp>
      <p:sp>
        <p:nvSpPr>
          <p:cNvPr id="2" name="Rectangle 3">
            <a:extLst>
              <a:ext uri="{FF2B5EF4-FFF2-40B4-BE49-F238E27FC236}">
                <a16:creationId xmlns:a16="http://schemas.microsoft.com/office/drawing/2014/main" id="{272365E6-19C7-438F-A9AC-95549DBF1A82}"/>
              </a:ext>
            </a:extLst>
          </p:cNvPr>
          <p:cNvSpPr>
            <a:spLocks noChangeArrowheads="1"/>
          </p:cNvSpPr>
          <p:nvPr/>
        </p:nvSpPr>
        <p:spPr bwMode="auto">
          <a:xfrm>
            <a:off x="104775" y="1498600"/>
            <a:ext cx="8763000" cy="4974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2900"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Other Details:</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Permits are transferable, so another mine operator could take over the operation from Bishop Brothers in the future. </a:t>
            </a:r>
          </a:p>
          <a:p>
            <a:pPr marL="1257300" lvl="2"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The transfer would require public notice.</a:t>
            </a:r>
          </a:p>
          <a:p>
            <a:pPr marL="1257300" lvl="2"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All permit requirements would transfer to the new permittee.</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Fuel may be stored on site in above ground tanks up to 1,100 gallons without a requirement to register the tank with DEP.</a:t>
            </a:r>
          </a:p>
          <a:p>
            <a:pPr marL="1257300" lvl="2"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A Preparedness, Prevention, and Contingency (PPC) Plan is included with the NPDES permit that lists all chemicals to be on site and how spills, leaks, etc. will be prevented.</a:t>
            </a:r>
          </a:p>
          <a:p>
            <a:pPr marL="800100" lvl="1" indent="-342900" eaLnBrk="1" hangingPunct="1">
              <a:spcBef>
                <a:spcPct val="20000"/>
              </a:spcBef>
              <a:spcAft>
                <a:spcPts val="1200"/>
              </a:spcAft>
              <a:buSzPct val="100000"/>
              <a:buFont typeface="Arial" panose="020B0604020202020204" pitchFamily="34" charset="0"/>
              <a:buChar char="•"/>
              <a:defRPr/>
            </a:pPr>
            <a:endPar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endParaRPr>
          </a:p>
        </p:txBody>
      </p:sp>
      <p:sp>
        <p:nvSpPr>
          <p:cNvPr id="5124" name="Rectangle 4">
            <a:extLst>
              <a:ext uri="{FF2B5EF4-FFF2-40B4-BE49-F238E27FC236}">
                <a16:creationId xmlns:a16="http://schemas.microsoft.com/office/drawing/2014/main" id="{39CAAF02-94D2-42DA-B0CE-A145E804C6F1}"/>
              </a:ext>
            </a:extLst>
          </p:cNvPr>
          <p:cNvSpPr>
            <a:spLocks noGrp="1"/>
          </p:cNvSpPr>
          <p:nvPr>
            <p:ph type="title" idx="4294967295"/>
          </p:nvPr>
        </p:nvSpPr>
        <p:spPr>
          <a:xfrm>
            <a:off x="762000" y="0"/>
            <a:ext cx="7772400" cy="1143000"/>
          </a:xfrm>
        </p:spPr>
        <p:txBody>
          <a:bodyPr/>
          <a:lstStyle/>
          <a:p>
            <a:pPr eaLnBrk="1" hangingPunct="1"/>
            <a:r>
              <a:rPr lang="en-US" altLang="en-US" sz="2800" dirty="0">
                <a:solidFill>
                  <a:schemeClr val="bg1"/>
                </a:solidFill>
              </a:rPr>
              <a:t>Common Questions &amp; Concerns about Mining</a:t>
            </a:r>
          </a:p>
        </p:txBody>
      </p:sp>
      <p:pic>
        <p:nvPicPr>
          <p:cNvPr id="5125" name="Picture 7" descr="DEP-rgb">
            <a:extLst>
              <a:ext uri="{FF2B5EF4-FFF2-40B4-BE49-F238E27FC236}">
                <a16:creationId xmlns:a16="http://schemas.microsoft.com/office/drawing/2014/main" id="{092434A7-E6FC-4E67-BC79-D6D200959D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3638" y="6195925"/>
            <a:ext cx="26241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5609928"/>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1">
            <a:extLst>
              <a:ext uri="{FF2B5EF4-FFF2-40B4-BE49-F238E27FC236}">
                <a16:creationId xmlns:a16="http://schemas.microsoft.com/office/drawing/2014/main" id="{B636875A-0007-4BDE-850C-143E56DC67F3}"/>
              </a:ext>
            </a:extLst>
          </p:cNvPr>
          <p:cNvGrpSpPr>
            <a:grpSpLocks/>
          </p:cNvGrpSpPr>
          <p:nvPr/>
        </p:nvGrpSpPr>
        <p:grpSpPr bwMode="auto">
          <a:xfrm>
            <a:off x="288925" y="355600"/>
            <a:ext cx="8382000" cy="660400"/>
            <a:chOff x="288977" y="355144"/>
            <a:chExt cx="8382000" cy="661312"/>
          </a:xfrm>
        </p:grpSpPr>
        <p:pic>
          <p:nvPicPr>
            <p:cNvPr id="5126" name="Picture 5" descr="Aging banner">
              <a:extLst>
                <a:ext uri="{FF2B5EF4-FFF2-40B4-BE49-F238E27FC236}">
                  <a16:creationId xmlns:a16="http://schemas.microsoft.com/office/drawing/2014/main" id="{31F78D6E-EA9D-4A96-8C22-E9C521C07E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2">
              <a:extLst>
                <a:ext uri="{FF2B5EF4-FFF2-40B4-BE49-F238E27FC236}">
                  <a16:creationId xmlns:a16="http://schemas.microsoft.com/office/drawing/2014/main" id="{58F41167-8E99-41B1-8CC4-56C9C0AEDD61}"/>
                </a:ext>
              </a:extLst>
            </p:cNvPr>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4000" dirty="0">
                <a:solidFill>
                  <a:schemeClr val="bg1"/>
                </a:solidFill>
              </a:endParaRPr>
            </a:p>
          </p:txBody>
        </p:sp>
      </p:grpSp>
      <p:sp>
        <p:nvSpPr>
          <p:cNvPr id="2" name="Rectangle 3">
            <a:extLst>
              <a:ext uri="{FF2B5EF4-FFF2-40B4-BE49-F238E27FC236}">
                <a16:creationId xmlns:a16="http://schemas.microsoft.com/office/drawing/2014/main" id="{272365E6-19C7-438F-A9AC-95549DBF1A82}"/>
              </a:ext>
            </a:extLst>
          </p:cNvPr>
          <p:cNvSpPr>
            <a:spLocks noChangeArrowheads="1"/>
          </p:cNvSpPr>
          <p:nvPr/>
        </p:nvSpPr>
        <p:spPr bwMode="auto">
          <a:xfrm>
            <a:off x="104775" y="1498600"/>
            <a:ext cx="8763000" cy="421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2900"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What the Department doesn’t regulate:</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Possible effects of mining on local property values.</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Effects of truck traffic on township roads aside from ensuring that material doesn’t get tracked out on to the road from the haul road.</a:t>
            </a:r>
          </a:p>
          <a:p>
            <a:pPr marL="800100" lvl="1"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Aesthetics – For example, how the mining will affect the appearance of the area.</a:t>
            </a:r>
          </a:p>
          <a:p>
            <a:pPr marL="1257300" lvl="2" indent="-342900" eaLnBrk="1" hangingPunct="1">
              <a:spcBef>
                <a:spcPct val="20000"/>
              </a:spcBef>
              <a:spcAft>
                <a:spcPts val="1200"/>
              </a:spcAft>
              <a:buSzPct val="100000"/>
              <a:buFont typeface="Arial" panose="020B0604020202020204" pitchFamily="34" charset="0"/>
              <a:buChar char="•"/>
              <a:defRPr/>
            </a:pPr>
            <a:endPar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endParaRPr>
          </a:p>
        </p:txBody>
      </p:sp>
      <p:sp>
        <p:nvSpPr>
          <p:cNvPr id="5124" name="Rectangle 4">
            <a:extLst>
              <a:ext uri="{FF2B5EF4-FFF2-40B4-BE49-F238E27FC236}">
                <a16:creationId xmlns:a16="http://schemas.microsoft.com/office/drawing/2014/main" id="{39CAAF02-94D2-42DA-B0CE-A145E804C6F1}"/>
              </a:ext>
            </a:extLst>
          </p:cNvPr>
          <p:cNvSpPr>
            <a:spLocks noGrp="1"/>
          </p:cNvSpPr>
          <p:nvPr>
            <p:ph type="title" idx="4294967295"/>
          </p:nvPr>
        </p:nvSpPr>
        <p:spPr>
          <a:xfrm>
            <a:off x="762000" y="0"/>
            <a:ext cx="7772400" cy="1143000"/>
          </a:xfrm>
        </p:spPr>
        <p:txBody>
          <a:bodyPr/>
          <a:lstStyle/>
          <a:p>
            <a:pPr eaLnBrk="1" hangingPunct="1"/>
            <a:r>
              <a:rPr lang="en-US" altLang="en-US" sz="2800" dirty="0">
                <a:solidFill>
                  <a:schemeClr val="bg1"/>
                </a:solidFill>
              </a:rPr>
              <a:t>Common Questions &amp; Concerns about Mining</a:t>
            </a:r>
          </a:p>
        </p:txBody>
      </p:sp>
      <p:pic>
        <p:nvPicPr>
          <p:cNvPr id="5125" name="Picture 7" descr="DEP-rgb">
            <a:extLst>
              <a:ext uri="{FF2B5EF4-FFF2-40B4-BE49-F238E27FC236}">
                <a16:creationId xmlns:a16="http://schemas.microsoft.com/office/drawing/2014/main" id="{092434A7-E6FC-4E67-BC79-D6D200959D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3638" y="6195925"/>
            <a:ext cx="26241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6716480"/>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E1AAB29-2A42-4FBC-8E81-868842262764}"/>
              </a:ext>
            </a:extLst>
          </p:cNvPr>
          <p:cNvSpPr txBox="1"/>
          <p:nvPr/>
        </p:nvSpPr>
        <p:spPr>
          <a:xfrm>
            <a:off x="495300" y="1905000"/>
            <a:ext cx="8153400" cy="4154984"/>
          </a:xfrm>
          <a:prstGeom prst="rect">
            <a:avLst/>
          </a:prstGeom>
          <a:noFill/>
        </p:spPr>
        <p:txBody>
          <a:bodyPr wrap="square" rtlCol="0">
            <a:spAutoFit/>
          </a:bodyPr>
          <a:lstStyle/>
          <a:p>
            <a:pPr algn="ctr"/>
            <a:r>
              <a:rPr lang="en-US" sz="4400" b="1" dirty="0"/>
              <a:t>Question &amp; Answer Session</a:t>
            </a:r>
          </a:p>
          <a:p>
            <a:pPr algn="ctr"/>
            <a:endParaRPr lang="en-US" sz="4400" b="1" dirty="0"/>
          </a:p>
          <a:p>
            <a:pPr algn="ctr"/>
            <a:r>
              <a:rPr lang="en-US" sz="4400" b="1" dirty="0"/>
              <a:t>Please limit your question to three minutes. You will have the opportunity for a follow-up question.</a:t>
            </a:r>
            <a:endParaRPr lang="en-US" sz="4000" dirty="0"/>
          </a:p>
        </p:txBody>
      </p:sp>
      <p:pic>
        <p:nvPicPr>
          <p:cNvPr id="2" name="Picture 1">
            <a:extLst>
              <a:ext uri="{FF2B5EF4-FFF2-40B4-BE49-F238E27FC236}">
                <a16:creationId xmlns:a16="http://schemas.microsoft.com/office/drawing/2014/main" id="{48E8C717-D8FC-8CEE-A41B-DD19D00FF12A}"/>
              </a:ext>
            </a:extLst>
          </p:cNvPr>
          <p:cNvPicPr>
            <a:picLocks noChangeAspect="1"/>
          </p:cNvPicPr>
          <p:nvPr/>
        </p:nvPicPr>
        <p:blipFill>
          <a:blip r:embed="rId3"/>
          <a:stretch>
            <a:fillRect/>
          </a:stretch>
        </p:blipFill>
        <p:spPr>
          <a:xfrm>
            <a:off x="0" y="-12290"/>
            <a:ext cx="9144000" cy="1152525"/>
          </a:xfrm>
          <a:prstGeom prst="rect">
            <a:avLst/>
          </a:prstGeom>
        </p:spPr>
      </p:pic>
    </p:spTree>
    <p:extLst>
      <p:ext uri="{BB962C8B-B14F-4D97-AF65-F5344CB8AC3E}">
        <p14:creationId xmlns:p14="http://schemas.microsoft.com/office/powerpoint/2010/main" val="40048375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1">
            <a:extLst>
              <a:ext uri="{FF2B5EF4-FFF2-40B4-BE49-F238E27FC236}">
                <a16:creationId xmlns:a16="http://schemas.microsoft.com/office/drawing/2014/main" id="{B636875A-0007-4BDE-850C-143E56DC67F3}"/>
              </a:ext>
            </a:extLst>
          </p:cNvPr>
          <p:cNvGrpSpPr>
            <a:grpSpLocks/>
          </p:cNvGrpSpPr>
          <p:nvPr/>
        </p:nvGrpSpPr>
        <p:grpSpPr bwMode="auto">
          <a:xfrm>
            <a:off x="288925" y="355600"/>
            <a:ext cx="8382000" cy="660400"/>
            <a:chOff x="288977" y="355144"/>
            <a:chExt cx="8382000" cy="661312"/>
          </a:xfrm>
        </p:grpSpPr>
        <p:pic>
          <p:nvPicPr>
            <p:cNvPr id="5126" name="Picture 5" descr="Aging banner">
              <a:extLst>
                <a:ext uri="{FF2B5EF4-FFF2-40B4-BE49-F238E27FC236}">
                  <a16:creationId xmlns:a16="http://schemas.microsoft.com/office/drawing/2014/main" id="{31F78D6E-EA9D-4A96-8C22-E9C521C07E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2">
              <a:extLst>
                <a:ext uri="{FF2B5EF4-FFF2-40B4-BE49-F238E27FC236}">
                  <a16:creationId xmlns:a16="http://schemas.microsoft.com/office/drawing/2014/main" id="{58F41167-8E99-41B1-8CC4-56C9C0AEDD61}"/>
                </a:ext>
              </a:extLst>
            </p:cNvPr>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4000" dirty="0">
                <a:solidFill>
                  <a:schemeClr val="bg1"/>
                </a:solidFill>
              </a:endParaRPr>
            </a:p>
          </p:txBody>
        </p:sp>
      </p:grpSp>
      <p:sp>
        <p:nvSpPr>
          <p:cNvPr id="2" name="Rectangle 3">
            <a:extLst>
              <a:ext uri="{FF2B5EF4-FFF2-40B4-BE49-F238E27FC236}">
                <a16:creationId xmlns:a16="http://schemas.microsoft.com/office/drawing/2014/main" id="{272365E6-19C7-438F-A9AC-95549DBF1A82}"/>
              </a:ext>
            </a:extLst>
          </p:cNvPr>
          <p:cNvSpPr>
            <a:spLocks noChangeArrowheads="1"/>
          </p:cNvSpPr>
          <p:nvPr/>
        </p:nvSpPr>
        <p:spPr bwMode="auto">
          <a:xfrm>
            <a:off x="104775" y="1498599"/>
            <a:ext cx="8763000" cy="3167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800100" lvl="1" indent="-342900" eaLnBrk="1" hangingPunct="1">
              <a:spcBef>
                <a:spcPct val="20000"/>
              </a:spcBef>
              <a:spcAft>
                <a:spcPts val="1200"/>
              </a:spcAft>
              <a:buSzPct val="100000"/>
              <a:buFont typeface="Arial" panose="020B0604020202020204" pitchFamily="34" charset="0"/>
              <a:buChar char="•"/>
              <a:defRPr/>
            </a:pPr>
            <a:endParaRPr lang="en-US" sz="2000" dirty="0">
              <a:effectLst>
                <a:outerShdw blurRad="50800" dist="50800" dir="1680000" sx="6000" sy="6000" algn="ctr" rotWithShape="0">
                  <a:schemeClr val="tx1"/>
                </a:outerShdw>
              </a:effectLst>
              <a:latin typeface="Arial" charset="0"/>
            </a:endParaRPr>
          </a:p>
        </p:txBody>
      </p:sp>
      <p:sp>
        <p:nvSpPr>
          <p:cNvPr id="5124" name="Rectangle 4">
            <a:extLst>
              <a:ext uri="{FF2B5EF4-FFF2-40B4-BE49-F238E27FC236}">
                <a16:creationId xmlns:a16="http://schemas.microsoft.com/office/drawing/2014/main" id="{39CAAF02-94D2-42DA-B0CE-A145E804C6F1}"/>
              </a:ext>
            </a:extLst>
          </p:cNvPr>
          <p:cNvSpPr>
            <a:spLocks noGrp="1"/>
          </p:cNvSpPr>
          <p:nvPr>
            <p:ph type="title" idx="4294967295"/>
          </p:nvPr>
        </p:nvSpPr>
        <p:spPr>
          <a:xfrm>
            <a:off x="762000" y="0"/>
            <a:ext cx="7772400" cy="1143000"/>
          </a:xfrm>
        </p:spPr>
        <p:txBody>
          <a:bodyPr/>
          <a:lstStyle/>
          <a:p>
            <a:pPr eaLnBrk="1" hangingPunct="1"/>
            <a:r>
              <a:rPr lang="en-US" altLang="en-US" sz="2800" dirty="0">
                <a:solidFill>
                  <a:schemeClr val="bg1"/>
                </a:solidFill>
              </a:rPr>
              <a:t>PA’s Environmental Protection Amendment</a:t>
            </a:r>
          </a:p>
        </p:txBody>
      </p:sp>
      <p:pic>
        <p:nvPicPr>
          <p:cNvPr id="5125" name="Picture 7" descr="DEP-rgb">
            <a:extLst>
              <a:ext uri="{FF2B5EF4-FFF2-40B4-BE49-F238E27FC236}">
                <a16:creationId xmlns:a16="http://schemas.microsoft.com/office/drawing/2014/main" id="{092434A7-E6FC-4E67-BC79-D6D200959D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1413" y="6019800"/>
            <a:ext cx="26241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17B5D102-AE7F-5F74-F32B-BF67FE75BF4F}"/>
              </a:ext>
            </a:extLst>
          </p:cNvPr>
          <p:cNvSpPr txBox="1"/>
          <p:nvPr/>
        </p:nvSpPr>
        <p:spPr>
          <a:xfrm>
            <a:off x="374904" y="4967542"/>
            <a:ext cx="8229548" cy="584775"/>
          </a:xfrm>
          <a:prstGeom prst="rect">
            <a:avLst/>
          </a:prstGeom>
          <a:noFill/>
        </p:spPr>
        <p:txBody>
          <a:bodyPr wrap="square" rtlCol="0">
            <a:spAutoFit/>
          </a:bodyPr>
          <a:lstStyle/>
          <a:p>
            <a:pPr algn="ctr"/>
            <a:endParaRPr lang="en-US" sz="3200" b="1" dirty="0">
              <a:solidFill>
                <a:srgbClr val="FF0000"/>
              </a:solidFill>
            </a:endParaRPr>
          </a:p>
        </p:txBody>
      </p:sp>
      <p:sp>
        <p:nvSpPr>
          <p:cNvPr id="4" name="Rectangle 3">
            <a:extLst>
              <a:ext uri="{FF2B5EF4-FFF2-40B4-BE49-F238E27FC236}">
                <a16:creationId xmlns:a16="http://schemas.microsoft.com/office/drawing/2014/main" id="{F1370005-0167-4CD7-81E4-8B67A3EAFFCC}"/>
              </a:ext>
            </a:extLst>
          </p:cNvPr>
          <p:cNvSpPr/>
          <p:nvPr/>
        </p:nvSpPr>
        <p:spPr>
          <a:xfrm>
            <a:off x="208355" y="1104515"/>
            <a:ext cx="8429625" cy="4524315"/>
          </a:xfrm>
          <a:prstGeom prst="rect">
            <a:avLst/>
          </a:prstGeom>
        </p:spPr>
        <p:txBody>
          <a:bodyPr wrap="square">
            <a:spAutoFit/>
          </a:bodyPr>
          <a:lstStyle/>
          <a:p>
            <a:r>
              <a:rPr lang="en-US" sz="2800" i="1" dirty="0">
                <a:solidFill>
                  <a:srgbClr val="464646"/>
                </a:solidFill>
                <a:latin typeface="Montserrat"/>
              </a:rPr>
              <a:t>Article 1, Section 27 </a:t>
            </a:r>
            <a:br>
              <a:rPr lang="en-US" sz="2800" i="1" dirty="0">
                <a:solidFill>
                  <a:srgbClr val="464646"/>
                </a:solidFill>
                <a:latin typeface="Montserrat"/>
              </a:rPr>
            </a:br>
            <a:r>
              <a:rPr lang="en-US" sz="2800" i="1" dirty="0">
                <a:solidFill>
                  <a:srgbClr val="464646"/>
                </a:solidFill>
                <a:latin typeface="Montserrat"/>
              </a:rPr>
              <a:t>“The people have a right to clean air, pure water, and to the preservation of the natural, scenic, historic, and esthetic values of the environment. Pennsylvania’s public natural resources are the common property of all the people, including generations yet to come. As trustee of these resources, the commonwealth shall conserve and maintain them for the benefit of all the people.”</a:t>
            </a:r>
            <a:endParaRPr lang="es-ES" sz="2800" dirty="0"/>
          </a:p>
        </p:txBody>
      </p:sp>
    </p:spTree>
    <p:extLst>
      <p:ext uri="{BB962C8B-B14F-4D97-AF65-F5344CB8AC3E}">
        <p14:creationId xmlns:p14="http://schemas.microsoft.com/office/powerpoint/2010/main" val="627274708"/>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1">
            <a:extLst>
              <a:ext uri="{FF2B5EF4-FFF2-40B4-BE49-F238E27FC236}">
                <a16:creationId xmlns:a16="http://schemas.microsoft.com/office/drawing/2014/main" id="{B636875A-0007-4BDE-850C-143E56DC67F3}"/>
              </a:ext>
            </a:extLst>
          </p:cNvPr>
          <p:cNvGrpSpPr>
            <a:grpSpLocks/>
          </p:cNvGrpSpPr>
          <p:nvPr/>
        </p:nvGrpSpPr>
        <p:grpSpPr bwMode="auto">
          <a:xfrm>
            <a:off x="288925" y="355600"/>
            <a:ext cx="8382000" cy="660400"/>
            <a:chOff x="288977" y="355144"/>
            <a:chExt cx="8382000" cy="661312"/>
          </a:xfrm>
        </p:grpSpPr>
        <p:pic>
          <p:nvPicPr>
            <p:cNvPr id="5126" name="Picture 5" descr="Aging banner">
              <a:extLst>
                <a:ext uri="{FF2B5EF4-FFF2-40B4-BE49-F238E27FC236}">
                  <a16:creationId xmlns:a16="http://schemas.microsoft.com/office/drawing/2014/main" id="{31F78D6E-EA9D-4A96-8C22-E9C521C07E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2">
              <a:extLst>
                <a:ext uri="{FF2B5EF4-FFF2-40B4-BE49-F238E27FC236}">
                  <a16:creationId xmlns:a16="http://schemas.microsoft.com/office/drawing/2014/main" id="{58F41167-8E99-41B1-8CC4-56C9C0AEDD61}"/>
                </a:ext>
              </a:extLst>
            </p:cNvPr>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4000" dirty="0">
                <a:solidFill>
                  <a:schemeClr val="bg1"/>
                </a:solidFill>
              </a:endParaRPr>
            </a:p>
          </p:txBody>
        </p:sp>
      </p:grpSp>
      <p:sp>
        <p:nvSpPr>
          <p:cNvPr id="2" name="Rectangle 3">
            <a:extLst>
              <a:ext uri="{FF2B5EF4-FFF2-40B4-BE49-F238E27FC236}">
                <a16:creationId xmlns:a16="http://schemas.microsoft.com/office/drawing/2014/main" id="{272365E6-19C7-438F-A9AC-95549DBF1A82}"/>
              </a:ext>
            </a:extLst>
          </p:cNvPr>
          <p:cNvSpPr>
            <a:spLocks noChangeArrowheads="1"/>
          </p:cNvSpPr>
          <p:nvPr/>
        </p:nvSpPr>
        <p:spPr bwMode="auto">
          <a:xfrm>
            <a:off x="98425" y="1324225"/>
            <a:ext cx="8763000" cy="452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2900"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Pre-Application was submitted on January 5, 2022, and a pre-application meeting was held on April 26, 2022.</a:t>
            </a:r>
          </a:p>
          <a:p>
            <a:pPr marL="342900"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The Surface Mine and National Pollutant Discharge Elimination System (NPDES) permit applications were submitted on May 15, 2023. The applications were accepted as complete on May 18, 2023.</a:t>
            </a:r>
          </a:p>
          <a:p>
            <a:pPr marL="342900"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Technical review of the applications is ongoing.</a:t>
            </a:r>
          </a:p>
          <a:p>
            <a:pPr marL="342900"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Public notice in the newspaper started on running on July 5, 2023.</a:t>
            </a:r>
          </a:p>
          <a:p>
            <a:pPr marL="800100" lvl="1"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The notice will run for 4 consecutive weeks–last date will be July 26.</a:t>
            </a:r>
          </a:p>
          <a:p>
            <a:pPr marL="800100" lvl="1"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The public comment periods lasts for 30 days after the final date of publication: August 25, 2023.</a:t>
            </a:r>
          </a:p>
          <a:p>
            <a:pPr marL="800100" lvl="1" indent="-342900" eaLnBrk="1" hangingPunct="1">
              <a:spcBef>
                <a:spcPct val="20000"/>
              </a:spcBef>
              <a:spcAft>
                <a:spcPts val="1200"/>
              </a:spcAft>
              <a:buSzPct val="100000"/>
              <a:buFont typeface="Arial" panose="020B0604020202020204" pitchFamily="34" charset="0"/>
              <a:buChar char="•"/>
              <a:defRPr/>
            </a:pPr>
            <a:endParaRPr lang="en-US" sz="2000" dirty="0">
              <a:effectLst>
                <a:outerShdw blurRad="50800" dist="50800" dir="1680000" sx="6000" sy="6000" algn="ctr" rotWithShape="0">
                  <a:schemeClr val="tx1"/>
                </a:outerShdw>
              </a:effectLst>
              <a:latin typeface="Arial" charset="0"/>
            </a:endParaRPr>
          </a:p>
        </p:txBody>
      </p:sp>
      <p:sp>
        <p:nvSpPr>
          <p:cNvPr id="5124" name="Rectangle 4">
            <a:extLst>
              <a:ext uri="{FF2B5EF4-FFF2-40B4-BE49-F238E27FC236}">
                <a16:creationId xmlns:a16="http://schemas.microsoft.com/office/drawing/2014/main" id="{39CAAF02-94D2-42DA-B0CE-A145E804C6F1}"/>
              </a:ext>
            </a:extLst>
          </p:cNvPr>
          <p:cNvSpPr>
            <a:spLocks noGrp="1"/>
          </p:cNvSpPr>
          <p:nvPr>
            <p:ph type="title" idx="4294967295"/>
          </p:nvPr>
        </p:nvSpPr>
        <p:spPr>
          <a:xfrm>
            <a:off x="762000" y="0"/>
            <a:ext cx="7772400" cy="1143000"/>
          </a:xfrm>
        </p:spPr>
        <p:txBody>
          <a:bodyPr/>
          <a:lstStyle/>
          <a:p>
            <a:pPr eaLnBrk="1" hangingPunct="1"/>
            <a:r>
              <a:rPr lang="en-US" altLang="en-US" sz="2800" dirty="0">
                <a:solidFill>
                  <a:schemeClr val="bg1"/>
                </a:solidFill>
              </a:rPr>
              <a:t>Application Review</a:t>
            </a:r>
          </a:p>
        </p:txBody>
      </p:sp>
      <p:pic>
        <p:nvPicPr>
          <p:cNvPr id="5125" name="Picture 7" descr="DEP-rgb">
            <a:extLst>
              <a:ext uri="{FF2B5EF4-FFF2-40B4-BE49-F238E27FC236}">
                <a16:creationId xmlns:a16="http://schemas.microsoft.com/office/drawing/2014/main" id="{092434A7-E6FC-4E67-BC79-D6D200959D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1413" y="6019800"/>
            <a:ext cx="26241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1">
            <a:extLst>
              <a:ext uri="{FF2B5EF4-FFF2-40B4-BE49-F238E27FC236}">
                <a16:creationId xmlns:a16="http://schemas.microsoft.com/office/drawing/2014/main" id="{B636875A-0007-4BDE-850C-143E56DC67F3}"/>
              </a:ext>
            </a:extLst>
          </p:cNvPr>
          <p:cNvGrpSpPr>
            <a:grpSpLocks/>
          </p:cNvGrpSpPr>
          <p:nvPr/>
        </p:nvGrpSpPr>
        <p:grpSpPr bwMode="auto">
          <a:xfrm>
            <a:off x="288925" y="355600"/>
            <a:ext cx="8382000" cy="660400"/>
            <a:chOff x="288977" y="355144"/>
            <a:chExt cx="8382000" cy="661312"/>
          </a:xfrm>
        </p:grpSpPr>
        <p:pic>
          <p:nvPicPr>
            <p:cNvPr id="5126" name="Picture 5" descr="Aging banner">
              <a:extLst>
                <a:ext uri="{FF2B5EF4-FFF2-40B4-BE49-F238E27FC236}">
                  <a16:creationId xmlns:a16="http://schemas.microsoft.com/office/drawing/2014/main" id="{31F78D6E-EA9D-4A96-8C22-E9C521C07E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2">
              <a:extLst>
                <a:ext uri="{FF2B5EF4-FFF2-40B4-BE49-F238E27FC236}">
                  <a16:creationId xmlns:a16="http://schemas.microsoft.com/office/drawing/2014/main" id="{58F41167-8E99-41B1-8CC4-56C9C0AEDD61}"/>
                </a:ext>
              </a:extLst>
            </p:cNvPr>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4000" dirty="0">
                <a:solidFill>
                  <a:schemeClr val="bg1"/>
                </a:solidFill>
              </a:endParaRPr>
            </a:p>
          </p:txBody>
        </p:sp>
      </p:grpSp>
      <p:sp>
        <p:nvSpPr>
          <p:cNvPr id="2" name="Rectangle 3">
            <a:extLst>
              <a:ext uri="{FF2B5EF4-FFF2-40B4-BE49-F238E27FC236}">
                <a16:creationId xmlns:a16="http://schemas.microsoft.com/office/drawing/2014/main" id="{272365E6-19C7-438F-A9AC-95549DBF1A82}"/>
              </a:ext>
            </a:extLst>
          </p:cNvPr>
          <p:cNvSpPr>
            <a:spLocks noChangeArrowheads="1"/>
          </p:cNvSpPr>
          <p:nvPr/>
        </p:nvSpPr>
        <p:spPr bwMode="auto">
          <a:xfrm>
            <a:off x="104775" y="1498600"/>
            <a:ext cx="8763000" cy="337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2900"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National Pollutant Discharge Elimination System (NPDES) Application</a:t>
            </a:r>
            <a:endParaRPr lang="en-US" sz="20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endParaRPr>
          </a:p>
          <a:p>
            <a:pPr marL="800100" lvl="1"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Draft NPDES Permit will be published in the Pennsylvania Bulletin on August 5, 2023.</a:t>
            </a:r>
          </a:p>
          <a:p>
            <a:pPr marL="800100" lvl="1"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The draft NPDES public comment period lasts for 30 days after publication, ending on September 4, 2023.</a:t>
            </a:r>
          </a:p>
          <a:p>
            <a:pPr marL="800100" lvl="1"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Draft NPDES Permit &amp; Fact Sheet are available for review on the DEP’s Minard Mine webpage.</a:t>
            </a:r>
          </a:p>
          <a:p>
            <a:pPr marL="800100" lvl="1" indent="-342900" eaLnBrk="1" hangingPunct="1">
              <a:spcBef>
                <a:spcPct val="20000"/>
              </a:spcBef>
              <a:spcAft>
                <a:spcPts val="1200"/>
              </a:spcAft>
              <a:buSzPct val="100000"/>
              <a:buFont typeface="Arial" panose="020B0604020202020204" pitchFamily="34" charset="0"/>
              <a:buChar char="•"/>
              <a:defRPr/>
            </a:pPr>
            <a:endParaRPr lang="en-US" sz="2000" dirty="0">
              <a:effectLst>
                <a:outerShdw blurRad="50800" dist="50800" dir="1680000" sx="6000" sy="6000" algn="ctr" rotWithShape="0">
                  <a:schemeClr val="tx1"/>
                </a:outerShdw>
              </a:effectLst>
              <a:latin typeface="Arial" charset="0"/>
            </a:endParaRPr>
          </a:p>
        </p:txBody>
      </p:sp>
      <p:sp>
        <p:nvSpPr>
          <p:cNvPr id="5124" name="Rectangle 4">
            <a:extLst>
              <a:ext uri="{FF2B5EF4-FFF2-40B4-BE49-F238E27FC236}">
                <a16:creationId xmlns:a16="http://schemas.microsoft.com/office/drawing/2014/main" id="{39CAAF02-94D2-42DA-B0CE-A145E804C6F1}"/>
              </a:ext>
            </a:extLst>
          </p:cNvPr>
          <p:cNvSpPr>
            <a:spLocks noGrp="1"/>
          </p:cNvSpPr>
          <p:nvPr>
            <p:ph type="title" idx="4294967295"/>
          </p:nvPr>
        </p:nvSpPr>
        <p:spPr>
          <a:xfrm>
            <a:off x="762000" y="0"/>
            <a:ext cx="7772400" cy="1143000"/>
          </a:xfrm>
        </p:spPr>
        <p:txBody>
          <a:bodyPr/>
          <a:lstStyle/>
          <a:p>
            <a:pPr eaLnBrk="1" hangingPunct="1"/>
            <a:r>
              <a:rPr lang="en-US" altLang="en-US" sz="2800" dirty="0">
                <a:solidFill>
                  <a:schemeClr val="bg1"/>
                </a:solidFill>
              </a:rPr>
              <a:t>Application Review</a:t>
            </a:r>
          </a:p>
        </p:txBody>
      </p:sp>
      <p:pic>
        <p:nvPicPr>
          <p:cNvPr id="5125" name="Picture 7" descr="DEP-rgb">
            <a:extLst>
              <a:ext uri="{FF2B5EF4-FFF2-40B4-BE49-F238E27FC236}">
                <a16:creationId xmlns:a16="http://schemas.microsoft.com/office/drawing/2014/main" id="{092434A7-E6FC-4E67-BC79-D6D200959D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1413" y="6019800"/>
            <a:ext cx="26241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5104396"/>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1">
            <a:extLst>
              <a:ext uri="{FF2B5EF4-FFF2-40B4-BE49-F238E27FC236}">
                <a16:creationId xmlns:a16="http://schemas.microsoft.com/office/drawing/2014/main" id="{B636875A-0007-4BDE-850C-143E56DC67F3}"/>
              </a:ext>
            </a:extLst>
          </p:cNvPr>
          <p:cNvGrpSpPr>
            <a:grpSpLocks/>
          </p:cNvGrpSpPr>
          <p:nvPr/>
        </p:nvGrpSpPr>
        <p:grpSpPr bwMode="auto">
          <a:xfrm>
            <a:off x="288925" y="355600"/>
            <a:ext cx="8382000" cy="660400"/>
            <a:chOff x="288977" y="355144"/>
            <a:chExt cx="8382000" cy="661312"/>
          </a:xfrm>
        </p:grpSpPr>
        <p:pic>
          <p:nvPicPr>
            <p:cNvPr id="5126" name="Picture 5" descr="Aging banner">
              <a:extLst>
                <a:ext uri="{FF2B5EF4-FFF2-40B4-BE49-F238E27FC236}">
                  <a16:creationId xmlns:a16="http://schemas.microsoft.com/office/drawing/2014/main" id="{31F78D6E-EA9D-4A96-8C22-E9C521C07E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2">
              <a:extLst>
                <a:ext uri="{FF2B5EF4-FFF2-40B4-BE49-F238E27FC236}">
                  <a16:creationId xmlns:a16="http://schemas.microsoft.com/office/drawing/2014/main" id="{58F41167-8E99-41B1-8CC4-56C9C0AEDD61}"/>
                </a:ext>
              </a:extLst>
            </p:cNvPr>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4000" dirty="0">
                <a:solidFill>
                  <a:schemeClr val="bg1"/>
                </a:solidFill>
              </a:endParaRPr>
            </a:p>
          </p:txBody>
        </p:sp>
      </p:grpSp>
      <p:sp>
        <p:nvSpPr>
          <p:cNvPr id="2" name="Rectangle 3">
            <a:extLst>
              <a:ext uri="{FF2B5EF4-FFF2-40B4-BE49-F238E27FC236}">
                <a16:creationId xmlns:a16="http://schemas.microsoft.com/office/drawing/2014/main" id="{272365E6-19C7-438F-A9AC-95549DBF1A82}"/>
              </a:ext>
            </a:extLst>
          </p:cNvPr>
          <p:cNvSpPr>
            <a:spLocks noChangeArrowheads="1"/>
          </p:cNvSpPr>
          <p:nvPr/>
        </p:nvSpPr>
        <p:spPr bwMode="auto">
          <a:xfrm>
            <a:off x="0" y="1168399"/>
            <a:ext cx="8763000" cy="467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800100" lvl="1"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charset="0"/>
              </a:rPr>
              <a:t>Following the end of the public comment periods, the Department will send a public comment response document to all commenters addressing their concerns. </a:t>
            </a:r>
          </a:p>
          <a:p>
            <a:pPr marL="800100" lvl="1"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charset="0"/>
              </a:rPr>
              <a:t>The Department will send a technical review letter to Bishop Brothers requesting any necessary corrections or revisions to the permit application. More than one review letter may be required.</a:t>
            </a:r>
          </a:p>
          <a:p>
            <a:pPr marL="800100" lvl="1"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charset="0"/>
              </a:rPr>
              <a:t>After all technical review is complete, the Department will decide if the permit can be issued or if the application should be denied. Bishop Brothers can also choose to withdraw the application.</a:t>
            </a:r>
          </a:p>
          <a:p>
            <a:pPr marL="800100" lvl="1"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charset="0"/>
              </a:rPr>
              <a:t>If it is determined that the permits can be issued, the reclamation bond will be requested from Bishop Brothers.</a:t>
            </a:r>
          </a:p>
          <a:p>
            <a:pPr marL="800100" lvl="1"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charset="0"/>
              </a:rPr>
              <a:t>The permits can be issued shortly after the bond is approved.</a:t>
            </a:r>
          </a:p>
        </p:txBody>
      </p:sp>
      <p:sp>
        <p:nvSpPr>
          <p:cNvPr id="5124" name="Rectangle 4">
            <a:extLst>
              <a:ext uri="{FF2B5EF4-FFF2-40B4-BE49-F238E27FC236}">
                <a16:creationId xmlns:a16="http://schemas.microsoft.com/office/drawing/2014/main" id="{39CAAF02-94D2-42DA-B0CE-A145E804C6F1}"/>
              </a:ext>
            </a:extLst>
          </p:cNvPr>
          <p:cNvSpPr>
            <a:spLocks noGrp="1"/>
          </p:cNvSpPr>
          <p:nvPr>
            <p:ph type="title" idx="4294967295"/>
          </p:nvPr>
        </p:nvSpPr>
        <p:spPr>
          <a:xfrm>
            <a:off x="762000" y="0"/>
            <a:ext cx="7772400" cy="1143000"/>
          </a:xfrm>
        </p:spPr>
        <p:txBody>
          <a:bodyPr/>
          <a:lstStyle/>
          <a:p>
            <a:pPr eaLnBrk="1" hangingPunct="1"/>
            <a:r>
              <a:rPr lang="en-US" altLang="en-US" sz="2800" dirty="0">
                <a:solidFill>
                  <a:schemeClr val="bg1"/>
                </a:solidFill>
              </a:rPr>
              <a:t>Application Review</a:t>
            </a:r>
          </a:p>
        </p:txBody>
      </p:sp>
      <p:pic>
        <p:nvPicPr>
          <p:cNvPr id="5125" name="Picture 7" descr="DEP-rgb">
            <a:extLst>
              <a:ext uri="{FF2B5EF4-FFF2-40B4-BE49-F238E27FC236}">
                <a16:creationId xmlns:a16="http://schemas.microsoft.com/office/drawing/2014/main" id="{092434A7-E6FC-4E67-BC79-D6D200959D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1413" y="6019800"/>
            <a:ext cx="26241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9783571"/>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1">
            <a:extLst>
              <a:ext uri="{FF2B5EF4-FFF2-40B4-BE49-F238E27FC236}">
                <a16:creationId xmlns:a16="http://schemas.microsoft.com/office/drawing/2014/main" id="{B636875A-0007-4BDE-850C-143E56DC67F3}"/>
              </a:ext>
            </a:extLst>
          </p:cNvPr>
          <p:cNvGrpSpPr>
            <a:grpSpLocks/>
          </p:cNvGrpSpPr>
          <p:nvPr/>
        </p:nvGrpSpPr>
        <p:grpSpPr bwMode="auto">
          <a:xfrm>
            <a:off x="288925" y="355600"/>
            <a:ext cx="8382000" cy="660400"/>
            <a:chOff x="288977" y="355144"/>
            <a:chExt cx="8382000" cy="661312"/>
          </a:xfrm>
        </p:grpSpPr>
        <p:pic>
          <p:nvPicPr>
            <p:cNvPr id="5126" name="Picture 5" descr="Aging banner">
              <a:extLst>
                <a:ext uri="{FF2B5EF4-FFF2-40B4-BE49-F238E27FC236}">
                  <a16:creationId xmlns:a16="http://schemas.microsoft.com/office/drawing/2014/main" id="{31F78D6E-EA9D-4A96-8C22-E9C521C07E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2">
              <a:extLst>
                <a:ext uri="{FF2B5EF4-FFF2-40B4-BE49-F238E27FC236}">
                  <a16:creationId xmlns:a16="http://schemas.microsoft.com/office/drawing/2014/main" id="{58F41167-8E99-41B1-8CC4-56C9C0AEDD61}"/>
                </a:ext>
              </a:extLst>
            </p:cNvPr>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4000" dirty="0">
                <a:solidFill>
                  <a:schemeClr val="bg1"/>
                </a:solidFill>
              </a:endParaRPr>
            </a:p>
          </p:txBody>
        </p:sp>
      </p:grpSp>
      <p:sp>
        <p:nvSpPr>
          <p:cNvPr id="2" name="Rectangle 3">
            <a:extLst>
              <a:ext uri="{FF2B5EF4-FFF2-40B4-BE49-F238E27FC236}">
                <a16:creationId xmlns:a16="http://schemas.microsoft.com/office/drawing/2014/main" id="{272365E6-19C7-438F-A9AC-95549DBF1A82}"/>
              </a:ext>
            </a:extLst>
          </p:cNvPr>
          <p:cNvSpPr>
            <a:spLocks noChangeArrowheads="1"/>
          </p:cNvSpPr>
          <p:nvPr/>
        </p:nvSpPr>
        <p:spPr bwMode="auto">
          <a:xfrm>
            <a:off x="76200" y="1257300"/>
            <a:ext cx="8991599" cy="524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2900"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DEP Application Reviewers:</a:t>
            </a:r>
          </a:p>
          <a:p>
            <a:pPr marL="800100" lvl="1"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Gregory Aaron (Geologist) – Head of permitting at Moshannon Office</a:t>
            </a:r>
          </a:p>
          <a:p>
            <a:pPr marL="800100" lvl="1"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John Mital (Geologist) - Lead Reviewer</a:t>
            </a:r>
          </a:p>
          <a:p>
            <a:pPr marL="800100" lvl="1"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Norman Folmar (Engineer)</a:t>
            </a:r>
          </a:p>
          <a:p>
            <a:pPr marL="800100" lvl="1"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Dave Goss (Mining Inspector)</a:t>
            </a:r>
          </a:p>
          <a:p>
            <a:pPr marL="800100" lvl="1"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Michael Donahue (Blast Plan Reviewer &amp; Blasting Inspector)</a:t>
            </a:r>
          </a:p>
          <a:p>
            <a:pPr marL="342900"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Other state/federal agencies that are requested to provide comments:</a:t>
            </a:r>
          </a:p>
          <a:p>
            <a:pPr marL="800100" lvl="1"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Pennsylvania Game Commission – Comments Received</a:t>
            </a:r>
          </a:p>
          <a:p>
            <a:pPr marL="800100" lvl="1"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Pennsylvania Fish Commission – Comments Received</a:t>
            </a:r>
          </a:p>
          <a:p>
            <a:pPr marL="800100" lvl="1"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U.S. Army of Engineers - Pending</a:t>
            </a:r>
          </a:p>
          <a:p>
            <a:pPr marL="800100" lvl="1" indent="-342900" eaLnBrk="1" hangingPunct="1">
              <a:spcBef>
                <a:spcPct val="20000"/>
              </a:spcBef>
              <a:spcAft>
                <a:spcPts val="1200"/>
              </a:spcAft>
              <a:buSzPct val="100000"/>
              <a:buFont typeface="Arial" panose="020B0604020202020204" pitchFamily="34" charset="0"/>
              <a:buChar char="•"/>
              <a:defRPr/>
            </a:pPr>
            <a:endParaRPr lang="en-US" sz="2000" dirty="0">
              <a:effectLst>
                <a:outerShdw blurRad="50800" dist="50800" dir="1680000" sx="6000" sy="6000" algn="ctr" rotWithShape="0">
                  <a:schemeClr val="tx1"/>
                </a:outerShdw>
              </a:effectLst>
              <a:latin typeface="Arial" charset="0"/>
            </a:endParaRPr>
          </a:p>
        </p:txBody>
      </p:sp>
      <p:sp>
        <p:nvSpPr>
          <p:cNvPr id="5124" name="Rectangle 4">
            <a:extLst>
              <a:ext uri="{FF2B5EF4-FFF2-40B4-BE49-F238E27FC236}">
                <a16:creationId xmlns:a16="http://schemas.microsoft.com/office/drawing/2014/main" id="{39CAAF02-94D2-42DA-B0CE-A145E804C6F1}"/>
              </a:ext>
            </a:extLst>
          </p:cNvPr>
          <p:cNvSpPr>
            <a:spLocks noGrp="1"/>
          </p:cNvSpPr>
          <p:nvPr>
            <p:ph type="title" idx="4294967295"/>
          </p:nvPr>
        </p:nvSpPr>
        <p:spPr>
          <a:xfrm>
            <a:off x="762000" y="0"/>
            <a:ext cx="7772400" cy="1143000"/>
          </a:xfrm>
        </p:spPr>
        <p:txBody>
          <a:bodyPr/>
          <a:lstStyle/>
          <a:p>
            <a:pPr eaLnBrk="1" hangingPunct="1"/>
            <a:r>
              <a:rPr lang="en-US" altLang="en-US" sz="2800" dirty="0">
                <a:solidFill>
                  <a:schemeClr val="bg1"/>
                </a:solidFill>
              </a:rPr>
              <a:t>Application Review</a:t>
            </a:r>
          </a:p>
        </p:txBody>
      </p:sp>
      <p:pic>
        <p:nvPicPr>
          <p:cNvPr id="5125" name="Picture 7" descr="DEP-rgb">
            <a:extLst>
              <a:ext uri="{FF2B5EF4-FFF2-40B4-BE49-F238E27FC236}">
                <a16:creationId xmlns:a16="http://schemas.microsoft.com/office/drawing/2014/main" id="{092434A7-E6FC-4E67-BC79-D6D200959D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1413" y="6019800"/>
            <a:ext cx="26241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2101037"/>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1">
            <a:extLst>
              <a:ext uri="{FF2B5EF4-FFF2-40B4-BE49-F238E27FC236}">
                <a16:creationId xmlns:a16="http://schemas.microsoft.com/office/drawing/2014/main" id="{B636875A-0007-4BDE-850C-143E56DC67F3}"/>
              </a:ext>
            </a:extLst>
          </p:cNvPr>
          <p:cNvGrpSpPr>
            <a:grpSpLocks/>
          </p:cNvGrpSpPr>
          <p:nvPr/>
        </p:nvGrpSpPr>
        <p:grpSpPr bwMode="auto">
          <a:xfrm>
            <a:off x="288925" y="355600"/>
            <a:ext cx="8382000" cy="660400"/>
            <a:chOff x="288977" y="355144"/>
            <a:chExt cx="8382000" cy="661312"/>
          </a:xfrm>
        </p:grpSpPr>
        <p:pic>
          <p:nvPicPr>
            <p:cNvPr id="5126" name="Picture 5" descr="Aging banner">
              <a:extLst>
                <a:ext uri="{FF2B5EF4-FFF2-40B4-BE49-F238E27FC236}">
                  <a16:creationId xmlns:a16="http://schemas.microsoft.com/office/drawing/2014/main" id="{31F78D6E-EA9D-4A96-8C22-E9C521C07E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2">
              <a:extLst>
                <a:ext uri="{FF2B5EF4-FFF2-40B4-BE49-F238E27FC236}">
                  <a16:creationId xmlns:a16="http://schemas.microsoft.com/office/drawing/2014/main" id="{58F41167-8E99-41B1-8CC4-56C9C0AEDD61}"/>
                </a:ext>
              </a:extLst>
            </p:cNvPr>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4000" dirty="0">
                <a:solidFill>
                  <a:schemeClr val="bg1"/>
                </a:solidFill>
              </a:endParaRPr>
            </a:p>
          </p:txBody>
        </p:sp>
      </p:grpSp>
      <p:sp>
        <p:nvSpPr>
          <p:cNvPr id="2" name="Rectangle 3">
            <a:extLst>
              <a:ext uri="{FF2B5EF4-FFF2-40B4-BE49-F238E27FC236}">
                <a16:creationId xmlns:a16="http://schemas.microsoft.com/office/drawing/2014/main" id="{272365E6-19C7-438F-A9AC-95549DBF1A82}"/>
              </a:ext>
            </a:extLst>
          </p:cNvPr>
          <p:cNvSpPr>
            <a:spLocks noChangeArrowheads="1"/>
          </p:cNvSpPr>
          <p:nvPr/>
        </p:nvSpPr>
        <p:spPr bwMode="auto">
          <a:xfrm>
            <a:off x="104775" y="1498600"/>
            <a:ext cx="8763000" cy="238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2900" indent="-342900" eaLnBrk="1" hangingPunct="1">
              <a:spcBef>
                <a:spcPct val="20000"/>
              </a:spcBef>
              <a:spcAft>
                <a:spcPts val="1200"/>
              </a:spcAft>
              <a:buSzPct val="100000"/>
              <a:buFont typeface="Arial" panose="020B0604020202020204" pitchFamily="34" charset="0"/>
              <a:buChar char="•"/>
              <a:defRPr/>
            </a:pPr>
            <a:r>
              <a:rPr lang="en-US" sz="24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If the mining and NPDES permits are issued, then there would be a couple other plans and permits that need to be approved by DEP before certain activities could be performed:</a:t>
            </a:r>
          </a:p>
          <a:p>
            <a:pPr marL="800100" lvl="1" indent="-342900" eaLnBrk="1" hangingPunct="1">
              <a:spcBef>
                <a:spcPct val="20000"/>
              </a:spcBef>
              <a:spcAft>
                <a:spcPts val="1200"/>
              </a:spcAft>
              <a:buSzPct val="100000"/>
              <a:buFont typeface="Arial" panose="020B0604020202020204" pitchFamily="34" charset="0"/>
              <a:buChar char="•"/>
              <a:defRPr/>
            </a:pPr>
            <a:r>
              <a:rPr lang="en-US" sz="24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Blast Plan – Must be approved before any blasting may occur</a:t>
            </a:r>
          </a:p>
          <a:p>
            <a:pPr marL="800100" lvl="1" indent="-342900" eaLnBrk="1" hangingPunct="1">
              <a:spcBef>
                <a:spcPct val="20000"/>
              </a:spcBef>
              <a:spcAft>
                <a:spcPts val="1200"/>
              </a:spcAft>
              <a:buSzPct val="100000"/>
              <a:buFont typeface="Arial" panose="020B0604020202020204" pitchFamily="34" charset="0"/>
              <a:buChar char="•"/>
              <a:defRPr/>
            </a:pPr>
            <a:r>
              <a:rPr lang="en-US" sz="24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Air Quality Permit – Must be approved before crushing and screening activities commence</a:t>
            </a:r>
            <a:endParaRPr lang="en-US" sz="2400" dirty="0">
              <a:effectLst>
                <a:outerShdw blurRad="50800" dist="50800" dir="1680000" sx="6000" sy="6000" algn="ctr" rotWithShape="0">
                  <a:schemeClr val="tx1"/>
                </a:outerShdw>
              </a:effectLst>
              <a:latin typeface="Arial" charset="0"/>
            </a:endParaRPr>
          </a:p>
        </p:txBody>
      </p:sp>
      <p:sp>
        <p:nvSpPr>
          <p:cNvPr id="5124" name="Rectangle 4">
            <a:extLst>
              <a:ext uri="{FF2B5EF4-FFF2-40B4-BE49-F238E27FC236}">
                <a16:creationId xmlns:a16="http://schemas.microsoft.com/office/drawing/2014/main" id="{39CAAF02-94D2-42DA-B0CE-A145E804C6F1}"/>
              </a:ext>
            </a:extLst>
          </p:cNvPr>
          <p:cNvSpPr>
            <a:spLocks noGrp="1"/>
          </p:cNvSpPr>
          <p:nvPr>
            <p:ph type="title" idx="4294967295"/>
          </p:nvPr>
        </p:nvSpPr>
        <p:spPr>
          <a:xfrm>
            <a:off x="762000" y="0"/>
            <a:ext cx="7772400" cy="1143000"/>
          </a:xfrm>
        </p:spPr>
        <p:txBody>
          <a:bodyPr/>
          <a:lstStyle/>
          <a:p>
            <a:pPr eaLnBrk="1" hangingPunct="1"/>
            <a:r>
              <a:rPr lang="en-US" altLang="en-US" sz="2800" dirty="0">
                <a:solidFill>
                  <a:schemeClr val="bg1"/>
                </a:solidFill>
              </a:rPr>
              <a:t>Application Review</a:t>
            </a:r>
          </a:p>
        </p:txBody>
      </p:sp>
      <p:pic>
        <p:nvPicPr>
          <p:cNvPr id="5125" name="Picture 7" descr="DEP-rgb">
            <a:extLst>
              <a:ext uri="{FF2B5EF4-FFF2-40B4-BE49-F238E27FC236}">
                <a16:creationId xmlns:a16="http://schemas.microsoft.com/office/drawing/2014/main" id="{092434A7-E6FC-4E67-BC79-D6D200959D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1413" y="6019800"/>
            <a:ext cx="26241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9418796"/>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1">
            <a:extLst>
              <a:ext uri="{FF2B5EF4-FFF2-40B4-BE49-F238E27FC236}">
                <a16:creationId xmlns:a16="http://schemas.microsoft.com/office/drawing/2014/main" id="{B636875A-0007-4BDE-850C-143E56DC67F3}"/>
              </a:ext>
            </a:extLst>
          </p:cNvPr>
          <p:cNvGrpSpPr>
            <a:grpSpLocks/>
          </p:cNvGrpSpPr>
          <p:nvPr/>
        </p:nvGrpSpPr>
        <p:grpSpPr bwMode="auto">
          <a:xfrm>
            <a:off x="288925" y="355600"/>
            <a:ext cx="8382000" cy="660400"/>
            <a:chOff x="288977" y="355144"/>
            <a:chExt cx="8382000" cy="661312"/>
          </a:xfrm>
        </p:grpSpPr>
        <p:pic>
          <p:nvPicPr>
            <p:cNvPr id="5126" name="Picture 5" descr="Aging banner">
              <a:extLst>
                <a:ext uri="{FF2B5EF4-FFF2-40B4-BE49-F238E27FC236}">
                  <a16:creationId xmlns:a16="http://schemas.microsoft.com/office/drawing/2014/main" id="{31F78D6E-EA9D-4A96-8C22-E9C521C07E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2">
              <a:extLst>
                <a:ext uri="{FF2B5EF4-FFF2-40B4-BE49-F238E27FC236}">
                  <a16:creationId xmlns:a16="http://schemas.microsoft.com/office/drawing/2014/main" id="{58F41167-8E99-41B1-8CC4-56C9C0AEDD61}"/>
                </a:ext>
              </a:extLst>
            </p:cNvPr>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4000" dirty="0">
                <a:solidFill>
                  <a:schemeClr val="bg1"/>
                </a:solidFill>
              </a:endParaRPr>
            </a:p>
          </p:txBody>
        </p:sp>
      </p:grpSp>
      <p:sp>
        <p:nvSpPr>
          <p:cNvPr id="2" name="Rectangle 3">
            <a:extLst>
              <a:ext uri="{FF2B5EF4-FFF2-40B4-BE49-F238E27FC236}">
                <a16:creationId xmlns:a16="http://schemas.microsoft.com/office/drawing/2014/main" id="{272365E6-19C7-438F-A9AC-95549DBF1A82}"/>
              </a:ext>
            </a:extLst>
          </p:cNvPr>
          <p:cNvSpPr>
            <a:spLocks noChangeArrowheads="1"/>
          </p:cNvSpPr>
          <p:nvPr/>
        </p:nvSpPr>
        <p:spPr bwMode="auto">
          <a:xfrm>
            <a:off x="98425" y="1172456"/>
            <a:ext cx="8763000" cy="4672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2900" indent="-342900" eaLnBrk="1" hangingPunct="1">
              <a:spcBef>
                <a:spcPct val="20000"/>
              </a:spcBef>
              <a:spcAft>
                <a:spcPts val="1200"/>
              </a:spcAft>
              <a:buSzPct val="100000"/>
              <a:buFont typeface="Arial" panose="020B0604020202020204" pitchFamily="34" charset="0"/>
              <a:buChar char="•"/>
              <a:defRPr/>
            </a:pPr>
            <a:r>
              <a:rPr lang="en-US" sz="21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State regulations that apply to the proposed mining activities:</a:t>
            </a:r>
          </a:p>
          <a:p>
            <a:pPr marL="800100" lvl="1"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PA Code of Regulations Title 25:</a:t>
            </a:r>
          </a:p>
          <a:p>
            <a:pPr marL="1257300" lvl="2"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Chapter 77 – Noncoal Mining</a:t>
            </a:r>
          </a:p>
          <a:p>
            <a:pPr marL="1257300" lvl="2"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Chapter 92a – NPDES</a:t>
            </a:r>
          </a:p>
          <a:p>
            <a:pPr marL="1257300" lvl="2"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Chapter 102- Erosion &amp; Sediment Control</a:t>
            </a:r>
          </a:p>
          <a:p>
            <a:pPr marL="1257300" lvl="2"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Chapter 105 – Dam Safety and Waterway Management</a:t>
            </a:r>
          </a:p>
          <a:p>
            <a:pPr marL="1257300" lvl="2"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Chapter 121, 123, 127 and 129 – Air Quality</a:t>
            </a:r>
          </a:p>
          <a:p>
            <a:pPr marL="1257300" lvl="2"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Chapter 211 – Storage, Handling, and Use of Explosives</a:t>
            </a:r>
          </a:p>
          <a:p>
            <a:pPr marL="1257300" lvl="2" indent="-342900" eaLnBrk="1" hangingPunct="1">
              <a:spcBef>
                <a:spcPct val="20000"/>
              </a:spcBef>
              <a:spcAft>
                <a:spcPts val="1200"/>
              </a:spcAft>
              <a:buSzPct val="100000"/>
              <a:buFont typeface="Arial" panose="020B0604020202020204" pitchFamily="34" charset="0"/>
              <a:buChar char="•"/>
              <a:defRPr/>
            </a:pPr>
            <a:r>
              <a:rPr lang="en-US" sz="20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rPr>
              <a:t>Chapter 245 – Storage Tank &amp; Spill Prevention Program</a:t>
            </a:r>
          </a:p>
          <a:p>
            <a:pPr marL="1257300" lvl="2" indent="-342900" eaLnBrk="1" hangingPunct="1">
              <a:spcBef>
                <a:spcPct val="20000"/>
              </a:spcBef>
              <a:spcAft>
                <a:spcPts val="1200"/>
              </a:spcAft>
              <a:buSzPct val="100000"/>
              <a:buFont typeface="Arial" panose="020B0604020202020204" pitchFamily="34" charset="0"/>
              <a:buChar char="•"/>
              <a:defRPr/>
            </a:pPr>
            <a:endParaRPr lang="en-US" sz="2000" dirty="0">
              <a:effectLst>
                <a:outerShdw blurRad="50800" dist="50800" dir="1680000" sx="6000" sy="6000" algn="ctr" rotWithShape="0">
                  <a:schemeClr val="tx1"/>
                </a:outerShdw>
              </a:effectLst>
              <a:latin typeface="Arial" panose="020B0604020202020204" pitchFamily="34" charset="0"/>
              <a:cs typeface="Arial" panose="020B0604020202020204" pitchFamily="34" charset="0"/>
            </a:endParaRPr>
          </a:p>
        </p:txBody>
      </p:sp>
      <p:sp>
        <p:nvSpPr>
          <p:cNvPr id="5124" name="Rectangle 4">
            <a:extLst>
              <a:ext uri="{FF2B5EF4-FFF2-40B4-BE49-F238E27FC236}">
                <a16:creationId xmlns:a16="http://schemas.microsoft.com/office/drawing/2014/main" id="{39CAAF02-94D2-42DA-B0CE-A145E804C6F1}"/>
              </a:ext>
            </a:extLst>
          </p:cNvPr>
          <p:cNvSpPr>
            <a:spLocks noGrp="1"/>
          </p:cNvSpPr>
          <p:nvPr>
            <p:ph type="title" idx="4294967295"/>
          </p:nvPr>
        </p:nvSpPr>
        <p:spPr>
          <a:xfrm>
            <a:off x="762000" y="0"/>
            <a:ext cx="7772400" cy="1143000"/>
          </a:xfrm>
        </p:spPr>
        <p:txBody>
          <a:bodyPr/>
          <a:lstStyle/>
          <a:p>
            <a:pPr eaLnBrk="1" hangingPunct="1"/>
            <a:r>
              <a:rPr lang="en-US" altLang="en-US" sz="2800" dirty="0">
                <a:solidFill>
                  <a:schemeClr val="bg1"/>
                </a:solidFill>
              </a:rPr>
              <a:t>Application Review</a:t>
            </a:r>
          </a:p>
        </p:txBody>
      </p:sp>
      <p:pic>
        <p:nvPicPr>
          <p:cNvPr id="5125" name="Picture 7" descr="DEP-rgb">
            <a:extLst>
              <a:ext uri="{FF2B5EF4-FFF2-40B4-BE49-F238E27FC236}">
                <a16:creationId xmlns:a16="http://schemas.microsoft.com/office/drawing/2014/main" id="{092434A7-E6FC-4E67-BC79-D6D200959D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1413" y="6019800"/>
            <a:ext cx="26241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0715BF0C-9848-9947-B61A-9552F75E41F7}"/>
              </a:ext>
            </a:extLst>
          </p:cNvPr>
          <p:cNvSpPr txBox="1"/>
          <p:nvPr/>
        </p:nvSpPr>
        <p:spPr>
          <a:xfrm>
            <a:off x="420624" y="6019800"/>
            <a:ext cx="4648200" cy="369332"/>
          </a:xfrm>
          <a:prstGeom prst="rect">
            <a:avLst/>
          </a:prstGeom>
          <a:noFill/>
        </p:spPr>
        <p:txBody>
          <a:bodyPr wrap="square" rtlCol="0">
            <a:spAutoFit/>
          </a:bodyPr>
          <a:lstStyle/>
          <a:p>
            <a:r>
              <a:rPr lang="en-US" b="1" dirty="0">
                <a:solidFill>
                  <a:srgbClr val="FF0000"/>
                </a:solidFill>
              </a:rPr>
              <a:t>https://www.pacodeandbulletin.gov/</a:t>
            </a:r>
          </a:p>
        </p:txBody>
      </p:sp>
    </p:spTree>
    <p:extLst>
      <p:ext uri="{BB962C8B-B14F-4D97-AF65-F5344CB8AC3E}">
        <p14:creationId xmlns:p14="http://schemas.microsoft.com/office/powerpoint/2010/main" val="571839453"/>
      </p:ext>
    </p:extLst>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6778</TotalTime>
  <Words>2019</Words>
  <Application>Microsoft Office PowerPoint</Application>
  <PresentationFormat>On-screen Show (4:3)</PresentationFormat>
  <Paragraphs>162</Paragraphs>
  <Slides>27</Slides>
  <Notes>24</Notes>
  <HiddenSlides>0</HiddenSlides>
  <MMClips>2</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PowerPoint Presentation</vt:lpstr>
      <vt:lpstr>Meeting Agenda</vt:lpstr>
      <vt:lpstr>PA’s Environmental Protection Amendment</vt:lpstr>
      <vt:lpstr>Application Review</vt:lpstr>
      <vt:lpstr>Application Review</vt:lpstr>
      <vt:lpstr>Application Review</vt:lpstr>
      <vt:lpstr>Application Review</vt:lpstr>
      <vt:lpstr>Application Review</vt:lpstr>
      <vt:lpstr>Application Review</vt:lpstr>
      <vt:lpstr>Common Questions &amp; Concerns about Mining</vt:lpstr>
      <vt:lpstr>Common Questions &amp; Concerns about Mining</vt:lpstr>
      <vt:lpstr>Common Questions &amp; Concerns about Mining</vt:lpstr>
      <vt:lpstr>Common Questions &amp; Concerns about Mining</vt:lpstr>
      <vt:lpstr>Common Questions &amp; Concerns about Mining</vt:lpstr>
      <vt:lpstr>Common Questions &amp; Concerns about Mining</vt:lpstr>
      <vt:lpstr>Common Questions &amp; Concerns about Mining</vt:lpstr>
      <vt:lpstr>PowerPoint Presentation</vt:lpstr>
      <vt:lpstr>PowerPoint Presentation</vt:lpstr>
      <vt:lpstr>PowerPoint Presentation</vt:lpstr>
      <vt:lpstr>Common Questions &amp; Concerns about Mining</vt:lpstr>
      <vt:lpstr>Common Questions &amp; Concerns about Mining</vt:lpstr>
      <vt:lpstr>Common Questions &amp; Concerns about Mining</vt:lpstr>
      <vt:lpstr>Common Questions &amp; Concerns about Mining</vt:lpstr>
      <vt:lpstr>Common Questions &amp; Concerns about Mining</vt:lpstr>
      <vt:lpstr>Common Questions &amp; Concerns about Mining</vt:lpstr>
      <vt:lpstr>Common Questions &amp; Concerns about Mining</vt:lpstr>
      <vt:lpstr>PowerPoint Presentation</vt:lpstr>
    </vt:vector>
  </TitlesOfParts>
  <Company>Commonwealth of Pennsylvania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Bold Black 44 pt Calibri Font</dc:title>
  <dc:creator>Rickens, Susan</dc:creator>
  <cp:lastModifiedBy>Gregory Aaron</cp:lastModifiedBy>
  <cp:revision>195</cp:revision>
  <cp:lastPrinted>2020-01-21T19:07:52Z</cp:lastPrinted>
  <dcterms:created xsi:type="dcterms:W3CDTF">2012-04-25T13:00:02Z</dcterms:created>
  <dcterms:modified xsi:type="dcterms:W3CDTF">2023-08-18T13:01:17Z</dcterms:modified>
</cp:coreProperties>
</file>