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8" r:id="rId1"/>
    <p:sldMasterId id="2147483730" r:id="rId2"/>
    <p:sldMasterId id="2147483734" r:id="rId3"/>
  </p:sldMasterIdLst>
  <p:notesMasterIdLst>
    <p:notesMasterId r:id="rId137"/>
  </p:notesMasterIdLst>
  <p:handoutMasterIdLst>
    <p:handoutMasterId r:id="rId138"/>
  </p:handoutMasterIdLst>
  <p:sldIdLst>
    <p:sldId id="427" r:id="rId4"/>
    <p:sldId id="332" r:id="rId5"/>
    <p:sldId id="267" r:id="rId6"/>
    <p:sldId id="291" r:id="rId7"/>
    <p:sldId id="312" r:id="rId8"/>
    <p:sldId id="333" r:id="rId9"/>
    <p:sldId id="334" r:id="rId10"/>
    <p:sldId id="313" r:id="rId11"/>
    <p:sldId id="335" r:id="rId12"/>
    <p:sldId id="336" r:id="rId13"/>
    <p:sldId id="314" r:id="rId14"/>
    <p:sldId id="337" r:id="rId15"/>
    <p:sldId id="315" r:id="rId16"/>
    <p:sldId id="317" r:id="rId17"/>
    <p:sldId id="318" r:id="rId18"/>
    <p:sldId id="319" r:id="rId19"/>
    <p:sldId id="320" r:id="rId20"/>
    <p:sldId id="423" r:id="rId21"/>
    <p:sldId id="424" r:id="rId22"/>
    <p:sldId id="425" r:id="rId23"/>
    <p:sldId id="292" r:id="rId24"/>
    <p:sldId id="293" r:id="rId25"/>
    <p:sldId id="269" r:id="rId26"/>
    <p:sldId id="294" r:id="rId27"/>
    <p:sldId id="295" r:id="rId28"/>
    <p:sldId id="339" r:id="rId29"/>
    <p:sldId id="296" r:id="rId30"/>
    <p:sldId id="270" r:id="rId31"/>
    <p:sldId id="299" r:id="rId32"/>
    <p:sldId id="300" r:id="rId33"/>
    <p:sldId id="340" r:id="rId34"/>
    <p:sldId id="341" r:id="rId35"/>
    <p:sldId id="342" r:id="rId36"/>
    <p:sldId id="343" r:id="rId37"/>
    <p:sldId id="344" r:id="rId38"/>
    <p:sldId id="345" r:id="rId39"/>
    <p:sldId id="346" r:id="rId40"/>
    <p:sldId id="347" r:id="rId41"/>
    <p:sldId id="348" r:id="rId42"/>
    <p:sldId id="349" r:id="rId43"/>
    <p:sldId id="350" r:id="rId44"/>
    <p:sldId id="351" r:id="rId45"/>
    <p:sldId id="352" r:id="rId46"/>
    <p:sldId id="353" r:id="rId47"/>
    <p:sldId id="354" r:id="rId48"/>
    <p:sldId id="355" r:id="rId49"/>
    <p:sldId id="301" r:id="rId50"/>
    <p:sldId id="356" r:id="rId51"/>
    <p:sldId id="357" r:id="rId52"/>
    <p:sldId id="358" r:id="rId53"/>
    <p:sldId id="359" r:id="rId54"/>
    <p:sldId id="360" r:id="rId55"/>
    <p:sldId id="361" r:id="rId56"/>
    <p:sldId id="362" r:id="rId57"/>
    <p:sldId id="363" r:id="rId58"/>
    <p:sldId id="364" r:id="rId59"/>
    <p:sldId id="365" r:id="rId60"/>
    <p:sldId id="366" r:id="rId61"/>
    <p:sldId id="367" r:id="rId62"/>
    <p:sldId id="368" r:id="rId63"/>
    <p:sldId id="276" r:id="rId64"/>
    <p:sldId id="277" r:id="rId65"/>
    <p:sldId id="370" r:id="rId66"/>
    <p:sldId id="278" r:id="rId67"/>
    <p:sldId id="324" r:id="rId68"/>
    <p:sldId id="371" r:id="rId69"/>
    <p:sldId id="279" r:id="rId70"/>
    <p:sldId id="325" r:id="rId71"/>
    <p:sldId id="326" r:id="rId72"/>
    <p:sldId id="280" r:id="rId73"/>
    <p:sldId id="281" r:id="rId74"/>
    <p:sldId id="282" r:id="rId75"/>
    <p:sldId id="283" r:id="rId76"/>
    <p:sldId id="284" r:id="rId77"/>
    <p:sldId id="329" r:id="rId78"/>
    <p:sldId id="285" r:id="rId79"/>
    <p:sldId id="289" r:id="rId80"/>
    <p:sldId id="330" r:id="rId81"/>
    <p:sldId id="331" r:id="rId82"/>
    <p:sldId id="286" r:id="rId83"/>
    <p:sldId id="287" r:id="rId84"/>
    <p:sldId id="288" r:id="rId85"/>
    <p:sldId id="372" r:id="rId86"/>
    <p:sldId id="408" r:id="rId87"/>
    <p:sldId id="373" r:id="rId88"/>
    <p:sldId id="374" r:id="rId89"/>
    <p:sldId id="375" r:id="rId90"/>
    <p:sldId id="409" r:id="rId91"/>
    <p:sldId id="376" r:id="rId92"/>
    <p:sldId id="377" r:id="rId93"/>
    <p:sldId id="378" r:id="rId94"/>
    <p:sldId id="379" r:id="rId95"/>
    <p:sldId id="380" r:id="rId96"/>
    <p:sldId id="381" r:id="rId97"/>
    <p:sldId id="410" r:id="rId98"/>
    <p:sldId id="382" r:id="rId99"/>
    <p:sldId id="383" r:id="rId100"/>
    <p:sldId id="384" r:id="rId101"/>
    <p:sldId id="385" r:id="rId102"/>
    <p:sldId id="386" r:id="rId103"/>
    <p:sldId id="387" r:id="rId104"/>
    <p:sldId id="411" r:id="rId105"/>
    <p:sldId id="388" r:id="rId106"/>
    <p:sldId id="389" r:id="rId107"/>
    <p:sldId id="390" r:id="rId108"/>
    <p:sldId id="391" r:id="rId109"/>
    <p:sldId id="392" r:id="rId110"/>
    <p:sldId id="393" r:id="rId111"/>
    <p:sldId id="394" r:id="rId112"/>
    <p:sldId id="395" r:id="rId113"/>
    <p:sldId id="396" r:id="rId114"/>
    <p:sldId id="397" r:id="rId115"/>
    <p:sldId id="398" r:id="rId116"/>
    <p:sldId id="399" r:id="rId117"/>
    <p:sldId id="400" r:id="rId118"/>
    <p:sldId id="401" r:id="rId119"/>
    <p:sldId id="402" r:id="rId120"/>
    <p:sldId id="403" r:id="rId121"/>
    <p:sldId id="404" r:id="rId122"/>
    <p:sldId id="405" r:id="rId123"/>
    <p:sldId id="406" r:id="rId124"/>
    <p:sldId id="407" r:id="rId125"/>
    <p:sldId id="412" r:id="rId126"/>
    <p:sldId id="413" r:id="rId127"/>
    <p:sldId id="414" r:id="rId128"/>
    <p:sldId id="415" r:id="rId129"/>
    <p:sldId id="416" r:id="rId130"/>
    <p:sldId id="417" r:id="rId131"/>
    <p:sldId id="418" r:id="rId132"/>
    <p:sldId id="419" r:id="rId133"/>
    <p:sldId id="420" r:id="rId134"/>
    <p:sldId id="422" r:id="rId135"/>
    <p:sldId id="421" r:id="rId136"/>
  </p:sldIdLst>
  <p:sldSz cx="9144000" cy="6858000" type="screen4x3"/>
  <p:notesSz cx="6858000" cy="9144000"/>
  <p:custDataLst>
    <p:tags r:id="rId139"/>
  </p:custDataLst>
  <p:defaultTextStyle>
    <a:defPPr>
      <a:defRPr lang="en-US"/>
    </a:defPPr>
    <a:lvl1pPr algn="l" rtl="0" eaLnBrk="0" fontAlgn="base" hangingPunct="0">
      <a:spcBef>
        <a:spcPct val="0"/>
      </a:spcBef>
      <a:spcAft>
        <a:spcPct val="0"/>
      </a:spcAft>
      <a:defRPr sz="24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297B"/>
    <a:srgbClr val="33CCCC"/>
    <a:srgbClr val="99FF99"/>
    <a:srgbClr val="462183"/>
    <a:srgbClr val="EBEBFF"/>
    <a:srgbClr val="FFFF99"/>
    <a:srgbClr val="66CCFF"/>
    <a:srgbClr val="D1D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9" autoAdjust="0"/>
    <p:restoredTop sz="94667" autoAdjust="0"/>
  </p:normalViewPr>
  <p:slideViewPr>
    <p:cSldViewPr snapToGrid="0">
      <p:cViewPr>
        <p:scale>
          <a:sx n="75" d="100"/>
          <a:sy n="75" d="100"/>
        </p:scale>
        <p:origin x="-2058" y="-9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37" d="100"/>
          <a:sy n="37" d="100"/>
        </p:scale>
        <p:origin x="-150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38" Type="http://schemas.openxmlformats.org/officeDocument/2006/relationships/handoutMaster" Target="handoutMasters/handoutMaster1.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tags" Target="tags/tag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slide" Target="slides/slide126.xml"/><Relationship Id="rId137"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32" Type="http://schemas.openxmlformats.org/officeDocument/2006/relationships/slide" Target="slides/slide129.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slide" Target="slides/slide127.xml"/><Relationship Id="rId135" Type="http://schemas.openxmlformats.org/officeDocument/2006/relationships/slide" Target="slides/slide132.xml"/><Relationship Id="rId143"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9318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9318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9318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96C10B3F-C3C6-44EC-B3BD-95C32E913F4B}" type="slidenum">
              <a:rPr lang="en-US"/>
              <a:pPr>
                <a:defRPr/>
              </a:pPr>
              <a:t>‹#›</a:t>
            </a:fld>
            <a:endParaRPr lang="en-US"/>
          </a:p>
        </p:txBody>
      </p:sp>
    </p:spTree>
    <p:extLst>
      <p:ext uri="{BB962C8B-B14F-4D97-AF65-F5344CB8AC3E}">
        <p14:creationId xmlns:p14="http://schemas.microsoft.com/office/powerpoint/2010/main" val="2190874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064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38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65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065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28D69156-8323-415E-AB06-FEDDBAA38F70}" type="slidenum">
              <a:rPr lang="en-US"/>
              <a:pPr>
                <a:defRPr/>
              </a:pPr>
              <a:t>‹#›</a:t>
            </a:fld>
            <a:endParaRPr lang="en-US"/>
          </a:p>
        </p:txBody>
      </p:sp>
    </p:spTree>
    <p:extLst>
      <p:ext uri="{BB962C8B-B14F-4D97-AF65-F5344CB8AC3E}">
        <p14:creationId xmlns:p14="http://schemas.microsoft.com/office/powerpoint/2010/main" val="42651267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10EE9FAA-F7CF-47BE-B05F-5F64BF315630}" type="slidenum">
              <a:rPr lang="en-US" sz="1200" smtClean="0">
                <a:latin typeface="Arial" charset="0"/>
              </a:rPr>
              <a:pPr/>
              <a:t>2</a:t>
            </a:fld>
            <a:endParaRPr lang="en-US" sz="120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F6BA4B80-5E12-4279-8A14-0C3396EF15C5}" type="slidenum">
              <a:rPr lang="en-US" sz="1200" smtClean="0">
                <a:latin typeface="Arial" charset="0"/>
              </a:rPr>
              <a:pPr/>
              <a:t>11</a:t>
            </a:fld>
            <a:endParaRPr lang="en-US" sz="1200" smtClean="0">
              <a:latin typeface="Arial"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a:ln/>
        </p:spPr>
      </p:sp>
      <p:sp>
        <p:nvSpPr>
          <p:cNvPr id="241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41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D8602881-ED94-49A2-834F-703DB0CB3CE1}" type="slidenum">
              <a:rPr lang="en-US" sz="1200" smtClean="0">
                <a:latin typeface="Arial" charset="0"/>
              </a:rPr>
              <a:pPr/>
              <a:t>104</a:t>
            </a:fld>
            <a:endParaRPr lang="en-US" sz="1200" smtClean="0">
              <a:latin typeface="Arial"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a:ln/>
        </p:spPr>
      </p:sp>
      <p:sp>
        <p:nvSpPr>
          <p:cNvPr id="242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42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579317B2-8A67-4D2B-91B5-25AF980FB5E2}" type="slidenum">
              <a:rPr lang="en-US" sz="1200" smtClean="0">
                <a:latin typeface="Arial" charset="0"/>
              </a:rPr>
              <a:pPr/>
              <a:t>105</a:t>
            </a:fld>
            <a:endParaRPr lang="en-US" sz="1200" smtClean="0">
              <a:latin typeface="Arial"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a:ln/>
        </p:spPr>
      </p:sp>
      <p:sp>
        <p:nvSpPr>
          <p:cNvPr id="243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43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A6410EB5-3DCB-4931-9C24-B09D1BBCA830}" type="slidenum">
              <a:rPr lang="en-US" sz="1200" smtClean="0">
                <a:latin typeface="Arial" charset="0"/>
              </a:rPr>
              <a:pPr/>
              <a:t>106</a:t>
            </a:fld>
            <a:endParaRPr lang="en-US" sz="1200" smtClean="0">
              <a:latin typeface="Arial"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a:ln/>
        </p:spPr>
      </p:sp>
      <p:sp>
        <p:nvSpPr>
          <p:cNvPr id="244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44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68A1B494-DAAA-4BCE-9881-4D181F1FFE3B}" type="slidenum">
              <a:rPr lang="en-US" sz="1200" smtClean="0">
                <a:latin typeface="Arial" charset="0"/>
              </a:rPr>
              <a:pPr/>
              <a:t>107</a:t>
            </a:fld>
            <a:endParaRPr lang="en-US" sz="1200" smtClean="0">
              <a:latin typeface="Arial"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a:ln/>
        </p:spPr>
      </p:sp>
      <p:sp>
        <p:nvSpPr>
          <p:cNvPr id="245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45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826608DF-07EB-4213-8092-A174E50E0673}" type="slidenum">
              <a:rPr lang="en-US" sz="1200" smtClean="0">
                <a:latin typeface="Arial" charset="0"/>
              </a:rPr>
              <a:pPr/>
              <a:t>108</a:t>
            </a:fld>
            <a:endParaRPr lang="en-US" sz="1200" smtClean="0">
              <a:latin typeface="Arial"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a:ln/>
        </p:spPr>
      </p:sp>
      <p:sp>
        <p:nvSpPr>
          <p:cNvPr id="246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46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9B5B9E6A-5D82-40A7-A21E-FBFF70503F21}" type="slidenum">
              <a:rPr lang="en-US" sz="1200" smtClean="0">
                <a:latin typeface="Arial" charset="0"/>
              </a:rPr>
              <a:pPr/>
              <a:t>109</a:t>
            </a:fld>
            <a:endParaRPr lang="en-US" sz="1200" smtClean="0">
              <a:latin typeface="Arial"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a:ln/>
        </p:spPr>
      </p:sp>
      <p:sp>
        <p:nvSpPr>
          <p:cNvPr id="247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47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1D55FD95-4141-47EF-9BA2-4B7E609979A5}" type="slidenum">
              <a:rPr lang="en-US" sz="1200" smtClean="0">
                <a:latin typeface="Arial" charset="0"/>
              </a:rPr>
              <a:pPr/>
              <a:t>110</a:t>
            </a:fld>
            <a:endParaRPr lang="en-US" sz="1200" smtClean="0">
              <a:latin typeface="Arial"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a:ln/>
        </p:spPr>
      </p:sp>
      <p:sp>
        <p:nvSpPr>
          <p:cNvPr id="248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48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3D10D13E-18B5-4DD0-8322-BCC3B216E9AB}" type="slidenum">
              <a:rPr lang="en-US" sz="1200" smtClean="0">
                <a:latin typeface="Arial" charset="0"/>
              </a:rPr>
              <a:pPr/>
              <a:t>111</a:t>
            </a:fld>
            <a:endParaRPr lang="en-US" sz="1200" smtClean="0">
              <a:latin typeface="Arial"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a:ln/>
        </p:spPr>
      </p:sp>
      <p:sp>
        <p:nvSpPr>
          <p:cNvPr id="249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49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92C398EF-220C-4D4E-B1EF-FFB756120EB8}" type="slidenum">
              <a:rPr lang="en-US" sz="1200" smtClean="0">
                <a:latin typeface="Arial" charset="0"/>
              </a:rPr>
              <a:pPr/>
              <a:t>112</a:t>
            </a:fld>
            <a:endParaRPr lang="en-US" sz="1200" smtClean="0">
              <a:latin typeface="Arial"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a:ln/>
        </p:spPr>
      </p:sp>
      <p:sp>
        <p:nvSpPr>
          <p:cNvPr id="250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50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A1439528-90D4-46CA-99F1-DA212E192ACC}" type="slidenum">
              <a:rPr lang="en-US" sz="1200" smtClean="0">
                <a:latin typeface="Arial" charset="0"/>
              </a:rPr>
              <a:pPr/>
              <a:t>113</a:t>
            </a:fld>
            <a:endParaRPr lang="en-US" sz="120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0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543BF5DB-128A-4469-AB16-CA7B0F4F9A52}" type="slidenum">
              <a:rPr lang="en-US" sz="1200" smtClean="0">
                <a:latin typeface="Arial" charset="0"/>
              </a:rPr>
              <a:pPr/>
              <a:t>12</a:t>
            </a:fld>
            <a:endParaRPr lang="en-US" sz="1200" smtClean="0">
              <a:latin typeface="Arial" charset="0"/>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a:ln/>
        </p:spPr>
      </p:sp>
      <p:sp>
        <p:nvSpPr>
          <p:cNvPr id="251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51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AA512813-8529-4B46-B011-EE225468421E}" type="slidenum">
              <a:rPr lang="en-US" sz="1200" smtClean="0">
                <a:latin typeface="Arial" charset="0"/>
              </a:rPr>
              <a:pPr/>
              <a:t>114</a:t>
            </a:fld>
            <a:endParaRPr lang="en-US" sz="1200" smtClean="0">
              <a:latin typeface="Arial"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a:ln/>
        </p:spPr>
      </p:sp>
      <p:sp>
        <p:nvSpPr>
          <p:cNvPr id="252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52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BB0EB9C9-4B3B-46AE-A784-8EDB64018934}" type="slidenum">
              <a:rPr lang="en-US" sz="1200" smtClean="0">
                <a:latin typeface="Arial" charset="0"/>
              </a:rPr>
              <a:pPr/>
              <a:t>115</a:t>
            </a:fld>
            <a:endParaRPr lang="en-US" sz="1200" smtClean="0">
              <a:latin typeface="Arial" charset="0"/>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a:ln/>
        </p:spPr>
      </p:sp>
      <p:sp>
        <p:nvSpPr>
          <p:cNvPr id="253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53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95A553F7-044B-43C6-832B-5D749F585620}" type="slidenum">
              <a:rPr lang="en-US" sz="1200" smtClean="0">
                <a:latin typeface="Arial" charset="0"/>
              </a:rPr>
              <a:pPr/>
              <a:t>116</a:t>
            </a:fld>
            <a:endParaRPr lang="en-US" sz="1200" smtClean="0">
              <a:latin typeface="Arial" charset="0"/>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a:ln/>
        </p:spPr>
      </p:sp>
      <p:sp>
        <p:nvSpPr>
          <p:cNvPr id="254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54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ECC05584-6EBE-432C-98A7-3C29F30434A8}" type="slidenum">
              <a:rPr lang="en-US" sz="1200" smtClean="0">
                <a:latin typeface="Arial" charset="0"/>
              </a:rPr>
              <a:pPr/>
              <a:t>117</a:t>
            </a:fld>
            <a:endParaRPr lang="en-US" sz="1200" smtClean="0">
              <a:latin typeface="Arial"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a:ln/>
        </p:spPr>
      </p:sp>
      <p:sp>
        <p:nvSpPr>
          <p:cNvPr id="256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56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74F5F266-1063-4FAF-B1C4-8CCB2E6B1BA2}" type="slidenum">
              <a:rPr lang="en-US" sz="1200" smtClean="0">
                <a:latin typeface="Arial" charset="0"/>
              </a:rPr>
              <a:pPr/>
              <a:t>118</a:t>
            </a:fld>
            <a:endParaRPr lang="en-US" sz="1200" smtClean="0">
              <a:latin typeface="Arial" charset="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a:ln/>
        </p:spPr>
      </p:sp>
      <p:sp>
        <p:nvSpPr>
          <p:cNvPr id="257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57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099679D9-371F-48C6-AB65-78C0B130A0DC}" type="slidenum">
              <a:rPr lang="en-US" sz="1200" smtClean="0">
                <a:latin typeface="Arial" charset="0"/>
              </a:rPr>
              <a:pPr/>
              <a:t>119</a:t>
            </a:fld>
            <a:endParaRPr lang="en-US" sz="1200" smtClean="0">
              <a:latin typeface="Arial" charset="0"/>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a:ln/>
        </p:spPr>
      </p:sp>
      <p:sp>
        <p:nvSpPr>
          <p:cNvPr id="258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58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20C1FABF-4E7A-4449-8855-7E1D5CFBBD5C}" type="slidenum">
              <a:rPr lang="en-US" sz="1200" smtClean="0">
                <a:latin typeface="Arial" charset="0"/>
              </a:rPr>
              <a:pPr/>
              <a:t>120</a:t>
            </a:fld>
            <a:endParaRPr lang="en-US" sz="1200" smtClean="0">
              <a:latin typeface="Arial" charset="0"/>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a:ln/>
        </p:spPr>
      </p:sp>
      <p:sp>
        <p:nvSpPr>
          <p:cNvPr id="259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59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B1D2B3B9-9406-48E8-B5C2-1237A30F3471}" type="slidenum">
              <a:rPr lang="en-US" sz="1200" smtClean="0">
                <a:latin typeface="Arial" charset="0"/>
              </a:rPr>
              <a:pPr/>
              <a:t>121</a:t>
            </a:fld>
            <a:endParaRPr lang="en-US" sz="1200" smtClean="0">
              <a:latin typeface="Arial" charset="0"/>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a:ln/>
        </p:spPr>
      </p:sp>
      <p:sp>
        <p:nvSpPr>
          <p:cNvPr id="260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60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C6762682-A5A1-4C7C-ABA7-1DFDB06330E3}" type="slidenum">
              <a:rPr lang="en-US" sz="1200" smtClean="0">
                <a:latin typeface="Arial" charset="0"/>
              </a:rPr>
              <a:pPr/>
              <a:t>122</a:t>
            </a:fld>
            <a:endParaRPr lang="en-US" sz="1200" smtClean="0">
              <a:latin typeface="Arial" charset="0"/>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a:ln/>
        </p:spPr>
      </p:sp>
      <p:sp>
        <p:nvSpPr>
          <p:cNvPr id="261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61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B4A45D73-16D5-4CFE-B541-3E883CCDBCB4}" type="slidenum">
              <a:rPr lang="en-US" sz="1200" smtClean="0">
                <a:latin typeface="Arial" charset="0"/>
              </a:rPr>
              <a:pPr/>
              <a:t>123</a:t>
            </a:fld>
            <a:endParaRPr lang="en-US" sz="1200"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F67BA57F-5361-4056-BD5E-B480B5E36F34}" type="slidenum">
              <a:rPr lang="en-US" sz="1200" smtClean="0">
                <a:latin typeface="Arial" charset="0"/>
              </a:rPr>
              <a:pPr/>
              <a:t>13</a:t>
            </a:fld>
            <a:endParaRPr lang="en-US" sz="1200" smtClean="0">
              <a:latin typeface="Arial" charset="0"/>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a:ln/>
        </p:spPr>
      </p:sp>
      <p:sp>
        <p:nvSpPr>
          <p:cNvPr id="262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62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6995618D-3ECD-4C6A-A237-7905E6CDC275}" type="slidenum">
              <a:rPr lang="en-US" sz="1200" smtClean="0">
                <a:latin typeface="Arial" charset="0"/>
              </a:rPr>
              <a:pPr/>
              <a:t>124</a:t>
            </a:fld>
            <a:endParaRPr lang="en-US" sz="1200" smtClean="0">
              <a:latin typeface="Arial" charset="0"/>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a:ln/>
        </p:spPr>
      </p:sp>
      <p:sp>
        <p:nvSpPr>
          <p:cNvPr id="263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63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DE44AD86-81E0-4FCE-9CA2-8E35DDE2809F}" type="slidenum">
              <a:rPr lang="en-US" sz="1200" smtClean="0">
                <a:latin typeface="Arial" charset="0"/>
              </a:rPr>
              <a:pPr/>
              <a:t>125</a:t>
            </a:fld>
            <a:endParaRPr lang="en-US" sz="1200" smtClean="0">
              <a:latin typeface="Arial" charset="0"/>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a:ln/>
        </p:spPr>
      </p:sp>
      <p:sp>
        <p:nvSpPr>
          <p:cNvPr id="264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64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2F0DFD76-6CD3-4CF9-A7F5-F6E2A3D9E5B2}" type="slidenum">
              <a:rPr lang="en-US" sz="1200" smtClean="0">
                <a:latin typeface="Arial" charset="0"/>
              </a:rPr>
              <a:pPr/>
              <a:t>126</a:t>
            </a:fld>
            <a:endParaRPr lang="en-US" sz="1200" smtClean="0">
              <a:latin typeface="Arial" charset="0"/>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a:ln/>
        </p:spPr>
      </p:sp>
      <p:sp>
        <p:nvSpPr>
          <p:cNvPr id="265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65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26263585-890B-4646-B985-091F00022830}" type="slidenum">
              <a:rPr lang="en-US" sz="1200" smtClean="0">
                <a:latin typeface="Arial" charset="0"/>
              </a:rPr>
              <a:pPr/>
              <a:t>127</a:t>
            </a:fld>
            <a:endParaRPr lang="en-US" sz="1200" smtClean="0">
              <a:latin typeface="Arial" charset="0"/>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p:cNvSpPr>
            <a:spLocks noGrp="1" noRot="1" noChangeAspect="1" noTextEdit="1"/>
          </p:cNvSpPr>
          <p:nvPr>
            <p:ph type="sldImg"/>
          </p:nvPr>
        </p:nvSpPr>
        <p:spPr>
          <a:ln/>
        </p:spPr>
      </p:sp>
      <p:sp>
        <p:nvSpPr>
          <p:cNvPr id="266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66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0C925E92-65DC-4D84-859E-62EB0EE6D51C}" type="slidenum">
              <a:rPr lang="en-US" sz="1200" smtClean="0">
                <a:latin typeface="Arial" charset="0"/>
              </a:rPr>
              <a:pPr/>
              <a:t>128</a:t>
            </a:fld>
            <a:endParaRPr lang="en-US" sz="1200" smtClean="0">
              <a:latin typeface="Arial" charset="0"/>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a:ln/>
        </p:spPr>
      </p:sp>
      <p:sp>
        <p:nvSpPr>
          <p:cNvPr id="267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67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5F3FC6F9-3BE5-4217-9803-188826BC5C32}" type="slidenum">
              <a:rPr lang="en-US" sz="1200" smtClean="0">
                <a:latin typeface="Arial" charset="0"/>
              </a:rPr>
              <a:pPr/>
              <a:t>129</a:t>
            </a:fld>
            <a:endParaRPr lang="en-US" sz="1200" smtClean="0">
              <a:latin typeface="Arial" charset="0"/>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a:ln/>
        </p:spPr>
      </p:sp>
      <p:sp>
        <p:nvSpPr>
          <p:cNvPr id="268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68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6580FCED-889D-4202-9347-46168E6C1E99}" type="slidenum">
              <a:rPr lang="en-US" sz="1200" smtClean="0">
                <a:latin typeface="Arial" charset="0"/>
              </a:rPr>
              <a:pPr/>
              <a:t>130</a:t>
            </a:fld>
            <a:endParaRPr lang="en-US" sz="1200" smtClean="0">
              <a:latin typeface="Arial" charset="0"/>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a:ln/>
        </p:spPr>
      </p:sp>
      <p:sp>
        <p:nvSpPr>
          <p:cNvPr id="269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69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B6F9AE7E-9058-4592-B6FE-65C4479E6988}" type="slidenum">
              <a:rPr lang="en-US" sz="1200" smtClean="0">
                <a:latin typeface="Arial" charset="0"/>
              </a:rPr>
              <a:pPr/>
              <a:t>131</a:t>
            </a:fld>
            <a:endParaRPr lang="en-US" sz="1200" smtClean="0">
              <a:latin typeface="Arial" charset="0"/>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70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F515DCBD-B4EC-401D-A031-2BCF28A85E9A}" type="slidenum">
              <a:rPr lang="en-US" sz="1200" smtClean="0">
                <a:latin typeface="Arial" charset="0"/>
              </a:rPr>
              <a:pPr/>
              <a:t>132</a:t>
            </a:fld>
            <a:endParaRPr lang="en-US" sz="1200" smtClean="0">
              <a:latin typeface="Arial" charset="0"/>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a:ln/>
        </p:spPr>
      </p:sp>
      <p:sp>
        <p:nvSpPr>
          <p:cNvPr id="271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71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4E4373B1-FABE-44D6-998C-C5FAB5ECAE51}" type="slidenum">
              <a:rPr lang="en-US" sz="1200" smtClean="0">
                <a:latin typeface="Arial" charset="0"/>
              </a:rPr>
              <a:pPr/>
              <a:t>133</a:t>
            </a:fld>
            <a:endParaRPr lang="en-US" sz="1200"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65BF1069-9058-4312-B2A7-C419342AC6E1}" type="slidenum">
              <a:rPr lang="en-US" sz="1200" smtClean="0">
                <a:latin typeface="Arial" charset="0"/>
              </a:rPr>
              <a:pPr/>
              <a:t>14</a:t>
            </a:fld>
            <a:endParaRPr lang="en-US" sz="1200"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AA7C9C15-48E5-425F-9E8C-ABD2060A6538}" type="slidenum">
              <a:rPr lang="en-US" sz="1200" smtClean="0">
                <a:latin typeface="Arial" charset="0"/>
              </a:rPr>
              <a:pPr/>
              <a:t>15</a:t>
            </a:fld>
            <a:endParaRPr lang="en-US" sz="1200"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3A4ED1A9-3BED-4565-B050-9026771A6ACD}" type="slidenum">
              <a:rPr lang="en-US" sz="1200" smtClean="0">
                <a:latin typeface="Arial" charset="0"/>
              </a:rPr>
              <a:pPr/>
              <a:t>16</a:t>
            </a:fld>
            <a:endParaRPr lang="en-US" sz="1200"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5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7CE6B760-E789-43BA-965C-AFD2DC9902A2}" type="slidenum">
              <a:rPr lang="en-US" sz="1200" smtClean="0">
                <a:latin typeface="Arial" charset="0"/>
              </a:rPr>
              <a:pPr/>
              <a:t>17</a:t>
            </a:fld>
            <a:endParaRPr lang="en-US" sz="1200"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6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CC6A9035-A6A6-4A0E-ACC8-ADD0C76A292E}" type="slidenum">
              <a:rPr lang="en-US" sz="1200" smtClean="0">
                <a:latin typeface="Arial" charset="0"/>
              </a:rPr>
              <a:pPr/>
              <a:t>21</a:t>
            </a:fld>
            <a:endParaRPr lang="en-US" sz="1200"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7BB3BED2-33DE-4E0C-B47F-E65983CD4B9B}" type="slidenum">
              <a:rPr lang="en-US" sz="1200" smtClean="0">
                <a:latin typeface="Arial" charset="0"/>
              </a:rPr>
              <a:pPr/>
              <a:t>22</a:t>
            </a:fld>
            <a:endParaRPr lang="en-US" sz="1200"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3FEB1C36-7890-44B7-A9F4-EE1C7BF54D04}" type="slidenum">
              <a:rPr lang="en-US" sz="1200" smtClean="0">
                <a:latin typeface="Arial" charset="0"/>
              </a:rPr>
              <a:pPr/>
              <a:t>23</a:t>
            </a:fld>
            <a:endParaRPr lang="en-US" sz="120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47960CE1-AFE8-4A1A-8A9D-F113A447EAB8}" type="slidenum">
              <a:rPr lang="en-US" sz="1200" smtClean="0">
                <a:latin typeface="Arial" charset="0"/>
              </a:rPr>
              <a:pPr/>
              <a:t>3</a:t>
            </a:fld>
            <a:endParaRPr lang="en-US" sz="1200"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89359EE6-CD0C-4D7F-AB2C-715F778F8583}" type="slidenum">
              <a:rPr lang="en-US" sz="1200" smtClean="0">
                <a:latin typeface="Arial" charset="0"/>
              </a:rPr>
              <a:pPr/>
              <a:t>24</a:t>
            </a:fld>
            <a:endParaRPr lang="en-US" sz="1200"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143C75DA-FE3E-4BA8-BF04-2D703AE54EE9}" type="slidenum">
              <a:rPr lang="en-US" sz="1200" smtClean="0">
                <a:latin typeface="Arial" charset="0"/>
              </a:rPr>
              <a:pPr/>
              <a:t>25</a:t>
            </a:fld>
            <a:endParaRPr lang="en-US" sz="1200"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8D5B69B8-7717-4627-8ACE-A4E85DB707F6}" type="slidenum">
              <a:rPr lang="en-US" sz="1200" smtClean="0">
                <a:latin typeface="Arial" charset="0"/>
              </a:rPr>
              <a:pPr/>
              <a:t>26</a:t>
            </a:fld>
            <a:endParaRPr lang="en-US" sz="1200"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9ECD80F0-9EAB-4CC3-BA36-E5D7A3D2826D}" type="slidenum">
              <a:rPr lang="en-US" sz="1200" smtClean="0">
                <a:latin typeface="Arial" charset="0"/>
              </a:rPr>
              <a:pPr/>
              <a:t>27</a:t>
            </a:fld>
            <a:endParaRPr lang="en-US" sz="1200"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63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B7732A15-3831-453C-8929-19821716DE70}" type="slidenum">
              <a:rPr lang="en-US" sz="1200" smtClean="0">
                <a:latin typeface="Arial" charset="0"/>
              </a:rPr>
              <a:pPr/>
              <a:t>28</a:t>
            </a:fld>
            <a:endParaRPr lang="en-US" sz="1200"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4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83A1D762-16D0-4498-9F4C-1E60F03A5B20}" type="slidenum">
              <a:rPr lang="en-US" sz="1200" smtClean="0">
                <a:latin typeface="Arial" charset="0"/>
              </a:rPr>
              <a:pPr/>
              <a:t>29</a:t>
            </a:fld>
            <a:endParaRPr lang="en-US" sz="1200"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5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C2414A50-3252-4F23-9053-47A70F88D0CD}" type="slidenum">
              <a:rPr lang="en-US" sz="1200" smtClean="0">
                <a:latin typeface="Arial" charset="0"/>
              </a:rPr>
              <a:pPr/>
              <a:t>30</a:t>
            </a:fld>
            <a:endParaRPr lang="en-US" sz="1200"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41E25E5F-E45B-4C6B-8496-8A68E65E4502}" type="slidenum">
              <a:rPr lang="en-US" sz="1200" smtClean="0">
                <a:latin typeface="Arial" charset="0"/>
              </a:rPr>
              <a:pPr/>
              <a:t>31</a:t>
            </a:fld>
            <a:endParaRPr lang="en-US" sz="1200"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C7554292-1120-48E0-9950-5194E7D2D692}" type="slidenum">
              <a:rPr lang="en-US" sz="1200" smtClean="0">
                <a:latin typeface="Arial" charset="0"/>
              </a:rPr>
              <a:pPr/>
              <a:t>32</a:t>
            </a:fld>
            <a:endParaRPr lang="en-US" sz="1200"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48C28398-8ADC-40FA-8312-6DBC3C802068}" type="slidenum">
              <a:rPr lang="en-US" sz="1200" smtClean="0">
                <a:latin typeface="Arial" charset="0"/>
              </a:rPr>
              <a:pPr/>
              <a:t>33</a:t>
            </a:fld>
            <a:endParaRPr lang="en-US" sz="120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34560D3A-766B-4228-9D3A-48C73ED60081}" type="slidenum">
              <a:rPr lang="en-US" sz="1200" smtClean="0">
                <a:latin typeface="Arial" charset="0"/>
              </a:rPr>
              <a:pPr/>
              <a:t>4</a:t>
            </a:fld>
            <a:endParaRPr lang="en-US" sz="1200"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12D2ACDF-10D1-4DD5-9EA6-040CED736AAC}" type="slidenum">
              <a:rPr lang="en-US" sz="1200" smtClean="0">
                <a:latin typeface="Arial" charset="0"/>
              </a:rPr>
              <a:pPr/>
              <a:t>34</a:t>
            </a:fld>
            <a:endParaRPr lang="en-US" sz="1200"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5D90CCEB-8658-4B2B-A9BC-854A3489E7DE}" type="slidenum">
              <a:rPr lang="en-US" sz="1200" smtClean="0">
                <a:latin typeface="Arial" charset="0"/>
              </a:rPr>
              <a:pPr/>
              <a:t>35</a:t>
            </a:fld>
            <a:endParaRPr lang="en-US" sz="1200"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57B27139-EC66-47D7-9E81-EDE7E688443E}" type="slidenum">
              <a:rPr lang="en-US" sz="1200" smtClean="0">
                <a:latin typeface="Arial" charset="0"/>
              </a:rPr>
              <a:pPr/>
              <a:t>36</a:t>
            </a:fld>
            <a:endParaRPr lang="en-US" sz="1200"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16B8A67F-085D-41D1-8DF6-8C1FD7BA234C}" type="slidenum">
              <a:rPr lang="en-US" sz="1200" smtClean="0">
                <a:latin typeface="Arial" charset="0"/>
              </a:rPr>
              <a:pPr/>
              <a:t>37</a:t>
            </a:fld>
            <a:endParaRPr lang="en-US" sz="1200"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76FF1013-274F-4516-8DE7-4D8582DBF122}" type="slidenum">
              <a:rPr lang="en-US" sz="1200" smtClean="0">
                <a:latin typeface="Arial" charset="0"/>
              </a:rPr>
              <a:pPr/>
              <a:t>38</a:t>
            </a:fld>
            <a:endParaRPr lang="en-US" sz="1200"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5CDC6DFD-B074-418D-8C2F-274CAB487BC5}" type="slidenum">
              <a:rPr lang="en-US" sz="1200" smtClean="0">
                <a:latin typeface="Arial" charset="0"/>
              </a:rPr>
              <a:pPr/>
              <a:t>39</a:t>
            </a:fld>
            <a:endParaRPr lang="en-US" sz="1200"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AA1AB9D4-0823-4A32-8DB7-456A6CE519FE}" type="slidenum">
              <a:rPr lang="en-US" sz="1200" smtClean="0">
                <a:latin typeface="Arial" charset="0"/>
              </a:rPr>
              <a:pPr/>
              <a:t>40</a:t>
            </a:fld>
            <a:endParaRPr lang="en-US" sz="1200"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7D8553CD-3B23-4299-A993-1DE94343F422}" type="slidenum">
              <a:rPr lang="en-US" sz="1200" smtClean="0">
                <a:latin typeface="Arial" charset="0"/>
              </a:rPr>
              <a:pPr/>
              <a:t>41</a:t>
            </a:fld>
            <a:endParaRPr lang="en-US" sz="1200" smtClean="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5F28BBF2-4368-4387-80A9-63355506B816}" type="slidenum">
              <a:rPr lang="en-US" sz="1200" smtClean="0">
                <a:latin typeface="Arial" charset="0"/>
              </a:rPr>
              <a:pPr/>
              <a:t>42</a:t>
            </a:fld>
            <a:endParaRPr lang="en-US" sz="1200" smtClean="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A161D40B-9EF1-495B-876C-3247423BC6D6}" type="slidenum">
              <a:rPr lang="en-US" sz="1200" smtClean="0">
                <a:latin typeface="Arial" charset="0"/>
              </a:rPr>
              <a:pPr/>
              <a:t>43</a:t>
            </a:fld>
            <a:endParaRPr lang="en-US" sz="120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DE225DCA-B154-46F2-84D3-1731B54C9879}" type="slidenum">
              <a:rPr lang="en-US" sz="1200" smtClean="0">
                <a:latin typeface="Arial" charset="0"/>
              </a:rPr>
              <a:pPr/>
              <a:t>5</a:t>
            </a:fld>
            <a:endParaRPr lang="en-US" sz="1200" smtClean="0">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4DE05B51-2D5A-4D01-AC27-6D31B4CD052E}" type="slidenum">
              <a:rPr lang="en-US" sz="1200" smtClean="0">
                <a:latin typeface="Arial" charset="0"/>
              </a:rPr>
              <a:pPr/>
              <a:t>44</a:t>
            </a:fld>
            <a:endParaRPr lang="en-US" sz="1200" smtClean="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40CB1202-CDD9-47A6-95C3-422F2E8BA9AC}" type="slidenum">
              <a:rPr lang="en-US" sz="1200" smtClean="0">
                <a:latin typeface="Arial" charset="0"/>
              </a:rPr>
              <a:pPr/>
              <a:t>45</a:t>
            </a:fld>
            <a:endParaRPr lang="en-US" sz="1200" smtClean="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52ED7ADB-AF42-4240-85E0-8D295768F0A9}" type="slidenum">
              <a:rPr lang="en-US" sz="1200" smtClean="0">
                <a:latin typeface="Arial" charset="0"/>
              </a:rPr>
              <a:pPr/>
              <a:t>46</a:t>
            </a:fld>
            <a:endParaRPr lang="en-US" sz="1200" smtClean="0">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3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8849A381-BEF5-4DAD-87C1-D41BB55EF721}" type="slidenum">
              <a:rPr lang="en-US" sz="1200" smtClean="0">
                <a:latin typeface="Arial" charset="0"/>
              </a:rPr>
              <a:pPr/>
              <a:t>47</a:t>
            </a:fld>
            <a:endParaRPr lang="en-US" sz="1200" smtClean="0">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4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5C51727B-E49F-485E-BEE4-D015123A5A93}" type="slidenum">
              <a:rPr lang="en-US" sz="1200" smtClean="0">
                <a:latin typeface="Arial" charset="0"/>
              </a:rPr>
              <a:pPr/>
              <a:t>48</a:t>
            </a:fld>
            <a:endParaRPr lang="en-US" sz="1200" smtClean="0">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5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9A667C59-DBC5-4752-BB56-82645A903BB7}" type="slidenum">
              <a:rPr lang="en-US" sz="1200" smtClean="0">
                <a:latin typeface="Arial" charset="0"/>
              </a:rPr>
              <a:pPr/>
              <a:t>49</a:t>
            </a:fld>
            <a:endParaRPr lang="en-US" sz="1200" smtClean="0">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6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C6A93F10-1BAA-476E-870E-D3059DB41F4F}" type="slidenum">
              <a:rPr lang="en-US" sz="1200" smtClean="0">
                <a:latin typeface="Arial" charset="0"/>
              </a:rPr>
              <a:pPr/>
              <a:t>50</a:t>
            </a:fld>
            <a:endParaRPr lang="en-US" sz="1200" smtClean="0">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7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749858F2-B2B1-42D1-BC29-6A4C87BDC108}" type="slidenum">
              <a:rPr lang="en-US" sz="1200" smtClean="0">
                <a:latin typeface="Arial" charset="0"/>
              </a:rPr>
              <a:pPr/>
              <a:t>51</a:t>
            </a:fld>
            <a:endParaRPr lang="en-US" sz="1200" smtClean="0">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8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D98973E2-8166-4BFD-9590-16BE14A3DD1E}" type="slidenum">
              <a:rPr lang="en-US" sz="1200" smtClean="0">
                <a:latin typeface="Arial" charset="0"/>
              </a:rPr>
              <a:pPr/>
              <a:t>52</a:t>
            </a:fld>
            <a:endParaRPr lang="en-US" sz="1200" smtClean="0">
              <a:latin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9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0A90D49C-1AB7-4160-9D42-8093C0C0FB8E}" type="slidenum">
              <a:rPr lang="en-US" sz="1200" smtClean="0">
                <a:latin typeface="Arial" charset="0"/>
              </a:rPr>
              <a:pPr/>
              <a:t>53</a:t>
            </a:fld>
            <a:endParaRPr lang="en-US" sz="120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2BBBFF2F-9551-48AE-8223-124AA1669BA2}" type="slidenum">
              <a:rPr lang="en-US" sz="1200" smtClean="0">
                <a:latin typeface="Arial" charset="0"/>
              </a:rPr>
              <a:pPr/>
              <a:t>6</a:t>
            </a:fld>
            <a:endParaRPr lang="en-US" sz="1200" smtClean="0">
              <a:latin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0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B0753C54-D6E8-4ECB-A023-CB6F3D7948A6}" type="slidenum">
              <a:rPr lang="en-US" sz="1200" smtClean="0">
                <a:latin typeface="Arial" charset="0"/>
              </a:rPr>
              <a:pPr/>
              <a:t>54</a:t>
            </a:fld>
            <a:endParaRPr lang="en-US" sz="1200" smtClean="0">
              <a:latin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1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C22F8E0E-72FF-483B-A7A7-73EAE1E7733C}" type="slidenum">
              <a:rPr lang="en-US" sz="1200" smtClean="0">
                <a:latin typeface="Arial" charset="0"/>
              </a:rPr>
              <a:pPr/>
              <a:t>55</a:t>
            </a:fld>
            <a:endParaRPr lang="en-US" sz="1200" smtClean="0">
              <a:latin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2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0E08F85D-DBA3-4A75-91F7-159F10F71950}" type="slidenum">
              <a:rPr lang="en-US" sz="1200" smtClean="0">
                <a:latin typeface="Arial" charset="0"/>
              </a:rPr>
              <a:pPr/>
              <a:t>56</a:t>
            </a:fld>
            <a:endParaRPr lang="en-US" sz="1200" smtClean="0">
              <a:latin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3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87FBE1FF-B993-4252-AEAB-9218CCB5AC25}" type="slidenum">
              <a:rPr lang="en-US" sz="1200" smtClean="0">
                <a:latin typeface="Arial" charset="0"/>
              </a:rPr>
              <a:pPr/>
              <a:t>57</a:t>
            </a:fld>
            <a:endParaRPr lang="en-US" sz="1200" smtClean="0">
              <a:latin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4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9CC1EEEA-1959-4A4F-88D9-28A07F187F83}" type="slidenum">
              <a:rPr lang="en-US" sz="1200" smtClean="0">
                <a:latin typeface="Arial" charset="0"/>
              </a:rPr>
              <a:pPr/>
              <a:t>58</a:t>
            </a:fld>
            <a:endParaRPr lang="en-US" sz="1200" smtClean="0">
              <a:latin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5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E97F5938-B501-4521-9A2A-22A58AECE602}" type="slidenum">
              <a:rPr lang="en-US" sz="1200" smtClean="0">
                <a:latin typeface="Arial" charset="0"/>
              </a:rPr>
              <a:pPr/>
              <a:t>59</a:t>
            </a:fld>
            <a:endParaRPr lang="en-US" sz="1200" smtClean="0">
              <a:latin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6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E093D0B1-3987-45B7-9C3A-CA0A149EC26E}" type="slidenum">
              <a:rPr lang="en-US" sz="1200" smtClean="0">
                <a:latin typeface="Arial" charset="0"/>
              </a:rPr>
              <a:pPr/>
              <a:t>60</a:t>
            </a:fld>
            <a:endParaRPr lang="en-US" sz="1200" smtClean="0">
              <a:latin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51642AFF-D472-47B7-ACB5-019BE80ED561}" type="slidenum">
              <a:rPr lang="en-US" sz="1200" smtClean="0">
                <a:latin typeface="Arial" charset="0"/>
              </a:rPr>
              <a:pPr/>
              <a:t>61</a:t>
            </a:fld>
            <a:endParaRPr lang="en-US" sz="1200" smtClean="0">
              <a:latin typeface="Arial"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790AF601-92F0-4911-A8F0-A63F2C76A7A5}" type="slidenum">
              <a:rPr lang="en-US" sz="1200" smtClean="0">
                <a:latin typeface="Arial" charset="0"/>
              </a:rPr>
              <a:pPr/>
              <a:t>62</a:t>
            </a:fld>
            <a:endParaRPr lang="en-US" sz="1200" smtClean="0">
              <a:latin typeface="Arial"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17B08DA9-62CC-4FFE-9B4E-181098B07585}" type="slidenum">
              <a:rPr lang="en-US" sz="1200" smtClean="0">
                <a:latin typeface="Arial" charset="0"/>
              </a:rPr>
              <a:pPr/>
              <a:t>63</a:t>
            </a:fld>
            <a:endParaRPr lang="en-US" sz="120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59F2607A-8E89-424C-9399-1ED9EEA7B667}" type="slidenum">
              <a:rPr lang="en-US" sz="1200" smtClean="0">
                <a:latin typeface="Arial" charset="0"/>
              </a:rPr>
              <a:pPr/>
              <a:t>7</a:t>
            </a:fld>
            <a:endParaRPr lang="en-US" sz="1200" smtClean="0">
              <a:latin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680AAEA0-4EAE-4FFB-A746-AE948A697677}" type="slidenum">
              <a:rPr lang="en-US" sz="1200" smtClean="0">
                <a:latin typeface="Arial" charset="0"/>
              </a:rPr>
              <a:pPr/>
              <a:t>64</a:t>
            </a:fld>
            <a:endParaRPr lang="en-US" sz="1200" smtClean="0">
              <a:latin typeface="Arial"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1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367A6839-8598-4071-B116-0C4A2099D8FD}" type="slidenum">
              <a:rPr lang="en-US" sz="1200" smtClean="0">
                <a:latin typeface="Arial" charset="0"/>
              </a:rPr>
              <a:pPr/>
              <a:t>65</a:t>
            </a:fld>
            <a:endParaRPr lang="en-US" sz="1200" smtClean="0">
              <a:latin typeface="Arial"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2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3CAEAFC3-5199-4E23-8235-27ABE4A78B03}" type="slidenum">
              <a:rPr lang="en-US" sz="1200" smtClean="0">
                <a:latin typeface="Arial" charset="0"/>
              </a:rPr>
              <a:pPr/>
              <a:t>66</a:t>
            </a:fld>
            <a:endParaRPr lang="en-US" sz="1200" smtClean="0">
              <a:latin typeface="Arial"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03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125BC30C-919B-4E9A-8953-D8E9947E48AF}" type="slidenum">
              <a:rPr lang="en-US" sz="1200" smtClean="0">
                <a:latin typeface="Arial" charset="0"/>
              </a:rPr>
              <a:pPr/>
              <a:t>67</a:t>
            </a:fld>
            <a:endParaRPr lang="en-US" sz="1200" smtClean="0">
              <a:latin typeface="Arial"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4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E6BF8547-A5BB-45B7-8380-5CC246489400}" type="slidenum">
              <a:rPr lang="en-US" sz="1200" smtClean="0">
                <a:latin typeface="Arial" charset="0"/>
              </a:rPr>
              <a:pPr/>
              <a:t>68</a:t>
            </a:fld>
            <a:endParaRPr lang="en-US" sz="1200" smtClean="0">
              <a:latin typeface="Arial"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5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66C2C1B2-31DF-4413-9566-829A94DD7C75}" type="slidenum">
              <a:rPr lang="en-US" sz="1200" smtClean="0">
                <a:latin typeface="Arial" charset="0"/>
              </a:rPr>
              <a:pPr/>
              <a:t>69</a:t>
            </a:fld>
            <a:endParaRPr lang="en-US" sz="1200" smtClean="0">
              <a:latin typeface="Arial"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06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D22F3474-0B5B-4912-9DA3-2743CAE382D8}" type="slidenum">
              <a:rPr lang="en-US" sz="1200" smtClean="0">
                <a:latin typeface="Arial" charset="0"/>
              </a:rPr>
              <a:pPr/>
              <a:t>70</a:t>
            </a:fld>
            <a:endParaRPr lang="en-US" sz="1200" smtClean="0">
              <a:latin typeface="Arial"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07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D05BB0E4-3990-4D13-8A4B-1DE2F95D640B}" type="slidenum">
              <a:rPr lang="en-US" sz="1200" smtClean="0">
                <a:latin typeface="Arial" charset="0"/>
              </a:rPr>
              <a:pPr/>
              <a:t>71</a:t>
            </a:fld>
            <a:endParaRPr lang="en-US" sz="1200" smtClean="0">
              <a:latin typeface="Arial"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08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4136D4E3-2C13-4990-B73F-2ACF0E267562}" type="slidenum">
              <a:rPr lang="en-US" sz="1200" smtClean="0">
                <a:latin typeface="Arial" charset="0"/>
              </a:rPr>
              <a:pPr/>
              <a:t>72</a:t>
            </a:fld>
            <a:endParaRPr lang="en-US" sz="1200" smtClean="0">
              <a:latin typeface="Arial"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09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2FC65D1B-92FE-4337-A6D7-0009DB85E188}" type="slidenum">
              <a:rPr lang="en-US" sz="1200" smtClean="0">
                <a:latin typeface="Arial" charset="0"/>
              </a:rPr>
              <a:pPr/>
              <a:t>73</a:t>
            </a:fld>
            <a:endParaRPr lang="en-US" sz="120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EABAAD7F-9203-4366-961F-C7D19D222BD7}" type="slidenum">
              <a:rPr lang="en-US" sz="1200" smtClean="0">
                <a:latin typeface="Arial" charset="0"/>
              </a:rPr>
              <a:pPr/>
              <a:t>8</a:t>
            </a:fld>
            <a:endParaRPr lang="en-US" sz="1200" smtClean="0">
              <a:latin typeface="Arial"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10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7AF50D2A-5742-4762-9E4C-F1D2095E7B52}" type="slidenum">
              <a:rPr lang="en-US" sz="1200" smtClean="0">
                <a:latin typeface="Arial" charset="0"/>
              </a:rPr>
              <a:pPr/>
              <a:t>74</a:t>
            </a:fld>
            <a:endParaRPr lang="en-US" sz="1200" smtClean="0">
              <a:latin typeface="Arial"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1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C5371223-1BFA-49AA-B708-E32EA9B4F928}" type="slidenum">
              <a:rPr lang="en-US" sz="1200" smtClean="0">
                <a:latin typeface="Arial" charset="0"/>
              </a:rPr>
              <a:pPr/>
              <a:t>75</a:t>
            </a:fld>
            <a:endParaRPr lang="en-US" sz="1200" smtClean="0">
              <a:latin typeface="Arial"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12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0FC4C295-A388-4BBE-9C20-B741509732E8}" type="slidenum">
              <a:rPr lang="en-US" sz="1200" smtClean="0">
                <a:latin typeface="Arial" charset="0"/>
              </a:rPr>
              <a:pPr/>
              <a:t>76</a:t>
            </a:fld>
            <a:endParaRPr lang="en-US" sz="1200" smtClean="0">
              <a:latin typeface="Arial"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14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26C91568-9F5E-4481-89E5-963E579C9A8B}" type="slidenum">
              <a:rPr lang="en-US" sz="1200" smtClean="0">
                <a:latin typeface="Arial" charset="0"/>
              </a:rPr>
              <a:pPr/>
              <a:t>77</a:t>
            </a:fld>
            <a:endParaRPr lang="en-US" sz="1200" smtClean="0">
              <a:latin typeface="Arial"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5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79EF78C6-8AAE-493E-A58C-88AAFB0FC31F}" type="slidenum">
              <a:rPr lang="en-US" sz="1200" smtClean="0">
                <a:latin typeface="Arial" charset="0"/>
              </a:rPr>
              <a:pPr/>
              <a:t>78</a:t>
            </a:fld>
            <a:endParaRPr lang="en-US" sz="1200" smtClean="0">
              <a:latin typeface="Arial"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6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18E52BE2-8615-479E-A8C6-D38150FBEE05}" type="slidenum">
              <a:rPr lang="en-US" sz="1200" smtClean="0">
                <a:latin typeface="Arial" charset="0"/>
              </a:rPr>
              <a:pPr/>
              <a:t>79</a:t>
            </a:fld>
            <a:endParaRPr lang="en-US" sz="1200" smtClean="0">
              <a:latin typeface="Arial"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17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AC14EB51-86D2-4BE0-B1E5-618EEAF35FAF}" type="slidenum">
              <a:rPr lang="en-US" sz="1200" smtClean="0">
                <a:latin typeface="Arial" charset="0"/>
              </a:rPr>
              <a:pPr/>
              <a:t>80</a:t>
            </a:fld>
            <a:endParaRPr lang="en-US" sz="1200" smtClean="0">
              <a:latin typeface="Arial"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18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D55BB3FC-8498-4324-A5B6-9754C6423A9E}" type="slidenum">
              <a:rPr lang="en-US" sz="1200" smtClean="0">
                <a:latin typeface="Arial" charset="0"/>
              </a:rPr>
              <a:pPr/>
              <a:t>81</a:t>
            </a:fld>
            <a:endParaRPr lang="en-US" sz="1200" smtClean="0">
              <a:latin typeface="Arial"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219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19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A33FA539-FCE8-4AB7-8173-B196EDD6BA8D}" type="slidenum">
              <a:rPr lang="en-US" sz="1200" smtClean="0">
                <a:latin typeface="Arial" charset="0"/>
              </a:rPr>
              <a:pPr/>
              <a:t>82</a:t>
            </a:fld>
            <a:endParaRPr lang="en-US" sz="1200" smtClean="0">
              <a:latin typeface="Arial"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0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9752231F-7691-4537-8D1E-025478E41356}" type="slidenum">
              <a:rPr lang="en-US" sz="1200" smtClean="0">
                <a:latin typeface="Arial" charset="0"/>
              </a:rPr>
              <a:pPr/>
              <a:t>83</a:t>
            </a:fld>
            <a:endParaRPr lang="en-US" sz="120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74EB45AB-9F52-47C6-9EA7-605788BC437E}" type="slidenum">
              <a:rPr lang="en-US" sz="1200" smtClean="0">
                <a:latin typeface="Arial" charset="0"/>
              </a:rPr>
              <a:pPr/>
              <a:t>9</a:t>
            </a:fld>
            <a:endParaRPr lang="en-US" sz="1200" smtClean="0">
              <a:latin typeface="Arial"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1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8C413871-44A9-4201-A5F5-884014138D83}" type="slidenum">
              <a:rPr lang="en-US" sz="1200" smtClean="0">
                <a:latin typeface="Arial" charset="0"/>
              </a:rPr>
              <a:pPr/>
              <a:t>84</a:t>
            </a:fld>
            <a:endParaRPr lang="en-US" sz="1200" smtClean="0">
              <a:latin typeface="Arial"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2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3CD72893-EE2F-4CE2-B05C-12788924EB6F}" type="slidenum">
              <a:rPr lang="en-US" sz="1200" smtClean="0">
                <a:latin typeface="Arial" charset="0"/>
              </a:rPr>
              <a:pPr/>
              <a:t>85</a:t>
            </a:fld>
            <a:endParaRPr lang="en-US" sz="1200" smtClean="0">
              <a:latin typeface="Arial"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3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BE69ACD7-4E61-45C8-818E-252DC0F507D3}" type="slidenum">
              <a:rPr lang="en-US" sz="1200" smtClean="0">
                <a:latin typeface="Arial" charset="0"/>
              </a:rPr>
              <a:pPr/>
              <a:t>86</a:t>
            </a:fld>
            <a:endParaRPr lang="en-US" sz="1200" smtClean="0">
              <a:latin typeface="Arial"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4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106909BF-7E97-4295-B033-A75C71CF7AD2}" type="slidenum">
              <a:rPr lang="en-US" sz="1200" smtClean="0">
                <a:latin typeface="Arial" charset="0"/>
              </a:rPr>
              <a:pPr/>
              <a:t>87</a:t>
            </a:fld>
            <a:endParaRPr lang="en-US" sz="1200" smtClean="0">
              <a:latin typeface="Arial"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5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47D20404-8AD5-45DE-B565-889CC6C3AD8B}" type="slidenum">
              <a:rPr lang="en-US" sz="1200" smtClean="0">
                <a:latin typeface="Arial" charset="0"/>
              </a:rPr>
              <a:pPr/>
              <a:t>88</a:t>
            </a:fld>
            <a:endParaRPr lang="en-US" sz="1200" smtClean="0">
              <a:latin typeface="Arial"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6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A5149040-168A-43CE-8805-152A99B7F52C}" type="slidenum">
              <a:rPr lang="en-US" sz="1200" smtClean="0">
                <a:latin typeface="Arial" charset="0"/>
              </a:rPr>
              <a:pPr/>
              <a:t>89</a:t>
            </a:fld>
            <a:endParaRPr lang="en-US" sz="1200" smtClean="0">
              <a:latin typeface="Arial"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a:ln/>
        </p:spPr>
      </p:sp>
      <p:sp>
        <p:nvSpPr>
          <p:cNvPr id="227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7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672A0EE3-697C-4917-A459-D96FCA09593F}" type="slidenum">
              <a:rPr lang="en-US" sz="1200" smtClean="0">
                <a:latin typeface="Arial" charset="0"/>
              </a:rPr>
              <a:pPr/>
              <a:t>90</a:t>
            </a:fld>
            <a:endParaRPr lang="en-US" sz="1200" smtClean="0">
              <a:latin typeface="Arial"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a:ln/>
        </p:spPr>
      </p:sp>
      <p:sp>
        <p:nvSpPr>
          <p:cNvPr id="228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8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A2E411F6-168A-492E-B4B7-F90888081E53}" type="slidenum">
              <a:rPr lang="en-US" sz="1200" smtClean="0">
                <a:latin typeface="Arial" charset="0"/>
              </a:rPr>
              <a:pPr/>
              <a:t>91</a:t>
            </a:fld>
            <a:endParaRPr lang="en-US" sz="1200" smtClean="0">
              <a:latin typeface="Arial"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9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64660E73-3EC8-45CE-BF1A-F56854D858F1}" type="slidenum">
              <a:rPr lang="en-US" sz="1200" smtClean="0">
                <a:latin typeface="Arial" charset="0"/>
              </a:rPr>
              <a:pPr/>
              <a:t>92</a:t>
            </a:fld>
            <a:endParaRPr lang="en-US" sz="1200" smtClean="0">
              <a:latin typeface="Arial"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a:ln/>
        </p:spPr>
      </p:sp>
      <p:sp>
        <p:nvSpPr>
          <p:cNvPr id="230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30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B09D7086-169A-4950-B965-9B464E917400}" type="slidenum">
              <a:rPr lang="en-US" sz="1200" smtClean="0">
                <a:latin typeface="Arial" charset="0"/>
              </a:rPr>
              <a:pPr/>
              <a:t>93</a:t>
            </a:fld>
            <a:endParaRPr lang="en-US" sz="120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A501E9DF-61DF-4222-B5E0-24CA9B8ADAB0}" type="slidenum">
              <a:rPr lang="en-US" sz="1200" smtClean="0">
                <a:latin typeface="Arial" charset="0"/>
              </a:rPr>
              <a:pPr/>
              <a:t>10</a:t>
            </a:fld>
            <a:endParaRPr lang="en-US" sz="1200" smtClean="0">
              <a:latin typeface="Arial"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a:ln/>
        </p:spPr>
      </p:sp>
      <p:sp>
        <p:nvSpPr>
          <p:cNvPr id="231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31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D890D7FC-FFA7-4AA3-9E9B-733E586BFC40}" type="slidenum">
              <a:rPr lang="en-US" sz="1200" smtClean="0">
                <a:latin typeface="Arial" charset="0"/>
              </a:rPr>
              <a:pPr/>
              <a:t>94</a:t>
            </a:fld>
            <a:endParaRPr lang="en-US" sz="1200" smtClean="0">
              <a:latin typeface="Arial"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a:ln/>
        </p:spPr>
      </p:sp>
      <p:sp>
        <p:nvSpPr>
          <p:cNvPr id="232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32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057F7570-9E2E-49F6-84EE-9319187969AF}" type="slidenum">
              <a:rPr lang="en-US" sz="1200" smtClean="0">
                <a:latin typeface="Arial" charset="0"/>
              </a:rPr>
              <a:pPr/>
              <a:t>95</a:t>
            </a:fld>
            <a:endParaRPr lang="en-US" sz="1200" smtClean="0">
              <a:latin typeface="Arial"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ln/>
        </p:spPr>
      </p:sp>
      <p:sp>
        <p:nvSpPr>
          <p:cNvPr id="233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33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3B549F39-2C05-4C80-941B-DE21FEC7EECE}" type="slidenum">
              <a:rPr lang="en-US" sz="1200" smtClean="0">
                <a:latin typeface="Arial" charset="0"/>
              </a:rPr>
              <a:pPr/>
              <a:t>96</a:t>
            </a:fld>
            <a:endParaRPr lang="en-US" sz="1200" smtClean="0">
              <a:latin typeface="Arial"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a:ln/>
        </p:spPr>
      </p:sp>
      <p:sp>
        <p:nvSpPr>
          <p:cNvPr id="234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34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45D5D532-C7E0-4888-82A0-FA4E9E44C78F}" type="slidenum">
              <a:rPr lang="en-US" sz="1200" smtClean="0">
                <a:latin typeface="Arial" charset="0"/>
              </a:rPr>
              <a:pPr/>
              <a:t>97</a:t>
            </a:fld>
            <a:endParaRPr lang="en-US" sz="1200" smtClean="0">
              <a:latin typeface="Arial"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a:ln/>
        </p:spPr>
      </p:sp>
      <p:sp>
        <p:nvSpPr>
          <p:cNvPr id="235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35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1F95ECAD-B0A6-4569-BDAD-F029FCE0D207}" type="slidenum">
              <a:rPr lang="en-US" sz="1200" smtClean="0">
                <a:latin typeface="Arial" charset="0"/>
              </a:rPr>
              <a:pPr/>
              <a:t>98</a:t>
            </a:fld>
            <a:endParaRPr lang="en-US" sz="1200" smtClean="0">
              <a:latin typeface="Arial"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36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4E6A54F2-95A0-4EA0-9CDA-48120E051EDC}" type="slidenum">
              <a:rPr lang="en-US" sz="1200" smtClean="0">
                <a:latin typeface="Arial" charset="0"/>
              </a:rPr>
              <a:pPr/>
              <a:t>99</a:t>
            </a:fld>
            <a:endParaRPr lang="en-US" sz="1200" smtClean="0">
              <a:latin typeface="Arial"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a:ln/>
        </p:spPr>
      </p:sp>
      <p:sp>
        <p:nvSpPr>
          <p:cNvPr id="237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37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66526C90-4FDE-4F30-A3E7-93A084E0AF9E}" type="slidenum">
              <a:rPr lang="en-US" sz="1200" smtClean="0">
                <a:latin typeface="Arial" charset="0"/>
              </a:rPr>
              <a:pPr/>
              <a:t>100</a:t>
            </a:fld>
            <a:endParaRPr lang="en-US" sz="1200" smtClean="0">
              <a:latin typeface="Arial"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a:ln/>
        </p:spPr>
      </p:sp>
      <p:sp>
        <p:nvSpPr>
          <p:cNvPr id="238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38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C4E52D88-99ED-42B6-87C6-F851F62CD6B3}" type="slidenum">
              <a:rPr lang="en-US" sz="1200" smtClean="0">
                <a:latin typeface="Arial" charset="0"/>
              </a:rPr>
              <a:pPr/>
              <a:t>101</a:t>
            </a:fld>
            <a:endParaRPr lang="en-US" sz="1200" smtClean="0">
              <a:latin typeface="Arial"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a:ln/>
        </p:spPr>
      </p:sp>
      <p:sp>
        <p:nvSpPr>
          <p:cNvPr id="239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39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CA0E9F54-A3FB-47A1-B884-D079331E6F28}" type="slidenum">
              <a:rPr lang="en-US" sz="1200" smtClean="0">
                <a:latin typeface="Arial" charset="0"/>
              </a:rPr>
              <a:pPr/>
              <a:t>102</a:t>
            </a:fld>
            <a:endParaRPr lang="en-US" sz="1200" smtClean="0">
              <a:latin typeface="Arial"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a:ln/>
        </p:spPr>
      </p:sp>
      <p:sp>
        <p:nvSpPr>
          <p:cNvPr id="240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40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257D40DC-E6A7-41D2-9EA6-DD1999F0605A}" type="slidenum">
              <a:rPr lang="en-US" sz="1200" smtClean="0">
                <a:latin typeface="Arial" charset="0"/>
              </a:rPr>
              <a:pPr/>
              <a:t>103</a:t>
            </a:fld>
            <a:endParaRPr lang="en-US" sz="120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0BA9567A-EDD0-4D59-A341-399534D8B616}" type="slidenum">
              <a:rPr lang="en-US"/>
              <a:pPr>
                <a:defRPr/>
              </a:pPr>
              <a:t>‹#›</a:t>
            </a:fld>
            <a:endParaRPr lang="en-US"/>
          </a:p>
        </p:txBody>
      </p:sp>
    </p:spTree>
    <p:extLst>
      <p:ext uri="{BB962C8B-B14F-4D97-AF65-F5344CB8AC3E}">
        <p14:creationId xmlns:p14="http://schemas.microsoft.com/office/powerpoint/2010/main" val="3612044189"/>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03138345-2E2F-4021-BB87-7349A3284FF0}" type="slidenum">
              <a:rPr lang="en-US"/>
              <a:pPr>
                <a:defRPr/>
              </a:pPr>
              <a:t>‹#›</a:t>
            </a:fld>
            <a:endParaRPr lang="en-US"/>
          </a:p>
        </p:txBody>
      </p:sp>
    </p:spTree>
    <p:extLst>
      <p:ext uri="{BB962C8B-B14F-4D97-AF65-F5344CB8AC3E}">
        <p14:creationId xmlns:p14="http://schemas.microsoft.com/office/powerpoint/2010/main" val="735956784"/>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65088"/>
            <a:ext cx="2286000" cy="67929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50" y="65088"/>
            <a:ext cx="6705600" cy="67929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CA334F4D-47BB-4EF5-9351-DB3732A8EF54}" type="slidenum">
              <a:rPr lang="en-US"/>
              <a:pPr>
                <a:defRPr/>
              </a:pPr>
              <a:t>‹#›</a:t>
            </a:fld>
            <a:endParaRPr lang="en-US"/>
          </a:p>
        </p:txBody>
      </p:sp>
    </p:spTree>
    <p:extLst>
      <p:ext uri="{BB962C8B-B14F-4D97-AF65-F5344CB8AC3E}">
        <p14:creationId xmlns:p14="http://schemas.microsoft.com/office/powerpoint/2010/main" val="2252333593"/>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7" descr="DEP-rgb"/>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400800" y="6096000"/>
            <a:ext cx="26241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ging banne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88925" y="355600"/>
            <a:ext cx="83820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524000"/>
            <a:ext cx="8229600" cy="4602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 y="236538"/>
            <a:ext cx="8229600" cy="868362"/>
          </a:xfrm>
          <a:prstGeom prst="rect">
            <a:avLst/>
          </a:prstGeom>
        </p:spPr>
        <p:txBody>
          <a:bodyPr/>
          <a:lstStyle>
            <a:lvl1pPr>
              <a:defRPr sz="4000">
                <a:solidFill>
                  <a:schemeClr val="bg1"/>
                </a:solidFill>
              </a:defRPr>
            </a:lvl1pPr>
          </a:lstStyle>
          <a:p>
            <a:endParaRPr lang="en-US" dirty="0"/>
          </a:p>
        </p:txBody>
      </p:sp>
      <p:sp>
        <p:nvSpPr>
          <p:cNvPr id="8" name="Slide Number Placeholder 5"/>
          <p:cNvSpPr>
            <a:spLocks noGrp="1"/>
          </p:cNvSpPr>
          <p:nvPr>
            <p:ph type="sldNum" sz="quarter" idx="12"/>
          </p:nvPr>
        </p:nvSpPr>
        <p:spPr>
          <a:xfrm>
            <a:off x="4933950" y="6247607"/>
            <a:ext cx="2133600" cy="365125"/>
          </a:xfrm>
        </p:spPr>
        <p:txBody>
          <a:bodyPr/>
          <a:lstStyle>
            <a:lvl1pPr algn="ctr">
              <a:defRPr sz="1400" b="1">
                <a:solidFill>
                  <a:schemeClr val="tx1"/>
                </a:solidFill>
              </a:defRPr>
            </a:lvl1pPr>
          </a:lstStyle>
          <a:p>
            <a:pPr>
              <a:defRPr/>
            </a:pPr>
            <a:fld id="{21528FFD-A075-478D-8FAA-85DCFDBD6EF0}"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510084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725A2DF-89D6-4F7B-B6E6-9D07C40E565B}" type="datetime1">
              <a:rPr lang="en-US">
                <a:solidFill>
                  <a:prstClr val="black">
                    <a:tint val="75000"/>
                  </a:prstClr>
                </a:solidFill>
              </a:rPr>
              <a:pPr>
                <a:defRPr/>
              </a:pPr>
              <a:t>2/19/2014</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0E177176-2AB9-48AF-B72D-DFD5ACAD9869}"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1520867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xfrm>
            <a:off x="4191000" y="6299200"/>
            <a:ext cx="2133600" cy="365125"/>
          </a:xfrm>
          <a:ln/>
        </p:spPr>
        <p:txBody>
          <a:bodyPr/>
          <a:lstStyle>
            <a:lvl1pPr>
              <a:defRPr sz="1400" b="1">
                <a:solidFill>
                  <a:schemeClr val="tx1"/>
                </a:solidFill>
              </a:defRPr>
            </a:lvl1pPr>
          </a:lstStyle>
          <a:p>
            <a:pPr>
              <a:defRPr/>
            </a:pPr>
            <a:fld id="{333D55EF-AE70-461D-952B-57EBCF9E736B}" type="slidenum">
              <a:rPr lang="en-US" smtClean="0">
                <a:solidFill>
                  <a:prstClr val="black"/>
                </a:solidFill>
              </a:rPr>
              <a:pPr>
                <a:defRPr/>
              </a:pPr>
              <a:t>‹#›</a:t>
            </a:fld>
            <a:endParaRPr lang="en-US">
              <a:solidFill>
                <a:prstClr val="black"/>
              </a:solidFill>
            </a:endParaRPr>
          </a:p>
        </p:txBody>
      </p:sp>
      <p:sp>
        <p:nvSpPr>
          <p:cNvPr id="5" name="Title 1"/>
          <p:cNvSpPr>
            <a:spLocks noGrp="1"/>
          </p:cNvSpPr>
          <p:nvPr>
            <p:ph type="title"/>
          </p:nvPr>
        </p:nvSpPr>
        <p:spPr>
          <a:xfrm>
            <a:off x="457200" y="198438"/>
            <a:ext cx="8229600" cy="868362"/>
          </a:xfrm>
          <a:prstGeom prst="rect">
            <a:avLst/>
          </a:prstGeom>
        </p:spPr>
        <p:txBody>
          <a:bodyPr/>
          <a:lstStyle>
            <a:lvl1pPr>
              <a:defRPr sz="4000">
                <a:solidFill>
                  <a:schemeClr val="bg1"/>
                </a:solidFill>
              </a:defRPr>
            </a:lvl1pPr>
          </a:lstStyle>
          <a:p>
            <a:endParaRPr lang="en-US" dirty="0"/>
          </a:p>
        </p:txBody>
      </p:sp>
    </p:spTree>
    <p:extLst>
      <p:ext uri="{BB962C8B-B14F-4D97-AF65-F5344CB8AC3E}">
        <p14:creationId xmlns:p14="http://schemas.microsoft.com/office/powerpoint/2010/main" val="3406100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83359FB-C1EE-4ED9-AF56-B1F1CE200535}" type="datetimeFigureOut">
              <a:rPr lang="en-US">
                <a:solidFill>
                  <a:prstClr val="black">
                    <a:tint val="75000"/>
                  </a:prstClr>
                </a:solidFill>
              </a:rPr>
              <a:pPr>
                <a:defRPr/>
              </a:pPr>
              <a:t>2/19/2014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A3ED8B7-32C4-465B-8CBA-3986C544021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25724"/>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C55B09-5FCE-4C78-9D8B-AD39598D1E18}" type="datetimeFigureOut">
              <a:rPr lang="en-US">
                <a:solidFill>
                  <a:prstClr val="black">
                    <a:tint val="75000"/>
                  </a:prstClr>
                </a:solidFill>
              </a:rPr>
              <a:pPr>
                <a:defRPr/>
              </a:pPr>
              <a:t>2/19/2014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4188052" y="6189847"/>
            <a:ext cx="2133600" cy="365125"/>
          </a:xfrm>
        </p:spPr>
        <p:txBody>
          <a:bodyPr/>
          <a:lstStyle>
            <a:lvl1pPr>
              <a:defRPr/>
            </a:lvl1pPr>
          </a:lstStyle>
          <a:p>
            <a:pPr>
              <a:defRPr/>
            </a:pPr>
            <a:fld id="{9809357C-8C39-4A5A-B1A4-4716847E699C}" type="slidenum">
              <a:rPr lang="en-US">
                <a:solidFill>
                  <a:prstClr val="black">
                    <a:tint val="75000"/>
                  </a:prstClr>
                </a:solidFill>
              </a:rPr>
              <a:pPr>
                <a:defRPr/>
              </a:pPr>
              <a:t>‹#›</a:t>
            </a:fld>
            <a:endParaRPr lang="en-US">
              <a:solidFill>
                <a:prstClr val="black">
                  <a:tint val="75000"/>
                </a:prstClr>
              </a:solidFill>
            </a:endParaRPr>
          </a:p>
        </p:txBody>
      </p:sp>
      <p:sp>
        <p:nvSpPr>
          <p:cNvPr id="9" name="Rectangle 2"/>
          <p:cNvSpPr txBox="1">
            <a:spLocks noChangeArrowheads="1"/>
          </p:cNvSpPr>
          <p:nvPr/>
        </p:nvSpPr>
        <p:spPr bwMode="auto">
          <a:xfrm>
            <a:off x="761948" y="385086"/>
            <a:ext cx="7848600" cy="45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endParaRPr lang="en-US" sz="4000" dirty="0">
              <a:solidFill>
                <a:prstClr val="white"/>
              </a:solidFill>
            </a:endParaRPr>
          </a:p>
        </p:txBody>
      </p:sp>
      <p:sp>
        <p:nvSpPr>
          <p:cNvPr id="11" name="Rectangle 10"/>
          <p:cNvSpPr/>
          <p:nvPr userDrawn="1"/>
        </p:nvSpPr>
        <p:spPr>
          <a:xfrm>
            <a:off x="287073" y="6554972"/>
            <a:ext cx="6091781" cy="69112"/>
          </a:xfrm>
          <a:prstGeom prst="rect">
            <a:avLst/>
          </a:prstGeom>
          <a:solidFill>
            <a:srgbClr val="00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63817696"/>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4811E76-26C0-4A55-AB1D-0E18C756BEDD}" type="datetimeFigureOut">
              <a:rPr lang="en-US">
                <a:solidFill>
                  <a:prstClr val="black">
                    <a:tint val="75000"/>
                  </a:prstClr>
                </a:solidFill>
              </a:rPr>
              <a:pPr>
                <a:defRPr/>
              </a:pPr>
              <a:t>2/19/2014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F8A0425-7294-49AD-8A3B-DFDAE54EDDE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25800561"/>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19DE0A0-D16D-43EB-A89D-D4E83DDCDD23}" type="datetimeFigureOut">
              <a:rPr lang="en-US">
                <a:solidFill>
                  <a:prstClr val="black">
                    <a:tint val="75000"/>
                  </a:prstClr>
                </a:solidFill>
              </a:rPr>
              <a:pPr>
                <a:defRPr/>
              </a:pPr>
              <a:t>2/19/2014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1EDD027-B1B1-47E1-B9D4-26A22614B9E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96817932"/>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F3DC610-13CE-492E-B76E-55DBD784ED7A}" type="datetimeFigureOut">
              <a:rPr lang="en-US">
                <a:solidFill>
                  <a:prstClr val="black">
                    <a:tint val="75000"/>
                  </a:prstClr>
                </a:solidFill>
              </a:rPr>
              <a:pPr>
                <a:defRPr/>
              </a:pPr>
              <a:t>2/19/2014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CD7D5B5-1630-4275-9868-B35A2978077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03781756"/>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E8C74780-7158-43CB-A954-B4AB52287DC6}" type="slidenum">
              <a:rPr lang="en-US"/>
              <a:pPr>
                <a:defRPr/>
              </a:pPr>
              <a:t>‹#›</a:t>
            </a:fld>
            <a:endParaRPr lang="en-US"/>
          </a:p>
        </p:txBody>
      </p:sp>
    </p:spTree>
    <p:extLst>
      <p:ext uri="{BB962C8B-B14F-4D97-AF65-F5344CB8AC3E}">
        <p14:creationId xmlns:p14="http://schemas.microsoft.com/office/powerpoint/2010/main" val="4185366352"/>
      </p:ext>
    </p:extLst>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56864CA-C436-4AFB-BCE6-C8F8EFC56C27}" type="datetimeFigureOut">
              <a:rPr lang="en-US">
                <a:solidFill>
                  <a:prstClr val="black">
                    <a:tint val="75000"/>
                  </a:prstClr>
                </a:solidFill>
              </a:rPr>
              <a:pPr>
                <a:defRPr/>
              </a:pPr>
              <a:t>2/19/2014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13238F8-538C-403F-B6DF-C0B383EE886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39060947"/>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a:defRPr/>
            </a:pPr>
            <a:fld id="{1F00732E-761A-49FA-87B9-6E46DC4D17D9}" type="slidenum">
              <a:rPr lang="en-US"/>
              <a:pPr>
                <a:defRPr/>
              </a:pPr>
              <a:t>‹#›</a:t>
            </a:fld>
            <a:endParaRPr lang="en-US"/>
          </a:p>
        </p:txBody>
      </p:sp>
    </p:spTree>
    <p:extLst>
      <p:ext uri="{BB962C8B-B14F-4D97-AF65-F5344CB8AC3E}">
        <p14:creationId xmlns:p14="http://schemas.microsoft.com/office/powerpoint/2010/main" val="2893246251"/>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543050"/>
            <a:ext cx="4378325" cy="5314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0725" y="1543050"/>
            <a:ext cx="4379913" cy="5314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sldNum" sz="quarter" idx="10"/>
          </p:nvPr>
        </p:nvSpPr>
        <p:spPr>
          <a:ln/>
        </p:spPr>
        <p:txBody>
          <a:bodyPr/>
          <a:lstStyle>
            <a:lvl1pPr>
              <a:defRPr/>
            </a:lvl1pPr>
          </a:lstStyle>
          <a:p>
            <a:pPr>
              <a:defRPr/>
            </a:pPr>
            <a:fld id="{14CE08C1-442A-4F35-B940-0C1B85F0B8C5}" type="slidenum">
              <a:rPr lang="en-US"/>
              <a:pPr>
                <a:defRPr/>
              </a:pPr>
              <a:t>‹#›</a:t>
            </a:fld>
            <a:endParaRPr lang="en-US"/>
          </a:p>
        </p:txBody>
      </p:sp>
    </p:spTree>
    <p:extLst>
      <p:ext uri="{BB962C8B-B14F-4D97-AF65-F5344CB8AC3E}">
        <p14:creationId xmlns:p14="http://schemas.microsoft.com/office/powerpoint/2010/main" val="830134870"/>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sldNum" sz="quarter" idx="10"/>
          </p:nvPr>
        </p:nvSpPr>
        <p:spPr>
          <a:ln/>
        </p:spPr>
        <p:txBody>
          <a:bodyPr/>
          <a:lstStyle>
            <a:lvl1pPr>
              <a:defRPr/>
            </a:lvl1pPr>
          </a:lstStyle>
          <a:p>
            <a:pPr>
              <a:defRPr/>
            </a:pPr>
            <a:fld id="{9903F07E-9BBD-43C2-8A9B-97DBA7FD99ED}" type="slidenum">
              <a:rPr lang="en-US"/>
              <a:pPr>
                <a:defRPr/>
              </a:pPr>
              <a:t>‹#›</a:t>
            </a:fld>
            <a:endParaRPr lang="en-US"/>
          </a:p>
        </p:txBody>
      </p:sp>
    </p:spTree>
    <p:extLst>
      <p:ext uri="{BB962C8B-B14F-4D97-AF65-F5344CB8AC3E}">
        <p14:creationId xmlns:p14="http://schemas.microsoft.com/office/powerpoint/2010/main" val="2569695616"/>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a:ln/>
        </p:spPr>
        <p:txBody>
          <a:bodyPr/>
          <a:lstStyle>
            <a:lvl1pPr>
              <a:defRPr/>
            </a:lvl1pPr>
          </a:lstStyle>
          <a:p>
            <a:pPr>
              <a:defRPr/>
            </a:pPr>
            <a:fld id="{93EF3D9C-691E-42C2-8792-85FFE1E91861}" type="slidenum">
              <a:rPr lang="en-US"/>
              <a:pPr>
                <a:defRPr/>
              </a:pPr>
              <a:t>‹#›</a:t>
            </a:fld>
            <a:endParaRPr lang="en-US"/>
          </a:p>
        </p:txBody>
      </p:sp>
    </p:spTree>
    <p:extLst>
      <p:ext uri="{BB962C8B-B14F-4D97-AF65-F5344CB8AC3E}">
        <p14:creationId xmlns:p14="http://schemas.microsoft.com/office/powerpoint/2010/main" val="2845545284"/>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2D69E6A3-0162-44CC-AB94-8B5391DA9413}" type="slidenum">
              <a:rPr lang="en-US"/>
              <a:pPr>
                <a:defRPr/>
              </a:pPr>
              <a:t>‹#›</a:t>
            </a:fld>
            <a:endParaRPr lang="en-US"/>
          </a:p>
        </p:txBody>
      </p:sp>
    </p:spTree>
    <p:extLst>
      <p:ext uri="{BB962C8B-B14F-4D97-AF65-F5344CB8AC3E}">
        <p14:creationId xmlns:p14="http://schemas.microsoft.com/office/powerpoint/2010/main" val="427120140"/>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4D64B6F8-22A6-4E73-A2E2-54E0D16160B6}" type="slidenum">
              <a:rPr lang="en-US"/>
              <a:pPr>
                <a:defRPr/>
              </a:pPr>
              <a:t>‹#›</a:t>
            </a:fld>
            <a:endParaRPr lang="en-US"/>
          </a:p>
        </p:txBody>
      </p:sp>
    </p:spTree>
    <p:extLst>
      <p:ext uri="{BB962C8B-B14F-4D97-AF65-F5344CB8AC3E}">
        <p14:creationId xmlns:p14="http://schemas.microsoft.com/office/powerpoint/2010/main" val="3673850448"/>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C0C93DBE-FCB9-4590-8264-CD16E28B1784}" type="slidenum">
              <a:rPr lang="en-US"/>
              <a:pPr>
                <a:defRPr/>
              </a:pPr>
              <a:t>‹#›</a:t>
            </a:fld>
            <a:endParaRPr lang="en-US"/>
          </a:p>
        </p:txBody>
      </p:sp>
    </p:spTree>
    <p:extLst>
      <p:ext uri="{BB962C8B-B14F-4D97-AF65-F5344CB8AC3E}">
        <p14:creationId xmlns:p14="http://schemas.microsoft.com/office/powerpoint/2010/main" val="863735059"/>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atin typeface="Arial" charset="0"/>
              </a:defRPr>
            </a:lvl1pPr>
          </a:lstStyle>
          <a:p>
            <a:pPr>
              <a:defRPr/>
            </a:pPr>
            <a:fld id="{794EBEFA-D634-4A40-B8BD-2AEB4357CD07}" type="slidenum">
              <a:rPr lang="en-US"/>
              <a:pPr>
                <a:defRPr/>
              </a:pPr>
              <a:t>‹#›</a:t>
            </a:fld>
            <a:endParaRPr lang="en-US"/>
          </a:p>
        </p:txBody>
      </p:sp>
      <p:grpSp>
        <p:nvGrpSpPr>
          <p:cNvPr id="1027" name="Group 3"/>
          <p:cNvGrpSpPr>
            <a:grpSpLocks/>
          </p:cNvGrpSpPr>
          <p:nvPr/>
        </p:nvGrpSpPr>
        <p:grpSpPr bwMode="auto">
          <a:xfrm>
            <a:off x="0" y="0"/>
            <a:ext cx="9140825" cy="6850063"/>
            <a:chOff x="0" y="0"/>
            <a:chExt cx="5758" cy="4315"/>
          </a:xfrm>
        </p:grpSpPr>
        <p:grpSp>
          <p:nvGrpSpPr>
            <p:cNvPr id="1031" name="Group 4"/>
            <p:cNvGrpSpPr>
              <a:grpSpLocks/>
            </p:cNvGrpSpPr>
            <p:nvPr userDrawn="1"/>
          </p:nvGrpSpPr>
          <p:grpSpPr bwMode="auto">
            <a:xfrm>
              <a:off x="1728" y="2230"/>
              <a:ext cx="4027" cy="2085"/>
              <a:chOff x="1728" y="2230"/>
              <a:chExt cx="4027" cy="2085"/>
            </a:xfrm>
          </p:grpSpPr>
          <p:sp>
            <p:nvSpPr>
              <p:cNvPr id="165893" name="Freeform 5"/>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165894" name="Freeform 6"/>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65895" name="Freeform 7"/>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037" name="Freeform 8"/>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897" name="Freeform 9"/>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165898" name="Freeform 10"/>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1033" name="Freeform 11"/>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5900" name="Rectangle 12"/>
          <p:cNvSpPr>
            <a:spLocks noGrp="1" noRot="1" noChangeArrowheads="1"/>
          </p:cNvSpPr>
          <p:nvPr>
            <p:ph type="title"/>
          </p:nvPr>
        </p:nvSpPr>
        <p:spPr bwMode="auto">
          <a:xfrm>
            <a:off x="-19050" y="65088"/>
            <a:ext cx="91440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Slide Heading</a:t>
            </a:r>
          </a:p>
        </p:txBody>
      </p:sp>
      <p:sp>
        <p:nvSpPr>
          <p:cNvPr id="165901" name="Rectangle 13"/>
          <p:cNvSpPr>
            <a:spLocks noGrp="1" noChangeArrowheads="1"/>
          </p:cNvSpPr>
          <p:nvPr>
            <p:ph type="body" idx="1"/>
          </p:nvPr>
        </p:nvSpPr>
        <p:spPr bwMode="auto">
          <a:xfrm>
            <a:off x="0" y="1543050"/>
            <a:ext cx="8910638" cy="531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Subheading</a:t>
            </a:r>
          </a:p>
          <a:p>
            <a:pPr lvl="1"/>
            <a:r>
              <a:rPr lang="en-US" smtClean="0"/>
              <a:t>First level</a:t>
            </a:r>
          </a:p>
          <a:p>
            <a:pPr lvl="2"/>
            <a:r>
              <a:rPr lang="en-US" smtClean="0"/>
              <a:t>Second level</a:t>
            </a:r>
          </a:p>
          <a:p>
            <a:pPr lvl="3"/>
            <a:r>
              <a:rPr lang="en-US" smtClean="0"/>
              <a:t>Third level</a:t>
            </a:r>
          </a:p>
        </p:txBody>
      </p:sp>
      <p:pic>
        <p:nvPicPr>
          <p:cNvPr id="1030" name="Picture 14" descr="DEP 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62825" y="6289675"/>
            <a:ext cx="8667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p:fade thruBlk="1"/>
  </p:transition>
  <p:timing>
    <p:tnLst>
      <p:par>
        <p:cTn id="1" dur="indefinite" restart="never" nodeType="tmRoot"/>
      </p:par>
    </p:tnLst>
  </p:timing>
  <p:hf hdr="0" ftr="0" dt="0"/>
  <p:txStyles>
    <p:titleStyle>
      <a:lvl1pPr algn="ctr" rtl="0" eaLnBrk="0" fontAlgn="base" hangingPunct="0">
        <a:spcBef>
          <a:spcPct val="0"/>
        </a:spcBef>
        <a:spcAft>
          <a:spcPct val="0"/>
        </a:spcAft>
        <a:defRPr sz="48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8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8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8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800">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800">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800">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800">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800">
          <a:solidFill>
            <a:schemeClr val="tx2"/>
          </a:solidFill>
          <a:effectLst>
            <a:outerShdw blurRad="38100" dist="38100" dir="2700000" algn="tl">
              <a:srgbClr val="000000"/>
            </a:outerShdw>
          </a:effectLst>
          <a:latin typeface="Times New Roman" pitchFamily="18" charset="0"/>
        </a:defRPr>
      </a:lvl9pPr>
    </p:titleStyle>
    <p:bodyStyle>
      <a:lvl1pPr marL="222250" indent="-222250" algn="l" rtl="0" eaLnBrk="0" fontAlgn="base" hangingPunct="0">
        <a:spcBef>
          <a:spcPct val="0"/>
        </a:spcBef>
        <a:spcAft>
          <a:spcPct val="0"/>
        </a:spcAft>
        <a:buClr>
          <a:schemeClr val="hlink"/>
        </a:buClr>
        <a:buSzPct val="70000"/>
        <a:buFont typeface="Wingdings" pitchFamily="2" charset="2"/>
        <a:defRPr sz="3200">
          <a:solidFill>
            <a:schemeClr val="hlink"/>
          </a:solidFill>
          <a:effectLst>
            <a:outerShdw blurRad="38100" dist="38100" dir="2700000" algn="tl">
              <a:srgbClr val="000000"/>
            </a:outerShdw>
          </a:effectLst>
          <a:latin typeface="+mn-lt"/>
          <a:ea typeface="+mn-ea"/>
          <a:cs typeface="+mn-cs"/>
        </a:defRPr>
      </a:lvl1pPr>
      <a:lvl2pPr marL="796925" indent="-460375" algn="l" rtl="0" eaLnBrk="0" fontAlgn="base" hangingPunct="0">
        <a:spcBef>
          <a:spcPct val="55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defRPr>
      </a:lvl2pPr>
      <a:lvl3pPr marL="1257300" indent="-342900" algn="l" rtl="0" eaLnBrk="0" fontAlgn="base" hangingPunct="0">
        <a:spcBef>
          <a:spcPct val="35000"/>
        </a:spcBef>
        <a:spcAft>
          <a:spcPct val="0"/>
        </a:spcAft>
        <a:buClr>
          <a:schemeClr val="hlink"/>
        </a:buClr>
        <a:buSzPct val="80000"/>
        <a:buFont typeface="Symbol" pitchFamily="18" charset="2"/>
        <a:buChar char="·"/>
        <a:defRPr sz="3200">
          <a:solidFill>
            <a:schemeClr val="tx1"/>
          </a:solidFill>
          <a:effectLst>
            <a:outerShdw blurRad="38100" dist="38100" dir="2700000" algn="tl">
              <a:srgbClr val="000000"/>
            </a:outerShdw>
          </a:effectLst>
          <a:latin typeface="+mn-lt"/>
        </a:defRPr>
      </a:lvl3pPr>
      <a:lvl4pPr marL="1714500" indent="-342900" algn="l" rtl="0" eaLnBrk="0" fontAlgn="base" hangingPunct="0">
        <a:spcBef>
          <a:spcPct val="15000"/>
        </a:spcBef>
        <a:spcAft>
          <a:spcPct val="0"/>
        </a:spcAft>
        <a:buClr>
          <a:schemeClr val="hlink"/>
        </a:buClr>
        <a:buSzPct val="70000"/>
        <a:buFont typeface="Symbol" pitchFamily="18" charset="2"/>
        <a:buChar char="-"/>
        <a:defRPr sz="3200">
          <a:solidFill>
            <a:schemeClr val="tx1"/>
          </a:solidFill>
          <a:effectLst>
            <a:outerShdw blurRad="38100" dist="38100" dir="2700000" algn="tl">
              <a:srgbClr val="000000"/>
            </a:outerShdw>
          </a:effectLst>
          <a:latin typeface="+mn-lt"/>
        </a:defRPr>
      </a:lvl4pPr>
      <a:lvl5pPr marL="2181225" indent="-228600" algn="l" rtl="0" eaLnBrk="0" fontAlgn="base" hangingPunct="0">
        <a:spcBef>
          <a:spcPct val="20000"/>
        </a:spcBef>
        <a:spcAft>
          <a:spcPct val="0"/>
        </a:spcAft>
        <a:buClr>
          <a:schemeClr val="hlink"/>
        </a:buClr>
        <a:buSzPct val="70000"/>
        <a:buFont typeface="Wingdings" pitchFamily="2" charset="2"/>
        <a:buChar char="n"/>
        <a:defRPr sz="3600">
          <a:solidFill>
            <a:schemeClr val="tx1"/>
          </a:solidFill>
          <a:effectLst>
            <a:outerShdw blurRad="38100" dist="38100" dir="2700000" algn="tl">
              <a:srgbClr val="000000"/>
            </a:outerShdw>
          </a:effectLst>
          <a:latin typeface="+mn-lt"/>
        </a:defRPr>
      </a:lvl5pPr>
      <a:lvl6pPr marL="2638425" indent="-228600" algn="l" rtl="0" fontAlgn="base">
        <a:spcBef>
          <a:spcPct val="20000"/>
        </a:spcBef>
        <a:spcAft>
          <a:spcPct val="0"/>
        </a:spcAft>
        <a:buClr>
          <a:schemeClr val="hlink"/>
        </a:buClr>
        <a:buSzPct val="70000"/>
        <a:buFont typeface="Wingdings" pitchFamily="2" charset="2"/>
        <a:buChar char="n"/>
        <a:defRPr sz="3600">
          <a:solidFill>
            <a:schemeClr val="tx1"/>
          </a:solidFill>
          <a:effectLst>
            <a:outerShdw blurRad="38100" dist="38100" dir="2700000" algn="tl">
              <a:srgbClr val="000000"/>
            </a:outerShdw>
          </a:effectLst>
          <a:latin typeface="+mn-lt"/>
        </a:defRPr>
      </a:lvl6pPr>
      <a:lvl7pPr marL="3095625" indent="-228600" algn="l" rtl="0" fontAlgn="base">
        <a:spcBef>
          <a:spcPct val="20000"/>
        </a:spcBef>
        <a:spcAft>
          <a:spcPct val="0"/>
        </a:spcAft>
        <a:buClr>
          <a:schemeClr val="hlink"/>
        </a:buClr>
        <a:buSzPct val="70000"/>
        <a:buFont typeface="Wingdings" pitchFamily="2" charset="2"/>
        <a:buChar char="n"/>
        <a:defRPr sz="3600">
          <a:solidFill>
            <a:schemeClr val="tx1"/>
          </a:solidFill>
          <a:effectLst>
            <a:outerShdw blurRad="38100" dist="38100" dir="2700000" algn="tl">
              <a:srgbClr val="000000"/>
            </a:outerShdw>
          </a:effectLst>
          <a:latin typeface="+mn-lt"/>
        </a:defRPr>
      </a:lvl7pPr>
      <a:lvl8pPr marL="3552825" indent="-228600" algn="l" rtl="0" fontAlgn="base">
        <a:spcBef>
          <a:spcPct val="20000"/>
        </a:spcBef>
        <a:spcAft>
          <a:spcPct val="0"/>
        </a:spcAft>
        <a:buClr>
          <a:schemeClr val="hlink"/>
        </a:buClr>
        <a:buSzPct val="70000"/>
        <a:buFont typeface="Wingdings" pitchFamily="2" charset="2"/>
        <a:buChar char="n"/>
        <a:defRPr sz="3600">
          <a:solidFill>
            <a:schemeClr val="tx1"/>
          </a:solidFill>
          <a:effectLst>
            <a:outerShdw blurRad="38100" dist="38100" dir="2700000" algn="tl">
              <a:srgbClr val="000000"/>
            </a:outerShdw>
          </a:effectLst>
          <a:latin typeface="+mn-lt"/>
        </a:defRPr>
      </a:lvl8pPr>
      <a:lvl9pPr marL="4010025" indent="-228600" algn="l" rtl="0" fontAlgn="base">
        <a:spcBef>
          <a:spcPct val="20000"/>
        </a:spcBef>
        <a:spcAft>
          <a:spcPct val="0"/>
        </a:spcAft>
        <a:buClr>
          <a:schemeClr val="hlink"/>
        </a:buClr>
        <a:buSzPct val="70000"/>
        <a:buFont typeface="Wingdings" pitchFamily="2" charset="2"/>
        <a:buChar char="n"/>
        <a:defRPr sz="36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eaLnBrk="1" hangingPunct="1">
              <a:defRPr/>
            </a:pPr>
            <a:fld id="{DABE3EDA-A404-49C7-8004-5E9E57C7E70F}" type="datetime1">
              <a:rPr lang="en-US">
                <a:solidFill>
                  <a:prstClr val="black">
                    <a:tint val="75000"/>
                  </a:prstClr>
                </a:solidFill>
              </a:rPr>
              <a:pPr eaLnBrk="1" hangingPunct="1">
                <a:defRPr/>
              </a:pPr>
              <a:t>2/19/2014</a:t>
            </a:fld>
            <a:endParaRPr lang="en-US">
              <a:solidFill>
                <a:prstClr val="black">
                  <a:tint val="75000"/>
                </a:prstClr>
              </a:solidFill>
            </a:endParaRPr>
          </a:p>
        </p:txBody>
      </p:sp>
      <p:sp>
        <p:nvSpPr>
          <p:cNvPr id="6" name="Slide Number Placeholder 5"/>
          <p:cNvSpPr>
            <a:spLocks noGrp="1"/>
          </p:cNvSpPr>
          <p:nvPr>
            <p:ph type="sldNum" sz="quarter" idx="4"/>
          </p:nvPr>
        </p:nvSpPr>
        <p:spPr>
          <a:xfrm>
            <a:off x="4181475" y="6317457"/>
            <a:ext cx="2133600" cy="365125"/>
          </a:xfrm>
          <a:prstGeom prst="rect">
            <a:avLst/>
          </a:prstGeom>
        </p:spPr>
        <p:txBody>
          <a:bodyPr vert="horz" lIns="91440" tIns="45720" rIns="91440" bIns="45720" rtlCol="0" anchor="ctr"/>
          <a:lstStyle>
            <a:lvl1pPr algn="r" fontAlgn="auto">
              <a:spcBef>
                <a:spcPts val="0"/>
              </a:spcBef>
              <a:spcAft>
                <a:spcPts val="0"/>
              </a:spcAft>
              <a:defRPr sz="1400" b="1">
                <a:solidFill>
                  <a:schemeClr val="tx1"/>
                </a:solidFill>
                <a:latin typeface="+mn-lt"/>
              </a:defRPr>
            </a:lvl1pPr>
          </a:lstStyle>
          <a:p>
            <a:pPr eaLnBrk="1" hangingPunct="1">
              <a:defRPr/>
            </a:pPr>
            <a:fld id="{76884964-644C-4669-9D41-B47BFC336F01}" type="slidenum">
              <a:rPr lang="en-US" smtClean="0">
                <a:solidFill>
                  <a:prstClr val="black"/>
                </a:solidFill>
              </a:rPr>
              <a:pPr eaLnBrk="1" hangingPunct="1">
                <a:defRPr/>
              </a:pPr>
              <a:t>‹#›</a:t>
            </a:fld>
            <a:endParaRPr lang="en-US">
              <a:solidFill>
                <a:prstClr val="black"/>
              </a:solidFill>
            </a:endParaRPr>
          </a:p>
        </p:txBody>
      </p:sp>
      <p:pic>
        <p:nvPicPr>
          <p:cNvPr id="7" name="Picture 5" descr="Aging banner"/>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288925" y="355600"/>
            <a:ext cx="83820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userDrawn="1"/>
        </p:nvSpPr>
        <p:spPr>
          <a:xfrm>
            <a:off x="457200" y="198438"/>
            <a:ext cx="8229600" cy="868362"/>
          </a:xfrm>
          <a:prstGeom prst="rect">
            <a:avLst/>
          </a:prstGeom>
        </p:spPr>
        <p:txBody>
          <a:bodyPr/>
          <a:lstStyle>
            <a:lvl1pPr algn="ctr" rtl="0" eaLnBrk="0" fontAlgn="base" hangingPunct="0">
              <a:spcBef>
                <a:spcPct val="0"/>
              </a:spcBef>
              <a:spcAft>
                <a:spcPct val="0"/>
              </a:spcAft>
              <a:defRPr sz="4000"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US" dirty="0">
              <a:solidFill>
                <a:prstClr val="white"/>
              </a:solidFill>
            </a:endParaRPr>
          </a:p>
        </p:txBody>
      </p:sp>
      <p:pic>
        <p:nvPicPr>
          <p:cNvPr id="9" name="Picture 7" descr="DEP-rgb"/>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6400800" y="6096000"/>
            <a:ext cx="26241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7589888"/>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E7D7478-1FF0-4CED-9070-7D2E3D7F6098}" type="datetimeFigureOut">
              <a:rPr lang="en-US">
                <a:solidFill>
                  <a:prstClr val="black">
                    <a:tint val="75000"/>
                  </a:prstClr>
                </a:solidFill>
              </a:rPr>
              <a:pPr>
                <a:defRPr/>
              </a:pPr>
              <a:t>2/19/2014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6E0D86E-E3C0-4504-9F50-B314A5FEAD0C}" type="slidenum">
              <a:rPr lang="en-US">
                <a:solidFill>
                  <a:prstClr val="black">
                    <a:tint val="75000"/>
                  </a:prstClr>
                </a:solidFill>
              </a:rPr>
              <a:pPr>
                <a:defRPr/>
              </a:pPr>
              <a:t>‹#›</a:t>
            </a:fld>
            <a:endParaRPr lang="en-US">
              <a:solidFill>
                <a:prstClr val="black">
                  <a:tint val="75000"/>
                </a:prstClr>
              </a:solidFill>
            </a:endParaRPr>
          </a:p>
        </p:txBody>
      </p:sp>
      <p:sp>
        <p:nvSpPr>
          <p:cNvPr id="10" name="Rectangle 9"/>
          <p:cNvSpPr/>
          <p:nvPr userDrawn="1"/>
        </p:nvSpPr>
        <p:spPr>
          <a:xfrm>
            <a:off x="287074" y="6554972"/>
            <a:ext cx="6092462" cy="57459"/>
          </a:xfrm>
          <a:prstGeom prst="rect">
            <a:avLst/>
          </a:prstGeom>
          <a:solidFill>
            <a:srgbClr val="00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 name="Picture 2"/>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498651" y="6224339"/>
            <a:ext cx="2422066" cy="512403"/>
          </a:xfrm>
          <a:prstGeom prst="rect">
            <a:avLst/>
          </a:prstGeom>
        </p:spPr>
      </p:pic>
    </p:spTree>
    <p:extLst>
      <p:ext uri="{BB962C8B-B14F-4D97-AF65-F5344CB8AC3E}">
        <p14:creationId xmlns:p14="http://schemas.microsoft.com/office/powerpoint/2010/main" val="808229976"/>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Lst>
  <p:transition>
    <p:fade thruBlk="1"/>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12.wmf"/><Relationship Id="rId4" Type="http://schemas.openxmlformats.org/officeDocument/2006/relationships/image" Target="../media/image11.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2.wmf"/><Relationship Id="rId4" Type="http://schemas.openxmlformats.org/officeDocument/2006/relationships/oleObject" Target="../embeddings/oleObject1.bin"/></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23.wmf"/><Relationship Id="rId4" Type="http://schemas.openxmlformats.org/officeDocument/2006/relationships/oleObject" Target="../embeddings/oleObject2.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24.wmf"/><Relationship Id="rId4" Type="http://schemas.openxmlformats.org/officeDocument/2006/relationships/oleObject" Target="../embeddings/oleObject3.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25.wmf"/><Relationship Id="rId4" Type="http://schemas.openxmlformats.org/officeDocument/2006/relationships/oleObject" Target="../embeddings/oleObject4.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image" Target="../media/image26.wmf"/><Relationship Id="rId4" Type="http://schemas.openxmlformats.org/officeDocument/2006/relationships/oleObject" Target="../embeddings/oleObject5.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12.xml"/><Relationship Id="rId1" Type="http://schemas.openxmlformats.org/officeDocument/2006/relationships/vmlDrawing" Target="../drawings/vmlDrawing6.vml"/><Relationship Id="rId5" Type="http://schemas.openxmlformats.org/officeDocument/2006/relationships/image" Target="../media/image27.wmf"/><Relationship Id="rId4" Type="http://schemas.openxmlformats.org/officeDocument/2006/relationships/oleObject" Target="../embeddings/oleObject6.bin"/></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12.xml"/><Relationship Id="rId1" Type="http://schemas.openxmlformats.org/officeDocument/2006/relationships/vmlDrawing" Target="../drawings/vmlDrawing7.vml"/><Relationship Id="rId5" Type="http://schemas.openxmlformats.org/officeDocument/2006/relationships/image" Target="../media/image28.wmf"/><Relationship Id="rId4" Type="http://schemas.openxmlformats.org/officeDocument/2006/relationships/oleObject" Target="../embeddings/oleObject7.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12.xml"/><Relationship Id="rId1" Type="http://schemas.openxmlformats.org/officeDocument/2006/relationships/vmlDrawing" Target="../drawings/vmlDrawing8.vml"/><Relationship Id="rId5" Type="http://schemas.openxmlformats.org/officeDocument/2006/relationships/image" Target="../media/image29.wmf"/><Relationship Id="rId4" Type="http://schemas.openxmlformats.org/officeDocument/2006/relationships/oleObject" Target="../embeddings/oleObject8.bin"/></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2.xml"/><Relationship Id="rId1" Type="http://schemas.openxmlformats.org/officeDocument/2006/relationships/vmlDrawing" Target="../drawings/vmlDrawing9.vml"/><Relationship Id="rId5" Type="http://schemas.openxmlformats.org/officeDocument/2006/relationships/image" Target="../media/image30.wmf"/><Relationship Id="rId4" Type="http://schemas.openxmlformats.org/officeDocument/2006/relationships/oleObject" Target="../embeddings/oleObject9.bin"/></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12.xml"/><Relationship Id="rId1" Type="http://schemas.openxmlformats.org/officeDocument/2006/relationships/vmlDrawing" Target="../drawings/vmlDrawing10.vml"/><Relationship Id="rId5" Type="http://schemas.openxmlformats.org/officeDocument/2006/relationships/image" Target="../media/image31.wmf"/><Relationship Id="rId4" Type="http://schemas.openxmlformats.org/officeDocument/2006/relationships/oleObject" Target="../embeddings/oleObject10.bin"/></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12.xml"/><Relationship Id="rId1" Type="http://schemas.openxmlformats.org/officeDocument/2006/relationships/vmlDrawing" Target="../drawings/vmlDrawing11.vml"/><Relationship Id="rId5" Type="http://schemas.openxmlformats.org/officeDocument/2006/relationships/image" Target="../media/image25.wmf"/><Relationship Id="rId4" Type="http://schemas.openxmlformats.org/officeDocument/2006/relationships/oleObject" Target="../embeddings/oleObject11.bin"/></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b="1" dirty="0" smtClean="0"/>
              <a:t>Module 21: Chemical Addition</a:t>
            </a:r>
          </a:p>
        </p:txBody>
      </p:sp>
      <p:sp>
        <p:nvSpPr>
          <p:cNvPr id="2051" name="Subtitle 2"/>
          <p:cNvSpPr>
            <a:spLocks noGrp="1"/>
          </p:cNvSpPr>
          <p:nvPr>
            <p:ph type="subTitle" idx="1"/>
          </p:nvPr>
        </p:nvSpPr>
        <p:spPr/>
        <p:txBody>
          <a:bodyPr/>
          <a:lstStyle/>
          <a:p>
            <a:pPr eaLnBrk="1" hangingPunct="1"/>
            <a:r>
              <a:rPr lang="en-US" b="1" dirty="0">
                <a:solidFill>
                  <a:schemeClr val="tx1"/>
                </a:solidFill>
              </a:rPr>
              <a:t>Drinking Water Plant Operator Certification Training</a:t>
            </a:r>
            <a:endParaRPr lang="en-US" dirty="0" smtClean="0">
              <a:solidFill>
                <a:schemeClr val="tx1"/>
              </a:solidFill>
            </a:endParaRPr>
          </a:p>
          <a:p>
            <a:pPr eaLnBrk="1" hangingPunct="1"/>
            <a:endParaRPr lang="en-US" dirty="0" smtClean="0">
              <a:solidFill>
                <a:schemeClr val="tx1"/>
              </a:solidFill>
            </a:endParaRPr>
          </a:p>
          <a:p>
            <a:pPr eaLnBrk="1" hangingPunct="1"/>
            <a:endParaRPr lang="en-US" dirty="0" smtClean="0">
              <a:solidFill>
                <a:schemeClr val="tx1"/>
              </a:solidFill>
            </a:endParaRPr>
          </a:p>
        </p:txBody>
      </p:sp>
      <p:pic>
        <p:nvPicPr>
          <p:cNvPr id="2054" name="Picture 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39688"/>
            <a:ext cx="9144000" cy="117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0058460"/>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sp>
        <p:nvSpPr>
          <p:cNvPr id="2" name="Title 1"/>
          <p:cNvSpPr>
            <a:spLocks noGrp="1"/>
          </p:cNvSpPr>
          <p:nvPr>
            <p:ph type="title"/>
          </p:nvPr>
        </p:nvSpPr>
        <p:spPr/>
        <p:txBody>
          <a:bodyPr/>
          <a:lstStyle/>
          <a:p>
            <a:pPr>
              <a:defRPr/>
            </a:pPr>
            <a:r>
              <a:rPr lang="en-US" dirty="0" smtClean="0"/>
              <a:t>Practically every phase of water treatment is pH dependent.</a:t>
            </a:r>
            <a:endParaRPr lang="en-US" dirty="0"/>
          </a:p>
        </p:txBody>
      </p:sp>
      <p:sp>
        <p:nvSpPr>
          <p:cNvPr id="112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91F68C26-FD19-4669-8F6B-7232E4191DBC}" type="slidenum">
              <a:rPr lang="en-US" sz="1400" smtClean="0">
                <a:latin typeface="Arial" charset="0"/>
              </a:rPr>
              <a:pPr/>
              <a:t>10</a:t>
            </a:fld>
            <a:endParaRPr lang="en-US" sz="1400" smtClean="0">
              <a:latin typeface="Arial" charset="0"/>
            </a:endParaRPr>
          </a:p>
        </p:txBody>
      </p:sp>
      <p:cxnSp>
        <p:nvCxnSpPr>
          <p:cNvPr id="11269" name="AutoShape 21"/>
          <p:cNvCxnSpPr>
            <a:cxnSpLocks noChangeShapeType="1"/>
          </p:cNvCxnSpPr>
          <p:nvPr/>
        </p:nvCxnSpPr>
        <p:spPr bwMode="auto">
          <a:xfrm flipH="1" flipV="1">
            <a:off x="3924300" y="2954338"/>
            <a:ext cx="466725" cy="400050"/>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grpSp>
        <p:nvGrpSpPr>
          <p:cNvPr id="11270" name="Group 1"/>
          <p:cNvGrpSpPr>
            <a:grpSpLocks/>
          </p:cNvGrpSpPr>
          <p:nvPr/>
        </p:nvGrpSpPr>
        <p:grpSpPr bwMode="auto">
          <a:xfrm>
            <a:off x="1514475" y="1989138"/>
            <a:ext cx="6048375" cy="4533900"/>
            <a:chOff x="1335" y="6630"/>
            <a:chExt cx="9525" cy="7140"/>
          </a:xfrm>
        </p:grpSpPr>
        <p:sp>
          <p:nvSpPr>
            <p:cNvPr id="11273" name="Text Box 20"/>
            <p:cNvSpPr txBox="1">
              <a:spLocks noChangeArrowheads="1"/>
            </p:cNvSpPr>
            <p:nvPr/>
          </p:nvSpPr>
          <p:spPr bwMode="auto">
            <a:xfrm>
              <a:off x="4890" y="9525"/>
              <a:ext cx="2700" cy="1380"/>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a:r>
                <a:rPr lang="en-US" sz="4000" b="1">
                  <a:solidFill>
                    <a:schemeClr val="bg2"/>
                  </a:solidFill>
                  <a:latin typeface="Arial" charset="0"/>
                  <a:ea typeface="Times New Roman" pitchFamily="18" charset="0"/>
                  <a:cs typeface="Arial" charset="0"/>
                </a:rPr>
                <a:t>pH</a:t>
              </a:r>
              <a:endParaRPr lang="en-US" sz="4000" b="1">
                <a:solidFill>
                  <a:schemeClr val="bg2"/>
                </a:solidFill>
                <a:ea typeface="Times New Roman" pitchFamily="18" charset="0"/>
                <a:cs typeface="Arial" charset="0"/>
              </a:endParaRPr>
            </a:p>
          </p:txBody>
        </p:sp>
        <p:sp>
          <p:nvSpPr>
            <p:cNvPr id="11274" name="AutoShape 19"/>
            <p:cNvSpPr>
              <a:spLocks noChangeArrowheads="1"/>
            </p:cNvSpPr>
            <p:nvPr/>
          </p:nvSpPr>
          <p:spPr bwMode="auto">
            <a:xfrm>
              <a:off x="2475" y="6735"/>
              <a:ext cx="2505" cy="2070"/>
            </a:xfrm>
            <a:prstGeom prst="flowChartConnector">
              <a:avLst/>
            </a:prstGeom>
            <a:solidFill>
              <a:srgbClr val="FFFFFF"/>
            </a:solidFill>
            <a:ln w="9525">
              <a:solidFill>
                <a:srgbClr val="000000"/>
              </a:solidFill>
              <a:round/>
              <a:headEnd/>
              <a:tailEnd/>
            </a:ln>
          </p:spPr>
          <p:txBody>
            <a:bodyPr/>
            <a:lstStyle/>
            <a:p>
              <a:endParaRPr lang="en-US"/>
            </a:p>
          </p:txBody>
        </p:sp>
        <p:sp>
          <p:nvSpPr>
            <p:cNvPr id="11275" name="AutoShape 18"/>
            <p:cNvSpPr>
              <a:spLocks noChangeArrowheads="1"/>
            </p:cNvSpPr>
            <p:nvPr/>
          </p:nvSpPr>
          <p:spPr bwMode="auto">
            <a:xfrm>
              <a:off x="7950" y="6630"/>
              <a:ext cx="2505" cy="2070"/>
            </a:xfrm>
            <a:prstGeom prst="flowChartConnector">
              <a:avLst/>
            </a:prstGeom>
            <a:solidFill>
              <a:srgbClr val="FFFFFF"/>
            </a:solidFill>
            <a:ln w="9525">
              <a:solidFill>
                <a:srgbClr val="000000"/>
              </a:solidFill>
              <a:round/>
              <a:headEnd/>
              <a:tailEnd/>
            </a:ln>
          </p:spPr>
          <p:txBody>
            <a:bodyPr/>
            <a:lstStyle/>
            <a:p>
              <a:endParaRPr lang="en-US"/>
            </a:p>
          </p:txBody>
        </p:sp>
        <p:sp>
          <p:nvSpPr>
            <p:cNvPr id="11276" name="AutoShape 17"/>
            <p:cNvSpPr>
              <a:spLocks noChangeArrowheads="1"/>
            </p:cNvSpPr>
            <p:nvPr/>
          </p:nvSpPr>
          <p:spPr bwMode="auto">
            <a:xfrm>
              <a:off x="1335" y="10320"/>
              <a:ext cx="2505" cy="2070"/>
            </a:xfrm>
            <a:prstGeom prst="flowChartConnector">
              <a:avLst/>
            </a:prstGeom>
            <a:solidFill>
              <a:srgbClr val="FFFFFF"/>
            </a:solidFill>
            <a:ln w="9525">
              <a:solidFill>
                <a:srgbClr val="000000"/>
              </a:solidFill>
              <a:round/>
              <a:headEnd/>
              <a:tailEnd/>
            </a:ln>
          </p:spPr>
          <p:txBody>
            <a:bodyPr/>
            <a:lstStyle/>
            <a:p>
              <a:endParaRPr lang="en-US"/>
            </a:p>
          </p:txBody>
        </p:sp>
        <p:sp>
          <p:nvSpPr>
            <p:cNvPr id="11277" name="AutoShape 16"/>
            <p:cNvSpPr>
              <a:spLocks noChangeArrowheads="1"/>
            </p:cNvSpPr>
            <p:nvPr/>
          </p:nvSpPr>
          <p:spPr bwMode="auto">
            <a:xfrm>
              <a:off x="5325" y="11700"/>
              <a:ext cx="2505" cy="2070"/>
            </a:xfrm>
            <a:prstGeom prst="flowChartConnector">
              <a:avLst/>
            </a:prstGeom>
            <a:solidFill>
              <a:srgbClr val="FFFFFF"/>
            </a:solidFill>
            <a:ln w="9525">
              <a:solidFill>
                <a:srgbClr val="000000"/>
              </a:solidFill>
              <a:round/>
              <a:headEnd/>
              <a:tailEnd/>
            </a:ln>
          </p:spPr>
          <p:txBody>
            <a:bodyPr/>
            <a:lstStyle/>
            <a:p>
              <a:endParaRPr lang="en-US"/>
            </a:p>
          </p:txBody>
        </p:sp>
        <p:sp>
          <p:nvSpPr>
            <p:cNvPr id="11278" name="AutoShape 15"/>
            <p:cNvSpPr>
              <a:spLocks noChangeArrowheads="1"/>
            </p:cNvSpPr>
            <p:nvPr/>
          </p:nvSpPr>
          <p:spPr bwMode="auto">
            <a:xfrm>
              <a:off x="8355" y="9990"/>
              <a:ext cx="2505" cy="2070"/>
            </a:xfrm>
            <a:prstGeom prst="flowChartConnector">
              <a:avLst/>
            </a:prstGeom>
            <a:solidFill>
              <a:srgbClr val="FFFFFF"/>
            </a:solidFill>
            <a:ln w="9525">
              <a:solidFill>
                <a:srgbClr val="000000"/>
              </a:solidFill>
              <a:round/>
              <a:headEnd/>
              <a:tailEnd/>
            </a:ln>
          </p:spPr>
          <p:txBody>
            <a:bodyPr/>
            <a:lstStyle/>
            <a:p>
              <a:endParaRPr lang="en-US"/>
            </a:p>
          </p:txBody>
        </p:sp>
        <p:sp>
          <p:nvSpPr>
            <p:cNvPr id="11279" name="Text Box 14"/>
            <p:cNvSpPr txBox="1">
              <a:spLocks noChangeArrowheads="1"/>
            </p:cNvSpPr>
            <p:nvPr/>
          </p:nvSpPr>
          <p:spPr bwMode="auto">
            <a:xfrm>
              <a:off x="2760" y="7185"/>
              <a:ext cx="1845" cy="1065"/>
            </a:xfrm>
            <a:prstGeom prst="rect">
              <a:avLst/>
            </a:prstGeom>
            <a:solidFill>
              <a:srgbClr val="FFFFFF"/>
            </a:solidFill>
            <a:ln w="9525">
              <a:solidFill>
                <a:srgbClr val="FFFFFF"/>
              </a:solidFill>
              <a:miter lim="800000"/>
              <a:headEnd/>
              <a:tailEnd/>
            </a:ln>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a:r>
                <a:rPr lang="en-US" sz="1200">
                  <a:latin typeface="Arial" charset="0"/>
                  <a:ea typeface="Times New Roman" pitchFamily="18" charset="0"/>
                  <a:cs typeface="Arial" charset="0"/>
                </a:rPr>
                <a:t>Iron and </a:t>
              </a:r>
              <a:endParaRPr lang="en-US" sz="1100">
                <a:ea typeface="Times New Roman" pitchFamily="18" charset="0"/>
                <a:cs typeface="Arial" charset="0"/>
              </a:endParaRPr>
            </a:p>
            <a:p>
              <a:pPr algn="ctr"/>
              <a:r>
                <a:rPr lang="en-US" sz="1200" b="1">
                  <a:solidFill>
                    <a:schemeClr val="bg2"/>
                  </a:solidFill>
                  <a:latin typeface="Arial" charset="0"/>
                  <a:ea typeface="Times New Roman" pitchFamily="18" charset="0"/>
                  <a:cs typeface="Arial" charset="0"/>
                </a:rPr>
                <a:t>Manganese</a:t>
              </a:r>
              <a:endParaRPr lang="en-US" sz="1100" b="1">
                <a:solidFill>
                  <a:schemeClr val="bg2"/>
                </a:solidFill>
                <a:ea typeface="Times New Roman" pitchFamily="18" charset="0"/>
                <a:cs typeface="Arial" charset="0"/>
              </a:endParaRPr>
            </a:p>
            <a:p>
              <a:pPr algn="ctr"/>
              <a:r>
                <a:rPr lang="en-US" sz="1200" b="1">
                  <a:solidFill>
                    <a:schemeClr val="bg2"/>
                  </a:solidFill>
                  <a:latin typeface="Arial" charset="0"/>
                  <a:ea typeface="Times New Roman" pitchFamily="18" charset="0"/>
                  <a:cs typeface="Arial" charset="0"/>
                </a:rPr>
                <a:t>Removal</a:t>
              </a:r>
              <a:endParaRPr lang="en-US" b="1">
                <a:solidFill>
                  <a:schemeClr val="bg2"/>
                </a:solidFill>
                <a:ea typeface="Times New Roman" pitchFamily="18" charset="0"/>
                <a:cs typeface="Arial" charset="0"/>
              </a:endParaRPr>
            </a:p>
          </p:txBody>
        </p:sp>
        <p:sp>
          <p:nvSpPr>
            <p:cNvPr id="11280" name="Text Box 13"/>
            <p:cNvSpPr txBox="1">
              <a:spLocks noChangeArrowheads="1"/>
            </p:cNvSpPr>
            <p:nvPr/>
          </p:nvSpPr>
          <p:spPr bwMode="auto">
            <a:xfrm>
              <a:off x="8355" y="7080"/>
              <a:ext cx="1845" cy="1065"/>
            </a:xfrm>
            <a:prstGeom prst="rect">
              <a:avLst/>
            </a:prstGeom>
            <a:solidFill>
              <a:srgbClr val="FFFFFF"/>
            </a:solidFill>
            <a:ln w="9525">
              <a:solidFill>
                <a:srgbClr val="FFFFFF"/>
              </a:solidFill>
              <a:miter lim="800000"/>
              <a:headEnd/>
              <a:tailEnd/>
            </a:ln>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a:r>
                <a:rPr lang="en-US" sz="1200" b="1">
                  <a:solidFill>
                    <a:schemeClr val="bg2"/>
                  </a:solidFill>
                  <a:latin typeface="Arial" charset="0"/>
                  <a:ea typeface="Times New Roman" pitchFamily="18" charset="0"/>
                  <a:cs typeface="Arial" charset="0"/>
                </a:rPr>
                <a:t>Coagulation </a:t>
              </a:r>
              <a:endParaRPr lang="en-US" sz="1100" b="1">
                <a:solidFill>
                  <a:schemeClr val="bg2"/>
                </a:solidFill>
                <a:ea typeface="Times New Roman" pitchFamily="18" charset="0"/>
                <a:cs typeface="Arial" charset="0"/>
              </a:endParaRPr>
            </a:p>
            <a:p>
              <a:pPr algn="ctr"/>
              <a:r>
                <a:rPr lang="en-US" sz="1200" b="1">
                  <a:solidFill>
                    <a:schemeClr val="bg2"/>
                  </a:solidFill>
                  <a:latin typeface="Arial" charset="0"/>
                  <a:ea typeface="Times New Roman" pitchFamily="18" charset="0"/>
                  <a:cs typeface="Arial" charset="0"/>
                </a:rPr>
                <a:t>Efficiency</a:t>
              </a:r>
              <a:endParaRPr lang="en-US" b="1">
                <a:solidFill>
                  <a:schemeClr val="bg2"/>
                </a:solidFill>
                <a:ea typeface="Times New Roman" pitchFamily="18" charset="0"/>
                <a:cs typeface="Arial" charset="0"/>
              </a:endParaRPr>
            </a:p>
          </p:txBody>
        </p:sp>
        <p:sp>
          <p:nvSpPr>
            <p:cNvPr id="11281" name="Text Box 12"/>
            <p:cNvSpPr txBox="1">
              <a:spLocks noChangeArrowheads="1"/>
            </p:cNvSpPr>
            <p:nvPr/>
          </p:nvSpPr>
          <p:spPr bwMode="auto">
            <a:xfrm>
              <a:off x="1717" y="10770"/>
              <a:ext cx="1845" cy="1065"/>
            </a:xfrm>
            <a:prstGeom prst="rect">
              <a:avLst/>
            </a:prstGeom>
            <a:solidFill>
              <a:srgbClr val="FFFFFF"/>
            </a:solidFill>
            <a:ln w="9525">
              <a:solidFill>
                <a:srgbClr val="FFFFFF"/>
              </a:solidFill>
              <a:miter lim="800000"/>
              <a:headEnd/>
              <a:tailEnd/>
            </a:ln>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a:r>
                <a:rPr lang="en-US" sz="1200" b="1">
                  <a:solidFill>
                    <a:schemeClr val="bg2"/>
                  </a:solidFill>
                  <a:latin typeface="Arial" charset="0"/>
                  <a:ea typeface="Times New Roman" pitchFamily="18" charset="0"/>
                  <a:cs typeface="Arial" charset="0"/>
                </a:rPr>
                <a:t>Corrosion</a:t>
              </a:r>
              <a:endParaRPr lang="en-US" sz="1100" b="1">
                <a:solidFill>
                  <a:schemeClr val="bg2"/>
                </a:solidFill>
                <a:ea typeface="Times New Roman" pitchFamily="18" charset="0"/>
                <a:cs typeface="Arial" charset="0"/>
              </a:endParaRPr>
            </a:p>
            <a:p>
              <a:pPr algn="ctr"/>
              <a:r>
                <a:rPr lang="en-US" sz="1200" b="1">
                  <a:solidFill>
                    <a:schemeClr val="bg2"/>
                  </a:solidFill>
                  <a:latin typeface="Arial" charset="0"/>
                  <a:ea typeface="Times New Roman" pitchFamily="18" charset="0"/>
                  <a:cs typeface="Arial" charset="0"/>
                </a:rPr>
                <a:t>Control</a:t>
              </a:r>
              <a:endParaRPr lang="en-US" sz="1100" b="1">
                <a:solidFill>
                  <a:schemeClr val="bg2"/>
                </a:solidFill>
                <a:ea typeface="Times New Roman" pitchFamily="18" charset="0"/>
                <a:cs typeface="Arial" charset="0"/>
              </a:endParaRPr>
            </a:p>
            <a:p>
              <a:pPr algn="ctr"/>
              <a:r>
                <a:rPr lang="en-US" sz="1200" b="1">
                  <a:solidFill>
                    <a:schemeClr val="bg2"/>
                  </a:solidFill>
                  <a:latin typeface="Arial" charset="0"/>
                  <a:ea typeface="Times New Roman" pitchFamily="18" charset="0"/>
                  <a:cs typeface="Arial" charset="0"/>
                </a:rPr>
                <a:t>Treatment</a:t>
              </a:r>
              <a:endParaRPr lang="en-US" b="1">
                <a:solidFill>
                  <a:schemeClr val="bg2"/>
                </a:solidFill>
                <a:ea typeface="Times New Roman" pitchFamily="18" charset="0"/>
                <a:cs typeface="Arial" charset="0"/>
              </a:endParaRPr>
            </a:p>
          </p:txBody>
        </p:sp>
        <p:sp>
          <p:nvSpPr>
            <p:cNvPr id="11282" name="Text Box 11"/>
            <p:cNvSpPr txBox="1">
              <a:spLocks noChangeArrowheads="1"/>
            </p:cNvSpPr>
            <p:nvPr/>
          </p:nvSpPr>
          <p:spPr bwMode="auto">
            <a:xfrm>
              <a:off x="5655" y="12165"/>
              <a:ext cx="1845" cy="1065"/>
            </a:xfrm>
            <a:prstGeom prst="rect">
              <a:avLst/>
            </a:prstGeom>
            <a:solidFill>
              <a:srgbClr val="FFFFFF"/>
            </a:solidFill>
            <a:ln w="9525">
              <a:solidFill>
                <a:srgbClr val="FFFFFF"/>
              </a:solidFill>
              <a:miter lim="800000"/>
              <a:headEnd/>
              <a:tailEnd/>
            </a:ln>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a:r>
                <a:rPr lang="en-US" sz="1200" b="1">
                  <a:solidFill>
                    <a:schemeClr val="bg2"/>
                  </a:solidFill>
                  <a:latin typeface="Arial" charset="0"/>
                  <a:ea typeface="Times New Roman" pitchFamily="18" charset="0"/>
                  <a:cs typeface="Arial" charset="0"/>
                </a:rPr>
                <a:t>Disinfection</a:t>
              </a:r>
              <a:endParaRPr lang="en-US" sz="1100" b="1">
                <a:solidFill>
                  <a:schemeClr val="bg2"/>
                </a:solidFill>
                <a:ea typeface="Times New Roman" pitchFamily="18" charset="0"/>
                <a:cs typeface="Arial" charset="0"/>
              </a:endParaRPr>
            </a:p>
            <a:p>
              <a:pPr algn="ctr"/>
              <a:r>
                <a:rPr lang="en-US" sz="1200" b="1">
                  <a:solidFill>
                    <a:schemeClr val="bg2"/>
                  </a:solidFill>
                  <a:latin typeface="Arial" charset="0"/>
                  <a:ea typeface="Times New Roman" pitchFamily="18" charset="0"/>
                  <a:cs typeface="Arial" charset="0"/>
                </a:rPr>
                <a:t>By-product</a:t>
              </a:r>
              <a:endParaRPr lang="en-US" sz="1100" b="1">
                <a:solidFill>
                  <a:schemeClr val="bg2"/>
                </a:solidFill>
                <a:ea typeface="Times New Roman" pitchFamily="18" charset="0"/>
                <a:cs typeface="Arial" charset="0"/>
              </a:endParaRPr>
            </a:p>
            <a:p>
              <a:pPr algn="ctr"/>
              <a:r>
                <a:rPr lang="en-US" sz="1200" b="1">
                  <a:solidFill>
                    <a:schemeClr val="bg2"/>
                  </a:solidFill>
                  <a:latin typeface="Arial" charset="0"/>
                  <a:ea typeface="Times New Roman" pitchFamily="18" charset="0"/>
                  <a:cs typeface="Arial" charset="0"/>
                </a:rPr>
                <a:t>Creation</a:t>
              </a:r>
              <a:endParaRPr lang="en-US" b="1">
                <a:solidFill>
                  <a:schemeClr val="bg2"/>
                </a:solidFill>
                <a:ea typeface="Times New Roman" pitchFamily="18" charset="0"/>
                <a:cs typeface="Arial" charset="0"/>
              </a:endParaRPr>
            </a:p>
          </p:txBody>
        </p:sp>
        <p:sp>
          <p:nvSpPr>
            <p:cNvPr id="11283" name="Text Box 10"/>
            <p:cNvSpPr txBox="1">
              <a:spLocks noChangeArrowheads="1"/>
            </p:cNvSpPr>
            <p:nvPr/>
          </p:nvSpPr>
          <p:spPr bwMode="auto">
            <a:xfrm>
              <a:off x="8693" y="10455"/>
              <a:ext cx="1845" cy="1065"/>
            </a:xfrm>
            <a:prstGeom prst="rect">
              <a:avLst/>
            </a:prstGeom>
            <a:solidFill>
              <a:srgbClr val="FFFFFF"/>
            </a:solidFill>
            <a:ln w="9525">
              <a:solidFill>
                <a:srgbClr val="FFFFFF"/>
              </a:solidFill>
              <a:miter lim="800000"/>
              <a:headEnd/>
              <a:tailEnd/>
            </a:ln>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a:r>
                <a:rPr lang="en-US" sz="1200" b="1">
                  <a:solidFill>
                    <a:schemeClr val="bg2"/>
                  </a:solidFill>
                  <a:latin typeface="Arial" charset="0"/>
                  <a:ea typeface="Times New Roman" pitchFamily="18" charset="0"/>
                  <a:cs typeface="Arial" charset="0"/>
                </a:rPr>
                <a:t>Disinfection Efficiency</a:t>
              </a:r>
              <a:endParaRPr lang="en-US" b="1">
                <a:solidFill>
                  <a:schemeClr val="bg2"/>
                </a:solidFill>
                <a:ea typeface="Times New Roman" pitchFamily="18" charset="0"/>
                <a:cs typeface="Arial" charset="0"/>
              </a:endParaRPr>
            </a:p>
          </p:txBody>
        </p:sp>
        <p:cxnSp>
          <p:nvCxnSpPr>
            <p:cNvPr id="11284" name="AutoShape 9"/>
            <p:cNvCxnSpPr>
              <a:cxnSpLocks noChangeShapeType="1"/>
            </p:cNvCxnSpPr>
            <p:nvPr/>
          </p:nvCxnSpPr>
          <p:spPr bwMode="auto">
            <a:xfrm flipH="1" flipV="1">
              <a:off x="4800" y="8535"/>
              <a:ext cx="855" cy="900"/>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1285" name="AutoShape 8"/>
            <p:cNvCxnSpPr>
              <a:cxnSpLocks noChangeShapeType="1"/>
            </p:cNvCxnSpPr>
            <p:nvPr/>
          </p:nvCxnSpPr>
          <p:spPr bwMode="auto">
            <a:xfrm flipV="1">
              <a:off x="2760" y="8805"/>
              <a:ext cx="465" cy="1515"/>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1286" name="AutoShape 7"/>
            <p:cNvCxnSpPr>
              <a:cxnSpLocks noChangeShapeType="1"/>
            </p:cNvCxnSpPr>
            <p:nvPr/>
          </p:nvCxnSpPr>
          <p:spPr bwMode="auto">
            <a:xfrm flipV="1">
              <a:off x="6390" y="10905"/>
              <a:ext cx="0" cy="765"/>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1287" name="AutoShape 6"/>
            <p:cNvCxnSpPr>
              <a:cxnSpLocks noChangeShapeType="1"/>
            </p:cNvCxnSpPr>
            <p:nvPr/>
          </p:nvCxnSpPr>
          <p:spPr bwMode="auto">
            <a:xfrm flipH="1" flipV="1">
              <a:off x="3840" y="11910"/>
              <a:ext cx="1065" cy="765"/>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1288" name="AutoShape 5"/>
            <p:cNvCxnSpPr>
              <a:cxnSpLocks noChangeShapeType="1"/>
            </p:cNvCxnSpPr>
            <p:nvPr/>
          </p:nvCxnSpPr>
          <p:spPr bwMode="auto">
            <a:xfrm flipH="1">
              <a:off x="7620" y="11835"/>
              <a:ext cx="1170" cy="330"/>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1289" name="AutoShape 4"/>
            <p:cNvCxnSpPr>
              <a:cxnSpLocks noChangeShapeType="1"/>
            </p:cNvCxnSpPr>
            <p:nvPr/>
          </p:nvCxnSpPr>
          <p:spPr bwMode="auto">
            <a:xfrm flipH="1" flipV="1">
              <a:off x="9735" y="8700"/>
              <a:ext cx="120" cy="1140"/>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1290" name="AutoShape 3"/>
            <p:cNvCxnSpPr>
              <a:cxnSpLocks noChangeShapeType="1"/>
            </p:cNvCxnSpPr>
            <p:nvPr/>
          </p:nvCxnSpPr>
          <p:spPr bwMode="auto">
            <a:xfrm flipH="1">
              <a:off x="5175" y="7560"/>
              <a:ext cx="2655" cy="136"/>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1291" name="AutoShape 2"/>
            <p:cNvCxnSpPr>
              <a:cxnSpLocks noChangeShapeType="1"/>
            </p:cNvCxnSpPr>
            <p:nvPr/>
          </p:nvCxnSpPr>
          <p:spPr bwMode="auto">
            <a:xfrm flipV="1">
              <a:off x="7425" y="8430"/>
              <a:ext cx="826" cy="1095"/>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grpSp>
      <p:sp>
        <p:nvSpPr>
          <p:cNvPr id="11271" name="Rectangle 2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1272" name="Rectangle 30"/>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0.15 Hours</a:t>
            </a:r>
            <a:endParaRPr lang="en-US" sz="2800" dirty="0" smtClean="0"/>
          </a:p>
          <a:p>
            <a:pPr marL="850900" lvl="1" indent="-514350">
              <a:buFont typeface="+mj-lt"/>
              <a:buAutoNum type="alphaUcPeriod"/>
              <a:defRPr/>
            </a:pPr>
            <a:r>
              <a:rPr lang="en-US" dirty="0" smtClean="0"/>
              <a:t>1.7 Hours</a:t>
            </a:r>
            <a:endParaRPr lang="en-US" sz="2800" dirty="0" smtClean="0"/>
          </a:p>
          <a:p>
            <a:pPr marL="850900" lvl="1" indent="-514350">
              <a:buFont typeface="+mj-lt"/>
              <a:buAutoNum type="alphaUcPeriod"/>
              <a:defRPr/>
            </a:pPr>
            <a:r>
              <a:rPr lang="en-US" dirty="0" smtClean="0"/>
              <a:t>0.35 Hours</a:t>
            </a:r>
            <a:endParaRPr lang="en-US" sz="2800" dirty="0" smtClean="0"/>
          </a:p>
          <a:p>
            <a:pPr marL="850900" lvl="1" indent="-514350">
              <a:buFont typeface="+mj-lt"/>
              <a:buAutoNum type="alphaUcPeriod"/>
              <a:defRPr/>
            </a:pPr>
            <a:r>
              <a:rPr lang="en-US" dirty="0" smtClean="0"/>
              <a:t>3.7 Hours</a:t>
            </a:r>
            <a:endParaRPr lang="en-US" sz="2800" dirty="0" smtClean="0"/>
          </a:p>
          <a:p>
            <a:pPr indent="0">
              <a:defRPr/>
            </a:pPr>
            <a:endParaRPr lang="en-US" dirty="0"/>
          </a:p>
        </p:txBody>
      </p:sp>
      <p:sp>
        <p:nvSpPr>
          <p:cNvPr id="2" name="Title 1"/>
          <p:cNvSpPr>
            <a:spLocks noGrp="1"/>
          </p:cNvSpPr>
          <p:nvPr>
            <p:ph type="title"/>
          </p:nvPr>
        </p:nvSpPr>
        <p:spPr/>
        <p:txBody>
          <a:bodyPr/>
          <a:lstStyle/>
          <a:p>
            <a:pPr algn="l">
              <a:defRPr/>
            </a:pPr>
            <a:r>
              <a:rPr lang="en-US" sz="3200" dirty="0" smtClean="0"/>
              <a:t>17. A water treatment plant treats a flow of 350,000 </a:t>
            </a:r>
            <a:r>
              <a:rPr lang="en-US" sz="3200" dirty="0" err="1" smtClean="0"/>
              <a:t>gpd</a:t>
            </a:r>
            <a:r>
              <a:rPr lang="en-US" sz="3200" dirty="0" smtClean="0"/>
              <a:t>.  It has 2 sedimentation basins, each 10 feet wide by 30 feet long, with an effective water depth of 12 feet.  Calculate the Theoretical Sedimentation Detention Time with both basins in service (in hours).</a:t>
            </a:r>
            <a:r>
              <a:rPr lang="en-US" dirty="0" smtClean="0"/>
              <a:t/>
            </a:r>
            <a:br>
              <a:rPr lang="en-US" dirty="0" smtClean="0"/>
            </a:br>
            <a:endParaRPr lang="en-US" dirty="0"/>
          </a:p>
        </p:txBody>
      </p:sp>
      <p:sp>
        <p:nvSpPr>
          <p:cNvPr id="10342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6F52E7D3-D9CD-4FD9-8959-571D63558799}" type="slidenum">
              <a:rPr lang="en-US" sz="1400" smtClean="0">
                <a:latin typeface="Arial" charset="0"/>
              </a:rPr>
              <a:pPr/>
              <a:t>100</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Coagulation</a:t>
            </a:r>
            <a:endParaRPr lang="en-US" sz="2800" dirty="0" smtClean="0"/>
          </a:p>
          <a:p>
            <a:pPr marL="850900" lvl="1" indent="-514350">
              <a:buFont typeface="+mj-lt"/>
              <a:buAutoNum type="alphaUcPeriod"/>
              <a:defRPr/>
            </a:pPr>
            <a:r>
              <a:rPr lang="en-US" dirty="0" smtClean="0"/>
              <a:t>Flocculation</a:t>
            </a:r>
            <a:endParaRPr lang="en-US" sz="2800" dirty="0" smtClean="0"/>
          </a:p>
          <a:p>
            <a:pPr marL="850900" lvl="1" indent="-514350">
              <a:buFont typeface="+mj-lt"/>
              <a:buAutoNum type="alphaUcPeriod"/>
              <a:defRPr/>
            </a:pPr>
            <a:r>
              <a:rPr lang="en-US" dirty="0" smtClean="0"/>
              <a:t>Sedimentation</a:t>
            </a:r>
            <a:endParaRPr lang="en-US" sz="2800" dirty="0" smtClean="0"/>
          </a:p>
          <a:p>
            <a:pPr marL="850900" lvl="1" indent="-514350">
              <a:buFont typeface="+mj-lt"/>
              <a:buAutoNum type="alphaUcPeriod"/>
              <a:defRPr/>
            </a:pPr>
            <a:r>
              <a:rPr lang="en-US" dirty="0" smtClean="0"/>
              <a:t>Filtration</a:t>
            </a:r>
            <a:endParaRPr lang="en-US" sz="2800" dirty="0" smtClean="0"/>
          </a:p>
          <a:p>
            <a:pPr indent="0">
              <a:defRPr/>
            </a:pPr>
            <a:endParaRPr lang="en-US" dirty="0"/>
          </a:p>
        </p:txBody>
      </p:sp>
      <p:sp>
        <p:nvSpPr>
          <p:cNvPr id="2" name="Title 1"/>
          <p:cNvSpPr>
            <a:spLocks noGrp="1"/>
          </p:cNvSpPr>
          <p:nvPr>
            <p:ph type="title"/>
          </p:nvPr>
        </p:nvSpPr>
        <p:spPr/>
        <p:txBody>
          <a:bodyPr/>
          <a:lstStyle/>
          <a:p>
            <a:pPr algn="l">
              <a:defRPr/>
            </a:pPr>
            <a:r>
              <a:rPr lang="en-US" sz="4000" dirty="0" smtClean="0"/>
              <a:t>18. The clumping together of very fine particles into larger particles caused by the use of chemicals:</a:t>
            </a:r>
            <a:r>
              <a:rPr lang="en-US" dirty="0" smtClean="0"/>
              <a:t/>
            </a:r>
            <a:br>
              <a:rPr lang="en-US" dirty="0" smtClean="0"/>
            </a:br>
            <a:endParaRPr lang="en-US" dirty="0"/>
          </a:p>
        </p:txBody>
      </p:sp>
      <p:sp>
        <p:nvSpPr>
          <p:cNvPr id="1044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2B2CC22F-C94D-43D2-8966-5FCEA5A2EF84}" type="slidenum">
              <a:rPr lang="en-US" sz="1400" smtClean="0">
                <a:latin typeface="Arial" charset="0"/>
              </a:rPr>
              <a:pPr/>
              <a:t>101</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0" end="0"/>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Optimum coagulation/flocculation/sedimentation.</a:t>
            </a:r>
            <a:endParaRPr lang="en-US" sz="2800" dirty="0" smtClean="0"/>
          </a:p>
          <a:p>
            <a:pPr marL="850900" lvl="1" indent="-514350">
              <a:buFont typeface="+mj-lt"/>
              <a:buAutoNum type="alphaUcPeriod"/>
              <a:defRPr/>
            </a:pPr>
            <a:r>
              <a:rPr lang="en-US" dirty="0" smtClean="0"/>
              <a:t>Degasification / Aeration</a:t>
            </a:r>
            <a:endParaRPr lang="en-US" sz="2800" dirty="0" smtClean="0"/>
          </a:p>
          <a:p>
            <a:pPr marL="850900" lvl="1" indent="-514350">
              <a:buFont typeface="+mj-lt"/>
              <a:buAutoNum type="alphaUcPeriod"/>
              <a:defRPr/>
            </a:pPr>
            <a:r>
              <a:rPr lang="en-US" dirty="0" smtClean="0"/>
              <a:t>Adsorption with activated carbon</a:t>
            </a:r>
            <a:endParaRPr lang="en-US" sz="2800" dirty="0" smtClean="0"/>
          </a:p>
          <a:p>
            <a:pPr marL="850900" lvl="1" indent="-514350">
              <a:buFont typeface="+mj-lt"/>
              <a:buAutoNum type="alphaUcPeriod"/>
              <a:defRPr/>
            </a:pPr>
            <a:r>
              <a:rPr lang="en-US" dirty="0" smtClean="0"/>
              <a:t>All of the above</a:t>
            </a:r>
            <a:endParaRPr lang="en-US" sz="2800" dirty="0" smtClean="0"/>
          </a:p>
          <a:p>
            <a:pPr indent="0">
              <a:defRPr/>
            </a:pPr>
            <a:endParaRPr lang="en-US" dirty="0"/>
          </a:p>
        </p:txBody>
      </p:sp>
      <p:sp>
        <p:nvSpPr>
          <p:cNvPr id="2" name="Title 1"/>
          <p:cNvSpPr>
            <a:spLocks noGrp="1"/>
          </p:cNvSpPr>
          <p:nvPr>
            <p:ph type="title"/>
          </p:nvPr>
        </p:nvSpPr>
        <p:spPr/>
        <p:txBody>
          <a:bodyPr/>
          <a:lstStyle/>
          <a:p>
            <a:pPr algn="l">
              <a:defRPr/>
            </a:pPr>
            <a:r>
              <a:rPr lang="en-US" sz="4000" dirty="0" smtClean="0"/>
              <a:t>19. Removal of the causes of the tastes and odors can be accomplished through:</a:t>
            </a:r>
            <a:endParaRPr lang="en-US" dirty="0"/>
          </a:p>
        </p:txBody>
      </p:sp>
      <p:sp>
        <p:nvSpPr>
          <p:cNvPr id="1054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A2D0BD1F-8C60-4AB6-A27C-8068BA700A0D}" type="slidenum">
              <a:rPr lang="en-US" sz="1400" smtClean="0">
                <a:latin typeface="Arial" charset="0"/>
              </a:rPr>
              <a:pPr/>
              <a:t>102</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Centrifugal Pump</a:t>
            </a:r>
            <a:endParaRPr lang="en-US" sz="2800" dirty="0" smtClean="0"/>
          </a:p>
          <a:p>
            <a:pPr marL="850900" lvl="1" indent="-514350">
              <a:buFont typeface="+mj-lt"/>
              <a:buAutoNum type="alphaUcPeriod"/>
              <a:defRPr/>
            </a:pPr>
            <a:r>
              <a:rPr lang="en-US" dirty="0" smtClean="0"/>
              <a:t>Actuating Pump</a:t>
            </a:r>
            <a:endParaRPr lang="en-US" sz="2800" dirty="0" smtClean="0"/>
          </a:p>
          <a:p>
            <a:pPr marL="850900" lvl="1" indent="-514350">
              <a:buFont typeface="+mj-lt"/>
              <a:buAutoNum type="alphaUcPeriod"/>
              <a:defRPr/>
            </a:pPr>
            <a:r>
              <a:rPr lang="en-US" dirty="0" smtClean="0"/>
              <a:t>Positive Displacement Pump</a:t>
            </a:r>
            <a:endParaRPr lang="en-US" sz="2800" dirty="0" smtClean="0"/>
          </a:p>
          <a:p>
            <a:pPr marL="850900" lvl="1" indent="-514350">
              <a:buFont typeface="+mj-lt"/>
              <a:buAutoNum type="alphaUcPeriod"/>
              <a:defRPr/>
            </a:pPr>
            <a:r>
              <a:rPr lang="en-US" dirty="0" smtClean="0"/>
              <a:t>Gravimetric Feeding Pump</a:t>
            </a:r>
            <a:endParaRPr lang="en-US" sz="2800" dirty="0" smtClean="0"/>
          </a:p>
          <a:p>
            <a:pPr indent="0">
              <a:defRPr/>
            </a:pPr>
            <a:endParaRPr lang="en-US" dirty="0"/>
          </a:p>
        </p:txBody>
      </p:sp>
      <p:sp>
        <p:nvSpPr>
          <p:cNvPr id="2" name="Title 1"/>
          <p:cNvSpPr>
            <a:spLocks noGrp="1"/>
          </p:cNvSpPr>
          <p:nvPr>
            <p:ph type="title"/>
          </p:nvPr>
        </p:nvSpPr>
        <p:spPr/>
        <p:txBody>
          <a:bodyPr/>
          <a:lstStyle/>
          <a:p>
            <a:pPr algn="l">
              <a:defRPr/>
            </a:pPr>
            <a:r>
              <a:rPr lang="en-US" sz="3600" dirty="0" smtClean="0"/>
              <a:t>20. Which of the following is used to pump a measured dose of liquid chemical into a treatment system?</a:t>
            </a:r>
            <a:endParaRPr lang="en-US" sz="3600" dirty="0"/>
          </a:p>
        </p:txBody>
      </p:sp>
      <p:sp>
        <p:nvSpPr>
          <p:cNvPr id="1065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D819F598-B036-4254-864E-B26D7044B97A}" type="slidenum">
              <a:rPr lang="en-US" sz="1400" smtClean="0">
                <a:latin typeface="Arial" charset="0"/>
              </a:rPr>
              <a:pPr/>
              <a:t>103</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As per manufacturer recommendations</a:t>
            </a:r>
            <a:endParaRPr lang="en-US" sz="2800" dirty="0" smtClean="0"/>
          </a:p>
          <a:p>
            <a:pPr marL="850900" lvl="1" indent="-514350">
              <a:buFont typeface="+mj-lt"/>
              <a:buAutoNum type="alphaUcPeriod"/>
              <a:defRPr/>
            </a:pPr>
            <a:r>
              <a:rPr lang="en-US" dirty="0" smtClean="0"/>
              <a:t>When operator notices a problem</a:t>
            </a:r>
            <a:endParaRPr lang="en-US" sz="2800" dirty="0" smtClean="0"/>
          </a:p>
          <a:p>
            <a:pPr marL="850900" lvl="1" indent="-514350">
              <a:buFont typeface="+mj-lt"/>
              <a:buAutoNum type="alphaUcPeriod"/>
              <a:defRPr/>
            </a:pPr>
            <a:r>
              <a:rPr lang="en-US" dirty="0" smtClean="0"/>
              <a:t>After maintenance</a:t>
            </a:r>
            <a:endParaRPr lang="en-US" sz="2800" dirty="0" smtClean="0"/>
          </a:p>
          <a:p>
            <a:pPr marL="850900" lvl="1" indent="-514350">
              <a:buFont typeface="+mj-lt"/>
              <a:buAutoNum type="alphaUcPeriod"/>
              <a:defRPr/>
            </a:pPr>
            <a:r>
              <a:rPr lang="en-US" dirty="0" smtClean="0"/>
              <a:t>All of the above</a:t>
            </a:r>
            <a:endParaRPr lang="en-US" sz="2800" dirty="0" smtClean="0"/>
          </a:p>
          <a:p>
            <a:pPr indent="0">
              <a:defRPr/>
            </a:pPr>
            <a:endParaRPr lang="en-US" dirty="0"/>
          </a:p>
        </p:txBody>
      </p:sp>
      <p:sp>
        <p:nvSpPr>
          <p:cNvPr id="2" name="Title 1"/>
          <p:cNvSpPr>
            <a:spLocks noGrp="1"/>
          </p:cNvSpPr>
          <p:nvPr>
            <p:ph type="title"/>
          </p:nvPr>
        </p:nvSpPr>
        <p:spPr/>
        <p:txBody>
          <a:bodyPr/>
          <a:lstStyle/>
          <a:p>
            <a:pPr algn="l">
              <a:defRPr/>
            </a:pPr>
            <a:r>
              <a:rPr lang="en-US" dirty="0" smtClean="0"/>
              <a:t>21. Chemical feed pumps should be calibrated:</a:t>
            </a:r>
            <a:endParaRPr lang="en-US" dirty="0"/>
          </a:p>
        </p:txBody>
      </p:sp>
      <p:sp>
        <p:nvSpPr>
          <p:cNvPr id="1075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F61F0465-225F-4D4E-B708-B4D1E787CB58}" type="slidenum">
              <a:rPr lang="en-US" sz="1400" smtClean="0">
                <a:latin typeface="Arial" charset="0"/>
              </a:rPr>
              <a:pPr/>
              <a:t>104</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Contact Information</a:t>
            </a:r>
            <a:endParaRPr lang="en-US" sz="2800" dirty="0" smtClean="0"/>
          </a:p>
          <a:p>
            <a:pPr marL="850900" lvl="1" indent="-514350">
              <a:buFont typeface="+mj-lt"/>
              <a:buAutoNum type="alphaUcPeriod"/>
              <a:defRPr/>
            </a:pPr>
            <a:r>
              <a:rPr lang="en-US" dirty="0" smtClean="0"/>
              <a:t>Assessment of Available resources</a:t>
            </a:r>
            <a:endParaRPr lang="en-US" sz="2800" dirty="0" smtClean="0"/>
          </a:p>
          <a:p>
            <a:pPr marL="850900" lvl="1" indent="-514350">
              <a:buFont typeface="+mj-lt"/>
              <a:buAutoNum type="alphaUcPeriod"/>
              <a:defRPr/>
            </a:pPr>
            <a:r>
              <a:rPr lang="en-US" dirty="0" smtClean="0"/>
              <a:t>Corrective Actions to be taken in emergency situations</a:t>
            </a:r>
            <a:endParaRPr lang="en-US" sz="2800" dirty="0" smtClean="0"/>
          </a:p>
          <a:p>
            <a:pPr marL="850900" lvl="1" indent="-514350">
              <a:buFont typeface="+mj-lt"/>
              <a:buAutoNum type="alphaUcPeriod"/>
              <a:defRPr/>
            </a:pPr>
            <a:r>
              <a:rPr lang="en-US" dirty="0" smtClean="0"/>
              <a:t>All of the above</a:t>
            </a:r>
            <a:endParaRPr lang="en-US" sz="2800" dirty="0" smtClean="0"/>
          </a:p>
          <a:p>
            <a:pPr indent="0">
              <a:defRPr/>
            </a:pPr>
            <a:endParaRPr lang="en-US" dirty="0"/>
          </a:p>
        </p:txBody>
      </p:sp>
      <p:sp>
        <p:nvSpPr>
          <p:cNvPr id="2" name="Title 1"/>
          <p:cNvSpPr>
            <a:spLocks noGrp="1"/>
          </p:cNvSpPr>
          <p:nvPr>
            <p:ph type="title"/>
          </p:nvPr>
        </p:nvSpPr>
        <p:spPr/>
        <p:txBody>
          <a:bodyPr/>
          <a:lstStyle/>
          <a:p>
            <a:pPr algn="l">
              <a:defRPr/>
            </a:pPr>
            <a:r>
              <a:rPr lang="en-US" dirty="0" smtClean="0"/>
              <a:t>22. A good emergency response plan includes:</a:t>
            </a:r>
            <a:endParaRPr lang="en-US" dirty="0"/>
          </a:p>
        </p:txBody>
      </p:sp>
      <p:sp>
        <p:nvSpPr>
          <p:cNvPr id="1085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B27F8851-740A-4C99-B797-0002AD9CD6CF}" type="slidenum">
              <a:rPr lang="en-US" sz="1400" smtClean="0">
                <a:latin typeface="Arial" charset="0"/>
              </a:rPr>
              <a:pPr/>
              <a:t>105</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Chlorine Gas</a:t>
            </a:r>
            <a:endParaRPr lang="en-US" sz="2800" dirty="0" smtClean="0"/>
          </a:p>
          <a:p>
            <a:pPr marL="850900" lvl="1" indent="-514350">
              <a:buFont typeface="+mj-lt"/>
              <a:buAutoNum type="alphaUcPeriod"/>
              <a:defRPr/>
            </a:pPr>
            <a:r>
              <a:rPr lang="en-US" dirty="0" smtClean="0"/>
              <a:t>Sodium Hypochlorite</a:t>
            </a:r>
            <a:endParaRPr lang="en-US" sz="2800" dirty="0" smtClean="0"/>
          </a:p>
          <a:p>
            <a:pPr marL="850900" lvl="1" indent="-514350">
              <a:buFont typeface="+mj-lt"/>
              <a:buAutoNum type="alphaUcPeriod"/>
              <a:defRPr/>
            </a:pPr>
            <a:r>
              <a:rPr lang="en-US" dirty="0" smtClean="0"/>
              <a:t>Chlorine Dioxide</a:t>
            </a:r>
            <a:endParaRPr lang="en-US" sz="2800" dirty="0" smtClean="0"/>
          </a:p>
          <a:p>
            <a:pPr marL="850900" lvl="1" indent="-514350">
              <a:buFont typeface="+mj-lt"/>
              <a:buAutoNum type="alphaUcPeriod"/>
              <a:defRPr/>
            </a:pPr>
            <a:r>
              <a:rPr lang="en-US" dirty="0" smtClean="0"/>
              <a:t>None of the above</a:t>
            </a:r>
            <a:endParaRPr lang="en-US" sz="2800" dirty="0" smtClean="0"/>
          </a:p>
          <a:p>
            <a:pPr indent="0">
              <a:defRPr/>
            </a:pPr>
            <a:endParaRPr lang="en-US" dirty="0"/>
          </a:p>
        </p:txBody>
      </p:sp>
      <p:sp>
        <p:nvSpPr>
          <p:cNvPr id="2" name="Title 1"/>
          <p:cNvSpPr>
            <a:spLocks noGrp="1"/>
          </p:cNvSpPr>
          <p:nvPr>
            <p:ph type="title"/>
          </p:nvPr>
        </p:nvSpPr>
        <p:spPr/>
        <p:txBody>
          <a:bodyPr/>
          <a:lstStyle/>
          <a:p>
            <a:pPr algn="l">
              <a:defRPr/>
            </a:pPr>
            <a:r>
              <a:rPr lang="en-US" dirty="0" smtClean="0"/>
              <a:t>23. Which form of chlorination will kill Cryptosporidium?</a:t>
            </a:r>
            <a:endParaRPr lang="en-US" dirty="0"/>
          </a:p>
        </p:txBody>
      </p:sp>
      <p:sp>
        <p:nvSpPr>
          <p:cNvPr id="1095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2D044A14-1535-4389-8342-E812CEDCB6F6}" type="slidenum">
              <a:rPr lang="en-US" sz="1400" smtClean="0">
                <a:latin typeface="Arial" charset="0"/>
              </a:rPr>
              <a:pPr/>
              <a:t>106</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12.6 </a:t>
            </a:r>
            <a:r>
              <a:rPr lang="en-US" dirty="0" err="1" smtClean="0"/>
              <a:t>gpd</a:t>
            </a:r>
            <a:endParaRPr lang="en-US" sz="2800" dirty="0" smtClean="0"/>
          </a:p>
          <a:p>
            <a:pPr marL="850900" lvl="1" indent="-514350">
              <a:buFont typeface="+mj-lt"/>
              <a:buAutoNum type="alphaUcPeriod"/>
              <a:defRPr/>
            </a:pPr>
            <a:r>
              <a:rPr lang="en-US" dirty="0" smtClean="0"/>
              <a:t>126 </a:t>
            </a:r>
            <a:r>
              <a:rPr lang="en-US" dirty="0" err="1" smtClean="0"/>
              <a:t>gpd</a:t>
            </a:r>
            <a:endParaRPr lang="en-US" sz="2800" dirty="0" smtClean="0"/>
          </a:p>
          <a:p>
            <a:pPr marL="850900" lvl="1" indent="-514350">
              <a:buFont typeface="+mj-lt"/>
              <a:buAutoNum type="alphaUcPeriod"/>
              <a:defRPr/>
            </a:pPr>
            <a:r>
              <a:rPr lang="en-US" dirty="0" smtClean="0"/>
              <a:t>12,600 </a:t>
            </a:r>
            <a:r>
              <a:rPr lang="en-US" dirty="0" err="1" smtClean="0"/>
              <a:t>gpd</a:t>
            </a:r>
            <a:endParaRPr lang="en-US" sz="2800" dirty="0" smtClean="0"/>
          </a:p>
          <a:p>
            <a:pPr marL="850900" lvl="1" indent="-514350">
              <a:buFont typeface="+mj-lt"/>
              <a:buAutoNum type="alphaUcPeriod"/>
              <a:defRPr/>
            </a:pPr>
            <a:r>
              <a:rPr lang="en-US" dirty="0" smtClean="0"/>
              <a:t>126,000 </a:t>
            </a:r>
            <a:r>
              <a:rPr lang="en-US" dirty="0" err="1" smtClean="0"/>
              <a:t>gpd</a:t>
            </a:r>
            <a:endParaRPr lang="en-US" sz="2800" dirty="0" smtClean="0"/>
          </a:p>
          <a:p>
            <a:pPr indent="0">
              <a:defRPr/>
            </a:pPr>
            <a:endParaRPr lang="en-US" dirty="0"/>
          </a:p>
        </p:txBody>
      </p:sp>
      <p:sp>
        <p:nvSpPr>
          <p:cNvPr id="2" name="Title 1"/>
          <p:cNvSpPr>
            <a:spLocks noGrp="1"/>
          </p:cNvSpPr>
          <p:nvPr>
            <p:ph type="title"/>
          </p:nvPr>
        </p:nvSpPr>
        <p:spPr/>
        <p:txBody>
          <a:bodyPr/>
          <a:lstStyle/>
          <a:p>
            <a:pPr algn="l">
              <a:defRPr/>
            </a:pPr>
            <a:r>
              <a:rPr lang="en-US" sz="3200" dirty="0" smtClean="0"/>
              <a:t>24. The pump settings for a 30 </a:t>
            </a:r>
            <a:r>
              <a:rPr lang="en-US" sz="3200" dirty="0" err="1" smtClean="0"/>
              <a:t>gpd</a:t>
            </a:r>
            <a:r>
              <a:rPr lang="en-US" sz="3200" dirty="0" smtClean="0"/>
              <a:t> pump are set at 70% speed and 60% stroke.  How many </a:t>
            </a:r>
            <a:r>
              <a:rPr lang="en-US" sz="3200" dirty="0" err="1" smtClean="0"/>
              <a:t>gpd</a:t>
            </a:r>
            <a:r>
              <a:rPr lang="en-US" sz="3200" dirty="0" smtClean="0"/>
              <a:t> would the pump theoretically feed?</a:t>
            </a:r>
            <a:endParaRPr lang="en-US" dirty="0"/>
          </a:p>
        </p:txBody>
      </p:sp>
      <p:sp>
        <p:nvSpPr>
          <p:cNvPr id="1105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87CEA7B2-63BF-4619-AEEC-8B9FAFFE843E}" type="slidenum">
              <a:rPr lang="en-US" sz="1400" smtClean="0">
                <a:latin typeface="Arial" charset="0"/>
              </a:rPr>
              <a:pPr/>
              <a:t>107</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0" end="0"/>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Potassium hydroxide (KOH)</a:t>
            </a:r>
          </a:p>
          <a:p>
            <a:pPr marL="850900" lvl="1" indent="-514350">
              <a:buFont typeface="+mj-lt"/>
              <a:buAutoNum type="alphaUcPeriod"/>
              <a:defRPr/>
            </a:pPr>
            <a:r>
              <a:rPr lang="en-US" dirty="0" smtClean="0"/>
              <a:t>Calcium Hydroxide (Ca(OH)</a:t>
            </a:r>
            <a:r>
              <a:rPr lang="en-US" baseline="-25000" dirty="0" smtClean="0"/>
              <a:t>2</a:t>
            </a:r>
            <a:r>
              <a:rPr lang="en-US" dirty="0" smtClean="0"/>
              <a:t>)</a:t>
            </a:r>
          </a:p>
          <a:p>
            <a:pPr marL="850900" lvl="1" indent="-514350">
              <a:buFont typeface="+mj-lt"/>
              <a:buAutoNum type="alphaUcPeriod"/>
              <a:defRPr/>
            </a:pPr>
            <a:r>
              <a:rPr lang="en-US" dirty="0" smtClean="0"/>
              <a:t>Sodium Hydroxide (</a:t>
            </a:r>
            <a:r>
              <a:rPr lang="en-US" dirty="0" err="1" smtClean="0"/>
              <a:t>NaOH</a:t>
            </a:r>
            <a:r>
              <a:rPr lang="en-US" dirty="0" smtClean="0"/>
              <a:t>)</a:t>
            </a:r>
          </a:p>
          <a:p>
            <a:pPr marL="850900" lvl="1" indent="-514350">
              <a:buFont typeface="+mj-lt"/>
              <a:buAutoNum type="alphaUcPeriod"/>
              <a:defRPr/>
            </a:pPr>
            <a:r>
              <a:rPr lang="en-US" dirty="0" smtClean="0"/>
              <a:t>All of the above</a:t>
            </a:r>
            <a:endParaRPr lang="en-US" sz="2800" dirty="0" smtClean="0"/>
          </a:p>
          <a:p>
            <a:pPr indent="0">
              <a:defRPr/>
            </a:pPr>
            <a:endParaRPr lang="en-US" dirty="0"/>
          </a:p>
        </p:txBody>
      </p:sp>
      <p:sp>
        <p:nvSpPr>
          <p:cNvPr id="2" name="Title 1"/>
          <p:cNvSpPr>
            <a:spLocks noGrp="1"/>
          </p:cNvSpPr>
          <p:nvPr>
            <p:ph type="title"/>
          </p:nvPr>
        </p:nvSpPr>
        <p:spPr/>
        <p:txBody>
          <a:bodyPr/>
          <a:lstStyle/>
          <a:p>
            <a:pPr algn="l">
              <a:defRPr/>
            </a:pPr>
            <a:r>
              <a:rPr lang="en-US" dirty="0" smtClean="0"/>
              <a:t>25. Which chemical(s) would increase pH?</a:t>
            </a:r>
            <a:endParaRPr lang="en-US" dirty="0"/>
          </a:p>
        </p:txBody>
      </p:sp>
      <p:sp>
        <p:nvSpPr>
          <p:cNvPr id="11162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24949A7C-887D-426A-8538-4C0931503DE0}" type="slidenum">
              <a:rPr lang="en-US" sz="1400" smtClean="0">
                <a:latin typeface="Arial" charset="0"/>
              </a:rPr>
              <a:pPr/>
              <a:t>108</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Decrease the stroke</a:t>
            </a:r>
            <a:endParaRPr lang="en-US" sz="2800" dirty="0" smtClean="0"/>
          </a:p>
          <a:p>
            <a:pPr marL="850900" lvl="1" indent="-514350">
              <a:buFont typeface="+mj-lt"/>
              <a:buAutoNum type="alphaUcPeriod"/>
              <a:defRPr/>
            </a:pPr>
            <a:r>
              <a:rPr lang="en-US" dirty="0" smtClean="0"/>
              <a:t>Increase the stroke</a:t>
            </a:r>
            <a:endParaRPr lang="en-US" sz="2800" dirty="0" smtClean="0"/>
          </a:p>
          <a:p>
            <a:pPr marL="850900" lvl="1" indent="-514350">
              <a:buFont typeface="+mj-lt"/>
              <a:buAutoNum type="alphaUcPeriod"/>
              <a:defRPr/>
            </a:pPr>
            <a:r>
              <a:rPr lang="en-US" dirty="0" smtClean="0"/>
              <a:t>Decrease the speed</a:t>
            </a:r>
            <a:endParaRPr lang="en-US" sz="2800" dirty="0" smtClean="0"/>
          </a:p>
          <a:p>
            <a:pPr marL="850900" lvl="1" indent="-514350">
              <a:buFont typeface="+mj-lt"/>
              <a:buAutoNum type="alphaUcPeriod"/>
              <a:defRPr/>
            </a:pPr>
            <a:r>
              <a:rPr lang="en-US" dirty="0" smtClean="0"/>
              <a:t>None of the above</a:t>
            </a:r>
            <a:endParaRPr lang="en-US" sz="2800" dirty="0" smtClean="0"/>
          </a:p>
          <a:p>
            <a:pPr indent="0">
              <a:defRPr/>
            </a:pPr>
            <a:endParaRPr lang="en-US" dirty="0"/>
          </a:p>
        </p:txBody>
      </p:sp>
      <p:sp>
        <p:nvSpPr>
          <p:cNvPr id="2" name="Title 1"/>
          <p:cNvSpPr>
            <a:spLocks noGrp="1"/>
          </p:cNvSpPr>
          <p:nvPr>
            <p:ph type="title"/>
          </p:nvPr>
        </p:nvSpPr>
        <p:spPr/>
        <p:txBody>
          <a:bodyPr/>
          <a:lstStyle/>
          <a:p>
            <a:pPr algn="l">
              <a:defRPr/>
            </a:pPr>
            <a:r>
              <a:rPr lang="en-US" dirty="0" smtClean="0"/>
              <a:t>26. The best way to increase dosage of a liquid chemical is to:</a:t>
            </a:r>
            <a:endParaRPr lang="en-US" dirty="0"/>
          </a:p>
        </p:txBody>
      </p:sp>
      <p:sp>
        <p:nvSpPr>
          <p:cNvPr id="11264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B40BDC6B-0645-4387-B893-87E17993CA8E}" type="slidenum">
              <a:rPr lang="en-US" sz="1400" smtClean="0">
                <a:latin typeface="Arial" charset="0"/>
              </a:rPr>
              <a:pPr/>
              <a:t>109</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defRPr/>
            </a:pPr>
            <a:r>
              <a:rPr lang="en-US" dirty="0" smtClean="0"/>
              <a:t>	Alkalinity is a measure of the capacity of water or any solution to neutralize or “buffer” acids. This measure of acid-neutralizing capacity is important in figuring out how “buffered” the water is against sudden changes in </a:t>
            </a:r>
            <a:r>
              <a:rPr lang="en-US" dirty="0" err="1" smtClean="0"/>
              <a:t>pH.</a:t>
            </a:r>
            <a:r>
              <a:rPr lang="en-US" dirty="0" smtClean="0"/>
              <a:t>   Alkalinity should not be confused with </a:t>
            </a:r>
            <a:r>
              <a:rPr lang="en-US" dirty="0" err="1" smtClean="0"/>
              <a:t>pH.</a:t>
            </a:r>
            <a:r>
              <a:rPr lang="en-US" dirty="0" smtClean="0"/>
              <a:t> </a:t>
            </a:r>
          </a:p>
          <a:p>
            <a:pPr indent="0">
              <a:defRPr/>
            </a:pPr>
            <a:endParaRPr lang="en-US" dirty="0" smtClean="0"/>
          </a:p>
          <a:p>
            <a:pPr indent="0" algn="ctr">
              <a:defRPr/>
            </a:pPr>
            <a:endParaRPr lang="en-US" sz="4400" dirty="0" smtClean="0"/>
          </a:p>
          <a:p>
            <a:pPr indent="0">
              <a:defRPr/>
            </a:pPr>
            <a:endParaRPr lang="en-US" dirty="0"/>
          </a:p>
        </p:txBody>
      </p:sp>
      <p:sp>
        <p:nvSpPr>
          <p:cNvPr id="2" name="Title 1"/>
          <p:cNvSpPr>
            <a:spLocks noGrp="1"/>
          </p:cNvSpPr>
          <p:nvPr>
            <p:ph type="title"/>
          </p:nvPr>
        </p:nvSpPr>
        <p:spPr/>
        <p:txBody>
          <a:bodyPr/>
          <a:lstStyle/>
          <a:p>
            <a:pPr>
              <a:defRPr/>
            </a:pPr>
            <a:r>
              <a:rPr lang="en-US" dirty="0" smtClean="0"/>
              <a:t>Alkalinity</a:t>
            </a:r>
            <a:endParaRPr lang="en-US" dirty="0"/>
          </a:p>
        </p:txBody>
      </p:sp>
      <p:sp>
        <p:nvSpPr>
          <p:cNvPr id="122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CA23E8BE-F39B-4C6B-9CD7-19CF3B8FEA6D}" type="slidenum">
              <a:rPr lang="en-US" sz="1400" smtClean="0">
                <a:latin typeface="Arial" charset="0"/>
              </a:rPr>
              <a:pPr/>
              <a:t>11</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Pressure relief valve</a:t>
            </a:r>
            <a:endParaRPr lang="en-US" sz="2800" dirty="0" smtClean="0"/>
          </a:p>
          <a:p>
            <a:pPr marL="850900" lvl="1" indent="-514350">
              <a:buFont typeface="+mj-lt"/>
              <a:buAutoNum type="alphaUcPeriod"/>
              <a:defRPr/>
            </a:pPr>
            <a:r>
              <a:rPr lang="en-US" dirty="0" smtClean="0"/>
              <a:t>Suction Valve</a:t>
            </a:r>
            <a:endParaRPr lang="en-US" sz="2800" dirty="0" smtClean="0"/>
          </a:p>
          <a:p>
            <a:pPr marL="850900" lvl="1" indent="-514350">
              <a:buFont typeface="+mj-lt"/>
              <a:buAutoNum type="alphaUcPeriod"/>
              <a:defRPr/>
            </a:pPr>
            <a:r>
              <a:rPr lang="en-US" dirty="0" smtClean="0"/>
              <a:t>Foot Valve</a:t>
            </a:r>
            <a:endParaRPr lang="en-US" sz="2800" dirty="0" smtClean="0"/>
          </a:p>
          <a:p>
            <a:pPr marL="850900" lvl="1" indent="-514350">
              <a:buFont typeface="+mj-lt"/>
              <a:buAutoNum type="alphaUcPeriod"/>
              <a:defRPr/>
            </a:pPr>
            <a:r>
              <a:rPr lang="en-US" dirty="0" smtClean="0"/>
              <a:t>Anti-Siphon Valve</a:t>
            </a:r>
            <a:endParaRPr lang="en-US" sz="2800" dirty="0" smtClean="0"/>
          </a:p>
          <a:p>
            <a:pPr indent="0">
              <a:defRPr/>
            </a:pPr>
            <a:endParaRPr lang="en-US" dirty="0"/>
          </a:p>
        </p:txBody>
      </p:sp>
      <p:sp>
        <p:nvSpPr>
          <p:cNvPr id="2" name="Title 1"/>
          <p:cNvSpPr>
            <a:spLocks noGrp="1"/>
          </p:cNvSpPr>
          <p:nvPr>
            <p:ph type="title"/>
          </p:nvPr>
        </p:nvSpPr>
        <p:spPr/>
        <p:txBody>
          <a:bodyPr/>
          <a:lstStyle/>
          <a:p>
            <a:pPr algn="l">
              <a:defRPr/>
            </a:pPr>
            <a:r>
              <a:rPr lang="en-US" dirty="0" smtClean="0"/>
              <a:t>27. A check valve that is used to prevent a pump from losing prime:</a:t>
            </a:r>
            <a:endParaRPr lang="en-US" dirty="0"/>
          </a:p>
        </p:txBody>
      </p:sp>
      <p:sp>
        <p:nvSpPr>
          <p:cNvPr id="1136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2B4324FF-BB48-4D87-B4E2-5BC8D7E19E98}" type="slidenum">
              <a:rPr lang="en-US" sz="1400" smtClean="0">
                <a:latin typeface="Arial" charset="0"/>
              </a:rPr>
              <a:pPr/>
              <a:t>110</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System Employees</a:t>
            </a:r>
            <a:endParaRPr lang="en-US" sz="2800" dirty="0" smtClean="0"/>
          </a:p>
          <a:p>
            <a:pPr marL="850900" lvl="1" indent="-514350">
              <a:buFont typeface="+mj-lt"/>
              <a:buAutoNum type="alphaUcPeriod"/>
              <a:defRPr/>
            </a:pPr>
            <a:r>
              <a:rPr lang="en-US" dirty="0" smtClean="0"/>
              <a:t>Contractors/Visitors</a:t>
            </a:r>
            <a:endParaRPr lang="en-US" sz="2800" dirty="0" smtClean="0"/>
          </a:p>
          <a:p>
            <a:pPr marL="850900" lvl="1" indent="-514350">
              <a:buFont typeface="+mj-lt"/>
              <a:buAutoNum type="alphaUcPeriod"/>
              <a:defRPr/>
            </a:pPr>
            <a:r>
              <a:rPr lang="en-US" dirty="0" smtClean="0"/>
              <a:t>Those who live in close proximity to the treatment facility</a:t>
            </a:r>
            <a:endParaRPr lang="en-US" sz="2800" dirty="0" smtClean="0"/>
          </a:p>
          <a:p>
            <a:pPr marL="850900" lvl="1" indent="-514350">
              <a:buFont typeface="+mj-lt"/>
              <a:buAutoNum type="alphaUcPeriod"/>
              <a:defRPr/>
            </a:pPr>
            <a:r>
              <a:rPr lang="en-US" dirty="0" smtClean="0"/>
              <a:t>All of the above</a:t>
            </a:r>
            <a:endParaRPr lang="en-US" sz="2800" dirty="0" smtClean="0"/>
          </a:p>
          <a:p>
            <a:pPr indent="0">
              <a:defRPr/>
            </a:pPr>
            <a:endParaRPr lang="en-US" dirty="0"/>
          </a:p>
        </p:txBody>
      </p:sp>
      <p:sp>
        <p:nvSpPr>
          <p:cNvPr id="2" name="Title 1"/>
          <p:cNvSpPr>
            <a:spLocks noGrp="1"/>
          </p:cNvSpPr>
          <p:nvPr>
            <p:ph type="title"/>
          </p:nvPr>
        </p:nvSpPr>
        <p:spPr/>
        <p:txBody>
          <a:bodyPr/>
          <a:lstStyle/>
          <a:p>
            <a:pPr algn="l">
              <a:defRPr/>
            </a:pPr>
            <a:r>
              <a:rPr lang="en-US" dirty="0" smtClean="0"/>
              <a:t>28. Chemicals used at a treatment facility are hazardous to:</a:t>
            </a:r>
            <a:endParaRPr lang="en-US" dirty="0"/>
          </a:p>
        </p:txBody>
      </p:sp>
      <p:sp>
        <p:nvSpPr>
          <p:cNvPr id="1146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836FDCD0-5FF9-4793-A1FA-1E23AC7EA167}" type="slidenum">
              <a:rPr lang="en-US" sz="1400" smtClean="0">
                <a:latin typeface="Arial" charset="0"/>
              </a:rPr>
              <a:pPr/>
              <a:t>111</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About 808 gallons</a:t>
            </a:r>
            <a:endParaRPr lang="en-US" sz="2800" dirty="0" smtClean="0"/>
          </a:p>
          <a:p>
            <a:pPr marL="850900" lvl="1" indent="-514350">
              <a:buFont typeface="+mj-lt"/>
              <a:buAutoNum type="alphaUcPeriod"/>
              <a:defRPr/>
            </a:pPr>
            <a:r>
              <a:rPr lang="en-US" dirty="0" smtClean="0"/>
              <a:t>About 88 gallons</a:t>
            </a:r>
            <a:endParaRPr lang="en-US" sz="2800" dirty="0" smtClean="0"/>
          </a:p>
          <a:p>
            <a:pPr marL="850900" lvl="1" indent="-514350">
              <a:buFont typeface="+mj-lt"/>
              <a:buAutoNum type="alphaUcPeriod"/>
              <a:defRPr/>
            </a:pPr>
            <a:r>
              <a:rPr lang="en-US" dirty="0" smtClean="0"/>
              <a:t>About 9 gallons</a:t>
            </a:r>
            <a:endParaRPr lang="en-US" sz="2800" dirty="0" smtClean="0"/>
          </a:p>
          <a:p>
            <a:pPr marL="850900" lvl="1" indent="-514350">
              <a:buFont typeface="+mj-lt"/>
              <a:buAutoNum type="alphaUcPeriod"/>
              <a:defRPr/>
            </a:pPr>
            <a:r>
              <a:rPr lang="en-US" dirty="0" smtClean="0"/>
              <a:t>About 1 gallon</a:t>
            </a:r>
            <a:endParaRPr lang="en-US" sz="2800" dirty="0" smtClean="0"/>
          </a:p>
          <a:p>
            <a:pPr indent="0">
              <a:defRPr/>
            </a:pPr>
            <a:endParaRPr lang="en-US" dirty="0"/>
          </a:p>
        </p:txBody>
      </p:sp>
      <p:sp>
        <p:nvSpPr>
          <p:cNvPr id="2" name="Title 1"/>
          <p:cNvSpPr>
            <a:spLocks noGrp="1"/>
          </p:cNvSpPr>
          <p:nvPr>
            <p:ph type="title"/>
          </p:nvPr>
        </p:nvSpPr>
        <p:spPr/>
        <p:txBody>
          <a:bodyPr/>
          <a:lstStyle/>
          <a:p>
            <a:pPr algn="l">
              <a:defRPr/>
            </a:pPr>
            <a:r>
              <a:rPr lang="en-US" sz="3200" dirty="0" smtClean="0"/>
              <a:t>29. A pump calibration determined that a pump was feeding at a rate of 35 </a:t>
            </a:r>
            <a:r>
              <a:rPr lang="en-US" sz="3200" dirty="0" err="1" smtClean="0"/>
              <a:t>mL</a:t>
            </a:r>
            <a:r>
              <a:rPr lang="en-US" sz="3200" dirty="0" smtClean="0"/>
              <a:t>/min.  If the pump typically runs 16 hours, approximately how many gallons of chemical should the operator expect to use?  (hint = 3.785 L/gallon)</a:t>
            </a:r>
            <a:r>
              <a:rPr lang="en-US" dirty="0" smtClean="0"/>
              <a:t/>
            </a:r>
            <a:br>
              <a:rPr lang="en-US" dirty="0" smtClean="0"/>
            </a:br>
            <a:endParaRPr lang="en-US" dirty="0"/>
          </a:p>
        </p:txBody>
      </p:sp>
      <p:sp>
        <p:nvSpPr>
          <p:cNvPr id="1157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0934BFCB-CA0A-4CAB-86C7-75E6CFA46190}" type="slidenum">
              <a:rPr lang="en-US" sz="1400" smtClean="0">
                <a:latin typeface="Arial" charset="0"/>
              </a:rPr>
              <a:pPr/>
              <a:t>112</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Uniform Injection</a:t>
            </a:r>
            <a:endParaRPr lang="en-US" sz="2800" dirty="0" smtClean="0"/>
          </a:p>
          <a:p>
            <a:pPr marL="850900" lvl="1" indent="-514350">
              <a:buFont typeface="+mj-lt"/>
              <a:buAutoNum type="alphaUcPeriod"/>
              <a:defRPr/>
            </a:pPr>
            <a:r>
              <a:rPr lang="en-US" dirty="0" smtClean="0"/>
              <a:t>Flow Pacing</a:t>
            </a:r>
            <a:endParaRPr lang="en-US" sz="2800" dirty="0" smtClean="0"/>
          </a:p>
          <a:p>
            <a:pPr marL="850900" lvl="1" indent="-514350">
              <a:buFont typeface="+mj-lt"/>
              <a:buAutoNum type="alphaUcPeriod"/>
              <a:defRPr/>
            </a:pPr>
            <a:r>
              <a:rPr lang="en-US" dirty="0" smtClean="0"/>
              <a:t>Chemical Monitoring</a:t>
            </a:r>
            <a:endParaRPr lang="en-US" sz="2800" dirty="0" smtClean="0"/>
          </a:p>
          <a:p>
            <a:pPr marL="850900" lvl="1" indent="-514350">
              <a:buFont typeface="+mj-lt"/>
              <a:buAutoNum type="alphaUcPeriod"/>
              <a:defRPr/>
            </a:pPr>
            <a:r>
              <a:rPr lang="en-US" dirty="0" smtClean="0"/>
              <a:t>None of the above</a:t>
            </a:r>
            <a:endParaRPr lang="en-US" sz="2800" dirty="0" smtClean="0"/>
          </a:p>
          <a:p>
            <a:pPr marL="736600" indent="-514350">
              <a:defRPr/>
            </a:pPr>
            <a:endParaRPr lang="en-US" dirty="0"/>
          </a:p>
        </p:txBody>
      </p:sp>
      <p:sp>
        <p:nvSpPr>
          <p:cNvPr id="2" name="Title 1"/>
          <p:cNvSpPr>
            <a:spLocks noGrp="1"/>
          </p:cNvSpPr>
          <p:nvPr>
            <p:ph type="title"/>
          </p:nvPr>
        </p:nvSpPr>
        <p:spPr/>
        <p:txBody>
          <a:bodyPr/>
          <a:lstStyle/>
          <a:p>
            <a:pPr algn="l">
              <a:defRPr/>
            </a:pPr>
            <a:r>
              <a:rPr lang="en-US" sz="4000" dirty="0" smtClean="0"/>
              <a:t>30. A method in which a chemical can be injected at a rate which matches the flow:</a:t>
            </a:r>
            <a:endParaRPr lang="en-US" sz="4000" dirty="0"/>
          </a:p>
        </p:txBody>
      </p:sp>
      <p:sp>
        <p:nvSpPr>
          <p:cNvPr id="1167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FA5DA23B-B5FE-4788-97A4-D2D6CB8C7D5F}" type="slidenum">
              <a:rPr lang="en-US" sz="1400" smtClean="0">
                <a:latin typeface="Arial" charset="0"/>
              </a:rPr>
              <a:pPr/>
              <a:t>113</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Calibration Cylinder</a:t>
            </a:r>
            <a:endParaRPr lang="en-US" sz="2800" dirty="0" smtClean="0"/>
          </a:p>
          <a:p>
            <a:pPr marL="850900" lvl="1" indent="-514350">
              <a:buFont typeface="+mj-lt"/>
              <a:buAutoNum type="alphaUcPeriod"/>
              <a:defRPr/>
            </a:pPr>
            <a:r>
              <a:rPr lang="en-US" dirty="0" smtClean="0"/>
              <a:t>Strainer Valve</a:t>
            </a:r>
            <a:endParaRPr lang="en-US" sz="2800" dirty="0" smtClean="0"/>
          </a:p>
          <a:p>
            <a:pPr marL="850900" lvl="1" indent="-514350">
              <a:buFont typeface="+mj-lt"/>
              <a:buAutoNum type="alphaUcPeriod"/>
              <a:defRPr/>
            </a:pPr>
            <a:r>
              <a:rPr lang="en-US" dirty="0" smtClean="0"/>
              <a:t>Injection Assembly</a:t>
            </a:r>
            <a:endParaRPr lang="en-US" sz="2800" dirty="0" smtClean="0"/>
          </a:p>
          <a:p>
            <a:pPr marL="850900" lvl="1" indent="-514350">
              <a:buFont typeface="+mj-lt"/>
              <a:buAutoNum type="alphaUcPeriod"/>
              <a:defRPr/>
            </a:pPr>
            <a:r>
              <a:rPr lang="en-US" dirty="0" smtClean="0"/>
              <a:t>Foot Valve</a:t>
            </a:r>
            <a:endParaRPr lang="en-US" sz="2800" dirty="0" smtClean="0"/>
          </a:p>
          <a:p>
            <a:pPr indent="0">
              <a:defRPr/>
            </a:pPr>
            <a:endParaRPr lang="en-US" dirty="0"/>
          </a:p>
        </p:txBody>
      </p:sp>
      <p:sp>
        <p:nvSpPr>
          <p:cNvPr id="2" name="Title 1"/>
          <p:cNvSpPr>
            <a:spLocks noGrp="1"/>
          </p:cNvSpPr>
          <p:nvPr>
            <p:ph type="title"/>
          </p:nvPr>
        </p:nvSpPr>
        <p:spPr/>
        <p:txBody>
          <a:bodyPr/>
          <a:lstStyle/>
          <a:p>
            <a:pPr algn="l">
              <a:defRPr/>
            </a:pPr>
            <a:r>
              <a:rPr lang="en-US" sz="4000" dirty="0" smtClean="0"/>
              <a:t>31. An instrument used for accurate determination of the pump’s feed rate:</a:t>
            </a:r>
            <a:endParaRPr lang="en-US" sz="4000" dirty="0"/>
          </a:p>
        </p:txBody>
      </p:sp>
      <p:sp>
        <p:nvSpPr>
          <p:cNvPr id="11776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5DEFC210-95D5-4D45-96A2-20EDB5717909}" type="slidenum">
              <a:rPr lang="en-US" sz="1400" smtClean="0">
                <a:latin typeface="Arial" charset="0"/>
              </a:rPr>
              <a:pPr/>
              <a:t>114</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0" end="0"/>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2,416 minutes</a:t>
            </a:r>
            <a:endParaRPr lang="en-US" sz="2800" dirty="0" smtClean="0"/>
          </a:p>
          <a:p>
            <a:pPr marL="850900" lvl="1" indent="-514350">
              <a:buFont typeface="+mj-lt"/>
              <a:buAutoNum type="alphaUcPeriod"/>
              <a:defRPr/>
            </a:pPr>
            <a:r>
              <a:rPr lang="en-US" dirty="0" smtClean="0"/>
              <a:t>201 minutes</a:t>
            </a:r>
            <a:endParaRPr lang="en-US" sz="2800" dirty="0" smtClean="0"/>
          </a:p>
          <a:p>
            <a:pPr marL="850900" lvl="1" indent="-514350">
              <a:buFont typeface="+mj-lt"/>
              <a:buAutoNum type="alphaUcPeriod"/>
              <a:defRPr/>
            </a:pPr>
            <a:r>
              <a:rPr lang="en-US" dirty="0" smtClean="0"/>
              <a:t>107 minutes</a:t>
            </a:r>
            <a:endParaRPr lang="en-US" sz="2800" dirty="0" smtClean="0"/>
          </a:p>
          <a:p>
            <a:pPr marL="850900" lvl="1" indent="-514350">
              <a:buFont typeface="+mj-lt"/>
              <a:buAutoNum type="alphaUcPeriod"/>
              <a:defRPr/>
            </a:pPr>
            <a:r>
              <a:rPr lang="en-US" dirty="0" smtClean="0"/>
              <a:t>17 minutes</a:t>
            </a:r>
            <a:endParaRPr lang="en-US" sz="2800" dirty="0" smtClean="0"/>
          </a:p>
          <a:p>
            <a:pPr indent="0">
              <a:defRPr/>
            </a:pPr>
            <a:endParaRPr lang="en-US" dirty="0"/>
          </a:p>
        </p:txBody>
      </p:sp>
      <p:sp>
        <p:nvSpPr>
          <p:cNvPr id="2" name="Title 1"/>
          <p:cNvSpPr>
            <a:spLocks noGrp="1"/>
          </p:cNvSpPr>
          <p:nvPr>
            <p:ph type="title"/>
          </p:nvPr>
        </p:nvSpPr>
        <p:spPr/>
        <p:txBody>
          <a:bodyPr/>
          <a:lstStyle/>
          <a:p>
            <a:pPr algn="l">
              <a:defRPr/>
            </a:pPr>
            <a:r>
              <a:rPr lang="en-US" sz="3600" dirty="0" smtClean="0"/>
              <a:t>32. Determine the detention time in minutes of a 100 foot section of 12” main which receives a flow of 35 </a:t>
            </a:r>
            <a:r>
              <a:rPr lang="en-US" sz="3600" dirty="0" err="1" smtClean="0"/>
              <a:t>gpm</a:t>
            </a:r>
            <a:r>
              <a:rPr lang="en-US" sz="3600" dirty="0" smtClean="0"/>
              <a:t>.</a:t>
            </a:r>
            <a:endParaRPr lang="en-US" sz="3600" dirty="0"/>
          </a:p>
        </p:txBody>
      </p:sp>
      <p:sp>
        <p:nvSpPr>
          <p:cNvPr id="1187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8E63C3CA-5083-417D-9E93-E8F8E91DB6B9}" type="slidenum">
              <a:rPr lang="en-US" sz="1400" smtClean="0">
                <a:latin typeface="Arial" charset="0"/>
              </a:rPr>
              <a:pPr/>
              <a:t>115</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A visual evaluation</a:t>
            </a:r>
            <a:endParaRPr lang="en-US" sz="2800" dirty="0" smtClean="0"/>
          </a:p>
          <a:p>
            <a:pPr marL="850900" lvl="1" indent="-514350">
              <a:buFont typeface="+mj-lt"/>
              <a:buAutoNum type="alphaUcPeriod"/>
              <a:defRPr/>
            </a:pPr>
            <a:r>
              <a:rPr lang="en-US" dirty="0" smtClean="0"/>
              <a:t>Turbidity analysis</a:t>
            </a:r>
            <a:endParaRPr lang="en-US" sz="2800" dirty="0" smtClean="0"/>
          </a:p>
          <a:p>
            <a:pPr marL="850900" lvl="1" indent="-514350">
              <a:buFont typeface="+mj-lt"/>
              <a:buAutoNum type="alphaUcPeriod"/>
              <a:defRPr/>
            </a:pPr>
            <a:r>
              <a:rPr lang="en-US" dirty="0" smtClean="0"/>
              <a:t>Only B</a:t>
            </a:r>
            <a:endParaRPr lang="en-US" sz="2800" dirty="0" smtClean="0"/>
          </a:p>
          <a:p>
            <a:pPr marL="850900" lvl="1" indent="-514350">
              <a:buFont typeface="+mj-lt"/>
              <a:buAutoNum type="alphaUcPeriod"/>
              <a:defRPr/>
            </a:pPr>
            <a:r>
              <a:rPr lang="en-US" dirty="0" smtClean="0"/>
              <a:t>Both A and B</a:t>
            </a:r>
            <a:endParaRPr lang="en-US" sz="2800" dirty="0" smtClean="0"/>
          </a:p>
          <a:p>
            <a:pPr indent="0">
              <a:defRPr/>
            </a:pPr>
            <a:endParaRPr lang="en-US" dirty="0"/>
          </a:p>
        </p:txBody>
      </p:sp>
      <p:sp>
        <p:nvSpPr>
          <p:cNvPr id="2" name="Title 1"/>
          <p:cNvSpPr>
            <a:spLocks noGrp="1"/>
          </p:cNvSpPr>
          <p:nvPr>
            <p:ph type="title"/>
          </p:nvPr>
        </p:nvSpPr>
        <p:spPr/>
        <p:txBody>
          <a:bodyPr/>
          <a:lstStyle/>
          <a:p>
            <a:pPr algn="l">
              <a:defRPr/>
            </a:pPr>
            <a:r>
              <a:rPr lang="en-US" dirty="0" smtClean="0"/>
              <a:t>33. When evaluating jar test results, evaluate results using:</a:t>
            </a:r>
            <a:endParaRPr lang="en-US" dirty="0"/>
          </a:p>
        </p:txBody>
      </p:sp>
      <p:sp>
        <p:nvSpPr>
          <p:cNvPr id="1198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037213D6-7B5B-47C2-A259-36208E9C1027}" type="slidenum">
              <a:rPr lang="en-US" sz="1400" smtClean="0">
                <a:latin typeface="Arial" charset="0"/>
              </a:rPr>
              <a:pPr/>
              <a:t>116</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32.5 lbs</a:t>
            </a:r>
            <a:endParaRPr lang="en-US" sz="2800" dirty="0" smtClean="0"/>
          </a:p>
          <a:p>
            <a:pPr marL="850900" lvl="1" indent="-514350">
              <a:buFont typeface="+mj-lt"/>
              <a:buAutoNum type="alphaUcPeriod"/>
              <a:defRPr/>
            </a:pPr>
            <a:r>
              <a:rPr lang="en-US" dirty="0" smtClean="0"/>
              <a:t>325 lbs</a:t>
            </a:r>
            <a:endParaRPr lang="en-US" sz="2800" dirty="0" smtClean="0"/>
          </a:p>
          <a:p>
            <a:pPr marL="850900" lvl="1" indent="-514350">
              <a:buFont typeface="+mj-lt"/>
              <a:buAutoNum type="alphaUcPeriod"/>
              <a:defRPr/>
            </a:pPr>
            <a:r>
              <a:rPr lang="en-US" dirty="0" smtClean="0"/>
              <a:t>4 lbs</a:t>
            </a:r>
            <a:endParaRPr lang="en-US" sz="2800" dirty="0" smtClean="0"/>
          </a:p>
          <a:p>
            <a:pPr marL="850900" lvl="1" indent="-514350">
              <a:buFont typeface="+mj-lt"/>
              <a:buAutoNum type="alphaUcPeriod"/>
              <a:defRPr/>
            </a:pPr>
            <a:r>
              <a:rPr lang="en-US" dirty="0" smtClean="0"/>
              <a:t>41 lbs</a:t>
            </a:r>
            <a:endParaRPr lang="en-US" sz="2800" dirty="0" smtClean="0"/>
          </a:p>
          <a:p>
            <a:pPr indent="0">
              <a:defRPr/>
            </a:pPr>
            <a:endParaRPr lang="en-US" dirty="0"/>
          </a:p>
        </p:txBody>
      </p:sp>
      <p:sp>
        <p:nvSpPr>
          <p:cNvPr id="2" name="Title 1"/>
          <p:cNvSpPr>
            <a:spLocks noGrp="1"/>
          </p:cNvSpPr>
          <p:nvPr>
            <p:ph type="title"/>
          </p:nvPr>
        </p:nvSpPr>
        <p:spPr/>
        <p:txBody>
          <a:bodyPr/>
          <a:lstStyle/>
          <a:p>
            <a:pPr algn="l">
              <a:defRPr/>
            </a:pPr>
            <a:r>
              <a:rPr lang="en-US" sz="3200" dirty="0" smtClean="0"/>
              <a:t>34. The chlorine dose at a plant is 1.3 mg/L.  The system uses 12½% sodium hypochlorite.  The flow rate is set at 375,000 </a:t>
            </a:r>
            <a:r>
              <a:rPr lang="en-US" sz="3200" dirty="0" err="1" smtClean="0"/>
              <a:t>gpd</a:t>
            </a:r>
            <a:r>
              <a:rPr lang="en-US" sz="3200" dirty="0" smtClean="0"/>
              <a:t>.  What is the chlorine feed rate in lbs/day?</a:t>
            </a:r>
            <a:endParaRPr lang="en-US" sz="3200" dirty="0"/>
          </a:p>
        </p:txBody>
      </p:sp>
      <p:sp>
        <p:nvSpPr>
          <p:cNvPr id="1208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E7D5EE18-ECCB-46C4-9C6B-4C85FB1A1360}" type="slidenum">
              <a:rPr lang="en-US" sz="1400" smtClean="0">
                <a:latin typeface="Arial" charset="0"/>
              </a:rPr>
              <a:pPr/>
              <a:t>117</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0" end="0"/>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Vacuum</a:t>
            </a:r>
            <a:endParaRPr lang="en-US" sz="2800" dirty="0" smtClean="0"/>
          </a:p>
          <a:p>
            <a:pPr marL="850900" lvl="1" indent="-514350">
              <a:buFont typeface="+mj-lt"/>
              <a:buAutoNum type="alphaUcPeriod"/>
              <a:defRPr/>
            </a:pPr>
            <a:r>
              <a:rPr lang="en-US" dirty="0" smtClean="0"/>
              <a:t>Ejector</a:t>
            </a:r>
            <a:endParaRPr lang="en-US" sz="2800" dirty="0" smtClean="0"/>
          </a:p>
          <a:p>
            <a:pPr marL="850900" lvl="1" indent="-514350">
              <a:buFont typeface="+mj-lt"/>
              <a:buAutoNum type="alphaUcPeriod"/>
              <a:defRPr/>
            </a:pPr>
            <a:r>
              <a:rPr lang="en-US" dirty="0" err="1" smtClean="0"/>
              <a:t>Deductor</a:t>
            </a:r>
            <a:endParaRPr lang="en-US" sz="2800" dirty="0" smtClean="0"/>
          </a:p>
          <a:p>
            <a:pPr marL="850900" lvl="1" indent="-514350">
              <a:buFont typeface="+mj-lt"/>
              <a:buAutoNum type="alphaUcPeriod"/>
              <a:defRPr/>
            </a:pPr>
            <a:r>
              <a:rPr lang="en-US" dirty="0" smtClean="0"/>
              <a:t>Mixer</a:t>
            </a:r>
            <a:endParaRPr lang="en-US" sz="2800" dirty="0" smtClean="0"/>
          </a:p>
          <a:p>
            <a:pPr indent="0">
              <a:defRPr/>
            </a:pPr>
            <a:endParaRPr lang="en-US" dirty="0"/>
          </a:p>
        </p:txBody>
      </p:sp>
      <p:sp>
        <p:nvSpPr>
          <p:cNvPr id="2" name="Title 1"/>
          <p:cNvSpPr>
            <a:spLocks noGrp="1"/>
          </p:cNvSpPr>
          <p:nvPr>
            <p:ph type="title"/>
          </p:nvPr>
        </p:nvSpPr>
        <p:spPr/>
        <p:txBody>
          <a:bodyPr/>
          <a:lstStyle/>
          <a:p>
            <a:pPr algn="l">
              <a:defRPr/>
            </a:pPr>
            <a:r>
              <a:rPr lang="en-US" sz="4000" dirty="0" smtClean="0"/>
              <a:t>35. Used to produce the vacuum under which vacuum type systems operate:</a:t>
            </a:r>
            <a:endParaRPr lang="en-US" sz="4000" dirty="0"/>
          </a:p>
        </p:txBody>
      </p:sp>
      <p:sp>
        <p:nvSpPr>
          <p:cNvPr id="1218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96C267D7-0624-409C-9336-DD0951888203}" type="slidenum">
              <a:rPr lang="en-US" sz="1400" smtClean="0">
                <a:latin typeface="Arial" charset="0"/>
              </a:rPr>
              <a:pPr/>
              <a:t>118</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The length of the plunger stroke</a:t>
            </a:r>
            <a:endParaRPr lang="en-US" sz="2800" dirty="0" smtClean="0"/>
          </a:p>
          <a:p>
            <a:pPr marL="850900" lvl="1" indent="-514350">
              <a:buFont typeface="+mj-lt"/>
              <a:buAutoNum type="alphaUcPeriod"/>
              <a:defRPr/>
            </a:pPr>
            <a:r>
              <a:rPr lang="en-US" dirty="0" smtClean="0"/>
              <a:t>The number of repetitions of the stroke</a:t>
            </a:r>
            <a:endParaRPr lang="en-US" sz="2800" dirty="0" smtClean="0"/>
          </a:p>
          <a:p>
            <a:pPr marL="850900" lvl="1" indent="-514350">
              <a:buFont typeface="+mj-lt"/>
              <a:buAutoNum type="alphaUcPeriod"/>
              <a:defRPr/>
            </a:pPr>
            <a:r>
              <a:rPr lang="en-US" dirty="0" smtClean="0"/>
              <a:t>The length of the plunger stroke and the number of repetitions of the stroke</a:t>
            </a:r>
            <a:endParaRPr lang="en-US" sz="2800" dirty="0" smtClean="0"/>
          </a:p>
          <a:p>
            <a:pPr marL="850900" lvl="1" indent="-514350">
              <a:buFont typeface="+mj-lt"/>
              <a:buAutoNum type="alphaUcPeriod"/>
              <a:defRPr/>
            </a:pPr>
            <a:r>
              <a:rPr lang="en-US" dirty="0" smtClean="0"/>
              <a:t>None of the above</a:t>
            </a:r>
            <a:endParaRPr lang="en-US" sz="2800" dirty="0" smtClean="0"/>
          </a:p>
          <a:p>
            <a:pPr indent="0">
              <a:defRPr/>
            </a:pPr>
            <a:endParaRPr lang="en-US" dirty="0"/>
          </a:p>
        </p:txBody>
      </p:sp>
      <p:sp>
        <p:nvSpPr>
          <p:cNvPr id="2" name="Title 1"/>
          <p:cNvSpPr>
            <a:spLocks noGrp="1"/>
          </p:cNvSpPr>
          <p:nvPr>
            <p:ph type="title"/>
          </p:nvPr>
        </p:nvSpPr>
        <p:spPr/>
        <p:txBody>
          <a:bodyPr/>
          <a:lstStyle/>
          <a:p>
            <a:pPr algn="l">
              <a:defRPr/>
            </a:pPr>
            <a:r>
              <a:rPr lang="en-US" dirty="0" smtClean="0"/>
              <a:t>36. The output of a chemical feed pump is controlled by:</a:t>
            </a:r>
            <a:endParaRPr lang="en-US" dirty="0"/>
          </a:p>
        </p:txBody>
      </p:sp>
      <p:sp>
        <p:nvSpPr>
          <p:cNvPr id="1228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CA3F6B1C-1EDF-48B2-9A86-F4B250BEE9DE}" type="slidenum">
              <a:rPr lang="en-US" sz="1400" smtClean="0">
                <a:latin typeface="Arial" charset="0"/>
              </a:rPr>
              <a:pPr/>
              <a:t>119</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buFont typeface="Arial" pitchFamily="34" charset="0"/>
              <a:buChar char="•"/>
              <a:defRPr/>
            </a:pPr>
            <a:r>
              <a:rPr lang="en-US" dirty="0" smtClean="0"/>
              <a:t>1 part alum uses 0.5 parts alkalinity  for proper coagulation</a:t>
            </a:r>
          </a:p>
          <a:p>
            <a:pPr indent="0">
              <a:buFont typeface="Arial" pitchFamily="34" charset="0"/>
              <a:buChar char="•"/>
              <a:defRPr/>
            </a:pPr>
            <a:r>
              <a:rPr lang="en-US" dirty="0" smtClean="0"/>
              <a:t>1 part ferric chloride will consume 0.92 parts alkalinity for proper coagulation</a:t>
            </a:r>
          </a:p>
          <a:p>
            <a:pPr indent="0">
              <a:buFont typeface="Arial" pitchFamily="34" charset="0"/>
              <a:buChar char="•"/>
              <a:defRPr/>
            </a:pPr>
            <a:r>
              <a:rPr lang="en-US" dirty="0" smtClean="0"/>
              <a:t>Sodium bicarbonate (Bicarbonate Soda) will make water more alkaline.  It can be used when you only want to increase the alkalinity.</a:t>
            </a:r>
          </a:p>
          <a:p>
            <a:pPr indent="0">
              <a:buFont typeface="Arial" pitchFamily="34" charset="0"/>
              <a:buChar char="•"/>
              <a:defRPr/>
            </a:pPr>
            <a:r>
              <a:rPr lang="en-US" dirty="0" smtClean="0"/>
              <a:t>pH adjustment chemicals may also increase alkalinity.  Therefore, alkalinity may be increase by the addition of lime, caustic soda or soda ash.</a:t>
            </a:r>
            <a:endParaRPr lang="en-US" dirty="0"/>
          </a:p>
        </p:txBody>
      </p:sp>
      <p:sp>
        <p:nvSpPr>
          <p:cNvPr id="2" name="Title 1"/>
          <p:cNvSpPr>
            <a:spLocks noGrp="1"/>
          </p:cNvSpPr>
          <p:nvPr>
            <p:ph type="title"/>
          </p:nvPr>
        </p:nvSpPr>
        <p:spPr/>
        <p:txBody>
          <a:bodyPr/>
          <a:lstStyle/>
          <a:p>
            <a:pPr>
              <a:defRPr/>
            </a:pPr>
            <a:r>
              <a:rPr lang="en-US" dirty="0" smtClean="0"/>
              <a:t>Chemical Impacts on Alkalinity</a:t>
            </a:r>
            <a:endParaRPr lang="en-US" dirty="0"/>
          </a:p>
        </p:txBody>
      </p:sp>
      <p:sp>
        <p:nvSpPr>
          <p:cNvPr id="133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DB4BC5B4-83E0-4542-BEA7-D6DBC7929F93}" type="slidenum">
              <a:rPr lang="en-US" sz="1400" smtClean="0">
                <a:latin typeface="Arial" charset="0"/>
              </a:rPr>
              <a:pPr/>
              <a:t>12</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Backpressure valve</a:t>
            </a:r>
            <a:endParaRPr lang="en-US" sz="2800" dirty="0" smtClean="0"/>
          </a:p>
          <a:p>
            <a:pPr marL="850900" lvl="1" indent="-514350">
              <a:buFont typeface="+mj-lt"/>
              <a:buAutoNum type="alphaUcPeriod"/>
              <a:defRPr/>
            </a:pPr>
            <a:r>
              <a:rPr lang="en-US" dirty="0" smtClean="0"/>
              <a:t>Pulsation Dampener</a:t>
            </a:r>
            <a:endParaRPr lang="en-US" sz="2800" dirty="0" smtClean="0"/>
          </a:p>
          <a:p>
            <a:pPr marL="850900" lvl="1" indent="-514350">
              <a:buFont typeface="+mj-lt"/>
              <a:buAutoNum type="alphaUcPeriod"/>
              <a:defRPr/>
            </a:pPr>
            <a:r>
              <a:rPr lang="en-US" dirty="0" smtClean="0"/>
              <a:t>Anti-Siphon Valve</a:t>
            </a:r>
            <a:endParaRPr lang="en-US" sz="2800" dirty="0" smtClean="0"/>
          </a:p>
          <a:p>
            <a:pPr marL="850900" lvl="1" indent="-514350">
              <a:buFont typeface="+mj-lt"/>
              <a:buAutoNum type="alphaUcPeriod"/>
              <a:defRPr/>
            </a:pPr>
            <a:r>
              <a:rPr lang="en-US" dirty="0" smtClean="0"/>
              <a:t>Negative Pressure Device</a:t>
            </a:r>
            <a:endParaRPr lang="en-US" sz="2800" dirty="0" smtClean="0"/>
          </a:p>
          <a:p>
            <a:pPr indent="0">
              <a:defRPr/>
            </a:pPr>
            <a:endParaRPr lang="en-US" dirty="0"/>
          </a:p>
        </p:txBody>
      </p:sp>
      <p:sp>
        <p:nvSpPr>
          <p:cNvPr id="2" name="Title 1"/>
          <p:cNvSpPr>
            <a:spLocks noGrp="1"/>
          </p:cNvSpPr>
          <p:nvPr>
            <p:ph type="title"/>
          </p:nvPr>
        </p:nvSpPr>
        <p:spPr/>
        <p:txBody>
          <a:bodyPr/>
          <a:lstStyle/>
          <a:p>
            <a:pPr algn="l">
              <a:defRPr/>
            </a:pPr>
            <a:r>
              <a:rPr lang="en-US" sz="4000" dirty="0" smtClean="0"/>
              <a:t>37. To help a system combat water hammer – the clanging of pipes caused by a change in direction of flow when a pump shuts off or a valve is closed - a system can install a:</a:t>
            </a:r>
            <a:endParaRPr lang="en-US" sz="4000" dirty="0"/>
          </a:p>
        </p:txBody>
      </p:sp>
      <p:sp>
        <p:nvSpPr>
          <p:cNvPr id="12390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4CCD6575-C3E9-4340-B74D-7C23CF47D32C}" type="slidenum">
              <a:rPr lang="en-US" sz="1400" smtClean="0">
                <a:latin typeface="Arial" charset="0"/>
              </a:rPr>
              <a:pPr/>
              <a:t>120</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6 pounds/gallon</a:t>
            </a:r>
            <a:endParaRPr lang="en-US" sz="2800" dirty="0" smtClean="0"/>
          </a:p>
          <a:p>
            <a:pPr marL="850900" lvl="1" indent="-514350">
              <a:buFont typeface="+mj-lt"/>
              <a:buAutoNum type="alphaUcPeriod"/>
              <a:defRPr/>
            </a:pPr>
            <a:r>
              <a:rPr lang="en-US" dirty="0" smtClean="0"/>
              <a:t>9 pounds/gallon</a:t>
            </a:r>
            <a:endParaRPr lang="en-US" sz="2800" dirty="0" smtClean="0"/>
          </a:p>
          <a:p>
            <a:pPr marL="850900" lvl="1" indent="-514350">
              <a:buFont typeface="+mj-lt"/>
              <a:buAutoNum type="alphaUcPeriod"/>
              <a:defRPr/>
            </a:pPr>
            <a:r>
              <a:rPr lang="en-US" dirty="0" smtClean="0"/>
              <a:t>11 pounds/gallon</a:t>
            </a:r>
            <a:endParaRPr lang="en-US" sz="2800" dirty="0" smtClean="0"/>
          </a:p>
          <a:p>
            <a:pPr marL="850900" lvl="1" indent="-514350">
              <a:buFont typeface="+mj-lt"/>
              <a:buAutoNum type="alphaUcPeriod"/>
              <a:defRPr/>
            </a:pPr>
            <a:r>
              <a:rPr lang="en-US" dirty="0" smtClean="0"/>
              <a:t>15 pounds/gallon</a:t>
            </a:r>
            <a:endParaRPr lang="en-US" sz="2800" dirty="0" smtClean="0"/>
          </a:p>
          <a:p>
            <a:pPr indent="0">
              <a:defRPr/>
            </a:pPr>
            <a:endParaRPr lang="en-US" dirty="0"/>
          </a:p>
        </p:txBody>
      </p:sp>
      <p:sp>
        <p:nvSpPr>
          <p:cNvPr id="2" name="Title 1"/>
          <p:cNvSpPr>
            <a:spLocks noGrp="1"/>
          </p:cNvSpPr>
          <p:nvPr>
            <p:ph type="title"/>
          </p:nvPr>
        </p:nvSpPr>
        <p:spPr/>
        <p:txBody>
          <a:bodyPr/>
          <a:lstStyle/>
          <a:p>
            <a:pPr algn="l">
              <a:defRPr/>
            </a:pPr>
            <a:r>
              <a:rPr lang="en-US" sz="4000" dirty="0" smtClean="0"/>
              <a:t>38. The MSDS states that the specific gravity of alum is 1.32.  How much does each gallon of alum weigh?</a:t>
            </a:r>
            <a:endParaRPr lang="en-US" sz="4000" dirty="0"/>
          </a:p>
        </p:txBody>
      </p:sp>
      <p:sp>
        <p:nvSpPr>
          <p:cNvPr id="12493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220B8DE6-5A4F-4D2C-9BCB-FC4D42D68F68}" type="slidenum">
              <a:rPr lang="en-US" sz="1400" smtClean="0">
                <a:latin typeface="Arial" charset="0"/>
              </a:rPr>
              <a:pPr/>
              <a:t>121</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pH</a:t>
            </a:r>
            <a:endParaRPr lang="en-US" sz="2800" dirty="0" smtClean="0"/>
          </a:p>
          <a:p>
            <a:pPr marL="850900" lvl="1" indent="-514350">
              <a:buFont typeface="+mj-lt"/>
              <a:buAutoNum type="alphaUcPeriod"/>
              <a:defRPr/>
            </a:pPr>
            <a:r>
              <a:rPr lang="en-US" dirty="0" smtClean="0"/>
              <a:t>Alkalinity</a:t>
            </a:r>
            <a:endParaRPr lang="en-US" sz="2800" dirty="0" smtClean="0"/>
          </a:p>
          <a:p>
            <a:pPr marL="850900" lvl="1" indent="-514350">
              <a:buFont typeface="+mj-lt"/>
              <a:buAutoNum type="alphaUcPeriod"/>
              <a:defRPr/>
            </a:pPr>
            <a:r>
              <a:rPr lang="en-US" dirty="0" smtClean="0"/>
              <a:t>Acid</a:t>
            </a:r>
            <a:endParaRPr lang="en-US" sz="2800" dirty="0" smtClean="0"/>
          </a:p>
          <a:p>
            <a:pPr marL="850900" lvl="1" indent="-514350">
              <a:buFont typeface="+mj-lt"/>
              <a:buAutoNum type="alphaUcPeriod"/>
              <a:defRPr/>
            </a:pPr>
            <a:r>
              <a:rPr lang="en-US" dirty="0" smtClean="0"/>
              <a:t>Base</a:t>
            </a:r>
            <a:endParaRPr lang="en-US" sz="2800" dirty="0" smtClean="0"/>
          </a:p>
          <a:p>
            <a:pPr indent="0">
              <a:defRPr/>
            </a:pPr>
            <a:endParaRPr lang="en-US" dirty="0"/>
          </a:p>
        </p:txBody>
      </p:sp>
      <p:sp>
        <p:nvSpPr>
          <p:cNvPr id="2" name="Title 1"/>
          <p:cNvSpPr>
            <a:spLocks noGrp="1"/>
          </p:cNvSpPr>
          <p:nvPr>
            <p:ph type="title"/>
          </p:nvPr>
        </p:nvSpPr>
        <p:spPr/>
        <p:txBody>
          <a:bodyPr/>
          <a:lstStyle/>
          <a:p>
            <a:pPr algn="l">
              <a:defRPr/>
            </a:pPr>
            <a:r>
              <a:rPr lang="en-US" dirty="0" smtClean="0"/>
              <a:t>39. The capacity of a water to neutralize acids:</a:t>
            </a:r>
            <a:endParaRPr lang="en-US" dirty="0"/>
          </a:p>
        </p:txBody>
      </p:sp>
      <p:sp>
        <p:nvSpPr>
          <p:cNvPr id="1259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1376E530-297E-4B7E-AF05-3BD6506041C4}" type="slidenum">
              <a:rPr lang="en-US" sz="1400" smtClean="0">
                <a:latin typeface="Arial" charset="0"/>
              </a:rPr>
              <a:pPr/>
              <a:t>122</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An assessment of available resources.</a:t>
            </a:r>
            <a:endParaRPr lang="en-US" sz="2800" dirty="0" smtClean="0"/>
          </a:p>
          <a:p>
            <a:pPr marL="850900" lvl="1" indent="-514350">
              <a:buFont typeface="+mj-lt"/>
              <a:buAutoNum type="alphaUcPeriod"/>
              <a:defRPr/>
            </a:pPr>
            <a:r>
              <a:rPr lang="en-US" dirty="0" smtClean="0"/>
              <a:t>A supervisor operation module.</a:t>
            </a:r>
            <a:endParaRPr lang="en-US" sz="2800" dirty="0" smtClean="0"/>
          </a:p>
          <a:p>
            <a:pPr marL="850900" lvl="1" indent="-514350">
              <a:buFont typeface="+mj-lt"/>
              <a:buAutoNum type="alphaUcPeriod"/>
              <a:defRPr/>
            </a:pPr>
            <a:r>
              <a:rPr lang="en-US" dirty="0" smtClean="0"/>
              <a:t>A code of behavior. </a:t>
            </a:r>
            <a:endParaRPr lang="en-US" sz="2800" dirty="0" smtClean="0"/>
          </a:p>
          <a:p>
            <a:pPr marL="850900" lvl="1" indent="-514350">
              <a:buFont typeface="+mj-lt"/>
              <a:buAutoNum type="alphaUcPeriod"/>
              <a:defRPr/>
            </a:pPr>
            <a:r>
              <a:rPr lang="en-US" dirty="0" smtClean="0"/>
              <a:t>None of the above</a:t>
            </a:r>
            <a:endParaRPr lang="en-US" sz="2800" dirty="0" smtClean="0"/>
          </a:p>
          <a:p>
            <a:pPr indent="0">
              <a:defRPr/>
            </a:pPr>
            <a:endParaRPr lang="en-US" dirty="0"/>
          </a:p>
        </p:txBody>
      </p:sp>
      <p:sp>
        <p:nvSpPr>
          <p:cNvPr id="2" name="Title 1"/>
          <p:cNvSpPr>
            <a:spLocks noGrp="1"/>
          </p:cNvSpPr>
          <p:nvPr>
            <p:ph type="title"/>
          </p:nvPr>
        </p:nvSpPr>
        <p:spPr/>
        <p:txBody>
          <a:bodyPr/>
          <a:lstStyle/>
          <a:p>
            <a:pPr algn="l">
              <a:defRPr/>
            </a:pPr>
            <a:r>
              <a:rPr lang="en-US" sz="4000" dirty="0" smtClean="0"/>
              <a:t>40. An Emergency Response Plan includes a list of equipment you have on hand in the event of an emergency.  This list was developed through:</a:t>
            </a:r>
            <a:endParaRPr lang="en-US" sz="4000" dirty="0"/>
          </a:p>
        </p:txBody>
      </p:sp>
      <p:sp>
        <p:nvSpPr>
          <p:cNvPr id="1269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7BB34F0E-687B-4F28-A197-EF01EC63BF69}" type="slidenum">
              <a:rPr lang="en-US" sz="1400" smtClean="0">
                <a:latin typeface="Arial" charset="0"/>
              </a:rPr>
              <a:pPr/>
              <a:t>123</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Building redundancy into the system</a:t>
            </a:r>
            <a:endParaRPr lang="en-US" sz="2800" dirty="0" smtClean="0"/>
          </a:p>
          <a:p>
            <a:pPr marL="850900" lvl="1" indent="-514350">
              <a:buFont typeface="+mj-lt"/>
              <a:buAutoNum type="alphaUcPeriod"/>
              <a:defRPr/>
            </a:pPr>
            <a:r>
              <a:rPr lang="en-US" dirty="0" smtClean="0"/>
              <a:t>Checking the feed pump dosage range</a:t>
            </a:r>
            <a:endParaRPr lang="en-US" sz="2800" dirty="0" smtClean="0"/>
          </a:p>
          <a:p>
            <a:pPr marL="850900" lvl="1" indent="-514350">
              <a:buFont typeface="+mj-lt"/>
              <a:buAutoNum type="alphaUcPeriod"/>
              <a:defRPr/>
            </a:pPr>
            <a:r>
              <a:rPr lang="en-US" dirty="0" smtClean="0"/>
              <a:t>Both A and B</a:t>
            </a:r>
            <a:endParaRPr lang="en-US" sz="2800" dirty="0" smtClean="0"/>
          </a:p>
          <a:p>
            <a:pPr marL="850900" lvl="1" indent="-514350">
              <a:buFont typeface="+mj-lt"/>
              <a:buAutoNum type="alphaUcPeriod"/>
              <a:defRPr/>
            </a:pPr>
            <a:r>
              <a:rPr lang="en-US" dirty="0" smtClean="0"/>
              <a:t>None of the above</a:t>
            </a:r>
            <a:endParaRPr lang="en-US" sz="2800" dirty="0" smtClean="0"/>
          </a:p>
          <a:p>
            <a:pPr indent="0">
              <a:defRPr/>
            </a:pPr>
            <a:endParaRPr lang="en-US" dirty="0"/>
          </a:p>
        </p:txBody>
      </p:sp>
      <p:sp>
        <p:nvSpPr>
          <p:cNvPr id="2" name="Title 1"/>
          <p:cNvSpPr>
            <a:spLocks noGrp="1"/>
          </p:cNvSpPr>
          <p:nvPr>
            <p:ph type="title"/>
          </p:nvPr>
        </p:nvSpPr>
        <p:spPr/>
        <p:txBody>
          <a:bodyPr/>
          <a:lstStyle/>
          <a:p>
            <a:pPr algn="l">
              <a:defRPr/>
            </a:pPr>
            <a:r>
              <a:rPr lang="en-US" dirty="0" smtClean="0"/>
              <a:t>41. When designing a chemical feed system consider:</a:t>
            </a:r>
            <a:endParaRPr lang="en-US" dirty="0"/>
          </a:p>
        </p:txBody>
      </p:sp>
      <p:sp>
        <p:nvSpPr>
          <p:cNvPr id="1280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178A44E8-1FA3-4101-8B06-CEAC7CCC24C5}" type="slidenum">
              <a:rPr lang="en-US" sz="1400" smtClean="0">
                <a:latin typeface="Arial" charset="0"/>
              </a:rPr>
              <a:pPr/>
              <a:t>124</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Amount and types of </a:t>
            </a:r>
            <a:r>
              <a:rPr lang="en-US" dirty="0" err="1" smtClean="0"/>
              <a:t>complexing</a:t>
            </a:r>
            <a:r>
              <a:rPr lang="en-US" dirty="0" smtClean="0"/>
              <a:t> agents present</a:t>
            </a:r>
          </a:p>
          <a:p>
            <a:pPr marL="850900" lvl="1" indent="-514350">
              <a:buFont typeface="+mj-lt"/>
              <a:buAutoNum type="alphaUcPeriod"/>
              <a:defRPr/>
            </a:pPr>
            <a:r>
              <a:rPr lang="en-US" dirty="0" smtClean="0"/>
              <a:t>Solution pH</a:t>
            </a:r>
          </a:p>
          <a:p>
            <a:pPr marL="850900" lvl="1" indent="-514350">
              <a:buFont typeface="+mj-lt"/>
              <a:buAutoNum type="alphaUcPeriod"/>
              <a:defRPr/>
            </a:pPr>
            <a:r>
              <a:rPr lang="en-US" dirty="0" smtClean="0"/>
              <a:t>Sequence in which chemicals are added</a:t>
            </a:r>
          </a:p>
          <a:p>
            <a:pPr marL="850900" lvl="1" indent="-514350">
              <a:buFont typeface="+mj-lt"/>
              <a:buAutoNum type="alphaUcPeriod"/>
              <a:defRPr/>
            </a:pPr>
            <a:r>
              <a:rPr lang="en-US" dirty="0" smtClean="0"/>
              <a:t>All of the above</a:t>
            </a:r>
          </a:p>
          <a:p>
            <a:pPr indent="0">
              <a:defRPr/>
            </a:pPr>
            <a:endParaRPr lang="en-US" dirty="0"/>
          </a:p>
        </p:txBody>
      </p:sp>
      <p:sp>
        <p:nvSpPr>
          <p:cNvPr id="2" name="Title 1"/>
          <p:cNvSpPr>
            <a:spLocks noGrp="1"/>
          </p:cNvSpPr>
          <p:nvPr>
            <p:ph type="title"/>
          </p:nvPr>
        </p:nvSpPr>
        <p:spPr/>
        <p:txBody>
          <a:bodyPr/>
          <a:lstStyle/>
          <a:p>
            <a:pPr algn="l">
              <a:defRPr/>
            </a:pPr>
            <a:r>
              <a:rPr lang="en-US" sz="4400" dirty="0" smtClean="0"/>
              <a:t>42. The dosage of a coagulant needed to precipitate and remove substances in water solutions is dependent on:</a:t>
            </a:r>
            <a:endParaRPr lang="en-US" sz="4400" dirty="0"/>
          </a:p>
        </p:txBody>
      </p:sp>
      <p:sp>
        <p:nvSpPr>
          <p:cNvPr id="12902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718CB19B-B050-4268-AD63-12922D278E59}" type="slidenum">
              <a:rPr lang="en-US" sz="1400" smtClean="0">
                <a:latin typeface="Arial" charset="0"/>
              </a:rPr>
              <a:pPr/>
              <a:t>125</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10 minutes</a:t>
            </a:r>
            <a:endParaRPr lang="en-US" sz="2800" dirty="0" smtClean="0"/>
          </a:p>
          <a:p>
            <a:pPr marL="850900" lvl="1" indent="-514350">
              <a:buFont typeface="+mj-lt"/>
              <a:buAutoNum type="alphaUcPeriod"/>
              <a:defRPr/>
            </a:pPr>
            <a:r>
              <a:rPr lang="en-US" dirty="0" smtClean="0"/>
              <a:t>20 minutes</a:t>
            </a:r>
            <a:endParaRPr lang="en-US" sz="2800" dirty="0" smtClean="0"/>
          </a:p>
          <a:p>
            <a:pPr marL="850900" lvl="1" indent="-514350">
              <a:buFont typeface="+mj-lt"/>
              <a:buAutoNum type="alphaUcPeriod"/>
              <a:defRPr/>
            </a:pPr>
            <a:r>
              <a:rPr lang="en-US" dirty="0" smtClean="0"/>
              <a:t>40 minutes</a:t>
            </a:r>
            <a:endParaRPr lang="en-US" sz="2800" dirty="0" smtClean="0"/>
          </a:p>
          <a:p>
            <a:pPr marL="850900" lvl="1" indent="-514350">
              <a:buFont typeface="+mj-lt"/>
              <a:buAutoNum type="alphaUcPeriod"/>
              <a:defRPr/>
            </a:pPr>
            <a:r>
              <a:rPr lang="en-US" dirty="0" smtClean="0"/>
              <a:t>80 minutes</a:t>
            </a:r>
            <a:endParaRPr lang="en-US" sz="2800" dirty="0" smtClean="0"/>
          </a:p>
          <a:p>
            <a:pPr indent="0">
              <a:defRPr/>
            </a:pPr>
            <a:endParaRPr lang="en-US" dirty="0"/>
          </a:p>
        </p:txBody>
      </p:sp>
      <p:sp>
        <p:nvSpPr>
          <p:cNvPr id="2" name="Title 1"/>
          <p:cNvSpPr>
            <a:spLocks noGrp="1"/>
          </p:cNvSpPr>
          <p:nvPr>
            <p:ph type="title"/>
          </p:nvPr>
        </p:nvSpPr>
        <p:spPr/>
        <p:txBody>
          <a:bodyPr/>
          <a:lstStyle/>
          <a:p>
            <a:pPr algn="l">
              <a:defRPr/>
            </a:pPr>
            <a:r>
              <a:rPr lang="en-US" sz="4000" dirty="0" smtClean="0"/>
              <a:t>43. A sedimentation tank holds 20,000 gallons and the flow into the plant is 500 </a:t>
            </a:r>
            <a:r>
              <a:rPr lang="en-US" sz="4000" dirty="0" err="1" smtClean="0"/>
              <a:t>gpm</a:t>
            </a:r>
            <a:r>
              <a:rPr lang="en-US" sz="4000" dirty="0" smtClean="0"/>
              <a:t>.  What is the detention time in minutes?</a:t>
            </a:r>
            <a:endParaRPr lang="en-US" sz="4000" dirty="0"/>
          </a:p>
        </p:txBody>
      </p:sp>
      <p:sp>
        <p:nvSpPr>
          <p:cNvPr id="1300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FB8F602A-9419-449B-8B51-B87621A9CB70}" type="slidenum">
              <a:rPr lang="en-US" sz="1400" smtClean="0">
                <a:latin typeface="Arial" charset="0"/>
              </a:rPr>
              <a:pPr/>
              <a:t>126</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Polymer</a:t>
            </a:r>
            <a:endParaRPr lang="en-US" sz="2800" dirty="0" smtClean="0"/>
          </a:p>
          <a:p>
            <a:pPr marL="850900" lvl="1" indent="-514350">
              <a:buFont typeface="+mj-lt"/>
              <a:buAutoNum type="alphaUcPeriod"/>
              <a:defRPr/>
            </a:pPr>
            <a:r>
              <a:rPr lang="en-US" dirty="0" smtClean="0"/>
              <a:t>Potassium Permanganate</a:t>
            </a:r>
            <a:endParaRPr lang="en-US" sz="2800" dirty="0" smtClean="0"/>
          </a:p>
          <a:p>
            <a:pPr marL="850900" lvl="1" indent="-514350">
              <a:buFont typeface="+mj-lt"/>
              <a:buAutoNum type="alphaUcPeriod"/>
              <a:defRPr/>
            </a:pPr>
            <a:r>
              <a:rPr lang="en-US" dirty="0" smtClean="0"/>
              <a:t>Chlorine</a:t>
            </a:r>
            <a:endParaRPr lang="en-US" sz="2800" dirty="0" smtClean="0"/>
          </a:p>
          <a:p>
            <a:pPr marL="850900" lvl="1" indent="-514350">
              <a:buFont typeface="+mj-lt"/>
              <a:buAutoNum type="alphaUcPeriod"/>
              <a:defRPr/>
            </a:pPr>
            <a:r>
              <a:rPr lang="en-US" dirty="0" smtClean="0"/>
              <a:t>Fluoride</a:t>
            </a:r>
            <a:endParaRPr lang="en-US" sz="2800" dirty="0" smtClean="0"/>
          </a:p>
          <a:p>
            <a:pPr indent="0">
              <a:defRPr/>
            </a:pPr>
            <a:endParaRPr lang="en-US" dirty="0"/>
          </a:p>
        </p:txBody>
      </p:sp>
      <p:sp>
        <p:nvSpPr>
          <p:cNvPr id="2" name="Title 1"/>
          <p:cNvSpPr>
            <a:spLocks noGrp="1"/>
          </p:cNvSpPr>
          <p:nvPr>
            <p:ph type="title"/>
          </p:nvPr>
        </p:nvSpPr>
        <p:spPr/>
        <p:txBody>
          <a:bodyPr/>
          <a:lstStyle/>
          <a:p>
            <a:pPr algn="l">
              <a:defRPr/>
            </a:pPr>
            <a:r>
              <a:rPr lang="en-US" sz="4400" dirty="0" smtClean="0"/>
              <a:t>44. __________ must be activated prior to feeding to obtain expected results.</a:t>
            </a:r>
            <a:endParaRPr lang="en-US" sz="4400" dirty="0"/>
          </a:p>
        </p:txBody>
      </p:sp>
      <p:sp>
        <p:nvSpPr>
          <p:cNvPr id="1310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9806E602-E448-4058-8731-1FECDFBD170D}" type="slidenum">
              <a:rPr lang="en-US" sz="1400" smtClean="0">
                <a:latin typeface="Arial" charset="0"/>
              </a:rPr>
              <a:pPr/>
              <a:t>127</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Evaporator</a:t>
            </a:r>
            <a:endParaRPr lang="en-US" sz="2800" dirty="0" smtClean="0"/>
          </a:p>
          <a:p>
            <a:pPr marL="850900" lvl="1" indent="-514350">
              <a:buFont typeface="+mj-lt"/>
              <a:buAutoNum type="alphaUcPeriod"/>
              <a:defRPr/>
            </a:pPr>
            <a:r>
              <a:rPr lang="en-US" dirty="0" smtClean="0"/>
              <a:t>Gas Detector</a:t>
            </a:r>
            <a:endParaRPr lang="en-US" sz="2800" dirty="0" smtClean="0"/>
          </a:p>
          <a:p>
            <a:pPr marL="850900" lvl="1" indent="-514350">
              <a:buFont typeface="+mj-lt"/>
              <a:buAutoNum type="alphaUcPeriod"/>
              <a:defRPr/>
            </a:pPr>
            <a:r>
              <a:rPr lang="en-US" dirty="0" smtClean="0"/>
              <a:t>Emergency Distributor</a:t>
            </a:r>
            <a:endParaRPr lang="en-US" sz="2800" dirty="0" smtClean="0"/>
          </a:p>
          <a:p>
            <a:pPr marL="850900" lvl="1" indent="-514350">
              <a:buFont typeface="+mj-lt"/>
              <a:buAutoNum type="alphaUcPeriod"/>
              <a:defRPr/>
            </a:pPr>
            <a:r>
              <a:rPr lang="en-US" dirty="0" smtClean="0"/>
              <a:t>All of the above</a:t>
            </a:r>
            <a:endParaRPr lang="en-US" sz="2800" dirty="0" smtClean="0"/>
          </a:p>
          <a:p>
            <a:pPr indent="0">
              <a:defRPr/>
            </a:pPr>
            <a:endParaRPr lang="en-US" dirty="0"/>
          </a:p>
        </p:txBody>
      </p:sp>
      <p:sp>
        <p:nvSpPr>
          <p:cNvPr id="2" name="Title 1"/>
          <p:cNvSpPr>
            <a:spLocks noGrp="1"/>
          </p:cNvSpPr>
          <p:nvPr>
            <p:ph type="title"/>
          </p:nvPr>
        </p:nvSpPr>
        <p:spPr/>
        <p:txBody>
          <a:bodyPr/>
          <a:lstStyle/>
          <a:p>
            <a:pPr algn="l">
              <a:defRPr/>
            </a:pPr>
            <a:r>
              <a:rPr lang="en-US" dirty="0" smtClean="0"/>
              <a:t>45. This is used to activate an alarm if unacceptable levels of gas chlorine are sensed in the ambient air of storage and feed rooms.</a:t>
            </a:r>
            <a:endParaRPr lang="en-US" dirty="0"/>
          </a:p>
        </p:txBody>
      </p:sp>
      <p:sp>
        <p:nvSpPr>
          <p:cNvPr id="1321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82E41F98-B652-476E-8202-7F3A7BF1E70A}" type="slidenum">
              <a:rPr lang="en-US" sz="1400" smtClean="0">
                <a:latin typeface="Arial" charset="0"/>
              </a:rPr>
              <a:pPr/>
              <a:t>128</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Iron</a:t>
            </a:r>
            <a:endParaRPr lang="en-US" sz="2800" dirty="0" smtClean="0"/>
          </a:p>
          <a:p>
            <a:pPr marL="850900" lvl="1" indent="-514350">
              <a:buFont typeface="+mj-lt"/>
              <a:buAutoNum type="alphaUcPeriod"/>
              <a:defRPr/>
            </a:pPr>
            <a:r>
              <a:rPr lang="en-US" dirty="0" smtClean="0"/>
              <a:t>Manganese</a:t>
            </a:r>
            <a:endParaRPr lang="en-US" sz="2800" dirty="0" smtClean="0"/>
          </a:p>
          <a:p>
            <a:pPr marL="850900" lvl="1" indent="-514350">
              <a:buFont typeface="+mj-lt"/>
              <a:buAutoNum type="alphaUcPeriod"/>
              <a:defRPr/>
            </a:pPr>
            <a:r>
              <a:rPr lang="en-US" dirty="0" smtClean="0"/>
              <a:t>Calcium</a:t>
            </a:r>
            <a:endParaRPr lang="en-US" sz="2800" dirty="0" smtClean="0"/>
          </a:p>
          <a:p>
            <a:pPr marL="850900" lvl="1" indent="-514350">
              <a:buFont typeface="+mj-lt"/>
              <a:buAutoNum type="alphaUcPeriod"/>
              <a:defRPr/>
            </a:pPr>
            <a:r>
              <a:rPr lang="en-US" dirty="0" smtClean="0"/>
              <a:t>All of the above</a:t>
            </a:r>
            <a:endParaRPr lang="en-US" sz="2800" dirty="0" smtClean="0"/>
          </a:p>
          <a:p>
            <a:pPr indent="0">
              <a:defRPr/>
            </a:pPr>
            <a:endParaRPr lang="en-US" dirty="0"/>
          </a:p>
        </p:txBody>
      </p:sp>
      <p:sp>
        <p:nvSpPr>
          <p:cNvPr id="2" name="Title 1"/>
          <p:cNvSpPr>
            <a:spLocks noGrp="1"/>
          </p:cNvSpPr>
          <p:nvPr>
            <p:ph type="title"/>
          </p:nvPr>
        </p:nvSpPr>
        <p:spPr/>
        <p:txBody>
          <a:bodyPr/>
          <a:lstStyle/>
          <a:p>
            <a:pPr algn="l">
              <a:defRPr/>
            </a:pPr>
            <a:r>
              <a:rPr lang="en-US" sz="4000" dirty="0" smtClean="0"/>
              <a:t>46. Sequestering agents work by keeping ___________ in solution and prevent the formation of precipitates that could deposit scale or cause discoloration.</a:t>
            </a:r>
            <a:endParaRPr lang="en-US" sz="4000" dirty="0"/>
          </a:p>
        </p:txBody>
      </p:sp>
      <p:sp>
        <p:nvSpPr>
          <p:cNvPr id="1331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A36E220C-56F9-48CB-A569-218AEB690187}" type="slidenum">
              <a:rPr lang="en-US" sz="1400" smtClean="0">
                <a:latin typeface="Arial" charset="0"/>
              </a:rPr>
              <a:pPr/>
              <a:t>129</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defRPr/>
            </a:pPr>
            <a:r>
              <a:rPr lang="en-US" dirty="0" smtClean="0"/>
              <a:t>Taste and odor in drinking water are among the most common and difficult problems that confront waterworks operators. </a:t>
            </a:r>
          </a:p>
          <a:p>
            <a:pPr indent="0">
              <a:defRPr/>
            </a:pPr>
            <a:endParaRPr lang="en-US" dirty="0" smtClean="0"/>
          </a:p>
          <a:p>
            <a:pPr indent="0">
              <a:defRPr/>
            </a:pPr>
            <a:r>
              <a:rPr lang="en-US" dirty="0" smtClean="0"/>
              <a:t>Various chemicals are added to remove tastes and odors.  There are two general methods for controlling tastes and odors.</a:t>
            </a:r>
          </a:p>
          <a:p>
            <a:pPr indent="0">
              <a:buFont typeface="Arial" pitchFamily="34" charset="0"/>
              <a:buChar char="•"/>
              <a:defRPr/>
            </a:pPr>
            <a:r>
              <a:rPr lang="en-US" dirty="0" smtClean="0"/>
              <a:t>	Removal of the causes of the tastes and odors</a:t>
            </a:r>
          </a:p>
          <a:p>
            <a:pPr indent="0">
              <a:buFont typeface="Arial" pitchFamily="34" charset="0"/>
              <a:buChar char="•"/>
              <a:defRPr/>
            </a:pPr>
            <a:r>
              <a:rPr lang="en-US" dirty="0" smtClean="0"/>
              <a:t>	Destruction of taste and odor causing compounds</a:t>
            </a:r>
            <a:endParaRPr lang="en-US" dirty="0"/>
          </a:p>
        </p:txBody>
      </p:sp>
      <p:sp>
        <p:nvSpPr>
          <p:cNvPr id="2" name="Title 1"/>
          <p:cNvSpPr>
            <a:spLocks noGrp="1"/>
          </p:cNvSpPr>
          <p:nvPr>
            <p:ph type="title"/>
          </p:nvPr>
        </p:nvSpPr>
        <p:spPr/>
        <p:txBody>
          <a:bodyPr/>
          <a:lstStyle/>
          <a:p>
            <a:pPr>
              <a:defRPr/>
            </a:pPr>
            <a:r>
              <a:rPr lang="en-US" dirty="0" smtClean="0"/>
              <a:t>Taste and Odor</a:t>
            </a:r>
            <a:endParaRPr lang="en-US" dirty="0"/>
          </a:p>
        </p:txBody>
      </p:sp>
      <p:sp>
        <p:nvSpPr>
          <p:cNvPr id="143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5C7A90E4-DDD6-4693-A17B-5FF04C5C3BAC}" type="slidenum">
              <a:rPr lang="en-US" sz="1400" smtClean="0">
                <a:latin typeface="Arial" charset="0"/>
              </a:rPr>
              <a:pPr/>
              <a:t>13</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Variable speed, multiple station jar test apparatus</a:t>
            </a:r>
          </a:p>
          <a:p>
            <a:pPr marL="850900" lvl="1" indent="-514350">
              <a:buFont typeface="+mj-lt"/>
              <a:buAutoNum type="alphaUcPeriod"/>
              <a:defRPr/>
            </a:pPr>
            <a:r>
              <a:rPr lang="en-US" dirty="0" smtClean="0"/>
              <a:t>Treatment series</a:t>
            </a:r>
          </a:p>
          <a:p>
            <a:pPr marL="850900" lvl="1" indent="-514350">
              <a:buFont typeface="+mj-lt"/>
              <a:buAutoNum type="alphaUcPeriod"/>
              <a:defRPr/>
            </a:pPr>
            <a:r>
              <a:rPr lang="en-US" dirty="0" smtClean="0"/>
              <a:t>Chemical feed systems</a:t>
            </a:r>
          </a:p>
          <a:p>
            <a:pPr marL="850900" lvl="1" indent="-514350">
              <a:buFont typeface="+mj-lt"/>
              <a:buAutoNum type="alphaUcPeriod"/>
              <a:defRPr/>
            </a:pPr>
            <a:r>
              <a:rPr lang="en-US" dirty="0" smtClean="0"/>
              <a:t>None of the above</a:t>
            </a:r>
          </a:p>
          <a:p>
            <a:pPr indent="0">
              <a:defRPr/>
            </a:pPr>
            <a:endParaRPr lang="en-US" dirty="0"/>
          </a:p>
        </p:txBody>
      </p:sp>
      <p:sp>
        <p:nvSpPr>
          <p:cNvPr id="2" name="Title 1"/>
          <p:cNvSpPr>
            <a:spLocks noGrp="1"/>
          </p:cNvSpPr>
          <p:nvPr>
            <p:ph type="title"/>
          </p:nvPr>
        </p:nvSpPr>
        <p:spPr/>
        <p:txBody>
          <a:bodyPr/>
          <a:lstStyle/>
          <a:p>
            <a:pPr algn="l">
              <a:defRPr/>
            </a:pPr>
            <a:r>
              <a:rPr lang="en-US" dirty="0" smtClean="0"/>
              <a:t>47. The single most valuable tool in operating and controlling a chemical treatment process is the:</a:t>
            </a:r>
            <a:endParaRPr lang="en-US" dirty="0"/>
          </a:p>
        </p:txBody>
      </p:sp>
      <p:sp>
        <p:nvSpPr>
          <p:cNvPr id="1341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D1B0CAB2-6104-4AD1-9000-15B502D8256D}" type="slidenum">
              <a:rPr lang="en-US" sz="1400" smtClean="0">
                <a:latin typeface="Arial" charset="0"/>
              </a:rPr>
              <a:pPr/>
              <a:t>130</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Level of airborne contamination</a:t>
            </a:r>
            <a:endParaRPr lang="en-US" sz="2800" dirty="0" smtClean="0"/>
          </a:p>
          <a:p>
            <a:pPr marL="850900" lvl="1" indent="-514350">
              <a:buFont typeface="+mj-lt"/>
              <a:buAutoNum type="alphaUcPeriod"/>
              <a:defRPr/>
            </a:pPr>
            <a:r>
              <a:rPr lang="en-US" dirty="0" smtClean="0"/>
              <a:t>Type of work activity and exposure</a:t>
            </a:r>
            <a:endParaRPr lang="en-US" sz="2800" dirty="0" smtClean="0"/>
          </a:p>
          <a:p>
            <a:pPr marL="850900" lvl="1" indent="-514350">
              <a:buFont typeface="+mj-lt"/>
              <a:buAutoNum type="alphaUcPeriod"/>
              <a:defRPr/>
            </a:pPr>
            <a:r>
              <a:rPr lang="en-US" dirty="0" smtClean="0"/>
              <a:t>Presence of sufficient oxygen</a:t>
            </a:r>
            <a:endParaRPr lang="en-US" sz="2800" dirty="0" smtClean="0"/>
          </a:p>
          <a:p>
            <a:pPr marL="850900" lvl="1" indent="-514350">
              <a:buFont typeface="+mj-lt"/>
              <a:buAutoNum type="alphaUcPeriod"/>
              <a:defRPr/>
            </a:pPr>
            <a:r>
              <a:rPr lang="en-US" dirty="0" smtClean="0"/>
              <a:t>All of the above</a:t>
            </a:r>
            <a:endParaRPr lang="en-US" sz="2800" dirty="0" smtClean="0"/>
          </a:p>
          <a:p>
            <a:pPr indent="0">
              <a:defRPr/>
            </a:pPr>
            <a:endParaRPr lang="en-US" dirty="0"/>
          </a:p>
        </p:txBody>
      </p:sp>
      <p:sp>
        <p:nvSpPr>
          <p:cNvPr id="2" name="Title 1"/>
          <p:cNvSpPr>
            <a:spLocks noGrp="1"/>
          </p:cNvSpPr>
          <p:nvPr>
            <p:ph type="title"/>
          </p:nvPr>
        </p:nvSpPr>
        <p:spPr/>
        <p:txBody>
          <a:bodyPr/>
          <a:lstStyle/>
          <a:p>
            <a:pPr algn="l">
              <a:defRPr/>
            </a:pPr>
            <a:r>
              <a:rPr lang="en-US" dirty="0" smtClean="0"/>
              <a:t>48. When determining the type of breathing protection needed at a system, consider:</a:t>
            </a:r>
            <a:endParaRPr lang="en-US" dirty="0"/>
          </a:p>
        </p:txBody>
      </p:sp>
      <p:sp>
        <p:nvSpPr>
          <p:cNvPr id="1351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2C42C836-41E8-4734-9EAF-72DFFCE4E6E9}" type="slidenum">
              <a:rPr lang="en-US" sz="1400" smtClean="0">
                <a:latin typeface="Arial" charset="0"/>
              </a:rPr>
              <a:pPr/>
              <a:t>131</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50 lbs/day</a:t>
            </a:r>
            <a:endParaRPr lang="en-US" sz="2800" dirty="0" smtClean="0"/>
          </a:p>
          <a:p>
            <a:pPr marL="850900" lvl="1" indent="-514350">
              <a:buFont typeface="+mj-lt"/>
              <a:buAutoNum type="alphaUcPeriod"/>
              <a:defRPr/>
            </a:pPr>
            <a:r>
              <a:rPr lang="en-US" dirty="0" smtClean="0"/>
              <a:t>100 lbs/day</a:t>
            </a:r>
            <a:endParaRPr lang="en-US" sz="2800" dirty="0" smtClean="0"/>
          </a:p>
          <a:p>
            <a:pPr marL="850900" lvl="1" indent="-514350">
              <a:buFont typeface="+mj-lt"/>
              <a:buAutoNum type="alphaUcPeriod"/>
              <a:defRPr/>
            </a:pPr>
            <a:r>
              <a:rPr lang="en-US" dirty="0" smtClean="0"/>
              <a:t>200 lbs/day</a:t>
            </a:r>
            <a:endParaRPr lang="en-US" sz="2800" dirty="0" smtClean="0"/>
          </a:p>
          <a:p>
            <a:pPr marL="850900" lvl="1" indent="-514350">
              <a:buFont typeface="+mj-lt"/>
              <a:buAutoNum type="alphaUcPeriod"/>
              <a:defRPr/>
            </a:pPr>
            <a:r>
              <a:rPr lang="en-US" dirty="0" smtClean="0"/>
              <a:t>400 lbs/day</a:t>
            </a:r>
            <a:endParaRPr lang="en-US" sz="2800" dirty="0" smtClean="0"/>
          </a:p>
          <a:p>
            <a:pPr indent="0">
              <a:defRPr/>
            </a:pPr>
            <a:endParaRPr lang="en-US" dirty="0"/>
          </a:p>
        </p:txBody>
      </p:sp>
      <p:sp>
        <p:nvSpPr>
          <p:cNvPr id="2" name="Title 1"/>
          <p:cNvSpPr>
            <a:spLocks noGrp="1"/>
          </p:cNvSpPr>
          <p:nvPr>
            <p:ph type="title"/>
          </p:nvPr>
        </p:nvSpPr>
        <p:spPr/>
        <p:txBody>
          <a:bodyPr/>
          <a:lstStyle/>
          <a:p>
            <a:pPr algn="l">
              <a:defRPr/>
            </a:pPr>
            <a:r>
              <a:rPr lang="en-US" sz="4400" dirty="0" smtClean="0"/>
              <a:t>49. The plant flow is set at 2 MGD, an alum dose of 12.0 mg/L is required.  How many lbs/day would the plant expect to use?</a:t>
            </a:r>
            <a:endParaRPr lang="en-US" sz="4400" dirty="0"/>
          </a:p>
        </p:txBody>
      </p:sp>
      <p:sp>
        <p:nvSpPr>
          <p:cNvPr id="1361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28FFD04D-DC8E-4813-AC5A-C8A6387644AA}" type="slidenum">
              <a:rPr lang="en-US" sz="1400" smtClean="0">
                <a:latin typeface="Arial" charset="0"/>
              </a:rPr>
              <a:pPr/>
              <a:t>132</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Increase</a:t>
            </a:r>
            <a:endParaRPr lang="en-US" sz="2800" dirty="0" smtClean="0"/>
          </a:p>
          <a:p>
            <a:pPr marL="850900" lvl="1" indent="-514350">
              <a:buFont typeface="+mj-lt"/>
              <a:buAutoNum type="alphaUcPeriod"/>
              <a:defRPr/>
            </a:pPr>
            <a:r>
              <a:rPr lang="en-US" dirty="0" smtClean="0"/>
              <a:t>Decrease</a:t>
            </a:r>
            <a:endParaRPr lang="en-US" sz="2800" dirty="0" smtClean="0"/>
          </a:p>
          <a:p>
            <a:pPr marL="850900" lvl="1" indent="-514350">
              <a:buFont typeface="+mj-lt"/>
              <a:buAutoNum type="alphaUcPeriod"/>
              <a:defRPr/>
            </a:pPr>
            <a:r>
              <a:rPr lang="en-US" dirty="0" smtClean="0"/>
              <a:t>Neutralize</a:t>
            </a:r>
            <a:endParaRPr lang="en-US" sz="2800" dirty="0" smtClean="0"/>
          </a:p>
          <a:p>
            <a:pPr marL="850900" lvl="1" indent="-514350">
              <a:buFont typeface="+mj-lt"/>
              <a:buAutoNum type="alphaUcPeriod"/>
              <a:defRPr/>
            </a:pPr>
            <a:r>
              <a:rPr lang="en-US" dirty="0" smtClean="0"/>
              <a:t>Stay the same</a:t>
            </a:r>
            <a:endParaRPr lang="en-US" sz="2800" dirty="0" smtClean="0"/>
          </a:p>
          <a:p>
            <a:pPr indent="0">
              <a:defRPr/>
            </a:pPr>
            <a:endParaRPr lang="en-US" dirty="0"/>
          </a:p>
        </p:txBody>
      </p:sp>
      <p:sp>
        <p:nvSpPr>
          <p:cNvPr id="2" name="Title 1"/>
          <p:cNvSpPr>
            <a:spLocks noGrp="1"/>
          </p:cNvSpPr>
          <p:nvPr>
            <p:ph type="title"/>
          </p:nvPr>
        </p:nvSpPr>
        <p:spPr/>
        <p:txBody>
          <a:bodyPr/>
          <a:lstStyle/>
          <a:p>
            <a:pPr algn="l">
              <a:defRPr/>
            </a:pPr>
            <a:r>
              <a:rPr lang="en-US" dirty="0" smtClean="0"/>
              <a:t>50. When H</a:t>
            </a:r>
            <a:r>
              <a:rPr lang="en-US" baseline="-25000" dirty="0" smtClean="0"/>
              <a:t>2</a:t>
            </a:r>
            <a:r>
              <a:rPr lang="en-US" dirty="0" smtClean="0"/>
              <a:t>SO</a:t>
            </a:r>
            <a:r>
              <a:rPr lang="en-US" baseline="-25000" dirty="0" smtClean="0"/>
              <a:t>4</a:t>
            </a:r>
            <a:r>
              <a:rPr lang="en-US" dirty="0" smtClean="0"/>
              <a:t> is added to water the pH will: </a:t>
            </a:r>
            <a:endParaRPr lang="en-US" dirty="0"/>
          </a:p>
        </p:txBody>
      </p:sp>
      <p:sp>
        <p:nvSpPr>
          <p:cNvPr id="13722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40554E06-510B-43EF-8101-D72DC9728FC9}" type="slidenum">
              <a:rPr lang="en-US" sz="1400" smtClean="0">
                <a:latin typeface="Arial" charset="0"/>
              </a:rPr>
              <a:pPr/>
              <a:t>133</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defRPr/>
            </a:pPr>
            <a:endParaRPr lang="en-US" dirty="0" smtClean="0"/>
          </a:p>
          <a:p>
            <a:pPr indent="0">
              <a:defRPr/>
            </a:pPr>
            <a:r>
              <a:rPr lang="en-US" dirty="0" smtClean="0"/>
              <a:t>	In small quantities, certain heavy metals are nutritionally essential for a healthy life, but large amounts of any of them may cause acute or chronic toxicity (poisoning).</a:t>
            </a:r>
          </a:p>
          <a:p>
            <a:pPr indent="0">
              <a:defRPr/>
            </a:pPr>
            <a:endParaRPr lang="en-US" sz="800" dirty="0" smtClean="0"/>
          </a:p>
          <a:p>
            <a:pPr indent="0">
              <a:defRPr/>
            </a:pPr>
            <a:r>
              <a:rPr lang="en-US" dirty="0" smtClean="0"/>
              <a:t>There are three processes by which these removals are accomplished:</a:t>
            </a:r>
          </a:p>
          <a:p>
            <a:pPr indent="0">
              <a:buFont typeface="Arial" pitchFamily="34" charset="0"/>
              <a:buChar char="•"/>
              <a:defRPr/>
            </a:pPr>
            <a:r>
              <a:rPr lang="en-US" dirty="0" smtClean="0"/>
              <a:t> Oxidation</a:t>
            </a:r>
          </a:p>
          <a:p>
            <a:pPr indent="0">
              <a:buFont typeface="Arial" pitchFamily="34" charset="0"/>
              <a:buChar char="•"/>
              <a:defRPr/>
            </a:pPr>
            <a:r>
              <a:rPr lang="en-US" dirty="0" smtClean="0"/>
              <a:t> Improved Coagulation/Flocculation/Sedimentation</a:t>
            </a:r>
          </a:p>
          <a:p>
            <a:pPr indent="0">
              <a:buFont typeface="Arial" pitchFamily="34" charset="0"/>
              <a:buChar char="•"/>
              <a:defRPr/>
            </a:pPr>
            <a:r>
              <a:rPr lang="en-US" dirty="0" smtClean="0"/>
              <a:t> Lime Softening</a:t>
            </a:r>
          </a:p>
          <a:p>
            <a:pPr indent="0">
              <a:defRPr/>
            </a:pPr>
            <a:endParaRPr lang="en-US" dirty="0"/>
          </a:p>
        </p:txBody>
      </p:sp>
      <p:sp>
        <p:nvSpPr>
          <p:cNvPr id="2" name="Title 1"/>
          <p:cNvSpPr>
            <a:spLocks noGrp="1"/>
          </p:cNvSpPr>
          <p:nvPr>
            <p:ph type="title"/>
          </p:nvPr>
        </p:nvSpPr>
        <p:spPr/>
        <p:txBody>
          <a:bodyPr/>
          <a:lstStyle/>
          <a:p>
            <a:pPr>
              <a:defRPr/>
            </a:pPr>
            <a:r>
              <a:rPr lang="en-US" dirty="0" smtClean="0"/>
              <a:t> </a:t>
            </a:r>
            <a:br>
              <a:rPr lang="en-US" dirty="0" smtClean="0"/>
            </a:br>
            <a:r>
              <a:rPr lang="en-US" b="1" dirty="0" smtClean="0"/>
              <a:t>Removal of Trace Elements and Heavy Metals </a:t>
            </a:r>
            <a:endParaRPr lang="en-US" dirty="0"/>
          </a:p>
        </p:txBody>
      </p:sp>
      <p:sp>
        <p:nvSpPr>
          <p:cNvPr id="1536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7D79F810-78B6-4EFD-989F-955E274D2F81}" type="slidenum">
              <a:rPr lang="en-US" sz="1400" smtClean="0">
                <a:latin typeface="Arial" charset="0"/>
              </a:rPr>
              <a:pPr/>
              <a:t>14</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defRPr/>
            </a:pPr>
            <a:r>
              <a:rPr lang="en-US" dirty="0" smtClean="0"/>
              <a:t>	Corrosive water is characterized by pH and alkalinity values that are somewhat lower than they should be for the water to be considered “stable”.</a:t>
            </a:r>
          </a:p>
          <a:p>
            <a:pPr indent="0">
              <a:defRPr/>
            </a:pPr>
            <a:endParaRPr lang="en-US" dirty="0" smtClean="0"/>
          </a:p>
          <a:p>
            <a:pPr indent="0">
              <a:defRPr/>
            </a:pPr>
            <a:r>
              <a:rPr lang="en-US" dirty="0" smtClean="0"/>
              <a:t>Chemical Treatment of Corrosive Water:</a:t>
            </a:r>
          </a:p>
          <a:p>
            <a:pPr indent="0">
              <a:defRPr/>
            </a:pPr>
            <a:endParaRPr lang="en-US" dirty="0" smtClean="0"/>
          </a:p>
          <a:p>
            <a:pPr marL="222250" lvl="1" indent="0">
              <a:spcBef>
                <a:spcPct val="0"/>
              </a:spcBef>
              <a:defRPr/>
            </a:pPr>
            <a:r>
              <a:rPr lang="en-US" dirty="0" smtClean="0"/>
              <a:t>Stabilizing the water.</a:t>
            </a:r>
          </a:p>
          <a:p>
            <a:pPr marL="222250" lvl="1" indent="0">
              <a:spcBef>
                <a:spcPct val="0"/>
              </a:spcBef>
              <a:buFont typeface="Wingdings" pitchFamily="2" charset="2"/>
              <a:buNone/>
              <a:defRPr/>
            </a:pPr>
            <a:endParaRPr lang="en-US" dirty="0" smtClean="0"/>
          </a:p>
          <a:p>
            <a:pPr marL="222250" lvl="1" indent="0">
              <a:spcBef>
                <a:spcPct val="0"/>
              </a:spcBef>
              <a:defRPr/>
            </a:pPr>
            <a:r>
              <a:rPr lang="en-US" dirty="0" smtClean="0"/>
              <a:t>The use of corrosion inhibitors.</a:t>
            </a:r>
          </a:p>
          <a:p>
            <a:pPr indent="0">
              <a:defRPr/>
            </a:pPr>
            <a:endParaRPr lang="en-US" dirty="0" smtClean="0"/>
          </a:p>
          <a:p>
            <a:pPr indent="0">
              <a:defRPr/>
            </a:pPr>
            <a:endParaRPr lang="en-US" dirty="0" smtClean="0"/>
          </a:p>
          <a:p>
            <a:pPr indent="0">
              <a:defRPr/>
            </a:pPr>
            <a:r>
              <a:rPr lang="en-US" dirty="0" smtClean="0"/>
              <a:t> </a:t>
            </a:r>
            <a:endParaRPr lang="en-US" dirty="0"/>
          </a:p>
        </p:txBody>
      </p:sp>
      <p:sp>
        <p:nvSpPr>
          <p:cNvPr id="2" name="Title 1"/>
          <p:cNvSpPr>
            <a:spLocks noGrp="1"/>
          </p:cNvSpPr>
          <p:nvPr>
            <p:ph type="title"/>
          </p:nvPr>
        </p:nvSpPr>
        <p:spPr/>
        <p:txBody>
          <a:bodyPr/>
          <a:lstStyle/>
          <a:p>
            <a:pPr>
              <a:defRPr/>
            </a:pPr>
            <a:r>
              <a:rPr lang="en-US" b="1" dirty="0" smtClean="0"/>
              <a:t>Corrosion Control and Sequestration </a:t>
            </a:r>
            <a:endParaRPr lang="en-US" dirty="0"/>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4E328484-1CEE-4FCB-A0B9-9C0DA8A3EA13}" type="slidenum">
              <a:rPr lang="en-US" sz="1400" smtClean="0">
                <a:latin typeface="Arial" charset="0"/>
              </a:rPr>
              <a:pPr/>
              <a:t>15</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defRPr/>
            </a:pPr>
            <a:r>
              <a:rPr lang="en-US" dirty="0" smtClean="0"/>
              <a:t>Fluoride is added to the drinking water to improve the development of teeth and bones in young children!</a:t>
            </a:r>
          </a:p>
          <a:p>
            <a:pPr indent="0">
              <a:defRPr/>
            </a:pPr>
            <a:endParaRPr lang="en-US" dirty="0" smtClean="0"/>
          </a:p>
          <a:p>
            <a:pPr indent="0">
              <a:defRPr/>
            </a:pPr>
            <a:r>
              <a:rPr lang="en-US" dirty="0" smtClean="0"/>
              <a:t>Most commonly added fluoridation chemicals:</a:t>
            </a:r>
          </a:p>
          <a:p>
            <a:pPr lvl="1">
              <a:buFont typeface="Arial" pitchFamily="34" charset="0"/>
              <a:buChar char="•"/>
              <a:defRPr/>
            </a:pPr>
            <a:r>
              <a:rPr lang="en-US" dirty="0" smtClean="0"/>
              <a:t>sodium fluoride</a:t>
            </a:r>
          </a:p>
          <a:p>
            <a:pPr lvl="1">
              <a:buFont typeface="Arial" pitchFamily="34" charset="0"/>
              <a:buChar char="•"/>
              <a:defRPr/>
            </a:pPr>
            <a:r>
              <a:rPr lang="en-US" dirty="0" smtClean="0"/>
              <a:t>sodium </a:t>
            </a:r>
            <a:r>
              <a:rPr lang="en-US" dirty="0" err="1" smtClean="0"/>
              <a:t>silicofluoride</a:t>
            </a:r>
            <a:endParaRPr lang="en-US" dirty="0" smtClean="0"/>
          </a:p>
          <a:p>
            <a:pPr lvl="1">
              <a:buFont typeface="Arial" pitchFamily="34" charset="0"/>
              <a:buChar char="•"/>
              <a:defRPr/>
            </a:pPr>
            <a:r>
              <a:rPr lang="en-US" dirty="0" err="1" smtClean="0"/>
              <a:t>hydrofluosilicic</a:t>
            </a:r>
            <a:r>
              <a:rPr lang="en-US" dirty="0" smtClean="0"/>
              <a:t> acid</a:t>
            </a:r>
          </a:p>
          <a:p>
            <a:pPr indent="0">
              <a:defRPr/>
            </a:pPr>
            <a:r>
              <a:rPr lang="en-US" sz="2400" dirty="0" smtClean="0">
                <a:solidFill>
                  <a:srgbClr val="FF0000"/>
                </a:solidFill>
                <a:effectLst/>
              </a:rPr>
              <a:t>Please note:  any fluoride chemical is nasty.  Please wear the appropriate PPE like a face shield, rubber apron, and rubber gloves!</a:t>
            </a:r>
            <a:endParaRPr lang="en-US" sz="2400" dirty="0">
              <a:solidFill>
                <a:srgbClr val="FF0000"/>
              </a:solidFill>
              <a:effectLst/>
            </a:endParaRPr>
          </a:p>
        </p:txBody>
      </p:sp>
      <p:sp>
        <p:nvSpPr>
          <p:cNvPr id="2" name="Title 1"/>
          <p:cNvSpPr>
            <a:spLocks noGrp="1"/>
          </p:cNvSpPr>
          <p:nvPr>
            <p:ph type="title"/>
          </p:nvPr>
        </p:nvSpPr>
        <p:spPr/>
        <p:txBody>
          <a:bodyPr/>
          <a:lstStyle/>
          <a:p>
            <a:pPr>
              <a:defRPr/>
            </a:pPr>
            <a:r>
              <a:rPr lang="en-US" dirty="0" smtClean="0"/>
              <a:t> </a:t>
            </a:r>
            <a:r>
              <a:rPr lang="en-US" b="1" dirty="0" smtClean="0"/>
              <a:t>Fluoridation</a:t>
            </a:r>
            <a:endParaRPr lang="en-US" dirty="0"/>
          </a:p>
        </p:txBody>
      </p:sp>
      <p:sp>
        <p:nvSpPr>
          <p:cNvPr id="174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0F6CF5D8-776C-491A-9391-D6821B924DBA}" type="slidenum">
              <a:rPr lang="en-US" sz="1400" smtClean="0">
                <a:latin typeface="Arial" charset="0"/>
              </a:rPr>
              <a:pPr/>
              <a:t>16</a:t>
            </a:fld>
            <a:endParaRPr lang="en-US" sz="1400" smtClean="0">
              <a:latin typeface="Arial" charset="0"/>
            </a:endParaRPr>
          </a:p>
        </p:txBody>
      </p:sp>
      <p:pic>
        <p:nvPicPr>
          <p:cNvPr id="17413" name="Picture 2" descr="C:\Users\Wendy\AppData\Local\Microsoft\Windows\Temporary Internet Files\Content.IE5\PBSROKJV\MC90001594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3400" y="0"/>
            <a:ext cx="1776413"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defRPr/>
            </a:pPr>
            <a:r>
              <a:rPr lang="en-US" dirty="0" smtClean="0"/>
              <a:t>Disinfection kills or inactivates disease-causing organisms in a water supply. </a:t>
            </a:r>
          </a:p>
          <a:p>
            <a:pPr indent="0">
              <a:defRPr/>
            </a:pPr>
            <a:r>
              <a:rPr lang="en-US" dirty="0" smtClean="0">
                <a:solidFill>
                  <a:srgbClr val="FF0000"/>
                </a:solidFill>
                <a:effectLst/>
              </a:rPr>
              <a:t>There are two kinds of disinfection:  </a:t>
            </a:r>
          </a:p>
          <a:p>
            <a:pPr indent="0">
              <a:defRPr/>
            </a:pPr>
            <a:r>
              <a:rPr lang="en-US" dirty="0" smtClean="0"/>
              <a:t> </a:t>
            </a:r>
          </a:p>
          <a:p>
            <a:pPr marL="685800" indent="-463550">
              <a:buFont typeface="Arial" pitchFamily="34" charset="0"/>
              <a:buChar char="•"/>
              <a:defRPr/>
            </a:pPr>
            <a:r>
              <a:rPr lang="en-US" dirty="0" smtClean="0"/>
              <a:t>Primary disinfection achieves the desired level of microorganism kill or inactivation.</a:t>
            </a:r>
          </a:p>
          <a:p>
            <a:pPr marL="685800" indent="-463550">
              <a:buFont typeface="Arial" pitchFamily="34" charset="0"/>
              <a:buChar char="•"/>
              <a:defRPr/>
            </a:pPr>
            <a:r>
              <a:rPr lang="en-US" dirty="0" smtClean="0"/>
              <a:t>Secondary disinfection maintains a disinfectant residual in the finished water that prevents the regrowth of microorganisms.</a:t>
            </a:r>
          </a:p>
          <a:p>
            <a:pPr indent="0">
              <a:defRPr/>
            </a:pPr>
            <a:endParaRPr lang="en-US" dirty="0" smtClean="0"/>
          </a:p>
        </p:txBody>
      </p:sp>
      <p:sp>
        <p:nvSpPr>
          <p:cNvPr id="2" name="Title 1"/>
          <p:cNvSpPr>
            <a:spLocks noGrp="1"/>
          </p:cNvSpPr>
          <p:nvPr>
            <p:ph type="title"/>
          </p:nvPr>
        </p:nvSpPr>
        <p:spPr/>
        <p:txBody>
          <a:bodyPr/>
          <a:lstStyle/>
          <a:p>
            <a:pPr>
              <a:defRPr/>
            </a:pPr>
            <a:r>
              <a:rPr lang="en-US" b="1" dirty="0" smtClean="0"/>
              <a:t>Disinfection</a:t>
            </a:r>
            <a:endParaRPr lang="en-US" dirty="0"/>
          </a:p>
        </p:txBody>
      </p:sp>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3659DB74-64C1-48BB-9EE2-72CB4CB5355D}" type="slidenum">
              <a:rPr lang="en-US" sz="1400" smtClean="0">
                <a:latin typeface="Arial" charset="0"/>
              </a:rPr>
              <a:pPr/>
              <a:t>17</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defRPr/>
            </a:pPr>
            <a:r>
              <a:rPr lang="en-US" dirty="0" smtClean="0"/>
              <a:t>Key Information on various chemicals for your reference</a:t>
            </a:r>
            <a:endParaRPr lang="en-US" dirty="0"/>
          </a:p>
        </p:txBody>
      </p:sp>
      <p:sp>
        <p:nvSpPr>
          <p:cNvPr id="2" name="Title 1"/>
          <p:cNvSpPr>
            <a:spLocks noGrp="1"/>
          </p:cNvSpPr>
          <p:nvPr>
            <p:ph type="title"/>
          </p:nvPr>
        </p:nvSpPr>
        <p:spPr/>
        <p:txBody>
          <a:bodyPr/>
          <a:lstStyle/>
          <a:p>
            <a:pPr>
              <a:defRPr/>
            </a:pPr>
            <a:r>
              <a:rPr lang="en-US" dirty="0" smtClean="0"/>
              <a:t>Chemical Usage Table</a:t>
            </a:r>
            <a:endParaRPr lang="en-US" dirty="0"/>
          </a:p>
        </p:txBody>
      </p:sp>
      <p:sp>
        <p:nvSpPr>
          <p:cNvPr id="194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08DBD4A3-E6B2-4B94-A6E4-75FCE7B8F269}" type="slidenum">
              <a:rPr lang="en-US" sz="1400" smtClean="0">
                <a:latin typeface="Arial" charset="0"/>
              </a:rPr>
              <a:pPr/>
              <a:t>18</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736600" indent="-514350">
              <a:buFont typeface="Wingdings" pitchFamily="2" charset="2"/>
              <a:buAutoNum type="arabicPeriod"/>
              <a:defRPr/>
            </a:pPr>
            <a:r>
              <a:rPr lang="en-US" dirty="0" smtClean="0"/>
              <a:t>Coagulation</a:t>
            </a:r>
          </a:p>
          <a:p>
            <a:pPr marL="736600" indent="-514350">
              <a:buFont typeface="Wingdings" pitchFamily="2" charset="2"/>
              <a:buAutoNum type="arabicPeriod"/>
              <a:defRPr/>
            </a:pPr>
            <a:r>
              <a:rPr lang="en-US" dirty="0" smtClean="0"/>
              <a:t>Coagulant aids</a:t>
            </a:r>
          </a:p>
          <a:p>
            <a:pPr marL="736600" indent="-514350">
              <a:buFont typeface="Wingdings" pitchFamily="2" charset="2"/>
              <a:buAutoNum type="arabicPeriod"/>
              <a:defRPr/>
            </a:pPr>
            <a:r>
              <a:rPr lang="en-US" dirty="0" smtClean="0"/>
              <a:t>pH</a:t>
            </a:r>
          </a:p>
          <a:p>
            <a:pPr marL="736600" indent="-514350">
              <a:buFont typeface="Wingdings" pitchFamily="2" charset="2"/>
              <a:buAutoNum type="arabicPeriod"/>
              <a:defRPr/>
            </a:pPr>
            <a:r>
              <a:rPr lang="en-US" dirty="0" smtClean="0"/>
              <a:t>Alkalinity</a:t>
            </a:r>
          </a:p>
          <a:p>
            <a:pPr marL="736600" indent="-514350">
              <a:buFont typeface="Wingdings" pitchFamily="2" charset="2"/>
              <a:buAutoNum type="arabicPeriod"/>
              <a:defRPr/>
            </a:pPr>
            <a:r>
              <a:rPr lang="en-US" dirty="0" smtClean="0"/>
              <a:t>Calcium and Magnesium</a:t>
            </a:r>
          </a:p>
          <a:p>
            <a:pPr marL="736600" indent="-514350">
              <a:buFont typeface="Wingdings" pitchFamily="2" charset="2"/>
              <a:buAutoNum type="arabicPeriod"/>
              <a:defRPr/>
            </a:pPr>
            <a:r>
              <a:rPr lang="en-US" dirty="0" smtClean="0"/>
              <a:t>Sequestering agents</a:t>
            </a:r>
          </a:p>
          <a:p>
            <a:pPr marL="736600" indent="-514350">
              <a:buFont typeface="Wingdings" pitchFamily="2" charset="2"/>
              <a:buAutoNum type="arabicPeriod"/>
              <a:defRPr/>
            </a:pPr>
            <a:r>
              <a:rPr lang="en-US" dirty="0" smtClean="0"/>
              <a:t>Primary disinfection</a:t>
            </a:r>
          </a:p>
          <a:p>
            <a:pPr marL="736600" indent="-514350">
              <a:buFont typeface="Wingdings" pitchFamily="2" charset="2"/>
              <a:buAutoNum type="arabicPeriod"/>
              <a:defRPr/>
            </a:pPr>
            <a:r>
              <a:rPr lang="en-US" dirty="0" smtClean="0"/>
              <a:t>Secondary disinfection</a:t>
            </a:r>
            <a:endParaRPr lang="en-US" dirty="0"/>
          </a:p>
        </p:txBody>
      </p:sp>
      <p:sp>
        <p:nvSpPr>
          <p:cNvPr id="2" name="Title 1"/>
          <p:cNvSpPr>
            <a:spLocks noGrp="1"/>
          </p:cNvSpPr>
          <p:nvPr>
            <p:ph type="title"/>
          </p:nvPr>
        </p:nvSpPr>
        <p:spPr/>
        <p:txBody>
          <a:bodyPr/>
          <a:lstStyle/>
          <a:p>
            <a:pPr>
              <a:defRPr/>
            </a:pPr>
            <a:r>
              <a:rPr lang="en-US" dirty="0" smtClean="0"/>
              <a:t>Unit 1 Exercise</a:t>
            </a:r>
            <a:endParaRPr lang="en-US" dirty="0"/>
          </a:p>
        </p:txBody>
      </p:sp>
      <p:sp>
        <p:nvSpPr>
          <p:cNvPr id="204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444B7549-FD7D-43FF-8CEB-2345005E7A72}" type="slidenum">
              <a:rPr lang="en-US" sz="1400" smtClean="0">
                <a:latin typeface="Arial" charset="0"/>
              </a:rPr>
              <a:pPr/>
              <a:t>19</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lnSpc>
                <a:spcPct val="150000"/>
              </a:lnSpc>
              <a:spcBef>
                <a:spcPts val="0"/>
              </a:spcBef>
              <a:buNone/>
              <a:defRPr/>
            </a:pPr>
            <a:r>
              <a:rPr lang="en-US" b="1" dirty="0" smtClean="0"/>
              <a:t>Unit 1 – Chemicals Used in Water Treatment</a:t>
            </a:r>
            <a:endParaRPr lang="en-US" dirty="0" smtClean="0"/>
          </a:p>
          <a:p>
            <a:pPr indent="0">
              <a:lnSpc>
                <a:spcPct val="150000"/>
              </a:lnSpc>
              <a:spcBef>
                <a:spcPts val="0"/>
              </a:spcBef>
              <a:buNone/>
              <a:defRPr/>
            </a:pPr>
            <a:r>
              <a:rPr lang="en-US" b="1" dirty="0" smtClean="0"/>
              <a:t>Unit 2 – Safety and Handling</a:t>
            </a:r>
            <a:endParaRPr lang="en-US" dirty="0" smtClean="0"/>
          </a:p>
          <a:p>
            <a:pPr indent="0">
              <a:lnSpc>
                <a:spcPct val="150000"/>
              </a:lnSpc>
              <a:spcBef>
                <a:spcPts val="0"/>
              </a:spcBef>
              <a:buNone/>
              <a:defRPr/>
            </a:pPr>
            <a:r>
              <a:rPr lang="en-US" b="1" dirty="0" smtClean="0"/>
              <a:t>Unit 3 – Chemical Dosage Calculations</a:t>
            </a:r>
            <a:endParaRPr lang="en-US" dirty="0" smtClean="0"/>
          </a:p>
          <a:p>
            <a:pPr indent="0">
              <a:lnSpc>
                <a:spcPct val="150000"/>
              </a:lnSpc>
              <a:spcBef>
                <a:spcPts val="0"/>
              </a:spcBef>
              <a:buNone/>
              <a:defRPr/>
            </a:pPr>
            <a:r>
              <a:rPr lang="en-US" b="1" dirty="0" smtClean="0"/>
              <a:t>Unit 4 – Chemical Feed Systems</a:t>
            </a:r>
            <a:endParaRPr lang="en-US" dirty="0" smtClean="0"/>
          </a:p>
          <a:p>
            <a:pPr indent="0">
              <a:spcBef>
                <a:spcPts val="0"/>
              </a:spcBef>
              <a:buNone/>
              <a:defRPr/>
            </a:pPr>
            <a:endParaRPr lang="en-US" dirty="0"/>
          </a:p>
        </p:txBody>
      </p:sp>
      <p:sp>
        <p:nvSpPr>
          <p:cNvPr id="2" name="Title 1"/>
          <p:cNvSpPr>
            <a:spLocks noGrp="1"/>
          </p:cNvSpPr>
          <p:nvPr>
            <p:ph type="title"/>
          </p:nvPr>
        </p:nvSpPr>
        <p:spPr/>
        <p:txBody>
          <a:bodyPr/>
          <a:lstStyle/>
          <a:p>
            <a:pPr>
              <a:defRPr/>
            </a:pPr>
            <a:r>
              <a:rPr lang="en-US" dirty="0" smtClean="0"/>
              <a:t>Chemical Addition Topics</a:t>
            </a:r>
            <a:endParaRPr lang="en-US" dirty="0"/>
          </a:p>
        </p:txBody>
      </p:sp>
      <p:sp>
        <p:nvSpPr>
          <p:cNvPr id="30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0B427D6D-6EB0-46A5-8099-FF3A1ABFE9D9}" type="slidenum">
              <a:rPr lang="en-US" sz="1400" smtClean="0">
                <a:latin typeface="Arial" charset="0"/>
              </a:rPr>
              <a:pPr/>
              <a:t>2</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1524000"/>
          <a:ext cx="8229600" cy="4602163"/>
        </p:xfrm>
        <a:graphic>
          <a:graphicData uri="http://schemas.openxmlformats.org/drawingml/2006/table">
            <a:tbl>
              <a:tblPr firstRow="1" firstCol="1" bandRow="1">
                <a:tableStyleId>{5C22544A-7EE6-4342-B048-85BDC9FD1C3A}</a:tableStyleId>
              </a:tblPr>
              <a:tblGrid>
                <a:gridCol w="4114800"/>
                <a:gridCol w="4114800"/>
              </a:tblGrid>
              <a:tr h="853369">
                <a:tc>
                  <a:txBody>
                    <a:bodyPr/>
                    <a:lstStyle/>
                    <a:p>
                      <a:pPr marL="0" marR="0" algn="ctr">
                        <a:spcBef>
                          <a:spcPts val="0"/>
                        </a:spcBef>
                        <a:spcAft>
                          <a:spcPts val="0"/>
                        </a:spcAft>
                      </a:pPr>
                      <a:r>
                        <a:rPr lang="en-US" sz="2800">
                          <a:effectLst/>
                        </a:rPr>
                        <a:t>If you add:</a:t>
                      </a:r>
                      <a:endParaRPr lang="en-US" sz="2800">
                        <a:effectLst/>
                        <a:latin typeface="Times New Roman"/>
                        <a:ea typeface="Times New Roman"/>
                      </a:endParaRPr>
                    </a:p>
                  </a:txBody>
                  <a:tcPr marL="66868" marR="66868" marT="0" marB="0"/>
                </a:tc>
                <a:tc>
                  <a:txBody>
                    <a:bodyPr/>
                    <a:lstStyle/>
                    <a:p>
                      <a:pPr marL="0" marR="0" algn="ctr">
                        <a:spcBef>
                          <a:spcPts val="0"/>
                        </a:spcBef>
                        <a:spcAft>
                          <a:spcPts val="0"/>
                        </a:spcAft>
                      </a:pPr>
                      <a:r>
                        <a:rPr lang="en-US" sz="2800">
                          <a:effectLst/>
                        </a:rPr>
                        <a:t>The pH will be raised or lowered</a:t>
                      </a:r>
                      <a:endParaRPr lang="en-US" sz="2800">
                        <a:effectLst/>
                        <a:latin typeface="Times New Roman"/>
                        <a:ea typeface="Times New Roman"/>
                      </a:endParaRPr>
                    </a:p>
                  </a:txBody>
                  <a:tcPr marL="66868" marR="66868" marT="0" marB="0"/>
                </a:tc>
              </a:tr>
              <a:tr h="426685">
                <a:tc>
                  <a:txBody>
                    <a:bodyPr/>
                    <a:lstStyle/>
                    <a:p>
                      <a:pPr marL="1143000" marR="0" lvl="2" indent="-228600">
                        <a:spcBef>
                          <a:spcPts val="0"/>
                        </a:spcBef>
                        <a:spcAft>
                          <a:spcPts val="0"/>
                        </a:spcAft>
                        <a:buFont typeface="+mj-lt"/>
                        <a:buAutoNum type="arabicPeriod"/>
                        <a:tabLst>
                          <a:tab pos="1188720" algn="l"/>
                        </a:tabLst>
                      </a:pPr>
                      <a:r>
                        <a:rPr lang="en-US" sz="2800">
                          <a:effectLst/>
                        </a:rPr>
                        <a:t>NaOH</a:t>
                      </a:r>
                      <a:endParaRPr lang="en-US" sz="2800">
                        <a:effectLst/>
                        <a:latin typeface="Times New Roman"/>
                        <a:ea typeface="Times New Roman"/>
                      </a:endParaRPr>
                    </a:p>
                  </a:txBody>
                  <a:tcPr marL="66868" marR="66868" marT="0" marB="0"/>
                </a:tc>
                <a:tc>
                  <a:txBody>
                    <a:bodyPr/>
                    <a:lstStyle/>
                    <a:p>
                      <a:pPr marL="0" marR="0">
                        <a:spcBef>
                          <a:spcPts val="0"/>
                        </a:spcBef>
                        <a:spcAft>
                          <a:spcPts val="0"/>
                        </a:spcAft>
                      </a:pPr>
                      <a:r>
                        <a:rPr lang="en-US" sz="2800">
                          <a:effectLst/>
                        </a:rPr>
                        <a:t>Raised</a:t>
                      </a:r>
                      <a:endParaRPr lang="en-US" sz="2800">
                        <a:effectLst/>
                        <a:latin typeface="Times New Roman"/>
                        <a:ea typeface="Times New Roman"/>
                      </a:endParaRPr>
                    </a:p>
                  </a:txBody>
                  <a:tcPr marL="66868" marR="66868" marT="0" marB="0"/>
                </a:tc>
              </a:tr>
              <a:tr h="426685">
                <a:tc>
                  <a:txBody>
                    <a:bodyPr/>
                    <a:lstStyle/>
                    <a:p>
                      <a:pPr marL="1143000" marR="0" lvl="2" indent="-228600">
                        <a:spcBef>
                          <a:spcPts val="0"/>
                        </a:spcBef>
                        <a:spcAft>
                          <a:spcPts val="0"/>
                        </a:spcAft>
                        <a:buFont typeface="+mj-lt"/>
                        <a:buAutoNum type="arabicPeriod"/>
                        <a:tabLst>
                          <a:tab pos="1188720" algn="l"/>
                        </a:tabLst>
                      </a:pPr>
                      <a:r>
                        <a:rPr lang="en-US" sz="2800">
                          <a:effectLst/>
                        </a:rPr>
                        <a:t>Aluminum Sulfate</a:t>
                      </a:r>
                      <a:endParaRPr lang="en-US" sz="2800">
                        <a:effectLst/>
                        <a:latin typeface="Times New Roman"/>
                        <a:ea typeface="Times New Roman"/>
                      </a:endParaRPr>
                    </a:p>
                  </a:txBody>
                  <a:tcPr marL="66868" marR="66868" marT="0" marB="0"/>
                </a:tc>
                <a:tc>
                  <a:txBody>
                    <a:bodyPr/>
                    <a:lstStyle/>
                    <a:p>
                      <a:pPr marL="0" marR="0">
                        <a:spcBef>
                          <a:spcPts val="0"/>
                        </a:spcBef>
                        <a:spcAft>
                          <a:spcPts val="0"/>
                        </a:spcAft>
                      </a:pPr>
                      <a:r>
                        <a:rPr lang="en-US" sz="2800">
                          <a:effectLst/>
                        </a:rPr>
                        <a:t>Lowered</a:t>
                      </a:r>
                      <a:endParaRPr lang="en-US" sz="2800">
                        <a:effectLst/>
                        <a:latin typeface="Times New Roman"/>
                        <a:ea typeface="Times New Roman"/>
                      </a:endParaRPr>
                    </a:p>
                  </a:txBody>
                  <a:tcPr marL="66868" marR="66868" marT="0" marB="0"/>
                </a:tc>
              </a:tr>
              <a:tr h="426685">
                <a:tc>
                  <a:txBody>
                    <a:bodyPr/>
                    <a:lstStyle/>
                    <a:p>
                      <a:pPr marL="1143000" marR="0" lvl="2" indent="-228600">
                        <a:spcBef>
                          <a:spcPts val="0"/>
                        </a:spcBef>
                        <a:spcAft>
                          <a:spcPts val="0"/>
                        </a:spcAft>
                        <a:buFont typeface="+mj-lt"/>
                        <a:buAutoNum type="arabicPeriod"/>
                        <a:tabLst>
                          <a:tab pos="1188720" algn="l"/>
                        </a:tabLst>
                      </a:pPr>
                      <a:r>
                        <a:rPr lang="en-US" sz="2800">
                          <a:effectLst/>
                        </a:rPr>
                        <a:t>Ca (OH)</a:t>
                      </a:r>
                      <a:r>
                        <a:rPr lang="en-US" sz="2800" baseline="-25000">
                          <a:effectLst/>
                        </a:rPr>
                        <a:t>2</a:t>
                      </a:r>
                      <a:endParaRPr lang="en-US" sz="2800">
                        <a:effectLst/>
                        <a:latin typeface="Times New Roman"/>
                        <a:ea typeface="Times New Roman"/>
                      </a:endParaRPr>
                    </a:p>
                  </a:txBody>
                  <a:tcPr marL="66868" marR="66868" marT="0" marB="0"/>
                </a:tc>
                <a:tc>
                  <a:txBody>
                    <a:bodyPr/>
                    <a:lstStyle/>
                    <a:p>
                      <a:pPr marL="0" marR="0">
                        <a:spcBef>
                          <a:spcPts val="0"/>
                        </a:spcBef>
                        <a:spcAft>
                          <a:spcPts val="0"/>
                        </a:spcAft>
                      </a:pPr>
                      <a:r>
                        <a:rPr lang="en-US" sz="2800">
                          <a:effectLst/>
                        </a:rPr>
                        <a:t>Raised</a:t>
                      </a:r>
                      <a:endParaRPr lang="en-US" sz="2800">
                        <a:effectLst/>
                        <a:latin typeface="Times New Roman"/>
                        <a:ea typeface="Times New Roman"/>
                      </a:endParaRPr>
                    </a:p>
                  </a:txBody>
                  <a:tcPr marL="66868" marR="66868" marT="0" marB="0"/>
                </a:tc>
              </a:tr>
              <a:tr h="426685">
                <a:tc>
                  <a:txBody>
                    <a:bodyPr/>
                    <a:lstStyle/>
                    <a:p>
                      <a:pPr marL="1143000" marR="0" lvl="2" indent="-228600">
                        <a:spcBef>
                          <a:spcPts val="0"/>
                        </a:spcBef>
                        <a:spcAft>
                          <a:spcPts val="0"/>
                        </a:spcAft>
                        <a:buFont typeface="+mj-lt"/>
                        <a:buAutoNum type="arabicPeriod"/>
                        <a:tabLst>
                          <a:tab pos="1188720" algn="l"/>
                        </a:tabLst>
                      </a:pPr>
                      <a:r>
                        <a:rPr lang="en-US" sz="2800">
                          <a:effectLst/>
                        </a:rPr>
                        <a:t>Sulfuric Acid</a:t>
                      </a:r>
                      <a:endParaRPr lang="en-US" sz="2800">
                        <a:effectLst/>
                        <a:latin typeface="Times New Roman"/>
                        <a:ea typeface="Times New Roman"/>
                      </a:endParaRPr>
                    </a:p>
                  </a:txBody>
                  <a:tcPr marL="66868" marR="66868" marT="0" marB="0"/>
                </a:tc>
                <a:tc>
                  <a:txBody>
                    <a:bodyPr/>
                    <a:lstStyle/>
                    <a:p>
                      <a:pPr marL="0" marR="0">
                        <a:spcBef>
                          <a:spcPts val="0"/>
                        </a:spcBef>
                        <a:spcAft>
                          <a:spcPts val="0"/>
                        </a:spcAft>
                      </a:pPr>
                      <a:r>
                        <a:rPr lang="en-US" sz="2800">
                          <a:effectLst/>
                        </a:rPr>
                        <a:t>Lowered</a:t>
                      </a:r>
                      <a:endParaRPr lang="en-US" sz="2800">
                        <a:effectLst/>
                        <a:latin typeface="Times New Roman"/>
                        <a:ea typeface="Times New Roman"/>
                      </a:endParaRPr>
                    </a:p>
                  </a:txBody>
                  <a:tcPr marL="66868" marR="66868" marT="0" marB="0"/>
                </a:tc>
              </a:tr>
              <a:tr h="426685">
                <a:tc>
                  <a:txBody>
                    <a:bodyPr/>
                    <a:lstStyle/>
                    <a:p>
                      <a:pPr marL="1143000" marR="0" lvl="2" indent="-228600">
                        <a:spcBef>
                          <a:spcPts val="0"/>
                        </a:spcBef>
                        <a:spcAft>
                          <a:spcPts val="0"/>
                        </a:spcAft>
                        <a:buFont typeface="+mj-lt"/>
                        <a:buAutoNum type="arabicPeriod"/>
                        <a:tabLst>
                          <a:tab pos="1188720" algn="l"/>
                        </a:tabLst>
                      </a:pPr>
                      <a:r>
                        <a:rPr lang="en-US" sz="2800">
                          <a:effectLst/>
                        </a:rPr>
                        <a:t>H</a:t>
                      </a:r>
                      <a:r>
                        <a:rPr lang="en-US" sz="2800" baseline="-25000">
                          <a:effectLst/>
                        </a:rPr>
                        <a:t>2</a:t>
                      </a:r>
                      <a:r>
                        <a:rPr lang="en-US" sz="2800">
                          <a:effectLst/>
                        </a:rPr>
                        <a:t>SiF</a:t>
                      </a:r>
                      <a:r>
                        <a:rPr lang="en-US" sz="2800" baseline="-25000">
                          <a:effectLst/>
                        </a:rPr>
                        <a:t>6</a:t>
                      </a:r>
                      <a:endParaRPr lang="en-US" sz="2800">
                        <a:effectLst/>
                        <a:latin typeface="Times New Roman"/>
                        <a:ea typeface="Times New Roman"/>
                      </a:endParaRPr>
                    </a:p>
                  </a:txBody>
                  <a:tcPr marL="66868" marR="66868" marT="0" marB="0"/>
                </a:tc>
                <a:tc>
                  <a:txBody>
                    <a:bodyPr/>
                    <a:lstStyle/>
                    <a:p>
                      <a:pPr marL="0" marR="0">
                        <a:spcBef>
                          <a:spcPts val="0"/>
                        </a:spcBef>
                        <a:spcAft>
                          <a:spcPts val="0"/>
                        </a:spcAft>
                      </a:pPr>
                      <a:r>
                        <a:rPr lang="en-US" sz="2800">
                          <a:effectLst/>
                        </a:rPr>
                        <a:t>Lowered</a:t>
                      </a:r>
                      <a:endParaRPr lang="en-US" sz="2800">
                        <a:effectLst/>
                        <a:latin typeface="Times New Roman"/>
                        <a:ea typeface="Times New Roman"/>
                      </a:endParaRPr>
                    </a:p>
                  </a:txBody>
                  <a:tcPr marL="66868" marR="66868" marT="0" marB="0"/>
                </a:tc>
              </a:tr>
              <a:tr h="426685">
                <a:tc>
                  <a:txBody>
                    <a:bodyPr/>
                    <a:lstStyle/>
                    <a:p>
                      <a:pPr marL="1143000" marR="0" lvl="2" indent="-228600">
                        <a:spcBef>
                          <a:spcPts val="0"/>
                        </a:spcBef>
                        <a:spcAft>
                          <a:spcPts val="0"/>
                        </a:spcAft>
                        <a:buFont typeface="+mj-lt"/>
                        <a:buAutoNum type="arabicPeriod"/>
                        <a:tabLst>
                          <a:tab pos="1188720" algn="l"/>
                        </a:tabLst>
                      </a:pPr>
                      <a:r>
                        <a:rPr lang="en-US" sz="2800">
                          <a:effectLst/>
                        </a:rPr>
                        <a:t>Ferric Chloride</a:t>
                      </a:r>
                      <a:endParaRPr lang="en-US" sz="2800">
                        <a:effectLst/>
                        <a:latin typeface="Times New Roman"/>
                        <a:ea typeface="Times New Roman"/>
                      </a:endParaRPr>
                    </a:p>
                  </a:txBody>
                  <a:tcPr marL="66868" marR="66868" marT="0" marB="0"/>
                </a:tc>
                <a:tc>
                  <a:txBody>
                    <a:bodyPr/>
                    <a:lstStyle/>
                    <a:p>
                      <a:pPr marL="0" marR="0">
                        <a:spcBef>
                          <a:spcPts val="0"/>
                        </a:spcBef>
                        <a:spcAft>
                          <a:spcPts val="0"/>
                        </a:spcAft>
                      </a:pPr>
                      <a:r>
                        <a:rPr lang="en-US" sz="2800">
                          <a:effectLst/>
                        </a:rPr>
                        <a:t>Lowered</a:t>
                      </a:r>
                      <a:endParaRPr lang="en-US" sz="2800">
                        <a:effectLst/>
                        <a:latin typeface="Times New Roman"/>
                        <a:ea typeface="Times New Roman"/>
                      </a:endParaRPr>
                    </a:p>
                  </a:txBody>
                  <a:tcPr marL="66868" marR="66868" marT="0" marB="0"/>
                </a:tc>
              </a:tr>
              <a:tr h="426685">
                <a:tc>
                  <a:txBody>
                    <a:bodyPr/>
                    <a:lstStyle/>
                    <a:p>
                      <a:pPr marL="1143000" marR="0" lvl="2" indent="-228600">
                        <a:spcBef>
                          <a:spcPts val="0"/>
                        </a:spcBef>
                        <a:spcAft>
                          <a:spcPts val="0"/>
                        </a:spcAft>
                        <a:buFont typeface="+mj-lt"/>
                        <a:buAutoNum type="arabicPeriod"/>
                        <a:tabLst>
                          <a:tab pos="1188720" algn="l"/>
                        </a:tabLst>
                      </a:pPr>
                      <a:r>
                        <a:rPr lang="en-US" sz="2800">
                          <a:effectLst/>
                        </a:rPr>
                        <a:t>Na</a:t>
                      </a:r>
                      <a:r>
                        <a:rPr lang="en-US" sz="2800" baseline="-25000">
                          <a:effectLst/>
                        </a:rPr>
                        <a:t>2</a:t>
                      </a:r>
                      <a:r>
                        <a:rPr lang="en-US" sz="2800">
                          <a:effectLst/>
                        </a:rPr>
                        <a:t>CO</a:t>
                      </a:r>
                      <a:r>
                        <a:rPr lang="en-US" sz="2800" baseline="-25000">
                          <a:effectLst/>
                        </a:rPr>
                        <a:t>3</a:t>
                      </a:r>
                      <a:endParaRPr lang="en-US" sz="2800">
                        <a:effectLst/>
                        <a:latin typeface="Times New Roman"/>
                        <a:ea typeface="Times New Roman"/>
                      </a:endParaRPr>
                    </a:p>
                  </a:txBody>
                  <a:tcPr marL="66868" marR="66868" marT="0" marB="0"/>
                </a:tc>
                <a:tc>
                  <a:txBody>
                    <a:bodyPr/>
                    <a:lstStyle/>
                    <a:p>
                      <a:pPr marL="0" marR="0">
                        <a:spcBef>
                          <a:spcPts val="0"/>
                        </a:spcBef>
                        <a:spcAft>
                          <a:spcPts val="0"/>
                        </a:spcAft>
                      </a:pPr>
                      <a:r>
                        <a:rPr lang="en-US" sz="2800" dirty="0">
                          <a:effectLst/>
                        </a:rPr>
                        <a:t>Raised</a:t>
                      </a:r>
                      <a:endParaRPr lang="en-US" sz="2800" dirty="0">
                        <a:effectLst/>
                        <a:latin typeface="Times New Roman"/>
                        <a:ea typeface="Times New Roman"/>
                      </a:endParaRPr>
                    </a:p>
                  </a:txBody>
                  <a:tcPr marL="66868" marR="66868" marT="0" marB="0"/>
                </a:tc>
              </a:tr>
            </a:tbl>
          </a:graphicData>
        </a:graphic>
      </p:graphicFrame>
      <p:sp>
        <p:nvSpPr>
          <p:cNvPr id="2" name="Title 1"/>
          <p:cNvSpPr>
            <a:spLocks noGrp="1"/>
          </p:cNvSpPr>
          <p:nvPr>
            <p:ph type="title"/>
          </p:nvPr>
        </p:nvSpPr>
        <p:spPr/>
        <p:txBody>
          <a:bodyPr/>
          <a:lstStyle/>
          <a:p>
            <a:pPr>
              <a:defRPr/>
            </a:pPr>
            <a:r>
              <a:rPr lang="en-US" dirty="0" smtClean="0"/>
              <a:t>Question 9</a:t>
            </a:r>
            <a:endParaRPr lang="en-US" dirty="0"/>
          </a:p>
        </p:txBody>
      </p:sp>
      <p:sp>
        <p:nvSpPr>
          <p:cNvPr id="215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9E1C2CB1-31A1-4F46-AF0E-EC285FC371DE}" type="slidenum">
              <a:rPr lang="en-US" sz="1400" smtClean="0">
                <a:latin typeface="Arial" charset="0"/>
              </a:rPr>
              <a:pPr/>
              <a:t>20</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222250"/>
            <a:r>
              <a:rPr lang="en-US" b="1" smtClean="0">
                <a:solidFill>
                  <a:schemeClr val="tx1"/>
                </a:solidFill>
                <a:effectLst/>
              </a:rPr>
              <a:t>1. List the chemicals you might add to control odor.  Include the chemical name and best feeding form for each.</a:t>
            </a:r>
          </a:p>
          <a:p>
            <a:pPr marL="0" indent="222250"/>
            <a:endParaRPr lang="en-US" b="1" smtClean="0">
              <a:solidFill>
                <a:schemeClr val="tx1"/>
              </a:solidFill>
              <a:effectLst/>
            </a:endParaRPr>
          </a:p>
          <a:p>
            <a:pPr marL="0" indent="222250"/>
            <a:r>
              <a:rPr lang="en-US" sz="2000" b="1" smtClean="0">
                <a:solidFill>
                  <a:schemeClr val="tx1"/>
                </a:solidFill>
                <a:effectLst/>
              </a:rPr>
              <a:t>Activated Carbon - Dry to form slurry</a:t>
            </a:r>
          </a:p>
          <a:p>
            <a:pPr marL="0" indent="222250"/>
            <a:r>
              <a:rPr lang="en-US" sz="2000" b="1" smtClean="0">
                <a:solidFill>
                  <a:schemeClr val="tx1"/>
                </a:solidFill>
                <a:effectLst/>
              </a:rPr>
              <a:t>Ozone – Gas</a:t>
            </a:r>
          </a:p>
          <a:p>
            <a:pPr marL="0" indent="222250"/>
            <a:r>
              <a:rPr lang="en-US" sz="2000" b="1" smtClean="0">
                <a:solidFill>
                  <a:schemeClr val="tx1"/>
                </a:solidFill>
                <a:effectLst/>
              </a:rPr>
              <a:t>Pot Permanganate - Dry to form solution</a:t>
            </a:r>
          </a:p>
          <a:p>
            <a:pPr marL="0" indent="222250"/>
            <a:r>
              <a:rPr lang="en-US" sz="2000" b="1" smtClean="0">
                <a:solidFill>
                  <a:schemeClr val="tx1"/>
                </a:solidFill>
                <a:effectLst/>
              </a:rPr>
              <a:t>Sodium Chlorite - Dry or solution</a:t>
            </a:r>
          </a:p>
          <a:p>
            <a:pPr marL="0" indent="222250"/>
            <a:r>
              <a:rPr lang="en-US" sz="2000" b="1" smtClean="0">
                <a:solidFill>
                  <a:schemeClr val="tx1"/>
                </a:solidFill>
                <a:effectLst/>
              </a:rPr>
              <a:t>Chlorine – Gas</a:t>
            </a:r>
          </a:p>
          <a:p>
            <a:pPr marL="0" indent="222250"/>
            <a:r>
              <a:rPr lang="en-US" sz="2000" b="1" smtClean="0">
                <a:solidFill>
                  <a:schemeClr val="tx1"/>
                </a:solidFill>
                <a:effectLst/>
              </a:rPr>
              <a:t>Sodium Hypochlorite – Solution</a:t>
            </a:r>
          </a:p>
          <a:p>
            <a:pPr marL="0" indent="222250"/>
            <a:endParaRPr lang="en-US" sz="2000" smtClean="0"/>
          </a:p>
        </p:txBody>
      </p:sp>
      <p:sp>
        <p:nvSpPr>
          <p:cNvPr id="2" name="Title 1"/>
          <p:cNvSpPr>
            <a:spLocks noGrp="1"/>
          </p:cNvSpPr>
          <p:nvPr>
            <p:ph type="title"/>
          </p:nvPr>
        </p:nvSpPr>
        <p:spPr/>
        <p:txBody>
          <a:bodyPr/>
          <a:lstStyle/>
          <a:p>
            <a:pPr>
              <a:defRPr/>
            </a:pPr>
            <a:r>
              <a:rPr lang="en-US" dirty="0" smtClean="0"/>
              <a:t>Unit Quiz Questions 10/11</a:t>
            </a:r>
            <a:endParaRPr lang="en-US" dirty="0"/>
          </a:p>
        </p:txBody>
      </p:sp>
      <p:sp>
        <p:nvSpPr>
          <p:cNvPr id="2253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288BC49F-A272-47B7-A2BD-F82E6C2EFE3B}" type="slidenum">
              <a:rPr lang="en-US" sz="1400" smtClean="0">
                <a:latin typeface="Arial" charset="0"/>
              </a:rPr>
              <a:pPr/>
              <a:t>21</a:t>
            </a:fld>
            <a:endParaRPr lang="en-US" sz="1400" smtClean="0">
              <a:latin typeface="Arial" charset="0"/>
            </a:endParaRPr>
          </a:p>
        </p:txBody>
      </p:sp>
      <p:sp>
        <p:nvSpPr>
          <p:cNvPr id="7" name="Content Placeholder 6"/>
          <p:cNvSpPr>
            <a:spLocks noGrp="1"/>
          </p:cNvSpPr>
          <p:nvPr>
            <p:ph sz="quarter" idx="4294967295"/>
          </p:nvPr>
        </p:nvSpPr>
        <p:spPr>
          <a:xfrm>
            <a:off x="4495800" y="1485900"/>
            <a:ext cx="4648200" cy="4640263"/>
          </a:xfrm>
        </p:spPr>
        <p:txBody>
          <a:bodyPr/>
          <a:lstStyle/>
          <a:p>
            <a:pPr marL="0" indent="222250"/>
            <a:r>
              <a:rPr lang="en-US" b="1" smtClean="0">
                <a:solidFill>
                  <a:schemeClr val="tx1"/>
                </a:solidFill>
                <a:effectLst/>
              </a:rPr>
              <a:t>2. Name several chemicals which might be added during the coagulation process. </a:t>
            </a:r>
          </a:p>
          <a:p>
            <a:pPr marL="0" indent="222250"/>
            <a:endParaRPr lang="en-US" b="1" smtClean="0">
              <a:solidFill>
                <a:schemeClr val="tx1"/>
              </a:solidFill>
              <a:effectLst/>
            </a:endParaRPr>
          </a:p>
          <a:p>
            <a:pPr marL="0" indent="222250"/>
            <a:r>
              <a:rPr lang="en-US" sz="2000" b="1" smtClean="0">
                <a:solidFill>
                  <a:schemeClr val="tx1"/>
                </a:solidFill>
                <a:effectLst/>
              </a:rPr>
              <a:t>Aluminum Sulfate - Coagulant</a:t>
            </a:r>
          </a:p>
          <a:p>
            <a:pPr marL="0" indent="222250"/>
            <a:r>
              <a:rPr lang="en-US" sz="2000" b="1" smtClean="0">
                <a:solidFill>
                  <a:schemeClr val="tx1"/>
                </a:solidFill>
                <a:effectLst/>
              </a:rPr>
              <a:t>Ferric Chloride - Coagulant</a:t>
            </a:r>
          </a:p>
          <a:p>
            <a:pPr marL="0" indent="222250"/>
            <a:r>
              <a:rPr lang="en-US" sz="2000" b="1" smtClean="0">
                <a:solidFill>
                  <a:schemeClr val="tx1"/>
                </a:solidFill>
                <a:effectLst/>
              </a:rPr>
              <a:t>Ferric Sulfate	- Coagulant</a:t>
            </a:r>
          </a:p>
          <a:p>
            <a:pPr marL="0" indent="222250"/>
            <a:r>
              <a:rPr lang="en-US" sz="2000" b="1" smtClean="0">
                <a:solidFill>
                  <a:schemeClr val="tx1"/>
                </a:solidFill>
                <a:effectLst/>
              </a:rPr>
              <a:t>Poly Aluminum Chloride -Coagulant</a:t>
            </a:r>
          </a:p>
          <a:p>
            <a:pPr marL="0" indent="222250"/>
            <a:r>
              <a:rPr lang="en-US" sz="2000" b="1" smtClean="0">
                <a:solidFill>
                  <a:schemeClr val="tx1"/>
                </a:solidFill>
                <a:effectLst/>
              </a:rPr>
              <a:t>Calcium Hydroxide-pH Adjustment</a:t>
            </a:r>
          </a:p>
          <a:p>
            <a:pPr marL="0" indent="222250"/>
            <a:r>
              <a:rPr lang="en-US" sz="2000" b="1" smtClean="0">
                <a:solidFill>
                  <a:schemeClr val="tx1"/>
                </a:solidFill>
                <a:effectLst/>
              </a:rPr>
              <a:t>Calcium Oxide -	pH Adjustment</a:t>
            </a:r>
          </a:p>
          <a:p>
            <a:pPr marL="0" indent="222250"/>
            <a:r>
              <a:rPr lang="en-US" sz="2000" b="1" smtClean="0">
                <a:solidFill>
                  <a:schemeClr val="tx1"/>
                </a:solidFill>
                <a:effectLst/>
              </a:rPr>
              <a:t>Sodium Bicarbonate - pH Adjustment</a:t>
            </a:r>
          </a:p>
          <a:p>
            <a:pPr marL="0" indent="222250"/>
            <a:r>
              <a:rPr lang="en-US" sz="2000" b="1" smtClean="0">
                <a:solidFill>
                  <a:schemeClr val="tx1"/>
                </a:solidFill>
                <a:effectLst/>
              </a:rPr>
              <a:t>Sodium Carbonate - pH Adjustment</a:t>
            </a:r>
          </a:p>
          <a:p>
            <a:pPr marL="0" indent="222250"/>
            <a:r>
              <a:rPr lang="en-US" sz="2000" b="1" smtClean="0">
                <a:solidFill>
                  <a:schemeClr val="tx1"/>
                </a:solidFill>
                <a:effectLst/>
              </a:rPr>
              <a:t>Sodium Hydroxide - pH Adjustment</a:t>
            </a:r>
          </a:p>
          <a:p>
            <a:pPr marL="0" indent="222250"/>
            <a:r>
              <a:rPr lang="en-US" sz="2000" b="1" smtClean="0">
                <a:solidFill>
                  <a:schemeClr val="tx1"/>
                </a:solidFill>
                <a:effectLst/>
              </a:rPr>
              <a:t>Polymers - Coagulant Aid</a:t>
            </a:r>
          </a:p>
          <a:p>
            <a:pPr marL="0" indent="222250"/>
            <a:endParaRPr lang="en-US" smtClean="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ssolve">
                                      <p:cBhvr>
                                        <p:cTn id="16" dur="500"/>
                                        <p:tgtEl>
                                          <p:spTgt spid="3">
                                            <p:txEl>
                                              <p:pRg st="4" end="4"/>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dissolve">
                                      <p:cBhvr>
                                        <p:cTn id="19" dur="500"/>
                                        <p:tgtEl>
                                          <p:spTgt spid="3">
                                            <p:txEl>
                                              <p:pRg st="5" end="5"/>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dissolve">
                                      <p:cBhvr>
                                        <p:cTn id="25" dur="500"/>
                                        <p:tgtEl>
                                          <p:spTgt spid="3">
                                            <p:txEl>
                                              <p:pRg st="7" end="7"/>
                                            </p:txEl>
                                          </p:spTgt>
                                        </p:tgtEl>
                                      </p:cBhvr>
                                    </p:animEffect>
                                  </p:childTnLst>
                                </p:cTn>
                              </p:par>
                              <p:par>
                                <p:cTn id="26" presetID="45" presetClass="entr" presetSubtype="0" fill="hold" grpId="0" nodeType="withEffect">
                                  <p:stCondLst>
                                    <p:cond delay="0"/>
                                  </p:stCondLst>
                                  <p:iterate type="lt">
                                    <p:tmPct val="10000"/>
                                  </p:iterate>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500"/>
                                        <p:tgtEl>
                                          <p:spTgt spid="7">
                                            <p:txEl>
                                              <p:pRg st="0" end="0"/>
                                            </p:txEl>
                                          </p:spTgt>
                                        </p:tgtEl>
                                      </p:cBhvr>
                                    </p:animEffect>
                                    <p:anim calcmode="lin" valueType="num">
                                      <p:cBhvr>
                                        <p:cTn id="29" dur="5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30" dur="500" fill="hold"/>
                                        <p:tgtEl>
                                          <p:spTgt spid="7">
                                            <p:txEl>
                                              <p:pRg st="0" end="0"/>
                                            </p:txEl>
                                          </p:spTgt>
                                        </p:tgtEl>
                                        <p:attrNameLst>
                                          <p:attrName>ppt_h</p:attrName>
                                        </p:attrNameLst>
                                      </p:cBhvr>
                                      <p:tavLst>
                                        <p:tav tm="0">
                                          <p:val>
                                            <p:strVal val="#ppt_h"/>
                                          </p:val>
                                        </p:tav>
                                        <p:tav tm="100000">
                                          <p:val>
                                            <p:strVal val="#ppt_h"/>
                                          </p:val>
                                        </p:tav>
                                      </p:tavLst>
                                    </p:anim>
                                  </p:childTnLst>
                                </p:cTn>
                              </p:par>
                              <p:par>
                                <p:cTn id="31" presetID="45" presetClass="entr" presetSubtype="0" fill="hold" grpId="0" nodeType="withEffect">
                                  <p:stCondLst>
                                    <p:cond delay="0"/>
                                  </p:stCondLst>
                                  <p:iterate type="lt">
                                    <p:tmPct val="10000"/>
                                  </p:iterate>
                                  <p:childTnLst>
                                    <p:set>
                                      <p:cBhvr>
                                        <p:cTn id="32" dur="1" fill="hold">
                                          <p:stCondLst>
                                            <p:cond delay="0"/>
                                          </p:stCondLst>
                                        </p:cTn>
                                        <p:tgtEl>
                                          <p:spTgt spid="7">
                                            <p:txEl>
                                              <p:pRg st="2" end="2"/>
                                            </p:txEl>
                                          </p:spTgt>
                                        </p:tgtEl>
                                        <p:attrNameLst>
                                          <p:attrName>style.visibility</p:attrName>
                                        </p:attrNameLst>
                                      </p:cBhvr>
                                      <p:to>
                                        <p:strVal val="visible"/>
                                      </p:to>
                                    </p:set>
                                    <p:animEffect transition="in" filter="fade">
                                      <p:cBhvr>
                                        <p:cTn id="33" dur="500"/>
                                        <p:tgtEl>
                                          <p:spTgt spid="7">
                                            <p:txEl>
                                              <p:pRg st="2" end="2"/>
                                            </p:txEl>
                                          </p:spTgt>
                                        </p:tgtEl>
                                      </p:cBhvr>
                                    </p:animEffect>
                                    <p:anim calcmode="lin" valueType="num">
                                      <p:cBhvr>
                                        <p:cTn id="34" dur="500" fill="hold"/>
                                        <p:tgtEl>
                                          <p:spTgt spid="7">
                                            <p:txEl>
                                              <p:pRg st="2" end="2"/>
                                            </p:txEl>
                                          </p:spTgt>
                                        </p:tgtEl>
                                        <p:attrNameLst>
                                          <p:attrName>ppt_w</p:attrName>
                                        </p:attrNameLst>
                                      </p:cBhvr>
                                      <p:tavLst>
                                        <p:tav tm="0" fmla="#ppt_w*sin(2.5*pi*$)">
                                          <p:val>
                                            <p:fltVal val="0"/>
                                          </p:val>
                                        </p:tav>
                                        <p:tav tm="100000">
                                          <p:val>
                                            <p:fltVal val="1"/>
                                          </p:val>
                                        </p:tav>
                                      </p:tavLst>
                                    </p:anim>
                                    <p:anim calcmode="lin" valueType="num">
                                      <p:cBhvr>
                                        <p:cTn id="35" dur="500" fill="hold"/>
                                        <p:tgtEl>
                                          <p:spTgt spid="7">
                                            <p:txEl>
                                              <p:pRg st="2" end="2"/>
                                            </p:txEl>
                                          </p:spTgt>
                                        </p:tgtEl>
                                        <p:attrNameLst>
                                          <p:attrName>ppt_h</p:attrName>
                                        </p:attrNameLst>
                                      </p:cBhvr>
                                      <p:tavLst>
                                        <p:tav tm="0">
                                          <p:val>
                                            <p:strVal val="#ppt_h"/>
                                          </p:val>
                                        </p:tav>
                                        <p:tav tm="100000">
                                          <p:val>
                                            <p:strVal val="#ppt_h"/>
                                          </p:val>
                                        </p:tav>
                                      </p:tavLst>
                                    </p:anim>
                                  </p:childTnLst>
                                </p:cTn>
                              </p:par>
                              <p:par>
                                <p:cTn id="36" presetID="45" presetClass="entr" presetSubtype="0" fill="hold" grpId="0" nodeType="withEffect">
                                  <p:stCondLst>
                                    <p:cond delay="0"/>
                                  </p:stCondLst>
                                  <p:iterate type="lt">
                                    <p:tmPct val="10000"/>
                                  </p:iterate>
                                  <p:childTnLst>
                                    <p:set>
                                      <p:cBhvr>
                                        <p:cTn id="37" dur="1" fill="hold">
                                          <p:stCondLst>
                                            <p:cond delay="0"/>
                                          </p:stCondLst>
                                        </p:cTn>
                                        <p:tgtEl>
                                          <p:spTgt spid="7">
                                            <p:txEl>
                                              <p:pRg st="3" end="3"/>
                                            </p:txEl>
                                          </p:spTgt>
                                        </p:tgtEl>
                                        <p:attrNameLst>
                                          <p:attrName>style.visibility</p:attrName>
                                        </p:attrNameLst>
                                      </p:cBhvr>
                                      <p:to>
                                        <p:strVal val="visible"/>
                                      </p:to>
                                    </p:set>
                                    <p:animEffect transition="in" filter="fade">
                                      <p:cBhvr>
                                        <p:cTn id="38" dur="500"/>
                                        <p:tgtEl>
                                          <p:spTgt spid="7">
                                            <p:txEl>
                                              <p:pRg st="3" end="3"/>
                                            </p:txEl>
                                          </p:spTgt>
                                        </p:tgtEl>
                                      </p:cBhvr>
                                    </p:animEffect>
                                    <p:anim calcmode="lin" valueType="num">
                                      <p:cBhvr>
                                        <p:cTn id="39" dur="500" fill="hold"/>
                                        <p:tgtEl>
                                          <p:spTgt spid="7">
                                            <p:txEl>
                                              <p:pRg st="3" end="3"/>
                                            </p:txEl>
                                          </p:spTgt>
                                        </p:tgtEl>
                                        <p:attrNameLst>
                                          <p:attrName>ppt_w</p:attrName>
                                        </p:attrNameLst>
                                      </p:cBhvr>
                                      <p:tavLst>
                                        <p:tav tm="0" fmla="#ppt_w*sin(2.5*pi*$)">
                                          <p:val>
                                            <p:fltVal val="0"/>
                                          </p:val>
                                        </p:tav>
                                        <p:tav tm="100000">
                                          <p:val>
                                            <p:fltVal val="1"/>
                                          </p:val>
                                        </p:tav>
                                      </p:tavLst>
                                    </p:anim>
                                    <p:anim calcmode="lin" valueType="num">
                                      <p:cBhvr>
                                        <p:cTn id="40" dur="500" fill="hold"/>
                                        <p:tgtEl>
                                          <p:spTgt spid="7">
                                            <p:txEl>
                                              <p:pRg st="3" end="3"/>
                                            </p:txEl>
                                          </p:spTgt>
                                        </p:tgtEl>
                                        <p:attrNameLst>
                                          <p:attrName>ppt_h</p:attrName>
                                        </p:attrNameLst>
                                      </p:cBhvr>
                                      <p:tavLst>
                                        <p:tav tm="0">
                                          <p:val>
                                            <p:strVal val="#ppt_h"/>
                                          </p:val>
                                        </p:tav>
                                        <p:tav tm="100000">
                                          <p:val>
                                            <p:strVal val="#ppt_h"/>
                                          </p:val>
                                        </p:tav>
                                      </p:tavLst>
                                    </p:anim>
                                  </p:childTnLst>
                                </p:cTn>
                              </p:par>
                              <p:par>
                                <p:cTn id="41" presetID="45" presetClass="entr" presetSubtype="0" fill="hold" grpId="0" nodeType="withEffect">
                                  <p:stCondLst>
                                    <p:cond delay="0"/>
                                  </p:stCondLst>
                                  <p:iterate type="lt">
                                    <p:tmPct val="10000"/>
                                  </p:iterate>
                                  <p:childTnLst>
                                    <p:set>
                                      <p:cBhvr>
                                        <p:cTn id="42" dur="1" fill="hold">
                                          <p:stCondLst>
                                            <p:cond delay="0"/>
                                          </p:stCondLst>
                                        </p:cTn>
                                        <p:tgtEl>
                                          <p:spTgt spid="7">
                                            <p:txEl>
                                              <p:pRg st="4" end="4"/>
                                            </p:txEl>
                                          </p:spTgt>
                                        </p:tgtEl>
                                        <p:attrNameLst>
                                          <p:attrName>style.visibility</p:attrName>
                                        </p:attrNameLst>
                                      </p:cBhvr>
                                      <p:to>
                                        <p:strVal val="visible"/>
                                      </p:to>
                                    </p:set>
                                    <p:animEffect transition="in" filter="fade">
                                      <p:cBhvr>
                                        <p:cTn id="43" dur="500"/>
                                        <p:tgtEl>
                                          <p:spTgt spid="7">
                                            <p:txEl>
                                              <p:pRg st="4" end="4"/>
                                            </p:txEl>
                                          </p:spTgt>
                                        </p:tgtEl>
                                      </p:cBhvr>
                                    </p:animEffect>
                                    <p:anim calcmode="lin" valueType="num">
                                      <p:cBhvr>
                                        <p:cTn id="44" dur="500" fill="hold"/>
                                        <p:tgtEl>
                                          <p:spTgt spid="7">
                                            <p:txEl>
                                              <p:pRg st="4" end="4"/>
                                            </p:txEl>
                                          </p:spTgt>
                                        </p:tgtEl>
                                        <p:attrNameLst>
                                          <p:attrName>ppt_w</p:attrName>
                                        </p:attrNameLst>
                                      </p:cBhvr>
                                      <p:tavLst>
                                        <p:tav tm="0" fmla="#ppt_w*sin(2.5*pi*$)">
                                          <p:val>
                                            <p:fltVal val="0"/>
                                          </p:val>
                                        </p:tav>
                                        <p:tav tm="100000">
                                          <p:val>
                                            <p:fltVal val="1"/>
                                          </p:val>
                                        </p:tav>
                                      </p:tavLst>
                                    </p:anim>
                                    <p:anim calcmode="lin" valueType="num">
                                      <p:cBhvr>
                                        <p:cTn id="45" dur="500" fill="hold"/>
                                        <p:tgtEl>
                                          <p:spTgt spid="7">
                                            <p:txEl>
                                              <p:pRg st="4" end="4"/>
                                            </p:txEl>
                                          </p:spTgt>
                                        </p:tgtEl>
                                        <p:attrNameLst>
                                          <p:attrName>ppt_h</p:attrName>
                                        </p:attrNameLst>
                                      </p:cBhvr>
                                      <p:tavLst>
                                        <p:tav tm="0">
                                          <p:val>
                                            <p:strVal val="#ppt_h"/>
                                          </p:val>
                                        </p:tav>
                                        <p:tav tm="100000">
                                          <p:val>
                                            <p:strVal val="#ppt_h"/>
                                          </p:val>
                                        </p:tav>
                                      </p:tavLst>
                                    </p:anim>
                                  </p:childTnLst>
                                </p:cTn>
                              </p:par>
                              <p:par>
                                <p:cTn id="46" presetID="45" presetClass="entr" presetSubtype="0" fill="hold" grpId="0" nodeType="withEffect">
                                  <p:stCondLst>
                                    <p:cond delay="0"/>
                                  </p:stCondLst>
                                  <p:iterate type="lt">
                                    <p:tmPct val="10000"/>
                                  </p:iterate>
                                  <p:childTnLst>
                                    <p:set>
                                      <p:cBhvr>
                                        <p:cTn id="47" dur="1" fill="hold">
                                          <p:stCondLst>
                                            <p:cond delay="0"/>
                                          </p:stCondLst>
                                        </p:cTn>
                                        <p:tgtEl>
                                          <p:spTgt spid="7">
                                            <p:txEl>
                                              <p:pRg st="5" end="5"/>
                                            </p:txEl>
                                          </p:spTgt>
                                        </p:tgtEl>
                                        <p:attrNameLst>
                                          <p:attrName>style.visibility</p:attrName>
                                        </p:attrNameLst>
                                      </p:cBhvr>
                                      <p:to>
                                        <p:strVal val="visible"/>
                                      </p:to>
                                    </p:set>
                                    <p:animEffect transition="in" filter="fade">
                                      <p:cBhvr>
                                        <p:cTn id="48" dur="500"/>
                                        <p:tgtEl>
                                          <p:spTgt spid="7">
                                            <p:txEl>
                                              <p:pRg st="5" end="5"/>
                                            </p:txEl>
                                          </p:spTgt>
                                        </p:tgtEl>
                                      </p:cBhvr>
                                    </p:animEffect>
                                    <p:anim calcmode="lin" valueType="num">
                                      <p:cBhvr>
                                        <p:cTn id="49" dur="500" fill="hold"/>
                                        <p:tgtEl>
                                          <p:spTgt spid="7">
                                            <p:txEl>
                                              <p:pRg st="5" end="5"/>
                                            </p:txEl>
                                          </p:spTgt>
                                        </p:tgtEl>
                                        <p:attrNameLst>
                                          <p:attrName>ppt_w</p:attrName>
                                        </p:attrNameLst>
                                      </p:cBhvr>
                                      <p:tavLst>
                                        <p:tav tm="0" fmla="#ppt_w*sin(2.5*pi*$)">
                                          <p:val>
                                            <p:fltVal val="0"/>
                                          </p:val>
                                        </p:tav>
                                        <p:tav tm="100000">
                                          <p:val>
                                            <p:fltVal val="1"/>
                                          </p:val>
                                        </p:tav>
                                      </p:tavLst>
                                    </p:anim>
                                    <p:anim calcmode="lin" valueType="num">
                                      <p:cBhvr>
                                        <p:cTn id="50" dur="500" fill="hold"/>
                                        <p:tgtEl>
                                          <p:spTgt spid="7">
                                            <p:txEl>
                                              <p:pRg st="5" end="5"/>
                                            </p:txEl>
                                          </p:spTgt>
                                        </p:tgtEl>
                                        <p:attrNameLst>
                                          <p:attrName>ppt_h</p:attrName>
                                        </p:attrNameLst>
                                      </p:cBhvr>
                                      <p:tavLst>
                                        <p:tav tm="0">
                                          <p:val>
                                            <p:strVal val="#ppt_h"/>
                                          </p:val>
                                        </p:tav>
                                        <p:tav tm="100000">
                                          <p:val>
                                            <p:strVal val="#ppt_h"/>
                                          </p:val>
                                        </p:tav>
                                      </p:tavLst>
                                    </p:anim>
                                  </p:childTnLst>
                                </p:cTn>
                              </p:par>
                              <p:par>
                                <p:cTn id="51" presetID="45" presetClass="entr" presetSubtype="0" fill="hold" grpId="0" nodeType="withEffect">
                                  <p:stCondLst>
                                    <p:cond delay="0"/>
                                  </p:stCondLst>
                                  <p:iterate type="lt">
                                    <p:tmPct val="10000"/>
                                  </p:iterate>
                                  <p:childTnLst>
                                    <p:set>
                                      <p:cBhvr>
                                        <p:cTn id="52" dur="1" fill="hold">
                                          <p:stCondLst>
                                            <p:cond delay="0"/>
                                          </p:stCondLst>
                                        </p:cTn>
                                        <p:tgtEl>
                                          <p:spTgt spid="7">
                                            <p:txEl>
                                              <p:pRg st="6" end="6"/>
                                            </p:txEl>
                                          </p:spTgt>
                                        </p:tgtEl>
                                        <p:attrNameLst>
                                          <p:attrName>style.visibility</p:attrName>
                                        </p:attrNameLst>
                                      </p:cBhvr>
                                      <p:to>
                                        <p:strVal val="visible"/>
                                      </p:to>
                                    </p:set>
                                    <p:animEffect transition="in" filter="fade">
                                      <p:cBhvr>
                                        <p:cTn id="53" dur="500"/>
                                        <p:tgtEl>
                                          <p:spTgt spid="7">
                                            <p:txEl>
                                              <p:pRg st="6" end="6"/>
                                            </p:txEl>
                                          </p:spTgt>
                                        </p:tgtEl>
                                      </p:cBhvr>
                                    </p:animEffect>
                                    <p:anim calcmode="lin" valueType="num">
                                      <p:cBhvr>
                                        <p:cTn id="54" dur="500" fill="hold"/>
                                        <p:tgtEl>
                                          <p:spTgt spid="7">
                                            <p:txEl>
                                              <p:pRg st="6" end="6"/>
                                            </p:txEl>
                                          </p:spTgt>
                                        </p:tgtEl>
                                        <p:attrNameLst>
                                          <p:attrName>ppt_w</p:attrName>
                                        </p:attrNameLst>
                                      </p:cBhvr>
                                      <p:tavLst>
                                        <p:tav tm="0" fmla="#ppt_w*sin(2.5*pi*$)">
                                          <p:val>
                                            <p:fltVal val="0"/>
                                          </p:val>
                                        </p:tav>
                                        <p:tav tm="100000">
                                          <p:val>
                                            <p:fltVal val="1"/>
                                          </p:val>
                                        </p:tav>
                                      </p:tavLst>
                                    </p:anim>
                                    <p:anim calcmode="lin" valueType="num">
                                      <p:cBhvr>
                                        <p:cTn id="55" dur="500" fill="hold"/>
                                        <p:tgtEl>
                                          <p:spTgt spid="7">
                                            <p:txEl>
                                              <p:pRg st="6" end="6"/>
                                            </p:txEl>
                                          </p:spTgt>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iterate type="lt">
                                    <p:tmPct val="10000"/>
                                  </p:iterate>
                                  <p:childTnLst>
                                    <p:set>
                                      <p:cBhvr>
                                        <p:cTn id="57" dur="1" fill="hold">
                                          <p:stCondLst>
                                            <p:cond delay="0"/>
                                          </p:stCondLst>
                                        </p:cTn>
                                        <p:tgtEl>
                                          <p:spTgt spid="7">
                                            <p:txEl>
                                              <p:pRg st="7" end="7"/>
                                            </p:txEl>
                                          </p:spTgt>
                                        </p:tgtEl>
                                        <p:attrNameLst>
                                          <p:attrName>style.visibility</p:attrName>
                                        </p:attrNameLst>
                                      </p:cBhvr>
                                      <p:to>
                                        <p:strVal val="visible"/>
                                      </p:to>
                                    </p:set>
                                    <p:animEffect transition="in" filter="fade">
                                      <p:cBhvr>
                                        <p:cTn id="58" dur="500"/>
                                        <p:tgtEl>
                                          <p:spTgt spid="7">
                                            <p:txEl>
                                              <p:pRg st="7" end="7"/>
                                            </p:txEl>
                                          </p:spTgt>
                                        </p:tgtEl>
                                      </p:cBhvr>
                                    </p:animEffect>
                                    <p:anim calcmode="lin" valueType="num">
                                      <p:cBhvr>
                                        <p:cTn id="59" dur="500" fill="hold"/>
                                        <p:tgtEl>
                                          <p:spTgt spid="7">
                                            <p:txEl>
                                              <p:pRg st="7" end="7"/>
                                            </p:txEl>
                                          </p:spTgt>
                                        </p:tgtEl>
                                        <p:attrNameLst>
                                          <p:attrName>ppt_w</p:attrName>
                                        </p:attrNameLst>
                                      </p:cBhvr>
                                      <p:tavLst>
                                        <p:tav tm="0" fmla="#ppt_w*sin(2.5*pi*$)">
                                          <p:val>
                                            <p:fltVal val="0"/>
                                          </p:val>
                                        </p:tav>
                                        <p:tav tm="100000">
                                          <p:val>
                                            <p:fltVal val="1"/>
                                          </p:val>
                                        </p:tav>
                                      </p:tavLst>
                                    </p:anim>
                                    <p:anim calcmode="lin" valueType="num">
                                      <p:cBhvr>
                                        <p:cTn id="60" dur="500" fill="hold"/>
                                        <p:tgtEl>
                                          <p:spTgt spid="7">
                                            <p:txEl>
                                              <p:pRg st="7" end="7"/>
                                            </p:txEl>
                                          </p:spTgt>
                                        </p:tgtEl>
                                        <p:attrNameLst>
                                          <p:attrName>ppt_h</p:attrName>
                                        </p:attrNameLst>
                                      </p:cBhvr>
                                      <p:tavLst>
                                        <p:tav tm="0">
                                          <p:val>
                                            <p:strVal val="#ppt_h"/>
                                          </p:val>
                                        </p:tav>
                                        <p:tav tm="100000">
                                          <p:val>
                                            <p:strVal val="#ppt_h"/>
                                          </p:val>
                                        </p:tav>
                                      </p:tavLst>
                                    </p:anim>
                                  </p:childTnLst>
                                </p:cTn>
                              </p:par>
                              <p:par>
                                <p:cTn id="61" presetID="45" presetClass="entr" presetSubtype="0" fill="hold" grpId="0" nodeType="withEffect">
                                  <p:stCondLst>
                                    <p:cond delay="0"/>
                                  </p:stCondLst>
                                  <p:iterate type="lt">
                                    <p:tmPct val="10000"/>
                                  </p:iterate>
                                  <p:childTnLst>
                                    <p:set>
                                      <p:cBhvr>
                                        <p:cTn id="62" dur="1" fill="hold">
                                          <p:stCondLst>
                                            <p:cond delay="0"/>
                                          </p:stCondLst>
                                        </p:cTn>
                                        <p:tgtEl>
                                          <p:spTgt spid="7">
                                            <p:txEl>
                                              <p:pRg st="8" end="8"/>
                                            </p:txEl>
                                          </p:spTgt>
                                        </p:tgtEl>
                                        <p:attrNameLst>
                                          <p:attrName>style.visibility</p:attrName>
                                        </p:attrNameLst>
                                      </p:cBhvr>
                                      <p:to>
                                        <p:strVal val="visible"/>
                                      </p:to>
                                    </p:set>
                                    <p:animEffect transition="in" filter="fade">
                                      <p:cBhvr>
                                        <p:cTn id="63" dur="500"/>
                                        <p:tgtEl>
                                          <p:spTgt spid="7">
                                            <p:txEl>
                                              <p:pRg st="8" end="8"/>
                                            </p:txEl>
                                          </p:spTgt>
                                        </p:tgtEl>
                                      </p:cBhvr>
                                    </p:animEffect>
                                    <p:anim calcmode="lin" valueType="num">
                                      <p:cBhvr>
                                        <p:cTn id="64" dur="500" fill="hold"/>
                                        <p:tgtEl>
                                          <p:spTgt spid="7">
                                            <p:txEl>
                                              <p:pRg st="8" end="8"/>
                                            </p:txEl>
                                          </p:spTgt>
                                        </p:tgtEl>
                                        <p:attrNameLst>
                                          <p:attrName>ppt_w</p:attrName>
                                        </p:attrNameLst>
                                      </p:cBhvr>
                                      <p:tavLst>
                                        <p:tav tm="0" fmla="#ppt_w*sin(2.5*pi*$)">
                                          <p:val>
                                            <p:fltVal val="0"/>
                                          </p:val>
                                        </p:tav>
                                        <p:tav tm="100000">
                                          <p:val>
                                            <p:fltVal val="1"/>
                                          </p:val>
                                        </p:tav>
                                      </p:tavLst>
                                    </p:anim>
                                    <p:anim calcmode="lin" valueType="num">
                                      <p:cBhvr>
                                        <p:cTn id="65" dur="500" fill="hold"/>
                                        <p:tgtEl>
                                          <p:spTgt spid="7">
                                            <p:txEl>
                                              <p:pRg st="8" end="8"/>
                                            </p:txEl>
                                          </p:spTgt>
                                        </p:tgtEl>
                                        <p:attrNameLst>
                                          <p:attrName>ppt_h</p:attrName>
                                        </p:attrNameLst>
                                      </p:cBhvr>
                                      <p:tavLst>
                                        <p:tav tm="0">
                                          <p:val>
                                            <p:strVal val="#ppt_h"/>
                                          </p:val>
                                        </p:tav>
                                        <p:tav tm="100000">
                                          <p:val>
                                            <p:strVal val="#ppt_h"/>
                                          </p:val>
                                        </p:tav>
                                      </p:tavLst>
                                    </p:anim>
                                  </p:childTnLst>
                                </p:cTn>
                              </p:par>
                              <p:par>
                                <p:cTn id="66" presetID="45" presetClass="entr" presetSubtype="0" fill="hold" grpId="0" nodeType="withEffect">
                                  <p:stCondLst>
                                    <p:cond delay="0"/>
                                  </p:stCondLst>
                                  <p:iterate type="lt">
                                    <p:tmPct val="10000"/>
                                  </p:iterate>
                                  <p:childTnLst>
                                    <p:set>
                                      <p:cBhvr>
                                        <p:cTn id="67" dur="1" fill="hold">
                                          <p:stCondLst>
                                            <p:cond delay="0"/>
                                          </p:stCondLst>
                                        </p:cTn>
                                        <p:tgtEl>
                                          <p:spTgt spid="7">
                                            <p:txEl>
                                              <p:pRg st="9" end="9"/>
                                            </p:txEl>
                                          </p:spTgt>
                                        </p:tgtEl>
                                        <p:attrNameLst>
                                          <p:attrName>style.visibility</p:attrName>
                                        </p:attrNameLst>
                                      </p:cBhvr>
                                      <p:to>
                                        <p:strVal val="visible"/>
                                      </p:to>
                                    </p:set>
                                    <p:animEffect transition="in" filter="fade">
                                      <p:cBhvr>
                                        <p:cTn id="68" dur="500"/>
                                        <p:tgtEl>
                                          <p:spTgt spid="7">
                                            <p:txEl>
                                              <p:pRg st="9" end="9"/>
                                            </p:txEl>
                                          </p:spTgt>
                                        </p:tgtEl>
                                      </p:cBhvr>
                                    </p:animEffect>
                                    <p:anim calcmode="lin" valueType="num">
                                      <p:cBhvr>
                                        <p:cTn id="69" dur="500" fill="hold"/>
                                        <p:tgtEl>
                                          <p:spTgt spid="7">
                                            <p:txEl>
                                              <p:pRg st="9" end="9"/>
                                            </p:txEl>
                                          </p:spTgt>
                                        </p:tgtEl>
                                        <p:attrNameLst>
                                          <p:attrName>ppt_w</p:attrName>
                                        </p:attrNameLst>
                                      </p:cBhvr>
                                      <p:tavLst>
                                        <p:tav tm="0" fmla="#ppt_w*sin(2.5*pi*$)">
                                          <p:val>
                                            <p:fltVal val="0"/>
                                          </p:val>
                                        </p:tav>
                                        <p:tav tm="100000">
                                          <p:val>
                                            <p:fltVal val="1"/>
                                          </p:val>
                                        </p:tav>
                                      </p:tavLst>
                                    </p:anim>
                                    <p:anim calcmode="lin" valueType="num">
                                      <p:cBhvr>
                                        <p:cTn id="70" dur="500" fill="hold"/>
                                        <p:tgtEl>
                                          <p:spTgt spid="7">
                                            <p:txEl>
                                              <p:pRg st="9" end="9"/>
                                            </p:txEl>
                                          </p:spTgt>
                                        </p:tgtEl>
                                        <p:attrNameLst>
                                          <p:attrName>ppt_h</p:attrName>
                                        </p:attrNameLst>
                                      </p:cBhvr>
                                      <p:tavLst>
                                        <p:tav tm="0">
                                          <p:val>
                                            <p:strVal val="#ppt_h"/>
                                          </p:val>
                                        </p:tav>
                                        <p:tav tm="100000">
                                          <p:val>
                                            <p:strVal val="#ppt_h"/>
                                          </p:val>
                                        </p:tav>
                                      </p:tavLst>
                                    </p:anim>
                                  </p:childTnLst>
                                </p:cTn>
                              </p:par>
                              <p:par>
                                <p:cTn id="71" presetID="45" presetClass="entr" presetSubtype="0" fill="hold" grpId="0" nodeType="withEffect">
                                  <p:stCondLst>
                                    <p:cond delay="0"/>
                                  </p:stCondLst>
                                  <p:iterate type="lt">
                                    <p:tmPct val="10000"/>
                                  </p:iterate>
                                  <p:childTnLst>
                                    <p:set>
                                      <p:cBhvr>
                                        <p:cTn id="72" dur="1" fill="hold">
                                          <p:stCondLst>
                                            <p:cond delay="0"/>
                                          </p:stCondLst>
                                        </p:cTn>
                                        <p:tgtEl>
                                          <p:spTgt spid="7">
                                            <p:txEl>
                                              <p:pRg st="10" end="10"/>
                                            </p:txEl>
                                          </p:spTgt>
                                        </p:tgtEl>
                                        <p:attrNameLst>
                                          <p:attrName>style.visibility</p:attrName>
                                        </p:attrNameLst>
                                      </p:cBhvr>
                                      <p:to>
                                        <p:strVal val="visible"/>
                                      </p:to>
                                    </p:set>
                                    <p:animEffect transition="in" filter="fade">
                                      <p:cBhvr>
                                        <p:cTn id="73" dur="500"/>
                                        <p:tgtEl>
                                          <p:spTgt spid="7">
                                            <p:txEl>
                                              <p:pRg st="10" end="10"/>
                                            </p:txEl>
                                          </p:spTgt>
                                        </p:tgtEl>
                                      </p:cBhvr>
                                    </p:animEffect>
                                    <p:anim calcmode="lin" valueType="num">
                                      <p:cBhvr>
                                        <p:cTn id="74" dur="500" fill="hold"/>
                                        <p:tgtEl>
                                          <p:spTgt spid="7">
                                            <p:txEl>
                                              <p:pRg st="10" end="10"/>
                                            </p:txEl>
                                          </p:spTgt>
                                        </p:tgtEl>
                                        <p:attrNameLst>
                                          <p:attrName>ppt_w</p:attrName>
                                        </p:attrNameLst>
                                      </p:cBhvr>
                                      <p:tavLst>
                                        <p:tav tm="0" fmla="#ppt_w*sin(2.5*pi*$)">
                                          <p:val>
                                            <p:fltVal val="0"/>
                                          </p:val>
                                        </p:tav>
                                        <p:tav tm="100000">
                                          <p:val>
                                            <p:fltVal val="1"/>
                                          </p:val>
                                        </p:tav>
                                      </p:tavLst>
                                    </p:anim>
                                    <p:anim calcmode="lin" valueType="num">
                                      <p:cBhvr>
                                        <p:cTn id="75" dur="500" fill="hold"/>
                                        <p:tgtEl>
                                          <p:spTgt spid="7">
                                            <p:txEl>
                                              <p:pRg st="10" end="10"/>
                                            </p:txEl>
                                          </p:spTgt>
                                        </p:tgtEl>
                                        <p:attrNameLst>
                                          <p:attrName>ppt_h</p:attrName>
                                        </p:attrNameLst>
                                      </p:cBhvr>
                                      <p:tavLst>
                                        <p:tav tm="0">
                                          <p:val>
                                            <p:strVal val="#ppt_h"/>
                                          </p:val>
                                        </p:tav>
                                        <p:tav tm="100000">
                                          <p:val>
                                            <p:strVal val="#ppt_h"/>
                                          </p:val>
                                        </p:tav>
                                      </p:tavLst>
                                    </p:anim>
                                  </p:childTnLst>
                                </p:cTn>
                              </p:par>
                              <p:par>
                                <p:cTn id="76" presetID="45" presetClass="entr" presetSubtype="0" fill="hold" grpId="0" nodeType="withEffect">
                                  <p:stCondLst>
                                    <p:cond delay="0"/>
                                  </p:stCondLst>
                                  <p:iterate type="lt">
                                    <p:tmPct val="10000"/>
                                  </p:iterate>
                                  <p:childTnLst>
                                    <p:set>
                                      <p:cBhvr>
                                        <p:cTn id="77" dur="1" fill="hold">
                                          <p:stCondLst>
                                            <p:cond delay="0"/>
                                          </p:stCondLst>
                                        </p:cTn>
                                        <p:tgtEl>
                                          <p:spTgt spid="7">
                                            <p:txEl>
                                              <p:pRg st="11" end="11"/>
                                            </p:txEl>
                                          </p:spTgt>
                                        </p:tgtEl>
                                        <p:attrNameLst>
                                          <p:attrName>style.visibility</p:attrName>
                                        </p:attrNameLst>
                                      </p:cBhvr>
                                      <p:to>
                                        <p:strVal val="visible"/>
                                      </p:to>
                                    </p:set>
                                    <p:animEffect transition="in" filter="fade">
                                      <p:cBhvr>
                                        <p:cTn id="78" dur="500"/>
                                        <p:tgtEl>
                                          <p:spTgt spid="7">
                                            <p:txEl>
                                              <p:pRg st="11" end="11"/>
                                            </p:txEl>
                                          </p:spTgt>
                                        </p:tgtEl>
                                      </p:cBhvr>
                                    </p:animEffect>
                                    <p:anim calcmode="lin" valueType="num">
                                      <p:cBhvr>
                                        <p:cTn id="79" dur="500" fill="hold"/>
                                        <p:tgtEl>
                                          <p:spTgt spid="7">
                                            <p:txEl>
                                              <p:pRg st="11" end="11"/>
                                            </p:txEl>
                                          </p:spTgt>
                                        </p:tgtEl>
                                        <p:attrNameLst>
                                          <p:attrName>ppt_w</p:attrName>
                                        </p:attrNameLst>
                                      </p:cBhvr>
                                      <p:tavLst>
                                        <p:tav tm="0" fmla="#ppt_w*sin(2.5*pi*$)">
                                          <p:val>
                                            <p:fltVal val="0"/>
                                          </p:val>
                                        </p:tav>
                                        <p:tav tm="100000">
                                          <p:val>
                                            <p:fltVal val="1"/>
                                          </p:val>
                                        </p:tav>
                                      </p:tavLst>
                                    </p:anim>
                                    <p:anim calcmode="lin" valueType="num">
                                      <p:cBhvr>
                                        <p:cTn id="80" dur="500" fill="hold"/>
                                        <p:tgtEl>
                                          <p:spTgt spid="7">
                                            <p:txEl>
                                              <p:pRg st="11" end="1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pPr lvl="1">
              <a:buFont typeface="Wingdings" pitchFamily="2" charset="2"/>
              <a:buChar char="ü"/>
            </a:pPr>
            <a:r>
              <a:rPr lang="en-US" sz="1800" b="1" smtClean="0">
                <a:solidFill>
                  <a:srgbClr val="FFC000"/>
                </a:solidFill>
                <a:effectLst/>
              </a:rPr>
              <a:t>Page 1-16 in the workbook</a:t>
            </a:r>
            <a:endParaRPr lang="en-US" sz="1800" b="1" smtClean="0">
              <a:effectLst/>
            </a:endParaRPr>
          </a:p>
          <a:p>
            <a:pPr indent="0">
              <a:buFont typeface="Wingdings" pitchFamily="2" charset="2"/>
              <a:buChar char="ü"/>
            </a:pPr>
            <a:endParaRPr lang="en-US" sz="1800" smtClean="0">
              <a:effectLst/>
            </a:endParaRPr>
          </a:p>
        </p:txBody>
      </p:sp>
      <p:sp>
        <p:nvSpPr>
          <p:cNvPr id="8" name="Title 7"/>
          <p:cNvSpPr>
            <a:spLocks noGrp="1"/>
          </p:cNvSpPr>
          <p:nvPr>
            <p:ph type="title"/>
          </p:nvPr>
        </p:nvSpPr>
        <p:spPr/>
        <p:txBody>
          <a:bodyPr/>
          <a:lstStyle/>
          <a:p>
            <a:pPr>
              <a:defRPr/>
            </a:pPr>
            <a:r>
              <a:rPr lang="en-US" dirty="0" smtClean="0"/>
              <a:t>Unit 2 Key Points</a:t>
            </a:r>
            <a:endParaRPr lang="en-US" dirty="0"/>
          </a:p>
        </p:txBody>
      </p:sp>
      <p:sp>
        <p:nvSpPr>
          <p:cNvPr id="2355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60A4C4BC-D869-4D96-B59A-85EB224CF2D7}" type="slidenum">
              <a:rPr lang="en-US" sz="1400" smtClean="0">
                <a:latin typeface="Arial" charset="0"/>
              </a:rPr>
              <a:pPr/>
              <a:t>22</a:t>
            </a:fld>
            <a:endParaRPr lang="en-US" sz="1400" smtClean="0">
              <a:latin typeface="Arial" charset="0"/>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3"/>
          <p:cNvSpPr>
            <a:spLocks noGrp="1" noChangeArrowheads="1"/>
          </p:cNvSpPr>
          <p:nvPr>
            <p:ph idx="1"/>
          </p:nvPr>
        </p:nvSpPr>
        <p:spPr/>
        <p:txBody>
          <a:bodyPr/>
          <a:lstStyle/>
          <a:p>
            <a:pPr indent="0" eaLnBrk="1" hangingPunct="1">
              <a:defRPr/>
            </a:pPr>
            <a:r>
              <a:rPr lang="en-US" dirty="0" smtClean="0"/>
              <a:t>Learning Objectives</a:t>
            </a:r>
          </a:p>
          <a:p>
            <a:pPr indent="0" eaLnBrk="1" hangingPunct="1">
              <a:defRPr/>
            </a:pPr>
            <a:endParaRPr lang="en-US" dirty="0" smtClean="0"/>
          </a:p>
          <a:p>
            <a:pPr lvl="1" eaLnBrk="1" hangingPunct="1">
              <a:defRPr/>
            </a:pPr>
            <a:r>
              <a:rPr lang="en-US" dirty="0" smtClean="0"/>
              <a:t>When given a </a:t>
            </a:r>
            <a:r>
              <a:rPr lang="en-US" b="1" i="1" dirty="0" smtClean="0"/>
              <a:t>Material Safety Data Sheet</a:t>
            </a:r>
            <a:r>
              <a:rPr lang="en-US" dirty="0" smtClean="0"/>
              <a:t> and specific chemical names, identify specific information related to chemical characteristics and other information provided .</a:t>
            </a:r>
          </a:p>
          <a:p>
            <a:pPr lvl="1" eaLnBrk="1" hangingPunct="1">
              <a:defRPr/>
            </a:pPr>
            <a:r>
              <a:rPr lang="en-US" dirty="0" smtClean="0"/>
              <a:t>List the five components of Chemical Handling Equipment.</a:t>
            </a:r>
          </a:p>
        </p:txBody>
      </p:sp>
      <p:sp>
        <p:nvSpPr>
          <p:cNvPr id="171010" name="Rectangle 2"/>
          <p:cNvSpPr>
            <a:spLocks noGrp="1" noRot="1" noChangeArrowheads="1"/>
          </p:cNvSpPr>
          <p:nvPr>
            <p:ph type="title"/>
          </p:nvPr>
        </p:nvSpPr>
        <p:spPr/>
        <p:txBody>
          <a:bodyPr/>
          <a:lstStyle/>
          <a:p>
            <a:pPr eaLnBrk="1" hangingPunct="1">
              <a:defRPr/>
            </a:pPr>
            <a:r>
              <a:rPr lang="en-US" dirty="0" smtClean="0"/>
              <a:t>Unit 2 – Safety and Handling</a:t>
            </a:r>
          </a:p>
        </p:txBody>
      </p:sp>
      <p:sp>
        <p:nvSpPr>
          <p:cNvPr id="2457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2D0405D1-D2EE-49DF-941F-BA67986750F8}" type="slidenum">
              <a:rPr lang="en-US" sz="1400" smtClean="0">
                <a:latin typeface="Arial" charset="0"/>
              </a:rPr>
              <a:pPr/>
              <a:t>23</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679450" indent="-457200">
              <a:buFont typeface="Arial" panose="020B0604020202020204" pitchFamily="34" charset="0"/>
              <a:buChar char="•"/>
              <a:defRPr/>
            </a:pPr>
            <a:r>
              <a:rPr lang="en-US" dirty="0" smtClean="0"/>
              <a:t>16 required sections</a:t>
            </a:r>
          </a:p>
          <a:p>
            <a:pPr marL="679450" indent="-457200">
              <a:buFont typeface="Arial" panose="020B0604020202020204" pitchFamily="34" charset="0"/>
              <a:buChar char="•"/>
              <a:defRPr/>
            </a:pPr>
            <a:r>
              <a:rPr lang="en-US" dirty="0" smtClean="0"/>
              <a:t>Now available electronically (pull it up on your phone!)</a:t>
            </a:r>
          </a:p>
          <a:p>
            <a:pPr indent="0">
              <a:defRPr/>
            </a:pPr>
            <a:endParaRPr lang="en-US" dirty="0"/>
          </a:p>
        </p:txBody>
      </p:sp>
      <p:sp>
        <p:nvSpPr>
          <p:cNvPr id="2" name="Title 1"/>
          <p:cNvSpPr>
            <a:spLocks noGrp="1"/>
          </p:cNvSpPr>
          <p:nvPr>
            <p:ph type="title"/>
          </p:nvPr>
        </p:nvSpPr>
        <p:spPr/>
        <p:txBody>
          <a:bodyPr/>
          <a:lstStyle/>
          <a:p>
            <a:pPr>
              <a:defRPr/>
            </a:pPr>
            <a:r>
              <a:rPr lang="en-US" dirty="0" smtClean="0"/>
              <a:t>Parts of the SDS</a:t>
            </a:r>
            <a:endParaRPr lang="en-US" dirty="0"/>
          </a:p>
        </p:txBody>
      </p:sp>
      <p:sp>
        <p:nvSpPr>
          <p:cNvPr id="256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C0207955-000C-467E-B626-969350FB06A6}" type="slidenum">
              <a:rPr lang="en-US" sz="1400" smtClean="0">
                <a:latin typeface="Arial" charset="0"/>
              </a:rPr>
              <a:pPr/>
              <a:t>24</a:t>
            </a:fld>
            <a:endParaRPr lang="en-US" sz="1400" smtClean="0">
              <a:latin typeface="Arial" charset="0"/>
            </a:endParaRPr>
          </a:p>
        </p:txBody>
      </p:sp>
      <p:pic>
        <p:nvPicPr>
          <p:cNvPr id="25605" name="Picture 3" descr="C:\Users\Wendy\AppData\Local\Microsoft\Windows\Temporary Internet Files\Content.IE5\UTYXW474\MC90009786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3475" y="2598738"/>
            <a:ext cx="1149350"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4" descr="C:\Users\Wendy\AppData\Local\Microsoft\Windows\Temporary Internet Files\Content.IE5\LFSJKCN5\MC90029782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8063" y="3797300"/>
            <a:ext cx="1157287"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5" descr="C:\Users\Wendy\AppData\Local\Microsoft\Windows\Temporary Internet Files\Content.IE5\UTYXW474\MC90033104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6700" y="4648200"/>
            <a:ext cx="11557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50900" lvl="1" indent="-514350">
              <a:spcBef>
                <a:spcPts val="600"/>
              </a:spcBef>
              <a:buFont typeface="+mj-lt"/>
              <a:buAutoNum type="arabicPeriod"/>
              <a:defRPr/>
            </a:pPr>
            <a:r>
              <a:rPr lang="en-US" dirty="0" smtClean="0"/>
              <a:t>Selection of Equipment – follow the SDS</a:t>
            </a:r>
          </a:p>
          <a:p>
            <a:pPr marL="850900" lvl="1" indent="-514350">
              <a:spcBef>
                <a:spcPts val="600"/>
              </a:spcBef>
              <a:buFont typeface="+mj-lt"/>
              <a:buAutoNum type="arabicPeriod"/>
              <a:defRPr/>
            </a:pPr>
            <a:r>
              <a:rPr lang="en-US" dirty="0" smtClean="0"/>
              <a:t>Labels and Warning Signs</a:t>
            </a:r>
          </a:p>
          <a:p>
            <a:pPr marL="850900" lvl="1" indent="-514350">
              <a:spcBef>
                <a:spcPts val="600"/>
              </a:spcBef>
              <a:buFont typeface="+mj-lt"/>
              <a:buAutoNum type="arabicPeriod"/>
              <a:defRPr/>
            </a:pPr>
            <a:r>
              <a:rPr lang="en-US" dirty="0" smtClean="0"/>
              <a:t>Breathing Protection</a:t>
            </a:r>
          </a:p>
          <a:p>
            <a:pPr marL="850900" lvl="1" indent="-514350">
              <a:spcBef>
                <a:spcPts val="600"/>
              </a:spcBef>
              <a:buFont typeface="+mj-lt"/>
              <a:buAutoNum type="arabicPeriod"/>
              <a:defRPr/>
            </a:pPr>
            <a:r>
              <a:rPr lang="en-US" dirty="0" smtClean="0"/>
              <a:t>Protective Clothing</a:t>
            </a:r>
          </a:p>
          <a:p>
            <a:pPr marL="850900" lvl="1" indent="-514350">
              <a:spcBef>
                <a:spcPts val="600"/>
              </a:spcBef>
              <a:buFont typeface="+mj-lt"/>
              <a:buAutoNum type="arabicPeriod"/>
              <a:defRPr/>
            </a:pPr>
            <a:r>
              <a:rPr lang="en-US" dirty="0" smtClean="0"/>
              <a:t>Protective Equipment.</a:t>
            </a:r>
          </a:p>
          <a:p>
            <a:pPr indent="0">
              <a:defRPr/>
            </a:pPr>
            <a:endParaRPr lang="en-US" dirty="0"/>
          </a:p>
        </p:txBody>
      </p:sp>
      <p:sp>
        <p:nvSpPr>
          <p:cNvPr id="2" name="Title 1"/>
          <p:cNvSpPr>
            <a:spLocks noGrp="1"/>
          </p:cNvSpPr>
          <p:nvPr>
            <p:ph type="title"/>
          </p:nvPr>
        </p:nvSpPr>
        <p:spPr/>
        <p:txBody>
          <a:bodyPr/>
          <a:lstStyle/>
          <a:p>
            <a:pPr>
              <a:defRPr/>
            </a:pPr>
            <a:r>
              <a:rPr lang="en-US" dirty="0" smtClean="0"/>
              <a:t>Five Components of </a:t>
            </a:r>
            <a:br>
              <a:rPr lang="en-US" dirty="0" smtClean="0"/>
            </a:br>
            <a:r>
              <a:rPr lang="en-US" dirty="0" smtClean="0"/>
              <a:t>Chemical Handling Equipment</a:t>
            </a:r>
            <a:endParaRPr lang="en-US" dirty="0"/>
          </a:p>
        </p:txBody>
      </p:sp>
      <p:sp>
        <p:nvSpPr>
          <p:cNvPr id="2662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A630B3E1-AD1B-40AF-A1D4-73C66CC90CAA}" type="slidenum">
              <a:rPr lang="en-US" sz="1400" smtClean="0">
                <a:latin typeface="Arial" charset="0"/>
              </a:rPr>
              <a:pPr/>
              <a:t>25</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defRPr/>
            </a:pPr>
            <a:r>
              <a:rPr lang="en-US" dirty="0" smtClean="0"/>
              <a:t>	An emergency response plan (ERP) must be developed to help a system protect public health, limit damage to the system and the surrounding area, and help a system return to normal as soon as possible.  Employees who are prepared know what actions must be taken in the event of an emergency.  </a:t>
            </a:r>
          </a:p>
          <a:p>
            <a:pPr indent="0">
              <a:defRPr/>
            </a:pPr>
            <a:r>
              <a:rPr lang="en-US" dirty="0" smtClean="0">
                <a:solidFill>
                  <a:srgbClr val="FF0000"/>
                </a:solidFill>
                <a:effectLst/>
              </a:rPr>
              <a:t>A good ERP includes:</a:t>
            </a:r>
          </a:p>
          <a:p>
            <a:pPr indent="0" algn="ctr">
              <a:buFont typeface="Arial" pitchFamily="34" charset="0"/>
              <a:buChar char="•"/>
              <a:defRPr/>
            </a:pPr>
            <a:r>
              <a:rPr lang="en-US" dirty="0" smtClean="0">
                <a:solidFill>
                  <a:srgbClr val="FF0000"/>
                </a:solidFill>
                <a:effectLst/>
              </a:rPr>
              <a:t>Contact information </a:t>
            </a:r>
          </a:p>
          <a:p>
            <a:pPr indent="0" algn="ctr">
              <a:buFont typeface="Arial" pitchFamily="34" charset="0"/>
              <a:buChar char="•"/>
              <a:defRPr/>
            </a:pPr>
            <a:r>
              <a:rPr lang="en-US" dirty="0" smtClean="0">
                <a:solidFill>
                  <a:srgbClr val="FF0000"/>
                </a:solidFill>
                <a:effectLst/>
              </a:rPr>
              <a:t>Assessment of Available Resources</a:t>
            </a:r>
          </a:p>
          <a:p>
            <a:pPr indent="0" algn="ctr">
              <a:buFont typeface="Arial" pitchFamily="34" charset="0"/>
              <a:buChar char="•"/>
              <a:defRPr/>
            </a:pPr>
            <a:r>
              <a:rPr lang="en-US" dirty="0" smtClean="0">
                <a:solidFill>
                  <a:srgbClr val="FF0000"/>
                </a:solidFill>
                <a:effectLst/>
              </a:rPr>
              <a:t>Corrective Actions For Probable Emergency Situations </a:t>
            </a:r>
            <a:endParaRPr lang="en-US" dirty="0">
              <a:solidFill>
                <a:srgbClr val="FF0000"/>
              </a:solidFill>
              <a:effectLst/>
            </a:endParaRPr>
          </a:p>
        </p:txBody>
      </p:sp>
      <p:sp>
        <p:nvSpPr>
          <p:cNvPr id="2" name="Title 1"/>
          <p:cNvSpPr>
            <a:spLocks noGrp="1"/>
          </p:cNvSpPr>
          <p:nvPr>
            <p:ph type="title"/>
          </p:nvPr>
        </p:nvSpPr>
        <p:spPr/>
        <p:txBody>
          <a:bodyPr/>
          <a:lstStyle/>
          <a:p>
            <a:pPr>
              <a:defRPr/>
            </a:pPr>
            <a:r>
              <a:rPr lang="en-US" b="1" dirty="0" smtClean="0"/>
              <a:t>Emergency Response Planning</a:t>
            </a:r>
            <a:endParaRPr lang="en-US" dirty="0"/>
          </a:p>
        </p:txBody>
      </p:sp>
      <p:sp>
        <p:nvSpPr>
          <p:cNvPr id="276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B4A6B80C-0110-41F2-B591-13B79384618B}" type="slidenum">
              <a:rPr lang="en-US" sz="1400" smtClean="0">
                <a:latin typeface="Arial" charset="0"/>
              </a:rPr>
              <a:pPr/>
              <a:t>26</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buSzPct val="200000"/>
              <a:buFont typeface="Wingdings" pitchFamily="2" charset="2"/>
              <a:buChar char="ü"/>
              <a:defRPr/>
            </a:pPr>
            <a:r>
              <a:rPr lang="en-US" sz="2800" dirty="0" smtClean="0"/>
              <a:t>The single most important resource for finding information about a chemical is the Material Safety Data Sheet (MSDS).</a:t>
            </a:r>
          </a:p>
          <a:p>
            <a:pPr indent="0">
              <a:defRPr/>
            </a:pPr>
            <a:r>
              <a:rPr lang="en-US" sz="2800" dirty="0" smtClean="0"/>
              <a:t> </a:t>
            </a:r>
          </a:p>
          <a:p>
            <a:pPr indent="0">
              <a:buSzPct val="200000"/>
              <a:buFont typeface="Wingdings" pitchFamily="2" charset="2"/>
              <a:buChar char="ü"/>
              <a:defRPr/>
            </a:pPr>
            <a:r>
              <a:rPr lang="en-US" sz="2800" dirty="0" smtClean="0"/>
              <a:t>When using chemicals, protections are necessary.  These protections include labels, signs, and safe chemical handling equipment.  Not all chemicals require the same protections.</a:t>
            </a:r>
          </a:p>
          <a:p>
            <a:pPr indent="0">
              <a:buSzPct val="200000"/>
              <a:defRPr/>
            </a:pPr>
            <a:endParaRPr lang="en-US" sz="2800" dirty="0" smtClean="0"/>
          </a:p>
          <a:p>
            <a:pPr indent="0">
              <a:buSzPct val="200000"/>
              <a:buFont typeface="Wingdings" pitchFamily="2" charset="2"/>
              <a:buChar char="ü"/>
              <a:defRPr/>
            </a:pPr>
            <a:r>
              <a:rPr lang="en-US" sz="2800" dirty="0" smtClean="0"/>
              <a:t>A good Emergency Response Plan contains contact information, an assessment of available resources to be used in the event of an emergency in addition to corrective actions which describe the types of emergency measures to be taken.</a:t>
            </a:r>
          </a:p>
          <a:p>
            <a:pPr indent="0">
              <a:buSzPct val="200000"/>
              <a:buFont typeface="Wingdings" pitchFamily="2" charset="2"/>
              <a:buChar char="ü"/>
              <a:defRPr/>
            </a:pPr>
            <a:endParaRPr lang="en-US" dirty="0" smtClean="0"/>
          </a:p>
          <a:p>
            <a:pPr indent="0">
              <a:defRPr/>
            </a:pPr>
            <a:endParaRPr lang="en-US" dirty="0"/>
          </a:p>
        </p:txBody>
      </p:sp>
      <p:sp>
        <p:nvSpPr>
          <p:cNvPr id="2" name="Title 1"/>
          <p:cNvSpPr>
            <a:spLocks noGrp="1"/>
          </p:cNvSpPr>
          <p:nvPr>
            <p:ph type="title"/>
          </p:nvPr>
        </p:nvSpPr>
        <p:spPr/>
        <p:txBody>
          <a:bodyPr/>
          <a:lstStyle/>
          <a:p>
            <a:pPr>
              <a:defRPr/>
            </a:pPr>
            <a:r>
              <a:rPr lang="en-US" dirty="0" smtClean="0"/>
              <a:t>Unit 2 Key Points</a:t>
            </a:r>
            <a:endParaRPr lang="en-US" dirty="0"/>
          </a:p>
        </p:txBody>
      </p:sp>
      <p:sp>
        <p:nvSpPr>
          <p:cNvPr id="286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B5BF9323-46AC-4931-AF8C-288CA26DFF52}" type="slidenum">
              <a:rPr lang="en-US" sz="1400" smtClean="0">
                <a:latin typeface="Arial" charset="0"/>
              </a:rPr>
              <a:pPr/>
              <a:t>27</a:t>
            </a:fld>
            <a:endParaRPr lang="en-US" sz="1400" smtClean="0">
              <a:latin typeface="Arial" charset="0"/>
            </a:endParaRPr>
          </a:p>
        </p:txBody>
      </p:sp>
      <p:pic>
        <p:nvPicPr>
          <p:cNvPr id="28677" name="Picture 2" descr="C:\Users\Wendy\AppData\Local\Microsoft\Windows\Temporary Internet Files\Content.IE5\U0PBPE89\MC90039070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8975" y="254000"/>
            <a:ext cx="186055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3"/>
          <p:cNvSpPr>
            <a:spLocks noGrp="1" noChangeArrowheads="1"/>
          </p:cNvSpPr>
          <p:nvPr>
            <p:ph idx="1"/>
          </p:nvPr>
        </p:nvSpPr>
        <p:spPr/>
        <p:txBody>
          <a:bodyPr/>
          <a:lstStyle/>
          <a:p>
            <a:pPr indent="0" eaLnBrk="1" hangingPunct="1">
              <a:defRPr/>
            </a:pPr>
            <a:r>
              <a:rPr lang="en-US" dirty="0" smtClean="0"/>
              <a:t>Learning Objective</a:t>
            </a:r>
          </a:p>
          <a:p>
            <a:pPr indent="0" eaLnBrk="1" hangingPunct="1">
              <a:defRPr/>
            </a:pPr>
            <a:endParaRPr lang="en-US" dirty="0" smtClean="0"/>
          </a:p>
          <a:p>
            <a:pPr lvl="1" eaLnBrk="1" hangingPunct="1">
              <a:defRPr/>
            </a:pPr>
            <a:r>
              <a:rPr lang="en-US" dirty="0" smtClean="0"/>
              <a:t>When given the formula and required data, calculate chemical dosages for each of the following:  Dry Chemicals, Liquid Chemicals, and Gaseous Chemicals .</a:t>
            </a:r>
          </a:p>
          <a:p>
            <a:pPr lvl="1" eaLnBrk="1" hangingPunct="1">
              <a:buFont typeface="Wingdings" pitchFamily="2" charset="2"/>
              <a:buNone/>
              <a:defRPr/>
            </a:pPr>
            <a:endParaRPr lang="en-US" dirty="0" smtClean="0"/>
          </a:p>
        </p:txBody>
      </p:sp>
      <p:sp>
        <p:nvSpPr>
          <p:cNvPr id="172034" name="Rectangle 2"/>
          <p:cNvSpPr>
            <a:spLocks noGrp="1" noRot="1" noChangeArrowheads="1"/>
          </p:cNvSpPr>
          <p:nvPr>
            <p:ph type="title"/>
          </p:nvPr>
        </p:nvSpPr>
        <p:spPr/>
        <p:txBody>
          <a:bodyPr/>
          <a:lstStyle/>
          <a:p>
            <a:pPr eaLnBrk="1" hangingPunct="1">
              <a:defRPr/>
            </a:pPr>
            <a:r>
              <a:rPr lang="en-US" sz="4400" dirty="0" smtClean="0"/>
              <a:t>Unit 3 – Chemical Dosage Calculations</a:t>
            </a:r>
          </a:p>
        </p:txBody>
      </p:sp>
      <p:sp>
        <p:nvSpPr>
          <p:cNvPr id="2969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88739FC6-17D2-494B-8E3A-866F2751564D}" type="slidenum">
              <a:rPr lang="en-US" sz="1400" smtClean="0">
                <a:latin typeface="Arial" charset="0"/>
              </a:rPr>
              <a:pPr/>
              <a:t>28</a:t>
            </a:fld>
            <a:endParaRPr lang="en-US" sz="1400" smtClean="0">
              <a:latin typeface="Arial" charset="0"/>
            </a:endParaRPr>
          </a:p>
        </p:txBody>
      </p:sp>
    </p:spTree>
  </p:cSld>
  <p:clrMapOvr>
    <a:masterClrMapping/>
  </p:clrMapOvr>
  <p:transition>
    <p:wheel spokes="3"/>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defRPr/>
            </a:pPr>
            <a:r>
              <a:rPr lang="en-US" sz="2800" dirty="0" smtClean="0">
                <a:solidFill>
                  <a:srgbClr val="FF0000"/>
                </a:solidFill>
                <a:effectLst/>
              </a:rPr>
              <a:t>	Feed system need to deliver chemicals into the treatment system at rates necessary for optimal performance.  When designing a chemical feed system consider:</a:t>
            </a:r>
          </a:p>
          <a:p>
            <a:pPr indent="0">
              <a:defRPr/>
            </a:pPr>
            <a:endParaRPr lang="en-US" sz="1200" dirty="0" smtClean="0">
              <a:solidFill>
                <a:srgbClr val="FF0000"/>
              </a:solidFill>
              <a:effectLst/>
            </a:endParaRPr>
          </a:p>
          <a:p>
            <a:pPr indent="0">
              <a:buClr>
                <a:srgbClr val="FF0000"/>
              </a:buClr>
              <a:buSzPct val="100000"/>
              <a:buFont typeface="Wingdings" pitchFamily="2" charset="2"/>
              <a:buChar char="ü"/>
              <a:defRPr/>
            </a:pPr>
            <a:r>
              <a:rPr lang="en-US" sz="2600" dirty="0" smtClean="0"/>
              <a:t>Building redundancy into the system so if there is a failure or malfunction in the primary system, a secondary system can be used.</a:t>
            </a:r>
          </a:p>
          <a:p>
            <a:pPr indent="0">
              <a:buClr>
                <a:srgbClr val="FF0000"/>
              </a:buClr>
              <a:buSzPct val="100000"/>
              <a:buFont typeface="Wingdings" pitchFamily="2" charset="2"/>
              <a:buChar char="ü"/>
              <a:defRPr/>
            </a:pPr>
            <a:r>
              <a:rPr lang="en-US" sz="2600" dirty="0" smtClean="0"/>
              <a:t>Checking the feed pump dosage range.  Feed pumps should be sized so that chemical dosages can be changed to meet varying conditions.</a:t>
            </a:r>
          </a:p>
          <a:p>
            <a:pPr indent="0">
              <a:buClr>
                <a:srgbClr val="FF0000"/>
              </a:buClr>
              <a:buSzPct val="100000"/>
              <a:buFont typeface="Wingdings" pitchFamily="2" charset="2"/>
              <a:buChar char="ü"/>
              <a:defRPr/>
            </a:pPr>
            <a:r>
              <a:rPr lang="en-US" sz="2600" dirty="0" smtClean="0"/>
              <a:t>Evaluating the condition of the chemical feed system regularly.  Preventative maintenance is critical for avoiding process upsets due to equipment breakdown.  </a:t>
            </a:r>
          </a:p>
          <a:p>
            <a:pPr indent="0">
              <a:buClr>
                <a:srgbClr val="FF0000"/>
              </a:buClr>
              <a:buSzPct val="100000"/>
              <a:buFont typeface="Wingdings" pitchFamily="2" charset="2"/>
              <a:buChar char="ü"/>
              <a:defRPr/>
            </a:pPr>
            <a:r>
              <a:rPr lang="en-US" sz="2600" dirty="0" smtClean="0"/>
              <a:t>Ensuring a good stock of repair parts for all critical equipment</a:t>
            </a:r>
            <a:r>
              <a:rPr lang="en-US" sz="2800" dirty="0" smtClean="0"/>
              <a:t>.</a:t>
            </a:r>
          </a:p>
          <a:p>
            <a:pPr indent="0">
              <a:defRPr/>
            </a:pPr>
            <a:endParaRPr lang="en-US" sz="2800" dirty="0" smtClean="0"/>
          </a:p>
          <a:p>
            <a:pPr indent="0" algn="ctr">
              <a:defRPr/>
            </a:pPr>
            <a:endParaRPr lang="en-US" sz="2800" dirty="0" smtClean="0"/>
          </a:p>
          <a:p>
            <a:pPr indent="0" algn="ctr">
              <a:defRPr/>
            </a:pPr>
            <a:endParaRPr lang="en-US" sz="2800" dirty="0" smtClean="0"/>
          </a:p>
          <a:p>
            <a:pPr indent="0">
              <a:defRPr/>
            </a:pPr>
            <a:endParaRPr lang="en-US" dirty="0"/>
          </a:p>
        </p:txBody>
      </p:sp>
      <p:sp>
        <p:nvSpPr>
          <p:cNvPr id="40962" name="Title 1"/>
          <p:cNvSpPr>
            <a:spLocks noGrp="1"/>
          </p:cNvSpPr>
          <p:nvPr>
            <p:ph type="title"/>
          </p:nvPr>
        </p:nvSpPr>
        <p:spPr/>
        <p:txBody>
          <a:bodyPr/>
          <a:lstStyle/>
          <a:p>
            <a:pPr>
              <a:defRPr/>
            </a:pPr>
            <a:r>
              <a:rPr lang="en-US" sz="3200" b="1" dirty="0" smtClean="0"/>
              <a:t>Feed Systems</a:t>
            </a:r>
            <a:endParaRPr lang="en-US" sz="3200" b="1" dirty="0" smtClean="0">
              <a:effectLst/>
            </a:endParaRPr>
          </a:p>
        </p:txBody>
      </p:sp>
      <p:sp>
        <p:nvSpPr>
          <p:cNvPr id="307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7BE1EAAA-4595-4CA9-896B-4CA7AFE4996E}" type="slidenum">
              <a:rPr lang="en-US" sz="1400" smtClean="0">
                <a:latin typeface="Arial" charset="0"/>
              </a:rPr>
              <a:pPr/>
              <a:t>29</a:t>
            </a:fld>
            <a:endParaRPr lang="en-US" sz="1400" smtClean="0">
              <a:latin typeface="Arial" charset="0"/>
            </a:endParaRPr>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Grp="1" noChangeArrowheads="1"/>
          </p:cNvSpPr>
          <p:nvPr>
            <p:ph idx="1"/>
          </p:nvPr>
        </p:nvSpPr>
        <p:spPr>
          <a:xfrm>
            <a:off x="457200" y="1346200"/>
            <a:ext cx="8229600" cy="4779963"/>
          </a:xfrm>
        </p:spPr>
        <p:txBody>
          <a:bodyPr/>
          <a:lstStyle/>
          <a:p>
            <a:pPr indent="0" eaLnBrk="1" hangingPunct="1">
              <a:buNone/>
              <a:defRPr/>
            </a:pPr>
            <a:r>
              <a:rPr lang="en-US" dirty="0" smtClean="0"/>
              <a:t>Learning Objective</a:t>
            </a:r>
          </a:p>
          <a:p>
            <a:pPr lvl="1" eaLnBrk="1" hangingPunct="1">
              <a:defRPr/>
            </a:pPr>
            <a:r>
              <a:rPr lang="en-US" dirty="0" smtClean="0"/>
              <a:t>When given a source water problem, participants will be able to identify on the </a:t>
            </a:r>
            <a:r>
              <a:rPr lang="en-US" b="1" i="1" dirty="0" smtClean="0"/>
              <a:t>Chemical Usage Table</a:t>
            </a:r>
            <a:r>
              <a:rPr lang="en-US" dirty="0" smtClean="0"/>
              <a:t> those chemicals used to address and correct the problem in the treatment of drinking water.</a:t>
            </a:r>
          </a:p>
          <a:p>
            <a:pPr lvl="1" eaLnBrk="1" hangingPunct="1">
              <a:buFont typeface="Wingdings" pitchFamily="2" charset="2"/>
              <a:buNone/>
              <a:defRPr/>
            </a:pPr>
            <a:endParaRPr lang="en-US" dirty="0" smtClean="0"/>
          </a:p>
        </p:txBody>
      </p:sp>
      <p:sp>
        <p:nvSpPr>
          <p:cNvPr id="168962" name="Rectangle 2"/>
          <p:cNvSpPr>
            <a:spLocks noGrp="1" noRot="1" noChangeArrowheads="1"/>
          </p:cNvSpPr>
          <p:nvPr>
            <p:ph type="title"/>
          </p:nvPr>
        </p:nvSpPr>
        <p:spPr/>
        <p:txBody>
          <a:bodyPr/>
          <a:lstStyle/>
          <a:p>
            <a:pPr eaLnBrk="1" hangingPunct="1">
              <a:defRPr/>
            </a:pPr>
            <a:r>
              <a:rPr lang="en-US" sz="4400" dirty="0" smtClean="0"/>
              <a:t>Unit 1 – Chemicals Used in Water Treatment</a:t>
            </a:r>
          </a:p>
        </p:txBody>
      </p:sp>
      <p:sp>
        <p:nvSpPr>
          <p:cNvPr id="409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2C8F8DC3-4EE5-44C5-8085-285AFFB0FC55}" type="slidenum">
              <a:rPr lang="en-US" sz="1400" smtClean="0">
                <a:latin typeface="Arial" charset="0"/>
              </a:rPr>
              <a:pPr/>
              <a:t>3</a:t>
            </a:fld>
            <a:endParaRPr lang="en-US" sz="1400" smtClean="0">
              <a:latin typeface="Arial" charset="0"/>
            </a:endParaRPr>
          </a:p>
        </p:txBody>
      </p:sp>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defRPr/>
            </a:pPr>
            <a:r>
              <a:rPr lang="en-US" dirty="0" smtClean="0"/>
              <a:t>	</a:t>
            </a:r>
            <a:endParaRPr lang="en-US" dirty="0"/>
          </a:p>
        </p:txBody>
      </p:sp>
      <p:sp>
        <p:nvSpPr>
          <p:cNvPr id="2" name="Title 1"/>
          <p:cNvSpPr>
            <a:spLocks noGrp="1"/>
          </p:cNvSpPr>
          <p:nvPr>
            <p:ph type="title"/>
          </p:nvPr>
        </p:nvSpPr>
        <p:spPr/>
        <p:txBody>
          <a:bodyPr/>
          <a:lstStyle/>
          <a:p>
            <a:endParaRPr lang="en-US"/>
          </a:p>
        </p:txBody>
      </p:sp>
      <p:sp>
        <p:nvSpPr>
          <p:cNvPr id="3174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282BB42F-0029-4DAE-B110-CCA739646044}" type="slidenum">
              <a:rPr lang="en-US" sz="1400" smtClean="0">
                <a:latin typeface="Arial" charset="0"/>
              </a:rPr>
              <a:pPr/>
              <a:t>30</a:t>
            </a:fld>
            <a:endParaRPr lang="en-US" sz="1400" smtClean="0">
              <a:latin typeface="Arial" charset="0"/>
            </a:endParaRPr>
          </a:p>
        </p:txBody>
      </p:sp>
      <p:sp>
        <p:nvSpPr>
          <p:cNvPr id="31748" name="Rectangle 109"/>
          <p:cNvSpPr>
            <a:spLocks noChangeArrowheads="1"/>
          </p:cNvSpPr>
          <p:nvPr/>
        </p:nvSpPr>
        <p:spPr bwMode="auto">
          <a:xfrm>
            <a:off x="457200" y="555625"/>
            <a:ext cx="5029200" cy="914400"/>
          </a:xfrm>
          <a:prstGeom prst="rect">
            <a:avLst/>
          </a:prstGeom>
          <a:gradFill rotWithShape="0">
            <a:gsLst>
              <a:gs pos="0">
                <a:srgbClr val="000080"/>
              </a:gs>
              <a:gs pos="100000">
                <a:srgbClr val="0000FF"/>
              </a:gs>
            </a:gsLst>
            <a:lin ang="5400000" scaled="1"/>
          </a:gradFill>
          <a:ln w="9525">
            <a:solidFill>
              <a:srgbClr val="000000"/>
            </a:solidFill>
            <a:miter lim="800000"/>
            <a:headEnd/>
            <a:tailEnd/>
          </a:ln>
        </p:spPr>
        <p:txBody>
          <a:bodyPr/>
          <a:lstStyle/>
          <a:p>
            <a:endParaRPr lang="en-US"/>
          </a:p>
        </p:txBody>
      </p:sp>
      <p:sp>
        <p:nvSpPr>
          <p:cNvPr id="31749" name="Oval 108"/>
          <p:cNvSpPr>
            <a:spLocks noChangeArrowheads="1"/>
          </p:cNvSpPr>
          <p:nvPr/>
        </p:nvSpPr>
        <p:spPr bwMode="auto">
          <a:xfrm>
            <a:off x="5303838" y="555625"/>
            <a:ext cx="365125" cy="914400"/>
          </a:xfrm>
          <a:prstGeom prst="ellipse">
            <a:avLst/>
          </a:prstGeom>
          <a:gradFill rotWithShape="0">
            <a:gsLst>
              <a:gs pos="0">
                <a:srgbClr val="000080"/>
              </a:gs>
              <a:gs pos="100000">
                <a:srgbClr val="0000FF"/>
              </a:gs>
            </a:gsLst>
            <a:lin ang="5400000" scaled="1"/>
          </a:gradFill>
          <a:ln w="9525">
            <a:solidFill>
              <a:srgbClr val="000000"/>
            </a:solidFill>
            <a:round/>
            <a:headEnd/>
            <a:tailEnd/>
          </a:ln>
        </p:spPr>
        <p:txBody>
          <a:bodyPr/>
          <a:lstStyle/>
          <a:p>
            <a:endParaRPr lang="en-US"/>
          </a:p>
        </p:txBody>
      </p:sp>
      <p:sp>
        <p:nvSpPr>
          <p:cNvPr id="31750" name="Oval 107"/>
          <p:cNvSpPr>
            <a:spLocks noChangeArrowheads="1"/>
          </p:cNvSpPr>
          <p:nvPr/>
        </p:nvSpPr>
        <p:spPr bwMode="auto">
          <a:xfrm rot="36143">
            <a:off x="274638" y="555625"/>
            <a:ext cx="365125" cy="914400"/>
          </a:xfrm>
          <a:prstGeom prst="ellipse">
            <a:avLst/>
          </a:prstGeom>
          <a:gradFill rotWithShape="0">
            <a:gsLst>
              <a:gs pos="0">
                <a:srgbClr val="000080"/>
              </a:gs>
              <a:gs pos="100000">
                <a:srgbClr val="00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51" name="Rectangle 105"/>
          <p:cNvSpPr>
            <a:spLocks noChangeArrowheads="1"/>
          </p:cNvSpPr>
          <p:nvPr/>
        </p:nvSpPr>
        <p:spPr bwMode="auto">
          <a:xfrm>
            <a:off x="2921000" y="1568450"/>
            <a:ext cx="457200" cy="92075"/>
          </a:xfrm>
          <a:prstGeom prst="rect">
            <a:avLst/>
          </a:prstGeom>
          <a:solidFill>
            <a:srgbClr val="000000"/>
          </a:solidFill>
          <a:ln w="9525">
            <a:solidFill>
              <a:srgbClr val="000000"/>
            </a:solidFill>
            <a:miter lim="800000"/>
            <a:headEnd/>
            <a:tailEnd/>
          </a:ln>
        </p:spPr>
        <p:txBody>
          <a:bodyPr/>
          <a:lstStyle/>
          <a:p>
            <a:endParaRPr lang="en-US"/>
          </a:p>
        </p:txBody>
      </p:sp>
      <p:sp>
        <p:nvSpPr>
          <p:cNvPr id="31752" name="Rectangle 88"/>
          <p:cNvSpPr>
            <a:spLocks noChangeArrowheads="1"/>
          </p:cNvSpPr>
          <p:nvPr/>
        </p:nvSpPr>
        <p:spPr bwMode="auto">
          <a:xfrm>
            <a:off x="1635125" y="4205288"/>
            <a:ext cx="3657600" cy="92075"/>
          </a:xfrm>
          <a:prstGeom prst="rect">
            <a:avLst/>
          </a:prstGeom>
          <a:solidFill>
            <a:srgbClr val="FF0000"/>
          </a:solidFill>
          <a:ln w="9525">
            <a:solidFill>
              <a:srgbClr val="FF0000"/>
            </a:solidFill>
            <a:miter lim="800000"/>
            <a:headEnd/>
            <a:tailEnd/>
          </a:ln>
        </p:spPr>
        <p:txBody>
          <a:bodyPr/>
          <a:lstStyle/>
          <a:p>
            <a:endParaRPr lang="en-US"/>
          </a:p>
        </p:txBody>
      </p:sp>
      <p:sp>
        <p:nvSpPr>
          <p:cNvPr id="31753" name="Rectangle 87"/>
          <p:cNvSpPr>
            <a:spLocks noChangeArrowheads="1"/>
          </p:cNvSpPr>
          <p:nvPr/>
        </p:nvSpPr>
        <p:spPr bwMode="auto">
          <a:xfrm>
            <a:off x="5151438" y="4125913"/>
            <a:ext cx="92075" cy="92075"/>
          </a:xfrm>
          <a:prstGeom prst="rect">
            <a:avLst/>
          </a:prstGeom>
          <a:solidFill>
            <a:srgbClr val="FF0000"/>
          </a:solidFill>
          <a:ln w="9525">
            <a:solidFill>
              <a:srgbClr val="FF0000"/>
            </a:solidFill>
            <a:miter lim="800000"/>
            <a:headEnd/>
            <a:tailEnd/>
          </a:ln>
        </p:spPr>
        <p:txBody>
          <a:bodyPr/>
          <a:lstStyle/>
          <a:p>
            <a:endParaRPr lang="en-US"/>
          </a:p>
        </p:txBody>
      </p:sp>
      <p:sp>
        <p:nvSpPr>
          <p:cNvPr id="31754" name="Rectangle 86" descr="Light horizontal"/>
          <p:cNvSpPr>
            <a:spLocks noChangeArrowheads="1"/>
          </p:cNvSpPr>
          <p:nvPr/>
        </p:nvSpPr>
        <p:spPr bwMode="auto">
          <a:xfrm>
            <a:off x="5059363" y="3287713"/>
            <a:ext cx="274637" cy="822325"/>
          </a:xfrm>
          <a:prstGeom prst="rect">
            <a:avLst/>
          </a:prstGeom>
          <a:pattFill prst="ltHorz">
            <a:fgClr>
              <a:srgbClr val="00CCFF"/>
            </a:fgClr>
            <a:bgClr>
              <a:srgbClr val="FFFFFF"/>
            </a:bgClr>
          </a:pattFill>
          <a:ln w="9525">
            <a:solidFill>
              <a:srgbClr val="000000"/>
            </a:solidFill>
            <a:miter lim="800000"/>
            <a:headEnd/>
            <a:tailEnd/>
          </a:ln>
        </p:spPr>
        <p:txBody>
          <a:bodyPr/>
          <a:lstStyle/>
          <a:p>
            <a:endParaRPr lang="en-US"/>
          </a:p>
        </p:txBody>
      </p:sp>
      <p:sp>
        <p:nvSpPr>
          <p:cNvPr id="31755" name="AutoShape 85"/>
          <p:cNvSpPr>
            <a:spLocks noChangeArrowheads="1"/>
          </p:cNvSpPr>
          <p:nvPr/>
        </p:nvSpPr>
        <p:spPr bwMode="auto">
          <a:xfrm>
            <a:off x="690563" y="4432300"/>
            <a:ext cx="1279525" cy="2193925"/>
          </a:xfrm>
          <a:prstGeom prst="can">
            <a:avLst>
              <a:gd name="adj" fmla="val 30959"/>
            </a:avLst>
          </a:prstGeom>
          <a:solidFill>
            <a:srgbClr val="333333"/>
          </a:solidFill>
          <a:ln w="9525">
            <a:solidFill>
              <a:srgbClr val="000000"/>
            </a:solidFill>
            <a:round/>
            <a:headEnd/>
            <a:tailEnd/>
          </a:ln>
        </p:spPr>
        <p:txBody>
          <a:bodyPr/>
          <a:lstStyle/>
          <a:p>
            <a:endParaRPr lang="en-US"/>
          </a:p>
        </p:txBody>
      </p:sp>
      <p:sp>
        <p:nvSpPr>
          <p:cNvPr id="31756" name="Rectangle 84"/>
          <p:cNvSpPr>
            <a:spLocks noChangeArrowheads="1"/>
          </p:cNvSpPr>
          <p:nvPr/>
        </p:nvSpPr>
        <p:spPr bwMode="auto">
          <a:xfrm>
            <a:off x="1633538" y="4243388"/>
            <a:ext cx="92075" cy="549275"/>
          </a:xfrm>
          <a:prstGeom prst="rect">
            <a:avLst/>
          </a:prstGeom>
          <a:solidFill>
            <a:srgbClr val="FF0000"/>
          </a:solidFill>
          <a:ln w="9525">
            <a:solidFill>
              <a:srgbClr val="FF0000"/>
            </a:solidFill>
            <a:miter lim="800000"/>
            <a:headEnd/>
            <a:tailEnd/>
          </a:ln>
        </p:spPr>
        <p:txBody>
          <a:bodyPr/>
          <a:lstStyle/>
          <a:p>
            <a:endParaRPr lang="en-US"/>
          </a:p>
        </p:txBody>
      </p:sp>
      <p:sp>
        <p:nvSpPr>
          <p:cNvPr id="31757" name="Rectangle 68" descr="Small grid"/>
          <p:cNvSpPr>
            <a:spLocks noChangeArrowheads="1"/>
          </p:cNvSpPr>
          <p:nvPr/>
        </p:nvSpPr>
        <p:spPr bwMode="auto">
          <a:xfrm>
            <a:off x="1541463" y="6057900"/>
            <a:ext cx="274637" cy="365125"/>
          </a:xfrm>
          <a:prstGeom prst="rect">
            <a:avLst/>
          </a:prstGeom>
          <a:pattFill prst="smGrid">
            <a:fgClr>
              <a:srgbClr val="969696"/>
            </a:fgClr>
            <a:bgClr>
              <a:srgbClr val="FFFFFF"/>
            </a:bgClr>
          </a:pattFill>
          <a:ln w="9525">
            <a:solidFill>
              <a:srgbClr val="000000"/>
            </a:solidFill>
            <a:miter lim="800000"/>
            <a:headEnd/>
            <a:tailEnd/>
          </a:ln>
        </p:spPr>
        <p:txBody>
          <a:bodyPr/>
          <a:lstStyle/>
          <a:p>
            <a:endParaRPr lang="en-US"/>
          </a:p>
        </p:txBody>
      </p:sp>
      <p:sp>
        <p:nvSpPr>
          <p:cNvPr id="31758" name="Rectangle 89"/>
          <p:cNvSpPr>
            <a:spLocks noChangeArrowheads="1"/>
          </p:cNvSpPr>
          <p:nvPr/>
        </p:nvSpPr>
        <p:spPr bwMode="auto">
          <a:xfrm>
            <a:off x="3349625" y="2984500"/>
            <a:ext cx="1006475" cy="639763"/>
          </a:xfrm>
          <a:prstGeom prst="rect">
            <a:avLst/>
          </a:prstGeom>
          <a:solidFill>
            <a:srgbClr val="FFFF00"/>
          </a:solidFill>
          <a:ln w="9525">
            <a:solidFill>
              <a:srgbClr val="000000"/>
            </a:solidFill>
            <a:miter lim="800000"/>
            <a:headEnd/>
            <a:tailEnd/>
          </a:ln>
        </p:spPr>
        <p:txBody>
          <a:bodyPr/>
          <a:lstStyle/>
          <a:p>
            <a:endParaRPr lang="en-US"/>
          </a:p>
        </p:txBody>
      </p:sp>
      <p:sp>
        <p:nvSpPr>
          <p:cNvPr id="31759" name="AutoShape 83"/>
          <p:cNvSpPr>
            <a:spLocks noChangeArrowheads="1"/>
          </p:cNvSpPr>
          <p:nvPr/>
        </p:nvSpPr>
        <p:spPr bwMode="auto">
          <a:xfrm flipV="1">
            <a:off x="3327400" y="3575050"/>
            <a:ext cx="822325" cy="1825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000000"/>
          </a:solidFill>
          <a:ln w="9525">
            <a:solidFill>
              <a:srgbClr val="000000"/>
            </a:solidFill>
            <a:miter lim="800000"/>
            <a:headEnd/>
            <a:tailEnd/>
          </a:ln>
        </p:spPr>
        <p:txBody>
          <a:bodyPr/>
          <a:lstStyle/>
          <a:p>
            <a:endParaRPr lang="en-US"/>
          </a:p>
        </p:txBody>
      </p:sp>
      <p:sp>
        <p:nvSpPr>
          <p:cNvPr id="31760" name="AutoShape 90"/>
          <p:cNvSpPr>
            <a:spLocks noChangeArrowheads="1"/>
          </p:cNvSpPr>
          <p:nvPr/>
        </p:nvSpPr>
        <p:spPr bwMode="auto">
          <a:xfrm flipH="1">
            <a:off x="3076575" y="3051175"/>
            <a:ext cx="274638" cy="457200"/>
          </a:xfrm>
          <a:prstGeom prst="flowChartMagneticDrum">
            <a:avLst/>
          </a:prstGeom>
          <a:solidFill>
            <a:srgbClr val="3366FF"/>
          </a:solidFill>
          <a:ln w="9525">
            <a:solidFill>
              <a:srgbClr val="000000"/>
            </a:solidFill>
            <a:round/>
            <a:headEnd/>
            <a:tailEnd/>
          </a:ln>
        </p:spPr>
        <p:txBody>
          <a:bodyPr/>
          <a:lstStyle/>
          <a:p>
            <a:endParaRPr lang="en-US"/>
          </a:p>
        </p:txBody>
      </p:sp>
      <p:sp>
        <p:nvSpPr>
          <p:cNvPr id="31761" name="Rectangle 82"/>
          <p:cNvSpPr>
            <a:spLocks noChangeArrowheads="1"/>
          </p:cNvSpPr>
          <p:nvPr/>
        </p:nvSpPr>
        <p:spPr bwMode="auto">
          <a:xfrm>
            <a:off x="3154363" y="2392363"/>
            <a:ext cx="92075" cy="639762"/>
          </a:xfrm>
          <a:prstGeom prst="rect">
            <a:avLst/>
          </a:prstGeom>
          <a:solidFill>
            <a:srgbClr val="FF0000"/>
          </a:solidFill>
          <a:ln w="9525">
            <a:solidFill>
              <a:srgbClr val="FF0000"/>
            </a:solidFill>
            <a:miter lim="800000"/>
            <a:headEnd/>
            <a:tailEnd/>
          </a:ln>
        </p:spPr>
        <p:txBody>
          <a:bodyPr/>
          <a:lstStyle/>
          <a:p>
            <a:endParaRPr lang="en-US"/>
          </a:p>
        </p:txBody>
      </p:sp>
      <p:sp>
        <p:nvSpPr>
          <p:cNvPr id="31762" name="AutoShape 81"/>
          <p:cNvSpPr>
            <a:spLocks noChangeArrowheads="1"/>
          </p:cNvSpPr>
          <p:nvPr/>
        </p:nvSpPr>
        <p:spPr bwMode="auto">
          <a:xfrm>
            <a:off x="2682875" y="4087813"/>
            <a:ext cx="274638" cy="274637"/>
          </a:xfrm>
          <a:prstGeom prst="flowChartSummingJunction">
            <a:avLst/>
          </a:prstGeom>
          <a:solidFill>
            <a:srgbClr val="993300"/>
          </a:solidFill>
          <a:ln w="9525">
            <a:solidFill>
              <a:srgbClr val="000000"/>
            </a:solidFill>
            <a:round/>
            <a:headEnd/>
            <a:tailEnd/>
          </a:ln>
        </p:spPr>
        <p:txBody>
          <a:bodyPr/>
          <a:lstStyle/>
          <a:p>
            <a:endParaRPr lang="en-US"/>
          </a:p>
        </p:txBody>
      </p:sp>
      <p:sp>
        <p:nvSpPr>
          <p:cNvPr id="31763" name="Rectangle 93"/>
          <p:cNvSpPr>
            <a:spLocks noChangeArrowheads="1"/>
          </p:cNvSpPr>
          <p:nvPr/>
        </p:nvSpPr>
        <p:spPr bwMode="auto">
          <a:xfrm>
            <a:off x="3154363" y="1673225"/>
            <a:ext cx="92075" cy="731838"/>
          </a:xfrm>
          <a:prstGeom prst="rect">
            <a:avLst/>
          </a:prstGeom>
          <a:solidFill>
            <a:srgbClr val="FF0000"/>
          </a:solidFill>
          <a:ln w="9525">
            <a:solidFill>
              <a:srgbClr val="FF0000"/>
            </a:solidFill>
            <a:miter lim="800000"/>
            <a:headEnd/>
            <a:tailEnd/>
          </a:ln>
        </p:spPr>
        <p:txBody>
          <a:bodyPr/>
          <a:lstStyle/>
          <a:p>
            <a:endParaRPr lang="en-US"/>
          </a:p>
        </p:txBody>
      </p:sp>
      <p:sp>
        <p:nvSpPr>
          <p:cNvPr id="31764" name="Rectangle 99"/>
          <p:cNvSpPr>
            <a:spLocks noChangeArrowheads="1"/>
          </p:cNvSpPr>
          <p:nvPr/>
        </p:nvSpPr>
        <p:spPr bwMode="auto">
          <a:xfrm>
            <a:off x="3200400" y="3505200"/>
            <a:ext cx="109538" cy="708025"/>
          </a:xfrm>
          <a:prstGeom prst="rect">
            <a:avLst/>
          </a:prstGeom>
          <a:solidFill>
            <a:srgbClr val="FF0000"/>
          </a:solidFill>
          <a:ln w="9525">
            <a:solidFill>
              <a:srgbClr val="FF0000"/>
            </a:solidFill>
            <a:miter lim="800000"/>
            <a:headEnd/>
            <a:tailEnd/>
          </a:ln>
        </p:spPr>
        <p:txBody>
          <a:bodyPr/>
          <a:lstStyle/>
          <a:p>
            <a:endParaRPr lang="en-US"/>
          </a:p>
        </p:txBody>
      </p:sp>
      <p:sp>
        <p:nvSpPr>
          <p:cNvPr id="31765" name="Line 104"/>
          <p:cNvSpPr>
            <a:spLocks noChangeShapeType="1"/>
          </p:cNvSpPr>
          <p:nvPr/>
        </p:nvSpPr>
        <p:spPr bwMode="auto">
          <a:xfrm>
            <a:off x="3255963" y="1022350"/>
            <a:ext cx="1646237" cy="0"/>
          </a:xfrm>
          <a:prstGeom prst="line">
            <a:avLst/>
          </a:prstGeom>
          <a:noFill/>
          <a:ln w="38100">
            <a:solidFill>
              <a:srgbClr val="CCFF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66" name="Text Box 103"/>
          <p:cNvSpPr txBox="1">
            <a:spLocks noChangeArrowheads="1"/>
          </p:cNvSpPr>
          <p:nvPr/>
        </p:nvSpPr>
        <p:spPr bwMode="auto">
          <a:xfrm>
            <a:off x="3614738" y="658813"/>
            <a:ext cx="639762" cy="274637"/>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a:r>
              <a:rPr lang="en-US" sz="1200">
                <a:solidFill>
                  <a:schemeClr val="bg2"/>
                </a:solidFill>
                <a:cs typeface="Times New Roman" pitchFamily="18" charset="0"/>
              </a:rPr>
              <a:t>Flow</a:t>
            </a:r>
            <a:endParaRPr lang="en-US">
              <a:solidFill>
                <a:schemeClr val="bg2"/>
              </a:solidFill>
            </a:endParaRPr>
          </a:p>
        </p:txBody>
      </p:sp>
      <p:sp>
        <p:nvSpPr>
          <p:cNvPr id="31767" name="Rectangle 79"/>
          <p:cNvSpPr>
            <a:spLocks noChangeArrowheads="1"/>
          </p:cNvSpPr>
          <p:nvPr/>
        </p:nvSpPr>
        <p:spPr bwMode="auto">
          <a:xfrm>
            <a:off x="1651000" y="5942013"/>
            <a:ext cx="92075" cy="92075"/>
          </a:xfrm>
          <a:prstGeom prst="rect">
            <a:avLst/>
          </a:prstGeom>
          <a:solidFill>
            <a:srgbClr val="000000"/>
          </a:solidFill>
          <a:ln w="9525">
            <a:solidFill>
              <a:srgbClr val="000000"/>
            </a:solidFill>
            <a:miter lim="800000"/>
            <a:headEnd/>
            <a:tailEnd/>
          </a:ln>
        </p:spPr>
        <p:txBody>
          <a:bodyPr/>
          <a:lstStyle/>
          <a:p>
            <a:endParaRPr lang="en-US"/>
          </a:p>
        </p:txBody>
      </p:sp>
      <p:sp>
        <p:nvSpPr>
          <p:cNvPr id="31768" name="Rectangle 76"/>
          <p:cNvSpPr>
            <a:spLocks noChangeArrowheads="1"/>
          </p:cNvSpPr>
          <p:nvPr/>
        </p:nvSpPr>
        <p:spPr bwMode="auto">
          <a:xfrm>
            <a:off x="1633538" y="4770438"/>
            <a:ext cx="92075" cy="1279525"/>
          </a:xfrm>
          <a:prstGeom prst="rect">
            <a:avLst/>
          </a:prstGeom>
          <a:solidFill>
            <a:srgbClr val="969696"/>
          </a:solidFill>
          <a:ln w="9525">
            <a:solidFill>
              <a:srgbClr val="969696"/>
            </a:solidFill>
            <a:miter lim="800000"/>
            <a:headEnd/>
            <a:tailEnd/>
          </a:ln>
        </p:spPr>
        <p:txBody>
          <a:bodyPr/>
          <a:lstStyle/>
          <a:p>
            <a:endParaRPr lang="en-US"/>
          </a:p>
        </p:txBody>
      </p:sp>
      <p:sp>
        <p:nvSpPr>
          <p:cNvPr id="31769" name="Freeform 102"/>
          <p:cNvSpPr>
            <a:spLocks/>
          </p:cNvSpPr>
          <p:nvPr/>
        </p:nvSpPr>
        <p:spPr bwMode="auto">
          <a:xfrm>
            <a:off x="3225800" y="1203325"/>
            <a:ext cx="868363" cy="92075"/>
          </a:xfrm>
          <a:custGeom>
            <a:avLst/>
            <a:gdLst>
              <a:gd name="T0" fmla="*/ 0 w 800"/>
              <a:gd name="T1" fmla="*/ 2147483647 h 160"/>
              <a:gd name="T2" fmla="*/ 2147483647 w 800"/>
              <a:gd name="T3" fmla="*/ 2147483647 h 160"/>
              <a:gd name="T4" fmla="*/ 2147483647 w 800"/>
              <a:gd name="T5" fmla="*/ 2147483647 h 160"/>
              <a:gd name="T6" fmla="*/ 2147483647 w 800"/>
              <a:gd name="T7" fmla="*/ 2147483647 h 160"/>
              <a:gd name="T8" fmla="*/ 2147483647 w 800"/>
              <a:gd name="T9" fmla="*/ 0 h 160"/>
              <a:gd name="T10" fmla="*/ 2147483647 w 800"/>
              <a:gd name="T11" fmla="*/ 2147483647 h 160"/>
              <a:gd name="T12" fmla="*/ 2147483647 w 800"/>
              <a:gd name="T13" fmla="*/ 2147483647 h 160"/>
              <a:gd name="T14" fmla="*/ 2147483647 w 800"/>
              <a:gd name="T15" fmla="*/ 2147483647 h 160"/>
              <a:gd name="T16" fmla="*/ 0 60000 65536"/>
              <a:gd name="T17" fmla="*/ 0 60000 65536"/>
              <a:gd name="T18" fmla="*/ 0 60000 65536"/>
              <a:gd name="T19" fmla="*/ 0 60000 65536"/>
              <a:gd name="T20" fmla="*/ 0 60000 65536"/>
              <a:gd name="T21" fmla="*/ 0 60000 65536"/>
              <a:gd name="T22" fmla="*/ 0 60000 65536"/>
              <a:gd name="T23" fmla="*/ 0 60000 65536"/>
              <a:gd name="T24" fmla="*/ 0 w 800"/>
              <a:gd name="T25" fmla="*/ 0 h 160"/>
              <a:gd name="T26" fmla="*/ 800 w 800"/>
              <a:gd name="T27" fmla="*/ 160 h 1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0" h="160">
                <a:moveTo>
                  <a:pt x="0" y="160"/>
                </a:moveTo>
                <a:cubicBezTo>
                  <a:pt x="7" y="140"/>
                  <a:pt x="3" y="112"/>
                  <a:pt x="20" y="100"/>
                </a:cubicBezTo>
                <a:cubicBezTo>
                  <a:pt x="54" y="75"/>
                  <a:pt x="100" y="73"/>
                  <a:pt x="140" y="60"/>
                </a:cubicBezTo>
                <a:cubicBezTo>
                  <a:pt x="163" y="52"/>
                  <a:pt x="179" y="31"/>
                  <a:pt x="200" y="20"/>
                </a:cubicBezTo>
                <a:cubicBezTo>
                  <a:pt x="219" y="11"/>
                  <a:pt x="240" y="7"/>
                  <a:pt x="260" y="0"/>
                </a:cubicBezTo>
                <a:cubicBezTo>
                  <a:pt x="359" y="66"/>
                  <a:pt x="412" y="64"/>
                  <a:pt x="540" y="80"/>
                </a:cubicBezTo>
                <a:cubicBezTo>
                  <a:pt x="634" y="111"/>
                  <a:pt x="588" y="106"/>
                  <a:pt x="720" y="80"/>
                </a:cubicBezTo>
                <a:cubicBezTo>
                  <a:pt x="747" y="75"/>
                  <a:pt x="800" y="60"/>
                  <a:pt x="800" y="60"/>
                </a:cubicBezTo>
              </a:path>
            </a:pathLst>
          </a:custGeom>
          <a:solidFill>
            <a:srgbClr val="FF0000"/>
          </a:solidFill>
          <a:ln w="38100">
            <a:solidFill>
              <a:srgbClr val="FF0000"/>
            </a:solidFill>
            <a:round/>
            <a:headEnd/>
            <a:tailEnd/>
          </a:ln>
        </p:spPr>
        <p:txBody>
          <a:bodyPr/>
          <a:lstStyle/>
          <a:p>
            <a:endParaRPr lang="en-US"/>
          </a:p>
        </p:txBody>
      </p:sp>
      <p:sp>
        <p:nvSpPr>
          <p:cNvPr id="31770" name="Rectangle 101"/>
          <p:cNvSpPr>
            <a:spLocks noChangeArrowheads="1"/>
          </p:cNvSpPr>
          <p:nvPr/>
        </p:nvSpPr>
        <p:spPr bwMode="auto">
          <a:xfrm>
            <a:off x="3141663" y="1287463"/>
            <a:ext cx="92075" cy="274637"/>
          </a:xfrm>
          <a:prstGeom prst="rect">
            <a:avLst/>
          </a:prstGeom>
          <a:solidFill>
            <a:srgbClr val="000000"/>
          </a:solidFill>
          <a:ln w="9525">
            <a:solidFill>
              <a:srgbClr val="000000"/>
            </a:solidFill>
            <a:miter lim="800000"/>
            <a:headEnd/>
            <a:tailEnd/>
          </a:ln>
        </p:spPr>
        <p:txBody>
          <a:bodyPr/>
          <a:lstStyle/>
          <a:p>
            <a:endParaRPr lang="en-US"/>
          </a:p>
        </p:txBody>
      </p:sp>
      <p:sp>
        <p:nvSpPr>
          <p:cNvPr id="31771" name="Rectangle 98"/>
          <p:cNvSpPr>
            <a:spLocks noChangeArrowheads="1"/>
          </p:cNvSpPr>
          <p:nvPr/>
        </p:nvSpPr>
        <p:spPr bwMode="auto">
          <a:xfrm>
            <a:off x="1927225" y="2405063"/>
            <a:ext cx="1279525" cy="92075"/>
          </a:xfrm>
          <a:prstGeom prst="rect">
            <a:avLst/>
          </a:prstGeom>
          <a:solidFill>
            <a:srgbClr val="FF0000"/>
          </a:solidFill>
          <a:ln w="9525">
            <a:solidFill>
              <a:srgbClr val="FF0000"/>
            </a:solidFill>
            <a:miter lim="800000"/>
            <a:headEnd/>
            <a:tailEnd/>
          </a:ln>
        </p:spPr>
        <p:txBody>
          <a:bodyPr/>
          <a:lstStyle/>
          <a:p>
            <a:endParaRPr lang="en-US"/>
          </a:p>
        </p:txBody>
      </p:sp>
      <p:sp>
        <p:nvSpPr>
          <p:cNvPr id="31772" name="Rectangle 97"/>
          <p:cNvSpPr>
            <a:spLocks noChangeArrowheads="1"/>
          </p:cNvSpPr>
          <p:nvPr/>
        </p:nvSpPr>
        <p:spPr bwMode="auto">
          <a:xfrm>
            <a:off x="1952625" y="2305050"/>
            <a:ext cx="92075" cy="182563"/>
          </a:xfrm>
          <a:prstGeom prst="rect">
            <a:avLst/>
          </a:prstGeom>
          <a:solidFill>
            <a:srgbClr val="FF0000"/>
          </a:solidFill>
          <a:ln w="9525">
            <a:solidFill>
              <a:srgbClr val="FF0000"/>
            </a:solidFill>
            <a:miter lim="800000"/>
            <a:headEnd/>
            <a:tailEnd/>
          </a:ln>
        </p:spPr>
        <p:txBody>
          <a:bodyPr/>
          <a:lstStyle/>
          <a:p>
            <a:endParaRPr lang="en-US"/>
          </a:p>
        </p:txBody>
      </p:sp>
      <p:sp>
        <p:nvSpPr>
          <p:cNvPr id="31773" name="AutoShape 96" descr="Zig zag"/>
          <p:cNvSpPr>
            <a:spLocks noChangeArrowheads="1"/>
          </p:cNvSpPr>
          <p:nvPr/>
        </p:nvSpPr>
        <p:spPr bwMode="auto">
          <a:xfrm>
            <a:off x="1782763" y="2006600"/>
            <a:ext cx="457200" cy="274638"/>
          </a:xfrm>
          <a:prstGeom prst="plaque">
            <a:avLst>
              <a:gd name="adj" fmla="val 16667"/>
            </a:avLst>
          </a:prstGeom>
          <a:pattFill prst="zigZag">
            <a:fgClr>
              <a:srgbClr val="000000"/>
            </a:fgClr>
            <a:bgClr>
              <a:srgbClr val="FFFFFF"/>
            </a:bgClr>
          </a:pattFill>
          <a:ln w="9525">
            <a:solidFill>
              <a:srgbClr val="000000"/>
            </a:solidFill>
            <a:miter lim="800000"/>
            <a:headEnd/>
            <a:tailEnd/>
          </a:ln>
        </p:spPr>
        <p:txBody>
          <a:bodyPr/>
          <a:lstStyle/>
          <a:p>
            <a:endParaRPr lang="en-US"/>
          </a:p>
        </p:txBody>
      </p:sp>
      <p:sp>
        <p:nvSpPr>
          <p:cNvPr id="31774" name="AutoShape 94"/>
          <p:cNvSpPr>
            <a:spLocks noChangeArrowheads="1"/>
          </p:cNvSpPr>
          <p:nvPr/>
        </p:nvSpPr>
        <p:spPr bwMode="auto">
          <a:xfrm>
            <a:off x="2984500" y="2549525"/>
            <a:ext cx="457200" cy="365125"/>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2160 w 21600"/>
              <a:gd name="T13" fmla="*/ 8640 h 21600"/>
              <a:gd name="T14" fmla="*/ 19440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lnTo>
                  <a:pt x="10800" y="0"/>
                </a:lnTo>
                <a:close/>
              </a:path>
            </a:pathLst>
          </a:custGeom>
          <a:solidFill>
            <a:srgbClr val="33CCCC"/>
          </a:solidFill>
          <a:ln w="19050">
            <a:solidFill>
              <a:srgbClr val="000000"/>
            </a:solidFill>
            <a:miter lim="800000"/>
            <a:headEnd/>
            <a:tailEnd/>
          </a:ln>
        </p:spPr>
        <p:txBody>
          <a:bodyPr/>
          <a:lstStyle/>
          <a:p>
            <a:endParaRPr lang="en-US"/>
          </a:p>
        </p:txBody>
      </p:sp>
      <p:sp>
        <p:nvSpPr>
          <p:cNvPr id="31775" name="Oval 71"/>
          <p:cNvSpPr>
            <a:spLocks noChangeArrowheads="1"/>
          </p:cNvSpPr>
          <p:nvPr/>
        </p:nvSpPr>
        <p:spPr bwMode="auto">
          <a:xfrm>
            <a:off x="1658938" y="6015038"/>
            <a:ext cx="92075" cy="92075"/>
          </a:xfrm>
          <a:prstGeom prst="ellipse">
            <a:avLst/>
          </a:prstGeom>
          <a:solidFill>
            <a:srgbClr val="000000"/>
          </a:solidFill>
          <a:ln w="9525">
            <a:solidFill>
              <a:srgbClr val="000000"/>
            </a:solidFill>
            <a:round/>
            <a:headEnd/>
            <a:tailEnd/>
          </a:ln>
        </p:spPr>
        <p:txBody>
          <a:bodyPr/>
          <a:lstStyle/>
          <a:p>
            <a:endParaRPr lang="en-US"/>
          </a:p>
        </p:txBody>
      </p:sp>
      <p:sp>
        <p:nvSpPr>
          <p:cNvPr id="31776" name="Rectangle 1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31777" name="Rectangle 113"/>
          <p:cNvSpPr>
            <a:spLocks noChangeArrowheads="1"/>
          </p:cNvSpPr>
          <p:nvPr/>
        </p:nvSpPr>
        <p:spPr bwMode="auto">
          <a:xfrm>
            <a:off x="0" y="406400"/>
            <a:ext cx="66484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indent="457200"/>
            <a:r>
              <a:rPr lang="en-US" sz="1200">
                <a:cs typeface="Times New Roman" pitchFamily="18" charset="0"/>
              </a:rPr>
              <a:t>							</a:t>
            </a:r>
            <a:endParaRPr lang="en-US" sz="1100"/>
          </a:p>
          <a:p>
            <a:pPr indent="457200"/>
            <a:endParaRPr lang="en-US" sz="1100"/>
          </a:p>
          <a:p>
            <a:pPr indent="457200"/>
            <a:r>
              <a:rPr lang="en-US" sz="1200">
                <a:cs typeface="Times New Roman" pitchFamily="18" charset="0"/>
              </a:rPr>
              <a:t>		</a:t>
            </a:r>
            <a:endParaRPr lang="en-US" sz="1100"/>
          </a:p>
          <a:p>
            <a:pPr indent="457200"/>
            <a:endParaRPr lang="en-US"/>
          </a:p>
        </p:txBody>
      </p:sp>
      <p:sp>
        <p:nvSpPr>
          <p:cNvPr id="42099" name="Rectangle 115"/>
          <p:cNvSpPr>
            <a:spLocks noChangeArrowheads="1"/>
          </p:cNvSpPr>
          <p:nvPr/>
        </p:nvSpPr>
        <p:spPr bwMode="auto">
          <a:xfrm>
            <a:off x="2743200" y="1047750"/>
            <a:ext cx="646113" cy="647700"/>
          </a:xfrm>
          <a:prstGeom prst="rect">
            <a:avLst/>
          </a:prstGeom>
          <a:noFill/>
          <a:ln w="9525">
            <a:noFill/>
            <a:miter lim="800000"/>
            <a:headEnd/>
            <a:tailEnd/>
          </a:ln>
          <a:effectLst/>
        </p:spPr>
        <p:txBody>
          <a:bodyPr wrap="none" anchor="ctr">
            <a:spAutoFit/>
          </a:bodyPr>
          <a:lstStyle/>
          <a:p>
            <a:pPr>
              <a:defRPr/>
            </a:pPr>
            <a:endParaRPr lang="en-US" sz="1200" dirty="0">
              <a:ea typeface="Times New Roman" pitchFamily="18" charset="0"/>
            </a:endParaRPr>
          </a:p>
          <a:p>
            <a:pPr indent="457200">
              <a:defRPr/>
            </a:pPr>
            <a:endParaRPr lang="en-US" dirty="0"/>
          </a:p>
        </p:txBody>
      </p:sp>
      <p:sp>
        <p:nvSpPr>
          <p:cNvPr id="31779" name="Rectangle 118"/>
          <p:cNvSpPr>
            <a:spLocks noChangeArrowheads="1"/>
          </p:cNvSpPr>
          <p:nvPr/>
        </p:nvSpPr>
        <p:spPr bwMode="auto">
          <a:xfrm>
            <a:off x="0" y="1371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1100"/>
          </a:p>
          <a:p>
            <a:r>
              <a:rPr lang="en-US"/>
              <a:t>											Cylinder</a:t>
            </a:r>
          </a:p>
          <a:p>
            <a:endParaRPr lang="en-US"/>
          </a:p>
        </p:txBody>
      </p:sp>
      <p:sp>
        <p:nvSpPr>
          <p:cNvPr id="31780" name="Rectangle 120"/>
          <p:cNvSpPr>
            <a:spLocks noChangeArrowheads="1"/>
          </p:cNvSpPr>
          <p:nvPr/>
        </p:nvSpPr>
        <p:spPr bwMode="auto">
          <a:xfrm>
            <a:off x="0" y="1504950"/>
            <a:ext cx="6080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200">
                <a:cs typeface="Times New Roman" pitchFamily="18" charset="0"/>
              </a:rPr>
              <a:t>            </a:t>
            </a:r>
            <a:endParaRPr lang="en-US" sz="1100"/>
          </a:p>
          <a:p>
            <a:endParaRPr lang="en-US"/>
          </a:p>
        </p:txBody>
      </p:sp>
      <p:sp>
        <p:nvSpPr>
          <p:cNvPr id="31781" name="Rectangle 122"/>
          <p:cNvSpPr>
            <a:spLocks noChangeArrowheads="1"/>
          </p:cNvSpPr>
          <p:nvPr/>
        </p:nvSpPr>
        <p:spPr bwMode="auto">
          <a:xfrm>
            <a:off x="0" y="2286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a:p>
            <a:endParaRPr lang="en-US"/>
          </a:p>
        </p:txBody>
      </p:sp>
      <p:sp>
        <p:nvSpPr>
          <p:cNvPr id="31782" name="Rectangle 124"/>
          <p:cNvSpPr>
            <a:spLocks noChangeArrowheads="1"/>
          </p:cNvSpPr>
          <p:nvPr/>
        </p:nvSpPr>
        <p:spPr bwMode="auto">
          <a:xfrm>
            <a:off x="0" y="2286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t>					</a:t>
            </a:r>
          </a:p>
          <a:p>
            <a:endParaRPr lang="en-US"/>
          </a:p>
        </p:txBody>
      </p:sp>
      <p:sp>
        <p:nvSpPr>
          <p:cNvPr id="31783" name="Rectangle 125"/>
          <p:cNvSpPr>
            <a:spLocks noChangeArrowheads="1"/>
          </p:cNvSpPr>
          <p:nvPr/>
        </p:nvSpPr>
        <p:spPr bwMode="auto">
          <a:xfrm>
            <a:off x="0" y="2286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indent="457200"/>
            <a:r>
              <a:rPr lang="en-US" sz="1200">
                <a:cs typeface="Times New Roman" pitchFamily="18" charset="0"/>
              </a:rPr>
              <a:t>					</a:t>
            </a:r>
            <a:endParaRPr lang="en-US" sz="1100"/>
          </a:p>
          <a:p>
            <a:pPr indent="457200"/>
            <a:endParaRPr lang="en-US"/>
          </a:p>
        </p:txBody>
      </p:sp>
      <p:sp>
        <p:nvSpPr>
          <p:cNvPr id="31784" name="AutoShape 81"/>
          <p:cNvSpPr>
            <a:spLocks noChangeArrowheads="1"/>
          </p:cNvSpPr>
          <p:nvPr/>
        </p:nvSpPr>
        <p:spPr bwMode="auto">
          <a:xfrm>
            <a:off x="3825875" y="4087813"/>
            <a:ext cx="274638" cy="274637"/>
          </a:xfrm>
          <a:prstGeom prst="flowChartSummingJunction">
            <a:avLst/>
          </a:prstGeom>
          <a:solidFill>
            <a:srgbClr val="993300"/>
          </a:solidFill>
          <a:ln w="9525">
            <a:solidFill>
              <a:srgbClr val="000000"/>
            </a:solidFill>
            <a:round/>
            <a:headEnd/>
            <a:tailEnd/>
          </a:ln>
        </p:spPr>
        <p:txBody>
          <a:bodyPr/>
          <a:lstStyle/>
          <a:p>
            <a:endParaRPr lang="en-US"/>
          </a:p>
        </p:txBody>
      </p:sp>
      <p:sp>
        <p:nvSpPr>
          <p:cNvPr id="31785" name="TextBox 125"/>
          <p:cNvSpPr txBox="1">
            <a:spLocks noChangeArrowheads="1"/>
          </p:cNvSpPr>
          <p:nvPr/>
        </p:nvSpPr>
        <p:spPr bwMode="auto">
          <a:xfrm>
            <a:off x="5676900" y="546100"/>
            <a:ext cx="32893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Narrow" pitchFamily="34" charset="0"/>
              </a:defRPr>
            </a:lvl1pPr>
            <a:lvl2pPr marL="914400" indent="-45720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buFontTx/>
              <a:buAutoNum type="arabicPeriod"/>
            </a:pPr>
            <a:r>
              <a:rPr lang="en-US"/>
              <a:t>Chemical Storage</a:t>
            </a:r>
          </a:p>
          <a:p>
            <a:pPr>
              <a:buFontTx/>
              <a:buAutoNum type="arabicPeriod"/>
            </a:pPr>
            <a:r>
              <a:rPr lang="en-US"/>
              <a:t>Suction Assembly</a:t>
            </a:r>
          </a:p>
          <a:p>
            <a:pPr lvl="1">
              <a:buFontTx/>
              <a:buAutoNum type="arabicPeriod"/>
            </a:pPr>
            <a:r>
              <a:rPr lang="en-US"/>
              <a:t>Foot Valve</a:t>
            </a:r>
          </a:p>
          <a:p>
            <a:pPr lvl="1">
              <a:buFontTx/>
              <a:buAutoNum type="arabicPeriod"/>
            </a:pPr>
            <a:r>
              <a:rPr lang="en-US"/>
              <a:t>Suction Strainer</a:t>
            </a:r>
          </a:p>
          <a:p>
            <a:pPr>
              <a:buFontTx/>
              <a:buAutoNum type="arabicPeriod"/>
            </a:pPr>
            <a:r>
              <a:rPr lang="en-US"/>
              <a:t>Calibration Chamber</a:t>
            </a:r>
          </a:p>
          <a:p>
            <a:pPr>
              <a:buFontTx/>
              <a:buAutoNum type="arabicPeriod"/>
            </a:pPr>
            <a:r>
              <a:rPr lang="en-US"/>
              <a:t>Four-Function Valve</a:t>
            </a:r>
          </a:p>
          <a:p>
            <a:pPr lvl="1">
              <a:buFontTx/>
              <a:buAutoNum type="arabicPeriod"/>
            </a:pPr>
            <a:r>
              <a:rPr lang="en-US"/>
              <a:t>Anti-Siphon Valve</a:t>
            </a:r>
          </a:p>
          <a:p>
            <a:pPr lvl="1">
              <a:buFontTx/>
              <a:buAutoNum type="arabicPeriod"/>
            </a:pPr>
            <a:r>
              <a:rPr lang="en-US"/>
              <a:t>Back Pressure Relief Valve</a:t>
            </a:r>
          </a:p>
          <a:p>
            <a:pPr lvl="1">
              <a:buFontTx/>
              <a:buAutoNum type="arabicPeriod"/>
            </a:pPr>
            <a:r>
              <a:rPr lang="en-US"/>
              <a:t>Pressure Relief Valve</a:t>
            </a:r>
          </a:p>
          <a:p>
            <a:pPr lvl="1">
              <a:buFontTx/>
              <a:buAutoNum type="arabicPeriod"/>
            </a:pPr>
            <a:r>
              <a:rPr lang="en-US"/>
              <a:t>Priming Function</a:t>
            </a:r>
          </a:p>
          <a:p>
            <a:pPr>
              <a:buFontTx/>
              <a:buAutoNum type="arabicPeriod"/>
            </a:pPr>
            <a:r>
              <a:rPr lang="en-US"/>
              <a:t>Pulsation Dampener</a:t>
            </a:r>
          </a:p>
          <a:p>
            <a:pPr>
              <a:buFontTx/>
              <a:buAutoNum type="arabicPeriod"/>
            </a:pPr>
            <a:r>
              <a:rPr lang="en-US"/>
              <a:t>Injector Assembly</a:t>
            </a:r>
          </a:p>
          <a:p>
            <a:pPr>
              <a:buFontTx/>
              <a:buAutoNum type="arabicPeriod"/>
            </a:pPr>
            <a:r>
              <a:rPr lang="en-US"/>
              <a:t>Liquid Feed Pump</a:t>
            </a:r>
          </a:p>
        </p:txBody>
      </p:sp>
      <p:sp>
        <p:nvSpPr>
          <p:cNvPr id="31786" name="TextBox 126"/>
          <p:cNvSpPr txBox="1">
            <a:spLocks noChangeArrowheads="1"/>
          </p:cNvSpPr>
          <p:nvPr/>
        </p:nvSpPr>
        <p:spPr bwMode="auto">
          <a:xfrm>
            <a:off x="0" y="2794000"/>
            <a:ext cx="2286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a:r>
              <a:rPr lang="en-US" sz="3200" b="1">
                <a:solidFill>
                  <a:srgbClr val="FF0000"/>
                </a:solidFill>
              </a:rPr>
              <a:t>Chemical Feed System</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lgn="ctr">
              <a:defRPr/>
            </a:pPr>
            <a:r>
              <a:rPr lang="en-US" dirty="0" smtClean="0"/>
              <a:t>Pump pulling chemical from the storage container:</a:t>
            </a:r>
          </a:p>
          <a:p>
            <a:pPr indent="0" algn="ctr">
              <a:defRPr/>
            </a:pPr>
            <a:endParaRPr lang="en-US" dirty="0"/>
          </a:p>
        </p:txBody>
      </p:sp>
      <p:sp>
        <p:nvSpPr>
          <p:cNvPr id="2" name="Title 1"/>
          <p:cNvSpPr>
            <a:spLocks noGrp="1"/>
          </p:cNvSpPr>
          <p:nvPr>
            <p:ph type="title"/>
          </p:nvPr>
        </p:nvSpPr>
        <p:spPr/>
        <p:txBody>
          <a:bodyPr/>
          <a:lstStyle/>
          <a:p>
            <a:pPr>
              <a:defRPr/>
            </a:pPr>
            <a:r>
              <a:rPr lang="en-US" sz="4000" b="1" dirty="0" smtClean="0"/>
              <a:t>Mechanical Diaphragm Metering Pump</a:t>
            </a:r>
            <a:endParaRPr lang="en-US" sz="4000" dirty="0"/>
          </a:p>
        </p:txBody>
      </p:sp>
      <p:sp>
        <p:nvSpPr>
          <p:cNvPr id="327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BC26AC55-C596-45E0-AA57-645F6822C8D2}" type="slidenum">
              <a:rPr lang="en-US" sz="1400" smtClean="0">
                <a:latin typeface="Arial" charset="0"/>
              </a:rPr>
              <a:pPr/>
              <a:t>31</a:t>
            </a:fld>
            <a:endParaRPr lang="en-US" sz="1400" smtClean="0">
              <a:latin typeface="Arial" charset="0"/>
            </a:endParaRPr>
          </a:p>
        </p:txBody>
      </p:sp>
      <p:grpSp>
        <p:nvGrpSpPr>
          <p:cNvPr id="32773" name="Group 32"/>
          <p:cNvGrpSpPr>
            <a:grpSpLocks/>
          </p:cNvGrpSpPr>
          <p:nvPr/>
        </p:nvGrpSpPr>
        <p:grpSpPr bwMode="auto">
          <a:xfrm>
            <a:off x="2382838" y="2305050"/>
            <a:ext cx="3290887" cy="4286250"/>
            <a:chOff x="2592" y="5994"/>
            <a:chExt cx="5184" cy="6752"/>
          </a:xfrm>
        </p:grpSpPr>
        <p:sp>
          <p:nvSpPr>
            <p:cNvPr id="32780" name="Rectangle 33"/>
            <p:cNvSpPr>
              <a:spLocks noChangeArrowheads="1"/>
            </p:cNvSpPr>
            <p:nvPr/>
          </p:nvSpPr>
          <p:spPr bwMode="auto">
            <a:xfrm>
              <a:off x="6480" y="9868"/>
              <a:ext cx="288" cy="2016"/>
            </a:xfrm>
            <a:prstGeom prst="rect">
              <a:avLst/>
            </a:prstGeom>
            <a:solidFill>
              <a:srgbClr val="000000"/>
            </a:solidFill>
            <a:ln w="9525">
              <a:solidFill>
                <a:srgbClr val="000000"/>
              </a:solidFill>
              <a:miter lim="800000"/>
              <a:headEnd/>
              <a:tailEnd/>
            </a:ln>
          </p:spPr>
          <p:txBody>
            <a:bodyPr/>
            <a:lstStyle/>
            <a:p>
              <a:endParaRPr lang="en-US"/>
            </a:p>
          </p:txBody>
        </p:sp>
        <p:sp>
          <p:nvSpPr>
            <p:cNvPr id="32781" name="Rectangle 34"/>
            <p:cNvSpPr>
              <a:spLocks noChangeArrowheads="1"/>
            </p:cNvSpPr>
            <p:nvPr/>
          </p:nvSpPr>
          <p:spPr bwMode="auto">
            <a:xfrm>
              <a:off x="6480" y="5994"/>
              <a:ext cx="288" cy="2016"/>
            </a:xfrm>
            <a:prstGeom prst="rect">
              <a:avLst/>
            </a:prstGeom>
            <a:solidFill>
              <a:srgbClr val="000000"/>
            </a:solidFill>
            <a:ln w="9525">
              <a:solidFill>
                <a:srgbClr val="000000"/>
              </a:solidFill>
              <a:miter lim="800000"/>
              <a:headEnd/>
              <a:tailEnd/>
            </a:ln>
          </p:spPr>
          <p:txBody>
            <a:bodyPr/>
            <a:lstStyle/>
            <a:p>
              <a:endParaRPr lang="en-US"/>
            </a:p>
          </p:txBody>
        </p:sp>
        <p:sp>
          <p:nvSpPr>
            <p:cNvPr id="32782" name="Rectangle 35" descr="Light downward diagonal"/>
            <p:cNvSpPr>
              <a:spLocks noChangeArrowheads="1"/>
            </p:cNvSpPr>
            <p:nvPr/>
          </p:nvSpPr>
          <p:spPr bwMode="auto">
            <a:xfrm>
              <a:off x="2592" y="8860"/>
              <a:ext cx="3600" cy="288"/>
            </a:xfrm>
            <a:prstGeom prst="rect">
              <a:avLst/>
            </a:prstGeom>
            <a:pattFill prst="ltDnDiag">
              <a:fgClr>
                <a:srgbClr val="000000"/>
              </a:fgClr>
              <a:bgClr>
                <a:srgbClr val="FF0000"/>
              </a:bgClr>
            </a:pattFill>
            <a:ln w="9525">
              <a:solidFill>
                <a:srgbClr val="000000"/>
              </a:solidFill>
              <a:miter lim="800000"/>
              <a:headEnd/>
              <a:tailEnd/>
            </a:ln>
          </p:spPr>
          <p:txBody>
            <a:bodyPr/>
            <a:lstStyle/>
            <a:p>
              <a:endParaRPr lang="en-US"/>
            </a:p>
          </p:txBody>
        </p:sp>
        <p:sp>
          <p:nvSpPr>
            <p:cNvPr id="32783" name="Rectangle 36"/>
            <p:cNvSpPr>
              <a:spLocks noChangeArrowheads="1"/>
            </p:cNvSpPr>
            <p:nvPr/>
          </p:nvSpPr>
          <p:spPr bwMode="auto">
            <a:xfrm>
              <a:off x="5760" y="8429"/>
              <a:ext cx="288" cy="1296"/>
            </a:xfrm>
            <a:prstGeom prst="rect">
              <a:avLst/>
            </a:prstGeom>
            <a:solidFill>
              <a:srgbClr val="FFCC99"/>
            </a:solidFill>
            <a:ln w="9525">
              <a:solidFill>
                <a:srgbClr val="000000"/>
              </a:solidFill>
              <a:miter lim="800000"/>
              <a:headEnd/>
              <a:tailEnd/>
            </a:ln>
          </p:spPr>
          <p:txBody>
            <a:bodyPr/>
            <a:lstStyle/>
            <a:p>
              <a:endParaRPr lang="en-US"/>
            </a:p>
          </p:txBody>
        </p:sp>
        <p:sp>
          <p:nvSpPr>
            <p:cNvPr id="32784" name="Rectangle 37"/>
            <p:cNvSpPr>
              <a:spLocks noChangeArrowheads="1"/>
            </p:cNvSpPr>
            <p:nvPr/>
          </p:nvSpPr>
          <p:spPr bwMode="auto">
            <a:xfrm>
              <a:off x="3312" y="9868"/>
              <a:ext cx="3600" cy="288"/>
            </a:xfrm>
            <a:prstGeom prst="rect">
              <a:avLst/>
            </a:prstGeom>
            <a:solidFill>
              <a:srgbClr val="000000"/>
            </a:solidFill>
            <a:ln w="9525">
              <a:solidFill>
                <a:srgbClr val="000000"/>
              </a:solidFill>
              <a:miter lim="800000"/>
              <a:headEnd/>
              <a:tailEnd/>
            </a:ln>
          </p:spPr>
          <p:txBody>
            <a:bodyPr/>
            <a:lstStyle/>
            <a:p>
              <a:endParaRPr lang="en-US"/>
            </a:p>
          </p:txBody>
        </p:sp>
        <p:sp>
          <p:nvSpPr>
            <p:cNvPr id="32785" name="Rectangle 38"/>
            <p:cNvSpPr>
              <a:spLocks noChangeArrowheads="1"/>
            </p:cNvSpPr>
            <p:nvPr/>
          </p:nvSpPr>
          <p:spPr bwMode="auto">
            <a:xfrm>
              <a:off x="7488" y="5994"/>
              <a:ext cx="288" cy="5904"/>
            </a:xfrm>
            <a:prstGeom prst="rect">
              <a:avLst/>
            </a:prstGeom>
            <a:solidFill>
              <a:srgbClr val="000000"/>
            </a:solidFill>
            <a:ln w="9525">
              <a:solidFill>
                <a:srgbClr val="000000"/>
              </a:solidFill>
              <a:miter lim="800000"/>
              <a:headEnd/>
              <a:tailEnd/>
            </a:ln>
          </p:spPr>
          <p:txBody>
            <a:bodyPr/>
            <a:lstStyle/>
            <a:p>
              <a:endParaRPr lang="en-US"/>
            </a:p>
          </p:txBody>
        </p:sp>
        <p:sp>
          <p:nvSpPr>
            <p:cNvPr id="32786" name="Rectangle 39"/>
            <p:cNvSpPr>
              <a:spLocks noChangeArrowheads="1"/>
            </p:cNvSpPr>
            <p:nvPr/>
          </p:nvSpPr>
          <p:spPr bwMode="auto">
            <a:xfrm>
              <a:off x="3312" y="7998"/>
              <a:ext cx="3600" cy="288"/>
            </a:xfrm>
            <a:prstGeom prst="rect">
              <a:avLst/>
            </a:prstGeom>
            <a:solidFill>
              <a:srgbClr val="000000"/>
            </a:solidFill>
            <a:ln w="9525">
              <a:solidFill>
                <a:srgbClr val="000000"/>
              </a:solidFill>
              <a:miter lim="800000"/>
              <a:headEnd/>
              <a:tailEnd/>
            </a:ln>
          </p:spPr>
          <p:txBody>
            <a:bodyPr/>
            <a:lstStyle/>
            <a:p>
              <a:endParaRPr lang="en-US"/>
            </a:p>
          </p:txBody>
        </p:sp>
        <p:sp>
          <p:nvSpPr>
            <p:cNvPr id="32787" name="Line 40"/>
            <p:cNvSpPr>
              <a:spLocks noChangeShapeType="1"/>
            </p:cNvSpPr>
            <p:nvPr/>
          </p:nvSpPr>
          <p:spPr bwMode="auto">
            <a:xfrm>
              <a:off x="5904" y="8285"/>
              <a:ext cx="0" cy="1584"/>
            </a:xfrm>
            <a:prstGeom prst="line">
              <a:avLst/>
            </a:prstGeom>
            <a:noFill/>
            <a:ln w="762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8" name="Oval 41"/>
            <p:cNvSpPr>
              <a:spLocks noChangeArrowheads="1"/>
            </p:cNvSpPr>
            <p:nvPr/>
          </p:nvSpPr>
          <p:spPr bwMode="auto">
            <a:xfrm>
              <a:off x="6912" y="7710"/>
              <a:ext cx="432" cy="432"/>
            </a:xfrm>
            <a:prstGeom prst="ellipse">
              <a:avLst/>
            </a:prstGeom>
            <a:solidFill>
              <a:srgbClr val="CCFFCC"/>
            </a:solidFill>
            <a:ln w="9525">
              <a:solidFill>
                <a:srgbClr val="000000"/>
              </a:solidFill>
              <a:round/>
              <a:headEnd/>
              <a:tailEnd/>
            </a:ln>
          </p:spPr>
          <p:txBody>
            <a:bodyPr/>
            <a:lstStyle/>
            <a:p>
              <a:endParaRPr lang="en-US"/>
            </a:p>
          </p:txBody>
        </p:sp>
        <p:sp>
          <p:nvSpPr>
            <p:cNvPr id="32789" name="Oval 42"/>
            <p:cNvSpPr>
              <a:spLocks noChangeArrowheads="1"/>
            </p:cNvSpPr>
            <p:nvPr/>
          </p:nvSpPr>
          <p:spPr bwMode="auto">
            <a:xfrm>
              <a:off x="6912" y="10455"/>
              <a:ext cx="432" cy="432"/>
            </a:xfrm>
            <a:prstGeom prst="ellipse">
              <a:avLst/>
            </a:prstGeom>
            <a:solidFill>
              <a:srgbClr val="CCFFCC"/>
            </a:solidFill>
            <a:ln w="9525">
              <a:solidFill>
                <a:srgbClr val="000000"/>
              </a:solidFill>
              <a:round/>
              <a:headEnd/>
              <a:tailEnd/>
            </a:ln>
          </p:spPr>
          <p:txBody>
            <a:bodyPr/>
            <a:lstStyle/>
            <a:p>
              <a:endParaRPr lang="en-US"/>
            </a:p>
          </p:txBody>
        </p:sp>
        <p:sp>
          <p:nvSpPr>
            <p:cNvPr id="32790" name="Line 43"/>
            <p:cNvSpPr>
              <a:spLocks noChangeShapeType="1"/>
            </p:cNvSpPr>
            <p:nvPr/>
          </p:nvSpPr>
          <p:spPr bwMode="auto">
            <a:xfrm flipH="1">
              <a:off x="3168" y="9004"/>
              <a:ext cx="2160"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91" name="Line 44"/>
            <p:cNvSpPr>
              <a:spLocks noChangeShapeType="1"/>
            </p:cNvSpPr>
            <p:nvPr/>
          </p:nvSpPr>
          <p:spPr bwMode="auto">
            <a:xfrm flipV="1">
              <a:off x="7200" y="11738"/>
              <a:ext cx="0" cy="1008"/>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92" name="Line 45"/>
            <p:cNvSpPr>
              <a:spLocks noChangeShapeType="1"/>
            </p:cNvSpPr>
            <p:nvPr/>
          </p:nvSpPr>
          <p:spPr bwMode="auto">
            <a:xfrm flipV="1">
              <a:off x="4896" y="9292"/>
              <a:ext cx="1008" cy="2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93" name="Line 46"/>
            <p:cNvSpPr>
              <a:spLocks noChangeShapeType="1"/>
            </p:cNvSpPr>
            <p:nvPr/>
          </p:nvSpPr>
          <p:spPr bwMode="auto">
            <a:xfrm flipV="1">
              <a:off x="5184" y="11018"/>
              <a:ext cx="1152" cy="43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94" name="Line 47"/>
            <p:cNvSpPr>
              <a:spLocks noChangeShapeType="1"/>
            </p:cNvSpPr>
            <p:nvPr/>
          </p:nvSpPr>
          <p:spPr bwMode="auto">
            <a:xfrm>
              <a:off x="5184" y="6858"/>
              <a:ext cx="1152" cy="43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2774" name="TextBox 51"/>
          <p:cNvSpPr txBox="1">
            <a:spLocks noChangeArrowheads="1"/>
          </p:cNvSpPr>
          <p:nvPr/>
        </p:nvSpPr>
        <p:spPr bwMode="auto">
          <a:xfrm>
            <a:off x="3340100" y="2590800"/>
            <a:ext cx="1295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r>
              <a:rPr lang="en-US"/>
              <a:t>Valve Closed</a:t>
            </a:r>
          </a:p>
        </p:txBody>
      </p:sp>
      <p:sp>
        <p:nvSpPr>
          <p:cNvPr id="32775" name="TextBox 52"/>
          <p:cNvSpPr txBox="1">
            <a:spLocks noChangeArrowheads="1"/>
          </p:cNvSpPr>
          <p:nvPr/>
        </p:nvSpPr>
        <p:spPr bwMode="auto">
          <a:xfrm>
            <a:off x="5765800" y="2654300"/>
            <a:ext cx="2971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r>
              <a:rPr lang="en-US"/>
              <a:t>Discharge Check Valve</a:t>
            </a:r>
          </a:p>
          <a:p>
            <a:r>
              <a:rPr lang="en-US"/>
              <a:t>(Outlet)</a:t>
            </a:r>
          </a:p>
          <a:p>
            <a:endParaRPr lang="en-US"/>
          </a:p>
        </p:txBody>
      </p:sp>
      <p:sp>
        <p:nvSpPr>
          <p:cNvPr id="32776" name="TextBox 53"/>
          <p:cNvSpPr txBox="1">
            <a:spLocks noChangeArrowheads="1"/>
          </p:cNvSpPr>
          <p:nvPr/>
        </p:nvSpPr>
        <p:spPr bwMode="auto">
          <a:xfrm>
            <a:off x="5676900" y="5029200"/>
            <a:ext cx="30353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r>
              <a:rPr lang="en-US"/>
              <a:t>Suction Check Valve</a:t>
            </a:r>
          </a:p>
          <a:p>
            <a:r>
              <a:rPr lang="en-US"/>
              <a:t>(Inlet)</a:t>
            </a:r>
          </a:p>
          <a:p>
            <a:endParaRPr lang="en-US"/>
          </a:p>
        </p:txBody>
      </p:sp>
      <p:sp>
        <p:nvSpPr>
          <p:cNvPr id="32777" name="TextBox 54"/>
          <p:cNvSpPr txBox="1">
            <a:spLocks noChangeArrowheads="1"/>
          </p:cNvSpPr>
          <p:nvPr/>
        </p:nvSpPr>
        <p:spPr bwMode="auto">
          <a:xfrm>
            <a:off x="2819400" y="5778500"/>
            <a:ext cx="1041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r>
              <a:rPr lang="en-US"/>
              <a:t>Valve Open</a:t>
            </a:r>
          </a:p>
        </p:txBody>
      </p:sp>
      <p:sp>
        <p:nvSpPr>
          <p:cNvPr id="32778" name="TextBox 55"/>
          <p:cNvSpPr txBox="1">
            <a:spLocks noChangeArrowheads="1"/>
          </p:cNvSpPr>
          <p:nvPr/>
        </p:nvSpPr>
        <p:spPr bwMode="auto">
          <a:xfrm>
            <a:off x="2628900" y="4508500"/>
            <a:ext cx="1765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r>
              <a:rPr lang="en-US"/>
              <a:t>Diaphragm</a:t>
            </a:r>
          </a:p>
        </p:txBody>
      </p:sp>
      <p:sp>
        <p:nvSpPr>
          <p:cNvPr id="32779" name="TextBox 58"/>
          <p:cNvSpPr txBox="1">
            <a:spLocks noChangeArrowheads="1"/>
          </p:cNvSpPr>
          <p:nvPr/>
        </p:nvSpPr>
        <p:spPr bwMode="auto">
          <a:xfrm>
            <a:off x="711200" y="3670300"/>
            <a:ext cx="23749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r>
              <a:rPr lang="en-US"/>
              <a:t>Plunger moves left</a:t>
            </a:r>
          </a:p>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lgn="ctr">
              <a:defRPr/>
            </a:pPr>
            <a:r>
              <a:rPr lang="en-US" dirty="0" smtClean="0"/>
              <a:t>Chemical is pushed in to the system.</a:t>
            </a:r>
            <a:endParaRPr lang="en-US" dirty="0"/>
          </a:p>
        </p:txBody>
      </p:sp>
      <p:sp>
        <p:nvSpPr>
          <p:cNvPr id="2" name="Title 1"/>
          <p:cNvSpPr>
            <a:spLocks noGrp="1"/>
          </p:cNvSpPr>
          <p:nvPr>
            <p:ph type="title"/>
          </p:nvPr>
        </p:nvSpPr>
        <p:spPr/>
        <p:txBody>
          <a:bodyPr/>
          <a:lstStyle/>
          <a:p>
            <a:pPr>
              <a:defRPr/>
            </a:pPr>
            <a:r>
              <a:rPr lang="en-US" sz="4000" b="1" dirty="0" smtClean="0"/>
              <a:t>Mechanical Diaphragm Metering Pump</a:t>
            </a:r>
            <a:endParaRPr lang="en-US" sz="4000" dirty="0"/>
          </a:p>
        </p:txBody>
      </p:sp>
      <p:sp>
        <p:nvSpPr>
          <p:cNvPr id="337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3E09EB3F-FF67-4FF5-80EE-D74C8A54FA1E}" type="slidenum">
              <a:rPr lang="en-US" sz="1400" smtClean="0">
                <a:latin typeface="Arial" charset="0"/>
              </a:rPr>
              <a:pPr/>
              <a:t>32</a:t>
            </a:fld>
            <a:endParaRPr lang="en-US" sz="1400" smtClean="0">
              <a:latin typeface="Arial" charset="0"/>
            </a:endParaRPr>
          </a:p>
        </p:txBody>
      </p:sp>
      <p:grpSp>
        <p:nvGrpSpPr>
          <p:cNvPr id="33797" name="Group 2"/>
          <p:cNvGrpSpPr>
            <a:grpSpLocks/>
          </p:cNvGrpSpPr>
          <p:nvPr/>
        </p:nvGrpSpPr>
        <p:grpSpPr bwMode="auto">
          <a:xfrm>
            <a:off x="2801938" y="2109788"/>
            <a:ext cx="3290887" cy="4522787"/>
            <a:chOff x="2592" y="3322"/>
            <a:chExt cx="5184" cy="7122"/>
          </a:xfrm>
        </p:grpSpPr>
        <p:sp>
          <p:nvSpPr>
            <p:cNvPr id="33804" name="Rectangle 3"/>
            <p:cNvSpPr>
              <a:spLocks noChangeArrowheads="1"/>
            </p:cNvSpPr>
            <p:nvPr/>
          </p:nvSpPr>
          <p:spPr bwMode="auto">
            <a:xfrm>
              <a:off x="6480" y="8311"/>
              <a:ext cx="288" cy="2064"/>
            </a:xfrm>
            <a:prstGeom prst="rect">
              <a:avLst/>
            </a:prstGeom>
            <a:solidFill>
              <a:srgbClr val="000000"/>
            </a:solidFill>
            <a:ln w="9525">
              <a:solidFill>
                <a:srgbClr val="000000"/>
              </a:solidFill>
              <a:miter lim="800000"/>
              <a:headEnd/>
              <a:tailEnd/>
            </a:ln>
          </p:spPr>
          <p:txBody>
            <a:bodyPr/>
            <a:lstStyle/>
            <a:p>
              <a:endParaRPr lang="en-US"/>
            </a:p>
          </p:txBody>
        </p:sp>
        <p:sp>
          <p:nvSpPr>
            <p:cNvPr id="33805" name="Rectangle 4"/>
            <p:cNvSpPr>
              <a:spLocks noChangeArrowheads="1"/>
            </p:cNvSpPr>
            <p:nvPr/>
          </p:nvSpPr>
          <p:spPr bwMode="auto">
            <a:xfrm>
              <a:off x="6480" y="4329"/>
              <a:ext cx="288" cy="2016"/>
            </a:xfrm>
            <a:prstGeom prst="rect">
              <a:avLst/>
            </a:prstGeom>
            <a:solidFill>
              <a:srgbClr val="000000"/>
            </a:solidFill>
            <a:ln w="9525">
              <a:solidFill>
                <a:srgbClr val="000000"/>
              </a:solidFill>
              <a:miter lim="800000"/>
              <a:headEnd/>
              <a:tailEnd/>
            </a:ln>
          </p:spPr>
          <p:txBody>
            <a:bodyPr/>
            <a:lstStyle/>
            <a:p>
              <a:endParaRPr lang="en-US"/>
            </a:p>
          </p:txBody>
        </p:sp>
        <p:sp>
          <p:nvSpPr>
            <p:cNvPr id="33806" name="Rectangle 5" descr="Light downward diagonal"/>
            <p:cNvSpPr>
              <a:spLocks noChangeArrowheads="1"/>
            </p:cNvSpPr>
            <p:nvPr/>
          </p:nvSpPr>
          <p:spPr bwMode="auto">
            <a:xfrm>
              <a:off x="2592" y="7303"/>
              <a:ext cx="3600" cy="288"/>
            </a:xfrm>
            <a:prstGeom prst="rect">
              <a:avLst/>
            </a:prstGeom>
            <a:pattFill prst="ltDnDiag">
              <a:fgClr>
                <a:srgbClr val="000000"/>
              </a:fgClr>
              <a:bgClr>
                <a:srgbClr val="FF0000"/>
              </a:bgClr>
            </a:pattFill>
            <a:ln w="9525">
              <a:solidFill>
                <a:srgbClr val="000000"/>
              </a:solidFill>
              <a:miter lim="800000"/>
              <a:headEnd/>
              <a:tailEnd/>
            </a:ln>
          </p:spPr>
          <p:txBody>
            <a:bodyPr/>
            <a:lstStyle/>
            <a:p>
              <a:endParaRPr lang="en-US"/>
            </a:p>
          </p:txBody>
        </p:sp>
        <p:sp>
          <p:nvSpPr>
            <p:cNvPr id="33807" name="Rectangle 6"/>
            <p:cNvSpPr>
              <a:spLocks noChangeArrowheads="1"/>
            </p:cNvSpPr>
            <p:nvPr/>
          </p:nvSpPr>
          <p:spPr bwMode="auto">
            <a:xfrm>
              <a:off x="5760" y="6774"/>
              <a:ext cx="288" cy="1440"/>
            </a:xfrm>
            <a:prstGeom prst="rect">
              <a:avLst/>
            </a:prstGeom>
            <a:solidFill>
              <a:srgbClr val="FFCC99"/>
            </a:solidFill>
            <a:ln w="9525">
              <a:solidFill>
                <a:srgbClr val="000000"/>
              </a:solidFill>
              <a:miter lim="800000"/>
              <a:headEnd/>
              <a:tailEnd/>
            </a:ln>
          </p:spPr>
          <p:txBody>
            <a:bodyPr/>
            <a:lstStyle/>
            <a:p>
              <a:endParaRPr lang="en-US"/>
            </a:p>
          </p:txBody>
        </p:sp>
        <p:sp>
          <p:nvSpPr>
            <p:cNvPr id="33808" name="Rectangle 7"/>
            <p:cNvSpPr>
              <a:spLocks noChangeArrowheads="1"/>
            </p:cNvSpPr>
            <p:nvPr/>
          </p:nvSpPr>
          <p:spPr bwMode="auto">
            <a:xfrm>
              <a:off x="3312" y="8311"/>
              <a:ext cx="3600" cy="288"/>
            </a:xfrm>
            <a:prstGeom prst="rect">
              <a:avLst/>
            </a:prstGeom>
            <a:solidFill>
              <a:srgbClr val="000000"/>
            </a:solidFill>
            <a:ln w="9525">
              <a:solidFill>
                <a:srgbClr val="000000"/>
              </a:solidFill>
              <a:miter lim="800000"/>
              <a:headEnd/>
              <a:tailEnd/>
            </a:ln>
          </p:spPr>
          <p:txBody>
            <a:bodyPr/>
            <a:lstStyle/>
            <a:p>
              <a:endParaRPr lang="en-US"/>
            </a:p>
          </p:txBody>
        </p:sp>
        <p:sp>
          <p:nvSpPr>
            <p:cNvPr id="33809" name="Rectangle 8"/>
            <p:cNvSpPr>
              <a:spLocks noChangeArrowheads="1"/>
            </p:cNvSpPr>
            <p:nvPr/>
          </p:nvSpPr>
          <p:spPr bwMode="auto">
            <a:xfrm>
              <a:off x="7488" y="4329"/>
              <a:ext cx="288" cy="6048"/>
            </a:xfrm>
            <a:prstGeom prst="rect">
              <a:avLst/>
            </a:prstGeom>
            <a:solidFill>
              <a:srgbClr val="000000"/>
            </a:solidFill>
            <a:ln w="9525">
              <a:solidFill>
                <a:srgbClr val="000000"/>
              </a:solidFill>
              <a:miter lim="800000"/>
              <a:headEnd/>
              <a:tailEnd/>
            </a:ln>
          </p:spPr>
          <p:txBody>
            <a:bodyPr/>
            <a:lstStyle/>
            <a:p>
              <a:endParaRPr lang="en-US"/>
            </a:p>
          </p:txBody>
        </p:sp>
        <p:sp>
          <p:nvSpPr>
            <p:cNvPr id="33810" name="Rectangle 9"/>
            <p:cNvSpPr>
              <a:spLocks noChangeArrowheads="1"/>
            </p:cNvSpPr>
            <p:nvPr/>
          </p:nvSpPr>
          <p:spPr bwMode="auto">
            <a:xfrm>
              <a:off x="3312" y="6344"/>
              <a:ext cx="3600" cy="288"/>
            </a:xfrm>
            <a:prstGeom prst="rect">
              <a:avLst/>
            </a:prstGeom>
            <a:solidFill>
              <a:srgbClr val="000000"/>
            </a:solidFill>
            <a:ln w="9525">
              <a:solidFill>
                <a:srgbClr val="000000"/>
              </a:solidFill>
              <a:miter lim="800000"/>
              <a:headEnd/>
              <a:tailEnd/>
            </a:ln>
          </p:spPr>
          <p:txBody>
            <a:bodyPr/>
            <a:lstStyle/>
            <a:p>
              <a:endParaRPr lang="en-US"/>
            </a:p>
          </p:txBody>
        </p:sp>
        <p:sp>
          <p:nvSpPr>
            <p:cNvPr id="33811" name="Line 10"/>
            <p:cNvSpPr>
              <a:spLocks noChangeShapeType="1"/>
            </p:cNvSpPr>
            <p:nvPr/>
          </p:nvSpPr>
          <p:spPr bwMode="auto">
            <a:xfrm>
              <a:off x="5904" y="6631"/>
              <a:ext cx="0" cy="1728"/>
            </a:xfrm>
            <a:prstGeom prst="line">
              <a:avLst/>
            </a:prstGeom>
            <a:noFill/>
            <a:ln w="762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12" name="Oval 11"/>
            <p:cNvSpPr>
              <a:spLocks noChangeArrowheads="1"/>
            </p:cNvSpPr>
            <p:nvPr/>
          </p:nvSpPr>
          <p:spPr bwMode="auto">
            <a:xfrm>
              <a:off x="6912" y="5624"/>
              <a:ext cx="432" cy="432"/>
            </a:xfrm>
            <a:prstGeom prst="ellipse">
              <a:avLst/>
            </a:prstGeom>
            <a:solidFill>
              <a:srgbClr val="CCFFCC"/>
            </a:solidFill>
            <a:ln w="9525">
              <a:solidFill>
                <a:srgbClr val="000000"/>
              </a:solidFill>
              <a:round/>
              <a:headEnd/>
              <a:tailEnd/>
            </a:ln>
          </p:spPr>
          <p:txBody>
            <a:bodyPr/>
            <a:lstStyle/>
            <a:p>
              <a:endParaRPr lang="en-US"/>
            </a:p>
          </p:txBody>
        </p:sp>
        <p:sp>
          <p:nvSpPr>
            <p:cNvPr id="33813" name="Oval 12"/>
            <p:cNvSpPr>
              <a:spLocks noChangeArrowheads="1"/>
            </p:cNvSpPr>
            <p:nvPr/>
          </p:nvSpPr>
          <p:spPr bwMode="auto">
            <a:xfrm>
              <a:off x="6912" y="9652"/>
              <a:ext cx="432" cy="432"/>
            </a:xfrm>
            <a:prstGeom prst="ellipse">
              <a:avLst/>
            </a:prstGeom>
            <a:solidFill>
              <a:srgbClr val="CCFFCC"/>
            </a:solidFill>
            <a:ln w="9525">
              <a:solidFill>
                <a:srgbClr val="000000"/>
              </a:solidFill>
              <a:round/>
              <a:headEnd/>
              <a:tailEnd/>
            </a:ln>
          </p:spPr>
          <p:txBody>
            <a:bodyPr/>
            <a:lstStyle/>
            <a:p>
              <a:endParaRPr lang="en-US"/>
            </a:p>
          </p:txBody>
        </p:sp>
        <p:sp>
          <p:nvSpPr>
            <p:cNvPr id="33814" name="Line 13"/>
            <p:cNvSpPr>
              <a:spLocks noChangeShapeType="1"/>
            </p:cNvSpPr>
            <p:nvPr/>
          </p:nvSpPr>
          <p:spPr bwMode="auto">
            <a:xfrm flipH="1">
              <a:off x="3168" y="7447"/>
              <a:ext cx="2160" cy="0"/>
            </a:xfrm>
            <a:prstGeom prst="line">
              <a:avLst/>
            </a:prstGeom>
            <a:noFill/>
            <a:ln w="2857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3815" name="Line 14"/>
            <p:cNvSpPr>
              <a:spLocks noChangeShapeType="1"/>
            </p:cNvSpPr>
            <p:nvPr/>
          </p:nvSpPr>
          <p:spPr bwMode="auto">
            <a:xfrm flipV="1">
              <a:off x="7200" y="3322"/>
              <a:ext cx="0" cy="1008"/>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16" name="Line 15"/>
            <p:cNvSpPr>
              <a:spLocks noChangeShapeType="1"/>
            </p:cNvSpPr>
            <p:nvPr/>
          </p:nvSpPr>
          <p:spPr bwMode="auto">
            <a:xfrm flipV="1">
              <a:off x="4896" y="7735"/>
              <a:ext cx="1008" cy="2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17" name="Line 16"/>
            <p:cNvSpPr>
              <a:spLocks noChangeShapeType="1"/>
            </p:cNvSpPr>
            <p:nvPr/>
          </p:nvSpPr>
          <p:spPr bwMode="auto">
            <a:xfrm flipV="1">
              <a:off x="5184" y="10012"/>
              <a:ext cx="1152" cy="43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18" name="Line 17"/>
            <p:cNvSpPr>
              <a:spLocks noChangeShapeType="1"/>
            </p:cNvSpPr>
            <p:nvPr/>
          </p:nvSpPr>
          <p:spPr bwMode="auto">
            <a:xfrm>
              <a:off x="5184" y="5301"/>
              <a:ext cx="1152" cy="43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3798" name="TextBox 20"/>
          <p:cNvSpPr txBox="1">
            <a:spLocks noChangeArrowheads="1"/>
          </p:cNvSpPr>
          <p:nvPr/>
        </p:nvSpPr>
        <p:spPr bwMode="auto">
          <a:xfrm>
            <a:off x="3098800" y="3035300"/>
            <a:ext cx="210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r>
              <a:rPr lang="en-US"/>
              <a:t>Valve Open</a:t>
            </a:r>
          </a:p>
        </p:txBody>
      </p:sp>
      <p:sp>
        <p:nvSpPr>
          <p:cNvPr id="33799" name="TextBox 21"/>
          <p:cNvSpPr txBox="1">
            <a:spLocks noChangeArrowheads="1"/>
          </p:cNvSpPr>
          <p:nvPr/>
        </p:nvSpPr>
        <p:spPr bwMode="auto">
          <a:xfrm>
            <a:off x="2679700" y="6396038"/>
            <a:ext cx="2120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r>
              <a:rPr lang="en-US"/>
              <a:t>Valve Closed</a:t>
            </a:r>
          </a:p>
        </p:txBody>
      </p:sp>
      <p:sp>
        <p:nvSpPr>
          <p:cNvPr id="33800" name="TextBox 22"/>
          <p:cNvSpPr txBox="1">
            <a:spLocks noChangeArrowheads="1"/>
          </p:cNvSpPr>
          <p:nvPr/>
        </p:nvSpPr>
        <p:spPr bwMode="auto">
          <a:xfrm>
            <a:off x="6172200" y="5630863"/>
            <a:ext cx="2971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r>
              <a:rPr lang="en-US"/>
              <a:t>Suction Check Valve</a:t>
            </a:r>
          </a:p>
          <a:p>
            <a:r>
              <a:rPr lang="en-US"/>
              <a:t>(Inlet) </a:t>
            </a:r>
          </a:p>
          <a:p>
            <a:endParaRPr lang="en-US"/>
          </a:p>
        </p:txBody>
      </p:sp>
      <p:sp>
        <p:nvSpPr>
          <p:cNvPr id="33801" name="TextBox 23"/>
          <p:cNvSpPr txBox="1">
            <a:spLocks noChangeArrowheads="1"/>
          </p:cNvSpPr>
          <p:nvPr/>
        </p:nvSpPr>
        <p:spPr bwMode="auto">
          <a:xfrm>
            <a:off x="6096000" y="2806700"/>
            <a:ext cx="3048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r>
              <a:rPr lang="en-US"/>
              <a:t>Discharge Check Valve</a:t>
            </a:r>
          </a:p>
          <a:p>
            <a:r>
              <a:rPr lang="en-US"/>
              <a:t>(Outlet)</a:t>
            </a:r>
          </a:p>
        </p:txBody>
      </p:sp>
      <p:sp>
        <p:nvSpPr>
          <p:cNvPr id="33802" name="TextBox 24"/>
          <p:cNvSpPr txBox="1">
            <a:spLocks noChangeArrowheads="1"/>
          </p:cNvSpPr>
          <p:nvPr/>
        </p:nvSpPr>
        <p:spPr bwMode="auto">
          <a:xfrm>
            <a:off x="508000" y="4203700"/>
            <a:ext cx="281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r>
              <a:rPr lang="en-US"/>
              <a:t>Plunger moves right</a:t>
            </a:r>
          </a:p>
        </p:txBody>
      </p:sp>
      <p:sp>
        <p:nvSpPr>
          <p:cNvPr id="33803" name="TextBox 25"/>
          <p:cNvSpPr txBox="1">
            <a:spLocks noChangeArrowheads="1"/>
          </p:cNvSpPr>
          <p:nvPr/>
        </p:nvSpPr>
        <p:spPr bwMode="auto">
          <a:xfrm>
            <a:off x="2959100" y="4864100"/>
            <a:ext cx="2273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r>
              <a:rPr lang="en-US"/>
              <a:t>Diaphragm</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defRPr/>
            </a:pPr>
            <a:r>
              <a:rPr lang="en-US" dirty="0" smtClean="0"/>
              <a:t>	The output of the pump is controlled by the length of the plunger stroke and the number of repetitions of the stroke (the speed and the stroke).  Pumps may be controlled manually or by a rate of flow meter (flow pacing).</a:t>
            </a:r>
            <a:endParaRPr lang="en-US" dirty="0"/>
          </a:p>
        </p:txBody>
      </p:sp>
      <p:sp>
        <p:nvSpPr>
          <p:cNvPr id="2" name="Title 1"/>
          <p:cNvSpPr>
            <a:spLocks noGrp="1"/>
          </p:cNvSpPr>
          <p:nvPr>
            <p:ph type="title"/>
          </p:nvPr>
        </p:nvSpPr>
        <p:spPr/>
        <p:txBody>
          <a:bodyPr/>
          <a:lstStyle/>
          <a:p>
            <a:pPr>
              <a:defRPr/>
            </a:pPr>
            <a:r>
              <a:rPr lang="en-US" sz="4000" b="1" dirty="0" smtClean="0"/>
              <a:t>Adjusting Chemical Feed Pump Dosage</a:t>
            </a:r>
            <a:r>
              <a:rPr lang="en-US" sz="4000" dirty="0" smtClean="0"/>
              <a:t> </a:t>
            </a:r>
            <a:endParaRPr lang="en-US" sz="4000" dirty="0"/>
          </a:p>
        </p:txBody>
      </p:sp>
      <p:sp>
        <p:nvSpPr>
          <p:cNvPr id="3482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7FC33837-9042-406B-914C-0A4FF7B6F82D}" type="slidenum">
              <a:rPr lang="en-US" sz="1400" smtClean="0">
                <a:latin typeface="Arial" charset="0"/>
              </a:rPr>
              <a:pPr/>
              <a:t>33</a:t>
            </a:fld>
            <a:endParaRPr lang="en-US" sz="1400" smtClean="0">
              <a:latin typeface="Arial" charset="0"/>
            </a:endParaRPr>
          </a:p>
        </p:txBody>
      </p:sp>
      <p:pic>
        <p:nvPicPr>
          <p:cNvPr id="34821" name="Picture 6" descr="http://www.lmi-pumps.com/images/pumpfad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4400" y="3643313"/>
            <a:ext cx="2565400" cy="303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buClr>
                <a:srgbClr val="FF0000"/>
              </a:buClr>
              <a:buSzPct val="100000"/>
              <a:buFont typeface="Wingdings" pitchFamily="2" charset="2"/>
              <a:buChar char="ü"/>
              <a:defRPr/>
            </a:pPr>
            <a:r>
              <a:rPr lang="en-US" sz="2000" dirty="0" smtClean="0"/>
              <a:t>Observe all operating components daily.</a:t>
            </a:r>
          </a:p>
          <a:p>
            <a:pPr indent="0">
              <a:buClr>
                <a:srgbClr val="FF0000"/>
              </a:buClr>
              <a:buSzPct val="100000"/>
              <a:defRPr/>
            </a:pPr>
            <a:endParaRPr lang="en-US" sz="1200" dirty="0" smtClean="0"/>
          </a:p>
          <a:p>
            <a:pPr indent="0">
              <a:buClr>
                <a:srgbClr val="FF0000"/>
              </a:buClr>
              <a:buSzPct val="100000"/>
              <a:buFont typeface="Wingdings" pitchFamily="2" charset="2"/>
              <a:buChar char="ü"/>
              <a:defRPr/>
            </a:pPr>
            <a:r>
              <a:rPr lang="en-US" sz="2000" dirty="0" smtClean="0"/>
              <a:t>Maintain a regular schedule of maintenance on all equipment as per the manufacturer’s recommendations</a:t>
            </a:r>
          </a:p>
          <a:p>
            <a:pPr indent="0">
              <a:buClr>
                <a:srgbClr val="FF0000"/>
              </a:buClr>
              <a:buSzPct val="100000"/>
              <a:defRPr/>
            </a:pPr>
            <a:endParaRPr lang="en-US" sz="1200" dirty="0" smtClean="0"/>
          </a:p>
          <a:p>
            <a:pPr indent="0">
              <a:buClr>
                <a:srgbClr val="FF0000"/>
              </a:buClr>
              <a:buSzPct val="100000"/>
              <a:buFont typeface="Wingdings" pitchFamily="2" charset="2"/>
              <a:buChar char="ü"/>
              <a:defRPr/>
            </a:pPr>
            <a:r>
              <a:rPr lang="en-US" sz="2000" dirty="0" smtClean="0"/>
              <a:t>Chemical metering pumps should be calibrated on a regular basis or when the operator suspects a problem with the pump (pump calibration demonstration to follow).</a:t>
            </a:r>
          </a:p>
          <a:p>
            <a:pPr indent="0">
              <a:buClr>
                <a:srgbClr val="FF0000"/>
              </a:buClr>
              <a:buSzPct val="100000"/>
              <a:defRPr/>
            </a:pPr>
            <a:endParaRPr lang="en-US" sz="1200" dirty="0" smtClean="0"/>
          </a:p>
          <a:p>
            <a:pPr indent="0">
              <a:buClr>
                <a:srgbClr val="FF0000"/>
              </a:buClr>
              <a:buSzPct val="100000"/>
              <a:buFont typeface="Wingdings" pitchFamily="2" charset="2"/>
              <a:buChar char="ü"/>
              <a:defRPr/>
            </a:pPr>
            <a:r>
              <a:rPr lang="en-US" sz="2000" dirty="0" smtClean="0"/>
              <a:t>Any leak throughout the system will cause a reduction in the amount of chemical solution pumped.  All leaks must be repaired as soon as they are discovered.</a:t>
            </a:r>
          </a:p>
          <a:p>
            <a:pPr lvl="1">
              <a:defRPr/>
            </a:pPr>
            <a:r>
              <a:rPr lang="en-US" sz="2000" dirty="0" smtClean="0"/>
              <a:t>If the pump looks to be operating, but the chemical feed is less than expected, suspect a ruptured diaphragm.</a:t>
            </a:r>
          </a:p>
          <a:p>
            <a:pPr lvl="1">
              <a:buFont typeface="Wingdings" pitchFamily="2" charset="2"/>
              <a:buNone/>
              <a:defRPr/>
            </a:pPr>
            <a:endParaRPr lang="en-US" sz="1200" dirty="0" smtClean="0"/>
          </a:p>
          <a:p>
            <a:pPr indent="0">
              <a:buClr>
                <a:srgbClr val="FF0000"/>
              </a:buClr>
              <a:buSzPct val="100000"/>
              <a:buFont typeface="Wingdings" pitchFamily="2" charset="2"/>
              <a:buChar char="ü"/>
              <a:defRPr/>
            </a:pPr>
            <a:r>
              <a:rPr lang="en-US" sz="2000" dirty="0" smtClean="0"/>
              <a:t>The suction assembly on a chemical metering pump should be inspected and cleaned on a regular basis as per the manufacturer’s recommendations.</a:t>
            </a:r>
          </a:p>
          <a:p>
            <a:pPr indent="0">
              <a:buClr>
                <a:srgbClr val="FF0000"/>
              </a:buClr>
              <a:buSzPct val="100000"/>
              <a:defRPr/>
            </a:pPr>
            <a:endParaRPr lang="en-US" sz="1200" dirty="0" smtClean="0"/>
          </a:p>
          <a:p>
            <a:pPr indent="0">
              <a:buClr>
                <a:srgbClr val="FF0000"/>
              </a:buClr>
              <a:buSzPct val="100000"/>
              <a:buFont typeface="Wingdings" pitchFamily="2" charset="2"/>
              <a:buChar char="ü"/>
              <a:defRPr/>
            </a:pPr>
            <a:r>
              <a:rPr lang="en-US" sz="2000" dirty="0" smtClean="0"/>
              <a:t>All components that contact the chemical solution that is pumped should be disassembled, cleaned and inspected as per the manufacturer’s recommendations.</a:t>
            </a:r>
          </a:p>
          <a:p>
            <a:pPr indent="0">
              <a:defRPr/>
            </a:pPr>
            <a:endParaRPr lang="en-US" sz="2000" dirty="0"/>
          </a:p>
        </p:txBody>
      </p:sp>
      <p:sp>
        <p:nvSpPr>
          <p:cNvPr id="2" name="Title 1"/>
          <p:cNvSpPr>
            <a:spLocks noGrp="1"/>
          </p:cNvSpPr>
          <p:nvPr>
            <p:ph type="title"/>
          </p:nvPr>
        </p:nvSpPr>
        <p:spPr/>
        <p:txBody>
          <a:bodyPr/>
          <a:lstStyle/>
          <a:p>
            <a:pPr>
              <a:defRPr/>
            </a:pPr>
            <a:r>
              <a:rPr lang="en-US" sz="2800" b="1" dirty="0" smtClean="0"/>
              <a:t>Liquid Chemical Feed System Operation and Maintenance</a:t>
            </a:r>
            <a:endParaRPr lang="en-US" sz="2800" dirty="0"/>
          </a:p>
        </p:txBody>
      </p:sp>
      <p:sp>
        <p:nvSpPr>
          <p:cNvPr id="3584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3D03209C-F64B-4940-9B5E-EBBEC2E671FF}" type="slidenum">
              <a:rPr lang="en-US" sz="1400" smtClean="0">
                <a:latin typeface="Arial" charset="0"/>
              </a:rPr>
              <a:pPr/>
              <a:t>34</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spcBef>
                <a:spcPts val="0"/>
              </a:spcBef>
              <a:defRPr/>
            </a:pPr>
            <a:r>
              <a:rPr lang="en-US" dirty="0" smtClean="0"/>
              <a:t>Used to feed chemicals like:</a:t>
            </a:r>
          </a:p>
          <a:p>
            <a:pPr lvl="1">
              <a:spcBef>
                <a:spcPts val="0"/>
              </a:spcBef>
              <a:buFont typeface="Arial" pitchFamily="34" charset="0"/>
              <a:buChar char="•"/>
              <a:defRPr/>
            </a:pPr>
            <a:r>
              <a:rPr lang="en-US" dirty="0" smtClean="0"/>
              <a:t>Lime</a:t>
            </a:r>
          </a:p>
          <a:p>
            <a:pPr lvl="1">
              <a:spcBef>
                <a:spcPts val="0"/>
              </a:spcBef>
              <a:buFont typeface="Arial" pitchFamily="34" charset="0"/>
              <a:buChar char="•"/>
              <a:defRPr/>
            </a:pPr>
            <a:r>
              <a:rPr lang="en-US" dirty="0" smtClean="0"/>
              <a:t>Fluoride</a:t>
            </a:r>
          </a:p>
          <a:p>
            <a:pPr lvl="1">
              <a:spcBef>
                <a:spcPts val="0"/>
              </a:spcBef>
              <a:buFont typeface="Arial" pitchFamily="34" charset="0"/>
              <a:buChar char="•"/>
              <a:defRPr/>
            </a:pPr>
            <a:r>
              <a:rPr lang="en-US" dirty="0" smtClean="0"/>
              <a:t>Carbon</a:t>
            </a:r>
          </a:p>
          <a:p>
            <a:pPr lvl="1">
              <a:spcBef>
                <a:spcPts val="0"/>
              </a:spcBef>
              <a:buFont typeface="Arial" pitchFamily="34" charset="0"/>
              <a:buChar char="•"/>
              <a:defRPr/>
            </a:pPr>
            <a:r>
              <a:rPr lang="en-US" dirty="0" smtClean="0"/>
              <a:t>Potassium permanganate</a:t>
            </a:r>
          </a:p>
          <a:p>
            <a:pPr lvl="1">
              <a:buFont typeface="Wingdings" pitchFamily="2" charset="2"/>
              <a:buNone/>
              <a:defRPr/>
            </a:pPr>
            <a:r>
              <a:rPr lang="en-US" dirty="0" smtClean="0"/>
              <a:t>			</a:t>
            </a:r>
            <a:r>
              <a:rPr lang="en-US" sz="2800" dirty="0" smtClean="0">
                <a:solidFill>
                  <a:srgbClr val="FFC000"/>
                </a:solidFill>
              </a:rPr>
              <a:t>A dry feeder measures dry chemical and mixes it with water in a solution tank.  The resulting solution is either pumped into the main water flow of the system or fed in using an ejector.  An ejector system uses the </a:t>
            </a:r>
            <a:r>
              <a:rPr lang="en-US" sz="2800" dirty="0" err="1" smtClean="0">
                <a:solidFill>
                  <a:srgbClr val="FFC000"/>
                </a:solidFill>
              </a:rPr>
              <a:t>Venturi</a:t>
            </a:r>
            <a:r>
              <a:rPr lang="en-US" sz="2800" dirty="0" smtClean="0">
                <a:solidFill>
                  <a:srgbClr val="FFC000"/>
                </a:solidFill>
              </a:rPr>
              <a:t> effect to create a vacuum and moves the solution into the main water flow.</a:t>
            </a:r>
            <a:endParaRPr lang="en-US" sz="2800" dirty="0">
              <a:solidFill>
                <a:srgbClr val="FFC000"/>
              </a:solidFill>
            </a:endParaRPr>
          </a:p>
        </p:txBody>
      </p:sp>
      <p:sp>
        <p:nvSpPr>
          <p:cNvPr id="2" name="Title 1"/>
          <p:cNvSpPr>
            <a:spLocks noGrp="1"/>
          </p:cNvSpPr>
          <p:nvPr>
            <p:ph type="title"/>
          </p:nvPr>
        </p:nvSpPr>
        <p:spPr/>
        <p:txBody>
          <a:bodyPr/>
          <a:lstStyle/>
          <a:p>
            <a:pPr>
              <a:defRPr/>
            </a:pPr>
            <a:r>
              <a:rPr lang="en-US" b="1" dirty="0" smtClean="0"/>
              <a:t>Dry Chemical Feed Systems</a:t>
            </a:r>
            <a:endParaRPr lang="en-US" dirty="0"/>
          </a:p>
        </p:txBody>
      </p:sp>
      <p:sp>
        <p:nvSpPr>
          <p:cNvPr id="368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227DD421-1861-4C02-954B-F5228F74B853}" type="slidenum">
              <a:rPr lang="en-US" sz="1400" smtClean="0">
                <a:latin typeface="Arial" charset="0"/>
              </a:rPr>
              <a:pPr/>
              <a:t>35</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defRPr/>
            </a:pPr>
            <a:r>
              <a:rPr lang="en-US" dirty="0" smtClean="0"/>
              <a:t>	Chemical is usually stored in a silo above the unit and each time the system needs to make a new batch of solution a feed mechanism (rolls or screws) to deliver exactly the same volume of dry chemical to the dissolving tank with each complete revolution.</a:t>
            </a:r>
            <a:endParaRPr lang="en-US" dirty="0"/>
          </a:p>
        </p:txBody>
      </p:sp>
      <p:sp>
        <p:nvSpPr>
          <p:cNvPr id="2" name="Title 1"/>
          <p:cNvSpPr>
            <a:spLocks noGrp="1"/>
          </p:cNvSpPr>
          <p:nvPr>
            <p:ph type="title"/>
          </p:nvPr>
        </p:nvSpPr>
        <p:spPr/>
        <p:txBody>
          <a:bodyPr/>
          <a:lstStyle/>
          <a:p>
            <a:pPr>
              <a:defRPr/>
            </a:pPr>
            <a:r>
              <a:rPr lang="en-US" b="1" dirty="0" smtClean="0"/>
              <a:t>Volumetric Dry Feeders</a:t>
            </a:r>
            <a:r>
              <a:rPr lang="en-US" dirty="0" smtClean="0"/>
              <a:t> </a:t>
            </a:r>
            <a:endParaRPr lang="en-US" dirty="0"/>
          </a:p>
        </p:txBody>
      </p:sp>
      <p:sp>
        <p:nvSpPr>
          <p:cNvPr id="378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347C7947-C98F-497F-A428-086875989180}" type="slidenum">
              <a:rPr lang="en-US" sz="1400" smtClean="0">
                <a:latin typeface="Arial" charset="0"/>
              </a:rPr>
              <a:pPr/>
              <a:t>36</a:t>
            </a:fld>
            <a:endParaRPr lang="en-US" sz="1400" smtClean="0">
              <a:latin typeface="Arial" charset="0"/>
            </a:endParaRPr>
          </a:p>
        </p:txBody>
      </p:sp>
      <p:pic>
        <p:nvPicPr>
          <p:cNvPr id="37893" name="Picture 2" descr="volumetric fee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0" y="3441700"/>
            <a:ext cx="4306888" cy="344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defRPr/>
            </a:pPr>
            <a:r>
              <a:rPr lang="en-US" dirty="0" smtClean="0"/>
              <a:t>	This is a belt-type feeder that delivers a certain weight of material with each revolution of the conveyor belt. </a:t>
            </a:r>
            <a:endParaRPr lang="en-US" dirty="0"/>
          </a:p>
        </p:txBody>
      </p:sp>
      <p:sp>
        <p:nvSpPr>
          <p:cNvPr id="2" name="Title 1"/>
          <p:cNvSpPr>
            <a:spLocks noGrp="1"/>
          </p:cNvSpPr>
          <p:nvPr>
            <p:ph type="title"/>
          </p:nvPr>
        </p:nvSpPr>
        <p:spPr/>
        <p:txBody>
          <a:bodyPr/>
          <a:lstStyle/>
          <a:p>
            <a:pPr>
              <a:defRPr/>
            </a:pPr>
            <a:r>
              <a:rPr lang="en-US" b="1" dirty="0" smtClean="0"/>
              <a:t>Gravimetric Dry Feeders</a:t>
            </a:r>
            <a:r>
              <a:rPr lang="en-US" dirty="0" smtClean="0"/>
              <a:t> </a:t>
            </a:r>
            <a:endParaRPr lang="en-US" dirty="0"/>
          </a:p>
        </p:txBody>
      </p:sp>
      <p:sp>
        <p:nvSpPr>
          <p:cNvPr id="389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021A0256-DFCD-4698-A503-41A13C0E9D15}" type="slidenum">
              <a:rPr lang="en-US" sz="1400" smtClean="0">
                <a:latin typeface="Arial" charset="0"/>
              </a:rPr>
              <a:pPr/>
              <a:t>37</a:t>
            </a:fld>
            <a:endParaRPr lang="en-US" sz="1400" smtClean="0">
              <a:latin typeface="Arial" charset="0"/>
            </a:endParaRPr>
          </a:p>
        </p:txBody>
      </p:sp>
      <p:pic>
        <p:nvPicPr>
          <p:cNvPr id="38917" name="Picture 2" descr="Gravimetric fee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9900" y="1993900"/>
            <a:ext cx="5476875" cy="486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736600" indent="-514350">
              <a:buClr>
                <a:srgbClr val="FF0000"/>
              </a:buClr>
              <a:buSzPct val="100000"/>
              <a:buFont typeface="+mj-lt"/>
              <a:buAutoNum type="arabicPeriod"/>
              <a:defRPr/>
            </a:pPr>
            <a:r>
              <a:rPr lang="en-US" dirty="0" smtClean="0"/>
              <a:t>Observe operating components daily.</a:t>
            </a:r>
          </a:p>
          <a:p>
            <a:pPr marL="736600" indent="-514350">
              <a:buClr>
                <a:srgbClr val="FF0000"/>
              </a:buClr>
              <a:buSzPct val="100000"/>
              <a:buFont typeface="+mj-lt"/>
              <a:buAutoNum type="arabicPeriod"/>
              <a:defRPr/>
            </a:pPr>
            <a:r>
              <a:rPr lang="en-US" dirty="0" smtClean="0"/>
              <a:t>Follow manufacturer’s recommendations when performing maintenance.</a:t>
            </a:r>
          </a:p>
          <a:p>
            <a:pPr marL="736600" indent="-514350">
              <a:buClr>
                <a:srgbClr val="FF0000"/>
              </a:buClr>
              <a:buSzPct val="100000"/>
              <a:buFont typeface="+mj-lt"/>
              <a:buAutoNum type="arabicPeriod"/>
              <a:defRPr/>
            </a:pPr>
            <a:r>
              <a:rPr lang="en-US" dirty="0" smtClean="0"/>
              <a:t>These units are feeding fine powdery chemicals therefore cleaning and inspection of all moving parts should be conducted routinely. </a:t>
            </a:r>
          </a:p>
          <a:p>
            <a:pPr marL="736600" indent="-514350">
              <a:buClr>
                <a:srgbClr val="FF0000"/>
              </a:buClr>
              <a:buSzPct val="100000"/>
              <a:buFont typeface="+mj-lt"/>
              <a:buAutoNum type="arabicPeriod"/>
              <a:defRPr/>
            </a:pPr>
            <a:r>
              <a:rPr lang="en-US" dirty="0" smtClean="0"/>
              <a:t>After all preventative maintenance has been completed, proper calibration should be completed.</a:t>
            </a:r>
          </a:p>
          <a:p>
            <a:pPr indent="0">
              <a:defRPr/>
            </a:pPr>
            <a:endParaRPr lang="en-US" dirty="0"/>
          </a:p>
        </p:txBody>
      </p:sp>
      <p:sp>
        <p:nvSpPr>
          <p:cNvPr id="2" name="Title 1"/>
          <p:cNvSpPr>
            <a:spLocks noGrp="1"/>
          </p:cNvSpPr>
          <p:nvPr>
            <p:ph type="title"/>
          </p:nvPr>
        </p:nvSpPr>
        <p:spPr/>
        <p:txBody>
          <a:bodyPr/>
          <a:lstStyle/>
          <a:p>
            <a:pPr>
              <a:defRPr/>
            </a:pPr>
            <a:r>
              <a:rPr lang="en-US" b="1" dirty="0" smtClean="0"/>
              <a:t>Dry Chemical Feed System Operation and Maintenance</a:t>
            </a:r>
            <a:endParaRPr lang="en-US" dirty="0"/>
          </a:p>
        </p:txBody>
      </p:sp>
      <p:sp>
        <p:nvSpPr>
          <p:cNvPr id="399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29B867D1-C0D7-4F31-8162-5715082837D0}" type="slidenum">
              <a:rPr lang="en-US" sz="1400" smtClean="0">
                <a:latin typeface="Arial" charset="0"/>
              </a:rPr>
              <a:pPr/>
              <a:t>38</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defRPr/>
            </a:pPr>
            <a:r>
              <a:rPr lang="en-US" dirty="0" smtClean="0"/>
              <a:t>Detention time indicates the amount of time a give flow of water is retained by a unit process.  It is calculated as the tank volume divided by the flow rate:</a:t>
            </a:r>
          </a:p>
          <a:p>
            <a:pPr indent="0">
              <a:defRPr/>
            </a:pPr>
            <a:r>
              <a:rPr lang="en-US" dirty="0" smtClean="0"/>
              <a:t>  </a:t>
            </a:r>
          </a:p>
          <a:p>
            <a:pPr indent="0" algn="ctr">
              <a:defRPr/>
            </a:pPr>
            <a:r>
              <a:rPr lang="en-US" b="1" dirty="0" smtClean="0">
                <a:solidFill>
                  <a:srgbClr val="FF0000"/>
                </a:solidFill>
                <a:effectLst/>
              </a:rPr>
              <a:t>Detention Time Equation</a:t>
            </a:r>
            <a:endParaRPr lang="en-US" dirty="0" smtClean="0">
              <a:solidFill>
                <a:srgbClr val="FF0000"/>
              </a:solidFill>
              <a:effectLst/>
            </a:endParaRPr>
          </a:p>
          <a:p>
            <a:pPr indent="0">
              <a:defRPr/>
            </a:pPr>
            <a:r>
              <a:rPr lang="en-US" dirty="0" smtClean="0"/>
              <a:t>  </a:t>
            </a:r>
          </a:p>
          <a:p>
            <a:pPr indent="0">
              <a:defRPr/>
            </a:pPr>
            <a:r>
              <a:rPr lang="en-US" sz="2400" dirty="0" smtClean="0"/>
              <a:t>Theoretical Detention Time (minutes) = </a:t>
            </a:r>
            <a:r>
              <a:rPr lang="en-US" sz="2400" u="sng" dirty="0" smtClean="0"/>
              <a:t>Volume of Tank (gallons)</a:t>
            </a:r>
            <a:r>
              <a:rPr lang="en-US" sz="2400" dirty="0" smtClean="0"/>
              <a:t>                                                                                    					 Influent Flow (</a:t>
            </a:r>
            <a:r>
              <a:rPr lang="en-US" sz="2400" dirty="0" err="1" smtClean="0"/>
              <a:t>gpm</a:t>
            </a:r>
            <a:r>
              <a:rPr lang="en-US" sz="2400" dirty="0" smtClean="0"/>
              <a:t>)</a:t>
            </a:r>
          </a:p>
          <a:p>
            <a:pPr indent="0">
              <a:defRPr/>
            </a:pPr>
            <a:r>
              <a:rPr lang="en-US" dirty="0" smtClean="0"/>
              <a:t>   </a:t>
            </a:r>
          </a:p>
          <a:p>
            <a:pPr indent="0">
              <a:defRPr/>
            </a:pPr>
            <a:r>
              <a:rPr lang="en-US" dirty="0" smtClean="0"/>
              <a:t> </a:t>
            </a:r>
          </a:p>
          <a:p>
            <a:pPr indent="0">
              <a:defRPr/>
            </a:pPr>
            <a:r>
              <a:rPr lang="en-US" dirty="0" smtClean="0"/>
              <a:t> </a:t>
            </a:r>
          </a:p>
          <a:p>
            <a:pPr indent="0">
              <a:defRPr/>
            </a:pPr>
            <a:r>
              <a:rPr lang="en-US" dirty="0" smtClean="0"/>
              <a:t> </a:t>
            </a:r>
          </a:p>
          <a:p>
            <a:pPr indent="0">
              <a:defRPr/>
            </a:pPr>
            <a:endParaRPr lang="en-US" dirty="0"/>
          </a:p>
        </p:txBody>
      </p:sp>
      <p:sp>
        <p:nvSpPr>
          <p:cNvPr id="2" name="Title 1"/>
          <p:cNvSpPr>
            <a:spLocks noGrp="1"/>
          </p:cNvSpPr>
          <p:nvPr>
            <p:ph type="title"/>
          </p:nvPr>
        </p:nvSpPr>
        <p:spPr/>
        <p:txBody>
          <a:bodyPr/>
          <a:lstStyle/>
          <a:p>
            <a:pPr>
              <a:defRPr/>
            </a:pPr>
            <a:r>
              <a:rPr lang="en-US" b="1" dirty="0" smtClean="0"/>
              <a:t>Detention Time</a:t>
            </a:r>
            <a:endParaRPr lang="en-US" dirty="0"/>
          </a:p>
        </p:txBody>
      </p:sp>
      <p:sp>
        <p:nvSpPr>
          <p:cNvPr id="4096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B3F116B4-5743-4A6E-BA71-4F24C254C744}" type="slidenum">
              <a:rPr lang="en-US" sz="1400" smtClean="0">
                <a:latin typeface="Arial" charset="0"/>
              </a:rPr>
              <a:pPr/>
              <a:t>39</a:t>
            </a:fld>
            <a:endParaRPr lang="en-US" sz="1400" smtClean="0">
              <a:latin typeface="Arial" charset="0"/>
            </a:endParaRPr>
          </a:p>
        </p:txBody>
      </p:sp>
      <p:cxnSp>
        <p:nvCxnSpPr>
          <p:cNvPr id="40965" name="Straight Arrow Connector 5"/>
          <p:cNvCxnSpPr>
            <a:cxnSpLocks noChangeShapeType="1"/>
          </p:cNvCxnSpPr>
          <p:nvPr/>
        </p:nvCxnSpPr>
        <p:spPr bwMode="auto">
          <a:xfrm>
            <a:off x="7112000" y="4216400"/>
            <a:ext cx="25400" cy="13335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0966" name="Straight Arrow Connector 7"/>
          <p:cNvCxnSpPr>
            <a:cxnSpLocks noChangeShapeType="1"/>
          </p:cNvCxnSpPr>
          <p:nvPr/>
        </p:nvCxnSpPr>
        <p:spPr bwMode="auto">
          <a:xfrm>
            <a:off x="6350000" y="4597400"/>
            <a:ext cx="711200" cy="9398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0967" name="TextBox 8"/>
          <p:cNvSpPr txBox="1">
            <a:spLocks noChangeArrowheads="1"/>
          </p:cNvSpPr>
          <p:nvPr/>
        </p:nvSpPr>
        <p:spPr bwMode="auto">
          <a:xfrm>
            <a:off x="6096000" y="5537200"/>
            <a:ext cx="1981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r>
              <a:rPr lang="en-US" i="1"/>
              <a:t>Volume units match = gallons</a:t>
            </a:r>
            <a:endParaRPr lang="en-US"/>
          </a:p>
        </p:txBody>
      </p:sp>
      <p:cxnSp>
        <p:nvCxnSpPr>
          <p:cNvPr id="40968" name="Straight Arrow Connector 10"/>
          <p:cNvCxnSpPr>
            <a:cxnSpLocks noChangeShapeType="1"/>
          </p:cNvCxnSpPr>
          <p:nvPr/>
        </p:nvCxnSpPr>
        <p:spPr bwMode="auto">
          <a:xfrm flipH="1">
            <a:off x="4216400" y="4559300"/>
            <a:ext cx="2463800" cy="6223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0969" name="Straight Arrow Connector 12"/>
          <p:cNvCxnSpPr>
            <a:cxnSpLocks noChangeShapeType="1"/>
          </p:cNvCxnSpPr>
          <p:nvPr/>
        </p:nvCxnSpPr>
        <p:spPr bwMode="auto">
          <a:xfrm>
            <a:off x="3873500" y="4279900"/>
            <a:ext cx="139700" cy="8636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0970" name="TextBox 13"/>
          <p:cNvSpPr txBox="1">
            <a:spLocks noChangeArrowheads="1"/>
          </p:cNvSpPr>
          <p:nvPr/>
        </p:nvSpPr>
        <p:spPr bwMode="auto">
          <a:xfrm>
            <a:off x="1003300" y="5207000"/>
            <a:ext cx="3441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r>
              <a:rPr lang="en-US" i="1"/>
              <a:t>Time units match = minutes</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buFont typeface="Wingdings" pitchFamily="2" charset="2"/>
              <a:buChar char="ü"/>
              <a:defRPr/>
            </a:pPr>
            <a:r>
              <a:rPr lang="en-US" dirty="0" smtClean="0"/>
              <a:t> Coagulation Chemicals</a:t>
            </a:r>
          </a:p>
          <a:p>
            <a:pPr indent="0">
              <a:buFont typeface="Wingdings" pitchFamily="2" charset="2"/>
              <a:buChar char="ü"/>
              <a:defRPr/>
            </a:pPr>
            <a:r>
              <a:rPr lang="en-US" dirty="0" smtClean="0"/>
              <a:t>pH Adjustment</a:t>
            </a:r>
          </a:p>
          <a:p>
            <a:pPr indent="0">
              <a:buFont typeface="Wingdings" pitchFamily="2" charset="2"/>
              <a:buChar char="ü"/>
              <a:defRPr/>
            </a:pPr>
            <a:r>
              <a:rPr lang="en-US" dirty="0" smtClean="0"/>
              <a:t>Taste and odor control</a:t>
            </a:r>
          </a:p>
          <a:p>
            <a:pPr indent="0">
              <a:buFont typeface="Wingdings" pitchFamily="2" charset="2"/>
              <a:buChar char="ü"/>
              <a:defRPr/>
            </a:pPr>
            <a:r>
              <a:rPr lang="en-US" dirty="0" smtClean="0"/>
              <a:t>Trace elements and Heavy Metals</a:t>
            </a:r>
          </a:p>
          <a:p>
            <a:pPr indent="0">
              <a:buFont typeface="Wingdings" pitchFamily="2" charset="2"/>
              <a:buChar char="ü"/>
              <a:defRPr/>
            </a:pPr>
            <a:r>
              <a:rPr lang="en-US" dirty="0" smtClean="0"/>
              <a:t>Corrosion Control and Sequestering</a:t>
            </a:r>
          </a:p>
          <a:p>
            <a:pPr indent="0">
              <a:buFont typeface="Wingdings" pitchFamily="2" charset="2"/>
              <a:buChar char="ü"/>
              <a:defRPr/>
            </a:pPr>
            <a:r>
              <a:rPr lang="en-US" dirty="0" smtClean="0"/>
              <a:t>Fluoridation</a:t>
            </a:r>
          </a:p>
          <a:p>
            <a:pPr indent="0">
              <a:buFont typeface="Wingdings" pitchFamily="2" charset="2"/>
              <a:buChar char="ü"/>
              <a:defRPr/>
            </a:pPr>
            <a:r>
              <a:rPr lang="en-US" dirty="0" smtClean="0"/>
              <a:t>Disinfection</a:t>
            </a:r>
          </a:p>
        </p:txBody>
      </p:sp>
      <p:sp>
        <p:nvSpPr>
          <p:cNvPr id="2" name="Title 1"/>
          <p:cNvSpPr>
            <a:spLocks noGrp="1"/>
          </p:cNvSpPr>
          <p:nvPr>
            <p:ph type="title"/>
          </p:nvPr>
        </p:nvSpPr>
        <p:spPr/>
        <p:txBody>
          <a:bodyPr/>
          <a:lstStyle/>
          <a:p>
            <a:pPr>
              <a:defRPr/>
            </a:pPr>
            <a:r>
              <a:rPr lang="en-US" dirty="0" smtClean="0"/>
              <a:t>Chemical Uses</a:t>
            </a:r>
            <a:endParaRPr lang="en-US" dirty="0"/>
          </a:p>
        </p:txBody>
      </p:sp>
      <p:sp>
        <p:nvSpPr>
          <p:cNvPr id="51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8E21C3C7-EC08-4D09-8150-D62C47D4C8E6}" type="slidenum">
              <a:rPr lang="en-US" sz="1400" smtClean="0">
                <a:latin typeface="Arial" charset="0"/>
              </a:rPr>
              <a:pPr/>
              <a:t>4</a:t>
            </a:fld>
            <a:endParaRPr lang="en-US" sz="1400" smtClean="0">
              <a:latin typeface="Arial" charset="0"/>
            </a:endParaRPr>
          </a:p>
        </p:txBody>
      </p:sp>
      <p:pic>
        <p:nvPicPr>
          <p:cNvPr id="5125" name="Picture 2" descr="http://water.me.vccs.edu/courses/env110/clipart/stagradien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3525" y="1939925"/>
            <a:ext cx="33337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4" descr="Chlorine cylind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4425" y="4857750"/>
            <a:ext cx="18288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3"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3"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736600" indent="-514350">
              <a:buFont typeface="Wingdings" pitchFamily="2" charset="2"/>
              <a:buChar char="ü"/>
              <a:defRPr/>
            </a:pPr>
            <a:r>
              <a:rPr lang="en-US" dirty="0" smtClean="0"/>
              <a:t>Detention time is the length of time required for a given flow rate to pass through a tank.</a:t>
            </a:r>
          </a:p>
          <a:p>
            <a:pPr indent="0">
              <a:defRPr/>
            </a:pPr>
            <a:r>
              <a:rPr lang="en-US" dirty="0" smtClean="0"/>
              <a:t> </a:t>
            </a:r>
          </a:p>
          <a:p>
            <a:pPr marL="736600" indent="-514350">
              <a:buFont typeface="Wingdings" pitchFamily="2" charset="2"/>
              <a:buChar char="ü"/>
              <a:defRPr/>
            </a:pPr>
            <a:r>
              <a:rPr lang="en-US" dirty="0" smtClean="0"/>
              <a:t>Detention time may also be considered as the length of time required to fill a tank at a given flow rate. </a:t>
            </a:r>
          </a:p>
          <a:p>
            <a:pPr indent="0">
              <a:defRPr/>
            </a:pPr>
            <a:endParaRPr lang="en-US" dirty="0"/>
          </a:p>
        </p:txBody>
      </p:sp>
      <p:sp>
        <p:nvSpPr>
          <p:cNvPr id="2" name="Title 1"/>
          <p:cNvSpPr>
            <a:spLocks noGrp="1"/>
          </p:cNvSpPr>
          <p:nvPr>
            <p:ph type="title"/>
          </p:nvPr>
        </p:nvSpPr>
        <p:spPr/>
        <p:txBody>
          <a:bodyPr/>
          <a:lstStyle/>
          <a:p>
            <a:pPr>
              <a:defRPr/>
            </a:pPr>
            <a:r>
              <a:rPr lang="en-US" dirty="0" smtClean="0"/>
              <a:t>There are two basic ways to consider detention time:</a:t>
            </a:r>
            <a:endParaRPr lang="en-US" dirty="0"/>
          </a:p>
        </p:txBody>
      </p:sp>
      <p:sp>
        <p:nvSpPr>
          <p:cNvPr id="419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91F465FA-1D3A-4EFC-B618-65557EC919C9}" type="slidenum">
              <a:rPr lang="en-US" sz="1400" smtClean="0">
                <a:latin typeface="Arial" charset="0"/>
              </a:rPr>
              <a:pPr/>
              <a:t>40</a:t>
            </a:fld>
            <a:endParaRPr lang="en-US" sz="1400" smtClean="0">
              <a:latin typeface="Arial" charset="0"/>
            </a:endParaRPr>
          </a:p>
        </p:txBody>
      </p:sp>
      <p:sp>
        <p:nvSpPr>
          <p:cNvPr id="41989" name="Flowchart: Direct Access Storage 4"/>
          <p:cNvSpPr>
            <a:spLocks noChangeArrowheads="1"/>
          </p:cNvSpPr>
          <p:nvPr/>
        </p:nvSpPr>
        <p:spPr bwMode="auto">
          <a:xfrm>
            <a:off x="4927600" y="4483100"/>
            <a:ext cx="3860800" cy="1219200"/>
          </a:xfrm>
          <a:prstGeom prst="flowChartMagneticDrum">
            <a:avLst/>
          </a:prstGeom>
          <a:solidFill>
            <a:schemeClr val="accent1"/>
          </a:solidFill>
          <a:ln w="9525" algn="ctr">
            <a:solidFill>
              <a:schemeClr val="tx1"/>
            </a:solidFill>
            <a:round/>
            <a:headEnd/>
            <a:tailEnd/>
          </a:ln>
        </p:spPr>
        <p:txBody>
          <a:bodyPr/>
          <a:lstStyle/>
          <a:p>
            <a:endParaRPr lang="en-US"/>
          </a:p>
        </p:txBody>
      </p:sp>
      <p:cxnSp>
        <p:nvCxnSpPr>
          <p:cNvPr id="41990" name="Straight Arrow Connector 6"/>
          <p:cNvCxnSpPr>
            <a:cxnSpLocks noChangeShapeType="1"/>
          </p:cNvCxnSpPr>
          <p:nvPr/>
        </p:nvCxnSpPr>
        <p:spPr bwMode="auto">
          <a:xfrm flipV="1">
            <a:off x="5422900" y="4927600"/>
            <a:ext cx="2032000" cy="127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1991" name="TextBox 7"/>
          <p:cNvSpPr txBox="1">
            <a:spLocks noChangeArrowheads="1"/>
          </p:cNvSpPr>
          <p:nvPr/>
        </p:nvSpPr>
        <p:spPr bwMode="auto">
          <a:xfrm>
            <a:off x="5943600" y="5041900"/>
            <a:ext cx="86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r>
              <a:rPr lang="en-US"/>
              <a:t>Flow</a:t>
            </a:r>
          </a:p>
        </p:txBody>
      </p:sp>
      <p:sp>
        <p:nvSpPr>
          <p:cNvPr id="41992" name="Cube 8"/>
          <p:cNvSpPr>
            <a:spLocks noChangeArrowheads="1"/>
          </p:cNvSpPr>
          <p:nvPr/>
        </p:nvSpPr>
        <p:spPr bwMode="auto">
          <a:xfrm>
            <a:off x="647700" y="4521200"/>
            <a:ext cx="3225800" cy="2095500"/>
          </a:xfrm>
          <a:prstGeom prst="cube">
            <a:avLst>
              <a:gd name="adj" fmla="val 25000"/>
            </a:avLst>
          </a:prstGeom>
          <a:solidFill>
            <a:schemeClr val="accent1"/>
          </a:solidFill>
          <a:ln w="9525" algn="ctr">
            <a:solidFill>
              <a:schemeClr val="tx1"/>
            </a:solidFill>
            <a:round/>
            <a:headEnd/>
            <a:tailEnd/>
          </a:ln>
        </p:spPr>
        <p:txBody>
          <a:bodyPr/>
          <a:lstStyle/>
          <a:p>
            <a:endParaRPr lang="en-US"/>
          </a:p>
        </p:txBody>
      </p:sp>
      <p:cxnSp>
        <p:nvCxnSpPr>
          <p:cNvPr id="41993" name="Straight Arrow Connector 10"/>
          <p:cNvCxnSpPr>
            <a:cxnSpLocks noChangeShapeType="1"/>
          </p:cNvCxnSpPr>
          <p:nvPr/>
        </p:nvCxnSpPr>
        <p:spPr bwMode="auto">
          <a:xfrm>
            <a:off x="1206500" y="4038600"/>
            <a:ext cx="0" cy="5969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1994" name="Straight Arrow Connector 12"/>
          <p:cNvCxnSpPr>
            <a:cxnSpLocks noChangeShapeType="1"/>
          </p:cNvCxnSpPr>
          <p:nvPr/>
        </p:nvCxnSpPr>
        <p:spPr bwMode="auto">
          <a:xfrm flipV="1">
            <a:off x="3098800" y="6400800"/>
            <a:ext cx="863600" cy="635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1995" name="TextBox 13"/>
          <p:cNvSpPr txBox="1">
            <a:spLocks noChangeArrowheads="1"/>
          </p:cNvSpPr>
          <p:nvPr/>
        </p:nvSpPr>
        <p:spPr bwMode="auto">
          <a:xfrm>
            <a:off x="1320800" y="4165600"/>
            <a:ext cx="1358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r>
              <a:rPr lang="en-US"/>
              <a:t>Flow</a:t>
            </a:r>
          </a:p>
        </p:txBody>
      </p:sp>
      <p:sp>
        <p:nvSpPr>
          <p:cNvPr id="41996" name="TextBox 14"/>
          <p:cNvSpPr txBox="1">
            <a:spLocks noChangeArrowheads="1"/>
          </p:cNvSpPr>
          <p:nvPr/>
        </p:nvSpPr>
        <p:spPr bwMode="auto">
          <a:xfrm>
            <a:off x="3949700" y="6083300"/>
            <a:ext cx="1358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r>
              <a:rPr lang="en-US"/>
              <a:t>Flow</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defRPr/>
            </a:pPr>
            <a:r>
              <a:rPr lang="en-US" dirty="0" smtClean="0"/>
              <a:t>A sedimentation tank holds 50,000 gallons and the flow into the plant is 500 </a:t>
            </a:r>
            <a:r>
              <a:rPr lang="en-US" dirty="0" err="1" smtClean="0"/>
              <a:t>gpm</a:t>
            </a:r>
            <a:r>
              <a:rPr lang="en-US" dirty="0" smtClean="0"/>
              <a:t>.  What is the detention time in minutes?</a:t>
            </a:r>
          </a:p>
          <a:p>
            <a:pPr indent="0">
              <a:defRPr/>
            </a:pPr>
            <a:r>
              <a:rPr lang="en-US" dirty="0" smtClean="0"/>
              <a:t> </a:t>
            </a:r>
          </a:p>
          <a:p>
            <a:pPr indent="0">
              <a:defRPr/>
            </a:pPr>
            <a:r>
              <a:rPr lang="en-US" dirty="0" smtClean="0"/>
              <a:t>Detention Time (time)  =  </a:t>
            </a:r>
            <a:r>
              <a:rPr lang="en-US" u="sng" dirty="0" smtClean="0"/>
              <a:t>Volume</a:t>
            </a:r>
            <a:r>
              <a:rPr lang="en-US" dirty="0" smtClean="0"/>
              <a:t>       =	</a:t>
            </a:r>
            <a:r>
              <a:rPr lang="en-US" u="sng" dirty="0" smtClean="0"/>
              <a:t>50,000 gallons</a:t>
            </a:r>
            <a:endParaRPr lang="en-US" dirty="0" smtClean="0"/>
          </a:p>
          <a:p>
            <a:pPr indent="0">
              <a:defRPr/>
            </a:pPr>
            <a:r>
              <a:rPr lang="en-US" dirty="0" smtClean="0"/>
              <a:t>         		      	    Flow           	500 </a:t>
            </a:r>
            <a:r>
              <a:rPr lang="en-US" dirty="0" err="1" smtClean="0"/>
              <a:t>gpm</a:t>
            </a:r>
            <a:endParaRPr lang="en-US" dirty="0" smtClean="0"/>
          </a:p>
          <a:p>
            <a:pPr indent="0">
              <a:defRPr/>
            </a:pPr>
            <a:endParaRPr lang="en-US" dirty="0" smtClean="0"/>
          </a:p>
          <a:p>
            <a:pPr indent="0">
              <a:defRPr/>
            </a:pPr>
            <a:r>
              <a:rPr lang="en-US" dirty="0" smtClean="0"/>
              <a:t>						 =   100 minutes</a:t>
            </a:r>
          </a:p>
          <a:p>
            <a:pPr indent="0">
              <a:defRPr/>
            </a:pPr>
            <a:endParaRPr lang="en-US" dirty="0"/>
          </a:p>
        </p:txBody>
      </p:sp>
      <p:sp>
        <p:nvSpPr>
          <p:cNvPr id="2" name="Title 1"/>
          <p:cNvSpPr>
            <a:spLocks noGrp="1"/>
          </p:cNvSpPr>
          <p:nvPr>
            <p:ph type="title"/>
          </p:nvPr>
        </p:nvSpPr>
        <p:spPr/>
        <p:txBody>
          <a:bodyPr/>
          <a:lstStyle/>
          <a:p>
            <a:pPr>
              <a:defRPr/>
            </a:pPr>
            <a:r>
              <a:rPr lang="en-US" sz="3600" b="1" dirty="0" smtClean="0"/>
              <a:t>Example 3.1 – Detention Time Calculation</a:t>
            </a:r>
            <a:endParaRPr lang="en-US" sz="3600" dirty="0"/>
          </a:p>
        </p:txBody>
      </p:sp>
      <p:sp>
        <p:nvSpPr>
          <p:cNvPr id="430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D7633D2B-C9A9-4F40-BEC2-8384F059F838}" type="slidenum">
              <a:rPr lang="en-US" sz="1400" smtClean="0">
                <a:latin typeface="Arial" charset="0"/>
              </a:rPr>
              <a:pPr/>
              <a:t>41</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7"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defRPr/>
            </a:pPr>
            <a:r>
              <a:rPr lang="en-US" dirty="0" smtClean="0"/>
              <a:t>A tank is 20 feet by 35 feet by 10 feet.  It receives a flow of 650 </a:t>
            </a:r>
            <a:r>
              <a:rPr lang="en-US" dirty="0" err="1" smtClean="0"/>
              <a:t>gpm</a:t>
            </a:r>
            <a:r>
              <a:rPr lang="en-US" dirty="0" smtClean="0"/>
              <a:t>.  What is the detention time in minutes?</a:t>
            </a:r>
          </a:p>
          <a:p>
            <a:pPr indent="0">
              <a:defRPr/>
            </a:pPr>
            <a:endParaRPr lang="en-US" sz="800" dirty="0" smtClean="0"/>
          </a:p>
          <a:p>
            <a:pPr indent="0">
              <a:defRPr/>
            </a:pPr>
            <a:endParaRPr lang="en-US" sz="800" dirty="0" smtClean="0"/>
          </a:p>
          <a:p>
            <a:pPr indent="0">
              <a:defRPr/>
            </a:pPr>
            <a:endParaRPr lang="en-US" sz="800" dirty="0" smtClean="0"/>
          </a:p>
          <a:p>
            <a:pPr indent="0">
              <a:defRPr/>
            </a:pPr>
            <a:r>
              <a:rPr lang="en-US" sz="2400" dirty="0" smtClean="0"/>
              <a:t>1.  First must find volume (in gallons) then plug into Detention Time formula.</a:t>
            </a:r>
          </a:p>
          <a:p>
            <a:pPr indent="0">
              <a:defRPr/>
            </a:pPr>
            <a:r>
              <a:rPr lang="en-US" sz="2400" dirty="0" smtClean="0"/>
              <a:t>     Volume = L  x  W  x  H      20 feet  x  35 feet  x  10 feet   =  7,000 ft</a:t>
            </a:r>
            <a:r>
              <a:rPr lang="en-US" sz="2400" baseline="30000" dirty="0" smtClean="0"/>
              <a:t>3</a:t>
            </a:r>
            <a:endParaRPr lang="en-US" sz="1600" dirty="0" smtClean="0"/>
          </a:p>
          <a:p>
            <a:pPr indent="0">
              <a:defRPr/>
            </a:pPr>
            <a:endParaRPr lang="en-US" sz="2400" dirty="0" smtClean="0"/>
          </a:p>
          <a:p>
            <a:pPr indent="0">
              <a:defRPr/>
            </a:pPr>
            <a:r>
              <a:rPr lang="en-US" sz="2400" dirty="0" smtClean="0"/>
              <a:t>2.  Convert to gallons from ft</a:t>
            </a:r>
            <a:r>
              <a:rPr lang="en-US" sz="2400" baseline="30000" dirty="0" smtClean="0"/>
              <a:t>3</a:t>
            </a:r>
            <a:r>
              <a:rPr lang="en-US" sz="2400" dirty="0" smtClean="0"/>
              <a:t>  </a:t>
            </a:r>
          </a:p>
          <a:p>
            <a:pPr indent="0">
              <a:defRPr/>
            </a:pPr>
            <a:r>
              <a:rPr lang="en-US" sz="2400" dirty="0" smtClean="0"/>
              <a:t> </a:t>
            </a:r>
          </a:p>
          <a:p>
            <a:pPr indent="0">
              <a:defRPr/>
            </a:pPr>
            <a:r>
              <a:rPr lang="en-US" sz="2400" dirty="0" smtClean="0"/>
              <a:t>   gallons  =  7,000 ft</a:t>
            </a:r>
            <a:r>
              <a:rPr lang="en-US" sz="2400" baseline="30000" dirty="0" smtClean="0"/>
              <a:t>3</a:t>
            </a:r>
            <a:r>
              <a:rPr lang="en-US" sz="2400" dirty="0" smtClean="0"/>
              <a:t>  x  </a:t>
            </a:r>
            <a:r>
              <a:rPr lang="en-US" sz="2400" u="sng" dirty="0" smtClean="0"/>
              <a:t>7.48 gallons</a:t>
            </a:r>
            <a:r>
              <a:rPr lang="en-US" sz="2400" dirty="0" smtClean="0"/>
              <a:t>            =          52,360  gallons</a:t>
            </a:r>
          </a:p>
          <a:p>
            <a:pPr indent="0">
              <a:defRPr/>
            </a:pPr>
            <a:r>
              <a:rPr lang="en-US" sz="2400" dirty="0" smtClean="0"/>
              <a:t>                                             ft</a:t>
            </a:r>
            <a:r>
              <a:rPr lang="en-US" sz="2400" baseline="30000" dirty="0" smtClean="0"/>
              <a:t>3</a:t>
            </a:r>
            <a:endParaRPr lang="en-US" sz="2400" dirty="0" smtClean="0"/>
          </a:p>
          <a:p>
            <a:pPr indent="0">
              <a:defRPr/>
            </a:pPr>
            <a:endParaRPr lang="en-US" sz="2400" dirty="0" smtClean="0"/>
          </a:p>
          <a:p>
            <a:pPr indent="0">
              <a:defRPr/>
            </a:pPr>
            <a:r>
              <a:rPr lang="en-US" sz="2400" dirty="0" smtClean="0"/>
              <a:t>3.  Plug into: Detention Time (time)  =  </a:t>
            </a:r>
            <a:r>
              <a:rPr lang="en-US" sz="2400" u="sng" dirty="0" smtClean="0"/>
              <a:t>Volume</a:t>
            </a:r>
            <a:r>
              <a:rPr lang="en-US" sz="2400" dirty="0" smtClean="0"/>
              <a:t>            =</a:t>
            </a:r>
          </a:p>
          <a:p>
            <a:pPr indent="0">
              <a:defRPr/>
            </a:pPr>
            <a:r>
              <a:rPr lang="en-US" sz="2400" dirty="0" smtClean="0"/>
              <a:t>                                 			   Flow</a:t>
            </a:r>
          </a:p>
          <a:p>
            <a:pPr indent="0" algn="ctr">
              <a:defRPr/>
            </a:pPr>
            <a:r>
              <a:rPr lang="en-US" sz="2400" dirty="0" smtClean="0"/>
              <a:t>  </a:t>
            </a:r>
            <a:r>
              <a:rPr lang="en-US" sz="2400" u="sng" dirty="0" smtClean="0"/>
              <a:t>52360 gallons</a:t>
            </a:r>
            <a:r>
              <a:rPr lang="en-US" sz="2400" dirty="0" smtClean="0"/>
              <a:t>    =  </a:t>
            </a:r>
            <a:r>
              <a:rPr lang="en-US" sz="2400" dirty="0" smtClean="0">
                <a:solidFill>
                  <a:srgbClr val="FF0000"/>
                </a:solidFill>
                <a:effectLst/>
              </a:rPr>
              <a:t>81 minutes</a:t>
            </a:r>
          </a:p>
          <a:p>
            <a:pPr indent="0">
              <a:defRPr/>
            </a:pPr>
            <a:r>
              <a:rPr lang="en-US" sz="2400" dirty="0" smtClean="0"/>
              <a:t>			  650 </a:t>
            </a:r>
            <a:r>
              <a:rPr lang="en-US" sz="2400" dirty="0" err="1" smtClean="0"/>
              <a:t>gpm</a:t>
            </a:r>
            <a:endParaRPr lang="en-US" sz="2400" dirty="0"/>
          </a:p>
        </p:txBody>
      </p:sp>
      <p:sp>
        <p:nvSpPr>
          <p:cNvPr id="2" name="Title 1"/>
          <p:cNvSpPr>
            <a:spLocks noGrp="1"/>
          </p:cNvSpPr>
          <p:nvPr>
            <p:ph type="title"/>
          </p:nvPr>
        </p:nvSpPr>
        <p:spPr/>
        <p:txBody>
          <a:bodyPr/>
          <a:lstStyle/>
          <a:p>
            <a:pPr>
              <a:defRPr/>
            </a:pPr>
            <a:r>
              <a:rPr lang="en-US" sz="3600" b="1" dirty="0" smtClean="0"/>
              <a:t>Example 3.2 – Detention Time Calculation</a:t>
            </a:r>
            <a:endParaRPr lang="en-US" sz="3600" dirty="0"/>
          </a:p>
        </p:txBody>
      </p:sp>
      <p:sp>
        <p:nvSpPr>
          <p:cNvPr id="440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AF4EBB66-DAF1-4C12-B2BB-6265ABFC77D3}" type="slidenum">
              <a:rPr lang="en-US" sz="1400" smtClean="0">
                <a:latin typeface="Arial" charset="0"/>
              </a:rPr>
              <a:pPr/>
              <a:t>42</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 calcmode="lin" valueType="num">
                                      <p:cBhvr additive="base">
                                        <p:cTn id="13"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9" end="9"/>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anim calcmode="lin" valueType="num">
                                      <p:cBhvr additive="base">
                                        <p:cTn id="17" dur="5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14" end="14"/>
                                            </p:txEl>
                                          </p:spTgt>
                                        </p:tgtEl>
                                        <p:attrNameLst>
                                          <p:attrName>style.visibility</p:attrName>
                                        </p:attrNameLst>
                                      </p:cBhvr>
                                      <p:to>
                                        <p:strVal val="visible"/>
                                      </p:to>
                                    </p:set>
                                    <p:anim calcmode="lin" valueType="num">
                                      <p:cBhvr additive="base">
                                        <p:cTn id="23"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15" end="15"/>
                                            </p:txEl>
                                          </p:spTgt>
                                        </p:tgtEl>
                                        <p:attrNameLst>
                                          <p:attrName>style.visibility</p:attrName>
                                        </p:attrNameLst>
                                      </p:cBhvr>
                                      <p:to>
                                        <p:strVal val="visible"/>
                                      </p:to>
                                    </p:set>
                                    <p:anim calcmode="lin" valueType="num">
                                      <p:cBhvr additive="base">
                                        <p:cTn id="27"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defRPr/>
            </a:pPr>
            <a:r>
              <a:rPr lang="en-US" dirty="0" smtClean="0"/>
              <a:t>A flash mix chamber has a volume of 450 gallons.  The plant flow is set at 5 MGD.  What is the detention time of the flash chamber is seconds?  (Assume the flow is steady and continuous).</a:t>
            </a:r>
          </a:p>
          <a:p>
            <a:pPr indent="0">
              <a:defRPr/>
            </a:pPr>
            <a:r>
              <a:rPr lang="en-US" sz="2400" dirty="0" smtClean="0"/>
              <a:t>First, convert the flow rate from MGD to </a:t>
            </a:r>
            <a:r>
              <a:rPr lang="en-US" sz="2400" dirty="0" err="1" smtClean="0"/>
              <a:t>gps</a:t>
            </a:r>
            <a:r>
              <a:rPr lang="en-US" sz="2400" dirty="0" smtClean="0"/>
              <a:t> (5 MGD = 5,000,000 </a:t>
            </a:r>
            <a:r>
              <a:rPr lang="en-US" sz="2400" dirty="0" err="1" smtClean="0"/>
              <a:t>gpd</a:t>
            </a:r>
            <a:r>
              <a:rPr lang="en-US" sz="2400" dirty="0" smtClean="0"/>
              <a:t>)</a:t>
            </a:r>
          </a:p>
          <a:p>
            <a:pPr indent="0">
              <a:defRPr/>
            </a:pPr>
            <a:r>
              <a:rPr lang="en-US" sz="2400" dirty="0" smtClean="0"/>
              <a:t> </a:t>
            </a:r>
          </a:p>
          <a:p>
            <a:pPr lvl="1">
              <a:buFont typeface="Wingdings" pitchFamily="2" charset="2"/>
              <a:buNone/>
              <a:defRPr/>
            </a:pPr>
            <a:r>
              <a:rPr lang="en-US" sz="2400" u="sng" dirty="0" smtClean="0">
                <a:solidFill>
                  <a:srgbClr val="FFC000"/>
                </a:solidFill>
                <a:effectLst>
                  <a:outerShdw blurRad="38100" dist="38100" dir="2700000" algn="tl">
                    <a:srgbClr val="000000">
                      <a:alpha val="43137"/>
                    </a:srgbClr>
                  </a:outerShdw>
                </a:effectLst>
              </a:rPr>
              <a:t>5,000,000 gal</a:t>
            </a:r>
            <a:r>
              <a:rPr lang="en-US" sz="2400" dirty="0" smtClean="0">
                <a:solidFill>
                  <a:srgbClr val="FFC000"/>
                </a:solidFill>
                <a:effectLst>
                  <a:outerShdw blurRad="38100" dist="38100" dir="2700000" algn="tl">
                    <a:srgbClr val="000000">
                      <a:alpha val="43137"/>
                    </a:srgbClr>
                  </a:outerShdw>
                </a:effectLst>
              </a:rPr>
              <a:t>     x          </a:t>
            </a:r>
            <a:r>
              <a:rPr lang="en-US" sz="2400" u="sng" dirty="0" smtClean="0">
                <a:solidFill>
                  <a:srgbClr val="FFC000"/>
                </a:solidFill>
                <a:effectLst>
                  <a:outerShdw blurRad="38100" dist="38100" dir="2700000" algn="tl">
                    <a:srgbClr val="000000">
                      <a:alpha val="43137"/>
                    </a:srgbClr>
                  </a:outerShdw>
                </a:effectLst>
              </a:rPr>
              <a:t>day</a:t>
            </a:r>
            <a:r>
              <a:rPr lang="en-US" sz="2400" dirty="0" smtClean="0">
                <a:solidFill>
                  <a:srgbClr val="FFC000"/>
                </a:solidFill>
                <a:effectLst>
                  <a:outerShdw blurRad="38100" dist="38100" dir="2700000" algn="tl">
                    <a:srgbClr val="000000">
                      <a:alpha val="43137"/>
                    </a:srgbClr>
                  </a:outerShdw>
                </a:effectLst>
              </a:rPr>
              <a:t>              x             </a:t>
            </a:r>
            <a:r>
              <a:rPr lang="en-US" sz="2400" u="sng" dirty="0" smtClean="0">
                <a:solidFill>
                  <a:srgbClr val="FFC000"/>
                </a:solidFill>
                <a:effectLst>
                  <a:outerShdw blurRad="38100" dist="38100" dir="2700000" algn="tl">
                    <a:srgbClr val="000000">
                      <a:alpha val="43137"/>
                    </a:srgbClr>
                  </a:outerShdw>
                </a:effectLst>
              </a:rPr>
              <a:t>min</a:t>
            </a:r>
            <a:r>
              <a:rPr lang="en-US" sz="2400" dirty="0" smtClean="0">
                <a:solidFill>
                  <a:srgbClr val="FFC000"/>
                </a:solidFill>
                <a:effectLst>
                  <a:outerShdw blurRad="38100" dist="38100" dir="2700000" algn="tl">
                    <a:srgbClr val="000000">
                      <a:alpha val="43137"/>
                    </a:srgbClr>
                  </a:outerShdw>
                </a:effectLst>
              </a:rPr>
              <a:t>	=     </a:t>
            </a:r>
            <a:r>
              <a:rPr lang="en-US" sz="2400" u="sng" dirty="0" smtClean="0">
                <a:solidFill>
                  <a:srgbClr val="FFC000"/>
                </a:solidFill>
                <a:effectLst>
                  <a:outerShdw blurRad="38100" dist="38100" dir="2700000" algn="tl">
                    <a:srgbClr val="000000">
                      <a:alpha val="43137"/>
                    </a:srgbClr>
                  </a:outerShdw>
                </a:effectLst>
              </a:rPr>
              <a:t>58 gallon</a:t>
            </a:r>
          </a:p>
          <a:p>
            <a:pPr indent="0">
              <a:defRPr/>
            </a:pPr>
            <a:r>
              <a:rPr lang="en-US" sz="2400" dirty="0" smtClean="0">
                <a:solidFill>
                  <a:srgbClr val="FFC000"/>
                </a:solidFill>
                <a:effectLst>
                  <a:outerShdw blurRad="38100" dist="38100" dir="2700000" algn="tl">
                    <a:srgbClr val="000000">
                      <a:alpha val="43137"/>
                    </a:srgbClr>
                  </a:outerShdw>
                </a:effectLst>
              </a:rPr>
              <a:t>	day	        1440 min		60 seconds	         second</a:t>
            </a:r>
          </a:p>
          <a:p>
            <a:pPr indent="0">
              <a:defRPr/>
            </a:pPr>
            <a:r>
              <a:rPr lang="en-US" sz="2400" dirty="0" smtClean="0"/>
              <a:t> </a:t>
            </a:r>
          </a:p>
          <a:p>
            <a:pPr indent="0">
              <a:defRPr/>
            </a:pPr>
            <a:r>
              <a:rPr lang="en-US" sz="2400" dirty="0" smtClean="0"/>
              <a:t>Plug into: Detention Time (time)  =  </a:t>
            </a:r>
            <a:r>
              <a:rPr lang="en-US" sz="2400" u="sng" dirty="0" smtClean="0"/>
              <a:t>Volume</a:t>
            </a:r>
            <a:r>
              <a:rPr lang="en-US" sz="2400" dirty="0" smtClean="0"/>
              <a:t>            =</a:t>
            </a:r>
          </a:p>
          <a:p>
            <a:pPr indent="0">
              <a:defRPr/>
            </a:pPr>
            <a:r>
              <a:rPr lang="en-US" sz="2400" dirty="0" smtClean="0"/>
              <a:t>                                           	        Flow</a:t>
            </a:r>
          </a:p>
          <a:p>
            <a:pPr indent="0">
              <a:defRPr/>
            </a:pPr>
            <a:r>
              <a:rPr lang="en-US" sz="2400" dirty="0" smtClean="0"/>
              <a:t> </a:t>
            </a:r>
          </a:p>
          <a:p>
            <a:pPr indent="0">
              <a:defRPr/>
            </a:pPr>
            <a:r>
              <a:rPr lang="en-US" sz="2400" dirty="0" smtClean="0"/>
              <a:t>		 </a:t>
            </a:r>
            <a:r>
              <a:rPr lang="en-US" sz="2400" u="sng" dirty="0" smtClean="0"/>
              <a:t>450 gallons</a:t>
            </a:r>
            <a:r>
              <a:rPr lang="en-US" sz="2400" dirty="0" smtClean="0"/>
              <a:t>                                   =       8 seconds</a:t>
            </a:r>
          </a:p>
          <a:p>
            <a:pPr indent="0">
              <a:defRPr/>
            </a:pPr>
            <a:r>
              <a:rPr lang="en-US" sz="2400" dirty="0" smtClean="0"/>
              <a:t>		 58 </a:t>
            </a:r>
            <a:r>
              <a:rPr lang="en-US" sz="2400" dirty="0" err="1" smtClean="0"/>
              <a:t>gps</a:t>
            </a:r>
            <a:endParaRPr lang="en-US" sz="2400" dirty="0" smtClean="0"/>
          </a:p>
          <a:p>
            <a:pPr indent="0">
              <a:defRPr/>
            </a:pPr>
            <a:endParaRPr lang="en-US" sz="2400" dirty="0"/>
          </a:p>
        </p:txBody>
      </p:sp>
      <p:sp>
        <p:nvSpPr>
          <p:cNvPr id="2" name="Title 1"/>
          <p:cNvSpPr>
            <a:spLocks noGrp="1"/>
          </p:cNvSpPr>
          <p:nvPr>
            <p:ph type="title"/>
          </p:nvPr>
        </p:nvSpPr>
        <p:spPr/>
        <p:txBody>
          <a:bodyPr/>
          <a:lstStyle/>
          <a:p>
            <a:pPr>
              <a:defRPr/>
            </a:pPr>
            <a:r>
              <a:rPr lang="en-US" sz="3600" b="1" dirty="0" smtClean="0"/>
              <a:t>Example 3.3 – Detention Time Calculation</a:t>
            </a:r>
            <a:endParaRPr lang="en-US" sz="3600" dirty="0"/>
          </a:p>
        </p:txBody>
      </p:sp>
      <p:sp>
        <p:nvSpPr>
          <p:cNvPr id="450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FDA7657A-8CF3-4A07-BD70-9773CD803603}" type="slidenum">
              <a:rPr lang="en-US" sz="1400" smtClean="0">
                <a:latin typeface="Arial" charset="0"/>
              </a:rPr>
              <a:pPr/>
              <a:t>43</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 calcmode="lin" valueType="num">
                                      <p:cBhvr additive="base">
                                        <p:cTn id="1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anim calcmode="lin" valueType="num">
                                      <p:cBhvr additive="base">
                                        <p:cTn id="2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defRPr/>
            </a:pPr>
            <a:r>
              <a:rPr lang="en-US" sz="2000" dirty="0" smtClean="0"/>
              <a:t>A water treatment plant treats a flow of 1.5 MGD.  It has 2 sedimentation basins, each 20 feet wide by 60 feet long, with an effective water depth of 12 feet.  Calculate the Theoretical Sedimentation Detention Time with both basins in service (in hours).</a:t>
            </a:r>
          </a:p>
          <a:p>
            <a:pPr indent="0">
              <a:defRPr/>
            </a:pPr>
            <a:r>
              <a:rPr lang="en-US" sz="2000" dirty="0" smtClean="0"/>
              <a:t>Volume of something rectangular: </a:t>
            </a:r>
          </a:p>
          <a:p>
            <a:pPr indent="0">
              <a:defRPr/>
            </a:pPr>
            <a:r>
              <a:rPr lang="en-US" sz="2000" dirty="0" smtClean="0"/>
              <a:t> V	=	L        x         W        x           D</a:t>
            </a:r>
          </a:p>
          <a:p>
            <a:pPr indent="0">
              <a:defRPr/>
            </a:pPr>
            <a:r>
              <a:rPr lang="en-US" sz="2000" dirty="0" smtClean="0"/>
              <a:t>		60 ft   x        20 ft     x           12 ft =   14,400 ft</a:t>
            </a:r>
            <a:r>
              <a:rPr lang="en-US" sz="2000" baseline="30000" dirty="0" smtClean="0"/>
              <a:t>3</a:t>
            </a:r>
            <a:endParaRPr lang="en-US" sz="2000" dirty="0" smtClean="0"/>
          </a:p>
          <a:p>
            <a:pPr indent="0">
              <a:defRPr/>
            </a:pPr>
            <a:r>
              <a:rPr lang="en-US" sz="2000" dirty="0" smtClean="0"/>
              <a:t>You have two tanks to take into account       </a:t>
            </a:r>
          </a:p>
          <a:p>
            <a:pPr indent="0">
              <a:defRPr/>
            </a:pPr>
            <a:r>
              <a:rPr lang="en-US" sz="2000" dirty="0" smtClean="0"/>
              <a:t>					14,400 ft</a:t>
            </a:r>
            <a:r>
              <a:rPr lang="en-US" sz="2000" baseline="30000" dirty="0" smtClean="0"/>
              <a:t>3</a:t>
            </a:r>
            <a:endParaRPr lang="en-US" sz="2000" dirty="0" smtClean="0"/>
          </a:p>
          <a:p>
            <a:pPr indent="0">
              <a:defRPr/>
            </a:pPr>
            <a:r>
              <a:rPr lang="en-US" sz="2000" baseline="30000" dirty="0" smtClean="0"/>
              <a:t>				 </a:t>
            </a:r>
            <a:r>
              <a:rPr lang="en-US" sz="2000" dirty="0" smtClean="0"/>
              <a:t>          	 </a:t>
            </a:r>
            <a:r>
              <a:rPr lang="en-US" sz="2000" u="sng" dirty="0" smtClean="0"/>
              <a:t>x     2</a:t>
            </a:r>
            <a:endParaRPr lang="en-US" sz="2000" dirty="0" smtClean="0"/>
          </a:p>
          <a:p>
            <a:pPr indent="0">
              <a:defRPr/>
            </a:pPr>
            <a:r>
              <a:rPr lang="en-US" sz="2000" dirty="0" smtClean="0"/>
              <a:t>			   	          	28,800 ft</a:t>
            </a:r>
            <a:r>
              <a:rPr lang="en-US" sz="2000" baseline="30000" dirty="0" smtClean="0"/>
              <a:t>3</a:t>
            </a:r>
            <a:endParaRPr lang="en-US" sz="2000" dirty="0" smtClean="0"/>
          </a:p>
          <a:p>
            <a:pPr indent="0">
              <a:defRPr/>
            </a:pPr>
            <a:endParaRPr lang="en-US" sz="800" dirty="0" smtClean="0"/>
          </a:p>
          <a:p>
            <a:pPr indent="0">
              <a:defRPr/>
            </a:pPr>
            <a:r>
              <a:rPr lang="en-US" sz="2000" dirty="0" smtClean="0"/>
              <a:t> You have to convert to gallons = </a:t>
            </a:r>
          </a:p>
          <a:p>
            <a:pPr indent="0">
              <a:defRPr/>
            </a:pPr>
            <a:r>
              <a:rPr lang="en-US" sz="2000" dirty="0" smtClean="0"/>
              <a:t>				28,800 ft</a:t>
            </a:r>
            <a:r>
              <a:rPr lang="en-US" sz="2000" baseline="30000" dirty="0" smtClean="0"/>
              <a:t>3</a:t>
            </a:r>
            <a:r>
              <a:rPr lang="en-US" sz="2000" dirty="0" smtClean="0"/>
              <a:t>      x   7.48    =  215,424 gallons</a:t>
            </a:r>
          </a:p>
          <a:p>
            <a:pPr indent="0">
              <a:defRPr/>
            </a:pPr>
            <a:endParaRPr lang="en-US" sz="800" dirty="0" smtClean="0"/>
          </a:p>
          <a:p>
            <a:pPr indent="0">
              <a:defRPr/>
            </a:pPr>
            <a:r>
              <a:rPr lang="en-US" sz="2000" dirty="0" smtClean="0"/>
              <a:t>Convert from MGD to </a:t>
            </a:r>
            <a:r>
              <a:rPr lang="en-US" sz="2000" dirty="0" err="1" smtClean="0"/>
              <a:t>gpd</a:t>
            </a:r>
            <a:r>
              <a:rPr lang="en-US" sz="2000" dirty="0" smtClean="0"/>
              <a:t> = 1.5 x 1,000,000  =  1,500,000 </a:t>
            </a:r>
            <a:r>
              <a:rPr lang="en-US" sz="2000" dirty="0" err="1" smtClean="0"/>
              <a:t>gpd</a:t>
            </a:r>
            <a:endParaRPr lang="en-US" sz="2000" dirty="0" smtClean="0"/>
          </a:p>
          <a:p>
            <a:pPr indent="0">
              <a:defRPr/>
            </a:pPr>
            <a:endParaRPr lang="en-US" sz="800" dirty="0" smtClean="0"/>
          </a:p>
          <a:p>
            <a:pPr indent="0">
              <a:defRPr/>
            </a:pPr>
            <a:r>
              <a:rPr lang="en-US" sz="2000" dirty="0" smtClean="0"/>
              <a:t>D.T = </a:t>
            </a:r>
            <a:r>
              <a:rPr lang="en-US" sz="2000" u="sng" dirty="0" smtClean="0"/>
              <a:t>Volume of Tank</a:t>
            </a:r>
            <a:r>
              <a:rPr lang="en-US" sz="2000" dirty="0" smtClean="0"/>
              <a:t>	=	</a:t>
            </a:r>
            <a:r>
              <a:rPr lang="en-US" sz="2000" u="sng" dirty="0" smtClean="0"/>
              <a:t>215,424 gallons</a:t>
            </a:r>
            <a:r>
              <a:rPr lang="en-US" sz="2000" dirty="0" smtClean="0"/>
              <a:t>	=	0.14 days</a:t>
            </a:r>
          </a:p>
          <a:p>
            <a:pPr indent="0">
              <a:defRPr/>
            </a:pPr>
            <a:r>
              <a:rPr lang="en-US" sz="2000" dirty="0" smtClean="0"/>
              <a:t>	Flow			1,500,000 </a:t>
            </a:r>
            <a:r>
              <a:rPr lang="en-US" sz="2000" dirty="0" err="1" smtClean="0"/>
              <a:t>gpd</a:t>
            </a:r>
            <a:endParaRPr lang="en-US" sz="2000" dirty="0" smtClean="0"/>
          </a:p>
          <a:p>
            <a:pPr indent="0">
              <a:defRPr/>
            </a:pPr>
            <a:endParaRPr lang="en-US" sz="2000" dirty="0" smtClean="0"/>
          </a:p>
          <a:p>
            <a:pPr indent="0">
              <a:defRPr/>
            </a:pPr>
            <a:r>
              <a:rPr lang="en-US" sz="2000" dirty="0" smtClean="0"/>
              <a:t>Hours = </a:t>
            </a:r>
            <a:r>
              <a:rPr lang="en-US" sz="2000" u="sng" dirty="0" smtClean="0"/>
              <a:t>.14 days</a:t>
            </a:r>
            <a:r>
              <a:rPr lang="en-US" sz="2000" dirty="0" smtClean="0"/>
              <a:t>  x   </a:t>
            </a:r>
            <a:r>
              <a:rPr lang="en-US" sz="2000" u="sng" dirty="0" smtClean="0"/>
              <a:t>24 hours</a:t>
            </a:r>
            <a:r>
              <a:rPr lang="en-US" sz="2000" dirty="0" smtClean="0"/>
              <a:t>		=	3.4 hours</a:t>
            </a:r>
          </a:p>
          <a:p>
            <a:pPr indent="0">
              <a:defRPr/>
            </a:pPr>
            <a:r>
              <a:rPr lang="en-US" sz="2000" dirty="0" smtClean="0"/>
              <a:t>		        day</a:t>
            </a:r>
          </a:p>
          <a:p>
            <a:pPr indent="0">
              <a:defRPr/>
            </a:pPr>
            <a:endParaRPr lang="en-US" sz="2000" dirty="0" smtClean="0"/>
          </a:p>
          <a:p>
            <a:pPr indent="0">
              <a:defRPr/>
            </a:pPr>
            <a:endParaRPr lang="en-US" sz="2000" dirty="0" smtClean="0"/>
          </a:p>
          <a:p>
            <a:pPr indent="0">
              <a:defRPr/>
            </a:pPr>
            <a:endParaRPr lang="en-US" sz="2000" dirty="0"/>
          </a:p>
        </p:txBody>
      </p:sp>
      <p:sp>
        <p:nvSpPr>
          <p:cNvPr id="2" name="Title 1"/>
          <p:cNvSpPr>
            <a:spLocks noGrp="1"/>
          </p:cNvSpPr>
          <p:nvPr>
            <p:ph type="title"/>
          </p:nvPr>
        </p:nvSpPr>
        <p:spPr/>
        <p:txBody>
          <a:bodyPr/>
          <a:lstStyle/>
          <a:p>
            <a:pPr>
              <a:defRPr/>
            </a:pPr>
            <a:r>
              <a:rPr lang="en-US" sz="3600" b="1" dirty="0" smtClean="0"/>
              <a:t>Example 3.4 – Detention Time Calculation</a:t>
            </a:r>
            <a:endParaRPr lang="en-US" sz="3600" dirty="0"/>
          </a:p>
        </p:txBody>
      </p:sp>
      <p:sp>
        <p:nvSpPr>
          <p:cNvPr id="460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579483CA-70BB-47AA-B2D0-DDD366B8DDD2}" type="slidenum">
              <a:rPr lang="en-US" sz="1400" smtClean="0">
                <a:latin typeface="Arial" charset="0"/>
              </a:rPr>
              <a:pPr/>
              <a:t>44</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 calcmode="lin" valueType="num">
                                      <p:cBhvr additive="base">
                                        <p:cTn id="21"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6"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 calcmode="lin" valueType="num">
                                      <p:cBhvr additive="base">
                                        <p:cTn id="27" dur="5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12" fill="hold" nodeType="click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anim calcmode="lin" valueType="num">
                                      <p:cBhvr additive="base">
                                        <p:cTn id="33" dur="500" fill="hold"/>
                                        <p:tgtEl>
                                          <p:spTgt spid="3">
                                            <p:txEl>
                                              <p:pRg st="12" end="12"/>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12" fill="hold" nodeType="click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anim calcmode="lin" valueType="num">
                                      <p:cBhvr additive="base">
                                        <p:cTn id="39" dur="500" fill="hold"/>
                                        <p:tgtEl>
                                          <p:spTgt spid="3">
                                            <p:txEl>
                                              <p:pRg st="14" end="14"/>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41" presetID="2" presetClass="entr" presetSubtype="12" fill="hold" nodeType="with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anim calcmode="lin" valueType="num">
                                      <p:cBhvr additive="base">
                                        <p:cTn id="43" dur="500" fill="hold"/>
                                        <p:tgtEl>
                                          <p:spTgt spid="3">
                                            <p:txEl>
                                              <p:pRg st="15" end="1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7" end="17"/>
                                            </p:txEl>
                                          </p:spTgt>
                                        </p:tgtEl>
                                        <p:attrNameLst>
                                          <p:attrName>style.visibility</p:attrName>
                                        </p:attrNameLst>
                                      </p:cBhvr>
                                      <p:to>
                                        <p:strVal val="visible"/>
                                      </p:to>
                                    </p:set>
                                    <p:anim calcmode="lin" valueType="num">
                                      <p:cBhvr additive="base">
                                        <p:cTn id="49"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7" end="17"/>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8" end="18"/>
                                            </p:txEl>
                                          </p:spTgt>
                                        </p:tgtEl>
                                        <p:attrNameLst>
                                          <p:attrName>style.visibility</p:attrName>
                                        </p:attrNameLst>
                                      </p:cBhvr>
                                      <p:to>
                                        <p:strVal val="visible"/>
                                      </p:to>
                                    </p:set>
                                    <p:anim calcmode="lin" valueType="num">
                                      <p:cBhvr additive="base">
                                        <p:cTn id="53"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lgn="ctr">
              <a:defRPr/>
            </a:pPr>
            <a:r>
              <a:rPr lang="en-US" b="1" dirty="0" smtClean="0">
                <a:effectLst/>
              </a:rPr>
              <a:t>The chemical conversion of soluble substances (including metals) into insoluble particles.</a:t>
            </a:r>
            <a:endParaRPr lang="en-US" dirty="0" smtClean="0"/>
          </a:p>
          <a:p>
            <a:pPr indent="0">
              <a:defRPr/>
            </a:pPr>
            <a:endParaRPr lang="en-US" dirty="0"/>
          </a:p>
        </p:txBody>
      </p:sp>
      <p:sp>
        <p:nvSpPr>
          <p:cNvPr id="2" name="Title 1"/>
          <p:cNvSpPr>
            <a:spLocks noGrp="1"/>
          </p:cNvSpPr>
          <p:nvPr>
            <p:ph type="title"/>
          </p:nvPr>
        </p:nvSpPr>
        <p:spPr/>
        <p:txBody>
          <a:bodyPr/>
          <a:lstStyle/>
          <a:p>
            <a:pPr>
              <a:defRPr/>
            </a:pPr>
            <a:r>
              <a:rPr lang="en-US" b="1" dirty="0" smtClean="0">
                <a:effectLst/>
              </a:rPr>
              <a:t>Precipitation:</a:t>
            </a:r>
            <a:endParaRPr lang="en-US" dirty="0"/>
          </a:p>
        </p:txBody>
      </p:sp>
      <p:sp>
        <p:nvSpPr>
          <p:cNvPr id="4710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587AE47C-CA85-434C-9BAF-54ECE9C9223D}" type="slidenum">
              <a:rPr lang="en-US" sz="1400" smtClean="0">
                <a:latin typeface="Arial" charset="0"/>
              </a:rPr>
              <a:pPr/>
              <a:t>45</a:t>
            </a:fld>
            <a:endParaRPr lang="en-US" sz="1400" smtClean="0">
              <a:latin typeface="Arial" charset="0"/>
            </a:endParaRPr>
          </a:p>
        </p:txBody>
      </p:sp>
      <p:pic>
        <p:nvPicPr>
          <p:cNvPr id="47109" name="Picture 2" descr="http://water.me.vccs.edu/courses/env110/clipart/coagul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3075" y="3802063"/>
            <a:ext cx="5553075" cy="23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defRPr/>
            </a:pPr>
            <a:r>
              <a:rPr lang="en-US" sz="2400" dirty="0" smtClean="0"/>
              <a:t>	Coagulating chemicals are added to water causing particles to become chemically destabilized and clump together to form </a:t>
            </a:r>
            <a:r>
              <a:rPr lang="en-US" sz="2400" dirty="0" err="1" smtClean="0"/>
              <a:t>floc</a:t>
            </a:r>
            <a:r>
              <a:rPr lang="en-US" sz="2400" dirty="0" smtClean="0"/>
              <a:t>. </a:t>
            </a:r>
          </a:p>
          <a:p>
            <a:pPr indent="0">
              <a:defRPr/>
            </a:pPr>
            <a:endParaRPr lang="en-US" sz="2400" dirty="0" smtClean="0"/>
          </a:p>
          <a:p>
            <a:pPr indent="0">
              <a:defRPr/>
            </a:pPr>
            <a:r>
              <a:rPr lang="en-US" sz="2400" dirty="0" smtClean="0"/>
              <a:t>• Coagulation is the destabilization of colloidal particles </a:t>
            </a:r>
            <a:r>
              <a:rPr lang="en-US" sz="2400" u="sng" dirty="0" smtClean="0"/>
              <a:t>brought about by the addition of a chemical reagent known as a coagulant.</a:t>
            </a:r>
          </a:p>
          <a:p>
            <a:pPr indent="0">
              <a:defRPr/>
            </a:pPr>
            <a:endParaRPr lang="en-US" sz="2400" u="sng" dirty="0" smtClean="0"/>
          </a:p>
          <a:p>
            <a:pPr indent="0">
              <a:defRPr/>
            </a:pPr>
            <a:endParaRPr lang="en-US" sz="2400" u="sng" dirty="0" smtClean="0"/>
          </a:p>
          <a:p>
            <a:pPr indent="0">
              <a:defRPr/>
            </a:pPr>
            <a:endParaRPr lang="en-US" sz="2400" u="sng" dirty="0" smtClean="0"/>
          </a:p>
          <a:p>
            <a:pPr indent="0">
              <a:defRPr/>
            </a:pPr>
            <a:endParaRPr lang="en-US" sz="2400" u="sng" dirty="0" smtClean="0"/>
          </a:p>
          <a:p>
            <a:pPr indent="0">
              <a:defRPr/>
            </a:pPr>
            <a:endParaRPr lang="en-US" sz="2400" u="sng" dirty="0" smtClean="0"/>
          </a:p>
          <a:p>
            <a:pPr indent="0">
              <a:defRPr/>
            </a:pPr>
            <a:endParaRPr lang="en-US" sz="2400" u="sng" dirty="0" smtClean="0"/>
          </a:p>
          <a:p>
            <a:pPr indent="0">
              <a:defRPr/>
            </a:pPr>
            <a:endParaRPr lang="en-US" sz="2400" u="sng" dirty="0" smtClean="0"/>
          </a:p>
          <a:p>
            <a:pPr indent="0">
              <a:defRPr/>
            </a:pPr>
            <a:endParaRPr lang="en-US" sz="2400" u="sng" dirty="0" smtClean="0"/>
          </a:p>
          <a:p>
            <a:pPr indent="0">
              <a:defRPr/>
            </a:pPr>
            <a:r>
              <a:rPr lang="en-US" sz="2400" dirty="0" smtClean="0"/>
              <a:t>	The amount or dosage of a precipitant, coagulant, or </a:t>
            </a:r>
            <a:r>
              <a:rPr lang="en-US" sz="2400" dirty="0" err="1" smtClean="0"/>
              <a:t>flocculant</a:t>
            </a:r>
            <a:r>
              <a:rPr lang="en-US" sz="2400" dirty="0" smtClean="0"/>
              <a:t> needed to precipitate and remove substances in water solutions is dependent on many factors. </a:t>
            </a:r>
          </a:p>
          <a:p>
            <a:pPr indent="0">
              <a:defRPr/>
            </a:pPr>
            <a:endParaRPr lang="en-US" sz="2400" dirty="0"/>
          </a:p>
        </p:txBody>
      </p:sp>
      <p:sp>
        <p:nvSpPr>
          <p:cNvPr id="2" name="Title 1"/>
          <p:cNvSpPr>
            <a:spLocks noGrp="1"/>
          </p:cNvSpPr>
          <p:nvPr>
            <p:ph type="title"/>
          </p:nvPr>
        </p:nvSpPr>
        <p:spPr/>
        <p:txBody>
          <a:bodyPr/>
          <a:lstStyle/>
          <a:p>
            <a:pPr>
              <a:defRPr/>
            </a:pPr>
            <a:r>
              <a:rPr lang="en-US" dirty="0" smtClean="0"/>
              <a:t>Purpose of Coagulation</a:t>
            </a:r>
            <a:endParaRPr lang="en-US" dirty="0"/>
          </a:p>
        </p:txBody>
      </p:sp>
      <p:sp>
        <p:nvSpPr>
          <p:cNvPr id="4813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1165B3E7-F925-4855-9678-657D77D7E9E3}" type="slidenum">
              <a:rPr lang="en-US" sz="1400" smtClean="0">
                <a:latin typeface="Arial" charset="0"/>
              </a:rPr>
              <a:pPr/>
              <a:t>46</a:t>
            </a:fld>
            <a:endParaRPr lang="en-US" sz="1400" smtClean="0">
              <a:latin typeface="Arial" charset="0"/>
            </a:endParaRPr>
          </a:p>
        </p:txBody>
      </p:sp>
      <p:pic>
        <p:nvPicPr>
          <p:cNvPr id="481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100" y="2895600"/>
            <a:ext cx="51371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p:txBody>
          <a:bodyPr/>
          <a:lstStyle/>
          <a:p>
            <a:pPr indent="0" algn="ctr"/>
            <a:r>
              <a:rPr lang="en-US" sz="6000" smtClean="0">
                <a:effectLst/>
              </a:rPr>
              <a:t>How do we know if our coagulant dosage is correct?</a:t>
            </a:r>
          </a:p>
        </p:txBody>
      </p:sp>
      <p:sp>
        <p:nvSpPr>
          <p:cNvPr id="2" name="Title 1"/>
          <p:cNvSpPr>
            <a:spLocks noGrp="1"/>
          </p:cNvSpPr>
          <p:nvPr>
            <p:ph type="title"/>
          </p:nvPr>
        </p:nvSpPr>
        <p:spPr/>
        <p:txBody>
          <a:bodyPr/>
          <a:lstStyle/>
          <a:p>
            <a:endParaRPr lang="en-US"/>
          </a:p>
        </p:txBody>
      </p:sp>
      <p:sp>
        <p:nvSpPr>
          <p:cNvPr id="4915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2B99086F-7F4B-498F-9AFD-BCCE0E2ED1C2}" type="slidenum">
              <a:rPr lang="en-US" sz="1400" smtClean="0">
                <a:latin typeface="Arial" charset="0"/>
              </a:rPr>
              <a:pPr/>
              <a:t>47</a:t>
            </a:fld>
            <a:endParaRPr lang="en-US" sz="1400" smtClean="0">
              <a:latin typeface="Arial" charset="0"/>
            </a:endParaRPr>
          </a:p>
        </p:txBody>
      </p:sp>
      <p:pic>
        <p:nvPicPr>
          <p:cNvPr id="49156" name="Picture 2" descr="http://www.rpi.edu/dept/chem-eng/Biotech-Environ/Environmental/WATER/pb7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0" y="1897063"/>
            <a:ext cx="4686300" cy="206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TextBox 4"/>
          <p:cNvSpPr txBox="1">
            <a:spLocks noChangeArrowheads="1"/>
          </p:cNvSpPr>
          <p:nvPr/>
        </p:nvSpPr>
        <p:spPr bwMode="auto">
          <a:xfrm>
            <a:off x="1162050" y="4591050"/>
            <a:ext cx="73342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r>
              <a:rPr lang="en-US" sz="3600" b="1"/>
              <a:t>Jar Testing</a:t>
            </a:r>
            <a:r>
              <a:rPr lang="en-US" sz="3600"/>
              <a:t> is a laboratory procedure that simulates coagulation, flocculation, and precipitation results with differing chemical dosages.</a:t>
            </a:r>
            <a:endParaRPr lang="en-US" sz="3600" b="1"/>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lgn="ctr">
              <a:defRPr/>
            </a:pPr>
            <a:r>
              <a:rPr lang="en-US" dirty="0" smtClean="0"/>
              <a:t>Evaluate test results in each container:</a:t>
            </a:r>
          </a:p>
          <a:p>
            <a:pPr indent="0" algn="ctr">
              <a:defRPr/>
            </a:pPr>
            <a:r>
              <a:rPr lang="en-US" dirty="0" smtClean="0"/>
              <a:t>Visual evaluation or measure turbidity with </a:t>
            </a:r>
            <a:r>
              <a:rPr lang="en-US" dirty="0" err="1" smtClean="0"/>
              <a:t>turbidimeter</a:t>
            </a:r>
            <a:r>
              <a:rPr lang="en-US" dirty="0" smtClean="0"/>
              <a:t>.</a:t>
            </a:r>
          </a:p>
          <a:p>
            <a:pPr indent="0" algn="ctr">
              <a:defRPr/>
            </a:pPr>
            <a:endParaRPr lang="en-US" dirty="0" smtClean="0"/>
          </a:p>
          <a:p>
            <a:pPr indent="0" algn="ctr">
              <a:buClr>
                <a:srgbClr val="FF0000"/>
              </a:buClr>
              <a:buSzPct val="100000"/>
              <a:buFont typeface="Wingdings" pitchFamily="2" charset="2"/>
              <a:buChar char="ü"/>
              <a:defRPr/>
            </a:pPr>
            <a:r>
              <a:rPr lang="en-US" b="1" dirty="0" smtClean="0"/>
              <a:t>Rate of </a:t>
            </a:r>
            <a:r>
              <a:rPr lang="en-US" b="1" dirty="0" err="1" smtClean="0"/>
              <a:t>floc</a:t>
            </a:r>
            <a:r>
              <a:rPr lang="en-US" b="1" dirty="0" smtClean="0"/>
              <a:t> formation</a:t>
            </a:r>
          </a:p>
          <a:p>
            <a:pPr indent="0" algn="ctr">
              <a:buClr>
                <a:srgbClr val="FF0000"/>
              </a:buClr>
              <a:buSzPct val="100000"/>
              <a:defRPr/>
            </a:pPr>
            <a:endParaRPr lang="en-US" b="1" dirty="0" smtClean="0"/>
          </a:p>
          <a:p>
            <a:pPr indent="0" algn="ctr">
              <a:buClr>
                <a:srgbClr val="FF0000"/>
              </a:buClr>
              <a:buSzPct val="100000"/>
              <a:buFont typeface="Wingdings" pitchFamily="2" charset="2"/>
              <a:buChar char="ü"/>
              <a:defRPr/>
            </a:pPr>
            <a:r>
              <a:rPr lang="en-US" b="1" dirty="0" smtClean="0"/>
              <a:t>Type of </a:t>
            </a:r>
            <a:r>
              <a:rPr lang="en-US" b="1" dirty="0" err="1" smtClean="0"/>
              <a:t>floc</a:t>
            </a:r>
            <a:endParaRPr lang="en-US" b="1" dirty="0" smtClean="0"/>
          </a:p>
          <a:p>
            <a:pPr indent="0" algn="ctr">
              <a:buClr>
                <a:srgbClr val="FF0000"/>
              </a:buClr>
              <a:buSzPct val="100000"/>
              <a:defRPr/>
            </a:pPr>
            <a:endParaRPr lang="en-US" b="1" dirty="0" smtClean="0"/>
          </a:p>
          <a:p>
            <a:pPr indent="0" algn="ctr">
              <a:buClr>
                <a:srgbClr val="FF0000"/>
              </a:buClr>
              <a:buSzPct val="100000"/>
              <a:buFont typeface="Wingdings" pitchFamily="2" charset="2"/>
              <a:buChar char="ü"/>
              <a:defRPr/>
            </a:pPr>
            <a:r>
              <a:rPr lang="en-US" b="1" dirty="0" err="1" smtClean="0"/>
              <a:t>Floc</a:t>
            </a:r>
            <a:r>
              <a:rPr lang="en-US" b="1" dirty="0" smtClean="0"/>
              <a:t> settling rate</a:t>
            </a:r>
          </a:p>
          <a:p>
            <a:pPr indent="0" algn="ctr">
              <a:buClr>
                <a:srgbClr val="FF0000"/>
              </a:buClr>
              <a:buSzPct val="100000"/>
              <a:defRPr/>
            </a:pPr>
            <a:endParaRPr lang="en-US" b="1" dirty="0" smtClean="0"/>
          </a:p>
          <a:p>
            <a:pPr indent="0" algn="ctr">
              <a:buClr>
                <a:srgbClr val="FF0000"/>
              </a:buClr>
              <a:buSzPct val="100000"/>
              <a:buFont typeface="Wingdings" pitchFamily="2" charset="2"/>
              <a:buChar char="ü"/>
              <a:defRPr/>
            </a:pPr>
            <a:r>
              <a:rPr lang="en-US" b="1" dirty="0" smtClean="0"/>
              <a:t>Clarity of settled water</a:t>
            </a:r>
            <a:endParaRPr lang="en-US" dirty="0" smtClean="0"/>
          </a:p>
          <a:p>
            <a:pPr indent="0">
              <a:defRPr/>
            </a:pPr>
            <a:endParaRPr lang="en-US" dirty="0"/>
          </a:p>
        </p:txBody>
      </p:sp>
      <p:sp>
        <p:nvSpPr>
          <p:cNvPr id="2" name="Title 1"/>
          <p:cNvSpPr>
            <a:spLocks noGrp="1"/>
          </p:cNvSpPr>
          <p:nvPr>
            <p:ph type="title"/>
          </p:nvPr>
        </p:nvSpPr>
        <p:spPr/>
        <p:txBody>
          <a:bodyPr/>
          <a:lstStyle/>
          <a:p>
            <a:pPr>
              <a:defRPr/>
            </a:pPr>
            <a:r>
              <a:rPr lang="en-US" dirty="0" smtClean="0"/>
              <a:t>Jar Tests Evaluation</a:t>
            </a:r>
            <a:endParaRPr lang="en-US" dirty="0"/>
          </a:p>
        </p:txBody>
      </p:sp>
      <p:sp>
        <p:nvSpPr>
          <p:cNvPr id="501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4CF49FB1-2EF4-430E-AFE2-3F32CB7AC1C3}" type="slidenum">
              <a:rPr lang="en-US" sz="1400" smtClean="0">
                <a:latin typeface="Arial" charset="0"/>
              </a:rPr>
              <a:pPr/>
              <a:t>48</a:t>
            </a:fld>
            <a:endParaRPr lang="en-US" sz="1400" smtClean="0">
              <a:latin typeface="Arial" charset="0"/>
            </a:endParaRPr>
          </a:p>
        </p:txBody>
      </p:sp>
      <p:pic>
        <p:nvPicPr>
          <p:cNvPr id="50181" name="Picture 2" descr="Description: Stir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0" y="3344863"/>
            <a:ext cx="278130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4" descr="Description: Settl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222625"/>
            <a:ext cx="2997200"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defRPr/>
            </a:pPr>
            <a:r>
              <a:rPr lang="en-US" dirty="0" smtClean="0"/>
              <a:t>A day tank is used to store a limited supply of diluted chemical solution to be fed into the treatment system.  The solution in a day tank can be diluted to a specific concentration (strength).  The solution consists of two parts:</a:t>
            </a:r>
          </a:p>
          <a:p>
            <a:pPr marL="736600" indent="-514350">
              <a:buFont typeface="+mj-lt"/>
              <a:buAutoNum type="arabicPeriod"/>
              <a:defRPr/>
            </a:pPr>
            <a:r>
              <a:rPr lang="en-US" dirty="0" smtClean="0">
                <a:solidFill>
                  <a:srgbClr val="FF0000"/>
                </a:solidFill>
              </a:rPr>
              <a:t>Solute:</a:t>
            </a:r>
            <a:r>
              <a:rPr lang="en-US" dirty="0" smtClean="0"/>
              <a:t>  The dry product that you are adding or the amount of dry product in a concentrated solution.</a:t>
            </a:r>
          </a:p>
          <a:p>
            <a:pPr marL="736600" indent="-514350">
              <a:buFont typeface="+mj-lt"/>
              <a:buAutoNum type="arabicPeriod"/>
              <a:defRPr/>
            </a:pPr>
            <a:r>
              <a:rPr lang="en-US" dirty="0" smtClean="0">
                <a:solidFill>
                  <a:srgbClr val="FF0000"/>
                </a:solidFill>
              </a:rPr>
              <a:t>Solvent:</a:t>
            </a:r>
            <a:r>
              <a:rPr lang="en-US" dirty="0" smtClean="0"/>
              <a:t>  The liquid which is dissolving the solute.</a:t>
            </a:r>
          </a:p>
          <a:p>
            <a:pPr indent="0">
              <a:defRPr/>
            </a:pPr>
            <a:r>
              <a:rPr lang="en-US" dirty="0" smtClean="0"/>
              <a:t> </a:t>
            </a:r>
          </a:p>
          <a:p>
            <a:pPr indent="0">
              <a:defRPr/>
            </a:pPr>
            <a:endParaRPr lang="en-US" dirty="0" smtClean="0"/>
          </a:p>
          <a:p>
            <a:pPr indent="0">
              <a:defRPr/>
            </a:pPr>
            <a:endParaRPr lang="en-US" dirty="0"/>
          </a:p>
        </p:txBody>
      </p:sp>
      <p:sp>
        <p:nvSpPr>
          <p:cNvPr id="2" name="Title 1"/>
          <p:cNvSpPr>
            <a:spLocks noGrp="1"/>
          </p:cNvSpPr>
          <p:nvPr>
            <p:ph type="title"/>
          </p:nvPr>
        </p:nvSpPr>
        <p:spPr/>
        <p:txBody>
          <a:bodyPr/>
          <a:lstStyle/>
          <a:p>
            <a:pPr>
              <a:defRPr/>
            </a:pPr>
            <a:r>
              <a:rPr lang="en-US" b="1" dirty="0" smtClean="0"/>
              <a:t>Dry Chemical Solution Day Tanks</a:t>
            </a:r>
            <a:endParaRPr lang="en-US" dirty="0"/>
          </a:p>
        </p:txBody>
      </p:sp>
      <p:sp>
        <p:nvSpPr>
          <p:cNvPr id="512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2FD8AB24-53C9-4C8A-8C22-5AA730819511}" type="slidenum">
              <a:rPr lang="en-US" sz="1400" smtClean="0">
                <a:latin typeface="Arial" charset="0"/>
              </a:rPr>
              <a:pPr/>
              <a:t>49</a:t>
            </a:fld>
            <a:endParaRPr lang="en-US" sz="1400" smtClean="0">
              <a:latin typeface="Arial" charset="0"/>
            </a:endParaRPr>
          </a:p>
        </p:txBody>
      </p:sp>
      <p:grpSp>
        <p:nvGrpSpPr>
          <p:cNvPr id="51205" name="Group 2"/>
          <p:cNvGrpSpPr>
            <a:grpSpLocks/>
          </p:cNvGrpSpPr>
          <p:nvPr/>
        </p:nvGrpSpPr>
        <p:grpSpPr bwMode="auto">
          <a:xfrm>
            <a:off x="3717925" y="5240338"/>
            <a:ext cx="1000125" cy="1163637"/>
            <a:chOff x="4395" y="5312"/>
            <a:chExt cx="1575" cy="1834"/>
          </a:xfrm>
        </p:grpSpPr>
        <p:sp>
          <p:nvSpPr>
            <p:cNvPr id="51210" name="AutoShape 3"/>
            <p:cNvSpPr>
              <a:spLocks noChangeArrowheads="1"/>
            </p:cNvSpPr>
            <p:nvPr/>
          </p:nvSpPr>
          <p:spPr bwMode="auto">
            <a:xfrm>
              <a:off x="4395" y="5676"/>
              <a:ext cx="1575" cy="1470"/>
            </a:xfrm>
            <a:prstGeom prst="can">
              <a:avLst>
                <a:gd name="adj" fmla="val 25000"/>
              </a:avLst>
            </a:prstGeom>
            <a:solidFill>
              <a:srgbClr val="FFFFFF"/>
            </a:solidFill>
            <a:ln w="9525">
              <a:solidFill>
                <a:srgbClr val="000000"/>
              </a:solidFill>
              <a:round/>
              <a:headEnd/>
              <a:tailEnd/>
            </a:ln>
          </p:spPr>
          <p:txBody>
            <a:bodyPr/>
            <a:lstStyle/>
            <a:p>
              <a:endParaRPr lang="en-US"/>
            </a:p>
          </p:txBody>
        </p:sp>
        <p:sp>
          <p:nvSpPr>
            <p:cNvPr id="51211" name="AutoShape 4"/>
            <p:cNvSpPr>
              <a:spLocks noChangeArrowheads="1"/>
            </p:cNvSpPr>
            <p:nvPr/>
          </p:nvSpPr>
          <p:spPr bwMode="auto">
            <a:xfrm>
              <a:off x="4395" y="6535"/>
              <a:ext cx="1575" cy="611"/>
            </a:xfrm>
            <a:prstGeom prst="flowChartMagneticDisk">
              <a:avLst/>
            </a:prstGeom>
            <a:solidFill>
              <a:srgbClr val="4F81BD"/>
            </a:solidFill>
            <a:ln w="9525">
              <a:solidFill>
                <a:srgbClr val="4F81BD"/>
              </a:solidFill>
              <a:round/>
              <a:headEnd/>
              <a:tailEnd/>
            </a:ln>
          </p:spPr>
          <p:txBody>
            <a:bodyPr/>
            <a:lstStyle/>
            <a:p>
              <a:endParaRPr lang="en-US"/>
            </a:p>
          </p:txBody>
        </p:sp>
        <p:sp>
          <p:nvSpPr>
            <p:cNvPr id="51212" name="AutoShape 5"/>
            <p:cNvSpPr>
              <a:spLocks noChangeArrowheads="1"/>
            </p:cNvSpPr>
            <p:nvPr/>
          </p:nvSpPr>
          <p:spPr bwMode="auto">
            <a:xfrm>
              <a:off x="5145" y="6265"/>
              <a:ext cx="195" cy="143"/>
            </a:xfrm>
            <a:prstGeom prst="flowChartConnector">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13" name="AutoShape 6"/>
            <p:cNvSpPr>
              <a:spLocks noChangeArrowheads="1"/>
            </p:cNvSpPr>
            <p:nvPr/>
          </p:nvSpPr>
          <p:spPr bwMode="auto">
            <a:xfrm>
              <a:off x="5385" y="6505"/>
              <a:ext cx="195" cy="143"/>
            </a:xfrm>
            <a:prstGeom prst="flowChartConnector">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14" name="AutoShape 7"/>
            <p:cNvSpPr>
              <a:spLocks noChangeArrowheads="1"/>
            </p:cNvSpPr>
            <p:nvPr/>
          </p:nvSpPr>
          <p:spPr bwMode="auto">
            <a:xfrm>
              <a:off x="5070" y="5800"/>
              <a:ext cx="195" cy="143"/>
            </a:xfrm>
            <a:prstGeom prst="flowChartConnector">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15" name="AutoShape 8"/>
            <p:cNvSpPr>
              <a:spLocks noChangeArrowheads="1"/>
            </p:cNvSpPr>
            <p:nvPr/>
          </p:nvSpPr>
          <p:spPr bwMode="auto">
            <a:xfrm>
              <a:off x="5625" y="6745"/>
              <a:ext cx="195" cy="143"/>
            </a:xfrm>
            <a:prstGeom prst="flowChartConnector">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16" name="AutoShape 9"/>
            <p:cNvSpPr>
              <a:spLocks noChangeArrowheads="1"/>
            </p:cNvSpPr>
            <p:nvPr/>
          </p:nvSpPr>
          <p:spPr bwMode="auto">
            <a:xfrm>
              <a:off x="5340" y="5312"/>
              <a:ext cx="195" cy="143"/>
            </a:xfrm>
            <a:prstGeom prst="flowChartConnector">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17" name="AutoShape 10"/>
            <p:cNvSpPr>
              <a:spLocks noChangeArrowheads="1"/>
            </p:cNvSpPr>
            <p:nvPr/>
          </p:nvSpPr>
          <p:spPr bwMode="auto">
            <a:xfrm>
              <a:off x="5535" y="5533"/>
              <a:ext cx="195" cy="143"/>
            </a:xfrm>
            <a:prstGeom prst="flowChartConnector">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18" name="AutoShape 11"/>
            <p:cNvSpPr>
              <a:spLocks noChangeArrowheads="1"/>
            </p:cNvSpPr>
            <p:nvPr/>
          </p:nvSpPr>
          <p:spPr bwMode="auto">
            <a:xfrm>
              <a:off x="5340" y="5800"/>
              <a:ext cx="195" cy="143"/>
            </a:xfrm>
            <a:prstGeom prst="flowChartConnector">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19" name="AutoShape 12"/>
            <p:cNvSpPr>
              <a:spLocks noChangeArrowheads="1"/>
            </p:cNvSpPr>
            <p:nvPr/>
          </p:nvSpPr>
          <p:spPr bwMode="auto">
            <a:xfrm>
              <a:off x="5190" y="5530"/>
              <a:ext cx="195" cy="143"/>
            </a:xfrm>
            <a:prstGeom prst="flowChartConnector">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20" name="AutoShape 13"/>
            <p:cNvSpPr>
              <a:spLocks noChangeArrowheads="1"/>
            </p:cNvSpPr>
            <p:nvPr/>
          </p:nvSpPr>
          <p:spPr bwMode="auto">
            <a:xfrm>
              <a:off x="5385" y="6197"/>
              <a:ext cx="195" cy="143"/>
            </a:xfrm>
            <a:prstGeom prst="flowChartConnector">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cxnSp>
        <p:nvCxnSpPr>
          <p:cNvPr id="51206" name="AutoShape 14"/>
          <p:cNvCxnSpPr>
            <a:cxnSpLocks noChangeShapeType="1"/>
            <a:endCxn id="51217" idx="0"/>
          </p:cNvCxnSpPr>
          <p:nvPr/>
        </p:nvCxnSpPr>
        <p:spPr bwMode="auto">
          <a:xfrm flipH="1">
            <a:off x="4503738" y="5168900"/>
            <a:ext cx="1706562" cy="211138"/>
          </a:xfrm>
          <a:prstGeom prst="straightConnector1">
            <a:avLst/>
          </a:prstGeom>
          <a:noFill/>
          <a:ln w="5397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1207" name="TextBox 19"/>
          <p:cNvSpPr txBox="1">
            <a:spLocks noChangeArrowheads="1"/>
          </p:cNvSpPr>
          <p:nvPr/>
        </p:nvSpPr>
        <p:spPr bwMode="auto">
          <a:xfrm>
            <a:off x="6413500" y="5080000"/>
            <a:ext cx="238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r>
              <a:rPr lang="en-US"/>
              <a:t>Solute</a:t>
            </a:r>
          </a:p>
        </p:txBody>
      </p:sp>
      <p:cxnSp>
        <p:nvCxnSpPr>
          <p:cNvPr id="51208" name="AutoShape 16"/>
          <p:cNvCxnSpPr>
            <a:cxnSpLocks noChangeShapeType="1"/>
          </p:cNvCxnSpPr>
          <p:nvPr/>
        </p:nvCxnSpPr>
        <p:spPr bwMode="auto">
          <a:xfrm>
            <a:off x="2362200" y="6134100"/>
            <a:ext cx="1406525" cy="123825"/>
          </a:xfrm>
          <a:prstGeom prst="straightConnector1">
            <a:avLst/>
          </a:prstGeom>
          <a:noFill/>
          <a:ln w="603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1209" name="TextBox 23"/>
          <p:cNvSpPr txBox="1">
            <a:spLocks noChangeArrowheads="1"/>
          </p:cNvSpPr>
          <p:nvPr/>
        </p:nvSpPr>
        <p:spPr bwMode="auto">
          <a:xfrm>
            <a:off x="1460500" y="5676900"/>
            <a:ext cx="1638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r>
              <a:rPr lang="en-US"/>
              <a:t>Solvent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4300"/>
            <a:ext cx="8229600" cy="4602163"/>
          </a:xfrm>
        </p:spPr>
        <p:txBody>
          <a:bodyPr/>
          <a:lstStyle/>
          <a:p>
            <a:pPr indent="0">
              <a:buNone/>
              <a:defRPr/>
            </a:pPr>
            <a:r>
              <a:rPr lang="en-US" dirty="0" smtClean="0"/>
              <a:t>The addition of</a:t>
            </a:r>
            <a:r>
              <a:rPr lang="en-US" b="1" dirty="0" smtClean="0"/>
              <a:t> coagulant chemicals </a:t>
            </a:r>
            <a:r>
              <a:rPr lang="en-US" dirty="0" smtClean="0"/>
              <a:t>promotes the destabilization of the smaller, non-</a:t>
            </a:r>
            <a:r>
              <a:rPr lang="en-US" dirty="0" err="1" smtClean="0"/>
              <a:t>settleable</a:t>
            </a:r>
            <a:r>
              <a:rPr lang="en-US" dirty="0" smtClean="0"/>
              <a:t> particles and colloidal particles resulting in the aggregation of these particles into larger, more </a:t>
            </a:r>
            <a:r>
              <a:rPr lang="en-US" dirty="0" err="1" smtClean="0"/>
              <a:t>settleable</a:t>
            </a:r>
            <a:r>
              <a:rPr lang="en-US" dirty="0" smtClean="0"/>
              <a:t> </a:t>
            </a:r>
            <a:r>
              <a:rPr lang="en-US" dirty="0" err="1" smtClean="0"/>
              <a:t>floc</a:t>
            </a:r>
            <a:r>
              <a:rPr lang="en-US" dirty="0" smtClean="0"/>
              <a:t>.</a:t>
            </a:r>
          </a:p>
          <a:p>
            <a:pPr indent="0">
              <a:buNone/>
              <a:defRPr/>
            </a:pPr>
            <a:r>
              <a:rPr lang="en-US" dirty="0" smtClean="0"/>
              <a:t/>
            </a:r>
            <a:br>
              <a:rPr lang="en-US" dirty="0" smtClean="0"/>
            </a:br>
            <a:r>
              <a:rPr lang="en-US" dirty="0" smtClean="0"/>
              <a:t>Types of coagulating chemicals?</a:t>
            </a:r>
          </a:p>
          <a:p>
            <a:pPr indent="0">
              <a:buFont typeface="Wingdings" pitchFamily="2" charset="2"/>
              <a:buChar char="ü"/>
              <a:defRPr/>
            </a:pPr>
            <a:r>
              <a:rPr lang="en-US" dirty="0" smtClean="0"/>
              <a:t>Ferric Chloride</a:t>
            </a:r>
          </a:p>
          <a:p>
            <a:pPr indent="0">
              <a:buFont typeface="Wingdings" pitchFamily="2" charset="2"/>
              <a:buChar char="ü"/>
              <a:defRPr/>
            </a:pPr>
            <a:r>
              <a:rPr lang="en-US" dirty="0" smtClean="0"/>
              <a:t>Aluminum Chloride  </a:t>
            </a:r>
          </a:p>
          <a:p>
            <a:pPr indent="0">
              <a:defRPr/>
            </a:pPr>
            <a:endParaRPr lang="en-US" dirty="0"/>
          </a:p>
        </p:txBody>
      </p:sp>
      <p:sp>
        <p:nvSpPr>
          <p:cNvPr id="2" name="Title 1"/>
          <p:cNvSpPr>
            <a:spLocks noGrp="1"/>
          </p:cNvSpPr>
          <p:nvPr>
            <p:ph type="title"/>
          </p:nvPr>
        </p:nvSpPr>
        <p:spPr/>
        <p:txBody>
          <a:bodyPr/>
          <a:lstStyle/>
          <a:p>
            <a:pPr>
              <a:defRPr/>
            </a:pPr>
            <a:r>
              <a:rPr lang="en-US" dirty="0" smtClean="0"/>
              <a:t>Coagulating Chemicals</a:t>
            </a:r>
            <a:endParaRPr lang="en-US" dirty="0"/>
          </a:p>
        </p:txBody>
      </p:sp>
      <p:sp>
        <p:nvSpPr>
          <p:cNvPr id="61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D81DF09E-ACE3-473D-B7CC-C434FBC9C3EF}" type="slidenum">
              <a:rPr lang="en-US" sz="1400" smtClean="0">
                <a:latin typeface="Arial" charset="0"/>
              </a:rPr>
              <a:pPr/>
              <a:t>5</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defRPr/>
            </a:pPr>
            <a:r>
              <a:rPr lang="en-US" dirty="0" smtClean="0"/>
              <a:t>How many pounds of dry chemical must be added to a 50 gallons day tank to produce a 0.5% solution?</a:t>
            </a:r>
          </a:p>
          <a:p>
            <a:pPr indent="0">
              <a:defRPr/>
            </a:pPr>
            <a:r>
              <a:rPr lang="en-US" i="1" dirty="0" smtClean="0"/>
              <a:t>Hint:  Every gallon of water weighs 8.34 pounds.  </a:t>
            </a:r>
            <a:endParaRPr lang="en-US" dirty="0" smtClean="0"/>
          </a:p>
          <a:p>
            <a:pPr indent="0">
              <a:defRPr/>
            </a:pPr>
            <a:r>
              <a:rPr lang="en-US" dirty="0" smtClean="0"/>
              <a:t> </a:t>
            </a:r>
          </a:p>
          <a:p>
            <a:pPr indent="0">
              <a:defRPr/>
            </a:pPr>
            <a:r>
              <a:rPr lang="en-US" dirty="0" smtClean="0"/>
              <a:t> </a:t>
            </a:r>
          </a:p>
          <a:p>
            <a:pPr indent="0">
              <a:defRPr/>
            </a:pPr>
            <a:r>
              <a:rPr lang="en-US" dirty="0" smtClean="0"/>
              <a:t>Pounds =  8.34 </a:t>
            </a:r>
            <a:r>
              <a:rPr lang="en-US" u="sng" dirty="0" smtClean="0"/>
              <a:t>pounds</a:t>
            </a:r>
            <a:r>
              <a:rPr lang="en-US" dirty="0" smtClean="0"/>
              <a:t>   x     50 gallons     x     0.005     =</a:t>
            </a:r>
          </a:p>
          <a:p>
            <a:pPr indent="0">
              <a:defRPr/>
            </a:pPr>
            <a:r>
              <a:rPr lang="en-US" dirty="0" smtClean="0"/>
              <a:t>			  gallon</a:t>
            </a:r>
          </a:p>
          <a:p>
            <a:pPr indent="0">
              <a:defRPr/>
            </a:pPr>
            <a:r>
              <a:rPr lang="en-US" dirty="0" smtClean="0"/>
              <a:t>							</a:t>
            </a:r>
          </a:p>
          <a:p>
            <a:pPr indent="0">
              <a:defRPr/>
            </a:pPr>
            <a:r>
              <a:rPr lang="en-US" dirty="0" smtClean="0"/>
              <a:t>							 2.1 pounds</a:t>
            </a:r>
            <a:endParaRPr lang="en-US" dirty="0"/>
          </a:p>
        </p:txBody>
      </p:sp>
      <p:sp>
        <p:nvSpPr>
          <p:cNvPr id="2" name="Title 1"/>
          <p:cNvSpPr>
            <a:spLocks noGrp="1"/>
          </p:cNvSpPr>
          <p:nvPr>
            <p:ph type="title"/>
          </p:nvPr>
        </p:nvSpPr>
        <p:spPr/>
        <p:txBody>
          <a:bodyPr/>
          <a:lstStyle/>
          <a:p>
            <a:pPr>
              <a:defRPr/>
            </a:pPr>
            <a:r>
              <a:rPr lang="en-US" sz="4000" b="1" dirty="0" smtClean="0"/>
              <a:t>Example 3.5 – Example Dry Feed Solution Tank Mixing</a:t>
            </a:r>
            <a:endParaRPr lang="en-US" sz="4000" dirty="0"/>
          </a:p>
        </p:txBody>
      </p:sp>
      <p:sp>
        <p:nvSpPr>
          <p:cNvPr id="5222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5241E7A2-515A-4552-9A1D-3416E32F4EDB}" type="slidenum">
              <a:rPr lang="en-US" sz="1400" smtClean="0">
                <a:latin typeface="Arial" charset="0"/>
              </a:rPr>
              <a:pPr/>
              <a:t>50</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defRPr/>
            </a:pPr>
            <a:r>
              <a:rPr lang="en-US" dirty="0" smtClean="0"/>
              <a:t>How many pounds of dry chemical must be added to a 35 gallon tank to produce a 2% solution?</a:t>
            </a:r>
          </a:p>
          <a:p>
            <a:pPr indent="0">
              <a:defRPr/>
            </a:pPr>
            <a:r>
              <a:rPr lang="en-US" dirty="0" smtClean="0"/>
              <a:t> </a:t>
            </a:r>
          </a:p>
          <a:p>
            <a:pPr indent="0">
              <a:defRPr/>
            </a:pPr>
            <a:r>
              <a:rPr lang="en-US" dirty="0" smtClean="0"/>
              <a:t> </a:t>
            </a:r>
          </a:p>
          <a:p>
            <a:pPr indent="0">
              <a:defRPr/>
            </a:pPr>
            <a:r>
              <a:rPr lang="en-US" dirty="0" smtClean="0"/>
              <a:t>Pounds  =  8.34 </a:t>
            </a:r>
            <a:r>
              <a:rPr lang="en-US" u="sng" dirty="0" smtClean="0"/>
              <a:t>pounds</a:t>
            </a:r>
            <a:r>
              <a:rPr lang="en-US" dirty="0" smtClean="0"/>
              <a:t>   x     35 gallons     x     0.02     =</a:t>
            </a:r>
          </a:p>
          <a:p>
            <a:pPr indent="0">
              <a:defRPr/>
            </a:pPr>
            <a:r>
              <a:rPr lang="en-US" dirty="0" smtClean="0"/>
              <a:t>			  gallon</a:t>
            </a:r>
          </a:p>
          <a:p>
            <a:pPr indent="0">
              <a:defRPr/>
            </a:pPr>
            <a:endParaRPr lang="en-US" dirty="0" smtClean="0"/>
          </a:p>
          <a:p>
            <a:pPr indent="0">
              <a:defRPr/>
            </a:pPr>
            <a:r>
              <a:rPr lang="en-US" dirty="0" smtClean="0"/>
              <a:t>							 5.8 pounds</a:t>
            </a:r>
          </a:p>
          <a:p>
            <a:pPr indent="0">
              <a:defRPr/>
            </a:pPr>
            <a:endParaRPr lang="en-US" dirty="0"/>
          </a:p>
        </p:txBody>
      </p:sp>
      <p:sp>
        <p:nvSpPr>
          <p:cNvPr id="2" name="Title 1"/>
          <p:cNvSpPr>
            <a:spLocks noGrp="1"/>
          </p:cNvSpPr>
          <p:nvPr>
            <p:ph type="title"/>
          </p:nvPr>
        </p:nvSpPr>
        <p:spPr/>
        <p:txBody>
          <a:bodyPr/>
          <a:lstStyle/>
          <a:p>
            <a:pPr>
              <a:defRPr/>
            </a:pPr>
            <a:r>
              <a:rPr lang="en-US" sz="4000" b="1" dirty="0" smtClean="0"/>
              <a:t>Example 3.6 – Example Dry Feed Solution Tank Mixing</a:t>
            </a:r>
            <a:endParaRPr lang="en-US" sz="4000" dirty="0"/>
          </a:p>
        </p:txBody>
      </p:sp>
      <p:sp>
        <p:nvSpPr>
          <p:cNvPr id="532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ED9056BB-68E6-448F-9045-A6D2BBE72F11}" type="slidenum">
              <a:rPr lang="en-US" sz="1400" smtClean="0">
                <a:latin typeface="Arial" charset="0"/>
              </a:rPr>
              <a:pPr/>
              <a:t>51</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defRPr/>
            </a:pPr>
            <a:r>
              <a:rPr lang="en-US" dirty="0" smtClean="0"/>
              <a:t>	Once the chemical dosage has been determined, the feed rate can be calculated.</a:t>
            </a:r>
          </a:p>
          <a:p>
            <a:pPr indent="0" algn="ctr">
              <a:defRPr/>
            </a:pPr>
            <a:r>
              <a:rPr lang="en-US" b="1" dirty="0" smtClean="0"/>
              <a:t>“The Pounds Formula”</a:t>
            </a:r>
          </a:p>
          <a:p>
            <a:pPr indent="0">
              <a:defRPr/>
            </a:pPr>
            <a:endParaRPr lang="en-US" dirty="0" smtClean="0"/>
          </a:p>
          <a:p>
            <a:pPr indent="0">
              <a:defRPr/>
            </a:pPr>
            <a:r>
              <a:rPr lang="en-US" sz="2000" dirty="0" smtClean="0"/>
              <a:t>Chemical Feed Rate in </a:t>
            </a:r>
            <a:r>
              <a:rPr lang="en-US" sz="2000" u="sng" dirty="0" smtClean="0"/>
              <a:t>Pounds  </a:t>
            </a:r>
            <a:r>
              <a:rPr lang="en-US" sz="2000" dirty="0" smtClean="0"/>
              <a:t>=  Plant Flow in MGD   x   Dosage   </a:t>
            </a:r>
            <a:r>
              <a:rPr lang="en-US" sz="2000" u="sng" dirty="0" smtClean="0"/>
              <a:t>mg</a:t>
            </a:r>
            <a:r>
              <a:rPr lang="en-US" sz="2000" dirty="0" smtClean="0"/>
              <a:t>     x     8.34</a:t>
            </a:r>
          </a:p>
          <a:p>
            <a:pPr indent="0">
              <a:defRPr/>
            </a:pPr>
            <a:r>
              <a:rPr lang="en-US" sz="2000" dirty="0" smtClean="0"/>
              <a:t>		           Day				                     L</a:t>
            </a:r>
          </a:p>
          <a:p>
            <a:pPr indent="0" algn="ctr">
              <a:defRPr/>
            </a:pPr>
            <a:r>
              <a:rPr lang="en-US" sz="2000" dirty="0" smtClean="0"/>
              <a:t>Davidson Pie Chart</a:t>
            </a:r>
          </a:p>
          <a:p>
            <a:pPr indent="0" algn="ctr">
              <a:defRPr/>
            </a:pPr>
            <a:endParaRPr lang="en-US" dirty="0"/>
          </a:p>
        </p:txBody>
      </p:sp>
      <p:sp>
        <p:nvSpPr>
          <p:cNvPr id="2" name="Title 1"/>
          <p:cNvSpPr>
            <a:spLocks noGrp="1"/>
          </p:cNvSpPr>
          <p:nvPr>
            <p:ph type="title"/>
          </p:nvPr>
        </p:nvSpPr>
        <p:spPr/>
        <p:txBody>
          <a:bodyPr/>
          <a:lstStyle/>
          <a:p>
            <a:pPr>
              <a:defRPr/>
            </a:pPr>
            <a:r>
              <a:rPr lang="en-US" dirty="0" smtClean="0"/>
              <a:t>Jar testing is used to determine a chemical dosage!</a:t>
            </a:r>
            <a:endParaRPr lang="en-US" dirty="0"/>
          </a:p>
        </p:txBody>
      </p:sp>
      <p:sp>
        <p:nvSpPr>
          <p:cNvPr id="542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F520599C-C102-4E09-9A03-7E201619330E}" type="slidenum">
              <a:rPr lang="en-US" sz="1400" smtClean="0">
                <a:latin typeface="Arial" charset="0"/>
              </a:rPr>
              <a:pPr/>
              <a:t>52</a:t>
            </a:fld>
            <a:endParaRPr lang="en-US" sz="1400" smtClean="0">
              <a:latin typeface="Arial" charset="0"/>
            </a:endParaRPr>
          </a:p>
        </p:txBody>
      </p:sp>
      <p:grpSp>
        <p:nvGrpSpPr>
          <p:cNvPr id="54277" name="Group 2"/>
          <p:cNvGrpSpPr>
            <a:grpSpLocks/>
          </p:cNvGrpSpPr>
          <p:nvPr/>
        </p:nvGrpSpPr>
        <p:grpSpPr bwMode="auto">
          <a:xfrm>
            <a:off x="3482975" y="4495800"/>
            <a:ext cx="2943225" cy="2362200"/>
            <a:chOff x="3825" y="8050"/>
            <a:chExt cx="4635" cy="3720"/>
          </a:xfrm>
        </p:grpSpPr>
        <p:sp>
          <p:nvSpPr>
            <p:cNvPr id="54278" name="Oval 3"/>
            <p:cNvSpPr>
              <a:spLocks noChangeArrowheads="1"/>
            </p:cNvSpPr>
            <p:nvPr/>
          </p:nvSpPr>
          <p:spPr bwMode="auto">
            <a:xfrm>
              <a:off x="3825" y="8050"/>
              <a:ext cx="4635" cy="3720"/>
            </a:xfrm>
            <a:prstGeom prst="ellipse">
              <a:avLst/>
            </a:prstGeom>
            <a:solidFill>
              <a:srgbClr val="FFFFFF"/>
            </a:solidFill>
            <a:ln w="9525">
              <a:solidFill>
                <a:srgbClr val="000000"/>
              </a:solidFill>
              <a:round/>
              <a:headEnd/>
              <a:tailEnd/>
            </a:ln>
          </p:spPr>
          <p:txBody>
            <a:bodyPr/>
            <a:lstStyle/>
            <a:p>
              <a:endParaRPr lang="en-US"/>
            </a:p>
          </p:txBody>
        </p:sp>
        <p:cxnSp>
          <p:nvCxnSpPr>
            <p:cNvPr id="54279" name="AutoShape 4"/>
            <p:cNvCxnSpPr>
              <a:cxnSpLocks noChangeShapeType="1"/>
            </p:cNvCxnSpPr>
            <p:nvPr/>
          </p:nvCxnSpPr>
          <p:spPr bwMode="auto">
            <a:xfrm>
              <a:off x="3825" y="9910"/>
              <a:ext cx="463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4280" name="AutoShape 5"/>
            <p:cNvCxnSpPr>
              <a:cxnSpLocks noChangeShapeType="1"/>
            </p:cNvCxnSpPr>
            <p:nvPr/>
          </p:nvCxnSpPr>
          <p:spPr bwMode="auto">
            <a:xfrm>
              <a:off x="5970" y="9910"/>
              <a:ext cx="1710" cy="139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54281" name="Text Box 6"/>
            <p:cNvSpPr txBox="1">
              <a:spLocks noChangeArrowheads="1"/>
            </p:cNvSpPr>
            <p:nvPr/>
          </p:nvSpPr>
          <p:spPr bwMode="auto">
            <a:xfrm>
              <a:off x="5145" y="8425"/>
              <a:ext cx="2010" cy="13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a:spcAft>
                  <a:spcPts val="1000"/>
                </a:spcAft>
              </a:pPr>
              <a:r>
                <a:rPr lang="en-US" sz="1100" b="1">
                  <a:solidFill>
                    <a:schemeClr val="bg2"/>
                  </a:solidFill>
                </a:rPr>
                <a:t>Feed Rate</a:t>
              </a:r>
            </a:p>
            <a:p>
              <a:pPr algn="ctr">
                <a:spcAft>
                  <a:spcPts val="1000"/>
                </a:spcAft>
              </a:pPr>
              <a:r>
                <a:rPr lang="en-US" sz="1100" b="1" u="sng">
                  <a:solidFill>
                    <a:schemeClr val="bg2"/>
                  </a:solidFill>
                </a:rPr>
                <a:t>Lbs</a:t>
              </a:r>
            </a:p>
            <a:p>
              <a:pPr algn="ctr">
                <a:spcAft>
                  <a:spcPts val="1000"/>
                </a:spcAft>
              </a:pPr>
              <a:r>
                <a:rPr lang="en-US" sz="1100" b="1">
                  <a:solidFill>
                    <a:schemeClr val="bg2"/>
                  </a:solidFill>
                </a:rPr>
                <a:t>Day</a:t>
              </a:r>
              <a:endParaRPr lang="en-US" b="1">
                <a:solidFill>
                  <a:schemeClr val="bg2"/>
                </a:solidFill>
              </a:endParaRPr>
            </a:p>
          </p:txBody>
        </p:sp>
        <p:sp>
          <p:nvSpPr>
            <p:cNvPr id="54282" name="Text Box 7"/>
            <p:cNvSpPr txBox="1">
              <a:spLocks noChangeArrowheads="1"/>
            </p:cNvSpPr>
            <p:nvPr/>
          </p:nvSpPr>
          <p:spPr bwMode="auto">
            <a:xfrm>
              <a:off x="4110" y="10045"/>
              <a:ext cx="945" cy="4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spcAft>
                  <a:spcPts val="1000"/>
                </a:spcAft>
              </a:pPr>
              <a:r>
                <a:rPr lang="en-US" sz="1100" b="1">
                  <a:solidFill>
                    <a:schemeClr val="bg2"/>
                  </a:solidFill>
                </a:rPr>
                <a:t>MGD</a:t>
              </a:r>
              <a:endParaRPr lang="en-US" b="1">
                <a:solidFill>
                  <a:schemeClr val="bg2"/>
                </a:solidFill>
              </a:endParaRPr>
            </a:p>
          </p:txBody>
        </p:sp>
        <p:cxnSp>
          <p:nvCxnSpPr>
            <p:cNvPr id="54283" name="AutoShape 8"/>
            <p:cNvCxnSpPr>
              <a:cxnSpLocks noChangeShapeType="1"/>
            </p:cNvCxnSpPr>
            <p:nvPr/>
          </p:nvCxnSpPr>
          <p:spPr bwMode="auto">
            <a:xfrm flipH="1">
              <a:off x="4575" y="9910"/>
              <a:ext cx="1395" cy="139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54284" name="Text Box 9"/>
            <p:cNvSpPr txBox="1">
              <a:spLocks noChangeArrowheads="1"/>
            </p:cNvSpPr>
            <p:nvPr/>
          </p:nvSpPr>
          <p:spPr bwMode="auto">
            <a:xfrm>
              <a:off x="5610" y="10510"/>
              <a:ext cx="1020" cy="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a:spcAft>
                  <a:spcPts val="1000"/>
                </a:spcAft>
              </a:pPr>
              <a:r>
                <a:rPr lang="en-US" sz="1100" b="1">
                  <a:solidFill>
                    <a:schemeClr val="bg2"/>
                  </a:solidFill>
                </a:rPr>
                <a:t>Dose</a:t>
              </a:r>
              <a:endParaRPr lang="en-US" sz="800" b="1">
                <a:solidFill>
                  <a:schemeClr val="bg2"/>
                </a:solidFill>
              </a:endParaRPr>
            </a:p>
            <a:p>
              <a:pPr algn="ctr"/>
              <a:r>
                <a:rPr lang="en-US" sz="1100" b="1" u="sng">
                  <a:solidFill>
                    <a:schemeClr val="bg2"/>
                  </a:solidFill>
                </a:rPr>
                <a:t>Mg</a:t>
              </a:r>
            </a:p>
            <a:p>
              <a:pPr algn="ctr"/>
              <a:r>
                <a:rPr lang="en-US" sz="1100" b="1">
                  <a:solidFill>
                    <a:schemeClr val="bg2"/>
                  </a:solidFill>
                </a:rPr>
                <a:t>L</a:t>
              </a:r>
              <a:endParaRPr lang="en-US" b="1">
                <a:solidFill>
                  <a:schemeClr val="bg2"/>
                </a:solidFill>
              </a:endParaRPr>
            </a:p>
          </p:txBody>
        </p:sp>
        <p:sp>
          <p:nvSpPr>
            <p:cNvPr id="54285" name="Text Box 10"/>
            <p:cNvSpPr txBox="1">
              <a:spLocks noChangeArrowheads="1"/>
            </p:cNvSpPr>
            <p:nvPr/>
          </p:nvSpPr>
          <p:spPr bwMode="auto">
            <a:xfrm>
              <a:off x="6935" y="10005"/>
              <a:ext cx="1290" cy="4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a:spcAft>
                  <a:spcPts val="1000"/>
                </a:spcAft>
              </a:pPr>
              <a:r>
                <a:rPr lang="en-US" sz="1100" b="1">
                  <a:solidFill>
                    <a:schemeClr val="bg2"/>
                  </a:solidFill>
                </a:rPr>
                <a:t>8.34</a:t>
              </a:r>
              <a:endParaRPr lang="en-US" b="1">
                <a:solidFill>
                  <a:schemeClr val="bg2"/>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defRPr/>
            </a:pPr>
            <a:r>
              <a:rPr lang="en-US" sz="2400" dirty="0" smtClean="0"/>
              <a:t>How many pounds of lime are needed for a desired dosage of 17 mg/L when the average daily plant flow is 200 GPM?</a:t>
            </a:r>
            <a:endParaRPr lang="en-US" sz="2400" dirty="0"/>
          </a:p>
        </p:txBody>
      </p:sp>
      <p:sp>
        <p:nvSpPr>
          <p:cNvPr id="2" name="Title 1"/>
          <p:cNvSpPr>
            <a:spLocks noGrp="1"/>
          </p:cNvSpPr>
          <p:nvPr>
            <p:ph type="title"/>
          </p:nvPr>
        </p:nvSpPr>
        <p:spPr/>
        <p:txBody>
          <a:bodyPr/>
          <a:lstStyle/>
          <a:p>
            <a:pPr>
              <a:defRPr/>
            </a:pPr>
            <a:r>
              <a:rPr lang="en-US" sz="3200" b="1" dirty="0" smtClean="0"/>
              <a:t>Example 3.7 – Example Dry Feed Rate Calculation</a:t>
            </a:r>
            <a:endParaRPr lang="en-US" sz="3200" dirty="0"/>
          </a:p>
        </p:txBody>
      </p:sp>
      <p:sp>
        <p:nvSpPr>
          <p:cNvPr id="553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77F5D11C-E2B2-4DC1-861A-F298705D608F}" type="slidenum">
              <a:rPr lang="en-US" sz="1400" smtClean="0">
                <a:latin typeface="Arial" charset="0"/>
              </a:rPr>
              <a:pPr/>
              <a:t>53</a:t>
            </a:fld>
            <a:endParaRPr lang="en-US" sz="1400" smtClean="0">
              <a:latin typeface="Arial" charset="0"/>
            </a:endParaRPr>
          </a:p>
        </p:txBody>
      </p:sp>
      <p:grpSp>
        <p:nvGrpSpPr>
          <p:cNvPr id="55301" name="Group 9"/>
          <p:cNvGrpSpPr>
            <a:grpSpLocks/>
          </p:cNvGrpSpPr>
          <p:nvPr/>
        </p:nvGrpSpPr>
        <p:grpSpPr bwMode="auto">
          <a:xfrm>
            <a:off x="3692525" y="1247775"/>
            <a:ext cx="4638675" cy="2362200"/>
            <a:chOff x="1155" y="4265"/>
            <a:chExt cx="7305" cy="3720"/>
          </a:xfrm>
        </p:grpSpPr>
        <p:sp>
          <p:nvSpPr>
            <p:cNvPr id="55303" name="Oval 10"/>
            <p:cNvSpPr>
              <a:spLocks noChangeArrowheads="1"/>
            </p:cNvSpPr>
            <p:nvPr/>
          </p:nvSpPr>
          <p:spPr bwMode="auto">
            <a:xfrm>
              <a:off x="3825" y="4265"/>
              <a:ext cx="4635" cy="3720"/>
            </a:xfrm>
            <a:prstGeom prst="ellipse">
              <a:avLst/>
            </a:prstGeom>
            <a:solidFill>
              <a:srgbClr val="FFFFFF"/>
            </a:solidFill>
            <a:ln w="9525">
              <a:solidFill>
                <a:srgbClr val="000000"/>
              </a:solidFill>
              <a:round/>
              <a:headEnd/>
              <a:tailEnd/>
            </a:ln>
          </p:spPr>
          <p:txBody>
            <a:bodyPr/>
            <a:lstStyle/>
            <a:p>
              <a:endParaRPr lang="en-US"/>
            </a:p>
          </p:txBody>
        </p:sp>
        <p:cxnSp>
          <p:nvCxnSpPr>
            <p:cNvPr id="55304" name="AutoShape 11"/>
            <p:cNvCxnSpPr>
              <a:cxnSpLocks noChangeShapeType="1"/>
            </p:cNvCxnSpPr>
            <p:nvPr/>
          </p:nvCxnSpPr>
          <p:spPr bwMode="auto">
            <a:xfrm>
              <a:off x="3825" y="6125"/>
              <a:ext cx="463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5305" name="AutoShape 12"/>
            <p:cNvCxnSpPr>
              <a:cxnSpLocks noChangeShapeType="1"/>
            </p:cNvCxnSpPr>
            <p:nvPr/>
          </p:nvCxnSpPr>
          <p:spPr bwMode="auto">
            <a:xfrm>
              <a:off x="5970" y="6125"/>
              <a:ext cx="1710" cy="139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55306" name="Text Box 13"/>
            <p:cNvSpPr txBox="1">
              <a:spLocks noChangeArrowheads="1"/>
            </p:cNvSpPr>
            <p:nvPr/>
          </p:nvSpPr>
          <p:spPr bwMode="auto">
            <a:xfrm>
              <a:off x="5145" y="4639"/>
              <a:ext cx="2010" cy="13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a:spcAft>
                  <a:spcPts val="1000"/>
                </a:spcAft>
              </a:pPr>
              <a:r>
                <a:rPr lang="en-US" sz="1100">
                  <a:solidFill>
                    <a:schemeClr val="bg2"/>
                  </a:solidFill>
                </a:rPr>
                <a:t>Feed Rate</a:t>
              </a:r>
            </a:p>
            <a:p>
              <a:pPr algn="ctr">
                <a:spcAft>
                  <a:spcPts val="1000"/>
                </a:spcAft>
              </a:pPr>
              <a:r>
                <a:rPr lang="en-US" sz="1100" b="1">
                  <a:solidFill>
                    <a:schemeClr val="bg2"/>
                  </a:solidFill>
                </a:rPr>
                <a:t>?   </a:t>
              </a:r>
              <a:r>
                <a:rPr lang="en-US" sz="1100" b="1" u="sng">
                  <a:solidFill>
                    <a:schemeClr val="bg2"/>
                  </a:solidFill>
                </a:rPr>
                <a:t> </a:t>
              </a:r>
              <a:r>
                <a:rPr lang="en-US" sz="1100" u="sng">
                  <a:solidFill>
                    <a:schemeClr val="bg2"/>
                  </a:solidFill>
                </a:rPr>
                <a:t>Lbs</a:t>
              </a:r>
            </a:p>
            <a:p>
              <a:pPr algn="ctr">
                <a:spcAft>
                  <a:spcPts val="1000"/>
                </a:spcAft>
              </a:pPr>
              <a:r>
                <a:rPr lang="en-US" sz="1100">
                  <a:solidFill>
                    <a:schemeClr val="bg2"/>
                  </a:solidFill>
                </a:rPr>
                <a:t>       Day</a:t>
              </a:r>
              <a:endParaRPr lang="en-US">
                <a:solidFill>
                  <a:schemeClr val="bg2"/>
                </a:solidFill>
              </a:endParaRPr>
            </a:p>
          </p:txBody>
        </p:sp>
        <p:sp>
          <p:nvSpPr>
            <p:cNvPr id="55307" name="Text Box 14"/>
            <p:cNvSpPr txBox="1">
              <a:spLocks noChangeArrowheads="1"/>
            </p:cNvSpPr>
            <p:nvPr/>
          </p:nvSpPr>
          <p:spPr bwMode="auto">
            <a:xfrm>
              <a:off x="4110" y="6260"/>
              <a:ext cx="1200" cy="4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spcAft>
                  <a:spcPts val="1000"/>
                </a:spcAft>
              </a:pPr>
              <a:r>
                <a:rPr lang="en-US" sz="1400" b="1">
                  <a:solidFill>
                    <a:srgbClr val="FF0000"/>
                  </a:solidFill>
                </a:rPr>
                <a:t>? </a:t>
              </a:r>
              <a:r>
                <a:rPr lang="en-US" sz="1100">
                  <a:solidFill>
                    <a:schemeClr val="bg2"/>
                  </a:solidFill>
                </a:rPr>
                <a:t>MGD</a:t>
              </a:r>
              <a:endParaRPr lang="en-US">
                <a:solidFill>
                  <a:schemeClr val="bg2"/>
                </a:solidFill>
              </a:endParaRPr>
            </a:p>
          </p:txBody>
        </p:sp>
        <p:cxnSp>
          <p:nvCxnSpPr>
            <p:cNvPr id="55308" name="AutoShape 15"/>
            <p:cNvCxnSpPr>
              <a:cxnSpLocks noChangeShapeType="1"/>
            </p:cNvCxnSpPr>
            <p:nvPr/>
          </p:nvCxnSpPr>
          <p:spPr bwMode="auto">
            <a:xfrm flipH="1">
              <a:off x="4575" y="6125"/>
              <a:ext cx="1395" cy="139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55309" name="Text Box 16"/>
            <p:cNvSpPr txBox="1">
              <a:spLocks noChangeArrowheads="1"/>
            </p:cNvSpPr>
            <p:nvPr/>
          </p:nvSpPr>
          <p:spPr bwMode="auto">
            <a:xfrm>
              <a:off x="5610" y="6724"/>
              <a:ext cx="1020" cy="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a:spcAft>
                  <a:spcPts val="1000"/>
                </a:spcAft>
              </a:pPr>
              <a:r>
                <a:rPr lang="en-US" sz="1100">
                  <a:solidFill>
                    <a:schemeClr val="bg2"/>
                  </a:solidFill>
                </a:rPr>
                <a:t>Dose</a:t>
              </a:r>
              <a:endParaRPr lang="en-US" sz="800">
                <a:solidFill>
                  <a:schemeClr val="bg2"/>
                </a:solidFill>
              </a:endParaRPr>
            </a:p>
            <a:p>
              <a:pPr algn="ctr">
                <a:spcAft>
                  <a:spcPts val="1000"/>
                </a:spcAft>
              </a:pPr>
              <a:r>
                <a:rPr lang="en-US" sz="1100">
                  <a:solidFill>
                    <a:schemeClr val="bg2"/>
                  </a:solidFill>
                </a:rPr>
                <a:t>17  m</a:t>
              </a:r>
              <a:r>
                <a:rPr lang="en-US" sz="1100" u="sng">
                  <a:solidFill>
                    <a:schemeClr val="bg2"/>
                  </a:solidFill>
                </a:rPr>
                <a:t>g</a:t>
              </a:r>
              <a:r>
                <a:rPr lang="en-US" sz="1100">
                  <a:solidFill>
                    <a:schemeClr val="bg2"/>
                  </a:solidFill>
                </a:rPr>
                <a:t>         L</a:t>
              </a:r>
              <a:endParaRPr lang="en-US">
                <a:solidFill>
                  <a:schemeClr val="bg2"/>
                </a:solidFill>
              </a:endParaRPr>
            </a:p>
          </p:txBody>
        </p:sp>
        <p:sp>
          <p:nvSpPr>
            <p:cNvPr id="55310" name="Text Box 17"/>
            <p:cNvSpPr txBox="1">
              <a:spLocks noChangeArrowheads="1"/>
            </p:cNvSpPr>
            <p:nvPr/>
          </p:nvSpPr>
          <p:spPr bwMode="auto">
            <a:xfrm>
              <a:off x="6915" y="6260"/>
              <a:ext cx="1290" cy="4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a:spcAft>
                  <a:spcPts val="1000"/>
                </a:spcAft>
              </a:pPr>
              <a:r>
                <a:rPr lang="en-US" sz="1100">
                  <a:solidFill>
                    <a:schemeClr val="bg2"/>
                  </a:solidFill>
                </a:rPr>
                <a:t>8.34</a:t>
              </a:r>
              <a:endParaRPr lang="en-US">
                <a:solidFill>
                  <a:schemeClr val="bg2"/>
                </a:solidFill>
              </a:endParaRPr>
            </a:p>
          </p:txBody>
        </p:sp>
        <p:sp>
          <p:nvSpPr>
            <p:cNvPr id="55311" name="Text Box 18"/>
            <p:cNvSpPr txBox="1">
              <a:spLocks noChangeArrowheads="1"/>
            </p:cNvSpPr>
            <p:nvPr/>
          </p:nvSpPr>
          <p:spPr bwMode="auto">
            <a:xfrm>
              <a:off x="1155" y="5700"/>
              <a:ext cx="2280" cy="1635"/>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spcAft>
                  <a:spcPts val="1000"/>
                </a:spcAft>
              </a:pPr>
              <a:r>
                <a:rPr lang="en-US" sz="1100"/>
                <a:t>200 GPM – must convert to </a:t>
              </a:r>
              <a:r>
                <a:rPr lang="en-US" sz="1100">
                  <a:solidFill>
                    <a:schemeClr val="bg2"/>
                  </a:solidFill>
                </a:rPr>
                <a:t>MGD</a:t>
              </a:r>
            </a:p>
            <a:p>
              <a:pPr>
                <a:spcAft>
                  <a:spcPts val="1000"/>
                </a:spcAft>
              </a:pPr>
              <a:r>
                <a:rPr lang="en-US" sz="1100" u="sng">
                  <a:solidFill>
                    <a:schemeClr val="bg2"/>
                  </a:solidFill>
                </a:rPr>
                <a:t>200 x 1440</a:t>
              </a:r>
              <a:r>
                <a:rPr lang="en-US" sz="1100">
                  <a:solidFill>
                    <a:schemeClr val="bg2"/>
                  </a:solidFill>
                </a:rPr>
                <a:t> = </a:t>
              </a:r>
              <a:r>
                <a:rPr lang="en-US" sz="1200" b="1">
                  <a:solidFill>
                    <a:srgbClr val="FF0000"/>
                  </a:solidFill>
                </a:rPr>
                <a:t>?</a:t>
              </a:r>
            </a:p>
            <a:p>
              <a:pPr>
                <a:spcAft>
                  <a:spcPts val="1000"/>
                </a:spcAft>
              </a:pPr>
              <a:r>
                <a:rPr lang="en-US" sz="1100">
                  <a:solidFill>
                    <a:schemeClr val="bg2"/>
                  </a:solidFill>
                </a:rPr>
                <a:t>1,000,000</a:t>
              </a:r>
              <a:endParaRPr lang="en-US">
                <a:solidFill>
                  <a:schemeClr val="bg2"/>
                </a:solidFill>
              </a:endParaRPr>
            </a:p>
          </p:txBody>
        </p:sp>
      </p:grpSp>
      <p:sp>
        <p:nvSpPr>
          <p:cNvPr id="65542" name="TextBox 23"/>
          <p:cNvSpPr txBox="1">
            <a:spLocks noChangeArrowheads="1"/>
          </p:cNvSpPr>
          <p:nvPr/>
        </p:nvSpPr>
        <p:spPr bwMode="auto">
          <a:xfrm>
            <a:off x="0" y="3594100"/>
            <a:ext cx="91440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r>
              <a:rPr lang="en-US"/>
              <a:t>Chemical Feed Rate in </a:t>
            </a:r>
            <a:r>
              <a:rPr lang="en-US" u="sng"/>
              <a:t>Pounds</a:t>
            </a:r>
            <a:r>
              <a:rPr lang="en-US"/>
              <a:t>	= Plant Flow in MGD  x  Dosage  </a:t>
            </a:r>
            <a:r>
              <a:rPr lang="en-US" u="sng"/>
              <a:t>mg</a:t>
            </a:r>
            <a:r>
              <a:rPr lang="en-US"/>
              <a:t>  x   8.34</a:t>
            </a:r>
          </a:p>
          <a:p>
            <a:r>
              <a:rPr lang="en-US"/>
              <a:t>			Day					  L</a:t>
            </a:r>
          </a:p>
          <a:p>
            <a:r>
              <a:rPr lang="en-US"/>
              <a:t> 				=.288 MGD    x     17  </a:t>
            </a:r>
            <a:r>
              <a:rPr lang="en-US" u="sng"/>
              <a:t>mg</a:t>
            </a:r>
            <a:r>
              <a:rPr lang="en-US"/>
              <a:t>    x    8.34 = 40.8 </a:t>
            </a:r>
            <a:r>
              <a:rPr lang="en-US" u="sng"/>
              <a:t>lb</a:t>
            </a:r>
          </a:p>
          <a:p>
            <a:r>
              <a:rPr lang="en-US"/>
              <a:t>				   		           L                              day</a:t>
            </a:r>
          </a:p>
          <a:p>
            <a:r>
              <a:rPr lang="en-US"/>
              <a:t>What would the feeder output be in lb/hour?</a:t>
            </a:r>
          </a:p>
          <a:p>
            <a:r>
              <a:rPr lang="en-US"/>
              <a:t> </a:t>
            </a:r>
          </a:p>
          <a:p>
            <a:r>
              <a:rPr lang="en-US" u="sng"/>
              <a:t>Lb</a:t>
            </a:r>
            <a:r>
              <a:rPr lang="en-US"/>
              <a:t>	=	</a:t>
            </a:r>
            <a:r>
              <a:rPr lang="en-US" u="sng"/>
              <a:t>40.8 lb</a:t>
            </a:r>
            <a:r>
              <a:rPr lang="en-US"/>
              <a:t>		x	</a:t>
            </a:r>
            <a:r>
              <a:rPr lang="en-US" u="sng"/>
              <a:t>1 Day</a:t>
            </a:r>
            <a:r>
              <a:rPr lang="en-US"/>
              <a:t>	=	1.6</a:t>
            </a:r>
            <a:r>
              <a:rPr lang="en-US" u="sng"/>
              <a:t> lbs</a:t>
            </a:r>
            <a:endParaRPr lang="en-US"/>
          </a:p>
          <a:p>
            <a:r>
              <a:rPr lang="en-US"/>
              <a:t>Hr		      Day			24 Hour		      hr</a:t>
            </a:r>
          </a:p>
          <a:p>
            <a:r>
              <a:rPr lang="en-US"/>
              <a:t> </a:t>
            </a:r>
          </a:p>
          <a:p>
            <a:r>
              <a:rPr lang="en-US"/>
              <a:t> </a:t>
            </a:r>
          </a:p>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5542">
                                            <p:txEl>
                                              <p:pRg st="2" end="2"/>
                                            </p:txEl>
                                          </p:spTgt>
                                        </p:tgtEl>
                                        <p:attrNameLst>
                                          <p:attrName>style.visibility</p:attrName>
                                        </p:attrNameLst>
                                      </p:cBhvr>
                                      <p:to>
                                        <p:strVal val="visible"/>
                                      </p:to>
                                    </p:set>
                                    <p:anim calcmode="lin" valueType="num">
                                      <p:cBhvr additive="base">
                                        <p:cTn id="7" dur="500" fill="hold"/>
                                        <p:tgtEl>
                                          <p:spTgt spid="65542">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542">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5542">
                                            <p:txEl>
                                              <p:pRg st="3" end="3"/>
                                            </p:txEl>
                                          </p:spTgt>
                                        </p:tgtEl>
                                        <p:attrNameLst>
                                          <p:attrName>style.visibility</p:attrName>
                                        </p:attrNameLst>
                                      </p:cBhvr>
                                      <p:to>
                                        <p:strVal val="visible"/>
                                      </p:to>
                                    </p:set>
                                    <p:anim calcmode="lin" valueType="num">
                                      <p:cBhvr additive="base">
                                        <p:cTn id="11" dur="500" fill="hold"/>
                                        <p:tgtEl>
                                          <p:spTgt spid="65542">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554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65542">
                                            <p:txEl>
                                              <p:pRg st="6" end="6"/>
                                            </p:txEl>
                                          </p:spTgt>
                                        </p:tgtEl>
                                        <p:attrNameLst>
                                          <p:attrName>style.visibility</p:attrName>
                                        </p:attrNameLst>
                                      </p:cBhvr>
                                      <p:to>
                                        <p:strVal val="visible"/>
                                      </p:to>
                                    </p:set>
                                    <p:anim calcmode="lin" valueType="num">
                                      <p:cBhvr additive="base">
                                        <p:cTn id="17" dur="500" fill="hold"/>
                                        <p:tgtEl>
                                          <p:spTgt spid="65542">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5542">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5542">
                                            <p:txEl>
                                              <p:pRg st="7" end="7"/>
                                            </p:txEl>
                                          </p:spTgt>
                                        </p:tgtEl>
                                        <p:attrNameLst>
                                          <p:attrName>style.visibility</p:attrName>
                                        </p:attrNameLst>
                                      </p:cBhvr>
                                      <p:to>
                                        <p:strVal val="visible"/>
                                      </p:to>
                                    </p:set>
                                    <p:anim calcmode="lin" valueType="num">
                                      <p:cBhvr additive="base">
                                        <p:cTn id="21" dur="500" fill="hold"/>
                                        <p:tgtEl>
                                          <p:spTgt spid="65542">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554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spcBef>
                <a:spcPts val="0"/>
              </a:spcBef>
              <a:buFont typeface="Arial" pitchFamily="34" charset="0"/>
              <a:buChar char="•"/>
              <a:defRPr/>
            </a:pPr>
            <a:r>
              <a:rPr lang="en-US" sz="2600" dirty="0" smtClean="0"/>
              <a:t>Active strength of liquid chemicals must be known.</a:t>
            </a:r>
          </a:p>
          <a:p>
            <a:pPr lvl="1">
              <a:spcBef>
                <a:spcPts val="0"/>
              </a:spcBef>
              <a:buFont typeface="Arial" pitchFamily="34" charset="0"/>
              <a:buChar char="•"/>
              <a:defRPr/>
            </a:pPr>
            <a:r>
              <a:rPr lang="en-US" sz="2600" dirty="0" smtClean="0"/>
              <a:t>Different strength chemicals can be purchased.</a:t>
            </a:r>
          </a:p>
          <a:p>
            <a:pPr lvl="1">
              <a:spcBef>
                <a:spcPts val="0"/>
              </a:spcBef>
              <a:buFont typeface="Wingdings" pitchFamily="2" charset="2"/>
              <a:buNone/>
              <a:defRPr/>
            </a:pPr>
            <a:r>
              <a:rPr lang="en-US" sz="2600" dirty="0" smtClean="0"/>
              <a:t> </a:t>
            </a:r>
          </a:p>
          <a:p>
            <a:pPr indent="0">
              <a:spcBef>
                <a:spcPts val="0"/>
              </a:spcBef>
              <a:buFont typeface="Arial" pitchFamily="34" charset="0"/>
              <a:buChar char="•"/>
              <a:defRPr/>
            </a:pPr>
            <a:r>
              <a:rPr lang="en-US" sz="2600" dirty="0" smtClean="0"/>
              <a:t>Active strength differs with different chemicals.</a:t>
            </a:r>
          </a:p>
          <a:p>
            <a:pPr lvl="1">
              <a:spcBef>
                <a:spcPts val="0"/>
              </a:spcBef>
              <a:buFont typeface="Arial" pitchFamily="34" charset="0"/>
              <a:buChar char="•"/>
              <a:defRPr/>
            </a:pPr>
            <a:r>
              <a:rPr lang="en-US" sz="2600" dirty="0" smtClean="0"/>
              <a:t>50% Sodium Hydroxide will weigh approximately 6.38 lb/gallon.</a:t>
            </a:r>
          </a:p>
          <a:p>
            <a:pPr lvl="1">
              <a:spcBef>
                <a:spcPts val="0"/>
              </a:spcBef>
              <a:buFont typeface="Arial" pitchFamily="34" charset="0"/>
              <a:buChar char="•"/>
              <a:defRPr/>
            </a:pPr>
            <a:r>
              <a:rPr lang="en-US" sz="2600" dirty="0" smtClean="0"/>
              <a:t>Aluminum Sulfate (Liquid Alum) @ 5.48 lb active/gallon</a:t>
            </a:r>
          </a:p>
          <a:p>
            <a:pPr lvl="1">
              <a:spcBef>
                <a:spcPts val="0"/>
              </a:spcBef>
              <a:buFont typeface="Wingdings" pitchFamily="2" charset="2"/>
              <a:buNone/>
              <a:defRPr/>
            </a:pPr>
            <a:endParaRPr lang="en-US" sz="2600" dirty="0" smtClean="0"/>
          </a:p>
          <a:p>
            <a:pPr indent="0">
              <a:spcBef>
                <a:spcPts val="0"/>
              </a:spcBef>
              <a:buFont typeface="Arial" pitchFamily="34" charset="0"/>
              <a:buChar char="•"/>
              <a:defRPr/>
            </a:pPr>
            <a:r>
              <a:rPr lang="en-US" sz="2600" dirty="0" smtClean="0"/>
              <a:t>Active strength of same chemical may differ with different shipments.</a:t>
            </a:r>
          </a:p>
          <a:p>
            <a:pPr lvl="1">
              <a:spcBef>
                <a:spcPts val="0"/>
              </a:spcBef>
              <a:buFont typeface="Arial" pitchFamily="34" charset="0"/>
              <a:buChar char="•"/>
              <a:defRPr/>
            </a:pPr>
            <a:r>
              <a:rPr lang="en-US" sz="2600" dirty="0" smtClean="0"/>
              <a:t>Actual strength should be tested periodically.</a:t>
            </a:r>
          </a:p>
          <a:p>
            <a:pPr lvl="1">
              <a:spcBef>
                <a:spcPts val="0"/>
              </a:spcBef>
              <a:buFont typeface="Arial" pitchFamily="34" charset="0"/>
              <a:buChar char="•"/>
              <a:defRPr/>
            </a:pPr>
            <a:r>
              <a:rPr lang="en-US" sz="2600" dirty="0" smtClean="0"/>
              <a:t>Measure specific gravity and compare with known values.</a:t>
            </a:r>
          </a:p>
          <a:p>
            <a:pPr lvl="1">
              <a:spcBef>
                <a:spcPts val="0"/>
              </a:spcBef>
              <a:buFont typeface="Arial" pitchFamily="34" charset="0"/>
              <a:buChar char="•"/>
              <a:defRPr/>
            </a:pPr>
            <a:r>
              <a:rPr lang="en-US" sz="2600" dirty="0" smtClean="0"/>
              <a:t>Specific gravity is the weight of a particle, substance, or chemical solution in relation to the weight of an equal volume of water (the weight of water is 8.34 pounds/gallon).</a:t>
            </a:r>
          </a:p>
          <a:p>
            <a:pPr indent="0">
              <a:buFont typeface="Arial" pitchFamily="34" charset="0"/>
              <a:buChar char="•"/>
              <a:defRPr/>
            </a:pPr>
            <a:endParaRPr lang="en-US" dirty="0"/>
          </a:p>
        </p:txBody>
      </p:sp>
      <p:sp>
        <p:nvSpPr>
          <p:cNvPr id="2" name="Title 1"/>
          <p:cNvSpPr>
            <a:spLocks noGrp="1"/>
          </p:cNvSpPr>
          <p:nvPr>
            <p:ph type="title"/>
          </p:nvPr>
        </p:nvSpPr>
        <p:spPr/>
        <p:txBody>
          <a:bodyPr/>
          <a:lstStyle/>
          <a:p>
            <a:pPr algn="l">
              <a:defRPr/>
            </a:pPr>
            <a:r>
              <a:rPr lang="en-US" sz="3200" b="1" dirty="0" smtClean="0">
                <a:solidFill>
                  <a:srgbClr val="FF0000"/>
                </a:solidFill>
              </a:rPr>
              <a:t>Active Strength </a:t>
            </a:r>
            <a:r>
              <a:rPr lang="en-US" sz="3200" dirty="0" smtClean="0"/>
              <a:t>is the percentage of a chemical or substance in a mixture that can be used in a chemical reaction. </a:t>
            </a:r>
            <a:endParaRPr lang="en-US" sz="3200" dirty="0"/>
          </a:p>
        </p:txBody>
      </p:sp>
      <p:sp>
        <p:nvSpPr>
          <p:cNvPr id="563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5BB98818-9E3F-45DE-A0D7-735103D89F4A}" type="slidenum">
              <a:rPr lang="en-US" sz="1400" smtClean="0">
                <a:latin typeface="Arial" charset="0"/>
              </a:rPr>
              <a:pPr/>
              <a:t>54</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defRPr/>
            </a:pPr>
            <a:r>
              <a:rPr lang="en-US" dirty="0" smtClean="0"/>
              <a:t>The measured specific gravity of the 11% strength Ferric Chloride delivered to your plant is 1.38.  Find how much each gallon weighs.</a:t>
            </a:r>
          </a:p>
          <a:p>
            <a:pPr indent="0">
              <a:defRPr/>
            </a:pPr>
            <a:endParaRPr lang="en-US" dirty="0" smtClean="0"/>
          </a:p>
          <a:p>
            <a:pPr indent="0">
              <a:defRPr/>
            </a:pPr>
            <a:endParaRPr lang="en-US" dirty="0" smtClean="0"/>
          </a:p>
          <a:p>
            <a:pPr indent="0">
              <a:defRPr/>
            </a:pPr>
            <a:r>
              <a:rPr lang="en-US" dirty="0" smtClean="0"/>
              <a:t>Pounds of ferric chloride = 1.38 x 8.34 = 11.5 pounds/gal</a:t>
            </a:r>
          </a:p>
          <a:p>
            <a:pPr indent="0">
              <a:defRPr/>
            </a:pPr>
            <a:r>
              <a:rPr lang="en-US" dirty="0" smtClean="0"/>
              <a:t>	(in one gallon)</a:t>
            </a:r>
          </a:p>
          <a:p>
            <a:pPr indent="0">
              <a:defRPr/>
            </a:pPr>
            <a:endParaRPr lang="en-US" dirty="0"/>
          </a:p>
        </p:txBody>
      </p:sp>
      <p:sp>
        <p:nvSpPr>
          <p:cNvPr id="2" name="Title 1"/>
          <p:cNvSpPr>
            <a:spLocks noGrp="1"/>
          </p:cNvSpPr>
          <p:nvPr>
            <p:ph type="title"/>
          </p:nvPr>
        </p:nvSpPr>
        <p:spPr/>
        <p:txBody>
          <a:bodyPr/>
          <a:lstStyle/>
          <a:p>
            <a:pPr>
              <a:defRPr/>
            </a:pPr>
            <a:r>
              <a:rPr lang="en-US" sz="2800" dirty="0" smtClean="0"/>
              <a:t>Example 3.8 – Specific Gravity Calculation</a:t>
            </a:r>
            <a:endParaRPr lang="en-US" sz="2800" dirty="0"/>
          </a:p>
        </p:txBody>
      </p:sp>
      <p:sp>
        <p:nvSpPr>
          <p:cNvPr id="573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C1577DAD-9A55-49B5-8062-11A362EDF467}" type="slidenum">
              <a:rPr lang="en-US" sz="1400" smtClean="0">
                <a:latin typeface="Arial" charset="0"/>
              </a:rPr>
              <a:pPr/>
              <a:t>55</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defRPr/>
            </a:pPr>
            <a:r>
              <a:rPr lang="en-US" dirty="0" smtClean="0"/>
              <a:t>How much does a 55 gallon drum of zinc orthophosphate weigh if the MSDS says the specific gravity of zinc orthophosphate is 1.46?  </a:t>
            </a:r>
          </a:p>
          <a:p>
            <a:pPr indent="0">
              <a:defRPr/>
            </a:pPr>
            <a:endParaRPr lang="en-US" dirty="0" smtClean="0"/>
          </a:p>
          <a:p>
            <a:pPr indent="0">
              <a:defRPr/>
            </a:pPr>
            <a:r>
              <a:rPr lang="en-US" sz="2800" dirty="0" smtClean="0"/>
              <a:t>Pounds of Zinc Orthophosphate = 1.46 x 8.34 = 12.2 lbs/gal</a:t>
            </a:r>
          </a:p>
          <a:p>
            <a:pPr indent="0">
              <a:defRPr/>
            </a:pPr>
            <a:r>
              <a:rPr lang="en-US" sz="2800" dirty="0" smtClean="0"/>
              <a:t>(in on gallon)</a:t>
            </a:r>
          </a:p>
          <a:p>
            <a:pPr indent="0">
              <a:defRPr/>
            </a:pPr>
            <a:r>
              <a:rPr lang="en-US" dirty="0" smtClean="0"/>
              <a:t>	</a:t>
            </a:r>
          </a:p>
          <a:p>
            <a:pPr indent="0">
              <a:defRPr/>
            </a:pPr>
            <a:r>
              <a:rPr lang="en-US" dirty="0" smtClean="0"/>
              <a:t>	So for 55 gallons, 12.2 x 55 = 671 pounds</a:t>
            </a:r>
          </a:p>
          <a:p>
            <a:pPr indent="0">
              <a:defRPr/>
            </a:pPr>
            <a:endParaRPr lang="en-US" dirty="0"/>
          </a:p>
        </p:txBody>
      </p:sp>
      <p:sp>
        <p:nvSpPr>
          <p:cNvPr id="58370" name="Title 1"/>
          <p:cNvSpPr>
            <a:spLocks noGrp="1"/>
          </p:cNvSpPr>
          <p:nvPr>
            <p:ph type="title"/>
          </p:nvPr>
        </p:nvSpPr>
        <p:spPr/>
        <p:txBody>
          <a:bodyPr/>
          <a:lstStyle/>
          <a:p>
            <a:r>
              <a:rPr lang="en-US" sz="3200" smtClean="0">
                <a:effectLst/>
              </a:rPr>
              <a:t>Example 3.9 – Specific Gravity Calculation</a:t>
            </a:r>
          </a:p>
        </p:txBody>
      </p:sp>
      <p:sp>
        <p:nvSpPr>
          <p:cNvPr id="583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B46BA44D-74EC-4AD1-A363-126EBBC9FAF7}" type="slidenum">
              <a:rPr lang="en-US" sz="1400" smtClean="0">
                <a:latin typeface="Arial" charset="0"/>
              </a:rPr>
              <a:pPr/>
              <a:t>56</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defRPr/>
            </a:pPr>
            <a:r>
              <a:rPr lang="en-US" sz="2000" dirty="0" smtClean="0"/>
              <a:t>A treatment plant is feeding caustic soda at a dosage of 32 mg/L.  The plant flow is 347 GPM.  The caustic soda is a 50% solution and has a density of 12.8 lbs/gal.  What is the feed rate in pounds/day?  How many gal/day of caustic would the system use?</a:t>
            </a:r>
            <a:endParaRPr lang="en-US" sz="2000" dirty="0"/>
          </a:p>
        </p:txBody>
      </p:sp>
      <p:sp>
        <p:nvSpPr>
          <p:cNvPr id="2" name="Title 1"/>
          <p:cNvSpPr>
            <a:spLocks noGrp="1"/>
          </p:cNvSpPr>
          <p:nvPr>
            <p:ph type="title"/>
          </p:nvPr>
        </p:nvSpPr>
        <p:spPr/>
        <p:txBody>
          <a:bodyPr/>
          <a:lstStyle/>
          <a:p>
            <a:pPr>
              <a:defRPr/>
            </a:pPr>
            <a:r>
              <a:rPr lang="en-US" sz="3200" b="1" dirty="0" smtClean="0"/>
              <a:t>Example 3.10 – Liquid Feed Rate Calculation</a:t>
            </a:r>
            <a:endParaRPr lang="en-US" sz="3200" dirty="0"/>
          </a:p>
        </p:txBody>
      </p:sp>
      <p:sp>
        <p:nvSpPr>
          <p:cNvPr id="593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47160D86-979F-4E69-8BD9-408B74ECDB57}" type="slidenum">
              <a:rPr lang="en-US" sz="1400" smtClean="0">
                <a:latin typeface="Arial" charset="0"/>
              </a:rPr>
              <a:pPr/>
              <a:t>57</a:t>
            </a:fld>
            <a:endParaRPr lang="en-US" sz="1400" smtClean="0">
              <a:latin typeface="Arial" charset="0"/>
            </a:endParaRPr>
          </a:p>
        </p:txBody>
      </p:sp>
      <p:grpSp>
        <p:nvGrpSpPr>
          <p:cNvPr id="59397" name="Group 2"/>
          <p:cNvGrpSpPr>
            <a:grpSpLocks/>
          </p:cNvGrpSpPr>
          <p:nvPr/>
        </p:nvGrpSpPr>
        <p:grpSpPr bwMode="auto">
          <a:xfrm>
            <a:off x="3616325" y="1403350"/>
            <a:ext cx="4752975" cy="2362200"/>
            <a:chOff x="975" y="3990"/>
            <a:chExt cx="7485" cy="3720"/>
          </a:xfrm>
        </p:grpSpPr>
        <p:sp>
          <p:nvSpPr>
            <p:cNvPr id="59400" name="Oval 3"/>
            <p:cNvSpPr>
              <a:spLocks noChangeArrowheads="1"/>
            </p:cNvSpPr>
            <p:nvPr/>
          </p:nvSpPr>
          <p:spPr bwMode="auto">
            <a:xfrm>
              <a:off x="3825" y="3990"/>
              <a:ext cx="4635" cy="3720"/>
            </a:xfrm>
            <a:prstGeom prst="ellipse">
              <a:avLst/>
            </a:prstGeom>
            <a:solidFill>
              <a:srgbClr val="FFFFFF"/>
            </a:solidFill>
            <a:ln w="9525">
              <a:solidFill>
                <a:srgbClr val="000000"/>
              </a:solidFill>
              <a:round/>
              <a:headEnd/>
              <a:tailEnd/>
            </a:ln>
          </p:spPr>
          <p:txBody>
            <a:bodyPr/>
            <a:lstStyle/>
            <a:p>
              <a:endParaRPr lang="en-US"/>
            </a:p>
          </p:txBody>
        </p:sp>
        <p:cxnSp>
          <p:nvCxnSpPr>
            <p:cNvPr id="59401" name="AutoShape 4"/>
            <p:cNvCxnSpPr>
              <a:cxnSpLocks noChangeShapeType="1"/>
            </p:cNvCxnSpPr>
            <p:nvPr/>
          </p:nvCxnSpPr>
          <p:spPr bwMode="auto">
            <a:xfrm>
              <a:off x="3825" y="5849"/>
              <a:ext cx="463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9402" name="AutoShape 5"/>
            <p:cNvCxnSpPr>
              <a:cxnSpLocks noChangeShapeType="1"/>
            </p:cNvCxnSpPr>
            <p:nvPr/>
          </p:nvCxnSpPr>
          <p:spPr bwMode="auto">
            <a:xfrm>
              <a:off x="5970" y="5849"/>
              <a:ext cx="1710" cy="139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59403" name="Text Box 6"/>
            <p:cNvSpPr txBox="1">
              <a:spLocks noChangeArrowheads="1"/>
            </p:cNvSpPr>
            <p:nvPr/>
          </p:nvSpPr>
          <p:spPr bwMode="auto">
            <a:xfrm>
              <a:off x="5145" y="4364"/>
              <a:ext cx="2010" cy="13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a:spcAft>
                  <a:spcPts val="1000"/>
                </a:spcAft>
              </a:pPr>
              <a:r>
                <a:rPr lang="en-US" sz="1100">
                  <a:solidFill>
                    <a:schemeClr val="bg2"/>
                  </a:solidFill>
                </a:rPr>
                <a:t>Feed Rate</a:t>
              </a:r>
            </a:p>
            <a:p>
              <a:pPr algn="ctr">
                <a:spcAft>
                  <a:spcPts val="1000"/>
                </a:spcAft>
              </a:pPr>
              <a:r>
                <a:rPr lang="en-US" sz="1100" b="1">
                  <a:solidFill>
                    <a:schemeClr val="bg2"/>
                  </a:solidFill>
                </a:rPr>
                <a:t>?   </a:t>
              </a:r>
              <a:r>
                <a:rPr lang="en-US" sz="1100" b="1" u="sng">
                  <a:solidFill>
                    <a:schemeClr val="bg2"/>
                  </a:solidFill>
                </a:rPr>
                <a:t> </a:t>
              </a:r>
              <a:r>
                <a:rPr lang="en-US" sz="1100" u="sng">
                  <a:solidFill>
                    <a:schemeClr val="bg2"/>
                  </a:solidFill>
                </a:rPr>
                <a:t>Lbs</a:t>
              </a:r>
            </a:p>
            <a:p>
              <a:pPr algn="ctr">
                <a:spcAft>
                  <a:spcPts val="1000"/>
                </a:spcAft>
              </a:pPr>
              <a:r>
                <a:rPr lang="en-US" sz="1100">
                  <a:solidFill>
                    <a:schemeClr val="bg2"/>
                  </a:solidFill>
                </a:rPr>
                <a:t>       Day</a:t>
              </a:r>
              <a:endParaRPr lang="en-US">
                <a:solidFill>
                  <a:schemeClr val="bg2"/>
                </a:solidFill>
              </a:endParaRPr>
            </a:p>
          </p:txBody>
        </p:sp>
        <p:cxnSp>
          <p:nvCxnSpPr>
            <p:cNvPr id="59404" name="AutoShape 7"/>
            <p:cNvCxnSpPr>
              <a:cxnSpLocks noChangeShapeType="1"/>
            </p:cNvCxnSpPr>
            <p:nvPr/>
          </p:nvCxnSpPr>
          <p:spPr bwMode="auto">
            <a:xfrm flipH="1">
              <a:off x="4575" y="5849"/>
              <a:ext cx="1395" cy="139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59405" name="Text Box 8"/>
            <p:cNvSpPr txBox="1">
              <a:spLocks noChangeArrowheads="1"/>
            </p:cNvSpPr>
            <p:nvPr/>
          </p:nvSpPr>
          <p:spPr bwMode="auto">
            <a:xfrm>
              <a:off x="5610" y="6449"/>
              <a:ext cx="1020" cy="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a:spcAft>
                  <a:spcPts val="1000"/>
                </a:spcAft>
              </a:pPr>
              <a:r>
                <a:rPr lang="en-US" sz="1100">
                  <a:solidFill>
                    <a:schemeClr val="bg2"/>
                  </a:solidFill>
                </a:rPr>
                <a:t>Dose</a:t>
              </a:r>
              <a:endParaRPr lang="en-US" sz="800">
                <a:solidFill>
                  <a:schemeClr val="bg2"/>
                </a:solidFill>
              </a:endParaRPr>
            </a:p>
            <a:p>
              <a:pPr algn="ctr">
                <a:spcAft>
                  <a:spcPts val="1000"/>
                </a:spcAft>
              </a:pPr>
              <a:r>
                <a:rPr lang="en-US" sz="1100">
                  <a:solidFill>
                    <a:schemeClr val="bg2"/>
                  </a:solidFill>
                </a:rPr>
                <a:t>32  m</a:t>
              </a:r>
              <a:r>
                <a:rPr lang="en-US" sz="1100" u="sng">
                  <a:solidFill>
                    <a:schemeClr val="bg2"/>
                  </a:solidFill>
                </a:rPr>
                <a:t>g</a:t>
              </a:r>
              <a:r>
                <a:rPr lang="en-US" sz="1100">
                  <a:solidFill>
                    <a:schemeClr val="bg2"/>
                  </a:solidFill>
                </a:rPr>
                <a:t>    L</a:t>
              </a:r>
              <a:endParaRPr lang="en-US">
                <a:solidFill>
                  <a:schemeClr val="bg2"/>
                </a:solidFill>
              </a:endParaRPr>
            </a:p>
          </p:txBody>
        </p:sp>
        <p:sp>
          <p:nvSpPr>
            <p:cNvPr id="59406" name="Text Box 9"/>
            <p:cNvSpPr txBox="1">
              <a:spLocks noChangeArrowheads="1"/>
            </p:cNvSpPr>
            <p:nvPr/>
          </p:nvSpPr>
          <p:spPr bwMode="auto">
            <a:xfrm>
              <a:off x="6855" y="5984"/>
              <a:ext cx="1290" cy="4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a:spcAft>
                  <a:spcPts val="1000"/>
                </a:spcAft>
              </a:pPr>
              <a:r>
                <a:rPr lang="en-US" sz="1100">
                  <a:solidFill>
                    <a:schemeClr val="bg2"/>
                  </a:solidFill>
                </a:rPr>
                <a:t>8.34</a:t>
              </a:r>
              <a:endParaRPr lang="en-US">
                <a:solidFill>
                  <a:schemeClr val="bg2"/>
                </a:solidFill>
              </a:endParaRPr>
            </a:p>
          </p:txBody>
        </p:sp>
        <p:sp>
          <p:nvSpPr>
            <p:cNvPr id="59407" name="Text Box 10"/>
            <p:cNvSpPr txBox="1">
              <a:spLocks noChangeArrowheads="1"/>
            </p:cNvSpPr>
            <p:nvPr/>
          </p:nvSpPr>
          <p:spPr bwMode="auto">
            <a:xfrm>
              <a:off x="975" y="5365"/>
              <a:ext cx="2705" cy="1635"/>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spcAft>
                  <a:spcPts val="1000"/>
                </a:spcAft>
              </a:pPr>
              <a:r>
                <a:rPr lang="en-US" sz="1100">
                  <a:solidFill>
                    <a:schemeClr val="bg2"/>
                  </a:solidFill>
                </a:rPr>
                <a:t>GPM – must convert to MGD</a:t>
              </a:r>
            </a:p>
            <a:p>
              <a:pPr>
                <a:spcAft>
                  <a:spcPts val="1000"/>
                </a:spcAft>
              </a:pPr>
              <a:r>
                <a:rPr lang="en-US" sz="1100" u="sng">
                  <a:solidFill>
                    <a:schemeClr val="bg2"/>
                  </a:solidFill>
                </a:rPr>
                <a:t>347 x 1440</a:t>
              </a:r>
              <a:r>
                <a:rPr lang="en-US" sz="1100">
                  <a:solidFill>
                    <a:schemeClr val="bg2"/>
                  </a:solidFill>
                </a:rPr>
                <a:t> = </a:t>
              </a:r>
              <a:r>
                <a:rPr lang="en-US" sz="1100">
                  <a:solidFill>
                    <a:srgbClr val="FF0000"/>
                  </a:solidFill>
                </a:rPr>
                <a:t>? </a:t>
              </a:r>
            </a:p>
            <a:p>
              <a:pPr>
                <a:spcAft>
                  <a:spcPts val="1000"/>
                </a:spcAft>
              </a:pPr>
              <a:r>
                <a:rPr lang="en-US" sz="1100">
                  <a:solidFill>
                    <a:schemeClr val="bg2"/>
                  </a:solidFill>
                </a:rPr>
                <a:t>1,000,000</a:t>
              </a:r>
              <a:endParaRPr lang="en-US">
                <a:solidFill>
                  <a:schemeClr val="bg2"/>
                </a:solidFill>
              </a:endParaRPr>
            </a:p>
          </p:txBody>
        </p:sp>
      </p:grpSp>
      <p:sp>
        <p:nvSpPr>
          <p:cNvPr id="59398" name="TextBox 13"/>
          <p:cNvSpPr txBox="1">
            <a:spLocks noChangeArrowheads="1"/>
          </p:cNvSpPr>
          <p:nvPr/>
        </p:nvSpPr>
        <p:spPr bwMode="auto">
          <a:xfrm>
            <a:off x="5638800" y="2679700"/>
            <a:ext cx="7112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r>
              <a:rPr lang="en-US" sz="1100">
                <a:solidFill>
                  <a:srgbClr val="FF0000"/>
                </a:solidFill>
              </a:rPr>
              <a:t>? </a:t>
            </a:r>
            <a:r>
              <a:rPr lang="en-US" sz="1100">
                <a:solidFill>
                  <a:schemeClr val="bg2"/>
                </a:solidFill>
              </a:rPr>
              <a:t>MGD</a:t>
            </a:r>
          </a:p>
        </p:txBody>
      </p:sp>
      <p:sp>
        <p:nvSpPr>
          <p:cNvPr id="69639" name="TextBox 16"/>
          <p:cNvSpPr txBox="1">
            <a:spLocks noChangeArrowheads="1"/>
          </p:cNvSpPr>
          <p:nvPr/>
        </p:nvSpPr>
        <p:spPr bwMode="auto">
          <a:xfrm>
            <a:off x="0" y="3797300"/>
            <a:ext cx="9144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r>
              <a:rPr lang="en-US" sz="1200" b="1"/>
              <a:t>Solve for 100% strength:</a:t>
            </a:r>
            <a:endParaRPr lang="en-US" sz="1200"/>
          </a:p>
          <a:p>
            <a:r>
              <a:rPr lang="en-US" sz="1200"/>
              <a:t> Chemical Feed Rate in </a:t>
            </a:r>
            <a:r>
              <a:rPr lang="en-US" sz="1200" u="sng"/>
              <a:t>Pounds</a:t>
            </a:r>
            <a:r>
              <a:rPr lang="en-US" sz="1200"/>
              <a:t>	=	Plant Flow in MGD   x   Dosage   </a:t>
            </a:r>
            <a:r>
              <a:rPr lang="en-US" sz="1200" u="sng"/>
              <a:t>mg</a:t>
            </a:r>
            <a:r>
              <a:rPr lang="en-US" sz="1200"/>
              <a:t>     x     8.34</a:t>
            </a:r>
          </a:p>
          <a:p>
            <a:r>
              <a:rPr lang="en-US" sz="1200"/>
              <a:t>	               Day				  L</a:t>
            </a:r>
          </a:p>
          <a:p>
            <a:r>
              <a:rPr lang="en-US" sz="1200"/>
              <a:t> 		=	0.5 MGD       x           32  </a:t>
            </a:r>
            <a:r>
              <a:rPr lang="en-US" sz="1200" u="sng"/>
              <a:t>mg</a:t>
            </a:r>
            <a:r>
              <a:rPr lang="en-US" sz="1200"/>
              <a:t>	x    8.34 = 133 </a:t>
            </a:r>
            <a:r>
              <a:rPr lang="en-US" sz="1200" u="sng"/>
              <a:t>lb</a:t>
            </a:r>
            <a:r>
              <a:rPr lang="en-US" sz="1200"/>
              <a:t>  @ 100% Strength</a:t>
            </a:r>
          </a:p>
          <a:p>
            <a:r>
              <a:rPr lang="en-US" sz="1200"/>
              <a:t>			                          	                L     	                       day</a:t>
            </a:r>
          </a:p>
          <a:p>
            <a:r>
              <a:rPr lang="en-US" sz="1200"/>
              <a:t> </a:t>
            </a:r>
          </a:p>
          <a:p>
            <a:r>
              <a:rPr lang="en-US" sz="1200" b="1"/>
              <a:t>Convert to 50% strength:</a:t>
            </a:r>
            <a:endParaRPr lang="en-US" sz="1200"/>
          </a:p>
          <a:p>
            <a:r>
              <a:rPr lang="en-US" sz="1200"/>
              <a:t>	50%  =  </a:t>
            </a:r>
            <a:r>
              <a:rPr lang="en-US" sz="1200" u="sng"/>
              <a:t>133 lbs</a:t>
            </a:r>
            <a:r>
              <a:rPr lang="en-US" sz="1200"/>
              <a:t>	=      </a:t>
            </a:r>
            <a:r>
              <a:rPr lang="en-US" sz="1200" u="sng"/>
              <a:t>266 lbs</a:t>
            </a:r>
            <a:r>
              <a:rPr lang="en-US" sz="1200"/>
              <a:t>         </a:t>
            </a:r>
            <a:r>
              <a:rPr lang="en-US" sz="1200" b="1"/>
              <a:t>At 50% Strength</a:t>
            </a:r>
            <a:endParaRPr lang="en-US" sz="1200"/>
          </a:p>
          <a:p>
            <a:r>
              <a:rPr lang="en-US" sz="1200"/>
              <a:t>	                .50	          day</a:t>
            </a:r>
          </a:p>
          <a:p>
            <a:r>
              <a:rPr lang="en-US" sz="1200"/>
              <a:t> </a:t>
            </a:r>
          </a:p>
          <a:p>
            <a:r>
              <a:rPr lang="en-US" sz="1200" b="1"/>
              <a:t>Compute the feed rate in gal/day: (use the density - 12.8 lbs/gal)</a:t>
            </a:r>
            <a:endParaRPr lang="en-US" sz="1200"/>
          </a:p>
          <a:p>
            <a:r>
              <a:rPr lang="en-US" sz="1200"/>
              <a:t> </a:t>
            </a:r>
          </a:p>
          <a:p>
            <a:r>
              <a:rPr lang="en-US" sz="1200" u="sng"/>
              <a:t>Gal</a:t>
            </a:r>
            <a:r>
              <a:rPr lang="en-US" sz="1200"/>
              <a:t>	=	</a:t>
            </a:r>
            <a:r>
              <a:rPr lang="en-US" sz="1200" u="sng"/>
              <a:t>266 lbs</a:t>
            </a:r>
            <a:r>
              <a:rPr lang="en-US" sz="1200"/>
              <a:t>	x	</a:t>
            </a:r>
            <a:r>
              <a:rPr lang="en-US" sz="1200" u="sng"/>
              <a:t>gal</a:t>
            </a:r>
            <a:r>
              <a:rPr lang="en-US" sz="1200"/>
              <a:t>	=	</a:t>
            </a:r>
            <a:r>
              <a:rPr lang="en-US" sz="1200" u="sng"/>
              <a:t>20.8 gal</a:t>
            </a:r>
            <a:endParaRPr lang="en-US" sz="1200"/>
          </a:p>
          <a:p>
            <a:r>
              <a:rPr lang="en-US" sz="1200"/>
              <a:t>Day		      day	                    12.8 lbs		       day</a:t>
            </a:r>
          </a:p>
          <a:p>
            <a:endParaRPr lang="en-US" sz="120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9639">
                                            <p:txEl>
                                              <p:pRg st="3" end="3"/>
                                            </p:txEl>
                                          </p:spTgt>
                                        </p:tgtEl>
                                        <p:attrNameLst>
                                          <p:attrName>style.visibility</p:attrName>
                                        </p:attrNameLst>
                                      </p:cBhvr>
                                      <p:to>
                                        <p:strVal val="visible"/>
                                      </p:to>
                                    </p:set>
                                    <p:anim calcmode="lin" valueType="num">
                                      <p:cBhvr additive="base">
                                        <p:cTn id="7" dur="500" fill="hold"/>
                                        <p:tgtEl>
                                          <p:spTgt spid="69639">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9639">
                                            <p:txEl>
                                              <p:pRg st="3" end="3"/>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9639">
                                            <p:txEl>
                                              <p:pRg st="4" end="4"/>
                                            </p:txEl>
                                          </p:spTgt>
                                        </p:tgtEl>
                                        <p:attrNameLst>
                                          <p:attrName>style.visibility</p:attrName>
                                        </p:attrNameLst>
                                      </p:cBhvr>
                                      <p:to>
                                        <p:strVal val="visible"/>
                                      </p:to>
                                    </p:set>
                                    <p:anim calcmode="lin" valueType="num">
                                      <p:cBhvr additive="base">
                                        <p:cTn id="11" dur="500" fill="hold"/>
                                        <p:tgtEl>
                                          <p:spTgt spid="69639">
                                            <p:txEl>
                                              <p:pRg st="4" end="4"/>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963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nodeType="clickEffect">
                                  <p:stCondLst>
                                    <p:cond delay="0"/>
                                  </p:stCondLst>
                                  <p:childTnLst>
                                    <p:set>
                                      <p:cBhvr>
                                        <p:cTn id="16" dur="1" fill="hold">
                                          <p:stCondLst>
                                            <p:cond delay="0"/>
                                          </p:stCondLst>
                                        </p:cTn>
                                        <p:tgtEl>
                                          <p:spTgt spid="69639">
                                            <p:txEl>
                                              <p:pRg st="7" end="7"/>
                                            </p:txEl>
                                          </p:spTgt>
                                        </p:tgtEl>
                                        <p:attrNameLst>
                                          <p:attrName>style.visibility</p:attrName>
                                        </p:attrNameLst>
                                      </p:cBhvr>
                                      <p:to>
                                        <p:strVal val="visible"/>
                                      </p:to>
                                    </p:set>
                                    <p:anim calcmode="lin" valueType="num">
                                      <p:cBhvr additive="base">
                                        <p:cTn id="17" dur="500" fill="hold"/>
                                        <p:tgtEl>
                                          <p:spTgt spid="69639">
                                            <p:txEl>
                                              <p:pRg st="7" end="7"/>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9639">
                                            <p:txEl>
                                              <p:pRg st="7" end="7"/>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69639">
                                            <p:txEl>
                                              <p:pRg st="8" end="8"/>
                                            </p:txEl>
                                          </p:spTgt>
                                        </p:tgtEl>
                                        <p:attrNameLst>
                                          <p:attrName>style.visibility</p:attrName>
                                        </p:attrNameLst>
                                      </p:cBhvr>
                                      <p:to>
                                        <p:strVal val="visible"/>
                                      </p:to>
                                    </p:set>
                                    <p:anim calcmode="lin" valueType="num">
                                      <p:cBhvr additive="base">
                                        <p:cTn id="21" dur="500" fill="hold"/>
                                        <p:tgtEl>
                                          <p:spTgt spid="69639">
                                            <p:txEl>
                                              <p:pRg st="8" end="8"/>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69639">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69639">
                                            <p:txEl>
                                              <p:pRg st="12" end="12"/>
                                            </p:txEl>
                                          </p:spTgt>
                                        </p:tgtEl>
                                        <p:attrNameLst>
                                          <p:attrName>style.visibility</p:attrName>
                                        </p:attrNameLst>
                                      </p:cBhvr>
                                      <p:to>
                                        <p:strVal val="visible"/>
                                      </p:to>
                                    </p:set>
                                    <p:anim calcmode="lin" valueType="num">
                                      <p:cBhvr additive="base">
                                        <p:cTn id="27" dur="500" fill="hold"/>
                                        <p:tgtEl>
                                          <p:spTgt spid="69639">
                                            <p:txEl>
                                              <p:pRg st="12" end="1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9639">
                                            <p:txEl>
                                              <p:pRg st="12" end="1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9639">
                                            <p:txEl>
                                              <p:pRg st="13" end="13"/>
                                            </p:txEl>
                                          </p:spTgt>
                                        </p:tgtEl>
                                        <p:attrNameLst>
                                          <p:attrName>style.visibility</p:attrName>
                                        </p:attrNameLst>
                                      </p:cBhvr>
                                      <p:to>
                                        <p:strVal val="visible"/>
                                      </p:to>
                                    </p:set>
                                    <p:anim calcmode="lin" valueType="num">
                                      <p:cBhvr additive="base">
                                        <p:cTn id="31" dur="500" fill="hold"/>
                                        <p:tgtEl>
                                          <p:spTgt spid="69639">
                                            <p:txEl>
                                              <p:pRg st="13" end="1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9639">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defRPr/>
            </a:pPr>
            <a:r>
              <a:rPr lang="en-US" sz="2400" dirty="0" smtClean="0"/>
              <a:t>A water treatment plant uses liquid alum for coagulation.  At a plant flow rate of 2.0 MGD, an alum dosage of 12.5 mg/l is required.  The alum has an active chemical strength of 5.48 lb/gallon.  Compute the required alum feed rate in gallons/day.</a:t>
            </a:r>
            <a:endParaRPr lang="en-US" sz="2400" dirty="0"/>
          </a:p>
        </p:txBody>
      </p:sp>
      <p:sp>
        <p:nvSpPr>
          <p:cNvPr id="60418" name="Title 1"/>
          <p:cNvSpPr>
            <a:spLocks noGrp="1"/>
          </p:cNvSpPr>
          <p:nvPr>
            <p:ph type="title"/>
          </p:nvPr>
        </p:nvSpPr>
        <p:spPr/>
        <p:txBody>
          <a:bodyPr/>
          <a:lstStyle/>
          <a:p>
            <a:r>
              <a:rPr lang="en-US" sz="3200" smtClean="0">
                <a:effectLst/>
              </a:rPr>
              <a:t>Example 3.11 – Liquid Chemical Feed Calculation</a:t>
            </a:r>
          </a:p>
        </p:txBody>
      </p:sp>
      <p:sp>
        <p:nvSpPr>
          <p:cNvPr id="6042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94490914-5944-4B33-80A3-DF10680D23F9}" type="slidenum">
              <a:rPr lang="en-US" sz="1400" smtClean="0">
                <a:latin typeface="Arial" charset="0"/>
              </a:rPr>
              <a:pPr/>
              <a:t>58</a:t>
            </a:fld>
            <a:endParaRPr lang="en-US" sz="1400" smtClean="0">
              <a:latin typeface="Arial" charset="0"/>
            </a:endParaRPr>
          </a:p>
        </p:txBody>
      </p:sp>
      <p:grpSp>
        <p:nvGrpSpPr>
          <p:cNvPr id="60421" name="Group 2"/>
          <p:cNvGrpSpPr>
            <a:grpSpLocks/>
          </p:cNvGrpSpPr>
          <p:nvPr/>
        </p:nvGrpSpPr>
        <p:grpSpPr bwMode="auto">
          <a:xfrm>
            <a:off x="2746375" y="1698625"/>
            <a:ext cx="2943225" cy="2362200"/>
            <a:chOff x="3825" y="3714"/>
            <a:chExt cx="4635" cy="3720"/>
          </a:xfrm>
        </p:grpSpPr>
        <p:sp>
          <p:nvSpPr>
            <p:cNvPr id="60423" name="Oval 3"/>
            <p:cNvSpPr>
              <a:spLocks noChangeArrowheads="1"/>
            </p:cNvSpPr>
            <p:nvPr/>
          </p:nvSpPr>
          <p:spPr bwMode="auto">
            <a:xfrm>
              <a:off x="3825" y="3714"/>
              <a:ext cx="4635" cy="3720"/>
            </a:xfrm>
            <a:prstGeom prst="ellipse">
              <a:avLst/>
            </a:prstGeom>
            <a:solidFill>
              <a:srgbClr val="FFFFFF"/>
            </a:solidFill>
            <a:ln w="9525">
              <a:solidFill>
                <a:srgbClr val="000000"/>
              </a:solidFill>
              <a:round/>
              <a:headEnd/>
              <a:tailEnd/>
            </a:ln>
          </p:spPr>
          <p:txBody>
            <a:bodyPr/>
            <a:lstStyle/>
            <a:p>
              <a:endParaRPr lang="en-US"/>
            </a:p>
          </p:txBody>
        </p:sp>
        <p:cxnSp>
          <p:nvCxnSpPr>
            <p:cNvPr id="60424" name="AutoShape 4"/>
            <p:cNvCxnSpPr>
              <a:cxnSpLocks noChangeShapeType="1"/>
            </p:cNvCxnSpPr>
            <p:nvPr/>
          </p:nvCxnSpPr>
          <p:spPr bwMode="auto">
            <a:xfrm>
              <a:off x="3825" y="5574"/>
              <a:ext cx="463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60425" name="AutoShape 5"/>
            <p:cNvCxnSpPr>
              <a:cxnSpLocks noChangeShapeType="1"/>
            </p:cNvCxnSpPr>
            <p:nvPr/>
          </p:nvCxnSpPr>
          <p:spPr bwMode="auto">
            <a:xfrm>
              <a:off x="5970" y="5574"/>
              <a:ext cx="1710" cy="139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60426" name="Text Box 6"/>
            <p:cNvSpPr txBox="1">
              <a:spLocks noChangeArrowheads="1"/>
            </p:cNvSpPr>
            <p:nvPr/>
          </p:nvSpPr>
          <p:spPr bwMode="auto">
            <a:xfrm>
              <a:off x="5145" y="4089"/>
              <a:ext cx="2010" cy="13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a:spcAft>
                  <a:spcPts val="1000"/>
                </a:spcAft>
              </a:pPr>
              <a:r>
                <a:rPr lang="en-US" sz="1100">
                  <a:solidFill>
                    <a:schemeClr val="bg2"/>
                  </a:solidFill>
                </a:rPr>
                <a:t>Feed Rate</a:t>
              </a:r>
            </a:p>
            <a:p>
              <a:pPr algn="ctr">
                <a:spcAft>
                  <a:spcPts val="1000"/>
                </a:spcAft>
              </a:pPr>
              <a:r>
                <a:rPr lang="en-US" sz="1100" b="1">
                  <a:solidFill>
                    <a:schemeClr val="bg2"/>
                  </a:solidFill>
                </a:rPr>
                <a:t>?   </a:t>
              </a:r>
              <a:r>
                <a:rPr lang="en-US" sz="1100" b="1" u="sng">
                  <a:solidFill>
                    <a:schemeClr val="bg2"/>
                  </a:solidFill>
                </a:rPr>
                <a:t> </a:t>
              </a:r>
              <a:r>
                <a:rPr lang="en-US" sz="1100" u="sng">
                  <a:solidFill>
                    <a:schemeClr val="bg2"/>
                  </a:solidFill>
                </a:rPr>
                <a:t>Lbs</a:t>
              </a:r>
            </a:p>
            <a:p>
              <a:pPr algn="ctr">
                <a:spcAft>
                  <a:spcPts val="1000"/>
                </a:spcAft>
              </a:pPr>
              <a:r>
                <a:rPr lang="en-US" sz="1100">
                  <a:solidFill>
                    <a:schemeClr val="bg2"/>
                  </a:solidFill>
                </a:rPr>
                <a:t>       Day</a:t>
              </a:r>
              <a:endParaRPr lang="en-US">
                <a:solidFill>
                  <a:schemeClr val="bg2"/>
                </a:solidFill>
              </a:endParaRPr>
            </a:p>
          </p:txBody>
        </p:sp>
        <p:sp>
          <p:nvSpPr>
            <p:cNvPr id="60427" name="Text Box 7"/>
            <p:cNvSpPr txBox="1">
              <a:spLocks noChangeArrowheads="1"/>
            </p:cNvSpPr>
            <p:nvPr/>
          </p:nvSpPr>
          <p:spPr bwMode="auto">
            <a:xfrm>
              <a:off x="4110" y="5709"/>
              <a:ext cx="1200" cy="4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spcAft>
                  <a:spcPts val="1000"/>
                </a:spcAft>
              </a:pPr>
              <a:r>
                <a:rPr lang="en-US" sz="1100">
                  <a:solidFill>
                    <a:schemeClr val="bg2"/>
                  </a:solidFill>
                </a:rPr>
                <a:t> MGD</a:t>
              </a:r>
              <a:endParaRPr lang="en-US">
                <a:solidFill>
                  <a:schemeClr val="bg2"/>
                </a:solidFill>
              </a:endParaRPr>
            </a:p>
          </p:txBody>
        </p:sp>
        <p:cxnSp>
          <p:nvCxnSpPr>
            <p:cNvPr id="60428" name="AutoShape 8"/>
            <p:cNvCxnSpPr>
              <a:cxnSpLocks noChangeShapeType="1"/>
            </p:cNvCxnSpPr>
            <p:nvPr/>
          </p:nvCxnSpPr>
          <p:spPr bwMode="auto">
            <a:xfrm flipH="1">
              <a:off x="4575" y="5574"/>
              <a:ext cx="1395" cy="139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60429" name="Text Box 9"/>
            <p:cNvSpPr txBox="1">
              <a:spLocks noChangeArrowheads="1"/>
            </p:cNvSpPr>
            <p:nvPr/>
          </p:nvSpPr>
          <p:spPr bwMode="auto">
            <a:xfrm>
              <a:off x="5460" y="6174"/>
              <a:ext cx="1170" cy="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a:spcAft>
                  <a:spcPts val="1000"/>
                </a:spcAft>
              </a:pPr>
              <a:r>
                <a:rPr lang="en-US" sz="1100">
                  <a:solidFill>
                    <a:schemeClr val="bg2"/>
                  </a:solidFill>
                </a:rPr>
                <a:t>Dose</a:t>
              </a:r>
              <a:endParaRPr lang="en-US" sz="800">
                <a:solidFill>
                  <a:schemeClr val="bg2"/>
                </a:solidFill>
              </a:endParaRPr>
            </a:p>
            <a:p>
              <a:pPr algn="ctr">
                <a:spcAft>
                  <a:spcPts val="1000"/>
                </a:spcAft>
              </a:pPr>
              <a:endParaRPr lang="en-US" sz="1100" u="sng">
                <a:solidFill>
                  <a:schemeClr val="bg2"/>
                </a:solidFill>
              </a:endParaRPr>
            </a:p>
            <a:p>
              <a:pPr algn="ctr">
                <a:spcAft>
                  <a:spcPts val="1000"/>
                </a:spcAft>
              </a:pPr>
              <a:r>
                <a:rPr lang="en-US" sz="1100">
                  <a:solidFill>
                    <a:schemeClr val="bg2"/>
                  </a:solidFill>
                </a:rPr>
                <a:t>    </a:t>
              </a:r>
              <a:endParaRPr lang="en-US">
                <a:solidFill>
                  <a:schemeClr val="bg2"/>
                </a:solidFill>
              </a:endParaRPr>
            </a:p>
          </p:txBody>
        </p:sp>
        <p:sp>
          <p:nvSpPr>
            <p:cNvPr id="60430" name="Text Box 10"/>
            <p:cNvSpPr txBox="1">
              <a:spLocks noChangeArrowheads="1"/>
            </p:cNvSpPr>
            <p:nvPr/>
          </p:nvSpPr>
          <p:spPr bwMode="auto">
            <a:xfrm>
              <a:off x="6855" y="5709"/>
              <a:ext cx="1290" cy="4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a:spcAft>
                  <a:spcPts val="1000"/>
                </a:spcAft>
              </a:pPr>
              <a:r>
                <a:rPr lang="en-US" sz="1100">
                  <a:solidFill>
                    <a:schemeClr val="bg2"/>
                  </a:solidFill>
                </a:rPr>
                <a:t>8.34</a:t>
              </a:r>
              <a:endParaRPr lang="en-US">
                <a:solidFill>
                  <a:schemeClr val="bg2"/>
                </a:solidFill>
              </a:endParaRPr>
            </a:p>
          </p:txBody>
        </p:sp>
      </p:grpSp>
      <p:sp>
        <p:nvSpPr>
          <p:cNvPr id="70662" name="TextBox 14"/>
          <p:cNvSpPr txBox="1">
            <a:spLocks noChangeArrowheads="1"/>
          </p:cNvSpPr>
          <p:nvPr/>
        </p:nvSpPr>
        <p:spPr bwMode="auto">
          <a:xfrm>
            <a:off x="0" y="4152900"/>
            <a:ext cx="914400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r>
              <a:rPr lang="en-US" sz="1400"/>
              <a:t>Chemical Feed Rate in </a:t>
            </a:r>
            <a:r>
              <a:rPr lang="en-US" sz="1400" u="sng"/>
              <a:t>Pounds</a:t>
            </a:r>
            <a:r>
              <a:rPr lang="en-US" sz="1400"/>
              <a:t>	=	Plant Flow in MGD   x   Dosage   </a:t>
            </a:r>
            <a:r>
              <a:rPr lang="en-US" sz="1400" u="sng"/>
              <a:t>mg</a:t>
            </a:r>
            <a:r>
              <a:rPr lang="en-US" sz="1400"/>
              <a:t>     x     8.34</a:t>
            </a:r>
          </a:p>
          <a:p>
            <a:r>
              <a:rPr lang="en-US" sz="1400"/>
              <a:t>	                Day				         L</a:t>
            </a:r>
          </a:p>
          <a:p>
            <a:r>
              <a:rPr lang="en-US" sz="1400"/>
              <a:t> 			</a:t>
            </a:r>
            <a:r>
              <a:rPr lang="en-US" sz="1800" b="1"/>
              <a:t>=	2 MGD       x           12.5  </a:t>
            </a:r>
            <a:r>
              <a:rPr lang="en-US" sz="1800" b="1" u="sng"/>
              <a:t>mg</a:t>
            </a:r>
            <a:r>
              <a:rPr lang="en-US" sz="1800" b="1"/>
              <a:t>	x    8.34  = </a:t>
            </a:r>
            <a:r>
              <a:rPr lang="en-US" sz="1800" b="1" u="sng"/>
              <a:t>208.5 lb</a:t>
            </a:r>
          </a:p>
          <a:p>
            <a:r>
              <a:rPr lang="en-US" sz="1800" b="1"/>
              <a:t>					                         L                                Day</a:t>
            </a:r>
          </a:p>
          <a:p>
            <a:r>
              <a:rPr lang="en-US" sz="1400" b="1"/>
              <a:t>Compute the feed rate in gal/day: (active chemical strength is 5.48 lb/gal).</a:t>
            </a:r>
            <a:endParaRPr lang="en-US" sz="1400"/>
          </a:p>
          <a:p>
            <a:r>
              <a:rPr lang="en-US" sz="1400"/>
              <a:t> </a:t>
            </a:r>
          </a:p>
          <a:p>
            <a:r>
              <a:rPr lang="en-US" sz="1800" u="sng"/>
              <a:t>Gal</a:t>
            </a:r>
            <a:r>
              <a:rPr lang="en-US" sz="1800"/>
              <a:t>	=	</a:t>
            </a:r>
            <a:r>
              <a:rPr lang="en-US" sz="1800" u="sng"/>
              <a:t>208.5 lbs</a:t>
            </a:r>
            <a:r>
              <a:rPr lang="en-US" sz="1800"/>
              <a:t>		x	</a:t>
            </a:r>
            <a:r>
              <a:rPr lang="en-US" sz="1800" u="sng"/>
              <a:t>gal</a:t>
            </a:r>
            <a:r>
              <a:rPr lang="en-US" sz="1800"/>
              <a:t>	=	3</a:t>
            </a:r>
            <a:r>
              <a:rPr lang="en-US" sz="1800" u="sng"/>
              <a:t>8 gal</a:t>
            </a:r>
            <a:endParaRPr lang="en-US" sz="1800"/>
          </a:p>
          <a:p>
            <a:r>
              <a:rPr lang="en-US" sz="1800"/>
              <a:t>Day		      day		                5.48 lbs		     day</a:t>
            </a:r>
          </a:p>
          <a:p>
            <a:r>
              <a:rPr lang="en-US" sz="1400"/>
              <a:t> </a:t>
            </a:r>
          </a:p>
          <a:p>
            <a:r>
              <a:rPr lang="en-US" sz="1400"/>
              <a:t> </a:t>
            </a:r>
          </a:p>
          <a:p>
            <a:endParaRPr lang="en-US" sz="140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0662">
                                            <p:txEl>
                                              <p:pRg st="2" end="2"/>
                                            </p:txEl>
                                          </p:spTgt>
                                        </p:tgtEl>
                                        <p:attrNameLst>
                                          <p:attrName>style.visibility</p:attrName>
                                        </p:attrNameLst>
                                      </p:cBhvr>
                                      <p:to>
                                        <p:strVal val="visible"/>
                                      </p:to>
                                    </p:set>
                                    <p:anim calcmode="lin" valueType="num">
                                      <p:cBhvr additive="base">
                                        <p:cTn id="7" dur="500" fill="hold"/>
                                        <p:tgtEl>
                                          <p:spTgt spid="70662">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0662">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0662">
                                            <p:txEl>
                                              <p:pRg st="3" end="3"/>
                                            </p:txEl>
                                          </p:spTgt>
                                        </p:tgtEl>
                                        <p:attrNameLst>
                                          <p:attrName>style.visibility</p:attrName>
                                        </p:attrNameLst>
                                      </p:cBhvr>
                                      <p:to>
                                        <p:strVal val="visible"/>
                                      </p:to>
                                    </p:set>
                                    <p:anim calcmode="lin" valueType="num">
                                      <p:cBhvr additive="base">
                                        <p:cTn id="11" dur="500" fill="hold"/>
                                        <p:tgtEl>
                                          <p:spTgt spid="70662">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066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70662">
                                            <p:txEl>
                                              <p:pRg st="6" end="6"/>
                                            </p:txEl>
                                          </p:spTgt>
                                        </p:tgtEl>
                                        <p:attrNameLst>
                                          <p:attrName>style.visibility</p:attrName>
                                        </p:attrNameLst>
                                      </p:cBhvr>
                                      <p:to>
                                        <p:strVal val="visible"/>
                                      </p:to>
                                    </p:set>
                                    <p:anim calcmode="lin" valueType="num">
                                      <p:cBhvr additive="base">
                                        <p:cTn id="17" dur="500" fill="hold"/>
                                        <p:tgtEl>
                                          <p:spTgt spid="70662">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0662">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0662">
                                            <p:txEl>
                                              <p:pRg st="7" end="7"/>
                                            </p:txEl>
                                          </p:spTgt>
                                        </p:tgtEl>
                                        <p:attrNameLst>
                                          <p:attrName>style.visibility</p:attrName>
                                        </p:attrNameLst>
                                      </p:cBhvr>
                                      <p:to>
                                        <p:strVal val="visible"/>
                                      </p:to>
                                    </p:set>
                                    <p:anim calcmode="lin" valueType="num">
                                      <p:cBhvr additive="base">
                                        <p:cTn id="21" dur="500" fill="hold"/>
                                        <p:tgtEl>
                                          <p:spTgt spid="70662">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066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defRPr/>
            </a:pPr>
            <a:r>
              <a:rPr lang="en-US" b="1" dirty="0" smtClean="0"/>
              <a:t>Pump Output      =      </a:t>
            </a:r>
          </a:p>
          <a:p>
            <a:pPr indent="0">
              <a:defRPr/>
            </a:pPr>
            <a:r>
              <a:rPr lang="en-US" b="1" dirty="0" smtClean="0"/>
              <a:t>Maximum Pump Output  x  % Speed      x      % Stroke</a:t>
            </a:r>
            <a:endParaRPr lang="en-US" dirty="0" smtClean="0"/>
          </a:p>
          <a:p>
            <a:pPr indent="0">
              <a:defRPr/>
            </a:pPr>
            <a:r>
              <a:rPr lang="en-US" dirty="0" smtClean="0"/>
              <a:t> </a:t>
            </a:r>
          </a:p>
          <a:p>
            <a:pPr indent="0">
              <a:defRPr/>
            </a:pPr>
            <a:r>
              <a:rPr lang="en-US" dirty="0" smtClean="0"/>
              <a:t>For example, if a 24 GPD pump is set at 80% stroke length and 100% speed, the theoretical pump output would be:</a:t>
            </a:r>
          </a:p>
          <a:p>
            <a:pPr indent="0">
              <a:defRPr/>
            </a:pPr>
            <a:r>
              <a:rPr lang="en-US" dirty="0" smtClean="0"/>
              <a:t> </a:t>
            </a:r>
          </a:p>
          <a:p>
            <a:pPr indent="0">
              <a:defRPr/>
            </a:pPr>
            <a:r>
              <a:rPr lang="en-US" dirty="0" smtClean="0"/>
              <a:t>Pump output = </a:t>
            </a:r>
            <a:r>
              <a:rPr lang="en-US" u="sng" dirty="0" smtClean="0"/>
              <a:t>24.0 gal</a:t>
            </a:r>
            <a:r>
              <a:rPr lang="en-US" dirty="0" smtClean="0"/>
              <a:t>   x  1.0   x  0.80     =     </a:t>
            </a:r>
            <a:r>
              <a:rPr lang="en-US" u="sng" dirty="0" smtClean="0"/>
              <a:t>19.2 gal</a:t>
            </a:r>
            <a:endParaRPr lang="en-US" dirty="0" smtClean="0"/>
          </a:p>
          <a:p>
            <a:pPr indent="0">
              <a:defRPr/>
            </a:pPr>
            <a:r>
              <a:rPr lang="en-US" dirty="0" smtClean="0"/>
              <a:t>	                  	   day					</a:t>
            </a:r>
            <a:r>
              <a:rPr lang="en-US" dirty="0" err="1" smtClean="0"/>
              <a:t>day</a:t>
            </a:r>
            <a:endParaRPr lang="en-US" dirty="0" smtClean="0"/>
          </a:p>
          <a:p>
            <a:pPr indent="0">
              <a:defRPr/>
            </a:pPr>
            <a:endParaRPr lang="en-US" dirty="0"/>
          </a:p>
        </p:txBody>
      </p:sp>
      <p:sp>
        <p:nvSpPr>
          <p:cNvPr id="2" name="Title 1"/>
          <p:cNvSpPr>
            <a:spLocks noGrp="1"/>
          </p:cNvSpPr>
          <p:nvPr>
            <p:ph type="title"/>
          </p:nvPr>
        </p:nvSpPr>
        <p:spPr/>
        <p:txBody>
          <a:bodyPr/>
          <a:lstStyle/>
          <a:p>
            <a:pPr>
              <a:defRPr/>
            </a:pPr>
            <a:r>
              <a:rPr lang="en-US" b="1" dirty="0" smtClean="0"/>
              <a:t>Theoretical Pump Output</a:t>
            </a:r>
            <a:endParaRPr lang="en-US" dirty="0"/>
          </a:p>
        </p:txBody>
      </p:sp>
      <p:sp>
        <p:nvSpPr>
          <p:cNvPr id="6144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01829F9B-4235-4C5B-B199-27B7956DB084}" type="slidenum">
              <a:rPr lang="en-US" sz="1400" smtClean="0">
                <a:latin typeface="Arial" charset="0"/>
              </a:rPr>
              <a:pPr/>
              <a:t>59</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buNone/>
              <a:defRPr/>
            </a:pPr>
            <a:r>
              <a:rPr lang="en-US" dirty="0" smtClean="0"/>
              <a:t>			</a:t>
            </a:r>
            <a:r>
              <a:rPr lang="en-US" dirty="0" smtClean="0"/>
              <a:t>Coagulants</a:t>
            </a:r>
            <a:endParaRPr lang="en-US" dirty="0"/>
          </a:p>
        </p:txBody>
      </p:sp>
      <p:sp>
        <p:nvSpPr>
          <p:cNvPr id="2" name="Title 1"/>
          <p:cNvSpPr>
            <a:spLocks noGrp="1"/>
          </p:cNvSpPr>
          <p:nvPr>
            <p:ph type="title"/>
          </p:nvPr>
        </p:nvSpPr>
        <p:spPr/>
        <p:txBody>
          <a:bodyPr/>
          <a:lstStyle/>
          <a:p>
            <a:pPr>
              <a:defRPr/>
            </a:pPr>
            <a:r>
              <a:rPr lang="en-US" b="1" dirty="0" smtClean="0"/>
              <a:t>Types of Coagulant Chemicals</a:t>
            </a:r>
            <a:endParaRPr lang="en-US" dirty="0"/>
          </a:p>
        </p:txBody>
      </p:sp>
      <p:sp>
        <p:nvSpPr>
          <p:cNvPr id="71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06D8A915-00F7-42DC-9710-65662EB9816F}" type="slidenum">
              <a:rPr lang="en-US" sz="1400" smtClean="0">
                <a:latin typeface="Arial" charset="0"/>
              </a:rPr>
              <a:pPr/>
              <a:t>6</a:t>
            </a:fld>
            <a:endParaRPr lang="en-US" sz="1400" smtClean="0">
              <a:latin typeface="Arial" charset="0"/>
            </a:endParaRPr>
          </a:p>
        </p:txBody>
      </p:sp>
      <p:cxnSp>
        <p:nvCxnSpPr>
          <p:cNvPr id="7173" name="Straight Connector 5"/>
          <p:cNvCxnSpPr>
            <a:cxnSpLocks noChangeShapeType="1"/>
          </p:cNvCxnSpPr>
          <p:nvPr/>
        </p:nvCxnSpPr>
        <p:spPr bwMode="auto">
          <a:xfrm flipH="1">
            <a:off x="3181350" y="2362200"/>
            <a:ext cx="1028700" cy="32385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174" name="Straight Connector 7"/>
          <p:cNvCxnSpPr>
            <a:cxnSpLocks noChangeShapeType="1"/>
          </p:cNvCxnSpPr>
          <p:nvPr/>
        </p:nvCxnSpPr>
        <p:spPr bwMode="auto">
          <a:xfrm>
            <a:off x="4838700" y="2343150"/>
            <a:ext cx="1047750" cy="381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 name="TextBox 3"/>
          <p:cNvSpPr txBox="1"/>
          <p:nvPr/>
        </p:nvSpPr>
        <p:spPr>
          <a:xfrm>
            <a:off x="1689100" y="2857500"/>
            <a:ext cx="2616200" cy="830997"/>
          </a:xfrm>
          <a:prstGeom prst="rect">
            <a:avLst/>
          </a:prstGeom>
          <a:noFill/>
        </p:spPr>
        <p:txBody>
          <a:bodyPr wrap="square" rtlCol="0">
            <a:spAutoFit/>
          </a:bodyPr>
          <a:lstStyle/>
          <a:p>
            <a:r>
              <a:rPr lang="en-US" dirty="0" smtClean="0"/>
              <a:t>Primary Coagulants	</a:t>
            </a:r>
            <a:endParaRPr lang="en-US" dirty="0"/>
          </a:p>
        </p:txBody>
      </p:sp>
      <p:sp>
        <p:nvSpPr>
          <p:cNvPr id="8" name="TextBox 7"/>
          <p:cNvSpPr txBox="1"/>
          <p:nvPr/>
        </p:nvSpPr>
        <p:spPr>
          <a:xfrm>
            <a:off x="4845050" y="2819400"/>
            <a:ext cx="3257550" cy="461665"/>
          </a:xfrm>
          <a:prstGeom prst="rect">
            <a:avLst/>
          </a:prstGeom>
          <a:noFill/>
        </p:spPr>
        <p:txBody>
          <a:bodyPr wrap="square" rtlCol="0">
            <a:spAutoFit/>
          </a:bodyPr>
          <a:lstStyle/>
          <a:p>
            <a:r>
              <a:rPr lang="en-US" dirty="0" smtClean="0"/>
              <a:t>Coagulant Aids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defRPr/>
            </a:pPr>
            <a:r>
              <a:rPr lang="en-US" sz="2800" dirty="0" smtClean="0"/>
              <a:t>An operator wants to estimate the approximate speed and stroke settings on a diaphragm pump that is rated to deliver a maximum pump output of 24 gallons per day.  The system needs to deliver approximately 15 gallons per day of sodium hypochlorite.  Where would the speed and stroke need to be set?</a:t>
            </a:r>
          </a:p>
          <a:p>
            <a:pPr indent="0">
              <a:defRPr/>
            </a:pPr>
            <a:endParaRPr lang="en-US" sz="1800" i="1" dirty="0" smtClean="0">
              <a:solidFill>
                <a:srgbClr val="FF0000"/>
              </a:solidFill>
              <a:effectLst/>
            </a:endParaRPr>
          </a:p>
          <a:p>
            <a:pPr indent="0">
              <a:defRPr/>
            </a:pPr>
            <a:r>
              <a:rPr lang="en-US" sz="1800" i="1" dirty="0" smtClean="0">
                <a:solidFill>
                  <a:srgbClr val="FF0000"/>
                </a:solidFill>
                <a:effectLst/>
              </a:rPr>
              <a:t>This is a guessing game of sorts; however, go again with the concept of a higher speed setting and a stroke setting between 20% and 80%.</a:t>
            </a:r>
          </a:p>
          <a:p>
            <a:pPr indent="0">
              <a:defRPr/>
            </a:pPr>
            <a:endParaRPr lang="en-US" dirty="0" smtClean="0"/>
          </a:p>
          <a:p>
            <a:pPr indent="0">
              <a:defRPr/>
            </a:pPr>
            <a:r>
              <a:rPr lang="en-US" sz="2000" b="1" dirty="0" smtClean="0">
                <a:effectLst/>
              </a:rPr>
              <a:t>Pump Output      =      Maximum Pump Output      x      % Speed      x      % Stroke</a:t>
            </a:r>
            <a:endParaRPr lang="en-US" sz="2000" dirty="0" smtClean="0">
              <a:effectLst/>
            </a:endParaRPr>
          </a:p>
          <a:p>
            <a:pPr indent="0">
              <a:defRPr/>
            </a:pPr>
            <a:r>
              <a:rPr lang="en-US" sz="2000" dirty="0" smtClean="0">
                <a:effectLst/>
              </a:rPr>
              <a:t> </a:t>
            </a:r>
          </a:p>
          <a:p>
            <a:pPr indent="0">
              <a:defRPr/>
            </a:pPr>
            <a:r>
              <a:rPr lang="en-US" sz="2000" dirty="0" smtClean="0">
                <a:effectLst/>
              </a:rPr>
              <a:t>                            =	</a:t>
            </a:r>
            <a:r>
              <a:rPr lang="en-US" sz="2000" u="sng" dirty="0" smtClean="0">
                <a:effectLst/>
              </a:rPr>
              <a:t>24 gal</a:t>
            </a:r>
            <a:r>
              <a:rPr lang="en-US" sz="2000" dirty="0" smtClean="0">
                <a:effectLst/>
              </a:rPr>
              <a:t>	x	0.90		x	0.70</a:t>
            </a:r>
          </a:p>
          <a:p>
            <a:pPr indent="0">
              <a:defRPr/>
            </a:pPr>
            <a:r>
              <a:rPr lang="en-US" sz="2000" dirty="0" smtClean="0">
                <a:effectLst/>
              </a:rPr>
              <a:t>			     day</a:t>
            </a:r>
          </a:p>
          <a:p>
            <a:pPr indent="0">
              <a:defRPr/>
            </a:pPr>
            <a:r>
              <a:rPr lang="en-US" sz="2000" dirty="0" smtClean="0">
                <a:effectLst/>
              </a:rPr>
              <a:t>                                                                                    =	</a:t>
            </a:r>
            <a:r>
              <a:rPr lang="en-US" sz="2000" u="sng" dirty="0" smtClean="0">
                <a:effectLst/>
              </a:rPr>
              <a:t>15 gal</a:t>
            </a:r>
            <a:endParaRPr lang="en-US" sz="2000" dirty="0" smtClean="0">
              <a:effectLst/>
            </a:endParaRPr>
          </a:p>
          <a:p>
            <a:pPr indent="0">
              <a:defRPr/>
            </a:pPr>
            <a:r>
              <a:rPr lang="en-US" sz="2000" dirty="0" smtClean="0">
                <a:effectLst/>
              </a:rPr>
              <a:t>						     Day</a:t>
            </a:r>
          </a:p>
          <a:p>
            <a:pPr indent="0">
              <a:defRPr/>
            </a:pPr>
            <a:r>
              <a:rPr lang="en-US" sz="2000" dirty="0" smtClean="0">
                <a:effectLst/>
              </a:rPr>
              <a:t> </a:t>
            </a:r>
            <a:r>
              <a:rPr lang="en-US" sz="2000" b="1" dirty="0" smtClean="0">
                <a:effectLst/>
              </a:rPr>
              <a:t>So the speed could be set at 90% and the stroke could be set at 70%</a:t>
            </a:r>
          </a:p>
          <a:p>
            <a:pPr indent="0">
              <a:defRPr/>
            </a:pPr>
            <a:endParaRPr lang="en-US" sz="2000" dirty="0">
              <a:effectLst/>
            </a:endParaRPr>
          </a:p>
        </p:txBody>
      </p:sp>
      <p:sp>
        <p:nvSpPr>
          <p:cNvPr id="2" name="Title 1"/>
          <p:cNvSpPr>
            <a:spLocks noGrp="1"/>
          </p:cNvSpPr>
          <p:nvPr>
            <p:ph type="title"/>
          </p:nvPr>
        </p:nvSpPr>
        <p:spPr/>
        <p:txBody>
          <a:bodyPr/>
          <a:lstStyle/>
          <a:p>
            <a:pPr>
              <a:defRPr/>
            </a:pPr>
            <a:r>
              <a:rPr lang="en-US" sz="3200" b="1" dirty="0" smtClean="0"/>
              <a:t>Example 3.12 </a:t>
            </a:r>
            <a:r>
              <a:rPr lang="en-US" sz="3200" dirty="0" smtClean="0"/>
              <a:t>– </a:t>
            </a:r>
            <a:r>
              <a:rPr lang="en-US" sz="3200" b="1" dirty="0" smtClean="0"/>
              <a:t>Theoretical Pump Output</a:t>
            </a:r>
            <a:endParaRPr lang="en-US" sz="3200" dirty="0"/>
          </a:p>
        </p:txBody>
      </p:sp>
      <p:sp>
        <p:nvSpPr>
          <p:cNvPr id="624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4A70309D-D36E-4CEE-8B17-A80CF65BDFEB}" type="slidenum">
              <a:rPr lang="en-US" sz="1400" smtClean="0">
                <a:latin typeface="Arial" charset="0"/>
              </a:rPr>
              <a:pPr/>
              <a:t>60</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 calcmode="lin" valueType="num">
                                      <p:cBhvr additive="base">
                                        <p:cTn id="1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 calcmode="lin" valueType="num">
                                      <p:cBhvr additive="base">
                                        <p:cTn id="1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additive="base">
                                        <p:cTn id="1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anim calcmode="lin" valueType="num">
                                      <p:cBhvr additive="base">
                                        <p:cTn id="2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181250" name="Rectangle 2"/>
          <p:cNvSpPr>
            <a:spLocks noGrp="1" noRot="1" noChangeArrowheads="1"/>
          </p:cNvSpPr>
          <p:nvPr>
            <p:ph type="title"/>
          </p:nvPr>
        </p:nvSpPr>
        <p:spPr/>
        <p:txBody>
          <a:bodyPr/>
          <a:lstStyle/>
          <a:p>
            <a:pPr eaLnBrk="1" hangingPunct="1">
              <a:defRPr/>
            </a:pPr>
            <a:r>
              <a:rPr lang="en-US" sz="4400" dirty="0" smtClean="0"/>
              <a:t>Liquid Feeder Operation Test Results – Alum Feed Pump Output</a:t>
            </a:r>
          </a:p>
        </p:txBody>
      </p:sp>
      <p:sp>
        <p:nvSpPr>
          <p:cNvPr id="6349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86352AD0-8AF1-46E0-84D2-A7FF136250F0}" type="slidenum">
              <a:rPr lang="en-US" sz="1400" smtClean="0">
                <a:latin typeface="Arial" charset="0"/>
              </a:rPr>
              <a:pPr/>
              <a:t>61</a:t>
            </a:fld>
            <a:endParaRPr lang="en-US" sz="1400" smtClean="0">
              <a:latin typeface="Arial" charset="0"/>
            </a:endParaRPr>
          </a:p>
        </p:txBody>
      </p:sp>
      <p:graphicFrame>
        <p:nvGraphicFramePr>
          <p:cNvPr id="181399" name="Group 151"/>
          <p:cNvGraphicFramePr>
            <a:graphicFrameLocks noGrp="1"/>
          </p:cNvGraphicFramePr>
          <p:nvPr/>
        </p:nvGraphicFramePr>
        <p:xfrm>
          <a:off x="1905000" y="2365375"/>
          <a:ext cx="5829300" cy="3932238"/>
        </p:xfrm>
        <a:graphic>
          <a:graphicData uri="http://schemas.openxmlformats.org/drawingml/2006/table">
            <a:tbl>
              <a:tblPr/>
              <a:tblGrid>
                <a:gridCol w="2095500"/>
                <a:gridCol w="1657350"/>
                <a:gridCol w="2076450"/>
              </a:tblGrid>
              <a:tr h="1188816">
                <a:tc>
                  <a:txBody>
                    <a:bodyPr/>
                    <a:lstStyle/>
                    <a:p>
                      <a:pPr marL="0" marR="0" lvl="0" indent="304800" algn="ctr" defTabSz="914400" rtl="0" eaLnBrk="1" fontAlgn="base" latinLnBrk="0" hangingPunct="1">
                        <a:lnSpc>
                          <a:spcPct val="100000"/>
                        </a:lnSpc>
                        <a:spcBef>
                          <a:spcPct val="0"/>
                        </a:spcBef>
                        <a:spcAft>
                          <a:spcPct val="0"/>
                        </a:spcAft>
                        <a:buClrTx/>
                        <a:buSzTx/>
                        <a:buFontTx/>
                        <a:buNone/>
                        <a:tabLst>
                          <a:tab pos="-76200" algn="l"/>
                          <a:tab pos="152400" algn="l"/>
                        </a:tabLst>
                      </a:pPr>
                      <a:r>
                        <a:rPr kumimoji="0" lang="en-US" sz="2400" b="0" i="0" u="none" strike="noStrike" cap="none" normalizeH="0" baseline="0" dirty="0" smtClean="0">
                          <a:ln>
                            <a:noFill/>
                          </a:ln>
                          <a:solidFill>
                            <a:schemeClr val="bg2"/>
                          </a:solidFill>
                          <a:effectLst/>
                          <a:latin typeface="Arial Narrow" pitchFamily="34" charset="0"/>
                          <a:cs typeface="Times New Roman" pitchFamily="18" charset="0"/>
                        </a:rPr>
                        <a:t>Pump Setting</a:t>
                      </a:r>
                      <a:endParaRPr kumimoji="0" lang="en-US" sz="2400" b="0" i="0" u="none" strike="noStrike" cap="none" normalizeH="0" baseline="0" dirty="0" smtClean="0">
                        <a:ln>
                          <a:noFill/>
                        </a:ln>
                        <a:solidFill>
                          <a:schemeClr val="bg2"/>
                        </a:solidFill>
                        <a:effectLst/>
                        <a:latin typeface="Times New Roman" pitchFamily="18" charset="0"/>
                        <a:cs typeface="Times New Roman" pitchFamily="18" charset="0"/>
                      </a:endParaRPr>
                    </a:p>
                    <a:p>
                      <a:pPr marL="0" marR="0" lvl="0" indent="304800" algn="ctr" defTabSz="914400" rtl="0" eaLnBrk="0" fontAlgn="base" latinLnBrk="0" hangingPunct="0">
                        <a:lnSpc>
                          <a:spcPct val="100000"/>
                        </a:lnSpc>
                        <a:spcBef>
                          <a:spcPct val="0"/>
                        </a:spcBef>
                        <a:spcAft>
                          <a:spcPct val="0"/>
                        </a:spcAft>
                        <a:buClrTx/>
                        <a:buSzTx/>
                        <a:buFontTx/>
                        <a:buNone/>
                        <a:tabLst>
                          <a:tab pos="-76200" algn="l"/>
                          <a:tab pos="152400" algn="l"/>
                        </a:tabLst>
                      </a:pPr>
                      <a:r>
                        <a:rPr kumimoji="0" lang="en-US" sz="2400" b="0" i="0" u="none" strike="noStrike" cap="none" normalizeH="0" baseline="0" dirty="0" smtClean="0">
                          <a:ln>
                            <a:noFill/>
                          </a:ln>
                          <a:solidFill>
                            <a:schemeClr val="bg2"/>
                          </a:solidFill>
                          <a:effectLst/>
                          <a:latin typeface="Arial Narrow" pitchFamily="34" charset="0"/>
                          <a:cs typeface="Times New Roman" pitchFamily="18" charset="0"/>
                        </a:rPr>
                        <a:t>(% Full Speed)</a:t>
                      </a:r>
                      <a:endParaRPr kumimoji="0" lang="en-US" sz="2400" b="0" i="0" u="none" strike="noStrike" cap="none" normalizeH="0" baseline="0" dirty="0" smtClean="0">
                        <a:ln>
                          <a:noFill/>
                        </a:ln>
                        <a:solidFill>
                          <a:schemeClr val="bg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304800" algn="ctr" defTabSz="914400" rtl="0" eaLnBrk="1" fontAlgn="base" latinLnBrk="0" hangingPunct="1">
                        <a:lnSpc>
                          <a:spcPct val="100000"/>
                        </a:lnSpc>
                        <a:spcBef>
                          <a:spcPct val="0"/>
                        </a:spcBef>
                        <a:spcAft>
                          <a:spcPct val="0"/>
                        </a:spcAft>
                        <a:buClrTx/>
                        <a:buSzTx/>
                        <a:buFontTx/>
                        <a:buNone/>
                        <a:tabLst>
                          <a:tab pos="-76200" algn="l"/>
                          <a:tab pos="152400" algn="l"/>
                        </a:tabLst>
                      </a:pPr>
                      <a:r>
                        <a:rPr kumimoji="0" lang="en-US" sz="2400" b="0" i="0" u="none" strike="noStrike" cap="none" normalizeH="0" baseline="0" dirty="0" smtClean="0">
                          <a:ln>
                            <a:noFill/>
                          </a:ln>
                          <a:solidFill>
                            <a:schemeClr val="bg2"/>
                          </a:solidFill>
                          <a:effectLst/>
                          <a:latin typeface="Arial Narrow" pitchFamily="34" charset="0"/>
                          <a:cs typeface="Times New Roman" pitchFamily="18" charset="0"/>
                        </a:rPr>
                        <a:t>Alum Pumped</a:t>
                      </a:r>
                      <a:endParaRPr kumimoji="0" lang="en-US" sz="2400" b="0" i="0" u="none" strike="noStrike" cap="none" normalizeH="0" baseline="0" dirty="0" smtClean="0">
                        <a:ln>
                          <a:noFill/>
                        </a:ln>
                        <a:solidFill>
                          <a:schemeClr val="bg2"/>
                        </a:solidFill>
                        <a:effectLst/>
                        <a:latin typeface="Times New Roman" pitchFamily="18" charset="0"/>
                        <a:cs typeface="Times New Roman" pitchFamily="18" charset="0"/>
                      </a:endParaRPr>
                    </a:p>
                    <a:p>
                      <a:pPr marL="0" marR="0" lvl="0" indent="304800" algn="ctr" defTabSz="914400" rtl="0" eaLnBrk="0" fontAlgn="base" latinLnBrk="0" hangingPunct="0">
                        <a:lnSpc>
                          <a:spcPct val="100000"/>
                        </a:lnSpc>
                        <a:spcBef>
                          <a:spcPct val="0"/>
                        </a:spcBef>
                        <a:spcAft>
                          <a:spcPct val="0"/>
                        </a:spcAft>
                        <a:buClrTx/>
                        <a:buSzTx/>
                        <a:buFontTx/>
                        <a:buNone/>
                        <a:tabLst>
                          <a:tab pos="-76200" algn="l"/>
                          <a:tab pos="152400" algn="l"/>
                        </a:tabLst>
                      </a:pPr>
                      <a:r>
                        <a:rPr kumimoji="0" lang="en-US" sz="2400" b="0" i="0" u="none" strike="noStrike" cap="none" normalizeH="0" baseline="0" dirty="0" smtClean="0">
                          <a:ln>
                            <a:noFill/>
                          </a:ln>
                          <a:solidFill>
                            <a:schemeClr val="bg2"/>
                          </a:solidFill>
                          <a:effectLst/>
                          <a:latin typeface="Arial Narrow" pitchFamily="34" charset="0"/>
                          <a:cs typeface="Times New Roman" pitchFamily="18" charset="0"/>
                        </a:rPr>
                        <a:t>(ml)</a:t>
                      </a:r>
                      <a:endParaRPr kumimoji="0" lang="en-US" sz="2400" b="0" i="0" u="none" strike="noStrike" cap="none" normalizeH="0" baseline="0" dirty="0" smtClean="0">
                        <a:ln>
                          <a:noFill/>
                        </a:ln>
                        <a:solidFill>
                          <a:schemeClr val="bg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304800" algn="ctr" defTabSz="914400" rtl="0" eaLnBrk="1" fontAlgn="base" latinLnBrk="0" hangingPunct="1">
                        <a:lnSpc>
                          <a:spcPct val="100000"/>
                        </a:lnSpc>
                        <a:spcBef>
                          <a:spcPct val="0"/>
                        </a:spcBef>
                        <a:spcAft>
                          <a:spcPct val="0"/>
                        </a:spcAft>
                        <a:buClrTx/>
                        <a:buSzTx/>
                        <a:buFontTx/>
                        <a:buNone/>
                        <a:tabLst>
                          <a:tab pos="-76200" algn="l"/>
                          <a:tab pos="152400" algn="l"/>
                        </a:tabLst>
                      </a:pPr>
                      <a:r>
                        <a:rPr kumimoji="0" lang="en-US" sz="2400" b="0" i="0" u="none" strike="noStrike" cap="none" normalizeH="0" baseline="0" dirty="0" smtClean="0">
                          <a:ln>
                            <a:noFill/>
                          </a:ln>
                          <a:solidFill>
                            <a:schemeClr val="bg2"/>
                          </a:solidFill>
                          <a:effectLst/>
                          <a:latin typeface="Arial Narrow" pitchFamily="34" charset="0"/>
                          <a:cs typeface="Times New Roman" pitchFamily="18" charset="0"/>
                        </a:rPr>
                        <a:t>Time</a:t>
                      </a:r>
                      <a:endParaRPr kumimoji="0" lang="en-US" sz="2400" b="0" i="0" u="none" strike="noStrike" cap="none" normalizeH="0" baseline="0" dirty="0" smtClean="0">
                        <a:ln>
                          <a:noFill/>
                        </a:ln>
                        <a:solidFill>
                          <a:schemeClr val="bg2"/>
                        </a:solidFill>
                        <a:effectLst/>
                        <a:latin typeface="Times New Roman" pitchFamily="18" charset="0"/>
                        <a:cs typeface="Times New Roman" pitchFamily="18" charset="0"/>
                      </a:endParaRPr>
                    </a:p>
                    <a:p>
                      <a:pPr marL="0" marR="0" lvl="0" indent="304800" algn="ctr" defTabSz="914400" rtl="0" eaLnBrk="0" fontAlgn="base" latinLnBrk="0" hangingPunct="0">
                        <a:lnSpc>
                          <a:spcPct val="100000"/>
                        </a:lnSpc>
                        <a:spcBef>
                          <a:spcPct val="0"/>
                        </a:spcBef>
                        <a:spcAft>
                          <a:spcPct val="0"/>
                        </a:spcAft>
                        <a:buClrTx/>
                        <a:buSzTx/>
                        <a:buFontTx/>
                        <a:buNone/>
                        <a:tabLst>
                          <a:tab pos="-76200" algn="l"/>
                          <a:tab pos="152400" algn="l"/>
                        </a:tabLst>
                      </a:pPr>
                      <a:r>
                        <a:rPr kumimoji="0" lang="en-US" sz="2400" b="0" i="0" u="none" strike="noStrike" cap="none" normalizeH="0" baseline="0" dirty="0" smtClean="0">
                          <a:ln>
                            <a:noFill/>
                          </a:ln>
                          <a:solidFill>
                            <a:schemeClr val="bg2"/>
                          </a:solidFill>
                          <a:effectLst/>
                          <a:latin typeface="Arial Narrow" pitchFamily="34" charset="0"/>
                          <a:cs typeface="Times New Roman" pitchFamily="18" charset="0"/>
                        </a:rPr>
                        <a:t>(sec)</a:t>
                      </a:r>
                      <a:endParaRPr kumimoji="0" lang="en-US" sz="2400" b="0" i="0" u="none" strike="noStrike" cap="none" normalizeH="0" baseline="0" dirty="0" smtClean="0">
                        <a:ln>
                          <a:noFill/>
                        </a:ln>
                        <a:solidFill>
                          <a:schemeClr val="bg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r>
              <a:tr h="457237">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6200" algn="l"/>
                          <a:tab pos="152400" algn="l"/>
                        </a:tabLst>
                      </a:pPr>
                      <a:r>
                        <a:rPr kumimoji="0" lang="en-US" sz="2400" b="0" i="0" u="none" strike="noStrike" cap="none" normalizeH="0" baseline="0" dirty="0" smtClean="0">
                          <a:ln>
                            <a:noFill/>
                          </a:ln>
                          <a:solidFill>
                            <a:schemeClr val="bg2"/>
                          </a:solidFill>
                          <a:effectLst/>
                          <a:latin typeface="Arial Narrow" pitchFamily="34" charset="0"/>
                          <a:cs typeface="Times New Roman" pitchFamily="18" charset="0"/>
                        </a:rPr>
                        <a:t>0</a:t>
                      </a:r>
                      <a:endParaRPr kumimoji="0" lang="en-US" sz="2400" b="0" i="0" u="none" strike="noStrike" cap="none" normalizeH="0" baseline="0" dirty="0" smtClean="0">
                        <a:ln>
                          <a:noFill/>
                        </a:ln>
                        <a:solidFill>
                          <a:schemeClr val="bg2"/>
                        </a:solidFill>
                        <a:effectLst/>
                        <a:latin typeface="Arial" charset="0"/>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6200" algn="l"/>
                          <a:tab pos="152400" algn="l"/>
                        </a:tabLst>
                      </a:pPr>
                      <a:r>
                        <a:rPr kumimoji="0" lang="en-US" sz="2400" b="0" i="0" u="none" strike="noStrike" cap="none" normalizeH="0" baseline="0" dirty="0" smtClean="0">
                          <a:ln>
                            <a:noFill/>
                          </a:ln>
                          <a:solidFill>
                            <a:schemeClr val="bg2"/>
                          </a:solidFill>
                          <a:effectLst/>
                          <a:latin typeface="Arial Narrow" pitchFamily="34" charset="0"/>
                          <a:cs typeface="Times New Roman" pitchFamily="18" charset="0"/>
                        </a:rPr>
                        <a:t>0</a:t>
                      </a:r>
                      <a:endParaRPr kumimoji="0" lang="en-US" sz="2400" b="0" i="0" u="none" strike="noStrike" cap="none" normalizeH="0" baseline="0" dirty="0" smtClean="0">
                        <a:ln>
                          <a:noFill/>
                        </a:ln>
                        <a:solidFill>
                          <a:schemeClr val="bg2"/>
                        </a:solidFill>
                        <a:effectLst/>
                        <a:latin typeface="Arial" charset="0"/>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6200" algn="l"/>
                          <a:tab pos="152400" algn="l"/>
                        </a:tabLst>
                      </a:pPr>
                      <a:r>
                        <a:rPr kumimoji="0" lang="en-US" sz="2400" b="0" i="0" u="none" strike="noStrike" cap="none" normalizeH="0" baseline="0" dirty="0" smtClean="0">
                          <a:ln>
                            <a:noFill/>
                          </a:ln>
                          <a:solidFill>
                            <a:schemeClr val="bg2"/>
                          </a:solidFill>
                          <a:effectLst/>
                          <a:latin typeface="Arial Narrow" pitchFamily="34" charset="0"/>
                          <a:cs typeface="Times New Roman" pitchFamily="18" charset="0"/>
                        </a:rPr>
                        <a:t>30</a:t>
                      </a:r>
                      <a:endParaRPr kumimoji="0" lang="en-US" sz="2400" b="0" i="0" u="none" strike="noStrike" cap="none" normalizeH="0" baseline="0" dirty="0" smtClean="0">
                        <a:ln>
                          <a:noFill/>
                        </a:ln>
                        <a:solidFill>
                          <a:schemeClr val="bg2"/>
                        </a:solidFill>
                        <a:effectLst/>
                        <a:latin typeface="Arial" charset="0"/>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457237">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6200" algn="l"/>
                          <a:tab pos="152400" algn="l"/>
                        </a:tabLst>
                      </a:pPr>
                      <a:r>
                        <a:rPr kumimoji="0" lang="en-US" sz="2400" b="0" i="0" u="none" strike="noStrike" cap="none" normalizeH="0" baseline="0" dirty="0" smtClean="0">
                          <a:ln>
                            <a:noFill/>
                          </a:ln>
                          <a:solidFill>
                            <a:schemeClr val="bg2"/>
                          </a:solidFill>
                          <a:effectLst/>
                          <a:latin typeface="Arial Narrow" pitchFamily="34" charset="0"/>
                          <a:cs typeface="Times New Roman" pitchFamily="18" charset="0"/>
                        </a:rPr>
                        <a:t>20</a:t>
                      </a:r>
                      <a:endParaRPr kumimoji="0" lang="en-US" sz="2400" b="0" i="0" u="none" strike="noStrike" cap="none" normalizeH="0" baseline="0" dirty="0" smtClean="0">
                        <a:ln>
                          <a:noFill/>
                        </a:ln>
                        <a:solidFill>
                          <a:schemeClr val="bg2"/>
                        </a:solidFill>
                        <a:effectLst/>
                        <a:latin typeface="Arial" charset="0"/>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6200" algn="l"/>
                          <a:tab pos="152400" algn="l"/>
                        </a:tabLst>
                      </a:pPr>
                      <a:r>
                        <a:rPr kumimoji="0" lang="en-US" sz="2400" b="0" i="0" u="none" strike="noStrike" cap="none" normalizeH="0" baseline="0" dirty="0" smtClean="0">
                          <a:ln>
                            <a:noFill/>
                          </a:ln>
                          <a:solidFill>
                            <a:schemeClr val="bg2"/>
                          </a:solidFill>
                          <a:effectLst/>
                          <a:latin typeface="Arial Narrow" pitchFamily="34" charset="0"/>
                          <a:cs typeface="Times New Roman" pitchFamily="18" charset="0"/>
                        </a:rPr>
                        <a:t>62.6</a:t>
                      </a:r>
                      <a:endParaRPr kumimoji="0" lang="en-US" sz="2400" b="0" i="0" u="none" strike="noStrike" cap="none" normalizeH="0" baseline="0" dirty="0" smtClean="0">
                        <a:ln>
                          <a:noFill/>
                        </a:ln>
                        <a:solidFill>
                          <a:schemeClr val="bg2"/>
                        </a:solidFill>
                        <a:effectLst/>
                        <a:latin typeface="Arial" charset="0"/>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6200" algn="l"/>
                          <a:tab pos="152400" algn="l"/>
                        </a:tabLst>
                      </a:pPr>
                      <a:r>
                        <a:rPr kumimoji="0" lang="en-US" sz="2400" b="0" i="0" u="none" strike="noStrike" cap="none" normalizeH="0" baseline="0" dirty="0" smtClean="0">
                          <a:ln>
                            <a:noFill/>
                          </a:ln>
                          <a:solidFill>
                            <a:schemeClr val="bg2"/>
                          </a:solidFill>
                          <a:effectLst/>
                          <a:latin typeface="Arial Narrow" pitchFamily="34" charset="0"/>
                          <a:cs typeface="Times New Roman" pitchFamily="18" charset="0"/>
                        </a:rPr>
                        <a:t>55</a:t>
                      </a:r>
                      <a:endParaRPr kumimoji="0" lang="en-US" sz="2400" b="0" i="0" u="none" strike="noStrike" cap="none" normalizeH="0" baseline="0" dirty="0" smtClean="0">
                        <a:ln>
                          <a:noFill/>
                        </a:ln>
                        <a:solidFill>
                          <a:schemeClr val="bg2"/>
                        </a:solidFill>
                        <a:effectLst/>
                        <a:latin typeface="Arial" charset="0"/>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457237">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6200" algn="l"/>
                          <a:tab pos="152400" algn="l"/>
                        </a:tabLst>
                      </a:pPr>
                      <a:r>
                        <a:rPr kumimoji="0" lang="en-US" sz="2400" b="0" i="0" u="none" strike="noStrike" cap="none" normalizeH="0" baseline="0" dirty="0" smtClean="0">
                          <a:ln>
                            <a:noFill/>
                          </a:ln>
                          <a:solidFill>
                            <a:schemeClr val="bg2"/>
                          </a:solidFill>
                          <a:effectLst/>
                          <a:latin typeface="Arial Narrow" pitchFamily="34" charset="0"/>
                          <a:cs typeface="Times New Roman" pitchFamily="18" charset="0"/>
                        </a:rPr>
                        <a:t>40</a:t>
                      </a:r>
                      <a:endParaRPr kumimoji="0" lang="en-US" sz="2400" b="0" i="0" u="none" strike="noStrike" cap="none" normalizeH="0" baseline="0" dirty="0" smtClean="0">
                        <a:ln>
                          <a:noFill/>
                        </a:ln>
                        <a:solidFill>
                          <a:schemeClr val="bg2"/>
                        </a:solidFill>
                        <a:effectLst/>
                        <a:latin typeface="Arial" charset="0"/>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6200" algn="l"/>
                          <a:tab pos="152400" algn="l"/>
                        </a:tabLst>
                      </a:pPr>
                      <a:r>
                        <a:rPr kumimoji="0" lang="en-US" sz="2400" b="0" i="0" u="none" strike="noStrike" cap="none" normalizeH="0" baseline="0" dirty="0" smtClean="0">
                          <a:ln>
                            <a:noFill/>
                          </a:ln>
                          <a:solidFill>
                            <a:schemeClr val="bg2"/>
                          </a:solidFill>
                          <a:effectLst/>
                          <a:latin typeface="Arial Narrow" pitchFamily="34" charset="0"/>
                          <a:cs typeface="Times New Roman" pitchFamily="18" charset="0"/>
                        </a:rPr>
                        <a:t>121.1</a:t>
                      </a:r>
                      <a:endParaRPr kumimoji="0" lang="en-US" sz="2400" b="0" i="0" u="none" strike="noStrike" cap="none" normalizeH="0" baseline="0" dirty="0" smtClean="0">
                        <a:ln>
                          <a:noFill/>
                        </a:ln>
                        <a:solidFill>
                          <a:schemeClr val="bg2"/>
                        </a:solidFill>
                        <a:effectLst/>
                        <a:latin typeface="Arial" charset="0"/>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6200" algn="l"/>
                          <a:tab pos="152400" algn="l"/>
                        </a:tabLst>
                      </a:pPr>
                      <a:r>
                        <a:rPr kumimoji="0" lang="en-US" sz="2400" b="0" i="0" u="none" strike="noStrike" cap="none" normalizeH="0" baseline="0" dirty="0" smtClean="0">
                          <a:ln>
                            <a:noFill/>
                          </a:ln>
                          <a:solidFill>
                            <a:schemeClr val="bg2"/>
                          </a:solidFill>
                          <a:effectLst/>
                          <a:latin typeface="Arial Narrow" pitchFamily="34" charset="0"/>
                          <a:cs typeface="Times New Roman" pitchFamily="18" charset="0"/>
                        </a:rPr>
                        <a:t>59</a:t>
                      </a:r>
                      <a:endParaRPr kumimoji="0" lang="en-US" sz="2400" b="0" i="0" u="none" strike="noStrike" cap="none" normalizeH="0" baseline="0" dirty="0" smtClean="0">
                        <a:ln>
                          <a:noFill/>
                        </a:ln>
                        <a:solidFill>
                          <a:schemeClr val="bg2"/>
                        </a:solidFill>
                        <a:effectLst/>
                        <a:latin typeface="Arial" charset="0"/>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457237">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6200" algn="l"/>
                          <a:tab pos="152400" algn="l"/>
                        </a:tabLst>
                      </a:pPr>
                      <a:r>
                        <a:rPr kumimoji="0" lang="en-US" sz="2400" b="0" i="0" u="none" strike="noStrike" cap="none" normalizeH="0" baseline="0" dirty="0" smtClean="0">
                          <a:ln>
                            <a:noFill/>
                          </a:ln>
                          <a:solidFill>
                            <a:schemeClr val="bg2"/>
                          </a:solidFill>
                          <a:effectLst/>
                          <a:latin typeface="Arial Narrow" pitchFamily="34" charset="0"/>
                          <a:cs typeface="Times New Roman" pitchFamily="18" charset="0"/>
                        </a:rPr>
                        <a:t>60</a:t>
                      </a:r>
                      <a:endParaRPr kumimoji="0" lang="en-US" sz="2400" b="0" i="0" u="none" strike="noStrike" cap="none" normalizeH="0" baseline="0" dirty="0" smtClean="0">
                        <a:ln>
                          <a:noFill/>
                        </a:ln>
                        <a:solidFill>
                          <a:schemeClr val="bg2"/>
                        </a:solidFill>
                        <a:effectLst/>
                        <a:latin typeface="Arial" charset="0"/>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6200" algn="l"/>
                          <a:tab pos="152400" algn="l"/>
                        </a:tabLst>
                      </a:pPr>
                      <a:r>
                        <a:rPr kumimoji="0" lang="en-US" sz="2400" b="0" i="0" u="none" strike="noStrike" cap="none" normalizeH="0" baseline="0" dirty="0" smtClean="0">
                          <a:ln>
                            <a:noFill/>
                          </a:ln>
                          <a:solidFill>
                            <a:schemeClr val="bg2"/>
                          </a:solidFill>
                          <a:effectLst/>
                          <a:latin typeface="Arial Narrow" pitchFamily="34" charset="0"/>
                          <a:cs typeface="Times New Roman" pitchFamily="18" charset="0"/>
                        </a:rPr>
                        <a:t>196.8</a:t>
                      </a:r>
                      <a:endParaRPr kumimoji="0" lang="en-US" sz="2400" b="0" i="0" u="none" strike="noStrike" cap="none" normalizeH="0" baseline="0" dirty="0" smtClean="0">
                        <a:ln>
                          <a:noFill/>
                        </a:ln>
                        <a:solidFill>
                          <a:schemeClr val="bg2"/>
                        </a:solidFill>
                        <a:effectLst/>
                        <a:latin typeface="Arial" charset="0"/>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6200" algn="l"/>
                          <a:tab pos="152400" algn="l"/>
                        </a:tabLst>
                      </a:pPr>
                      <a:r>
                        <a:rPr kumimoji="0" lang="en-US" sz="2400" b="0" i="0" u="none" strike="noStrike" cap="none" normalizeH="0" baseline="0" dirty="0" smtClean="0">
                          <a:ln>
                            <a:noFill/>
                          </a:ln>
                          <a:solidFill>
                            <a:schemeClr val="bg2"/>
                          </a:solidFill>
                          <a:effectLst/>
                          <a:latin typeface="Arial Narrow" pitchFamily="34" charset="0"/>
                          <a:cs typeface="Times New Roman" pitchFamily="18" charset="0"/>
                        </a:rPr>
                        <a:t>61</a:t>
                      </a:r>
                      <a:endParaRPr kumimoji="0" lang="en-US" sz="2400" b="0" i="0" u="none" strike="noStrike" cap="none" normalizeH="0" baseline="0" dirty="0" smtClean="0">
                        <a:ln>
                          <a:noFill/>
                        </a:ln>
                        <a:solidFill>
                          <a:schemeClr val="bg2"/>
                        </a:solidFill>
                        <a:effectLst/>
                        <a:latin typeface="Arial" charset="0"/>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457237">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6200" algn="l"/>
                          <a:tab pos="152400" algn="l"/>
                        </a:tabLst>
                      </a:pPr>
                      <a:r>
                        <a:rPr kumimoji="0" lang="en-US" sz="2400" b="0" i="0" u="none" strike="noStrike" cap="none" normalizeH="0" baseline="0" dirty="0" smtClean="0">
                          <a:ln>
                            <a:noFill/>
                          </a:ln>
                          <a:solidFill>
                            <a:schemeClr val="bg2"/>
                          </a:solidFill>
                          <a:effectLst/>
                          <a:latin typeface="Arial Narrow" pitchFamily="34" charset="0"/>
                          <a:cs typeface="Times New Roman" pitchFamily="18" charset="0"/>
                        </a:rPr>
                        <a:t>80</a:t>
                      </a:r>
                      <a:endParaRPr kumimoji="0" lang="en-US" sz="2400" b="0" i="0" u="none" strike="noStrike" cap="none" normalizeH="0" baseline="0" dirty="0" smtClean="0">
                        <a:ln>
                          <a:noFill/>
                        </a:ln>
                        <a:solidFill>
                          <a:schemeClr val="bg2"/>
                        </a:solidFill>
                        <a:effectLst/>
                        <a:latin typeface="Arial" charset="0"/>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6200" algn="l"/>
                          <a:tab pos="152400" algn="l"/>
                        </a:tabLst>
                      </a:pPr>
                      <a:r>
                        <a:rPr kumimoji="0" lang="en-US" sz="2400" b="0" i="0" u="none" strike="noStrike" cap="none" normalizeH="0" baseline="0" dirty="0" smtClean="0">
                          <a:ln>
                            <a:noFill/>
                          </a:ln>
                          <a:solidFill>
                            <a:schemeClr val="bg2"/>
                          </a:solidFill>
                          <a:effectLst/>
                          <a:latin typeface="Arial Narrow" pitchFamily="34" charset="0"/>
                          <a:cs typeface="Times New Roman" pitchFamily="18" charset="0"/>
                        </a:rPr>
                        <a:t>130.7</a:t>
                      </a:r>
                      <a:endParaRPr kumimoji="0" lang="en-US" sz="2400" b="0" i="0" u="none" strike="noStrike" cap="none" normalizeH="0" baseline="0" dirty="0" smtClean="0">
                        <a:ln>
                          <a:noFill/>
                        </a:ln>
                        <a:solidFill>
                          <a:schemeClr val="bg2"/>
                        </a:solidFill>
                        <a:effectLst/>
                        <a:latin typeface="Arial" charset="0"/>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6200" algn="l"/>
                          <a:tab pos="152400" algn="l"/>
                        </a:tabLst>
                      </a:pPr>
                      <a:r>
                        <a:rPr kumimoji="0" lang="en-US" sz="2400" b="0" i="0" u="none" strike="noStrike" cap="none" normalizeH="0" baseline="0" dirty="0" smtClean="0">
                          <a:ln>
                            <a:noFill/>
                          </a:ln>
                          <a:solidFill>
                            <a:schemeClr val="bg2"/>
                          </a:solidFill>
                          <a:effectLst/>
                          <a:latin typeface="Arial Narrow" pitchFamily="34" charset="0"/>
                          <a:cs typeface="Times New Roman" pitchFamily="18" charset="0"/>
                        </a:rPr>
                        <a:t>32</a:t>
                      </a:r>
                      <a:endParaRPr kumimoji="0" lang="en-US" sz="2400" b="0" i="0" u="none" strike="noStrike" cap="none" normalizeH="0" baseline="0" dirty="0" smtClean="0">
                        <a:ln>
                          <a:noFill/>
                        </a:ln>
                        <a:solidFill>
                          <a:schemeClr val="bg2"/>
                        </a:solidFill>
                        <a:effectLst/>
                        <a:latin typeface="Arial" charset="0"/>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457237">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6200" algn="l"/>
                          <a:tab pos="152400" algn="l"/>
                        </a:tabLst>
                      </a:pPr>
                      <a:r>
                        <a:rPr kumimoji="0" lang="en-US" sz="2400" b="0" i="0" u="none" strike="noStrike" cap="none" normalizeH="0" baseline="0" dirty="0" smtClean="0">
                          <a:ln>
                            <a:noFill/>
                          </a:ln>
                          <a:solidFill>
                            <a:schemeClr val="bg2"/>
                          </a:solidFill>
                          <a:effectLst/>
                          <a:latin typeface="Arial Narrow" pitchFamily="34" charset="0"/>
                          <a:cs typeface="Times New Roman" pitchFamily="18" charset="0"/>
                        </a:rPr>
                        <a:t>100</a:t>
                      </a:r>
                      <a:endParaRPr kumimoji="0" lang="en-US" sz="2400" b="0" i="0" u="none" strike="noStrike" cap="none" normalizeH="0" baseline="0" dirty="0" smtClean="0">
                        <a:ln>
                          <a:noFill/>
                        </a:ln>
                        <a:solidFill>
                          <a:schemeClr val="bg2"/>
                        </a:solidFill>
                        <a:effectLst/>
                        <a:latin typeface="Arial" charset="0"/>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6200" algn="l"/>
                          <a:tab pos="152400" algn="l"/>
                        </a:tabLst>
                      </a:pPr>
                      <a:r>
                        <a:rPr kumimoji="0" lang="en-US" sz="2400" b="0" i="0" u="none" strike="noStrike" cap="none" normalizeH="0" baseline="0" dirty="0" smtClean="0">
                          <a:ln>
                            <a:noFill/>
                          </a:ln>
                          <a:solidFill>
                            <a:schemeClr val="bg2"/>
                          </a:solidFill>
                          <a:effectLst/>
                          <a:latin typeface="Arial Narrow" pitchFamily="34" charset="0"/>
                          <a:cs typeface="Times New Roman" pitchFamily="18" charset="0"/>
                        </a:rPr>
                        <a:t>162.9</a:t>
                      </a:r>
                      <a:endParaRPr kumimoji="0" lang="en-US" sz="2400" b="0" i="0" u="none" strike="noStrike" cap="none" normalizeH="0" baseline="0" dirty="0" smtClean="0">
                        <a:ln>
                          <a:noFill/>
                        </a:ln>
                        <a:solidFill>
                          <a:schemeClr val="bg2"/>
                        </a:solidFill>
                        <a:effectLst/>
                        <a:latin typeface="Arial" charset="0"/>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6200" algn="l"/>
                          <a:tab pos="152400" algn="l"/>
                        </a:tabLst>
                      </a:pPr>
                      <a:r>
                        <a:rPr kumimoji="0" lang="en-US" sz="2400" b="0" i="0" u="none" strike="noStrike" cap="none" normalizeH="0" baseline="0" dirty="0" smtClean="0">
                          <a:ln>
                            <a:noFill/>
                          </a:ln>
                          <a:solidFill>
                            <a:schemeClr val="bg2"/>
                          </a:solidFill>
                          <a:effectLst/>
                          <a:latin typeface="Arial Narrow" pitchFamily="34" charset="0"/>
                          <a:cs typeface="Times New Roman" pitchFamily="18" charset="0"/>
                        </a:rPr>
                        <a:t>35</a:t>
                      </a:r>
                      <a:endParaRPr kumimoji="0" lang="en-US" sz="2400" b="0" i="0" u="none" strike="noStrike" cap="none" normalizeH="0" baseline="0" dirty="0" smtClean="0">
                        <a:ln>
                          <a:noFill/>
                        </a:ln>
                        <a:solidFill>
                          <a:schemeClr val="bg2"/>
                        </a:solidFill>
                        <a:effectLst/>
                        <a:latin typeface="Arial" charset="0"/>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182274" name="Rectangle 2"/>
          <p:cNvSpPr>
            <a:spLocks noGrp="1" noRot="1" noChangeArrowheads="1"/>
          </p:cNvSpPr>
          <p:nvPr>
            <p:ph type="title"/>
          </p:nvPr>
        </p:nvSpPr>
        <p:spPr/>
        <p:txBody>
          <a:bodyPr/>
          <a:lstStyle/>
          <a:p>
            <a:pPr eaLnBrk="1" hangingPunct="1">
              <a:defRPr/>
            </a:pPr>
            <a:r>
              <a:rPr lang="en-US" sz="4400" dirty="0" smtClean="0"/>
              <a:t>Liquid Feeder Operation Test Results</a:t>
            </a:r>
            <a:br>
              <a:rPr lang="en-US" sz="4400" dirty="0" smtClean="0"/>
            </a:br>
            <a:r>
              <a:rPr lang="en-US" sz="4400" dirty="0" smtClean="0"/>
              <a:t>Figure 3.3</a:t>
            </a:r>
          </a:p>
        </p:txBody>
      </p:sp>
      <p:sp>
        <p:nvSpPr>
          <p:cNvPr id="6451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9F27BA99-98AF-4C75-93E8-5EB4E7D6BBCA}" type="slidenum">
              <a:rPr lang="en-US" sz="1400" smtClean="0">
                <a:latin typeface="Arial" charset="0"/>
              </a:rPr>
              <a:pPr/>
              <a:t>62</a:t>
            </a:fld>
            <a:endParaRPr lang="en-US" sz="1400" smtClean="0">
              <a:latin typeface="Arial" charset="0"/>
            </a:endParaRPr>
          </a:p>
        </p:txBody>
      </p:sp>
      <p:graphicFrame>
        <p:nvGraphicFramePr>
          <p:cNvPr id="182463" name="Group 191"/>
          <p:cNvGraphicFramePr>
            <a:graphicFrameLocks noGrp="1"/>
          </p:cNvGraphicFramePr>
          <p:nvPr/>
        </p:nvGraphicFramePr>
        <p:xfrm>
          <a:off x="1524000" y="1703388"/>
          <a:ext cx="6388100" cy="3932237"/>
        </p:xfrm>
        <a:graphic>
          <a:graphicData uri="http://schemas.openxmlformats.org/drawingml/2006/table">
            <a:tbl>
              <a:tblPr/>
              <a:tblGrid>
                <a:gridCol w="1285531"/>
                <a:gridCol w="1621747"/>
                <a:gridCol w="1008647"/>
                <a:gridCol w="1305308"/>
                <a:gridCol w="1166867"/>
              </a:tblGrid>
              <a:tr h="1188816">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6200" algn="l"/>
                        </a:tabLst>
                      </a:pPr>
                      <a:r>
                        <a:rPr kumimoji="0" lang="en-US" sz="2400" b="0" i="0" u="none" strike="noStrike" cap="none" normalizeH="0" baseline="0" dirty="0" smtClean="0">
                          <a:ln>
                            <a:noFill/>
                          </a:ln>
                          <a:solidFill>
                            <a:schemeClr val="bg2"/>
                          </a:solidFill>
                          <a:effectLst/>
                          <a:latin typeface="Arial Narrow" pitchFamily="34" charset="0"/>
                          <a:cs typeface="Times New Roman" pitchFamily="18" charset="0"/>
                        </a:rPr>
                        <a:t>Pump Setting (%)</a:t>
                      </a:r>
                      <a:endParaRPr kumimoji="0" lang="en-US" sz="2400" b="0" i="0" u="none" strike="noStrike" cap="none" normalizeH="0" baseline="0" dirty="0" smtClean="0">
                        <a:ln>
                          <a:noFill/>
                        </a:ln>
                        <a:solidFill>
                          <a:schemeClr val="bg2"/>
                        </a:solidFill>
                        <a:effectLst/>
                        <a:latin typeface="Arial" charset="0"/>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6200" algn="l"/>
                        </a:tabLst>
                      </a:pPr>
                      <a:r>
                        <a:rPr kumimoji="0" lang="en-US" sz="2400" b="0" i="0" u="none" strike="noStrike" cap="none" normalizeH="0" baseline="0" dirty="0" smtClean="0">
                          <a:ln>
                            <a:noFill/>
                          </a:ln>
                          <a:solidFill>
                            <a:schemeClr val="bg2"/>
                          </a:solidFill>
                          <a:effectLst/>
                          <a:latin typeface="Arial Narrow" pitchFamily="34" charset="0"/>
                          <a:cs typeface="Times New Roman" pitchFamily="18" charset="0"/>
                        </a:rPr>
                        <a:t>Alum Pumped (ml)</a:t>
                      </a:r>
                      <a:endParaRPr kumimoji="0" lang="en-US" sz="2400" b="0" i="0" u="none" strike="noStrike" cap="none" normalizeH="0" baseline="0" dirty="0" smtClean="0">
                        <a:ln>
                          <a:noFill/>
                        </a:ln>
                        <a:solidFill>
                          <a:schemeClr val="bg2"/>
                        </a:solidFill>
                        <a:effectLst/>
                        <a:latin typeface="Arial" charset="0"/>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6200" algn="l"/>
                        </a:tabLst>
                      </a:pPr>
                      <a:r>
                        <a:rPr kumimoji="0" lang="en-US" sz="2400" b="0" i="0" u="none" strike="noStrike" cap="none" normalizeH="0" baseline="0" dirty="0" smtClean="0">
                          <a:ln>
                            <a:noFill/>
                          </a:ln>
                          <a:solidFill>
                            <a:schemeClr val="bg2"/>
                          </a:solidFill>
                          <a:effectLst/>
                          <a:latin typeface="Arial Narrow" pitchFamily="34" charset="0"/>
                          <a:cs typeface="Times New Roman" pitchFamily="18" charset="0"/>
                        </a:rPr>
                        <a:t>Time (sec)</a:t>
                      </a:r>
                      <a:endParaRPr kumimoji="0" lang="en-US" sz="2400" b="0" i="0" u="none" strike="noStrike" cap="none" normalizeH="0" baseline="0" dirty="0" smtClean="0">
                        <a:ln>
                          <a:noFill/>
                        </a:ln>
                        <a:solidFill>
                          <a:schemeClr val="bg2"/>
                        </a:solidFill>
                        <a:effectLst/>
                        <a:latin typeface="Arial" charset="0"/>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6200" algn="l"/>
                        </a:tabLst>
                      </a:pPr>
                      <a:r>
                        <a:rPr kumimoji="0" lang="en-US" sz="2400" b="0" i="0" u="none" strike="noStrike" cap="none" normalizeH="0" baseline="0" dirty="0" smtClean="0">
                          <a:ln>
                            <a:noFill/>
                          </a:ln>
                          <a:solidFill>
                            <a:schemeClr val="bg2"/>
                          </a:solidFill>
                          <a:effectLst/>
                          <a:latin typeface="Arial Narrow" pitchFamily="34" charset="0"/>
                          <a:cs typeface="Times New Roman" pitchFamily="18" charset="0"/>
                        </a:rPr>
                        <a:t>Feed Rate (ml/min)</a:t>
                      </a:r>
                      <a:endParaRPr kumimoji="0" lang="en-US" sz="2400" b="0" i="0" u="none" strike="noStrike" cap="none" normalizeH="0" baseline="0" dirty="0" smtClean="0">
                        <a:ln>
                          <a:noFill/>
                        </a:ln>
                        <a:solidFill>
                          <a:schemeClr val="bg2"/>
                        </a:solidFill>
                        <a:effectLst/>
                        <a:latin typeface="Arial" charset="0"/>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6200" algn="l"/>
                        </a:tabLst>
                      </a:pPr>
                      <a:r>
                        <a:rPr kumimoji="0" lang="en-US" sz="2400" b="0" i="0" u="none" strike="noStrike" cap="none" normalizeH="0" baseline="0" dirty="0" smtClean="0">
                          <a:ln>
                            <a:noFill/>
                          </a:ln>
                          <a:solidFill>
                            <a:schemeClr val="bg2"/>
                          </a:solidFill>
                          <a:effectLst/>
                          <a:latin typeface="Arial Narrow" pitchFamily="34" charset="0"/>
                          <a:cs typeface="Times New Roman" pitchFamily="18" charset="0"/>
                        </a:rPr>
                        <a:t>Feed Rate (gal/min)</a:t>
                      </a:r>
                      <a:endParaRPr kumimoji="0" lang="en-US" sz="2400" b="0" i="0" u="none" strike="noStrike" cap="none" normalizeH="0" baseline="0" dirty="0" smtClean="0">
                        <a:ln>
                          <a:noFill/>
                        </a:ln>
                        <a:solidFill>
                          <a:schemeClr val="bg2"/>
                        </a:solidFill>
                        <a:effectLst/>
                        <a:latin typeface="Arial" charset="0"/>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r>
              <a:tr h="457237">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6200" algn="l"/>
                        </a:tabLst>
                      </a:pPr>
                      <a:r>
                        <a:rPr kumimoji="0" lang="en-US" sz="2400" b="0" i="0" u="none" strike="noStrike" cap="none" normalizeH="0" baseline="0" dirty="0" smtClean="0">
                          <a:ln>
                            <a:noFill/>
                          </a:ln>
                          <a:solidFill>
                            <a:schemeClr val="bg2"/>
                          </a:solidFill>
                          <a:effectLst/>
                          <a:latin typeface="Arial Narrow" pitchFamily="34" charset="0"/>
                          <a:cs typeface="Times New Roman" pitchFamily="18" charset="0"/>
                        </a:rPr>
                        <a:t>0</a:t>
                      </a:r>
                      <a:endParaRPr kumimoji="0" lang="en-US" sz="2400" b="0" i="0" u="none" strike="noStrike" cap="none" normalizeH="0" baseline="0" dirty="0" smtClean="0">
                        <a:ln>
                          <a:noFill/>
                        </a:ln>
                        <a:solidFill>
                          <a:schemeClr val="bg2"/>
                        </a:solidFill>
                        <a:effectLst/>
                        <a:latin typeface="Arial"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6200" algn="l"/>
                        </a:tabLst>
                      </a:pPr>
                      <a:r>
                        <a:rPr kumimoji="0" lang="en-US" sz="2400" b="0" i="0" u="none" strike="noStrike" cap="none" normalizeH="0" baseline="0" dirty="0" smtClean="0">
                          <a:ln>
                            <a:noFill/>
                          </a:ln>
                          <a:solidFill>
                            <a:schemeClr val="bg2"/>
                          </a:solidFill>
                          <a:effectLst/>
                          <a:latin typeface="Arial Narrow" pitchFamily="34" charset="0"/>
                          <a:cs typeface="Times New Roman" pitchFamily="18" charset="0"/>
                        </a:rPr>
                        <a:t>0.0</a:t>
                      </a:r>
                      <a:endParaRPr kumimoji="0" lang="en-US" sz="2400" b="0" i="0" u="none" strike="noStrike" cap="none" normalizeH="0" baseline="0" dirty="0" smtClean="0">
                        <a:ln>
                          <a:noFill/>
                        </a:ln>
                        <a:solidFill>
                          <a:schemeClr val="bg2"/>
                        </a:solidFill>
                        <a:effectLst/>
                        <a:latin typeface="Arial"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6200" algn="l"/>
                        </a:tabLst>
                      </a:pPr>
                      <a:r>
                        <a:rPr kumimoji="0" lang="en-US" sz="2400" b="0" i="0" u="none" strike="noStrike" cap="none" normalizeH="0" baseline="0" dirty="0" smtClean="0">
                          <a:ln>
                            <a:noFill/>
                          </a:ln>
                          <a:solidFill>
                            <a:schemeClr val="bg2"/>
                          </a:solidFill>
                          <a:effectLst/>
                          <a:latin typeface="Arial Narrow" pitchFamily="34" charset="0"/>
                          <a:cs typeface="Times New Roman" pitchFamily="18" charset="0"/>
                        </a:rPr>
                        <a:t>30</a:t>
                      </a:r>
                      <a:endParaRPr kumimoji="0" lang="en-US" sz="2400" b="0" i="0" u="none" strike="noStrike" cap="none" normalizeH="0" baseline="0" dirty="0" smtClean="0">
                        <a:ln>
                          <a:noFill/>
                        </a:ln>
                        <a:solidFill>
                          <a:schemeClr val="bg2"/>
                        </a:solidFill>
                        <a:effectLst/>
                        <a:latin typeface="Arial"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6200" algn="l"/>
                        </a:tabLst>
                      </a:pPr>
                      <a:r>
                        <a:rPr kumimoji="0" lang="en-US" sz="2400" b="0" i="0" u="none" strike="noStrike" cap="none" normalizeH="0" baseline="0" dirty="0" smtClean="0">
                          <a:ln>
                            <a:noFill/>
                          </a:ln>
                          <a:solidFill>
                            <a:schemeClr val="bg2"/>
                          </a:solidFill>
                          <a:effectLst/>
                          <a:latin typeface="Arial Narrow" pitchFamily="34" charset="0"/>
                          <a:cs typeface="Times New Roman" pitchFamily="18" charset="0"/>
                        </a:rPr>
                        <a:t>0.00</a:t>
                      </a:r>
                      <a:endParaRPr kumimoji="0" lang="en-US" sz="2400" b="0" i="0" u="none" strike="noStrike" cap="none" normalizeH="0" baseline="0" dirty="0" smtClean="0">
                        <a:ln>
                          <a:noFill/>
                        </a:ln>
                        <a:solidFill>
                          <a:schemeClr val="bg2"/>
                        </a:solidFill>
                        <a:effectLst/>
                        <a:latin typeface="Arial"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6200" algn="l"/>
                        </a:tabLst>
                      </a:pPr>
                      <a:r>
                        <a:rPr kumimoji="0" lang="en-US" sz="2400" b="0" i="0" u="none" strike="noStrike" cap="none" normalizeH="0" baseline="0" dirty="0" smtClean="0">
                          <a:ln>
                            <a:noFill/>
                          </a:ln>
                          <a:solidFill>
                            <a:schemeClr val="bg2"/>
                          </a:solidFill>
                          <a:effectLst/>
                          <a:latin typeface="Arial Narrow" pitchFamily="34" charset="0"/>
                          <a:cs typeface="Times New Roman" pitchFamily="18" charset="0"/>
                        </a:rPr>
                        <a:t>0.000</a:t>
                      </a:r>
                      <a:endParaRPr kumimoji="0" lang="en-US" sz="2400" b="0" i="0" u="none" strike="noStrike" cap="none" normalizeH="0" baseline="0" dirty="0" smtClean="0">
                        <a:ln>
                          <a:noFill/>
                        </a:ln>
                        <a:solidFill>
                          <a:schemeClr val="bg2"/>
                        </a:solidFill>
                        <a:effectLst/>
                        <a:latin typeface="Arial"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457237">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6200" algn="l"/>
                        </a:tabLst>
                      </a:pPr>
                      <a:r>
                        <a:rPr kumimoji="0" lang="en-US" sz="2400" b="0" i="0" u="none" strike="noStrike" cap="none" normalizeH="0" baseline="0" dirty="0" smtClean="0">
                          <a:ln>
                            <a:noFill/>
                          </a:ln>
                          <a:solidFill>
                            <a:schemeClr val="bg2"/>
                          </a:solidFill>
                          <a:effectLst/>
                          <a:latin typeface="Arial Narrow" pitchFamily="34" charset="0"/>
                          <a:cs typeface="Times New Roman" pitchFamily="18" charset="0"/>
                        </a:rPr>
                        <a:t>20</a:t>
                      </a:r>
                      <a:endParaRPr kumimoji="0" lang="en-US" sz="2400" b="0" i="0" u="none" strike="noStrike" cap="none" normalizeH="0" baseline="0" dirty="0" smtClean="0">
                        <a:ln>
                          <a:noFill/>
                        </a:ln>
                        <a:solidFill>
                          <a:schemeClr val="bg2"/>
                        </a:solidFill>
                        <a:effectLst/>
                        <a:latin typeface="Arial"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6200" algn="l"/>
                        </a:tabLst>
                      </a:pPr>
                      <a:r>
                        <a:rPr kumimoji="0" lang="en-US" sz="2400" b="0" i="0" u="none" strike="noStrike" cap="none" normalizeH="0" baseline="0" dirty="0" smtClean="0">
                          <a:ln>
                            <a:noFill/>
                          </a:ln>
                          <a:solidFill>
                            <a:schemeClr val="bg2"/>
                          </a:solidFill>
                          <a:effectLst/>
                          <a:latin typeface="Arial Narrow" pitchFamily="34" charset="0"/>
                          <a:cs typeface="Times New Roman" pitchFamily="18" charset="0"/>
                        </a:rPr>
                        <a:t>65.6</a:t>
                      </a:r>
                      <a:endParaRPr kumimoji="0" lang="en-US" sz="2400" b="0" i="0" u="none" strike="noStrike" cap="none" normalizeH="0" baseline="0" dirty="0" smtClean="0">
                        <a:ln>
                          <a:noFill/>
                        </a:ln>
                        <a:solidFill>
                          <a:schemeClr val="bg2"/>
                        </a:solidFill>
                        <a:effectLst/>
                        <a:latin typeface="Arial"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6200" algn="l"/>
                        </a:tabLst>
                      </a:pPr>
                      <a:r>
                        <a:rPr kumimoji="0" lang="en-US" sz="2400" b="0" i="0" u="none" strike="noStrike" cap="none" normalizeH="0" baseline="0" dirty="0" smtClean="0">
                          <a:ln>
                            <a:noFill/>
                          </a:ln>
                          <a:solidFill>
                            <a:schemeClr val="bg2"/>
                          </a:solidFill>
                          <a:effectLst/>
                          <a:latin typeface="Arial Narrow" pitchFamily="34" charset="0"/>
                          <a:cs typeface="Times New Roman" pitchFamily="18" charset="0"/>
                        </a:rPr>
                        <a:t>55</a:t>
                      </a:r>
                      <a:endParaRPr kumimoji="0" lang="en-US" sz="2400" b="0" i="0" u="none" strike="noStrike" cap="none" normalizeH="0" baseline="0" dirty="0" smtClean="0">
                        <a:ln>
                          <a:noFill/>
                        </a:ln>
                        <a:solidFill>
                          <a:schemeClr val="bg2"/>
                        </a:solidFill>
                        <a:effectLst/>
                        <a:latin typeface="Arial"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6200" algn="l"/>
                        </a:tabLst>
                      </a:pPr>
                      <a:r>
                        <a:rPr kumimoji="0" lang="en-US" sz="2400" b="0" i="0" u="none" strike="noStrike" cap="none" normalizeH="0" baseline="0" dirty="0" smtClean="0">
                          <a:ln>
                            <a:noFill/>
                          </a:ln>
                          <a:solidFill>
                            <a:schemeClr val="bg2"/>
                          </a:solidFill>
                          <a:effectLst/>
                          <a:latin typeface="Arial Narrow" pitchFamily="34" charset="0"/>
                          <a:cs typeface="Times New Roman" pitchFamily="18" charset="0"/>
                        </a:rPr>
                        <a:t>71.56</a:t>
                      </a:r>
                      <a:endParaRPr kumimoji="0" lang="en-US" sz="2400" b="0" i="0" u="none" strike="noStrike" cap="none" normalizeH="0" baseline="0" dirty="0" smtClean="0">
                        <a:ln>
                          <a:noFill/>
                        </a:ln>
                        <a:solidFill>
                          <a:schemeClr val="bg2"/>
                        </a:solidFill>
                        <a:effectLst/>
                        <a:latin typeface="Arial"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6200" algn="l"/>
                        </a:tabLst>
                      </a:pPr>
                      <a:r>
                        <a:rPr kumimoji="0" lang="en-US" sz="2400" b="0" i="0" u="none" strike="noStrike" cap="none" normalizeH="0" baseline="0" dirty="0" smtClean="0">
                          <a:ln>
                            <a:noFill/>
                          </a:ln>
                          <a:solidFill>
                            <a:schemeClr val="bg2"/>
                          </a:solidFill>
                          <a:effectLst/>
                          <a:latin typeface="Arial Narrow" pitchFamily="34" charset="0"/>
                          <a:cs typeface="Times New Roman" pitchFamily="18" charset="0"/>
                        </a:rPr>
                        <a:t>0.019</a:t>
                      </a:r>
                      <a:endParaRPr kumimoji="0" lang="en-US" sz="2400" b="0" i="0" u="none" strike="noStrike" cap="none" normalizeH="0" baseline="0" dirty="0" smtClean="0">
                        <a:ln>
                          <a:noFill/>
                        </a:ln>
                        <a:solidFill>
                          <a:schemeClr val="bg2"/>
                        </a:solidFill>
                        <a:effectLst/>
                        <a:latin typeface="Arial"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457237">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6200" algn="l"/>
                        </a:tabLst>
                      </a:pPr>
                      <a:r>
                        <a:rPr kumimoji="0" lang="en-US" sz="2400" b="0" i="0" u="none" strike="noStrike" cap="none" normalizeH="0" baseline="0" dirty="0" smtClean="0">
                          <a:ln>
                            <a:noFill/>
                          </a:ln>
                          <a:solidFill>
                            <a:schemeClr val="bg2"/>
                          </a:solidFill>
                          <a:effectLst/>
                          <a:latin typeface="Arial Narrow" pitchFamily="34" charset="0"/>
                          <a:cs typeface="Times New Roman" pitchFamily="18" charset="0"/>
                        </a:rPr>
                        <a:t>40</a:t>
                      </a:r>
                      <a:endParaRPr kumimoji="0" lang="en-US" sz="2400" b="0" i="0" u="none" strike="noStrike" cap="none" normalizeH="0" baseline="0" dirty="0" smtClean="0">
                        <a:ln>
                          <a:noFill/>
                        </a:ln>
                        <a:solidFill>
                          <a:schemeClr val="bg2"/>
                        </a:solidFill>
                        <a:effectLst/>
                        <a:latin typeface="Arial"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6200" algn="l"/>
                        </a:tabLst>
                      </a:pPr>
                      <a:r>
                        <a:rPr kumimoji="0" lang="en-US" sz="2400" b="0" i="0" u="none" strike="noStrike" cap="none" normalizeH="0" baseline="0" dirty="0" smtClean="0">
                          <a:ln>
                            <a:noFill/>
                          </a:ln>
                          <a:solidFill>
                            <a:schemeClr val="bg2"/>
                          </a:solidFill>
                          <a:effectLst/>
                          <a:latin typeface="Arial Narrow" pitchFamily="34" charset="0"/>
                          <a:cs typeface="Times New Roman" pitchFamily="18" charset="0"/>
                        </a:rPr>
                        <a:t>141.9</a:t>
                      </a:r>
                      <a:endParaRPr kumimoji="0" lang="en-US" sz="2400" b="0" i="0" u="none" strike="noStrike" cap="none" normalizeH="0" baseline="0" dirty="0" smtClean="0">
                        <a:ln>
                          <a:noFill/>
                        </a:ln>
                        <a:solidFill>
                          <a:schemeClr val="bg2"/>
                        </a:solidFill>
                        <a:effectLst/>
                        <a:latin typeface="Arial"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6200" algn="l"/>
                        </a:tabLst>
                      </a:pPr>
                      <a:r>
                        <a:rPr kumimoji="0" lang="en-US" sz="2400" b="0" i="0" u="none" strike="noStrike" cap="none" normalizeH="0" baseline="0" dirty="0" smtClean="0">
                          <a:ln>
                            <a:noFill/>
                          </a:ln>
                          <a:solidFill>
                            <a:schemeClr val="bg2"/>
                          </a:solidFill>
                          <a:effectLst/>
                          <a:latin typeface="Arial Narrow" pitchFamily="34" charset="0"/>
                          <a:cs typeface="Times New Roman" pitchFamily="18" charset="0"/>
                        </a:rPr>
                        <a:t>59</a:t>
                      </a:r>
                      <a:endParaRPr kumimoji="0" lang="en-US" sz="2400" b="0" i="0" u="none" strike="noStrike" cap="none" normalizeH="0" baseline="0" dirty="0" smtClean="0">
                        <a:ln>
                          <a:noFill/>
                        </a:ln>
                        <a:solidFill>
                          <a:schemeClr val="bg2"/>
                        </a:solidFill>
                        <a:effectLst/>
                        <a:latin typeface="Arial"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6200" algn="l"/>
                        </a:tabLst>
                      </a:pPr>
                      <a:r>
                        <a:rPr kumimoji="0" lang="en-US" sz="2400" b="0" i="0" u="none" strike="noStrike" cap="none" normalizeH="0" baseline="0" dirty="0" smtClean="0">
                          <a:ln>
                            <a:noFill/>
                          </a:ln>
                          <a:solidFill>
                            <a:schemeClr val="bg2"/>
                          </a:solidFill>
                          <a:effectLst/>
                          <a:latin typeface="Arial Narrow" pitchFamily="34" charset="0"/>
                          <a:cs typeface="Times New Roman" pitchFamily="18" charset="0"/>
                        </a:rPr>
                        <a:t>144.31</a:t>
                      </a:r>
                      <a:endParaRPr kumimoji="0" lang="en-US" sz="2400" b="0" i="0" u="none" strike="noStrike" cap="none" normalizeH="0" baseline="0" dirty="0" smtClean="0">
                        <a:ln>
                          <a:noFill/>
                        </a:ln>
                        <a:solidFill>
                          <a:schemeClr val="bg2"/>
                        </a:solidFill>
                        <a:effectLst/>
                        <a:latin typeface="Arial"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6200" algn="l"/>
                        </a:tabLst>
                      </a:pPr>
                      <a:r>
                        <a:rPr kumimoji="0" lang="en-US" sz="2400" b="0" i="0" u="none" strike="noStrike" cap="none" normalizeH="0" baseline="0" dirty="0" smtClean="0">
                          <a:ln>
                            <a:noFill/>
                          </a:ln>
                          <a:solidFill>
                            <a:schemeClr val="bg2"/>
                          </a:solidFill>
                          <a:effectLst/>
                          <a:latin typeface="Arial Narrow" pitchFamily="34" charset="0"/>
                          <a:cs typeface="Times New Roman" pitchFamily="18" charset="0"/>
                        </a:rPr>
                        <a:t>0.038</a:t>
                      </a:r>
                      <a:endParaRPr kumimoji="0" lang="en-US" sz="2400" b="0" i="0" u="none" strike="noStrike" cap="none" normalizeH="0" baseline="0" dirty="0" smtClean="0">
                        <a:ln>
                          <a:noFill/>
                        </a:ln>
                        <a:solidFill>
                          <a:schemeClr val="bg2"/>
                        </a:solidFill>
                        <a:effectLst/>
                        <a:latin typeface="Arial"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457237">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6200" algn="l"/>
                        </a:tabLst>
                      </a:pPr>
                      <a:r>
                        <a:rPr kumimoji="0" lang="en-US" sz="2400" b="0" i="0" u="none" strike="noStrike" cap="none" normalizeH="0" baseline="0" dirty="0" smtClean="0">
                          <a:ln>
                            <a:noFill/>
                          </a:ln>
                          <a:solidFill>
                            <a:schemeClr val="bg2"/>
                          </a:solidFill>
                          <a:effectLst/>
                          <a:latin typeface="Arial Narrow" pitchFamily="34" charset="0"/>
                          <a:cs typeface="Times New Roman" pitchFamily="18" charset="0"/>
                        </a:rPr>
                        <a:t>60</a:t>
                      </a:r>
                      <a:endParaRPr kumimoji="0" lang="en-US" sz="2400" b="0" i="0" u="none" strike="noStrike" cap="none" normalizeH="0" baseline="0" dirty="0" smtClean="0">
                        <a:ln>
                          <a:noFill/>
                        </a:ln>
                        <a:solidFill>
                          <a:schemeClr val="bg2"/>
                        </a:solidFill>
                        <a:effectLst/>
                        <a:latin typeface="Arial"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6200" algn="l"/>
                        </a:tabLst>
                      </a:pPr>
                      <a:r>
                        <a:rPr kumimoji="0" lang="en-US" sz="2400" b="0" i="0" u="none" strike="noStrike" cap="none" normalizeH="0" baseline="0" dirty="0" smtClean="0">
                          <a:ln>
                            <a:noFill/>
                          </a:ln>
                          <a:solidFill>
                            <a:schemeClr val="bg2"/>
                          </a:solidFill>
                          <a:effectLst/>
                          <a:latin typeface="Arial Narrow" pitchFamily="34" charset="0"/>
                          <a:cs typeface="Times New Roman" pitchFamily="18" charset="0"/>
                        </a:rPr>
                        <a:t>249.1</a:t>
                      </a:r>
                      <a:endParaRPr kumimoji="0" lang="en-US" sz="2400" b="0" i="0" u="none" strike="noStrike" cap="none" normalizeH="0" baseline="0" dirty="0" smtClean="0">
                        <a:ln>
                          <a:noFill/>
                        </a:ln>
                        <a:solidFill>
                          <a:schemeClr val="bg2"/>
                        </a:solidFill>
                        <a:effectLst/>
                        <a:latin typeface="Arial"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6200" algn="l"/>
                        </a:tabLst>
                      </a:pPr>
                      <a:r>
                        <a:rPr kumimoji="0" lang="en-US" sz="2400" b="0" i="0" u="none" strike="noStrike" cap="none" normalizeH="0" baseline="0" dirty="0" smtClean="0">
                          <a:ln>
                            <a:noFill/>
                          </a:ln>
                          <a:solidFill>
                            <a:schemeClr val="bg2"/>
                          </a:solidFill>
                          <a:effectLst/>
                          <a:latin typeface="Arial Narrow" pitchFamily="34" charset="0"/>
                          <a:cs typeface="Times New Roman" pitchFamily="18" charset="0"/>
                        </a:rPr>
                        <a:t>61</a:t>
                      </a:r>
                      <a:endParaRPr kumimoji="0" lang="en-US" sz="2400" b="0" i="0" u="none" strike="noStrike" cap="none" normalizeH="0" baseline="0" dirty="0" smtClean="0">
                        <a:ln>
                          <a:noFill/>
                        </a:ln>
                        <a:solidFill>
                          <a:schemeClr val="bg2"/>
                        </a:solidFill>
                        <a:effectLst/>
                        <a:latin typeface="Arial"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6200" algn="l"/>
                        </a:tabLst>
                      </a:pPr>
                      <a:r>
                        <a:rPr kumimoji="0" lang="en-US" sz="2400" b="0" i="0" u="none" strike="noStrike" cap="none" normalizeH="0" baseline="0" dirty="0" smtClean="0">
                          <a:ln>
                            <a:noFill/>
                          </a:ln>
                          <a:solidFill>
                            <a:schemeClr val="bg2"/>
                          </a:solidFill>
                          <a:effectLst/>
                          <a:latin typeface="Arial Narrow" pitchFamily="34" charset="0"/>
                          <a:cs typeface="Times New Roman" pitchFamily="18" charset="0"/>
                        </a:rPr>
                        <a:t>245.02</a:t>
                      </a:r>
                      <a:endParaRPr kumimoji="0" lang="en-US" sz="2400" b="0" i="0" u="none" strike="noStrike" cap="none" normalizeH="0" baseline="0" dirty="0" smtClean="0">
                        <a:ln>
                          <a:noFill/>
                        </a:ln>
                        <a:solidFill>
                          <a:schemeClr val="bg2"/>
                        </a:solidFill>
                        <a:effectLst/>
                        <a:latin typeface="Arial"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6200" algn="l"/>
                        </a:tabLst>
                      </a:pPr>
                      <a:r>
                        <a:rPr kumimoji="0" lang="en-US" sz="2400" b="0" i="0" u="none" strike="noStrike" cap="none" normalizeH="0" baseline="0" dirty="0" smtClean="0">
                          <a:ln>
                            <a:noFill/>
                          </a:ln>
                          <a:solidFill>
                            <a:schemeClr val="bg2"/>
                          </a:solidFill>
                          <a:effectLst/>
                          <a:latin typeface="Arial Narrow" pitchFamily="34" charset="0"/>
                          <a:cs typeface="Times New Roman" pitchFamily="18" charset="0"/>
                        </a:rPr>
                        <a:t>0.065</a:t>
                      </a:r>
                      <a:endParaRPr kumimoji="0" lang="en-US" sz="2400" b="0" i="0" u="none" strike="noStrike" cap="none" normalizeH="0" baseline="0" dirty="0" smtClean="0">
                        <a:ln>
                          <a:noFill/>
                        </a:ln>
                        <a:solidFill>
                          <a:schemeClr val="bg2"/>
                        </a:solidFill>
                        <a:effectLst/>
                        <a:latin typeface="Arial"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457237">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6200" algn="l"/>
                        </a:tabLst>
                      </a:pPr>
                      <a:r>
                        <a:rPr kumimoji="0" lang="en-US" sz="2400" b="0" i="0" u="none" strike="noStrike" cap="none" normalizeH="0" baseline="0" dirty="0" smtClean="0">
                          <a:ln>
                            <a:noFill/>
                          </a:ln>
                          <a:solidFill>
                            <a:schemeClr val="bg2"/>
                          </a:solidFill>
                          <a:effectLst/>
                          <a:latin typeface="Arial Narrow" pitchFamily="34" charset="0"/>
                          <a:cs typeface="Times New Roman" pitchFamily="18" charset="0"/>
                        </a:rPr>
                        <a:t>80</a:t>
                      </a:r>
                      <a:endParaRPr kumimoji="0" lang="en-US" sz="2400" b="0" i="0" u="none" strike="noStrike" cap="none" normalizeH="0" baseline="0" dirty="0" smtClean="0">
                        <a:ln>
                          <a:noFill/>
                        </a:ln>
                        <a:solidFill>
                          <a:schemeClr val="bg2"/>
                        </a:solidFill>
                        <a:effectLst/>
                        <a:latin typeface="Arial"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6200" algn="l"/>
                        </a:tabLst>
                      </a:pPr>
                      <a:r>
                        <a:rPr kumimoji="0" lang="en-US" sz="2400" b="0" i="0" u="none" strike="noStrike" cap="none" normalizeH="0" baseline="0" dirty="0" smtClean="0">
                          <a:ln>
                            <a:noFill/>
                          </a:ln>
                          <a:solidFill>
                            <a:schemeClr val="bg2"/>
                          </a:solidFill>
                          <a:effectLst/>
                          <a:latin typeface="Arial Narrow" pitchFamily="34" charset="0"/>
                          <a:cs typeface="Times New Roman" pitchFamily="18" charset="0"/>
                        </a:rPr>
                        <a:t>195.2</a:t>
                      </a:r>
                      <a:endParaRPr kumimoji="0" lang="en-US" sz="2400" b="0" i="0" u="none" strike="noStrike" cap="none" normalizeH="0" baseline="0" dirty="0" smtClean="0">
                        <a:ln>
                          <a:noFill/>
                        </a:ln>
                        <a:solidFill>
                          <a:schemeClr val="bg2"/>
                        </a:solidFill>
                        <a:effectLst/>
                        <a:latin typeface="Arial"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6200" algn="l"/>
                        </a:tabLst>
                      </a:pPr>
                      <a:r>
                        <a:rPr kumimoji="0" lang="en-US" sz="2400" b="0" i="0" u="none" strike="noStrike" cap="none" normalizeH="0" baseline="0" dirty="0" smtClean="0">
                          <a:ln>
                            <a:noFill/>
                          </a:ln>
                          <a:solidFill>
                            <a:schemeClr val="bg2"/>
                          </a:solidFill>
                          <a:effectLst/>
                          <a:latin typeface="Arial Narrow" pitchFamily="34" charset="0"/>
                          <a:cs typeface="Times New Roman" pitchFamily="18" charset="0"/>
                        </a:rPr>
                        <a:t>32</a:t>
                      </a:r>
                      <a:endParaRPr kumimoji="0" lang="en-US" sz="2400" b="0" i="0" u="none" strike="noStrike" cap="none" normalizeH="0" baseline="0" dirty="0" smtClean="0">
                        <a:ln>
                          <a:noFill/>
                        </a:ln>
                        <a:solidFill>
                          <a:schemeClr val="bg2"/>
                        </a:solidFill>
                        <a:effectLst/>
                        <a:latin typeface="Arial"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6200" algn="l"/>
                        </a:tabLst>
                      </a:pPr>
                      <a:r>
                        <a:rPr kumimoji="0" lang="en-US" sz="2400" b="0" i="0" u="none" strike="noStrike" cap="none" normalizeH="0" baseline="0" dirty="0" smtClean="0">
                          <a:ln>
                            <a:noFill/>
                          </a:ln>
                          <a:solidFill>
                            <a:schemeClr val="bg2"/>
                          </a:solidFill>
                          <a:effectLst/>
                          <a:latin typeface="Arial Narrow" pitchFamily="34" charset="0"/>
                          <a:cs typeface="Times New Roman" pitchFamily="18" charset="0"/>
                        </a:rPr>
                        <a:t>366.00</a:t>
                      </a:r>
                      <a:endParaRPr kumimoji="0" lang="en-US" sz="2400" b="0" i="0" u="none" strike="noStrike" cap="none" normalizeH="0" baseline="0" dirty="0" smtClean="0">
                        <a:ln>
                          <a:noFill/>
                        </a:ln>
                        <a:solidFill>
                          <a:schemeClr val="bg2"/>
                        </a:solidFill>
                        <a:effectLst/>
                        <a:latin typeface="Arial"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6200" algn="l"/>
                        </a:tabLst>
                      </a:pPr>
                      <a:r>
                        <a:rPr kumimoji="0" lang="en-US" sz="2400" b="0" i="0" u="none" strike="noStrike" cap="none" normalizeH="0" baseline="0" dirty="0" smtClean="0">
                          <a:ln>
                            <a:noFill/>
                          </a:ln>
                          <a:solidFill>
                            <a:schemeClr val="bg2"/>
                          </a:solidFill>
                          <a:effectLst/>
                          <a:latin typeface="Arial Narrow" pitchFamily="34" charset="0"/>
                          <a:cs typeface="Times New Roman" pitchFamily="18" charset="0"/>
                        </a:rPr>
                        <a:t>0.097</a:t>
                      </a:r>
                      <a:endParaRPr kumimoji="0" lang="en-US" sz="2400" b="0" i="0" u="none" strike="noStrike" cap="none" normalizeH="0" baseline="0" dirty="0" smtClean="0">
                        <a:ln>
                          <a:noFill/>
                        </a:ln>
                        <a:solidFill>
                          <a:schemeClr val="bg2"/>
                        </a:solidFill>
                        <a:effectLst/>
                        <a:latin typeface="Arial"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457237">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6200" algn="l"/>
                        </a:tabLst>
                      </a:pPr>
                      <a:r>
                        <a:rPr kumimoji="0" lang="en-US" sz="2400" b="0" i="0" u="none" strike="noStrike" cap="none" normalizeH="0" baseline="0" dirty="0" smtClean="0">
                          <a:ln>
                            <a:noFill/>
                          </a:ln>
                          <a:solidFill>
                            <a:schemeClr val="bg2"/>
                          </a:solidFill>
                          <a:effectLst/>
                          <a:latin typeface="Arial Narrow" pitchFamily="34" charset="0"/>
                          <a:cs typeface="Times New Roman" pitchFamily="18" charset="0"/>
                        </a:rPr>
                        <a:t>100</a:t>
                      </a:r>
                      <a:endParaRPr kumimoji="0" lang="en-US" sz="2400" b="0" i="0" u="none" strike="noStrike" cap="none" normalizeH="0" baseline="0" dirty="0" smtClean="0">
                        <a:ln>
                          <a:noFill/>
                        </a:ln>
                        <a:solidFill>
                          <a:schemeClr val="bg2"/>
                        </a:solidFill>
                        <a:effectLst/>
                        <a:latin typeface="Arial"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6200" algn="l"/>
                        </a:tabLst>
                      </a:pPr>
                      <a:r>
                        <a:rPr kumimoji="0" lang="en-US" sz="2400" b="0" i="0" u="none" strike="noStrike" cap="none" normalizeH="0" baseline="0" dirty="0" smtClean="0">
                          <a:ln>
                            <a:noFill/>
                          </a:ln>
                          <a:solidFill>
                            <a:schemeClr val="bg2"/>
                          </a:solidFill>
                          <a:effectLst/>
                          <a:latin typeface="Arial Narrow" pitchFamily="34" charset="0"/>
                          <a:cs typeface="Times New Roman" pitchFamily="18" charset="0"/>
                        </a:rPr>
                        <a:t>267.4</a:t>
                      </a:r>
                      <a:endParaRPr kumimoji="0" lang="en-US" sz="2400" b="0" i="0" u="none" strike="noStrike" cap="none" normalizeH="0" baseline="0" dirty="0" smtClean="0">
                        <a:ln>
                          <a:noFill/>
                        </a:ln>
                        <a:solidFill>
                          <a:schemeClr val="bg2"/>
                        </a:solidFill>
                        <a:effectLst/>
                        <a:latin typeface="Arial"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6200" algn="l"/>
                        </a:tabLst>
                      </a:pPr>
                      <a:r>
                        <a:rPr kumimoji="0" lang="en-US" sz="2400" b="0" i="0" u="none" strike="noStrike" cap="none" normalizeH="0" baseline="0" dirty="0" smtClean="0">
                          <a:ln>
                            <a:noFill/>
                          </a:ln>
                          <a:solidFill>
                            <a:schemeClr val="bg2"/>
                          </a:solidFill>
                          <a:effectLst/>
                          <a:latin typeface="Arial Narrow" pitchFamily="34" charset="0"/>
                          <a:cs typeface="Times New Roman" pitchFamily="18" charset="0"/>
                        </a:rPr>
                        <a:t>35</a:t>
                      </a:r>
                      <a:endParaRPr kumimoji="0" lang="en-US" sz="2400" b="0" i="0" u="none" strike="noStrike" cap="none" normalizeH="0" baseline="0" dirty="0" smtClean="0">
                        <a:ln>
                          <a:noFill/>
                        </a:ln>
                        <a:solidFill>
                          <a:schemeClr val="bg2"/>
                        </a:solidFill>
                        <a:effectLst/>
                        <a:latin typeface="Arial"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6200" algn="l"/>
                        </a:tabLst>
                      </a:pPr>
                      <a:r>
                        <a:rPr kumimoji="0" lang="en-US" sz="2400" b="0" i="0" u="none" strike="noStrike" cap="none" normalizeH="0" baseline="0" dirty="0" smtClean="0">
                          <a:ln>
                            <a:noFill/>
                          </a:ln>
                          <a:solidFill>
                            <a:schemeClr val="bg2"/>
                          </a:solidFill>
                          <a:effectLst/>
                          <a:latin typeface="Arial Narrow" pitchFamily="34" charset="0"/>
                          <a:cs typeface="Times New Roman" pitchFamily="18" charset="0"/>
                        </a:rPr>
                        <a:t>458.40</a:t>
                      </a:r>
                      <a:endParaRPr kumimoji="0" lang="en-US" sz="2400" b="0" i="0" u="none" strike="noStrike" cap="none" normalizeH="0" baseline="0" dirty="0" smtClean="0">
                        <a:ln>
                          <a:noFill/>
                        </a:ln>
                        <a:solidFill>
                          <a:schemeClr val="bg2"/>
                        </a:solidFill>
                        <a:effectLst/>
                        <a:latin typeface="Arial"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6200" algn="l"/>
                        </a:tabLst>
                      </a:pPr>
                      <a:r>
                        <a:rPr kumimoji="0" lang="en-US" sz="2400" b="0" i="0" u="none" strike="noStrike" cap="none" normalizeH="0" baseline="0" dirty="0" smtClean="0">
                          <a:ln>
                            <a:noFill/>
                          </a:ln>
                          <a:solidFill>
                            <a:schemeClr val="bg2"/>
                          </a:solidFill>
                          <a:effectLst/>
                          <a:latin typeface="Arial Narrow" pitchFamily="34" charset="0"/>
                          <a:cs typeface="Times New Roman" pitchFamily="18" charset="0"/>
                        </a:rPr>
                        <a:t>0.121</a:t>
                      </a:r>
                      <a:endParaRPr kumimoji="0" lang="en-US" sz="2400" b="0" i="0" u="none" strike="noStrike" cap="none" normalizeH="0" baseline="0" dirty="0" smtClean="0">
                        <a:ln>
                          <a:noFill/>
                        </a:ln>
                        <a:solidFill>
                          <a:schemeClr val="bg2"/>
                        </a:solidFill>
                        <a:effectLst/>
                        <a:latin typeface="Arial"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defRPr/>
            </a:pPr>
            <a:r>
              <a:rPr lang="en-US" dirty="0" smtClean="0"/>
              <a:t>Using Figure 3.3, if the plant ran for 8 hours, determine how many ml the pump would deliver at a pump setting of 20%.  How many gallons would you expect to use?</a:t>
            </a:r>
          </a:p>
          <a:p>
            <a:pPr indent="0">
              <a:defRPr/>
            </a:pPr>
            <a:endParaRPr lang="en-US" sz="1800" dirty="0" smtClean="0"/>
          </a:p>
          <a:p>
            <a:pPr indent="0">
              <a:defRPr/>
            </a:pPr>
            <a:endParaRPr lang="en-US" sz="1800" dirty="0" smtClean="0"/>
          </a:p>
          <a:p>
            <a:pPr indent="0">
              <a:defRPr/>
            </a:pPr>
            <a:r>
              <a:rPr lang="en-US" sz="2400" dirty="0" smtClean="0"/>
              <a:t>Total Volume (ml) = </a:t>
            </a:r>
            <a:r>
              <a:rPr lang="en-US" sz="2400" u="sng" dirty="0" smtClean="0"/>
              <a:t>71.56 ml </a:t>
            </a:r>
            <a:r>
              <a:rPr lang="en-US" sz="2400" dirty="0" smtClean="0"/>
              <a:t>    x     8 hrs     x     </a:t>
            </a:r>
            <a:r>
              <a:rPr lang="en-US" sz="2400" u="sng" dirty="0" smtClean="0"/>
              <a:t>60 min</a:t>
            </a:r>
            <a:r>
              <a:rPr lang="en-US" sz="2400" dirty="0" smtClean="0"/>
              <a:t>     =     34,348.8 ml</a:t>
            </a:r>
          </a:p>
          <a:p>
            <a:pPr indent="0">
              <a:defRPr/>
            </a:pPr>
            <a:r>
              <a:rPr lang="en-US" sz="2400" dirty="0" smtClean="0"/>
              <a:t>                                         min                               1 hour</a:t>
            </a:r>
          </a:p>
          <a:p>
            <a:pPr indent="0">
              <a:defRPr/>
            </a:pPr>
            <a:r>
              <a:rPr lang="en-US" sz="1800" dirty="0" smtClean="0"/>
              <a:t> </a:t>
            </a:r>
          </a:p>
          <a:p>
            <a:pPr indent="0">
              <a:defRPr/>
            </a:pPr>
            <a:endParaRPr lang="en-US" sz="1800" dirty="0" smtClean="0"/>
          </a:p>
          <a:p>
            <a:pPr indent="0">
              <a:defRPr/>
            </a:pPr>
            <a:endParaRPr lang="en-US" sz="1800" dirty="0" smtClean="0"/>
          </a:p>
          <a:p>
            <a:pPr indent="0">
              <a:defRPr/>
            </a:pPr>
            <a:r>
              <a:rPr lang="en-US" sz="2400" dirty="0" smtClean="0"/>
              <a:t>Total Volume (gal) = 34,348.8 ml         x    </a:t>
            </a:r>
            <a:r>
              <a:rPr lang="en-US" sz="2400" u="sng" dirty="0" smtClean="0"/>
              <a:t>gal</a:t>
            </a:r>
            <a:r>
              <a:rPr lang="en-US" sz="2400" dirty="0" smtClean="0"/>
              <a:t>      	=     	9 gallons</a:t>
            </a:r>
          </a:p>
          <a:p>
            <a:pPr indent="0">
              <a:defRPr/>
            </a:pPr>
            <a:r>
              <a:rPr lang="en-US" sz="2400" dirty="0" smtClean="0"/>
              <a:t>                                                           	3785 ml</a:t>
            </a:r>
          </a:p>
          <a:p>
            <a:pPr indent="0">
              <a:defRPr/>
            </a:pPr>
            <a:endParaRPr lang="en-US" dirty="0"/>
          </a:p>
        </p:txBody>
      </p:sp>
      <p:sp>
        <p:nvSpPr>
          <p:cNvPr id="2" name="Title 1"/>
          <p:cNvSpPr>
            <a:spLocks noGrp="1"/>
          </p:cNvSpPr>
          <p:nvPr>
            <p:ph type="title"/>
          </p:nvPr>
        </p:nvSpPr>
        <p:spPr/>
        <p:txBody>
          <a:bodyPr/>
          <a:lstStyle/>
          <a:p>
            <a:pPr>
              <a:defRPr/>
            </a:pPr>
            <a:r>
              <a:rPr lang="en-US" sz="4000" b="1" dirty="0" smtClean="0"/>
              <a:t>Example 3.14 </a:t>
            </a:r>
            <a:r>
              <a:rPr lang="en-US" sz="4000" dirty="0" smtClean="0"/>
              <a:t>– </a:t>
            </a:r>
            <a:r>
              <a:rPr lang="en-US" sz="4000" b="1" dirty="0" smtClean="0"/>
              <a:t>Liquid Feed Calculations</a:t>
            </a:r>
            <a:endParaRPr lang="en-US" sz="4000" dirty="0"/>
          </a:p>
        </p:txBody>
      </p:sp>
      <p:sp>
        <p:nvSpPr>
          <p:cNvPr id="655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46A85881-6E6E-4383-899D-C2AB5C16CA44}" type="slidenum">
              <a:rPr lang="en-US" sz="1400" smtClean="0">
                <a:latin typeface="Arial" charset="0"/>
              </a:rPr>
              <a:pPr/>
              <a:t>63</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 calcmode="lin" valueType="num">
                                      <p:cBhvr additive="base">
                                        <p:cTn id="1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 calcmode="lin" valueType="num">
                                      <p:cBhvr additive="base">
                                        <p:cTn id="2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183298" name="Rectangle 2"/>
          <p:cNvSpPr>
            <a:spLocks noGrp="1" noRot="1" noChangeArrowheads="1"/>
          </p:cNvSpPr>
          <p:nvPr>
            <p:ph type="title"/>
          </p:nvPr>
        </p:nvSpPr>
        <p:spPr/>
        <p:txBody>
          <a:bodyPr/>
          <a:lstStyle/>
          <a:p>
            <a:pPr eaLnBrk="1" hangingPunct="1">
              <a:defRPr/>
            </a:pPr>
            <a:r>
              <a:rPr lang="en-US" dirty="0" smtClean="0"/>
              <a:t>Alum Pump Calibration Curve</a:t>
            </a:r>
          </a:p>
        </p:txBody>
      </p:sp>
      <p:sp>
        <p:nvSpPr>
          <p:cNvPr id="6656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A7B64189-EA7E-4A1F-8AF4-BD40B422FAC9}" type="slidenum">
              <a:rPr lang="en-US" sz="1400" smtClean="0">
                <a:latin typeface="Arial" charset="0"/>
              </a:rPr>
              <a:pPr/>
              <a:t>64</a:t>
            </a:fld>
            <a:endParaRPr lang="en-US" sz="1400" smtClean="0">
              <a:latin typeface="Arial" charset="0"/>
            </a:endParaRPr>
          </a:p>
        </p:txBody>
      </p:sp>
      <p:sp>
        <p:nvSpPr>
          <p:cNvPr id="66564" name="Rectangle 5"/>
          <p:cNvSpPr>
            <a:spLocks noChangeArrowheads="1"/>
          </p:cNvSpPr>
          <p:nvPr/>
        </p:nvSpPr>
        <p:spPr bwMode="auto">
          <a:xfrm>
            <a:off x="0" y="2443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66565" name="Object 4"/>
          <p:cNvGraphicFramePr>
            <a:graphicFrameLocks noChangeAspect="1"/>
          </p:cNvGraphicFramePr>
          <p:nvPr/>
        </p:nvGraphicFramePr>
        <p:xfrm>
          <a:off x="1733550" y="1471613"/>
          <a:ext cx="5475288" cy="3309937"/>
        </p:xfrm>
        <a:graphic>
          <a:graphicData uri="http://schemas.openxmlformats.org/presentationml/2006/ole">
            <mc:AlternateContent xmlns:mc="http://schemas.openxmlformats.org/markup-compatibility/2006">
              <mc:Choice xmlns:v="urn:schemas-microsoft-com:vml" Requires="v">
                <p:oleObj spid="_x0000_s66569" name="Chart" r:id="rId4" imgW="2200275" imgH="1981200" progId="Excel.Chart.8">
                  <p:embed/>
                </p:oleObj>
              </mc:Choice>
              <mc:Fallback>
                <p:oleObj name="Chart" r:id="rId4" imgW="2200275" imgH="1981200" progId="Excel.Char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3550" y="1471613"/>
                        <a:ext cx="5475288" cy="330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6566" name="TextBox 5"/>
          <p:cNvSpPr txBox="1">
            <a:spLocks noChangeArrowheads="1"/>
          </p:cNvSpPr>
          <p:nvPr/>
        </p:nvSpPr>
        <p:spPr bwMode="auto">
          <a:xfrm>
            <a:off x="685800" y="4919663"/>
            <a:ext cx="71628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a:r>
              <a:rPr lang="en-US" sz="4000"/>
              <a:t>Please note:  the two axes on a calibration curve graph are the feed rate and pump setting.</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defRPr/>
            </a:pPr>
            <a:r>
              <a:rPr lang="en-US" sz="3000" b="1" dirty="0" smtClean="0"/>
              <a:t>Types of Gas Feeders</a:t>
            </a:r>
            <a:endParaRPr lang="en-US" sz="3000" dirty="0" smtClean="0"/>
          </a:p>
          <a:p>
            <a:pPr indent="0">
              <a:buFont typeface="Arial" pitchFamily="34" charset="0"/>
              <a:buChar char="•"/>
              <a:defRPr/>
            </a:pPr>
            <a:r>
              <a:rPr lang="en-US" sz="3000" dirty="0" smtClean="0"/>
              <a:t>Direct feed</a:t>
            </a:r>
          </a:p>
          <a:p>
            <a:pPr lvl="1">
              <a:buFont typeface="Arial" pitchFamily="34" charset="0"/>
              <a:buChar char="•"/>
              <a:defRPr/>
            </a:pPr>
            <a:r>
              <a:rPr lang="en-US" sz="3000" dirty="0" smtClean="0"/>
              <a:t>Gas is fed directly under pressure to flow stream to be treated</a:t>
            </a:r>
          </a:p>
          <a:p>
            <a:pPr indent="0">
              <a:buFont typeface="Arial" pitchFamily="34" charset="0"/>
              <a:buChar char="•"/>
              <a:defRPr/>
            </a:pPr>
            <a:r>
              <a:rPr lang="en-US" sz="3000" dirty="0" smtClean="0"/>
              <a:t>Solution feed </a:t>
            </a:r>
          </a:p>
          <a:p>
            <a:pPr lvl="1">
              <a:buFont typeface="Arial" pitchFamily="34" charset="0"/>
              <a:buChar char="•"/>
              <a:defRPr/>
            </a:pPr>
            <a:r>
              <a:rPr lang="en-US" sz="3000" dirty="0" smtClean="0"/>
              <a:t>Gas is drawn by vacuum through piping system</a:t>
            </a:r>
          </a:p>
          <a:p>
            <a:pPr lvl="1">
              <a:buFont typeface="Arial" pitchFamily="34" charset="0"/>
              <a:buChar char="•"/>
              <a:defRPr/>
            </a:pPr>
            <a:r>
              <a:rPr lang="en-US" sz="3000" dirty="0" smtClean="0"/>
              <a:t>Requires use of ejector to create necessary vacuum for operation</a:t>
            </a:r>
          </a:p>
          <a:p>
            <a:pPr lvl="1">
              <a:buFont typeface="Wingdings" pitchFamily="2" charset="2"/>
              <a:buNone/>
              <a:defRPr/>
            </a:pPr>
            <a:r>
              <a:rPr lang="en-US" sz="3000" dirty="0" smtClean="0"/>
              <a:t>Ejector – a device used to disperse a chemical solution into water being treated.  Find more info with chlorinators.</a:t>
            </a:r>
          </a:p>
          <a:p>
            <a:pPr indent="0">
              <a:defRPr/>
            </a:pPr>
            <a:endParaRPr lang="en-US" dirty="0"/>
          </a:p>
        </p:txBody>
      </p:sp>
      <p:sp>
        <p:nvSpPr>
          <p:cNvPr id="2" name="Title 1"/>
          <p:cNvSpPr>
            <a:spLocks noGrp="1"/>
          </p:cNvSpPr>
          <p:nvPr>
            <p:ph type="title"/>
          </p:nvPr>
        </p:nvSpPr>
        <p:spPr/>
        <p:txBody>
          <a:bodyPr/>
          <a:lstStyle/>
          <a:p>
            <a:pPr>
              <a:defRPr/>
            </a:pPr>
            <a:r>
              <a:rPr lang="en-US" b="1" dirty="0" smtClean="0"/>
              <a:t>Gas Feeders</a:t>
            </a:r>
            <a:endParaRPr lang="en-US" dirty="0"/>
          </a:p>
        </p:txBody>
      </p:sp>
      <p:sp>
        <p:nvSpPr>
          <p:cNvPr id="675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9ED13CB3-2123-421A-8166-0BCAB88265FB}" type="slidenum">
              <a:rPr lang="en-US" sz="1400" smtClean="0">
                <a:latin typeface="Arial" charset="0"/>
              </a:rPr>
              <a:pPr/>
              <a:t>65</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Content Placeholder 2"/>
          <p:cNvSpPr>
            <a:spLocks noGrp="1"/>
          </p:cNvSpPr>
          <p:nvPr>
            <p:ph idx="1"/>
          </p:nvPr>
        </p:nvSpPr>
        <p:spPr/>
        <p:txBody>
          <a:bodyPr/>
          <a:lstStyle/>
          <a:p>
            <a:pPr indent="0">
              <a:buFont typeface="Arial" charset="0"/>
              <a:buChar char="•"/>
            </a:pPr>
            <a:r>
              <a:rPr lang="en-US" sz="1800" smtClean="0">
                <a:effectLst/>
              </a:rPr>
              <a:t>Once it is determined what chemical is needed for treatment, it must be determined how much chemical must be applied.</a:t>
            </a:r>
          </a:p>
          <a:p>
            <a:pPr indent="0">
              <a:buFont typeface="Arial" charset="0"/>
              <a:buChar char="•"/>
            </a:pPr>
            <a:r>
              <a:rPr lang="en-US" sz="1800" smtClean="0">
                <a:effectLst/>
              </a:rPr>
              <a:t>A calibration cylinder is used to determine a pumps feed rate.</a:t>
            </a:r>
          </a:p>
          <a:p>
            <a:pPr indent="0">
              <a:buFont typeface="Arial" charset="0"/>
              <a:buChar char="•"/>
            </a:pPr>
            <a:r>
              <a:rPr lang="en-US" sz="1800" smtClean="0">
                <a:effectLst/>
              </a:rPr>
              <a:t>The amount of chemical applied to a treatment system over a given period of time is called the feed rate.</a:t>
            </a:r>
          </a:p>
          <a:p>
            <a:pPr indent="0">
              <a:buFont typeface="Arial" charset="0"/>
              <a:buChar char="•"/>
            </a:pPr>
            <a:r>
              <a:rPr lang="en-US" sz="1800" smtClean="0">
                <a:effectLst/>
              </a:rPr>
              <a:t>The most common types of positive displacement pumps are peristaltic and diaphragm.</a:t>
            </a:r>
          </a:p>
          <a:p>
            <a:pPr indent="0">
              <a:buFont typeface="Arial" charset="0"/>
              <a:buChar char="•"/>
            </a:pPr>
            <a:r>
              <a:rPr lang="en-US" sz="1800" smtClean="0">
                <a:effectLst/>
              </a:rPr>
              <a:t>In order to calculate feed rate, unit conversions may be necessary.  Unit conversion is the process of standardizing values in a calculation.</a:t>
            </a:r>
          </a:p>
          <a:p>
            <a:pPr indent="0">
              <a:buFont typeface="Arial" charset="0"/>
              <a:buChar char="•"/>
            </a:pPr>
            <a:r>
              <a:rPr lang="en-US" sz="1800" smtClean="0">
                <a:effectLst/>
              </a:rPr>
              <a:t>Whether the chemical is a solid, liquid, or gas a feed rate can be determined.</a:t>
            </a:r>
          </a:p>
          <a:p>
            <a:pPr indent="0">
              <a:buFont typeface="Arial" charset="0"/>
              <a:buChar char="•"/>
            </a:pPr>
            <a:r>
              <a:rPr lang="en-US" sz="1800" smtClean="0">
                <a:effectLst/>
              </a:rPr>
              <a:t>The output of a chemical feed pump is controlled by the length of the plunger stroke and the number of repetitions of the stroke (speed and stroke).</a:t>
            </a:r>
          </a:p>
          <a:p>
            <a:pPr indent="0">
              <a:buFont typeface="Arial" charset="0"/>
              <a:buChar char="•"/>
            </a:pPr>
            <a:r>
              <a:rPr lang="en-US" sz="1800" smtClean="0">
                <a:effectLst/>
              </a:rPr>
              <a:t>An ejector system uses the Venturi effect to create a vacuum and move solution into the main 	water flow.</a:t>
            </a:r>
          </a:p>
          <a:p>
            <a:pPr indent="0">
              <a:buFont typeface="Arial" charset="0"/>
              <a:buChar char="•"/>
            </a:pPr>
            <a:r>
              <a:rPr lang="en-US" sz="1800" smtClean="0">
                <a:effectLst/>
              </a:rPr>
              <a:t>A volumetric dry feeder uses a rotating feed screw to deliver a consistent volume of dry chemical into a dissolving tank; varying the speed of the rotating feed screw changes the feed rate.</a:t>
            </a:r>
          </a:p>
          <a:p>
            <a:pPr indent="0">
              <a:buFont typeface="Arial" charset="0"/>
              <a:buChar char="•"/>
            </a:pPr>
            <a:r>
              <a:rPr lang="en-US" sz="1800" smtClean="0">
                <a:effectLst/>
              </a:rPr>
              <a:t>A gravimetric dry feeder uses a belt to deliver a certain weight of material with each revolution of a conveyor belt.</a:t>
            </a:r>
          </a:p>
          <a:p>
            <a:pPr indent="0">
              <a:buFont typeface="Arial" charset="0"/>
              <a:buChar char="•"/>
            </a:pPr>
            <a:r>
              <a:rPr lang="en-US" sz="1800" smtClean="0">
                <a:effectLst/>
              </a:rPr>
              <a:t>A pump calibration curve graph shows chemical Feed Rates Vs Pump Settings.</a:t>
            </a:r>
          </a:p>
          <a:p>
            <a:pPr indent="0">
              <a:buFont typeface="Arial" charset="0"/>
              <a:buChar char="•"/>
            </a:pPr>
            <a:r>
              <a:rPr lang="en-US" sz="1800" smtClean="0">
                <a:effectLst/>
              </a:rPr>
              <a:t>It is important to consult with your engineer, manager, or chemical vendor to determine the active strength of the chemical.  This information may also be on the MSDS.</a:t>
            </a:r>
          </a:p>
          <a:p>
            <a:pPr indent="0">
              <a:buFont typeface="Arial" charset="0"/>
              <a:buChar char="•"/>
            </a:pPr>
            <a:r>
              <a:rPr lang="en-US" sz="1800" smtClean="0">
                <a:effectLst/>
              </a:rPr>
              <a:t>Suction assembly consist of a suction strainer (used to protect the internal parts of a pump) and a foot valve (used to prevent the pump from loosing prime).</a:t>
            </a:r>
          </a:p>
          <a:p>
            <a:pPr indent="0">
              <a:buFont typeface="Arial" charset="0"/>
              <a:buChar char="•"/>
            </a:pPr>
            <a:endParaRPr lang="en-US" sz="1800" smtClean="0">
              <a:effectLst/>
            </a:endParaRPr>
          </a:p>
        </p:txBody>
      </p:sp>
      <p:sp>
        <p:nvSpPr>
          <p:cNvPr id="2" name="Title 1"/>
          <p:cNvSpPr>
            <a:spLocks noGrp="1"/>
          </p:cNvSpPr>
          <p:nvPr>
            <p:ph type="title"/>
          </p:nvPr>
        </p:nvSpPr>
        <p:spPr/>
        <p:txBody>
          <a:bodyPr/>
          <a:lstStyle/>
          <a:p>
            <a:pPr>
              <a:defRPr/>
            </a:pPr>
            <a:r>
              <a:rPr lang="en-US" dirty="0" smtClean="0"/>
              <a:t>Key Points</a:t>
            </a:r>
            <a:endParaRPr lang="en-US" dirty="0"/>
          </a:p>
        </p:txBody>
      </p:sp>
      <p:sp>
        <p:nvSpPr>
          <p:cNvPr id="686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4D2EB0E4-123A-4179-B908-DDAE8F687A46}" type="slidenum">
              <a:rPr lang="en-US" sz="1400" smtClean="0">
                <a:latin typeface="Arial" charset="0"/>
              </a:rPr>
              <a:pPr/>
              <a:t>66</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3" name="Rectangle 3"/>
          <p:cNvSpPr>
            <a:spLocks noGrp="1" noChangeArrowheads="1"/>
          </p:cNvSpPr>
          <p:nvPr>
            <p:ph idx="1"/>
          </p:nvPr>
        </p:nvSpPr>
        <p:spPr/>
        <p:txBody>
          <a:bodyPr/>
          <a:lstStyle/>
          <a:p>
            <a:pPr indent="0" eaLnBrk="1" hangingPunct="1">
              <a:defRPr/>
            </a:pPr>
            <a:r>
              <a:rPr lang="en-US" dirty="0" smtClean="0"/>
              <a:t>Learning Objectives</a:t>
            </a:r>
          </a:p>
          <a:p>
            <a:pPr indent="0" eaLnBrk="1" hangingPunct="1">
              <a:defRPr/>
            </a:pPr>
            <a:endParaRPr lang="en-US" dirty="0" smtClean="0"/>
          </a:p>
          <a:p>
            <a:pPr lvl="1" eaLnBrk="1" hangingPunct="1">
              <a:defRPr/>
            </a:pPr>
            <a:r>
              <a:rPr lang="en-US" dirty="0" smtClean="0"/>
              <a:t>Identify storage considerations for dry, liquid and gaseous chemicals.</a:t>
            </a:r>
          </a:p>
          <a:p>
            <a:pPr lvl="1" eaLnBrk="1" hangingPunct="1">
              <a:defRPr/>
            </a:pPr>
            <a:r>
              <a:rPr lang="en-US" dirty="0" smtClean="0"/>
              <a:t>When given a </a:t>
            </a:r>
            <a:r>
              <a:rPr lang="en-US" b="1" i="1" dirty="0" smtClean="0"/>
              <a:t>Typical Feed Schematic</a:t>
            </a:r>
            <a:r>
              <a:rPr lang="en-US" dirty="0" smtClean="0"/>
              <a:t> for any of the four systems, identify which system is being illustrated through the schematic.</a:t>
            </a:r>
          </a:p>
        </p:txBody>
      </p:sp>
      <p:sp>
        <p:nvSpPr>
          <p:cNvPr id="184322" name="Rectangle 2"/>
          <p:cNvSpPr>
            <a:spLocks noGrp="1" noRot="1" noChangeArrowheads="1"/>
          </p:cNvSpPr>
          <p:nvPr>
            <p:ph type="title"/>
          </p:nvPr>
        </p:nvSpPr>
        <p:spPr/>
        <p:txBody>
          <a:bodyPr/>
          <a:lstStyle/>
          <a:p>
            <a:pPr eaLnBrk="1" hangingPunct="1">
              <a:defRPr/>
            </a:pPr>
            <a:r>
              <a:rPr lang="en-US" dirty="0" smtClean="0"/>
              <a:t>Unit 4 – Chemical Feed Systems</a:t>
            </a:r>
          </a:p>
        </p:txBody>
      </p:sp>
      <p:sp>
        <p:nvSpPr>
          <p:cNvPr id="6963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6B7CBB09-3C8B-4791-BC7A-1485BEFDD427}" type="slidenum">
              <a:rPr lang="en-US" sz="1400" smtClean="0">
                <a:latin typeface="Arial" charset="0"/>
              </a:rPr>
              <a:pPr/>
              <a:t>67</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defRPr/>
            </a:pPr>
            <a:r>
              <a:rPr lang="en-US" dirty="0" smtClean="0"/>
              <a:t>Provide sufficient chemicals in storage to insure an adequate supply at all times.</a:t>
            </a:r>
          </a:p>
          <a:p>
            <a:pPr indent="0">
              <a:defRPr/>
            </a:pPr>
            <a:r>
              <a:rPr lang="en-US" dirty="0" smtClean="0"/>
              <a:t> </a:t>
            </a:r>
          </a:p>
          <a:p>
            <a:pPr indent="0">
              <a:defRPr/>
            </a:pPr>
            <a:r>
              <a:rPr lang="en-US" dirty="0" smtClean="0"/>
              <a:t>General Guideline – Provide a minimum chemical storage of the larger of:</a:t>
            </a:r>
          </a:p>
          <a:p>
            <a:pPr lvl="3">
              <a:defRPr/>
            </a:pPr>
            <a:r>
              <a:rPr lang="en-US" dirty="0" smtClean="0"/>
              <a:t>30 day’s supply at average usage, or</a:t>
            </a:r>
          </a:p>
          <a:p>
            <a:pPr lvl="3">
              <a:defRPr/>
            </a:pPr>
            <a:r>
              <a:rPr lang="en-US" dirty="0" smtClean="0"/>
              <a:t>10 day’s supply at maximum usage</a:t>
            </a:r>
          </a:p>
          <a:p>
            <a:pPr indent="0">
              <a:defRPr/>
            </a:pPr>
            <a:endParaRPr lang="en-US" dirty="0"/>
          </a:p>
        </p:txBody>
      </p:sp>
      <p:sp>
        <p:nvSpPr>
          <p:cNvPr id="2" name="Title 1"/>
          <p:cNvSpPr>
            <a:spLocks noGrp="1"/>
          </p:cNvSpPr>
          <p:nvPr>
            <p:ph type="title"/>
          </p:nvPr>
        </p:nvSpPr>
        <p:spPr/>
        <p:txBody>
          <a:bodyPr/>
          <a:lstStyle/>
          <a:p>
            <a:pPr>
              <a:defRPr/>
            </a:pPr>
            <a:r>
              <a:rPr lang="en-US" dirty="0" smtClean="0"/>
              <a:t>Adequate Supply</a:t>
            </a:r>
            <a:endParaRPr lang="en-US" dirty="0"/>
          </a:p>
        </p:txBody>
      </p:sp>
      <p:sp>
        <p:nvSpPr>
          <p:cNvPr id="706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8F0022B7-B55D-4C08-896D-BCB3E7A7CD92}" type="slidenum">
              <a:rPr lang="en-US" sz="1400" smtClean="0">
                <a:latin typeface="Arial" charset="0"/>
              </a:rPr>
              <a:pPr/>
              <a:t>68</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defRPr/>
            </a:pPr>
            <a:r>
              <a:rPr lang="en-US" dirty="0" smtClean="0"/>
              <a:t>Dependant on quantity of chemical to be stored.</a:t>
            </a:r>
          </a:p>
          <a:p>
            <a:pPr indent="0">
              <a:defRPr/>
            </a:pPr>
            <a:r>
              <a:rPr lang="en-US" dirty="0" smtClean="0"/>
              <a:t>Bulk storage tanks for large amounts:</a:t>
            </a:r>
          </a:p>
          <a:p>
            <a:pPr indent="0">
              <a:defRPr/>
            </a:pPr>
            <a:r>
              <a:rPr lang="en-US" dirty="0" smtClean="0"/>
              <a:t>	Minimum 110% of maximum delivery quantity</a:t>
            </a:r>
          </a:p>
          <a:p>
            <a:pPr indent="0">
              <a:defRPr/>
            </a:pPr>
            <a:r>
              <a:rPr lang="en-US" dirty="0" smtClean="0"/>
              <a:t>	Drum Storage for smaller amounts.</a:t>
            </a:r>
          </a:p>
          <a:p>
            <a:pPr indent="0">
              <a:defRPr/>
            </a:pPr>
            <a:r>
              <a:rPr lang="en-US" dirty="0" smtClean="0"/>
              <a:t> </a:t>
            </a:r>
          </a:p>
          <a:p>
            <a:pPr indent="0">
              <a:defRPr/>
            </a:pPr>
            <a:r>
              <a:rPr lang="en-US" dirty="0" smtClean="0"/>
              <a:t>All liquid storage and feed equipment should be stored in chemically resistant containment areas.</a:t>
            </a:r>
          </a:p>
          <a:p>
            <a:pPr indent="0">
              <a:defRPr/>
            </a:pPr>
            <a:r>
              <a:rPr lang="en-US" dirty="0" smtClean="0"/>
              <a:t>	Areas should be large enough to contain a spill of 	110% of the largest single container.</a:t>
            </a:r>
          </a:p>
          <a:p>
            <a:pPr indent="0">
              <a:defRPr/>
            </a:pPr>
            <a:r>
              <a:rPr lang="en-US" dirty="0" smtClean="0"/>
              <a:t>	Containment areas should contain leak detection 	equipment to provide an alarm in the event of a 	chemical spill.</a:t>
            </a:r>
          </a:p>
          <a:p>
            <a:pPr indent="0">
              <a:defRPr/>
            </a:pPr>
            <a:endParaRPr lang="en-US" dirty="0"/>
          </a:p>
        </p:txBody>
      </p:sp>
      <p:sp>
        <p:nvSpPr>
          <p:cNvPr id="2" name="Title 1"/>
          <p:cNvSpPr>
            <a:spLocks noGrp="1"/>
          </p:cNvSpPr>
          <p:nvPr>
            <p:ph type="title"/>
          </p:nvPr>
        </p:nvSpPr>
        <p:spPr/>
        <p:txBody>
          <a:bodyPr/>
          <a:lstStyle/>
          <a:p>
            <a:pPr>
              <a:defRPr/>
            </a:pPr>
            <a:r>
              <a:rPr lang="en-US" b="1" dirty="0" smtClean="0"/>
              <a:t>Storage Facilities</a:t>
            </a:r>
            <a:r>
              <a:rPr lang="en-US" dirty="0" smtClean="0"/>
              <a:t/>
            </a:r>
            <a:br>
              <a:rPr lang="en-US" dirty="0" smtClean="0"/>
            </a:br>
            <a:endParaRPr lang="en-US" dirty="0"/>
          </a:p>
        </p:txBody>
      </p:sp>
      <p:sp>
        <p:nvSpPr>
          <p:cNvPr id="716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A6306852-85E2-42C1-930C-3188CC059796}" type="slidenum">
              <a:rPr lang="en-US" sz="1400" smtClean="0">
                <a:latin typeface="Arial" charset="0"/>
              </a:rPr>
              <a:pPr/>
              <a:t>69</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57200" y="1524000"/>
          <a:ext cx="8229599" cy="4622801"/>
        </p:xfrm>
        <a:graphic>
          <a:graphicData uri="http://schemas.openxmlformats.org/drawingml/2006/table">
            <a:tbl>
              <a:tblPr/>
              <a:tblGrid>
                <a:gridCol w="3498072"/>
                <a:gridCol w="3498072"/>
                <a:gridCol w="1233455"/>
              </a:tblGrid>
              <a:tr h="606974">
                <a:tc gridSpan="3">
                  <a:txBody>
                    <a:bodyPr/>
                    <a:lstStyle/>
                    <a:p>
                      <a:pPr marL="0" marR="0" algn="ctr">
                        <a:spcBef>
                          <a:spcPts val="0"/>
                        </a:spcBef>
                        <a:spcAft>
                          <a:spcPts val="0"/>
                        </a:spcAft>
                      </a:pPr>
                      <a:r>
                        <a:rPr lang="en-US" sz="2400" b="1" dirty="0">
                          <a:solidFill>
                            <a:srgbClr val="000000"/>
                          </a:solidFill>
                          <a:latin typeface="Arial Narrow"/>
                          <a:ea typeface="Times New Roman"/>
                          <a:cs typeface="Times New Roman"/>
                        </a:rPr>
                        <a:t>Common Primary Coagulant Chemicals</a:t>
                      </a:r>
                      <a:endParaRPr lang="en-US" sz="2400" dirty="0">
                        <a:latin typeface="Times New Roman"/>
                        <a:ea typeface="Times New Roman"/>
                        <a:cs typeface="Times New Roman"/>
                      </a:endParaRPr>
                    </a:p>
                  </a:txBody>
                  <a:tcPr marL="77965" marR="77965"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r>
              <a:tr h="606974">
                <a:tc>
                  <a:txBody>
                    <a:bodyPr/>
                    <a:lstStyle/>
                    <a:p>
                      <a:pPr marL="0" marR="0" algn="ctr">
                        <a:spcBef>
                          <a:spcPts val="0"/>
                        </a:spcBef>
                        <a:spcAft>
                          <a:spcPts val="0"/>
                        </a:spcAft>
                      </a:pPr>
                      <a:r>
                        <a:rPr lang="en-US" sz="2400" b="1">
                          <a:solidFill>
                            <a:srgbClr val="000000"/>
                          </a:solidFill>
                          <a:latin typeface="Arial Narrow"/>
                          <a:ea typeface="Times New Roman"/>
                          <a:cs typeface="Times New Roman"/>
                        </a:rPr>
                        <a:t>Type</a:t>
                      </a:r>
                      <a:endParaRPr lang="en-US" sz="2400">
                        <a:latin typeface="Times New Roman"/>
                        <a:ea typeface="Times New Roman"/>
                        <a:cs typeface="Times New Roman"/>
                      </a:endParaRPr>
                    </a:p>
                  </a:txBody>
                  <a:tcPr marL="77965" marR="77965"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8D8"/>
                    </a:solidFill>
                  </a:tcPr>
                </a:tc>
                <a:tc>
                  <a:txBody>
                    <a:bodyPr/>
                    <a:lstStyle/>
                    <a:p>
                      <a:pPr marL="0" marR="0" algn="ctr">
                        <a:spcBef>
                          <a:spcPts val="0"/>
                        </a:spcBef>
                        <a:spcAft>
                          <a:spcPts val="0"/>
                        </a:spcAft>
                      </a:pPr>
                      <a:r>
                        <a:rPr lang="en-US" sz="2400" b="1" dirty="0">
                          <a:solidFill>
                            <a:srgbClr val="000000"/>
                          </a:solidFill>
                          <a:latin typeface="Arial Narrow"/>
                          <a:ea typeface="Times New Roman"/>
                          <a:cs typeface="Times New Roman"/>
                        </a:rPr>
                        <a:t>Chemical</a:t>
                      </a:r>
                      <a:endParaRPr lang="en-US" sz="2400" dirty="0">
                        <a:latin typeface="Times New Roman"/>
                        <a:ea typeface="Times New Roman"/>
                        <a:cs typeface="Times New Roman"/>
                      </a:endParaRPr>
                    </a:p>
                  </a:txBody>
                  <a:tcPr marL="77965" marR="77965"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8D8"/>
                    </a:solidFill>
                  </a:tcPr>
                </a:tc>
                <a:tc>
                  <a:txBody>
                    <a:bodyPr/>
                    <a:lstStyle/>
                    <a:p>
                      <a:pPr marL="0" marR="0" algn="ctr">
                        <a:spcBef>
                          <a:spcPts val="0"/>
                        </a:spcBef>
                        <a:spcAft>
                          <a:spcPts val="0"/>
                        </a:spcAft>
                      </a:pPr>
                      <a:r>
                        <a:rPr lang="en-US" sz="2400" b="1">
                          <a:solidFill>
                            <a:srgbClr val="000000"/>
                          </a:solidFill>
                          <a:latin typeface="Arial Narrow"/>
                          <a:ea typeface="Times New Roman"/>
                          <a:cs typeface="Times New Roman"/>
                        </a:rPr>
                        <a:t>pH</a:t>
                      </a:r>
                      <a:endParaRPr lang="en-US" sz="2400">
                        <a:latin typeface="Times New Roman"/>
                        <a:ea typeface="Times New Roman"/>
                        <a:cs typeface="Times New Roman"/>
                      </a:endParaRPr>
                    </a:p>
                  </a:txBody>
                  <a:tcPr marL="77965" marR="77965"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8D8"/>
                    </a:solidFill>
                  </a:tcPr>
                </a:tc>
              </a:tr>
              <a:tr h="731635">
                <a:tc rowSpan="3">
                  <a:txBody>
                    <a:bodyPr/>
                    <a:lstStyle/>
                    <a:p>
                      <a:pPr marL="0" marR="0" algn="ctr">
                        <a:spcBef>
                          <a:spcPts val="0"/>
                        </a:spcBef>
                        <a:spcAft>
                          <a:spcPts val="0"/>
                        </a:spcAft>
                      </a:pPr>
                      <a:r>
                        <a:rPr lang="en-US" sz="2400" dirty="0">
                          <a:solidFill>
                            <a:schemeClr val="tx1"/>
                          </a:solidFill>
                          <a:latin typeface="Arial Narrow"/>
                          <a:ea typeface="Times New Roman"/>
                          <a:cs typeface="Times New Roman"/>
                        </a:rPr>
                        <a:t>Aluminum Salts</a:t>
                      </a:r>
                      <a:endParaRPr lang="en-US" sz="2400" dirty="0">
                        <a:solidFill>
                          <a:schemeClr val="tx1"/>
                        </a:solidFill>
                        <a:latin typeface="Times New Roman"/>
                        <a:ea typeface="Times New Roman"/>
                        <a:cs typeface="Times New Roman"/>
                      </a:endParaRPr>
                    </a:p>
                  </a:txBody>
                  <a:tcPr marL="77965" marR="7796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chemeClr val="tx1"/>
                          </a:solidFill>
                          <a:latin typeface="Arial Narrow"/>
                          <a:ea typeface="Times New Roman"/>
                          <a:cs typeface="Times New Roman"/>
                        </a:rPr>
                        <a:t>Dry Alum (Aluminum Sulfate)</a:t>
                      </a:r>
                      <a:endParaRPr lang="en-US" sz="2400" dirty="0">
                        <a:solidFill>
                          <a:schemeClr val="tx1"/>
                        </a:solidFill>
                        <a:latin typeface="Times New Roman"/>
                        <a:ea typeface="Times New Roman"/>
                        <a:cs typeface="Times New Roman"/>
                      </a:endParaRPr>
                    </a:p>
                  </a:txBody>
                  <a:tcPr marL="77965" marR="77965"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solidFill>
                            <a:schemeClr val="tx1"/>
                          </a:solidFill>
                          <a:latin typeface="Arial Narrow"/>
                          <a:ea typeface="Times New Roman"/>
                          <a:cs typeface="Times New Roman"/>
                        </a:rPr>
                        <a:t>3.3-3.6</a:t>
                      </a:r>
                      <a:endParaRPr lang="en-US" sz="2400">
                        <a:solidFill>
                          <a:schemeClr val="tx1"/>
                        </a:solidFill>
                        <a:latin typeface="Times New Roman"/>
                        <a:ea typeface="Times New Roman"/>
                        <a:cs typeface="Times New Roman"/>
                      </a:endParaRPr>
                    </a:p>
                  </a:txBody>
                  <a:tcPr marL="77965" marR="77965"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731635">
                <a:tc vMerge="1">
                  <a:txBody>
                    <a:bodyPr/>
                    <a:lstStyle/>
                    <a:p>
                      <a:endParaRPr lang="en-US"/>
                    </a:p>
                  </a:txBody>
                  <a:tcPr/>
                </a:tc>
                <a:tc>
                  <a:txBody>
                    <a:bodyPr/>
                    <a:lstStyle/>
                    <a:p>
                      <a:pPr marL="0" marR="0" algn="ctr">
                        <a:spcBef>
                          <a:spcPts val="0"/>
                        </a:spcBef>
                        <a:spcAft>
                          <a:spcPts val="0"/>
                        </a:spcAft>
                      </a:pPr>
                      <a:r>
                        <a:rPr lang="en-US" sz="2400" dirty="0">
                          <a:solidFill>
                            <a:schemeClr val="tx1"/>
                          </a:solidFill>
                          <a:latin typeface="Arial Narrow"/>
                          <a:ea typeface="Times New Roman"/>
                          <a:cs typeface="Times New Roman"/>
                        </a:rPr>
                        <a:t>Liquid Alum (Aluminum Sulfate)</a:t>
                      </a:r>
                      <a:endParaRPr lang="en-US" sz="2400" dirty="0">
                        <a:solidFill>
                          <a:schemeClr val="tx1"/>
                        </a:solidFill>
                        <a:latin typeface="Times New Roman"/>
                        <a:ea typeface="Times New Roman"/>
                        <a:cs typeface="Times New Roman"/>
                      </a:endParaRPr>
                    </a:p>
                  </a:txBody>
                  <a:tcPr marL="77965" marR="77965"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chemeClr val="tx1"/>
                          </a:solidFill>
                          <a:latin typeface="Arial Narrow"/>
                          <a:ea typeface="Times New Roman"/>
                          <a:cs typeface="Times New Roman"/>
                        </a:rPr>
                        <a:t>2.1</a:t>
                      </a:r>
                      <a:endParaRPr lang="en-US" sz="2400" dirty="0">
                        <a:solidFill>
                          <a:schemeClr val="tx1"/>
                        </a:solidFill>
                        <a:latin typeface="Times New Roman"/>
                        <a:ea typeface="Times New Roman"/>
                        <a:cs typeface="Times New Roman"/>
                      </a:endParaRPr>
                    </a:p>
                  </a:txBody>
                  <a:tcPr marL="77965" marR="77965"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606974">
                <a:tc vMerge="1">
                  <a:txBody>
                    <a:bodyPr/>
                    <a:lstStyle/>
                    <a:p>
                      <a:endParaRPr lang="en-US"/>
                    </a:p>
                  </a:txBody>
                  <a:tcPr/>
                </a:tc>
                <a:tc>
                  <a:txBody>
                    <a:bodyPr/>
                    <a:lstStyle/>
                    <a:p>
                      <a:pPr marL="0" marR="0" algn="ctr">
                        <a:spcBef>
                          <a:spcPts val="0"/>
                        </a:spcBef>
                        <a:spcAft>
                          <a:spcPts val="0"/>
                        </a:spcAft>
                      </a:pPr>
                      <a:r>
                        <a:rPr lang="en-US" sz="2400" dirty="0">
                          <a:solidFill>
                            <a:schemeClr val="tx1"/>
                          </a:solidFill>
                          <a:latin typeface="Arial Narrow"/>
                          <a:ea typeface="Times New Roman"/>
                          <a:cs typeface="Times New Roman"/>
                        </a:rPr>
                        <a:t>Poly Aluminum Chloride</a:t>
                      </a:r>
                      <a:endParaRPr lang="en-US" sz="2400" dirty="0">
                        <a:solidFill>
                          <a:schemeClr val="tx1"/>
                        </a:solidFill>
                        <a:latin typeface="Times New Roman"/>
                        <a:ea typeface="Times New Roman"/>
                        <a:cs typeface="Times New Roman"/>
                      </a:endParaRPr>
                    </a:p>
                  </a:txBody>
                  <a:tcPr marL="77965" marR="77965"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chemeClr val="tx1"/>
                          </a:solidFill>
                          <a:latin typeface="Arial Narrow"/>
                          <a:ea typeface="Times New Roman"/>
                          <a:cs typeface="Times New Roman"/>
                        </a:rPr>
                        <a:t>1.8</a:t>
                      </a:r>
                      <a:endParaRPr lang="en-US" sz="2400" dirty="0">
                        <a:solidFill>
                          <a:schemeClr val="tx1"/>
                        </a:solidFill>
                        <a:latin typeface="Times New Roman"/>
                        <a:ea typeface="Times New Roman"/>
                        <a:cs typeface="Times New Roman"/>
                      </a:endParaRPr>
                    </a:p>
                  </a:txBody>
                  <a:tcPr marL="77965" marR="77965"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731635">
                <a:tc rowSpan="2">
                  <a:txBody>
                    <a:bodyPr/>
                    <a:lstStyle/>
                    <a:p>
                      <a:pPr marL="0" marR="0" algn="ctr">
                        <a:spcBef>
                          <a:spcPts val="0"/>
                        </a:spcBef>
                        <a:spcAft>
                          <a:spcPts val="0"/>
                        </a:spcAft>
                      </a:pPr>
                      <a:r>
                        <a:rPr lang="en-US" sz="2400">
                          <a:solidFill>
                            <a:schemeClr val="tx1"/>
                          </a:solidFill>
                          <a:latin typeface="Arial Narrow"/>
                          <a:ea typeface="Times New Roman"/>
                          <a:cs typeface="Times New Roman"/>
                        </a:rPr>
                        <a:t>Iron Salts</a:t>
                      </a:r>
                      <a:endParaRPr lang="en-US" sz="2400">
                        <a:solidFill>
                          <a:schemeClr val="tx1"/>
                        </a:solidFill>
                        <a:latin typeface="Times New Roman"/>
                        <a:ea typeface="Times New Roman"/>
                        <a:cs typeface="Times New Roman"/>
                      </a:endParaRPr>
                    </a:p>
                  </a:txBody>
                  <a:tcPr marL="77965" marR="7796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chemeClr val="tx1"/>
                          </a:solidFill>
                          <a:latin typeface="Arial Narrow"/>
                          <a:ea typeface="Times New Roman"/>
                          <a:cs typeface="Times New Roman"/>
                        </a:rPr>
                        <a:t>Ferric Chloride</a:t>
                      </a:r>
                      <a:endParaRPr lang="en-US" sz="2400" dirty="0">
                        <a:solidFill>
                          <a:schemeClr val="tx1"/>
                        </a:solidFill>
                        <a:latin typeface="Times New Roman"/>
                        <a:ea typeface="Times New Roman"/>
                        <a:cs typeface="Times New Roman"/>
                      </a:endParaRPr>
                    </a:p>
                  </a:txBody>
                  <a:tcPr marL="77965" marR="77965"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chemeClr val="tx1"/>
                          </a:solidFill>
                          <a:latin typeface="Arial Narrow"/>
                          <a:ea typeface="Times New Roman"/>
                          <a:cs typeface="Times New Roman"/>
                        </a:rPr>
                        <a:t>less than 2</a:t>
                      </a:r>
                      <a:endParaRPr lang="en-US" sz="2400" dirty="0">
                        <a:solidFill>
                          <a:schemeClr val="tx1"/>
                        </a:solidFill>
                        <a:latin typeface="Times New Roman"/>
                        <a:ea typeface="Times New Roman"/>
                        <a:cs typeface="Times New Roman"/>
                      </a:endParaRPr>
                    </a:p>
                  </a:txBody>
                  <a:tcPr marL="77965" marR="77965"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606974">
                <a:tc vMerge="1">
                  <a:txBody>
                    <a:bodyPr/>
                    <a:lstStyle/>
                    <a:p>
                      <a:endParaRPr lang="en-US"/>
                    </a:p>
                  </a:txBody>
                  <a:tcPr/>
                </a:tc>
                <a:tc>
                  <a:txBody>
                    <a:bodyPr/>
                    <a:lstStyle/>
                    <a:p>
                      <a:pPr marL="0" marR="0" algn="ctr">
                        <a:spcBef>
                          <a:spcPts val="0"/>
                        </a:spcBef>
                        <a:spcAft>
                          <a:spcPts val="0"/>
                        </a:spcAft>
                      </a:pPr>
                      <a:r>
                        <a:rPr lang="en-US" sz="2400" dirty="0">
                          <a:solidFill>
                            <a:schemeClr val="tx1"/>
                          </a:solidFill>
                          <a:latin typeface="Arial Narrow"/>
                          <a:ea typeface="Times New Roman"/>
                          <a:cs typeface="Times New Roman"/>
                        </a:rPr>
                        <a:t>Ferric Sulfate</a:t>
                      </a:r>
                      <a:endParaRPr lang="en-US" sz="2400" dirty="0">
                        <a:solidFill>
                          <a:schemeClr val="tx1"/>
                        </a:solidFill>
                        <a:latin typeface="Times New Roman"/>
                        <a:ea typeface="Times New Roman"/>
                        <a:cs typeface="Times New Roman"/>
                      </a:endParaRPr>
                    </a:p>
                  </a:txBody>
                  <a:tcPr marL="77965" marR="77965"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chemeClr val="tx1"/>
                          </a:solidFill>
                          <a:latin typeface="Arial Narrow"/>
                          <a:ea typeface="Times New Roman"/>
                          <a:cs typeface="Times New Roman"/>
                        </a:rPr>
                        <a:t>1</a:t>
                      </a:r>
                      <a:endParaRPr lang="en-US" sz="2400" dirty="0">
                        <a:solidFill>
                          <a:schemeClr val="tx1"/>
                        </a:solidFill>
                        <a:latin typeface="Times New Roman"/>
                        <a:ea typeface="Times New Roman"/>
                        <a:cs typeface="Times New Roman"/>
                      </a:endParaRPr>
                    </a:p>
                  </a:txBody>
                  <a:tcPr marL="77965" marR="77965"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2" name="Title 1"/>
          <p:cNvSpPr>
            <a:spLocks noGrp="1"/>
          </p:cNvSpPr>
          <p:nvPr>
            <p:ph type="title"/>
          </p:nvPr>
        </p:nvSpPr>
        <p:spPr/>
        <p:txBody>
          <a:bodyPr/>
          <a:lstStyle/>
          <a:p>
            <a:pPr>
              <a:defRPr/>
            </a:pPr>
            <a:r>
              <a:rPr lang="en-US" sz="4400" dirty="0" smtClean="0"/>
              <a:t>Common primary coagulant chemicals and their corresponding pHs </a:t>
            </a:r>
            <a:endParaRPr lang="en-US" sz="4400" dirty="0"/>
          </a:p>
        </p:txBody>
      </p:sp>
      <p:sp>
        <p:nvSpPr>
          <p:cNvPr id="82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E87B18A1-19DC-47E7-B8B2-1377961DCC2E}" type="slidenum">
              <a:rPr lang="en-US" sz="1400" smtClean="0">
                <a:latin typeface="Arial" charset="0"/>
              </a:rPr>
              <a:pPr/>
              <a:t>7</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185346" name="Rectangle 2"/>
          <p:cNvSpPr>
            <a:spLocks noGrp="1" noRot="1" noChangeArrowheads="1"/>
          </p:cNvSpPr>
          <p:nvPr>
            <p:ph type="title"/>
          </p:nvPr>
        </p:nvSpPr>
        <p:spPr/>
        <p:txBody>
          <a:bodyPr/>
          <a:lstStyle/>
          <a:p>
            <a:pPr eaLnBrk="1" hangingPunct="1">
              <a:defRPr/>
            </a:pPr>
            <a:r>
              <a:rPr lang="en-US" sz="4200" smtClean="0"/>
              <a:t>Typical Bulk Dry Chemical Feed System</a:t>
            </a:r>
          </a:p>
        </p:txBody>
      </p:sp>
      <p:sp>
        <p:nvSpPr>
          <p:cNvPr id="7270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AE03508E-A75D-4B3B-B079-F24EF43A30ED}" type="slidenum">
              <a:rPr lang="en-US" sz="1400" smtClean="0">
                <a:latin typeface="Arial" charset="0"/>
              </a:rPr>
              <a:pPr/>
              <a:t>70</a:t>
            </a:fld>
            <a:endParaRPr lang="en-US" sz="1400" smtClean="0">
              <a:latin typeface="Arial" charset="0"/>
            </a:endParaRPr>
          </a:p>
        </p:txBody>
      </p:sp>
      <p:sp>
        <p:nvSpPr>
          <p:cNvPr id="72708"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72709" name="Rectangle 7"/>
          <p:cNvSpPr>
            <a:spLocks noChangeArrowheads="1"/>
          </p:cNvSpPr>
          <p:nvPr/>
        </p:nvSpPr>
        <p:spPr bwMode="auto">
          <a:xfrm>
            <a:off x="0" y="804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72710" name="Object 6"/>
          <p:cNvGraphicFramePr>
            <a:graphicFrameLocks noChangeAspect="1"/>
          </p:cNvGraphicFramePr>
          <p:nvPr/>
        </p:nvGraphicFramePr>
        <p:xfrm>
          <a:off x="361950" y="842963"/>
          <a:ext cx="8382000" cy="5400675"/>
        </p:xfrm>
        <a:graphic>
          <a:graphicData uri="http://schemas.openxmlformats.org/presentationml/2006/ole">
            <mc:AlternateContent xmlns:mc="http://schemas.openxmlformats.org/markup-compatibility/2006">
              <mc:Choice xmlns:v="urn:schemas-microsoft-com:vml" Requires="v">
                <p:oleObj spid="_x0000_s72713" r:id="rId4" imgW="6496050" imgH="3371850" progId="AutoCAD.Drawing.15">
                  <p:embed/>
                </p:oleObj>
              </mc:Choice>
              <mc:Fallback>
                <p:oleObj r:id="rId4" imgW="6496050" imgH="3371850" progId="AutoCAD.Drawing.15">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l="33923" t="26306" r="29137" b="27933"/>
                      <a:stretch>
                        <a:fillRect/>
                      </a:stretch>
                    </p:blipFill>
                    <p:spPr bwMode="auto">
                      <a:xfrm>
                        <a:off x="361950" y="842963"/>
                        <a:ext cx="838200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186370" name="Rectangle 2"/>
          <p:cNvSpPr>
            <a:spLocks noGrp="1" noRot="1" noChangeArrowheads="1"/>
          </p:cNvSpPr>
          <p:nvPr>
            <p:ph type="title"/>
          </p:nvPr>
        </p:nvSpPr>
        <p:spPr/>
        <p:txBody>
          <a:bodyPr/>
          <a:lstStyle/>
          <a:p>
            <a:pPr eaLnBrk="1" hangingPunct="1">
              <a:defRPr/>
            </a:pPr>
            <a:r>
              <a:rPr lang="en-US" sz="4400" smtClean="0"/>
              <a:t>Typical Bag Dry Chemical Feed System</a:t>
            </a:r>
          </a:p>
        </p:txBody>
      </p:sp>
      <p:sp>
        <p:nvSpPr>
          <p:cNvPr id="7373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82C26A12-A2E4-4E89-A524-EEF58D15FBE6}" type="slidenum">
              <a:rPr lang="en-US" sz="1400" smtClean="0">
                <a:latin typeface="Arial" charset="0"/>
              </a:rPr>
              <a:pPr/>
              <a:t>71</a:t>
            </a:fld>
            <a:endParaRPr lang="en-US" sz="1400" smtClean="0">
              <a:latin typeface="Arial" charset="0"/>
            </a:endParaRPr>
          </a:p>
        </p:txBody>
      </p:sp>
      <p:sp>
        <p:nvSpPr>
          <p:cNvPr id="73732"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73733" name="Rectangle 7"/>
          <p:cNvSpPr>
            <a:spLocks noChangeArrowheads="1"/>
          </p:cNvSpPr>
          <p:nvPr/>
        </p:nvSpPr>
        <p:spPr bwMode="auto">
          <a:xfrm>
            <a:off x="-42863" y="781050"/>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73734" name="Object 6"/>
          <p:cNvGraphicFramePr>
            <a:graphicFrameLocks noChangeAspect="1"/>
          </p:cNvGraphicFramePr>
          <p:nvPr/>
        </p:nvGraphicFramePr>
        <p:xfrm>
          <a:off x="414338" y="1466850"/>
          <a:ext cx="8345487" cy="4787900"/>
        </p:xfrm>
        <a:graphic>
          <a:graphicData uri="http://schemas.openxmlformats.org/presentationml/2006/ole">
            <mc:AlternateContent xmlns:mc="http://schemas.openxmlformats.org/markup-compatibility/2006">
              <mc:Choice xmlns:v="urn:schemas-microsoft-com:vml" Requires="v">
                <p:oleObj spid="_x0000_s73737" r:id="rId4" imgW="6562725" imgH="3409950" progId="AutoCAD.Drawing.15">
                  <p:embed/>
                </p:oleObj>
              </mc:Choice>
              <mc:Fallback>
                <p:oleObj r:id="rId4" imgW="6562725" imgH="3409950" progId="AutoCAD.Drawing.15">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l="14630" t="9386" r="18253" b="16626"/>
                      <a:stretch>
                        <a:fillRect/>
                      </a:stretch>
                    </p:blipFill>
                    <p:spPr bwMode="auto">
                      <a:xfrm>
                        <a:off x="414338" y="1466850"/>
                        <a:ext cx="8345487"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187394" name="Rectangle 2"/>
          <p:cNvSpPr>
            <a:spLocks noGrp="1" noRot="1" noChangeArrowheads="1"/>
          </p:cNvSpPr>
          <p:nvPr>
            <p:ph type="title"/>
          </p:nvPr>
        </p:nvSpPr>
        <p:spPr/>
        <p:txBody>
          <a:bodyPr/>
          <a:lstStyle/>
          <a:p>
            <a:pPr eaLnBrk="1" hangingPunct="1">
              <a:defRPr/>
            </a:pPr>
            <a:r>
              <a:rPr lang="en-US" sz="4400" smtClean="0"/>
              <a:t>Typical Batch Dry Chemical Feed System</a:t>
            </a:r>
          </a:p>
        </p:txBody>
      </p:sp>
      <p:sp>
        <p:nvSpPr>
          <p:cNvPr id="7475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E63B33E0-7363-487D-BA12-58A938056145}" type="slidenum">
              <a:rPr lang="en-US" sz="1400" smtClean="0">
                <a:latin typeface="Arial" charset="0"/>
              </a:rPr>
              <a:pPr/>
              <a:t>72</a:t>
            </a:fld>
            <a:endParaRPr lang="en-US" sz="1400" smtClean="0">
              <a:latin typeface="Arial" charset="0"/>
            </a:endParaRPr>
          </a:p>
        </p:txBody>
      </p:sp>
      <p:sp>
        <p:nvSpPr>
          <p:cNvPr id="74756"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74757" name="Rectangle 7"/>
          <p:cNvSpPr>
            <a:spLocks noChangeArrowheads="1"/>
          </p:cNvSpPr>
          <p:nvPr/>
        </p:nvSpPr>
        <p:spPr bwMode="auto">
          <a:xfrm>
            <a:off x="0" y="11382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74758" name="Object 6"/>
          <p:cNvGraphicFramePr>
            <a:graphicFrameLocks noChangeAspect="1"/>
          </p:cNvGraphicFramePr>
          <p:nvPr/>
        </p:nvGraphicFramePr>
        <p:xfrm>
          <a:off x="171450" y="1557338"/>
          <a:ext cx="8867775" cy="4581525"/>
        </p:xfrm>
        <a:graphic>
          <a:graphicData uri="http://schemas.openxmlformats.org/presentationml/2006/ole">
            <mc:AlternateContent xmlns:mc="http://schemas.openxmlformats.org/markup-compatibility/2006">
              <mc:Choice xmlns:v="urn:schemas-microsoft-com:vml" Requires="v">
                <p:oleObj spid="_x0000_s74761" r:id="rId4" imgW="6496050" imgH="3362325" progId="AutoCAD.Drawing.15">
                  <p:embed/>
                </p:oleObj>
              </mc:Choice>
              <mc:Fallback>
                <p:oleObj r:id="rId4" imgW="6496050" imgH="3362325" progId="AutoCAD.Drawing.15">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l="30122" t="31274" r="36597" b="35898"/>
                      <a:stretch>
                        <a:fillRect/>
                      </a:stretch>
                    </p:blipFill>
                    <p:spPr bwMode="auto">
                      <a:xfrm>
                        <a:off x="171450" y="1557338"/>
                        <a:ext cx="8867775"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188418" name="Rectangle 2"/>
          <p:cNvSpPr>
            <a:spLocks noGrp="1" noRot="1" noChangeArrowheads="1"/>
          </p:cNvSpPr>
          <p:nvPr>
            <p:ph type="title"/>
          </p:nvPr>
        </p:nvSpPr>
        <p:spPr/>
        <p:txBody>
          <a:bodyPr/>
          <a:lstStyle/>
          <a:p>
            <a:pPr eaLnBrk="1" hangingPunct="1">
              <a:defRPr/>
            </a:pPr>
            <a:r>
              <a:rPr lang="en-US" sz="4400" smtClean="0"/>
              <a:t>Typical Bulk Liquid Chemical Feed System</a:t>
            </a:r>
          </a:p>
        </p:txBody>
      </p:sp>
      <p:sp>
        <p:nvSpPr>
          <p:cNvPr id="7577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D59CB65D-CF14-47FC-AAD8-AF1015E94ABE}" type="slidenum">
              <a:rPr lang="en-US" sz="1400" smtClean="0">
                <a:latin typeface="Arial" charset="0"/>
              </a:rPr>
              <a:pPr/>
              <a:t>73</a:t>
            </a:fld>
            <a:endParaRPr lang="en-US" sz="1400" smtClean="0">
              <a:latin typeface="Arial" charset="0"/>
            </a:endParaRPr>
          </a:p>
        </p:txBody>
      </p:sp>
      <p:sp>
        <p:nvSpPr>
          <p:cNvPr id="75780"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75781" name="Rectangle 7"/>
          <p:cNvSpPr>
            <a:spLocks noChangeArrowheads="1"/>
          </p:cNvSpPr>
          <p:nvPr/>
        </p:nvSpPr>
        <p:spPr bwMode="auto">
          <a:xfrm>
            <a:off x="0" y="15287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75782" name="Object 6"/>
          <p:cNvGraphicFramePr>
            <a:graphicFrameLocks noChangeAspect="1"/>
          </p:cNvGraphicFramePr>
          <p:nvPr/>
        </p:nvGraphicFramePr>
        <p:xfrm>
          <a:off x="171450" y="1757363"/>
          <a:ext cx="8848725" cy="3800475"/>
        </p:xfrm>
        <a:graphic>
          <a:graphicData uri="http://schemas.openxmlformats.org/presentationml/2006/ole">
            <mc:AlternateContent xmlns:mc="http://schemas.openxmlformats.org/markup-compatibility/2006">
              <mc:Choice xmlns:v="urn:schemas-microsoft-com:vml" Requires="v">
                <p:oleObj spid="_x0000_s75785" r:id="rId4" imgW="6562725" imgH="3409950" progId="AutoCAD.Drawing.15">
                  <p:embed/>
                </p:oleObj>
              </mc:Choice>
              <mc:Fallback>
                <p:oleObj r:id="rId4" imgW="6562725" imgH="3409950" progId="AutoCAD.Drawing.15">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l="10031" t="33252" r="26054" b="13676"/>
                      <a:stretch>
                        <a:fillRect/>
                      </a:stretch>
                    </p:blipFill>
                    <p:spPr bwMode="auto">
                      <a:xfrm>
                        <a:off x="171450" y="1757363"/>
                        <a:ext cx="8848725"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189442" name="Rectangle 2"/>
          <p:cNvSpPr>
            <a:spLocks noGrp="1" noRot="1" noChangeArrowheads="1"/>
          </p:cNvSpPr>
          <p:nvPr>
            <p:ph type="title"/>
          </p:nvPr>
        </p:nvSpPr>
        <p:spPr/>
        <p:txBody>
          <a:bodyPr/>
          <a:lstStyle/>
          <a:p>
            <a:pPr eaLnBrk="1" hangingPunct="1">
              <a:defRPr/>
            </a:pPr>
            <a:r>
              <a:rPr lang="en-US" sz="4400" smtClean="0"/>
              <a:t>Typical Drum Storage Liquid Feed System</a:t>
            </a:r>
          </a:p>
        </p:txBody>
      </p:sp>
      <p:sp>
        <p:nvSpPr>
          <p:cNvPr id="7680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14A906D1-C0B7-4530-BB8D-44D8CDDAB9BB}" type="slidenum">
              <a:rPr lang="en-US" sz="1400" smtClean="0">
                <a:latin typeface="Arial" charset="0"/>
              </a:rPr>
              <a:pPr/>
              <a:t>74</a:t>
            </a:fld>
            <a:endParaRPr lang="en-US" sz="1400" smtClean="0">
              <a:latin typeface="Arial" charset="0"/>
            </a:endParaRPr>
          </a:p>
        </p:txBody>
      </p:sp>
      <p:sp>
        <p:nvSpPr>
          <p:cNvPr id="76804"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76805" name="Rectangle 7"/>
          <p:cNvSpPr>
            <a:spLocks noChangeArrowheads="1"/>
          </p:cNvSpPr>
          <p:nvPr/>
        </p:nvSpPr>
        <p:spPr bwMode="auto">
          <a:xfrm>
            <a:off x="0" y="1247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76806" name="Object 6"/>
          <p:cNvGraphicFramePr>
            <a:graphicFrameLocks noChangeAspect="1"/>
          </p:cNvGraphicFramePr>
          <p:nvPr/>
        </p:nvGraphicFramePr>
        <p:xfrm>
          <a:off x="152400" y="1628775"/>
          <a:ext cx="8915400" cy="4592638"/>
        </p:xfrm>
        <a:graphic>
          <a:graphicData uri="http://schemas.openxmlformats.org/presentationml/2006/ole">
            <mc:AlternateContent xmlns:mc="http://schemas.openxmlformats.org/markup-compatibility/2006">
              <mc:Choice xmlns:v="urn:schemas-microsoft-com:vml" Requires="v">
                <p:oleObj spid="_x0000_s76809" r:id="rId4" imgW="6562725" imgH="3409950" progId="AutoCAD.Drawing.15">
                  <p:embed/>
                </p:oleObj>
              </mc:Choice>
              <mc:Fallback>
                <p:oleObj r:id="rId4" imgW="6562725" imgH="3409950" progId="AutoCAD.Drawing.15">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l="44725" t="45319" r="19366" b="18234"/>
                      <a:stretch>
                        <a:fillRect/>
                      </a:stretch>
                    </p:blipFill>
                    <p:spPr bwMode="auto">
                      <a:xfrm>
                        <a:off x="152400" y="1628775"/>
                        <a:ext cx="8915400" cy="459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buFontTx/>
              <a:buChar char="-"/>
              <a:defRPr/>
            </a:pPr>
            <a:r>
              <a:rPr lang="en-US" dirty="0" smtClean="0"/>
              <a:t>Polymer is shipped either dry (bags) or liquid (drums), Therefore storage facilities need to be the same as other chemicals of similar type. </a:t>
            </a:r>
          </a:p>
          <a:p>
            <a:pPr indent="0">
              <a:buFontTx/>
              <a:buChar char="-"/>
              <a:defRPr/>
            </a:pPr>
            <a:endParaRPr lang="en-US" dirty="0" smtClean="0"/>
          </a:p>
          <a:p>
            <a:pPr indent="0">
              <a:buFontTx/>
              <a:buChar char="-"/>
              <a:defRPr/>
            </a:pPr>
            <a:r>
              <a:rPr lang="en-US" dirty="0" smtClean="0"/>
              <a:t>Polymer must be activated prior to feeding to obtain expected results.</a:t>
            </a:r>
          </a:p>
          <a:p>
            <a:pPr indent="0">
              <a:defRPr/>
            </a:pPr>
            <a:endParaRPr lang="en-US" dirty="0" smtClean="0"/>
          </a:p>
          <a:p>
            <a:pPr indent="0">
              <a:defRPr/>
            </a:pPr>
            <a:endParaRPr lang="en-US" dirty="0"/>
          </a:p>
        </p:txBody>
      </p:sp>
      <p:sp>
        <p:nvSpPr>
          <p:cNvPr id="2" name="Title 1"/>
          <p:cNvSpPr>
            <a:spLocks noGrp="1"/>
          </p:cNvSpPr>
          <p:nvPr>
            <p:ph type="title"/>
          </p:nvPr>
        </p:nvSpPr>
        <p:spPr/>
        <p:txBody>
          <a:bodyPr/>
          <a:lstStyle/>
          <a:p>
            <a:pPr>
              <a:defRPr/>
            </a:pPr>
            <a:r>
              <a:rPr lang="en-US" dirty="0" smtClean="0"/>
              <a:t>Polymer</a:t>
            </a:r>
            <a:endParaRPr lang="en-US" dirty="0"/>
          </a:p>
        </p:txBody>
      </p:sp>
      <p:sp>
        <p:nvSpPr>
          <p:cNvPr id="7782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C4CD6D5B-6A39-4BD7-A6C8-D4E6A64D08AC}" type="slidenum">
              <a:rPr lang="en-US" sz="1400" smtClean="0">
                <a:latin typeface="Arial" charset="0"/>
              </a:rPr>
              <a:pPr/>
              <a:t>75</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190466" name="Rectangle 2"/>
          <p:cNvSpPr>
            <a:spLocks noGrp="1" noRot="1" noChangeArrowheads="1"/>
          </p:cNvSpPr>
          <p:nvPr>
            <p:ph type="title"/>
          </p:nvPr>
        </p:nvSpPr>
        <p:spPr/>
        <p:txBody>
          <a:bodyPr/>
          <a:lstStyle/>
          <a:p>
            <a:pPr eaLnBrk="1" hangingPunct="1">
              <a:defRPr/>
            </a:pPr>
            <a:r>
              <a:rPr lang="en-US" smtClean="0"/>
              <a:t>Typical Dry Polymer Feed System</a:t>
            </a:r>
          </a:p>
        </p:txBody>
      </p:sp>
      <p:sp>
        <p:nvSpPr>
          <p:cNvPr id="7885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EFAF2AD3-1353-4FB3-9955-BCB59BD2DD3A}" type="slidenum">
              <a:rPr lang="en-US" sz="1400" smtClean="0">
                <a:latin typeface="Arial" charset="0"/>
              </a:rPr>
              <a:pPr/>
              <a:t>76</a:t>
            </a:fld>
            <a:endParaRPr lang="en-US" sz="1400" smtClean="0">
              <a:latin typeface="Arial" charset="0"/>
            </a:endParaRPr>
          </a:p>
        </p:txBody>
      </p:sp>
      <p:sp>
        <p:nvSpPr>
          <p:cNvPr id="78852"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78853" name="Object 4"/>
          <p:cNvGraphicFramePr>
            <a:graphicFrameLocks noChangeAspect="1"/>
          </p:cNvGraphicFramePr>
          <p:nvPr/>
        </p:nvGraphicFramePr>
        <p:xfrm>
          <a:off x="141288" y="1820863"/>
          <a:ext cx="8866187" cy="3298825"/>
        </p:xfrm>
        <a:graphic>
          <a:graphicData uri="http://schemas.openxmlformats.org/presentationml/2006/ole">
            <mc:AlternateContent xmlns:mc="http://schemas.openxmlformats.org/markup-compatibility/2006">
              <mc:Choice xmlns:v="urn:schemas-microsoft-com:vml" Requires="v">
                <p:oleObj spid="_x0000_s78857" r:id="rId4" imgW="6562725" imgH="3409950" progId="AutoCAD.Drawing.15">
                  <p:embed/>
                </p:oleObj>
              </mc:Choice>
              <mc:Fallback>
                <p:oleObj r:id="rId4" imgW="6562725" imgH="3409950" progId="AutoCAD.Drawing.15">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l="24522" t="36201" r="24243" b="27351"/>
                      <a:stretch>
                        <a:fillRect/>
                      </a:stretch>
                    </p:blipFill>
                    <p:spPr bwMode="auto">
                      <a:xfrm>
                        <a:off x="141288" y="1820863"/>
                        <a:ext cx="8866187"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8854"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196610" name="Rectangle 2"/>
          <p:cNvSpPr>
            <a:spLocks noGrp="1" noRot="1" noChangeArrowheads="1"/>
          </p:cNvSpPr>
          <p:nvPr>
            <p:ph type="title"/>
          </p:nvPr>
        </p:nvSpPr>
        <p:spPr/>
        <p:txBody>
          <a:bodyPr/>
          <a:lstStyle/>
          <a:p>
            <a:pPr eaLnBrk="1" hangingPunct="1">
              <a:defRPr/>
            </a:pPr>
            <a:r>
              <a:rPr lang="en-US" smtClean="0"/>
              <a:t>Typical Liquid Polymer Feed System</a:t>
            </a:r>
          </a:p>
        </p:txBody>
      </p:sp>
      <p:sp>
        <p:nvSpPr>
          <p:cNvPr id="7987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B536D8B0-25AC-4069-8AB8-72D0CD9270F1}" type="slidenum">
              <a:rPr lang="en-US" sz="1400" smtClean="0">
                <a:latin typeface="Arial" charset="0"/>
              </a:rPr>
              <a:pPr/>
              <a:t>77</a:t>
            </a:fld>
            <a:endParaRPr lang="en-US" sz="1400" smtClean="0">
              <a:latin typeface="Arial" charset="0"/>
            </a:endParaRPr>
          </a:p>
        </p:txBody>
      </p:sp>
      <p:graphicFrame>
        <p:nvGraphicFramePr>
          <p:cNvPr id="79876" name="Object 4"/>
          <p:cNvGraphicFramePr>
            <a:graphicFrameLocks noChangeAspect="1"/>
          </p:cNvGraphicFramePr>
          <p:nvPr/>
        </p:nvGraphicFramePr>
        <p:xfrm>
          <a:off x="512763" y="1504950"/>
          <a:ext cx="8153400" cy="5157788"/>
        </p:xfrm>
        <a:graphic>
          <a:graphicData uri="http://schemas.openxmlformats.org/presentationml/2006/ole">
            <mc:AlternateContent xmlns:mc="http://schemas.openxmlformats.org/markup-compatibility/2006">
              <mc:Choice xmlns:v="urn:schemas-microsoft-com:vml" Requires="v">
                <p:oleObj spid="_x0000_s79879" r:id="rId4" imgW="6496050" imgH="3362325" progId="AutoCAD.Drawing.15">
                  <p:embed/>
                </p:oleObj>
              </mc:Choice>
              <mc:Fallback>
                <p:oleObj r:id="rId4" imgW="6496050" imgH="3362325" progId="AutoCAD.Drawing.15">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l="20410" t="23389" r="29419" b="15230"/>
                      <a:stretch>
                        <a:fillRect/>
                      </a:stretch>
                    </p:blipFill>
                    <p:spPr bwMode="auto">
                      <a:xfrm>
                        <a:off x="512763" y="1504950"/>
                        <a:ext cx="8153400"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buFont typeface="Arial" pitchFamily="34" charset="0"/>
              <a:buChar char="•"/>
              <a:defRPr/>
            </a:pPr>
            <a:r>
              <a:rPr lang="en-US" dirty="0" smtClean="0"/>
              <a:t>Need a separate storage and feed room</a:t>
            </a:r>
          </a:p>
          <a:p>
            <a:pPr lvl="1">
              <a:buFont typeface="Arial" pitchFamily="34" charset="0"/>
              <a:buChar char="•"/>
              <a:defRPr/>
            </a:pPr>
            <a:r>
              <a:rPr lang="en-US" dirty="0" smtClean="0"/>
              <a:t>Feed Equipment Includes:</a:t>
            </a:r>
          </a:p>
          <a:p>
            <a:pPr lvl="2">
              <a:buFont typeface="Arial" pitchFamily="34" charset="0"/>
              <a:buChar char="•"/>
              <a:defRPr/>
            </a:pPr>
            <a:r>
              <a:rPr lang="en-US" sz="2800" dirty="0" smtClean="0"/>
              <a:t>Vacuum Regulator – controls vacuum operated systems.</a:t>
            </a:r>
          </a:p>
          <a:p>
            <a:pPr lvl="2">
              <a:buFont typeface="Arial" pitchFamily="34" charset="0"/>
              <a:buChar char="•"/>
              <a:defRPr/>
            </a:pPr>
            <a:r>
              <a:rPr lang="en-US" sz="2800" dirty="0" smtClean="0"/>
              <a:t> Automatic Switchover System – provides for continuous gas supply.  Automatically switches to a standby container in the event the active container becomes empty.</a:t>
            </a:r>
          </a:p>
          <a:p>
            <a:pPr lvl="2">
              <a:buFont typeface="Arial" pitchFamily="34" charset="0"/>
              <a:buChar char="•"/>
              <a:defRPr/>
            </a:pPr>
            <a:r>
              <a:rPr lang="en-US" sz="2800" dirty="0" smtClean="0"/>
              <a:t> Gas Feeder – controls gas feed rate.</a:t>
            </a:r>
          </a:p>
          <a:p>
            <a:pPr lvl="2">
              <a:buFont typeface="Arial" pitchFamily="34" charset="0"/>
              <a:buChar char="•"/>
              <a:defRPr/>
            </a:pPr>
            <a:r>
              <a:rPr lang="en-US" sz="2800" dirty="0" smtClean="0"/>
              <a:t> Ejector – produces the vacuum under which vacuum type systems operate.</a:t>
            </a:r>
          </a:p>
          <a:p>
            <a:pPr lvl="2">
              <a:buFont typeface="Arial" pitchFamily="34" charset="0"/>
              <a:buChar char="•"/>
              <a:defRPr/>
            </a:pPr>
            <a:endParaRPr lang="en-US" dirty="0"/>
          </a:p>
        </p:txBody>
      </p:sp>
      <p:sp>
        <p:nvSpPr>
          <p:cNvPr id="2" name="Title 1"/>
          <p:cNvSpPr>
            <a:spLocks noGrp="1"/>
          </p:cNvSpPr>
          <p:nvPr>
            <p:ph type="title"/>
          </p:nvPr>
        </p:nvSpPr>
        <p:spPr/>
        <p:txBody>
          <a:bodyPr/>
          <a:lstStyle/>
          <a:p>
            <a:pPr>
              <a:defRPr/>
            </a:pPr>
            <a:r>
              <a:rPr lang="en-US" dirty="0" smtClean="0"/>
              <a:t>Gaseous Chemical Feed</a:t>
            </a:r>
            <a:endParaRPr lang="en-US" dirty="0"/>
          </a:p>
        </p:txBody>
      </p:sp>
      <p:sp>
        <p:nvSpPr>
          <p:cNvPr id="809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80DAFF21-2605-4ECF-B929-40549DB9795D}" type="slidenum">
              <a:rPr lang="en-US" sz="1400" smtClean="0">
                <a:latin typeface="Arial" charset="0"/>
              </a:rPr>
              <a:pPr/>
              <a:t>78</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buFont typeface="Arial" pitchFamily="34" charset="0"/>
              <a:buChar char="•"/>
              <a:defRPr/>
            </a:pPr>
            <a:r>
              <a:rPr lang="en-US" sz="2400" dirty="0" smtClean="0"/>
              <a:t>Evaporator – used at large installations to convert gas from liquid phase to gaseous phase, permitting higher withdrawal rate from the ton container.</a:t>
            </a:r>
          </a:p>
          <a:p>
            <a:pPr indent="0">
              <a:defRPr/>
            </a:pPr>
            <a:endParaRPr lang="en-US" sz="800" dirty="0" smtClean="0"/>
          </a:p>
          <a:p>
            <a:pPr indent="0">
              <a:buFont typeface="Arial" pitchFamily="34" charset="0"/>
              <a:buChar char="•"/>
              <a:defRPr/>
            </a:pPr>
            <a:r>
              <a:rPr lang="en-US" sz="2400" dirty="0" smtClean="0"/>
              <a:t>Gas Solution Distributors – provides method where a single properly sized ejector can be used to split gas solution to several different feed points.</a:t>
            </a:r>
          </a:p>
          <a:p>
            <a:pPr indent="0">
              <a:defRPr/>
            </a:pPr>
            <a:endParaRPr lang="en-US" sz="800" dirty="0" smtClean="0"/>
          </a:p>
          <a:p>
            <a:pPr indent="0">
              <a:buFont typeface="Arial" pitchFamily="34" charset="0"/>
              <a:buChar char="•"/>
              <a:defRPr/>
            </a:pPr>
            <a:r>
              <a:rPr lang="en-US" sz="2400" dirty="0" smtClean="0"/>
              <a:t>Container Scales – used to measure the quantity of gas remaining in the containers.</a:t>
            </a:r>
          </a:p>
          <a:p>
            <a:pPr indent="0">
              <a:defRPr/>
            </a:pPr>
            <a:endParaRPr lang="en-US" sz="800" dirty="0" smtClean="0"/>
          </a:p>
          <a:p>
            <a:pPr indent="0">
              <a:buFont typeface="Arial" pitchFamily="34" charset="0"/>
              <a:buChar char="•"/>
              <a:defRPr/>
            </a:pPr>
            <a:r>
              <a:rPr lang="en-US" sz="2400" dirty="0" smtClean="0"/>
              <a:t>Gas Detectors – used to actuate an alarm if unacceptable levels of the gas are sensed in the ambient air of storage and feed rooms.</a:t>
            </a:r>
          </a:p>
          <a:p>
            <a:pPr indent="0">
              <a:defRPr/>
            </a:pPr>
            <a:endParaRPr lang="en-US" sz="800" dirty="0" smtClean="0"/>
          </a:p>
          <a:p>
            <a:pPr indent="0">
              <a:buFont typeface="Arial" pitchFamily="34" charset="0"/>
              <a:buChar char="•"/>
              <a:defRPr/>
            </a:pPr>
            <a:r>
              <a:rPr lang="en-US" sz="2400" dirty="0" smtClean="0"/>
              <a:t>Self Contained Breathing Equipment – used to protect operation personnel in case of gas leaks or during emergency access to areas with gas leaks.  </a:t>
            </a:r>
          </a:p>
          <a:p>
            <a:pPr indent="0">
              <a:defRPr/>
            </a:pPr>
            <a:endParaRPr lang="en-US" sz="800" dirty="0" smtClean="0"/>
          </a:p>
          <a:p>
            <a:pPr indent="0">
              <a:buFont typeface="Arial" pitchFamily="34" charset="0"/>
              <a:buChar char="•"/>
              <a:defRPr/>
            </a:pPr>
            <a:r>
              <a:rPr lang="en-US" sz="2400" dirty="0" smtClean="0"/>
              <a:t>Feed Water Booster Pump – raises pressure of ejector water supply for proper operation of ejector.</a:t>
            </a:r>
          </a:p>
          <a:p>
            <a:pPr indent="0">
              <a:defRPr/>
            </a:pPr>
            <a:endParaRPr lang="en-US" sz="800" dirty="0" smtClean="0"/>
          </a:p>
          <a:p>
            <a:pPr indent="0">
              <a:buFont typeface="Arial" pitchFamily="34" charset="0"/>
              <a:buChar char="•"/>
              <a:defRPr/>
            </a:pPr>
            <a:r>
              <a:rPr lang="en-US" sz="2400" dirty="0" smtClean="0"/>
              <a:t>Emergency Repair Kits – used to stop leaks in gas containers (2 sizes available – ton container and cylinder). </a:t>
            </a:r>
          </a:p>
          <a:p>
            <a:pPr indent="0">
              <a:defRPr/>
            </a:pPr>
            <a:endParaRPr lang="en-US" sz="1600" dirty="0"/>
          </a:p>
        </p:txBody>
      </p:sp>
      <p:sp>
        <p:nvSpPr>
          <p:cNvPr id="2" name="Title 1"/>
          <p:cNvSpPr>
            <a:spLocks noGrp="1"/>
          </p:cNvSpPr>
          <p:nvPr>
            <p:ph type="title"/>
          </p:nvPr>
        </p:nvSpPr>
        <p:spPr/>
        <p:txBody>
          <a:bodyPr/>
          <a:lstStyle/>
          <a:p>
            <a:pPr>
              <a:defRPr/>
            </a:pPr>
            <a:r>
              <a:rPr lang="en-US" sz="2800" b="1" dirty="0" smtClean="0"/>
              <a:t>Accessory Equipment for Gaseous Chlorine Feed System</a:t>
            </a:r>
            <a:endParaRPr lang="en-US" sz="2800" dirty="0"/>
          </a:p>
        </p:txBody>
      </p:sp>
      <p:sp>
        <p:nvSpPr>
          <p:cNvPr id="819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FFAE423A-F87C-4B70-B29A-6050B2FDD625}" type="slidenum">
              <a:rPr lang="en-US" sz="1400" smtClean="0">
                <a:latin typeface="Arial" charset="0"/>
              </a:rPr>
              <a:pPr/>
              <a:t>79</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defRPr/>
            </a:pPr>
            <a:endParaRPr lang="en-US" dirty="0" smtClean="0"/>
          </a:p>
          <a:p>
            <a:pPr indent="0">
              <a:defRPr/>
            </a:pPr>
            <a:endParaRPr lang="en-US" dirty="0" smtClean="0"/>
          </a:p>
          <a:p>
            <a:pPr indent="0">
              <a:defRPr/>
            </a:pPr>
            <a:endParaRPr lang="en-US" dirty="0"/>
          </a:p>
        </p:txBody>
      </p:sp>
      <p:sp>
        <p:nvSpPr>
          <p:cNvPr id="2" name="Title 1"/>
          <p:cNvSpPr>
            <a:spLocks noGrp="1"/>
          </p:cNvSpPr>
          <p:nvPr>
            <p:ph type="title"/>
          </p:nvPr>
        </p:nvSpPr>
        <p:spPr/>
        <p:txBody>
          <a:bodyPr/>
          <a:lstStyle/>
          <a:p>
            <a:pPr>
              <a:defRPr/>
            </a:pPr>
            <a:r>
              <a:rPr lang="en-US" dirty="0" smtClean="0"/>
              <a:t>pH</a:t>
            </a:r>
            <a:endParaRPr lang="en-US" dirty="0"/>
          </a:p>
        </p:txBody>
      </p:sp>
      <p:sp>
        <p:nvSpPr>
          <p:cNvPr id="922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C6A3DF34-E085-41D3-8691-72AEED8FA98F}" type="slidenum">
              <a:rPr lang="en-US" sz="1400" smtClean="0">
                <a:latin typeface="Arial" charset="0"/>
              </a:rPr>
              <a:pPr/>
              <a:t>8</a:t>
            </a:fld>
            <a:endParaRPr lang="en-US" sz="1400" smtClean="0">
              <a:latin typeface="Arial" charset="0"/>
            </a:endParaRPr>
          </a:p>
        </p:txBody>
      </p:sp>
      <p:pic>
        <p:nvPicPr>
          <p:cNvPr id="9221" name="Picture 5" descr="pH sc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 y="1009650"/>
            <a:ext cx="7837488"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191490" name="Rectangle 2"/>
          <p:cNvSpPr>
            <a:spLocks noGrp="1" noRot="1" noChangeArrowheads="1"/>
          </p:cNvSpPr>
          <p:nvPr>
            <p:ph type="title"/>
          </p:nvPr>
        </p:nvSpPr>
        <p:spPr/>
        <p:txBody>
          <a:bodyPr/>
          <a:lstStyle/>
          <a:p>
            <a:pPr eaLnBrk="1" hangingPunct="1">
              <a:defRPr/>
            </a:pPr>
            <a:r>
              <a:rPr lang="en-US" sz="4400" smtClean="0"/>
              <a:t>Typical Gas Chemical Feed System Ton Containers</a:t>
            </a:r>
          </a:p>
        </p:txBody>
      </p:sp>
      <p:sp>
        <p:nvSpPr>
          <p:cNvPr id="8294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7238D5FD-1A4E-48D6-8337-3E2178F28AE2}" type="slidenum">
              <a:rPr lang="en-US" sz="1400" smtClean="0">
                <a:latin typeface="Arial" charset="0"/>
              </a:rPr>
              <a:pPr/>
              <a:t>80</a:t>
            </a:fld>
            <a:endParaRPr lang="en-US" sz="1400" smtClean="0">
              <a:latin typeface="Arial" charset="0"/>
            </a:endParaRPr>
          </a:p>
        </p:txBody>
      </p:sp>
      <p:sp>
        <p:nvSpPr>
          <p:cNvPr id="82948"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949" name="Rectangle 7"/>
          <p:cNvSpPr>
            <a:spLocks noChangeArrowheads="1"/>
          </p:cNvSpPr>
          <p:nvPr/>
        </p:nvSpPr>
        <p:spPr bwMode="auto">
          <a:xfrm>
            <a:off x="0" y="804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82950" name="Object 6"/>
          <p:cNvGraphicFramePr>
            <a:graphicFrameLocks noChangeAspect="1"/>
          </p:cNvGraphicFramePr>
          <p:nvPr/>
        </p:nvGraphicFramePr>
        <p:xfrm>
          <a:off x="1009650" y="938213"/>
          <a:ext cx="7162800" cy="5248275"/>
        </p:xfrm>
        <a:graphic>
          <a:graphicData uri="http://schemas.openxmlformats.org/presentationml/2006/ole">
            <mc:AlternateContent xmlns:mc="http://schemas.openxmlformats.org/markup-compatibility/2006">
              <mc:Choice xmlns:v="urn:schemas-microsoft-com:vml" Requires="v">
                <p:oleObj spid="_x0000_s82953" r:id="rId4" imgW="6562725" imgH="3409950" progId="AutoCAD.Drawing.15">
                  <p:embed/>
                </p:oleObj>
              </mc:Choice>
              <mc:Fallback>
                <p:oleObj r:id="rId4" imgW="6562725" imgH="3409950" progId="AutoCAD.Drawing.15">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l="44725" t="24402" r="23965" b="31642"/>
                      <a:stretch>
                        <a:fillRect/>
                      </a:stretch>
                    </p:blipFill>
                    <p:spPr bwMode="auto">
                      <a:xfrm>
                        <a:off x="1009650" y="938213"/>
                        <a:ext cx="716280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192514" name="Rectangle 2"/>
          <p:cNvSpPr>
            <a:spLocks noGrp="1" noRot="1" noChangeArrowheads="1"/>
          </p:cNvSpPr>
          <p:nvPr>
            <p:ph type="title"/>
          </p:nvPr>
        </p:nvSpPr>
        <p:spPr/>
        <p:txBody>
          <a:bodyPr/>
          <a:lstStyle/>
          <a:p>
            <a:pPr eaLnBrk="1" hangingPunct="1">
              <a:defRPr/>
            </a:pPr>
            <a:r>
              <a:rPr lang="en-US" sz="4400" smtClean="0"/>
              <a:t>Typical Small Gas Chemical Feed System</a:t>
            </a:r>
          </a:p>
        </p:txBody>
      </p:sp>
      <p:sp>
        <p:nvSpPr>
          <p:cNvPr id="8397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A0653226-1908-4C15-945D-797026CF4FE0}" type="slidenum">
              <a:rPr lang="en-US" sz="1400" smtClean="0">
                <a:latin typeface="Arial" charset="0"/>
              </a:rPr>
              <a:pPr/>
              <a:t>81</a:t>
            </a:fld>
            <a:endParaRPr lang="en-US" sz="1400" smtClean="0">
              <a:latin typeface="Arial" charset="0"/>
            </a:endParaRPr>
          </a:p>
        </p:txBody>
      </p:sp>
      <p:sp>
        <p:nvSpPr>
          <p:cNvPr id="83972"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3973" name="Rectangle 7"/>
          <p:cNvSpPr>
            <a:spLocks noChangeArrowheads="1"/>
          </p:cNvSpPr>
          <p:nvPr/>
        </p:nvSpPr>
        <p:spPr bwMode="auto">
          <a:xfrm>
            <a:off x="0" y="1014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3974" name="Rectangle 9"/>
          <p:cNvSpPr>
            <a:spLocks noChangeArrowheads="1"/>
          </p:cNvSpPr>
          <p:nvPr/>
        </p:nvSpPr>
        <p:spPr bwMode="auto">
          <a:xfrm>
            <a:off x="0" y="1562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83975" name="Object 8"/>
          <p:cNvGraphicFramePr>
            <a:graphicFrameLocks noChangeAspect="1"/>
          </p:cNvGraphicFramePr>
          <p:nvPr/>
        </p:nvGraphicFramePr>
        <p:xfrm>
          <a:off x="131763" y="1720850"/>
          <a:ext cx="8866187" cy="4049713"/>
        </p:xfrm>
        <a:graphic>
          <a:graphicData uri="http://schemas.openxmlformats.org/presentationml/2006/ole">
            <mc:AlternateContent xmlns:mc="http://schemas.openxmlformats.org/markup-compatibility/2006">
              <mc:Choice xmlns:v="urn:schemas-microsoft-com:vml" Requires="v">
                <p:oleObj spid="_x0000_s83978" r:id="rId4" imgW="6562725" imgH="3409950" progId="AutoCAD.Drawing.15">
                  <p:embed/>
                </p:oleObj>
              </mc:Choice>
              <mc:Fallback>
                <p:oleObj r:id="rId4" imgW="6562725" imgH="3409950" progId="AutoCAD.Drawing.15">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l="11703" t="25743" r="37619" b="29497"/>
                      <a:stretch>
                        <a:fillRect/>
                      </a:stretch>
                    </p:blipFill>
                    <p:spPr bwMode="auto">
                      <a:xfrm>
                        <a:off x="131763" y="1720850"/>
                        <a:ext cx="8866187" cy="404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193538" name="Rectangle 2"/>
          <p:cNvSpPr>
            <a:spLocks noGrp="1" noRot="1" noChangeArrowheads="1"/>
          </p:cNvSpPr>
          <p:nvPr>
            <p:ph type="title"/>
          </p:nvPr>
        </p:nvSpPr>
        <p:spPr/>
        <p:txBody>
          <a:bodyPr/>
          <a:lstStyle/>
          <a:p>
            <a:pPr eaLnBrk="1" hangingPunct="1">
              <a:defRPr/>
            </a:pPr>
            <a:r>
              <a:rPr lang="en-US" smtClean="0"/>
              <a:t>Quiz – Type of  Feeder System?</a:t>
            </a:r>
          </a:p>
        </p:txBody>
      </p:sp>
      <p:sp>
        <p:nvSpPr>
          <p:cNvPr id="8499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90DC36AE-3ADC-417D-B77F-98D387FB33B5}" type="slidenum">
              <a:rPr lang="en-US" sz="1400" smtClean="0">
                <a:latin typeface="Arial" charset="0"/>
              </a:rPr>
              <a:pPr/>
              <a:t>82</a:t>
            </a:fld>
            <a:endParaRPr lang="en-US" sz="1400" smtClean="0">
              <a:latin typeface="Arial" charset="0"/>
            </a:endParaRPr>
          </a:p>
        </p:txBody>
      </p:sp>
      <p:graphicFrame>
        <p:nvGraphicFramePr>
          <p:cNvPr id="84996" name="Object 9"/>
          <p:cNvGraphicFramePr>
            <a:graphicFrameLocks noChangeAspect="1"/>
          </p:cNvGraphicFramePr>
          <p:nvPr/>
        </p:nvGraphicFramePr>
        <p:xfrm>
          <a:off x="171450" y="1557338"/>
          <a:ext cx="8867775" cy="4581525"/>
        </p:xfrm>
        <a:graphic>
          <a:graphicData uri="http://schemas.openxmlformats.org/presentationml/2006/ole">
            <mc:AlternateContent xmlns:mc="http://schemas.openxmlformats.org/markup-compatibility/2006">
              <mc:Choice xmlns:v="urn:schemas-microsoft-com:vml" Requires="v">
                <p:oleObj spid="_x0000_s84999" r:id="rId4" imgW="6496050" imgH="3362325" progId="AutoCAD.Drawing.15">
                  <p:embed/>
                </p:oleObj>
              </mc:Choice>
              <mc:Fallback>
                <p:oleObj r:id="rId4" imgW="6496050" imgH="3362325" progId="AutoCAD.Drawing.15">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l="30122" t="31274" r="36597" b="35898"/>
                      <a:stretch>
                        <a:fillRect/>
                      </a:stretch>
                    </p:blipFill>
                    <p:spPr bwMode="auto">
                      <a:xfrm>
                        <a:off x="171450" y="1557338"/>
                        <a:ext cx="8867775"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lgn="ctr">
              <a:defRPr/>
            </a:pPr>
            <a:endParaRPr lang="en-US" dirty="0" smtClean="0"/>
          </a:p>
          <a:p>
            <a:pPr indent="0" algn="ctr">
              <a:defRPr/>
            </a:pPr>
            <a:r>
              <a:rPr lang="en-US" dirty="0" smtClean="0"/>
              <a:t>Optional practice multiple choice questions.</a:t>
            </a:r>
          </a:p>
        </p:txBody>
      </p:sp>
      <p:sp>
        <p:nvSpPr>
          <p:cNvPr id="2" name="Title 1"/>
          <p:cNvSpPr>
            <a:spLocks noGrp="1"/>
          </p:cNvSpPr>
          <p:nvPr>
            <p:ph type="title"/>
          </p:nvPr>
        </p:nvSpPr>
        <p:spPr/>
        <p:txBody>
          <a:bodyPr/>
          <a:lstStyle/>
          <a:p>
            <a:pPr>
              <a:defRPr/>
            </a:pPr>
            <a:r>
              <a:rPr lang="en-US" dirty="0" smtClean="0"/>
              <a:t>Review Questions</a:t>
            </a:r>
            <a:endParaRPr lang="en-US" dirty="0"/>
          </a:p>
        </p:txBody>
      </p:sp>
      <p:sp>
        <p:nvSpPr>
          <p:cNvPr id="8602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E86826CD-E85C-4B80-B36C-E38815A5F984}" type="slidenum">
              <a:rPr lang="en-US" sz="1400" smtClean="0">
                <a:latin typeface="Arial" charset="0"/>
              </a:rPr>
              <a:pPr/>
              <a:t>83</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Primary coagulants</a:t>
            </a:r>
            <a:endParaRPr lang="en-US" sz="2800" dirty="0" smtClean="0"/>
          </a:p>
          <a:p>
            <a:pPr marL="850900" lvl="1" indent="-514350">
              <a:buFont typeface="+mj-lt"/>
              <a:buAutoNum type="alphaUcPeriod"/>
              <a:defRPr/>
            </a:pPr>
            <a:r>
              <a:rPr lang="en-US" dirty="0" smtClean="0"/>
              <a:t>Coagulant aids</a:t>
            </a:r>
            <a:endParaRPr lang="en-US" sz="2800" dirty="0" smtClean="0"/>
          </a:p>
          <a:p>
            <a:pPr marL="850900" lvl="1" indent="-514350">
              <a:buFont typeface="+mj-lt"/>
              <a:buAutoNum type="alphaUcPeriod"/>
              <a:defRPr/>
            </a:pPr>
            <a:r>
              <a:rPr lang="en-US" dirty="0" smtClean="0"/>
              <a:t>Potassium permanganate</a:t>
            </a:r>
            <a:endParaRPr lang="en-US" sz="2800" dirty="0" smtClean="0"/>
          </a:p>
          <a:p>
            <a:pPr marL="850900" lvl="1" indent="-514350">
              <a:buFont typeface="+mj-lt"/>
              <a:buAutoNum type="alphaUcPeriod"/>
              <a:defRPr/>
            </a:pPr>
            <a:r>
              <a:rPr lang="en-US" dirty="0" smtClean="0"/>
              <a:t>Zinc orthophosphate</a:t>
            </a:r>
            <a:endParaRPr lang="en-US" sz="2800" dirty="0" smtClean="0"/>
          </a:p>
          <a:p>
            <a:pPr indent="0">
              <a:defRPr/>
            </a:pPr>
            <a:endParaRPr lang="en-US" dirty="0"/>
          </a:p>
        </p:txBody>
      </p:sp>
      <p:sp>
        <p:nvSpPr>
          <p:cNvPr id="2" name="Title 1"/>
          <p:cNvSpPr>
            <a:spLocks noGrp="1"/>
          </p:cNvSpPr>
          <p:nvPr>
            <p:ph type="title"/>
          </p:nvPr>
        </p:nvSpPr>
        <p:spPr/>
        <p:txBody>
          <a:bodyPr/>
          <a:lstStyle/>
          <a:p>
            <a:pPr algn="l">
              <a:defRPr/>
            </a:pPr>
            <a:r>
              <a:rPr lang="en-US" dirty="0" smtClean="0"/>
              <a:t>1</a:t>
            </a:r>
            <a:r>
              <a:rPr lang="en-US" sz="3600" dirty="0" smtClean="0"/>
              <a:t>. ________________ _____________ add density to slow settling </a:t>
            </a:r>
            <a:r>
              <a:rPr lang="en-US" sz="3600" dirty="0" err="1" smtClean="0"/>
              <a:t>flocs</a:t>
            </a:r>
            <a:r>
              <a:rPr lang="en-US" sz="3600" dirty="0" smtClean="0"/>
              <a:t> and toughness to </a:t>
            </a:r>
            <a:r>
              <a:rPr lang="en-US" sz="3600" dirty="0" err="1" smtClean="0"/>
              <a:t>floc</a:t>
            </a:r>
            <a:r>
              <a:rPr lang="en-US" sz="3600" dirty="0" smtClean="0"/>
              <a:t> so they will not break up during the mixing and settling process.</a:t>
            </a:r>
            <a:endParaRPr lang="en-US" sz="3600" dirty="0"/>
          </a:p>
        </p:txBody>
      </p:sp>
      <p:sp>
        <p:nvSpPr>
          <p:cNvPr id="8704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6709C9F3-8073-47B6-B1BA-3029B78A4D7A}" type="slidenum">
              <a:rPr lang="en-US" sz="1400" smtClean="0">
                <a:latin typeface="Arial" charset="0"/>
              </a:rPr>
              <a:pPr/>
              <a:t>84</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Speed of 40% and Stroke of 40%</a:t>
            </a:r>
            <a:endParaRPr lang="en-US" sz="2800" dirty="0" smtClean="0"/>
          </a:p>
          <a:p>
            <a:pPr marL="850900" lvl="1" indent="-514350">
              <a:buFont typeface="+mj-lt"/>
              <a:buAutoNum type="alphaUcPeriod"/>
              <a:defRPr/>
            </a:pPr>
            <a:r>
              <a:rPr lang="en-US" dirty="0" smtClean="0"/>
              <a:t>Speed of 50% and Stroke of 50%</a:t>
            </a:r>
            <a:endParaRPr lang="en-US" sz="2800" dirty="0" smtClean="0"/>
          </a:p>
          <a:p>
            <a:pPr marL="850900" lvl="1" indent="-514350">
              <a:buFont typeface="+mj-lt"/>
              <a:buAutoNum type="alphaUcPeriod"/>
              <a:defRPr/>
            </a:pPr>
            <a:r>
              <a:rPr lang="en-US" dirty="0" smtClean="0"/>
              <a:t>Speed of 70% and Stroke of 70%</a:t>
            </a:r>
            <a:endParaRPr lang="en-US" sz="2800" dirty="0" smtClean="0"/>
          </a:p>
          <a:p>
            <a:pPr marL="850900" lvl="1" indent="-514350">
              <a:buFont typeface="+mj-lt"/>
              <a:buAutoNum type="alphaUcPeriod"/>
              <a:defRPr/>
            </a:pPr>
            <a:r>
              <a:rPr lang="en-US" dirty="0" smtClean="0"/>
              <a:t>Speed of 80% and Stroke of 80%</a:t>
            </a:r>
            <a:endParaRPr lang="en-US" sz="2800" dirty="0" smtClean="0"/>
          </a:p>
          <a:p>
            <a:pPr indent="0">
              <a:defRPr/>
            </a:pPr>
            <a:endParaRPr lang="en-US" dirty="0"/>
          </a:p>
        </p:txBody>
      </p:sp>
      <p:sp>
        <p:nvSpPr>
          <p:cNvPr id="2" name="Title 1"/>
          <p:cNvSpPr>
            <a:spLocks noGrp="1"/>
          </p:cNvSpPr>
          <p:nvPr>
            <p:ph type="title"/>
          </p:nvPr>
        </p:nvSpPr>
        <p:spPr/>
        <p:txBody>
          <a:bodyPr/>
          <a:lstStyle/>
          <a:p>
            <a:pPr algn="l">
              <a:defRPr/>
            </a:pPr>
            <a:r>
              <a:rPr lang="en-US" sz="3600" dirty="0" smtClean="0"/>
              <a:t>2.  A pump is rated at a maximum output of 24 gallons per day.  The system feeds about 6 gallons of sodium hypochlorite each of the 2 shifts it runs.  What speed and stroke setting would be expected?</a:t>
            </a:r>
            <a:br>
              <a:rPr lang="en-US" sz="3600" dirty="0" smtClean="0"/>
            </a:br>
            <a:endParaRPr lang="en-US" sz="3600" dirty="0"/>
          </a:p>
        </p:txBody>
      </p:sp>
      <p:sp>
        <p:nvSpPr>
          <p:cNvPr id="880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F13623D9-983D-474B-A549-511F1B718B85}" type="slidenum">
              <a:rPr lang="en-US" sz="1400" smtClean="0">
                <a:latin typeface="Arial" charset="0"/>
              </a:rPr>
              <a:pPr/>
              <a:t>85</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Diaphragm</a:t>
            </a:r>
            <a:endParaRPr lang="en-US" sz="2800" dirty="0" smtClean="0"/>
          </a:p>
          <a:p>
            <a:pPr marL="850900" lvl="1" indent="-514350">
              <a:buFont typeface="+mj-lt"/>
              <a:buAutoNum type="alphaUcPeriod"/>
              <a:defRPr/>
            </a:pPr>
            <a:r>
              <a:rPr lang="en-US" dirty="0" smtClean="0"/>
              <a:t>Centrifugal</a:t>
            </a:r>
            <a:endParaRPr lang="en-US" sz="2800" dirty="0" smtClean="0"/>
          </a:p>
          <a:p>
            <a:pPr marL="850900" lvl="1" indent="-514350">
              <a:buFont typeface="+mj-lt"/>
              <a:buAutoNum type="alphaUcPeriod"/>
              <a:defRPr/>
            </a:pPr>
            <a:r>
              <a:rPr lang="en-US" dirty="0" smtClean="0"/>
              <a:t>Peristaltic</a:t>
            </a:r>
            <a:endParaRPr lang="en-US" sz="2800" dirty="0" smtClean="0"/>
          </a:p>
          <a:p>
            <a:pPr marL="850900" lvl="1" indent="-514350">
              <a:buFont typeface="+mj-lt"/>
              <a:buAutoNum type="alphaUcPeriod"/>
              <a:defRPr/>
            </a:pPr>
            <a:r>
              <a:rPr lang="en-US" dirty="0" smtClean="0"/>
              <a:t>Both A and C</a:t>
            </a:r>
            <a:endParaRPr lang="en-US" sz="2800" dirty="0" smtClean="0"/>
          </a:p>
          <a:p>
            <a:pPr indent="0">
              <a:defRPr/>
            </a:pPr>
            <a:endParaRPr lang="en-US" dirty="0"/>
          </a:p>
        </p:txBody>
      </p:sp>
      <p:sp>
        <p:nvSpPr>
          <p:cNvPr id="2" name="Title 1"/>
          <p:cNvSpPr>
            <a:spLocks noGrp="1"/>
          </p:cNvSpPr>
          <p:nvPr>
            <p:ph type="title"/>
          </p:nvPr>
        </p:nvSpPr>
        <p:spPr/>
        <p:txBody>
          <a:bodyPr/>
          <a:lstStyle/>
          <a:p>
            <a:pPr algn="l">
              <a:defRPr/>
            </a:pPr>
            <a:r>
              <a:rPr lang="en-US" dirty="0" smtClean="0"/>
              <a:t>3. Which of the following is (are) displacement pump(s):</a:t>
            </a:r>
            <a:endParaRPr lang="en-US" dirty="0"/>
          </a:p>
        </p:txBody>
      </p:sp>
      <p:sp>
        <p:nvSpPr>
          <p:cNvPr id="890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3BF1A62A-2BA4-4D35-9B38-5A9BA90F5BCC}" type="slidenum">
              <a:rPr lang="en-US" sz="1400" smtClean="0">
                <a:latin typeface="Arial" charset="0"/>
              </a:rPr>
              <a:pPr/>
              <a:t>86</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609 pounds</a:t>
            </a:r>
            <a:endParaRPr lang="en-US" sz="2800" dirty="0" smtClean="0"/>
          </a:p>
          <a:p>
            <a:pPr marL="850900" lvl="1" indent="-514350">
              <a:buFont typeface="+mj-lt"/>
              <a:buAutoNum type="alphaUcPeriod"/>
              <a:defRPr/>
            </a:pPr>
            <a:r>
              <a:rPr lang="en-US" dirty="0" smtClean="0"/>
              <a:t>366 pounds</a:t>
            </a:r>
            <a:endParaRPr lang="en-US" sz="2800" dirty="0" smtClean="0"/>
          </a:p>
          <a:p>
            <a:pPr marL="850900" lvl="1" indent="-514350">
              <a:buFont typeface="+mj-lt"/>
              <a:buAutoNum type="alphaUcPeriod"/>
              <a:defRPr/>
            </a:pPr>
            <a:r>
              <a:rPr lang="en-US" dirty="0" smtClean="0"/>
              <a:t>44 pounds</a:t>
            </a:r>
            <a:endParaRPr lang="en-US" sz="2800" dirty="0" smtClean="0"/>
          </a:p>
          <a:p>
            <a:pPr marL="850900" lvl="1" indent="-514350">
              <a:buFont typeface="+mj-lt"/>
              <a:buAutoNum type="alphaUcPeriod"/>
              <a:defRPr/>
            </a:pPr>
            <a:r>
              <a:rPr lang="en-US" dirty="0" smtClean="0"/>
              <a:t>12 pounds</a:t>
            </a:r>
            <a:endParaRPr lang="en-US" sz="2800" dirty="0" smtClean="0"/>
          </a:p>
          <a:p>
            <a:pPr indent="0">
              <a:defRPr/>
            </a:pPr>
            <a:endParaRPr lang="en-US" dirty="0"/>
          </a:p>
        </p:txBody>
      </p:sp>
      <p:sp>
        <p:nvSpPr>
          <p:cNvPr id="2" name="Title 1"/>
          <p:cNvSpPr>
            <a:spLocks noGrp="1"/>
          </p:cNvSpPr>
          <p:nvPr>
            <p:ph type="title"/>
          </p:nvPr>
        </p:nvSpPr>
        <p:spPr/>
        <p:txBody>
          <a:bodyPr/>
          <a:lstStyle/>
          <a:p>
            <a:pPr algn="l">
              <a:defRPr/>
            </a:pPr>
            <a:r>
              <a:rPr lang="en-US" sz="3200" dirty="0" smtClean="0"/>
              <a:t>4. 60% </a:t>
            </a:r>
            <a:r>
              <a:rPr lang="en-US" sz="3200" dirty="0" err="1" smtClean="0"/>
              <a:t>hydrofluosilicic</a:t>
            </a:r>
            <a:r>
              <a:rPr lang="en-US" sz="3200" dirty="0" smtClean="0"/>
              <a:t> acid has a specific gravity of 1.46.  How much (in pounds) does a 50 gallon drum weigh (in pounds)?</a:t>
            </a:r>
            <a:endParaRPr lang="en-US" sz="3200" dirty="0"/>
          </a:p>
        </p:txBody>
      </p:sp>
      <p:sp>
        <p:nvSpPr>
          <p:cNvPr id="901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2C72BF93-AA8B-4523-86EE-9AE183EA2312}" type="slidenum">
              <a:rPr lang="en-US" sz="1400" smtClean="0">
                <a:latin typeface="Arial" charset="0"/>
              </a:rPr>
              <a:pPr/>
              <a:t>87</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0" end="0"/>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hydrogen ion</a:t>
            </a:r>
            <a:endParaRPr lang="en-US" sz="2800" dirty="0" smtClean="0"/>
          </a:p>
          <a:p>
            <a:pPr marL="850900" lvl="1" indent="-514350">
              <a:buFont typeface="+mj-lt"/>
              <a:buAutoNum type="alphaUcPeriod"/>
              <a:defRPr/>
            </a:pPr>
            <a:r>
              <a:rPr lang="en-US" dirty="0" smtClean="0"/>
              <a:t>anion ion</a:t>
            </a:r>
            <a:endParaRPr lang="en-US" sz="2800" dirty="0" smtClean="0"/>
          </a:p>
          <a:p>
            <a:pPr marL="850900" lvl="1" indent="-514350">
              <a:buFont typeface="+mj-lt"/>
              <a:buAutoNum type="alphaUcPeriod"/>
              <a:defRPr/>
            </a:pPr>
            <a:r>
              <a:rPr lang="en-US" dirty="0" smtClean="0"/>
              <a:t>hydroxyl ion</a:t>
            </a:r>
            <a:endParaRPr lang="en-US" sz="2800" dirty="0" smtClean="0"/>
          </a:p>
          <a:p>
            <a:pPr marL="850900" lvl="1" indent="-514350">
              <a:buFont typeface="+mj-lt"/>
              <a:buAutoNum type="alphaUcPeriod"/>
              <a:defRPr/>
            </a:pPr>
            <a:r>
              <a:rPr lang="en-US" dirty="0" err="1" smtClean="0"/>
              <a:t>cation</a:t>
            </a:r>
            <a:r>
              <a:rPr lang="en-US" dirty="0" smtClean="0"/>
              <a:t> ion</a:t>
            </a:r>
            <a:endParaRPr lang="en-US" sz="2800" dirty="0" smtClean="0"/>
          </a:p>
          <a:p>
            <a:pPr indent="0">
              <a:defRPr/>
            </a:pPr>
            <a:endParaRPr lang="en-US" dirty="0"/>
          </a:p>
        </p:txBody>
      </p:sp>
      <p:sp>
        <p:nvSpPr>
          <p:cNvPr id="2" name="Title 1"/>
          <p:cNvSpPr>
            <a:spLocks noGrp="1"/>
          </p:cNvSpPr>
          <p:nvPr>
            <p:ph type="title"/>
          </p:nvPr>
        </p:nvSpPr>
        <p:spPr/>
        <p:txBody>
          <a:bodyPr/>
          <a:lstStyle/>
          <a:p>
            <a:pPr algn="l">
              <a:defRPr/>
            </a:pPr>
            <a:r>
              <a:rPr lang="en-US" dirty="0" smtClean="0"/>
              <a:t>5</a:t>
            </a:r>
            <a:r>
              <a:rPr lang="en-US" sz="4000" dirty="0" smtClean="0"/>
              <a:t>. pH is the measure of the ______________ ____________ strength.</a:t>
            </a:r>
            <a:endParaRPr lang="en-US" sz="4000" dirty="0"/>
          </a:p>
        </p:txBody>
      </p:sp>
      <p:sp>
        <p:nvSpPr>
          <p:cNvPr id="911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08AB02EB-FEF3-45A2-AFC1-1759880D7620}" type="slidenum">
              <a:rPr lang="en-US" sz="1400" smtClean="0">
                <a:latin typeface="Arial" charset="0"/>
              </a:rPr>
              <a:pPr/>
              <a:t>88</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Diffuser</a:t>
            </a:r>
            <a:endParaRPr lang="en-US" sz="2800" dirty="0" smtClean="0"/>
          </a:p>
          <a:p>
            <a:pPr marL="850900" lvl="1" indent="-514350">
              <a:buFont typeface="+mj-lt"/>
              <a:buAutoNum type="alphaUcPeriod"/>
              <a:defRPr/>
            </a:pPr>
            <a:r>
              <a:rPr lang="en-US" dirty="0" smtClean="0"/>
              <a:t>Ejector</a:t>
            </a:r>
            <a:endParaRPr lang="en-US" sz="2800" dirty="0" smtClean="0"/>
          </a:p>
          <a:p>
            <a:pPr marL="850900" lvl="1" indent="-514350">
              <a:buFont typeface="+mj-lt"/>
              <a:buAutoNum type="alphaUcPeriod"/>
              <a:defRPr/>
            </a:pPr>
            <a:r>
              <a:rPr lang="en-US" dirty="0" smtClean="0"/>
              <a:t>Effluent Nozzle</a:t>
            </a:r>
            <a:endParaRPr lang="en-US" sz="2800" dirty="0" smtClean="0"/>
          </a:p>
          <a:p>
            <a:pPr marL="850900" lvl="1" indent="-514350">
              <a:buFont typeface="+mj-lt"/>
              <a:buAutoNum type="alphaUcPeriod"/>
              <a:defRPr/>
            </a:pPr>
            <a:r>
              <a:rPr lang="en-US" dirty="0" smtClean="0"/>
              <a:t>Pressure Regulating Valve</a:t>
            </a:r>
            <a:endParaRPr lang="en-US" sz="2800" dirty="0" smtClean="0"/>
          </a:p>
          <a:p>
            <a:pPr indent="0">
              <a:defRPr/>
            </a:pPr>
            <a:endParaRPr lang="en-US" dirty="0"/>
          </a:p>
        </p:txBody>
      </p:sp>
      <p:sp>
        <p:nvSpPr>
          <p:cNvPr id="2" name="Title 1"/>
          <p:cNvSpPr>
            <a:spLocks noGrp="1"/>
          </p:cNvSpPr>
          <p:nvPr>
            <p:ph type="title"/>
          </p:nvPr>
        </p:nvSpPr>
        <p:spPr/>
        <p:txBody>
          <a:bodyPr/>
          <a:lstStyle/>
          <a:p>
            <a:pPr algn="l">
              <a:defRPr/>
            </a:pPr>
            <a:r>
              <a:rPr lang="en-US" sz="3600" dirty="0" smtClean="0"/>
              <a:t>6. Name a device which creates vacuum to move chemical solution into the main flow of water.</a:t>
            </a:r>
            <a:endParaRPr lang="en-US" sz="3600" dirty="0"/>
          </a:p>
        </p:txBody>
      </p:sp>
      <p:sp>
        <p:nvSpPr>
          <p:cNvPr id="9216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8CCD781B-B268-4456-9AFF-FE2186A877F3}" type="slidenum">
              <a:rPr lang="en-US" sz="1400" smtClean="0">
                <a:latin typeface="Arial" charset="0"/>
              </a:rPr>
              <a:pPr/>
              <a:t>89</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1524000"/>
          <a:ext cx="8229598" cy="5942019"/>
        </p:xfrm>
        <a:graphic>
          <a:graphicData uri="http://schemas.openxmlformats.org/drawingml/2006/table">
            <a:tbl>
              <a:tblPr/>
              <a:tblGrid>
                <a:gridCol w="2413190"/>
                <a:gridCol w="2320375"/>
                <a:gridCol w="3496033"/>
              </a:tblGrid>
              <a:tr h="595662">
                <a:tc gridSpan="2">
                  <a:txBody>
                    <a:bodyPr/>
                    <a:lstStyle/>
                    <a:p>
                      <a:pPr marL="0" marR="0" algn="ctr">
                        <a:spcBef>
                          <a:spcPts val="0"/>
                        </a:spcBef>
                        <a:spcAft>
                          <a:spcPts val="0"/>
                        </a:spcAft>
                      </a:pPr>
                      <a:r>
                        <a:rPr lang="en-US" sz="3200" b="1" dirty="0">
                          <a:solidFill>
                            <a:schemeClr val="bg2"/>
                          </a:solidFill>
                          <a:latin typeface="Arial Narrow"/>
                          <a:ea typeface="Times New Roman"/>
                          <a:cs typeface="Times New Roman"/>
                        </a:rPr>
                        <a:t>If you add</a:t>
                      </a:r>
                      <a:endParaRPr lang="en-US" sz="3200" b="1" dirty="0">
                        <a:solidFill>
                          <a:schemeClr val="bg2"/>
                        </a:solidFill>
                        <a:latin typeface="Times New Roman"/>
                        <a:ea typeface="Times New Roman"/>
                        <a:cs typeface="Times New Roman"/>
                      </a:endParaRPr>
                    </a:p>
                  </a:txBody>
                  <a:tcPr marL="69383" marR="69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a:txBody>
                    <a:bodyPr/>
                    <a:lstStyle/>
                    <a:p>
                      <a:pPr marL="0" marR="0" algn="ctr">
                        <a:spcBef>
                          <a:spcPts val="0"/>
                        </a:spcBef>
                        <a:spcAft>
                          <a:spcPts val="0"/>
                        </a:spcAft>
                      </a:pPr>
                      <a:r>
                        <a:rPr lang="en-US" sz="3200" b="1" dirty="0">
                          <a:solidFill>
                            <a:schemeClr val="bg2"/>
                          </a:solidFill>
                          <a:latin typeface="Arial Narrow"/>
                          <a:ea typeface="Times New Roman"/>
                          <a:cs typeface="Times New Roman"/>
                        </a:rPr>
                        <a:t>The pH will be:</a:t>
                      </a:r>
                      <a:endParaRPr lang="en-US" sz="3200" b="1" dirty="0">
                        <a:solidFill>
                          <a:schemeClr val="bg2"/>
                        </a:solidFill>
                        <a:latin typeface="Times New Roman"/>
                        <a:ea typeface="Times New Roman"/>
                        <a:cs typeface="Times New Roman"/>
                      </a:endParaRPr>
                    </a:p>
                  </a:txBody>
                  <a:tcPr marL="69383" marR="69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731513">
                <a:tc>
                  <a:txBody>
                    <a:bodyPr/>
                    <a:lstStyle/>
                    <a:p>
                      <a:pPr marL="0" marR="0" algn="ctr">
                        <a:spcBef>
                          <a:spcPts val="0"/>
                        </a:spcBef>
                        <a:spcAft>
                          <a:spcPts val="0"/>
                        </a:spcAft>
                      </a:pPr>
                      <a:r>
                        <a:rPr lang="en-US" sz="2400" b="0" dirty="0">
                          <a:latin typeface="Arial Narrow"/>
                          <a:ea typeface="Times New Roman"/>
                          <a:cs typeface="Times New Roman"/>
                        </a:rPr>
                        <a:t>Potassium hydroxide</a:t>
                      </a:r>
                      <a:endParaRPr lang="en-US" sz="2400" b="0" dirty="0">
                        <a:latin typeface="Times New Roman"/>
                        <a:ea typeface="Times New Roman"/>
                        <a:cs typeface="Times New Roman"/>
                      </a:endParaRPr>
                    </a:p>
                  </a:txBody>
                  <a:tcPr marL="69383" marR="69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dirty="0">
                          <a:latin typeface="Arial Narrow"/>
                          <a:ea typeface="Times New Roman"/>
                          <a:cs typeface="Times New Roman"/>
                        </a:rPr>
                        <a:t>KOH</a:t>
                      </a:r>
                      <a:endParaRPr lang="en-US" sz="2400" b="0" dirty="0">
                        <a:latin typeface="Times New Roman"/>
                        <a:ea typeface="Times New Roman"/>
                        <a:cs typeface="Times New Roman"/>
                      </a:endParaRPr>
                    </a:p>
                  </a:txBody>
                  <a:tcPr marL="69383" marR="69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dirty="0">
                          <a:latin typeface="Arial Narrow"/>
                          <a:ea typeface="Times New Roman"/>
                          <a:cs typeface="Times New Roman"/>
                        </a:rPr>
                        <a:t>Raised</a:t>
                      </a:r>
                      <a:endParaRPr lang="en-US" sz="2400" b="0" dirty="0">
                        <a:latin typeface="Times New Roman"/>
                        <a:ea typeface="Times New Roman"/>
                        <a:cs typeface="Times New Roman"/>
                      </a:endParaRPr>
                    </a:p>
                  </a:txBody>
                  <a:tcPr marL="69383" marR="69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1484">
                <a:tc>
                  <a:txBody>
                    <a:bodyPr/>
                    <a:lstStyle/>
                    <a:p>
                      <a:pPr marL="0" marR="0" algn="ctr">
                        <a:spcBef>
                          <a:spcPts val="0"/>
                        </a:spcBef>
                        <a:spcAft>
                          <a:spcPts val="0"/>
                        </a:spcAft>
                      </a:pPr>
                      <a:r>
                        <a:rPr lang="en-US" sz="2400" b="0" dirty="0">
                          <a:latin typeface="Arial Narrow"/>
                          <a:ea typeface="Times New Roman"/>
                          <a:cs typeface="Times New Roman"/>
                        </a:rPr>
                        <a:t>Nitric Acid</a:t>
                      </a:r>
                      <a:endParaRPr lang="en-US" sz="2400" b="0" dirty="0">
                        <a:latin typeface="Times New Roman"/>
                        <a:ea typeface="Times New Roman"/>
                        <a:cs typeface="Times New Roman"/>
                      </a:endParaRPr>
                    </a:p>
                  </a:txBody>
                  <a:tcPr marL="69383" marR="69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dirty="0">
                          <a:latin typeface="Arial Narrow"/>
                          <a:ea typeface="Times New Roman"/>
                          <a:cs typeface="Times New Roman"/>
                        </a:rPr>
                        <a:t>HNO</a:t>
                      </a:r>
                      <a:r>
                        <a:rPr lang="en-US" sz="2400" b="0" baseline="-25000" dirty="0">
                          <a:latin typeface="Arial Narrow"/>
                          <a:ea typeface="Times New Roman"/>
                          <a:cs typeface="Times New Roman"/>
                        </a:rPr>
                        <a:t>3</a:t>
                      </a:r>
                      <a:endParaRPr lang="en-US" sz="2400" b="0" dirty="0">
                        <a:latin typeface="Times New Roman"/>
                        <a:ea typeface="Times New Roman"/>
                        <a:cs typeface="Times New Roman"/>
                      </a:endParaRPr>
                    </a:p>
                  </a:txBody>
                  <a:tcPr marL="69383" marR="69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dirty="0">
                          <a:latin typeface="Arial Narrow"/>
                          <a:ea typeface="Times New Roman"/>
                          <a:cs typeface="Times New Roman"/>
                        </a:rPr>
                        <a:t>Lowered</a:t>
                      </a:r>
                      <a:endParaRPr lang="en-US" sz="2400" b="0" dirty="0">
                        <a:latin typeface="Times New Roman"/>
                        <a:ea typeface="Times New Roman"/>
                        <a:cs typeface="Times New Roman"/>
                      </a:endParaRPr>
                    </a:p>
                  </a:txBody>
                  <a:tcPr marL="69383" marR="69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2967">
                <a:tc>
                  <a:txBody>
                    <a:bodyPr/>
                    <a:lstStyle/>
                    <a:p>
                      <a:pPr marL="0" marR="0" algn="ctr">
                        <a:spcBef>
                          <a:spcPts val="0"/>
                        </a:spcBef>
                        <a:spcAft>
                          <a:spcPts val="0"/>
                        </a:spcAft>
                      </a:pPr>
                      <a:r>
                        <a:rPr lang="en-US" sz="2400" b="0">
                          <a:latin typeface="Arial Narrow"/>
                          <a:ea typeface="Times New Roman"/>
                          <a:cs typeface="Times New Roman"/>
                        </a:rPr>
                        <a:t>Calcium Hydroxide</a:t>
                      </a:r>
                      <a:endParaRPr lang="en-US" sz="2400" b="0">
                        <a:latin typeface="Times New Roman"/>
                        <a:ea typeface="Times New Roman"/>
                        <a:cs typeface="Times New Roman"/>
                      </a:endParaRPr>
                    </a:p>
                    <a:p>
                      <a:pPr marL="0" marR="0" algn="ctr">
                        <a:spcBef>
                          <a:spcPts val="0"/>
                        </a:spcBef>
                        <a:spcAft>
                          <a:spcPts val="0"/>
                        </a:spcAft>
                      </a:pPr>
                      <a:r>
                        <a:rPr lang="en-US" sz="2400" b="0">
                          <a:latin typeface="Arial Narrow"/>
                          <a:ea typeface="Times New Roman"/>
                          <a:cs typeface="Times New Roman"/>
                        </a:rPr>
                        <a:t>Hydrated Lime</a:t>
                      </a:r>
                      <a:endParaRPr lang="en-US" sz="2400" b="0">
                        <a:latin typeface="Times New Roman"/>
                        <a:ea typeface="Times New Roman"/>
                        <a:cs typeface="Times New Roman"/>
                      </a:endParaRPr>
                    </a:p>
                  </a:txBody>
                  <a:tcPr marL="69383" marR="69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dirty="0">
                          <a:latin typeface="Arial Narrow"/>
                          <a:ea typeface="Times New Roman"/>
                          <a:cs typeface="Times New Roman"/>
                        </a:rPr>
                        <a:t>Ca(OH)</a:t>
                      </a:r>
                      <a:r>
                        <a:rPr lang="en-US" sz="2400" b="0" baseline="-25000" dirty="0">
                          <a:latin typeface="Arial Narrow"/>
                          <a:ea typeface="Times New Roman"/>
                          <a:cs typeface="Times New Roman"/>
                        </a:rPr>
                        <a:t>2</a:t>
                      </a:r>
                      <a:endParaRPr lang="en-US" sz="2400" b="0" dirty="0">
                        <a:latin typeface="Times New Roman"/>
                        <a:ea typeface="Times New Roman"/>
                        <a:cs typeface="Times New Roman"/>
                      </a:endParaRPr>
                    </a:p>
                  </a:txBody>
                  <a:tcPr marL="69383" marR="69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dirty="0">
                          <a:latin typeface="Arial Narrow"/>
                          <a:ea typeface="Times New Roman"/>
                          <a:cs typeface="Times New Roman"/>
                        </a:rPr>
                        <a:t>Raised</a:t>
                      </a:r>
                      <a:endParaRPr lang="en-US" sz="2400" b="0" dirty="0">
                        <a:latin typeface="Times New Roman"/>
                        <a:ea typeface="Times New Roman"/>
                        <a:cs typeface="Times New Roman"/>
                      </a:endParaRPr>
                    </a:p>
                  </a:txBody>
                  <a:tcPr marL="69383" marR="69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2967">
                <a:tc>
                  <a:txBody>
                    <a:bodyPr/>
                    <a:lstStyle/>
                    <a:p>
                      <a:pPr marL="0" marR="0" algn="ctr">
                        <a:spcBef>
                          <a:spcPts val="0"/>
                        </a:spcBef>
                        <a:spcAft>
                          <a:spcPts val="0"/>
                        </a:spcAft>
                      </a:pPr>
                      <a:r>
                        <a:rPr lang="en-US" sz="2400" b="0">
                          <a:latin typeface="Arial Narrow"/>
                          <a:ea typeface="Times New Roman"/>
                          <a:cs typeface="Times New Roman"/>
                        </a:rPr>
                        <a:t>Calcium Hydroxide</a:t>
                      </a:r>
                      <a:endParaRPr lang="en-US" sz="2400" b="0">
                        <a:latin typeface="Times New Roman"/>
                        <a:ea typeface="Times New Roman"/>
                        <a:cs typeface="Times New Roman"/>
                      </a:endParaRPr>
                    </a:p>
                    <a:p>
                      <a:pPr marL="0" marR="0" algn="ctr">
                        <a:spcBef>
                          <a:spcPts val="0"/>
                        </a:spcBef>
                        <a:spcAft>
                          <a:spcPts val="0"/>
                        </a:spcAft>
                      </a:pPr>
                      <a:r>
                        <a:rPr lang="en-US" sz="2400" b="0">
                          <a:latin typeface="Arial Narrow"/>
                          <a:ea typeface="Times New Roman"/>
                          <a:cs typeface="Times New Roman"/>
                        </a:rPr>
                        <a:t>Slaked Lime</a:t>
                      </a:r>
                      <a:endParaRPr lang="en-US" sz="2400" b="0">
                        <a:latin typeface="Times New Roman"/>
                        <a:ea typeface="Times New Roman"/>
                        <a:cs typeface="Times New Roman"/>
                      </a:endParaRPr>
                    </a:p>
                  </a:txBody>
                  <a:tcPr marL="69383" marR="69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dirty="0">
                          <a:latin typeface="Arial Narrow"/>
                          <a:ea typeface="Times New Roman"/>
                          <a:cs typeface="Times New Roman"/>
                        </a:rPr>
                        <a:t>Ca(OH)</a:t>
                      </a:r>
                      <a:r>
                        <a:rPr lang="en-US" sz="2400" b="0" baseline="-25000" dirty="0">
                          <a:latin typeface="Arial Narrow"/>
                          <a:ea typeface="Times New Roman"/>
                          <a:cs typeface="Times New Roman"/>
                        </a:rPr>
                        <a:t>3</a:t>
                      </a:r>
                      <a:endParaRPr lang="en-US" sz="2400" b="0" dirty="0">
                        <a:latin typeface="Times New Roman"/>
                        <a:ea typeface="Times New Roman"/>
                        <a:cs typeface="Times New Roman"/>
                      </a:endParaRPr>
                    </a:p>
                  </a:txBody>
                  <a:tcPr marL="69383" marR="69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dirty="0">
                          <a:latin typeface="Arial Narrow"/>
                          <a:ea typeface="Times New Roman"/>
                          <a:cs typeface="Times New Roman"/>
                        </a:rPr>
                        <a:t>Raised</a:t>
                      </a:r>
                      <a:endParaRPr lang="en-US" sz="2400" b="0" dirty="0">
                        <a:latin typeface="Times New Roman"/>
                        <a:ea typeface="Times New Roman"/>
                        <a:cs typeface="Times New Roman"/>
                      </a:endParaRPr>
                    </a:p>
                  </a:txBody>
                  <a:tcPr marL="69383" marR="69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1484">
                <a:tc>
                  <a:txBody>
                    <a:bodyPr/>
                    <a:lstStyle/>
                    <a:p>
                      <a:pPr marL="0" marR="0" algn="ctr">
                        <a:spcBef>
                          <a:spcPts val="0"/>
                        </a:spcBef>
                        <a:spcAft>
                          <a:spcPts val="0"/>
                        </a:spcAft>
                      </a:pPr>
                      <a:r>
                        <a:rPr lang="en-US" sz="2400" b="0">
                          <a:latin typeface="Arial Narrow"/>
                          <a:ea typeface="Times New Roman"/>
                          <a:cs typeface="Times New Roman"/>
                        </a:rPr>
                        <a:t>Sulfuric Acid</a:t>
                      </a:r>
                      <a:endParaRPr lang="en-US" sz="2400" b="0">
                        <a:latin typeface="Times New Roman"/>
                        <a:ea typeface="Times New Roman"/>
                        <a:cs typeface="Times New Roman"/>
                      </a:endParaRPr>
                    </a:p>
                  </a:txBody>
                  <a:tcPr marL="69383" marR="69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a:latin typeface="Arial Narrow"/>
                          <a:ea typeface="Times New Roman"/>
                          <a:cs typeface="Times New Roman"/>
                        </a:rPr>
                        <a:t>H</a:t>
                      </a:r>
                      <a:r>
                        <a:rPr lang="en-US" sz="2400" b="0" baseline="-25000">
                          <a:latin typeface="Arial Narrow"/>
                          <a:ea typeface="Times New Roman"/>
                          <a:cs typeface="Times New Roman"/>
                        </a:rPr>
                        <a:t>2</a:t>
                      </a:r>
                      <a:r>
                        <a:rPr lang="en-US" sz="2400" b="0">
                          <a:latin typeface="Arial Narrow"/>
                          <a:ea typeface="Times New Roman"/>
                          <a:cs typeface="Times New Roman"/>
                        </a:rPr>
                        <a:t>SO</a:t>
                      </a:r>
                      <a:r>
                        <a:rPr lang="en-US" sz="2400" b="0" baseline="-25000">
                          <a:latin typeface="Arial Narrow"/>
                          <a:ea typeface="Times New Roman"/>
                          <a:cs typeface="Times New Roman"/>
                        </a:rPr>
                        <a:t>4</a:t>
                      </a:r>
                      <a:endParaRPr lang="en-US" sz="2400" b="0">
                        <a:latin typeface="Times New Roman"/>
                        <a:ea typeface="Times New Roman"/>
                        <a:cs typeface="Times New Roman"/>
                      </a:endParaRPr>
                    </a:p>
                  </a:txBody>
                  <a:tcPr marL="69383" marR="69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dirty="0">
                          <a:latin typeface="Arial Narrow"/>
                          <a:ea typeface="Times New Roman"/>
                          <a:cs typeface="Times New Roman"/>
                        </a:rPr>
                        <a:t>Lowered</a:t>
                      </a:r>
                      <a:endParaRPr lang="en-US" sz="2400" b="0" dirty="0">
                        <a:latin typeface="Times New Roman"/>
                        <a:ea typeface="Times New Roman"/>
                        <a:cs typeface="Times New Roman"/>
                      </a:endParaRPr>
                    </a:p>
                  </a:txBody>
                  <a:tcPr marL="69383" marR="69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2967">
                <a:tc>
                  <a:txBody>
                    <a:bodyPr/>
                    <a:lstStyle/>
                    <a:p>
                      <a:pPr marL="0" marR="0" algn="ctr">
                        <a:spcBef>
                          <a:spcPts val="0"/>
                        </a:spcBef>
                        <a:spcAft>
                          <a:spcPts val="0"/>
                        </a:spcAft>
                      </a:pPr>
                      <a:r>
                        <a:rPr lang="en-US" sz="2400" b="0">
                          <a:latin typeface="Arial Narrow"/>
                          <a:ea typeface="Times New Roman"/>
                          <a:cs typeface="Times New Roman"/>
                        </a:rPr>
                        <a:t>Sodium Hydroxide</a:t>
                      </a:r>
                      <a:endParaRPr lang="en-US" sz="2400" b="0">
                        <a:latin typeface="Times New Roman"/>
                        <a:ea typeface="Times New Roman"/>
                        <a:cs typeface="Times New Roman"/>
                      </a:endParaRPr>
                    </a:p>
                    <a:p>
                      <a:pPr marL="0" marR="0" algn="ctr">
                        <a:spcBef>
                          <a:spcPts val="0"/>
                        </a:spcBef>
                        <a:spcAft>
                          <a:spcPts val="0"/>
                        </a:spcAft>
                      </a:pPr>
                      <a:r>
                        <a:rPr lang="en-US" sz="2400" b="0">
                          <a:latin typeface="Arial Narrow"/>
                          <a:ea typeface="Times New Roman"/>
                          <a:cs typeface="Times New Roman"/>
                        </a:rPr>
                        <a:t>AKA:  Caustic Soda</a:t>
                      </a:r>
                      <a:endParaRPr lang="en-US" sz="2400" b="0">
                        <a:latin typeface="Times New Roman"/>
                        <a:ea typeface="Times New Roman"/>
                        <a:cs typeface="Times New Roman"/>
                      </a:endParaRPr>
                    </a:p>
                  </a:txBody>
                  <a:tcPr marL="69383" marR="69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a:latin typeface="Arial Narrow"/>
                          <a:ea typeface="Times New Roman"/>
                          <a:cs typeface="Times New Roman"/>
                        </a:rPr>
                        <a:t>NaOH</a:t>
                      </a:r>
                      <a:endParaRPr lang="en-US" sz="2400" b="0">
                        <a:latin typeface="Times New Roman"/>
                        <a:ea typeface="Times New Roman"/>
                        <a:cs typeface="Times New Roman"/>
                      </a:endParaRPr>
                    </a:p>
                  </a:txBody>
                  <a:tcPr marL="69383" marR="69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dirty="0">
                          <a:latin typeface="Arial Narrow"/>
                          <a:ea typeface="Times New Roman"/>
                          <a:cs typeface="Times New Roman"/>
                        </a:rPr>
                        <a:t>Raised</a:t>
                      </a:r>
                      <a:endParaRPr lang="en-US" sz="2400" b="0" dirty="0">
                        <a:latin typeface="Times New Roman"/>
                        <a:ea typeface="Times New Roman"/>
                        <a:cs typeface="Times New Roman"/>
                      </a:endParaRPr>
                    </a:p>
                  </a:txBody>
                  <a:tcPr marL="69383" marR="69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1484">
                <a:tc>
                  <a:txBody>
                    <a:bodyPr/>
                    <a:lstStyle/>
                    <a:p>
                      <a:pPr marL="0" marR="0" algn="ctr">
                        <a:spcBef>
                          <a:spcPts val="0"/>
                        </a:spcBef>
                        <a:spcAft>
                          <a:spcPts val="0"/>
                        </a:spcAft>
                      </a:pPr>
                      <a:r>
                        <a:rPr lang="en-US" sz="2400" b="0">
                          <a:latin typeface="Arial Narrow"/>
                          <a:ea typeface="Times New Roman"/>
                          <a:cs typeface="Times New Roman"/>
                        </a:rPr>
                        <a:t>Soda Ash</a:t>
                      </a:r>
                      <a:endParaRPr lang="en-US" sz="2400" b="0">
                        <a:latin typeface="Times New Roman"/>
                        <a:ea typeface="Times New Roman"/>
                        <a:cs typeface="Times New Roman"/>
                      </a:endParaRPr>
                    </a:p>
                  </a:txBody>
                  <a:tcPr marL="69383" marR="69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a:latin typeface="Arial Narrow"/>
                          <a:ea typeface="Times New Roman"/>
                          <a:cs typeface="Times New Roman"/>
                        </a:rPr>
                        <a:t>Na</a:t>
                      </a:r>
                      <a:r>
                        <a:rPr lang="en-US" sz="2400" b="0" baseline="-25000">
                          <a:latin typeface="Arial Narrow"/>
                          <a:ea typeface="Times New Roman"/>
                          <a:cs typeface="Times New Roman"/>
                        </a:rPr>
                        <a:t>2</a:t>
                      </a:r>
                      <a:r>
                        <a:rPr lang="en-US" sz="2400" b="0">
                          <a:latin typeface="Arial Narrow"/>
                          <a:ea typeface="Times New Roman"/>
                          <a:cs typeface="Times New Roman"/>
                        </a:rPr>
                        <a:t>CO</a:t>
                      </a:r>
                      <a:r>
                        <a:rPr lang="en-US" sz="2400" b="0" baseline="-25000">
                          <a:latin typeface="Arial Narrow"/>
                          <a:ea typeface="Times New Roman"/>
                          <a:cs typeface="Times New Roman"/>
                        </a:rPr>
                        <a:t>3</a:t>
                      </a:r>
                      <a:endParaRPr lang="en-US" sz="2400" b="0">
                        <a:latin typeface="Times New Roman"/>
                        <a:ea typeface="Times New Roman"/>
                        <a:cs typeface="Times New Roman"/>
                      </a:endParaRPr>
                    </a:p>
                  </a:txBody>
                  <a:tcPr marL="69383" marR="69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dirty="0">
                          <a:latin typeface="Arial Narrow"/>
                          <a:ea typeface="Times New Roman"/>
                          <a:cs typeface="Times New Roman"/>
                        </a:rPr>
                        <a:t>Raised</a:t>
                      </a:r>
                      <a:endParaRPr lang="en-US" sz="2400" b="0" dirty="0">
                        <a:latin typeface="Times New Roman"/>
                        <a:ea typeface="Times New Roman"/>
                        <a:cs typeface="Times New Roman"/>
                      </a:endParaRPr>
                    </a:p>
                  </a:txBody>
                  <a:tcPr marL="69383" marR="69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1484">
                <a:tc>
                  <a:txBody>
                    <a:bodyPr/>
                    <a:lstStyle/>
                    <a:p>
                      <a:pPr marL="0" marR="0" algn="ctr">
                        <a:spcBef>
                          <a:spcPts val="0"/>
                        </a:spcBef>
                        <a:spcAft>
                          <a:spcPts val="0"/>
                        </a:spcAft>
                      </a:pPr>
                      <a:r>
                        <a:rPr lang="en-US" sz="2400" b="0">
                          <a:latin typeface="Arial Narrow"/>
                          <a:ea typeface="Times New Roman"/>
                          <a:cs typeface="Times New Roman"/>
                        </a:rPr>
                        <a:t>Hydrochloric Acid</a:t>
                      </a:r>
                      <a:endParaRPr lang="en-US" sz="2400" b="0">
                        <a:latin typeface="Times New Roman"/>
                        <a:ea typeface="Times New Roman"/>
                        <a:cs typeface="Times New Roman"/>
                      </a:endParaRPr>
                    </a:p>
                  </a:txBody>
                  <a:tcPr marL="69383" marR="69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a:latin typeface="Arial Narrow"/>
                          <a:ea typeface="Times New Roman"/>
                          <a:cs typeface="Times New Roman"/>
                        </a:rPr>
                        <a:t>HCl</a:t>
                      </a:r>
                      <a:endParaRPr lang="en-US" sz="2400" b="0">
                        <a:latin typeface="Times New Roman"/>
                        <a:ea typeface="Times New Roman"/>
                        <a:cs typeface="Times New Roman"/>
                      </a:endParaRPr>
                    </a:p>
                  </a:txBody>
                  <a:tcPr marL="69383" marR="69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dirty="0">
                          <a:latin typeface="Arial Narrow"/>
                          <a:ea typeface="Times New Roman"/>
                          <a:cs typeface="Times New Roman"/>
                        </a:rPr>
                        <a:t>Lowered</a:t>
                      </a:r>
                      <a:endParaRPr lang="en-US" sz="2400" b="0" dirty="0">
                        <a:latin typeface="Times New Roman"/>
                        <a:ea typeface="Times New Roman"/>
                        <a:cs typeface="Times New Roman"/>
                      </a:endParaRPr>
                    </a:p>
                  </a:txBody>
                  <a:tcPr marL="69383" marR="69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Title 1"/>
          <p:cNvSpPr>
            <a:spLocks noGrp="1"/>
          </p:cNvSpPr>
          <p:nvPr>
            <p:ph type="title"/>
          </p:nvPr>
        </p:nvSpPr>
        <p:spPr/>
        <p:txBody>
          <a:bodyPr/>
          <a:lstStyle/>
          <a:p>
            <a:endParaRPr lang="en-US"/>
          </a:p>
        </p:txBody>
      </p:sp>
      <p:sp>
        <p:nvSpPr>
          <p:cNvPr id="1028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CD1B2113-C38E-401A-A594-D2D8DA9493E7}" type="slidenum">
              <a:rPr lang="en-US" sz="1400" smtClean="0">
                <a:latin typeface="Arial" charset="0"/>
              </a:rPr>
              <a:pPr/>
              <a:t>9</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Calibration Curve</a:t>
            </a:r>
            <a:endParaRPr lang="en-US" sz="2800" dirty="0" smtClean="0"/>
          </a:p>
          <a:p>
            <a:pPr marL="850900" lvl="1" indent="-514350">
              <a:buFont typeface="+mj-lt"/>
              <a:buAutoNum type="alphaUcPeriod"/>
              <a:defRPr/>
            </a:pPr>
            <a:r>
              <a:rPr lang="en-US" dirty="0" smtClean="0"/>
              <a:t>Flow Rate</a:t>
            </a:r>
            <a:endParaRPr lang="en-US" sz="2800" dirty="0" smtClean="0"/>
          </a:p>
          <a:p>
            <a:pPr marL="850900" lvl="1" indent="-514350">
              <a:buFont typeface="+mj-lt"/>
              <a:buAutoNum type="alphaUcPeriod"/>
              <a:defRPr/>
            </a:pPr>
            <a:r>
              <a:rPr lang="en-US" dirty="0" smtClean="0"/>
              <a:t>Vacuum Regulator</a:t>
            </a:r>
            <a:endParaRPr lang="en-US" sz="2800" dirty="0" smtClean="0"/>
          </a:p>
          <a:p>
            <a:pPr marL="850900" lvl="1" indent="-514350">
              <a:buFont typeface="+mj-lt"/>
              <a:buAutoNum type="alphaUcPeriod"/>
              <a:defRPr/>
            </a:pPr>
            <a:r>
              <a:rPr lang="en-US" dirty="0" smtClean="0"/>
              <a:t>None of the above</a:t>
            </a:r>
            <a:endParaRPr lang="en-US" sz="2800" dirty="0" smtClean="0"/>
          </a:p>
          <a:p>
            <a:pPr marL="736600" indent="-514350">
              <a:defRPr/>
            </a:pPr>
            <a:endParaRPr lang="en-US" dirty="0"/>
          </a:p>
        </p:txBody>
      </p:sp>
      <p:sp>
        <p:nvSpPr>
          <p:cNvPr id="2" name="Title 1"/>
          <p:cNvSpPr>
            <a:spLocks noGrp="1"/>
          </p:cNvSpPr>
          <p:nvPr>
            <p:ph type="title"/>
          </p:nvPr>
        </p:nvSpPr>
        <p:spPr/>
        <p:txBody>
          <a:bodyPr/>
          <a:lstStyle/>
          <a:p>
            <a:pPr algn="l">
              <a:defRPr/>
            </a:pPr>
            <a:r>
              <a:rPr lang="en-US" sz="3600" dirty="0" smtClean="0"/>
              <a:t>7. To analyze the feed setting and feed rate, a________ _________ is needed.</a:t>
            </a:r>
            <a:endParaRPr lang="en-US" dirty="0"/>
          </a:p>
        </p:txBody>
      </p:sp>
      <p:sp>
        <p:nvSpPr>
          <p:cNvPr id="931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11B7A9AA-792F-430B-A3D7-B951BEA879E6}" type="slidenum">
              <a:rPr lang="en-US" sz="1400" smtClean="0">
                <a:latin typeface="Arial" charset="0"/>
              </a:rPr>
              <a:pPr/>
              <a:t>90</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0" end="0"/>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Calcium and Magnesium</a:t>
            </a:r>
            <a:endParaRPr lang="en-US" sz="2800" dirty="0" smtClean="0"/>
          </a:p>
          <a:p>
            <a:pPr marL="850900" lvl="1" indent="-514350">
              <a:buFont typeface="+mj-lt"/>
              <a:buAutoNum type="alphaUcPeriod"/>
              <a:defRPr/>
            </a:pPr>
            <a:r>
              <a:rPr lang="en-US" dirty="0" smtClean="0"/>
              <a:t>Carbonate and Bicarbonate</a:t>
            </a:r>
            <a:endParaRPr lang="en-US" sz="2800" dirty="0" smtClean="0"/>
          </a:p>
          <a:p>
            <a:pPr marL="850900" lvl="1" indent="-514350">
              <a:buFont typeface="+mj-lt"/>
              <a:buAutoNum type="alphaUcPeriod"/>
              <a:defRPr/>
            </a:pPr>
            <a:r>
              <a:rPr lang="en-US" dirty="0" smtClean="0"/>
              <a:t>Hydrogen and Hydroxide</a:t>
            </a:r>
            <a:endParaRPr lang="en-US" sz="2800" dirty="0" smtClean="0"/>
          </a:p>
          <a:p>
            <a:pPr marL="850900" lvl="1" indent="-514350">
              <a:buFont typeface="+mj-lt"/>
              <a:buAutoNum type="alphaUcPeriod"/>
              <a:defRPr/>
            </a:pPr>
            <a:r>
              <a:rPr lang="en-US" dirty="0" smtClean="0"/>
              <a:t>Hydrogen and Carbonate</a:t>
            </a:r>
            <a:endParaRPr lang="en-US" sz="2800" dirty="0" smtClean="0"/>
          </a:p>
          <a:p>
            <a:pPr indent="0">
              <a:defRPr/>
            </a:pPr>
            <a:endParaRPr lang="en-US" dirty="0"/>
          </a:p>
        </p:txBody>
      </p:sp>
      <p:sp>
        <p:nvSpPr>
          <p:cNvPr id="2" name="Title 1"/>
          <p:cNvSpPr>
            <a:spLocks noGrp="1"/>
          </p:cNvSpPr>
          <p:nvPr>
            <p:ph type="title"/>
          </p:nvPr>
        </p:nvSpPr>
        <p:spPr/>
        <p:txBody>
          <a:bodyPr/>
          <a:lstStyle/>
          <a:p>
            <a:pPr algn="l">
              <a:defRPr/>
            </a:pPr>
            <a:r>
              <a:rPr lang="en-US" dirty="0" smtClean="0"/>
              <a:t>8. The most important compounds in water which determine alkalinity:</a:t>
            </a:r>
            <a:endParaRPr lang="en-US" dirty="0"/>
          </a:p>
        </p:txBody>
      </p:sp>
      <p:sp>
        <p:nvSpPr>
          <p:cNvPr id="942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D0645856-9981-46E6-B550-C544775362A5}" type="slidenum">
              <a:rPr lang="en-US" sz="1400" smtClean="0">
                <a:latin typeface="Arial" charset="0"/>
              </a:rPr>
              <a:pPr/>
              <a:t>91</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Alum</a:t>
            </a:r>
            <a:endParaRPr lang="en-US" sz="2800" dirty="0" smtClean="0"/>
          </a:p>
          <a:p>
            <a:pPr marL="850900" lvl="1" indent="-514350">
              <a:buFont typeface="+mj-lt"/>
              <a:buAutoNum type="alphaUcPeriod"/>
              <a:defRPr/>
            </a:pPr>
            <a:r>
              <a:rPr lang="en-US" dirty="0" smtClean="0"/>
              <a:t>Ferric</a:t>
            </a:r>
            <a:endParaRPr lang="en-US" sz="2800" dirty="0" smtClean="0"/>
          </a:p>
          <a:p>
            <a:pPr marL="850900" lvl="1" indent="-514350">
              <a:buFont typeface="+mj-lt"/>
              <a:buAutoNum type="alphaUcPeriod"/>
              <a:defRPr/>
            </a:pPr>
            <a:r>
              <a:rPr lang="en-US" dirty="0" smtClean="0"/>
              <a:t>PAC</a:t>
            </a:r>
          </a:p>
          <a:p>
            <a:pPr marL="850900" lvl="1" indent="-514350">
              <a:buFont typeface="+mj-lt"/>
              <a:buAutoNum type="alphaUcPeriod"/>
              <a:defRPr/>
            </a:pPr>
            <a:r>
              <a:rPr lang="en-US" dirty="0" smtClean="0"/>
              <a:t>All of the above</a:t>
            </a:r>
            <a:endParaRPr lang="en-US" dirty="0"/>
          </a:p>
        </p:txBody>
      </p:sp>
      <p:sp>
        <p:nvSpPr>
          <p:cNvPr id="2" name="Title 1"/>
          <p:cNvSpPr>
            <a:spLocks noGrp="1"/>
          </p:cNvSpPr>
          <p:nvPr>
            <p:ph type="title"/>
          </p:nvPr>
        </p:nvSpPr>
        <p:spPr/>
        <p:txBody>
          <a:bodyPr/>
          <a:lstStyle/>
          <a:p>
            <a:pPr algn="l">
              <a:defRPr/>
            </a:pPr>
            <a:r>
              <a:rPr lang="en-US" dirty="0" smtClean="0"/>
              <a:t>9. </a:t>
            </a:r>
            <a:r>
              <a:rPr lang="en-US" sz="3600" dirty="0" smtClean="0"/>
              <a:t>Which of the following chemicals would decrease the pH of source water?</a:t>
            </a:r>
            <a:endParaRPr lang="en-US" sz="3600" dirty="0"/>
          </a:p>
        </p:txBody>
      </p:sp>
      <p:sp>
        <p:nvSpPr>
          <p:cNvPr id="952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24D8709C-BC69-496A-BF0D-A78676EA8228}" type="slidenum">
              <a:rPr lang="en-US" sz="1400" smtClean="0">
                <a:latin typeface="Arial" charset="0"/>
              </a:rPr>
              <a:pPr/>
              <a:t>92</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Diaphragm Feed System</a:t>
            </a:r>
            <a:endParaRPr lang="en-US" sz="2800" dirty="0" smtClean="0"/>
          </a:p>
          <a:p>
            <a:pPr marL="850900" lvl="1" indent="-514350">
              <a:buFont typeface="+mj-lt"/>
              <a:buAutoNum type="alphaUcPeriod"/>
              <a:defRPr/>
            </a:pPr>
            <a:r>
              <a:rPr lang="en-US" dirty="0" smtClean="0"/>
              <a:t>Gravimetric Feed System</a:t>
            </a:r>
            <a:endParaRPr lang="en-US" sz="2800" dirty="0" smtClean="0"/>
          </a:p>
          <a:p>
            <a:pPr marL="850900" lvl="1" indent="-514350">
              <a:buFont typeface="+mj-lt"/>
              <a:buAutoNum type="alphaUcPeriod"/>
              <a:defRPr/>
            </a:pPr>
            <a:r>
              <a:rPr lang="en-US" dirty="0" smtClean="0"/>
              <a:t>Volumetric Feed System</a:t>
            </a:r>
            <a:endParaRPr lang="en-US" sz="2800" dirty="0" smtClean="0"/>
          </a:p>
          <a:p>
            <a:pPr marL="850900" lvl="1" indent="-514350">
              <a:buFont typeface="+mj-lt"/>
              <a:buAutoNum type="alphaUcPeriod"/>
              <a:defRPr/>
            </a:pPr>
            <a:r>
              <a:rPr lang="en-US" dirty="0" smtClean="0"/>
              <a:t>None of the above</a:t>
            </a:r>
            <a:endParaRPr lang="en-US" sz="2800" dirty="0" smtClean="0"/>
          </a:p>
          <a:p>
            <a:pPr indent="0">
              <a:defRPr/>
            </a:pPr>
            <a:endParaRPr lang="en-US" dirty="0"/>
          </a:p>
        </p:txBody>
      </p:sp>
      <p:sp>
        <p:nvSpPr>
          <p:cNvPr id="2" name="Title 1"/>
          <p:cNvSpPr>
            <a:spLocks noGrp="1"/>
          </p:cNvSpPr>
          <p:nvPr>
            <p:ph type="title"/>
          </p:nvPr>
        </p:nvSpPr>
        <p:spPr/>
        <p:txBody>
          <a:bodyPr/>
          <a:lstStyle/>
          <a:p>
            <a:pPr algn="l">
              <a:defRPr/>
            </a:pPr>
            <a:r>
              <a:rPr lang="en-US" sz="3600" dirty="0" smtClean="0"/>
              <a:t>10. Varying the speed of rotation of the rotating feed screw varies the feed rate for which type of feeder?</a:t>
            </a:r>
            <a:endParaRPr lang="en-US" sz="3600" dirty="0"/>
          </a:p>
        </p:txBody>
      </p:sp>
      <p:sp>
        <p:nvSpPr>
          <p:cNvPr id="962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F8AEEE57-9BAE-4BFD-AA34-80AC670762E6}" type="slidenum">
              <a:rPr lang="en-US" sz="1400" smtClean="0">
                <a:latin typeface="Arial" charset="0"/>
              </a:rPr>
              <a:pPr/>
              <a:t>93</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Protect Public Health</a:t>
            </a:r>
            <a:endParaRPr lang="en-US" sz="2800" dirty="0" smtClean="0"/>
          </a:p>
          <a:p>
            <a:pPr marL="850900" lvl="1" indent="-514350">
              <a:buFont typeface="+mj-lt"/>
              <a:buAutoNum type="alphaUcPeriod"/>
              <a:defRPr/>
            </a:pPr>
            <a:r>
              <a:rPr lang="en-US" dirty="0" smtClean="0"/>
              <a:t>Limit Damage to Surrounding Area</a:t>
            </a:r>
            <a:endParaRPr lang="en-US" sz="2800" dirty="0" smtClean="0"/>
          </a:p>
          <a:p>
            <a:pPr marL="850900" lvl="1" indent="-514350">
              <a:buFont typeface="+mj-lt"/>
              <a:buAutoNum type="alphaUcPeriod"/>
              <a:defRPr/>
            </a:pPr>
            <a:r>
              <a:rPr lang="en-US" dirty="0" smtClean="0"/>
              <a:t>Help System Return to Normal Operations</a:t>
            </a:r>
            <a:endParaRPr lang="en-US" sz="2800" dirty="0" smtClean="0"/>
          </a:p>
          <a:p>
            <a:pPr marL="850900" lvl="1" indent="-514350">
              <a:buFont typeface="+mj-lt"/>
              <a:buAutoNum type="alphaUcPeriod"/>
              <a:defRPr/>
            </a:pPr>
            <a:r>
              <a:rPr lang="en-US" dirty="0" smtClean="0"/>
              <a:t>All of the above</a:t>
            </a:r>
            <a:endParaRPr lang="en-US" sz="2800" dirty="0" smtClean="0"/>
          </a:p>
          <a:p>
            <a:pPr indent="0">
              <a:defRPr/>
            </a:pPr>
            <a:endParaRPr lang="en-US" dirty="0"/>
          </a:p>
        </p:txBody>
      </p:sp>
      <p:sp>
        <p:nvSpPr>
          <p:cNvPr id="2" name="Title 1"/>
          <p:cNvSpPr>
            <a:spLocks noGrp="1"/>
          </p:cNvSpPr>
          <p:nvPr>
            <p:ph type="title"/>
          </p:nvPr>
        </p:nvSpPr>
        <p:spPr/>
        <p:txBody>
          <a:bodyPr/>
          <a:lstStyle/>
          <a:p>
            <a:pPr algn="l">
              <a:defRPr/>
            </a:pPr>
            <a:r>
              <a:rPr lang="en-US" dirty="0" smtClean="0"/>
              <a:t>11. An emergency response plan must be developed to:</a:t>
            </a:r>
            <a:endParaRPr lang="en-US" dirty="0"/>
          </a:p>
        </p:txBody>
      </p:sp>
      <p:sp>
        <p:nvSpPr>
          <p:cNvPr id="972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C96F55E5-C87C-42AA-8C9E-371A98827FCE}" type="slidenum">
              <a:rPr lang="en-US" sz="1400" smtClean="0">
                <a:latin typeface="Arial" charset="0"/>
              </a:rPr>
              <a:pPr/>
              <a:t>94</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Hardness</a:t>
            </a:r>
            <a:endParaRPr lang="en-US" sz="2800" dirty="0" smtClean="0"/>
          </a:p>
          <a:p>
            <a:pPr marL="850900" lvl="1" indent="-514350">
              <a:buFont typeface="+mj-lt"/>
              <a:buAutoNum type="alphaUcPeriod"/>
              <a:defRPr/>
            </a:pPr>
            <a:r>
              <a:rPr lang="en-US" dirty="0" smtClean="0"/>
              <a:t>pH</a:t>
            </a:r>
            <a:endParaRPr lang="en-US" sz="2800" dirty="0" smtClean="0"/>
          </a:p>
          <a:p>
            <a:pPr marL="850900" lvl="1" indent="-514350">
              <a:buFont typeface="+mj-lt"/>
              <a:buAutoNum type="alphaUcPeriod"/>
              <a:defRPr/>
            </a:pPr>
            <a:r>
              <a:rPr lang="en-US" dirty="0" err="1" smtClean="0"/>
              <a:t>Corrosivity</a:t>
            </a:r>
            <a:endParaRPr lang="en-US" sz="2800" dirty="0" smtClean="0"/>
          </a:p>
          <a:p>
            <a:pPr marL="850900" lvl="1" indent="-514350">
              <a:buFont typeface="+mj-lt"/>
              <a:buAutoNum type="alphaUcPeriod"/>
              <a:defRPr/>
            </a:pPr>
            <a:r>
              <a:rPr lang="en-US" dirty="0" smtClean="0"/>
              <a:t>Alkalinity</a:t>
            </a:r>
            <a:endParaRPr lang="en-US" sz="2800" dirty="0" smtClean="0"/>
          </a:p>
          <a:p>
            <a:pPr indent="0">
              <a:defRPr/>
            </a:pPr>
            <a:endParaRPr lang="en-US" dirty="0"/>
          </a:p>
        </p:txBody>
      </p:sp>
      <p:sp>
        <p:nvSpPr>
          <p:cNvPr id="2" name="Title 1"/>
          <p:cNvSpPr>
            <a:spLocks noGrp="1"/>
          </p:cNvSpPr>
          <p:nvPr>
            <p:ph type="title"/>
          </p:nvPr>
        </p:nvSpPr>
        <p:spPr/>
        <p:txBody>
          <a:bodyPr/>
          <a:lstStyle/>
          <a:p>
            <a:pPr algn="l">
              <a:defRPr/>
            </a:pPr>
            <a:r>
              <a:rPr lang="en-US" sz="4000" dirty="0" smtClean="0"/>
              <a:t>12. ___________ is the capacity of a water to neutralize acids.  This capacity is caused by the water’s content of bicarbonate, carbonate and hydroxide.</a:t>
            </a:r>
            <a:endParaRPr lang="en-US" sz="4000" dirty="0"/>
          </a:p>
        </p:txBody>
      </p:sp>
      <p:sp>
        <p:nvSpPr>
          <p:cNvPr id="9830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B8A584C9-32E9-4C92-93F3-63A34A1FC3E3}" type="slidenum">
              <a:rPr lang="en-US" sz="1400" smtClean="0">
                <a:latin typeface="Arial" charset="0"/>
              </a:rPr>
              <a:pPr/>
              <a:t>95</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3</a:t>
            </a:r>
            <a:endParaRPr lang="en-US" sz="2800" dirty="0" smtClean="0"/>
          </a:p>
          <a:p>
            <a:pPr marL="850900" lvl="1" indent="-514350">
              <a:buFont typeface="+mj-lt"/>
              <a:buAutoNum type="alphaUcPeriod"/>
              <a:defRPr/>
            </a:pPr>
            <a:r>
              <a:rPr lang="en-US" dirty="0" smtClean="0"/>
              <a:t>25</a:t>
            </a:r>
            <a:endParaRPr lang="en-US" sz="2800" dirty="0" smtClean="0"/>
          </a:p>
          <a:p>
            <a:pPr marL="850900" lvl="1" indent="-514350">
              <a:buFont typeface="+mj-lt"/>
              <a:buAutoNum type="alphaUcPeriod"/>
              <a:defRPr/>
            </a:pPr>
            <a:r>
              <a:rPr lang="en-US" dirty="0" smtClean="0"/>
              <a:t>300</a:t>
            </a:r>
            <a:endParaRPr lang="en-US" sz="2800" dirty="0" smtClean="0"/>
          </a:p>
          <a:p>
            <a:pPr marL="850900" lvl="1" indent="-514350">
              <a:buFont typeface="+mj-lt"/>
              <a:buAutoNum type="alphaUcPeriod"/>
              <a:defRPr/>
            </a:pPr>
            <a:r>
              <a:rPr lang="en-US" dirty="0" smtClean="0"/>
              <a:t>417</a:t>
            </a:r>
            <a:endParaRPr lang="en-US" sz="2800" dirty="0" smtClean="0"/>
          </a:p>
          <a:p>
            <a:pPr indent="0">
              <a:defRPr/>
            </a:pPr>
            <a:endParaRPr lang="en-US" dirty="0"/>
          </a:p>
        </p:txBody>
      </p:sp>
      <p:sp>
        <p:nvSpPr>
          <p:cNvPr id="2" name="Title 1"/>
          <p:cNvSpPr>
            <a:spLocks noGrp="1"/>
          </p:cNvSpPr>
          <p:nvPr>
            <p:ph type="title"/>
          </p:nvPr>
        </p:nvSpPr>
        <p:spPr/>
        <p:txBody>
          <a:bodyPr/>
          <a:lstStyle/>
          <a:p>
            <a:pPr algn="l">
              <a:defRPr/>
            </a:pPr>
            <a:r>
              <a:rPr lang="en-US" sz="3600" dirty="0" smtClean="0"/>
              <a:t>13. How many pounds of dry chemical must be added to a 50 gallon tank to produce a 6% solution?</a:t>
            </a:r>
            <a:endParaRPr lang="en-US" sz="3600" dirty="0"/>
          </a:p>
        </p:txBody>
      </p:sp>
      <p:sp>
        <p:nvSpPr>
          <p:cNvPr id="9933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B55A8DE7-92B3-401B-B5EE-AFA242967F6F}" type="slidenum">
              <a:rPr lang="en-US" sz="1400" smtClean="0">
                <a:latin typeface="Arial" charset="0"/>
              </a:rPr>
              <a:pPr/>
              <a:t>96</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NaHCO</a:t>
            </a:r>
            <a:r>
              <a:rPr lang="en-US" baseline="-25000" dirty="0" smtClean="0"/>
              <a:t>3</a:t>
            </a:r>
            <a:endParaRPr lang="en-US" sz="2800" dirty="0" smtClean="0"/>
          </a:p>
          <a:p>
            <a:pPr marL="850900" lvl="1" indent="-514350">
              <a:buFont typeface="+mj-lt"/>
              <a:buAutoNum type="alphaUcPeriod"/>
              <a:defRPr/>
            </a:pPr>
            <a:r>
              <a:rPr lang="en-US" dirty="0" err="1" smtClean="0"/>
              <a:t>NaOH</a:t>
            </a:r>
            <a:endParaRPr lang="en-US" sz="2800" dirty="0" smtClean="0"/>
          </a:p>
          <a:p>
            <a:pPr marL="850900" lvl="1" indent="-514350">
              <a:buFont typeface="+mj-lt"/>
              <a:buAutoNum type="alphaUcPeriod"/>
              <a:defRPr/>
            </a:pPr>
            <a:r>
              <a:rPr lang="en-US" dirty="0" smtClean="0"/>
              <a:t>KMnO</a:t>
            </a:r>
            <a:r>
              <a:rPr lang="en-US" baseline="-25000" dirty="0" smtClean="0"/>
              <a:t>4</a:t>
            </a:r>
            <a:endParaRPr lang="en-US" sz="2800" dirty="0" smtClean="0"/>
          </a:p>
          <a:p>
            <a:pPr marL="850900" lvl="1" indent="-514350">
              <a:buFont typeface="+mj-lt"/>
              <a:buAutoNum type="alphaUcPeriod"/>
              <a:defRPr/>
            </a:pPr>
            <a:r>
              <a:rPr lang="en-US" dirty="0" smtClean="0"/>
              <a:t>All of the above</a:t>
            </a:r>
            <a:endParaRPr lang="en-US" sz="2800" dirty="0" smtClean="0"/>
          </a:p>
          <a:p>
            <a:pPr indent="0">
              <a:defRPr/>
            </a:pPr>
            <a:endParaRPr lang="en-US" dirty="0"/>
          </a:p>
        </p:txBody>
      </p:sp>
      <p:sp>
        <p:nvSpPr>
          <p:cNvPr id="2" name="Title 1"/>
          <p:cNvSpPr>
            <a:spLocks noGrp="1"/>
          </p:cNvSpPr>
          <p:nvPr>
            <p:ph type="title"/>
          </p:nvPr>
        </p:nvSpPr>
        <p:spPr/>
        <p:txBody>
          <a:bodyPr/>
          <a:lstStyle/>
          <a:p>
            <a:pPr algn="l">
              <a:defRPr/>
            </a:pPr>
            <a:r>
              <a:rPr lang="en-US" dirty="0" smtClean="0"/>
              <a:t>14. Which chemical will increase both pH and alkalinity?</a:t>
            </a:r>
            <a:endParaRPr lang="en-US" dirty="0"/>
          </a:p>
        </p:txBody>
      </p:sp>
      <p:sp>
        <p:nvSpPr>
          <p:cNvPr id="1003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DF27DDC0-CF89-4710-94A9-734D7473A8BB}" type="slidenum">
              <a:rPr lang="en-US" sz="1400" smtClean="0">
                <a:latin typeface="Arial" charset="0"/>
              </a:rPr>
              <a:pPr/>
              <a:t>97</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Gravimetric Feeder</a:t>
            </a:r>
            <a:endParaRPr lang="en-US" sz="2800" dirty="0" smtClean="0"/>
          </a:p>
          <a:p>
            <a:pPr marL="850900" lvl="1" indent="-514350">
              <a:buFont typeface="+mj-lt"/>
              <a:buAutoNum type="alphaUcPeriod"/>
              <a:defRPr/>
            </a:pPr>
            <a:r>
              <a:rPr lang="en-US" dirty="0" smtClean="0"/>
              <a:t>Chemical Feed Pump</a:t>
            </a:r>
            <a:endParaRPr lang="en-US" sz="2800" dirty="0" smtClean="0"/>
          </a:p>
          <a:p>
            <a:pPr marL="850900" lvl="1" indent="-514350">
              <a:buFont typeface="+mj-lt"/>
              <a:buAutoNum type="alphaUcPeriod"/>
              <a:defRPr/>
            </a:pPr>
            <a:r>
              <a:rPr lang="en-US" dirty="0" smtClean="0"/>
              <a:t>Belt Feeder</a:t>
            </a:r>
            <a:endParaRPr lang="en-US" sz="2800" dirty="0" smtClean="0"/>
          </a:p>
          <a:p>
            <a:pPr marL="850900" lvl="1" indent="-514350">
              <a:buFont typeface="+mj-lt"/>
              <a:buAutoNum type="alphaUcPeriod"/>
              <a:defRPr/>
            </a:pPr>
            <a:r>
              <a:rPr lang="en-US" dirty="0" smtClean="0"/>
              <a:t>Vibrating Feeder</a:t>
            </a:r>
            <a:endParaRPr lang="en-US" sz="2800" dirty="0" smtClean="0"/>
          </a:p>
          <a:p>
            <a:pPr indent="0">
              <a:defRPr/>
            </a:pPr>
            <a:endParaRPr lang="en-US" dirty="0"/>
          </a:p>
        </p:txBody>
      </p:sp>
      <p:sp>
        <p:nvSpPr>
          <p:cNvPr id="2" name="Title 1"/>
          <p:cNvSpPr>
            <a:spLocks noGrp="1"/>
          </p:cNvSpPr>
          <p:nvPr>
            <p:ph type="title"/>
          </p:nvPr>
        </p:nvSpPr>
        <p:spPr/>
        <p:txBody>
          <a:bodyPr/>
          <a:lstStyle/>
          <a:p>
            <a:pPr algn="l">
              <a:defRPr/>
            </a:pPr>
            <a:r>
              <a:rPr lang="en-US" sz="3600" dirty="0" smtClean="0"/>
              <a:t>15. Which of the following uses volumetric measurements to accurately deliver liquid chemicals:</a:t>
            </a:r>
            <a:endParaRPr lang="en-US" sz="3600" dirty="0"/>
          </a:p>
        </p:txBody>
      </p:sp>
      <p:sp>
        <p:nvSpPr>
          <p:cNvPr id="1013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8253CB79-5D5D-43D8-BEEC-39C93A64F563}" type="slidenum">
              <a:rPr lang="en-US" sz="1400" smtClean="0">
                <a:latin typeface="Arial" charset="0"/>
              </a:rPr>
              <a:pPr/>
              <a:t>98</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50900" lvl="1" indent="-514350">
              <a:buFont typeface="+mj-lt"/>
              <a:buAutoNum type="alphaUcPeriod"/>
              <a:defRPr/>
            </a:pPr>
            <a:r>
              <a:rPr lang="en-US" dirty="0" smtClean="0"/>
              <a:t>Lime</a:t>
            </a:r>
            <a:endParaRPr lang="en-US" sz="2800" dirty="0" smtClean="0"/>
          </a:p>
          <a:p>
            <a:pPr marL="850900" lvl="1" indent="-514350">
              <a:buFont typeface="+mj-lt"/>
              <a:buAutoNum type="alphaUcPeriod"/>
              <a:defRPr/>
            </a:pPr>
            <a:r>
              <a:rPr lang="en-US" dirty="0" smtClean="0"/>
              <a:t>Sulfuric Acid</a:t>
            </a:r>
            <a:endParaRPr lang="en-US" sz="2800" dirty="0" smtClean="0"/>
          </a:p>
          <a:p>
            <a:pPr marL="850900" lvl="1" indent="-514350">
              <a:buFont typeface="+mj-lt"/>
              <a:buAutoNum type="alphaUcPeriod"/>
              <a:defRPr/>
            </a:pPr>
            <a:r>
              <a:rPr lang="en-US" dirty="0" smtClean="0"/>
              <a:t>Potassium Permanganate</a:t>
            </a:r>
            <a:endParaRPr lang="en-US" sz="2800" dirty="0" smtClean="0"/>
          </a:p>
          <a:p>
            <a:pPr marL="850900" lvl="1" indent="-514350">
              <a:buFont typeface="+mj-lt"/>
              <a:buAutoNum type="alphaUcPeriod"/>
              <a:defRPr/>
            </a:pPr>
            <a:r>
              <a:rPr lang="en-US" dirty="0" smtClean="0"/>
              <a:t>None of the above</a:t>
            </a:r>
            <a:endParaRPr lang="en-US" sz="2800" dirty="0" smtClean="0"/>
          </a:p>
          <a:p>
            <a:pPr indent="0">
              <a:defRPr/>
            </a:pPr>
            <a:endParaRPr lang="en-US" dirty="0"/>
          </a:p>
        </p:txBody>
      </p:sp>
      <p:sp>
        <p:nvSpPr>
          <p:cNvPr id="2" name="Title 1"/>
          <p:cNvSpPr>
            <a:spLocks noGrp="1"/>
          </p:cNvSpPr>
          <p:nvPr>
            <p:ph type="title"/>
          </p:nvPr>
        </p:nvSpPr>
        <p:spPr/>
        <p:txBody>
          <a:bodyPr/>
          <a:lstStyle/>
          <a:p>
            <a:pPr algn="l">
              <a:defRPr/>
            </a:pPr>
            <a:r>
              <a:rPr lang="en-US" dirty="0" smtClean="0"/>
              <a:t>16. Which chemical can be used to destroy taste and odor compounds?</a:t>
            </a:r>
            <a:endParaRPr lang="en-US" dirty="0"/>
          </a:p>
        </p:txBody>
      </p:sp>
      <p:sp>
        <p:nvSpPr>
          <p:cNvPr id="1024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D49DF89C-D8C8-43A9-A7CE-22E3D8FDBFCD}" type="slidenum">
              <a:rPr lang="en-US" sz="1400" smtClean="0">
                <a:latin typeface="Arial" charset="0"/>
              </a:rPr>
              <a:pPr/>
              <a:t>99</a:t>
            </a:fld>
            <a:endParaRPr lang="en-US" sz="140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Stream">
  <a:themeElements>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1_Stream">
      <a:majorFont>
        <a:latin typeface="Times New Roman"/>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1_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1_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1_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1_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1_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1_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1_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1_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4749</TotalTime>
  <Words>4811</Words>
  <Application>Microsoft Office PowerPoint</Application>
  <PresentationFormat>On-screen Show (4:3)</PresentationFormat>
  <Paragraphs>1222</Paragraphs>
  <Slides>133</Slides>
  <Notes>129</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133</vt:i4>
      </vt:variant>
    </vt:vector>
  </HeadingPairs>
  <TitlesOfParts>
    <vt:vector size="138" baseType="lpstr">
      <vt:lpstr>1_Stream</vt:lpstr>
      <vt:lpstr>1_Office Theme</vt:lpstr>
      <vt:lpstr>Office Theme</vt:lpstr>
      <vt:lpstr>Chart</vt:lpstr>
      <vt:lpstr>AutoCAD.Drawing.15</vt:lpstr>
      <vt:lpstr>Module 21: Chemical Addition</vt:lpstr>
      <vt:lpstr>Chemical Addition Topics</vt:lpstr>
      <vt:lpstr>Unit 1 – Chemicals Used in Water Treatment</vt:lpstr>
      <vt:lpstr>Chemical Uses</vt:lpstr>
      <vt:lpstr>Coagulating Chemicals</vt:lpstr>
      <vt:lpstr>Types of Coagulant Chemicals</vt:lpstr>
      <vt:lpstr>Common primary coagulant chemicals and their corresponding pHs </vt:lpstr>
      <vt:lpstr>pH</vt:lpstr>
      <vt:lpstr>PowerPoint Presentation</vt:lpstr>
      <vt:lpstr>Practically every phase of water treatment is pH dependent.</vt:lpstr>
      <vt:lpstr>Alkalinity</vt:lpstr>
      <vt:lpstr>Chemical Impacts on Alkalinity</vt:lpstr>
      <vt:lpstr>Taste and Odor</vt:lpstr>
      <vt:lpstr>  Removal of Trace Elements and Heavy Metals </vt:lpstr>
      <vt:lpstr>Corrosion Control and Sequestration </vt:lpstr>
      <vt:lpstr> Fluoridation</vt:lpstr>
      <vt:lpstr>Disinfection</vt:lpstr>
      <vt:lpstr>Chemical Usage Table</vt:lpstr>
      <vt:lpstr>Unit 1 Exercise</vt:lpstr>
      <vt:lpstr>Question 9</vt:lpstr>
      <vt:lpstr>Unit Quiz Questions 10/11</vt:lpstr>
      <vt:lpstr>Unit 2 Key Points</vt:lpstr>
      <vt:lpstr>Unit 2 – Safety and Handling</vt:lpstr>
      <vt:lpstr>Parts of the SDS</vt:lpstr>
      <vt:lpstr>Five Components of  Chemical Handling Equipment</vt:lpstr>
      <vt:lpstr>Emergency Response Planning</vt:lpstr>
      <vt:lpstr>Unit 2 Key Points</vt:lpstr>
      <vt:lpstr>Unit 3 – Chemical Dosage Calculations</vt:lpstr>
      <vt:lpstr>Feed Systems</vt:lpstr>
      <vt:lpstr>PowerPoint Presentation</vt:lpstr>
      <vt:lpstr>Mechanical Diaphragm Metering Pump</vt:lpstr>
      <vt:lpstr>Mechanical Diaphragm Metering Pump</vt:lpstr>
      <vt:lpstr>Adjusting Chemical Feed Pump Dosage </vt:lpstr>
      <vt:lpstr>Liquid Chemical Feed System Operation and Maintenance</vt:lpstr>
      <vt:lpstr>Dry Chemical Feed Systems</vt:lpstr>
      <vt:lpstr>Volumetric Dry Feeders </vt:lpstr>
      <vt:lpstr>Gravimetric Dry Feeders </vt:lpstr>
      <vt:lpstr>Dry Chemical Feed System Operation and Maintenance</vt:lpstr>
      <vt:lpstr>Detention Time</vt:lpstr>
      <vt:lpstr>There are two basic ways to consider detention time:</vt:lpstr>
      <vt:lpstr>Example 3.1 – Detention Time Calculation</vt:lpstr>
      <vt:lpstr>Example 3.2 – Detention Time Calculation</vt:lpstr>
      <vt:lpstr>Example 3.3 – Detention Time Calculation</vt:lpstr>
      <vt:lpstr>Example 3.4 – Detention Time Calculation</vt:lpstr>
      <vt:lpstr>Precipitation:</vt:lpstr>
      <vt:lpstr>Purpose of Coagulation</vt:lpstr>
      <vt:lpstr>PowerPoint Presentation</vt:lpstr>
      <vt:lpstr>Jar Tests Evaluation</vt:lpstr>
      <vt:lpstr>Dry Chemical Solution Day Tanks</vt:lpstr>
      <vt:lpstr>Example 3.5 – Example Dry Feed Solution Tank Mixing</vt:lpstr>
      <vt:lpstr>Example 3.6 – Example Dry Feed Solution Tank Mixing</vt:lpstr>
      <vt:lpstr>Jar testing is used to determine a chemical dosage!</vt:lpstr>
      <vt:lpstr>Example 3.7 – Example Dry Feed Rate Calculation</vt:lpstr>
      <vt:lpstr>Active Strength is the percentage of a chemical or substance in a mixture that can be used in a chemical reaction. </vt:lpstr>
      <vt:lpstr>Example 3.8 – Specific Gravity Calculation</vt:lpstr>
      <vt:lpstr>Example 3.9 – Specific Gravity Calculation</vt:lpstr>
      <vt:lpstr>Example 3.10 – Liquid Feed Rate Calculation</vt:lpstr>
      <vt:lpstr>Example 3.11 – Liquid Chemical Feed Calculation</vt:lpstr>
      <vt:lpstr>Theoretical Pump Output</vt:lpstr>
      <vt:lpstr>Example 3.12 – Theoretical Pump Output</vt:lpstr>
      <vt:lpstr>Liquid Feeder Operation Test Results – Alum Feed Pump Output</vt:lpstr>
      <vt:lpstr>Liquid Feeder Operation Test Results Figure 3.3</vt:lpstr>
      <vt:lpstr>Example 3.14 – Liquid Feed Calculations</vt:lpstr>
      <vt:lpstr>Alum Pump Calibration Curve</vt:lpstr>
      <vt:lpstr>Gas Feeders</vt:lpstr>
      <vt:lpstr>Key Points</vt:lpstr>
      <vt:lpstr>Unit 4 – Chemical Feed Systems</vt:lpstr>
      <vt:lpstr>Adequate Supply</vt:lpstr>
      <vt:lpstr>Storage Facilities </vt:lpstr>
      <vt:lpstr>Typical Bulk Dry Chemical Feed System</vt:lpstr>
      <vt:lpstr>Typical Bag Dry Chemical Feed System</vt:lpstr>
      <vt:lpstr>Typical Batch Dry Chemical Feed System</vt:lpstr>
      <vt:lpstr>Typical Bulk Liquid Chemical Feed System</vt:lpstr>
      <vt:lpstr>Typical Drum Storage Liquid Feed System</vt:lpstr>
      <vt:lpstr>Polymer</vt:lpstr>
      <vt:lpstr>Typical Dry Polymer Feed System</vt:lpstr>
      <vt:lpstr>Typical Liquid Polymer Feed System</vt:lpstr>
      <vt:lpstr>Gaseous Chemical Feed</vt:lpstr>
      <vt:lpstr>Accessory Equipment for Gaseous Chlorine Feed System</vt:lpstr>
      <vt:lpstr>Typical Gas Chemical Feed System Ton Containers</vt:lpstr>
      <vt:lpstr>Typical Small Gas Chemical Feed System</vt:lpstr>
      <vt:lpstr>Quiz – Type of  Feeder System?</vt:lpstr>
      <vt:lpstr>Review Questions</vt:lpstr>
      <vt:lpstr>1. ________________ _____________ add density to slow settling flocs and toughness to floc so they will not break up during the mixing and settling process.</vt:lpstr>
      <vt:lpstr>2.  A pump is rated at a maximum output of 24 gallons per day.  The system feeds about 6 gallons of sodium hypochlorite each of the 2 shifts it runs.  What speed and stroke setting would be expected? </vt:lpstr>
      <vt:lpstr>3. Which of the following is (are) displacement pump(s):</vt:lpstr>
      <vt:lpstr>4. 60% hydrofluosilicic acid has a specific gravity of 1.46.  How much (in pounds) does a 50 gallon drum weigh (in pounds)?</vt:lpstr>
      <vt:lpstr>5. pH is the measure of the ______________ ____________ strength.</vt:lpstr>
      <vt:lpstr>6. Name a device which creates vacuum to move chemical solution into the main flow of water.</vt:lpstr>
      <vt:lpstr>7. To analyze the feed setting and feed rate, a________ _________ is needed.</vt:lpstr>
      <vt:lpstr>8. The most important compounds in water which determine alkalinity:</vt:lpstr>
      <vt:lpstr>9. Which of the following chemicals would decrease the pH of source water?</vt:lpstr>
      <vt:lpstr>10. Varying the speed of rotation of the rotating feed screw varies the feed rate for which type of feeder?</vt:lpstr>
      <vt:lpstr>11. An emergency response plan must be developed to:</vt:lpstr>
      <vt:lpstr>12. ___________ is the capacity of a water to neutralize acids.  This capacity is caused by the water’s content of bicarbonate, carbonate and hydroxide.</vt:lpstr>
      <vt:lpstr>13. How many pounds of dry chemical must be added to a 50 gallon tank to produce a 6% solution?</vt:lpstr>
      <vt:lpstr>14. Which chemical will increase both pH and alkalinity?</vt:lpstr>
      <vt:lpstr>15. Which of the following uses volumetric measurements to accurately deliver liquid chemicals:</vt:lpstr>
      <vt:lpstr>16. Which chemical can be used to destroy taste and odor compounds?</vt:lpstr>
      <vt:lpstr>17. A water treatment plant treats a flow of 350,000 gpd.  It has 2 sedimentation basins, each 10 feet wide by 30 feet long, with an effective water depth of 12 feet.  Calculate the Theoretical Sedimentation Detention Time with both basins in service (in hours). </vt:lpstr>
      <vt:lpstr>18. The clumping together of very fine particles into larger particles caused by the use of chemicals: </vt:lpstr>
      <vt:lpstr>19. Removal of the causes of the tastes and odors can be accomplished through:</vt:lpstr>
      <vt:lpstr>20. Which of the following is used to pump a measured dose of liquid chemical into a treatment system?</vt:lpstr>
      <vt:lpstr>21. Chemical feed pumps should be calibrated:</vt:lpstr>
      <vt:lpstr>22. A good emergency response plan includes:</vt:lpstr>
      <vt:lpstr>23. Which form of chlorination will kill Cryptosporidium?</vt:lpstr>
      <vt:lpstr>24. The pump settings for a 30 gpd pump are set at 70% speed and 60% stroke.  How many gpd would the pump theoretically feed?</vt:lpstr>
      <vt:lpstr>25. Which chemical(s) would increase pH?</vt:lpstr>
      <vt:lpstr>26. The best way to increase dosage of a liquid chemical is to:</vt:lpstr>
      <vt:lpstr>27. A check valve that is used to prevent a pump from losing prime:</vt:lpstr>
      <vt:lpstr>28. Chemicals used at a treatment facility are hazardous to:</vt:lpstr>
      <vt:lpstr>29. A pump calibration determined that a pump was feeding at a rate of 35 mL/min.  If the pump typically runs 16 hours, approximately how many gallons of chemical should the operator expect to use?  (hint = 3.785 L/gallon) </vt:lpstr>
      <vt:lpstr>30. A method in which a chemical can be injected at a rate which matches the flow:</vt:lpstr>
      <vt:lpstr>31. An instrument used for accurate determination of the pump’s feed rate:</vt:lpstr>
      <vt:lpstr>32. Determine the detention time in minutes of a 100 foot section of 12” main which receives a flow of 35 gpm.</vt:lpstr>
      <vt:lpstr>33. When evaluating jar test results, evaluate results using:</vt:lpstr>
      <vt:lpstr>34. The chlorine dose at a plant is 1.3 mg/L.  The system uses 12½% sodium hypochlorite.  The flow rate is set at 375,000 gpd.  What is the chlorine feed rate in lbs/day?</vt:lpstr>
      <vt:lpstr>35. Used to produce the vacuum under which vacuum type systems operate:</vt:lpstr>
      <vt:lpstr>36. The output of a chemical feed pump is controlled by:</vt:lpstr>
      <vt:lpstr>37. To help a system combat water hammer – the clanging of pipes caused by a change in direction of flow when a pump shuts off or a valve is closed - a system can install a:</vt:lpstr>
      <vt:lpstr>38. The MSDS states that the specific gravity of alum is 1.32.  How much does each gallon of alum weigh?</vt:lpstr>
      <vt:lpstr>39. The capacity of a water to neutralize acids:</vt:lpstr>
      <vt:lpstr>40. An Emergency Response Plan includes a list of equipment you have on hand in the event of an emergency.  This list was developed through:</vt:lpstr>
      <vt:lpstr>41. When designing a chemical feed system consider:</vt:lpstr>
      <vt:lpstr>42. The dosage of a coagulant needed to precipitate and remove substances in water solutions is dependent on:</vt:lpstr>
      <vt:lpstr>43. A sedimentation tank holds 20,000 gallons and the flow into the plant is 500 gpm.  What is the detention time in minutes?</vt:lpstr>
      <vt:lpstr>44. __________ must be activated prior to feeding to obtain expected results.</vt:lpstr>
      <vt:lpstr>45. This is used to activate an alarm if unacceptable levels of gas chlorine are sensed in the ambient air of storage and feed rooms.</vt:lpstr>
      <vt:lpstr>46. Sequestering agents work by keeping ___________ in solution and prevent the formation of precipitates that could deposit scale or cause discoloration.</vt:lpstr>
      <vt:lpstr>47. The single most valuable tool in operating and controlling a chemical treatment process is the:</vt:lpstr>
      <vt:lpstr>48. When determining the type of breathing protection needed at a system, consider:</vt:lpstr>
      <vt:lpstr>49. The plant flow is set at 2 MGD, an alum dose of 12.0 mg/L is required.  How many lbs/day would the plant expect to use?</vt:lpstr>
      <vt:lpstr>50. When H2SO4 is added to water the pH will: </vt:lpstr>
    </vt:vector>
  </TitlesOfParts>
  <Company>The Dering Consulting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Dering Consulting</dc:creator>
  <cp:lastModifiedBy>Build</cp:lastModifiedBy>
  <cp:revision>265</cp:revision>
  <dcterms:created xsi:type="dcterms:W3CDTF">2002-04-09T15:50:04Z</dcterms:created>
  <dcterms:modified xsi:type="dcterms:W3CDTF">2014-02-19T21:11:59Z</dcterms:modified>
</cp:coreProperties>
</file>