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7"/>
  </p:notesMasterIdLst>
  <p:handoutMasterIdLst>
    <p:handoutMasterId r:id="rId8"/>
  </p:handoutMasterIdLst>
  <p:sldIdLst>
    <p:sldId id="256" r:id="rId5"/>
    <p:sldId id="257" r:id="rId6"/>
  </p:sldIdLst>
  <p:sldSz cx="7772400" cy="10058400"/>
  <p:notesSz cx="7010400" cy="9296400"/>
  <p:embeddedFontLst>
    <p:embeddedFont>
      <p:font typeface="Arvo" panose="020B060402020202020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dage" initials="kdage" lastIdx="8" clrIdx="0"/>
  <p:cmAuthor id="1" name="Dagen, Kim" initials="DK" lastIdx="4" clrIdx="1">
    <p:extLst>
      <p:ext uri="{19B8F6BF-5375-455C-9EA6-DF929625EA0E}">
        <p15:presenceInfo xmlns:p15="http://schemas.microsoft.com/office/powerpoint/2012/main" userId="S-1-5-21-1708537768-1343024091-725345543-101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B40"/>
    <a:srgbClr val="07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8ADB46-DE88-4E8D-814C-B522957C4638}" v="67" dt="2021-01-22T17:43:15.9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4660"/>
  </p:normalViewPr>
  <p:slideViewPr>
    <p:cSldViewPr snapToGrid="0">
      <p:cViewPr varScale="1">
        <p:scale>
          <a:sx n="72" d="100"/>
          <a:sy n="72" d="100"/>
        </p:scale>
        <p:origin x="3174" y="6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8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microsoft.com/office/2015/10/relationships/revisionInfo" Target="revisionInfo.xml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ker, Jordan" userId="81983e88-cba1-4dbe-8fed-6dbb315293a6" providerId="ADAL" clId="{218ADB46-DE88-4E8D-814C-B522957C4638}"/>
    <pc:docChg chg="modSld">
      <pc:chgData name="Baker, Jordan" userId="81983e88-cba1-4dbe-8fed-6dbb315293a6" providerId="ADAL" clId="{218ADB46-DE88-4E8D-814C-B522957C4638}" dt="2021-01-22T17:44:27.280" v="267" actId="20577"/>
      <pc:docMkLst>
        <pc:docMk/>
      </pc:docMkLst>
      <pc:sldChg chg="addSp delSp modSp">
        <pc:chgData name="Baker, Jordan" userId="81983e88-cba1-4dbe-8fed-6dbb315293a6" providerId="ADAL" clId="{218ADB46-DE88-4E8D-814C-B522957C4638}" dt="2021-01-22T17:44:27.280" v="267" actId="20577"/>
        <pc:sldMkLst>
          <pc:docMk/>
          <pc:sldMk cId="0" sldId="256"/>
        </pc:sldMkLst>
        <pc:spChg chg="mod">
          <ac:chgData name="Baker, Jordan" userId="81983e88-cba1-4dbe-8fed-6dbb315293a6" providerId="ADAL" clId="{218ADB46-DE88-4E8D-814C-B522957C4638}" dt="2021-01-22T17:34:14.886" v="42" actId="1036"/>
          <ac:spMkLst>
            <pc:docMk/>
            <pc:sldMk cId="0" sldId="256"/>
            <ac:spMk id="3" creationId="{98043D71-7377-4B6F-BACB-8285D8B4C4FA}"/>
          </ac:spMkLst>
        </pc:spChg>
        <pc:spChg chg="mod">
          <ac:chgData name="Baker, Jordan" userId="81983e88-cba1-4dbe-8fed-6dbb315293a6" providerId="ADAL" clId="{218ADB46-DE88-4E8D-814C-B522957C4638}" dt="2021-01-22T17:42:24.757" v="260" actId="20577"/>
          <ac:spMkLst>
            <pc:docMk/>
            <pc:sldMk cId="0" sldId="256"/>
            <ac:spMk id="34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38:50.163" v="121" actId="1036"/>
          <ac:spMkLst>
            <pc:docMk/>
            <pc:sldMk cId="0" sldId="256"/>
            <ac:spMk id="35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38:50.163" v="121" actId="1036"/>
          <ac:spMkLst>
            <pc:docMk/>
            <pc:sldMk cId="0" sldId="256"/>
            <ac:spMk id="36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38:50.163" v="121" actId="1036"/>
          <ac:spMkLst>
            <pc:docMk/>
            <pc:sldMk cId="0" sldId="256"/>
            <ac:spMk id="44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38:50.163" v="121" actId="1036"/>
          <ac:spMkLst>
            <pc:docMk/>
            <pc:sldMk cId="0" sldId="256"/>
            <ac:spMk id="45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42:20.474" v="255" actId="20577"/>
          <ac:spMkLst>
            <pc:docMk/>
            <pc:sldMk cId="0" sldId="256"/>
            <ac:spMk id="50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38:50.163" v="121" actId="1036"/>
          <ac:spMkLst>
            <pc:docMk/>
            <pc:sldMk cId="0" sldId="256"/>
            <ac:spMk id="51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38:50.163" v="121" actId="1036"/>
          <ac:spMkLst>
            <pc:docMk/>
            <pc:sldMk cId="0" sldId="256"/>
            <ac:spMk id="52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44:27.280" v="267" actId="20577"/>
          <ac:spMkLst>
            <pc:docMk/>
            <pc:sldMk cId="0" sldId="256"/>
            <ac:spMk id="53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38:50.163" v="121" actId="1036"/>
          <ac:spMkLst>
            <pc:docMk/>
            <pc:sldMk cId="0" sldId="256"/>
            <ac:spMk id="60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38:50.163" v="121" actId="1036"/>
          <ac:spMkLst>
            <pc:docMk/>
            <pc:sldMk cId="0" sldId="256"/>
            <ac:spMk id="61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42:15.821" v="250" actId="20577"/>
          <ac:spMkLst>
            <pc:docMk/>
            <pc:sldMk cId="0" sldId="256"/>
            <ac:spMk id="63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40:45.968" v="236" actId="20577"/>
          <ac:spMkLst>
            <pc:docMk/>
            <pc:sldMk cId="0" sldId="256"/>
            <ac:spMk id="64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39:49.170" v="195" actId="1035"/>
          <ac:spMkLst>
            <pc:docMk/>
            <pc:sldMk cId="0" sldId="256"/>
            <ac:spMk id="65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40:25.828" v="227" actId="1076"/>
          <ac:spMkLst>
            <pc:docMk/>
            <pc:sldMk cId="0" sldId="256"/>
            <ac:spMk id="66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42:11.640" v="245" actId="20577"/>
          <ac:spMkLst>
            <pc:docMk/>
            <pc:sldMk cId="0" sldId="256"/>
            <ac:spMk id="82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39:42.533" v="186" actId="1036"/>
          <ac:spMkLst>
            <pc:docMk/>
            <pc:sldMk cId="0" sldId="256"/>
            <ac:spMk id="83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40:11.613" v="226" actId="1076"/>
          <ac:spMkLst>
            <pc:docMk/>
            <pc:sldMk cId="0" sldId="256"/>
            <ac:spMk id="84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38:50.163" v="121" actId="1036"/>
          <ac:spMkLst>
            <pc:docMk/>
            <pc:sldMk cId="0" sldId="256"/>
            <ac:spMk id="85" creationId="{00000000-0000-0000-0000-000000000000}"/>
          </ac:spMkLst>
        </pc:spChg>
        <pc:grpChg chg="mod">
          <ac:chgData name="Baker, Jordan" userId="81983e88-cba1-4dbe-8fed-6dbb315293a6" providerId="ADAL" clId="{218ADB46-DE88-4E8D-814C-B522957C4638}" dt="2021-01-22T17:39:42.533" v="186" actId="1036"/>
          <ac:grpSpMkLst>
            <pc:docMk/>
            <pc:sldMk cId="0" sldId="256"/>
            <ac:grpSpMk id="7" creationId="{00000000-0000-0000-0000-000000000000}"/>
          </ac:grpSpMkLst>
        </pc:grpChg>
        <pc:grpChg chg="mod">
          <ac:chgData name="Baker, Jordan" userId="81983e88-cba1-4dbe-8fed-6dbb315293a6" providerId="ADAL" clId="{218ADB46-DE88-4E8D-814C-B522957C4638}" dt="2021-01-22T17:39:01.335" v="141" actId="1036"/>
          <ac:grpSpMkLst>
            <pc:docMk/>
            <pc:sldMk cId="0" sldId="256"/>
            <ac:grpSpMk id="71" creationId="{00000000-0000-0000-0000-000000000000}"/>
          </ac:grpSpMkLst>
        </pc:grpChg>
        <pc:graphicFrameChg chg="mod modGraphic">
          <ac:chgData name="Baker, Jordan" userId="81983e88-cba1-4dbe-8fed-6dbb315293a6" providerId="ADAL" clId="{218ADB46-DE88-4E8D-814C-B522957C4638}" dt="2021-01-22T17:40:37.098" v="228" actId="20577"/>
          <ac:graphicFrameMkLst>
            <pc:docMk/>
            <pc:sldMk cId="0" sldId="256"/>
            <ac:graphicFrameMk id="2" creationId="{00000000-0000-0000-0000-000000000000}"/>
          </ac:graphicFrameMkLst>
        </pc:graphicFrameChg>
        <pc:graphicFrameChg chg="mod">
          <ac:chgData name="Baker, Jordan" userId="81983e88-cba1-4dbe-8fed-6dbb315293a6" providerId="ADAL" clId="{218ADB46-DE88-4E8D-814C-B522957C4638}" dt="2021-01-22T17:40:07.272" v="225" actId="1036"/>
          <ac:graphicFrameMkLst>
            <pc:docMk/>
            <pc:sldMk cId="0" sldId="256"/>
            <ac:graphicFrameMk id="46" creationId="{00000000-0000-0000-0000-000000000000}"/>
          </ac:graphicFrameMkLst>
        </pc:graphicFrameChg>
        <pc:graphicFrameChg chg="add mod">
          <ac:chgData name="Baker, Jordan" userId="81983e88-cba1-4dbe-8fed-6dbb315293a6" providerId="ADAL" clId="{218ADB46-DE88-4E8D-814C-B522957C4638}" dt="2021-01-22T17:38:50.163" v="121" actId="1036"/>
          <ac:graphicFrameMkLst>
            <pc:docMk/>
            <pc:sldMk cId="0" sldId="256"/>
            <ac:graphicFrameMk id="47" creationId="{5F51FFD0-7F6C-4E66-850D-F9438765C439}"/>
          </ac:graphicFrameMkLst>
        </pc:graphicFrameChg>
        <pc:graphicFrameChg chg="mod">
          <ac:chgData name="Baker, Jordan" userId="81983e88-cba1-4dbe-8fed-6dbb315293a6" providerId="ADAL" clId="{218ADB46-DE88-4E8D-814C-B522957C4638}" dt="2021-01-22T17:39:55.729" v="210" actId="1036"/>
          <ac:graphicFrameMkLst>
            <pc:docMk/>
            <pc:sldMk cId="0" sldId="256"/>
            <ac:graphicFrameMk id="78" creationId="{00000000-0000-0000-0000-000000000000}"/>
          </ac:graphicFrameMkLst>
        </pc:graphicFrameChg>
        <pc:graphicFrameChg chg="mod">
          <ac:chgData name="Baker, Jordan" userId="81983e88-cba1-4dbe-8fed-6dbb315293a6" providerId="ADAL" clId="{218ADB46-DE88-4E8D-814C-B522957C4638}" dt="2021-01-22T17:38:50.163" v="121" actId="1036"/>
          <ac:graphicFrameMkLst>
            <pc:docMk/>
            <pc:sldMk cId="0" sldId="256"/>
            <ac:graphicFrameMk id="79" creationId="{00000000-0000-0000-0000-000000000000}"/>
          </ac:graphicFrameMkLst>
        </pc:graphicFrameChg>
        <pc:graphicFrameChg chg="mod">
          <ac:chgData name="Baker, Jordan" userId="81983e88-cba1-4dbe-8fed-6dbb315293a6" providerId="ADAL" clId="{218ADB46-DE88-4E8D-814C-B522957C4638}" dt="2021-01-22T17:43:14.321" v="262"/>
          <ac:graphicFrameMkLst>
            <pc:docMk/>
            <pc:sldMk cId="0" sldId="256"/>
            <ac:graphicFrameMk id="80" creationId="{00000000-0000-0000-0000-000000000000}"/>
          </ac:graphicFrameMkLst>
        </pc:graphicFrameChg>
        <pc:graphicFrameChg chg="del">
          <ac:chgData name="Baker, Jordan" userId="81983e88-cba1-4dbe-8fed-6dbb315293a6" providerId="ADAL" clId="{218ADB46-DE88-4E8D-814C-B522957C4638}" dt="2021-01-22T17:37:56.668" v="90" actId="478"/>
          <ac:graphicFrameMkLst>
            <pc:docMk/>
            <pc:sldMk cId="0" sldId="256"/>
            <ac:graphicFrameMk id="81" creationId="{00000000-0000-0000-0000-000000000000}"/>
          </ac:graphicFrameMkLst>
        </pc:graphicFrameChg>
        <pc:cxnChg chg="mod">
          <ac:chgData name="Baker, Jordan" userId="81983e88-cba1-4dbe-8fed-6dbb315293a6" providerId="ADAL" clId="{218ADB46-DE88-4E8D-814C-B522957C4638}" dt="2021-01-22T17:34:23.936" v="89" actId="1036"/>
          <ac:cxnSpMkLst>
            <pc:docMk/>
            <pc:sldMk cId="0" sldId="256"/>
            <ac:cxnSpMk id="58" creationId="{00000000-0000-0000-0000-000000000000}"/>
          </ac:cxnSpMkLst>
        </pc:cxnChg>
        <pc:cxnChg chg="mod">
          <ac:chgData name="Baker, Jordan" userId="81983e88-cba1-4dbe-8fed-6dbb315293a6" providerId="ADAL" clId="{218ADB46-DE88-4E8D-814C-B522957C4638}" dt="2021-01-22T17:39:10.886" v="164" actId="1036"/>
          <ac:cxnSpMkLst>
            <pc:docMk/>
            <pc:sldMk cId="0" sldId="256"/>
            <ac:cxnSpMk id="59" creationId="{00000000-0000-0000-0000-000000000000}"/>
          </ac:cxnSpMkLst>
        </pc:cxnChg>
      </pc:sldChg>
      <pc:sldChg chg="modSp">
        <pc:chgData name="Baker, Jordan" userId="81983e88-cba1-4dbe-8fed-6dbb315293a6" providerId="ADAL" clId="{218ADB46-DE88-4E8D-814C-B522957C4638}" dt="2021-01-22T15:29:51.087" v="5" actId="207"/>
        <pc:sldMkLst>
          <pc:docMk/>
          <pc:sldMk cId="0" sldId="257"/>
        </pc:sldMkLst>
        <pc:spChg chg="mod">
          <ac:chgData name="Baker, Jordan" userId="81983e88-cba1-4dbe-8fed-6dbb315293a6" providerId="ADAL" clId="{218ADB46-DE88-4E8D-814C-B522957C4638}" dt="2021-01-22T15:29:27.419" v="0" actId="20577"/>
          <ac:spMkLst>
            <pc:docMk/>
            <pc:sldMk cId="0" sldId="257"/>
            <ac:spMk id="30" creationId="{00000000-0000-0000-0000-000000000000}"/>
          </ac:spMkLst>
        </pc:spChg>
        <pc:graphicFrameChg chg="mod">
          <ac:chgData name="Baker, Jordan" userId="81983e88-cba1-4dbe-8fed-6dbb315293a6" providerId="ADAL" clId="{218ADB46-DE88-4E8D-814C-B522957C4638}" dt="2021-01-22T15:29:44.869" v="3" actId="207"/>
          <ac:graphicFrameMkLst>
            <pc:docMk/>
            <pc:sldMk cId="0" sldId="257"/>
            <ac:graphicFrameMk id="25" creationId="{00000000-0000-0000-0000-000000000000}"/>
          </ac:graphicFrameMkLst>
        </pc:graphicFrameChg>
        <pc:graphicFrameChg chg="mod">
          <ac:chgData name="Baker, Jordan" userId="81983e88-cba1-4dbe-8fed-6dbb315293a6" providerId="ADAL" clId="{218ADB46-DE88-4E8D-814C-B522957C4638}" dt="2021-01-22T15:29:47.867" v="4" actId="207"/>
          <ac:graphicFrameMkLst>
            <pc:docMk/>
            <pc:sldMk cId="0" sldId="257"/>
            <ac:graphicFrameMk id="26" creationId="{00000000-0000-0000-0000-000000000000}"/>
          </ac:graphicFrameMkLst>
        </pc:graphicFrameChg>
        <pc:graphicFrameChg chg="mod">
          <ac:chgData name="Baker, Jordan" userId="81983e88-cba1-4dbe-8fed-6dbb315293a6" providerId="ADAL" clId="{218ADB46-DE88-4E8D-814C-B522957C4638}" dt="2021-01-22T15:29:51.087" v="5" actId="207"/>
          <ac:graphicFrameMkLst>
            <pc:docMk/>
            <pc:sldMk cId="0" sldId="257"/>
            <ac:graphicFrameMk id="32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48236032704389"/>
          <c:y val="7.9792807522713866E-2"/>
          <c:w val="0.76635280817315488"/>
          <c:h val="0.56116649472456503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FF993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B7-4500-903E-0AB1BD035E0F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0B7-4500-903E-0AB1BD035E0F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0B7-4500-903E-0AB1BD035E0F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30B7-4500-903E-0AB1BD035E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0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'LU pies'!$D$3:$D$5</c:f>
              <c:strCache>
                <c:ptCount val="3"/>
                <c:pt idx="0">
                  <c:v>Agriculture</c:v>
                </c:pt>
                <c:pt idx="1">
                  <c:v>Developed</c:v>
                </c:pt>
                <c:pt idx="2">
                  <c:v>Natural</c:v>
                </c:pt>
              </c:strCache>
            </c:strRef>
          </c:cat>
          <c:val>
            <c:numRef>
              <c:f>'LU pies'!$E$3:$E$5</c:f>
              <c:numCache>
                <c:formatCode>_(* #,##0_);_(* \(#,##0\);_(* "-"??_);_(@_)</c:formatCode>
                <c:ptCount val="3"/>
                <c:pt idx="0">
                  <c:v>75441.648929415212</c:v>
                </c:pt>
                <c:pt idx="1">
                  <c:v>42302.400487789702</c:v>
                </c:pt>
                <c:pt idx="2">
                  <c:v>79565.616326797724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0B7-4500-903E-0AB1BD035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508249667708095"/>
          <c:y val="0.73123115034204345"/>
          <c:w val="0.51636690912122896"/>
          <c:h val="0.233748328839494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4399716294398"/>
          <c:y val="0.12559784866953624"/>
          <c:w val="0.75252285682200737"/>
          <c:h val="0.50401237269835708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FF993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19-40A3-B5D8-2545581FD117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19-40A3-B5D8-2545581FD117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19-40A3-B5D8-2545581FD117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A19-40A3-B5D8-2545581FD117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EA19-40A3-B5D8-2545581FD1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'LU pies'!$H$3:$H$6</c:f>
              <c:strCache>
                <c:ptCount val="4"/>
                <c:pt idx="0">
                  <c:v>Cropland</c:v>
                </c:pt>
                <c:pt idx="1">
                  <c:v>Hay</c:v>
                </c:pt>
                <c:pt idx="2">
                  <c:v>Pasture</c:v>
                </c:pt>
                <c:pt idx="3">
                  <c:v>Other Ag</c:v>
                </c:pt>
              </c:strCache>
            </c:strRef>
          </c:cat>
          <c:val>
            <c:numRef>
              <c:f>'LU pies'!$I$3:$I$6</c:f>
              <c:numCache>
                <c:formatCode>_(* #,##0_);_(* \(#,##0\);_(* "-"??_);_(@_)</c:formatCode>
                <c:ptCount val="4"/>
                <c:pt idx="0">
                  <c:v>47380.165596463194</c:v>
                </c:pt>
                <c:pt idx="1">
                  <c:v>17069.95653009415</c:v>
                </c:pt>
                <c:pt idx="2">
                  <c:v>9970.2866895496809</c:v>
                </c:pt>
                <c:pt idx="3">
                  <c:v>1021.240113308187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A19-40A3-B5D8-2545581FD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825329930502646"/>
          <c:y val="0.74131889763779524"/>
          <c:w val="0.41009048595543296"/>
          <c:h val="0.249421843102945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65037348127767"/>
          <c:y val="0.15124335127005181"/>
          <c:w val="0.73069982771243724"/>
          <c:h val="0.57154512146279479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FF993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EA-4257-A5B4-FF3F8E5D8813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5EA-4257-A5B4-FF3F8E5D8813}"/>
              </c:ext>
            </c:extLst>
          </c:dPt>
          <c:dLbls>
            <c:dLbl>
              <c:idx val="0"/>
              <c:layout>
                <c:manualLayout>
                  <c:x val="-0.24538449779727076"/>
                  <c:y val="3.61301588488904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5EA-4257-A5B4-FF3F8E5D8813}"/>
                </c:ext>
              </c:extLst>
            </c:dLbl>
            <c:dLbl>
              <c:idx val="1"/>
              <c:layout>
                <c:manualLayout>
                  <c:x val="0.17833601706554858"/>
                  <c:y val="-8.34847623113156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5EA-4257-A5B4-FF3F8E5D88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'LU pies'!$N$1:$N$2</c:f>
              <c:strCache>
                <c:ptCount val="2"/>
                <c:pt idx="0">
                  <c:v>MS4</c:v>
                </c:pt>
                <c:pt idx="1">
                  <c:v>Non-MS4</c:v>
                </c:pt>
              </c:strCache>
            </c:strRef>
          </c:cat>
          <c:val>
            <c:numRef>
              <c:f>'LU pies'!$M$3:$M$4</c:f>
              <c:numCache>
                <c:formatCode>_(* #,##0_);_(* \(#,##0\);_(* "-"??_);_(@_)</c:formatCode>
                <c:ptCount val="2"/>
                <c:pt idx="0">
                  <c:v>16842.943091504279</c:v>
                </c:pt>
                <c:pt idx="1">
                  <c:v>25459.457396285427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EA-4257-A5B4-FF3F8E5D88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478446814404116"/>
          <c:y val="0.74400141348042459"/>
          <c:w val="0.4024937446627061"/>
          <c:h val="0.23243460949092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2A7AE-6CC7-4706-9217-B186996E465F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79D73-24B2-42D3-9176-E2964B08A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22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59000" y="696913"/>
            <a:ext cx="26924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41857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0" y="696913"/>
            <a:ext cx="26939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2739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3a662fc6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0" y="696913"/>
            <a:ext cx="26939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3a662fc6e_0_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2311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5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Relationship Id="rId9" Type="http://schemas.openxmlformats.org/officeDocument/2006/relationships/hyperlink" Target="https://protect-us.mimecast.com/s/FPB0CYE0m8SkRypC0HvM8?domain=dep.p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11150" y="274225"/>
            <a:ext cx="69033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274E13"/>
                </a:solidFill>
              </a:rPr>
              <a:t>Countywide Action Plan Snapshot </a:t>
            </a:r>
            <a:endParaRPr dirty="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rgbClr val="0B5394"/>
                </a:solidFill>
              </a:rPr>
              <a:t>Lebanon</a:t>
            </a:r>
            <a:r>
              <a:rPr lang="en" sz="3000" dirty="0" smtClean="0">
                <a:solidFill>
                  <a:srgbClr val="0B5394"/>
                </a:solidFill>
              </a:rPr>
              <a:t> </a:t>
            </a:r>
            <a:r>
              <a:rPr lang="en" sz="3000" dirty="0">
                <a:solidFill>
                  <a:srgbClr val="0B5394"/>
                </a:solidFill>
              </a:rPr>
              <a:t>County, Pennsylvania</a:t>
            </a:r>
            <a:endParaRPr sz="1200" dirty="0">
              <a:solidFill>
                <a:srgbClr val="0B5394"/>
              </a:solidFill>
              <a:latin typeface="Arvo"/>
              <a:ea typeface="Arvo"/>
              <a:cs typeface="Arvo"/>
              <a:sym typeface="Arvo"/>
            </a:endParaRPr>
          </a:p>
        </p:txBody>
      </p:sp>
      <p:cxnSp>
        <p:nvCxnSpPr>
          <p:cNvPr id="55" name="Google Shape;55;p13"/>
          <p:cNvCxnSpPr/>
          <p:nvPr/>
        </p:nvCxnSpPr>
        <p:spPr>
          <a:xfrm rot="10800000" flipH="1">
            <a:off x="411150" y="966875"/>
            <a:ext cx="6950100" cy="21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56;p13"/>
          <p:cNvSpPr txBox="1"/>
          <p:nvPr/>
        </p:nvSpPr>
        <p:spPr>
          <a:xfrm>
            <a:off x="4925000" y="132200"/>
            <a:ext cx="24900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73763"/>
                </a:solidFill>
              </a:rPr>
              <a:t>PHASE 3 WIP COUNTY SNAPSHOTS</a:t>
            </a:r>
            <a:endParaRPr sz="900" b="1">
              <a:solidFill>
                <a:srgbClr val="073763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www.dep.pa.gov</a:t>
            </a:r>
            <a:endParaRPr sz="900"/>
          </a:p>
        </p:txBody>
      </p:sp>
      <p:cxnSp>
        <p:nvCxnSpPr>
          <p:cNvPr id="57" name="Google Shape;57;p13"/>
          <p:cNvCxnSpPr/>
          <p:nvPr/>
        </p:nvCxnSpPr>
        <p:spPr>
          <a:xfrm rot="10800000" flipH="1">
            <a:off x="387750" y="9653000"/>
            <a:ext cx="6950100" cy="21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13"/>
          <p:cNvCxnSpPr/>
          <p:nvPr/>
        </p:nvCxnSpPr>
        <p:spPr>
          <a:xfrm rot="10800000" flipH="1">
            <a:off x="412300" y="6570352"/>
            <a:ext cx="6950100" cy="21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13"/>
          <p:cNvCxnSpPr/>
          <p:nvPr/>
        </p:nvCxnSpPr>
        <p:spPr>
          <a:xfrm rot="10800000" flipH="1">
            <a:off x="364350" y="3594763"/>
            <a:ext cx="6950100" cy="21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63;p13"/>
          <p:cNvSpPr txBox="1"/>
          <p:nvPr/>
        </p:nvSpPr>
        <p:spPr>
          <a:xfrm>
            <a:off x="352666" y="1099550"/>
            <a:ext cx="2330932" cy="2317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Current Conditions 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tx1"/>
              </a:solidFill>
            </a:endParaRPr>
          </a:p>
          <a:p>
            <a:pPr lvl="0"/>
            <a:r>
              <a:rPr lang="en-US" sz="1200" dirty="0" smtClean="0">
                <a:solidFill>
                  <a:schemeClr val="tx1"/>
                </a:solidFill>
              </a:rPr>
              <a:t>Lebanon </a:t>
            </a:r>
            <a:r>
              <a:rPr lang="en-US" sz="1200" dirty="0">
                <a:solidFill>
                  <a:schemeClr val="tx1"/>
                </a:solidFill>
              </a:rPr>
              <a:t>County is one of 34 counties in Pennsylvania's Chesapeake Bay Watershed that have developed Countywide Action Plans. </a:t>
            </a:r>
            <a:r>
              <a:rPr lang="en-US" sz="1200" dirty="0"/>
              <a:t>Current loading rates are </a:t>
            </a:r>
            <a:r>
              <a:rPr lang="en-US" sz="1200" dirty="0" smtClean="0"/>
              <a:t>5.4M </a:t>
            </a:r>
            <a:r>
              <a:rPr lang="en-US" sz="1200" dirty="0"/>
              <a:t>lbs of nitrogen and </a:t>
            </a:r>
            <a:r>
              <a:rPr lang="en-US" sz="1200" dirty="0" smtClean="0"/>
              <a:t>255K </a:t>
            </a:r>
            <a:r>
              <a:rPr lang="en-US" sz="1200" dirty="0"/>
              <a:t>lbs of phosphorus annually. By 2025 </a:t>
            </a:r>
            <a:r>
              <a:rPr lang="en-US" sz="1200" dirty="0" smtClean="0"/>
              <a:t>Lebanon </a:t>
            </a:r>
            <a:r>
              <a:rPr lang="en-US" sz="1200" dirty="0"/>
              <a:t>County needs to reduce </a:t>
            </a:r>
            <a:r>
              <a:rPr lang="en-US" sz="1200" dirty="0" smtClean="0"/>
              <a:t>2.17M </a:t>
            </a:r>
            <a:r>
              <a:rPr lang="en-US" sz="1200" dirty="0"/>
              <a:t>lbs of nitrogen and </a:t>
            </a:r>
            <a:r>
              <a:rPr lang="en-US" sz="1200" dirty="0" smtClean="0"/>
              <a:t>99K </a:t>
            </a:r>
            <a:r>
              <a:rPr lang="en-US" sz="1200" dirty="0" err="1"/>
              <a:t>lbs</a:t>
            </a:r>
            <a:r>
              <a:rPr lang="en-US" sz="1200" dirty="0"/>
              <a:t> of phosphorus.</a:t>
            </a:r>
          </a:p>
        </p:txBody>
      </p:sp>
      <p:sp>
        <p:nvSpPr>
          <p:cNvPr id="64" name="Google Shape;64;p13"/>
          <p:cNvSpPr txBox="1"/>
          <p:nvPr/>
        </p:nvSpPr>
        <p:spPr>
          <a:xfrm>
            <a:off x="352666" y="6929708"/>
            <a:ext cx="2775906" cy="31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Sector </a:t>
            </a:r>
            <a:r>
              <a:rPr lang="en" b="1" dirty="0" smtClean="0"/>
              <a:t>Reductions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 smtClean="0"/>
          </a:p>
          <a:p>
            <a:r>
              <a:rPr lang="en-US" sz="1200" dirty="0" smtClean="0"/>
              <a:t>Lebanon County has </a:t>
            </a:r>
            <a:r>
              <a:rPr lang="en-US" sz="1200" dirty="0"/>
              <a:t>identified reductions within </a:t>
            </a:r>
            <a:r>
              <a:rPr lang="en-US" sz="1200" dirty="0" smtClean="0"/>
              <a:t>four </a:t>
            </a:r>
            <a:r>
              <a:rPr lang="en-US" sz="1200" dirty="0"/>
              <a:t>sectors within their planning template: </a:t>
            </a:r>
            <a:r>
              <a:rPr lang="en-US" sz="1200" dirty="0" smtClean="0"/>
              <a:t>agriculture, developed, natural and wastewater. </a:t>
            </a:r>
            <a:r>
              <a:rPr lang="en-US" sz="1200" dirty="0"/>
              <a:t>Projected land use changes and population changes results in increases within the </a:t>
            </a:r>
            <a:r>
              <a:rPr lang="en-US" sz="1200" dirty="0" smtClean="0"/>
              <a:t>septic sector. Lebanon County has </a:t>
            </a:r>
            <a:r>
              <a:rPr lang="en-US" sz="1200" dirty="0"/>
              <a:t>identified practices that result in total reductions of </a:t>
            </a:r>
            <a:r>
              <a:rPr lang="en-US" sz="1200" dirty="0" smtClean="0"/>
              <a:t>1.76M </a:t>
            </a:r>
            <a:r>
              <a:rPr lang="en-US" sz="1200" dirty="0" err="1" smtClean="0"/>
              <a:t>lbs</a:t>
            </a:r>
            <a:r>
              <a:rPr lang="en-US" sz="1200" dirty="0" smtClean="0"/>
              <a:t> </a:t>
            </a:r>
            <a:r>
              <a:rPr lang="en-US" sz="1200" dirty="0"/>
              <a:t>of nitrogen and </a:t>
            </a:r>
            <a:r>
              <a:rPr lang="en-US" sz="1200" dirty="0" smtClean="0"/>
              <a:t>107K </a:t>
            </a:r>
            <a:r>
              <a:rPr lang="en-US" sz="1200" dirty="0" err="1"/>
              <a:t>lbs</a:t>
            </a:r>
            <a:r>
              <a:rPr lang="en-US" sz="1200" dirty="0"/>
              <a:t> of phosphorus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50" name="Google Shape;63;p13"/>
          <p:cNvSpPr txBox="1"/>
          <p:nvPr/>
        </p:nvSpPr>
        <p:spPr>
          <a:xfrm>
            <a:off x="334269" y="3794043"/>
            <a:ext cx="2650260" cy="219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Pollutant Reduction Progress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 dirty="0"/>
          </a:p>
          <a:p>
            <a:pPr lvl="0"/>
            <a:endParaRPr lang="en-US" sz="1200" dirty="0" smtClean="0"/>
          </a:p>
          <a:p>
            <a:pPr lvl="0"/>
            <a:r>
              <a:rPr lang="en-US" sz="1200" dirty="0" smtClean="0"/>
              <a:t>By </a:t>
            </a:r>
            <a:r>
              <a:rPr lang="en-US" sz="1200" dirty="0"/>
              <a:t>2025, </a:t>
            </a:r>
            <a:r>
              <a:rPr lang="en-US" sz="1200" dirty="0" smtClean="0"/>
              <a:t>Lebanon County needs to reduce 2.17M </a:t>
            </a:r>
            <a:r>
              <a:rPr lang="en-US" sz="1200" dirty="0"/>
              <a:t>lbs of nitrogen and </a:t>
            </a:r>
            <a:r>
              <a:rPr lang="en-US" sz="1200" dirty="0" smtClean="0"/>
              <a:t>99K </a:t>
            </a:r>
            <a:r>
              <a:rPr lang="en-US" sz="1200" dirty="0"/>
              <a:t>lbs of phosphorus. </a:t>
            </a:r>
            <a:r>
              <a:rPr lang="en-US" sz="1200" dirty="0" smtClean="0"/>
              <a:t>Lebanon </a:t>
            </a:r>
            <a:r>
              <a:rPr lang="en-US" sz="1200" dirty="0"/>
              <a:t>County has developed a plan to reduce </a:t>
            </a:r>
            <a:r>
              <a:rPr lang="en-US" sz="1200" dirty="0" smtClean="0"/>
              <a:t>1.76M </a:t>
            </a:r>
            <a:r>
              <a:rPr lang="en-US" sz="1200" dirty="0" err="1"/>
              <a:t>lbs</a:t>
            </a:r>
            <a:r>
              <a:rPr lang="en-US" sz="1200" dirty="0"/>
              <a:t> of nitrogen, which is </a:t>
            </a:r>
            <a:r>
              <a:rPr lang="en-US" sz="1200" dirty="0" smtClean="0"/>
              <a:t>81% </a:t>
            </a:r>
            <a:r>
              <a:rPr lang="en-US" sz="1200" dirty="0"/>
              <a:t>of the goal and </a:t>
            </a:r>
            <a:r>
              <a:rPr lang="en-US" sz="1200" dirty="0" smtClean="0"/>
              <a:t>107K </a:t>
            </a:r>
            <a:r>
              <a:rPr lang="en-US" sz="1200" dirty="0" err="1"/>
              <a:t>lbs</a:t>
            </a:r>
            <a:r>
              <a:rPr lang="en-US" sz="1200" dirty="0"/>
              <a:t> of phosphorus, which is </a:t>
            </a:r>
            <a:r>
              <a:rPr lang="en-US" sz="1200" dirty="0" smtClean="0"/>
              <a:t>over 100% </a:t>
            </a:r>
            <a:r>
              <a:rPr lang="en-US" sz="1200" dirty="0"/>
              <a:t>of the goal. </a:t>
            </a:r>
            <a:endParaRPr 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406465"/>
              </p:ext>
            </p:extLst>
          </p:nvPr>
        </p:nvGraphicFramePr>
        <p:xfrm>
          <a:off x="3139125" y="6929708"/>
          <a:ext cx="4388622" cy="2451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2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2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633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Sector</a:t>
                      </a:r>
                      <a:r>
                        <a:rPr lang="en-US" sz="1200" baseline="0" dirty="0"/>
                        <a:t> 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Nitrogen</a:t>
                      </a:r>
                      <a:r>
                        <a:rPr lang="en-US" sz="1200" baseline="0" dirty="0"/>
                        <a:t> (lbs.)</a:t>
                      </a:r>
                      <a:endParaRPr 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Phosphorus</a:t>
                      </a:r>
                      <a:r>
                        <a:rPr lang="en-US" sz="1200" baseline="0" dirty="0"/>
                        <a:t> (lbs.)</a:t>
                      </a:r>
                      <a:endParaRPr 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1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Agriculture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-1,679,000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-90,000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2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+mn-lt"/>
                        </a:rPr>
                        <a:t>Developed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-7,000 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-200   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99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Natural 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-23,000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15,000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132974"/>
                  </a:ext>
                </a:extLst>
              </a:tr>
              <a:tr h="32799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Septic 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+2,000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3585639"/>
                  </a:ext>
                </a:extLst>
              </a:tr>
              <a:tr h="32799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Wastewater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50,000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-2,000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5574096"/>
                  </a:ext>
                </a:extLst>
              </a:tr>
              <a:tr h="327992">
                <a:tc>
                  <a:txBody>
                    <a:bodyPr/>
                    <a:lstStyle/>
                    <a:p>
                      <a:pPr algn="ctr"/>
                      <a:r>
                        <a:rPr lang="en-US" sz="1100" b="1" baseline="0" dirty="0" smtClean="0">
                          <a:latin typeface="+mn-lt"/>
                        </a:rPr>
                        <a:t>Total Reductions</a:t>
                      </a:r>
                      <a:endParaRPr lang="en-US" sz="11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-1,756,000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-107,000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51650" y="9680924"/>
            <a:ext cx="40676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Data is from CAST19 and progress year 2019</a:t>
            </a:r>
            <a:endParaRPr lang="en-US" sz="11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2706210" y="1033873"/>
            <a:ext cx="6318580" cy="2503840"/>
            <a:chOff x="2706210" y="1033873"/>
            <a:chExt cx="6318580" cy="2503840"/>
          </a:xfrm>
        </p:grpSpPr>
        <p:grpSp>
          <p:nvGrpSpPr>
            <p:cNvPr id="62" name="Group 61"/>
            <p:cNvGrpSpPr/>
            <p:nvPr/>
          </p:nvGrpSpPr>
          <p:grpSpPr>
            <a:xfrm>
              <a:off x="6628834" y="1501257"/>
              <a:ext cx="2395956" cy="727775"/>
              <a:chOff x="6609118" y="1133941"/>
              <a:chExt cx="2395956" cy="727775"/>
            </a:xfrm>
          </p:grpSpPr>
          <p:sp>
            <p:nvSpPr>
              <p:cNvPr id="67" name="Google Shape;78;p13"/>
              <p:cNvSpPr/>
              <p:nvPr/>
            </p:nvSpPr>
            <p:spPr>
              <a:xfrm>
                <a:off x="6609118" y="1551599"/>
                <a:ext cx="184732" cy="14640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80;p13"/>
              <p:cNvSpPr txBox="1"/>
              <p:nvPr/>
            </p:nvSpPr>
            <p:spPr>
              <a:xfrm>
                <a:off x="6884698" y="1513264"/>
                <a:ext cx="2120376" cy="3484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50" dirty="0" smtClean="0"/>
                  <a:t>Reduction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50" dirty="0" smtClean="0"/>
                  <a:t>Goal </a:t>
                </a:r>
                <a:r>
                  <a:rPr lang="en" sz="1050" dirty="0"/>
                  <a:t>(lbs)</a:t>
                </a:r>
                <a:endParaRPr sz="1050" dirty="0"/>
              </a:p>
            </p:txBody>
          </p:sp>
          <p:sp>
            <p:nvSpPr>
              <p:cNvPr id="69" name="Google Shape;79;p13"/>
              <p:cNvSpPr/>
              <p:nvPr/>
            </p:nvSpPr>
            <p:spPr>
              <a:xfrm>
                <a:off x="6609118" y="1172750"/>
                <a:ext cx="187429" cy="146400"/>
              </a:xfrm>
              <a:prstGeom prst="rect">
                <a:avLst/>
              </a:prstGeom>
              <a:solidFill>
                <a:srgbClr val="07376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81;p13"/>
              <p:cNvSpPr txBox="1"/>
              <p:nvPr/>
            </p:nvSpPr>
            <p:spPr>
              <a:xfrm>
                <a:off x="6884698" y="1133941"/>
                <a:ext cx="1808556" cy="3898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50" dirty="0" smtClean="0"/>
                  <a:t>Planning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50" dirty="0" smtClean="0"/>
                  <a:t>Target </a:t>
                </a:r>
                <a:r>
                  <a:rPr lang="en" sz="1050" dirty="0"/>
                  <a:t>(lbs)</a:t>
                </a:r>
                <a:endParaRPr sz="1050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2706210" y="1044726"/>
              <a:ext cx="2028603" cy="2492987"/>
              <a:chOff x="2706210" y="1044726"/>
              <a:chExt cx="2028603" cy="2492987"/>
            </a:xfrm>
          </p:grpSpPr>
          <p:sp>
            <p:nvSpPr>
              <p:cNvPr id="66" name="Google Shape;66;p13"/>
              <p:cNvSpPr txBox="1"/>
              <p:nvPr/>
            </p:nvSpPr>
            <p:spPr>
              <a:xfrm>
                <a:off x="3128161" y="1044726"/>
                <a:ext cx="1184700" cy="59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 dirty="0">
                    <a:latin typeface="Calibri"/>
                    <a:ea typeface="Calibri"/>
                    <a:cs typeface="Calibri"/>
                    <a:sym typeface="Calibri"/>
                  </a:rPr>
                  <a:t>Nitrogen (N)</a:t>
                </a:r>
                <a:endParaRPr sz="1200" b="1" dirty="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Current Load (lbs):</a:t>
                </a:r>
                <a:endParaRPr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5,395,000</a:t>
                </a:r>
                <a:endParaRPr sz="1200" b="1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65;p13"/>
              <p:cNvSpPr txBox="1"/>
              <p:nvPr/>
            </p:nvSpPr>
            <p:spPr>
              <a:xfrm>
                <a:off x="2706210" y="3023213"/>
                <a:ext cx="2028603" cy="51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latin typeface="Calibri"/>
                    <a:ea typeface="Calibri"/>
                    <a:cs typeface="Calibri"/>
                    <a:sym typeface="Calibri"/>
                  </a:rPr>
                  <a:t>Planning Target (lbs): </a:t>
                </a:r>
                <a:r>
                  <a:rPr lang="en" sz="1200" dirty="0" smtClean="0">
                    <a:latin typeface="Calibri"/>
                    <a:ea typeface="Calibri"/>
                    <a:cs typeface="Calibri"/>
                    <a:sym typeface="Calibri"/>
                  </a:rPr>
                  <a:t>3,223,000</a:t>
                </a:r>
                <a:endParaRPr lang="en" sz="1200" dirty="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latin typeface="Calibri"/>
                    <a:ea typeface="Calibri"/>
                    <a:cs typeface="Calibri"/>
                    <a:sym typeface="Calibri"/>
                  </a:rPr>
                  <a:t>Reduction Goal (lbs): </a:t>
                </a:r>
                <a:r>
                  <a:rPr lang="en" sz="1200" dirty="0" smtClean="0">
                    <a:latin typeface="Calibri"/>
                    <a:ea typeface="Calibri"/>
                    <a:cs typeface="Calibri"/>
                    <a:sym typeface="Calibri"/>
                  </a:rPr>
                  <a:t>2,172,000</a:t>
                </a:r>
                <a:endParaRPr sz="1200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4833496" y="1033873"/>
              <a:ext cx="1877342" cy="2499879"/>
              <a:chOff x="4833496" y="1033873"/>
              <a:chExt cx="1877342" cy="2499879"/>
            </a:xfrm>
          </p:grpSpPr>
          <p:sp>
            <p:nvSpPr>
              <p:cNvPr id="65" name="Google Shape;65;p13"/>
              <p:cNvSpPr txBox="1"/>
              <p:nvPr/>
            </p:nvSpPr>
            <p:spPr>
              <a:xfrm>
                <a:off x="5179817" y="1033873"/>
                <a:ext cx="1184700" cy="51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 dirty="0">
                    <a:latin typeface="Calibri"/>
                    <a:ea typeface="Calibri"/>
                    <a:cs typeface="Calibri"/>
                    <a:sym typeface="Calibri"/>
                  </a:rPr>
                  <a:t>Phosphorus (P)</a:t>
                </a:r>
                <a:endParaRPr sz="1200" b="1" dirty="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latin typeface="Calibri"/>
                    <a:ea typeface="Calibri"/>
                    <a:cs typeface="Calibri"/>
                    <a:sym typeface="Calibri"/>
                  </a:rPr>
                  <a:t>Current Load (lbs):</a:t>
                </a:r>
                <a:endParaRPr sz="1200" dirty="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 smtClean="0">
                    <a:latin typeface="Calibri"/>
                    <a:ea typeface="Calibri"/>
                    <a:cs typeface="Calibri"/>
                    <a:sym typeface="Calibri"/>
                  </a:rPr>
                  <a:t>255,000</a:t>
                </a:r>
                <a:endParaRPr sz="1200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65;p13"/>
              <p:cNvSpPr txBox="1"/>
              <p:nvPr/>
            </p:nvSpPr>
            <p:spPr>
              <a:xfrm>
                <a:off x="4833496" y="3019252"/>
                <a:ext cx="1877342" cy="51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latin typeface="Calibri"/>
                    <a:ea typeface="Calibri"/>
                    <a:cs typeface="Calibri"/>
                    <a:sym typeface="Calibri"/>
                  </a:rPr>
                  <a:t>Planning Target (lbs</a:t>
                </a:r>
                <a:r>
                  <a:rPr lang="en" sz="1200" dirty="0" smtClean="0">
                    <a:latin typeface="Calibri"/>
                    <a:ea typeface="Calibri"/>
                    <a:cs typeface="Calibri"/>
                    <a:sym typeface="Calibri"/>
                  </a:rPr>
                  <a:t>): 155,000</a:t>
                </a:r>
                <a:endParaRPr lang="en" sz="1200" dirty="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latin typeface="Calibri"/>
                    <a:ea typeface="Calibri"/>
                    <a:cs typeface="Calibri"/>
                    <a:sym typeface="Calibri"/>
                  </a:rPr>
                  <a:t>Reduction Goal (lbs): </a:t>
                </a:r>
                <a:r>
                  <a:rPr lang="en" sz="1200" dirty="0" smtClean="0">
                    <a:latin typeface="Calibri"/>
                    <a:ea typeface="Calibri"/>
                    <a:cs typeface="Calibri"/>
                    <a:sym typeface="Calibri"/>
                  </a:rPr>
                  <a:t>99,000</a:t>
                </a:r>
                <a:endParaRPr sz="1200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3060146" y="3789025"/>
            <a:ext cx="5964644" cy="2595823"/>
            <a:chOff x="3060146" y="3789025"/>
            <a:chExt cx="5964644" cy="2595823"/>
          </a:xfrm>
        </p:grpSpPr>
        <p:grpSp>
          <p:nvGrpSpPr>
            <p:cNvPr id="14" name="Group 13"/>
            <p:cNvGrpSpPr/>
            <p:nvPr/>
          </p:nvGrpSpPr>
          <p:grpSpPr>
            <a:xfrm>
              <a:off x="6628834" y="4224053"/>
              <a:ext cx="2395956" cy="727775"/>
              <a:chOff x="6585484" y="4214377"/>
              <a:chExt cx="2395956" cy="727775"/>
            </a:xfrm>
          </p:grpSpPr>
          <p:sp>
            <p:nvSpPr>
              <p:cNvPr id="76" name="Google Shape;78;p13"/>
              <p:cNvSpPr/>
              <p:nvPr/>
            </p:nvSpPr>
            <p:spPr>
              <a:xfrm>
                <a:off x="6585484" y="4632035"/>
                <a:ext cx="184732" cy="14640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80;p13"/>
              <p:cNvSpPr txBox="1"/>
              <p:nvPr/>
            </p:nvSpPr>
            <p:spPr>
              <a:xfrm>
                <a:off x="6861064" y="4593700"/>
                <a:ext cx="2120376" cy="3484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91425" bIns="91425" anchor="t" anchorCtr="0">
                <a:noAutofit/>
              </a:bodyPr>
              <a:lstStyle/>
              <a:p>
                <a:r>
                  <a:rPr lang="en" sz="1050" dirty="0" smtClean="0"/>
                  <a:t>Nutrient</a:t>
                </a:r>
              </a:p>
              <a:p>
                <a:r>
                  <a:rPr lang="en" sz="1050" dirty="0" smtClean="0"/>
                  <a:t>Reduction</a:t>
                </a:r>
              </a:p>
              <a:p>
                <a:r>
                  <a:rPr lang="en" sz="1050" dirty="0" smtClean="0"/>
                  <a:t>Progress</a:t>
                </a:r>
                <a:endParaRPr lang="en" sz="1050" dirty="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dirty="0"/>
              </a:p>
            </p:txBody>
          </p:sp>
          <p:sp>
            <p:nvSpPr>
              <p:cNvPr id="81" name="Google Shape;79;p13"/>
              <p:cNvSpPr/>
              <p:nvPr/>
            </p:nvSpPr>
            <p:spPr>
              <a:xfrm>
                <a:off x="6585484" y="4253186"/>
                <a:ext cx="187429" cy="146400"/>
              </a:xfrm>
              <a:prstGeom prst="rect">
                <a:avLst/>
              </a:prstGeom>
              <a:solidFill>
                <a:srgbClr val="07376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1;p13"/>
              <p:cNvSpPr txBox="1"/>
              <p:nvPr/>
            </p:nvSpPr>
            <p:spPr>
              <a:xfrm>
                <a:off x="6861064" y="4214377"/>
                <a:ext cx="1808556" cy="3898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50" dirty="0" smtClean="0"/>
                  <a:t>Remaining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50" dirty="0" smtClean="0"/>
                  <a:t>Reduction</a:t>
                </a:r>
                <a:endParaRPr lang="en" sz="1050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3060146" y="3794759"/>
              <a:ext cx="1326828" cy="2588055"/>
              <a:chOff x="3102238" y="3782536"/>
              <a:chExt cx="1326828" cy="2588055"/>
            </a:xfrm>
          </p:grpSpPr>
          <p:sp>
            <p:nvSpPr>
              <p:cNvPr id="35" name="Google Shape;66;p13"/>
              <p:cNvSpPr txBox="1"/>
              <p:nvPr/>
            </p:nvSpPr>
            <p:spPr>
              <a:xfrm>
                <a:off x="3102669" y="3782536"/>
                <a:ext cx="1320702" cy="59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 dirty="0">
                    <a:latin typeface="Calibri"/>
                    <a:ea typeface="Calibri"/>
                    <a:cs typeface="Calibri"/>
                    <a:sym typeface="Calibri"/>
                  </a:rPr>
                  <a:t>Nitrogen (N)</a:t>
                </a:r>
                <a:endParaRPr sz="1200" b="1" dirty="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Reduction Goal (lbs):</a:t>
                </a:r>
                <a:endParaRPr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2,172,000</a:t>
                </a:r>
                <a:endParaRPr sz="1200" b="1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65;p13"/>
              <p:cNvSpPr txBox="1"/>
              <p:nvPr/>
            </p:nvSpPr>
            <p:spPr>
              <a:xfrm>
                <a:off x="3102238" y="5856091"/>
                <a:ext cx="1326828" cy="51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lvl="0" algn="ctr"/>
                <a:r>
                  <a:rPr lang="en" sz="1200" dirty="0">
                    <a:latin typeface="Calibri"/>
                    <a:ea typeface="Calibri"/>
                    <a:cs typeface="Calibri"/>
                    <a:sym typeface="Calibri"/>
                  </a:rPr>
                  <a:t>Reduction Progress: </a:t>
                </a:r>
                <a:r>
                  <a:rPr lang="en" sz="1200" dirty="0" smtClean="0">
                    <a:latin typeface="Calibri"/>
                    <a:ea typeface="Calibri"/>
                    <a:cs typeface="Calibri"/>
                    <a:sym typeface="Calibri"/>
                  </a:rPr>
                  <a:t>1,756,000 lbs</a:t>
                </a:r>
                <a:endParaRPr sz="1200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5111937" y="3789025"/>
              <a:ext cx="1326828" cy="2595823"/>
              <a:chOff x="5111937" y="3789025"/>
              <a:chExt cx="1326828" cy="2595823"/>
            </a:xfrm>
          </p:grpSpPr>
          <p:sp>
            <p:nvSpPr>
              <p:cNvPr id="34" name="Google Shape;65;p13"/>
              <p:cNvSpPr txBox="1"/>
              <p:nvPr/>
            </p:nvSpPr>
            <p:spPr>
              <a:xfrm>
                <a:off x="5111937" y="3789025"/>
                <a:ext cx="1326828" cy="51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 dirty="0">
                    <a:latin typeface="Calibri"/>
                    <a:ea typeface="Calibri"/>
                    <a:cs typeface="Calibri"/>
                    <a:sym typeface="Calibri"/>
                  </a:rPr>
                  <a:t>Phosphorus (P)</a:t>
                </a:r>
                <a:endParaRPr sz="1200" b="1" dirty="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 smtClean="0">
                    <a:latin typeface="Calibri"/>
                    <a:ea typeface="Calibri"/>
                    <a:cs typeface="Calibri"/>
                    <a:sym typeface="Calibri"/>
                  </a:rPr>
                  <a:t>Reduction Goal (lbs):</a:t>
                </a:r>
                <a:endParaRPr sz="1200" dirty="0" smtClean="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 smtClean="0">
                    <a:latin typeface="Calibri"/>
                    <a:ea typeface="Calibri"/>
                    <a:cs typeface="Calibri"/>
                    <a:sym typeface="Calibri"/>
                  </a:rPr>
                  <a:t>99,000 </a:t>
                </a:r>
                <a:endParaRPr sz="1200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5;p13"/>
              <p:cNvSpPr txBox="1"/>
              <p:nvPr/>
            </p:nvSpPr>
            <p:spPr>
              <a:xfrm>
                <a:off x="5111937" y="5870348"/>
                <a:ext cx="1326828" cy="51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lvl="0" algn="ctr"/>
                <a:r>
                  <a:rPr lang="en" sz="1200" dirty="0">
                    <a:latin typeface="Calibri"/>
                    <a:ea typeface="Calibri"/>
                    <a:cs typeface="Calibri"/>
                    <a:sym typeface="Calibri"/>
                  </a:rPr>
                  <a:t>Reduction Progress: </a:t>
                </a:r>
                <a:r>
                  <a:rPr lang="en" sz="1200" dirty="0" smtClean="0">
                    <a:latin typeface="Calibri"/>
                    <a:ea typeface="Calibri"/>
                    <a:cs typeface="Calibri"/>
                    <a:sym typeface="Calibri"/>
                  </a:rPr>
                  <a:t>107,000 lbs</a:t>
                </a:r>
                <a:endParaRPr sz="1200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229" y="1519069"/>
            <a:ext cx="2755631" cy="1615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6263" y="1505713"/>
            <a:ext cx="2609314" cy="16094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5777" y="4259720"/>
            <a:ext cx="2749534" cy="1615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6153" y="4257853"/>
            <a:ext cx="2749534" cy="16094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/>
        </p:nvSpPr>
        <p:spPr>
          <a:xfrm>
            <a:off x="411150" y="350425"/>
            <a:ext cx="69033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Lebanon</a:t>
            </a:r>
            <a:r>
              <a:rPr lang="en" b="1" dirty="0" smtClean="0"/>
              <a:t> </a:t>
            </a:r>
            <a:r>
              <a:rPr lang="en" b="1" dirty="0"/>
              <a:t>County Watershed Map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B5394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88" name="Google Shape;88;p14"/>
          <p:cNvSpPr txBox="1"/>
          <p:nvPr/>
        </p:nvSpPr>
        <p:spPr>
          <a:xfrm>
            <a:off x="4925000" y="132200"/>
            <a:ext cx="24900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rgbClr val="073763"/>
                </a:solidFill>
              </a:rPr>
              <a:t>PHASE 3 WIP COUNTY SNAPSHOTS</a:t>
            </a:r>
            <a:endParaRPr sz="900" b="1" dirty="0">
              <a:solidFill>
                <a:srgbClr val="073763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/>
              <a:t>www.dep.pa.gov</a:t>
            </a:r>
            <a:endParaRPr sz="900" dirty="0"/>
          </a:p>
        </p:txBody>
      </p:sp>
      <p:cxnSp>
        <p:nvCxnSpPr>
          <p:cNvPr id="89" name="Google Shape;89;p14"/>
          <p:cNvCxnSpPr/>
          <p:nvPr/>
        </p:nvCxnSpPr>
        <p:spPr>
          <a:xfrm rot="10800000" flipH="1">
            <a:off x="387750" y="8874399"/>
            <a:ext cx="6950100" cy="21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Google Shape;90;p14"/>
          <p:cNvCxnSpPr/>
          <p:nvPr/>
        </p:nvCxnSpPr>
        <p:spPr>
          <a:xfrm rot="10800000" flipH="1">
            <a:off x="387750" y="6186288"/>
            <a:ext cx="6950100" cy="21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91;p14"/>
          <p:cNvCxnSpPr/>
          <p:nvPr/>
        </p:nvCxnSpPr>
        <p:spPr>
          <a:xfrm rot="10800000" flipH="1">
            <a:off x="387750" y="3310725"/>
            <a:ext cx="6950100" cy="21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5" name="Google Shape;95;p14" descr="GreatforPALogoRG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8355" y="9096824"/>
            <a:ext cx="679495" cy="651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Google Shape;117;p14"/>
          <p:cNvCxnSpPr/>
          <p:nvPr/>
        </p:nvCxnSpPr>
        <p:spPr>
          <a:xfrm rot="10800000" flipH="1">
            <a:off x="387750" y="567525"/>
            <a:ext cx="6950100" cy="21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Google Shape;82;p13"/>
          <p:cNvSpPr txBox="1"/>
          <p:nvPr/>
        </p:nvSpPr>
        <p:spPr>
          <a:xfrm>
            <a:off x="411150" y="6248394"/>
            <a:ext cx="6950100" cy="892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Local Benefits: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  <a:p>
            <a:pPr lvl="0"/>
            <a:r>
              <a:rPr lang="en-US" sz="1200" dirty="0"/>
              <a:t>Storm events are the number one way for nutrients and sediment to enter waterways. Increased runoff impacts: flooding, water quality, habitat, etc. Pollutants enter the waterways by two methods: overland runoff or leaching into groundwater. </a:t>
            </a:r>
            <a:endParaRPr lang="en-US" sz="18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52" y="7217955"/>
            <a:ext cx="6340390" cy="115224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32825" y="8414505"/>
            <a:ext cx="1860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Flooding affects safety, property, infrastructure, and economics.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84698" y="8416696"/>
            <a:ext cx="2029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Lebanon </a:t>
            </a:r>
            <a:r>
              <a:rPr lang="en-US" sz="800" b="1" dirty="0"/>
              <a:t>County relies on local water sources to supply drinking water to its residents.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44473" y="8419841"/>
            <a:ext cx="2029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Just like humans, </a:t>
            </a:r>
            <a:r>
              <a:rPr lang="en-US" sz="800" b="1" dirty="0" smtClean="0"/>
              <a:t>Lebanon </a:t>
            </a:r>
            <a:r>
              <a:rPr lang="en-US" sz="800" b="1" dirty="0"/>
              <a:t>County’s livestock depend on clean water.   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19" y="674596"/>
            <a:ext cx="3200399" cy="2576740"/>
          </a:xfrm>
          <a:prstGeom prst="rect">
            <a:avLst/>
          </a:prstGeom>
        </p:spPr>
      </p:pic>
      <p:sp>
        <p:nvSpPr>
          <p:cNvPr id="16" name="Google Shape;118;p14"/>
          <p:cNvSpPr txBox="1"/>
          <p:nvPr/>
        </p:nvSpPr>
        <p:spPr>
          <a:xfrm>
            <a:off x="3925971" y="678088"/>
            <a:ext cx="3602022" cy="25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Information About the Watersheds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 dirty="0">
              <a:solidFill>
                <a:schemeClr val="tx1"/>
              </a:solidFill>
            </a:endParaRPr>
          </a:p>
          <a:p>
            <a:pPr lvl="0"/>
            <a:r>
              <a:rPr lang="en-US" sz="1200" dirty="0" smtClean="0">
                <a:solidFill>
                  <a:schemeClr val="tx1"/>
                </a:solidFill>
              </a:rPr>
              <a:t>Lebanon </a:t>
            </a:r>
            <a:r>
              <a:rPr lang="en-US" sz="1200" dirty="0">
                <a:solidFill>
                  <a:schemeClr val="tx1"/>
                </a:solidFill>
              </a:rPr>
              <a:t>County contains </a:t>
            </a:r>
            <a:r>
              <a:rPr lang="en-US" sz="1200" dirty="0" smtClean="0">
                <a:solidFill>
                  <a:schemeClr val="tx1"/>
                </a:solidFill>
              </a:rPr>
              <a:t>8 </a:t>
            </a:r>
            <a:r>
              <a:rPr lang="en-US" sz="1200" dirty="0">
                <a:solidFill>
                  <a:schemeClr val="tx1"/>
                </a:solidFill>
              </a:rPr>
              <a:t>major watersheds</a:t>
            </a:r>
            <a:r>
              <a:rPr lang="en-US" sz="1200" dirty="0" smtClean="0">
                <a:solidFill>
                  <a:schemeClr val="tx1"/>
                </a:solidFill>
              </a:rPr>
              <a:t>: Clark Creek, Stony Creek, Swatara Creek, Little Swatara Creek, </a:t>
            </a:r>
            <a:r>
              <a:rPr lang="en-US" sz="1200" dirty="0" err="1" smtClean="0">
                <a:solidFill>
                  <a:schemeClr val="tx1"/>
                </a:solidFill>
              </a:rPr>
              <a:t>Quitapahilla</a:t>
            </a:r>
            <a:r>
              <a:rPr lang="en-US" sz="1200" dirty="0" smtClean="0">
                <a:solidFill>
                  <a:schemeClr val="tx1"/>
                </a:solidFill>
              </a:rPr>
              <a:t> Creek, </a:t>
            </a:r>
            <a:r>
              <a:rPr lang="en-US" sz="1200" dirty="0" err="1" smtClean="0">
                <a:solidFill>
                  <a:schemeClr val="tx1"/>
                </a:solidFill>
              </a:rPr>
              <a:t>Conewago</a:t>
            </a:r>
            <a:r>
              <a:rPr lang="en-US" sz="1200" dirty="0" smtClean="0">
                <a:solidFill>
                  <a:schemeClr val="tx1"/>
                </a:solidFill>
              </a:rPr>
              <a:t> Creek, Chiques Creek and Conestoga Creek . Watersheds in Lebanon County have elevated levels of Nitrogen, Phosphorous, and Sediment. Of </a:t>
            </a:r>
            <a:r>
              <a:rPr lang="en-US" sz="1200" dirty="0">
                <a:solidFill>
                  <a:schemeClr val="tx1"/>
                </a:solidFill>
              </a:rPr>
              <a:t>the </a:t>
            </a:r>
            <a:r>
              <a:rPr lang="en-US" sz="1200" dirty="0" smtClean="0">
                <a:solidFill>
                  <a:schemeClr val="tx1"/>
                </a:solidFill>
              </a:rPr>
              <a:t>572 total </a:t>
            </a:r>
            <a:r>
              <a:rPr lang="en-US" sz="1200" dirty="0">
                <a:solidFill>
                  <a:schemeClr val="tx1"/>
                </a:solidFill>
              </a:rPr>
              <a:t>stream miles in </a:t>
            </a:r>
            <a:r>
              <a:rPr lang="en-US" sz="1200" dirty="0" smtClean="0">
                <a:solidFill>
                  <a:schemeClr val="tx1"/>
                </a:solidFill>
              </a:rPr>
              <a:t>Lebanon </a:t>
            </a:r>
            <a:r>
              <a:rPr lang="en-US" sz="1200" dirty="0">
                <a:solidFill>
                  <a:schemeClr val="tx1"/>
                </a:solidFill>
              </a:rPr>
              <a:t>County, approximately </a:t>
            </a:r>
            <a:r>
              <a:rPr lang="en-US" sz="1200" dirty="0" smtClean="0">
                <a:solidFill>
                  <a:schemeClr val="tx1"/>
                </a:solidFill>
              </a:rPr>
              <a:t>55% </a:t>
            </a:r>
            <a:r>
              <a:rPr lang="en-US" sz="1200" dirty="0">
                <a:solidFill>
                  <a:schemeClr val="tx1"/>
                </a:solidFill>
              </a:rPr>
              <a:t>are impaired</a:t>
            </a:r>
            <a:r>
              <a:rPr lang="en-US" sz="1200" dirty="0" smtClean="0">
                <a:solidFill>
                  <a:schemeClr val="tx1"/>
                </a:solidFill>
              </a:rPr>
              <a:t>. </a:t>
            </a:r>
            <a:r>
              <a:rPr lang="en-US" sz="1200" dirty="0" smtClean="0"/>
              <a:t>   </a:t>
            </a:r>
            <a:endParaRPr lang="en-US" sz="1200" dirty="0"/>
          </a:p>
        </p:txBody>
      </p:sp>
      <p:sp>
        <p:nvSpPr>
          <p:cNvPr id="17" name="Google Shape;63;p13"/>
          <p:cNvSpPr txBox="1"/>
          <p:nvPr/>
        </p:nvSpPr>
        <p:spPr>
          <a:xfrm>
            <a:off x="318155" y="3321675"/>
            <a:ext cx="3168361" cy="2981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County Land Use:</a:t>
            </a:r>
            <a:endParaRPr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 dirty="0">
              <a:solidFill>
                <a:schemeClr val="tx1"/>
              </a:solidFill>
            </a:endParaRPr>
          </a:p>
          <a:p>
            <a:pPr lvl="0"/>
            <a:r>
              <a:rPr lang="en-US" sz="1200" dirty="0" smtClean="0">
                <a:solidFill>
                  <a:schemeClr val="tx1"/>
                </a:solidFill>
              </a:rPr>
              <a:t>Lebanon </a:t>
            </a:r>
            <a:r>
              <a:rPr lang="en-US" sz="1200" dirty="0">
                <a:solidFill>
                  <a:schemeClr val="tx1"/>
                </a:solidFill>
              </a:rPr>
              <a:t>County has a total acreage of </a:t>
            </a:r>
            <a:endParaRPr lang="en-US" sz="1200" dirty="0" smtClean="0">
              <a:solidFill>
                <a:schemeClr val="tx1"/>
              </a:solidFill>
            </a:endParaRPr>
          </a:p>
          <a:p>
            <a:pPr lvl="0"/>
            <a:r>
              <a:rPr lang="en-US" sz="1200" dirty="0" smtClean="0">
                <a:solidFill>
                  <a:schemeClr val="tx1"/>
                </a:solidFill>
              </a:rPr>
              <a:t>197,310 acres in the Bay watershed. </a:t>
            </a:r>
            <a:r>
              <a:rPr lang="en-US" sz="1200" dirty="0">
                <a:solidFill>
                  <a:schemeClr val="tx1"/>
                </a:solidFill>
              </a:rPr>
              <a:t>Agricultural land </a:t>
            </a:r>
            <a:r>
              <a:rPr lang="en-US" sz="1200" dirty="0" smtClean="0">
                <a:solidFill>
                  <a:schemeClr val="tx1"/>
                </a:solidFill>
              </a:rPr>
              <a:t>represents 38% </a:t>
            </a:r>
            <a:r>
              <a:rPr lang="en-US" sz="1200" dirty="0">
                <a:solidFill>
                  <a:schemeClr val="tx1"/>
                </a:solidFill>
              </a:rPr>
              <a:t>of the total land with </a:t>
            </a:r>
            <a:r>
              <a:rPr lang="en-US" sz="1200" dirty="0" smtClean="0">
                <a:solidFill>
                  <a:schemeClr val="tx1"/>
                </a:solidFill>
              </a:rPr>
              <a:t>75,442 </a:t>
            </a:r>
            <a:r>
              <a:rPr lang="en-US" sz="1200" dirty="0">
                <a:solidFill>
                  <a:schemeClr val="tx1"/>
                </a:solidFill>
              </a:rPr>
              <a:t>total acres. Developed land represents another </a:t>
            </a:r>
            <a:r>
              <a:rPr lang="en-US" sz="1200" dirty="0" smtClean="0">
                <a:solidFill>
                  <a:schemeClr val="tx1"/>
                </a:solidFill>
              </a:rPr>
              <a:t>22% </a:t>
            </a:r>
            <a:r>
              <a:rPr lang="en-US" sz="1200" dirty="0">
                <a:solidFill>
                  <a:schemeClr val="tx1"/>
                </a:solidFill>
              </a:rPr>
              <a:t>of the total land </a:t>
            </a:r>
            <a:endParaRPr lang="en-US" sz="1200" dirty="0" smtClean="0">
              <a:solidFill>
                <a:schemeClr val="tx1"/>
              </a:solidFill>
            </a:endParaRPr>
          </a:p>
          <a:p>
            <a:pPr lvl="0"/>
            <a:r>
              <a:rPr lang="en-US" sz="1200" dirty="0" smtClean="0">
                <a:solidFill>
                  <a:schemeClr val="tx1"/>
                </a:solidFill>
              </a:rPr>
              <a:t>in Lebanon </a:t>
            </a:r>
            <a:r>
              <a:rPr lang="en-US" sz="1200" dirty="0">
                <a:solidFill>
                  <a:schemeClr val="tx1"/>
                </a:solidFill>
              </a:rPr>
              <a:t>County. Natural land, which is </a:t>
            </a:r>
            <a:r>
              <a:rPr lang="en-US" sz="1200" dirty="0" smtClean="0">
                <a:solidFill>
                  <a:schemeClr val="tx1"/>
                </a:solidFill>
              </a:rPr>
              <a:t>made </a:t>
            </a:r>
            <a:r>
              <a:rPr lang="en-US" sz="1200" dirty="0">
                <a:solidFill>
                  <a:schemeClr val="tx1"/>
                </a:solidFill>
              </a:rPr>
              <a:t>up of forests, stream, and wetlands, represents the remaining </a:t>
            </a:r>
            <a:r>
              <a:rPr lang="en-US" sz="1200" dirty="0" smtClean="0">
                <a:solidFill>
                  <a:schemeClr val="tx1"/>
                </a:solidFill>
              </a:rPr>
              <a:t>40% </a:t>
            </a:r>
            <a:r>
              <a:rPr lang="en-US" sz="1200" dirty="0">
                <a:solidFill>
                  <a:schemeClr val="tx1"/>
                </a:solidFill>
              </a:rPr>
              <a:t>of the land </a:t>
            </a:r>
            <a:endParaRPr lang="en-US" sz="1200" dirty="0" smtClean="0">
              <a:solidFill>
                <a:schemeClr val="tx1"/>
              </a:solidFill>
            </a:endParaRPr>
          </a:p>
          <a:p>
            <a:pPr lvl="0"/>
            <a:r>
              <a:rPr lang="en-US" sz="1200" dirty="0" smtClean="0">
                <a:solidFill>
                  <a:schemeClr val="tx1"/>
                </a:solidFill>
              </a:rPr>
              <a:t>in Lebanon County</a:t>
            </a:r>
            <a:r>
              <a:rPr lang="en-US" sz="1200" dirty="0">
                <a:solidFill>
                  <a:schemeClr val="tx1"/>
                </a:solidFill>
              </a:rPr>
              <a:t>. Cropland makes up a majority of the Agriculture sector with </a:t>
            </a:r>
            <a:r>
              <a:rPr lang="en-US" sz="1200" dirty="0" smtClean="0">
                <a:solidFill>
                  <a:schemeClr val="tx1"/>
                </a:solidFill>
              </a:rPr>
              <a:t>47,380 </a:t>
            </a:r>
            <a:r>
              <a:rPr lang="en-US" sz="1200" dirty="0">
                <a:solidFill>
                  <a:schemeClr val="tx1"/>
                </a:solidFill>
              </a:rPr>
              <a:t>acres. </a:t>
            </a:r>
            <a:r>
              <a:rPr lang="en-US" sz="1200" dirty="0" smtClean="0">
                <a:solidFill>
                  <a:schemeClr val="tx1"/>
                </a:solidFill>
              </a:rPr>
              <a:t>The developed sector is mostly Non- Municipal Separate</a:t>
            </a:r>
            <a:r>
              <a:rPr lang="en-US" sz="1200" dirty="0" smtClean="0">
                <a:solidFill>
                  <a:srgbClr val="7030A0"/>
                </a:solidFill>
              </a:rPr>
              <a:t> </a:t>
            </a:r>
            <a:r>
              <a:rPr lang="en-US" sz="1200" dirty="0"/>
              <a:t>Storm Sewer Systems (MS4s) </a:t>
            </a:r>
            <a:r>
              <a:rPr lang="en-US" sz="1200" dirty="0" smtClean="0"/>
              <a:t>(60%) 25,459 </a:t>
            </a:r>
            <a:r>
              <a:rPr lang="en-US" sz="1200" dirty="0"/>
              <a:t>acres and a </a:t>
            </a:r>
            <a:r>
              <a:rPr lang="en-US" sz="1200" dirty="0" smtClean="0"/>
              <a:t>smaller </a:t>
            </a:r>
            <a:r>
              <a:rPr lang="en-US" sz="1200" dirty="0"/>
              <a:t>portion of MS4 </a:t>
            </a:r>
            <a:r>
              <a:rPr lang="en-US" sz="1200" dirty="0" smtClean="0"/>
              <a:t>(40%) 16,843 </a:t>
            </a:r>
            <a:r>
              <a:rPr lang="en-US" sz="1200" dirty="0"/>
              <a:t>acres. 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19" name="Google Shape;65;p13"/>
          <p:cNvSpPr txBox="1"/>
          <p:nvPr/>
        </p:nvSpPr>
        <p:spPr>
          <a:xfrm>
            <a:off x="4856239" y="3389760"/>
            <a:ext cx="1326828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latin typeface="Calibri"/>
                <a:ea typeface="Calibri"/>
                <a:cs typeface="Calibri"/>
                <a:sym typeface="Calibri"/>
              </a:rPr>
              <a:t>Agriculture: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Total Acres: </a:t>
            </a:r>
            <a:r>
              <a:rPr lang="en-US" sz="1200" dirty="0" smtClean="0">
                <a:latin typeface="Calibri"/>
                <a:ea typeface="Calibri"/>
                <a:cs typeface="Calibri"/>
                <a:sym typeface="Calibri"/>
              </a:rPr>
              <a:t>75,442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66;p13"/>
          <p:cNvSpPr txBox="1"/>
          <p:nvPr/>
        </p:nvSpPr>
        <p:spPr>
          <a:xfrm>
            <a:off x="3329207" y="3388212"/>
            <a:ext cx="1320702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latin typeface="Calibri"/>
                <a:ea typeface="Calibri"/>
                <a:cs typeface="Calibri"/>
                <a:sym typeface="Calibri"/>
              </a:rPr>
              <a:t>Lebanon </a:t>
            </a:r>
            <a:r>
              <a:rPr lang="en-US" sz="1200" b="1" dirty="0">
                <a:latin typeface="Calibri"/>
                <a:ea typeface="Calibri"/>
                <a:cs typeface="Calibri"/>
                <a:sym typeface="Calibri"/>
              </a:rPr>
              <a:t>County:</a:t>
            </a:r>
            <a:endParaRPr sz="12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Acres: </a:t>
            </a:r>
            <a:r>
              <a:rPr lang="en-U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197,310</a:t>
            </a:r>
            <a:r>
              <a:rPr lang="en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68;p13"/>
          <p:cNvSpPr txBox="1"/>
          <p:nvPr/>
        </p:nvSpPr>
        <p:spPr>
          <a:xfrm>
            <a:off x="6216920" y="3388876"/>
            <a:ext cx="15858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latin typeface="Calibri"/>
                <a:ea typeface="Calibri"/>
                <a:cs typeface="Calibri"/>
                <a:sym typeface="Calibri"/>
              </a:rPr>
              <a:t>Developed: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Acres: </a:t>
            </a:r>
            <a:r>
              <a:rPr lang="en-U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42,302</a:t>
            </a:r>
            <a:endParaRPr sz="1200" b="1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0808749"/>
              </p:ext>
            </p:extLst>
          </p:nvPr>
        </p:nvGraphicFramePr>
        <p:xfrm>
          <a:off x="3191290" y="3742703"/>
          <a:ext cx="1631096" cy="2227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5470666"/>
              </p:ext>
            </p:extLst>
          </p:nvPr>
        </p:nvGraphicFramePr>
        <p:xfrm>
          <a:off x="4670481" y="3594561"/>
          <a:ext cx="1629601" cy="2433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4196684"/>
              </p:ext>
            </p:extLst>
          </p:nvPr>
        </p:nvGraphicFramePr>
        <p:xfrm>
          <a:off x="6006351" y="3585055"/>
          <a:ext cx="1740114" cy="2326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0" name="Google Shape;94;p14"/>
          <p:cNvSpPr txBox="1"/>
          <p:nvPr/>
        </p:nvSpPr>
        <p:spPr>
          <a:xfrm>
            <a:off x="411219" y="9099621"/>
            <a:ext cx="6340200" cy="78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b="1" dirty="0">
                <a:solidFill>
                  <a:srgbClr val="0B5394"/>
                </a:solidFill>
              </a:rPr>
              <a:t>Learn more and Get </a:t>
            </a:r>
            <a:r>
              <a:rPr lang="en" sz="1200" b="1" dirty="0" smtClean="0">
                <a:solidFill>
                  <a:srgbClr val="0B5394"/>
                </a:solidFill>
              </a:rPr>
              <a:t>Involved</a:t>
            </a:r>
          </a:p>
          <a:p>
            <a:r>
              <a:rPr lang="en-US" sz="1200" dirty="0" smtClean="0"/>
              <a:t>To </a:t>
            </a:r>
            <a:r>
              <a:rPr lang="en-US" sz="1200" dirty="0"/>
              <a:t>learn more about the Countywide Action Plans, visit DEPs Countywide Action Plans </a:t>
            </a:r>
            <a:r>
              <a:rPr lang="en-US" sz="1200" dirty="0" smtClean="0"/>
              <a:t>website: </a:t>
            </a:r>
            <a:r>
              <a:rPr lang="en-US" u="sng" dirty="0" smtClean="0">
                <a:hlinkClick r:id="rId9"/>
              </a:rPr>
              <a:t>dep.pa.gov/cap</a:t>
            </a:r>
            <a:r>
              <a:rPr lang="en-US" u="sng" dirty="0" smtClean="0"/>
              <a:t> </a:t>
            </a:r>
            <a:endParaRPr b="1" dirty="0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5C005ED4BA3F468288C0AC2B825BFB" ma:contentTypeVersion="8" ma:contentTypeDescription="Create a new document." ma:contentTypeScope="" ma:versionID="15ce72a78a2607c9e40549479a0981cc">
  <xsd:schema xmlns:xsd="http://www.w3.org/2001/XMLSchema" xmlns:xs="http://www.w3.org/2001/XMLSchema" xmlns:p="http://schemas.microsoft.com/office/2006/metadata/properties" xmlns:ns3="89a66823-1e2a-4e6c-b8ec-281afc12772a" targetNamespace="http://schemas.microsoft.com/office/2006/metadata/properties" ma:root="true" ma:fieldsID="d73e201cc62d2ddf3ad437f7f4c44ccd" ns3:_="">
    <xsd:import namespace="89a66823-1e2a-4e6c-b8ec-281afc1277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a66823-1e2a-4e6c-b8ec-281afc1277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DCBC25-A04F-4860-B51F-37603AEC69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F4D2B2-27C6-48C9-9752-A2C884113F1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9a66823-1e2a-4e6c-b8ec-281afc12772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8D7791F-8F8A-4500-9269-C290B3C1E0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a66823-1e2a-4e6c-b8ec-281afc1277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6690</TotalTime>
  <Words>641</Words>
  <Application>Microsoft Office PowerPoint</Application>
  <PresentationFormat>Custom</PresentationFormat>
  <Paragraphs>93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Arvo</vt:lpstr>
      <vt:lpstr>Calibri</vt:lpstr>
      <vt:lpstr>Simple Light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Baker, Jordan</dc:creator>
  <cp:lastModifiedBy>Dagen, Kim</cp:lastModifiedBy>
  <cp:revision>184</cp:revision>
  <cp:lastPrinted>2019-01-02T13:35:13Z</cp:lastPrinted>
  <dcterms:modified xsi:type="dcterms:W3CDTF">2023-02-02T20:10:51Z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0x0101009F5C005ED4BA3F468288C0AC2B825BFB</vt:lpwstr>
  </property>
</Properties>
</file>