
<file path=[Content_Types].xml><?xml version="1.0" encoding="utf-8"?>
<Types xmlns="http://schemas.openxmlformats.org/package/2006/content-types">
  <Default Extension="png" ContentType="image/png"/>
  <Default Extension="bin" ContentType="application/vnd.openxmlformats-officedocument.oleObject"/>
  <Default Extension="au" ContentType="audio/basic"/>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4"/>
  </p:notesMasterIdLst>
  <p:handoutMasterIdLst>
    <p:handoutMasterId r:id="rId55"/>
  </p:handoutMasterIdLst>
  <p:sldIdLst>
    <p:sldId id="309" r:id="rId2"/>
    <p:sldId id="339" r:id="rId3"/>
    <p:sldId id="310" r:id="rId4"/>
    <p:sldId id="256" r:id="rId5"/>
    <p:sldId id="257" r:id="rId6"/>
    <p:sldId id="258" r:id="rId7"/>
    <p:sldId id="297" r:id="rId8"/>
    <p:sldId id="259" r:id="rId9"/>
    <p:sldId id="333" r:id="rId10"/>
    <p:sldId id="337" r:id="rId11"/>
    <p:sldId id="263" r:id="rId12"/>
    <p:sldId id="261" r:id="rId13"/>
    <p:sldId id="262" r:id="rId14"/>
    <p:sldId id="296" r:id="rId15"/>
    <p:sldId id="265" r:id="rId16"/>
    <p:sldId id="266" r:id="rId17"/>
    <p:sldId id="267" r:id="rId18"/>
    <p:sldId id="298" r:id="rId19"/>
    <p:sldId id="269" r:id="rId20"/>
    <p:sldId id="270" r:id="rId21"/>
    <p:sldId id="271" r:id="rId22"/>
    <p:sldId id="272" r:id="rId23"/>
    <p:sldId id="338" r:id="rId24"/>
    <p:sldId id="300" r:id="rId25"/>
    <p:sldId id="301" r:id="rId26"/>
    <p:sldId id="276" r:id="rId27"/>
    <p:sldId id="336" r:id="rId28"/>
    <p:sldId id="292" r:id="rId29"/>
    <p:sldId id="278" r:id="rId30"/>
    <p:sldId id="326" r:id="rId31"/>
    <p:sldId id="334" r:id="rId32"/>
    <p:sldId id="293" r:id="rId33"/>
    <p:sldId id="325" r:id="rId34"/>
    <p:sldId id="330" r:id="rId35"/>
    <p:sldId id="279" r:id="rId36"/>
    <p:sldId id="327" r:id="rId37"/>
    <p:sldId id="328" r:id="rId38"/>
    <p:sldId id="312" r:id="rId39"/>
    <p:sldId id="313" r:id="rId40"/>
    <p:sldId id="314" r:id="rId41"/>
    <p:sldId id="331" r:id="rId42"/>
    <p:sldId id="315" r:id="rId43"/>
    <p:sldId id="316" r:id="rId44"/>
    <p:sldId id="317" r:id="rId45"/>
    <p:sldId id="318" r:id="rId46"/>
    <p:sldId id="321" r:id="rId47"/>
    <p:sldId id="322" r:id="rId48"/>
    <p:sldId id="329" r:id="rId49"/>
    <p:sldId id="335" r:id="rId50"/>
    <p:sldId id="323" r:id="rId51"/>
    <p:sldId id="324" r:id="rId52"/>
    <p:sldId id="308" r:id="rId53"/>
  </p:sldIdLst>
  <p:sldSz cx="9144000" cy="6858000" type="screen4x3"/>
  <p:notesSz cx="7010400" cy="9296400"/>
  <p:defaultTextStyle>
    <a:defPPr>
      <a:defRPr lang="en-US"/>
    </a:defPPr>
    <a:lvl1pPr algn="l" rtl="0" eaLnBrk="0" fontAlgn="base" hangingPunct="0">
      <a:spcBef>
        <a:spcPct val="50000"/>
      </a:spcBef>
      <a:spcAft>
        <a:spcPct val="0"/>
      </a:spcAft>
      <a:buClr>
        <a:srgbClr val="6666FF"/>
      </a:buClr>
      <a:buSzPct val="125000"/>
      <a:buFont typeface="Wingdings" pitchFamily="2" charset="2"/>
      <a:buChar char="$"/>
      <a:defRPr b="1" kern="1200">
        <a:solidFill>
          <a:srgbClr val="F76681"/>
        </a:solidFill>
        <a:latin typeface="Arial" pitchFamily="34" charset="0"/>
        <a:ea typeface="+mn-ea"/>
        <a:cs typeface="+mn-cs"/>
      </a:defRPr>
    </a:lvl1pPr>
    <a:lvl2pPr marL="457200" algn="l" rtl="0" eaLnBrk="0" fontAlgn="base" hangingPunct="0">
      <a:spcBef>
        <a:spcPct val="50000"/>
      </a:spcBef>
      <a:spcAft>
        <a:spcPct val="0"/>
      </a:spcAft>
      <a:buClr>
        <a:srgbClr val="6666FF"/>
      </a:buClr>
      <a:buSzPct val="125000"/>
      <a:buFont typeface="Wingdings" pitchFamily="2" charset="2"/>
      <a:buChar char="$"/>
      <a:defRPr b="1" kern="1200">
        <a:solidFill>
          <a:srgbClr val="F76681"/>
        </a:solidFill>
        <a:latin typeface="Arial" pitchFamily="34" charset="0"/>
        <a:ea typeface="+mn-ea"/>
        <a:cs typeface="+mn-cs"/>
      </a:defRPr>
    </a:lvl2pPr>
    <a:lvl3pPr marL="914400" algn="l" rtl="0" eaLnBrk="0" fontAlgn="base" hangingPunct="0">
      <a:spcBef>
        <a:spcPct val="50000"/>
      </a:spcBef>
      <a:spcAft>
        <a:spcPct val="0"/>
      </a:spcAft>
      <a:buClr>
        <a:srgbClr val="6666FF"/>
      </a:buClr>
      <a:buSzPct val="125000"/>
      <a:buFont typeface="Wingdings" pitchFamily="2" charset="2"/>
      <a:buChar char="$"/>
      <a:defRPr b="1" kern="1200">
        <a:solidFill>
          <a:srgbClr val="F76681"/>
        </a:solidFill>
        <a:latin typeface="Arial" pitchFamily="34" charset="0"/>
        <a:ea typeface="+mn-ea"/>
        <a:cs typeface="+mn-cs"/>
      </a:defRPr>
    </a:lvl3pPr>
    <a:lvl4pPr marL="1371600" algn="l" rtl="0" eaLnBrk="0" fontAlgn="base" hangingPunct="0">
      <a:spcBef>
        <a:spcPct val="50000"/>
      </a:spcBef>
      <a:spcAft>
        <a:spcPct val="0"/>
      </a:spcAft>
      <a:buClr>
        <a:srgbClr val="6666FF"/>
      </a:buClr>
      <a:buSzPct val="125000"/>
      <a:buFont typeface="Wingdings" pitchFamily="2" charset="2"/>
      <a:buChar char="$"/>
      <a:defRPr b="1" kern="1200">
        <a:solidFill>
          <a:srgbClr val="F76681"/>
        </a:solidFill>
        <a:latin typeface="Arial" pitchFamily="34" charset="0"/>
        <a:ea typeface="+mn-ea"/>
        <a:cs typeface="+mn-cs"/>
      </a:defRPr>
    </a:lvl4pPr>
    <a:lvl5pPr marL="1828800" algn="l" rtl="0" eaLnBrk="0" fontAlgn="base" hangingPunct="0">
      <a:spcBef>
        <a:spcPct val="50000"/>
      </a:spcBef>
      <a:spcAft>
        <a:spcPct val="0"/>
      </a:spcAft>
      <a:buClr>
        <a:srgbClr val="6666FF"/>
      </a:buClr>
      <a:buSzPct val="125000"/>
      <a:buFont typeface="Wingdings" pitchFamily="2" charset="2"/>
      <a:buChar char="$"/>
      <a:defRPr b="1" kern="1200">
        <a:solidFill>
          <a:srgbClr val="F76681"/>
        </a:solidFill>
        <a:latin typeface="Arial" pitchFamily="34" charset="0"/>
        <a:ea typeface="+mn-ea"/>
        <a:cs typeface="+mn-cs"/>
      </a:defRPr>
    </a:lvl5pPr>
    <a:lvl6pPr marL="2286000" algn="l" defTabSz="914400" rtl="0" eaLnBrk="1" latinLnBrk="0" hangingPunct="1">
      <a:defRPr b="1" kern="1200">
        <a:solidFill>
          <a:srgbClr val="F76681"/>
        </a:solidFill>
        <a:latin typeface="Arial" pitchFamily="34" charset="0"/>
        <a:ea typeface="+mn-ea"/>
        <a:cs typeface="+mn-cs"/>
      </a:defRPr>
    </a:lvl6pPr>
    <a:lvl7pPr marL="2743200" algn="l" defTabSz="914400" rtl="0" eaLnBrk="1" latinLnBrk="0" hangingPunct="1">
      <a:defRPr b="1" kern="1200">
        <a:solidFill>
          <a:srgbClr val="F76681"/>
        </a:solidFill>
        <a:latin typeface="Arial" pitchFamily="34" charset="0"/>
        <a:ea typeface="+mn-ea"/>
        <a:cs typeface="+mn-cs"/>
      </a:defRPr>
    </a:lvl7pPr>
    <a:lvl8pPr marL="3200400" algn="l" defTabSz="914400" rtl="0" eaLnBrk="1" latinLnBrk="0" hangingPunct="1">
      <a:defRPr b="1" kern="1200">
        <a:solidFill>
          <a:srgbClr val="F76681"/>
        </a:solidFill>
        <a:latin typeface="Arial" pitchFamily="34" charset="0"/>
        <a:ea typeface="+mn-ea"/>
        <a:cs typeface="+mn-cs"/>
      </a:defRPr>
    </a:lvl8pPr>
    <a:lvl9pPr marL="3657600" algn="l" defTabSz="914400" rtl="0" eaLnBrk="1" latinLnBrk="0" hangingPunct="1">
      <a:defRPr b="1" kern="1200">
        <a:solidFill>
          <a:srgbClr val="F7668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D1C4"/>
    <a:srgbClr val="CCFFFF"/>
    <a:srgbClr val="FFFF0B"/>
    <a:srgbClr val="00E4B9"/>
    <a:srgbClr val="00FFCC"/>
    <a:srgbClr val="FF7C80"/>
    <a:srgbClr val="FF99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50" d="100"/>
          <a:sy n="50" d="100"/>
        </p:scale>
        <p:origin x="-3384" y="-154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06" y="7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t" anchorCtr="0" compatLnSpc="1">
            <a:prstTxWarp prst="textNoShape">
              <a:avLst/>
            </a:prstTxWarp>
          </a:bodyPr>
          <a:lstStyle>
            <a:lvl1pP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t" anchorCtr="0" compatLnSpc="1">
            <a:prstTxWarp prst="textNoShape">
              <a:avLst/>
            </a:prstTxWarp>
          </a:bodyPr>
          <a:lstStyle>
            <a:lvl1pPr algn="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b" anchorCtr="0" compatLnSpc="1">
            <a:prstTxWarp prst="textNoShape">
              <a:avLst/>
            </a:prstTxWarp>
          </a:bodyPr>
          <a:lstStyle>
            <a:lvl1pP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b" anchorCtr="0" compatLnSpc="1">
            <a:prstTxWarp prst="textNoShape">
              <a:avLst/>
            </a:prstTxWarp>
          </a:bodyPr>
          <a:lstStyle>
            <a:lvl1pPr algn="r" defTabSz="931863">
              <a:spcBef>
                <a:spcPct val="0"/>
              </a:spcBef>
              <a:buClrTx/>
              <a:buSzTx/>
              <a:buFontTx/>
              <a:buNone/>
              <a:defRPr sz="1000" b="0" i="1">
                <a:solidFill>
                  <a:schemeClr val="tx1"/>
                </a:solidFill>
                <a:latin typeface="Times New Roman" pitchFamily="18" charset="0"/>
              </a:defRPr>
            </a:lvl1pPr>
          </a:lstStyle>
          <a:p>
            <a:fld id="{731BB3BC-E963-4BF0-84DF-3F6D6B19BC0B}" type="slidenum">
              <a:rPr lang="en-US"/>
              <a:pPr/>
              <a:t>‹#›</a:t>
            </a:fld>
            <a:endParaRPr lang="en-US"/>
          </a:p>
        </p:txBody>
      </p:sp>
      <p:sp>
        <p:nvSpPr>
          <p:cNvPr id="3078" name="Rectangle 6"/>
          <p:cNvSpPr>
            <a:spLocks noChangeArrowheads="1"/>
          </p:cNvSpPr>
          <p:nvPr/>
        </p:nvSpPr>
        <p:spPr bwMode="auto">
          <a:xfrm>
            <a:off x="6529388" y="8894763"/>
            <a:ext cx="411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824" tIns="46913" rIns="93824" bIns="46913" anchor="ctr">
            <a:spAutoFit/>
          </a:bodyPr>
          <a:lstStyle/>
          <a:p>
            <a:pPr algn="r" defTabSz="931863">
              <a:spcBef>
                <a:spcPct val="0"/>
              </a:spcBef>
              <a:buClrTx/>
              <a:buSzTx/>
              <a:buFontTx/>
              <a:buNone/>
            </a:pPr>
            <a:fld id="{E884FBA6-14AE-4ACB-9361-5792A45EAB52}" type="slidenum">
              <a:rPr lang="en-US" sz="1400" b="0">
                <a:solidFill>
                  <a:schemeClr val="tx1"/>
                </a:solidFill>
              </a:rPr>
              <a:pPr algn="r" defTabSz="931863">
                <a:spcBef>
                  <a:spcPct val="0"/>
                </a:spcBef>
                <a:buClrTx/>
                <a:buSzTx/>
                <a:buFontTx/>
                <a:buNone/>
              </a:pPr>
              <a:t>‹#›</a:t>
            </a:fld>
            <a:endParaRPr lang="en-US" sz="1400" b="0">
              <a:solidFill>
                <a:schemeClr val="tx1"/>
              </a:solidFill>
            </a:endParaRPr>
          </a:p>
        </p:txBody>
      </p:sp>
    </p:spTree>
    <p:extLst>
      <p:ext uri="{BB962C8B-B14F-4D97-AF65-F5344CB8AC3E}">
        <p14:creationId xmlns:p14="http://schemas.microsoft.com/office/powerpoint/2010/main" val="44384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t" anchorCtr="0" compatLnSpc="1">
            <a:prstTxWarp prst="textNoShape">
              <a:avLst/>
            </a:prstTxWarp>
          </a:bodyPr>
          <a:lstStyle>
            <a:lvl1pP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t" anchorCtr="0" compatLnSpc="1">
            <a:prstTxWarp prst="textNoShape">
              <a:avLst/>
            </a:prstTxWarp>
          </a:bodyPr>
          <a:lstStyle>
            <a:lvl1pPr algn="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b" anchorCtr="0" compatLnSpc="1">
            <a:prstTxWarp prst="textNoShape">
              <a:avLst/>
            </a:prstTxWarp>
          </a:bodyPr>
          <a:lstStyle>
            <a:lvl1pPr defTabSz="931863">
              <a:spcBef>
                <a:spcPct val="0"/>
              </a:spcBef>
              <a:buClrTx/>
              <a:buSzTx/>
              <a:buFontTx/>
              <a:buNone/>
              <a:defRPr sz="1000" b="0" i="1">
                <a:solidFill>
                  <a:schemeClr val="tx1"/>
                </a:solidFill>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12" tIns="0" rIns="19412" bIns="0" numCol="1" anchor="b" anchorCtr="0" compatLnSpc="1">
            <a:prstTxWarp prst="textNoShape">
              <a:avLst/>
            </a:prstTxWarp>
          </a:bodyPr>
          <a:lstStyle>
            <a:lvl1pPr algn="r" defTabSz="931863">
              <a:spcBef>
                <a:spcPct val="0"/>
              </a:spcBef>
              <a:buClrTx/>
              <a:buSzTx/>
              <a:buFontTx/>
              <a:buNone/>
              <a:defRPr sz="1000" b="0" i="1">
                <a:solidFill>
                  <a:schemeClr val="tx1"/>
                </a:solidFill>
                <a:latin typeface="Times New Roman" pitchFamily="18" charset="0"/>
              </a:defRPr>
            </a:lvl1pPr>
          </a:lstStyle>
          <a:p>
            <a:fld id="{8C237A33-5834-4209-8822-A7533F89FB29}" type="slidenum">
              <a:rPr lang="en-US"/>
              <a:pPr/>
              <a:t>‹#›</a:t>
            </a:fld>
            <a:endParaRPr lang="en-US"/>
          </a:p>
        </p:txBody>
      </p:sp>
      <p:sp>
        <p:nvSpPr>
          <p:cNvPr id="2054" name="Rectangle 6"/>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24" tIns="46913" rIns="93824" bIns="46913"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530975" y="8894763"/>
            <a:ext cx="4095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824" tIns="46913" rIns="93824" bIns="46913" anchor="ctr">
            <a:spAutoFit/>
          </a:bodyPr>
          <a:lstStyle/>
          <a:p>
            <a:pPr algn="r" defTabSz="931863">
              <a:spcBef>
                <a:spcPct val="0"/>
              </a:spcBef>
              <a:buClrTx/>
              <a:buSzTx/>
              <a:buFontTx/>
              <a:buNone/>
            </a:pPr>
            <a:fld id="{67A8DA67-289D-4FF8-97C7-06B36ADCDDCF}" type="slidenum">
              <a:rPr lang="en-US" sz="1400" b="0">
                <a:solidFill>
                  <a:schemeClr val="tx1"/>
                </a:solidFill>
              </a:rPr>
              <a:pPr algn="r" defTabSz="931863">
                <a:spcBef>
                  <a:spcPct val="0"/>
                </a:spcBef>
                <a:buClrTx/>
                <a:buSzTx/>
                <a:buFontTx/>
                <a:buNone/>
              </a:pPr>
              <a:t>‹#›</a:t>
            </a:fld>
            <a:endParaRPr lang="en-US" sz="1400" b="0">
              <a:solidFill>
                <a:schemeClr val="tx1"/>
              </a:solidFill>
            </a:endParaRPr>
          </a:p>
        </p:txBody>
      </p:sp>
      <p:sp>
        <p:nvSpPr>
          <p:cNvPr id="2057" name="Rectangle 9"/>
          <p:cNvSpPr>
            <a:spLocks noChangeArrowheads="1"/>
          </p:cNvSpPr>
          <p:nvPr/>
        </p:nvSpPr>
        <p:spPr bwMode="auto">
          <a:xfrm>
            <a:off x="0" y="2479675"/>
            <a:ext cx="9813925"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824" tIns="46913" rIns="93824" bIns="46913">
            <a:spAutoFit/>
          </a:bodyPr>
          <a:lstStyle/>
          <a:p>
            <a:pPr defTabSz="931863">
              <a:spcBef>
                <a:spcPct val="20000"/>
              </a:spcBef>
              <a:buClr>
                <a:schemeClr val="accent2"/>
              </a:buClr>
              <a:buSzPct val="120000"/>
              <a:buFont typeface="Webdings" pitchFamily="18" charset="2"/>
              <a:buChar char="¥"/>
            </a:pPr>
            <a:r>
              <a:rPr lang="en-US" b="0">
                <a:solidFill>
                  <a:srgbClr val="990099"/>
                </a:solidFill>
              </a:rPr>
              <a:t>Samples must be submitted in </a:t>
            </a:r>
            <a:r>
              <a:rPr lang="en-US">
                <a:solidFill>
                  <a:srgbClr val="990099"/>
                </a:solidFill>
              </a:rPr>
              <a:t>275 cc seamless aluminum cans</a:t>
            </a:r>
            <a:r>
              <a:rPr lang="en-US" b="0">
                <a:solidFill>
                  <a:srgbClr val="990099"/>
                </a:solidFill>
              </a:rPr>
              <a:t>. </a:t>
            </a:r>
          </a:p>
          <a:p>
            <a:pPr defTabSz="931863">
              <a:spcBef>
                <a:spcPct val="20000"/>
              </a:spcBef>
              <a:buClr>
                <a:schemeClr val="accent2"/>
              </a:buClr>
              <a:buSzPct val="120000"/>
              <a:buFont typeface="Webdings" pitchFamily="18" charset="2"/>
              <a:buChar char="¥"/>
            </a:pPr>
            <a:r>
              <a:rPr lang="en-US" b="0">
                <a:solidFill>
                  <a:srgbClr val="990099"/>
                </a:solidFill>
              </a:rPr>
              <a:t>The sample cans should be filled to the neck of the container to prevent the loss of volatiles. </a:t>
            </a:r>
          </a:p>
          <a:p>
            <a:pPr defTabSz="931863">
              <a:spcBef>
                <a:spcPct val="20000"/>
              </a:spcBef>
              <a:buClr>
                <a:schemeClr val="accent2"/>
              </a:buClr>
              <a:buSzPct val="120000"/>
              <a:buFont typeface="Webdings" pitchFamily="18" charset="2"/>
              <a:buChar char="¥"/>
            </a:pPr>
            <a:r>
              <a:rPr lang="en-US" b="0">
                <a:solidFill>
                  <a:srgbClr val="990099"/>
                </a:solidFill>
              </a:rPr>
              <a:t> Samples should be labeled with </a:t>
            </a:r>
            <a:r>
              <a:rPr lang="en-US">
                <a:solidFill>
                  <a:srgbClr val="990099"/>
                </a:solidFill>
              </a:rPr>
              <a:t>scheduling sticker</a:t>
            </a:r>
            <a:r>
              <a:rPr lang="en-US" b="0">
                <a:solidFill>
                  <a:srgbClr val="990099"/>
                </a:solidFill>
              </a:rPr>
              <a:t>.</a:t>
            </a:r>
          </a:p>
          <a:p>
            <a:pPr defTabSz="931863">
              <a:spcBef>
                <a:spcPct val="20000"/>
              </a:spcBef>
              <a:buClr>
                <a:schemeClr val="accent2"/>
              </a:buClr>
              <a:buSzPct val="120000"/>
              <a:buFont typeface="Webdings" pitchFamily="18" charset="2"/>
              <a:buChar char="¥"/>
            </a:pPr>
            <a:r>
              <a:rPr lang="en-US" b="0">
                <a:solidFill>
                  <a:srgbClr val="990099"/>
                </a:solidFill>
              </a:rPr>
              <a:t> </a:t>
            </a:r>
            <a:r>
              <a:rPr lang="en-US">
                <a:solidFill>
                  <a:srgbClr val="990099"/>
                </a:solidFill>
              </a:rPr>
              <a:t>Laboratory Analysis</a:t>
            </a:r>
            <a:r>
              <a:rPr lang="en-US" b="0">
                <a:solidFill>
                  <a:srgbClr val="990099"/>
                </a:solidFill>
              </a:rPr>
              <a:t> includes:</a:t>
            </a:r>
          </a:p>
          <a:p>
            <a:pPr defTabSz="931863">
              <a:spcBef>
                <a:spcPct val="20000"/>
              </a:spcBef>
              <a:buClr>
                <a:schemeClr val="accent2"/>
              </a:buClr>
              <a:buSzPct val="120000"/>
              <a:buFont typeface="Webdings" pitchFamily="18" charset="2"/>
              <a:buChar char="¥"/>
            </a:pPr>
            <a:r>
              <a:rPr lang="en-US" b="0">
                <a:solidFill>
                  <a:srgbClr val="990099"/>
                </a:solidFill>
              </a:rPr>
              <a:t> </a:t>
            </a:r>
            <a:r>
              <a:rPr lang="en-US">
                <a:solidFill>
                  <a:srgbClr val="990099"/>
                </a:solidFill>
              </a:rPr>
              <a:t>BTU</a:t>
            </a:r>
            <a:r>
              <a:rPr lang="en-US" b="0">
                <a:solidFill>
                  <a:srgbClr val="990099"/>
                </a:solidFill>
              </a:rPr>
              <a:t>- Analysis is performed on </a:t>
            </a:r>
            <a:r>
              <a:rPr lang="en-US">
                <a:solidFill>
                  <a:srgbClr val="990099"/>
                </a:solidFill>
              </a:rPr>
              <a:t>Leco-AC 350</a:t>
            </a:r>
            <a:r>
              <a:rPr lang="en-US" b="0">
                <a:solidFill>
                  <a:srgbClr val="990099"/>
                </a:solidFill>
              </a:rPr>
              <a:t> </a:t>
            </a:r>
            <a:r>
              <a:rPr lang="en-US">
                <a:solidFill>
                  <a:srgbClr val="990099"/>
                </a:solidFill>
              </a:rPr>
              <a:t>Isoperibol Bomb</a:t>
            </a:r>
            <a:r>
              <a:rPr lang="en-US" b="0">
                <a:solidFill>
                  <a:srgbClr val="990099"/>
                </a:solidFill>
              </a:rPr>
              <a:t>       Calorimeter.</a:t>
            </a:r>
          </a:p>
          <a:p>
            <a:pPr defTabSz="931863">
              <a:spcBef>
                <a:spcPct val="20000"/>
              </a:spcBef>
              <a:buClr>
                <a:schemeClr val="accent2"/>
              </a:buClr>
              <a:buSzPct val="120000"/>
              <a:buFont typeface="Webdings" pitchFamily="18" charset="2"/>
              <a:buChar char="¥"/>
            </a:pPr>
            <a:r>
              <a:rPr lang="en-US" b="0">
                <a:solidFill>
                  <a:srgbClr val="990099"/>
                </a:solidFill>
              </a:rPr>
              <a:t> </a:t>
            </a:r>
            <a:r>
              <a:rPr lang="en-US">
                <a:solidFill>
                  <a:srgbClr val="990099"/>
                </a:solidFill>
              </a:rPr>
              <a:t>Duplicates</a:t>
            </a:r>
            <a:r>
              <a:rPr lang="en-US" b="0">
                <a:solidFill>
                  <a:srgbClr val="990099"/>
                </a:solidFill>
              </a:rPr>
              <a:t> are analyzed and an </a:t>
            </a:r>
            <a:r>
              <a:rPr lang="en-US">
                <a:solidFill>
                  <a:srgbClr val="990099"/>
                </a:solidFill>
              </a:rPr>
              <a:t>average </a:t>
            </a:r>
            <a:r>
              <a:rPr lang="en-US" b="0">
                <a:solidFill>
                  <a:srgbClr val="990099"/>
                </a:solidFill>
              </a:rPr>
              <a:t>is reported .</a:t>
            </a:r>
          </a:p>
          <a:p>
            <a:pPr defTabSz="931863">
              <a:spcBef>
                <a:spcPct val="20000"/>
              </a:spcBef>
              <a:buClr>
                <a:schemeClr val="accent2"/>
              </a:buClr>
              <a:buSzPct val="120000"/>
              <a:buFont typeface="Webdings" pitchFamily="18" charset="2"/>
              <a:buChar char="¥"/>
            </a:pPr>
            <a:r>
              <a:rPr lang="en-US" b="0">
                <a:solidFill>
                  <a:srgbClr val="990099"/>
                </a:solidFill>
              </a:rPr>
              <a:t> Samples are usually volatile and are weighed into a tared </a:t>
            </a:r>
            <a:r>
              <a:rPr lang="en-US">
                <a:solidFill>
                  <a:srgbClr val="990099"/>
                </a:solidFill>
              </a:rPr>
              <a:t>gelatin capsule</a:t>
            </a:r>
            <a:r>
              <a:rPr lang="en-US" b="0">
                <a:solidFill>
                  <a:srgbClr val="990099"/>
                </a:solidFill>
              </a:rPr>
              <a:t>.</a:t>
            </a:r>
            <a:r>
              <a:rPr lang="en-US" b="0">
                <a:solidFill>
                  <a:srgbClr val="990099"/>
                </a:solidFill>
                <a:latin typeface="Times New Roman" pitchFamily="18" charset="0"/>
              </a:rPr>
              <a:t> </a:t>
            </a:r>
          </a:p>
        </p:txBody>
      </p:sp>
    </p:spTree>
    <p:extLst>
      <p:ext uri="{BB962C8B-B14F-4D97-AF65-F5344CB8AC3E}">
        <p14:creationId xmlns:p14="http://schemas.microsoft.com/office/powerpoint/2010/main" val="179332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769EDE-74C0-4CBE-A0B1-1498C57C7C94}" type="slidenum">
              <a:rPr lang="en-US"/>
              <a:pPr/>
              <a:t>1</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7DC94CF-C2FB-4A8A-BD1A-30C45350656A}" type="slidenum">
              <a:rPr lang="en-US"/>
              <a:pPr/>
              <a:t>10</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1E92923-2F3D-4E85-B7FB-D1824AE1755C}" type="slidenum">
              <a:rPr lang="en-US"/>
              <a:pPr/>
              <a:t>11</a:t>
            </a:fld>
            <a:endParaRPr lang="en-US"/>
          </a:p>
        </p:txBody>
      </p:sp>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FA74840-358A-422F-9065-B87FC0FA794E}" type="slidenum">
              <a:rPr lang="en-US"/>
              <a:pPr/>
              <a:t>12</a:t>
            </a:fld>
            <a:endParaRPr lang="en-US"/>
          </a:p>
        </p:txBody>
      </p:sp>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709AC37-D7F9-48FA-858F-43FC95B488DE}" type="slidenum">
              <a:rPr lang="en-US"/>
              <a:pPr/>
              <a:t>13</a:t>
            </a:fld>
            <a:endParaRPr lang="en-US"/>
          </a:p>
        </p:txBody>
      </p:sp>
      <p:sp>
        <p:nvSpPr>
          <p:cNvPr id="17410" name="Rectangle 2"/>
          <p:cNvSpPr>
            <a:spLocks noGrp="1" noChangeArrowheads="1"/>
          </p:cNvSpPr>
          <p:nvPr>
            <p:ph type="body" idx="1"/>
          </p:nvPr>
        </p:nvSpPr>
        <p:spPr>
          <a:ln/>
        </p:spPr>
        <p:txBody>
          <a:bodyPr/>
          <a:lstStyle/>
          <a:p>
            <a:endParaRPr lang="en-US"/>
          </a:p>
        </p:txBody>
      </p:sp>
      <p:sp>
        <p:nvSpPr>
          <p:cNvPr id="17411" name="Rectangle 3"/>
          <p:cNvSpPr>
            <a:spLocks noGrp="1" noRot="1" noChangeAspect="1" noChangeArrowheads="1" noTextEdit="1"/>
          </p:cNvSpPr>
          <p:nvPr>
            <p:ph type="sldImg"/>
          </p:nvPr>
        </p:nvSpPr>
        <p:spPr>
          <a:xfrm>
            <a:off x="1181100" y="696913"/>
            <a:ext cx="4632325" cy="347345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9C75BB-653D-49D4-9399-34A8688EBFAF}" type="slidenum">
              <a:rPr lang="en-US"/>
              <a:pPr/>
              <a:t>14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36A099-4169-4A29-AE2A-A1411F6FE93B}" type="slidenum">
              <a:rPr lang="en-US"/>
              <a:pPr/>
              <a:t>15</a:t>
            </a:fld>
            <a:endParaRPr lang="en-US"/>
          </a:p>
        </p:txBody>
      </p:sp>
      <p:sp>
        <p:nvSpPr>
          <p:cNvPr id="23554" name="Rectangle 2"/>
          <p:cNvSpPr>
            <a:spLocks noGrp="1" noRot="1" noChangeAspect="1" noChangeArrowheads="1" noTextEdit="1"/>
          </p:cNvSpPr>
          <p:nvPr>
            <p:ph type="sldImg"/>
          </p:nvPr>
        </p:nvSpPr>
        <p:spPr>
          <a:ln cap="flat"/>
        </p:spPr>
      </p:sp>
      <p:sp>
        <p:nvSpPr>
          <p:cNvPr id="23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B93380-17AE-48BF-9D51-AC197F438B5B}" type="slidenum">
              <a:rPr lang="en-US"/>
              <a:pPr/>
              <a:t>16</a:t>
            </a:fld>
            <a:endParaRPr lang="en-US"/>
          </a:p>
        </p:txBody>
      </p:sp>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D249BE-A98C-4EE7-B234-6CD18C286867}" type="slidenum">
              <a:rPr lang="en-US"/>
              <a:pPr/>
              <a:t>17</a:t>
            </a:fld>
            <a:endParaRPr lang="en-US"/>
          </a:p>
        </p:txBody>
      </p:sp>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861F8D0-1BF0-496A-B3A4-59C196AE9387}" type="slidenum">
              <a:rPr lang="en-US"/>
              <a:pPr/>
              <a:t>18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061E73-69D8-4D4C-B0B7-3E41A35B762B}" type="slidenum">
              <a:rPr lang="en-US"/>
              <a:pPr/>
              <a:t>19</a:t>
            </a:fld>
            <a:endParaRPr lang="en-US"/>
          </a:p>
        </p:txBody>
      </p:sp>
      <p:sp>
        <p:nvSpPr>
          <p:cNvPr id="31746" name="Rectangle 2"/>
          <p:cNvSpPr>
            <a:spLocks noGrp="1" noRot="1" noChangeAspect="1" noChangeArrowheads="1" noTextEdit="1"/>
          </p:cNvSpPr>
          <p:nvPr>
            <p:ph type="sldImg"/>
          </p:nvPr>
        </p:nvSpPr>
        <p:spPr>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754AAD3-6A48-491C-A62E-1C27343BC544}" type="slidenum">
              <a:rPr lang="en-US"/>
              <a:pPr/>
              <a:t>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6B32A7-A9E0-4C01-9225-E5E56717BE16}" type="slidenum">
              <a:rPr lang="en-US"/>
              <a:pPr/>
              <a:t>20</a:t>
            </a:fld>
            <a:endParaRPr lang="en-US"/>
          </a:p>
        </p:txBody>
      </p:sp>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0930CA3-C7FA-47F0-866E-B1495E552E2B}" type="slidenum">
              <a:rPr lang="en-US"/>
              <a:pPr/>
              <a:t>21</a:t>
            </a:fld>
            <a:endParaRPr lang="en-US"/>
          </a:p>
        </p:txBody>
      </p:sp>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D15758-095D-4C93-A7D2-9E93FC9A863C}" type="slidenum">
              <a:rPr lang="en-US"/>
              <a:pPr/>
              <a:t>22</a:t>
            </a:fld>
            <a:endParaRPr lang="en-US"/>
          </a:p>
        </p:txBody>
      </p:sp>
      <p:sp>
        <p:nvSpPr>
          <p:cNvPr id="37890" name="Rectangle 2"/>
          <p:cNvSpPr>
            <a:spLocks noGrp="1" noRot="1" noChangeAspect="1" noChangeArrowheads="1" noTextEdit="1"/>
          </p:cNvSpPr>
          <p:nvPr>
            <p:ph type="sldImg"/>
          </p:nvPr>
        </p:nvSpPr>
        <p:spPr>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41D2BA-3DA1-49AB-B41D-21E8FC7166F1}" type="slidenum">
              <a:rPr lang="en-US"/>
              <a:pPr/>
              <a:t>23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D3F8D72-A239-4603-8A4E-77BD0A65B7D1}"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D82D61-DC04-47FB-BABA-508291E91B31}" type="slidenum">
              <a:rPr lang="en-US"/>
              <a:pPr/>
              <a:t>25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1AF004C-61C9-47E3-918C-E9C74B56629B}" type="slidenum">
              <a:rPr lang="en-US"/>
              <a:pPr/>
              <a:t>26</a:t>
            </a:fld>
            <a:endParaRPr lang="en-US"/>
          </a:p>
        </p:txBody>
      </p:sp>
      <p:sp>
        <p:nvSpPr>
          <p:cNvPr id="46082" name="Rectangle 2"/>
          <p:cNvSpPr>
            <a:spLocks noGrp="1" noRot="1" noChangeAspect="1" noChangeArrowheads="1" noTextEdit="1"/>
          </p:cNvSpPr>
          <p:nvPr>
            <p:ph type="sldImg"/>
          </p:nvPr>
        </p:nvSpPr>
        <p:spPr>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740A6D0-EE6A-447B-9C92-50784C06D6DB}" type="slidenum">
              <a:rPr lang="en-US"/>
              <a:pPr/>
              <a:t>27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E43C83D-342E-4D89-B4A6-4D4AB29B5941}" type="slidenum">
              <a:rPr lang="en-US"/>
              <a:pPr/>
              <a:t>28</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010BFE6-D16C-4DE0-AE58-ACAD83EBA9EA}" type="slidenum">
              <a:rPr lang="en-US"/>
              <a:pPr/>
              <a:t>29</a:t>
            </a:fld>
            <a:endParaRPr lang="en-US"/>
          </a:p>
        </p:txBody>
      </p:sp>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0DBC45D-2DC2-4498-AB40-05C30DAE735D}" type="slidenum">
              <a:rPr lang="en-US"/>
              <a:pPr/>
              <a:t>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04E3AB5-001E-4C53-BFFC-BA97258FA825}" type="slidenum">
              <a:rPr lang="en-US"/>
              <a:pPr/>
              <a:t>30</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473103C-775D-44D3-824D-D65FD3C1A9BB}" type="slidenum">
              <a:rPr lang="en-US"/>
              <a:pPr/>
              <a:t>31</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38541CF-2C19-4B57-ADC5-EFA7797EEA77}" type="slidenum">
              <a:rPr lang="en-US"/>
              <a:pPr/>
              <a:t>32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BF7E12-7F2B-4EAA-9C7B-AD1AE97FB501}" type="slidenum">
              <a:rPr lang="en-US"/>
              <a:pPr/>
              <a:t>33</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C65C5A2-786C-425C-833D-4CB935CAB7E8}" type="slidenum">
              <a:rPr lang="en-US"/>
              <a:pPr/>
              <a:t>34</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ECCDDA-0FD5-482E-95D1-646FE45CA825}" type="slidenum">
              <a:rPr lang="en-US"/>
              <a:pPr/>
              <a:t>35</a:t>
            </a:fld>
            <a:endParaRPr lang="en-US"/>
          </a:p>
        </p:txBody>
      </p:sp>
      <p:sp>
        <p:nvSpPr>
          <p:cNvPr id="52226" name="Rectangle 2"/>
          <p:cNvSpPr>
            <a:spLocks noGrp="1" noRot="1" noChangeAspect="1" noChangeArrowheads="1" noTextEdit="1"/>
          </p:cNvSpPr>
          <p:nvPr>
            <p:ph type="sldImg"/>
          </p:nvPr>
        </p:nvSpPr>
        <p:spPr>
          <a:ln cap="flat"/>
        </p:spPr>
      </p:sp>
      <p:sp>
        <p:nvSpPr>
          <p:cNvPr id="52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7C3B5DB-3A4A-44D9-A482-3A0B1D2520B6}" type="slidenum">
              <a:rPr lang="en-US"/>
              <a:pPr/>
              <a:t>36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FC39390-843F-4FA5-8C56-B8B36D43DBEA}" type="slidenum">
              <a:rPr lang="en-US"/>
              <a:pPr/>
              <a:t>37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E043C26-D418-4C0A-BAA2-286D751BAA77}" type="slidenum">
              <a:rPr lang="en-US"/>
              <a:pPr/>
              <a:t>38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3B901E7-B18C-4F07-B73B-051C7F2228E5}" type="slidenum">
              <a:rPr lang="en-US"/>
              <a:pPr/>
              <a:t>39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C2F7D6E-4E2F-4A41-8BB3-BF54E43E87CE}" type="slidenum">
              <a:rPr lang="en-US"/>
              <a:pPr/>
              <a:t>4</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D793611-C677-44E1-A28E-9D21C03AE12A}" type="slidenum">
              <a:rPr lang="en-US"/>
              <a:pPr/>
              <a:t>40</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AB27C2-2035-4434-A038-C4F5C6F84CBE}" type="slidenum">
              <a:rPr lang="en-US"/>
              <a:pPr/>
              <a:t>41</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5051FB9-DC39-4023-9266-5E04EF8E0707}" type="slidenum">
              <a:rPr lang="en-US"/>
              <a:pPr/>
              <a:t>42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AE363C0-08FE-49EC-8F84-BBCAB07295EE}" type="slidenum">
              <a:rPr lang="en-US"/>
              <a:pPr/>
              <a:t>43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EA765D3-EB2A-4675-BFEA-C3F2C1AD492B}" type="slidenum">
              <a:rPr lang="en-US"/>
              <a:pPr/>
              <a:t>44</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B5F4B91-D627-432E-BF3D-426D89887DBD}" type="slidenum">
              <a:rPr lang="en-US"/>
              <a:pPr/>
              <a:t>45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94BF280-6A5A-4A88-AF9C-2794275F5055}" type="slidenum">
              <a:rPr lang="en-US"/>
              <a:pPr/>
              <a:t>46</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D1136C-8244-4FBB-BE06-CE4B12DE8E60}" type="slidenum">
              <a:rPr lang="en-US"/>
              <a:pPr/>
              <a:t>47</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CD51726-7402-4205-A8DD-721FD25C01EB}" type="slidenum">
              <a:rPr lang="en-US"/>
              <a:pPr/>
              <a:t>48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C1CC78C-D764-482D-9B4E-332451BFA3FC}" type="slidenum">
              <a:rPr lang="en-US"/>
              <a:pPr/>
              <a:t>49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60C0EAB-9EFE-4CA7-814A-B2582F012B40}" type="slidenum">
              <a:rPr lang="en-US"/>
              <a:pPr/>
              <a:t>5</a:t>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48B484-07AF-48DC-9B2E-2C70617DE065}" type="slidenum">
              <a:rPr lang="en-US"/>
              <a:pPr/>
              <a:t>50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35DA8A-2CC0-435D-B1B3-28DC36DBC876}" type="slidenum">
              <a:rPr lang="en-US"/>
              <a:pPr/>
              <a:t>51</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50D5BB2-9629-4B09-8098-7B9BCDFEC217}" type="slidenum">
              <a:rPr lang="en-US"/>
              <a:pPr/>
              <a:t>52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5CF3D58-D6C6-4CF7-B73F-15F9B5595246}" type="slidenum">
              <a:rPr lang="en-US"/>
              <a:pPr/>
              <a:t>6</a:t>
            </a:fld>
            <a:endParaRPr lang="en-US"/>
          </a:p>
        </p:txBody>
      </p:sp>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E36AC83-22BC-4098-8E85-B9780F39E8EE}" type="slidenum">
              <a:rPr lang="en-US"/>
              <a:pPr/>
              <a:t>7</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6C0BC88-3ED1-4510-8E80-B97D3C0B6CFB}" type="slidenum">
              <a:rPr lang="en-US"/>
              <a:pPr/>
              <a:t>8</a:t>
            </a:fld>
            <a:endParaRPr lang="en-US"/>
          </a:p>
        </p:txBody>
      </p:sp>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6714C77-8C49-4FC7-BAD5-FDAB05FE4ADB}" type="slidenum">
              <a:rPr lang="en-US"/>
              <a:pPr/>
              <a:t>9</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0" y="0"/>
            <a:ext cx="8872538" cy="6858000"/>
            <a:chOff x="0" y="0"/>
            <a:chExt cx="5589" cy="4320"/>
          </a:xfrm>
        </p:grpSpPr>
        <p:sp>
          <p:nvSpPr>
            <p:cNvPr id="78851" name="Rectangle 3"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78852" name="Picture 4"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78853" name="Rectangle 5"/>
          <p:cNvSpPr>
            <a:spLocks noGrp="1" noChangeArrowheads="1"/>
          </p:cNvSpPr>
          <p:nvPr>
            <p:ph type="ctrTitle"/>
          </p:nvPr>
        </p:nvSpPr>
        <p:spPr>
          <a:xfrm>
            <a:off x="962025" y="1925638"/>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lvl1pPr>
          </a:lstStyle>
          <a:p>
            <a:pPr lvl="0"/>
            <a:r>
              <a:rPr lang="en-US" noProof="0" smtClean="0"/>
              <a:t>Click to edit Master title style</a:t>
            </a:r>
          </a:p>
        </p:txBody>
      </p:sp>
      <p:sp>
        <p:nvSpPr>
          <p:cNvPr id="78854" name="Rectangle 6"/>
          <p:cNvSpPr>
            <a:spLocks noGrp="1" noChangeArrowheads="1"/>
          </p:cNvSpPr>
          <p:nvPr>
            <p:ph type="subTitle" idx="1"/>
          </p:nvPr>
        </p:nvSpPr>
        <p:spPr>
          <a:xfrm>
            <a:off x="1647825" y="3738563"/>
            <a:ext cx="6400800" cy="1752600"/>
          </a:xfrm>
        </p:spPr>
        <p:txBody>
          <a:bodyPr/>
          <a:lstStyle>
            <a:lvl1pPr marL="0" indent="0" algn="ctr">
              <a:buFont typeface="Webdings" pitchFamily="18" charset="2"/>
              <a:buNone/>
              <a:defRPr>
                <a:solidFill>
                  <a:schemeClr val="bg2"/>
                </a:solidFill>
              </a:defRPr>
            </a:lvl1pPr>
          </a:lstStyle>
          <a:p>
            <a:pPr lvl="0"/>
            <a:r>
              <a:rPr lang="en-US" noProof="0" smtClean="0"/>
              <a:t>Click to edit Master subtitle style</a:t>
            </a:r>
          </a:p>
        </p:txBody>
      </p:sp>
      <p:sp>
        <p:nvSpPr>
          <p:cNvPr id="78855" name="Rectangle 7"/>
          <p:cNvSpPr>
            <a:spLocks noGrp="1" noChangeArrowheads="1"/>
          </p:cNvSpPr>
          <p:nvPr>
            <p:ph type="dt" sz="half" idx="2"/>
          </p:nvPr>
        </p:nvSpPr>
        <p:spPr>
          <a:xfrm>
            <a:off x="962025" y="6100763"/>
            <a:ext cx="1905000" cy="457200"/>
          </a:xfrm>
        </p:spPr>
        <p:txBody>
          <a:bodyPr/>
          <a:lstStyle>
            <a:lvl1pPr>
              <a:defRPr>
                <a:solidFill>
                  <a:srgbClr val="A08366"/>
                </a:solidFill>
              </a:defRPr>
            </a:lvl1pPr>
          </a:lstStyle>
          <a:p>
            <a:endParaRPr lang="en-US"/>
          </a:p>
        </p:txBody>
      </p:sp>
      <p:sp>
        <p:nvSpPr>
          <p:cNvPr id="78856" name="Rectangle 8"/>
          <p:cNvSpPr>
            <a:spLocks noGrp="1" noChangeArrowheads="1"/>
          </p:cNvSpPr>
          <p:nvPr>
            <p:ph type="ftr" sz="quarter" idx="3"/>
          </p:nvPr>
        </p:nvSpPr>
        <p:spPr>
          <a:xfrm>
            <a:off x="3400425" y="6100763"/>
            <a:ext cx="2895600" cy="457200"/>
          </a:xfrm>
        </p:spPr>
        <p:txBody>
          <a:bodyPr/>
          <a:lstStyle>
            <a:lvl1pPr>
              <a:defRPr>
                <a:solidFill>
                  <a:srgbClr val="A08366"/>
                </a:solidFill>
              </a:defRPr>
            </a:lvl1pPr>
          </a:lstStyle>
          <a:p>
            <a:endParaRPr lang="en-US"/>
          </a:p>
        </p:txBody>
      </p:sp>
      <p:sp>
        <p:nvSpPr>
          <p:cNvPr id="78857" name="Rectangle 9"/>
          <p:cNvSpPr>
            <a:spLocks noGrp="1" noChangeArrowheads="1"/>
          </p:cNvSpPr>
          <p:nvPr>
            <p:ph type="sldNum" sz="quarter" idx="4"/>
          </p:nvPr>
        </p:nvSpPr>
        <p:spPr>
          <a:xfrm>
            <a:off x="6829425" y="6100763"/>
            <a:ext cx="1905000" cy="457200"/>
          </a:xfrm>
        </p:spPr>
        <p:txBody>
          <a:bodyPr/>
          <a:lstStyle>
            <a:lvl1pPr>
              <a:defRPr>
                <a:solidFill>
                  <a:srgbClr val="A08366"/>
                </a:solidFill>
              </a:defRPr>
            </a:lvl1pPr>
          </a:lstStyle>
          <a:p>
            <a:fld id="{1459A7B9-2DAB-440E-8B93-DFD2F39964A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D3A5C7-4A98-4BE0-A986-F6D789BB7702}" type="slidenum">
              <a:rPr lang="en-US"/>
              <a:pPr/>
              <a:t>‹#›</a:t>
            </a:fld>
            <a:endParaRPr lang="en-US"/>
          </a:p>
        </p:txBody>
      </p:sp>
    </p:spTree>
    <p:extLst>
      <p:ext uri="{BB962C8B-B14F-4D97-AF65-F5344CB8AC3E}">
        <p14:creationId xmlns:p14="http://schemas.microsoft.com/office/powerpoint/2010/main" val="258508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9621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7340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8DE46-1629-4B5F-A053-FB269ED7F1AE}" type="slidenum">
              <a:rPr lang="en-US"/>
              <a:pPr/>
              <a:t>‹#›</a:t>
            </a:fld>
            <a:endParaRPr lang="en-US"/>
          </a:p>
        </p:txBody>
      </p:sp>
    </p:spTree>
    <p:extLst>
      <p:ext uri="{BB962C8B-B14F-4D97-AF65-F5344CB8AC3E}">
        <p14:creationId xmlns:p14="http://schemas.microsoft.com/office/powerpoint/2010/main" val="14000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8288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8288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0600" y="60960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fld id="{67D62085-B21D-432C-BAA0-62CB59472AE1}" type="slidenum">
              <a:rPr lang="en-US"/>
              <a:pPr/>
              <a:t>‹#›</a:t>
            </a:fld>
            <a:endParaRPr lang="en-US"/>
          </a:p>
        </p:txBody>
      </p:sp>
    </p:spTree>
    <p:extLst>
      <p:ext uri="{BB962C8B-B14F-4D97-AF65-F5344CB8AC3E}">
        <p14:creationId xmlns:p14="http://schemas.microsoft.com/office/powerpoint/2010/main" val="309447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828800"/>
            <a:ext cx="716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0200" y="3962400"/>
            <a:ext cx="716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0600" y="60960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fld id="{BAD118B3-BF64-4653-A319-FCFC741E120B}" type="slidenum">
              <a:rPr lang="en-US"/>
              <a:pPr/>
              <a:t>‹#›</a:t>
            </a:fld>
            <a:endParaRPr lang="en-US"/>
          </a:p>
        </p:txBody>
      </p:sp>
    </p:spTree>
    <p:extLst>
      <p:ext uri="{BB962C8B-B14F-4D97-AF65-F5344CB8AC3E}">
        <p14:creationId xmlns:p14="http://schemas.microsoft.com/office/powerpoint/2010/main" val="200973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00200" y="1828800"/>
            <a:ext cx="3505200" cy="4114800"/>
          </a:xfrm>
        </p:spPr>
        <p:txBody>
          <a:bodyPr/>
          <a:lstStyle/>
          <a:p>
            <a:endParaRPr lang="en-US"/>
          </a:p>
        </p:txBody>
      </p:sp>
      <p:sp>
        <p:nvSpPr>
          <p:cNvPr id="4" name="Text Placeholder 3"/>
          <p:cNvSpPr>
            <a:spLocks noGrp="1"/>
          </p:cNvSpPr>
          <p:nvPr>
            <p:ph type="body" sz="half" idx="2"/>
          </p:nvPr>
        </p:nvSpPr>
        <p:spPr>
          <a:xfrm>
            <a:off x="5257800" y="18288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0600" y="60960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0960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96000"/>
            <a:ext cx="1905000" cy="457200"/>
          </a:xfrm>
        </p:spPr>
        <p:txBody>
          <a:bodyPr/>
          <a:lstStyle>
            <a:lvl1pPr>
              <a:defRPr/>
            </a:lvl1pPr>
          </a:lstStyle>
          <a:p>
            <a:fld id="{17601F41-9AB1-42DE-BC76-573CA5290EC8}" type="slidenum">
              <a:rPr lang="en-US"/>
              <a:pPr/>
              <a:t>‹#›</a:t>
            </a:fld>
            <a:endParaRPr lang="en-US"/>
          </a:p>
        </p:txBody>
      </p:sp>
    </p:spTree>
    <p:extLst>
      <p:ext uri="{BB962C8B-B14F-4D97-AF65-F5344CB8AC3E}">
        <p14:creationId xmlns:p14="http://schemas.microsoft.com/office/powerpoint/2010/main" val="137437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F5E4F-0E15-4A53-AABB-9C51DF48238A}" type="slidenum">
              <a:rPr lang="en-US"/>
              <a:pPr/>
              <a:t>‹#›</a:t>
            </a:fld>
            <a:endParaRPr lang="en-US"/>
          </a:p>
        </p:txBody>
      </p:sp>
    </p:spTree>
    <p:extLst>
      <p:ext uri="{BB962C8B-B14F-4D97-AF65-F5344CB8AC3E}">
        <p14:creationId xmlns:p14="http://schemas.microsoft.com/office/powerpoint/2010/main" val="203464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B42739-6749-438C-AA4E-1B7731B2972D}" type="slidenum">
              <a:rPr lang="en-US"/>
              <a:pPr/>
              <a:t>‹#›</a:t>
            </a:fld>
            <a:endParaRPr lang="en-US"/>
          </a:p>
        </p:txBody>
      </p:sp>
    </p:spTree>
    <p:extLst>
      <p:ext uri="{BB962C8B-B14F-4D97-AF65-F5344CB8AC3E}">
        <p14:creationId xmlns:p14="http://schemas.microsoft.com/office/powerpoint/2010/main" val="275870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8288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8288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D70FBB-04E3-4B55-87D2-54AFCE97FD88}" type="slidenum">
              <a:rPr lang="en-US"/>
              <a:pPr/>
              <a:t>‹#›</a:t>
            </a:fld>
            <a:endParaRPr lang="en-US"/>
          </a:p>
        </p:txBody>
      </p:sp>
    </p:spTree>
    <p:extLst>
      <p:ext uri="{BB962C8B-B14F-4D97-AF65-F5344CB8AC3E}">
        <p14:creationId xmlns:p14="http://schemas.microsoft.com/office/powerpoint/2010/main" val="393931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57ABCD-F67C-4DA2-9FF7-1CB7E7422BFB}" type="slidenum">
              <a:rPr lang="en-US"/>
              <a:pPr/>
              <a:t>‹#›</a:t>
            </a:fld>
            <a:endParaRPr lang="en-US"/>
          </a:p>
        </p:txBody>
      </p:sp>
    </p:spTree>
    <p:extLst>
      <p:ext uri="{BB962C8B-B14F-4D97-AF65-F5344CB8AC3E}">
        <p14:creationId xmlns:p14="http://schemas.microsoft.com/office/powerpoint/2010/main" val="374058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8BF4AE-B091-485E-8892-B7299308B79A}" type="slidenum">
              <a:rPr lang="en-US"/>
              <a:pPr/>
              <a:t>‹#›</a:t>
            </a:fld>
            <a:endParaRPr lang="en-US"/>
          </a:p>
        </p:txBody>
      </p:sp>
    </p:spTree>
    <p:extLst>
      <p:ext uri="{BB962C8B-B14F-4D97-AF65-F5344CB8AC3E}">
        <p14:creationId xmlns:p14="http://schemas.microsoft.com/office/powerpoint/2010/main" val="30291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BC0174-6F7C-45BD-BA81-EC46393585F8}" type="slidenum">
              <a:rPr lang="en-US"/>
              <a:pPr/>
              <a:t>‹#›</a:t>
            </a:fld>
            <a:endParaRPr lang="en-US"/>
          </a:p>
        </p:txBody>
      </p:sp>
    </p:spTree>
    <p:extLst>
      <p:ext uri="{BB962C8B-B14F-4D97-AF65-F5344CB8AC3E}">
        <p14:creationId xmlns:p14="http://schemas.microsoft.com/office/powerpoint/2010/main" val="162869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3F155F-B44B-430A-8466-906C82BE1958}" type="slidenum">
              <a:rPr lang="en-US"/>
              <a:pPr/>
              <a:t>‹#›</a:t>
            </a:fld>
            <a:endParaRPr lang="en-US"/>
          </a:p>
        </p:txBody>
      </p:sp>
    </p:spTree>
    <p:extLst>
      <p:ext uri="{BB962C8B-B14F-4D97-AF65-F5344CB8AC3E}">
        <p14:creationId xmlns:p14="http://schemas.microsoft.com/office/powerpoint/2010/main" val="94201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5B504D-791D-4AD0-8A4A-022D5BAC4C82}" type="slidenum">
              <a:rPr lang="en-US"/>
              <a:pPr/>
              <a:t>‹#›</a:t>
            </a:fld>
            <a:endParaRPr lang="en-US"/>
          </a:p>
        </p:txBody>
      </p:sp>
    </p:spTree>
    <p:extLst>
      <p:ext uri="{BB962C8B-B14F-4D97-AF65-F5344CB8AC3E}">
        <p14:creationId xmlns:p14="http://schemas.microsoft.com/office/powerpoint/2010/main" val="201778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hlink"/>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8872538" cy="6858000"/>
            <a:chOff x="0" y="0"/>
            <a:chExt cx="5589" cy="4320"/>
          </a:xfrm>
        </p:grpSpPr>
        <p:sp>
          <p:nvSpPr>
            <p:cNvPr id="77827" name="Rectangle 3"/>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77828" name="Picture 4" descr="minispi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extLst>
              <a:ext uri="{909E8E84-426E-40DD-AFC4-6F175D3DCCD1}">
                <a14:hiddenFill xmlns:a14="http://schemas.microsoft.com/office/drawing/2010/main">
                  <a:solidFill>
                    <a:srgbClr val="FFFFFF"/>
                  </a:solidFill>
                </a14:hiddenFill>
              </a:ext>
            </a:extLst>
          </p:spPr>
        </p:pic>
        <p:sp>
          <p:nvSpPr>
            <p:cNvPr id="77829" name="Line 5"/>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7830" name="Rectangle 6"/>
          <p:cNvSpPr>
            <a:spLocks noGrp="1" noChangeArrowheads="1"/>
          </p:cNvSpPr>
          <p:nvPr>
            <p:ph type="title"/>
          </p:nvPr>
        </p:nvSpPr>
        <p:spPr bwMode="auto">
          <a:xfrm>
            <a:off x="9144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600200" y="1828800"/>
            <a:ext cx="7162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9906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buClrTx/>
              <a:buSzTx/>
              <a:buFontTx/>
              <a:buNone/>
              <a:defRPr sz="1400" b="0">
                <a:solidFill>
                  <a:schemeClr val="bg2"/>
                </a:solidFill>
                <a:latin typeface="+mn-lt"/>
              </a:defRPr>
            </a:lvl1pPr>
          </a:lstStyle>
          <a:p>
            <a:endParaRPr lang="en-US"/>
          </a:p>
        </p:txBody>
      </p:sp>
      <p:sp>
        <p:nvSpPr>
          <p:cNvPr id="77833" name="Rectangle 9"/>
          <p:cNvSpPr>
            <a:spLocks noGrp="1" noChangeArrowheads="1"/>
          </p:cNvSpPr>
          <p:nvPr>
            <p:ph type="ftr" sz="quarter" idx="3"/>
          </p:nvPr>
        </p:nvSpPr>
        <p:spPr bwMode="auto">
          <a:xfrm>
            <a:off x="34290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buClrTx/>
              <a:buSzTx/>
              <a:buFontTx/>
              <a:buNone/>
              <a:defRPr sz="1400" b="0">
                <a:solidFill>
                  <a:schemeClr val="bg2"/>
                </a:solidFill>
                <a:latin typeface="+mn-lt"/>
              </a:defRPr>
            </a:lvl1pPr>
          </a:lstStyle>
          <a:p>
            <a:endParaRPr lang="en-US"/>
          </a:p>
        </p:txBody>
      </p:sp>
      <p:sp>
        <p:nvSpPr>
          <p:cNvPr id="77834" name="Rectangle 10"/>
          <p:cNvSpPr>
            <a:spLocks noGrp="1" noChangeArrowheads="1"/>
          </p:cNvSpPr>
          <p:nvPr>
            <p:ph type="sldNum" sz="quarter" idx="4"/>
          </p:nvPr>
        </p:nvSpPr>
        <p:spPr bwMode="auto">
          <a:xfrm>
            <a:off x="68580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buClrTx/>
              <a:buSzTx/>
              <a:buFontTx/>
              <a:buNone/>
              <a:defRPr sz="1400" b="0">
                <a:solidFill>
                  <a:schemeClr val="bg2"/>
                </a:solidFill>
                <a:latin typeface="+mn-lt"/>
              </a:defRPr>
            </a:lvl1pPr>
          </a:lstStyle>
          <a:p>
            <a:fld id="{44839201-0269-46FC-93B4-8A3B6F17FC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90000"/>
        <a:buFont typeface="Webdings" pitchFamily="18"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ebdings" pitchFamily="18" charset="2"/>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audio" Target="../media/audio2.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3" Type="http://schemas.openxmlformats.org/officeDocument/2006/relationships/audio" Target="../media/audio5.au"/><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lwilkinson@p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6.bin"/><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5.xml"/><Relationship Id="rId7" Type="http://schemas.openxmlformats.org/officeDocument/2006/relationships/image" Target="../media/image19.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8.emf"/><Relationship Id="rId10" Type="http://schemas.openxmlformats.org/officeDocument/2006/relationships/oleObject" Target="../embeddings/oleObject11.bin"/><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6" name="Rectangle 12"/>
          <p:cNvSpPr>
            <a:spLocks noGrp="1" noChangeArrowheads="1"/>
          </p:cNvSpPr>
          <p:nvPr>
            <p:ph type="ctrTitle"/>
          </p:nvPr>
        </p:nvSpPr>
        <p:spPr>
          <a:xfrm>
            <a:off x="990600" y="1447800"/>
            <a:ext cx="7772400" cy="1143000"/>
          </a:xfrm>
        </p:spPr>
        <p:txBody>
          <a:bodyPr/>
          <a:lstStyle/>
          <a:p>
            <a:r>
              <a:rPr lang="en-US" sz="5400"/>
              <a:t>Bureau of Laboratories</a:t>
            </a:r>
          </a:p>
        </p:txBody>
      </p:sp>
      <p:sp>
        <p:nvSpPr>
          <p:cNvPr id="129037" name="Rectangle 13"/>
          <p:cNvSpPr>
            <a:spLocks noGrp="1" noChangeArrowheads="1"/>
          </p:cNvSpPr>
          <p:nvPr>
            <p:ph type="subTitle" idx="1"/>
          </p:nvPr>
        </p:nvSpPr>
        <p:spPr>
          <a:xfrm>
            <a:off x="1676400" y="3352800"/>
            <a:ext cx="6400800" cy="1752600"/>
          </a:xfrm>
        </p:spPr>
        <p:txBody>
          <a:bodyPr/>
          <a:lstStyle/>
          <a:p>
            <a:r>
              <a:rPr lang="en-US" sz="5400"/>
              <a:t>Air Chemistry &amp; Gravimetrics Section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z="3200" b="1">
                <a:solidFill>
                  <a:srgbClr val="009688"/>
                </a:solidFill>
              </a:rPr>
              <a:t>Coal Analysis Continued</a:t>
            </a:r>
          </a:p>
        </p:txBody>
      </p:sp>
      <p:pic>
        <p:nvPicPr>
          <p:cNvPr id="209924" name="Picture 4" descr="John2_elementa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574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8200" y="1676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20000"/>
              </a:spcBef>
              <a:buClr>
                <a:schemeClr val="accent2"/>
              </a:buClr>
              <a:buSzTx/>
              <a:buFont typeface="Webdings" pitchFamily="18" charset="2"/>
              <a:buNone/>
            </a:pPr>
            <a:r>
              <a:rPr lang="en-US" sz="2400">
                <a:solidFill>
                  <a:srgbClr val="990099"/>
                </a:solidFill>
              </a:rPr>
              <a:t> </a:t>
            </a:r>
            <a:endParaRPr lang="en-US">
              <a:solidFill>
                <a:srgbClr val="990099"/>
              </a:solidFill>
            </a:endParaRPr>
          </a:p>
        </p:txBody>
      </p:sp>
      <p:sp>
        <p:nvSpPr>
          <p:cNvPr id="18435" name="Rectangle 3"/>
          <p:cNvSpPr>
            <a:spLocks noChangeArrowheads="1"/>
          </p:cNvSpPr>
          <p:nvPr/>
        </p:nvSpPr>
        <p:spPr bwMode="auto">
          <a:xfrm>
            <a:off x="0" y="914400"/>
            <a:ext cx="906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buClrTx/>
              <a:buSzTx/>
              <a:buFontTx/>
              <a:buNone/>
            </a:pPr>
            <a:r>
              <a:rPr lang="en-US" sz="2800">
                <a:solidFill>
                  <a:srgbClr val="009688"/>
                </a:solidFill>
                <a:latin typeface="Times New Roman" pitchFamily="18" charset="0"/>
              </a:rPr>
              <a:t>Virgin Fuel Analysis</a:t>
            </a:r>
            <a:endParaRPr lang="en-US" sz="2400" i="1">
              <a:solidFill>
                <a:srgbClr val="009688"/>
              </a:solidFill>
              <a:latin typeface="Book Antiqua" pitchFamily="18" charset="0"/>
            </a:endParaRPr>
          </a:p>
        </p:txBody>
      </p:sp>
      <p:grpSp>
        <p:nvGrpSpPr>
          <p:cNvPr id="18451" name="Group 19"/>
          <p:cNvGrpSpPr>
            <a:grpSpLocks/>
          </p:cNvGrpSpPr>
          <p:nvPr/>
        </p:nvGrpSpPr>
        <p:grpSpPr bwMode="auto">
          <a:xfrm>
            <a:off x="3200400" y="2438400"/>
            <a:ext cx="3505200" cy="3429000"/>
            <a:chOff x="1782" y="1884"/>
            <a:chExt cx="1723" cy="1964"/>
          </a:xfrm>
        </p:grpSpPr>
        <p:graphicFrame>
          <p:nvGraphicFramePr>
            <p:cNvPr id="18436" name="Object 4"/>
            <p:cNvGraphicFramePr>
              <a:graphicFrameLocks/>
            </p:cNvGraphicFramePr>
            <p:nvPr/>
          </p:nvGraphicFramePr>
          <p:xfrm>
            <a:off x="1940" y="2456"/>
            <a:ext cx="908" cy="1392"/>
          </p:xfrm>
          <a:graphic>
            <a:graphicData uri="http://schemas.openxmlformats.org/presentationml/2006/ole">
              <mc:AlternateContent xmlns:mc="http://schemas.openxmlformats.org/markup-compatibility/2006">
                <mc:Choice xmlns:v="urn:schemas-microsoft-com:vml" Requires="v">
                  <p:oleObj spid="_x0000_s18461" name="ClipArt" r:id="rId5" imgW="1441440" imgH="2209680" progId="MS_ClipArt_Gallery.2">
                    <p:embed/>
                  </p:oleObj>
                </mc:Choice>
                <mc:Fallback>
                  <p:oleObj name="ClipArt" r:id="rId5" imgW="1441440" imgH="2209680" progId="MS_ClipArt_Gallery.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0" y="2456"/>
                          <a:ext cx="908"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Freeform 5"/>
            <p:cNvSpPr>
              <a:spLocks/>
            </p:cNvSpPr>
            <p:nvPr/>
          </p:nvSpPr>
          <p:spPr bwMode="auto">
            <a:xfrm>
              <a:off x="3150" y="2338"/>
              <a:ext cx="355" cy="165"/>
            </a:xfrm>
            <a:custGeom>
              <a:avLst/>
              <a:gdLst>
                <a:gd name="T0" fmla="*/ 0 w 355"/>
                <a:gd name="T1" fmla="*/ 88 h 165"/>
                <a:gd name="T2" fmla="*/ 19 w 355"/>
                <a:gd name="T3" fmla="*/ 61 h 165"/>
                <a:gd name="T4" fmla="*/ 29 w 355"/>
                <a:gd name="T5" fmla="*/ 49 h 165"/>
                <a:gd name="T6" fmla="*/ 42 w 355"/>
                <a:gd name="T7" fmla="*/ 35 h 165"/>
                <a:gd name="T8" fmla="*/ 56 w 355"/>
                <a:gd name="T9" fmla="*/ 25 h 165"/>
                <a:gd name="T10" fmla="*/ 71 w 355"/>
                <a:gd name="T11" fmla="*/ 15 h 165"/>
                <a:gd name="T12" fmla="*/ 90 w 355"/>
                <a:gd name="T13" fmla="*/ 9 h 165"/>
                <a:gd name="T14" fmla="*/ 110 w 355"/>
                <a:gd name="T15" fmla="*/ 4 h 165"/>
                <a:gd name="T16" fmla="*/ 123 w 355"/>
                <a:gd name="T17" fmla="*/ 3 h 165"/>
                <a:gd name="T18" fmla="*/ 137 w 355"/>
                <a:gd name="T19" fmla="*/ 3 h 165"/>
                <a:gd name="T20" fmla="*/ 155 w 355"/>
                <a:gd name="T21" fmla="*/ 1 h 165"/>
                <a:gd name="T22" fmla="*/ 169 w 355"/>
                <a:gd name="T23" fmla="*/ 0 h 165"/>
                <a:gd name="T24" fmla="*/ 186 w 355"/>
                <a:gd name="T25" fmla="*/ 1 h 165"/>
                <a:gd name="T26" fmla="*/ 207 w 355"/>
                <a:gd name="T27" fmla="*/ 3 h 165"/>
                <a:gd name="T28" fmla="*/ 218 w 355"/>
                <a:gd name="T29" fmla="*/ 8 h 165"/>
                <a:gd name="T30" fmla="*/ 240 w 355"/>
                <a:gd name="T31" fmla="*/ 13 h 165"/>
                <a:gd name="T32" fmla="*/ 263 w 355"/>
                <a:gd name="T33" fmla="*/ 19 h 165"/>
                <a:gd name="T34" fmla="*/ 280 w 355"/>
                <a:gd name="T35" fmla="*/ 25 h 165"/>
                <a:gd name="T36" fmla="*/ 292 w 355"/>
                <a:gd name="T37" fmla="*/ 30 h 165"/>
                <a:gd name="T38" fmla="*/ 307 w 355"/>
                <a:gd name="T39" fmla="*/ 39 h 165"/>
                <a:gd name="T40" fmla="*/ 322 w 355"/>
                <a:gd name="T41" fmla="*/ 50 h 165"/>
                <a:gd name="T42" fmla="*/ 333 w 355"/>
                <a:gd name="T43" fmla="*/ 61 h 165"/>
                <a:gd name="T44" fmla="*/ 339 w 355"/>
                <a:gd name="T45" fmla="*/ 71 h 165"/>
                <a:gd name="T46" fmla="*/ 346 w 355"/>
                <a:gd name="T47" fmla="*/ 81 h 165"/>
                <a:gd name="T48" fmla="*/ 350 w 355"/>
                <a:gd name="T49" fmla="*/ 91 h 165"/>
                <a:gd name="T50" fmla="*/ 354 w 355"/>
                <a:gd name="T51" fmla="*/ 103 h 165"/>
                <a:gd name="T52" fmla="*/ 354 w 355"/>
                <a:gd name="T53" fmla="*/ 114 h 165"/>
                <a:gd name="T54" fmla="*/ 353 w 355"/>
                <a:gd name="T55" fmla="*/ 127 h 165"/>
                <a:gd name="T56" fmla="*/ 350 w 355"/>
                <a:gd name="T57" fmla="*/ 138 h 165"/>
                <a:gd name="T58" fmla="*/ 347 w 355"/>
                <a:gd name="T59" fmla="*/ 144 h 165"/>
                <a:gd name="T60" fmla="*/ 338 w 355"/>
                <a:gd name="T61" fmla="*/ 150 h 165"/>
                <a:gd name="T62" fmla="*/ 328 w 355"/>
                <a:gd name="T63" fmla="*/ 159 h 165"/>
                <a:gd name="T64" fmla="*/ 324 w 355"/>
                <a:gd name="T65" fmla="*/ 159 h 165"/>
                <a:gd name="T66" fmla="*/ 313 w 355"/>
                <a:gd name="T67" fmla="*/ 164 h 165"/>
                <a:gd name="T68" fmla="*/ 298 w 355"/>
                <a:gd name="T69" fmla="*/ 164 h 165"/>
                <a:gd name="T70" fmla="*/ 276 w 355"/>
                <a:gd name="T71" fmla="*/ 164 h 165"/>
                <a:gd name="T72" fmla="*/ 259 w 355"/>
                <a:gd name="T73" fmla="*/ 158 h 165"/>
                <a:gd name="T74" fmla="*/ 242 w 355"/>
                <a:gd name="T75" fmla="*/ 150 h 165"/>
                <a:gd name="T76" fmla="*/ 229 w 355"/>
                <a:gd name="T77" fmla="*/ 144 h 165"/>
                <a:gd name="T78" fmla="*/ 210 w 355"/>
                <a:gd name="T79" fmla="*/ 131 h 165"/>
                <a:gd name="T80" fmla="*/ 188 w 355"/>
                <a:gd name="T81" fmla="*/ 119 h 165"/>
                <a:gd name="T82" fmla="*/ 160 w 355"/>
                <a:gd name="T83" fmla="*/ 105 h 165"/>
                <a:gd name="T84" fmla="*/ 141 w 355"/>
                <a:gd name="T85" fmla="*/ 93 h 165"/>
                <a:gd name="T86" fmla="*/ 119 w 355"/>
                <a:gd name="T87" fmla="*/ 81 h 165"/>
                <a:gd name="T88" fmla="*/ 106 w 355"/>
                <a:gd name="T89" fmla="*/ 76 h 165"/>
                <a:gd name="T90" fmla="*/ 90 w 355"/>
                <a:gd name="T91" fmla="*/ 71 h 165"/>
                <a:gd name="T92" fmla="*/ 76 w 355"/>
                <a:gd name="T93" fmla="*/ 71 h 165"/>
                <a:gd name="T94" fmla="*/ 61 w 355"/>
                <a:gd name="T95" fmla="*/ 71 h 165"/>
                <a:gd name="T96" fmla="*/ 46 w 355"/>
                <a:gd name="T97" fmla="*/ 72 h 165"/>
                <a:gd name="T98" fmla="*/ 37 w 355"/>
                <a:gd name="T99" fmla="*/ 77 h 165"/>
                <a:gd name="T100" fmla="*/ 28 w 355"/>
                <a:gd name="T101" fmla="*/ 78 h 165"/>
                <a:gd name="T102" fmla="*/ 19 w 355"/>
                <a:gd name="T103" fmla="*/ 83 h 165"/>
                <a:gd name="T104" fmla="*/ 0 w 355"/>
                <a:gd name="T105"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5" h="165">
                  <a:moveTo>
                    <a:pt x="0" y="88"/>
                  </a:moveTo>
                  <a:lnTo>
                    <a:pt x="19" y="61"/>
                  </a:lnTo>
                  <a:lnTo>
                    <a:pt x="29" y="49"/>
                  </a:lnTo>
                  <a:lnTo>
                    <a:pt x="42" y="35"/>
                  </a:lnTo>
                  <a:lnTo>
                    <a:pt x="56" y="25"/>
                  </a:lnTo>
                  <a:lnTo>
                    <a:pt x="71" y="15"/>
                  </a:lnTo>
                  <a:lnTo>
                    <a:pt x="90" y="9"/>
                  </a:lnTo>
                  <a:lnTo>
                    <a:pt x="110" y="4"/>
                  </a:lnTo>
                  <a:lnTo>
                    <a:pt x="123" y="3"/>
                  </a:lnTo>
                  <a:lnTo>
                    <a:pt x="137" y="3"/>
                  </a:lnTo>
                  <a:lnTo>
                    <a:pt x="155" y="1"/>
                  </a:lnTo>
                  <a:lnTo>
                    <a:pt x="169" y="0"/>
                  </a:lnTo>
                  <a:lnTo>
                    <a:pt x="186" y="1"/>
                  </a:lnTo>
                  <a:lnTo>
                    <a:pt x="207" y="3"/>
                  </a:lnTo>
                  <a:lnTo>
                    <a:pt x="218" y="8"/>
                  </a:lnTo>
                  <a:lnTo>
                    <a:pt x="240" y="13"/>
                  </a:lnTo>
                  <a:lnTo>
                    <a:pt x="263" y="19"/>
                  </a:lnTo>
                  <a:lnTo>
                    <a:pt x="280" y="25"/>
                  </a:lnTo>
                  <a:lnTo>
                    <a:pt x="292" y="30"/>
                  </a:lnTo>
                  <a:lnTo>
                    <a:pt x="307" y="39"/>
                  </a:lnTo>
                  <a:lnTo>
                    <a:pt x="322" y="50"/>
                  </a:lnTo>
                  <a:lnTo>
                    <a:pt x="333" y="61"/>
                  </a:lnTo>
                  <a:lnTo>
                    <a:pt x="339" y="71"/>
                  </a:lnTo>
                  <a:lnTo>
                    <a:pt x="346" y="81"/>
                  </a:lnTo>
                  <a:lnTo>
                    <a:pt x="350" y="91"/>
                  </a:lnTo>
                  <a:lnTo>
                    <a:pt x="354" y="103"/>
                  </a:lnTo>
                  <a:lnTo>
                    <a:pt x="354" y="114"/>
                  </a:lnTo>
                  <a:lnTo>
                    <a:pt x="353" y="127"/>
                  </a:lnTo>
                  <a:lnTo>
                    <a:pt x="350" y="138"/>
                  </a:lnTo>
                  <a:lnTo>
                    <a:pt x="347" y="144"/>
                  </a:lnTo>
                  <a:lnTo>
                    <a:pt x="338" y="150"/>
                  </a:lnTo>
                  <a:lnTo>
                    <a:pt x="328" y="159"/>
                  </a:lnTo>
                  <a:lnTo>
                    <a:pt x="324" y="159"/>
                  </a:lnTo>
                  <a:lnTo>
                    <a:pt x="313" y="164"/>
                  </a:lnTo>
                  <a:lnTo>
                    <a:pt x="298" y="164"/>
                  </a:lnTo>
                  <a:lnTo>
                    <a:pt x="276" y="164"/>
                  </a:lnTo>
                  <a:lnTo>
                    <a:pt x="259" y="158"/>
                  </a:lnTo>
                  <a:lnTo>
                    <a:pt x="242" y="150"/>
                  </a:lnTo>
                  <a:lnTo>
                    <a:pt x="229" y="144"/>
                  </a:lnTo>
                  <a:lnTo>
                    <a:pt x="210" y="131"/>
                  </a:lnTo>
                  <a:lnTo>
                    <a:pt x="188" y="119"/>
                  </a:lnTo>
                  <a:lnTo>
                    <a:pt x="160" y="105"/>
                  </a:lnTo>
                  <a:lnTo>
                    <a:pt x="141" y="93"/>
                  </a:lnTo>
                  <a:lnTo>
                    <a:pt x="119" y="81"/>
                  </a:lnTo>
                  <a:lnTo>
                    <a:pt x="106" y="76"/>
                  </a:lnTo>
                  <a:lnTo>
                    <a:pt x="90" y="71"/>
                  </a:lnTo>
                  <a:lnTo>
                    <a:pt x="76" y="71"/>
                  </a:lnTo>
                  <a:lnTo>
                    <a:pt x="61" y="71"/>
                  </a:lnTo>
                  <a:lnTo>
                    <a:pt x="46" y="72"/>
                  </a:lnTo>
                  <a:lnTo>
                    <a:pt x="37" y="77"/>
                  </a:lnTo>
                  <a:lnTo>
                    <a:pt x="28" y="78"/>
                  </a:lnTo>
                  <a:lnTo>
                    <a:pt x="19" y="83"/>
                  </a:lnTo>
                  <a:lnTo>
                    <a:pt x="0" y="88"/>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Oval 6"/>
            <p:cNvSpPr>
              <a:spLocks noChangeArrowheads="1"/>
            </p:cNvSpPr>
            <p:nvPr/>
          </p:nvSpPr>
          <p:spPr bwMode="auto">
            <a:xfrm>
              <a:off x="3283" y="2383"/>
              <a:ext cx="44" cy="29"/>
            </a:xfrm>
            <a:prstGeom prst="ellipse">
              <a:avLst/>
            </a:prstGeom>
            <a:solidFill>
              <a:srgbClr val="40404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Freeform 7"/>
            <p:cNvSpPr>
              <a:spLocks/>
            </p:cNvSpPr>
            <p:nvPr/>
          </p:nvSpPr>
          <p:spPr bwMode="auto">
            <a:xfrm>
              <a:off x="2072" y="2236"/>
              <a:ext cx="195" cy="107"/>
            </a:xfrm>
            <a:custGeom>
              <a:avLst/>
              <a:gdLst>
                <a:gd name="T0" fmla="*/ 194 w 195"/>
                <a:gd name="T1" fmla="*/ 42 h 107"/>
                <a:gd name="T2" fmla="*/ 180 w 195"/>
                <a:gd name="T3" fmla="*/ 27 h 107"/>
                <a:gd name="T4" fmla="*/ 172 w 195"/>
                <a:gd name="T5" fmla="*/ 20 h 107"/>
                <a:gd name="T6" fmla="*/ 162 w 195"/>
                <a:gd name="T7" fmla="*/ 14 h 107"/>
                <a:gd name="T8" fmla="*/ 152 w 195"/>
                <a:gd name="T9" fmla="*/ 8 h 107"/>
                <a:gd name="T10" fmla="*/ 142 w 195"/>
                <a:gd name="T11" fmla="*/ 6 h 107"/>
                <a:gd name="T12" fmla="*/ 132 w 195"/>
                <a:gd name="T13" fmla="*/ 3 h 107"/>
                <a:gd name="T14" fmla="*/ 119 w 195"/>
                <a:gd name="T15" fmla="*/ 0 h 107"/>
                <a:gd name="T16" fmla="*/ 114 w 195"/>
                <a:gd name="T17" fmla="*/ 1 h 107"/>
                <a:gd name="T18" fmla="*/ 104 w 195"/>
                <a:gd name="T19" fmla="*/ 2 h 107"/>
                <a:gd name="T20" fmla="*/ 94 w 195"/>
                <a:gd name="T21" fmla="*/ 2 h 107"/>
                <a:gd name="T22" fmla="*/ 86 w 195"/>
                <a:gd name="T23" fmla="*/ 4 h 107"/>
                <a:gd name="T24" fmla="*/ 78 w 195"/>
                <a:gd name="T25" fmla="*/ 5 h 107"/>
                <a:gd name="T26" fmla="*/ 66 w 195"/>
                <a:gd name="T27" fmla="*/ 7 h 107"/>
                <a:gd name="T28" fmla="*/ 59 w 195"/>
                <a:gd name="T29" fmla="*/ 9 h 107"/>
                <a:gd name="T30" fmla="*/ 49 w 195"/>
                <a:gd name="T31" fmla="*/ 15 h 107"/>
                <a:gd name="T32" fmla="*/ 39 w 195"/>
                <a:gd name="T33" fmla="*/ 21 h 107"/>
                <a:gd name="T34" fmla="*/ 29 w 195"/>
                <a:gd name="T35" fmla="*/ 24 h 107"/>
                <a:gd name="T36" fmla="*/ 23 w 195"/>
                <a:gd name="T37" fmla="*/ 29 h 107"/>
                <a:gd name="T38" fmla="*/ 16 w 195"/>
                <a:gd name="T39" fmla="*/ 34 h 107"/>
                <a:gd name="T40" fmla="*/ 10 w 195"/>
                <a:gd name="T41" fmla="*/ 44 h 107"/>
                <a:gd name="T42" fmla="*/ 6 w 195"/>
                <a:gd name="T43" fmla="*/ 48 h 107"/>
                <a:gd name="T44" fmla="*/ 3 w 195"/>
                <a:gd name="T45" fmla="*/ 54 h 107"/>
                <a:gd name="T46" fmla="*/ 1 w 195"/>
                <a:gd name="T47" fmla="*/ 61 h 107"/>
                <a:gd name="T48" fmla="*/ 0 w 195"/>
                <a:gd name="T49" fmla="*/ 67 h 107"/>
                <a:gd name="T50" fmla="*/ 0 w 195"/>
                <a:gd name="T51" fmla="*/ 73 h 107"/>
                <a:gd name="T52" fmla="*/ 2 w 195"/>
                <a:gd name="T53" fmla="*/ 81 h 107"/>
                <a:gd name="T54" fmla="*/ 6 w 195"/>
                <a:gd name="T55" fmla="*/ 88 h 107"/>
                <a:gd name="T56" fmla="*/ 7 w 195"/>
                <a:gd name="T57" fmla="*/ 94 h 107"/>
                <a:gd name="T58" fmla="*/ 11 w 195"/>
                <a:gd name="T59" fmla="*/ 98 h 107"/>
                <a:gd name="T60" fmla="*/ 18 w 195"/>
                <a:gd name="T61" fmla="*/ 100 h 107"/>
                <a:gd name="T62" fmla="*/ 23 w 195"/>
                <a:gd name="T63" fmla="*/ 104 h 107"/>
                <a:gd name="T64" fmla="*/ 27 w 195"/>
                <a:gd name="T65" fmla="*/ 105 h 107"/>
                <a:gd name="T66" fmla="*/ 33 w 195"/>
                <a:gd name="T67" fmla="*/ 106 h 107"/>
                <a:gd name="T68" fmla="*/ 41 w 195"/>
                <a:gd name="T69" fmla="*/ 106 h 107"/>
                <a:gd name="T70" fmla="*/ 55 w 195"/>
                <a:gd name="T71" fmla="*/ 103 h 107"/>
                <a:gd name="T72" fmla="*/ 63 w 195"/>
                <a:gd name="T73" fmla="*/ 99 h 107"/>
                <a:gd name="T74" fmla="*/ 71 w 195"/>
                <a:gd name="T75" fmla="*/ 93 h 107"/>
                <a:gd name="T76" fmla="*/ 77 w 195"/>
                <a:gd name="T77" fmla="*/ 88 h 107"/>
                <a:gd name="T78" fmla="*/ 86 w 195"/>
                <a:gd name="T79" fmla="*/ 81 h 107"/>
                <a:gd name="T80" fmla="*/ 95 w 195"/>
                <a:gd name="T81" fmla="*/ 72 h 107"/>
                <a:gd name="T82" fmla="*/ 108 w 195"/>
                <a:gd name="T83" fmla="*/ 61 h 107"/>
                <a:gd name="T84" fmla="*/ 117 w 195"/>
                <a:gd name="T85" fmla="*/ 54 h 107"/>
                <a:gd name="T86" fmla="*/ 127 w 195"/>
                <a:gd name="T87" fmla="*/ 46 h 107"/>
                <a:gd name="T88" fmla="*/ 133 w 195"/>
                <a:gd name="T89" fmla="*/ 42 h 107"/>
                <a:gd name="T90" fmla="*/ 141 w 195"/>
                <a:gd name="T91" fmla="*/ 37 h 107"/>
                <a:gd name="T92" fmla="*/ 149 w 195"/>
                <a:gd name="T93" fmla="*/ 36 h 107"/>
                <a:gd name="T94" fmla="*/ 157 w 195"/>
                <a:gd name="T95" fmla="*/ 34 h 107"/>
                <a:gd name="T96" fmla="*/ 167 w 195"/>
                <a:gd name="T97" fmla="*/ 37 h 107"/>
                <a:gd name="T98" fmla="*/ 173 w 195"/>
                <a:gd name="T99" fmla="*/ 37 h 107"/>
                <a:gd name="T100" fmla="*/ 178 w 195"/>
                <a:gd name="T101" fmla="*/ 38 h 107"/>
                <a:gd name="T102" fmla="*/ 184 w 195"/>
                <a:gd name="T103" fmla="*/ 39 h 107"/>
                <a:gd name="T104" fmla="*/ 194 w 195"/>
                <a:gd name="T105"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 h="107">
                  <a:moveTo>
                    <a:pt x="194" y="42"/>
                  </a:moveTo>
                  <a:lnTo>
                    <a:pt x="180" y="27"/>
                  </a:lnTo>
                  <a:lnTo>
                    <a:pt x="172" y="20"/>
                  </a:lnTo>
                  <a:lnTo>
                    <a:pt x="162" y="14"/>
                  </a:lnTo>
                  <a:lnTo>
                    <a:pt x="152" y="8"/>
                  </a:lnTo>
                  <a:lnTo>
                    <a:pt x="142" y="6"/>
                  </a:lnTo>
                  <a:lnTo>
                    <a:pt x="132" y="3"/>
                  </a:lnTo>
                  <a:lnTo>
                    <a:pt x="119" y="0"/>
                  </a:lnTo>
                  <a:lnTo>
                    <a:pt x="114" y="1"/>
                  </a:lnTo>
                  <a:lnTo>
                    <a:pt x="104" y="2"/>
                  </a:lnTo>
                  <a:lnTo>
                    <a:pt x="94" y="2"/>
                  </a:lnTo>
                  <a:lnTo>
                    <a:pt x="86" y="4"/>
                  </a:lnTo>
                  <a:lnTo>
                    <a:pt x="78" y="5"/>
                  </a:lnTo>
                  <a:lnTo>
                    <a:pt x="66" y="7"/>
                  </a:lnTo>
                  <a:lnTo>
                    <a:pt x="59" y="9"/>
                  </a:lnTo>
                  <a:lnTo>
                    <a:pt x="49" y="15"/>
                  </a:lnTo>
                  <a:lnTo>
                    <a:pt x="39" y="21"/>
                  </a:lnTo>
                  <a:lnTo>
                    <a:pt x="29" y="24"/>
                  </a:lnTo>
                  <a:lnTo>
                    <a:pt x="23" y="29"/>
                  </a:lnTo>
                  <a:lnTo>
                    <a:pt x="16" y="34"/>
                  </a:lnTo>
                  <a:lnTo>
                    <a:pt x="10" y="44"/>
                  </a:lnTo>
                  <a:lnTo>
                    <a:pt x="6" y="48"/>
                  </a:lnTo>
                  <a:lnTo>
                    <a:pt x="3" y="54"/>
                  </a:lnTo>
                  <a:lnTo>
                    <a:pt x="1" y="61"/>
                  </a:lnTo>
                  <a:lnTo>
                    <a:pt x="0" y="67"/>
                  </a:lnTo>
                  <a:lnTo>
                    <a:pt x="0" y="73"/>
                  </a:lnTo>
                  <a:lnTo>
                    <a:pt x="2" y="81"/>
                  </a:lnTo>
                  <a:lnTo>
                    <a:pt x="6" y="88"/>
                  </a:lnTo>
                  <a:lnTo>
                    <a:pt x="7" y="94"/>
                  </a:lnTo>
                  <a:lnTo>
                    <a:pt x="11" y="98"/>
                  </a:lnTo>
                  <a:lnTo>
                    <a:pt x="18" y="100"/>
                  </a:lnTo>
                  <a:lnTo>
                    <a:pt x="23" y="104"/>
                  </a:lnTo>
                  <a:lnTo>
                    <a:pt x="27" y="105"/>
                  </a:lnTo>
                  <a:lnTo>
                    <a:pt x="33" y="106"/>
                  </a:lnTo>
                  <a:lnTo>
                    <a:pt x="41" y="106"/>
                  </a:lnTo>
                  <a:lnTo>
                    <a:pt x="55" y="103"/>
                  </a:lnTo>
                  <a:lnTo>
                    <a:pt x="63" y="99"/>
                  </a:lnTo>
                  <a:lnTo>
                    <a:pt x="71" y="93"/>
                  </a:lnTo>
                  <a:lnTo>
                    <a:pt x="77" y="88"/>
                  </a:lnTo>
                  <a:lnTo>
                    <a:pt x="86" y="81"/>
                  </a:lnTo>
                  <a:lnTo>
                    <a:pt x="95" y="72"/>
                  </a:lnTo>
                  <a:lnTo>
                    <a:pt x="108" y="61"/>
                  </a:lnTo>
                  <a:lnTo>
                    <a:pt x="117" y="54"/>
                  </a:lnTo>
                  <a:lnTo>
                    <a:pt x="127" y="46"/>
                  </a:lnTo>
                  <a:lnTo>
                    <a:pt x="133" y="42"/>
                  </a:lnTo>
                  <a:lnTo>
                    <a:pt x="141" y="37"/>
                  </a:lnTo>
                  <a:lnTo>
                    <a:pt x="149" y="36"/>
                  </a:lnTo>
                  <a:lnTo>
                    <a:pt x="157" y="34"/>
                  </a:lnTo>
                  <a:lnTo>
                    <a:pt x="167" y="37"/>
                  </a:lnTo>
                  <a:lnTo>
                    <a:pt x="173" y="37"/>
                  </a:lnTo>
                  <a:lnTo>
                    <a:pt x="178" y="38"/>
                  </a:lnTo>
                  <a:lnTo>
                    <a:pt x="184" y="39"/>
                  </a:lnTo>
                  <a:lnTo>
                    <a:pt x="194" y="42"/>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Freeform 8"/>
            <p:cNvSpPr>
              <a:spLocks/>
            </p:cNvSpPr>
            <p:nvPr/>
          </p:nvSpPr>
          <p:spPr bwMode="auto">
            <a:xfrm>
              <a:off x="2175" y="1884"/>
              <a:ext cx="131" cy="170"/>
            </a:xfrm>
            <a:custGeom>
              <a:avLst/>
              <a:gdLst>
                <a:gd name="T0" fmla="*/ 128 w 131"/>
                <a:gd name="T1" fmla="*/ 169 h 170"/>
                <a:gd name="T2" fmla="*/ 128 w 131"/>
                <a:gd name="T3" fmla="*/ 160 h 170"/>
                <a:gd name="T4" fmla="*/ 128 w 131"/>
                <a:gd name="T5" fmla="*/ 150 h 170"/>
                <a:gd name="T6" fmla="*/ 129 w 131"/>
                <a:gd name="T7" fmla="*/ 142 h 170"/>
                <a:gd name="T8" fmla="*/ 130 w 131"/>
                <a:gd name="T9" fmla="*/ 130 h 170"/>
                <a:gd name="T10" fmla="*/ 130 w 131"/>
                <a:gd name="T11" fmla="*/ 120 h 170"/>
                <a:gd name="T12" fmla="*/ 128 w 131"/>
                <a:gd name="T13" fmla="*/ 107 h 170"/>
                <a:gd name="T14" fmla="*/ 126 w 131"/>
                <a:gd name="T15" fmla="*/ 97 h 170"/>
                <a:gd name="T16" fmla="*/ 124 w 131"/>
                <a:gd name="T17" fmla="*/ 90 h 170"/>
                <a:gd name="T18" fmla="*/ 123 w 131"/>
                <a:gd name="T19" fmla="*/ 81 h 170"/>
                <a:gd name="T20" fmla="*/ 119 w 131"/>
                <a:gd name="T21" fmla="*/ 72 h 170"/>
                <a:gd name="T22" fmla="*/ 118 w 131"/>
                <a:gd name="T23" fmla="*/ 63 h 170"/>
                <a:gd name="T24" fmla="*/ 115 w 131"/>
                <a:gd name="T25" fmla="*/ 56 h 170"/>
                <a:gd name="T26" fmla="*/ 111 w 131"/>
                <a:gd name="T27" fmla="*/ 49 h 170"/>
                <a:gd name="T28" fmla="*/ 111 w 131"/>
                <a:gd name="T29" fmla="*/ 45 h 170"/>
                <a:gd name="T30" fmla="*/ 106 w 131"/>
                <a:gd name="T31" fmla="*/ 37 h 170"/>
                <a:gd name="T32" fmla="*/ 102 w 131"/>
                <a:gd name="T33" fmla="*/ 31 h 170"/>
                <a:gd name="T34" fmla="*/ 97 w 131"/>
                <a:gd name="T35" fmla="*/ 22 h 170"/>
                <a:gd name="T36" fmla="*/ 85 w 131"/>
                <a:gd name="T37" fmla="*/ 13 h 170"/>
                <a:gd name="T38" fmla="*/ 76 w 131"/>
                <a:gd name="T39" fmla="*/ 7 h 170"/>
                <a:gd name="T40" fmla="*/ 66 w 131"/>
                <a:gd name="T41" fmla="*/ 3 h 170"/>
                <a:gd name="T42" fmla="*/ 59 w 131"/>
                <a:gd name="T43" fmla="*/ 1 h 170"/>
                <a:gd name="T44" fmla="*/ 52 w 131"/>
                <a:gd name="T45" fmla="*/ 0 h 170"/>
                <a:gd name="T46" fmla="*/ 46 w 131"/>
                <a:gd name="T47" fmla="*/ 2 h 170"/>
                <a:gd name="T48" fmla="*/ 38 w 131"/>
                <a:gd name="T49" fmla="*/ 3 h 170"/>
                <a:gd name="T50" fmla="*/ 32 w 131"/>
                <a:gd name="T51" fmla="*/ 4 h 170"/>
                <a:gd name="T52" fmla="*/ 27 w 131"/>
                <a:gd name="T53" fmla="*/ 5 h 170"/>
                <a:gd name="T54" fmla="*/ 23 w 131"/>
                <a:gd name="T55" fmla="*/ 9 h 170"/>
                <a:gd name="T56" fmla="*/ 18 w 131"/>
                <a:gd name="T57" fmla="*/ 13 h 170"/>
                <a:gd name="T58" fmla="*/ 13 w 131"/>
                <a:gd name="T59" fmla="*/ 16 h 170"/>
                <a:gd name="T60" fmla="*/ 11 w 131"/>
                <a:gd name="T61" fmla="*/ 21 h 170"/>
                <a:gd name="T62" fmla="*/ 7 w 131"/>
                <a:gd name="T63" fmla="*/ 27 h 170"/>
                <a:gd name="T64" fmla="*/ 5 w 131"/>
                <a:gd name="T65" fmla="*/ 33 h 170"/>
                <a:gd name="T66" fmla="*/ 4 w 131"/>
                <a:gd name="T67" fmla="*/ 38 h 170"/>
                <a:gd name="T68" fmla="*/ 1 w 131"/>
                <a:gd name="T69" fmla="*/ 44 h 170"/>
                <a:gd name="T70" fmla="*/ 0 w 131"/>
                <a:gd name="T71" fmla="*/ 49 h 170"/>
                <a:gd name="T72" fmla="*/ 0 w 131"/>
                <a:gd name="T73" fmla="*/ 56 h 170"/>
                <a:gd name="T74" fmla="*/ 0 w 131"/>
                <a:gd name="T75" fmla="*/ 63 h 170"/>
                <a:gd name="T76" fmla="*/ 1 w 131"/>
                <a:gd name="T77" fmla="*/ 69 h 170"/>
                <a:gd name="T78" fmla="*/ 4 w 131"/>
                <a:gd name="T79" fmla="*/ 75 h 170"/>
                <a:gd name="T80" fmla="*/ 8 w 131"/>
                <a:gd name="T81" fmla="*/ 82 h 170"/>
                <a:gd name="T82" fmla="*/ 10 w 131"/>
                <a:gd name="T83" fmla="*/ 90 h 170"/>
                <a:gd name="T84" fmla="*/ 13 w 131"/>
                <a:gd name="T85" fmla="*/ 96 h 170"/>
                <a:gd name="T86" fmla="*/ 18 w 131"/>
                <a:gd name="T87" fmla="*/ 100 h 170"/>
                <a:gd name="T88" fmla="*/ 22 w 131"/>
                <a:gd name="T89" fmla="*/ 106 h 170"/>
                <a:gd name="T90" fmla="*/ 25 w 131"/>
                <a:gd name="T91" fmla="*/ 111 h 170"/>
                <a:gd name="T92" fmla="*/ 30 w 131"/>
                <a:gd name="T93" fmla="*/ 113 h 170"/>
                <a:gd name="T94" fmla="*/ 36 w 131"/>
                <a:gd name="T95" fmla="*/ 117 h 170"/>
                <a:gd name="T96" fmla="*/ 40 w 131"/>
                <a:gd name="T97" fmla="*/ 120 h 170"/>
                <a:gd name="T98" fmla="*/ 46 w 131"/>
                <a:gd name="T99" fmla="*/ 126 h 170"/>
                <a:gd name="T100" fmla="*/ 57 w 131"/>
                <a:gd name="T101" fmla="*/ 130 h 170"/>
                <a:gd name="T102" fmla="*/ 75 w 131"/>
                <a:gd name="T103" fmla="*/ 138 h 170"/>
                <a:gd name="T104" fmla="*/ 87 w 131"/>
                <a:gd name="T105" fmla="*/ 145 h 170"/>
                <a:gd name="T106" fmla="*/ 96 w 131"/>
                <a:gd name="T107" fmla="*/ 148 h 170"/>
                <a:gd name="T108" fmla="*/ 101 w 131"/>
                <a:gd name="T109" fmla="*/ 148 h 170"/>
                <a:gd name="T110" fmla="*/ 106 w 131"/>
                <a:gd name="T111" fmla="*/ 151 h 170"/>
                <a:gd name="T112" fmla="*/ 111 w 131"/>
                <a:gd name="T113" fmla="*/ 154 h 170"/>
                <a:gd name="T114" fmla="*/ 115 w 131"/>
                <a:gd name="T115" fmla="*/ 156 h 170"/>
                <a:gd name="T116" fmla="*/ 119 w 131"/>
                <a:gd name="T117" fmla="*/ 159 h 170"/>
                <a:gd name="T118" fmla="*/ 128 w 131"/>
                <a:gd name="T119"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170">
                  <a:moveTo>
                    <a:pt x="128" y="169"/>
                  </a:moveTo>
                  <a:lnTo>
                    <a:pt x="128" y="160"/>
                  </a:lnTo>
                  <a:lnTo>
                    <a:pt x="128" y="150"/>
                  </a:lnTo>
                  <a:lnTo>
                    <a:pt x="129" y="142"/>
                  </a:lnTo>
                  <a:lnTo>
                    <a:pt x="130" y="130"/>
                  </a:lnTo>
                  <a:lnTo>
                    <a:pt x="130" y="120"/>
                  </a:lnTo>
                  <a:lnTo>
                    <a:pt x="128" y="107"/>
                  </a:lnTo>
                  <a:lnTo>
                    <a:pt x="126" y="97"/>
                  </a:lnTo>
                  <a:lnTo>
                    <a:pt x="124" y="90"/>
                  </a:lnTo>
                  <a:lnTo>
                    <a:pt x="123" y="81"/>
                  </a:lnTo>
                  <a:lnTo>
                    <a:pt x="119" y="72"/>
                  </a:lnTo>
                  <a:lnTo>
                    <a:pt x="118" y="63"/>
                  </a:lnTo>
                  <a:lnTo>
                    <a:pt x="115" y="56"/>
                  </a:lnTo>
                  <a:lnTo>
                    <a:pt x="111" y="49"/>
                  </a:lnTo>
                  <a:lnTo>
                    <a:pt x="111" y="45"/>
                  </a:lnTo>
                  <a:lnTo>
                    <a:pt x="106" y="37"/>
                  </a:lnTo>
                  <a:lnTo>
                    <a:pt x="102" y="31"/>
                  </a:lnTo>
                  <a:lnTo>
                    <a:pt x="97" y="22"/>
                  </a:lnTo>
                  <a:lnTo>
                    <a:pt x="85" y="13"/>
                  </a:lnTo>
                  <a:lnTo>
                    <a:pt x="76" y="7"/>
                  </a:lnTo>
                  <a:lnTo>
                    <a:pt x="66" y="3"/>
                  </a:lnTo>
                  <a:lnTo>
                    <a:pt x="59" y="1"/>
                  </a:lnTo>
                  <a:lnTo>
                    <a:pt x="52" y="0"/>
                  </a:lnTo>
                  <a:lnTo>
                    <a:pt x="46" y="2"/>
                  </a:lnTo>
                  <a:lnTo>
                    <a:pt x="38" y="3"/>
                  </a:lnTo>
                  <a:lnTo>
                    <a:pt x="32" y="4"/>
                  </a:lnTo>
                  <a:lnTo>
                    <a:pt x="27" y="5"/>
                  </a:lnTo>
                  <a:lnTo>
                    <a:pt x="23" y="9"/>
                  </a:lnTo>
                  <a:lnTo>
                    <a:pt x="18" y="13"/>
                  </a:lnTo>
                  <a:lnTo>
                    <a:pt x="13" y="16"/>
                  </a:lnTo>
                  <a:lnTo>
                    <a:pt x="11" y="21"/>
                  </a:lnTo>
                  <a:lnTo>
                    <a:pt x="7" y="27"/>
                  </a:lnTo>
                  <a:lnTo>
                    <a:pt x="5" y="33"/>
                  </a:lnTo>
                  <a:lnTo>
                    <a:pt x="4" y="38"/>
                  </a:lnTo>
                  <a:lnTo>
                    <a:pt x="1" y="44"/>
                  </a:lnTo>
                  <a:lnTo>
                    <a:pt x="0" y="49"/>
                  </a:lnTo>
                  <a:lnTo>
                    <a:pt x="0" y="56"/>
                  </a:lnTo>
                  <a:lnTo>
                    <a:pt x="0" y="63"/>
                  </a:lnTo>
                  <a:lnTo>
                    <a:pt x="1" y="69"/>
                  </a:lnTo>
                  <a:lnTo>
                    <a:pt x="4" y="75"/>
                  </a:lnTo>
                  <a:lnTo>
                    <a:pt x="8" y="82"/>
                  </a:lnTo>
                  <a:lnTo>
                    <a:pt x="10" y="90"/>
                  </a:lnTo>
                  <a:lnTo>
                    <a:pt x="13" y="96"/>
                  </a:lnTo>
                  <a:lnTo>
                    <a:pt x="18" y="100"/>
                  </a:lnTo>
                  <a:lnTo>
                    <a:pt x="22" y="106"/>
                  </a:lnTo>
                  <a:lnTo>
                    <a:pt x="25" y="111"/>
                  </a:lnTo>
                  <a:lnTo>
                    <a:pt x="30" y="113"/>
                  </a:lnTo>
                  <a:lnTo>
                    <a:pt x="36" y="117"/>
                  </a:lnTo>
                  <a:lnTo>
                    <a:pt x="40" y="120"/>
                  </a:lnTo>
                  <a:lnTo>
                    <a:pt x="46" y="126"/>
                  </a:lnTo>
                  <a:lnTo>
                    <a:pt x="57" y="130"/>
                  </a:lnTo>
                  <a:lnTo>
                    <a:pt x="75" y="138"/>
                  </a:lnTo>
                  <a:lnTo>
                    <a:pt x="87" y="145"/>
                  </a:lnTo>
                  <a:lnTo>
                    <a:pt x="96" y="148"/>
                  </a:lnTo>
                  <a:lnTo>
                    <a:pt x="101" y="148"/>
                  </a:lnTo>
                  <a:lnTo>
                    <a:pt x="106" y="151"/>
                  </a:lnTo>
                  <a:lnTo>
                    <a:pt x="111" y="154"/>
                  </a:lnTo>
                  <a:lnTo>
                    <a:pt x="115" y="156"/>
                  </a:lnTo>
                  <a:lnTo>
                    <a:pt x="119" y="159"/>
                  </a:lnTo>
                  <a:lnTo>
                    <a:pt x="128" y="169"/>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Freeform 9"/>
            <p:cNvSpPr>
              <a:spLocks/>
            </p:cNvSpPr>
            <p:nvPr/>
          </p:nvSpPr>
          <p:spPr bwMode="auto">
            <a:xfrm>
              <a:off x="2003" y="2448"/>
              <a:ext cx="276" cy="140"/>
            </a:xfrm>
            <a:custGeom>
              <a:avLst/>
              <a:gdLst>
                <a:gd name="T0" fmla="*/ 275 w 276"/>
                <a:gd name="T1" fmla="*/ 51 h 140"/>
                <a:gd name="T2" fmla="*/ 257 w 276"/>
                <a:gd name="T3" fmla="*/ 32 h 140"/>
                <a:gd name="T4" fmla="*/ 247 w 276"/>
                <a:gd name="T5" fmla="*/ 24 h 140"/>
                <a:gd name="T6" fmla="*/ 235 w 276"/>
                <a:gd name="T7" fmla="*/ 15 h 140"/>
                <a:gd name="T8" fmla="*/ 223 w 276"/>
                <a:gd name="T9" fmla="*/ 9 h 140"/>
                <a:gd name="T10" fmla="*/ 210 w 276"/>
                <a:gd name="T11" fmla="*/ 6 h 140"/>
                <a:gd name="T12" fmla="*/ 197 w 276"/>
                <a:gd name="T13" fmla="*/ 2 h 140"/>
                <a:gd name="T14" fmla="*/ 179 w 276"/>
                <a:gd name="T15" fmla="*/ 0 h 140"/>
                <a:gd name="T16" fmla="*/ 170 w 276"/>
                <a:gd name="T17" fmla="*/ 1 h 140"/>
                <a:gd name="T18" fmla="*/ 160 w 276"/>
                <a:gd name="T19" fmla="*/ 2 h 140"/>
                <a:gd name="T20" fmla="*/ 145 w 276"/>
                <a:gd name="T21" fmla="*/ 3 h 140"/>
                <a:gd name="T22" fmla="*/ 132 w 276"/>
                <a:gd name="T23" fmla="*/ 4 h 140"/>
                <a:gd name="T24" fmla="*/ 121 w 276"/>
                <a:gd name="T25" fmla="*/ 7 h 140"/>
                <a:gd name="T26" fmla="*/ 104 w 276"/>
                <a:gd name="T27" fmla="*/ 10 h 140"/>
                <a:gd name="T28" fmla="*/ 94 w 276"/>
                <a:gd name="T29" fmla="*/ 14 h 140"/>
                <a:gd name="T30" fmla="*/ 78 w 276"/>
                <a:gd name="T31" fmla="*/ 21 h 140"/>
                <a:gd name="T32" fmla="*/ 63 w 276"/>
                <a:gd name="T33" fmla="*/ 28 h 140"/>
                <a:gd name="T34" fmla="*/ 49 w 276"/>
                <a:gd name="T35" fmla="*/ 35 h 140"/>
                <a:gd name="T36" fmla="*/ 40 w 276"/>
                <a:gd name="T37" fmla="*/ 39 h 140"/>
                <a:gd name="T38" fmla="*/ 30 w 276"/>
                <a:gd name="T39" fmla="*/ 48 h 140"/>
                <a:gd name="T40" fmla="*/ 19 w 276"/>
                <a:gd name="T41" fmla="*/ 58 h 140"/>
                <a:gd name="T42" fmla="*/ 11 w 276"/>
                <a:gd name="T43" fmla="*/ 67 h 140"/>
                <a:gd name="T44" fmla="*/ 7 w 276"/>
                <a:gd name="T45" fmla="*/ 74 h 140"/>
                <a:gd name="T46" fmla="*/ 4 w 276"/>
                <a:gd name="T47" fmla="*/ 83 h 140"/>
                <a:gd name="T48" fmla="*/ 1 w 276"/>
                <a:gd name="T49" fmla="*/ 90 h 140"/>
                <a:gd name="T50" fmla="*/ 0 w 276"/>
                <a:gd name="T51" fmla="*/ 99 h 140"/>
                <a:gd name="T52" fmla="*/ 1 w 276"/>
                <a:gd name="T53" fmla="*/ 108 h 140"/>
                <a:gd name="T54" fmla="*/ 3 w 276"/>
                <a:gd name="T55" fmla="*/ 118 h 140"/>
                <a:gd name="T56" fmla="*/ 5 w 276"/>
                <a:gd name="T57" fmla="*/ 125 h 140"/>
                <a:gd name="T58" fmla="*/ 9 w 276"/>
                <a:gd name="T59" fmla="*/ 129 h 140"/>
                <a:gd name="T60" fmla="*/ 17 w 276"/>
                <a:gd name="T61" fmla="*/ 132 h 140"/>
                <a:gd name="T62" fmla="*/ 25 w 276"/>
                <a:gd name="T63" fmla="*/ 137 h 140"/>
                <a:gd name="T64" fmla="*/ 29 w 276"/>
                <a:gd name="T65" fmla="*/ 138 h 140"/>
                <a:gd name="T66" fmla="*/ 37 w 276"/>
                <a:gd name="T67" fmla="*/ 139 h 140"/>
                <a:gd name="T68" fmla="*/ 49 w 276"/>
                <a:gd name="T69" fmla="*/ 139 h 140"/>
                <a:gd name="T70" fmla="*/ 66 w 276"/>
                <a:gd name="T71" fmla="*/ 136 h 140"/>
                <a:gd name="T72" fmla="*/ 80 w 276"/>
                <a:gd name="T73" fmla="*/ 130 h 140"/>
                <a:gd name="T74" fmla="*/ 91 w 276"/>
                <a:gd name="T75" fmla="*/ 122 h 140"/>
                <a:gd name="T76" fmla="*/ 101 w 276"/>
                <a:gd name="T77" fmla="*/ 116 h 140"/>
                <a:gd name="T78" fmla="*/ 115 w 276"/>
                <a:gd name="T79" fmla="*/ 105 h 140"/>
                <a:gd name="T80" fmla="*/ 131 w 276"/>
                <a:gd name="T81" fmla="*/ 94 h 140"/>
                <a:gd name="T82" fmla="*/ 150 w 276"/>
                <a:gd name="T83" fmla="*/ 79 h 140"/>
                <a:gd name="T84" fmla="*/ 164 w 276"/>
                <a:gd name="T85" fmla="*/ 70 h 140"/>
                <a:gd name="T86" fmla="*/ 181 w 276"/>
                <a:gd name="T87" fmla="*/ 59 h 140"/>
                <a:gd name="T88" fmla="*/ 191 w 276"/>
                <a:gd name="T89" fmla="*/ 53 h 140"/>
                <a:gd name="T90" fmla="*/ 201 w 276"/>
                <a:gd name="T91" fmla="*/ 47 h 140"/>
                <a:gd name="T92" fmla="*/ 211 w 276"/>
                <a:gd name="T93" fmla="*/ 44 h 140"/>
                <a:gd name="T94" fmla="*/ 224 w 276"/>
                <a:gd name="T95" fmla="*/ 43 h 140"/>
                <a:gd name="T96" fmla="*/ 237 w 276"/>
                <a:gd name="T97" fmla="*/ 45 h 140"/>
                <a:gd name="T98" fmla="*/ 245 w 276"/>
                <a:gd name="T99" fmla="*/ 46 h 140"/>
                <a:gd name="T100" fmla="*/ 251 w 276"/>
                <a:gd name="T101" fmla="*/ 46 h 140"/>
                <a:gd name="T102" fmla="*/ 259 w 276"/>
                <a:gd name="T103" fmla="*/ 48 h 140"/>
                <a:gd name="T104" fmla="*/ 275 w 276"/>
                <a:gd name="T105" fmla="*/ 5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140">
                  <a:moveTo>
                    <a:pt x="275" y="51"/>
                  </a:moveTo>
                  <a:lnTo>
                    <a:pt x="257" y="32"/>
                  </a:lnTo>
                  <a:lnTo>
                    <a:pt x="247" y="24"/>
                  </a:lnTo>
                  <a:lnTo>
                    <a:pt x="235" y="15"/>
                  </a:lnTo>
                  <a:lnTo>
                    <a:pt x="223" y="9"/>
                  </a:lnTo>
                  <a:lnTo>
                    <a:pt x="210" y="6"/>
                  </a:lnTo>
                  <a:lnTo>
                    <a:pt x="197" y="2"/>
                  </a:lnTo>
                  <a:lnTo>
                    <a:pt x="179" y="0"/>
                  </a:lnTo>
                  <a:lnTo>
                    <a:pt x="170" y="1"/>
                  </a:lnTo>
                  <a:lnTo>
                    <a:pt x="160" y="2"/>
                  </a:lnTo>
                  <a:lnTo>
                    <a:pt x="145" y="3"/>
                  </a:lnTo>
                  <a:lnTo>
                    <a:pt x="132" y="4"/>
                  </a:lnTo>
                  <a:lnTo>
                    <a:pt x="121" y="7"/>
                  </a:lnTo>
                  <a:lnTo>
                    <a:pt x="104" y="10"/>
                  </a:lnTo>
                  <a:lnTo>
                    <a:pt x="94" y="14"/>
                  </a:lnTo>
                  <a:lnTo>
                    <a:pt x="78" y="21"/>
                  </a:lnTo>
                  <a:lnTo>
                    <a:pt x="63" y="28"/>
                  </a:lnTo>
                  <a:lnTo>
                    <a:pt x="49" y="35"/>
                  </a:lnTo>
                  <a:lnTo>
                    <a:pt x="40" y="39"/>
                  </a:lnTo>
                  <a:lnTo>
                    <a:pt x="30" y="48"/>
                  </a:lnTo>
                  <a:lnTo>
                    <a:pt x="19" y="58"/>
                  </a:lnTo>
                  <a:lnTo>
                    <a:pt x="11" y="67"/>
                  </a:lnTo>
                  <a:lnTo>
                    <a:pt x="7" y="74"/>
                  </a:lnTo>
                  <a:lnTo>
                    <a:pt x="4" y="83"/>
                  </a:lnTo>
                  <a:lnTo>
                    <a:pt x="1" y="90"/>
                  </a:lnTo>
                  <a:lnTo>
                    <a:pt x="0" y="99"/>
                  </a:lnTo>
                  <a:lnTo>
                    <a:pt x="1" y="108"/>
                  </a:lnTo>
                  <a:lnTo>
                    <a:pt x="3" y="118"/>
                  </a:lnTo>
                  <a:lnTo>
                    <a:pt x="5" y="125"/>
                  </a:lnTo>
                  <a:lnTo>
                    <a:pt x="9" y="129"/>
                  </a:lnTo>
                  <a:lnTo>
                    <a:pt x="17" y="132"/>
                  </a:lnTo>
                  <a:lnTo>
                    <a:pt x="25" y="137"/>
                  </a:lnTo>
                  <a:lnTo>
                    <a:pt x="29" y="138"/>
                  </a:lnTo>
                  <a:lnTo>
                    <a:pt x="37" y="139"/>
                  </a:lnTo>
                  <a:lnTo>
                    <a:pt x="49" y="139"/>
                  </a:lnTo>
                  <a:lnTo>
                    <a:pt x="66" y="136"/>
                  </a:lnTo>
                  <a:lnTo>
                    <a:pt x="80" y="130"/>
                  </a:lnTo>
                  <a:lnTo>
                    <a:pt x="91" y="122"/>
                  </a:lnTo>
                  <a:lnTo>
                    <a:pt x="101" y="116"/>
                  </a:lnTo>
                  <a:lnTo>
                    <a:pt x="115" y="105"/>
                  </a:lnTo>
                  <a:lnTo>
                    <a:pt x="131" y="94"/>
                  </a:lnTo>
                  <a:lnTo>
                    <a:pt x="150" y="79"/>
                  </a:lnTo>
                  <a:lnTo>
                    <a:pt x="164" y="70"/>
                  </a:lnTo>
                  <a:lnTo>
                    <a:pt x="181" y="59"/>
                  </a:lnTo>
                  <a:lnTo>
                    <a:pt x="191" y="53"/>
                  </a:lnTo>
                  <a:lnTo>
                    <a:pt x="201" y="47"/>
                  </a:lnTo>
                  <a:lnTo>
                    <a:pt x="211" y="44"/>
                  </a:lnTo>
                  <a:lnTo>
                    <a:pt x="224" y="43"/>
                  </a:lnTo>
                  <a:lnTo>
                    <a:pt x="237" y="45"/>
                  </a:lnTo>
                  <a:lnTo>
                    <a:pt x="245" y="46"/>
                  </a:lnTo>
                  <a:lnTo>
                    <a:pt x="251" y="46"/>
                  </a:lnTo>
                  <a:lnTo>
                    <a:pt x="259" y="48"/>
                  </a:lnTo>
                  <a:lnTo>
                    <a:pt x="275" y="51"/>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Freeform 10"/>
            <p:cNvSpPr>
              <a:spLocks/>
            </p:cNvSpPr>
            <p:nvPr/>
          </p:nvSpPr>
          <p:spPr bwMode="auto">
            <a:xfrm>
              <a:off x="2534" y="1910"/>
              <a:ext cx="226" cy="140"/>
            </a:xfrm>
            <a:custGeom>
              <a:avLst/>
              <a:gdLst>
                <a:gd name="T0" fmla="*/ 30 w 226"/>
                <a:gd name="T1" fmla="*/ 121 h 140"/>
                <a:gd name="T2" fmla="*/ 26 w 226"/>
                <a:gd name="T3" fmla="*/ 123 h 140"/>
                <a:gd name="T4" fmla="*/ 22 w 226"/>
                <a:gd name="T5" fmla="*/ 125 h 140"/>
                <a:gd name="T6" fmla="*/ 16 w 226"/>
                <a:gd name="T7" fmla="*/ 128 h 140"/>
                <a:gd name="T8" fmla="*/ 9 w 226"/>
                <a:gd name="T9" fmla="*/ 131 h 140"/>
                <a:gd name="T10" fmla="*/ 0 w 226"/>
                <a:gd name="T11" fmla="*/ 139 h 140"/>
                <a:gd name="T12" fmla="*/ 10 w 226"/>
                <a:gd name="T13" fmla="*/ 114 h 140"/>
                <a:gd name="T14" fmla="*/ 18 w 226"/>
                <a:gd name="T15" fmla="*/ 96 h 140"/>
                <a:gd name="T16" fmla="*/ 28 w 226"/>
                <a:gd name="T17" fmla="*/ 79 h 140"/>
                <a:gd name="T18" fmla="*/ 38 w 226"/>
                <a:gd name="T19" fmla="*/ 61 h 140"/>
                <a:gd name="T20" fmla="*/ 51 w 226"/>
                <a:gd name="T21" fmla="*/ 45 h 140"/>
                <a:gd name="T22" fmla="*/ 61 w 226"/>
                <a:gd name="T23" fmla="*/ 33 h 140"/>
                <a:gd name="T24" fmla="*/ 77 w 226"/>
                <a:gd name="T25" fmla="*/ 19 h 140"/>
                <a:gd name="T26" fmla="*/ 89 w 226"/>
                <a:gd name="T27" fmla="*/ 11 h 140"/>
                <a:gd name="T28" fmla="*/ 105 w 226"/>
                <a:gd name="T29" fmla="*/ 5 h 140"/>
                <a:gd name="T30" fmla="*/ 120 w 226"/>
                <a:gd name="T31" fmla="*/ 0 h 140"/>
                <a:gd name="T32" fmla="*/ 136 w 226"/>
                <a:gd name="T33" fmla="*/ 0 h 140"/>
                <a:gd name="T34" fmla="*/ 148 w 226"/>
                <a:gd name="T35" fmla="*/ 0 h 140"/>
                <a:gd name="T36" fmla="*/ 161 w 226"/>
                <a:gd name="T37" fmla="*/ 2 h 140"/>
                <a:gd name="T38" fmla="*/ 172 w 226"/>
                <a:gd name="T39" fmla="*/ 7 h 140"/>
                <a:gd name="T40" fmla="*/ 182 w 226"/>
                <a:gd name="T41" fmla="*/ 13 h 140"/>
                <a:gd name="T42" fmla="*/ 194 w 226"/>
                <a:gd name="T43" fmla="*/ 20 h 140"/>
                <a:gd name="T44" fmla="*/ 204 w 226"/>
                <a:gd name="T45" fmla="*/ 28 h 140"/>
                <a:gd name="T46" fmla="*/ 210 w 226"/>
                <a:gd name="T47" fmla="*/ 37 h 140"/>
                <a:gd name="T48" fmla="*/ 217 w 226"/>
                <a:gd name="T49" fmla="*/ 45 h 140"/>
                <a:gd name="T50" fmla="*/ 222 w 226"/>
                <a:gd name="T51" fmla="*/ 56 h 140"/>
                <a:gd name="T52" fmla="*/ 224 w 226"/>
                <a:gd name="T53" fmla="*/ 65 h 140"/>
                <a:gd name="T54" fmla="*/ 225 w 226"/>
                <a:gd name="T55" fmla="*/ 71 h 140"/>
                <a:gd name="T56" fmla="*/ 225 w 226"/>
                <a:gd name="T57" fmla="*/ 79 h 140"/>
                <a:gd name="T58" fmla="*/ 223 w 226"/>
                <a:gd name="T59" fmla="*/ 85 h 140"/>
                <a:gd name="T60" fmla="*/ 217 w 226"/>
                <a:gd name="T61" fmla="*/ 92 h 140"/>
                <a:gd name="T62" fmla="*/ 212 w 226"/>
                <a:gd name="T63" fmla="*/ 100 h 140"/>
                <a:gd name="T64" fmla="*/ 207 w 226"/>
                <a:gd name="T65" fmla="*/ 105 h 140"/>
                <a:gd name="T66" fmla="*/ 201 w 226"/>
                <a:gd name="T67" fmla="*/ 112 h 140"/>
                <a:gd name="T68" fmla="*/ 194 w 226"/>
                <a:gd name="T69" fmla="*/ 117 h 140"/>
                <a:gd name="T70" fmla="*/ 186 w 226"/>
                <a:gd name="T71" fmla="*/ 122 h 140"/>
                <a:gd name="T72" fmla="*/ 178 w 226"/>
                <a:gd name="T73" fmla="*/ 126 h 140"/>
                <a:gd name="T74" fmla="*/ 171 w 226"/>
                <a:gd name="T75" fmla="*/ 131 h 140"/>
                <a:gd name="T76" fmla="*/ 161 w 226"/>
                <a:gd name="T77" fmla="*/ 132 h 140"/>
                <a:gd name="T78" fmla="*/ 154 w 226"/>
                <a:gd name="T79" fmla="*/ 134 h 140"/>
                <a:gd name="T80" fmla="*/ 140 w 226"/>
                <a:gd name="T81" fmla="*/ 133 h 140"/>
                <a:gd name="T82" fmla="*/ 130 w 226"/>
                <a:gd name="T83" fmla="*/ 131 h 140"/>
                <a:gd name="T84" fmla="*/ 118 w 226"/>
                <a:gd name="T85" fmla="*/ 128 h 140"/>
                <a:gd name="T86" fmla="*/ 107 w 226"/>
                <a:gd name="T87" fmla="*/ 122 h 140"/>
                <a:gd name="T88" fmla="*/ 93 w 226"/>
                <a:gd name="T89" fmla="*/ 118 h 140"/>
                <a:gd name="T90" fmla="*/ 83 w 226"/>
                <a:gd name="T91" fmla="*/ 116 h 140"/>
                <a:gd name="T92" fmla="*/ 69 w 226"/>
                <a:gd name="T93" fmla="*/ 112 h 140"/>
                <a:gd name="T94" fmla="*/ 59 w 226"/>
                <a:gd name="T95" fmla="*/ 111 h 140"/>
                <a:gd name="T96" fmla="*/ 50 w 226"/>
                <a:gd name="T97" fmla="*/ 113 h 140"/>
                <a:gd name="T98" fmla="*/ 41 w 226"/>
                <a:gd name="T99" fmla="*/ 116 h 140"/>
                <a:gd name="T100" fmla="*/ 35 w 226"/>
                <a:gd name="T101" fmla="*/ 117 h 140"/>
                <a:gd name="T102" fmla="*/ 30 w 226"/>
                <a:gd name="T103" fmla="*/ 1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140">
                  <a:moveTo>
                    <a:pt x="30" y="121"/>
                  </a:moveTo>
                  <a:lnTo>
                    <a:pt x="26" y="123"/>
                  </a:lnTo>
                  <a:lnTo>
                    <a:pt x="22" y="125"/>
                  </a:lnTo>
                  <a:lnTo>
                    <a:pt x="16" y="128"/>
                  </a:lnTo>
                  <a:lnTo>
                    <a:pt x="9" y="131"/>
                  </a:lnTo>
                  <a:lnTo>
                    <a:pt x="0" y="139"/>
                  </a:lnTo>
                  <a:lnTo>
                    <a:pt x="10" y="114"/>
                  </a:lnTo>
                  <a:lnTo>
                    <a:pt x="18" y="96"/>
                  </a:lnTo>
                  <a:lnTo>
                    <a:pt x="28" y="79"/>
                  </a:lnTo>
                  <a:lnTo>
                    <a:pt x="38" y="61"/>
                  </a:lnTo>
                  <a:lnTo>
                    <a:pt x="51" y="45"/>
                  </a:lnTo>
                  <a:lnTo>
                    <a:pt x="61" y="33"/>
                  </a:lnTo>
                  <a:lnTo>
                    <a:pt x="77" y="19"/>
                  </a:lnTo>
                  <a:lnTo>
                    <a:pt x="89" y="11"/>
                  </a:lnTo>
                  <a:lnTo>
                    <a:pt x="105" y="5"/>
                  </a:lnTo>
                  <a:lnTo>
                    <a:pt x="120" y="0"/>
                  </a:lnTo>
                  <a:lnTo>
                    <a:pt x="136" y="0"/>
                  </a:lnTo>
                  <a:lnTo>
                    <a:pt x="148" y="0"/>
                  </a:lnTo>
                  <a:lnTo>
                    <a:pt x="161" y="2"/>
                  </a:lnTo>
                  <a:lnTo>
                    <a:pt x="172" y="7"/>
                  </a:lnTo>
                  <a:lnTo>
                    <a:pt x="182" y="13"/>
                  </a:lnTo>
                  <a:lnTo>
                    <a:pt x="194" y="20"/>
                  </a:lnTo>
                  <a:lnTo>
                    <a:pt x="204" y="28"/>
                  </a:lnTo>
                  <a:lnTo>
                    <a:pt x="210" y="37"/>
                  </a:lnTo>
                  <a:lnTo>
                    <a:pt x="217" y="45"/>
                  </a:lnTo>
                  <a:lnTo>
                    <a:pt x="222" y="56"/>
                  </a:lnTo>
                  <a:lnTo>
                    <a:pt x="224" y="65"/>
                  </a:lnTo>
                  <a:lnTo>
                    <a:pt x="225" y="71"/>
                  </a:lnTo>
                  <a:lnTo>
                    <a:pt x="225" y="79"/>
                  </a:lnTo>
                  <a:lnTo>
                    <a:pt x="223" y="85"/>
                  </a:lnTo>
                  <a:lnTo>
                    <a:pt x="217" y="92"/>
                  </a:lnTo>
                  <a:lnTo>
                    <a:pt x="212" y="100"/>
                  </a:lnTo>
                  <a:lnTo>
                    <a:pt x="207" y="105"/>
                  </a:lnTo>
                  <a:lnTo>
                    <a:pt x="201" y="112"/>
                  </a:lnTo>
                  <a:lnTo>
                    <a:pt x="194" y="117"/>
                  </a:lnTo>
                  <a:lnTo>
                    <a:pt x="186" y="122"/>
                  </a:lnTo>
                  <a:lnTo>
                    <a:pt x="178" y="126"/>
                  </a:lnTo>
                  <a:lnTo>
                    <a:pt x="171" y="131"/>
                  </a:lnTo>
                  <a:lnTo>
                    <a:pt x="161" y="132"/>
                  </a:lnTo>
                  <a:lnTo>
                    <a:pt x="154" y="134"/>
                  </a:lnTo>
                  <a:lnTo>
                    <a:pt x="140" y="133"/>
                  </a:lnTo>
                  <a:lnTo>
                    <a:pt x="130" y="131"/>
                  </a:lnTo>
                  <a:lnTo>
                    <a:pt x="118" y="128"/>
                  </a:lnTo>
                  <a:lnTo>
                    <a:pt x="107" y="122"/>
                  </a:lnTo>
                  <a:lnTo>
                    <a:pt x="93" y="118"/>
                  </a:lnTo>
                  <a:lnTo>
                    <a:pt x="83" y="116"/>
                  </a:lnTo>
                  <a:lnTo>
                    <a:pt x="69" y="112"/>
                  </a:lnTo>
                  <a:lnTo>
                    <a:pt x="59" y="111"/>
                  </a:lnTo>
                  <a:lnTo>
                    <a:pt x="50" y="113"/>
                  </a:lnTo>
                  <a:lnTo>
                    <a:pt x="41" y="116"/>
                  </a:lnTo>
                  <a:lnTo>
                    <a:pt x="35" y="117"/>
                  </a:lnTo>
                  <a:lnTo>
                    <a:pt x="30" y="121"/>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Freeform 11"/>
            <p:cNvSpPr>
              <a:spLocks/>
            </p:cNvSpPr>
            <p:nvPr/>
          </p:nvSpPr>
          <p:spPr bwMode="auto">
            <a:xfrm>
              <a:off x="2301" y="2114"/>
              <a:ext cx="135" cy="96"/>
            </a:xfrm>
            <a:custGeom>
              <a:avLst/>
              <a:gdLst>
                <a:gd name="T0" fmla="*/ 134 w 135"/>
                <a:gd name="T1" fmla="*/ 95 h 96"/>
                <a:gd name="T2" fmla="*/ 132 w 135"/>
                <a:gd name="T3" fmla="*/ 88 h 96"/>
                <a:gd name="T4" fmla="*/ 129 w 135"/>
                <a:gd name="T5" fmla="*/ 84 h 96"/>
                <a:gd name="T6" fmla="*/ 126 w 135"/>
                <a:gd name="T7" fmla="*/ 76 h 96"/>
                <a:gd name="T8" fmla="*/ 121 w 135"/>
                <a:gd name="T9" fmla="*/ 70 h 96"/>
                <a:gd name="T10" fmla="*/ 120 w 135"/>
                <a:gd name="T11" fmla="*/ 61 h 96"/>
                <a:gd name="T12" fmla="*/ 113 w 135"/>
                <a:gd name="T13" fmla="*/ 56 h 96"/>
                <a:gd name="T14" fmla="*/ 107 w 135"/>
                <a:gd name="T15" fmla="*/ 47 h 96"/>
                <a:gd name="T16" fmla="*/ 106 w 135"/>
                <a:gd name="T17" fmla="*/ 45 h 96"/>
                <a:gd name="T18" fmla="*/ 101 w 135"/>
                <a:gd name="T19" fmla="*/ 39 h 96"/>
                <a:gd name="T20" fmla="*/ 96 w 135"/>
                <a:gd name="T21" fmla="*/ 34 h 96"/>
                <a:gd name="T22" fmla="*/ 94 w 135"/>
                <a:gd name="T23" fmla="*/ 29 h 96"/>
                <a:gd name="T24" fmla="*/ 88 w 135"/>
                <a:gd name="T25" fmla="*/ 26 h 96"/>
                <a:gd name="T26" fmla="*/ 84 w 135"/>
                <a:gd name="T27" fmla="*/ 20 h 96"/>
                <a:gd name="T28" fmla="*/ 81 w 135"/>
                <a:gd name="T29" fmla="*/ 18 h 96"/>
                <a:gd name="T30" fmla="*/ 74 w 135"/>
                <a:gd name="T31" fmla="*/ 14 h 96"/>
                <a:gd name="T32" fmla="*/ 70 w 135"/>
                <a:gd name="T33" fmla="*/ 10 h 96"/>
                <a:gd name="T34" fmla="*/ 61 w 135"/>
                <a:gd name="T35" fmla="*/ 6 h 96"/>
                <a:gd name="T36" fmla="*/ 50 w 135"/>
                <a:gd name="T37" fmla="*/ 1 h 96"/>
                <a:gd name="T38" fmla="*/ 41 w 135"/>
                <a:gd name="T39" fmla="*/ 2 h 96"/>
                <a:gd name="T40" fmla="*/ 33 w 135"/>
                <a:gd name="T41" fmla="*/ 0 h 96"/>
                <a:gd name="T42" fmla="*/ 26 w 135"/>
                <a:gd name="T43" fmla="*/ 0 h 96"/>
                <a:gd name="T44" fmla="*/ 23 w 135"/>
                <a:gd name="T45" fmla="*/ 0 h 96"/>
                <a:gd name="T46" fmla="*/ 18 w 135"/>
                <a:gd name="T47" fmla="*/ 2 h 96"/>
                <a:gd name="T48" fmla="*/ 15 w 135"/>
                <a:gd name="T49" fmla="*/ 6 h 96"/>
                <a:gd name="T50" fmla="*/ 11 w 135"/>
                <a:gd name="T51" fmla="*/ 5 h 96"/>
                <a:gd name="T52" fmla="*/ 6 w 135"/>
                <a:gd name="T53" fmla="*/ 10 h 96"/>
                <a:gd name="T54" fmla="*/ 5 w 135"/>
                <a:gd name="T55" fmla="*/ 10 h 96"/>
                <a:gd name="T56" fmla="*/ 3 w 135"/>
                <a:gd name="T57" fmla="*/ 13 h 96"/>
                <a:gd name="T58" fmla="*/ 2 w 135"/>
                <a:gd name="T59" fmla="*/ 18 h 96"/>
                <a:gd name="T60" fmla="*/ 0 w 135"/>
                <a:gd name="T61" fmla="*/ 21 h 96"/>
                <a:gd name="T62" fmla="*/ 1 w 135"/>
                <a:gd name="T63" fmla="*/ 25 h 96"/>
                <a:gd name="T64" fmla="*/ 1 w 135"/>
                <a:gd name="T65" fmla="*/ 30 h 96"/>
                <a:gd name="T66" fmla="*/ 1 w 135"/>
                <a:gd name="T67" fmla="*/ 34 h 96"/>
                <a:gd name="T68" fmla="*/ 3 w 135"/>
                <a:gd name="T69" fmla="*/ 37 h 96"/>
                <a:gd name="T70" fmla="*/ 3 w 135"/>
                <a:gd name="T71" fmla="*/ 41 h 96"/>
                <a:gd name="T72" fmla="*/ 6 w 135"/>
                <a:gd name="T73" fmla="*/ 46 h 96"/>
                <a:gd name="T74" fmla="*/ 8 w 135"/>
                <a:gd name="T75" fmla="*/ 48 h 96"/>
                <a:gd name="T76" fmla="*/ 12 w 135"/>
                <a:gd name="T77" fmla="*/ 53 h 96"/>
                <a:gd name="T78" fmla="*/ 16 w 135"/>
                <a:gd name="T79" fmla="*/ 57 h 96"/>
                <a:gd name="T80" fmla="*/ 21 w 135"/>
                <a:gd name="T81" fmla="*/ 61 h 96"/>
                <a:gd name="T82" fmla="*/ 26 w 135"/>
                <a:gd name="T83" fmla="*/ 66 h 96"/>
                <a:gd name="T84" fmla="*/ 28 w 135"/>
                <a:gd name="T85" fmla="*/ 68 h 96"/>
                <a:gd name="T86" fmla="*/ 36 w 135"/>
                <a:gd name="T87" fmla="*/ 70 h 96"/>
                <a:gd name="T88" fmla="*/ 39 w 135"/>
                <a:gd name="T89" fmla="*/ 74 h 96"/>
                <a:gd name="T90" fmla="*/ 43 w 135"/>
                <a:gd name="T91" fmla="*/ 75 h 96"/>
                <a:gd name="T92" fmla="*/ 48 w 135"/>
                <a:gd name="T93" fmla="*/ 76 h 96"/>
                <a:gd name="T94" fmla="*/ 53 w 135"/>
                <a:gd name="T95" fmla="*/ 76 h 96"/>
                <a:gd name="T96" fmla="*/ 59 w 135"/>
                <a:gd name="T97" fmla="*/ 79 h 96"/>
                <a:gd name="T98" fmla="*/ 64 w 135"/>
                <a:gd name="T99" fmla="*/ 81 h 96"/>
                <a:gd name="T100" fmla="*/ 73 w 135"/>
                <a:gd name="T101" fmla="*/ 82 h 96"/>
                <a:gd name="T102" fmla="*/ 86 w 135"/>
                <a:gd name="T103" fmla="*/ 85 h 96"/>
                <a:gd name="T104" fmla="*/ 96 w 135"/>
                <a:gd name="T105" fmla="*/ 87 h 96"/>
                <a:gd name="T106" fmla="*/ 104 w 135"/>
                <a:gd name="T107" fmla="*/ 85 h 96"/>
                <a:gd name="T108" fmla="*/ 108 w 135"/>
                <a:gd name="T109" fmla="*/ 87 h 96"/>
                <a:gd name="T110" fmla="*/ 111 w 135"/>
                <a:gd name="T111" fmla="*/ 88 h 96"/>
                <a:gd name="T112" fmla="*/ 116 w 135"/>
                <a:gd name="T113" fmla="*/ 88 h 96"/>
                <a:gd name="T114" fmla="*/ 120 w 135"/>
                <a:gd name="T115" fmla="*/ 89 h 96"/>
                <a:gd name="T116" fmla="*/ 127 w 135"/>
                <a:gd name="T117" fmla="*/ 88 h 96"/>
                <a:gd name="T118" fmla="*/ 134 w 135"/>
                <a:gd name="T1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 h="96">
                  <a:moveTo>
                    <a:pt x="134" y="95"/>
                  </a:moveTo>
                  <a:lnTo>
                    <a:pt x="132" y="88"/>
                  </a:lnTo>
                  <a:lnTo>
                    <a:pt x="129" y="84"/>
                  </a:lnTo>
                  <a:lnTo>
                    <a:pt x="126" y="76"/>
                  </a:lnTo>
                  <a:lnTo>
                    <a:pt x="121" y="70"/>
                  </a:lnTo>
                  <a:lnTo>
                    <a:pt x="120" y="61"/>
                  </a:lnTo>
                  <a:lnTo>
                    <a:pt x="113" y="56"/>
                  </a:lnTo>
                  <a:lnTo>
                    <a:pt x="107" y="47"/>
                  </a:lnTo>
                  <a:lnTo>
                    <a:pt x="106" y="45"/>
                  </a:lnTo>
                  <a:lnTo>
                    <a:pt x="101" y="39"/>
                  </a:lnTo>
                  <a:lnTo>
                    <a:pt x="96" y="34"/>
                  </a:lnTo>
                  <a:lnTo>
                    <a:pt x="94" y="29"/>
                  </a:lnTo>
                  <a:lnTo>
                    <a:pt x="88" y="26"/>
                  </a:lnTo>
                  <a:lnTo>
                    <a:pt x="84" y="20"/>
                  </a:lnTo>
                  <a:lnTo>
                    <a:pt x="81" y="18"/>
                  </a:lnTo>
                  <a:lnTo>
                    <a:pt x="74" y="14"/>
                  </a:lnTo>
                  <a:lnTo>
                    <a:pt x="70" y="10"/>
                  </a:lnTo>
                  <a:lnTo>
                    <a:pt x="61" y="6"/>
                  </a:lnTo>
                  <a:lnTo>
                    <a:pt x="50" y="1"/>
                  </a:lnTo>
                  <a:lnTo>
                    <a:pt x="41" y="2"/>
                  </a:lnTo>
                  <a:lnTo>
                    <a:pt x="33" y="0"/>
                  </a:lnTo>
                  <a:lnTo>
                    <a:pt x="26" y="0"/>
                  </a:lnTo>
                  <a:lnTo>
                    <a:pt x="23" y="0"/>
                  </a:lnTo>
                  <a:lnTo>
                    <a:pt x="18" y="2"/>
                  </a:lnTo>
                  <a:lnTo>
                    <a:pt x="15" y="6"/>
                  </a:lnTo>
                  <a:lnTo>
                    <a:pt x="11" y="5"/>
                  </a:lnTo>
                  <a:lnTo>
                    <a:pt x="6" y="10"/>
                  </a:lnTo>
                  <a:lnTo>
                    <a:pt x="5" y="10"/>
                  </a:lnTo>
                  <a:lnTo>
                    <a:pt x="3" y="13"/>
                  </a:lnTo>
                  <a:lnTo>
                    <a:pt x="2" y="18"/>
                  </a:lnTo>
                  <a:lnTo>
                    <a:pt x="0" y="21"/>
                  </a:lnTo>
                  <a:lnTo>
                    <a:pt x="1" y="25"/>
                  </a:lnTo>
                  <a:lnTo>
                    <a:pt x="1" y="30"/>
                  </a:lnTo>
                  <a:lnTo>
                    <a:pt x="1" y="34"/>
                  </a:lnTo>
                  <a:lnTo>
                    <a:pt x="3" y="37"/>
                  </a:lnTo>
                  <a:lnTo>
                    <a:pt x="3" y="41"/>
                  </a:lnTo>
                  <a:lnTo>
                    <a:pt x="6" y="46"/>
                  </a:lnTo>
                  <a:lnTo>
                    <a:pt x="8" y="48"/>
                  </a:lnTo>
                  <a:lnTo>
                    <a:pt x="12" y="53"/>
                  </a:lnTo>
                  <a:lnTo>
                    <a:pt x="16" y="57"/>
                  </a:lnTo>
                  <a:lnTo>
                    <a:pt x="21" y="61"/>
                  </a:lnTo>
                  <a:lnTo>
                    <a:pt x="26" y="66"/>
                  </a:lnTo>
                  <a:lnTo>
                    <a:pt x="28" y="68"/>
                  </a:lnTo>
                  <a:lnTo>
                    <a:pt x="36" y="70"/>
                  </a:lnTo>
                  <a:lnTo>
                    <a:pt x="39" y="74"/>
                  </a:lnTo>
                  <a:lnTo>
                    <a:pt x="43" y="75"/>
                  </a:lnTo>
                  <a:lnTo>
                    <a:pt x="48" y="76"/>
                  </a:lnTo>
                  <a:lnTo>
                    <a:pt x="53" y="76"/>
                  </a:lnTo>
                  <a:lnTo>
                    <a:pt x="59" y="79"/>
                  </a:lnTo>
                  <a:lnTo>
                    <a:pt x="64" y="81"/>
                  </a:lnTo>
                  <a:lnTo>
                    <a:pt x="73" y="82"/>
                  </a:lnTo>
                  <a:lnTo>
                    <a:pt x="86" y="85"/>
                  </a:lnTo>
                  <a:lnTo>
                    <a:pt x="96" y="87"/>
                  </a:lnTo>
                  <a:lnTo>
                    <a:pt x="104" y="85"/>
                  </a:lnTo>
                  <a:lnTo>
                    <a:pt x="108" y="87"/>
                  </a:lnTo>
                  <a:lnTo>
                    <a:pt x="111" y="88"/>
                  </a:lnTo>
                  <a:lnTo>
                    <a:pt x="116" y="88"/>
                  </a:lnTo>
                  <a:lnTo>
                    <a:pt x="120" y="89"/>
                  </a:lnTo>
                  <a:lnTo>
                    <a:pt x="127" y="88"/>
                  </a:lnTo>
                  <a:lnTo>
                    <a:pt x="134" y="95"/>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Freeform 12"/>
            <p:cNvSpPr>
              <a:spLocks/>
            </p:cNvSpPr>
            <p:nvPr/>
          </p:nvSpPr>
          <p:spPr bwMode="auto">
            <a:xfrm>
              <a:off x="3115" y="2058"/>
              <a:ext cx="187" cy="120"/>
            </a:xfrm>
            <a:custGeom>
              <a:avLst/>
              <a:gdLst>
                <a:gd name="T0" fmla="*/ 27 w 187"/>
                <a:gd name="T1" fmla="*/ 45 h 120"/>
                <a:gd name="T2" fmla="*/ 25 w 187"/>
                <a:gd name="T3" fmla="*/ 44 h 120"/>
                <a:gd name="T4" fmla="*/ 22 w 187"/>
                <a:gd name="T5" fmla="*/ 44 h 120"/>
                <a:gd name="T6" fmla="*/ 16 w 187"/>
                <a:gd name="T7" fmla="*/ 43 h 120"/>
                <a:gd name="T8" fmla="*/ 10 w 187"/>
                <a:gd name="T9" fmla="*/ 42 h 120"/>
                <a:gd name="T10" fmla="*/ 0 w 187"/>
                <a:gd name="T11" fmla="*/ 43 h 120"/>
                <a:gd name="T12" fmla="*/ 19 w 187"/>
                <a:gd name="T13" fmla="*/ 31 h 120"/>
                <a:gd name="T14" fmla="*/ 32 w 187"/>
                <a:gd name="T15" fmla="*/ 23 h 120"/>
                <a:gd name="T16" fmla="*/ 45 w 187"/>
                <a:gd name="T17" fmla="*/ 16 h 120"/>
                <a:gd name="T18" fmla="*/ 60 w 187"/>
                <a:gd name="T19" fmla="*/ 10 h 120"/>
                <a:gd name="T20" fmla="*/ 75 w 187"/>
                <a:gd name="T21" fmla="*/ 4 h 120"/>
                <a:gd name="T22" fmla="*/ 89 w 187"/>
                <a:gd name="T23" fmla="*/ 2 h 120"/>
                <a:gd name="T24" fmla="*/ 105 w 187"/>
                <a:gd name="T25" fmla="*/ 0 h 120"/>
                <a:gd name="T26" fmla="*/ 117 w 187"/>
                <a:gd name="T27" fmla="*/ 0 h 120"/>
                <a:gd name="T28" fmla="*/ 130 w 187"/>
                <a:gd name="T29" fmla="*/ 4 h 120"/>
                <a:gd name="T30" fmla="*/ 142 w 187"/>
                <a:gd name="T31" fmla="*/ 8 h 120"/>
                <a:gd name="T32" fmla="*/ 152 w 187"/>
                <a:gd name="T33" fmla="*/ 14 h 120"/>
                <a:gd name="T34" fmla="*/ 159 w 187"/>
                <a:gd name="T35" fmla="*/ 19 h 120"/>
                <a:gd name="T36" fmla="*/ 168 w 187"/>
                <a:gd name="T37" fmla="*/ 28 h 120"/>
                <a:gd name="T38" fmla="*/ 174 w 187"/>
                <a:gd name="T39" fmla="*/ 38 h 120"/>
                <a:gd name="T40" fmla="*/ 178 w 187"/>
                <a:gd name="T41" fmla="*/ 46 h 120"/>
                <a:gd name="T42" fmla="*/ 182 w 187"/>
                <a:gd name="T43" fmla="*/ 56 h 120"/>
                <a:gd name="T44" fmla="*/ 185 w 187"/>
                <a:gd name="T45" fmla="*/ 65 h 120"/>
                <a:gd name="T46" fmla="*/ 186 w 187"/>
                <a:gd name="T47" fmla="*/ 75 h 120"/>
                <a:gd name="T48" fmla="*/ 186 w 187"/>
                <a:gd name="T49" fmla="*/ 83 h 120"/>
                <a:gd name="T50" fmla="*/ 184 w 187"/>
                <a:gd name="T51" fmla="*/ 93 h 120"/>
                <a:gd name="T52" fmla="*/ 182 w 187"/>
                <a:gd name="T53" fmla="*/ 99 h 120"/>
                <a:gd name="T54" fmla="*/ 180 w 187"/>
                <a:gd name="T55" fmla="*/ 103 h 120"/>
                <a:gd name="T56" fmla="*/ 175 w 187"/>
                <a:gd name="T57" fmla="*/ 108 h 120"/>
                <a:gd name="T58" fmla="*/ 171 w 187"/>
                <a:gd name="T59" fmla="*/ 111 h 120"/>
                <a:gd name="T60" fmla="*/ 165 w 187"/>
                <a:gd name="T61" fmla="*/ 115 h 120"/>
                <a:gd name="T62" fmla="*/ 158 w 187"/>
                <a:gd name="T63" fmla="*/ 117 h 120"/>
                <a:gd name="T64" fmla="*/ 152 w 187"/>
                <a:gd name="T65" fmla="*/ 118 h 120"/>
                <a:gd name="T66" fmla="*/ 145 w 187"/>
                <a:gd name="T67" fmla="*/ 119 h 120"/>
                <a:gd name="T68" fmla="*/ 138 w 187"/>
                <a:gd name="T69" fmla="*/ 119 h 120"/>
                <a:gd name="T70" fmla="*/ 130 w 187"/>
                <a:gd name="T71" fmla="*/ 118 h 120"/>
                <a:gd name="T72" fmla="*/ 123 w 187"/>
                <a:gd name="T73" fmla="*/ 118 h 120"/>
                <a:gd name="T74" fmla="*/ 117 w 187"/>
                <a:gd name="T75" fmla="*/ 117 h 120"/>
                <a:gd name="T76" fmla="*/ 111 w 187"/>
                <a:gd name="T77" fmla="*/ 114 h 120"/>
                <a:gd name="T78" fmla="*/ 104 w 187"/>
                <a:gd name="T79" fmla="*/ 111 h 120"/>
                <a:gd name="T80" fmla="*/ 97 w 187"/>
                <a:gd name="T81" fmla="*/ 104 h 120"/>
                <a:gd name="T82" fmla="*/ 89 w 187"/>
                <a:gd name="T83" fmla="*/ 99 h 120"/>
                <a:gd name="T84" fmla="*/ 83 w 187"/>
                <a:gd name="T85" fmla="*/ 90 h 120"/>
                <a:gd name="T86" fmla="*/ 78 w 187"/>
                <a:gd name="T87" fmla="*/ 81 h 120"/>
                <a:gd name="T88" fmla="*/ 71 w 187"/>
                <a:gd name="T89" fmla="*/ 72 h 120"/>
                <a:gd name="T90" fmla="*/ 66 w 187"/>
                <a:gd name="T91" fmla="*/ 66 h 120"/>
                <a:gd name="T92" fmla="*/ 58 w 187"/>
                <a:gd name="T93" fmla="*/ 57 h 120"/>
                <a:gd name="T94" fmla="*/ 51 w 187"/>
                <a:gd name="T95" fmla="*/ 51 h 120"/>
                <a:gd name="T96" fmla="*/ 45 w 187"/>
                <a:gd name="T97" fmla="*/ 48 h 120"/>
                <a:gd name="T98" fmla="*/ 37 w 187"/>
                <a:gd name="T99" fmla="*/ 46 h 120"/>
                <a:gd name="T100" fmla="*/ 32 w 187"/>
                <a:gd name="T101" fmla="*/ 46 h 120"/>
                <a:gd name="T102" fmla="*/ 27 w 187"/>
                <a:gd name="T103"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20">
                  <a:moveTo>
                    <a:pt x="27" y="45"/>
                  </a:moveTo>
                  <a:lnTo>
                    <a:pt x="25" y="44"/>
                  </a:lnTo>
                  <a:lnTo>
                    <a:pt x="22" y="44"/>
                  </a:lnTo>
                  <a:lnTo>
                    <a:pt x="16" y="43"/>
                  </a:lnTo>
                  <a:lnTo>
                    <a:pt x="10" y="42"/>
                  </a:lnTo>
                  <a:lnTo>
                    <a:pt x="0" y="43"/>
                  </a:lnTo>
                  <a:lnTo>
                    <a:pt x="19" y="31"/>
                  </a:lnTo>
                  <a:lnTo>
                    <a:pt x="32" y="23"/>
                  </a:lnTo>
                  <a:lnTo>
                    <a:pt x="45" y="16"/>
                  </a:lnTo>
                  <a:lnTo>
                    <a:pt x="60" y="10"/>
                  </a:lnTo>
                  <a:lnTo>
                    <a:pt x="75" y="4"/>
                  </a:lnTo>
                  <a:lnTo>
                    <a:pt x="89" y="2"/>
                  </a:lnTo>
                  <a:lnTo>
                    <a:pt x="105" y="0"/>
                  </a:lnTo>
                  <a:lnTo>
                    <a:pt x="117" y="0"/>
                  </a:lnTo>
                  <a:lnTo>
                    <a:pt x="130" y="4"/>
                  </a:lnTo>
                  <a:lnTo>
                    <a:pt x="142" y="8"/>
                  </a:lnTo>
                  <a:lnTo>
                    <a:pt x="152" y="14"/>
                  </a:lnTo>
                  <a:lnTo>
                    <a:pt x="159" y="19"/>
                  </a:lnTo>
                  <a:lnTo>
                    <a:pt x="168" y="28"/>
                  </a:lnTo>
                  <a:lnTo>
                    <a:pt x="174" y="38"/>
                  </a:lnTo>
                  <a:lnTo>
                    <a:pt x="178" y="46"/>
                  </a:lnTo>
                  <a:lnTo>
                    <a:pt x="182" y="56"/>
                  </a:lnTo>
                  <a:lnTo>
                    <a:pt x="185" y="65"/>
                  </a:lnTo>
                  <a:lnTo>
                    <a:pt x="186" y="75"/>
                  </a:lnTo>
                  <a:lnTo>
                    <a:pt x="186" y="83"/>
                  </a:lnTo>
                  <a:lnTo>
                    <a:pt x="184" y="93"/>
                  </a:lnTo>
                  <a:lnTo>
                    <a:pt x="182" y="99"/>
                  </a:lnTo>
                  <a:lnTo>
                    <a:pt x="180" y="103"/>
                  </a:lnTo>
                  <a:lnTo>
                    <a:pt x="175" y="108"/>
                  </a:lnTo>
                  <a:lnTo>
                    <a:pt x="171" y="111"/>
                  </a:lnTo>
                  <a:lnTo>
                    <a:pt x="165" y="115"/>
                  </a:lnTo>
                  <a:lnTo>
                    <a:pt x="158" y="117"/>
                  </a:lnTo>
                  <a:lnTo>
                    <a:pt x="152" y="118"/>
                  </a:lnTo>
                  <a:lnTo>
                    <a:pt x="145" y="119"/>
                  </a:lnTo>
                  <a:lnTo>
                    <a:pt x="138" y="119"/>
                  </a:lnTo>
                  <a:lnTo>
                    <a:pt x="130" y="118"/>
                  </a:lnTo>
                  <a:lnTo>
                    <a:pt x="123" y="118"/>
                  </a:lnTo>
                  <a:lnTo>
                    <a:pt x="117" y="117"/>
                  </a:lnTo>
                  <a:lnTo>
                    <a:pt x="111" y="114"/>
                  </a:lnTo>
                  <a:lnTo>
                    <a:pt x="104" y="111"/>
                  </a:lnTo>
                  <a:lnTo>
                    <a:pt x="97" y="104"/>
                  </a:lnTo>
                  <a:lnTo>
                    <a:pt x="89" y="99"/>
                  </a:lnTo>
                  <a:lnTo>
                    <a:pt x="83" y="90"/>
                  </a:lnTo>
                  <a:lnTo>
                    <a:pt x="78" y="81"/>
                  </a:lnTo>
                  <a:lnTo>
                    <a:pt x="71" y="72"/>
                  </a:lnTo>
                  <a:lnTo>
                    <a:pt x="66" y="66"/>
                  </a:lnTo>
                  <a:lnTo>
                    <a:pt x="58" y="57"/>
                  </a:lnTo>
                  <a:lnTo>
                    <a:pt x="51" y="51"/>
                  </a:lnTo>
                  <a:lnTo>
                    <a:pt x="45" y="48"/>
                  </a:lnTo>
                  <a:lnTo>
                    <a:pt x="37" y="46"/>
                  </a:lnTo>
                  <a:lnTo>
                    <a:pt x="32" y="46"/>
                  </a:lnTo>
                  <a:lnTo>
                    <a:pt x="27" y="45"/>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Freeform 13"/>
            <p:cNvSpPr>
              <a:spLocks/>
            </p:cNvSpPr>
            <p:nvPr/>
          </p:nvSpPr>
          <p:spPr bwMode="auto">
            <a:xfrm>
              <a:off x="3032" y="2382"/>
              <a:ext cx="52" cy="153"/>
            </a:xfrm>
            <a:custGeom>
              <a:avLst/>
              <a:gdLst>
                <a:gd name="T0" fmla="*/ 20 w 52"/>
                <a:gd name="T1" fmla="*/ 0 h 153"/>
                <a:gd name="T2" fmla="*/ 23 w 52"/>
                <a:gd name="T3" fmla="*/ 5 h 153"/>
                <a:gd name="T4" fmla="*/ 26 w 52"/>
                <a:gd name="T5" fmla="*/ 11 h 153"/>
                <a:gd name="T6" fmla="*/ 29 w 52"/>
                <a:gd name="T7" fmla="*/ 16 h 153"/>
                <a:gd name="T8" fmla="*/ 32 w 52"/>
                <a:gd name="T9" fmla="*/ 22 h 153"/>
                <a:gd name="T10" fmla="*/ 35 w 52"/>
                <a:gd name="T11" fmla="*/ 28 h 153"/>
                <a:gd name="T12" fmla="*/ 37 w 52"/>
                <a:gd name="T13" fmla="*/ 36 h 153"/>
                <a:gd name="T14" fmla="*/ 40 w 52"/>
                <a:gd name="T15" fmla="*/ 44 h 153"/>
                <a:gd name="T16" fmla="*/ 41 w 52"/>
                <a:gd name="T17" fmla="*/ 49 h 153"/>
                <a:gd name="T18" fmla="*/ 44 w 52"/>
                <a:gd name="T19" fmla="*/ 55 h 153"/>
                <a:gd name="T20" fmla="*/ 45 w 52"/>
                <a:gd name="T21" fmla="*/ 62 h 153"/>
                <a:gd name="T22" fmla="*/ 47 w 52"/>
                <a:gd name="T23" fmla="*/ 68 h 153"/>
                <a:gd name="T24" fmla="*/ 48 w 52"/>
                <a:gd name="T25" fmla="*/ 75 h 153"/>
                <a:gd name="T26" fmla="*/ 49 w 52"/>
                <a:gd name="T27" fmla="*/ 79 h 153"/>
                <a:gd name="T28" fmla="*/ 49 w 52"/>
                <a:gd name="T29" fmla="*/ 83 h 153"/>
                <a:gd name="T30" fmla="*/ 51 w 52"/>
                <a:gd name="T31" fmla="*/ 91 h 153"/>
                <a:gd name="T32" fmla="*/ 51 w 52"/>
                <a:gd name="T33" fmla="*/ 97 h 153"/>
                <a:gd name="T34" fmla="*/ 51 w 52"/>
                <a:gd name="T35" fmla="*/ 105 h 153"/>
                <a:gd name="T36" fmla="*/ 49 w 52"/>
                <a:gd name="T37" fmla="*/ 116 h 153"/>
                <a:gd name="T38" fmla="*/ 48 w 52"/>
                <a:gd name="T39" fmla="*/ 124 h 153"/>
                <a:gd name="T40" fmla="*/ 45 w 52"/>
                <a:gd name="T41" fmla="*/ 132 h 153"/>
                <a:gd name="T42" fmla="*/ 43 w 52"/>
                <a:gd name="T43" fmla="*/ 138 h 153"/>
                <a:gd name="T44" fmla="*/ 41 w 52"/>
                <a:gd name="T45" fmla="*/ 140 h 153"/>
                <a:gd name="T46" fmla="*/ 38 w 52"/>
                <a:gd name="T47" fmla="*/ 144 h 153"/>
                <a:gd name="T48" fmla="*/ 36 w 52"/>
                <a:gd name="T49" fmla="*/ 148 h 153"/>
                <a:gd name="T50" fmla="*/ 33 w 52"/>
                <a:gd name="T51" fmla="*/ 149 h 153"/>
                <a:gd name="T52" fmla="*/ 30 w 52"/>
                <a:gd name="T53" fmla="*/ 151 h 153"/>
                <a:gd name="T54" fmla="*/ 28 w 52"/>
                <a:gd name="T55" fmla="*/ 152 h 153"/>
                <a:gd name="T56" fmla="*/ 26 w 52"/>
                <a:gd name="T57" fmla="*/ 152 h 153"/>
                <a:gd name="T58" fmla="*/ 23 w 52"/>
                <a:gd name="T59" fmla="*/ 152 h 153"/>
                <a:gd name="T60" fmla="*/ 20 w 52"/>
                <a:gd name="T61" fmla="*/ 151 h 153"/>
                <a:gd name="T62" fmla="*/ 18 w 52"/>
                <a:gd name="T63" fmla="*/ 150 h 153"/>
                <a:gd name="T64" fmla="*/ 15 w 52"/>
                <a:gd name="T65" fmla="*/ 148 h 153"/>
                <a:gd name="T66" fmla="*/ 13 w 52"/>
                <a:gd name="T67" fmla="*/ 146 h 153"/>
                <a:gd name="T68" fmla="*/ 10 w 52"/>
                <a:gd name="T69" fmla="*/ 142 h 153"/>
                <a:gd name="T70" fmla="*/ 8 w 52"/>
                <a:gd name="T71" fmla="*/ 140 h 153"/>
                <a:gd name="T72" fmla="*/ 6 w 52"/>
                <a:gd name="T73" fmla="*/ 136 h 153"/>
                <a:gd name="T74" fmla="*/ 5 w 52"/>
                <a:gd name="T75" fmla="*/ 132 h 153"/>
                <a:gd name="T76" fmla="*/ 3 w 52"/>
                <a:gd name="T77" fmla="*/ 127 h 153"/>
                <a:gd name="T78" fmla="*/ 2 w 52"/>
                <a:gd name="T79" fmla="*/ 121 h 153"/>
                <a:gd name="T80" fmla="*/ 1 w 52"/>
                <a:gd name="T81" fmla="*/ 116 h 153"/>
                <a:gd name="T82" fmla="*/ 0 w 52"/>
                <a:gd name="T83" fmla="*/ 109 h 153"/>
                <a:gd name="T84" fmla="*/ 0 w 52"/>
                <a:gd name="T85" fmla="*/ 104 h 153"/>
                <a:gd name="T86" fmla="*/ 0 w 52"/>
                <a:gd name="T87" fmla="*/ 99 h 153"/>
                <a:gd name="T88" fmla="*/ 0 w 52"/>
                <a:gd name="T89" fmla="*/ 94 h 153"/>
                <a:gd name="T90" fmla="*/ 0 w 52"/>
                <a:gd name="T91" fmla="*/ 89 h 153"/>
                <a:gd name="T92" fmla="*/ 1 w 52"/>
                <a:gd name="T93" fmla="*/ 84 h 153"/>
                <a:gd name="T94" fmla="*/ 2 w 52"/>
                <a:gd name="T95" fmla="*/ 80 h 153"/>
                <a:gd name="T96" fmla="*/ 2 w 52"/>
                <a:gd name="T97" fmla="*/ 76 h 153"/>
                <a:gd name="T98" fmla="*/ 3 w 52"/>
                <a:gd name="T99" fmla="*/ 69 h 153"/>
                <a:gd name="T100" fmla="*/ 5 w 52"/>
                <a:gd name="T101" fmla="*/ 60 h 153"/>
                <a:gd name="T102" fmla="*/ 10 w 52"/>
                <a:gd name="T103" fmla="*/ 47 h 153"/>
                <a:gd name="T104" fmla="*/ 13 w 52"/>
                <a:gd name="T105" fmla="*/ 36 h 153"/>
                <a:gd name="T106" fmla="*/ 15 w 52"/>
                <a:gd name="T107" fmla="*/ 30 h 153"/>
                <a:gd name="T108" fmla="*/ 16 w 52"/>
                <a:gd name="T109" fmla="*/ 26 h 153"/>
                <a:gd name="T110" fmla="*/ 17 w 52"/>
                <a:gd name="T111" fmla="*/ 22 h 153"/>
                <a:gd name="T112" fmla="*/ 18 w 52"/>
                <a:gd name="T113" fmla="*/ 18 h 153"/>
                <a:gd name="T114" fmla="*/ 19 w 52"/>
                <a:gd name="T115" fmla="*/ 14 h 153"/>
                <a:gd name="T116" fmla="*/ 20 w 52"/>
                <a:gd name="T117" fmla="*/ 11 h 153"/>
                <a:gd name="T118" fmla="*/ 20 w 52"/>
                <a:gd name="T1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 h="153">
                  <a:moveTo>
                    <a:pt x="20" y="0"/>
                  </a:moveTo>
                  <a:lnTo>
                    <a:pt x="23" y="5"/>
                  </a:lnTo>
                  <a:lnTo>
                    <a:pt x="26" y="11"/>
                  </a:lnTo>
                  <a:lnTo>
                    <a:pt x="29" y="16"/>
                  </a:lnTo>
                  <a:lnTo>
                    <a:pt x="32" y="22"/>
                  </a:lnTo>
                  <a:lnTo>
                    <a:pt x="35" y="28"/>
                  </a:lnTo>
                  <a:lnTo>
                    <a:pt x="37" y="36"/>
                  </a:lnTo>
                  <a:lnTo>
                    <a:pt x="40" y="44"/>
                  </a:lnTo>
                  <a:lnTo>
                    <a:pt x="41" y="49"/>
                  </a:lnTo>
                  <a:lnTo>
                    <a:pt x="44" y="55"/>
                  </a:lnTo>
                  <a:lnTo>
                    <a:pt x="45" y="62"/>
                  </a:lnTo>
                  <a:lnTo>
                    <a:pt x="47" y="68"/>
                  </a:lnTo>
                  <a:lnTo>
                    <a:pt x="48" y="75"/>
                  </a:lnTo>
                  <a:lnTo>
                    <a:pt x="49" y="79"/>
                  </a:lnTo>
                  <a:lnTo>
                    <a:pt x="49" y="83"/>
                  </a:lnTo>
                  <a:lnTo>
                    <a:pt x="51" y="91"/>
                  </a:lnTo>
                  <a:lnTo>
                    <a:pt x="51" y="97"/>
                  </a:lnTo>
                  <a:lnTo>
                    <a:pt x="51" y="105"/>
                  </a:lnTo>
                  <a:lnTo>
                    <a:pt x="49" y="116"/>
                  </a:lnTo>
                  <a:lnTo>
                    <a:pt x="48" y="124"/>
                  </a:lnTo>
                  <a:lnTo>
                    <a:pt x="45" y="132"/>
                  </a:lnTo>
                  <a:lnTo>
                    <a:pt x="43" y="138"/>
                  </a:lnTo>
                  <a:lnTo>
                    <a:pt x="41" y="140"/>
                  </a:lnTo>
                  <a:lnTo>
                    <a:pt x="38" y="144"/>
                  </a:lnTo>
                  <a:lnTo>
                    <a:pt x="36" y="148"/>
                  </a:lnTo>
                  <a:lnTo>
                    <a:pt x="33" y="149"/>
                  </a:lnTo>
                  <a:lnTo>
                    <a:pt x="30" y="151"/>
                  </a:lnTo>
                  <a:lnTo>
                    <a:pt x="28" y="152"/>
                  </a:lnTo>
                  <a:lnTo>
                    <a:pt x="26" y="152"/>
                  </a:lnTo>
                  <a:lnTo>
                    <a:pt x="23" y="152"/>
                  </a:lnTo>
                  <a:lnTo>
                    <a:pt x="20" y="151"/>
                  </a:lnTo>
                  <a:lnTo>
                    <a:pt x="18" y="150"/>
                  </a:lnTo>
                  <a:lnTo>
                    <a:pt x="15" y="148"/>
                  </a:lnTo>
                  <a:lnTo>
                    <a:pt x="13" y="146"/>
                  </a:lnTo>
                  <a:lnTo>
                    <a:pt x="10" y="142"/>
                  </a:lnTo>
                  <a:lnTo>
                    <a:pt x="8" y="140"/>
                  </a:lnTo>
                  <a:lnTo>
                    <a:pt x="6" y="136"/>
                  </a:lnTo>
                  <a:lnTo>
                    <a:pt x="5" y="132"/>
                  </a:lnTo>
                  <a:lnTo>
                    <a:pt x="3" y="127"/>
                  </a:lnTo>
                  <a:lnTo>
                    <a:pt x="2" y="121"/>
                  </a:lnTo>
                  <a:lnTo>
                    <a:pt x="1" y="116"/>
                  </a:lnTo>
                  <a:lnTo>
                    <a:pt x="0" y="109"/>
                  </a:lnTo>
                  <a:lnTo>
                    <a:pt x="0" y="104"/>
                  </a:lnTo>
                  <a:lnTo>
                    <a:pt x="0" y="99"/>
                  </a:lnTo>
                  <a:lnTo>
                    <a:pt x="0" y="94"/>
                  </a:lnTo>
                  <a:lnTo>
                    <a:pt x="0" y="89"/>
                  </a:lnTo>
                  <a:lnTo>
                    <a:pt x="1" y="84"/>
                  </a:lnTo>
                  <a:lnTo>
                    <a:pt x="2" y="80"/>
                  </a:lnTo>
                  <a:lnTo>
                    <a:pt x="2" y="76"/>
                  </a:lnTo>
                  <a:lnTo>
                    <a:pt x="3" y="69"/>
                  </a:lnTo>
                  <a:lnTo>
                    <a:pt x="5" y="60"/>
                  </a:lnTo>
                  <a:lnTo>
                    <a:pt x="10" y="47"/>
                  </a:lnTo>
                  <a:lnTo>
                    <a:pt x="13" y="36"/>
                  </a:lnTo>
                  <a:lnTo>
                    <a:pt x="15" y="30"/>
                  </a:lnTo>
                  <a:lnTo>
                    <a:pt x="16" y="26"/>
                  </a:lnTo>
                  <a:lnTo>
                    <a:pt x="17" y="22"/>
                  </a:lnTo>
                  <a:lnTo>
                    <a:pt x="18" y="18"/>
                  </a:lnTo>
                  <a:lnTo>
                    <a:pt x="19" y="14"/>
                  </a:lnTo>
                  <a:lnTo>
                    <a:pt x="20" y="11"/>
                  </a:lnTo>
                  <a:lnTo>
                    <a:pt x="20" y="0"/>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Freeform 14"/>
            <p:cNvSpPr>
              <a:spLocks/>
            </p:cNvSpPr>
            <p:nvPr/>
          </p:nvSpPr>
          <p:spPr bwMode="auto">
            <a:xfrm>
              <a:off x="2758" y="2601"/>
              <a:ext cx="71" cy="158"/>
            </a:xfrm>
            <a:custGeom>
              <a:avLst/>
              <a:gdLst>
                <a:gd name="T0" fmla="*/ 27 w 71"/>
                <a:gd name="T1" fmla="*/ 0 h 158"/>
                <a:gd name="T2" fmla="*/ 31 w 71"/>
                <a:gd name="T3" fmla="*/ 5 h 158"/>
                <a:gd name="T4" fmla="*/ 35 w 71"/>
                <a:gd name="T5" fmla="*/ 11 h 158"/>
                <a:gd name="T6" fmla="*/ 39 w 71"/>
                <a:gd name="T7" fmla="*/ 16 h 158"/>
                <a:gd name="T8" fmla="*/ 43 w 71"/>
                <a:gd name="T9" fmla="*/ 23 h 158"/>
                <a:gd name="T10" fmla="*/ 48 w 71"/>
                <a:gd name="T11" fmla="*/ 29 h 158"/>
                <a:gd name="T12" fmla="*/ 52 w 71"/>
                <a:gd name="T13" fmla="*/ 37 h 158"/>
                <a:gd name="T14" fmla="*/ 55 w 71"/>
                <a:gd name="T15" fmla="*/ 45 h 158"/>
                <a:gd name="T16" fmla="*/ 57 w 71"/>
                <a:gd name="T17" fmla="*/ 51 h 158"/>
                <a:gd name="T18" fmla="*/ 59 w 71"/>
                <a:gd name="T19" fmla="*/ 56 h 158"/>
                <a:gd name="T20" fmla="*/ 63 w 71"/>
                <a:gd name="T21" fmla="*/ 64 h 158"/>
                <a:gd name="T22" fmla="*/ 65 w 71"/>
                <a:gd name="T23" fmla="*/ 70 h 158"/>
                <a:gd name="T24" fmla="*/ 66 w 71"/>
                <a:gd name="T25" fmla="*/ 77 h 158"/>
                <a:gd name="T26" fmla="*/ 67 w 71"/>
                <a:gd name="T27" fmla="*/ 82 h 158"/>
                <a:gd name="T28" fmla="*/ 68 w 71"/>
                <a:gd name="T29" fmla="*/ 86 h 158"/>
                <a:gd name="T30" fmla="*/ 69 w 71"/>
                <a:gd name="T31" fmla="*/ 94 h 158"/>
                <a:gd name="T32" fmla="*/ 70 w 71"/>
                <a:gd name="T33" fmla="*/ 100 h 158"/>
                <a:gd name="T34" fmla="*/ 70 w 71"/>
                <a:gd name="T35" fmla="*/ 109 h 158"/>
                <a:gd name="T36" fmla="*/ 68 w 71"/>
                <a:gd name="T37" fmla="*/ 120 h 158"/>
                <a:gd name="T38" fmla="*/ 65 w 71"/>
                <a:gd name="T39" fmla="*/ 129 h 158"/>
                <a:gd name="T40" fmla="*/ 63 w 71"/>
                <a:gd name="T41" fmla="*/ 136 h 158"/>
                <a:gd name="T42" fmla="*/ 59 w 71"/>
                <a:gd name="T43" fmla="*/ 142 h 158"/>
                <a:gd name="T44" fmla="*/ 57 w 71"/>
                <a:gd name="T45" fmla="*/ 145 h 158"/>
                <a:gd name="T46" fmla="*/ 53 w 71"/>
                <a:gd name="T47" fmla="*/ 149 h 158"/>
                <a:gd name="T48" fmla="*/ 49 w 71"/>
                <a:gd name="T49" fmla="*/ 153 h 158"/>
                <a:gd name="T50" fmla="*/ 45 w 71"/>
                <a:gd name="T51" fmla="*/ 154 h 158"/>
                <a:gd name="T52" fmla="*/ 42 w 71"/>
                <a:gd name="T53" fmla="*/ 156 h 158"/>
                <a:gd name="T54" fmla="*/ 38 w 71"/>
                <a:gd name="T55" fmla="*/ 157 h 158"/>
                <a:gd name="T56" fmla="*/ 35 w 71"/>
                <a:gd name="T57" fmla="*/ 157 h 158"/>
                <a:gd name="T58" fmla="*/ 31 w 71"/>
                <a:gd name="T59" fmla="*/ 157 h 158"/>
                <a:gd name="T60" fmla="*/ 27 w 71"/>
                <a:gd name="T61" fmla="*/ 156 h 158"/>
                <a:gd name="T62" fmla="*/ 23 w 71"/>
                <a:gd name="T63" fmla="*/ 155 h 158"/>
                <a:gd name="T64" fmla="*/ 20 w 71"/>
                <a:gd name="T65" fmla="*/ 153 h 158"/>
                <a:gd name="T66" fmla="*/ 17 w 71"/>
                <a:gd name="T67" fmla="*/ 150 h 158"/>
                <a:gd name="T68" fmla="*/ 14 w 71"/>
                <a:gd name="T69" fmla="*/ 147 h 158"/>
                <a:gd name="T70" fmla="*/ 12 w 71"/>
                <a:gd name="T71" fmla="*/ 145 h 158"/>
                <a:gd name="T72" fmla="*/ 8 w 71"/>
                <a:gd name="T73" fmla="*/ 140 h 158"/>
                <a:gd name="T74" fmla="*/ 6 w 71"/>
                <a:gd name="T75" fmla="*/ 136 h 158"/>
                <a:gd name="T76" fmla="*/ 5 w 71"/>
                <a:gd name="T77" fmla="*/ 131 h 158"/>
                <a:gd name="T78" fmla="*/ 3 w 71"/>
                <a:gd name="T79" fmla="*/ 126 h 158"/>
                <a:gd name="T80" fmla="*/ 2 w 71"/>
                <a:gd name="T81" fmla="*/ 120 h 158"/>
                <a:gd name="T82" fmla="*/ 0 w 71"/>
                <a:gd name="T83" fmla="*/ 112 h 158"/>
                <a:gd name="T84" fmla="*/ 0 w 71"/>
                <a:gd name="T85" fmla="*/ 108 h 158"/>
                <a:gd name="T86" fmla="*/ 0 w 71"/>
                <a:gd name="T87" fmla="*/ 103 h 158"/>
                <a:gd name="T88" fmla="*/ 0 w 71"/>
                <a:gd name="T89" fmla="*/ 97 h 158"/>
                <a:gd name="T90" fmla="*/ 0 w 71"/>
                <a:gd name="T91" fmla="*/ 92 h 158"/>
                <a:gd name="T92" fmla="*/ 1 w 71"/>
                <a:gd name="T93" fmla="*/ 87 h 158"/>
                <a:gd name="T94" fmla="*/ 3 w 71"/>
                <a:gd name="T95" fmla="*/ 83 h 158"/>
                <a:gd name="T96" fmla="*/ 3 w 71"/>
                <a:gd name="T97" fmla="*/ 78 h 158"/>
                <a:gd name="T98" fmla="*/ 5 w 71"/>
                <a:gd name="T99" fmla="*/ 71 h 158"/>
                <a:gd name="T100" fmla="*/ 8 w 71"/>
                <a:gd name="T101" fmla="*/ 62 h 158"/>
                <a:gd name="T102" fmla="*/ 13 w 71"/>
                <a:gd name="T103" fmla="*/ 48 h 158"/>
                <a:gd name="T104" fmla="*/ 17 w 71"/>
                <a:gd name="T105" fmla="*/ 37 h 158"/>
                <a:gd name="T106" fmla="*/ 20 w 71"/>
                <a:gd name="T107" fmla="*/ 31 h 158"/>
                <a:gd name="T108" fmla="*/ 22 w 71"/>
                <a:gd name="T109" fmla="*/ 27 h 158"/>
                <a:gd name="T110" fmla="*/ 23 w 71"/>
                <a:gd name="T111" fmla="*/ 23 h 158"/>
                <a:gd name="T112" fmla="*/ 25 w 71"/>
                <a:gd name="T113" fmla="*/ 19 h 158"/>
                <a:gd name="T114" fmla="*/ 25 w 71"/>
                <a:gd name="T115" fmla="*/ 14 h 158"/>
                <a:gd name="T116" fmla="*/ 27 w 71"/>
                <a:gd name="T117" fmla="*/ 11 h 158"/>
                <a:gd name="T118" fmla="*/ 27 w 71"/>
                <a:gd name="T11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158">
                  <a:moveTo>
                    <a:pt x="27" y="0"/>
                  </a:moveTo>
                  <a:lnTo>
                    <a:pt x="31" y="5"/>
                  </a:lnTo>
                  <a:lnTo>
                    <a:pt x="35" y="11"/>
                  </a:lnTo>
                  <a:lnTo>
                    <a:pt x="39" y="16"/>
                  </a:lnTo>
                  <a:lnTo>
                    <a:pt x="43" y="23"/>
                  </a:lnTo>
                  <a:lnTo>
                    <a:pt x="48" y="29"/>
                  </a:lnTo>
                  <a:lnTo>
                    <a:pt x="52" y="37"/>
                  </a:lnTo>
                  <a:lnTo>
                    <a:pt x="55" y="45"/>
                  </a:lnTo>
                  <a:lnTo>
                    <a:pt x="57" y="51"/>
                  </a:lnTo>
                  <a:lnTo>
                    <a:pt x="59" y="56"/>
                  </a:lnTo>
                  <a:lnTo>
                    <a:pt x="63" y="64"/>
                  </a:lnTo>
                  <a:lnTo>
                    <a:pt x="65" y="70"/>
                  </a:lnTo>
                  <a:lnTo>
                    <a:pt x="66" y="77"/>
                  </a:lnTo>
                  <a:lnTo>
                    <a:pt x="67" y="82"/>
                  </a:lnTo>
                  <a:lnTo>
                    <a:pt x="68" y="86"/>
                  </a:lnTo>
                  <a:lnTo>
                    <a:pt x="69" y="94"/>
                  </a:lnTo>
                  <a:lnTo>
                    <a:pt x="70" y="100"/>
                  </a:lnTo>
                  <a:lnTo>
                    <a:pt x="70" y="109"/>
                  </a:lnTo>
                  <a:lnTo>
                    <a:pt x="68" y="120"/>
                  </a:lnTo>
                  <a:lnTo>
                    <a:pt x="65" y="129"/>
                  </a:lnTo>
                  <a:lnTo>
                    <a:pt x="63" y="136"/>
                  </a:lnTo>
                  <a:lnTo>
                    <a:pt x="59" y="142"/>
                  </a:lnTo>
                  <a:lnTo>
                    <a:pt x="57" y="145"/>
                  </a:lnTo>
                  <a:lnTo>
                    <a:pt x="53" y="149"/>
                  </a:lnTo>
                  <a:lnTo>
                    <a:pt x="49" y="153"/>
                  </a:lnTo>
                  <a:lnTo>
                    <a:pt x="45" y="154"/>
                  </a:lnTo>
                  <a:lnTo>
                    <a:pt x="42" y="156"/>
                  </a:lnTo>
                  <a:lnTo>
                    <a:pt x="38" y="157"/>
                  </a:lnTo>
                  <a:lnTo>
                    <a:pt x="35" y="157"/>
                  </a:lnTo>
                  <a:lnTo>
                    <a:pt x="31" y="157"/>
                  </a:lnTo>
                  <a:lnTo>
                    <a:pt x="27" y="156"/>
                  </a:lnTo>
                  <a:lnTo>
                    <a:pt x="23" y="155"/>
                  </a:lnTo>
                  <a:lnTo>
                    <a:pt x="20" y="153"/>
                  </a:lnTo>
                  <a:lnTo>
                    <a:pt x="17" y="150"/>
                  </a:lnTo>
                  <a:lnTo>
                    <a:pt x="14" y="147"/>
                  </a:lnTo>
                  <a:lnTo>
                    <a:pt x="12" y="145"/>
                  </a:lnTo>
                  <a:lnTo>
                    <a:pt x="8" y="140"/>
                  </a:lnTo>
                  <a:lnTo>
                    <a:pt x="6" y="136"/>
                  </a:lnTo>
                  <a:lnTo>
                    <a:pt x="5" y="131"/>
                  </a:lnTo>
                  <a:lnTo>
                    <a:pt x="3" y="126"/>
                  </a:lnTo>
                  <a:lnTo>
                    <a:pt x="2" y="120"/>
                  </a:lnTo>
                  <a:lnTo>
                    <a:pt x="0" y="112"/>
                  </a:lnTo>
                  <a:lnTo>
                    <a:pt x="0" y="108"/>
                  </a:lnTo>
                  <a:lnTo>
                    <a:pt x="0" y="103"/>
                  </a:lnTo>
                  <a:lnTo>
                    <a:pt x="0" y="97"/>
                  </a:lnTo>
                  <a:lnTo>
                    <a:pt x="0" y="92"/>
                  </a:lnTo>
                  <a:lnTo>
                    <a:pt x="1" y="87"/>
                  </a:lnTo>
                  <a:lnTo>
                    <a:pt x="3" y="83"/>
                  </a:lnTo>
                  <a:lnTo>
                    <a:pt x="3" y="78"/>
                  </a:lnTo>
                  <a:lnTo>
                    <a:pt x="5" y="71"/>
                  </a:lnTo>
                  <a:lnTo>
                    <a:pt x="8" y="62"/>
                  </a:lnTo>
                  <a:lnTo>
                    <a:pt x="13" y="48"/>
                  </a:lnTo>
                  <a:lnTo>
                    <a:pt x="17" y="37"/>
                  </a:lnTo>
                  <a:lnTo>
                    <a:pt x="20" y="31"/>
                  </a:lnTo>
                  <a:lnTo>
                    <a:pt x="22" y="27"/>
                  </a:lnTo>
                  <a:lnTo>
                    <a:pt x="23" y="23"/>
                  </a:lnTo>
                  <a:lnTo>
                    <a:pt x="25" y="19"/>
                  </a:lnTo>
                  <a:lnTo>
                    <a:pt x="25" y="14"/>
                  </a:lnTo>
                  <a:lnTo>
                    <a:pt x="27" y="11"/>
                  </a:lnTo>
                  <a:lnTo>
                    <a:pt x="27" y="0"/>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Freeform 15"/>
            <p:cNvSpPr>
              <a:spLocks/>
            </p:cNvSpPr>
            <p:nvPr/>
          </p:nvSpPr>
          <p:spPr bwMode="auto">
            <a:xfrm>
              <a:off x="1782" y="2353"/>
              <a:ext cx="157" cy="72"/>
            </a:xfrm>
            <a:custGeom>
              <a:avLst/>
              <a:gdLst>
                <a:gd name="T0" fmla="*/ 156 w 157"/>
                <a:gd name="T1" fmla="*/ 39 h 72"/>
                <a:gd name="T2" fmla="*/ 150 w 157"/>
                <a:gd name="T3" fmla="*/ 36 h 72"/>
                <a:gd name="T4" fmla="*/ 145 w 157"/>
                <a:gd name="T5" fmla="*/ 32 h 72"/>
                <a:gd name="T6" fmla="*/ 139 w 157"/>
                <a:gd name="T7" fmla="*/ 28 h 72"/>
                <a:gd name="T8" fmla="*/ 133 w 157"/>
                <a:gd name="T9" fmla="*/ 24 h 72"/>
                <a:gd name="T10" fmla="*/ 126 w 157"/>
                <a:gd name="T11" fmla="*/ 20 h 72"/>
                <a:gd name="T12" fmla="*/ 117 w 157"/>
                <a:gd name="T13" fmla="*/ 17 h 72"/>
                <a:gd name="T14" fmla="*/ 109 w 157"/>
                <a:gd name="T15" fmla="*/ 12 h 72"/>
                <a:gd name="T16" fmla="*/ 104 w 157"/>
                <a:gd name="T17" fmla="*/ 11 h 72"/>
                <a:gd name="T18" fmla="*/ 99 w 157"/>
                <a:gd name="T19" fmla="*/ 9 h 72"/>
                <a:gd name="T20" fmla="*/ 90 w 157"/>
                <a:gd name="T21" fmla="*/ 7 h 72"/>
                <a:gd name="T22" fmla="*/ 85 w 157"/>
                <a:gd name="T23" fmla="*/ 4 h 72"/>
                <a:gd name="T24" fmla="*/ 78 w 157"/>
                <a:gd name="T25" fmla="*/ 4 h 72"/>
                <a:gd name="T26" fmla="*/ 73 w 157"/>
                <a:gd name="T27" fmla="*/ 3 h 72"/>
                <a:gd name="T28" fmla="*/ 69 w 157"/>
                <a:gd name="T29" fmla="*/ 1 h 72"/>
                <a:gd name="T30" fmla="*/ 62 w 157"/>
                <a:gd name="T31" fmla="*/ 1 h 72"/>
                <a:gd name="T32" fmla="*/ 55 w 157"/>
                <a:gd name="T33" fmla="*/ 0 h 72"/>
                <a:gd name="T34" fmla="*/ 48 w 157"/>
                <a:gd name="T35" fmla="*/ 0 h 72"/>
                <a:gd name="T36" fmla="*/ 35 w 157"/>
                <a:gd name="T37" fmla="*/ 3 h 72"/>
                <a:gd name="T38" fmla="*/ 27 w 157"/>
                <a:gd name="T39" fmla="*/ 6 h 72"/>
                <a:gd name="T40" fmla="*/ 19 w 157"/>
                <a:gd name="T41" fmla="*/ 8 h 72"/>
                <a:gd name="T42" fmla="*/ 14 w 157"/>
                <a:gd name="T43" fmla="*/ 12 h 72"/>
                <a:gd name="T44" fmla="*/ 10 w 157"/>
                <a:gd name="T45" fmla="*/ 15 h 72"/>
                <a:gd name="T46" fmla="*/ 7 w 157"/>
                <a:gd name="T47" fmla="*/ 19 h 72"/>
                <a:gd name="T48" fmla="*/ 4 w 157"/>
                <a:gd name="T49" fmla="*/ 23 h 72"/>
                <a:gd name="T50" fmla="*/ 3 w 157"/>
                <a:gd name="T51" fmla="*/ 26 h 72"/>
                <a:gd name="T52" fmla="*/ 1 w 157"/>
                <a:gd name="T53" fmla="*/ 31 h 72"/>
                <a:gd name="T54" fmla="*/ 0 w 157"/>
                <a:gd name="T55" fmla="*/ 33 h 72"/>
                <a:gd name="T56" fmla="*/ 0 w 157"/>
                <a:gd name="T57" fmla="*/ 36 h 72"/>
                <a:gd name="T58" fmla="*/ 0 w 157"/>
                <a:gd name="T59" fmla="*/ 42 h 72"/>
                <a:gd name="T60" fmla="*/ 1 w 157"/>
                <a:gd name="T61" fmla="*/ 45 h 72"/>
                <a:gd name="T62" fmla="*/ 2 w 157"/>
                <a:gd name="T63" fmla="*/ 50 h 72"/>
                <a:gd name="T64" fmla="*/ 6 w 157"/>
                <a:gd name="T65" fmla="*/ 51 h 72"/>
                <a:gd name="T66" fmla="*/ 7 w 157"/>
                <a:gd name="T67" fmla="*/ 55 h 72"/>
                <a:gd name="T68" fmla="*/ 11 w 157"/>
                <a:gd name="T69" fmla="*/ 60 h 72"/>
                <a:gd name="T70" fmla="*/ 13 w 157"/>
                <a:gd name="T71" fmla="*/ 61 h 72"/>
                <a:gd name="T72" fmla="*/ 18 w 157"/>
                <a:gd name="T73" fmla="*/ 64 h 72"/>
                <a:gd name="T74" fmla="*/ 21 w 157"/>
                <a:gd name="T75" fmla="*/ 66 h 72"/>
                <a:gd name="T76" fmla="*/ 27 w 157"/>
                <a:gd name="T77" fmla="*/ 67 h 72"/>
                <a:gd name="T78" fmla="*/ 32 w 157"/>
                <a:gd name="T79" fmla="*/ 68 h 72"/>
                <a:gd name="T80" fmla="*/ 38 w 157"/>
                <a:gd name="T81" fmla="*/ 70 h 72"/>
                <a:gd name="T82" fmla="*/ 45 w 157"/>
                <a:gd name="T83" fmla="*/ 71 h 72"/>
                <a:gd name="T84" fmla="*/ 50 w 157"/>
                <a:gd name="T85" fmla="*/ 71 h 72"/>
                <a:gd name="T86" fmla="*/ 54 w 157"/>
                <a:gd name="T87" fmla="*/ 71 h 72"/>
                <a:gd name="T88" fmla="*/ 60 w 157"/>
                <a:gd name="T89" fmla="*/ 71 h 72"/>
                <a:gd name="T90" fmla="*/ 66 w 157"/>
                <a:gd name="T91" fmla="*/ 71 h 72"/>
                <a:gd name="T92" fmla="*/ 70 w 157"/>
                <a:gd name="T93" fmla="*/ 69 h 72"/>
                <a:gd name="T94" fmla="*/ 74 w 157"/>
                <a:gd name="T95" fmla="*/ 67 h 72"/>
                <a:gd name="T96" fmla="*/ 79 w 157"/>
                <a:gd name="T97" fmla="*/ 66 h 72"/>
                <a:gd name="T98" fmla="*/ 86 w 157"/>
                <a:gd name="T99" fmla="*/ 65 h 72"/>
                <a:gd name="T100" fmla="*/ 94 w 157"/>
                <a:gd name="T101" fmla="*/ 62 h 72"/>
                <a:gd name="T102" fmla="*/ 108 w 157"/>
                <a:gd name="T103" fmla="*/ 56 h 72"/>
                <a:gd name="T104" fmla="*/ 120 w 157"/>
                <a:gd name="T105" fmla="*/ 50 h 72"/>
                <a:gd name="T106" fmla="*/ 126 w 157"/>
                <a:gd name="T107" fmla="*/ 47 h 72"/>
                <a:gd name="T108" fmla="*/ 128 w 157"/>
                <a:gd name="T109" fmla="*/ 46 h 72"/>
                <a:gd name="T110" fmla="*/ 133 w 157"/>
                <a:gd name="T111" fmla="*/ 45 h 72"/>
                <a:gd name="T112" fmla="*/ 138 w 157"/>
                <a:gd name="T113" fmla="*/ 43 h 72"/>
                <a:gd name="T114" fmla="*/ 141 w 157"/>
                <a:gd name="T115" fmla="*/ 42 h 72"/>
                <a:gd name="T116" fmla="*/ 145 w 157"/>
                <a:gd name="T117" fmla="*/ 39 h 72"/>
                <a:gd name="T118" fmla="*/ 156 w 157"/>
                <a:gd name="T11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72">
                  <a:moveTo>
                    <a:pt x="156" y="39"/>
                  </a:moveTo>
                  <a:lnTo>
                    <a:pt x="150" y="36"/>
                  </a:lnTo>
                  <a:lnTo>
                    <a:pt x="145" y="32"/>
                  </a:lnTo>
                  <a:lnTo>
                    <a:pt x="139" y="28"/>
                  </a:lnTo>
                  <a:lnTo>
                    <a:pt x="133" y="24"/>
                  </a:lnTo>
                  <a:lnTo>
                    <a:pt x="126" y="20"/>
                  </a:lnTo>
                  <a:lnTo>
                    <a:pt x="117" y="17"/>
                  </a:lnTo>
                  <a:lnTo>
                    <a:pt x="109" y="12"/>
                  </a:lnTo>
                  <a:lnTo>
                    <a:pt x="104" y="11"/>
                  </a:lnTo>
                  <a:lnTo>
                    <a:pt x="99" y="9"/>
                  </a:lnTo>
                  <a:lnTo>
                    <a:pt x="90" y="7"/>
                  </a:lnTo>
                  <a:lnTo>
                    <a:pt x="85" y="4"/>
                  </a:lnTo>
                  <a:lnTo>
                    <a:pt x="78" y="4"/>
                  </a:lnTo>
                  <a:lnTo>
                    <a:pt x="73" y="3"/>
                  </a:lnTo>
                  <a:lnTo>
                    <a:pt x="69" y="1"/>
                  </a:lnTo>
                  <a:lnTo>
                    <a:pt x="62" y="1"/>
                  </a:lnTo>
                  <a:lnTo>
                    <a:pt x="55" y="0"/>
                  </a:lnTo>
                  <a:lnTo>
                    <a:pt x="48" y="0"/>
                  </a:lnTo>
                  <a:lnTo>
                    <a:pt x="35" y="3"/>
                  </a:lnTo>
                  <a:lnTo>
                    <a:pt x="27" y="6"/>
                  </a:lnTo>
                  <a:lnTo>
                    <a:pt x="19" y="8"/>
                  </a:lnTo>
                  <a:lnTo>
                    <a:pt x="14" y="12"/>
                  </a:lnTo>
                  <a:lnTo>
                    <a:pt x="10" y="15"/>
                  </a:lnTo>
                  <a:lnTo>
                    <a:pt x="7" y="19"/>
                  </a:lnTo>
                  <a:lnTo>
                    <a:pt x="4" y="23"/>
                  </a:lnTo>
                  <a:lnTo>
                    <a:pt x="3" y="26"/>
                  </a:lnTo>
                  <a:lnTo>
                    <a:pt x="1" y="31"/>
                  </a:lnTo>
                  <a:lnTo>
                    <a:pt x="0" y="33"/>
                  </a:lnTo>
                  <a:lnTo>
                    <a:pt x="0" y="36"/>
                  </a:lnTo>
                  <a:lnTo>
                    <a:pt x="0" y="42"/>
                  </a:lnTo>
                  <a:lnTo>
                    <a:pt x="1" y="45"/>
                  </a:lnTo>
                  <a:lnTo>
                    <a:pt x="2" y="50"/>
                  </a:lnTo>
                  <a:lnTo>
                    <a:pt x="6" y="51"/>
                  </a:lnTo>
                  <a:lnTo>
                    <a:pt x="7" y="55"/>
                  </a:lnTo>
                  <a:lnTo>
                    <a:pt x="11" y="60"/>
                  </a:lnTo>
                  <a:lnTo>
                    <a:pt x="13" y="61"/>
                  </a:lnTo>
                  <a:lnTo>
                    <a:pt x="18" y="64"/>
                  </a:lnTo>
                  <a:lnTo>
                    <a:pt x="21" y="66"/>
                  </a:lnTo>
                  <a:lnTo>
                    <a:pt x="27" y="67"/>
                  </a:lnTo>
                  <a:lnTo>
                    <a:pt x="32" y="68"/>
                  </a:lnTo>
                  <a:lnTo>
                    <a:pt x="38" y="70"/>
                  </a:lnTo>
                  <a:lnTo>
                    <a:pt x="45" y="71"/>
                  </a:lnTo>
                  <a:lnTo>
                    <a:pt x="50" y="71"/>
                  </a:lnTo>
                  <a:lnTo>
                    <a:pt x="54" y="71"/>
                  </a:lnTo>
                  <a:lnTo>
                    <a:pt x="60" y="71"/>
                  </a:lnTo>
                  <a:lnTo>
                    <a:pt x="66" y="71"/>
                  </a:lnTo>
                  <a:lnTo>
                    <a:pt x="70" y="69"/>
                  </a:lnTo>
                  <a:lnTo>
                    <a:pt x="74" y="67"/>
                  </a:lnTo>
                  <a:lnTo>
                    <a:pt x="79" y="66"/>
                  </a:lnTo>
                  <a:lnTo>
                    <a:pt x="86" y="65"/>
                  </a:lnTo>
                  <a:lnTo>
                    <a:pt x="94" y="62"/>
                  </a:lnTo>
                  <a:lnTo>
                    <a:pt x="108" y="56"/>
                  </a:lnTo>
                  <a:lnTo>
                    <a:pt x="120" y="50"/>
                  </a:lnTo>
                  <a:lnTo>
                    <a:pt x="126" y="47"/>
                  </a:lnTo>
                  <a:lnTo>
                    <a:pt x="128" y="46"/>
                  </a:lnTo>
                  <a:lnTo>
                    <a:pt x="133" y="45"/>
                  </a:lnTo>
                  <a:lnTo>
                    <a:pt x="138" y="43"/>
                  </a:lnTo>
                  <a:lnTo>
                    <a:pt x="141" y="42"/>
                  </a:lnTo>
                  <a:lnTo>
                    <a:pt x="145" y="39"/>
                  </a:lnTo>
                  <a:lnTo>
                    <a:pt x="156" y="39"/>
                  </a:lnTo>
                </a:path>
              </a:pathLst>
            </a:custGeom>
            <a:solidFill>
              <a:srgbClr val="2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Freeform 16"/>
            <p:cNvSpPr>
              <a:spLocks/>
            </p:cNvSpPr>
            <p:nvPr/>
          </p:nvSpPr>
          <p:spPr bwMode="auto">
            <a:xfrm>
              <a:off x="1921" y="2074"/>
              <a:ext cx="170" cy="126"/>
            </a:xfrm>
            <a:custGeom>
              <a:avLst/>
              <a:gdLst>
                <a:gd name="T0" fmla="*/ 169 w 170"/>
                <a:gd name="T1" fmla="*/ 125 h 126"/>
                <a:gd name="T2" fmla="*/ 165 w 170"/>
                <a:gd name="T3" fmla="*/ 102 h 126"/>
                <a:gd name="T4" fmla="*/ 162 w 170"/>
                <a:gd name="T5" fmla="*/ 90 h 126"/>
                <a:gd name="T6" fmla="*/ 156 w 170"/>
                <a:gd name="T7" fmla="*/ 76 h 126"/>
                <a:gd name="T8" fmla="*/ 151 w 170"/>
                <a:gd name="T9" fmla="*/ 65 h 126"/>
                <a:gd name="T10" fmla="*/ 145 w 170"/>
                <a:gd name="T11" fmla="*/ 55 h 126"/>
                <a:gd name="T12" fmla="*/ 138 w 170"/>
                <a:gd name="T13" fmla="*/ 44 h 126"/>
                <a:gd name="T14" fmla="*/ 129 w 170"/>
                <a:gd name="T15" fmla="*/ 34 h 126"/>
                <a:gd name="T16" fmla="*/ 124 w 170"/>
                <a:gd name="T17" fmla="*/ 31 h 126"/>
                <a:gd name="T18" fmla="*/ 117 w 170"/>
                <a:gd name="T19" fmla="*/ 26 h 126"/>
                <a:gd name="T20" fmla="*/ 109 w 170"/>
                <a:gd name="T21" fmla="*/ 19 h 126"/>
                <a:gd name="T22" fmla="*/ 101 w 170"/>
                <a:gd name="T23" fmla="*/ 14 h 126"/>
                <a:gd name="T24" fmla="*/ 93 w 170"/>
                <a:gd name="T25" fmla="*/ 11 h 126"/>
                <a:gd name="T26" fmla="*/ 83 w 170"/>
                <a:gd name="T27" fmla="*/ 6 h 126"/>
                <a:gd name="T28" fmla="*/ 77 w 170"/>
                <a:gd name="T29" fmla="*/ 4 h 126"/>
                <a:gd name="T30" fmla="*/ 66 w 170"/>
                <a:gd name="T31" fmla="*/ 3 h 126"/>
                <a:gd name="T32" fmla="*/ 55 w 170"/>
                <a:gd name="T33" fmla="*/ 1 h 126"/>
                <a:gd name="T34" fmla="*/ 46 w 170"/>
                <a:gd name="T35" fmla="*/ 0 h 126"/>
                <a:gd name="T36" fmla="*/ 41 w 170"/>
                <a:gd name="T37" fmla="*/ 0 h 126"/>
                <a:gd name="T38" fmla="*/ 31 w 170"/>
                <a:gd name="T39" fmla="*/ 2 h 126"/>
                <a:gd name="T40" fmla="*/ 23 w 170"/>
                <a:gd name="T41" fmla="*/ 6 h 126"/>
                <a:gd name="T42" fmla="*/ 18 w 170"/>
                <a:gd name="T43" fmla="*/ 9 h 126"/>
                <a:gd name="T44" fmla="*/ 13 w 170"/>
                <a:gd name="T45" fmla="*/ 11 h 126"/>
                <a:gd name="T46" fmla="*/ 9 w 170"/>
                <a:gd name="T47" fmla="*/ 17 h 126"/>
                <a:gd name="T48" fmla="*/ 6 w 170"/>
                <a:gd name="T49" fmla="*/ 23 h 126"/>
                <a:gd name="T50" fmla="*/ 3 w 170"/>
                <a:gd name="T51" fmla="*/ 31 h 126"/>
                <a:gd name="T52" fmla="*/ 1 w 170"/>
                <a:gd name="T53" fmla="*/ 38 h 126"/>
                <a:gd name="T54" fmla="*/ 1 w 170"/>
                <a:gd name="T55" fmla="*/ 48 h 126"/>
                <a:gd name="T56" fmla="*/ 0 w 170"/>
                <a:gd name="T57" fmla="*/ 55 h 126"/>
                <a:gd name="T58" fmla="*/ 1 w 170"/>
                <a:gd name="T59" fmla="*/ 62 h 126"/>
                <a:gd name="T60" fmla="*/ 5 w 170"/>
                <a:gd name="T61" fmla="*/ 69 h 126"/>
                <a:gd name="T62" fmla="*/ 8 w 170"/>
                <a:gd name="T63" fmla="*/ 76 h 126"/>
                <a:gd name="T64" fmla="*/ 12 w 170"/>
                <a:gd name="T65" fmla="*/ 80 h 126"/>
                <a:gd name="T66" fmla="*/ 15 w 170"/>
                <a:gd name="T67" fmla="*/ 85 h 126"/>
                <a:gd name="T68" fmla="*/ 21 w 170"/>
                <a:gd name="T69" fmla="*/ 89 h 126"/>
                <a:gd name="T70" fmla="*/ 31 w 170"/>
                <a:gd name="T71" fmla="*/ 97 h 126"/>
                <a:gd name="T72" fmla="*/ 41 w 170"/>
                <a:gd name="T73" fmla="*/ 97 h 126"/>
                <a:gd name="T74" fmla="*/ 51 w 170"/>
                <a:gd name="T75" fmla="*/ 98 h 126"/>
                <a:gd name="T76" fmla="*/ 57 w 170"/>
                <a:gd name="T77" fmla="*/ 97 h 126"/>
                <a:gd name="T78" fmla="*/ 67 w 170"/>
                <a:gd name="T79" fmla="*/ 93 h 126"/>
                <a:gd name="T80" fmla="*/ 78 w 170"/>
                <a:gd name="T81" fmla="*/ 91 h 126"/>
                <a:gd name="T82" fmla="*/ 93 w 170"/>
                <a:gd name="T83" fmla="*/ 89 h 126"/>
                <a:gd name="T84" fmla="*/ 103 w 170"/>
                <a:gd name="T85" fmla="*/ 88 h 126"/>
                <a:gd name="T86" fmla="*/ 115 w 170"/>
                <a:gd name="T87" fmla="*/ 86 h 126"/>
                <a:gd name="T88" fmla="*/ 122 w 170"/>
                <a:gd name="T89" fmla="*/ 86 h 126"/>
                <a:gd name="T90" fmla="*/ 131 w 170"/>
                <a:gd name="T91" fmla="*/ 87 h 126"/>
                <a:gd name="T92" fmla="*/ 137 w 170"/>
                <a:gd name="T93" fmla="*/ 90 h 126"/>
                <a:gd name="T94" fmla="*/ 144 w 170"/>
                <a:gd name="T95" fmla="*/ 94 h 126"/>
                <a:gd name="T96" fmla="*/ 151 w 170"/>
                <a:gd name="T97" fmla="*/ 102 h 126"/>
                <a:gd name="T98" fmla="*/ 154 w 170"/>
                <a:gd name="T99" fmla="*/ 106 h 126"/>
                <a:gd name="T100" fmla="*/ 159 w 170"/>
                <a:gd name="T101" fmla="*/ 111 h 126"/>
                <a:gd name="T102" fmla="*/ 163 w 170"/>
                <a:gd name="T103" fmla="*/ 115 h 126"/>
                <a:gd name="T104" fmla="*/ 169 w 170"/>
                <a:gd name="T105"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26">
                  <a:moveTo>
                    <a:pt x="169" y="125"/>
                  </a:moveTo>
                  <a:lnTo>
                    <a:pt x="165" y="102"/>
                  </a:lnTo>
                  <a:lnTo>
                    <a:pt x="162" y="90"/>
                  </a:lnTo>
                  <a:lnTo>
                    <a:pt x="156" y="76"/>
                  </a:lnTo>
                  <a:lnTo>
                    <a:pt x="151" y="65"/>
                  </a:lnTo>
                  <a:lnTo>
                    <a:pt x="145" y="55"/>
                  </a:lnTo>
                  <a:lnTo>
                    <a:pt x="138" y="44"/>
                  </a:lnTo>
                  <a:lnTo>
                    <a:pt x="129" y="34"/>
                  </a:lnTo>
                  <a:lnTo>
                    <a:pt x="124" y="31"/>
                  </a:lnTo>
                  <a:lnTo>
                    <a:pt x="117" y="26"/>
                  </a:lnTo>
                  <a:lnTo>
                    <a:pt x="109" y="19"/>
                  </a:lnTo>
                  <a:lnTo>
                    <a:pt x="101" y="14"/>
                  </a:lnTo>
                  <a:lnTo>
                    <a:pt x="93" y="11"/>
                  </a:lnTo>
                  <a:lnTo>
                    <a:pt x="83" y="6"/>
                  </a:lnTo>
                  <a:lnTo>
                    <a:pt x="77" y="4"/>
                  </a:lnTo>
                  <a:lnTo>
                    <a:pt x="66" y="3"/>
                  </a:lnTo>
                  <a:lnTo>
                    <a:pt x="55" y="1"/>
                  </a:lnTo>
                  <a:lnTo>
                    <a:pt x="46" y="0"/>
                  </a:lnTo>
                  <a:lnTo>
                    <a:pt x="41" y="0"/>
                  </a:lnTo>
                  <a:lnTo>
                    <a:pt x="31" y="2"/>
                  </a:lnTo>
                  <a:lnTo>
                    <a:pt x="23" y="6"/>
                  </a:lnTo>
                  <a:lnTo>
                    <a:pt x="18" y="9"/>
                  </a:lnTo>
                  <a:lnTo>
                    <a:pt x="13" y="11"/>
                  </a:lnTo>
                  <a:lnTo>
                    <a:pt x="9" y="17"/>
                  </a:lnTo>
                  <a:lnTo>
                    <a:pt x="6" y="23"/>
                  </a:lnTo>
                  <a:lnTo>
                    <a:pt x="3" y="31"/>
                  </a:lnTo>
                  <a:lnTo>
                    <a:pt x="1" y="38"/>
                  </a:lnTo>
                  <a:lnTo>
                    <a:pt x="1" y="48"/>
                  </a:lnTo>
                  <a:lnTo>
                    <a:pt x="0" y="55"/>
                  </a:lnTo>
                  <a:lnTo>
                    <a:pt x="1" y="62"/>
                  </a:lnTo>
                  <a:lnTo>
                    <a:pt x="5" y="69"/>
                  </a:lnTo>
                  <a:lnTo>
                    <a:pt x="8" y="76"/>
                  </a:lnTo>
                  <a:lnTo>
                    <a:pt x="12" y="80"/>
                  </a:lnTo>
                  <a:lnTo>
                    <a:pt x="15" y="85"/>
                  </a:lnTo>
                  <a:lnTo>
                    <a:pt x="21" y="89"/>
                  </a:lnTo>
                  <a:lnTo>
                    <a:pt x="31" y="97"/>
                  </a:lnTo>
                  <a:lnTo>
                    <a:pt x="41" y="97"/>
                  </a:lnTo>
                  <a:lnTo>
                    <a:pt x="51" y="98"/>
                  </a:lnTo>
                  <a:lnTo>
                    <a:pt x="57" y="97"/>
                  </a:lnTo>
                  <a:lnTo>
                    <a:pt x="67" y="93"/>
                  </a:lnTo>
                  <a:lnTo>
                    <a:pt x="78" y="91"/>
                  </a:lnTo>
                  <a:lnTo>
                    <a:pt x="93" y="89"/>
                  </a:lnTo>
                  <a:lnTo>
                    <a:pt x="103" y="88"/>
                  </a:lnTo>
                  <a:lnTo>
                    <a:pt x="115" y="86"/>
                  </a:lnTo>
                  <a:lnTo>
                    <a:pt x="122" y="86"/>
                  </a:lnTo>
                  <a:lnTo>
                    <a:pt x="131" y="87"/>
                  </a:lnTo>
                  <a:lnTo>
                    <a:pt x="137" y="90"/>
                  </a:lnTo>
                  <a:lnTo>
                    <a:pt x="144" y="94"/>
                  </a:lnTo>
                  <a:lnTo>
                    <a:pt x="151" y="102"/>
                  </a:lnTo>
                  <a:lnTo>
                    <a:pt x="154" y="106"/>
                  </a:lnTo>
                  <a:lnTo>
                    <a:pt x="159" y="111"/>
                  </a:lnTo>
                  <a:lnTo>
                    <a:pt x="163" y="115"/>
                  </a:lnTo>
                  <a:lnTo>
                    <a:pt x="169" y="125"/>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17"/>
            <p:cNvSpPr>
              <a:spLocks/>
            </p:cNvSpPr>
            <p:nvPr/>
          </p:nvSpPr>
          <p:spPr bwMode="auto">
            <a:xfrm>
              <a:off x="2534" y="2447"/>
              <a:ext cx="96" cy="213"/>
            </a:xfrm>
            <a:custGeom>
              <a:avLst/>
              <a:gdLst>
                <a:gd name="T0" fmla="*/ 37 w 96"/>
                <a:gd name="T1" fmla="*/ 0 h 213"/>
                <a:gd name="T2" fmla="*/ 42 w 96"/>
                <a:gd name="T3" fmla="*/ 7 h 213"/>
                <a:gd name="T4" fmla="*/ 47 w 96"/>
                <a:gd name="T5" fmla="*/ 15 h 213"/>
                <a:gd name="T6" fmla="*/ 52 w 96"/>
                <a:gd name="T7" fmla="*/ 23 h 213"/>
                <a:gd name="T8" fmla="*/ 59 w 96"/>
                <a:gd name="T9" fmla="*/ 32 h 213"/>
                <a:gd name="T10" fmla="*/ 64 w 96"/>
                <a:gd name="T11" fmla="*/ 41 h 213"/>
                <a:gd name="T12" fmla="*/ 70 w 96"/>
                <a:gd name="T13" fmla="*/ 52 h 213"/>
                <a:gd name="T14" fmla="*/ 74 w 96"/>
                <a:gd name="T15" fmla="*/ 62 h 213"/>
                <a:gd name="T16" fmla="*/ 78 w 96"/>
                <a:gd name="T17" fmla="*/ 69 h 213"/>
                <a:gd name="T18" fmla="*/ 80 w 96"/>
                <a:gd name="T19" fmla="*/ 77 h 213"/>
                <a:gd name="T20" fmla="*/ 84 w 96"/>
                <a:gd name="T21" fmla="*/ 87 h 213"/>
                <a:gd name="T22" fmla="*/ 87 w 96"/>
                <a:gd name="T23" fmla="*/ 96 h 213"/>
                <a:gd name="T24" fmla="*/ 90 w 96"/>
                <a:gd name="T25" fmla="*/ 104 h 213"/>
                <a:gd name="T26" fmla="*/ 91 w 96"/>
                <a:gd name="T27" fmla="*/ 111 h 213"/>
                <a:gd name="T28" fmla="*/ 92 w 96"/>
                <a:gd name="T29" fmla="*/ 116 h 213"/>
                <a:gd name="T30" fmla="*/ 94 w 96"/>
                <a:gd name="T31" fmla="*/ 127 h 213"/>
                <a:gd name="T32" fmla="*/ 95 w 96"/>
                <a:gd name="T33" fmla="*/ 135 h 213"/>
                <a:gd name="T34" fmla="*/ 95 w 96"/>
                <a:gd name="T35" fmla="*/ 147 h 213"/>
                <a:gd name="T36" fmla="*/ 92 w 96"/>
                <a:gd name="T37" fmla="*/ 162 h 213"/>
                <a:gd name="T38" fmla="*/ 89 w 96"/>
                <a:gd name="T39" fmla="*/ 174 h 213"/>
                <a:gd name="T40" fmla="*/ 84 w 96"/>
                <a:gd name="T41" fmla="*/ 184 h 213"/>
                <a:gd name="T42" fmla="*/ 80 w 96"/>
                <a:gd name="T43" fmla="*/ 191 h 213"/>
                <a:gd name="T44" fmla="*/ 77 w 96"/>
                <a:gd name="T45" fmla="*/ 196 h 213"/>
                <a:gd name="T46" fmla="*/ 71 w 96"/>
                <a:gd name="T47" fmla="*/ 201 h 213"/>
                <a:gd name="T48" fmla="*/ 67 w 96"/>
                <a:gd name="T49" fmla="*/ 206 h 213"/>
                <a:gd name="T50" fmla="*/ 62 w 96"/>
                <a:gd name="T51" fmla="*/ 208 h 213"/>
                <a:gd name="T52" fmla="*/ 56 w 96"/>
                <a:gd name="T53" fmla="*/ 211 h 213"/>
                <a:gd name="T54" fmla="*/ 52 w 96"/>
                <a:gd name="T55" fmla="*/ 212 h 213"/>
                <a:gd name="T56" fmla="*/ 47 w 96"/>
                <a:gd name="T57" fmla="*/ 212 h 213"/>
                <a:gd name="T58" fmla="*/ 42 w 96"/>
                <a:gd name="T59" fmla="*/ 212 h 213"/>
                <a:gd name="T60" fmla="*/ 37 w 96"/>
                <a:gd name="T61" fmla="*/ 211 h 213"/>
                <a:gd name="T62" fmla="*/ 33 w 96"/>
                <a:gd name="T63" fmla="*/ 209 h 213"/>
                <a:gd name="T64" fmla="*/ 28 w 96"/>
                <a:gd name="T65" fmla="*/ 206 h 213"/>
                <a:gd name="T66" fmla="*/ 24 w 96"/>
                <a:gd name="T67" fmla="*/ 202 h 213"/>
                <a:gd name="T68" fmla="*/ 20 w 96"/>
                <a:gd name="T69" fmla="*/ 198 h 213"/>
                <a:gd name="T70" fmla="*/ 15 w 96"/>
                <a:gd name="T71" fmla="*/ 195 h 213"/>
                <a:gd name="T72" fmla="*/ 12 w 96"/>
                <a:gd name="T73" fmla="*/ 188 h 213"/>
                <a:gd name="T74" fmla="*/ 9 w 96"/>
                <a:gd name="T75" fmla="*/ 183 h 213"/>
                <a:gd name="T76" fmla="*/ 6 w 96"/>
                <a:gd name="T77" fmla="*/ 177 h 213"/>
                <a:gd name="T78" fmla="*/ 4 w 96"/>
                <a:gd name="T79" fmla="*/ 169 h 213"/>
                <a:gd name="T80" fmla="*/ 3 w 96"/>
                <a:gd name="T81" fmla="*/ 161 h 213"/>
                <a:gd name="T82" fmla="*/ 1 w 96"/>
                <a:gd name="T83" fmla="*/ 153 h 213"/>
                <a:gd name="T84" fmla="*/ 0 w 96"/>
                <a:gd name="T85" fmla="*/ 146 h 213"/>
                <a:gd name="T86" fmla="*/ 0 w 96"/>
                <a:gd name="T87" fmla="*/ 139 h 213"/>
                <a:gd name="T88" fmla="*/ 0 w 96"/>
                <a:gd name="T89" fmla="*/ 131 h 213"/>
                <a:gd name="T90" fmla="*/ 0 w 96"/>
                <a:gd name="T91" fmla="*/ 125 h 213"/>
                <a:gd name="T92" fmla="*/ 2 w 96"/>
                <a:gd name="T93" fmla="*/ 118 h 213"/>
                <a:gd name="T94" fmla="*/ 3 w 96"/>
                <a:gd name="T95" fmla="*/ 112 h 213"/>
                <a:gd name="T96" fmla="*/ 5 w 96"/>
                <a:gd name="T97" fmla="*/ 106 h 213"/>
                <a:gd name="T98" fmla="*/ 6 w 96"/>
                <a:gd name="T99" fmla="*/ 97 h 213"/>
                <a:gd name="T100" fmla="*/ 10 w 96"/>
                <a:gd name="T101" fmla="*/ 85 h 213"/>
                <a:gd name="T102" fmla="*/ 18 w 96"/>
                <a:gd name="T103" fmla="*/ 66 h 213"/>
                <a:gd name="T104" fmla="*/ 24 w 96"/>
                <a:gd name="T105" fmla="*/ 51 h 213"/>
                <a:gd name="T106" fmla="*/ 28 w 96"/>
                <a:gd name="T107" fmla="*/ 43 h 213"/>
                <a:gd name="T108" fmla="*/ 31 w 96"/>
                <a:gd name="T109" fmla="*/ 37 h 213"/>
                <a:gd name="T110" fmla="*/ 33 w 96"/>
                <a:gd name="T111" fmla="*/ 32 h 213"/>
                <a:gd name="T112" fmla="*/ 34 w 96"/>
                <a:gd name="T113" fmla="*/ 25 h 213"/>
                <a:gd name="T114" fmla="*/ 36 w 96"/>
                <a:gd name="T115" fmla="*/ 20 h 213"/>
                <a:gd name="T116" fmla="*/ 37 w 96"/>
                <a:gd name="T117" fmla="*/ 14 h 213"/>
                <a:gd name="T118" fmla="*/ 37 w 96"/>
                <a:gd name="T11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213">
                  <a:moveTo>
                    <a:pt x="37" y="0"/>
                  </a:moveTo>
                  <a:lnTo>
                    <a:pt x="42" y="7"/>
                  </a:lnTo>
                  <a:lnTo>
                    <a:pt x="47" y="15"/>
                  </a:lnTo>
                  <a:lnTo>
                    <a:pt x="52" y="23"/>
                  </a:lnTo>
                  <a:lnTo>
                    <a:pt x="59" y="32"/>
                  </a:lnTo>
                  <a:lnTo>
                    <a:pt x="64" y="41"/>
                  </a:lnTo>
                  <a:lnTo>
                    <a:pt x="70" y="52"/>
                  </a:lnTo>
                  <a:lnTo>
                    <a:pt x="74" y="62"/>
                  </a:lnTo>
                  <a:lnTo>
                    <a:pt x="78" y="69"/>
                  </a:lnTo>
                  <a:lnTo>
                    <a:pt x="80" y="77"/>
                  </a:lnTo>
                  <a:lnTo>
                    <a:pt x="84" y="87"/>
                  </a:lnTo>
                  <a:lnTo>
                    <a:pt x="87" y="96"/>
                  </a:lnTo>
                  <a:lnTo>
                    <a:pt x="90" y="104"/>
                  </a:lnTo>
                  <a:lnTo>
                    <a:pt x="91" y="111"/>
                  </a:lnTo>
                  <a:lnTo>
                    <a:pt x="92" y="116"/>
                  </a:lnTo>
                  <a:lnTo>
                    <a:pt x="94" y="127"/>
                  </a:lnTo>
                  <a:lnTo>
                    <a:pt x="95" y="135"/>
                  </a:lnTo>
                  <a:lnTo>
                    <a:pt x="95" y="147"/>
                  </a:lnTo>
                  <a:lnTo>
                    <a:pt x="92" y="162"/>
                  </a:lnTo>
                  <a:lnTo>
                    <a:pt x="89" y="174"/>
                  </a:lnTo>
                  <a:lnTo>
                    <a:pt x="84" y="184"/>
                  </a:lnTo>
                  <a:lnTo>
                    <a:pt x="80" y="191"/>
                  </a:lnTo>
                  <a:lnTo>
                    <a:pt x="77" y="196"/>
                  </a:lnTo>
                  <a:lnTo>
                    <a:pt x="71" y="201"/>
                  </a:lnTo>
                  <a:lnTo>
                    <a:pt x="67" y="206"/>
                  </a:lnTo>
                  <a:lnTo>
                    <a:pt x="62" y="208"/>
                  </a:lnTo>
                  <a:lnTo>
                    <a:pt x="56" y="211"/>
                  </a:lnTo>
                  <a:lnTo>
                    <a:pt x="52" y="212"/>
                  </a:lnTo>
                  <a:lnTo>
                    <a:pt x="47" y="212"/>
                  </a:lnTo>
                  <a:lnTo>
                    <a:pt x="42" y="212"/>
                  </a:lnTo>
                  <a:lnTo>
                    <a:pt x="37" y="211"/>
                  </a:lnTo>
                  <a:lnTo>
                    <a:pt x="33" y="209"/>
                  </a:lnTo>
                  <a:lnTo>
                    <a:pt x="28" y="206"/>
                  </a:lnTo>
                  <a:lnTo>
                    <a:pt x="24" y="202"/>
                  </a:lnTo>
                  <a:lnTo>
                    <a:pt x="20" y="198"/>
                  </a:lnTo>
                  <a:lnTo>
                    <a:pt x="15" y="195"/>
                  </a:lnTo>
                  <a:lnTo>
                    <a:pt x="12" y="188"/>
                  </a:lnTo>
                  <a:lnTo>
                    <a:pt x="9" y="183"/>
                  </a:lnTo>
                  <a:lnTo>
                    <a:pt x="6" y="177"/>
                  </a:lnTo>
                  <a:lnTo>
                    <a:pt x="4" y="169"/>
                  </a:lnTo>
                  <a:lnTo>
                    <a:pt x="3" y="161"/>
                  </a:lnTo>
                  <a:lnTo>
                    <a:pt x="1" y="153"/>
                  </a:lnTo>
                  <a:lnTo>
                    <a:pt x="0" y="146"/>
                  </a:lnTo>
                  <a:lnTo>
                    <a:pt x="0" y="139"/>
                  </a:lnTo>
                  <a:lnTo>
                    <a:pt x="0" y="131"/>
                  </a:lnTo>
                  <a:lnTo>
                    <a:pt x="0" y="125"/>
                  </a:lnTo>
                  <a:lnTo>
                    <a:pt x="2" y="118"/>
                  </a:lnTo>
                  <a:lnTo>
                    <a:pt x="3" y="112"/>
                  </a:lnTo>
                  <a:lnTo>
                    <a:pt x="5" y="106"/>
                  </a:lnTo>
                  <a:lnTo>
                    <a:pt x="6" y="97"/>
                  </a:lnTo>
                  <a:lnTo>
                    <a:pt x="10" y="85"/>
                  </a:lnTo>
                  <a:lnTo>
                    <a:pt x="18" y="66"/>
                  </a:lnTo>
                  <a:lnTo>
                    <a:pt x="24" y="51"/>
                  </a:lnTo>
                  <a:lnTo>
                    <a:pt x="28" y="43"/>
                  </a:lnTo>
                  <a:lnTo>
                    <a:pt x="31" y="37"/>
                  </a:lnTo>
                  <a:lnTo>
                    <a:pt x="33" y="32"/>
                  </a:lnTo>
                  <a:lnTo>
                    <a:pt x="34" y="25"/>
                  </a:lnTo>
                  <a:lnTo>
                    <a:pt x="36" y="20"/>
                  </a:lnTo>
                  <a:lnTo>
                    <a:pt x="37" y="14"/>
                  </a:lnTo>
                  <a:lnTo>
                    <a:pt x="37" y="0"/>
                  </a:lnTo>
                </a:path>
              </a:pathLst>
            </a:custGeom>
            <a:solidFill>
              <a:srgbClr val="4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Freeform 18"/>
            <p:cNvSpPr>
              <a:spLocks/>
            </p:cNvSpPr>
            <p:nvPr/>
          </p:nvSpPr>
          <p:spPr bwMode="auto">
            <a:xfrm>
              <a:off x="2722" y="2274"/>
              <a:ext cx="188" cy="121"/>
            </a:xfrm>
            <a:custGeom>
              <a:avLst/>
              <a:gdLst>
                <a:gd name="T0" fmla="*/ 28 w 188"/>
                <a:gd name="T1" fmla="*/ 45 h 121"/>
                <a:gd name="T2" fmla="*/ 25 w 188"/>
                <a:gd name="T3" fmla="*/ 44 h 121"/>
                <a:gd name="T4" fmla="*/ 22 w 188"/>
                <a:gd name="T5" fmla="*/ 44 h 121"/>
                <a:gd name="T6" fmla="*/ 16 w 188"/>
                <a:gd name="T7" fmla="*/ 43 h 121"/>
                <a:gd name="T8" fmla="*/ 10 w 188"/>
                <a:gd name="T9" fmla="*/ 42 h 121"/>
                <a:gd name="T10" fmla="*/ 0 w 188"/>
                <a:gd name="T11" fmla="*/ 43 h 121"/>
                <a:gd name="T12" fmla="*/ 20 w 188"/>
                <a:gd name="T13" fmla="*/ 31 h 121"/>
                <a:gd name="T14" fmla="*/ 32 w 188"/>
                <a:gd name="T15" fmla="*/ 23 h 121"/>
                <a:gd name="T16" fmla="*/ 45 w 188"/>
                <a:gd name="T17" fmla="*/ 16 h 121"/>
                <a:gd name="T18" fmla="*/ 61 w 188"/>
                <a:gd name="T19" fmla="*/ 10 h 121"/>
                <a:gd name="T20" fmla="*/ 77 w 188"/>
                <a:gd name="T21" fmla="*/ 4 h 121"/>
                <a:gd name="T22" fmla="*/ 89 w 188"/>
                <a:gd name="T23" fmla="*/ 2 h 121"/>
                <a:gd name="T24" fmla="*/ 106 w 188"/>
                <a:gd name="T25" fmla="*/ 0 h 121"/>
                <a:gd name="T26" fmla="*/ 118 w 188"/>
                <a:gd name="T27" fmla="*/ 0 h 121"/>
                <a:gd name="T28" fmla="*/ 131 w 188"/>
                <a:gd name="T29" fmla="*/ 4 h 121"/>
                <a:gd name="T30" fmla="*/ 142 w 188"/>
                <a:gd name="T31" fmla="*/ 8 h 121"/>
                <a:gd name="T32" fmla="*/ 153 w 188"/>
                <a:gd name="T33" fmla="*/ 14 h 121"/>
                <a:gd name="T34" fmla="*/ 160 w 188"/>
                <a:gd name="T35" fmla="*/ 19 h 121"/>
                <a:gd name="T36" fmla="*/ 169 w 188"/>
                <a:gd name="T37" fmla="*/ 28 h 121"/>
                <a:gd name="T38" fmla="*/ 175 w 188"/>
                <a:gd name="T39" fmla="*/ 38 h 121"/>
                <a:gd name="T40" fmla="*/ 179 w 188"/>
                <a:gd name="T41" fmla="*/ 46 h 121"/>
                <a:gd name="T42" fmla="*/ 183 w 188"/>
                <a:gd name="T43" fmla="*/ 56 h 121"/>
                <a:gd name="T44" fmla="*/ 186 w 188"/>
                <a:gd name="T45" fmla="*/ 65 h 121"/>
                <a:gd name="T46" fmla="*/ 187 w 188"/>
                <a:gd name="T47" fmla="*/ 75 h 121"/>
                <a:gd name="T48" fmla="*/ 187 w 188"/>
                <a:gd name="T49" fmla="*/ 83 h 121"/>
                <a:gd name="T50" fmla="*/ 185 w 188"/>
                <a:gd name="T51" fmla="*/ 93 h 121"/>
                <a:gd name="T52" fmla="*/ 183 w 188"/>
                <a:gd name="T53" fmla="*/ 100 h 121"/>
                <a:gd name="T54" fmla="*/ 181 w 188"/>
                <a:gd name="T55" fmla="*/ 104 h 121"/>
                <a:gd name="T56" fmla="*/ 176 w 188"/>
                <a:gd name="T57" fmla="*/ 109 h 121"/>
                <a:gd name="T58" fmla="*/ 172 w 188"/>
                <a:gd name="T59" fmla="*/ 112 h 121"/>
                <a:gd name="T60" fmla="*/ 166 w 188"/>
                <a:gd name="T61" fmla="*/ 116 h 121"/>
                <a:gd name="T62" fmla="*/ 159 w 188"/>
                <a:gd name="T63" fmla="*/ 118 h 121"/>
                <a:gd name="T64" fmla="*/ 153 w 188"/>
                <a:gd name="T65" fmla="*/ 119 h 121"/>
                <a:gd name="T66" fmla="*/ 146 w 188"/>
                <a:gd name="T67" fmla="*/ 120 h 121"/>
                <a:gd name="T68" fmla="*/ 139 w 188"/>
                <a:gd name="T69" fmla="*/ 120 h 121"/>
                <a:gd name="T70" fmla="*/ 131 w 188"/>
                <a:gd name="T71" fmla="*/ 119 h 121"/>
                <a:gd name="T72" fmla="*/ 124 w 188"/>
                <a:gd name="T73" fmla="*/ 119 h 121"/>
                <a:gd name="T74" fmla="*/ 118 w 188"/>
                <a:gd name="T75" fmla="*/ 118 h 121"/>
                <a:gd name="T76" fmla="*/ 110 w 188"/>
                <a:gd name="T77" fmla="*/ 115 h 121"/>
                <a:gd name="T78" fmla="*/ 103 w 188"/>
                <a:gd name="T79" fmla="*/ 112 h 121"/>
                <a:gd name="T80" fmla="*/ 96 w 188"/>
                <a:gd name="T81" fmla="*/ 105 h 121"/>
                <a:gd name="T82" fmla="*/ 90 w 188"/>
                <a:gd name="T83" fmla="*/ 99 h 121"/>
                <a:gd name="T84" fmla="*/ 85 w 188"/>
                <a:gd name="T85" fmla="*/ 89 h 121"/>
                <a:gd name="T86" fmla="*/ 78 w 188"/>
                <a:gd name="T87" fmla="*/ 81 h 121"/>
                <a:gd name="T88" fmla="*/ 71 w 188"/>
                <a:gd name="T89" fmla="*/ 72 h 121"/>
                <a:gd name="T90" fmla="*/ 66 w 188"/>
                <a:gd name="T91" fmla="*/ 66 h 121"/>
                <a:gd name="T92" fmla="*/ 59 w 188"/>
                <a:gd name="T93" fmla="*/ 57 h 121"/>
                <a:gd name="T94" fmla="*/ 53 w 188"/>
                <a:gd name="T95" fmla="*/ 51 h 121"/>
                <a:gd name="T96" fmla="*/ 45 w 188"/>
                <a:gd name="T97" fmla="*/ 49 h 121"/>
                <a:gd name="T98" fmla="*/ 37 w 188"/>
                <a:gd name="T99" fmla="*/ 46 h 121"/>
                <a:gd name="T100" fmla="*/ 32 w 188"/>
                <a:gd name="T101" fmla="*/ 46 h 121"/>
                <a:gd name="T102" fmla="*/ 28 w 188"/>
                <a:gd name="T103" fmla="*/ 4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21">
                  <a:moveTo>
                    <a:pt x="28" y="45"/>
                  </a:moveTo>
                  <a:lnTo>
                    <a:pt x="25" y="44"/>
                  </a:lnTo>
                  <a:lnTo>
                    <a:pt x="22" y="44"/>
                  </a:lnTo>
                  <a:lnTo>
                    <a:pt x="16" y="43"/>
                  </a:lnTo>
                  <a:lnTo>
                    <a:pt x="10" y="42"/>
                  </a:lnTo>
                  <a:lnTo>
                    <a:pt x="0" y="43"/>
                  </a:lnTo>
                  <a:lnTo>
                    <a:pt x="20" y="31"/>
                  </a:lnTo>
                  <a:lnTo>
                    <a:pt x="32" y="23"/>
                  </a:lnTo>
                  <a:lnTo>
                    <a:pt x="45" y="16"/>
                  </a:lnTo>
                  <a:lnTo>
                    <a:pt x="61" y="10"/>
                  </a:lnTo>
                  <a:lnTo>
                    <a:pt x="77" y="4"/>
                  </a:lnTo>
                  <a:lnTo>
                    <a:pt x="89" y="2"/>
                  </a:lnTo>
                  <a:lnTo>
                    <a:pt x="106" y="0"/>
                  </a:lnTo>
                  <a:lnTo>
                    <a:pt x="118" y="0"/>
                  </a:lnTo>
                  <a:lnTo>
                    <a:pt x="131" y="4"/>
                  </a:lnTo>
                  <a:lnTo>
                    <a:pt x="142" y="8"/>
                  </a:lnTo>
                  <a:lnTo>
                    <a:pt x="153" y="14"/>
                  </a:lnTo>
                  <a:lnTo>
                    <a:pt x="160" y="19"/>
                  </a:lnTo>
                  <a:lnTo>
                    <a:pt x="169" y="28"/>
                  </a:lnTo>
                  <a:lnTo>
                    <a:pt x="175" y="38"/>
                  </a:lnTo>
                  <a:lnTo>
                    <a:pt x="179" y="46"/>
                  </a:lnTo>
                  <a:lnTo>
                    <a:pt x="183" y="56"/>
                  </a:lnTo>
                  <a:lnTo>
                    <a:pt x="186" y="65"/>
                  </a:lnTo>
                  <a:lnTo>
                    <a:pt x="187" y="75"/>
                  </a:lnTo>
                  <a:lnTo>
                    <a:pt x="187" y="83"/>
                  </a:lnTo>
                  <a:lnTo>
                    <a:pt x="185" y="93"/>
                  </a:lnTo>
                  <a:lnTo>
                    <a:pt x="183" y="100"/>
                  </a:lnTo>
                  <a:lnTo>
                    <a:pt x="181" y="104"/>
                  </a:lnTo>
                  <a:lnTo>
                    <a:pt x="176" y="109"/>
                  </a:lnTo>
                  <a:lnTo>
                    <a:pt x="172" y="112"/>
                  </a:lnTo>
                  <a:lnTo>
                    <a:pt x="166" y="116"/>
                  </a:lnTo>
                  <a:lnTo>
                    <a:pt x="159" y="118"/>
                  </a:lnTo>
                  <a:lnTo>
                    <a:pt x="153" y="119"/>
                  </a:lnTo>
                  <a:lnTo>
                    <a:pt x="146" y="120"/>
                  </a:lnTo>
                  <a:lnTo>
                    <a:pt x="139" y="120"/>
                  </a:lnTo>
                  <a:lnTo>
                    <a:pt x="131" y="119"/>
                  </a:lnTo>
                  <a:lnTo>
                    <a:pt x="124" y="119"/>
                  </a:lnTo>
                  <a:lnTo>
                    <a:pt x="118" y="118"/>
                  </a:lnTo>
                  <a:lnTo>
                    <a:pt x="110" y="115"/>
                  </a:lnTo>
                  <a:lnTo>
                    <a:pt x="103" y="112"/>
                  </a:lnTo>
                  <a:lnTo>
                    <a:pt x="96" y="105"/>
                  </a:lnTo>
                  <a:lnTo>
                    <a:pt x="90" y="99"/>
                  </a:lnTo>
                  <a:lnTo>
                    <a:pt x="85" y="89"/>
                  </a:lnTo>
                  <a:lnTo>
                    <a:pt x="78" y="81"/>
                  </a:lnTo>
                  <a:lnTo>
                    <a:pt x="71" y="72"/>
                  </a:lnTo>
                  <a:lnTo>
                    <a:pt x="66" y="66"/>
                  </a:lnTo>
                  <a:lnTo>
                    <a:pt x="59" y="57"/>
                  </a:lnTo>
                  <a:lnTo>
                    <a:pt x="53" y="51"/>
                  </a:lnTo>
                  <a:lnTo>
                    <a:pt x="45" y="49"/>
                  </a:lnTo>
                  <a:lnTo>
                    <a:pt x="37" y="46"/>
                  </a:lnTo>
                  <a:lnTo>
                    <a:pt x="32" y="46"/>
                  </a:lnTo>
                  <a:lnTo>
                    <a:pt x="28" y="45"/>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57" name="Group 25"/>
          <p:cNvGrpSpPr>
            <a:grpSpLocks/>
          </p:cNvGrpSpPr>
          <p:nvPr/>
        </p:nvGrpSpPr>
        <p:grpSpPr bwMode="auto">
          <a:xfrm>
            <a:off x="3124200" y="2590800"/>
            <a:ext cx="2538413" cy="1725613"/>
            <a:chOff x="1632" y="1968"/>
            <a:chExt cx="1503" cy="943"/>
          </a:xfrm>
        </p:grpSpPr>
        <p:sp>
          <p:nvSpPr>
            <p:cNvPr id="18454" name="AutoShape 22"/>
            <p:cNvSpPr>
              <a:spLocks noChangeArrowheads="1"/>
            </p:cNvSpPr>
            <p:nvPr/>
          </p:nvSpPr>
          <p:spPr bwMode="auto">
            <a:xfrm rot="9546459">
              <a:off x="3024" y="2640"/>
              <a:ext cx="99" cy="271"/>
            </a:xfrm>
            <a:prstGeom prst="flowChartMagneticTape">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5" name="AutoShape 23"/>
            <p:cNvSpPr>
              <a:spLocks noChangeArrowheads="1"/>
            </p:cNvSpPr>
            <p:nvPr/>
          </p:nvSpPr>
          <p:spPr bwMode="auto">
            <a:xfrm rot="3286314">
              <a:off x="2944" y="1856"/>
              <a:ext cx="80" cy="303"/>
            </a:xfrm>
            <a:prstGeom prst="flowChartMagneticTape">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6" name="AutoShape 24"/>
            <p:cNvSpPr>
              <a:spLocks noChangeArrowheads="1"/>
            </p:cNvSpPr>
            <p:nvPr/>
          </p:nvSpPr>
          <p:spPr bwMode="auto">
            <a:xfrm>
              <a:off x="1632" y="2160"/>
              <a:ext cx="240" cy="144"/>
            </a:xfrm>
            <a:prstGeom prst="flowChartMagneticTape">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18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528" fill="hold" nodeType="clickEffect">
                                  <p:stCondLst>
                                    <p:cond delay="0"/>
                                  </p:stCondLst>
                                  <p:childTnLst>
                                    <p:set>
                                      <p:cBhvr>
                                        <p:cTn id="10" dur="1" fill="hold">
                                          <p:stCondLst>
                                            <p:cond delay="0"/>
                                          </p:stCondLst>
                                        </p:cTn>
                                        <p:tgtEl>
                                          <p:spTgt spid="18457"/>
                                        </p:tgtEl>
                                        <p:attrNameLst>
                                          <p:attrName>style.visibility</p:attrName>
                                        </p:attrNameLst>
                                      </p:cBhvr>
                                      <p:to>
                                        <p:strVal val="visible"/>
                                      </p:to>
                                    </p:set>
                                    <p:anim calcmode="lin" valueType="num">
                                      <p:cBhvr>
                                        <p:cTn id="11" dur="500" fill="hold"/>
                                        <p:tgtEl>
                                          <p:spTgt spid="18457"/>
                                        </p:tgtEl>
                                        <p:attrNameLst>
                                          <p:attrName>ppt_w</p:attrName>
                                        </p:attrNameLst>
                                      </p:cBhvr>
                                      <p:tavLst>
                                        <p:tav tm="0">
                                          <p:val>
                                            <p:fltVal val="0"/>
                                          </p:val>
                                        </p:tav>
                                        <p:tav tm="100000">
                                          <p:val>
                                            <p:strVal val="#ppt_w"/>
                                          </p:val>
                                        </p:tav>
                                      </p:tavLst>
                                    </p:anim>
                                    <p:anim calcmode="lin" valueType="num">
                                      <p:cBhvr>
                                        <p:cTn id="12" dur="500" fill="hold"/>
                                        <p:tgtEl>
                                          <p:spTgt spid="18457"/>
                                        </p:tgtEl>
                                        <p:attrNameLst>
                                          <p:attrName>ppt_h</p:attrName>
                                        </p:attrNameLst>
                                      </p:cBhvr>
                                      <p:tavLst>
                                        <p:tav tm="0">
                                          <p:val>
                                            <p:fltVal val="0"/>
                                          </p:val>
                                        </p:tav>
                                        <p:tav tm="100000">
                                          <p:val>
                                            <p:strVal val="#ppt_h"/>
                                          </p:val>
                                        </p:tav>
                                      </p:tavLst>
                                    </p:anim>
                                    <p:anim calcmode="lin" valueType="num">
                                      <p:cBhvr>
                                        <p:cTn id="13" dur="500" fill="hold"/>
                                        <p:tgtEl>
                                          <p:spTgt spid="18457"/>
                                        </p:tgtEl>
                                        <p:attrNameLst>
                                          <p:attrName>ppt_x</p:attrName>
                                        </p:attrNameLst>
                                      </p:cBhvr>
                                      <p:tavLst>
                                        <p:tav tm="0">
                                          <p:val>
                                            <p:fltVal val="0.5"/>
                                          </p:val>
                                        </p:tav>
                                        <p:tav tm="100000">
                                          <p:val>
                                            <p:strVal val="#ppt_x"/>
                                          </p:val>
                                        </p:tav>
                                      </p:tavLst>
                                    </p:anim>
                                    <p:anim calcmode="lin" valueType="num">
                                      <p:cBhvr>
                                        <p:cTn id="14" dur="500" fill="hold"/>
                                        <p:tgtEl>
                                          <p:spTgt spid="1845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7" name="Group 11"/>
          <p:cNvGrpSpPr>
            <a:grpSpLocks/>
          </p:cNvGrpSpPr>
          <p:nvPr/>
        </p:nvGrpSpPr>
        <p:grpSpPr bwMode="auto">
          <a:xfrm>
            <a:off x="1066800" y="3429000"/>
            <a:ext cx="2427288" cy="1535113"/>
            <a:chOff x="153" y="1673"/>
            <a:chExt cx="1529" cy="967"/>
          </a:xfrm>
        </p:grpSpPr>
        <p:sp>
          <p:nvSpPr>
            <p:cNvPr id="14344" name="Rectangle 8"/>
            <p:cNvSpPr>
              <a:spLocks noChangeArrowheads="1"/>
            </p:cNvSpPr>
            <p:nvPr/>
          </p:nvSpPr>
          <p:spPr bwMode="auto">
            <a:xfrm>
              <a:off x="153" y="1673"/>
              <a:ext cx="1529" cy="568"/>
            </a:xfrm>
            <a:prstGeom prst="rect">
              <a:avLst/>
            </a:prstGeom>
            <a:solidFill>
              <a:srgbClr val="C0FEF9"/>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5" name="AutoShape 9"/>
            <p:cNvSpPr>
              <a:spLocks noChangeArrowheads="1"/>
            </p:cNvSpPr>
            <p:nvPr/>
          </p:nvSpPr>
          <p:spPr bwMode="auto">
            <a:xfrm>
              <a:off x="668" y="2241"/>
              <a:ext cx="401" cy="399"/>
            </a:xfrm>
            <a:prstGeom prst="downArrow">
              <a:avLst>
                <a:gd name="adj1" fmla="val 50000"/>
                <a:gd name="adj2" fmla="val 50014"/>
              </a:avLst>
            </a:prstGeom>
            <a:solidFill>
              <a:srgbClr val="C0FEF9"/>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6" name="Rectangle 10"/>
            <p:cNvSpPr>
              <a:spLocks noChangeArrowheads="1"/>
            </p:cNvSpPr>
            <p:nvPr/>
          </p:nvSpPr>
          <p:spPr bwMode="auto">
            <a:xfrm>
              <a:off x="336" y="1728"/>
              <a:ext cx="1056" cy="460"/>
            </a:xfrm>
            <a:prstGeom prst="rect">
              <a:avLst/>
            </a:prstGeom>
            <a:solidFill>
              <a:srgbClr val="C0FE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buClrTx/>
                <a:buSzTx/>
                <a:buFontTx/>
                <a:buNone/>
              </a:pPr>
              <a:r>
                <a:rPr lang="en-US" sz="1400">
                  <a:solidFill>
                    <a:srgbClr val="009688"/>
                  </a:solidFill>
                </a:rPr>
                <a:t>% SULFUR</a:t>
              </a:r>
            </a:p>
            <a:p>
              <a:pPr algn="ctr">
                <a:spcBef>
                  <a:spcPct val="0"/>
                </a:spcBef>
                <a:buClrTx/>
                <a:buSzTx/>
                <a:buFontTx/>
                <a:buNone/>
              </a:pPr>
              <a:r>
                <a:rPr lang="en-US" sz="1400">
                  <a:solidFill>
                    <a:srgbClr val="009688"/>
                  </a:solidFill>
                </a:rPr>
                <a:t>HORIBA  X-RAY</a:t>
              </a:r>
            </a:p>
            <a:p>
              <a:pPr algn="ctr">
                <a:spcBef>
                  <a:spcPct val="0"/>
                </a:spcBef>
                <a:buClrTx/>
                <a:buSzTx/>
                <a:buFontTx/>
                <a:buNone/>
              </a:pPr>
              <a:r>
                <a:rPr lang="en-US" sz="1400">
                  <a:solidFill>
                    <a:srgbClr val="009688"/>
                  </a:solidFill>
                </a:rPr>
                <a:t>99006A</a:t>
              </a:r>
            </a:p>
          </p:txBody>
        </p:sp>
      </p:grpSp>
      <p:grpSp>
        <p:nvGrpSpPr>
          <p:cNvPr id="14353" name="Group 17"/>
          <p:cNvGrpSpPr>
            <a:grpSpLocks/>
          </p:cNvGrpSpPr>
          <p:nvPr/>
        </p:nvGrpSpPr>
        <p:grpSpPr bwMode="auto">
          <a:xfrm>
            <a:off x="1143000" y="5181600"/>
            <a:ext cx="2438400" cy="941388"/>
            <a:chOff x="768" y="2736"/>
            <a:chExt cx="1536" cy="593"/>
          </a:xfrm>
        </p:grpSpPr>
        <p:sp>
          <p:nvSpPr>
            <p:cNvPr id="14338" name="Rectangle 2"/>
            <p:cNvSpPr>
              <a:spLocks noChangeArrowheads="1"/>
            </p:cNvSpPr>
            <p:nvPr/>
          </p:nvSpPr>
          <p:spPr bwMode="auto">
            <a:xfrm>
              <a:off x="768" y="2736"/>
              <a:ext cx="1528" cy="593"/>
            </a:xfrm>
            <a:prstGeom prst="rect">
              <a:avLst/>
            </a:prstGeom>
            <a:solidFill>
              <a:srgbClr val="DBFFB8"/>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8" name="Rectangle 12"/>
            <p:cNvSpPr>
              <a:spLocks noChangeArrowheads="1"/>
            </p:cNvSpPr>
            <p:nvPr/>
          </p:nvSpPr>
          <p:spPr bwMode="auto">
            <a:xfrm>
              <a:off x="816" y="2784"/>
              <a:ext cx="148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rgbClr val="9234DB"/>
                  </a:solidFill>
                </a:rPr>
                <a:t>BTU  ANALYSIS                   BOMB CALORIMETER 99003A</a:t>
              </a:r>
            </a:p>
          </p:txBody>
        </p:sp>
      </p:grpSp>
      <p:grpSp>
        <p:nvGrpSpPr>
          <p:cNvPr id="14357" name="Group 21"/>
          <p:cNvGrpSpPr>
            <a:grpSpLocks/>
          </p:cNvGrpSpPr>
          <p:nvPr/>
        </p:nvGrpSpPr>
        <p:grpSpPr bwMode="auto">
          <a:xfrm>
            <a:off x="1143000" y="1752600"/>
            <a:ext cx="7467600" cy="1371600"/>
            <a:chOff x="720" y="1008"/>
            <a:chExt cx="4704" cy="864"/>
          </a:xfrm>
        </p:grpSpPr>
        <p:sp>
          <p:nvSpPr>
            <p:cNvPr id="14340" name="Rectangle 4"/>
            <p:cNvSpPr>
              <a:spLocks noChangeArrowheads="1"/>
            </p:cNvSpPr>
            <p:nvPr/>
          </p:nvSpPr>
          <p:spPr bwMode="auto">
            <a:xfrm>
              <a:off x="720" y="1008"/>
              <a:ext cx="4704" cy="554"/>
            </a:xfrm>
            <a:prstGeom prst="rect">
              <a:avLst/>
            </a:prstGeom>
            <a:solidFill>
              <a:srgbClr val="5DBBDD"/>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1" name="AutoShape 5"/>
            <p:cNvSpPr>
              <a:spLocks noChangeArrowheads="1"/>
            </p:cNvSpPr>
            <p:nvPr/>
          </p:nvSpPr>
          <p:spPr bwMode="auto">
            <a:xfrm>
              <a:off x="1152" y="1536"/>
              <a:ext cx="480" cy="336"/>
            </a:xfrm>
            <a:prstGeom prst="downArrow">
              <a:avLst>
                <a:gd name="adj1" fmla="val 50000"/>
                <a:gd name="adj2" fmla="val 50014"/>
              </a:avLst>
            </a:prstGeom>
            <a:solidFill>
              <a:srgbClr val="5DBBDD"/>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2" name="AutoShape 6"/>
            <p:cNvSpPr>
              <a:spLocks noChangeArrowheads="1"/>
            </p:cNvSpPr>
            <p:nvPr/>
          </p:nvSpPr>
          <p:spPr bwMode="auto">
            <a:xfrm>
              <a:off x="4416" y="1536"/>
              <a:ext cx="480" cy="336"/>
            </a:xfrm>
            <a:prstGeom prst="downArrow">
              <a:avLst>
                <a:gd name="adj1" fmla="val 50000"/>
                <a:gd name="adj2" fmla="val 50014"/>
              </a:avLst>
            </a:prstGeom>
            <a:solidFill>
              <a:srgbClr val="5DBBDD"/>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3" name="Rectangle 7"/>
            <p:cNvSpPr>
              <a:spLocks noChangeArrowheads="1"/>
            </p:cNvSpPr>
            <p:nvPr/>
          </p:nvSpPr>
          <p:spPr bwMode="auto">
            <a:xfrm>
              <a:off x="1776" y="1008"/>
              <a:ext cx="2552" cy="538"/>
            </a:xfrm>
            <a:prstGeom prst="rect">
              <a:avLst/>
            </a:prstGeom>
            <a:solidFill>
              <a:srgbClr val="5DBB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2000">
                  <a:solidFill>
                    <a:srgbClr val="9234DB"/>
                  </a:solidFill>
                </a:rPr>
                <a:t>VIRGIN FUEL OILS</a:t>
              </a:r>
            </a:p>
            <a:p>
              <a:pPr algn="ctr">
                <a:buClrTx/>
                <a:buSzTx/>
                <a:buFontTx/>
                <a:buNone/>
              </a:pPr>
              <a:r>
                <a:rPr lang="en-US" sz="2000">
                  <a:solidFill>
                    <a:srgbClr val="9234DB"/>
                  </a:solidFill>
                </a:rPr>
                <a:t>SAC 303</a:t>
              </a:r>
            </a:p>
          </p:txBody>
        </p:sp>
        <p:sp>
          <p:nvSpPr>
            <p:cNvPr id="14349" name="AutoShape 13"/>
            <p:cNvSpPr>
              <a:spLocks noChangeArrowheads="1"/>
            </p:cNvSpPr>
            <p:nvPr/>
          </p:nvSpPr>
          <p:spPr bwMode="auto">
            <a:xfrm>
              <a:off x="2880" y="1536"/>
              <a:ext cx="480" cy="336"/>
            </a:xfrm>
            <a:prstGeom prst="downArrow">
              <a:avLst>
                <a:gd name="adj1" fmla="val 50000"/>
                <a:gd name="adj2" fmla="val 50014"/>
              </a:avLst>
            </a:prstGeom>
            <a:solidFill>
              <a:srgbClr val="5DBBDD"/>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4356" name="Group 20"/>
          <p:cNvGrpSpPr>
            <a:grpSpLocks/>
          </p:cNvGrpSpPr>
          <p:nvPr/>
        </p:nvGrpSpPr>
        <p:grpSpPr bwMode="auto">
          <a:xfrm>
            <a:off x="3886200" y="3352800"/>
            <a:ext cx="2286000" cy="941388"/>
            <a:chOff x="2544" y="2208"/>
            <a:chExt cx="1440" cy="593"/>
          </a:xfrm>
        </p:grpSpPr>
        <p:sp>
          <p:nvSpPr>
            <p:cNvPr id="14339" name="Rectangle 3"/>
            <p:cNvSpPr>
              <a:spLocks noChangeArrowheads="1"/>
            </p:cNvSpPr>
            <p:nvPr/>
          </p:nvSpPr>
          <p:spPr bwMode="auto">
            <a:xfrm>
              <a:off x="2592" y="2208"/>
              <a:ext cx="1366" cy="593"/>
            </a:xfrm>
            <a:prstGeom prst="rect">
              <a:avLst/>
            </a:prstGeom>
            <a:solidFill>
              <a:srgbClr val="DBAFD8"/>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50" name="Rectangle 14"/>
            <p:cNvSpPr>
              <a:spLocks noChangeArrowheads="1"/>
            </p:cNvSpPr>
            <p:nvPr/>
          </p:nvSpPr>
          <p:spPr bwMode="auto">
            <a:xfrm>
              <a:off x="2544" y="2304"/>
              <a:ext cx="1440" cy="460"/>
            </a:xfrm>
            <a:prstGeom prst="rect">
              <a:avLst/>
            </a:prstGeom>
            <a:noFill/>
            <a:ln>
              <a:noFill/>
            </a:ln>
            <a:effectLst/>
            <a:extLst>
              <a:ext uri="{909E8E84-426E-40DD-AFC4-6F175D3DCCD1}">
                <a14:hiddenFill xmlns:a14="http://schemas.microsoft.com/office/drawing/2010/main">
                  <a:solidFill>
                    <a:srgbClr val="DBAFD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rgbClr val="800080"/>
                  </a:solidFill>
                </a:rPr>
                <a:t>API GRAVITY                                      PAAR DENSITY METER                                API60</a:t>
              </a:r>
              <a:endParaRPr lang="en-US" sz="1400">
                <a:solidFill>
                  <a:srgbClr val="3365FB"/>
                </a:solidFill>
              </a:endParaRPr>
            </a:p>
          </p:txBody>
        </p:sp>
      </p:grpSp>
      <p:grpSp>
        <p:nvGrpSpPr>
          <p:cNvPr id="14359" name="Group 23"/>
          <p:cNvGrpSpPr>
            <a:grpSpLocks/>
          </p:cNvGrpSpPr>
          <p:nvPr/>
        </p:nvGrpSpPr>
        <p:grpSpPr bwMode="auto">
          <a:xfrm>
            <a:off x="6629400" y="3352800"/>
            <a:ext cx="1828800" cy="925513"/>
            <a:chOff x="4176" y="2160"/>
            <a:chExt cx="1152" cy="583"/>
          </a:xfrm>
        </p:grpSpPr>
        <p:sp>
          <p:nvSpPr>
            <p:cNvPr id="14351" name="Rectangle 15"/>
            <p:cNvSpPr>
              <a:spLocks noChangeArrowheads="1"/>
            </p:cNvSpPr>
            <p:nvPr/>
          </p:nvSpPr>
          <p:spPr bwMode="auto">
            <a:xfrm>
              <a:off x="4176" y="2160"/>
              <a:ext cx="1145" cy="583"/>
            </a:xfrm>
            <a:prstGeom prst="rect">
              <a:avLst/>
            </a:prstGeom>
            <a:solidFill>
              <a:srgbClr val="F7B7BA"/>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52" name="Rectangle 16"/>
            <p:cNvSpPr>
              <a:spLocks noChangeArrowheads="1"/>
            </p:cNvSpPr>
            <p:nvPr/>
          </p:nvSpPr>
          <p:spPr bwMode="auto">
            <a:xfrm>
              <a:off x="4272" y="2304"/>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rgbClr val="B50069"/>
                  </a:solidFill>
                </a:rPr>
                <a:t>% OIL ASH                   99005</a:t>
              </a:r>
            </a:p>
          </p:txBody>
        </p:sp>
      </p:grpSp>
      <p:sp>
        <p:nvSpPr>
          <p:cNvPr id="14360" name="Text Box 24"/>
          <p:cNvSpPr txBox="1">
            <a:spLocks noChangeArrowheads="1"/>
          </p:cNvSpPr>
          <p:nvPr/>
        </p:nvSpPr>
        <p:spPr bwMode="auto">
          <a:xfrm>
            <a:off x="914400" y="685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en-US" sz="2800">
                <a:solidFill>
                  <a:srgbClr val="009999"/>
                </a:solidFill>
              </a:rPr>
              <a:t>Virgin Fuel Flowchart</a:t>
            </a:r>
            <a:endParaRPr lang="en-US" sz="1800">
              <a:solidFill>
                <a:srgbClr val="F7668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slide(fromTop)">
                                      <p:cBhvr>
                                        <p:cTn id="7" dur="500"/>
                                        <p:tgtEl>
                                          <p:spTgt spid="14347"/>
                                        </p:tgtEl>
                                      </p:cBhvr>
                                    </p:animEffect>
                                  </p:childTnLst>
                                  <p:subTnLst>
                                    <p:audio>
                                      <p:cMediaNode>
                                        <p:cTn display="0" masterRel="sameClick">
                                          <p:stCondLst>
                                            <p:cond evt="begin" delay="0">
                                              <p:tn val="5"/>
                                            </p:cond>
                                          </p:stCondLst>
                                          <p:endCondLst>
                                            <p:cond evt="onStopAudio" delay="0">
                                              <p:tgtEl>
                                                <p:sldTgt/>
                                              </p:tgtEl>
                                            </p:cond>
                                          </p:endCondLst>
                                        </p:cTn>
                                        <p:tgtEl>
                                          <p:sndTgt r:embed="rId3" name="Sor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14353"/>
                                        </p:tgtEl>
                                        <p:attrNameLst>
                                          <p:attrName>style.visibility</p:attrName>
                                        </p:attrNameLst>
                                      </p:cBhvr>
                                      <p:to>
                                        <p:strVal val="visible"/>
                                      </p:to>
                                    </p:set>
                                    <p:animEffect transition="in" filter="slide(fromTop)">
                                      <p:cBhvr>
                                        <p:cTn id="12" dur="500"/>
                                        <p:tgtEl>
                                          <p:spTgt spid="14353"/>
                                        </p:tgtEl>
                                      </p:cBhvr>
                                    </p:animEffect>
                                  </p:childTnLst>
                                  <p:subTnLst>
                                    <p:audio>
                                      <p:cMediaNode>
                                        <p:cTn display="0" masterRel="sameClick">
                                          <p:stCondLst>
                                            <p:cond evt="begin" delay="0">
                                              <p:tn val="10"/>
                                            </p:cond>
                                          </p:stCondLst>
                                          <p:endCondLst>
                                            <p:cond evt="onStopAudio" delay="0">
                                              <p:tgtEl>
                                                <p:sldTgt/>
                                              </p:tgtEl>
                                            </p:cond>
                                          </p:endCondLst>
                                        </p:cTn>
                                        <p:tgtEl>
                                          <p:sndTgt r:embed="rId3" name="Sor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14356"/>
                                        </p:tgtEl>
                                        <p:attrNameLst>
                                          <p:attrName>style.visibility</p:attrName>
                                        </p:attrNameLst>
                                      </p:cBhvr>
                                      <p:to>
                                        <p:strVal val="visible"/>
                                      </p:to>
                                    </p:set>
                                    <p:animEffect transition="in" filter="slide(fromTop)">
                                      <p:cBhvr>
                                        <p:cTn id="17" dur="500"/>
                                        <p:tgtEl>
                                          <p:spTgt spid="14356"/>
                                        </p:tgtEl>
                                      </p:cBhvr>
                                    </p:animEffect>
                                  </p:childTnLst>
                                  <p:subTnLst>
                                    <p:audio>
                                      <p:cMediaNode>
                                        <p:cTn display="0" masterRel="sameClick">
                                          <p:stCondLst>
                                            <p:cond evt="begin" delay="0">
                                              <p:tn val="15"/>
                                            </p:cond>
                                          </p:stCondLst>
                                          <p:endCondLst>
                                            <p:cond evt="onStopAudio" delay="0">
                                              <p:tgtEl>
                                                <p:sldTgt/>
                                              </p:tgtEl>
                                            </p:cond>
                                          </p:endCondLst>
                                        </p:cTn>
                                        <p:tgtEl>
                                          <p:sndTgt r:embed="rId3" name="Sor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14359"/>
                                        </p:tgtEl>
                                        <p:attrNameLst>
                                          <p:attrName>style.visibility</p:attrName>
                                        </p:attrNameLst>
                                      </p:cBhvr>
                                      <p:to>
                                        <p:strVal val="visible"/>
                                      </p:to>
                                    </p:set>
                                    <p:animEffect transition="in" filter="slide(fromTop)">
                                      <p:cBhvr>
                                        <p:cTn id="22" dur="500"/>
                                        <p:tgtEl>
                                          <p:spTgt spid="14359"/>
                                        </p:tgtEl>
                                      </p:cBhvr>
                                    </p:animEffect>
                                  </p:childTnLst>
                                  <p:subTnLst>
                                    <p:audio>
                                      <p:cMediaNode>
                                        <p:cTn display="0" masterRel="sameClick">
                                          <p:stCondLst>
                                            <p:cond evt="begin" delay="0">
                                              <p:tn val="20"/>
                                            </p:cond>
                                          </p:stCondLst>
                                          <p:endCondLst>
                                            <p:cond evt="onStopAudio" delay="0">
                                              <p:tgtEl>
                                                <p:sldTgt/>
                                              </p:tgtEl>
                                            </p:cond>
                                          </p:endCondLst>
                                        </p:cTn>
                                        <p:tgtEl>
                                          <p:sndTgt r:embed="rId3" name="So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90600" y="381000"/>
            <a:ext cx="7467600" cy="318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SzTx/>
              <a:buFontTx/>
              <a:buNone/>
            </a:pPr>
            <a:endParaRPr lang="en-US" sz="2400" b="0">
              <a:solidFill>
                <a:schemeClr val="tx1"/>
              </a:solidFill>
            </a:endParaRPr>
          </a:p>
          <a:p>
            <a:pPr algn="ctr">
              <a:lnSpc>
                <a:spcPct val="130000"/>
              </a:lnSpc>
              <a:spcBef>
                <a:spcPct val="0"/>
              </a:spcBef>
              <a:buClrTx/>
              <a:buSzTx/>
              <a:buFontTx/>
              <a:buNone/>
            </a:pPr>
            <a:r>
              <a:rPr lang="en-US" sz="3000">
                <a:solidFill>
                  <a:srgbClr val="009688"/>
                </a:solidFill>
                <a:latin typeface="Times New Roman" pitchFamily="18" charset="0"/>
              </a:rPr>
              <a:t>Virgin Oil Analysis</a:t>
            </a:r>
          </a:p>
          <a:p>
            <a:pPr algn="ctr">
              <a:lnSpc>
                <a:spcPct val="130000"/>
              </a:lnSpc>
              <a:spcBef>
                <a:spcPct val="0"/>
              </a:spcBef>
              <a:buClrTx/>
              <a:buSzTx/>
              <a:buFontTx/>
              <a:buNone/>
            </a:pPr>
            <a:endParaRPr lang="en-US" sz="2400" i="1">
              <a:solidFill>
                <a:srgbClr val="009688"/>
              </a:solidFill>
              <a:latin typeface="Times New Roman" pitchFamily="18" charset="0"/>
            </a:endParaRPr>
          </a:p>
          <a:p>
            <a:pPr>
              <a:lnSpc>
                <a:spcPct val="130000"/>
              </a:lnSpc>
              <a:spcBef>
                <a:spcPct val="0"/>
              </a:spcBef>
              <a:buClr>
                <a:schemeClr val="accent2"/>
              </a:buClr>
              <a:buSzPct val="110000"/>
              <a:buFont typeface="Webdings" pitchFamily="18" charset="2"/>
              <a:buChar char="¥"/>
            </a:pPr>
            <a:r>
              <a:rPr lang="en-US" sz="2400" b="0" i="1">
                <a:solidFill>
                  <a:srgbClr val="009688"/>
                </a:solidFill>
                <a:latin typeface="Book Antiqua" pitchFamily="18" charset="0"/>
              </a:rPr>
              <a:t> </a:t>
            </a:r>
            <a:r>
              <a:rPr lang="en-US">
                <a:solidFill>
                  <a:srgbClr val="990099"/>
                </a:solidFill>
              </a:rPr>
              <a:t>Samples are submitted in 500 ml Nalgene plastic containers.</a:t>
            </a:r>
            <a:r>
              <a:rPr lang="en-US" b="0">
                <a:solidFill>
                  <a:srgbClr val="990099"/>
                </a:solidFill>
              </a:rPr>
              <a:t> </a:t>
            </a:r>
          </a:p>
          <a:p>
            <a:pPr>
              <a:lnSpc>
                <a:spcPct val="130000"/>
              </a:lnSpc>
              <a:spcBef>
                <a:spcPct val="0"/>
              </a:spcBef>
              <a:buClr>
                <a:schemeClr val="accent2"/>
              </a:buClr>
              <a:buSzPct val="110000"/>
              <a:buFont typeface="Webdings" pitchFamily="18" charset="2"/>
              <a:buNone/>
            </a:pPr>
            <a:endParaRPr lang="en-US" b="0">
              <a:solidFill>
                <a:srgbClr val="990099"/>
              </a:solidFill>
            </a:endParaRPr>
          </a:p>
          <a:p>
            <a:pPr>
              <a:lnSpc>
                <a:spcPct val="130000"/>
              </a:lnSpc>
              <a:spcBef>
                <a:spcPct val="20000"/>
              </a:spcBef>
              <a:buClr>
                <a:schemeClr val="accent2"/>
              </a:buClr>
              <a:buSzPct val="110000"/>
              <a:buFont typeface="Webdings" pitchFamily="18" charset="2"/>
              <a:buChar char="¥"/>
            </a:pPr>
            <a:r>
              <a:rPr lang="en-US" b="0">
                <a:solidFill>
                  <a:srgbClr val="990099"/>
                </a:solidFill>
              </a:rPr>
              <a:t> </a:t>
            </a:r>
            <a:r>
              <a:rPr lang="en-US">
                <a:solidFill>
                  <a:schemeClr val="tx1"/>
                </a:solidFill>
              </a:rPr>
              <a:t>Laboratory</a:t>
            </a:r>
            <a:r>
              <a:rPr lang="en-US" b="0">
                <a:solidFill>
                  <a:schemeClr val="tx1"/>
                </a:solidFill>
              </a:rPr>
              <a:t> </a:t>
            </a:r>
            <a:r>
              <a:rPr lang="en-US">
                <a:solidFill>
                  <a:schemeClr val="tx1"/>
                </a:solidFill>
              </a:rPr>
              <a:t>Analysis includes:</a:t>
            </a:r>
            <a:endParaRPr lang="en-US" b="0">
              <a:solidFill>
                <a:schemeClr val="tx1"/>
              </a:solidFill>
            </a:endParaRPr>
          </a:p>
          <a:p>
            <a:pPr>
              <a:lnSpc>
                <a:spcPct val="130000"/>
              </a:lnSpc>
              <a:spcBef>
                <a:spcPct val="20000"/>
              </a:spcBef>
              <a:buClr>
                <a:schemeClr val="accent2"/>
              </a:buClr>
              <a:buSzPct val="110000"/>
              <a:buFont typeface="Webdings" pitchFamily="18" charset="2"/>
              <a:buChar char="¥"/>
            </a:pPr>
            <a:r>
              <a:rPr lang="en-US">
                <a:solidFill>
                  <a:srgbClr val="990099"/>
                </a:solidFill>
              </a:rPr>
              <a:t> BTU - Analysis is performed on Parr 6400 Bomb Calorimeter.</a:t>
            </a:r>
            <a:endParaRPr lang="en-US" b="0">
              <a:solidFill>
                <a:srgbClr val="990099"/>
              </a:solidFill>
            </a:endParaRPr>
          </a:p>
        </p:txBody>
      </p:sp>
      <p:sp>
        <p:nvSpPr>
          <p:cNvPr id="16387" name="Rectangle 3"/>
          <p:cNvSpPr>
            <a:spLocks noChangeArrowheads="1"/>
          </p:cNvSpPr>
          <p:nvPr/>
        </p:nvSpPr>
        <p:spPr bwMode="auto">
          <a:xfrm>
            <a:off x="1143000" y="3810000"/>
            <a:ext cx="7315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742950" lvl="1"/>
            <a:r>
              <a:rPr lang="en-US">
                <a:solidFill>
                  <a:srgbClr val="990099"/>
                </a:solidFill>
              </a:rPr>
              <a:t>Heat correction factors</a:t>
            </a:r>
            <a:r>
              <a:rPr lang="en-US" b="0">
                <a:solidFill>
                  <a:srgbClr val="990099"/>
                </a:solidFill>
              </a:rPr>
              <a:t>  include:</a:t>
            </a:r>
          </a:p>
          <a:p>
            <a:pPr lvl="2"/>
            <a:r>
              <a:rPr lang="en-US" b="0">
                <a:solidFill>
                  <a:srgbClr val="990099"/>
                </a:solidFill>
              </a:rPr>
              <a:t>the </a:t>
            </a:r>
            <a:r>
              <a:rPr lang="en-US">
                <a:solidFill>
                  <a:srgbClr val="990099"/>
                </a:solidFill>
              </a:rPr>
              <a:t>ignition thread consumed</a:t>
            </a:r>
            <a:r>
              <a:rPr lang="en-US" b="0">
                <a:solidFill>
                  <a:srgbClr val="990099"/>
                </a:solidFill>
              </a:rPr>
              <a:t> during combustion, </a:t>
            </a:r>
          </a:p>
          <a:p>
            <a:pPr lvl="2"/>
            <a:r>
              <a:rPr lang="en-US" b="0">
                <a:solidFill>
                  <a:srgbClr val="990099"/>
                </a:solidFill>
              </a:rPr>
              <a:t>the</a:t>
            </a:r>
            <a:r>
              <a:rPr lang="en-US">
                <a:solidFill>
                  <a:srgbClr val="990099"/>
                </a:solidFill>
              </a:rPr>
              <a:t> amount of Na</a:t>
            </a:r>
            <a:r>
              <a:rPr lang="en-US" baseline="-25000">
                <a:solidFill>
                  <a:srgbClr val="990099"/>
                </a:solidFill>
              </a:rPr>
              <a:t>2</a:t>
            </a:r>
            <a:r>
              <a:rPr lang="en-US">
                <a:solidFill>
                  <a:srgbClr val="990099"/>
                </a:solidFill>
              </a:rPr>
              <a:t>CO</a:t>
            </a:r>
            <a:r>
              <a:rPr lang="en-US" baseline="-25000">
                <a:solidFill>
                  <a:srgbClr val="990099"/>
                </a:solidFill>
              </a:rPr>
              <a:t>3</a:t>
            </a:r>
            <a:r>
              <a:rPr lang="en-US">
                <a:solidFill>
                  <a:srgbClr val="990099"/>
                </a:solidFill>
              </a:rPr>
              <a:t> used to titrate </a:t>
            </a:r>
            <a:r>
              <a:rPr lang="en-US" b="0">
                <a:solidFill>
                  <a:srgbClr val="990099"/>
                </a:solidFill>
              </a:rPr>
              <a:t>the sample and</a:t>
            </a:r>
          </a:p>
          <a:p>
            <a:pPr lvl="2"/>
            <a:r>
              <a:rPr lang="en-US" b="0">
                <a:solidFill>
                  <a:srgbClr val="990099"/>
                </a:solidFill>
              </a:rPr>
              <a:t>the </a:t>
            </a:r>
            <a:r>
              <a:rPr lang="en-US">
                <a:solidFill>
                  <a:srgbClr val="990099"/>
                </a:solidFill>
              </a:rPr>
              <a:t>Sulfur result</a:t>
            </a:r>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838200" y="1752600"/>
            <a:ext cx="1181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742950" lvl="1">
              <a:lnSpc>
                <a:spcPct val="140000"/>
              </a:lnSpc>
              <a:spcBef>
                <a:spcPct val="20000"/>
              </a:spcBef>
              <a:buClr>
                <a:schemeClr val="accent2"/>
              </a:buClr>
              <a:buSzPct val="110000"/>
              <a:buFont typeface="Webdings" pitchFamily="18" charset="2"/>
              <a:buChar char="¥"/>
            </a:pPr>
            <a:endParaRPr lang="en-US" b="0">
              <a:solidFill>
                <a:srgbClr val="990099"/>
              </a:solidFill>
            </a:endParaRPr>
          </a:p>
        </p:txBody>
      </p:sp>
      <p:sp>
        <p:nvSpPr>
          <p:cNvPr id="100355" name="Rectangle 3"/>
          <p:cNvSpPr>
            <a:spLocks noChangeArrowheads="1"/>
          </p:cNvSpPr>
          <p:nvPr/>
        </p:nvSpPr>
        <p:spPr bwMode="auto">
          <a:xfrm>
            <a:off x="1981200" y="685800"/>
            <a:ext cx="4510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buFont typeface="Wingdings" pitchFamily="2" charset="2"/>
              <a:buNone/>
            </a:pPr>
            <a:r>
              <a:rPr lang="en-US" sz="2800">
                <a:solidFill>
                  <a:srgbClr val="009688"/>
                </a:solidFill>
                <a:latin typeface="Times New Roman" pitchFamily="18" charset="0"/>
              </a:rPr>
              <a:t>Notes on Virgin Oil Analysis</a:t>
            </a:r>
          </a:p>
        </p:txBody>
      </p:sp>
      <p:sp>
        <p:nvSpPr>
          <p:cNvPr id="100356" name="Rectangle 4"/>
          <p:cNvSpPr>
            <a:spLocks noChangeArrowheads="1"/>
          </p:cNvSpPr>
          <p:nvPr/>
        </p:nvSpPr>
        <p:spPr bwMode="auto">
          <a:xfrm>
            <a:off x="990600" y="1752600"/>
            <a:ext cx="781685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a:lnSpc>
                <a:spcPct val="130000"/>
              </a:lnSpc>
              <a:spcBef>
                <a:spcPct val="20000"/>
              </a:spcBef>
              <a:buClr>
                <a:schemeClr val="accent2"/>
              </a:buClr>
              <a:buSzTx/>
              <a:buFont typeface="Webdings" pitchFamily="18" charset="2"/>
              <a:buChar char="¥"/>
            </a:pPr>
            <a:r>
              <a:rPr lang="en-US" sz="2400">
                <a:solidFill>
                  <a:schemeClr val="tx1"/>
                </a:solidFill>
              </a:rPr>
              <a:t>% </a:t>
            </a:r>
            <a:r>
              <a:rPr lang="en-US">
                <a:solidFill>
                  <a:schemeClr val="tx1"/>
                </a:solidFill>
              </a:rPr>
              <a:t>Sulfur - </a:t>
            </a:r>
            <a:r>
              <a:rPr lang="en-US" b="0">
                <a:solidFill>
                  <a:schemeClr val="tx1"/>
                </a:solidFill>
              </a:rPr>
              <a:t>Analysis is performed on the</a:t>
            </a:r>
            <a:r>
              <a:rPr lang="en-US">
                <a:solidFill>
                  <a:schemeClr val="tx1"/>
                </a:solidFill>
              </a:rPr>
              <a:t> Horiba X-ray Sulfur Analyzer.  </a:t>
            </a:r>
            <a:r>
              <a:rPr lang="en-US" b="0">
                <a:solidFill>
                  <a:schemeClr val="tx1"/>
                </a:solidFill>
              </a:rPr>
              <a:t>Reference method is ASTM D 4294.  The sulfur analyzer uses energy-dispersive X-ray fluorescence spectroscopy to determine the sulfur content of petroleum products including fuel oil and diesel fuel. </a:t>
            </a:r>
            <a:endParaRPr lang="en-US" sz="2400" b="0">
              <a:solidFill>
                <a:srgbClr val="990099"/>
              </a:solidFill>
            </a:endParaRPr>
          </a:p>
          <a:p>
            <a:pPr marL="457200" indent="-457200">
              <a:lnSpc>
                <a:spcPct val="130000"/>
              </a:lnSpc>
              <a:spcBef>
                <a:spcPct val="20000"/>
              </a:spcBef>
              <a:buClr>
                <a:schemeClr val="accent2"/>
              </a:buClr>
              <a:buSzPct val="120000"/>
              <a:buFont typeface="Webdings" pitchFamily="18" charset="2"/>
              <a:buChar char="¥"/>
            </a:pPr>
            <a:r>
              <a:rPr lang="en-US">
                <a:solidFill>
                  <a:srgbClr val="990099"/>
                </a:solidFill>
              </a:rPr>
              <a:t>API Gravity - </a:t>
            </a:r>
            <a:r>
              <a:rPr lang="en-US" b="0">
                <a:solidFill>
                  <a:srgbClr val="990099"/>
                </a:solidFill>
              </a:rPr>
              <a:t>Analysis</a:t>
            </a:r>
            <a:r>
              <a:rPr lang="en-US">
                <a:solidFill>
                  <a:srgbClr val="990099"/>
                </a:solidFill>
              </a:rPr>
              <a:t> </a:t>
            </a:r>
            <a:r>
              <a:rPr lang="en-US" b="0">
                <a:solidFill>
                  <a:srgbClr val="990099"/>
                </a:solidFill>
              </a:rPr>
              <a:t>is performed on the</a:t>
            </a:r>
            <a:r>
              <a:rPr lang="en-US">
                <a:solidFill>
                  <a:srgbClr val="990099"/>
                </a:solidFill>
              </a:rPr>
              <a:t> Paar Digital Density Meter.  </a:t>
            </a:r>
            <a:r>
              <a:rPr lang="en-US" b="0">
                <a:solidFill>
                  <a:srgbClr val="990099"/>
                </a:solidFill>
              </a:rPr>
              <a:t>This method determines the specific gravity of petroleum (waste and virgin oils) through the use of a digital density meter. The American Petroleum Institute specific gravity is calculated internally by the density meter.  The reference method is ASTM D 5002.</a:t>
            </a:r>
          </a:p>
          <a:p>
            <a:pPr marL="457200" indent="-457200">
              <a:lnSpc>
                <a:spcPct val="130000"/>
              </a:lnSpc>
              <a:spcBef>
                <a:spcPct val="20000"/>
              </a:spcBef>
              <a:buClr>
                <a:schemeClr val="accent2"/>
              </a:buClr>
              <a:buSzPct val="120000"/>
              <a:buFont typeface="Webdings" pitchFamily="18" charset="2"/>
              <a:buChar char="¥"/>
            </a:pPr>
            <a:r>
              <a:rPr lang="en-US">
                <a:solidFill>
                  <a:schemeClr val="tx1"/>
                </a:solidFill>
              </a:rPr>
              <a:t>Oil Ash </a:t>
            </a:r>
            <a:r>
              <a:rPr lang="en-US" b="0">
                <a:solidFill>
                  <a:schemeClr val="tx1"/>
                </a:solidFill>
              </a:rPr>
              <a:t>is analyzed according to</a:t>
            </a:r>
            <a:r>
              <a:rPr lang="en-US">
                <a:solidFill>
                  <a:schemeClr val="tx1"/>
                </a:solidFill>
              </a:rPr>
              <a:t> </a:t>
            </a:r>
            <a:r>
              <a:rPr lang="en-US" b="0">
                <a:solidFill>
                  <a:schemeClr val="tx1"/>
                </a:solidFill>
              </a:rPr>
              <a:t>ASTM D 482.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60" name="Group 32"/>
          <p:cNvGrpSpPr>
            <a:grpSpLocks/>
          </p:cNvGrpSpPr>
          <p:nvPr/>
        </p:nvGrpSpPr>
        <p:grpSpPr bwMode="auto">
          <a:xfrm>
            <a:off x="1295400" y="1676400"/>
            <a:ext cx="7239000" cy="1219200"/>
            <a:chOff x="720" y="624"/>
            <a:chExt cx="4560" cy="912"/>
          </a:xfrm>
        </p:grpSpPr>
        <p:sp>
          <p:nvSpPr>
            <p:cNvPr id="22530" name="Rectangle 2"/>
            <p:cNvSpPr>
              <a:spLocks noChangeArrowheads="1"/>
            </p:cNvSpPr>
            <p:nvPr/>
          </p:nvSpPr>
          <p:spPr bwMode="auto">
            <a:xfrm>
              <a:off x="768" y="624"/>
              <a:ext cx="4512" cy="576"/>
            </a:xfrm>
            <a:prstGeom prst="rect">
              <a:avLst/>
            </a:prstGeom>
            <a:solidFill>
              <a:schemeClr val="accent1"/>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1" name="AutoShape 3"/>
            <p:cNvSpPr>
              <a:spLocks noChangeArrowheads="1"/>
            </p:cNvSpPr>
            <p:nvPr/>
          </p:nvSpPr>
          <p:spPr bwMode="auto">
            <a:xfrm>
              <a:off x="3024" y="1200"/>
              <a:ext cx="336" cy="336"/>
            </a:xfrm>
            <a:prstGeom prst="downArrow">
              <a:avLst>
                <a:gd name="adj1" fmla="val 50000"/>
                <a:gd name="adj2" fmla="val 50014"/>
              </a:avLst>
            </a:prstGeom>
            <a:solidFill>
              <a:schemeClr val="accent1"/>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2" name="AutoShape 4"/>
            <p:cNvSpPr>
              <a:spLocks noChangeArrowheads="1"/>
            </p:cNvSpPr>
            <p:nvPr/>
          </p:nvSpPr>
          <p:spPr bwMode="auto">
            <a:xfrm>
              <a:off x="4656" y="1200"/>
              <a:ext cx="336" cy="336"/>
            </a:xfrm>
            <a:prstGeom prst="downArrow">
              <a:avLst>
                <a:gd name="adj1" fmla="val 50000"/>
                <a:gd name="adj2" fmla="val 50014"/>
              </a:avLst>
            </a:prstGeom>
            <a:solidFill>
              <a:schemeClr val="accent1"/>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3" name="AutoShape 5"/>
            <p:cNvSpPr>
              <a:spLocks noChangeArrowheads="1"/>
            </p:cNvSpPr>
            <p:nvPr/>
          </p:nvSpPr>
          <p:spPr bwMode="auto">
            <a:xfrm>
              <a:off x="1104" y="1152"/>
              <a:ext cx="336" cy="336"/>
            </a:xfrm>
            <a:prstGeom prst="downArrow">
              <a:avLst>
                <a:gd name="adj1" fmla="val 50000"/>
                <a:gd name="adj2" fmla="val 50014"/>
              </a:avLst>
            </a:prstGeom>
            <a:solidFill>
              <a:schemeClr val="accent1"/>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4" name="Rectangle 6"/>
            <p:cNvSpPr>
              <a:spLocks noChangeArrowheads="1"/>
            </p:cNvSpPr>
            <p:nvPr/>
          </p:nvSpPr>
          <p:spPr bwMode="auto">
            <a:xfrm>
              <a:off x="720" y="720"/>
              <a:ext cx="4272"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2000">
                  <a:solidFill>
                    <a:srgbClr val="990099"/>
                  </a:solidFill>
                </a:rPr>
                <a:t>WASTE DERIVED LIQUID FUELS                                                                   SAC 304</a:t>
              </a:r>
            </a:p>
          </p:txBody>
        </p:sp>
      </p:grpSp>
      <p:grpSp>
        <p:nvGrpSpPr>
          <p:cNvPr id="22559" name="Group 31"/>
          <p:cNvGrpSpPr>
            <a:grpSpLocks/>
          </p:cNvGrpSpPr>
          <p:nvPr/>
        </p:nvGrpSpPr>
        <p:grpSpPr bwMode="auto">
          <a:xfrm>
            <a:off x="6705600" y="3200400"/>
            <a:ext cx="2209800" cy="990600"/>
            <a:chOff x="4128" y="2352"/>
            <a:chExt cx="1392" cy="816"/>
          </a:xfrm>
        </p:grpSpPr>
        <p:grpSp>
          <p:nvGrpSpPr>
            <p:cNvPr id="22543" name="Group 15"/>
            <p:cNvGrpSpPr>
              <a:grpSpLocks/>
            </p:cNvGrpSpPr>
            <p:nvPr/>
          </p:nvGrpSpPr>
          <p:grpSpPr bwMode="auto">
            <a:xfrm>
              <a:off x="4224" y="2352"/>
              <a:ext cx="1200" cy="816"/>
              <a:chOff x="4032" y="1584"/>
              <a:chExt cx="1440" cy="816"/>
            </a:xfrm>
          </p:grpSpPr>
          <p:sp>
            <p:nvSpPr>
              <p:cNvPr id="22541" name="Rectangle 13"/>
              <p:cNvSpPr>
                <a:spLocks noChangeArrowheads="1"/>
              </p:cNvSpPr>
              <p:nvPr/>
            </p:nvSpPr>
            <p:spPr bwMode="auto">
              <a:xfrm>
                <a:off x="4032" y="1584"/>
                <a:ext cx="1440" cy="480"/>
              </a:xfrm>
              <a:prstGeom prst="rect">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42" name="AutoShape 14"/>
              <p:cNvSpPr>
                <a:spLocks noChangeArrowheads="1"/>
              </p:cNvSpPr>
              <p:nvPr/>
            </p:nvSpPr>
            <p:spPr bwMode="auto">
              <a:xfrm>
                <a:off x="4512" y="2064"/>
                <a:ext cx="336" cy="336"/>
              </a:xfrm>
              <a:prstGeom prst="downArrow">
                <a:avLst>
                  <a:gd name="adj1" fmla="val 50000"/>
                  <a:gd name="adj2" fmla="val 50014"/>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22544" name="Rectangle 16"/>
            <p:cNvSpPr>
              <a:spLocks noChangeArrowheads="1"/>
            </p:cNvSpPr>
            <p:nvPr/>
          </p:nvSpPr>
          <p:spPr bwMode="auto">
            <a:xfrm>
              <a:off x="4128" y="2400"/>
              <a:ext cx="139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chemeClr val="tx1"/>
                  </a:solidFill>
                </a:rPr>
                <a:t>API GRAVITY          API60</a:t>
              </a:r>
            </a:p>
          </p:txBody>
        </p:sp>
      </p:grpSp>
      <p:grpSp>
        <p:nvGrpSpPr>
          <p:cNvPr id="22547" name="Group 19"/>
          <p:cNvGrpSpPr>
            <a:grpSpLocks/>
          </p:cNvGrpSpPr>
          <p:nvPr/>
        </p:nvGrpSpPr>
        <p:grpSpPr bwMode="auto">
          <a:xfrm>
            <a:off x="4572000" y="4724400"/>
            <a:ext cx="1981200" cy="838200"/>
            <a:chOff x="2304" y="2544"/>
            <a:chExt cx="1392" cy="528"/>
          </a:xfrm>
        </p:grpSpPr>
        <p:sp>
          <p:nvSpPr>
            <p:cNvPr id="22545" name="Rectangle 17"/>
            <p:cNvSpPr>
              <a:spLocks noChangeArrowheads="1"/>
            </p:cNvSpPr>
            <p:nvPr/>
          </p:nvSpPr>
          <p:spPr bwMode="auto">
            <a:xfrm>
              <a:off x="2304" y="2544"/>
              <a:ext cx="1392" cy="528"/>
            </a:xfrm>
            <a:prstGeom prst="rect">
              <a:avLst/>
            </a:prstGeom>
            <a:solidFill>
              <a:srgbClr val="FDE3BA"/>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46" name="Rectangle 18"/>
            <p:cNvSpPr>
              <a:spLocks noChangeArrowheads="1"/>
            </p:cNvSpPr>
            <p:nvPr/>
          </p:nvSpPr>
          <p:spPr bwMode="auto">
            <a:xfrm>
              <a:off x="2304" y="2592"/>
              <a:ext cx="134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chemeClr val="tx1"/>
                  </a:solidFill>
                </a:rPr>
                <a:t>BTU</a:t>
              </a:r>
              <a:r>
                <a:rPr lang="en-US" sz="2400" b="0">
                  <a:solidFill>
                    <a:schemeClr val="tx1"/>
                  </a:solidFill>
                </a:rPr>
                <a:t> </a:t>
              </a:r>
              <a:r>
                <a:rPr lang="en-US" sz="1400" b="0">
                  <a:solidFill>
                    <a:schemeClr val="tx1"/>
                  </a:solidFill>
                </a:rPr>
                <a:t> </a:t>
              </a:r>
              <a:r>
                <a:rPr lang="en-US" sz="1400">
                  <a:solidFill>
                    <a:schemeClr val="tx1"/>
                  </a:solidFill>
                </a:rPr>
                <a:t>ANALYSIS       99003A</a:t>
              </a:r>
            </a:p>
          </p:txBody>
        </p:sp>
      </p:grpSp>
      <p:grpSp>
        <p:nvGrpSpPr>
          <p:cNvPr id="22552" name="Group 24"/>
          <p:cNvGrpSpPr>
            <a:grpSpLocks/>
          </p:cNvGrpSpPr>
          <p:nvPr/>
        </p:nvGrpSpPr>
        <p:grpSpPr bwMode="auto">
          <a:xfrm>
            <a:off x="4038600" y="3200400"/>
            <a:ext cx="2514600" cy="1143000"/>
            <a:chOff x="1920" y="1584"/>
            <a:chExt cx="1872" cy="816"/>
          </a:xfrm>
        </p:grpSpPr>
        <p:sp>
          <p:nvSpPr>
            <p:cNvPr id="22548" name="Rectangle 20"/>
            <p:cNvSpPr>
              <a:spLocks noChangeArrowheads="1"/>
            </p:cNvSpPr>
            <p:nvPr/>
          </p:nvSpPr>
          <p:spPr bwMode="auto">
            <a:xfrm>
              <a:off x="2256" y="1584"/>
              <a:ext cx="1536" cy="470"/>
            </a:xfrm>
            <a:prstGeom prst="rect">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49" name="AutoShape 21"/>
            <p:cNvSpPr>
              <a:spLocks noChangeArrowheads="1"/>
            </p:cNvSpPr>
            <p:nvPr/>
          </p:nvSpPr>
          <p:spPr bwMode="auto">
            <a:xfrm>
              <a:off x="2861" y="2058"/>
              <a:ext cx="355" cy="342"/>
            </a:xfrm>
            <a:prstGeom prst="downArrow">
              <a:avLst>
                <a:gd name="adj1" fmla="val 50000"/>
                <a:gd name="adj2" fmla="val 50014"/>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50" name="AutoShape 22"/>
            <p:cNvSpPr>
              <a:spLocks noChangeArrowheads="1"/>
            </p:cNvSpPr>
            <p:nvPr/>
          </p:nvSpPr>
          <p:spPr bwMode="auto">
            <a:xfrm>
              <a:off x="1920" y="1680"/>
              <a:ext cx="336" cy="288"/>
            </a:xfrm>
            <a:prstGeom prst="leftArrow">
              <a:avLst>
                <a:gd name="adj1" fmla="val 50000"/>
                <a:gd name="adj2" fmla="val 58317"/>
              </a:avLst>
            </a:prstGeom>
            <a:solidFill>
              <a:schemeClr val="accent2"/>
            </a:solidFill>
            <a:ln>
              <a:noFill/>
            </a:ln>
            <a:effectLst>
              <a:outerShdw dist="53882" dir="81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51" name="Rectangle 23"/>
            <p:cNvSpPr>
              <a:spLocks noChangeArrowheads="1"/>
            </p:cNvSpPr>
            <p:nvPr/>
          </p:nvSpPr>
          <p:spPr bwMode="auto">
            <a:xfrm>
              <a:off x="2496" y="1680"/>
              <a:ext cx="1105"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chemeClr val="tx1"/>
                  </a:solidFill>
                </a:rPr>
                <a:t>% SULFUR         99006A</a:t>
              </a:r>
            </a:p>
          </p:txBody>
        </p:sp>
      </p:grpSp>
      <p:grpSp>
        <p:nvGrpSpPr>
          <p:cNvPr id="22558" name="Group 30"/>
          <p:cNvGrpSpPr>
            <a:grpSpLocks/>
          </p:cNvGrpSpPr>
          <p:nvPr/>
        </p:nvGrpSpPr>
        <p:grpSpPr bwMode="auto">
          <a:xfrm>
            <a:off x="1295400" y="3200400"/>
            <a:ext cx="2598738" cy="1828800"/>
            <a:chOff x="720" y="1584"/>
            <a:chExt cx="1637" cy="1344"/>
          </a:xfrm>
        </p:grpSpPr>
        <p:sp>
          <p:nvSpPr>
            <p:cNvPr id="22535" name="Rectangle 7"/>
            <p:cNvSpPr>
              <a:spLocks noChangeArrowheads="1"/>
            </p:cNvSpPr>
            <p:nvPr/>
          </p:nvSpPr>
          <p:spPr bwMode="auto">
            <a:xfrm>
              <a:off x="768" y="1584"/>
              <a:ext cx="1288" cy="497"/>
            </a:xfrm>
            <a:prstGeom prst="rect">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6" name="AutoShape 8"/>
            <p:cNvSpPr>
              <a:spLocks noChangeArrowheads="1"/>
            </p:cNvSpPr>
            <p:nvPr/>
          </p:nvSpPr>
          <p:spPr bwMode="auto">
            <a:xfrm>
              <a:off x="2056" y="1680"/>
              <a:ext cx="301" cy="288"/>
            </a:xfrm>
            <a:prstGeom prst="rightArrow">
              <a:avLst>
                <a:gd name="adj1" fmla="val 50000"/>
                <a:gd name="adj2" fmla="val 52271"/>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7" name="AutoShape 9"/>
            <p:cNvSpPr>
              <a:spLocks noChangeArrowheads="1"/>
            </p:cNvSpPr>
            <p:nvPr/>
          </p:nvSpPr>
          <p:spPr bwMode="auto">
            <a:xfrm>
              <a:off x="1296" y="2064"/>
              <a:ext cx="301" cy="364"/>
            </a:xfrm>
            <a:prstGeom prst="downArrow">
              <a:avLst>
                <a:gd name="adj1" fmla="val 50000"/>
                <a:gd name="adj2" fmla="val 60482"/>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39" name="Rectangle 11"/>
            <p:cNvSpPr>
              <a:spLocks noChangeArrowheads="1"/>
            </p:cNvSpPr>
            <p:nvPr/>
          </p:nvSpPr>
          <p:spPr bwMode="auto">
            <a:xfrm>
              <a:off x="720" y="1680"/>
              <a:ext cx="1374"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400">
                  <a:solidFill>
                    <a:schemeClr val="tx1"/>
                  </a:solidFill>
                </a:rPr>
                <a:t>TOTAL HALIDES           70353E</a:t>
              </a:r>
            </a:p>
          </p:txBody>
        </p:sp>
        <p:sp>
          <p:nvSpPr>
            <p:cNvPr id="22553" name="AutoShape 25"/>
            <p:cNvSpPr>
              <a:spLocks noChangeArrowheads="1"/>
            </p:cNvSpPr>
            <p:nvPr/>
          </p:nvSpPr>
          <p:spPr bwMode="auto">
            <a:xfrm>
              <a:off x="1296" y="2544"/>
              <a:ext cx="336" cy="384"/>
            </a:xfrm>
            <a:prstGeom prst="downArrow">
              <a:avLst>
                <a:gd name="adj1" fmla="val 50000"/>
                <a:gd name="adj2" fmla="val 57159"/>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22557" name="Group 29"/>
          <p:cNvGrpSpPr>
            <a:grpSpLocks/>
          </p:cNvGrpSpPr>
          <p:nvPr/>
        </p:nvGrpSpPr>
        <p:grpSpPr bwMode="auto">
          <a:xfrm>
            <a:off x="1371600" y="5257800"/>
            <a:ext cx="2743200" cy="838200"/>
            <a:chOff x="720" y="2976"/>
            <a:chExt cx="1728" cy="528"/>
          </a:xfrm>
        </p:grpSpPr>
        <p:sp>
          <p:nvSpPr>
            <p:cNvPr id="22554" name="AutoShape 26"/>
            <p:cNvSpPr>
              <a:spLocks noChangeArrowheads="1"/>
            </p:cNvSpPr>
            <p:nvPr/>
          </p:nvSpPr>
          <p:spPr bwMode="auto">
            <a:xfrm>
              <a:off x="720" y="2976"/>
              <a:ext cx="1728" cy="528"/>
            </a:xfrm>
            <a:prstGeom prst="hexagon">
              <a:avLst>
                <a:gd name="adj" fmla="val 81773"/>
                <a:gd name="vf" fmla="val 115470"/>
              </a:avLst>
            </a:prstGeom>
            <a:solidFill>
              <a:srgbClr val="A2C1FE"/>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2555" name="Rectangle 27"/>
            <p:cNvSpPr>
              <a:spLocks noChangeArrowheads="1"/>
            </p:cNvSpPr>
            <p:nvPr/>
          </p:nvSpPr>
          <p:spPr bwMode="auto">
            <a:xfrm>
              <a:off x="728" y="3076"/>
              <a:ext cx="172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1600" i="1">
                  <a:solidFill>
                    <a:srgbClr val="227ECC"/>
                  </a:solidFill>
                </a:rPr>
                <a:t>TX Analysis done on the Mitsubishi TOX Analyzer</a:t>
              </a:r>
              <a:endParaRPr lang="en-US" i="1">
                <a:solidFill>
                  <a:srgbClr val="227ECC"/>
                </a:solidFill>
              </a:endParaRPr>
            </a:p>
          </p:txBody>
        </p:sp>
      </p:grpSp>
      <p:sp>
        <p:nvSpPr>
          <p:cNvPr id="22561" name="Text Box 33"/>
          <p:cNvSpPr txBox="1">
            <a:spLocks noChangeArrowheads="1"/>
          </p:cNvSpPr>
          <p:nvPr/>
        </p:nvSpPr>
        <p:spPr bwMode="auto">
          <a:xfrm>
            <a:off x="2057400" y="838200"/>
            <a:ext cx="4724400" cy="5794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en-US" sz="3200">
                <a:solidFill>
                  <a:srgbClr val="00E4B9"/>
                </a:solidFill>
                <a:latin typeface="Arial Rounded MT Bold" pitchFamily="34" charset="0"/>
              </a:rPr>
              <a:t>WDLF Flowchart</a:t>
            </a:r>
            <a:endParaRPr lang="en-US" sz="3200">
              <a:solidFill>
                <a:srgbClr val="00E4B9"/>
              </a:solidFill>
              <a:latin typeface="Lucida Sans Unicode" pitchFamily="34" charset="0"/>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2558"/>
                                        </p:tgtEl>
                                        <p:attrNameLst>
                                          <p:attrName>style.visibility</p:attrName>
                                        </p:attrNameLst>
                                      </p:cBhvr>
                                      <p:to>
                                        <p:strVal val="visible"/>
                                      </p:to>
                                    </p:set>
                                    <p:animEffect transition="in" filter="slide(fromTop)">
                                      <p:cBhvr>
                                        <p:cTn id="7" dur="500"/>
                                        <p:tgtEl>
                                          <p:spTgt spid="2255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22557"/>
                                        </p:tgtEl>
                                        <p:attrNameLst>
                                          <p:attrName>style.visibility</p:attrName>
                                        </p:attrNameLst>
                                      </p:cBhvr>
                                      <p:to>
                                        <p:strVal val="visible"/>
                                      </p:to>
                                    </p:set>
                                    <p:animEffect transition="in" filter="slide(fromTop)">
                                      <p:cBhvr>
                                        <p:cTn id="12" dur="500"/>
                                        <p:tgtEl>
                                          <p:spTgt spid="2255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2552"/>
                                        </p:tgtEl>
                                        <p:attrNameLst>
                                          <p:attrName>style.visibility</p:attrName>
                                        </p:attrNameLst>
                                      </p:cBhvr>
                                      <p:to>
                                        <p:strVal val="visible"/>
                                      </p:to>
                                    </p:set>
                                    <p:anim calcmode="lin" valueType="num">
                                      <p:cBhvr additive="base">
                                        <p:cTn id="17" dur="500" fill="hold"/>
                                        <p:tgtEl>
                                          <p:spTgt spid="22552"/>
                                        </p:tgtEl>
                                        <p:attrNameLst>
                                          <p:attrName>ppt_x</p:attrName>
                                        </p:attrNameLst>
                                      </p:cBhvr>
                                      <p:tavLst>
                                        <p:tav tm="0">
                                          <p:val>
                                            <p:strVal val="0-#ppt_w/2"/>
                                          </p:val>
                                        </p:tav>
                                        <p:tav tm="100000">
                                          <p:val>
                                            <p:strVal val="#ppt_x"/>
                                          </p:val>
                                        </p:tav>
                                      </p:tavLst>
                                    </p:anim>
                                    <p:anim calcmode="lin" valueType="num">
                                      <p:cBhvr additive="base">
                                        <p:cTn id="18" dur="500" fill="hold"/>
                                        <p:tgtEl>
                                          <p:spTgt spid="225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2547"/>
                                        </p:tgtEl>
                                        <p:attrNameLst>
                                          <p:attrName>style.visibility</p:attrName>
                                        </p:attrNameLst>
                                      </p:cBhvr>
                                      <p:to>
                                        <p:strVal val="visible"/>
                                      </p:to>
                                    </p:set>
                                    <p:anim calcmode="lin" valueType="num">
                                      <p:cBhvr additive="base">
                                        <p:cTn id="23" dur="500" fill="hold"/>
                                        <p:tgtEl>
                                          <p:spTgt spid="22547"/>
                                        </p:tgtEl>
                                        <p:attrNameLst>
                                          <p:attrName>ppt_x</p:attrName>
                                        </p:attrNameLst>
                                      </p:cBhvr>
                                      <p:tavLst>
                                        <p:tav tm="0">
                                          <p:val>
                                            <p:strVal val="0-#ppt_w/2"/>
                                          </p:val>
                                        </p:tav>
                                        <p:tav tm="100000">
                                          <p:val>
                                            <p:strVal val="#ppt_x"/>
                                          </p:val>
                                        </p:tav>
                                      </p:tavLst>
                                    </p:anim>
                                    <p:anim calcmode="lin" valueType="num">
                                      <p:cBhvr additive="base">
                                        <p:cTn id="24" dur="500" fill="hold"/>
                                        <p:tgtEl>
                                          <p:spTgt spid="225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2559"/>
                                        </p:tgtEl>
                                        <p:attrNameLst>
                                          <p:attrName>style.visibility</p:attrName>
                                        </p:attrNameLst>
                                      </p:cBhvr>
                                      <p:to>
                                        <p:strVal val="visible"/>
                                      </p:to>
                                    </p:set>
                                    <p:anim calcmode="lin" valueType="num">
                                      <p:cBhvr additive="base">
                                        <p:cTn id="29" dur="500" fill="hold"/>
                                        <p:tgtEl>
                                          <p:spTgt spid="22559"/>
                                        </p:tgtEl>
                                        <p:attrNameLst>
                                          <p:attrName>ppt_x</p:attrName>
                                        </p:attrNameLst>
                                      </p:cBhvr>
                                      <p:tavLst>
                                        <p:tav tm="0">
                                          <p:val>
                                            <p:strVal val="0-#ppt_w/2"/>
                                          </p:val>
                                        </p:tav>
                                        <p:tav tm="100000">
                                          <p:val>
                                            <p:strVal val="#ppt_x"/>
                                          </p:val>
                                        </p:tav>
                                      </p:tavLst>
                                    </p:anim>
                                    <p:anim calcmode="lin" valueType="num">
                                      <p:cBhvr additive="base">
                                        <p:cTn id="30" dur="500" fill="hold"/>
                                        <p:tgtEl>
                                          <p:spTgt spid="22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66800" y="1524000"/>
            <a:ext cx="785336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28600" indent="-228600">
              <a:spcBef>
                <a:spcPct val="0"/>
              </a:spcBef>
              <a:buClrTx/>
              <a:buSzTx/>
              <a:buFontTx/>
              <a:buNone/>
            </a:pPr>
            <a:endParaRPr lang="en-US" sz="2400" b="0" i="1">
              <a:solidFill>
                <a:srgbClr val="009688"/>
              </a:solidFill>
              <a:latin typeface="Book Antiqua" pitchFamily="18" charset="0"/>
            </a:endParaRPr>
          </a:p>
          <a:p>
            <a:pPr marL="228600" indent="-228600">
              <a:spcBef>
                <a:spcPct val="20000"/>
              </a:spcBef>
              <a:buClr>
                <a:schemeClr val="accent2"/>
              </a:buClr>
              <a:buSzPct val="120000"/>
              <a:buFont typeface="Webdings" pitchFamily="18" charset="2"/>
              <a:buChar char="¥"/>
            </a:pPr>
            <a:r>
              <a:rPr lang="en-US" b="0" i="1"/>
              <a:t> </a:t>
            </a:r>
            <a:r>
              <a:rPr lang="en-US" b="0">
                <a:solidFill>
                  <a:schemeClr val="tx1"/>
                </a:solidFill>
              </a:rPr>
              <a:t>Samples must be submitted in </a:t>
            </a:r>
            <a:r>
              <a:rPr lang="en-US">
                <a:solidFill>
                  <a:schemeClr val="tx1"/>
                </a:solidFill>
              </a:rPr>
              <a:t>275 cc seamless aluminum containers</a:t>
            </a:r>
            <a:r>
              <a:rPr lang="en-US" b="0">
                <a:solidFill>
                  <a:schemeClr val="tx1"/>
                </a:solidFill>
              </a:rPr>
              <a:t>. </a:t>
            </a:r>
          </a:p>
          <a:p>
            <a:pPr marL="228600" indent="-228600">
              <a:spcBef>
                <a:spcPct val="20000"/>
              </a:spcBef>
              <a:buClr>
                <a:schemeClr val="accent2"/>
              </a:buClr>
              <a:buSzPct val="120000"/>
              <a:buFont typeface="Webdings" pitchFamily="18" charset="2"/>
              <a:buNone/>
            </a:pPr>
            <a:endParaRPr lang="en-US" b="0">
              <a:solidFill>
                <a:schemeClr val="tx1"/>
              </a:solidFill>
            </a:endParaRPr>
          </a:p>
          <a:p>
            <a:pPr marL="228600" indent="-228600">
              <a:spcBef>
                <a:spcPct val="20000"/>
              </a:spcBef>
              <a:buClr>
                <a:schemeClr val="accent2"/>
              </a:buClr>
              <a:buSzPct val="120000"/>
              <a:buFont typeface="Webdings" pitchFamily="18" charset="2"/>
              <a:buNone/>
            </a:pPr>
            <a:r>
              <a:rPr lang="en-US" b="0">
                <a:solidFill>
                  <a:srgbClr val="990099"/>
                </a:solidFill>
              </a:rPr>
              <a:t> </a:t>
            </a:r>
            <a:r>
              <a:rPr lang="en-US">
                <a:solidFill>
                  <a:srgbClr val="990099"/>
                </a:solidFill>
              </a:rPr>
              <a:t>Laboratory Analysis</a:t>
            </a:r>
            <a:r>
              <a:rPr lang="en-US" b="0">
                <a:solidFill>
                  <a:srgbClr val="990099"/>
                </a:solidFill>
              </a:rPr>
              <a:t> includes:</a:t>
            </a:r>
          </a:p>
          <a:p>
            <a:pPr marL="228600" indent="-228600">
              <a:spcBef>
                <a:spcPct val="20000"/>
              </a:spcBef>
              <a:buClr>
                <a:schemeClr val="accent2"/>
              </a:buClr>
              <a:buSzPct val="120000"/>
              <a:buFont typeface="Webdings" pitchFamily="18" charset="2"/>
              <a:buNone/>
            </a:pPr>
            <a:endParaRPr lang="en-US" b="0">
              <a:solidFill>
                <a:srgbClr val="990099"/>
              </a:solidFill>
            </a:endParaRPr>
          </a:p>
          <a:p>
            <a:pPr marL="228600" indent="-228600">
              <a:spcBef>
                <a:spcPct val="20000"/>
              </a:spcBef>
              <a:buClr>
                <a:schemeClr val="accent2"/>
              </a:buClr>
              <a:buSzPct val="120000"/>
              <a:buFont typeface="Webdings" pitchFamily="18" charset="2"/>
              <a:buChar char="¥"/>
            </a:pPr>
            <a:r>
              <a:rPr lang="en-US" b="0">
                <a:solidFill>
                  <a:srgbClr val="990099"/>
                </a:solidFill>
              </a:rPr>
              <a:t> </a:t>
            </a:r>
            <a:r>
              <a:rPr lang="en-US">
                <a:solidFill>
                  <a:srgbClr val="990099"/>
                </a:solidFill>
              </a:rPr>
              <a:t>BTU </a:t>
            </a:r>
            <a:r>
              <a:rPr lang="en-US" b="0">
                <a:solidFill>
                  <a:srgbClr val="990099"/>
                </a:solidFill>
              </a:rPr>
              <a:t>- Analysis is performed on </a:t>
            </a:r>
            <a:r>
              <a:rPr lang="en-US">
                <a:solidFill>
                  <a:srgbClr val="990099"/>
                </a:solidFill>
              </a:rPr>
              <a:t>Parr 6400 Bomb</a:t>
            </a:r>
            <a:r>
              <a:rPr lang="en-US" b="0">
                <a:solidFill>
                  <a:srgbClr val="990099"/>
                </a:solidFill>
              </a:rPr>
              <a:t> Calorimeter.</a:t>
            </a:r>
          </a:p>
          <a:p>
            <a:pPr marL="228600" indent="-228600"/>
            <a:r>
              <a:rPr lang="en-US">
                <a:solidFill>
                  <a:srgbClr val="990099"/>
                </a:solidFill>
              </a:rPr>
              <a:t>Heat correction factors</a:t>
            </a:r>
            <a:r>
              <a:rPr lang="en-US" b="0">
                <a:solidFill>
                  <a:srgbClr val="990099"/>
                </a:solidFill>
              </a:rPr>
              <a:t> include:</a:t>
            </a:r>
          </a:p>
          <a:p>
            <a:pPr marL="1143000" lvl="2" indent="-228600"/>
            <a:r>
              <a:rPr lang="en-US" b="0">
                <a:solidFill>
                  <a:srgbClr val="990099"/>
                </a:solidFill>
              </a:rPr>
              <a:t>the </a:t>
            </a:r>
            <a:r>
              <a:rPr lang="en-US">
                <a:solidFill>
                  <a:srgbClr val="990099"/>
                </a:solidFill>
              </a:rPr>
              <a:t>ignition thread consumed</a:t>
            </a:r>
            <a:r>
              <a:rPr lang="en-US" b="0">
                <a:solidFill>
                  <a:srgbClr val="990099"/>
                </a:solidFill>
              </a:rPr>
              <a:t> during combustion, </a:t>
            </a:r>
          </a:p>
          <a:p>
            <a:pPr marL="1143000" lvl="2" indent="-228600"/>
            <a:r>
              <a:rPr lang="en-US" b="0">
                <a:solidFill>
                  <a:srgbClr val="990099"/>
                </a:solidFill>
              </a:rPr>
              <a:t>the</a:t>
            </a:r>
            <a:r>
              <a:rPr lang="en-US">
                <a:solidFill>
                  <a:srgbClr val="990099"/>
                </a:solidFill>
              </a:rPr>
              <a:t> amount of Na2 CO3  used to titrate </a:t>
            </a:r>
            <a:r>
              <a:rPr lang="en-US" b="0">
                <a:solidFill>
                  <a:srgbClr val="990099"/>
                </a:solidFill>
              </a:rPr>
              <a:t>the sample, and</a:t>
            </a:r>
          </a:p>
          <a:p>
            <a:pPr marL="1143000" lvl="2" indent="-228600"/>
            <a:r>
              <a:rPr lang="en-US" b="0">
                <a:solidFill>
                  <a:srgbClr val="990099"/>
                </a:solidFill>
              </a:rPr>
              <a:t>the </a:t>
            </a:r>
            <a:r>
              <a:rPr lang="en-US">
                <a:solidFill>
                  <a:srgbClr val="990099"/>
                </a:solidFill>
              </a:rPr>
              <a:t>Sulfur result </a:t>
            </a:r>
            <a:r>
              <a:rPr lang="en-US" b="0">
                <a:solidFill>
                  <a:srgbClr val="990099"/>
                </a:solidFill>
              </a:rPr>
              <a:t>from the </a:t>
            </a:r>
            <a:r>
              <a:rPr lang="en-US">
                <a:solidFill>
                  <a:srgbClr val="990099"/>
                </a:solidFill>
              </a:rPr>
              <a:t>Horiba X-ray Sulfur Analyzer</a:t>
            </a:r>
          </a:p>
          <a:p>
            <a:pPr marL="1143000" lvl="2" indent="-228600">
              <a:buFont typeface="Wingdings" pitchFamily="2" charset="2"/>
              <a:buNone/>
            </a:pPr>
            <a:endParaRPr lang="en-US" b="0">
              <a:solidFill>
                <a:srgbClr val="990099"/>
              </a:solidFill>
            </a:endParaRPr>
          </a:p>
          <a:p>
            <a:pPr marL="228600" indent="-228600">
              <a:lnSpc>
                <a:spcPct val="130000"/>
              </a:lnSpc>
              <a:spcBef>
                <a:spcPct val="10000"/>
              </a:spcBef>
              <a:buClr>
                <a:schemeClr val="accent2"/>
              </a:buClr>
              <a:buSzPct val="120000"/>
              <a:buFont typeface="Webdings" pitchFamily="18" charset="2"/>
              <a:buChar char="¥"/>
            </a:pPr>
            <a:r>
              <a:rPr lang="en-US">
                <a:solidFill>
                  <a:schemeClr val="tx1"/>
                </a:solidFill>
              </a:rPr>
              <a:t>API Gravity - </a:t>
            </a:r>
            <a:r>
              <a:rPr lang="en-US" b="0">
                <a:solidFill>
                  <a:schemeClr val="tx1"/>
                </a:solidFill>
              </a:rPr>
              <a:t>Analysis is performed on the</a:t>
            </a:r>
            <a:r>
              <a:rPr lang="en-US">
                <a:solidFill>
                  <a:schemeClr val="tx1"/>
                </a:solidFill>
              </a:rPr>
              <a:t> Paar Digital Density Meter.</a:t>
            </a:r>
            <a:endParaRPr lang="en-US" b="0">
              <a:solidFill>
                <a:schemeClr val="tx1"/>
              </a:solidFill>
              <a:latin typeface="Times New Roman" pitchFamily="18" charset="0"/>
            </a:endParaRPr>
          </a:p>
        </p:txBody>
      </p:sp>
      <p:sp>
        <p:nvSpPr>
          <p:cNvPr id="24579" name="Rectangle 3"/>
          <p:cNvSpPr>
            <a:spLocks noChangeArrowheads="1"/>
          </p:cNvSpPr>
          <p:nvPr/>
        </p:nvSpPr>
        <p:spPr bwMode="auto">
          <a:xfrm>
            <a:off x="2514600" y="915988"/>
            <a:ext cx="4452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sz="2800">
                <a:solidFill>
                  <a:srgbClr val="009688"/>
                </a:solidFill>
                <a:latin typeface="Times New Roman" pitchFamily="18" charset="0"/>
              </a:rPr>
              <a:t>WDLF Analysis</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066800" y="1676400"/>
            <a:ext cx="7772400"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571500" indent="-228600">
              <a:lnSpc>
                <a:spcPct val="110000"/>
              </a:lnSpc>
              <a:spcBef>
                <a:spcPct val="20000"/>
              </a:spcBef>
              <a:buClr>
                <a:schemeClr val="accent2"/>
              </a:buClr>
              <a:buSzPct val="120000"/>
              <a:buFont typeface="Webdings" pitchFamily="18" charset="2"/>
              <a:buChar char="¥"/>
            </a:pPr>
            <a:r>
              <a:rPr lang="en-US">
                <a:solidFill>
                  <a:schemeClr val="tx1"/>
                </a:solidFill>
              </a:rPr>
              <a:t>Total Halides (TX)</a:t>
            </a:r>
            <a:r>
              <a:rPr lang="en-US" b="0">
                <a:solidFill>
                  <a:schemeClr val="tx1"/>
                </a:solidFill>
              </a:rPr>
              <a:t> is a measurement used to estimate the total quantity of halogenated material in new or used petroleum products.  It is sensitive to compounds containing chloride, bromide and iodide, but does not detect fluorinated compounds.</a:t>
            </a:r>
            <a:r>
              <a:rPr lang="en-US">
                <a:solidFill>
                  <a:schemeClr val="tx1"/>
                </a:solidFill>
              </a:rPr>
              <a:t> </a:t>
            </a:r>
          </a:p>
          <a:p>
            <a:pPr marL="571500" indent="-228600">
              <a:lnSpc>
                <a:spcPct val="110000"/>
              </a:lnSpc>
              <a:spcBef>
                <a:spcPct val="20000"/>
              </a:spcBef>
              <a:buClr>
                <a:schemeClr val="accent2"/>
              </a:buClr>
              <a:buSzPct val="120000"/>
              <a:buFont typeface="Webdings" pitchFamily="18" charset="2"/>
              <a:buChar char="¥"/>
            </a:pPr>
            <a:r>
              <a:rPr lang="en-US" b="0">
                <a:solidFill>
                  <a:srgbClr val="990099"/>
                </a:solidFill>
              </a:rPr>
              <a:t>The TX of waste fuels is analyzed by high temperature pyrolysis micro-coulometric determination on the </a:t>
            </a:r>
            <a:r>
              <a:rPr lang="en-US">
                <a:solidFill>
                  <a:srgbClr val="990099"/>
                </a:solidFill>
              </a:rPr>
              <a:t>Mitsubishi TOX Analyzer</a:t>
            </a:r>
            <a:r>
              <a:rPr lang="en-US" b="0">
                <a:solidFill>
                  <a:srgbClr val="990099"/>
                </a:solidFill>
              </a:rPr>
              <a:t>.</a:t>
            </a:r>
          </a:p>
          <a:p>
            <a:pPr marL="571500" indent="-228600">
              <a:lnSpc>
                <a:spcPct val="110000"/>
              </a:lnSpc>
              <a:spcBef>
                <a:spcPct val="20000"/>
              </a:spcBef>
              <a:buClr>
                <a:schemeClr val="accent2"/>
              </a:buClr>
              <a:buSzPct val="120000"/>
              <a:buFont typeface="Webdings" pitchFamily="18" charset="2"/>
              <a:buChar char="¥"/>
            </a:pPr>
            <a:r>
              <a:rPr lang="en-US" b="0">
                <a:solidFill>
                  <a:schemeClr val="tx1"/>
                </a:solidFill>
              </a:rPr>
              <a:t>A 2 – 5 mg aliquot of a well-mixed sample of new or used petroleum product is placed into a quartz boat.  The sample is then combusted to convert the total halides to a titratable species.  It is then titrated electrolytically and measured using a microcoulometric detector.  The TX is reported based on the chloride ion. </a:t>
            </a:r>
          </a:p>
          <a:p>
            <a:pPr marL="571500" indent="-228600">
              <a:lnSpc>
                <a:spcPct val="110000"/>
              </a:lnSpc>
              <a:spcBef>
                <a:spcPct val="20000"/>
              </a:spcBef>
              <a:buClr>
                <a:schemeClr val="accent2"/>
              </a:buClr>
              <a:buSzPct val="120000"/>
              <a:buFont typeface="Webdings" pitchFamily="18" charset="2"/>
              <a:buChar char="¥"/>
            </a:pPr>
            <a:r>
              <a:rPr lang="en-US" b="0">
                <a:solidFill>
                  <a:srgbClr val="990099"/>
                </a:solidFill>
              </a:rPr>
              <a:t>Reference method for TX is </a:t>
            </a:r>
            <a:r>
              <a:rPr lang="en-US">
                <a:solidFill>
                  <a:srgbClr val="990099"/>
                </a:solidFill>
              </a:rPr>
              <a:t>EPA Method 9076.</a:t>
            </a:r>
            <a:endParaRPr lang="en-US" b="0">
              <a:solidFill>
                <a:srgbClr val="990099"/>
              </a:solidFill>
            </a:endParaRPr>
          </a:p>
          <a:p>
            <a:pPr marL="571500" indent="-228600">
              <a:lnSpc>
                <a:spcPct val="110000"/>
              </a:lnSpc>
              <a:spcBef>
                <a:spcPct val="20000"/>
              </a:spcBef>
              <a:buClr>
                <a:schemeClr val="accent2"/>
              </a:buClr>
              <a:buSzPct val="120000"/>
              <a:buFont typeface="Webdings" pitchFamily="18" charset="2"/>
              <a:buChar char="¥"/>
            </a:pPr>
            <a:r>
              <a:rPr lang="en-US" b="0">
                <a:solidFill>
                  <a:schemeClr val="tx1"/>
                </a:solidFill>
              </a:rPr>
              <a:t>The TX result is reported is as mg/g.</a:t>
            </a:r>
          </a:p>
          <a:p>
            <a:pPr marL="971550" lvl="1" indent="-285750">
              <a:lnSpc>
                <a:spcPct val="120000"/>
              </a:lnSpc>
              <a:spcBef>
                <a:spcPct val="10000"/>
              </a:spcBef>
              <a:buClr>
                <a:schemeClr val="accent2"/>
              </a:buClr>
              <a:buSzPct val="120000"/>
              <a:buFont typeface="Webdings" pitchFamily="18" charset="2"/>
              <a:buChar char="¥"/>
            </a:pPr>
            <a:endParaRPr lang="en-US" b="0">
              <a:solidFill>
                <a:schemeClr val="tx1"/>
              </a:solidFill>
            </a:endParaRPr>
          </a:p>
        </p:txBody>
      </p:sp>
      <p:sp>
        <p:nvSpPr>
          <p:cNvPr id="26627" name="Rectangle 3"/>
          <p:cNvSpPr>
            <a:spLocks noChangeArrowheads="1"/>
          </p:cNvSpPr>
          <p:nvPr/>
        </p:nvSpPr>
        <p:spPr bwMode="auto">
          <a:xfrm>
            <a:off x="2536825" y="841375"/>
            <a:ext cx="3725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buClrTx/>
              <a:buSzTx/>
              <a:buFontTx/>
              <a:buNone/>
            </a:pPr>
            <a:r>
              <a:rPr lang="en-US" sz="2400">
                <a:solidFill>
                  <a:srgbClr val="009688"/>
                </a:solidFill>
                <a:latin typeface="Times New Roman" pitchFamily="18" charset="0"/>
              </a:rPr>
              <a:t>WDLF Analysis Continued</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971800" y="838200"/>
            <a:ext cx="3725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buClrTx/>
              <a:buSzTx/>
              <a:buFontTx/>
              <a:buNone/>
            </a:pPr>
            <a:r>
              <a:rPr lang="en-US" sz="2400">
                <a:solidFill>
                  <a:srgbClr val="009688"/>
                </a:solidFill>
                <a:latin typeface="Times New Roman" pitchFamily="18" charset="0"/>
              </a:rPr>
              <a:t>WDLF Analysis Continued</a:t>
            </a:r>
          </a:p>
        </p:txBody>
      </p:sp>
      <p:grpSp>
        <p:nvGrpSpPr>
          <p:cNvPr id="104456" name="Group 8"/>
          <p:cNvGrpSpPr>
            <a:grpSpLocks/>
          </p:cNvGrpSpPr>
          <p:nvPr/>
        </p:nvGrpSpPr>
        <p:grpSpPr bwMode="auto">
          <a:xfrm>
            <a:off x="1524000" y="1981200"/>
            <a:ext cx="6934200" cy="4375150"/>
            <a:chOff x="672" y="1392"/>
            <a:chExt cx="4368" cy="2756"/>
          </a:xfrm>
        </p:grpSpPr>
        <p:graphicFrame>
          <p:nvGraphicFramePr>
            <p:cNvPr id="104457" name="Object 9"/>
            <p:cNvGraphicFramePr>
              <a:graphicFrameLocks noChangeAspect="1"/>
            </p:cNvGraphicFramePr>
            <p:nvPr/>
          </p:nvGraphicFramePr>
          <p:xfrm>
            <a:off x="672" y="1392"/>
            <a:ext cx="1744" cy="2756"/>
          </p:xfrm>
          <a:graphic>
            <a:graphicData uri="http://schemas.openxmlformats.org/presentationml/2006/ole">
              <mc:AlternateContent xmlns:mc="http://schemas.openxmlformats.org/markup-compatibility/2006">
                <mc:Choice xmlns:v="urn:schemas-microsoft-com:vml" Requires="v">
                  <p:oleObj spid="_x0000_s104464" name="Clip" r:id="rId5" imgW="1199160" imgH="1893600" progId="MS_ClipArt_Gallery.2">
                    <p:embed/>
                  </p:oleObj>
                </mc:Choice>
                <mc:Fallback>
                  <p:oleObj name="Clip" r:id="rId5" imgW="1199160" imgH="1893600" progId="MS_ClipArt_Gallery.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1392"/>
                          <a:ext cx="1744" cy="2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4458" name="Group 10"/>
            <p:cNvGrpSpPr>
              <a:grpSpLocks/>
            </p:cNvGrpSpPr>
            <p:nvPr/>
          </p:nvGrpSpPr>
          <p:grpSpPr bwMode="auto">
            <a:xfrm>
              <a:off x="2112" y="2064"/>
              <a:ext cx="2928" cy="557"/>
              <a:chOff x="1968" y="2016"/>
              <a:chExt cx="2928" cy="557"/>
            </a:xfrm>
          </p:grpSpPr>
          <p:sp>
            <p:nvSpPr>
              <p:cNvPr id="104459" name="AutoShape 11"/>
              <p:cNvSpPr>
                <a:spLocks noChangeArrowheads="1"/>
              </p:cNvSpPr>
              <p:nvPr/>
            </p:nvSpPr>
            <p:spPr bwMode="auto">
              <a:xfrm>
                <a:off x="1968" y="2040"/>
                <a:ext cx="2928" cy="533"/>
              </a:xfrm>
              <a:prstGeom prst="wedgeRoundRectCallout">
                <a:avLst>
                  <a:gd name="adj1" fmla="val -59255"/>
                  <a:gd name="adj2" fmla="val 7606"/>
                  <a:gd name="adj3" fmla="val 16667"/>
                </a:avLst>
              </a:prstGeom>
              <a:solidFill>
                <a:srgbClr val="FF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buFont typeface="Wingdings" pitchFamily="2" charset="2"/>
                  <a:buNone/>
                </a:pPr>
                <a:endParaRPr lang="en-US"/>
              </a:p>
              <a:p>
                <a:pPr algn="ctr">
                  <a:buFont typeface="Wingdings" pitchFamily="2" charset="2"/>
                  <a:buNone/>
                </a:pPr>
                <a:endParaRPr lang="en-US"/>
              </a:p>
            </p:txBody>
          </p:sp>
          <p:sp>
            <p:nvSpPr>
              <p:cNvPr id="104460" name="Rectangle 12"/>
              <p:cNvSpPr>
                <a:spLocks noChangeArrowheads="1"/>
              </p:cNvSpPr>
              <p:nvPr/>
            </p:nvSpPr>
            <p:spPr bwMode="auto">
              <a:xfrm>
                <a:off x="1968" y="2016"/>
                <a:ext cx="288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90000"/>
                  </a:lnSpc>
                  <a:buFont typeface="Wingdings" pitchFamily="2" charset="2"/>
                  <a:buNone/>
                </a:pPr>
                <a:r>
                  <a:rPr lang="en-US" sz="1600">
                    <a:solidFill>
                      <a:srgbClr val="FF9999"/>
                    </a:solidFill>
                  </a:rPr>
                  <a:t> </a:t>
                </a:r>
                <a:r>
                  <a:rPr lang="en-US" sz="1600">
                    <a:solidFill>
                      <a:srgbClr val="FF7C80"/>
                    </a:solidFill>
                  </a:rPr>
                  <a:t>TX of waste fuels is analyzed by  high temperature pyrolysis micro-coulometric determination.  </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slide(fromBottom)">
                                      <p:cBhvr>
                                        <p:cTn id="7" dur="500"/>
                                        <p:tgtEl>
                                          <p:spTgt spid="104456"/>
                                        </p:tgtEl>
                                      </p:cBhvr>
                                    </p:animEffect>
                                  </p:childTnLst>
                                  <p:subTnLst>
                                    <p:set>
                                      <p:cBhvr override="childStyle">
                                        <p:cTn dur="1" fill="hold" display="0" masterRel="nextClick" afterEffect="1"/>
                                        <p:tgtEl>
                                          <p:spTgt spid="10445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4" name="nerdal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02" name="Group 82"/>
          <p:cNvGrpSpPr>
            <a:grpSpLocks/>
          </p:cNvGrpSpPr>
          <p:nvPr/>
        </p:nvGrpSpPr>
        <p:grpSpPr bwMode="auto">
          <a:xfrm>
            <a:off x="990600" y="1905000"/>
            <a:ext cx="2193925" cy="2646363"/>
            <a:chOff x="110" y="1094"/>
            <a:chExt cx="1382" cy="1667"/>
          </a:xfrm>
        </p:grpSpPr>
        <p:grpSp>
          <p:nvGrpSpPr>
            <p:cNvPr id="30788" name="Group 68"/>
            <p:cNvGrpSpPr>
              <a:grpSpLocks/>
            </p:cNvGrpSpPr>
            <p:nvPr/>
          </p:nvGrpSpPr>
          <p:grpSpPr bwMode="auto">
            <a:xfrm>
              <a:off x="114" y="1245"/>
              <a:ext cx="1370" cy="1516"/>
              <a:chOff x="114" y="1245"/>
              <a:chExt cx="1370" cy="1516"/>
            </a:xfrm>
          </p:grpSpPr>
          <p:sp>
            <p:nvSpPr>
              <p:cNvPr id="30785" name="Oval 65"/>
              <p:cNvSpPr>
                <a:spLocks noChangeArrowheads="1"/>
              </p:cNvSpPr>
              <p:nvPr/>
            </p:nvSpPr>
            <p:spPr bwMode="auto">
              <a:xfrm>
                <a:off x="114" y="2456"/>
                <a:ext cx="1369" cy="305"/>
              </a:xfrm>
              <a:prstGeom prst="ellipse">
                <a:avLst/>
              </a:prstGeom>
              <a:solidFill>
                <a:srgbClr val="A0A0A0"/>
              </a:solidFill>
              <a:ln w="127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6" name="Freeform 66"/>
              <p:cNvSpPr>
                <a:spLocks/>
              </p:cNvSpPr>
              <p:nvPr/>
            </p:nvSpPr>
            <p:spPr bwMode="auto">
              <a:xfrm>
                <a:off x="114" y="1245"/>
                <a:ext cx="1370" cy="1501"/>
              </a:xfrm>
              <a:custGeom>
                <a:avLst/>
                <a:gdLst>
                  <a:gd name="T0" fmla="*/ 1369 w 1370"/>
                  <a:gd name="T1" fmla="*/ 4 h 1501"/>
                  <a:gd name="T2" fmla="*/ 1369 w 1370"/>
                  <a:gd name="T3" fmla="*/ 1346 h 1501"/>
                  <a:gd name="T4" fmla="*/ 1366 w 1370"/>
                  <a:gd name="T5" fmla="*/ 1355 h 1501"/>
                  <a:gd name="T6" fmla="*/ 1362 w 1370"/>
                  <a:gd name="T7" fmla="*/ 1364 h 1501"/>
                  <a:gd name="T8" fmla="*/ 1352 w 1370"/>
                  <a:gd name="T9" fmla="*/ 1376 h 1501"/>
                  <a:gd name="T10" fmla="*/ 1341 w 1370"/>
                  <a:gd name="T11" fmla="*/ 1386 h 1501"/>
                  <a:gd name="T12" fmla="*/ 1328 w 1370"/>
                  <a:gd name="T13" fmla="*/ 1395 h 1501"/>
                  <a:gd name="T14" fmla="*/ 1311 w 1370"/>
                  <a:gd name="T15" fmla="*/ 1406 h 1501"/>
                  <a:gd name="T16" fmla="*/ 1290 w 1370"/>
                  <a:gd name="T17" fmla="*/ 1414 h 1501"/>
                  <a:gd name="T18" fmla="*/ 1268 w 1370"/>
                  <a:gd name="T19" fmla="*/ 1424 h 1501"/>
                  <a:gd name="T20" fmla="*/ 1245 w 1370"/>
                  <a:gd name="T21" fmla="*/ 1431 h 1501"/>
                  <a:gd name="T22" fmla="*/ 1220 w 1370"/>
                  <a:gd name="T23" fmla="*/ 1439 h 1501"/>
                  <a:gd name="T24" fmla="*/ 1197 w 1370"/>
                  <a:gd name="T25" fmla="*/ 1446 h 1501"/>
                  <a:gd name="T26" fmla="*/ 1166 w 1370"/>
                  <a:gd name="T27" fmla="*/ 1453 h 1501"/>
                  <a:gd name="T28" fmla="*/ 1139 w 1370"/>
                  <a:gd name="T29" fmla="*/ 1460 h 1501"/>
                  <a:gd name="T30" fmla="*/ 1103 w 1370"/>
                  <a:gd name="T31" fmla="*/ 1467 h 1501"/>
                  <a:gd name="T32" fmla="*/ 1064 w 1370"/>
                  <a:gd name="T33" fmla="*/ 1473 h 1501"/>
                  <a:gd name="T34" fmla="*/ 1031 w 1370"/>
                  <a:gd name="T35" fmla="*/ 1478 h 1501"/>
                  <a:gd name="T36" fmla="*/ 992 w 1370"/>
                  <a:gd name="T37" fmla="*/ 1482 h 1501"/>
                  <a:gd name="T38" fmla="*/ 942 w 1370"/>
                  <a:gd name="T39" fmla="*/ 1488 h 1501"/>
                  <a:gd name="T40" fmla="*/ 889 w 1370"/>
                  <a:gd name="T41" fmla="*/ 1492 h 1501"/>
                  <a:gd name="T42" fmla="*/ 832 w 1370"/>
                  <a:gd name="T43" fmla="*/ 1496 h 1501"/>
                  <a:gd name="T44" fmla="*/ 768 w 1370"/>
                  <a:gd name="T45" fmla="*/ 1498 h 1501"/>
                  <a:gd name="T46" fmla="*/ 712 w 1370"/>
                  <a:gd name="T47" fmla="*/ 1500 h 1501"/>
                  <a:gd name="T48" fmla="*/ 656 w 1370"/>
                  <a:gd name="T49" fmla="*/ 1500 h 1501"/>
                  <a:gd name="T50" fmla="*/ 574 w 1370"/>
                  <a:gd name="T51" fmla="*/ 1497 h 1501"/>
                  <a:gd name="T52" fmla="*/ 486 w 1370"/>
                  <a:gd name="T53" fmla="*/ 1492 h 1501"/>
                  <a:gd name="T54" fmla="*/ 407 w 1370"/>
                  <a:gd name="T55" fmla="*/ 1486 h 1501"/>
                  <a:gd name="T56" fmla="*/ 333 w 1370"/>
                  <a:gd name="T57" fmla="*/ 1478 h 1501"/>
                  <a:gd name="T58" fmla="*/ 292 w 1370"/>
                  <a:gd name="T59" fmla="*/ 1471 h 1501"/>
                  <a:gd name="T60" fmla="*/ 247 w 1370"/>
                  <a:gd name="T61" fmla="*/ 1462 h 1501"/>
                  <a:gd name="T62" fmla="*/ 206 w 1370"/>
                  <a:gd name="T63" fmla="*/ 1454 h 1501"/>
                  <a:gd name="T64" fmla="*/ 155 w 1370"/>
                  <a:gd name="T65" fmla="*/ 1440 h 1501"/>
                  <a:gd name="T66" fmla="*/ 102 w 1370"/>
                  <a:gd name="T67" fmla="*/ 1424 h 1501"/>
                  <a:gd name="T68" fmla="*/ 63 w 1370"/>
                  <a:gd name="T69" fmla="*/ 1408 h 1501"/>
                  <a:gd name="T70" fmla="*/ 32 w 1370"/>
                  <a:gd name="T71" fmla="*/ 1391 h 1501"/>
                  <a:gd name="T72" fmla="*/ 12 w 1370"/>
                  <a:gd name="T73" fmla="*/ 1372 h 1501"/>
                  <a:gd name="T74" fmla="*/ 0 w 1370"/>
                  <a:gd name="T75" fmla="*/ 1352 h 1501"/>
                  <a:gd name="T76" fmla="*/ 0 w 1370"/>
                  <a:gd name="T77" fmla="*/ 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0" h="1501">
                    <a:moveTo>
                      <a:pt x="0" y="0"/>
                    </a:moveTo>
                    <a:lnTo>
                      <a:pt x="1369" y="4"/>
                    </a:lnTo>
                    <a:lnTo>
                      <a:pt x="1368" y="1339"/>
                    </a:lnTo>
                    <a:lnTo>
                      <a:pt x="1369" y="1346"/>
                    </a:lnTo>
                    <a:lnTo>
                      <a:pt x="1367" y="1350"/>
                    </a:lnTo>
                    <a:lnTo>
                      <a:pt x="1366" y="1355"/>
                    </a:lnTo>
                    <a:lnTo>
                      <a:pt x="1365" y="1360"/>
                    </a:lnTo>
                    <a:lnTo>
                      <a:pt x="1362" y="1364"/>
                    </a:lnTo>
                    <a:lnTo>
                      <a:pt x="1357" y="1371"/>
                    </a:lnTo>
                    <a:lnTo>
                      <a:pt x="1352" y="1376"/>
                    </a:lnTo>
                    <a:lnTo>
                      <a:pt x="1347" y="1381"/>
                    </a:lnTo>
                    <a:lnTo>
                      <a:pt x="1341" y="1386"/>
                    </a:lnTo>
                    <a:lnTo>
                      <a:pt x="1336" y="1390"/>
                    </a:lnTo>
                    <a:lnTo>
                      <a:pt x="1328" y="1395"/>
                    </a:lnTo>
                    <a:lnTo>
                      <a:pt x="1319" y="1400"/>
                    </a:lnTo>
                    <a:lnTo>
                      <a:pt x="1311" y="1406"/>
                    </a:lnTo>
                    <a:lnTo>
                      <a:pt x="1302" y="1409"/>
                    </a:lnTo>
                    <a:lnTo>
                      <a:pt x="1290" y="1414"/>
                    </a:lnTo>
                    <a:lnTo>
                      <a:pt x="1279" y="1420"/>
                    </a:lnTo>
                    <a:lnTo>
                      <a:pt x="1268" y="1424"/>
                    </a:lnTo>
                    <a:lnTo>
                      <a:pt x="1258" y="1428"/>
                    </a:lnTo>
                    <a:lnTo>
                      <a:pt x="1245" y="1431"/>
                    </a:lnTo>
                    <a:lnTo>
                      <a:pt x="1232" y="1436"/>
                    </a:lnTo>
                    <a:lnTo>
                      <a:pt x="1220" y="1439"/>
                    </a:lnTo>
                    <a:lnTo>
                      <a:pt x="1209" y="1442"/>
                    </a:lnTo>
                    <a:lnTo>
                      <a:pt x="1197" y="1446"/>
                    </a:lnTo>
                    <a:lnTo>
                      <a:pt x="1183" y="1450"/>
                    </a:lnTo>
                    <a:lnTo>
                      <a:pt x="1166" y="1453"/>
                    </a:lnTo>
                    <a:lnTo>
                      <a:pt x="1151" y="1457"/>
                    </a:lnTo>
                    <a:lnTo>
                      <a:pt x="1139" y="1460"/>
                    </a:lnTo>
                    <a:lnTo>
                      <a:pt x="1125" y="1462"/>
                    </a:lnTo>
                    <a:lnTo>
                      <a:pt x="1103" y="1467"/>
                    </a:lnTo>
                    <a:lnTo>
                      <a:pt x="1083" y="1471"/>
                    </a:lnTo>
                    <a:lnTo>
                      <a:pt x="1064" y="1473"/>
                    </a:lnTo>
                    <a:lnTo>
                      <a:pt x="1048" y="1475"/>
                    </a:lnTo>
                    <a:lnTo>
                      <a:pt x="1031" y="1478"/>
                    </a:lnTo>
                    <a:lnTo>
                      <a:pt x="1011" y="1480"/>
                    </a:lnTo>
                    <a:lnTo>
                      <a:pt x="992" y="1482"/>
                    </a:lnTo>
                    <a:lnTo>
                      <a:pt x="968" y="1485"/>
                    </a:lnTo>
                    <a:lnTo>
                      <a:pt x="942" y="1488"/>
                    </a:lnTo>
                    <a:lnTo>
                      <a:pt x="915" y="1490"/>
                    </a:lnTo>
                    <a:lnTo>
                      <a:pt x="889" y="1492"/>
                    </a:lnTo>
                    <a:lnTo>
                      <a:pt x="862" y="1494"/>
                    </a:lnTo>
                    <a:lnTo>
                      <a:pt x="832" y="1496"/>
                    </a:lnTo>
                    <a:lnTo>
                      <a:pt x="799" y="1497"/>
                    </a:lnTo>
                    <a:lnTo>
                      <a:pt x="768" y="1498"/>
                    </a:lnTo>
                    <a:lnTo>
                      <a:pt x="734" y="1499"/>
                    </a:lnTo>
                    <a:lnTo>
                      <a:pt x="712" y="1500"/>
                    </a:lnTo>
                    <a:lnTo>
                      <a:pt x="685" y="1500"/>
                    </a:lnTo>
                    <a:lnTo>
                      <a:pt x="656" y="1500"/>
                    </a:lnTo>
                    <a:lnTo>
                      <a:pt x="618" y="1498"/>
                    </a:lnTo>
                    <a:lnTo>
                      <a:pt x="574" y="1497"/>
                    </a:lnTo>
                    <a:lnTo>
                      <a:pt x="531" y="1495"/>
                    </a:lnTo>
                    <a:lnTo>
                      <a:pt x="486" y="1492"/>
                    </a:lnTo>
                    <a:lnTo>
                      <a:pt x="447" y="1490"/>
                    </a:lnTo>
                    <a:lnTo>
                      <a:pt x="407" y="1486"/>
                    </a:lnTo>
                    <a:lnTo>
                      <a:pt x="366" y="1482"/>
                    </a:lnTo>
                    <a:lnTo>
                      <a:pt x="333" y="1478"/>
                    </a:lnTo>
                    <a:lnTo>
                      <a:pt x="314" y="1475"/>
                    </a:lnTo>
                    <a:lnTo>
                      <a:pt x="292" y="1471"/>
                    </a:lnTo>
                    <a:lnTo>
                      <a:pt x="268" y="1467"/>
                    </a:lnTo>
                    <a:lnTo>
                      <a:pt x="247" y="1462"/>
                    </a:lnTo>
                    <a:lnTo>
                      <a:pt x="225" y="1458"/>
                    </a:lnTo>
                    <a:lnTo>
                      <a:pt x="206" y="1454"/>
                    </a:lnTo>
                    <a:lnTo>
                      <a:pt x="180" y="1448"/>
                    </a:lnTo>
                    <a:lnTo>
                      <a:pt x="155" y="1440"/>
                    </a:lnTo>
                    <a:lnTo>
                      <a:pt x="128" y="1434"/>
                    </a:lnTo>
                    <a:lnTo>
                      <a:pt x="102" y="1424"/>
                    </a:lnTo>
                    <a:lnTo>
                      <a:pt x="80" y="1415"/>
                    </a:lnTo>
                    <a:lnTo>
                      <a:pt x="63" y="1408"/>
                    </a:lnTo>
                    <a:lnTo>
                      <a:pt x="46" y="1400"/>
                    </a:lnTo>
                    <a:lnTo>
                      <a:pt x="32" y="1391"/>
                    </a:lnTo>
                    <a:lnTo>
                      <a:pt x="22" y="1382"/>
                    </a:lnTo>
                    <a:lnTo>
                      <a:pt x="12" y="1372"/>
                    </a:lnTo>
                    <a:lnTo>
                      <a:pt x="5" y="1364"/>
                    </a:lnTo>
                    <a:lnTo>
                      <a:pt x="0" y="1352"/>
                    </a:lnTo>
                    <a:lnTo>
                      <a:pt x="0" y="1341"/>
                    </a:lnTo>
                    <a:lnTo>
                      <a:pt x="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7" name="Freeform 67"/>
              <p:cNvSpPr>
                <a:spLocks/>
              </p:cNvSpPr>
              <p:nvPr/>
            </p:nvSpPr>
            <p:spPr bwMode="auto">
              <a:xfrm>
                <a:off x="405" y="1380"/>
                <a:ext cx="174" cy="1356"/>
              </a:xfrm>
              <a:custGeom>
                <a:avLst/>
                <a:gdLst>
                  <a:gd name="T0" fmla="*/ 0 w 174"/>
                  <a:gd name="T1" fmla="*/ 0 h 1356"/>
                  <a:gd name="T2" fmla="*/ 29 w 174"/>
                  <a:gd name="T3" fmla="*/ 4 h 1356"/>
                  <a:gd name="T4" fmla="*/ 53 w 174"/>
                  <a:gd name="T5" fmla="*/ 7 h 1356"/>
                  <a:gd name="T6" fmla="*/ 83 w 174"/>
                  <a:gd name="T7" fmla="*/ 10 h 1356"/>
                  <a:gd name="T8" fmla="*/ 108 w 174"/>
                  <a:gd name="T9" fmla="*/ 13 h 1356"/>
                  <a:gd name="T10" fmla="*/ 138 w 174"/>
                  <a:gd name="T11" fmla="*/ 17 h 1356"/>
                  <a:gd name="T12" fmla="*/ 173 w 174"/>
                  <a:gd name="T13" fmla="*/ 20 h 1356"/>
                  <a:gd name="T14" fmla="*/ 173 w 174"/>
                  <a:gd name="T15" fmla="*/ 1355 h 1356"/>
                  <a:gd name="T16" fmla="*/ 160 w 174"/>
                  <a:gd name="T17" fmla="*/ 1355 h 1356"/>
                  <a:gd name="T18" fmla="*/ 146 w 174"/>
                  <a:gd name="T19" fmla="*/ 1354 h 1356"/>
                  <a:gd name="T20" fmla="*/ 137 w 174"/>
                  <a:gd name="T21" fmla="*/ 1353 h 1356"/>
                  <a:gd name="T22" fmla="*/ 126 w 174"/>
                  <a:gd name="T23" fmla="*/ 1352 h 1356"/>
                  <a:gd name="T24" fmla="*/ 116 w 174"/>
                  <a:gd name="T25" fmla="*/ 1351 h 1356"/>
                  <a:gd name="T26" fmla="*/ 104 w 174"/>
                  <a:gd name="T27" fmla="*/ 1349 h 1356"/>
                  <a:gd name="T28" fmla="*/ 94 w 174"/>
                  <a:gd name="T29" fmla="*/ 1348 h 1356"/>
                  <a:gd name="T30" fmla="*/ 78 w 174"/>
                  <a:gd name="T31" fmla="*/ 1346 h 1356"/>
                  <a:gd name="T32" fmla="*/ 67 w 174"/>
                  <a:gd name="T33" fmla="*/ 1344 h 1356"/>
                  <a:gd name="T34" fmla="*/ 54 w 174"/>
                  <a:gd name="T35" fmla="*/ 1344 h 1356"/>
                  <a:gd name="T36" fmla="*/ 42 w 174"/>
                  <a:gd name="T37" fmla="*/ 1342 h 1356"/>
                  <a:gd name="T38" fmla="*/ 28 w 174"/>
                  <a:gd name="T39" fmla="*/ 1340 h 1356"/>
                  <a:gd name="T40" fmla="*/ 15 w 174"/>
                  <a:gd name="T41" fmla="*/ 1338 h 1356"/>
                  <a:gd name="T42" fmla="*/ 0 w 174"/>
                  <a:gd name="T43" fmla="*/ 1336 h 1356"/>
                  <a:gd name="T44" fmla="*/ 0 w 174"/>
                  <a:gd name="T4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56">
                    <a:moveTo>
                      <a:pt x="0" y="0"/>
                    </a:moveTo>
                    <a:lnTo>
                      <a:pt x="29" y="4"/>
                    </a:lnTo>
                    <a:lnTo>
                      <a:pt x="53" y="7"/>
                    </a:lnTo>
                    <a:lnTo>
                      <a:pt x="83" y="10"/>
                    </a:lnTo>
                    <a:lnTo>
                      <a:pt x="108" y="13"/>
                    </a:lnTo>
                    <a:lnTo>
                      <a:pt x="138" y="17"/>
                    </a:lnTo>
                    <a:lnTo>
                      <a:pt x="173" y="20"/>
                    </a:lnTo>
                    <a:lnTo>
                      <a:pt x="173" y="1355"/>
                    </a:lnTo>
                    <a:lnTo>
                      <a:pt x="160" y="1355"/>
                    </a:lnTo>
                    <a:lnTo>
                      <a:pt x="146" y="1354"/>
                    </a:lnTo>
                    <a:lnTo>
                      <a:pt x="137" y="1353"/>
                    </a:lnTo>
                    <a:lnTo>
                      <a:pt x="126" y="1352"/>
                    </a:lnTo>
                    <a:lnTo>
                      <a:pt x="116" y="1351"/>
                    </a:lnTo>
                    <a:lnTo>
                      <a:pt x="104" y="1349"/>
                    </a:lnTo>
                    <a:lnTo>
                      <a:pt x="94" y="1348"/>
                    </a:lnTo>
                    <a:lnTo>
                      <a:pt x="78" y="1346"/>
                    </a:lnTo>
                    <a:lnTo>
                      <a:pt x="67" y="1344"/>
                    </a:lnTo>
                    <a:lnTo>
                      <a:pt x="54" y="1344"/>
                    </a:lnTo>
                    <a:lnTo>
                      <a:pt x="42" y="1342"/>
                    </a:lnTo>
                    <a:lnTo>
                      <a:pt x="28" y="1340"/>
                    </a:lnTo>
                    <a:lnTo>
                      <a:pt x="15" y="1338"/>
                    </a:lnTo>
                    <a:lnTo>
                      <a:pt x="0" y="133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91" name="Group 71"/>
            <p:cNvGrpSpPr>
              <a:grpSpLocks/>
            </p:cNvGrpSpPr>
            <p:nvPr/>
          </p:nvGrpSpPr>
          <p:grpSpPr bwMode="auto">
            <a:xfrm>
              <a:off x="114" y="1697"/>
              <a:ext cx="1370" cy="844"/>
              <a:chOff x="114" y="1697"/>
              <a:chExt cx="1370" cy="844"/>
            </a:xfrm>
          </p:grpSpPr>
          <p:sp>
            <p:nvSpPr>
              <p:cNvPr id="30789" name="Freeform 69"/>
              <p:cNvSpPr>
                <a:spLocks/>
              </p:cNvSpPr>
              <p:nvPr/>
            </p:nvSpPr>
            <p:spPr bwMode="auto">
              <a:xfrm>
                <a:off x="114" y="1697"/>
                <a:ext cx="1370" cy="844"/>
              </a:xfrm>
              <a:custGeom>
                <a:avLst/>
                <a:gdLst>
                  <a:gd name="T0" fmla="*/ 7 w 1370"/>
                  <a:gd name="T1" fmla="*/ 17 h 844"/>
                  <a:gd name="T2" fmla="*/ 35 w 1370"/>
                  <a:gd name="T3" fmla="*/ 40 h 844"/>
                  <a:gd name="T4" fmla="*/ 90 w 1370"/>
                  <a:gd name="T5" fmla="*/ 69 h 844"/>
                  <a:gd name="T6" fmla="*/ 159 w 1370"/>
                  <a:gd name="T7" fmla="*/ 91 h 844"/>
                  <a:gd name="T8" fmla="*/ 251 w 1370"/>
                  <a:gd name="T9" fmla="*/ 113 h 844"/>
                  <a:gd name="T10" fmla="*/ 311 w 1370"/>
                  <a:gd name="T11" fmla="*/ 121 h 844"/>
                  <a:gd name="T12" fmla="*/ 395 w 1370"/>
                  <a:gd name="T13" fmla="*/ 132 h 844"/>
                  <a:gd name="T14" fmla="*/ 500 w 1370"/>
                  <a:gd name="T15" fmla="*/ 141 h 844"/>
                  <a:gd name="T16" fmla="*/ 637 w 1370"/>
                  <a:gd name="T17" fmla="*/ 146 h 844"/>
                  <a:gd name="T18" fmla="*/ 766 w 1370"/>
                  <a:gd name="T19" fmla="*/ 146 h 844"/>
                  <a:gd name="T20" fmla="*/ 912 w 1370"/>
                  <a:gd name="T21" fmla="*/ 137 h 844"/>
                  <a:gd name="T22" fmla="*/ 1011 w 1370"/>
                  <a:gd name="T23" fmla="*/ 129 h 844"/>
                  <a:gd name="T24" fmla="*/ 1109 w 1370"/>
                  <a:gd name="T25" fmla="*/ 114 h 844"/>
                  <a:gd name="T26" fmla="*/ 1177 w 1370"/>
                  <a:gd name="T27" fmla="*/ 99 h 844"/>
                  <a:gd name="T28" fmla="*/ 1253 w 1370"/>
                  <a:gd name="T29" fmla="*/ 77 h 844"/>
                  <a:gd name="T30" fmla="*/ 1304 w 1370"/>
                  <a:gd name="T31" fmla="*/ 56 h 844"/>
                  <a:gd name="T32" fmla="*/ 1339 w 1370"/>
                  <a:gd name="T33" fmla="*/ 36 h 844"/>
                  <a:gd name="T34" fmla="*/ 1361 w 1370"/>
                  <a:gd name="T35" fmla="*/ 15 h 844"/>
                  <a:gd name="T36" fmla="*/ 1368 w 1370"/>
                  <a:gd name="T37" fmla="*/ 684 h 844"/>
                  <a:gd name="T38" fmla="*/ 1366 w 1370"/>
                  <a:gd name="T39" fmla="*/ 699 h 844"/>
                  <a:gd name="T40" fmla="*/ 1357 w 1370"/>
                  <a:gd name="T41" fmla="*/ 714 h 844"/>
                  <a:gd name="T42" fmla="*/ 1341 w 1370"/>
                  <a:gd name="T43" fmla="*/ 729 h 844"/>
                  <a:gd name="T44" fmla="*/ 1319 w 1370"/>
                  <a:gd name="T45" fmla="*/ 744 h 844"/>
                  <a:gd name="T46" fmla="*/ 1290 w 1370"/>
                  <a:gd name="T47" fmla="*/ 759 h 844"/>
                  <a:gd name="T48" fmla="*/ 1258 w 1370"/>
                  <a:gd name="T49" fmla="*/ 773 h 844"/>
                  <a:gd name="T50" fmla="*/ 1220 w 1370"/>
                  <a:gd name="T51" fmla="*/ 785 h 844"/>
                  <a:gd name="T52" fmla="*/ 1183 w 1370"/>
                  <a:gd name="T53" fmla="*/ 794 h 844"/>
                  <a:gd name="T54" fmla="*/ 1139 w 1370"/>
                  <a:gd name="T55" fmla="*/ 804 h 844"/>
                  <a:gd name="T56" fmla="*/ 1083 w 1370"/>
                  <a:gd name="T57" fmla="*/ 815 h 844"/>
                  <a:gd name="T58" fmla="*/ 1031 w 1370"/>
                  <a:gd name="T59" fmla="*/ 822 h 844"/>
                  <a:gd name="T60" fmla="*/ 968 w 1370"/>
                  <a:gd name="T61" fmla="*/ 829 h 844"/>
                  <a:gd name="T62" fmla="*/ 889 w 1370"/>
                  <a:gd name="T63" fmla="*/ 837 h 844"/>
                  <a:gd name="T64" fmla="*/ 799 w 1370"/>
                  <a:gd name="T65" fmla="*/ 841 h 844"/>
                  <a:gd name="T66" fmla="*/ 712 w 1370"/>
                  <a:gd name="T67" fmla="*/ 843 h 844"/>
                  <a:gd name="T68" fmla="*/ 618 w 1370"/>
                  <a:gd name="T69" fmla="*/ 841 h 844"/>
                  <a:gd name="T70" fmla="*/ 486 w 1370"/>
                  <a:gd name="T71" fmla="*/ 837 h 844"/>
                  <a:gd name="T72" fmla="*/ 366 w 1370"/>
                  <a:gd name="T73" fmla="*/ 826 h 844"/>
                  <a:gd name="T74" fmla="*/ 292 w 1370"/>
                  <a:gd name="T75" fmla="*/ 815 h 844"/>
                  <a:gd name="T76" fmla="*/ 225 w 1370"/>
                  <a:gd name="T77" fmla="*/ 801 h 844"/>
                  <a:gd name="T78" fmla="*/ 155 w 1370"/>
                  <a:gd name="T79" fmla="*/ 786 h 844"/>
                  <a:gd name="T80" fmla="*/ 80 w 1370"/>
                  <a:gd name="T81" fmla="*/ 761 h 844"/>
                  <a:gd name="T82" fmla="*/ 32 w 1370"/>
                  <a:gd name="T83" fmla="*/ 735 h 844"/>
                  <a:gd name="T84" fmla="*/ 5 w 1370"/>
                  <a:gd name="T85" fmla="*/ 708 h 844"/>
                  <a:gd name="T86" fmla="*/ 0 w 1370"/>
                  <a:gd name="T87"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0" h="844">
                    <a:moveTo>
                      <a:pt x="0" y="0"/>
                    </a:moveTo>
                    <a:lnTo>
                      <a:pt x="2" y="9"/>
                    </a:lnTo>
                    <a:lnTo>
                      <a:pt x="7" y="17"/>
                    </a:lnTo>
                    <a:lnTo>
                      <a:pt x="14" y="26"/>
                    </a:lnTo>
                    <a:lnTo>
                      <a:pt x="22" y="31"/>
                    </a:lnTo>
                    <a:lnTo>
                      <a:pt x="35" y="40"/>
                    </a:lnTo>
                    <a:lnTo>
                      <a:pt x="52" y="52"/>
                    </a:lnTo>
                    <a:lnTo>
                      <a:pt x="72" y="61"/>
                    </a:lnTo>
                    <a:lnTo>
                      <a:pt x="90" y="69"/>
                    </a:lnTo>
                    <a:lnTo>
                      <a:pt x="110" y="76"/>
                    </a:lnTo>
                    <a:lnTo>
                      <a:pt x="133" y="84"/>
                    </a:lnTo>
                    <a:lnTo>
                      <a:pt x="159" y="91"/>
                    </a:lnTo>
                    <a:lnTo>
                      <a:pt x="186" y="98"/>
                    </a:lnTo>
                    <a:lnTo>
                      <a:pt x="218" y="105"/>
                    </a:lnTo>
                    <a:lnTo>
                      <a:pt x="251" y="113"/>
                    </a:lnTo>
                    <a:lnTo>
                      <a:pt x="271" y="116"/>
                    </a:lnTo>
                    <a:lnTo>
                      <a:pt x="292" y="119"/>
                    </a:lnTo>
                    <a:lnTo>
                      <a:pt x="311" y="121"/>
                    </a:lnTo>
                    <a:lnTo>
                      <a:pt x="332" y="125"/>
                    </a:lnTo>
                    <a:lnTo>
                      <a:pt x="360" y="129"/>
                    </a:lnTo>
                    <a:lnTo>
                      <a:pt x="395" y="132"/>
                    </a:lnTo>
                    <a:lnTo>
                      <a:pt x="433" y="137"/>
                    </a:lnTo>
                    <a:lnTo>
                      <a:pt x="468" y="139"/>
                    </a:lnTo>
                    <a:lnTo>
                      <a:pt x="500" y="141"/>
                    </a:lnTo>
                    <a:lnTo>
                      <a:pt x="546" y="144"/>
                    </a:lnTo>
                    <a:lnTo>
                      <a:pt x="589" y="146"/>
                    </a:lnTo>
                    <a:lnTo>
                      <a:pt x="637" y="146"/>
                    </a:lnTo>
                    <a:lnTo>
                      <a:pt x="685" y="146"/>
                    </a:lnTo>
                    <a:lnTo>
                      <a:pt x="722" y="146"/>
                    </a:lnTo>
                    <a:lnTo>
                      <a:pt x="766" y="146"/>
                    </a:lnTo>
                    <a:lnTo>
                      <a:pt x="818" y="144"/>
                    </a:lnTo>
                    <a:lnTo>
                      <a:pt x="864" y="141"/>
                    </a:lnTo>
                    <a:lnTo>
                      <a:pt x="912" y="137"/>
                    </a:lnTo>
                    <a:lnTo>
                      <a:pt x="940" y="136"/>
                    </a:lnTo>
                    <a:lnTo>
                      <a:pt x="973" y="132"/>
                    </a:lnTo>
                    <a:lnTo>
                      <a:pt x="1011" y="129"/>
                    </a:lnTo>
                    <a:lnTo>
                      <a:pt x="1039" y="125"/>
                    </a:lnTo>
                    <a:lnTo>
                      <a:pt x="1074" y="119"/>
                    </a:lnTo>
                    <a:lnTo>
                      <a:pt x="1109" y="114"/>
                    </a:lnTo>
                    <a:lnTo>
                      <a:pt x="1139" y="108"/>
                    </a:lnTo>
                    <a:lnTo>
                      <a:pt x="1158" y="104"/>
                    </a:lnTo>
                    <a:lnTo>
                      <a:pt x="1177" y="99"/>
                    </a:lnTo>
                    <a:lnTo>
                      <a:pt x="1205" y="92"/>
                    </a:lnTo>
                    <a:lnTo>
                      <a:pt x="1231" y="85"/>
                    </a:lnTo>
                    <a:lnTo>
                      <a:pt x="1253" y="77"/>
                    </a:lnTo>
                    <a:lnTo>
                      <a:pt x="1277" y="69"/>
                    </a:lnTo>
                    <a:lnTo>
                      <a:pt x="1292" y="62"/>
                    </a:lnTo>
                    <a:lnTo>
                      <a:pt x="1304" y="56"/>
                    </a:lnTo>
                    <a:lnTo>
                      <a:pt x="1317" y="50"/>
                    </a:lnTo>
                    <a:lnTo>
                      <a:pt x="1328" y="44"/>
                    </a:lnTo>
                    <a:lnTo>
                      <a:pt x="1339" y="36"/>
                    </a:lnTo>
                    <a:lnTo>
                      <a:pt x="1350" y="28"/>
                    </a:lnTo>
                    <a:lnTo>
                      <a:pt x="1356" y="21"/>
                    </a:lnTo>
                    <a:lnTo>
                      <a:pt x="1361" y="15"/>
                    </a:lnTo>
                    <a:lnTo>
                      <a:pt x="1365" y="8"/>
                    </a:lnTo>
                    <a:lnTo>
                      <a:pt x="1369" y="1"/>
                    </a:lnTo>
                    <a:lnTo>
                      <a:pt x="1368" y="684"/>
                    </a:lnTo>
                    <a:lnTo>
                      <a:pt x="1369" y="691"/>
                    </a:lnTo>
                    <a:lnTo>
                      <a:pt x="1367" y="695"/>
                    </a:lnTo>
                    <a:lnTo>
                      <a:pt x="1366" y="699"/>
                    </a:lnTo>
                    <a:lnTo>
                      <a:pt x="1365" y="705"/>
                    </a:lnTo>
                    <a:lnTo>
                      <a:pt x="1362" y="708"/>
                    </a:lnTo>
                    <a:lnTo>
                      <a:pt x="1357" y="714"/>
                    </a:lnTo>
                    <a:lnTo>
                      <a:pt x="1352" y="721"/>
                    </a:lnTo>
                    <a:lnTo>
                      <a:pt x="1347" y="725"/>
                    </a:lnTo>
                    <a:lnTo>
                      <a:pt x="1341" y="729"/>
                    </a:lnTo>
                    <a:lnTo>
                      <a:pt x="1336" y="734"/>
                    </a:lnTo>
                    <a:lnTo>
                      <a:pt x="1328" y="739"/>
                    </a:lnTo>
                    <a:lnTo>
                      <a:pt x="1319" y="744"/>
                    </a:lnTo>
                    <a:lnTo>
                      <a:pt x="1311" y="750"/>
                    </a:lnTo>
                    <a:lnTo>
                      <a:pt x="1302" y="754"/>
                    </a:lnTo>
                    <a:lnTo>
                      <a:pt x="1290" y="759"/>
                    </a:lnTo>
                    <a:lnTo>
                      <a:pt x="1279" y="765"/>
                    </a:lnTo>
                    <a:lnTo>
                      <a:pt x="1268" y="769"/>
                    </a:lnTo>
                    <a:lnTo>
                      <a:pt x="1258" y="773"/>
                    </a:lnTo>
                    <a:lnTo>
                      <a:pt x="1245" y="776"/>
                    </a:lnTo>
                    <a:lnTo>
                      <a:pt x="1232" y="780"/>
                    </a:lnTo>
                    <a:lnTo>
                      <a:pt x="1220" y="785"/>
                    </a:lnTo>
                    <a:lnTo>
                      <a:pt x="1209" y="788"/>
                    </a:lnTo>
                    <a:lnTo>
                      <a:pt x="1197" y="790"/>
                    </a:lnTo>
                    <a:lnTo>
                      <a:pt x="1183" y="794"/>
                    </a:lnTo>
                    <a:lnTo>
                      <a:pt x="1166" y="798"/>
                    </a:lnTo>
                    <a:lnTo>
                      <a:pt x="1151" y="801"/>
                    </a:lnTo>
                    <a:lnTo>
                      <a:pt x="1139" y="804"/>
                    </a:lnTo>
                    <a:lnTo>
                      <a:pt x="1125" y="806"/>
                    </a:lnTo>
                    <a:lnTo>
                      <a:pt x="1103" y="811"/>
                    </a:lnTo>
                    <a:lnTo>
                      <a:pt x="1083" y="815"/>
                    </a:lnTo>
                    <a:lnTo>
                      <a:pt x="1064" y="816"/>
                    </a:lnTo>
                    <a:lnTo>
                      <a:pt x="1048" y="819"/>
                    </a:lnTo>
                    <a:lnTo>
                      <a:pt x="1031" y="822"/>
                    </a:lnTo>
                    <a:lnTo>
                      <a:pt x="1011" y="824"/>
                    </a:lnTo>
                    <a:lnTo>
                      <a:pt x="992" y="826"/>
                    </a:lnTo>
                    <a:lnTo>
                      <a:pt x="968" y="829"/>
                    </a:lnTo>
                    <a:lnTo>
                      <a:pt x="942" y="831"/>
                    </a:lnTo>
                    <a:lnTo>
                      <a:pt x="915" y="834"/>
                    </a:lnTo>
                    <a:lnTo>
                      <a:pt x="889" y="837"/>
                    </a:lnTo>
                    <a:lnTo>
                      <a:pt x="862" y="839"/>
                    </a:lnTo>
                    <a:lnTo>
                      <a:pt x="832" y="840"/>
                    </a:lnTo>
                    <a:lnTo>
                      <a:pt x="799" y="841"/>
                    </a:lnTo>
                    <a:lnTo>
                      <a:pt x="768" y="841"/>
                    </a:lnTo>
                    <a:lnTo>
                      <a:pt x="734" y="843"/>
                    </a:lnTo>
                    <a:lnTo>
                      <a:pt x="712" y="843"/>
                    </a:lnTo>
                    <a:lnTo>
                      <a:pt x="685" y="843"/>
                    </a:lnTo>
                    <a:lnTo>
                      <a:pt x="656" y="843"/>
                    </a:lnTo>
                    <a:lnTo>
                      <a:pt x="618" y="841"/>
                    </a:lnTo>
                    <a:lnTo>
                      <a:pt x="574" y="841"/>
                    </a:lnTo>
                    <a:lnTo>
                      <a:pt x="531" y="839"/>
                    </a:lnTo>
                    <a:lnTo>
                      <a:pt x="486" y="837"/>
                    </a:lnTo>
                    <a:lnTo>
                      <a:pt x="447" y="834"/>
                    </a:lnTo>
                    <a:lnTo>
                      <a:pt x="407" y="830"/>
                    </a:lnTo>
                    <a:lnTo>
                      <a:pt x="366" y="826"/>
                    </a:lnTo>
                    <a:lnTo>
                      <a:pt x="333" y="822"/>
                    </a:lnTo>
                    <a:lnTo>
                      <a:pt x="314" y="818"/>
                    </a:lnTo>
                    <a:lnTo>
                      <a:pt x="292" y="815"/>
                    </a:lnTo>
                    <a:lnTo>
                      <a:pt x="268" y="811"/>
                    </a:lnTo>
                    <a:lnTo>
                      <a:pt x="247" y="806"/>
                    </a:lnTo>
                    <a:lnTo>
                      <a:pt x="225" y="801"/>
                    </a:lnTo>
                    <a:lnTo>
                      <a:pt x="206" y="799"/>
                    </a:lnTo>
                    <a:lnTo>
                      <a:pt x="180" y="792"/>
                    </a:lnTo>
                    <a:lnTo>
                      <a:pt x="155" y="786"/>
                    </a:lnTo>
                    <a:lnTo>
                      <a:pt x="128" y="779"/>
                    </a:lnTo>
                    <a:lnTo>
                      <a:pt x="102" y="769"/>
                    </a:lnTo>
                    <a:lnTo>
                      <a:pt x="80" y="761"/>
                    </a:lnTo>
                    <a:lnTo>
                      <a:pt x="63" y="752"/>
                    </a:lnTo>
                    <a:lnTo>
                      <a:pt x="46" y="744"/>
                    </a:lnTo>
                    <a:lnTo>
                      <a:pt x="32" y="735"/>
                    </a:lnTo>
                    <a:lnTo>
                      <a:pt x="22" y="726"/>
                    </a:lnTo>
                    <a:lnTo>
                      <a:pt x="12" y="715"/>
                    </a:lnTo>
                    <a:lnTo>
                      <a:pt x="5" y="708"/>
                    </a:lnTo>
                    <a:lnTo>
                      <a:pt x="0" y="696"/>
                    </a:lnTo>
                    <a:lnTo>
                      <a:pt x="0" y="685"/>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0" name="Freeform 70"/>
              <p:cNvSpPr>
                <a:spLocks/>
              </p:cNvSpPr>
              <p:nvPr/>
            </p:nvSpPr>
            <p:spPr bwMode="auto">
              <a:xfrm>
                <a:off x="405" y="1817"/>
                <a:ext cx="174" cy="717"/>
              </a:xfrm>
              <a:custGeom>
                <a:avLst/>
                <a:gdLst>
                  <a:gd name="T0" fmla="*/ 0 w 174"/>
                  <a:gd name="T1" fmla="*/ 0 h 717"/>
                  <a:gd name="T2" fmla="*/ 15 w 174"/>
                  <a:gd name="T3" fmla="*/ 2 h 717"/>
                  <a:gd name="T4" fmla="*/ 29 w 174"/>
                  <a:gd name="T5" fmla="*/ 4 h 717"/>
                  <a:gd name="T6" fmla="*/ 40 w 174"/>
                  <a:gd name="T7" fmla="*/ 7 h 717"/>
                  <a:gd name="T8" fmla="*/ 53 w 174"/>
                  <a:gd name="T9" fmla="*/ 8 h 717"/>
                  <a:gd name="T10" fmla="*/ 71 w 174"/>
                  <a:gd name="T11" fmla="*/ 10 h 717"/>
                  <a:gd name="T12" fmla="*/ 93 w 174"/>
                  <a:gd name="T13" fmla="*/ 13 h 717"/>
                  <a:gd name="T14" fmla="*/ 110 w 174"/>
                  <a:gd name="T15" fmla="*/ 16 h 717"/>
                  <a:gd name="T16" fmla="*/ 124 w 174"/>
                  <a:gd name="T17" fmla="*/ 17 h 717"/>
                  <a:gd name="T18" fmla="*/ 138 w 174"/>
                  <a:gd name="T19" fmla="*/ 18 h 717"/>
                  <a:gd name="T20" fmla="*/ 156 w 174"/>
                  <a:gd name="T21" fmla="*/ 20 h 717"/>
                  <a:gd name="T22" fmla="*/ 173 w 174"/>
                  <a:gd name="T23" fmla="*/ 21 h 717"/>
                  <a:gd name="T24" fmla="*/ 173 w 174"/>
                  <a:gd name="T25" fmla="*/ 716 h 717"/>
                  <a:gd name="T26" fmla="*/ 160 w 174"/>
                  <a:gd name="T27" fmla="*/ 716 h 717"/>
                  <a:gd name="T28" fmla="*/ 147 w 174"/>
                  <a:gd name="T29" fmla="*/ 714 h 717"/>
                  <a:gd name="T30" fmla="*/ 136 w 174"/>
                  <a:gd name="T31" fmla="*/ 712 h 717"/>
                  <a:gd name="T32" fmla="*/ 126 w 174"/>
                  <a:gd name="T33" fmla="*/ 712 h 717"/>
                  <a:gd name="T34" fmla="*/ 116 w 174"/>
                  <a:gd name="T35" fmla="*/ 711 h 717"/>
                  <a:gd name="T36" fmla="*/ 104 w 174"/>
                  <a:gd name="T37" fmla="*/ 709 h 717"/>
                  <a:gd name="T38" fmla="*/ 94 w 174"/>
                  <a:gd name="T39" fmla="*/ 708 h 717"/>
                  <a:gd name="T40" fmla="*/ 81 w 174"/>
                  <a:gd name="T41" fmla="*/ 707 h 717"/>
                  <a:gd name="T42" fmla="*/ 69 w 174"/>
                  <a:gd name="T43" fmla="*/ 706 h 717"/>
                  <a:gd name="T44" fmla="*/ 55 w 174"/>
                  <a:gd name="T45" fmla="*/ 704 h 717"/>
                  <a:gd name="T46" fmla="*/ 41 w 174"/>
                  <a:gd name="T47" fmla="*/ 702 h 717"/>
                  <a:gd name="T48" fmla="*/ 27 w 174"/>
                  <a:gd name="T49" fmla="*/ 699 h 717"/>
                  <a:gd name="T50" fmla="*/ 15 w 174"/>
                  <a:gd name="T51" fmla="*/ 697 h 717"/>
                  <a:gd name="T52" fmla="*/ 1 w 174"/>
                  <a:gd name="T53" fmla="*/ 694 h 717"/>
                  <a:gd name="T54" fmla="*/ 0 w 174"/>
                  <a:gd name="T5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717">
                    <a:moveTo>
                      <a:pt x="0" y="0"/>
                    </a:moveTo>
                    <a:lnTo>
                      <a:pt x="15" y="2"/>
                    </a:lnTo>
                    <a:lnTo>
                      <a:pt x="29" y="4"/>
                    </a:lnTo>
                    <a:lnTo>
                      <a:pt x="40" y="7"/>
                    </a:lnTo>
                    <a:lnTo>
                      <a:pt x="53" y="8"/>
                    </a:lnTo>
                    <a:lnTo>
                      <a:pt x="71" y="10"/>
                    </a:lnTo>
                    <a:lnTo>
                      <a:pt x="93" y="13"/>
                    </a:lnTo>
                    <a:lnTo>
                      <a:pt x="110" y="16"/>
                    </a:lnTo>
                    <a:lnTo>
                      <a:pt x="124" y="17"/>
                    </a:lnTo>
                    <a:lnTo>
                      <a:pt x="138" y="18"/>
                    </a:lnTo>
                    <a:lnTo>
                      <a:pt x="156" y="20"/>
                    </a:lnTo>
                    <a:lnTo>
                      <a:pt x="173" y="21"/>
                    </a:lnTo>
                    <a:lnTo>
                      <a:pt x="173" y="716"/>
                    </a:lnTo>
                    <a:lnTo>
                      <a:pt x="160" y="716"/>
                    </a:lnTo>
                    <a:lnTo>
                      <a:pt x="147" y="714"/>
                    </a:lnTo>
                    <a:lnTo>
                      <a:pt x="136" y="712"/>
                    </a:lnTo>
                    <a:lnTo>
                      <a:pt x="126" y="712"/>
                    </a:lnTo>
                    <a:lnTo>
                      <a:pt x="116" y="711"/>
                    </a:lnTo>
                    <a:lnTo>
                      <a:pt x="104" y="709"/>
                    </a:lnTo>
                    <a:lnTo>
                      <a:pt x="94" y="708"/>
                    </a:lnTo>
                    <a:lnTo>
                      <a:pt x="81" y="707"/>
                    </a:lnTo>
                    <a:lnTo>
                      <a:pt x="69" y="706"/>
                    </a:lnTo>
                    <a:lnTo>
                      <a:pt x="55" y="704"/>
                    </a:lnTo>
                    <a:lnTo>
                      <a:pt x="41" y="702"/>
                    </a:lnTo>
                    <a:lnTo>
                      <a:pt x="27" y="699"/>
                    </a:lnTo>
                    <a:lnTo>
                      <a:pt x="15" y="697"/>
                    </a:lnTo>
                    <a:lnTo>
                      <a:pt x="1" y="694"/>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92" name="Freeform 72"/>
            <p:cNvSpPr>
              <a:spLocks/>
            </p:cNvSpPr>
            <p:nvPr/>
          </p:nvSpPr>
          <p:spPr bwMode="auto">
            <a:xfrm>
              <a:off x="822" y="1248"/>
              <a:ext cx="670" cy="901"/>
            </a:xfrm>
            <a:custGeom>
              <a:avLst/>
              <a:gdLst>
                <a:gd name="T0" fmla="*/ 661 w 670"/>
                <a:gd name="T1" fmla="*/ 0 h 901"/>
                <a:gd name="T2" fmla="*/ 666 w 670"/>
                <a:gd name="T3" fmla="*/ 238 h 901"/>
                <a:gd name="T4" fmla="*/ 669 w 670"/>
                <a:gd name="T5" fmla="*/ 547 h 901"/>
                <a:gd name="T6" fmla="*/ 666 w 670"/>
                <a:gd name="T7" fmla="*/ 824 h 901"/>
                <a:gd name="T8" fmla="*/ 660 w 670"/>
                <a:gd name="T9" fmla="*/ 853 h 901"/>
                <a:gd name="T10" fmla="*/ 644 w 670"/>
                <a:gd name="T11" fmla="*/ 890 h 901"/>
                <a:gd name="T12" fmla="*/ 609 w 670"/>
                <a:gd name="T13" fmla="*/ 900 h 901"/>
                <a:gd name="T14" fmla="*/ 577 w 670"/>
                <a:gd name="T15" fmla="*/ 873 h 901"/>
                <a:gd name="T16" fmla="*/ 571 w 670"/>
                <a:gd name="T17" fmla="*/ 835 h 901"/>
                <a:gd name="T18" fmla="*/ 576 w 670"/>
                <a:gd name="T19" fmla="*/ 786 h 901"/>
                <a:gd name="T20" fmla="*/ 588 w 670"/>
                <a:gd name="T21" fmla="*/ 741 h 901"/>
                <a:gd name="T22" fmla="*/ 592 w 670"/>
                <a:gd name="T23" fmla="*/ 692 h 901"/>
                <a:gd name="T24" fmla="*/ 588 w 670"/>
                <a:gd name="T25" fmla="*/ 647 h 901"/>
                <a:gd name="T26" fmla="*/ 577 w 670"/>
                <a:gd name="T27" fmla="*/ 604 h 901"/>
                <a:gd name="T28" fmla="*/ 556 w 670"/>
                <a:gd name="T29" fmla="*/ 587 h 901"/>
                <a:gd name="T30" fmla="*/ 532 w 670"/>
                <a:gd name="T31" fmla="*/ 596 h 901"/>
                <a:gd name="T32" fmla="*/ 522 w 670"/>
                <a:gd name="T33" fmla="*/ 650 h 901"/>
                <a:gd name="T34" fmla="*/ 511 w 670"/>
                <a:gd name="T35" fmla="*/ 714 h 901"/>
                <a:gd name="T36" fmla="*/ 495 w 670"/>
                <a:gd name="T37" fmla="*/ 760 h 901"/>
                <a:gd name="T38" fmla="*/ 465 w 670"/>
                <a:gd name="T39" fmla="*/ 785 h 901"/>
                <a:gd name="T40" fmla="*/ 427 w 670"/>
                <a:gd name="T41" fmla="*/ 791 h 901"/>
                <a:gd name="T42" fmla="*/ 400 w 670"/>
                <a:gd name="T43" fmla="*/ 771 h 901"/>
                <a:gd name="T44" fmla="*/ 390 w 670"/>
                <a:gd name="T45" fmla="*/ 739 h 901"/>
                <a:gd name="T46" fmla="*/ 382 w 670"/>
                <a:gd name="T47" fmla="*/ 691 h 901"/>
                <a:gd name="T48" fmla="*/ 388 w 670"/>
                <a:gd name="T49" fmla="*/ 639 h 901"/>
                <a:gd name="T50" fmla="*/ 384 w 670"/>
                <a:gd name="T51" fmla="*/ 594 h 901"/>
                <a:gd name="T52" fmla="*/ 370 w 670"/>
                <a:gd name="T53" fmla="*/ 533 h 901"/>
                <a:gd name="T54" fmla="*/ 342 w 670"/>
                <a:gd name="T55" fmla="*/ 511 h 901"/>
                <a:gd name="T56" fmla="*/ 318 w 670"/>
                <a:gd name="T57" fmla="*/ 537 h 901"/>
                <a:gd name="T58" fmla="*/ 304 w 670"/>
                <a:gd name="T59" fmla="*/ 577 h 901"/>
                <a:gd name="T60" fmla="*/ 282 w 670"/>
                <a:gd name="T61" fmla="*/ 625 h 901"/>
                <a:gd name="T62" fmla="*/ 252 w 670"/>
                <a:gd name="T63" fmla="*/ 650 h 901"/>
                <a:gd name="T64" fmla="*/ 200 w 670"/>
                <a:gd name="T65" fmla="*/ 665 h 901"/>
                <a:gd name="T66" fmla="*/ 161 w 670"/>
                <a:gd name="T67" fmla="*/ 643 h 901"/>
                <a:gd name="T68" fmla="*/ 129 w 670"/>
                <a:gd name="T69" fmla="*/ 615 h 901"/>
                <a:gd name="T70" fmla="*/ 106 w 670"/>
                <a:gd name="T71" fmla="*/ 573 h 901"/>
                <a:gd name="T72" fmla="*/ 81 w 670"/>
                <a:gd name="T73" fmla="*/ 517 h 901"/>
                <a:gd name="T74" fmla="*/ 56 w 670"/>
                <a:gd name="T75" fmla="*/ 445 h 901"/>
                <a:gd name="T76" fmla="*/ 30 w 670"/>
                <a:gd name="T77" fmla="*/ 362 h 901"/>
                <a:gd name="T78" fmla="*/ 4 w 670"/>
                <a:gd name="T79" fmla="*/ 253 h 901"/>
                <a:gd name="T80" fmla="*/ 0 w 670"/>
                <a:gd name="T81" fmla="*/ 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901">
                  <a:moveTo>
                    <a:pt x="0" y="1"/>
                  </a:moveTo>
                  <a:lnTo>
                    <a:pt x="661" y="0"/>
                  </a:lnTo>
                  <a:lnTo>
                    <a:pt x="666" y="103"/>
                  </a:lnTo>
                  <a:lnTo>
                    <a:pt x="666" y="238"/>
                  </a:lnTo>
                  <a:lnTo>
                    <a:pt x="669" y="401"/>
                  </a:lnTo>
                  <a:lnTo>
                    <a:pt x="669" y="547"/>
                  </a:lnTo>
                  <a:lnTo>
                    <a:pt x="669" y="672"/>
                  </a:lnTo>
                  <a:lnTo>
                    <a:pt x="666" y="824"/>
                  </a:lnTo>
                  <a:lnTo>
                    <a:pt x="660" y="826"/>
                  </a:lnTo>
                  <a:lnTo>
                    <a:pt x="660" y="853"/>
                  </a:lnTo>
                  <a:lnTo>
                    <a:pt x="653" y="870"/>
                  </a:lnTo>
                  <a:lnTo>
                    <a:pt x="644" y="890"/>
                  </a:lnTo>
                  <a:lnTo>
                    <a:pt x="631" y="896"/>
                  </a:lnTo>
                  <a:lnTo>
                    <a:pt x="609" y="900"/>
                  </a:lnTo>
                  <a:lnTo>
                    <a:pt x="589" y="891"/>
                  </a:lnTo>
                  <a:lnTo>
                    <a:pt x="577" y="873"/>
                  </a:lnTo>
                  <a:lnTo>
                    <a:pt x="573" y="856"/>
                  </a:lnTo>
                  <a:lnTo>
                    <a:pt x="571" y="835"/>
                  </a:lnTo>
                  <a:lnTo>
                    <a:pt x="574" y="811"/>
                  </a:lnTo>
                  <a:lnTo>
                    <a:pt x="576" y="786"/>
                  </a:lnTo>
                  <a:lnTo>
                    <a:pt x="581" y="760"/>
                  </a:lnTo>
                  <a:lnTo>
                    <a:pt x="588" y="741"/>
                  </a:lnTo>
                  <a:lnTo>
                    <a:pt x="592" y="721"/>
                  </a:lnTo>
                  <a:lnTo>
                    <a:pt x="592" y="692"/>
                  </a:lnTo>
                  <a:lnTo>
                    <a:pt x="592" y="671"/>
                  </a:lnTo>
                  <a:lnTo>
                    <a:pt x="588" y="647"/>
                  </a:lnTo>
                  <a:lnTo>
                    <a:pt x="583" y="624"/>
                  </a:lnTo>
                  <a:lnTo>
                    <a:pt x="577" y="604"/>
                  </a:lnTo>
                  <a:lnTo>
                    <a:pt x="566" y="590"/>
                  </a:lnTo>
                  <a:lnTo>
                    <a:pt x="556" y="587"/>
                  </a:lnTo>
                  <a:lnTo>
                    <a:pt x="543" y="588"/>
                  </a:lnTo>
                  <a:lnTo>
                    <a:pt x="532" y="596"/>
                  </a:lnTo>
                  <a:lnTo>
                    <a:pt x="525" y="618"/>
                  </a:lnTo>
                  <a:lnTo>
                    <a:pt x="522" y="650"/>
                  </a:lnTo>
                  <a:lnTo>
                    <a:pt x="517" y="680"/>
                  </a:lnTo>
                  <a:lnTo>
                    <a:pt x="511" y="714"/>
                  </a:lnTo>
                  <a:lnTo>
                    <a:pt x="503" y="734"/>
                  </a:lnTo>
                  <a:lnTo>
                    <a:pt x="495" y="760"/>
                  </a:lnTo>
                  <a:lnTo>
                    <a:pt x="482" y="776"/>
                  </a:lnTo>
                  <a:lnTo>
                    <a:pt x="465" y="785"/>
                  </a:lnTo>
                  <a:lnTo>
                    <a:pt x="445" y="792"/>
                  </a:lnTo>
                  <a:lnTo>
                    <a:pt x="427" y="791"/>
                  </a:lnTo>
                  <a:lnTo>
                    <a:pt x="413" y="785"/>
                  </a:lnTo>
                  <a:lnTo>
                    <a:pt x="400" y="771"/>
                  </a:lnTo>
                  <a:lnTo>
                    <a:pt x="392" y="753"/>
                  </a:lnTo>
                  <a:lnTo>
                    <a:pt x="390" y="739"/>
                  </a:lnTo>
                  <a:lnTo>
                    <a:pt x="384" y="718"/>
                  </a:lnTo>
                  <a:lnTo>
                    <a:pt x="382" y="691"/>
                  </a:lnTo>
                  <a:lnTo>
                    <a:pt x="384" y="667"/>
                  </a:lnTo>
                  <a:lnTo>
                    <a:pt x="388" y="639"/>
                  </a:lnTo>
                  <a:lnTo>
                    <a:pt x="388" y="612"/>
                  </a:lnTo>
                  <a:lnTo>
                    <a:pt x="384" y="594"/>
                  </a:lnTo>
                  <a:lnTo>
                    <a:pt x="377" y="560"/>
                  </a:lnTo>
                  <a:lnTo>
                    <a:pt x="370" y="533"/>
                  </a:lnTo>
                  <a:lnTo>
                    <a:pt x="360" y="518"/>
                  </a:lnTo>
                  <a:lnTo>
                    <a:pt x="342" y="511"/>
                  </a:lnTo>
                  <a:lnTo>
                    <a:pt x="329" y="518"/>
                  </a:lnTo>
                  <a:lnTo>
                    <a:pt x="318" y="537"/>
                  </a:lnTo>
                  <a:lnTo>
                    <a:pt x="313" y="558"/>
                  </a:lnTo>
                  <a:lnTo>
                    <a:pt x="304" y="577"/>
                  </a:lnTo>
                  <a:lnTo>
                    <a:pt x="293" y="606"/>
                  </a:lnTo>
                  <a:lnTo>
                    <a:pt x="282" y="625"/>
                  </a:lnTo>
                  <a:lnTo>
                    <a:pt x="263" y="643"/>
                  </a:lnTo>
                  <a:lnTo>
                    <a:pt x="252" y="650"/>
                  </a:lnTo>
                  <a:lnTo>
                    <a:pt x="228" y="661"/>
                  </a:lnTo>
                  <a:lnTo>
                    <a:pt x="200" y="665"/>
                  </a:lnTo>
                  <a:lnTo>
                    <a:pt x="175" y="652"/>
                  </a:lnTo>
                  <a:lnTo>
                    <a:pt x="161" y="643"/>
                  </a:lnTo>
                  <a:lnTo>
                    <a:pt x="147" y="634"/>
                  </a:lnTo>
                  <a:lnTo>
                    <a:pt x="129" y="615"/>
                  </a:lnTo>
                  <a:lnTo>
                    <a:pt x="119" y="598"/>
                  </a:lnTo>
                  <a:lnTo>
                    <a:pt x="106" y="573"/>
                  </a:lnTo>
                  <a:lnTo>
                    <a:pt x="96" y="547"/>
                  </a:lnTo>
                  <a:lnTo>
                    <a:pt x="81" y="517"/>
                  </a:lnTo>
                  <a:lnTo>
                    <a:pt x="67" y="477"/>
                  </a:lnTo>
                  <a:lnTo>
                    <a:pt x="56" y="445"/>
                  </a:lnTo>
                  <a:lnTo>
                    <a:pt x="42" y="407"/>
                  </a:lnTo>
                  <a:lnTo>
                    <a:pt x="30" y="362"/>
                  </a:lnTo>
                  <a:lnTo>
                    <a:pt x="12" y="295"/>
                  </a:lnTo>
                  <a:lnTo>
                    <a:pt x="4" y="253"/>
                  </a:lnTo>
                  <a:lnTo>
                    <a:pt x="0" y="199"/>
                  </a:lnTo>
                  <a:lnTo>
                    <a:pt x="0" y="1"/>
                  </a:lnTo>
                </a:path>
              </a:pathLst>
            </a:custGeom>
            <a:solidFill>
              <a:srgbClr val="B32E4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97" name="Group 77"/>
            <p:cNvGrpSpPr>
              <a:grpSpLocks/>
            </p:cNvGrpSpPr>
            <p:nvPr/>
          </p:nvGrpSpPr>
          <p:grpSpPr bwMode="auto">
            <a:xfrm>
              <a:off x="110" y="1396"/>
              <a:ext cx="680" cy="631"/>
              <a:chOff x="110" y="1396"/>
              <a:chExt cx="680" cy="631"/>
            </a:xfrm>
          </p:grpSpPr>
          <p:grpSp>
            <p:nvGrpSpPr>
              <p:cNvPr id="30795" name="Group 75"/>
              <p:cNvGrpSpPr>
                <a:grpSpLocks/>
              </p:cNvGrpSpPr>
              <p:nvPr/>
            </p:nvGrpSpPr>
            <p:grpSpPr bwMode="auto">
              <a:xfrm>
                <a:off x="110" y="1396"/>
                <a:ext cx="653" cy="631"/>
                <a:chOff x="110" y="1396"/>
                <a:chExt cx="653" cy="631"/>
              </a:xfrm>
            </p:grpSpPr>
            <p:sp>
              <p:nvSpPr>
                <p:cNvPr id="30793" name="Arc 73"/>
                <p:cNvSpPr>
                  <a:spLocks/>
                </p:cNvSpPr>
                <p:nvPr/>
              </p:nvSpPr>
              <p:spPr bwMode="auto">
                <a:xfrm>
                  <a:off x="155" y="1396"/>
                  <a:ext cx="608" cy="62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E0E0E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4" name="Arc 74"/>
                <p:cNvSpPr>
                  <a:spLocks/>
                </p:cNvSpPr>
                <p:nvPr/>
              </p:nvSpPr>
              <p:spPr bwMode="auto">
                <a:xfrm>
                  <a:off x="110" y="1984"/>
                  <a:ext cx="47" cy="43"/>
                </a:xfrm>
                <a:custGeom>
                  <a:avLst/>
                  <a:gdLst>
                    <a:gd name="G0" fmla="+- 21600 0 0"/>
                    <a:gd name="G1" fmla="+- 1052 0 0"/>
                    <a:gd name="G2" fmla="+- 21600 0 0"/>
                    <a:gd name="T0" fmla="*/ 20659 w 21600"/>
                    <a:gd name="T1" fmla="*/ 22631 h 22631"/>
                    <a:gd name="T2" fmla="*/ 26 w 21600"/>
                    <a:gd name="T3" fmla="*/ 0 h 22631"/>
                    <a:gd name="T4" fmla="*/ 21600 w 21600"/>
                    <a:gd name="T5" fmla="*/ 1052 h 22631"/>
                  </a:gdLst>
                  <a:ahLst/>
                  <a:cxnLst>
                    <a:cxn ang="0">
                      <a:pos x="T0" y="T1"/>
                    </a:cxn>
                    <a:cxn ang="0">
                      <a:pos x="T2" y="T3"/>
                    </a:cxn>
                    <a:cxn ang="0">
                      <a:pos x="T4" y="T5"/>
                    </a:cxn>
                  </a:cxnLst>
                  <a:rect l="0" t="0" r="r" b="b"/>
                  <a:pathLst>
                    <a:path w="21600" h="22631" fill="none" extrusionOk="0">
                      <a:moveTo>
                        <a:pt x="20658" y="22631"/>
                      </a:moveTo>
                      <a:cubicBezTo>
                        <a:pt x="9106" y="22127"/>
                        <a:pt x="0" y="12615"/>
                        <a:pt x="0" y="1052"/>
                      </a:cubicBezTo>
                      <a:cubicBezTo>
                        <a:pt x="-1" y="701"/>
                        <a:pt x="8" y="350"/>
                        <a:pt x="25" y="-1"/>
                      </a:cubicBezTo>
                    </a:path>
                    <a:path w="21600" h="22631" stroke="0" extrusionOk="0">
                      <a:moveTo>
                        <a:pt x="20658" y="22631"/>
                      </a:moveTo>
                      <a:cubicBezTo>
                        <a:pt x="9106" y="22127"/>
                        <a:pt x="0" y="12615"/>
                        <a:pt x="0" y="1052"/>
                      </a:cubicBezTo>
                      <a:cubicBezTo>
                        <a:pt x="-1" y="701"/>
                        <a:pt x="8" y="350"/>
                        <a:pt x="25" y="-1"/>
                      </a:cubicBezTo>
                      <a:lnTo>
                        <a:pt x="21600" y="1052"/>
                      </a:lnTo>
                      <a:close/>
                    </a:path>
                  </a:pathLst>
                </a:custGeom>
                <a:noFill/>
                <a:ln w="12700" cap="rnd">
                  <a:solidFill>
                    <a:srgbClr val="E0E0E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96" name="Freeform 76"/>
              <p:cNvSpPr>
                <a:spLocks/>
              </p:cNvSpPr>
              <p:nvPr/>
            </p:nvSpPr>
            <p:spPr bwMode="auto">
              <a:xfrm>
                <a:off x="741" y="1406"/>
                <a:ext cx="49" cy="31"/>
              </a:xfrm>
              <a:custGeom>
                <a:avLst/>
                <a:gdLst>
                  <a:gd name="T0" fmla="*/ 0 w 49"/>
                  <a:gd name="T1" fmla="*/ 0 h 31"/>
                  <a:gd name="T2" fmla="*/ 48 w 49"/>
                  <a:gd name="T3" fmla="*/ 0 h 31"/>
                  <a:gd name="T4" fmla="*/ 48 w 49"/>
                  <a:gd name="T5" fmla="*/ 30 h 31"/>
                  <a:gd name="T6" fmla="*/ 0 w 49"/>
                  <a:gd name="T7" fmla="*/ 30 h 31"/>
                  <a:gd name="T8" fmla="*/ 0 w 49"/>
                  <a:gd name="T9" fmla="*/ 0 h 31"/>
                </a:gdLst>
                <a:ahLst/>
                <a:cxnLst>
                  <a:cxn ang="0">
                    <a:pos x="T0" y="T1"/>
                  </a:cxn>
                  <a:cxn ang="0">
                    <a:pos x="T2" y="T3"/>
                  </a:cxn>
                  <a:cxn ang="0">
                    <a:pos x="T4" y="T5"/>
                  </a:cxn>
                  <a:cxn ang="0">
                    <a:pos x="T6" y="T7"/>
                  </a:cxn>
                  <a:cxn ang="0">
                    <a:pos x="T8" y="T9"/>
                  </a:cxn>
                </a:cxnLst>
                <a:rect l="0" t="0" r="r" b="b"/>
                <a:pathLst>
                  <a:path w="49" h="31">
                    <a:moveTo>
                      <a:pt x="0" y="0"/>
                    </a:moveTo>
                    <a:lnTo>
                      <a:pt x="48" y="0"/>
                    </a:lnTo>
                    <a:lnTo>
                      <a:pt x="48" y="30"/>
                    </a:lnTo>
                    <a:lnTo>
                      <a:pt x="0" y="3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98" name="Oval 78"/>
            <p:cNvSpPr>
              <a:spLocks noChangeArrowheads="1"/>
            </p:cNvSpPr>
            <p:nvPr/>
          </p:nvSpPr>
          <p:spPr bwMode="auto">
            <a:xfrm>
              <a:off x="114" y="1094"/>
              <a:ext cx="1369" cy="304"/>
            </a:xfrm>
            <a:prstGeom prst="ellipse">
              <a:avLst/>
            </a:prstGeom>
            <a:solidFill>
              <a:srgbClr val="C0C0C0"/>
            </a:solidFill>
            <a:ln w="12700">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9" name="Oval 79"/>
            <p:cNvSpPr>
              <a:spLocks noChangeArrowheads="1"/>
            </p:cNvSpPr>
            <p:nvPr/>
          </p:nvSpPr>
          <p:spPr bwMode="auto">
            <a:xfrm>
              <a:off x="136" y="1115"/>
              <a:ext cx="1325" cy="261"/>
            </a:xfrm>
            <a:prstGeom prst="ellipse">
              <a:avLst/>
            </a:prstGeom>
            <a:solidFill>
              <a:srgbClr val="606060"/>
            </a:solidFill>
            <a:ln w="12700">
              <a:solidFill>
                <a:srgbClr val="A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0" name="Freeform 80"/>
            <p:cNvSpPr>
              <a:spLocks/>
            </p:cNvSpPr>
            <p:nvPr/>
          </p:nvSpPr>
          <p:spPr bwMode="auto">
            <a:xfrm>
              <a:off x="408" y="1121"/>
              <a:ext cx="174" cy="249"/>
            </a:xfrm>
            <a:custGeom>
              <a:avLst/>
              <a:gdLst>
                <a:gd name="T0" fmla="*/ 0 w 174"/>
                <a:gd name="T1" fmla="*/ 19 h 249"/>
                <a:gd name="T2" fmla="*/ 25 w 174"/>
                <a:gd name="T3" fmla="*/ 16 h 249"/>
                <a:gd name="T4" fmla="*/ 46 w 174"/>
                <a:gd name="T5" fmla="*/ 13 h 249"/>
                <a:gd name="T6" fmla="*/ 74 w 174"/>
                <a:gd name="T7" fmla="*/ 9 h 249"/>
                <a:gd name="T8" fmla="*/ 101 w 174"/>
                <a:gd name="T9" fmla="*/ 7 h 249"/>
                <a:gd name="T10" fmla="*/ 124 w 174"/>
                <a:gd name="T11" fmla="*/ 4 h 249"/>
                <a:gd name="T12" fmla="*/ 143 w 174"/>
                <a:gd name="T13" fmla="*/ 1 h 249"/>
                <a:gd name="T14" fmla="*/ 173 w 174"/>
                <a:gd name="T15" fmla="*/ 0 h 249"/>
                <a:gd name="T16" fmla="*/ 173 w 174"/>
                <a:gd name="T17" fmla="*/ 248 h 249"/>
                <a:gd name="T18" fmla="*/ 161 w 174"/>
                <a:gd name="T19" fmla="*/ 246 h 249"/>
                <a:gd name="T20" fmla="*/ 147 w 174"/>
                <a:gd name="T21" fmla="*/ 246 h 249"/>
                <a:gd name="T22" fmla="*/ 137 w 174"/>
                <a:gd name="T23" fmla="*/ 244 h 249"/>
                <a:gd name="T24" fmla="*/ 127 w 174"/>
                <a:gd name="T25" fmla="*/ 243 h 249"/>
                <a:gd name="T26" fmla="*/ 116 w 174"/>
                <a:gd name="T27" fmla="*/ 243 h 249"/>
                <a:gd name="T28" fmla="*/ 105 w 174"/>
                <a:gd name="T29" fmla="*/ 242 h 249"/>
                <a:gd name="T30" fmla="*/ 94 w 174"/>
                <a:gd name="T31" fmla="*/ 241 h 249"/>
                <a:gd name="T32" fmla="*/ 78 w 174"/>
                <a:gd name="T33" fmla="*/ 238 h 249"/>
                <a:gd name="T34" fmla="*/ 68 w 174"/>
                <a:gd name="T35" fmla="*/ 237 h 249"/>
                <a:gd name="T36" fmla="*/ 55 w 174"/>
                <a:gd name="T37" fmla="*/ 236 h 249"/>
                <a:gd name="T38" fmla="*/ 43 w 174"/>
                <a:gd name="T39" fmla="*/ 234 h 249"/>
                <a:gd name="T40" fmla="*/ 28 w 174"/>
                <a:gd name="T41" fmla="*/ 233 h 249"/>
                <a:gd name="T42" fmla="*/ 15 w 174"/>
                <a:gd name="T43" fmla="*/ 231 h 249"/>
                <a:gd name="T44" fmla="*/ 0 w 174"/>
                <a:gd name="T45" fmla="*/ 230 h 249"/>
                <a:gd name="T46" fmla="*/ 0 w 174"/>
                <a:gd name="T47"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49">
                  <a:moveTo>
                    <a:pt x="0" y="19"/>
                  </a:moveTo>
                  <a:lnTo>
                    <a:pt x="25" y="16"/>
                  </a:lnTo>
                  <a:lnTo>
                    <a:pt x="46" y="13"/>
                  </a:lnTo>
                  <a:lnTo>
                    <a:pt x="74" y="9"/>
                  </a:lnTo>
                  <a:lnTo>
                    <a:pt x="101" y="7"/>
                  </a:lnTo>
                  <a:lnTo>
                    <a:pt x="124" y="4"/>
                  </a:lnTo>
                  <a:lnTo>
                    <a:pt x="143" y="1"/>
                  </a:lnTo>
                  <a:lnTo>
                    <a:pt x="173" y="0"/>
                  </a:lnTo>
                  <a:lnTo>
                    <a:pt x="173" y="248"/>
                  </a:lnTo>
                  <a:lnTo>
                    <a:pt x="161" y="246"/>
                  </a:lnTo>
                  <a:lnTo>
                    <a:pt x="147" y="246"/>
                  </a:lnTo>
                  <a:lnTo>
                    <a:pt x="137" y="244"/>
                  </a:lnTo>
                  <a:lnTo>
                    <a:pt x="127" y="243"/>
                  </a:lnTo>
                  <a:lnTo>
                    <a:pt x="116" y="243"/>
                  </a:lnTo>
                  <a:lnTo>
                    <a:pt x="105" y="242"/>
                  </a:lnTo>
                  <a:lnTo>
                    <a:pt x="94" y="241"/>
                  </a:lnTo>
                  <a:lnTo>
                    <a:pt x="78" y="238"/>
                  </a:lnTo>
                  <a:lnTo>
                    <a:pt x="68" y="237"/>
                  </a:lnTo>
                  <a:lnTo>
                    <a:pt x="55" y="236"/>
                  </a:lnTo>
                  <a:lnTo>
                    <a:pt x="43" y="234"/>
                  </a:lnTo>
                  <a:lnTo>
                    <a:pt x="28" y="233"/>
                  </a:lnTo>
                  <a:lnTo>
                    <a:pt x="15" y="231"/>
                  </a:lnTo>
                  <a:lnTo>
                    <a:pt x="0" y="230"/>
                  </a:lnTo>
                  <a:lnTo>
                    <a:pt x="0" y="19"/>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1" name="Freeform 81"/>
            <p:cNvSpPr>
              <a:spLocks/>
            </p:cNvSpPr>
            <p:nvPr/>
          </p:nvSpPr>
          <p:spPr bwMode="auto">
            <a:xfrm>
              <a:off x="229" y="1237"/>
              <a:ext cx="1141" cy="140"/>
            </a:xfrm>
            <a:custGeom>
              <a:avLst/>
              <a:gdLst>
                <a:gd name="T0" fmla="*/ 534 w 1141"/>
                <a:gd name="T1" fmla="*/ 0 h 140"/>
                <a:gd name="T2" fmla="*/ 481 w 1141"/>
                <a:gd name="T3" fmla="*/ 0 h 140"/>
                <a:gd name="T4" fmla="*/ 410 w 1141"/>
                <a:gd name="T5" fmla="*/ 4 h 140"/>
                <a:gd name="T6" fmla="*/ 338 w 1141"/>
                <a:gd name="T7" fmla="*/ 9 h 140"/>
                <a:gd name="T8" fmla="*/ 264 w 1141"/>
                <a:gd name="T9" fmla="*/ 17 h 140"/>
                <a:gd name="T10" fmla="*/ 189 w 1141"/>
                <a:gd name="T11" fmla="*/ 27 h 140"/>
                <a:gd name="T12" fmla="*/ 132 w 1141"/>
                <a:gd name="T13" fmla="*/ 37 h 140"/>
                <a:gd name="T14" fmla="*/ 85 w 1141"/>
                <a:gd name="T15" fmla="*/ 48 h 140"/>
                <a:gd name="T16" fmla="*/ 41 w 1141"/>
                <a:gd name="T17" fmla="*/ 60 h 140"/>
                <a:gd name="T18" fmla="*/ 9 w 1141"/>
                <a:gd name="T19" fmla="*/ 72 h 140"/>
                <a:gd name="T20" fmla="*/ 11 w 1141"/>
                <a:gd name="T21" fmla="*/ 79 h 140"/>
                <a:gd name="T22" fmla="*/ 33 w 1141"/>
                <a:gd name="T23" fmla="*/ 87 h 140"/>
                <a:gd name="T24" fmla="*/ 63 w 1141"/>
                <a:gd name="T25" fmla="*/ 93 h 140"/>
                <a:gd name="T26" fmla="*/ 101 w 1141"/>
                <a:gd name="T27" fmla="*/ 102 h 140"/>
                <a:gd name="T28" fmla="*/ 151 w 1141"/>
                <a:gd name="T29" fmla="*/ 110 h 140"/>
                <a:gd name="T30" fmla="*/ 196 w 1141"/>
                <a:gd name="T31" fmla="*/ 116 h 140"/>
                <a:gd name="T32" fmla="*/ 261 w 1141"/>
                <a:gd name="T33" fmla="*/ 124 h 140"/>
                <a:gd name="T34" fmla="*/ 323 w 1141"/>
                <a:gd name="T35" fmla="*/ 130 h 140"/>
                <a:gd name="T36" fmla="*/ 394 w 1141"/>
                <a:gd name="T37" fmla="*/ 133 h 140"/>
                <a:gd name="T38" fmla="*/ 468 w 1141"/>
                <a:gd name="T39" fmla="*/ 137 h 140"/>
                <a:gd name="T40" fmla="*/ 539 w 1141"/>
                <a:gd name="T41" fmla="*/ 139 h 140"/>
                <a:gd name="T42" fmla="*/ 615 w 1141"/>
                <a:gd name="T43" fmla="*/ 139 h 140"/>
                <a:gd name="T44" fmla="*/ 680 w 1141"/>
                <a:gd name="T45" fmla="*/ 137 h 140"/>
                <a:gd name="T46" fmla="*/ 733 w 1141"/>
                <a:gd name="T47" fmla="*/ 135 h 140"/>
                <a:gd name="T48" fmla="*/ 788 w 1141"/>
                <a:gd name="T49" fmla="*/ 130 h 140"/>
                <a:gd name="T50" fmla="*/ 854 w 1141"/>
                <a:gd name="T51" fmla="*/ 127 h 140"/>
                <a:gd name="T52" fmla="*/ 902 w 1141"/>
                <a:gd name="T53" fmla="*/ 121 h 140"/>
                <a:gd name="T54" fmla="*/ 955 w 1141"/>
                <a:gd name="T55" fmla="*/ 114 h 140"/>
                <a:gd name="T56" fmla="*/ 1004 w 1141"/>
                <a:gd name="T57" fmla="*/ 107 h 140"/>
                <a:gd name="T58" fmla="*/ 1049 w 1141"/>
                <a:gd name="T59" fmla="*/ 101 h 140"/>
                <a:gd name="T60" fmla="*/ 1090 w 1141"/>
                <a:gd name="T61" fmla="*/ 90 h 140"/>
                <a:gd name="T62" fmla="*/ 1119 w 1141"/>
                <a:gd name="T63" fmla="*/ 82 h 140"/>
                <a:gd name="T64" fmla="*/ 1131 w 1141"/>
                <a:gd name="T65" fmla="*/ 73 h 140"/>
                <a:gd name="T66" fmla="*/ 1113 w 1141"/>
                <a:gd name="T67" fmla="*/ 65 h 140"/>
                <a:gd name="T68" fmla="*/ 1087 w 1141"/>
                <a:gd name="T69" fmla="*/ 57 h 140"/>
                <a:gd name="T70" fmla="*/ 1054 w 1141"/>
                <a:gd name="T71" fmla="*/ 48 h 140"/>
                <a:gd name="T72" fmla="*/ 1024 w 1141"/>
                <a:gd name="T73" fmla="*/ 40 h 140"/>
                <a:gd name="T74" fmla="*/ 981 w 1141"/>
                <a:gd name="T75" fmla="*/ 32 h 140"/>
                <a:gd name="T76" fmla="*/ 937 w 1141"/>
                <a:gd name="T77" fmla="*/ 26 h 140"/>
                <a:gd name="T78" fmla="*/ 896 w 1141"/>
                <a:gd name="T79" fmla="*/ 18 h 140"/>
                <a:gd name="T80" fmla="*/ 855 w 1141"/>
                <a:gd name="T81" fmla="*/ 14 h 140"/>
                <a:gd name="T82" fmla="*/ 797 w 1141"/>
                <a:gd name="T83" fmla="*/ 9 h 140"/>
                <a:gd name="T84" fmla="*/ 747 w 1141"/>
                <a:gd name="T85" fmla="*/ 4 h 140"/>
                <a:gd name="T86" fmla="*/ 700 w 1141"/>
                <a:gd name="T87" fmla="*/ 4 h 140"/>
                <a:gd name="T88" fmla="*/ 636 w 1141"/>
                <a:gd name="T89" fmla="*/ 0 h 140"/>
                <a:gd name="T90" fmla="*/ 570 w 1141"/>
                <a:gd name="T9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1" h="140">
                  <a:moveTo>
                    <a:pt x="570" y="0"/>
                  </a:moveTo>
                  <a:lnTo>
                    <a:pt x="551" y="0"/>
                  </a:lnTo>
                  <a:lnTo>
                    <a:pt x="534" y="0"/>
                  </a:lnTo>
                  <a:lnTo>
                    <a:pt x="518" y="0"/>
                  </a:lnTo>
                  <a:lnTo>
                    <a:pt x="498" y="0"/>
                  </a:lnTo>
                  <a:lnTo>
                    <a:pt x="481" y="0"/>
                  </a:lnTo>
                  <a:lnTo>
                    <a:pt x="455" y="2"/>
                  </a:lnTo>
                  <a:lnTo>
                    <a:pt x="437" y="2"/>
                  </a:lnTo>
                  <a:lnTo>
                    <a:pt x="410" y="4"/>
                  </a:lnTo>
                  <a:lnTo>
                    <a:pt x="387" y="5"/>
                  </a:lnTo>
                  <a:lnTo>
                    <a:pt x="363" y="7"/>
                  </a:lnTo>
                  <a:lnTo>
                    <a:pt x="338" y="9"/>
                  </a:lnTo>
                  <a:lnTo>
                    <a:pt x="309" y="11"/>
                  </a:lnTo>
                  <a:lnTo>
                    <a:pt x="285" y="15"/>
                  </a:lnTo>
                  <a:lnTo>
                    <a:pt x="264" y="17"/>
                  </a:lnTo>
                  <a:lnTo>
                    <a:pt x="232" y="20"/>
                  </a:lnTo>
                  <a:lnTo>
                    <a:pt x="210" y="25"/>
                  </a:lnTo>
                  <a:lnTo>
                    <a:pt x="189" y="27"/>
                  </a:lnTo>
                  <a:lnTo>
                    <a:pt x="169" y="30"/>
                  </a:lnTo>
                  <a:lnTo>
                    <a:pt x="151" y="33"/>
                  </a:lnTo>
                  <a:lnTo>
                    <a:pt x="132" y="37"/>
                  </a:lnTo>
                  <a:lnTo>
                    <a:pt x="118" y="40"/>
                  </a:lnTo>
                  <a:lnTo>
                    <a:pt x="101" y="43"/>
                  </a:lnTo>
                  <a:lnTo>
                    <a:pt x="85" y="48"/>
                  </a:lnTo>
                  <a:lnTo>
                    <a:pt x="70" y="53"/>
                  </a:lnTo>
                  <a:lnTo>
                    <a:pt x="55" y="56"/>
                  </a:lnTo>
                  <a:lnTo>
                    <a:pt x="41" y="60"/>
                  </a:lnTo>
                  <a:lnTo>
                    <a:pt x="29" y="64"/>
                  </a:lnTo>
                  <a:lnTo>
                    <a:pt x="19" y="67"/>
                  </a:lnTo>
                  <a:lnTo>
                    <a:pt x="9" y="72"/>
                  </a:lnTo>
                  <a:lnTo>
                    <a:pt x="0" y="77"/>
                  </a:lnTo>
                  <a:lnTo>
                    <a:pt x="5" y="78"/>
                  </a:lnTo>
                  <a:lnTo>
                    <a:pt x="11" y="79"/>
                  </a:lnTo>
                  <a:lnTo>
                    <a:pt x="18" y="81"/>
                  </a:lnTo>
                  <a:lnTo>
                    <a:pt x="26" y="84"/>
                  </a:lnTo>
                  <a:lnTo>
                    <a:pt x="33" y="87"/>
                  </a:lnTo>
                  <a:lnTo>
                    <a:pt x="42" y="89"/>
                  </a:lnTo>
                  <a:lnTo>
                    <a:pt x="51" y="90"/>
                  </a:lnTo>
                  <a:lnTo>
                    <a:pt x="63" y="93"/>
                  </a:lnTo>
                  <a:lnTo>
                    <a:pt x="76" y="96"/>
                  </a:lnTo>
                  <a:lnTo>
                    <a:pt x="88" y="99"/>
                  </a:lnTo>
                  <a:lnTo>
                    <a:pt x="101" y="102"/>
                  </a:lnTo>
                  <a:lnTo>
                    <a:pt x="122" y="104"/>
                  </a:lnTo>
                  <a:lnTo>
                    <a:pt x="137" y="107"/>
                  </a:lnTo>
                  <a:lnTo>
                    <a:pt x="151" y="110"/>
                  </a:lnTo>
                  <a:lnTo>
                    <a:pt x="165" y="113"/>
                  </a:lnTo>
                  <a:lnTo>
                    <a:pt x="178" y="114"/>
                  </a:lnTo>
                  <a:lnTo>
                    <a:pt x="196" y="116"/>
                  </a:lnTo>
                  <a:lnTo>
                    <a:pt x="213" y="118"/>
                  </a:lnTo>
                  <a:lnTo>
                    <a:pt x="241" y="121"/>
                  </a:lnTo>
                  <a:lnTo>
                    <a:pt x="261" y="124"/>
                  </a:lnTo>
                  <a:lnTo>
                    <a:pt x="282" y="127"/>
                  </a:lnTo>
                  <a:lnTo>
                    <a:pt x="301" y="128"/>
                  </a:lnTo>
                  <a:lnTo>
                    <a:pt x="323" y="130"/>
                  </a:lnTo>
                  <a:lnTo>
                    <a:pt x="348" y="131"/>
                  </a:lnTo>
                  <a:lnTo>
                    <a:pt x="370" y="133"/>
                  </a:lnTo>
                  <a:lnTo>
                    <a:pt x="394" y="133"/>
                  </a:lnTo>
                  <a:lnTo>
                    <a:pt x="418" y="135"/>
                  </a:lnTo>
                  <a:lnTo>
                    <a:pt x="441" y="135"/>
                  </a:lnTo>
                  <a:lnTo>
                    <a:pt x="468" y="137"/>
                  </a:lnTo>
                  <a:lnTo>
                    <a:pt x="494" y="138"/>
                  </a:lnTo>
                  <a:lnTo>
                    <a:pt x="521" y="139"/>
                  </a:lnTo>
                  <a:lnTo>
                    <a:pt x="539" y="139"/>
                  </a:lnTo>
                  <a:lnTo>
                    <a:pt x="570" y="139"/>
                  </a:lnTo>
                  <a:lnTo>
                    <a:pt x="596" y="139"/>
                  </a:lnTo>
                  <a:lnTo>
                    <a:pt x="615" y="139"/>
                  </a:lnTo>
                  <a:lnTo>
                    <a:pt x="640" y="138"/>
                  </a:lnTo>
                  <a:lnTo>
                    <a:pt x="660" y="138"/>
                  </a:lnTo>
                  <a:lnTo>
                    <a:pt x="680" y="137"/>
                  </a:lnTo>
                  <a:lnTo>
                    <a:pt x="700" y="136"/>
                  </a:lnTo>
                  <a:lnTo>
                    <a:pt x="721" y="136"/>
                  </a:lnTo>
                  <a:lnTo>
                    <a:pt x="733" y="135"/>
                  </a:lnTo>
                  <a:lnTo>
                    <a:pt x="741" y="135"/>
                  </a:lnTo>
                  <a:lnTo>
                    <a:pt x="760" y="133"/>
                  </a:lnTo>
                  <a:lnTo>
                    <a:pt x="788" y="130"/>
                  </a:lnTo>
                  <a:lnTo>
                    <a:pt x="812" y="129"/>
                  </a:lnTo>
                  <a:lnTo>
                    <a:pt x="829" y="128"/>
                  </a:lnTo>
                  <a:lnTo>
                    <a:pt x="854" y="127"/>
                  </a:lnTo>
                  <a:lnTo>
                    <a:pt x="871" y="125"/>
                  </a:lnTo>
                  <a:lnTo>
                    <a:pt x="887" y="123"/>
                  </a:lnTo>
                  <a:lnTo>
                    <a:pt x="902" y="121"/>
                  </a:lnTo>
                  <a:lnTo>
                    <a:pt x="919" y="119"/>
                  </a:lnTo>
                  <a:lnTo>
                    <a:pt x="936" y="117"/>
                  </a:lnTo>
                  <a:lnTo>
                    <a:pt x="955" y="114"/>
                  </a:lnTo>
                  <a:lnTo>
                    <a:pt x="973" y="113"/>
                  </a:lnTo>
                  <a:lnTo>
                    <a:pt x="990" y="110"/>
                  </a:lnTo>
                  <a:lnTo>
                    <a:pt x="1004" y="107"/>
                  </a:lnTo>
                  <a:lnTo>
                    <a:pt x="1018" y="106"/>
                  </a:lnTo>
                  <a:lnTo>
                    <a:pt x="1034" y="103"/>
                  </a:lnTo>
                  <a:lnTo>
                    <a:pt x="1049" y="101"/>
                  </a:lnTo>
                  <a:lnTo>
                    <a:pt x="1063" y="96"/>
                  </a:lnTo>
                  <a:lnTo>
                    <a:pt x="1077" y="94"/>
                  </a:lnTo>
                  <a:lnTo>
                    <a:pt x="1090" y="90"/>
                  </a:lnTo>
                  <a:lnTo>
                    <a:pt x="1100" y="88"/>
                  </a:lnTo>
                  <a:lnTo>
                    <a:pt x="1110" y="85"/>
                  </a:lnTo>
                  <a:lnTo>
                    <a:pt x="1119" y="82"/>
                  </a:lnTo>
                  <a:lnTo>
                    <a:pt x="1129" y="79"/>
                  </a:lnTo>
                  <a:lnTo>
                    <a:pt x="1140" y="77"/>
                  </a:lnTo>
                  <a:lnTo>
                    <a:pt x="1131" y="73"/>
                  </a:lnTo>
                  <a:lnTo>
                    <a:pt x="1124" y="69"/>
                  </a:lnTo>
                  <a:lnTo>
                    <a:pt x="1119" y="67"/>
                  </a:lnTo>
                  <a:lnTo>
                    <a:pt x="1113" y="65"/>
                  </a:lnTo>
                  <a:lnTo>
                    <a:pt x="1105" y="62"/>
                  </a:lnTo>
                  <a:lnTo>
                    <a:pt x="1098" y="60"/>
                  </a:lnTo>
                  <a:lnTo>
                    <a:pt x="1087" y="57"/>
                  </a:lnTo>
                  <a:lnTo>
                    <a:pt x="1075" y="53"/>
                  </a:lnTo>
                  <a:lnTo>
                    <a:pt x="1065" y="51"/>
                  </a:lnTo>
                  <a:lnTo>
                    <a:pt x="1054" y="48"/>
                  </a:lnTo>
                  <a:lnTo>
                    <a:pt x="1043" y="45"/>
                  </a:lnTo>
                  <a:lnTo>
                    <a:pt x="1034" y="43"/>
                  </a:lnTo>
                  <a:lnTo>
                    <a:pt x="1024" y="40"/>
                  </a:lnTo>
                  <a:lnTo>
                    <a:pt x="1011" y="39"/>
                  </a:lnTo>
                  <a:lnTo>
                    <a:pt x="997" y="35"/>
                  </a:lnTo>
                  <a:lnTo>
                    <a:pt x="981" y="32"/>
                  </a:lnTo>
                  <a:lnTo>
                    <a:pt x="967" y="30"/>
                  </a:lnTo>
                  <a:lnTo>
                    <a:pt x="950" y="26"/>
                  </a:lnTo>
                  <a:lnTo>
                    <a:pt x="937" y="26"/>
                  </a:lnTo>
                  <a:lnTo>
                    <a:pt x="923" y="24"/>
                  </a:lnTo>
                  <a:lnTo>
                    <a:pt x="913" y="22"/>
                  </a:lnTo>
                  <a:lnTo>
                    <a:pt x="896" y="18"/>
                  </a:lnTo>
                  <a:lnTo>
                    <a:pt x="880" y="17"/>
                  </a:lnTo>
                  <a:lnTo>
                    <a:pt x="867" y="16"/>
                  </a:lnTo>
                  <a:lnTo>
                    <a:pt x="855" y="14"/>
                  </a:lnTo>
                  <a:lnTo>
                    <a:pt x="838" y="11"/>
                  </a:lnTo>
                  <a:lnTo>
                    <a:pt x="818" y="10"/>
                  </a:lnTo>
                  <a:lnTo>
                    <a:pt x="797" y="9"/>
                  </a:lnTo>
                  <a:lnTo>
                    <a:pt x="776" y="6"/>
                  </a:lnTo>
                  <a:lnTo>
                    <a:pt x="759" y="5"/>
                  </a:lnTo>
                  <a:lnTo>
                    <a:pt x="747" y="4"/>
                  </a:lnTo>
                  <a:lnTo>
                    <a:pt x="736" y="4"/>
                  </a:lnTo>
                  <a:lnTo>
                    <a:pt x="720" y="4"/>
                  </a:lnTo>
                  <a:lnTo>
                    <a:pt x="700" y="4"/>
                  </a:lnTo>
                  <a:lnTo>
                    <a:pt x="676" y="2"/>
                  </a:lnTo>
                  <a:lnTo>
                    <a:pt x="656" y="2"/>
                  </a:lnTo>
                  <a:lnTo>
                    <a:pt x="636" y="0"/>
                  </a:lnTo>
                  <a:lnTo>
                    <a:pt x="611" y="0"/>
                  </a:lnTo>
                  <a:lnTo>
                    <a:pt x="592" y="0"/>
                  </a:lnTo>
                  <a:lnTo>
                    <a:pt x="570" y="0"/>
                  </a:lnTo>
                </a:path>
              </a:pathLst>
            </a:custGeom>
            <a:solidFill>
              <a:srgbClr val="BA3957"/>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03" name="Rectangle 83"/>
          <p:cNvSpPr>
            <a:spLocks noChangeArrowheads="1"/>
          </p:cNvSpPr>
          <p:nvPr/>
        </p:nvSpPr>
        <p:spPr bwMode="auto">
          <a:xfrm>
            <a:off x="2541588" y="1482725"/>
            <a:ext cx="46863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buClrTx/>
              <a:buSzTx/>
              <a:buFontTx/>
              <a:buNone/>
            </a:pPr>
            <a:r>
              <a:rPr lang="en-US" sz="4800" i="1">
                <a:solidFill>
                  <a:srgbClr val="A7324D"/>
                </a:solidFill>
                <a:effectLst>
                  <a:outerShdw blurRad="38100" dist="38100" dir="2700000" algn="tl">
                    <a:srgbClr val="000000"/>
                  </a:outerShdw>
                </a:effectLst>
                <a:latin typeface="Colonna MT" pitchFamily="82" charset="0"/>
              </a:rPr>
              <a:t>PAINT &amp; SURFACE COATING ANALYSIS</a:t>
            </a:r>
          </a:p>
        </p:txBody>
      </p:sp>
      <p:grpSp>
        <p:nvGrpSpPr>
          <p:cNvPr id="30784" name="Group 64"/>
          <p:cNvGrpSpPr>
            <a:grpSpLocks/>
          </p:cNvGrpSpPr>
          <p:nvPr/>
        </p:nvGrpSpPr>
        <p:grpSpPr bwMode="auto">
          <a:xfrm>
            <a:off x="1295400" y="2895600"/>
            <a:ext cx="7315200" cy="2862263"/>
            <a:chOff x="802" y="1841"/>
            <a:chExt cx="4794" cy="1803"/>
          </a:xfrm>
        </p:grpSpPr>
        <p:grpSp>
          <p:nvGrpSpPr>
            <p:cNvPr id="30733" name="Group 13"/>
            <p:cNvGrpSpPr>
              <a:grpSpLocks/>
            </p:cNvGrpSpPr>
            <p:nvPr/>
          </p:nvGrpSpPr>
          <p:grpSpPr bwMode="auto">
            <a:xfrm>
              <a:off x="4653" y="1841"/>
              <a:ext cx="943" cy="1072"/>
              <a:chOff x="4653" y="1841"/>
              <a:chExt cx="943" cy="1072"/>
            </a:xfrm>
          </p:grpSpPr>
          <p:grpSp>
            <p:nvGrpSpPr>
              <p:cNvPr id="30725" name="Group 5"/>
              <p:cNvGrpSpPr>
                <a:grpSpLocks/>
              </p:cNvGrpSpPr>
              <p:nvPr/>
            </p:nvGrpSpPr>
            <p:grpSpPr bwMode="auto">
              <a:xfrm>
                <a:off x="4653" y="1841"/>
                <a:ext cx="943" cy="1072"/>
                <a:chOff x="4653" y="1841"/>
                <a:chExt cx="943" cy="1072"/>
              </a:xfrm>
            </p:grpSpPr>
            <p:sp>
              <p:nvSpPr>
                <p:cNvPr id="30722" name="Freeform 2"/>
                <p:cNvSpPr>
                  <a:spLocks/>
                </p:cNvSpPr>
                <p:nvPr/>
              </p:nvSpPr>
              <p:spPr bwMode="auto">
                <a:xfrm>
                  <a:off x="5182" y="1841"/>
                  <a:ext cx="414" cy="866"/>
                </a:xfrm>
                <a:custGeom>
                  <a:avLst/>
                  <a:gdLst>
                    <a:gd name="T0" fmla="*/ 48 w 414"/>
                    <a:gd name="T1" fmla="*/ 607 h 866"/>
                    <a:gd name="T2" fmla="*/ 39 w 414"/>
                    <a:gd name="T3" fmla="*/ 626 h 866"/>
                    <a:gd name="T4" fmla="*/ 34 w 414"/>
                    <a:gd name="T5" fmla="*/ 645 h 866"/>
                    <a:gd name="T6" fmla="*/ 32 w 414"/>
                    <a:gd name="T7" fmla="*/ 671 h 866"/>
                    <a:gd name="T8" fmla="*/ 34 w 414"/>
                    <a:gd name="T9" fmla="*/ 715 h 866"/>
                    <a:gd name="T10" fmla="*/ 59 w 414"/>
                    <a:gd name="T11" fmla="*/ 865 h 866"/>
                    <a:gd name="T12" fmla="*/ 39 w 414"/>
                    <a:gd name="T13" fmla="*/ 828 h 866"/>
                    <a:gd name="T14" fmla="*/ 33 w 414"/>
                    <a:gd name="T15" fmla="*/ 809 h 866"/>
                    <a:gd name="T16" fmla="*/ 23 w 414"/>
                    <a:gd name="T17" fmla="*/ 771 h 866"/>
                    <a:gd name="T18" fmla="*/ 13 w 414"/>
                    <a:gd name="T19" fmla="*/ 738 h 866"/>
                    <a:gd name="T20" fmla="*/ 6 w 414"/>
                    <a:gd name="T21" fmla="*/ 702 h 866"/>
                    <a:gd name="T22" fmla="*/ 0 w 414"/>
                    <a:gd name="T23" fmla="*/ 669 h 866"/>
                    <a:gd name="T24" fmla="*/ 2 w 414"/>
                    <a:gd name="T25" fmla="*/ 639 h 866"/>
                    <a:gd name="T26" fmla="*/ 10 w 414"/>
                    <a:gd name="T27" fmla="*/ 605 h 866"/>
                    <a:gd name="T28" fmla="*/ 18 w 414"/>
                    <a:gd name="T29" fmla="*/ 579 h 866"/>
                    <a:gd name="T30" fmla="*/ 26 w 414"/>
                    <a:gd name="T31" fmla="*/ 559 h 866"/>
                    <a:gd name="T32" fmla="*/ 37 w 414"/>
                    <a:gd name="T33" fmla="*/ 540 h 866"/>
                    <a:gd name="T34" fmla="*/ 52 w 414"/>
                    <a:gd name="T35" fmla="*/ 518 h 866"/>
                    <a:gd name="T36" fmla="*/ 70 w 414"/>
                    <a:gd name="T37" fmla="*/ 494 h 866"/>
                    <a:gd name="T38" fmla="*/ 93 w 414"/>
                    <a:gd name="T39" fmla="*/ 464 h 866"/>
                    <a:gd name="T40" fmla="*/ 134 w 414"/>
                    <a:gd name="T41" fmla="*/ 412 h 866"/>
                    <a:gd name="T42" fmla="*/ 159 w 414"/>
                    <a:gd name="T43" fmla="*/ 390 h 866"/>
                    <a:gd name="T44" fmla="*/ 181 w 414"/>
                    <a:gd name="T45" fmla="*/ 369 h 866"/>
                    <a:gd name="T46" fmla="*/ 204 w 414"/>
                    <a:gd name="T47" fmla="*/ 348 h 866"/>
                    <a:gd name="T48" fmla="*/ 236 w 414"/>
                    <a:gd name="T49" fmla="*/ 318 h 866"/>
                    <a:gd name="T50" fmla="*/ 262 w 414"/>
                    <a:gd name="T51" fmla="*/ 297 h 866"/>
                    <a:gd name="T52" fmla="*/ 283 w 414"/>
                    <a:gd name="T53" fmla="*/ 275 h 866"/>
                    <a:gd name="T54" fmla="*/ 309 w 414"/>
                    <a:gd name="T55" fmla="*/ 246 h 866"/>
                    <a:gd name="T56" fmla="*/ 327 w 414"/>
                    <a:gd name="T57" fmla="*/ 217 h 866"/>
                    <a:gd name="T58" fmla="*/ 339 w 414"/>
                    <a:gd name="T59" fmla="*/ 197 h 866"/>
                    <a:gd name="T60" fmla="*/ 352 w 414"/>
                    <a:gd name="T61" fmla="*/ 176 h 866"/>
                    <a:gd name="T62" fmla="*/ 366 w 414"/>
                    <a:gd name="T63" fmla="*/ 151 h 866"/>
                    <a:gd name="T64" fmla="*/ 378 w 414"/>
                    <a:gd name="T65" fmla="*/ 123 h 866"/>
                    <a:gd name="T66" fmla="*/ 387 w 414"/>
                    <a:gd name="T67" fmla="*/ 105 h 866"/>
                    <a:gd name="T68" fmla="*/ 396 w 414"/>
                    <a:gd name="T69" fmla="*/ 77 h 866"/>
                    <a:gd name="T70" fmla="*/ 401 w 414"/>
                    <a:gd name="T71" fmla="*/ 55 h 866"/>
                    <a:gd name="T72" fmla="*/ 403 w 414"/>
                    <a:gd name="T73" fmla="*/ 35 h 866"/>
                    <a:gd name="T74" fmla="*/ 398 w 414"/>
                    <a:gd name="T75" fmla="*/ 0 h 866"/>
                    <a:gd name="T76" fmla="*/ 406 w 414"/>
                    <a:gd name="T77" fmla="*/ 26 h 866"/>
                    <a:gd name="T78" fmla="*/ 410 w 414"/>
                    <a:gd name="T79" fmla="*/ 40 h 866"/>
                    <a:gd name="T80" fmla="*/ 413 w 414"/>
                    <a:gd name="T81" fmla="*/ 56 h 866"/>
                    <a:gd name="T82" fmla="*/ 413 w 414"/>
                    <a:gd name="T83" fmla="*/ 70 h 866"/>
                    <a:gd name="T84" fmla="*/ 413 w 414"/>
                    <a:gd name="T85" fmla="*/ 86 h 866"/>
                    <a:gd name="T86" fmla="*/ 413 w 414"/>
                    <a:gd name="T87" fmla="*/ 98 h 866"/>
                    <a:gd name="T88" fmla="*/ 411 w 414"/>
                    <a:gd name="T89" fmla="*/ 118 h 866"/>
                    <a:gd name="T90" fmla="*/ 403 w 414"/>
                    <a:gd name="T91" fmla="*/ 142 h 866"/>
                    <a:gd name="T92" fmla="*/ 397 w 414"/>
                    <a:gd name="T93" fmla="*/ 162 h 866"/>
                    <a:gd name="T94" fmla="*/ 387 w 414"/>
                    <a:gd name="T95" fmla="*/ 183 h 866"/>
                    <a:gd name="T96" fmla="*/ 372 w 414"/>
                    <a:gd name="T97" fmla="*/ 214 h 866"/>
                    <a:gd name="T98" fmla="*/ 356 w 414"/>
                    <a:gd name="T99" fmla="*/ 244 h 866"/>
                    <a:gd name="T100" fmla="*/ 338 w 414"/>
                    <a:gd name="T101" fmla="*/ 272 h 866"/>
                    <a:gd name="T102" fmla="*/ 314 w 414"/>
                    <a:gd name="T103" fmla="*/ 300 h 866"/>
                    <a:gd name="T104" fmla="*/ 283 w 414"/>
                    <a:gd name="T105" fmla="*/ 334 h 866"/>
                    <a:gd name="T106" fmla="*/ 255 w 414"/>
                    <a:gd name="T107" fmla="*/ 363 h 866"/>
                    <a:gd name="T108" fmla="*/ 221 w 414"/>
                    <a:gd name="T109" fmla="*/ 390 h 866"/>
                    <a:gd name="T110" fmla="*/ 183 w 414"/>
                    <a:gd name="T111" fmla="*/ 422 h 866"/>
                    <a:gd name="T112" fmla="*/ 151 w 414"/>
                    <a:gd name="T113" fmla="*/ 461 h 866"/>
                    <a:gd name="T114" fmla="*/ 123 w 414"/>
                    <a:gd name="T115" fmla="*/ 494 h 866"/>
                    <a:gd name="T116" fmla="*/ 92 w 414"/>
                    <a:gd name="T117" fmla="*/ 535 h 866"/>
                    <a:gd name="T118" fmla="*/ 67 w 414"/>
                    <a:gd name="T119" fmla="*/ 575 h 866"/>
                    <a:gd name="T120" fmla="*/ 48 w 414"/>
                    <a:gd name="T121" fmla="*/ 60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866">
                      <a:moveTo>
                        <a:pt x="48" y="607"/>
                      </a:moveTo>
                      <a:lnTo>
                        <a:pt x="39" y="626"/>
                      </a:lnTo>
                      <a:lnTo>
                        <a:pt x="34" y="645"/>
                      </a:lnTo>
                      <a:lnTo>
                        <a:pt x="32" y="671"/>
                      </a:lnTo>
                      <a:lnTo>
                        <a:pt x="34" y="715"/>
                      </a:lnTo>
                      <a:lnTo>
                        <a:pt x="59" y="865"/>
                      </a:lnTo>
                      <a:lnTo>
                        <a:pt x="39" y="828"/>
                      </a:lnTo>
                      <a:lnTo>
                        <a:pt x="33" y="809"/>
                      </a:lnTo>
                      <a:lnTo>
                        <a:pt x="23" y="771"/>
                      </a:lnTo>
                      <a:lnTo>
                        <a:pt x="13" y="738"/>
                      </a:lnTo>
                      <a:lnTo>
                        <a:pt x="6" y="702"/>
                      </a:lnTo>
                      <a:lnTo>
                        <a:pt x="0" y="669"/>
                      </a:lnTo>
                      <a:lnTo>
                        <a:pt x="2" y="639"/>
                      </a:lnTo>
                      <a:lnTo>
                        <a:pt x="10" y="605"/>
                      </a:lnTo>
                      <a:lnTo>
                        <a:pt x="18" y="579"/>
                      </a:lnTo>
                      <a:lnTo>
                        <a:pt x="26" y="559"/>
                      </a:lnTo>
                      <a:lnTo>
                        <a:pt x="37" y="540"/>
                      </a:lnTo>
                      <a:lnTo>
                        <a:pt x="52" y="518"/>
                      </a:lnTo>
                      <a:lnTo>
                        <a:pt x="70" y="494"/>
                      </a:lnTo>
                      <a:lnTo>
                        <a:pt x="93" y="464"/>
                      </a:lnTo>
                      <a:lnTo>
                        <a:pt x="134" y="412"/>
                      </a:lnTo>
                      <a:lnTo>
                        <a:pt x="159" y="390"/>
                      </a:lnTo>
                      <a:lnTo>
                        <a:pt x="181" y="369"/>
                      </a:lnTo>
                      <a:lnTo>
                        <a:pt x="204" y="348"/>
                      </a:lnTo>
                      <a:lnTo>
                        <a:pt x="236" y="318"/>
                      </a:lnTo>
                      <a:lnTo>
                        <a:pt x="262" y="297"/>
                      </a:lnTo>
                      <a:lnTo>
                        <a:pt x="283" y="275"/>
                      </a:lnTo>
                      <a:lnTo>
                        <a:pt x="309" y="246"/>
                      </a:lnTo>
                      <a:lnTo>
                        <a:pt x="327" y="217"/>
                      </a:lnTo>
                      <a:lnTo>
                        <a:pt x="339" y="197"/>
                      </a:lnTo>
                      <a:lnTo>
                        <a:pt x="352" y="176"/>
                      </a:lnTo>
                      <a:lnTo>
                        <a:pt x="366" y="151"/>
                      </a:lnTo>
                      <a:lnTo>
                        <a:pt x="378" y="123"/>
                      </a:lnTo>
                      <a:lnTo>
                        <a:pt x="387" y="105"/>
                      </a:lnTo>
                      <a:lnTo>
                        <a:pt x="396" y="77"/>
                      </a:lnTo>
                      <a:lnTo>
                        <a:pt x="401" y="55"/>
                      </a:lnTo>
                      <a:lnTo>
                        <a:pt x="403" y="35"/>
                      </a:lnTo>
                      <a:lnTo>
                        <a:pt x="398" y="0"/>
                      </a:lnTo>
                      <a:lnTo>
                        <a:pt x="406" y="26"/>
                      </a:lnTo>
                      <a:lnTo>
                        <a:pt x="410" y="40"/>
                      </a:lnTo>
                      <a:lnTo>
                        <a:pt x="413" y="56"/>
                      </a:lnTo>
                      <a:lnTo>
                        <a:pt x="413" y="70"/>
                      </a:lnTo>
                      <a:lnTo>
                        <a:pt x="413" y="86"/>
                      </a:lnTo>
                      <a:lnTo>
                        <a:pt x="413" y="98"/>
                      </a:lnTo>
                      <a:lnTo>
                        <a:pt x="411" y="118"/>
                      </a:lnTo>
                      <a:lnTo>
                        <a:pt x="403" y="142"/>
                      </a:lnTo>
                      <a:lnTo>
                        <a:pt x="397" y="162"/>
                      </a:lnTo>
                      <a:lnTo>
                        <a:pt x="387" y="183"/>
                      </a:lnTo>
                      <a:lnTo>
                        <a:pt x="372" y="214"/>
                      </a:lnTo>
                      <a:lnTo>
                        <a:pt x="356" y="244"/>
                      </a:lnTo>
                      <a:lnTo>
                        <a:pt x="338" y="272"/>
                      </a:lnTo>
                      <a:lnTo>
                        <a:pt x="314" y="300"/>
                      </a:lnTo>
                      <a:lnTo>
                        <a:pt x="283" y="334"/>
                      </a:lnTo>
                      <a:lnTo>
                        <a:pt x="255" y="363"/>
                      </a:lnTo>
                      <a:lnTo>
                        <a:pt x="221" y="390"/>
                      </a:lnTo>
                      <a:lnTo>
                        <a:pt x="183" y="422"/>
                      </a:lnTo>
                      <a:lnTo>
                        <a:pt x="151" y="461"/>
                      </a:lnTo>
                      <a:lnTo>
                        <a:pt x="123" y="494"/>
                      </a:lnTo>
                      <a:lnTo>
                        <a:pt x="92" y="535"/>
                      </a:lnTo>
                      <a:lnTo>
                        <a:pt x="67" y="575"/>
                      </a:lnTo>
                      <a:lnTo>
                        <a:pt x="48" y="607"/>
                      </a:lnTo>
                    </a:path>
                  </a:pathLst>
                </a:custGeom>
                <a:solidFill>
                  <a:srgbClr val="804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 name="Freeform 3"/>
                <p:cNvSpPr>
                  <a:spLocks/>
                </p:cNvSpPr>
                <p:nvPr/>
              </p:nvSpPr>
              <p:spPr bwMode="auto">
                <a:xfrm>
                  <a:off x="4653" y="1841"/>
                  <a:ext cx="933" cy="989"/>
                </a:xfrm>
                <a:custGeom>
                  <a:avLst/>
                  <a:gdLst>
                    <a:gd name="T0" fmla="*/ 0 w 933"/>
                    <a:gd name="T1" fmla="*/ 669 h 989"/>
                    <a:gd name="T2" fmla="*/ 583 w 933"/>
                    <a:gd name="T3" fmla="*/ 866 h 989"/>
                    <a:gd name="T4" fmla="*/ 557 w 933"/>
                    <a:gd name="T5" fmla="*/ 809 h 989"/>
                    <a:gd name="T6" fmla="*/ 536 w 933"/>
                    <a:gd name="T7" fmla="*/ 740 h 989"/>
                    <a:gd name="T8" fmla="*/ 524 w 933"/>
                    <a:gd name="T9" fmla="*/ 671 h 989"/>
                    <a:gd name="T10" fmla="*/ 533 w 933"/>
                    <a:gd name="T11" fmla="*/ 606 h 989"/>
                    <a:gd name="T12" fmla="*/ 549 w 933"/>
                    <a:gd name="T13" fmla="*/ 559 h 989"/>
                    <a:gd name="T14" fmla="*/ 576 w 933"/>
                    <a:gd name="T15" fmla="*/ 519 h 989"/>
                    <a:gd name="T16" fmla="*/ 618 w 933"/>
                    <a:gd name="T17" fmla="*/ 464 h 989"/>
                    <a:gd name="T18" fmla="*/ 685 w 933"/>
                    <a:gd name="T19" fmla="*/ 391 h 989"/>
                    <a:gd name="T20" fmla="*/ 730 w 933"/>
                    <a:gd name="T21" fmla="*/ 348 h 989"/>
                    <a:gd name="T22" fmla="*/ 788 w 933"/>
                    <a:gd name="T23" fmla="*/ 298 h 989"/>
                    <a:gd name="T24" fmla="*/ 836 w 933"/>
                    <a:gd name="T25" fmla="*/ 247 h 989"/>
                    <a:gd name="T26" fmla="*/ 868 w 933"/>
                    <a:gd name="T27" fmla="*/ 197 h 989"/>
                    <a:gd name="T28" fmla="*/ 894 w 933"/>
                    <a:gd name="T29" fmla="*/ 151 h 989"/>
                    <a:gd name="T30" fmla="*/ 915 w 933"/>
                    <a:gd name="T31" fmla="*/ 105 h 989"/>
                    <a:gd name="T32" fmla="*/ 930 w 933"/>
                    <a:gd name="T33" fmla="*/ 56 h 989"/>
                    <a:gd name="T34" fmla="*/ 932 w 933"/>
                    <a:gd name="T35" fmla="*/ 16 h 989"/>
                    <a:gd name="T36" fmla="*/ 913 w 933"/>
                    <a:gd name="T37" fmla="*/ 3 h 989"/>
                    <a:gd name="T38" fmla="*/ 880 w 933"/>
                    <a:gd name="T39" fmla="*/ 14 h 989"/>
                    <a:gd name="T40" fmla="*/ 829 w 933"/>
                    <a:gd name="T41" fmla="*/ 53 h 989"/>
                    <a:gd name="T42" fmla="*/ 766 w 933"/>
                    <a:gd name="T43" fmla="*/ 109 h 989"/>
                    <a:gd name="T44" fmla="*/ 720 w 933"/>
                    <a:gd name="T45" fmla="*/ 154 h 989"/>
                    <a:gd name="T46" fmla="*/ 669 w 933"/>
                    <a:gd name="T47" fmla="*/ 214 h 989"/>
                    <a:gd name="T48" fmla="*/ 628 w 933"/>
                    <a:gd name="T49" fmla="*/ 273 h 989"/>
                    <a:gd name="T50" fmla="*/ 599 w 933"/>
                    <a:gd name="T51" fmla="*/ 318 h 989"/>
                    <a:gd name="T52" fmla="*/ 546 w 933"/>
                    <a:gd name="T53" fmla="*/ 384 h 989"/>
                    <a:gd name="T54" fmla="*/ 463 w 933"/>
                    <a:gd name="T55" fmla="*/ 469 h 989"/>
                    <a:gd name="T56" fmla="*/ 399 w 933"/>
                    <a:gd name="T57" fmla="*/ 517 h 989"/>
                    <a:gd name="T58" fmla="*/ 324 w 933"/>
                    <a:gd name="T59" fmla="*/ 535 h 989"/>
                    <a:gd name="T60" fmla="*/ 269 w 933"/>
                    <a:gd name="T61" fmla="*/ 540 h 989"/>
                    <a:gd name="T62" fmla="*/ 203 w 933"/>
                    <a:gd name="T63" fmla="*/ 545 h 989"/>
                    <a:gd name="T64" fmla="*/ 123 w 933"/>
                    <a:gd name="T65" fmla="*/ 54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3" h="989">
                      <a:moveTo>
                        <a:pt x="123" y="545"/>
                      </a:moveTo>
                      <a:lnTo>
                        <a:pt x="0" y="669"/>
                      </a:lnTo>
                      <a:lnTo>
                        <a:pt x="467" y="988"/>
                      </a:lnTo>
                      <a:lnTo>
                        <a:pt x="583" y="866"/>
                      </a:lnTo>
                      <a:lnTo>
                        <a:pt x="563" y="829"/>
                      </a:lnTo>
                      <a:lnTo>
                        <a:pt x="557" y="809"/>
                      </a:lnTo>
                      <a:lnTo>
                        <a:pt x="546" y="772"/>
                      </a:lnTo>
                      <a:lnTo>
                        <a:pt x="536" y="740"/>
                      </a:lnTo>
                      <a:lnTo>
                        <a:pt x="529" y="703"/>
                      </a:lnTo>
                      <a:lnTo>
                        <a:pt x="524" y="671"/>
                      </a:lnTo>
                      <a:lnTo>
                        <a:pt x="525" y="640"/>
                      </a:lnTo>
                      <a:lnTo>
                        <a:pt x="533" y="606"/>
                      </a:lnTo>
                      <a:lnTo>
                        <a:pt x="541" y="579"/>
                      </a:lnTo>
                      <a:lnTo>
                        <a:pt x="549" y="559"/>
                      </a:lnTo>
                      <a:lnTo>
                        <a:pt x="561" y="541"/>
                      </a:lnTo>
                      <a:lnTo>
                        <a:pt x="576" y="519"/>
                      </a:lnTo>
                      <a:lnTo>
                        <a:pt x="594" y="495"/>
                      </a:lnTo>
                      <a:lnTo>
                        <a:pt x="618" y="464"/>
                      </a:lnTo>
                      <a:lnTo>
                        <a:pt x="660" y="413"/>
                      </a:lnTo>
                      <a:lnTo>
                        <a:pt x="685" y="391"/>
                      </a:lnTo>
                      <a:lnTo>
                        <a:pt x="707" y="369"/>
                      </a:lnTo>
                      <a:lnTo>
                        <a:pt x="730" y="348"/>
                      </a:lnTo>
                      <a:lnTo>
                        <a:pt x="762" y="318"/>
                      </a:lnTo>
                      <a:lnTo>
                        <a:pt x="788" y="298"/>
                      </a:lnTo>
                      <a:lnTo>
                        <a:pt x="809" y="276"/>
                      </a:lnTo>
                      <a:lnTo>
                        <a:pt x="836" y="247"/>
                      </a:lnTo>
                      <a:lnTo>
                        <a:pt x="855" y="218"/>
                      </a:lnTo>
                      <a:lnTo>
                        <a:pt x="868" y="197"/>
                      </a:lnTo>
                      <a:lnTo>
                        <a:pt x="880" y="177"/>
                      </a:lnTo>
                      <a:lnTo>
                        <a:pt x="894" y="151"/>
                      </a:lnTo>
                      <a:lnTo>
                        <a:pt x="906" y="123"/>
                      </a:lnTo>
                      <a:lnTo>
                        <a:pt x="915" y="105"/>
                      </a:lnTo>
                      <a:lnTo>
                        <a:pt x="925" y="77"/>
                      </a:lnTo>
                      <a:lnTo>
                        <a:pt x="930" y="56"/>
                      </a:lnTo>
                      <a:lnTo>
                        <a:pt x="932" y="35"/>
                      </a:lnTo>
                      <a:lnTo>
                        <a:pt x="932" y="16"/>
                      </a:lnTo>
                      <a:lnTo>
                        <a:pt x="927" y="0"/>
                      </a:lnTo>
                      <a:lnTo>
                        <a:pt x="913" y="3"/>
                      </a:lnTo>
                      <a:lnTo>
                        <a:pt x="898" y="8"/>
                      </a:lnTo>
                      <a:lnTo>
                        <a:pt x="880" y="14"/>
                      </a:lnTo>
                      <a:lnTo>
                        <a:pt x="853" y="34"/>
                      </a:lnTo>
                      <a:lnTo>
                        <a:pt x="829" y="53"/>
                      </a:lnTo>
                      <a:lnTo>
                        <a:pt x="785" y="91"/>
                      </a:lnTo>
                      <a:lnTo>
                        <a:pt x="766" y="109"/>
                      </a:lnTo>
                      <a:lnTo>
                        <a:pt x="740" y="132"/>
                      </a:lnTo>
                      <a:lnTo>
                        <a:pt x="720" y="154"/>
                      </a:lnTo>
                      <a:lnTo>
                        <a:pt x="699" y="179"/>
                      </a:lnTo>
                      <a:lnTo>
                        <a:pt x="669" y="214"/>
                      </a:lnTo>
                      <a:lnTo>
                        <a:pt x="648" y="243"/>
                      </a:lnTo>
                      <a:lnTo>
                        <a:pt x="628" y="273"/>
                      </a:lnTo>
                      <a:lnTo>
                        <a:pt x="613" y="298"/>
                      </a:lnTo>
                      <a:lnTo>
                        <a:pt x="599" y="318"/>
                      </a:lnTo>
                      <a:lnTo>
                        <a:pt x="575" y="349"/>
                      </a:lnTo>
                      <a:lnTo>
                        <a:pt x="546" y="384"/>
                      </a:lnTo>
                      <a:lnTo>
                        <a:pt x="494" y="440"/>
                      </a:lnTo>
                      <a:lnTo>
                        <a:pt x="463" y="469"/>
                      </a:lnTo>
                      <a:lnTo>
                        <a:pt x="436" y="493"/>
                      </a:lnTo>
                      <a:lnTo>
                        <a:pt x="399" y="517"/>
                      </a:lnTo>
                      <a:lnTo>
                        <a:pt x="370" y="527"/>
                      </a:lnTo>
                      <a:lnTo>
                        <a:pt x="324" y="535"/>
                      </a:lnTo>
                      <a:lnTo>
                        <a:pt x="294" y="539"/>
                      </a:lnTo>
                      <a:lnTo>
                        <a:pt x="269" y="540"/>
                      </a:lnTo>
                      <a:lnTo>
                        <a:pt x="241" y="541"/>
                      </a:lnTo>
                      <a:lnTo>
                        <a:pt x="203" y="545"/>
                      </a:lnTo>
                      <a:lnTo>
                        <a:pt x="162" y="545"/>
                      </a:lnTo>
                      <a:lnTo>
                        <a:pt x="123" y="545"/>
                      </a:lnTo>
                    </a:path>
                  </a:pathLst>
                </a:custGeom>
                <a:solidFill>
                  <a:srgbClr val="FF8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Freeform 4"/>
                <p:cNvSpPr>
                  <a:spLocks/>
                </p:cNvSpPr>
                <p:nvPr/>
              </p:nvSpPr>
              <p:spPr bwMode="auto">
                <a:xfrm>
                  <a:off x="5122" y="2715"/>
                  <a:ext cx="140" cy="198"/>
                </a:xfrm>
                <a:custGeom>
                  <a:avLst/>
                  <a:gdLst>
                    <a:gd name="T0" fmla="*/ 0 w 140"/>
                    <a:gd name="T1" fmla="*/ 120 h 198"/>
                    <a:gd name="T2" fmla="*/ 110 w 140"/>
                    <a:gd name="T3" fmla="*/ 0 h 198"/>
                    <a:gd name="T4" fmla="*/ 139 w 140"/>
                    <a:gd name="T5" fmla="*/ 74 h 198"/>
                    <a:gd name="T6" fmla="*/ 36 w 140"/>
                    <a:gd name="T7" fmla="*/ 197 h 198"/>
                    <a:gd name="T8" fmla="*/ 0 w 140"/>
                    <a:gd name="T9" fmla="*/ 120 h 198"/>
                  </a:gdLst>
                  <a:ahLst/>
                  <a:cxnLst>
                    <a:cxn ang="0">
                      <a:pos x="T0" y="T1"/>
                    </a:cxn>
                    <a:cxn ang="0">
                      <a:pos x="T2" y="T3"/>
                    </a:cxn>
                    <a:cxn ang="0">
                      <a:pos x="T4" y="T5"/>
                    </a:cxn>
                    <a:cxn ang="0">
                      <a:pos x="T6" y="T7"/>
                    </a:cxn>
                    <a:cxn ang="0">
                      <a:pos x="T8" y="T9"/>
                    </a:cxn>
                  </a:cxnLst>
                  <a:rect l="0" t="0" r="r" b="b"/>
                  <a:pathLst>
                    <a:path w="140" h="198">
                      <a:moveTo>
                        <a:pt x="0" y="120"/>
                      </a:moveTo>
                      <a:lnTo>
                        <a:pt x="110" y="0"/>
                      </a:lnTo>
                      <a:lnTo>
                        <a:pt x="139" y="74"/>
                      </a:lnTo>
                      <a:lnTo>
                        <a:pt x="36" y="197"/>
                      </a:lnTo>
                      <a:lnTo>
                        <a:pt x="0" y="120"/>
                      </a:lnTo>
                    </a:path>
                  </a:pathLst>
                </a:custGeom>
                <a:solidFill>
                  <a:srgbClr val="603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28" name="Group 8"/>
              <p:cNvGrpSpPr>
                <a:grpSpLocks/>
              </p:cNvGrpSpPr>
              <p:nvPr/>
            </p:nvGrpSpPr>
            <p:grpSpPr bwMode="auto">
              <a:xfrm>
                <a:off x="5501" y="1923"/>
                <a:ext cx="33" cy="36"/>
                <a:chOff x="5501" y="1923"/>
                <a:chExt cx="33" cy="36"/>
              </a:xfrm>
            </p:grpSpPr>
            <p:sp>
              <p:nvSpPr>
                <p:cNvPr id="30726" name="Oval 6"/>
                <p:cNvSpPr>
                  <a:spLocks noChangeArrowheads="1"/>
                </p:cNvSpPr>
                <p:nvPr/>
              </p:nvSpPr>
              <p:spPr bwMode="auto">
                <a:xfrm>
                  <a:off x="5501" y="1923"/>
                  <a:ext cx="33" cy="33"/>
                </a:xfrm>
                <a:prstGeom prst="ellipse">
                  <a:avLst/>
                </a:prstGeom>
                <a:solidFill>
                  <a:srgbClr val="804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Oval 7"/>
                <p:cNvSpPr>
                  <a:spLocks noChangeArrowheads="1"/>
                </p:cNvSpPr>
                <p:nvPr/>
              </p:nvSpPr>
              <p:spPr bwMode="auto">
                <a:xfrm>
                  <a:off x="5506" y="1933"/>
                  <a:ext cx="26" cy="26"/>
                </a:xfrm>
                <a:prstGeom prst="ellipse">
                  <a:avLst/>
                </a:prstGeom>
                <a:solidFill>
                  <a:srgbClr val="201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2" name="Group 12"/>
              <p:cNvGrpSpPr>
                <a:grpSpLocks/>
              </p:cNvGrpSpPr>
              <p:nvPr/>
            </p:nvGrpSpPr>
            <p:grpSpPr bwMode="auto">
              <a:xfrm>
                <a:off x="4761" y="2036"/>
                <a:ext cx="722" cy="669"/>
                <a:chOff x="4761" y="2036"/>
                <a:chExt cx="722" cy="669"/>
              </a:xfrm>
            </p:grpSpPr>
            <p:sp>
              <p:nvSpPr>
                <p:cNvPr id="30729" name="Freeform 9"/>
                <p:cNvSpPr>
                  <a:spLocks/>
                </p:cNvSpPr>
                <p:nvPr/>
              </p:nvSpPr>
              <p:spPr bwMode="auto">
                <a:xfrm>
                  <a:off x="4761" y="2429"/>
                  <a:ext cx="401" cy="276"/>
                </a:xfrm>
                <a:custGeom>
                  <a:avLst/>
                  <a:gdLst>
                    <a:gd name="T0" fmla="*/ 26 w 401"/>
                    <a:gd name="T1" fmla="*/ 6 h 276"/>
                    <a:gd name="T2" fmla="*/ 55 w 401"/>
                    <a:gd name="T3" fmla="*/ 0 h 276"/>
                    <a:gd name="T4" fmla="*/ 74 w 401"/>
                    <a:gd name="T5" fmla="*/ 0 h 276"/>
                    <a:gd name="T6" fmla="*/ 95 w 401"/>
                    <a:gd name="T7" fmla="*/ 2 h 276"/>
                    <a:gd name="T8" fmla="*/ 142 w 401"/>
                    <a:gd name="T9" fmla="*/ 17 h 276"/>
                    <a:gd name="T10" fmla="*/ 211 w 401"/>
                    <a:gd name="T11" fmla="*/ 49 h 276"/>
                    <a:gd name="T12" fmla="*/ 275 w 401"/>
                    <a:gd name="T13" fmla="*/ 86 h 276"/>
                    <a:gd name="T14" fmla="*/ 329 w 401"/>
                    <a:gd name="T15" fmla="*/ 131 h 276"/>
                    <a:gd name="T16" fmla="*/ 355 w 401"/>
                    <a:gd name="T17" fmla="*/ 157 h 276"/>
                    <a:gd name="T18" fmla="*/ 374 w 401"/>
                    <a:gd name="T19" fmla="*/ 186 h 276"/>
                    <a:gd name="T20" fmla="*/ 393 w 401"/>
                    <a:gd name="T21" fmla="*/ 224 h 276"/>
                    <a:gd name="T22" fmla="*/ 400 w 401"/>
                    <a:gd name="T23" fmla="*/ 258 h 276"/>
                    <a:gd name="T24" fmla="*/ 400 w 401"/>
                    <a:gd name="T25" fmla="*/ 275 h 276"/>
                    <a:gd name="T26" fmla="*/ 393 w 401"/>
                    <a:gd name="T27" fmla="*/ 273 h 276"/>
                    <a:gd name="T28" fmla="*/ 374 w 401"/>
                    <a:gd name="T29" fmla="*/ 256 h 276"/>
                    <a:gd name="T30" fmla="*/ 360 w 401"/>
                    <a:gd name="T31" fmla="*/ 237 h 276"/>
                    <a:gd name="T32" fmla="*/ 345 w 401"/>
                    <a:gd name="T33" fmla="*/ 209 h 276"/>
                    <a:gd name="T34" fmla="*/ 343 w 401"/>
                    <a:gd name="T35" fmla="*/ 263 h 276"/>
                    <a:gd name="T36" fmla="*/ 309 w 401"/>
                    <a:gd name="T37" fmla="*/ 228 h 276"/>
                    <a:gd name="T38" fmla="*/ 302 w 401"/>
                    <a:gd name="T39" fmla="*/ 217 h 276"/>
                    <a:gd name="T40" fmla="*/ 275 w 401"/>
                    <a:gd name="T41" fmla="*/ 202 h 276"/>
                    <a:gd name="T42" fmla="*/ 233 w 401"/>
                    <a:gd name="T43" fmla="*/ 184 h 276"/>
                    <a:gd name="T44" fmla="*/ 200 w 401"/>
                    <a:gd name="T45" fmla="*/ 164 h 276"/>
                    <a:gd name="T46" fmla="*/ 159 w 401"/>
                    <a:gd name="T47" fmla="*/ 141 h 276"/>
                    <a:gd name="T48" fmla="*/ 120 w 401"/>
                    <a:gd name="T49" fmla="*/ 110 h 276"/>
                    <a:gd name="T50" fmla="*/ 84 w 401"/>
                    <a:gd name="T51" fmla="*/ 84 h 276"/>
                    <a:gd name="T52" fmla="*/ 71 w 401"/>
                    <a:gd name="T53" fmla="*/ 63 h 276"/>
                    <a:gd name="T54" fmla="*/ 60 w 401"/>
                    <a:gd name="T55" fmla="*/ 58 h 276"/>
                    <a:gd name="T56" fmla="*/ 50 w 401"/>
                    <a:gd name="T57" fmla="*/ 58 h 276"/>
                    <a:gd name="T58" fmla="*/ 21 w 401"/>
                    <a:gd name="T59" fmla="*/ 62 h 276"/>
                    <a:gd name="T60" fmla="*/ 6 w 401"/>
                    <a:gd name="T61" fmla="*/ 51 h 276"/>
                    <a:gd name="T62" fmla="*/ 0 w 401"/>
                    <a:gd name="T63" fmla="*/ 28 h 276"/>
                    <a:gd name="T64" fmla="*/ 26 w 401"/>
                    <a:gd name="T65" fmla="*/ 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276">
                      <a:moveTo>
                        <a:pt x="26" y="6"/>
                      </a:moveTo>
                      <a:lnTo>
                        <a:pt x="55" y="0"/>
                      </a:lnTo>
                      <a:lnTo>
                        <a:pt x="74" y="0"/>
                      </a:lnTo>
                      <a:lnTo>
                        <a:pt x="95" y="2"/>
                      </a:lnTo>
                      <a:lnTo>
                        <a:pt x="142" y="17"/>
                      </a:lnTo>
                      <a:lnTo>
                        <a:pt x="211" y="49"/>
                      </a:lnTo>
                      <a:lnTo>
                        <a:pt x="275" y="86"/>
                      </a:lnTo>
                      <a:lnTo>
                        <a:pt x="329" y="131"/>
                      </a:lnTo>
                      <a:lnTo>
                        <a:pt x="355" y="157"/>
                      </a:lnTo>
                      <a:lnTo>
                        <a:pt x="374" y="186"/>
                      </a:lnTo>
                      <a:lnTo>
                        <a:pt x="393" y="224"/>
                      </a:lnTo>
                      <a:lnTo>
                        <a:pt x="400" y="258"/>
                      </a:lnTo>
                      <a:lnTo>
                        <a:pt x="400" y="275"/>
                      </a:lnTo>
                      <a:lnTo>
                        <a:pt x="393" y="273"/>
                      </a:lnTo>
                      <a:lnTo>
                        <a:pt x="374" y="256"/>
                      </a:lnTo>
                      <a:lnTo>
                        <a:pt x="360" y="237"/>
                      </a:lnTo>
                      <a:lnTo>
                        <a:pt x="345" y="209"/>
                      </a:lnTo>
                      <a:lnTo>
                        <a:pt x="343" y="263"/>
                      </a:lnTo>
                      <a:lnTo>
                        <a:pt x="309" y="228"/>
                      </a:lnTo>
                      <a:lnTo>
                        <a:pt x="302" y="217"/>
                      </a:lnTo>
                      <a:lnTo>
                        <a:pt x="275" y="202"/>
                      </a:lnTo>
                      <a:lnTo>
                        <a:pt x="233" y="184"/>
                      </a:lnTo>
                      <a:lnTo>
                        <a:pt x="200" y="164"/>
                      </a:lnTo>
                      <a:lnTo>
                        <a:pt x="159" y="141"/>
                      </a:lnTo>
                      <a:lnTo>
                        <a:pt x="120" y="110"/>
                      </a:lnTo>
                      <a:lnTo>
                        <a:pt x="84" y="84"/>
                      </a:lnTo>
                      <a:lnTo>
                        <a:pt x="71" y="63"/>
                      </a:lnTo>
                      <a:lnTo>
                        <a:pt x="60" y="58"/>
                      </a:lnTo>
                      <a:lnTo>
                        <a:pt x="50" y="58"/>
                      </a:lnTo>
                      <a:lnTo>
                        <a:pt x="21" y="62"/>
                      </a:lnTo>
                      <a:lnTo>
                        <a:pt x="6" y="51"/>
                      </a:lnTo>
                      <a:lnTo>
                        <a:pt x="0" y="28"/>
                      </a:lnTo>
                      <a:lnTo>
                        <a:pt x="26" y="6"/>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Freeform 10"/>
                <p:cNvSpPr>
                  <a:spLocks/>
                </p:cNvSpPr>
                <p:nvPr/>
              </p:nvSpPr>
              <p:spPr bwMode="auto">
                <a:xfrm>
                  <a:off x="5158" y="2309"/>
                  <a:ext cx="57" cy="127"/>
                </a:xfrm>
                <a:custGeom>
                  <a:avLst/>
                  <a:gdLst>
                    <a:gd name="T0" fmla="*/ 56 w 57"/>
                    <a:gd name="T1" fmla="*/ 0 h 127"/>
                    <a:gd name="T2" fmla="*/ 28 w 57"/>
                    <a:gd name="T3" fmla="*/ 32 h 127"/>
                    <a:gd name="T4" fmla="*/ 11 w 57"/>
                    <a:gd name="T5" fmla="*/ 54 h 127"/>
                    <a:gd name="T6" fmla="*/ 5 w 57"/>
                    <a:gd name="T7" fmla="*/ 70 h 127"/>
                    <a:gd name="T8" fmla="*/ 3 w 57"/>
                    <a:gd name="T9" fmla="*/ 82 h 127"/>
                    <a:gd name="T10" fmla="*/ 0 w 57"/>
                    <a:gd name="T11" fmla="*/ 97 h 127"/>
                    <a:gd name="T12" fmla="*/ 8 w 57"/>
                    <a:gd name="T13" fmla="*/ 126 h 127"/>
                    <a:gd name="T14" fmla="*/ 20 w 57"/>
                    <a:gd name="T15" fmla="*/ 99 h 127"/>
                    <a:gd name="T16" fmla="*/ 39 w 57"/>
                    <a:gd name="T17" fmla="*/ 57 h 127"/>
                    <a:gd name="T18" fmla="*/ 50 w 57"/>
                    <a:gd name="T19" fmla="*/ 27 h 127"/>
                    <a:gd name="T20" fmla="*/ 56 w 57"/>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27">
                      <a:moveTo>
                        <a:pt x="56" y="0"/>
                      </a:moveTo>
                      <a:lnTo>
                        <a:pt x="28" y="32"/>
                      </a:lnTo>
                      <a:lnTo>
                        <a:pt x="11" y="54"/>
                      </a:lnTo>
                      <a:lnTo>
                        <a:pt x="5" y="70"/>
                      </a:lnTo>
                      <a:lnTo>
                        <a:pt x="3" y="82"/>
                      </a:lnTo>
                      <a:lnTo>
                        <a:pt x="0" y="97"/>
                      </a:lnTo>
                      <a:lnTo>
                        <a:pt x="8" y="126"/>
                      </a:lnTo>
                      <a:lnTo>
                        <a:pt x="20" y="99"/>
                      </a:lnTo>
                      <a:lnTo>
                        <a:pt x="39" y="57"/>
                      </a:lnTo>
                      <a:lnTo>
                        <a:pt x="50" y="27"/>
                      </a:lnTo>
                      <a:lnTo>
                        <a:pt x="56" y="0"/>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Freeform 11"/>
                <p:cNvSpPr>
                  <a:spLocks/>
                </p:cNvSpPr>
                <p:nvPr/>
              </p:nvSpPr>
              <p:spPr bwMode="auto">
                <a:xfrm>
                  <a:off x="5317" y="2036"/>
                  <a:ext cx="166" cy="158"/>
                </a:xfrm>
                <a:custGeom>
                  <a:avLst/>
                  <a:gdLst>
                    <a:gd name="T0" fmla="*/ 165 w 166"/>
                    <a:gd name="T1" fmla="*/ 0 h 158"/>
                    <a:gd name="T2" fmla="*/ 121 w 166"/>
                    <a:gd name="T3" fmla="*/ 24 h 158"/>
                    <a:gd name="T4" fmla="*/ 89 w 166"/>
                    <a:gd name="T5" fmla="*/ 51 h 158"/>
                    <a:gd name="T6" fmla="*/ 65 w 166"/>
                    <a:gd name="T7" fmla="*/ 76 h 158"/>
                    <a:gd name="T8" fmla="*/ 41 w 166"/>
                    <a:gd name="T9" fmla="*/ 105 h 158"/>
                    <a:gd name="T10" fmla="*/ 18 w 166"/>
                    <a:gd name="T11" fmla="*/ 132 h 158"/>
                    <a:gd name="T12" fmla="*/ 0 w 166"/>
                    <a:gd name="T13" fmla="*/ 157 h 158"/>
                    <a:gd name="T14" fmla="*/ 42 w 166"/>
                    <a:gd name="T15" fmla="*/ 129 h 158"/>
                    <a:gd name="T16" fmla="*/ 82 w 166"/>
                    <a:gd name="T17" fmla="*/ 105 h 158"/>
                    <a:gd name="T18" fmla="*/ 123 w 166"/>
                    <a:gd name="T19" fmla="*/ 70 h 158"/>
                    <a:gd name="T20" fmla="*/ 139 w 166"/>
                    <a:gd name="T21" fmla="*/ 50 h 158"/>
                    <a:gd name="T22" fmla="*/ 155 w 166"/>
                    <a:gd name="T23" fmla="*/ 28 h 158"/>
                    <a:gd name="T24" fmla="*/ 165 w 166"/>
                    <a:gd name="T2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58">
                      <a:moveTo>
                        <a:pt x="165" y="0"/>
                      </a:moveTo>
                      <a:lnTo>
                        <a:pt x="121" y="24"/>
                      </a:lnTo>
                      <a:lnTo>
                        <a:pt x="89" y="51"/>
                      </a:lnTo>
                      <a:lnTo>
                        <a:pt x="65" y="76"/>
                      </a:lnTo>
                      <a:lnTo>
                        <a:pt x="41" y="105"/>
                      </a:lnTo>
                      <a:lnTo>
                        <a:pt x="18" y="132"/>
                      </a:lnTo>
                      <a:lnTo>
                        <a:pt x="0" y="157"/>
                      </a:lnTo>
                      <a:lnTo>
                        <a:pt x="42" y="129"/>
                      </a:lnTo>
                      <a:lnTo>
                        <a:pt x="82" y="105"/>
                      </a:lnTo>
                      <a:lnTo>
                        <a:pt x="123" y="70"/>
                      </a:lnTo>
                      <a:lnTo>
                        <a:pt x="139" y="50"/>
                      </a:lnTo>
                      <a:lnTo>
                        <a:pt x="155" y="28"/>
                      </a:lnTo>
                      <a:lnTo>
                        <a:pt x="165" y="0"/>
                      </a:lnTo>
                    </a:path>
                  </a:pathLst>
                </a:custGeom>
                <a:solidFill>
                  <a:srgbClr val="FFC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0734" name="Freeform 14"/>
            <p:cNvSpPr>
              <a:spLocks/>
            </p:cNvSpPr>
            <p:nvPr/>
          </p:nvSpPr>
          <p:spPr bwMode="auto">
            <a:xfrm>
              <a:off x="802" y="3172"/>
              <a:ext cx="3588" cy="465"/>
            </a:xfrm>
            <a:custGeom>
              <a:avLst/>
              <a:gdLst>
                <a:gd name="T0" fmla="*/ 28 w 3588"/>
                <a:gd name="T1" fmla="*/ 133 h 465"/>
                <a:gd name="T2" fmla="*/ 27 w 3588"/>
                <a:gd name="T3" fmla="*/ 160 h 465"/>
                <a:gd name="T4" fmla="*/ 2 w 3588"/>
                <a:gd name="T5" fmla="*/ 203 h 465"/>
                <a:gd name="T6" fmla="*/ 94 w 3588"/>
                <a:gd name="T7" fmla="*/ 211 h 465"/>
                <a:gd name="T8" fmla="*/ 107 w 3588"/>
                <a:gd name="T9" fmla="*/ 179 h 465"/>
                <a:gd name="T10" fmla="*/ 175 w 3588"/>
                <a:gd name="T11" fmla="*/ 194 h 465"/>
                <a:gd name="T12" fmla="*/ 31 w 3588"/>
                <a:gd name="T13" fmla="*/ 237 h 465"/>
                <a:gd name="T14" fmla="*/ 15 w 3588"/>
                <a:gd name="T15" fmla="*/ 290 h 465"/>
                <a:gd name="T16" fmla="*/ 93 w 3588"/>
                <a:gd name="T17" fmla="*/ 309 h 465"/>
                <a:gd name="T18" fmla="*/ 114 w 3588"/>
                <a:gd name="T19" fmla="*/ 284 h 465"/>
                <a:gd name="T20" fmla="*/ 106 w 3588"/>
                <a:gd name="T21" fmla="*/ 248 h 465"/>
                <a:gd name="T22" fmla="*/ 191 w 3588"/>
                <a:gd name="T23" fmla="*/ 300 h 465"/>
                <a:gd name="T24" fmla="*/ 171 w 3588"/>
                <a:gd name="T25" fmla="*/ 363 h 465"/>
                <a:gd name="T26" fmla="*/ 206 w 3588"/>
                <a:gd name="T27" fmla="*/ 428 h 465"/>
                <a:gd name="T28" fmla="*/ 342 w 3588"/>
                <a:gd name="T29" fmla="*/ 442 h 465"/>
                <a:gd name="T30" fmla="*/ 879 w 3588"/>
                <a:gd name="T31" fmla="*/ 449 h 465"/>
                <a:gd name="T32" fmla="*/ 1502 w 3588"/>
                <a:gd name="T33" fmla="*/ 457 h 465"/>
                <a:gd name="T34" fmla="*/ 2255 w 3588"/>
                <a:gd name="T35" fmla="*/ 453 h 465"/>
                <a:gd name="T36" fmla="*/ 2972 w 3588"/>
                <a:gd name="T37" fmla="*/ 453 h 465"/>
                <a:gd name="T38" fmla="*/ 3508 w 3588"/>
                <a:gd name="T39" fmla="*/ 449 h 465"/>
                <a:gd name="T40" fmla="*/ 3398 w 3588"/>
                <a:gd name="T41" fmla="*/ 423 h 465"/>
                <a:gd name="T42" fmla="*/ 3493 w 3588"/>
                <a:gd name="T43" fmla="*/ 378 h 465"/>
                <a:gd name="T44" fmla="*/ 2925 w 3588"/>
                <a:gd name="T45" fmla="*/ 81 h 465"/>
                <a:gd name="T46" fmla="*/ 2869 w 3588"/>
                <a:gd name="T47" fmla="*/ 57 h 465"/>
                <a:gd name="T48" fmla="*/ 2800 w 3588"/>
                <a:gd name="T49" fmla="*/ 36 h 465"/>
                <a:gd name="T50" fmla="*/ 2623 w 3588"/>
                <a:gd name="T51" fmla="*/ 22 h 465"/>
                <a:gd name="T52" fmla="*/ 2344 w 3588"/>
                <a:gd name="T53" fmla="*/ 36 h 465"/>
                <a:gd name="T54" fmla="*/ 2274 w 3588"/>
                <a:gd name="T55" fmla="*/ 94 h 465"/>
                <a:gd name="T56" fmla="*/ 2126 w 3588"/>
                <a:gd name="T57" fmla="*/ 112 h 465"/>
                <a:gd name="T58" fmla="*/ 1933 w 3588"/>
                <a:gd name="T59" fmla="*/ 98 h 465"/>
                <a:gd name="T60" fmla="*/ 1737 w 3588"/>
                <a:gd name="T61" fmla="*/ 96 h 465"/>
                <a:gd name="T62" fmla="*/ 1438 w 3588"/>
                <a:gd name="T63" fmla="*/ 112 h 465"/>
                <a:gd name="T64" fmla="*/ 944 w 3588"/>
                <a:gd name="T65" fmla="*/ 85 h 465"/>
                <a:gd name="T66" fmla="*/ 484 w 3588"/>
                <a:gd name="T67" fmla="*/ 85 h 465"/>
                <a:gd name="T68" fmla="*/ 453 w 3588"/>
                <a:gd name="T69" fmla="*/ 70 h 465"/>
                <a:gd name="T70" fmla="*/ 688 w 3588"/>
                <a:gd name="T71" fmla="*/ 58 h 465"/>
                <a:gd name="T72" fmla="*/ 1148 w 3588"/>
                <a:gd name="T73" fmla="*/ 41 h 465"/>
                <a:gd name="T74" fmla="*/ 1646 w 3588"/>
                <a:gd name="T75" fmla="*/ 66 h 465"/>
                <a:gd name="T76" fmla="*/ 2025 w 3588"/>
                <a:gd name="T77" fmla="*/ 74 h 465"/>
                <a:gd name="T78" fmla="*/ 2222 w 3588"/>
                <a:gd name="T79" fmla="*/ 64 h 465"/>
                <a:gd name="T80" fmla="*/ 2280 w 3588"/>
                <a:gd name="T81" fmla="*/ 52 h 465"/>
                <a:gd name="T82" fmla="*/ 2195 w 3588"/>
                <a:gd name="T83" fmla="*/ 27 h 465"/>
                <a:gd name="T84" fmla="*/ 2010 w 3588"/>
                <a:gd name="T85" fmla="*/ 15 h 465"/>
                <a:gd name="T86" fmla="*/ 1507 w 3588"/>
                <a:gd name="T87" fmla="*/ 10 h 465"/>
                <a:gd name="T88" fmla="*/ 1268 w 3588"/>
                <a:gd name="T89" fmla="*/ 0 h 465"/>
                <a:gd name="T90" fmla="*/ 739 w 3588"/>
                <a:gd name="T91" fmla="*/ 8 h 465"/>
                <a:gd name="T92" fmla="*/ 291 w 3588"/>
                <a:gd name="T93" fmla="*/ 27 h 465"/>
                <a:gd name="T94" fmla="*/ 202 w 3588"/>
                <a:gd name="T95" fmla="*/ 64 h 465"/>
                <a:gd name="T96" fmla="*/ 160 w 3588"/>
                <a:gd name="T97" fmla="*/ 120 h 465"/>
                <a:gd name="T98" fmla="*/ 126 w 3588"/>
                <a:gd name="T99" fmla="*/ 115 h 465"/>
                <a:gd name="T100" fmla="*/ 45 w 3588"/>
                <a:gd name="T101" fmla="*/ 85 h 465"/>
                <a:gd name="T102" fmla="*/ 36 w 3588"/>
                <a:gd name="T103" fmla="*/ 8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88" h="465">
                  <a:moveTo>
                    <a:pt x="28" y="87"/>
                  </a:moveTo>
                  <a:lnTo>
                    <a:pt x="22" y="106"/>
                  </a:lnTo>
                  <a:lnTo>
                    <a:pt x="22" y="118"/>
                  </a:lnTo>
                  <a:lnTo>
                    <a:pt x="28" y="133"/>
                  </a:lnTo>
                  <a:lnTo>
                    <a:pt x="36" y="145"/>
                  </a:lnTo>
                  <a:lnTo>
                    <a:pt x="51" y="148"/>
                  </a:lnTo>
                  <a:lnTo>
                    <a:pt x="101" y="146"/>
                  </a:lnTo>
                  <a:lnTo>
                    <a:pt x="27" y="160"/>
                  </a:lnTo>
                  <a:lnTo>
                    <a:pt x="10" y="169"/>
                  </a:lnTo>
                  <a:lnTo>
                    <a:pt x="0" y="179"/>
                  </a:lnTo>
                  <a:lnTo>
                    <a:pt x="0" y="189"/>
                  </a:lnTo>
                  <a:lnTo>
                    <a:pt x="2" y="203"/>
                  </a:lnTo>
                  <a:lnTo>
                    <a:pt x="13" y="210"/>
                  </a:lnTo>
                  <a:lnTo>
                    <a:pt x="27" y="210"/>
                  </a:lnTo>
                  <a:lnTo>
                    <a:pt x="54" y="214"/>
                  </a:lnTo>
                  <a:lnTo>
                    <a:pt x="94" y="211"/>
                  </a:lnTo>
                  <a:lnTo>
                    <a:pt x="70" y="203"/>
                  </a:lnTo>
                  <a:lnTo>
                    <a:pt x="76" y="191"/>
                  </a:lnTo>
                  <a:lnTo>
                    <a:pt x="93" y="183"/>
                  </a:lnTo>
                  <a:lnTo>
                    <a:pt x="107" y="179"/>
                  </a:lnTo>
                  <a:lnTo>
                    <a:pt x="123" y="179"/>
                  </a:lnTo>
                  <a:lnTo>
                    <a:pt x="138" y="183"/>
                  </a:lnTo>
                  <a:lnTo>
                    <a:pt x="154" y="188"/>
                  </a:lnTo>
                  <a:lnTo>
                    <a:pt x="175" y="194"/>
                  </a:lnTo>
                  <a:lnTo>
                    <a:pt x="110" y="208"/>
                  </a:lnTo>
                  <a:lnTo>
                    <a:pt x="65" y="223"/>
                  </a:lnTo>
                  <a:lnTo>
                    <a:pt x="44" y="230"/>
                  </a:lnTo>
                  <a:lnTo>
                    <a:pt x="31" y="237"/>
                  </a:lnTo>
                  <a:lnTo>
                    <a:pt x="14" y="251"/>
                  </a:lnTo>
                  <a:lnTo>
                    <a:pt x="8" y="266"/>
                  </a:lnTo>
                  <a:lnTo>
                    <a:pt x="8" y="278"/>
                  </a:lnTo>
                  <a:lnTo>
                    <a:pt x="15" y="290"/>
                  </a:lnTo>
                  <a:lnTo>
                    <a:pt x="28" y="300"/>
                  </a:lnTo>
                  <a:lnTo>
                    <a:pt x="42" y="302"/>
                  </a:lnTo>
                  <a:lnTo>
                    <a:pt x="64" y="306"/>
                  </a:lnTo>
                  <a:lnTo>
                    <a:pt x="93" y="309"/>
                  </a:lnTo>
                  <a:lnTo>
                    <a:pt x="142" y="309"/>
                  </a:lnTo>
                  <a:lnTo>
                    <a:pt x="186" y="302"/>
                  </a:lnTo>
                  <a:lnTo>
                    <a:pt x="132" y="291"/>
                  </a:lnTo>
                  <a:lnTo>
                    <a:pt x="114" y="284"/>
                  </a:lnTo>
                  <a:lnTo>
                    <a:pt x="178" y="281"/>
                  </a:lnTo>
                  <a:lnTo>
                    <a:pt x="171" y="262"/>
                  </a:lnTo>
                  <a:lnTo>
                    <a:pt x="81" y="258"/>
                  </a:lnTo>
                  <a:lnTo>
                    <a:pt x="106" y="248"/>
                  </a:lnTo>
                  <a:lnTo>
                    <a:pt x="157" y="250"/>
                  </a:lnTo>
                  <a:lnTo>
                    <a:pt x="175" y="270"/>
                  </a:lnTo>
                  <a:lnTo>
                    <a:pt x="189" y="290"/>
                  </a:lnTo>
                  <a:lnTo>
                    <a:pt x="191" y="300"/>
                  </a:lnTo>
                  <a:lnTo>
                    <a:pt x="182" y="318"/>
                  </a:lnTo>
                  <a:lnTo>
                    <a:pt x="173" y="337"/>
                  </a:lnTo>
                  <a:lnTo>
                    <a:pt x="171" y="348"/>
                  </a:lnTo>
                  <a:lnTo>
                    <a:pt x="171" y="363"/>
                  </a:lnTo>
                  <a:lnTo>
                    <a:pt x="175" y="386"/>
                  </a:lnTo>
                  <a:lnTo>
                    <a:pt x="186" y="404"/>
                  </a:lnTo>
                  <a:lnTo>
                    <a:pt x="195" y="419"/>
                  </a:lnTo>
                  <a:lnTo>
                    <a:pt x="206" y="428"/>
                  </a:lnTo>
                  <a:lnTo>
                    <a:pt x="228" y="435"/>
                  </a:lnTo>
                  <a:lnTo>
                    <a:pt x="267" y="438"/>
                  </a:lnTo>
                  <a:lnTo>
                    <a:pt x="309" y="442"/>
                  </a:lnTo>
                  <a:lnTo>
                    <a:pt x="342" y="442"/>
                  </a:lnTo>
                  <a:lnTo>
                    <a:pt x="485" y="457"/>
                  </a:lnTo>
                  <a:lnTo>
                    <a:pt x="589" y="460"/>
                  </a:lnTo>
                  <a:lnTo>
                    <a:pt x="703" y="460"/>
                  </a:lnTo>
                  <a:lnTo>
                    <a:pt x="879" y="449"/>
                  </a:lnTo>
                  <a:lnTo>
                    <a:pt x="993" y="449"/>
                  </a:lnTo>
                  <a:lnTo>
                    <a:pt x="1161" y="449"/>
                  </a:lnTo>
                  <a:lnTo>
                    <a:pt x="1337" y="449"/>
                  </a:lnTo>
                  <a:lnTo>
                    <a:pt x="1502" y="457"/>
                  </a:lnTo>
                  <a:lnTo>
                    <a:pt x="1668" y="464"/>
                  </a:lnTo>
                  <a:lnTo>
                    <a:pt x="1918" y="464"/>
                  </a:lnTo>
                  <a:lnTo>
                    <a:pt x="2056" y="459"/>
                  </a:lnTo>
                  <a:lnTo>
                    <a:pt x="2255" y="453"/>
                  </a:lnTo>
                  <a:lnTo>
                    <a:pt x="2419" y="449"/>
                  </a:lnTo>
                  <a:lnTo>
                    <a:pt x="2583" y="449"/>
                  </a:lnTo>
                  <a:lnTo>
                    <a:pt x="2841" y="449"/>
                  </a:lnTo>
                  <a:lnTo>
                    <a:pt x="2972" y="453"/>
                  </a:lnTo>
                  <a:lnTo>
                    <a:pt x="3155" y="457"/>
                  </a:lnTo>
                  <a:lnTo>
                    <a:pt x="3285" y="460"/>
                  </a:lnTo>
                  <a:lnTo>
                    <a:pt x="3388" y="457"/>
                  </a:lnTo>
                  <a:lnTo>
                    <a:pt x="3508" y="449"/>
                  </a:lnTo>
                  <a:lnTo>
                    <a:pt x="3587" y="435"/>
                  </a:lnTo>
                  <a:lnTo>
                    <a:pt x="3541" y="419"/>
                  </a:lnTo>
                  <a:lnTo>
                    <a:pt x="3508" y="427"/>
                  </a:lnTo>
                  <a:lnTo>
                    <a:pt x="3398" y="423"/>
                  </a:lnTo>
                  <a:lnTo>
                    <a:pt x="3522" y="412"/>
                  </a:lnTo>
                  <a:lnTo>
                    <a:pt x="3499" y="394"/>
                  </a:lnTo>
                  <a:lnTo>
                    <a:pt x="3439" y="398"/>
                  </a:lnTo>
                  <a:lnTo>
                    <a:pt x="3493" y="378"/>
                  </a:lnTo>
                  <a:lnTo>
                    <a:pt x="3222" y="100"/>
                  </a:lnTo>
                  <a:lnTo>
                    <a:pt x="3120" y="96"/>
                  </a:lnTo>
                  <a:lnTo>
                    <a:pt x="3042" y="91"/>
                  </a:lnTo>
                  <a:lnTo>
                    <a:pt x="2925" y="81"/>
                  </a:lnTo>
                  <a:lnTo>
                    <a:pt x="2854" y="85"/>
                  </a:lnTo>
                  <a:lnTo>
                    <a:pt x="2886" y="67"/>
                  </a:lnTo>
                  <a:lnTo>
                    <a:pt x="3105" y="53"/>
                  </a:lnTo>
                  <a:lnTo>
                    <a:pt x="2869" y="57"/>
                  </a:lnTo>
                  <a:lnTo>
                    <a:pt x="2520" y="64"/>
                  </a:lnTo>
                  <a:lnTo>
                    <a:pt x="2543" y="46"/>
                  </a:lnTo>
                  <a:lnTo>
                    <a:pt x="2659" y="36"/>
                  </a:lnTo>
                  <a:lnTo>
                    <a:pt x="2800" y="36"/>
                  </a:lnTo>
                  <a:lnTo>
                    <a:pt x="3105" y="31"/>
                  </a:lnTo>
                  <a:lnTo>
                    <a:pt x="2901" y="25"/>
                  </a:lnTo>
                  <a:lnTo>
                    <a:pt x="2753" y="19"/>
                  </a:lnTo>
                  <a:lnTo>
                    <a:pt x="2623" y="22"/>
                  </a:lnTo>
                  <a:lnTo>
                    <a:pt x="2540" y="25"/>
                  </a:lnTo>
                  <a:lnTo>
                    <a:pt x="2468" y="29"/>
                  </a:lnTo>
                  <a:lnTo>
                    <a:pt x="2398" y="30"/>
                  </a:lnTo>
                  <a:lnTo>
                    <a:pt x="2344" y="36"/>
                  </a:lnTo>
                  <a:lnTo>
                    <a:pt x="2302" y="47"/>
                  </a:lnTo>
                  <a:lnTo>
                    <a:pt x="2293" y="53"/>
                  </a:lnTo>
                  <a:lnTo>
                    <a:pt x="2283" y="85"/>
                  </a:lnTo>
                  <a:lnTo>
                    <a:pt x="2274" y="94"/>
                  </a:lnTo>
                  <a:lnTo>
                    <a:pt x="2243" y="104"/>
                  </a:lnTo>
                  <a:lnTo>
                    <a:pt x="2210" y="109"/>
                  </a:lnTo>
                  <a:lnTo>
                    <a:pt x="2171" y="110"/>
                  </a:lnTo>
                  <a:lnTo>
                    <a:pt x="2126" y="112"/>
                  </a:lnTo>
                  <a:lnTo>
                    <a:pt x="2083" y="112"/>
                  </a:lnTo>
                  <a:lnTo>
                    <a:pt x="2032" y="109"/>
                  </a:lnTo>
                  <a:lnTo>
                    <a:pt x="1986" y="104"/>
                  </a:lnTo>
                  <a:lnTo>
                    <a:pt x="1933" y="98"/>
                  </a:lnTo>
                  <a:lnTo>
                    <a:pt x="1896" y="96"/>
                  </a:lnTo>
                  <a:lnTo>
                    <a:pt x="1861" y="99"/>
                  </a:lnTo>
                  <a:lnTo>
                    <a:pt x="1806" y="94"/>
                  </a:lnTo>
                  <a:lnTo>
                    <a:pt x="1737" y="96"/>
                  </a:lnTo>
                  <a:lnTo>
                    <a:pt x="1806" y="107"/>
                  </a:lnTo>
                  <a:lnTo>
                    <a:pt x="1691" y="112"/>
                  </a:lnTo>
                  <a:lnTo>
                    <a:pt x="1539" y="116"/>
                  </a:lnTo>
                  <a:lnTo>
                    <a:pt x="1438" y="112"/>
                  </a:lnTo>
                  <a:lnTo>
                    <a:pt x="1292" y="107"/>
                  </a:lnTo>
                  <a:lnTo>
                    <a:pt x="1139" y="100"/>
                  </a:lnTo>
                  <a:lnTo>
                    <a:pt x="1325" y="83"/>
                  </a:lnTo>
                  <a:lnTo>
                    <a:pt x="944" y="85"/>
                  </a:lnTo>
                  <a:lnTo>
                    <a:pt x="792" y="83"/>
                  </a:lnTo>
                  <a:lnTo>
                    <a:pt x="658" y="85"/>
                  </a:lnTo>
                  <a:lnTo>
                    <a:pt x="577" y="80"/>
                  </a:lnTo>
                  <a:lnTo>
                    <a:pt x="484" y="85"/>
                  </a:lnTo>
                  <a:lnTo>
                    <a:pt x="411" y="89"/>
                  </a:lnTo>
                  <a:lnTo>
                    <a:pt x="321" y="91"/>
                  </a:lnTo>
                  <a:lnTo>
                    <a:pt x="375" y="83"/>
                  </a:lnTo>
                  <a:lnTo>
                    <a:pt x="453" y="70"/>
                  </a:lnTo>
                  <a:lnTo>
                    <a:pt x="539" y="68"/>
                  </a:lnTo>
                  <a:lnTo>
                    <a:pt x="590" y="61"/>
                  </a:lnTo>
                  <a:lnTo>
                    <a:pt x="640" y="59"/>
                  </a:lnTo>
                  <a:lnTo>
                    <a:pt x="688" y="58"/>
                  </a:lnTo>
                  <a:lnTo>
                    <a:pt x="747" y="56"/>
                  </a:lnTo>
                  <a:lnTo>
                    <a:pt x="852" y="51"/>
                  </a:lnTo>
                  <a:lnTo>
                    <a:pt x="973" y="49"/>
                  </a:lnTo>
                  <a:lnTo>
                    <a:pt x="1148" y="41"/>
                  </a:lnTo>
                  <a:lnTo>
                    <a:pt x="1291" y="45"/>
                  </a:lnTo>
                  <a:lnTo>
                    <a:pt x="1413" y="54"/>
                  </a:lnTo>
                  <a:lnTo>
                    <a:pt x="1516" y="59"/>
                  </a:lnTo>
                  <a:lnTo>
                    <a:pt x="1646" y="66"/>
                  </a:lnTo>
                  <a:lnTo>
                    <a:pt x="1744" y="70"/>
                  </a:lnTo>
                  <a:lnTo>
                    <a:pt x="1844" y="72"/>
                  </a:lnTo>
                  <a:lnTo>
                    <a:pt x="1945" y="74"/>
                  </a:lnTo>
                  <a:lnTo>
                    <a:pt x="2025" y="74"/>
                  </a:lnTo>
                  <a:lnTo>
                    <a:pt x="2083" y="70"/>
                  </a:lnTo>
                  <a:lnTo>
                    <a:pt x="2141" y="66"/>
                  </a:lnTo>
                  <a:lnTo>
                    <a:pt x="2182" y="59"/>
                  </a:lnTo>
                  <a:lnTo>
                    <a:pt x="2222" y="64"/>
                  </a:lnTo>
                  <a:lnTo>
                    <a:pt x="2255" y="64"/>
                  </a:lnTo>
                  <a:lnTo>
                    <a:pt x="2286" y="66"/>
                  </a:lnTo>
                  <a:lnTo>
                    <a:pt x="2286" y="61"/>
                  </a:lnTo>
                  <a:lnTo>
                    <a:pt x="2280" y="52"/>
                  </a:lnTo>
                  <a:lnTo>
                    <a:pt x="2274" y="43"/>
                  </a:lnTo>
                  <a:lnTo>
                    <a:pt x="2261" y="35"/>
                  </a:lnTo>
                  <a:lnTo>
                    <a:pt x="2237" y="29"/>
                  </a:lnTo>
                  <a:lnTo>
                    <a:pt x="2195" y="27"/>
                  </a:lnTo>
                  <a:lnTo>
                    <a:pt x="2160" y="21"/>
                  </a:lnTo>
                  <a:lnTo>
                    <a:pt x="2131" y="17"/>
                  </a:lnTo>
                  <a:lnTo>
                    <a:pt x="2067" y="15"/>
                  </a:lnTo>
                  <a:lnTo>
                    <a:pt x="2010" y="15"/>
                  </a:lnTo>
                  <a:lnTo>
                    <a:pt x="1869" y="21"/>
                  </a:lnTo>
                  <a:lnTo>
                    <a:pt x="1687" y="19"/>
                  </a:lnTo>
                  <a:lnTo>
                    <a:pt x="1592" y="8"/>
                  </a:lnTo>
                  <a:lnTo>
                    <a:pt x="1507" y="10"/>
                  </a:lnTo>
                  <a:lnTo>
                    <a:pt x="1410" y="7"/>
                  </a:lnTo>
                  <a:lnTo>
                    <a:pt x="1370" y="3"/>
                  </a:lnTo>
                  <a:lnTo>
                    <a:pt x="1327" y="0"/>
                  </a:lnTo>
                  <a:lnTo>
                    <a:pt x="1268" y="0"/>
                  </a:lnTo>
                  <a:lnTo>
                    <a:pt x="1157" y="1"/>
                  </a:lnTo>
                  <a:lnTo>
                    <a:pt x="1007" y="5"/>
                  </a:lnTo>
                  <a:lnTo>
                    <a:pt x="785" y="10"/>
                  </a:lnTo>
                  <a:lnTo>
                    <a:pt x="739" y="8"/>
                  </a:lnTo>
                  <a:lnTo>
                    <a:pt x="699" y="7"/>
                  </a:lnTo>
                  <a:lnTo>
                    <a:pt x="576" y="10"/>
                  </a:lnTo>
                  <a:lnTo>
                    <a:pt x="366" y="19"/>
                  </a:lnTo>
                  <a:lnTo>
                    <a:pt x="291" y="27"/>
                  </a:lnTo>
                  <a:lnTo>
                    <a:pt x="251" y="33"/>
                  </a:lnTo>
                  <a:lnTo>
                    <a:pt x="225" y="40"/>
                  </a:lnTo>
                  <a:lnTo>
                    <a:pt x="209" y="51"/>
                  </a:lnTo>
                  <a:lnTo>
                    <a:pt x="202" y="64"/>
                  </a:lnTo>
                  <a:lnTo>
                    <a:pt x="200" y="80"/>
                  </a:lnTo>
                  <a:lnTo>
                    <a:pt x="207" y="102"/>
                  </a:lnTo>
                  <a:lnTo>
                    <a:pt x="178" y="110"/>
                  </a:lnTo>
                  <a:lnTo>
                    <a:pt x="160" y="120"/>
                  </a:lnTo>
                  <a:lnTo>
                    <a:pt x="149" y="133"/>
                  </a:lnTo>
                  <a:lnTo>
                    <a:pt x="80" y="126"/>
                  </a:lnTo>
                  <a:lnTo>
                    <a:pt x="159" y="115"/>
                  </a:lnTo>
                  <a:lnTo>
                    <a:pt x="126" y="115"/>
                  </a:lnTo>
                  <a:lnTo>
                    <a:pt x="93" y="115"/>
                  </a:lnTo>
                  <a:lnTo>
                    <a:pt x="54" y="106"/>
                  </a:lnTo>
                  <a:lnTo>
                    <a:pt x="200" y="94"/>
                  </a:lnTo>
                  <a:lnTo>
                    <a:pt x="45" y="85"/>
                  </a:lnTo>
                  <a:lnTo>
                    <a:pt x="130" y="74"/>
                  </a:lnTo>
                  <a:lnTo>
                    <a:pt x="68" y="67"/>
                  </a:lnTo>
                  <a:lnTo>
                    <a:pt x="51" y="70"/>
                  </a:lnTo>
                  <a:lnTo>
                    <a:pt x="36" y="80"/>
                  </a:lnTo>
                  <a:lnTo>
                    <a:pt x="28" y="87"/>
                  </a:lnTo>
                </a:path>
              </a:pathLst>
            </a:custGeom>
            <a:solidFill>
              <a:srgbClr val="B32E4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Freeform 15"/>
            <p:cNvSpPr>
              <a:spLocks/>
            </p:cNvSpPr>
            <p:nvPr/>
          </p:nvSpPr>
          <p:spPr bwMode="auto">
            <a:xfrm>
              <a:off x="3764" y="3580"/>
              <a:ext cx="487" cy="17"/>
            </a:xfrm>
            <a:custGeom>
              <a:avLst/>
              <a:gdLst>
                <a:gd name="T0" fmla="*/ 486 w 487"/>
                <a:gd name="T1" fmla="*/ 5 h 17"/>
                <a:gd name="T2" fmla="*/ 420 w 487"/>
                <a:gd name="T3" fmla="*/ 5 h 17"/>
                <a:gd name="T4" fmla="*/ 288 w 487"/>
                <a:gd name="T5" fmla="*/ 0 h 17"/>
                <a:gd name="T6" fmla="*/ 98 w 487"/>
                <a:gd name="T7" fmla="*/ 5 h 17"/>
                <a:gd name="T8" fmla="*/ 0 w 487"/>
                <a:gd name="T9" fmla="*/ 10 h 17"/>
                <a:gd name="T10" fmla="*/ 201 w 487"/>
                <a:gd name="T11" fmla="*/ 16 h 17"/>
                <a:gd name="T12" fmla="*/ 332 w 487"/>
                <a:gd name="T13" fmla="*/ 16 h 17"/>
                <a:gd name="T14" fmla="*/ 486 w 487"/>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 h="17">
                  <a:moveTo>
                    <a:pt x="486" y="5"/>
                  </a:moveTo>
                  <a:lnTo>
                    <a:pt x="420" y="5"/>
                  </a:lnTo>
                  <a:lnTo>
                    <a:pt x="288" y="0"/>
                  </a:lnTo>
                  <a:lnTo>
                    <a:pt x="98" y="5"/>
                  </a:lnTo>
                  <a:lnTo>
                    <a:pt x="0" y="10"/>
                  </a:lnTo>
                  <a:lnTo>
                    <a:pt x="201" y="16"/>
                  </a:lnTo>
                  <a:lnTo>
                    <a:pt x="332" y="16"/>
                  </a:lnTo>
                  <a:lnTo>
                    <a:pt x="486" y="5"/>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Freeform 16"/>
            <p:cNvSpPr>
              <a:spLocks/>
            </p:cNvSpPr>
            <p:nvPr/>
          </p:nvSpPr>
          <p:spPr bwMode="auto">
            <a:xfrm>
              <a:off x="3819" y="3360"/>
              <a:ext cx="193" cy="17"/>
            </a:xfrm>
            <a:custGeom>
              <a:avLst/>
              <a:gdLst>
                <a:gd name="T0" fmla="*/ 192 w 193"/>
                <a:gd name="T1" fmla="*/ 10 h 17"/>
                <a:gd name="T2" fmla="*/ 144 w 193"/>
                <a:gd name="T3" fmla="*/ 0 h 17"/>
                <a:gd name="T4" fmla="*/ 81 w 193"/>
                <a:gd name="T5" fmla="*/ 0 h 17"/>
                <a:gd name="T6" fmla="*/ 48 w 193"/>
                <a:gd name="T7" fmla="*/ 0 h 17"/>
                <a:gd name="T8" fmla="*/ 0 w 193"/>
                <a:gd name="T9" fmla="*/ 5 h 17"/>
                <a:gd name="T10" fmla="*/ 49 w 193"/>
                <a:gd name="T11" fmla="*/ 16 h 17"/>
                <a:gd name="T12" fmla="*/ 108 w 193"/>
                <a:gd name="T13" fmla="*/ 16 h 17"/>
                <a:gd name="T14" fmla="*/ 192 w 193"/>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7">
                  <a:moveTo>
                    <a:pt x="192" y="10"/>
                  </a:moveTo>
                  <a:lnTo>
                    <a:pt x="144" y="0"/>
                  </a:lnTo>
                  <a:lnTo>
                    <a:pt x="81" y="0"/>
                  </a:lnTo>
                  <a:lnTo>
                    <a:pt x="48" y="0"/>
                  </a:lnTo>
                  <a:lnTo>
                    <a:pt x="0" y="5"/>
                  </a:lnTo>
                  <a:lnTo>
                    <a:pt x="49" y="16"/>
                  </a:lnTo>
                  <a:lnTo>
                    <a:pt x="108" y="16"/>
                  </a:lnTo>
                  <a:lnTo>
                    <a:pt x="192" y="10"/>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Freeform 17"/>
            <p:cNvSpPr>
              <a:spLocks/>
            </p:cNvSpPr>
            <p:nvPr/>
          </p:nvSpPr>
          <p:spPr bwMode="auto">
            <a:xfrm>
              <a:off x="3699" y="3393"/>
              <a:ext cx="377" cy="100"/>
            </a:xfrm>
            <a:custGeom>
              <a:avLst/>
              <a:gdLst>
                <a:gd name="T0" fmla="*/ 240 w 377"/>
                <a:gd name="T1" fmla="*/ 8 h 100"/>
                <a:gd name="T2" fmla="*/ 186 w 377"/>
                <a:gd name="T3" fmla="*/ 6 h 100"/>
                <a:gd name="T4" fmla="*/ 161 w 377"/>
                <a:gd name="T5" fmla="*/ 8 h 100"/>
                <a:gd name="T6" fmla="*/ 166 w 377"/>
                <a:gd name="T7" fmla="*/ 3 h 100"/>
                <a:gd name="T8" fmla="*/ 126 w 377"/>
                <a:gd name="T9" fmla="*/ 2 h 100"/>
                <a:gd name="T10" fmla="*/ 94 w 377"/>
                <a:gd name="T11" fmla="*/ 0 h 100"/>
                <a:gd name="T12" fmla="*/ 66 w 377"/>
                <a:gd name="T13" fmla="*/ 2 h 100"/>
                <a:gd name="T14" fmla="*/ 29 w 377"/>
                <a:gd name="T15" fmla="*/ 8 h 100"/>
                <a:gd name="T16" fmla="*/ 13 w 377"/>
                <a:gd name="T17" fmla="*/ 8 h 100"/>
                <a:gd name="T18" fmla="*/ 11 w 377"/>
                <a:gd name="T19" fmla="*/ 21 h 100"/>
                <a:gd name="T20" fmla="*/ 0 w 377"/>
                <a:gd name="T21" fmla="*/ 29 h 100"/>
                <a:gd name="T22" fmla="*/ 20 w 377"/>
                <a:gd name="T23" fmla="*/ 31 h 100"/>
                <a:gd name="T24" fmla="*/ 32 w 377"/>
                <a:gd name="T25" fmla="*/ 37 h 100"/>
                <a:gd name="T26" fmla="*/ 57 w 377"/>
                <a:gd name="T27" fmla="*/ 46 h 100"/>
                <a:gd name="T28" fmla="*/ 75 w 377"/>
                <a:gd name="T29" fmla="*/ 49 h 100"/>
                <a:gd name="T30" fmla="*/ 145 w 377"/>
                <a:gd name="T31" fmla="*/ 51 h 100"/>
                <a:gd name="T32" fmla="*/ 120 w 377"/>
                <a:gd name="T33" fmla="*/ 63 h 100"/>
                <a:gd name="T34" fmla="*/ 103 w 377"/>
                <a:gd name="T35" fmla="*/ 67 h 100"/>
                <a:gd name="T36" fmla="*/ 75 w 377"/>
                <a:gd name="T37" fmla="*/ 74 h 100"/>
                <a:gd name="T38" fmla="*/ 101 w 377"/>
                <a:gd name="T39" fmla="*/ 75 h 100"/>
                <a:gd name="T40" fmla="*/ 85 w 377"/>
                <a:gd name="T41" fmla="*/ 92 h 100"/>
                <a:gd name="T42" fmla="*/ 103 w 377"/>
                <a:gd name="T43" fmla="*/ 91 h 100"/>
                <a:gd name="T44" fmla="*/ 103 w 377"/>
                <a:gd name="T45" fmla="*/ 99 h 100"/>
                <a:gd name="T46" fmla="*/ 177 w 377"/>
                <a:gd name="T47" fmla="*/ 95 h 100"/>
                <a:gd name="T48" fmla="*/ 243 w 377"/>
                <a:gd name="T49" fmla="*/ 87 h 100"/>
                <a:gd name="T50" fmla="*/ 313 w 377"/>
                <a:gd name="T51" fmla="*/ 85 h 100"/>
                <a:gd name="T52" fmla="*/ 376 w 377"/>
                <a:gd name="T53" fmla="*/ 78 h 100"/>
                <a:gd name="T54" fmla="*/ 368 w 377"/>
                <a:gd name="T55" fmla="*/ 71 h 100"/>
                <a:gd name="T56" fmla="*/ 374 w 377"/>
                <a:gd name="T57" fmla="*/ 65 h 100"/>
                <a:gd name="T58" fmla="*/ 329 w 377"/>
                <a:gd name="T59" fmla="*/ 62 h 100"/>
                <a:gd name="T60" fmla="*/ 364 w 377"/>
                <a:gd name="T61" fmla="*/ 44 h 100"/>
                <a:gd name="T62" fmla="*/ 265 w 377"/>
                <a:gd name="T63" fmla="*/ 44 h 100"/>
                <a:gd name="T64" fmla="*/ 240 w 377"/>
                <a:gd name="T65" fmla="*/ 37 h 100"/>
                <a:gd name="T66" fmla="*/ 209 w 377"/>
                <a:gd name="T67" fmla="*/ 31 h 100"/>
                <a:gd name="T68" fmla="*/ 263 w 377"/>
                <a:gd name="T69" fmla="*/ 21 h 100"/>
                <a:gd name="T70" fmla="*/ 240 w 377"/>
                <a:gd name="T71"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100">
                  <a:moveTo>
                    <a:pt x="240" y="8"/>
                  </a:moveTo>
                  <a:lnTo>
                    <a:pt x="186" y="6"/>
                  </a:lnTo>
                  <a:lnTo>
                    <a:pt x="161" y="8"/>
                  </a:lnTo>
                  <a:lnTo>
                    <a:pt x="166" y="3"/>
                  </a:lnTo>
                  <a:lnTo>
                    <a:pt x="126" y="2"/>
                  </a:lnTo>
                  <a:lnTo>
                    <a:pt x="94" y="0"/>
                  </a:lnTo>
                  <a:lnTo>
                    <a:pt x="66" y="2"/>
                  </a:lnTo>
                  <a:lnTo>
                    <a:pt x="29" y="8"/>
                  </a:lnTo>
                  <a:lnTo>
                    <a:pt x="13" y="8"/>
                  </a:lnTo>
                  <a:lnTo>
                    <a:pt x="11" y="21"/>
                  </a:lnTo>
                  <a:lnTo>
                    <a:pt x="0" y="29"/>
                  </a:lnTo>
                  <a:lnTo>
                    <a:pt x="20" y="31"/>
                  </a:lnTo>
                  <a:lnTo>
                    <a:pt x="32" y="37"/>
                  </a:lnTo>
                  <a:lnTo>
                    <a:pt x="57" y="46"/>
                  </a:lnTo>
                  <a:lnTo>
                    <a:pt x="75" y="49"/>
                  </a:lnTo>
                  <a:lnTo>
                    <a:pt x="145" y="51"/>
                  </a:lnTo>
                  <a:lnTo>
                    <a:pt x="120" y="63"/>
                  </a:lnTo>
                  <a:lnTo>
                    <a:pt x="103" y="67"/>
                  </a:lnTo>
                  <a:lnTo>
                    <a:pt x="75" y="74"/>
                  </a:lnTo>
                  <a:lnTo>
                    <a:pt x="101" y="75"/>
                  </a:lnTo>
                  <a:lnTo>
                    <a:pt x="85" y="92"/>
                  </a:lnTo>
                  <a:lnTo>
                    <a:pt x="103" y="91"/>
                  </a:lnTo>
                  <a:lnTo>
                    <a:pt x="103" y="99"/>
                  </a:lnTo>
                  <a:lnTo>
                    <a:pt x="177" y="95"/>
                  </a:lnTo>
                  <a:lnTo>
                    <a:pt x="243" y="87"/>
                  </a:lnTo>
                  <a:lnTo>
                    <a:pt x="313" y="85"/>
                  </a:lnTo>
                  <a:lnTo>
                    <a:pt x="376" y="78"/>
                  </a:lnTo>
                  <a:lnTo>
                    <a:pt x="368" y="71"/>
                  </a:lnTo>
                  <a:lnTo>
                    <a:pt x="374" y="65"/>
                  </a:lnTo>
                  <a:lnTo>
                    <a:pt x="329" y="62"/>
                  </a:lnTo>
                  <a:lnTo>
                    <a:pt x="364" y="44"/>
                  </a:lnTo>
                  <a:lnTo>
                    <a:pt x="265" y="44"/>
                  </a:lnTo>
                  <a:lnTo>
                    <a:pt x="240" y="37"/>
                  </a:lnTo>
                  <a:lnTo>
                    <a:pt x="209" y="31"/>
                  </a:lnTo>
                  <a:lnTo>
                    <a:pt x="263" y="21"/>
                  </a:lnTo>
                  <a:lnTo>
                    <a:pt x="240" y="8"/>
                  </a:lnTo>
                </a:path>
              </a:pathLst>
            </a:custGeom>
            <a:solidFill>
              <a:srgbClr val="FF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Freeform 18"/>
            <p:cNvSpPr>
              <a:spLocks/>
            </p:cNvSpPr>
            <p:nvPr/>
          </p:nvSpPr>
          <p:spPr bwMode="auto">
            <a:xfrm>
              <a:off x="3746" y="3523"/>
              <a:ext cx="441" cy="43"/>
            </a:xfrm>
            <a:custGeom>
              <a:avLst/>
              <a:gdLst>
                <a:gd name="T0" fmla="*/ 440 w 441"/>
                <a:gd name="T1" fmla="*/ 9 h 43"/>
                <a:gd name="T2" fmla="*/ 335 w 441"/>
                <a:gd name="T3" fmla="*/ 4 h 43"/>
                <a:gd name="T4" fmla="*/ 280 w 441"/>
                <a:gd name="T5" fmla="*/ 4 h 43"/>
                <a:gd name="T6" fmla="*/ 209 w 441"/>
                <a:gd name="T7" fmla="*/ 2 h 43"/>
                <a:gd name="T8" fmla="*/ 147 w 441"/>
                <a:gd name="T9" fmla="*/ 0 h 43"/>
                <a:gd name="T10" fmla="*/ 90 w 441"/>
                <a:gd name="T11" fmla="*/ 2 h 43"/>
                <a:gd name="T12" fmla="*/ 64 w 441"/>
                <a:gd name="T13" fmla="*/ 6 h 43"/>
                <a:gd name="T14" fmla="*/ 23 w 441"/>
                <a:gd name="T15" fmla="*/ 9 h 43"/>
                <a:gd name="T16" fmla="*/ 74 w 441"/>
                <a:gd name="T17" fmla="*/ 23 h 43"/>
                <a:gd name="T18" fmla="*/ 41 w 441"/>
                <a:gd name="T19" fmla="*/ 33 h 43"/>
                <a:gd name="T20" fmla="*/ 0 w 441"/>
                <a:gd name="T21" fmla="*/ 40 h 43"/>
                <a:gd name="T22" fmla="*/ 110 w 441"/>
                <a:gd name="T23" fmla="*/ 42 h 43"/>
                <a:gd name="T24" fmla="*/ 303 w 441"/>
                <a:gd name="T25" fmla="*/ 39 h 43"/>
                <a:gd name="T26" fmla="*/ 389 w 441"/>
                <a:gd name="T27" fmla="*/ 39 h 43"/>
                <a:gd name="T28" fmla="*/ 440 w 441"/>
                <a:gd name="T29" fmla="*/ 38 h 43"/>
                <a:gd name="T30" fmla="*/ 426 w 441"/>
                <a:gd name="T31" fmla="*/ 30 h 43"/>
                <a:gd name="T32" fmla="*/ 390 w 441"/>
                <a:gd name="T33" fmla="*/ 27 h 43"/>
                <a:gd name="T34" fmla="*/ 363 w 441"/>
                <a:gd name="T35" fmla="*/ 27 h 43"/>
                <a:gd name="T36" fmla="*/ 291 w 441"/>
                <a:gd name="T37" fmla="*/ 25 h 43"/>
                <a:gd name="T38" fmla="*/ 134 w 441"/>
                <a:gd name="T39" fmla="*/ 22 h 43"/>
                <a:gd name="T40" fmla="*/ 276 w 441"/>
                <a:gd name="T41" fmla="*/ 16 h 43"/>
                <a:gd name="T42" fmla="*/ 356 w 441"/>
                <a:gd name="T43" fmla="*/ 14 h 43"/>
                <a:gd name="T44" fmla="*/ 440 w 441"/>
                <a:gd name="T45"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1" h="43">
                  <a:moveTo>
                    <a:pt x="440" y="9"/>
                  </a:moveTo>
                  <a:lnTo>
                    <a:pt x="335" y="4"/>
                  </a:lnTo>
                  <a:lnTo>
                    <a:pt x="280" y="4"/>
                  </a:lnTo>
                  <a:lnTo>
                    <a:pt x="209" y="2"/>
                  </a:lnTo>
                  <a:lnTo>
                    <a:pt x="147" y="0"/>
                  </a:lnTo>
                  <a:lnTo>
                    <a:pt x="90" y="2"/>
                  </a:lnTo>
                  <a:lnTo>
                    <a:pt x="64" y="6"/>
                  </a:lnTo>
                  <a:lnTo>
                    <a:pt x="23" y="9"/>
                  </a:lnTo>
                  <a:lnTo>
                    <a:pt x="74" y="23"/>
                  </a:lnTo>
                  <a:lnTo>
                    <a:pt x="41" y="33"/>
                  </a:lnTo>
                  <a:lnTo>
                    <a:pt x="0" y="40"/>
                  </a:lnTo>
                  <a:lnTo>
                    <a:pt x="110" y="42"/>
                  </a:lnTo>
                  <a:lnTo>
                    <a:pt x="303" y="39"/>
                  </a:lnTo>
                  <a:lnTo>
                    <a:pt x="389" y="39"/>
                  </a:lnTo>
                  <a:lnTo>
                    <a:pt x="440" y="38"/>
                  </a:lnTo>
                  <a:lnTo>
                    <a:pt x="426" y="30"/>
                  </a:lnTo>
                  <a:lnTo>
                    <a:pt x="390" y="27"/>
                  </a:lnTo>
                  <a:lnTo>
                    <a:pt x="363" y="27"/>
                  </a:lnTo>
                  <a:lnTo>
                    <a:pt x="291" y="25"/>
                  </a:lnTo>
                  <a:lnTo>
                    <a:pt x="134" y="22"/>
                  </a:lnTo>
                  <a:lnTo>
                    <a:pt x="276" y="16"/>
                  </a:lnTo>
                  <a:lnTo>
                    <a:pt x="356" y="14"/>
                  </a:lnTo>
                  <a:lnTo>
                    <a:pt x="440" y="9"/>
                  </a:lnTo>
                </a:path>
              </a:pathLst>
            </a:custGeom>
            <a:solidFill>
              <a:srgbClr val="FF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Freeform 19"/>
            <p:cNvSpPr>
              <a:spLocks/>
            </p:cNvSpPr>
            <p:nvPr/>
          </p:nvSpPr>
          <p:spPr bwMode="auto">
            <a:xfrm>
              <a:off x="3176" y="3270"/>
              <a:ext cx="610" cy="78"/>
            </a:xfrm>
            <a:custGeom>
              <a:avLst/>
              <a:gdLst>
                <a:gd name="T0" fmla="*/ 595 w 610"/>
                <a:gd name="T1" fmla="*/ 19 h 78"/>
                <a:gd name="T2" fmla="*/ 534 w 610"/>
                <a:gd name="T3" fmla="*/ 9 h 78"/>
                <a:gd name="T4" fmla="*/ 464 w 610"/>
                <a:gd name="T5" fmla="*/ 4 h 78"/>
                <a:gd name="T6" fmla="*/ 408 w 610"/>
                <a:gd name="T7" fmla="*/ 0 h 78"/>
                <a:gd name="T8" fmla="*/ 342 w 610"/>
                <a:gd name="T9" fmla="*/ 0 h 78"/>
                <a:gd name="T10" fmla="*/ 273 w 610"/>
                <a:gd name="T11" fmla="*/ 2 h 78"/>
                <a:gd name="T12" fmla="*/ 208 w 610"/>
                <a:gd name="T13" fmla="*/ 4 h 78"/>
                <a:gd name="T14" fmla="*/ 151 w 610"/>
                <a:gd name="T15" fmla="*/ 9 h 78"/>
                <a:gd name="T16" fmla="*/ 54 w 610"/>
                <a:gd name="T17" fmla="*/ 14 h 78"/>
                <a:gd name="T18" fmla="*/ 200 w 610"/>
                <a:gd name="T19" fmla="*/ 22 h 78"/>
                <a:gd name="T20" fmla="*/ 312 w 610"/>
                <a:gd name="T21" fmla="*/ 29 h 78"/>
                <a:gd name="T22" fmla="*/ 196 w 610"/>
                <a:gd name="T23" fmla="*/ 31 h 78"/>
                <a:gd name="T24" fmla="*/ 129 w 610"/>
                <a:gd name="T25" fmla="*/ 31 h 78"/>
                <a:gd name="T26" fmla="*/ 74 w 610"/>
                <a:gd name="T27" fmla="*/ 37 h 78"/>
                <a:gd name="T28" fmla="*/ 0 w 610"/>
                <a:gd name="T29" fmla="*/ 48 h 78"/>
                <a:gd name="T30" fmla="*/ 66 w 610"/>
                <a:gd name="T31" fmla="*/ 58 h 78"/>
                <a:gd name="T32" fmla="*/ 150 w 610"/>
                <a:gd name="T33" fmla="*/ 55 h 78"/>
                <a:gd name="T34" fmla="*/ 215 w 610"/>
                <a:gd name="T35" fmla="*/ 52 h 78"/>
                <a:gd name="T36" fmla="*/ 323 w 610"/>
                <a:gd name="T37" fmla="*/ 52 h 78"/>
                <a:gd name="T38" fmla="*/ 198 w 610"/>
                <a:gd name="T39" fmla="*/ 58 h 78"/>
                <a:gd name="T40" fmla="*/ 152 w 610"/>
                <a:gd name="T41" fmla="*/ 63 h 78"/>
                <a:gd name="T42" fmla="*/ 72 w 610"/>
                <a:gd name="T43" fmla="*/ 72 h 78"/>
                <a:gd name="T44" fmla="*/ 183 w 610"/>
                <a:gd name="T45" fmla="*/ 77 h 78"/>
                <a:gd name="T46" fmla="*/ 289 w 610"/>
                <a:gd name="T47" fmla="*/ 73 h 78"/>
                <a:gd name="T48" fmla="*/ 374 w 610"/>
                <a:gd name="T49" fmla="*/ 73 h 78"/>
                <a:gd name="T50" fmla="*/ 481 w 610"/>
                <a:gd name="T51" fmla="*/ 71 h 78"/>
                <a:gd name="T52" fmla="*/ 541 w 610"/>
                <a:gd name="T53" fmla="*/ 75 h 78"/>
                <a:gd name="T54" fmla="*/ 580 w 610"/>
                <a:gd name="T55" fmla="*/ 71 h 78"/>
                <a:gd name="T56" fmla="*/ 609 w 610"/>
                <a:gd name="T57" fmla="*/ 63 h 78"/>
                <a:gd name="T58" fmla="*/ 558 w 610"/>
                <a:gd name="T59" fmla="*/ 56 h 78"/>
                <a:gd name="T60" fmla="*/ 503 w 610"/>
                <a:gd name="T61" fmla="*/ 50 h 78"/>
                <a:gd name="T62" fmla="*/ 565 w 610"/>
                <a:gd name="T63" fmla="*/ 40 h 78"/>
                <a:gd name="T64" fmla="*/ 595 w 610"/>
                <a:gd name="T65"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78">
                  <a:moveTo>
                    <a:pt x="595" y="19"/>
                  </a:moveTo>
                  <a:lnTo>
                    <a:pt x="534" y="9"/>
                  </a:lnTo>
                  <a:lnTo>
                    <a:pt x="464" y="4"/>
                  </a:lnTo>
                  <a:lnTo>
                    <a:pt x="408" y="0"/>
                  </a:lnTo>
                  <a:lnTo>
                    <a:pt x="342" y="0"/>
                  </a:lnTo>
                  <a:lnTo>
                    <a:pt x="273" y="2"/>
                  </a:lnTo>
                  <a:lnTo>
                    <a:pt x="208" y="4"/>
                  </a:lnTo>
                  <a:lnTo>
                    <a:pt x="151" y="9"/>
                  </a:lnTo>
                  <a:lnTo>
                    <a:pt x="54" y="14"/>
                  </a:lnTo>
                  <a:lnTo>
                    <a:pt x="200" y="22"/>
                  </a:lnTo>
                  <a:lnTo>
                    <a:pt x="312" y="29"/>
                  </a:lnTo>
                  <a:lnTo>
                    <a:pt x="196" y="31"/>
                  </a:lnTo>
                  <a:lnTo>
                    <a:pt x="129" y="31"/>
                  </a:lnTo>
                  <a:lnTo>
                    <a:pt x="74" y="37"/>
                  </a:lnTo>
                  <a:lnTo>
                    <a:pt x="0" y="48"/>
                  </a:lnTo>
                  <a:lnTo>
                    <a:pt x="66" y="58"/>
                  </a:lnTo>
                  <a:lnTo>
                    <a:pt x="150" y="55"/>
                  </a:lnTo>
                  <a:lnTo>
                    <a:pt x="215" y="52"/>
                  </a:lnTo>
                  <a:lnTo>
                    <a:pt x="323" y="52"/>
                  </a:lnTo>
                  <a:lnTo>
                    <a:pt x="198" y="58"/>
                  </a:lnTo>
                  <a:lnTo>
                    <a:pt x="152" y="63"/>
                  </a:lnTo>
                  <a:lnTo>
                    <a:pt x="72" y="72"/>
                  </a:lnTo>
                  <a:lnTo>
                    <a:pt x="183" y="77"/>
                  </a:lnTo>
                  <a:lnTo>
                    <a:pt x="289" y="73"/>
                  </a:lnTo>
                  <a:lnTo>
                    <a:pt x="374" y="73"/>
                  </a:lnTo>
                  <a:lnTo>
                    <a:pt x="481" y="71"/>
                  </a:lnTo>
                  <a:lnTo>
                    <a:pt x="541" y="75"/>
                  </a:lnTo>
                  <a:lnTo>
                    <a:pt x="580" y="71"/>
                  </a:lnTo>
                  <a:lnTo>
                    <a:pt x="609" y="63"/>
                  </a:lnTo>
                  <a:lnTo>
                    <a:pt x="558" y="56"/>
                  </a:lnTo>
                  <a:lnTo>
                    <a:pt x="503" y="50"/>
                  </a:lnTo>
                  <a:lnTo>
                    <a:pt x="565" y="40"/>
                  </a:lnTo>
                  <a:lnTo>
                    <a:pt x="595" y="19"/>
                  </a:lnTo>
                </a:path>
              </a:pathLst>
            </a:custGeom>
            <a:solidFill>
              <a:srgbClr val="FF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Freeform 20"/>
            <p:cNvSpPr>
              <a:spLocks/>
            </p:cNvSpPr>
            <p:nvPr/>
          </p:nvSpPr>
          <p:spPr bwMode="auto">
            <a:xfrm>
              <a:off x="953" y="3320"/>
              <a:ext cx="1147" cy="24"/>
            </a:xfrm>
            <a:custGeom>
              <a:avLst/>
              <a:gdLst>
                <a:gd name="T0" fmla="*/ 0 w 1147"/>
                <a:gd name="T1" fmla="*/ 13 h 24"/>
                <a:gd name="T2" fmla="*/ 434 w 1147"/>
                <a:gd name="T3" fmla="*/ 0 h 24"/>
                <a:gd name="T4" fmla="*/ 720 w 1147"/>
                <a:gd name="T5" fmla="*/ 0 h 24"/>
                <a:gd name="T6" fmla="*/ 951 w 1147"/>
                <a:gd name="T7" fmla="*/ 8 h 24"/>
                <a:gd name="T8" fmla="*/ 1146 w 1147"/>
                <a:gd name="T9" fmla="*/ 18 h 24"/>
                <a:gd name="T10" fmla="*/ 905 w 1147"/>
                <a:gd name="T11" fmla="*/ 23 h 24"/>
                <a:gd name="T12" fmla="*/ 770 w 1147"/>
                <a:gd name="T13" fmla="*/ 23 h 24"/>
                <a:gd name="T14" fmla="*/ 580 w 1147"/>
                <a:gd name="T15" fmla="*/ 16 h 24"/>
                <a:gd name="T16" fmla="*/ 394 w 1147"/>
                <a:gd name="T17" fmla="*/ 18 h 24"/>
                <a:gd name="T18" fmla="*/ 194 w 1147"/>
                <a:gd name="T19" fmla="*/ 13 h 24"/>
                <a:gd name="T20" fmla="*/ 0 w 1147"/>
                <a:gd name="T21"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7" h="24">
                  <a:moveTo>
                    <a:pt x="0" y="13"/>
                  </a:moveTo>
                  <a:lnTo>
                    <a:pt x="434" y="0"/>
                  </a:lnTo>
                  <a:lnTo>
                    <a:pt x="720" y="0"/>
                  </a:lnTo>
                  <a:lnTo>
                    <a:pt x="951" y="8"/>
                  </a:lnTo>
                  <a:lnTo>
                    <a:pt x="1146" y="18"/>
                  </a:lnTo>
                  <a:lnTo>
                    <a:pt x="905" y="23"/>
                  </a:lnTo>
                  <a:lnTo>
                    <a:pt x="770" y="23"/>
                  </a:lnTo>
                  <a:lnTo>
                    <a:pt x="580" y="16"/>
                  </a:lnTo>
                  <a:lnTo>
                    <a:pt x="394" y="18"/>
                  </a:lnTo>
                  <a:lnTo>
                    <a:pt x="194" y="13"/>
                  </a:lnTo>
                  <a:lnTo>
                    <a:pt x="0" y="13"/>
                  </a:lnTo>
                </a:path>
              </a:pathLst>
            </a:custGeom>
            <a:solidFill>
              <a:srgbClr val="FF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Freeform 21"/>
            <p:cNvSpPr>
              <a:spLocks/>
            </p:cNvSpPr>
            <p:nvPr/>
          </p:nvSpPr>
          <p:spPr bwMode="auto">
            <a:xfrm>
              <a:off x="968" y="3281"/>
              <a:ext cx="1125" cy="23"/>
            </a:xfrm>
            <a:custGeom>
              <a:avLst/>
              <a:gdLst>
                <a:gd name="T0" fmla="*/ 0 w 1125"/>
                <a:gd name="T1" fmla="*/ 10 h 23"/>
                <a:gd name="T2" fmla="*/ 277 w 1125"/>
                <a:gd name="T3" fmla="*/ 6 h 23"/>
                <a:gd name="T4" fmla="*/ 427 w 1125"/>
                <a:gd name="T5" fmla="*/ 0 h 23"/>
                <a:gd name="T6" fmla="*/ 669 w 1125"/>
                <a:gd name="T7" fmla="*/ 0 h 23"/>
                <a:gd name="T8" fmla="*/ 979 w 1125"/>
                <a:gd name="T9" fmla="*/ 12 h 23"/>
                <a:gd name="T10" fmla="*/ 1124 w 1125"/>
                <a:gd name="T11" fmla="*/ 20 h 23"/>
                <a:gd name="T12" fmla="*/ 968 w 1125"/>
                <a:gd name="T13" fmla="*/ 22 h 23"/>
                <a:gd name="T14" fmla="*/ 808 w 1125"/>
                <a:gd name="T15" fmla="*/ 17 h 23"/>
                <a:gd name="T16" fmla="*/ 584 w 1125"/>
                <a:gd name="T17" fmla="*/ 6 h 23"/>
                <a:gd name="T18" fmla="*/ 437 w 1125"/>
                <a:gd name="T19" fmla="*/ 7 h 23"/>
                <a:gd name="T20" fmla="*/ 290 w 1125"/>
                <a:gd name="T21" fmla="*/ 15 h 23"/>
                <a:gd name="T22" fmla="*/ 128 w 1125"/>
                <a:gd name="T23" fmla="*/ 17 h 23"/>
                <a:gd name="T24" fmla="*/ 0 w 1125"/>
                <a:gd name="T2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5" h="23">
                  <a:moveTo>
                    <a:pt x="0" y="10"/>
                  </a:moveTo>
                  <a:lnTo>
                    <a:pt x="277" y="6"/>
                  </a:lnTo>
                  <a:lnTo>
                    <a:pt x="427" y="0"/>
                  </a:lnTo>
                  <a:lnTo>
                    <a:pt x="669" y="0"/>
                  </a:lnTo>
                  <a:lnTo>
                    <a:pt x="979" y="12"/>
                  </a:lnTo>
                  <a:lnTo>
                    <a:pt x="1124" y="20"/>
                  </a:lnTo>
                  <a:lnTo>
                    <a:pt x="968" y="22"/>
                  </a:lnTo>
                  <a:lnTo>
                    <a:pt x="808" y="17"/>
                  </a:lnTo>
                  <a:lnTo>
                    <a:pt x="584" y="6"/>
                  </a:lnTo>
                  <a:lnTo>
                    <a:pt x="437" y="7"/>
                  </a:lnTo>
                  <a:lnTo>
                    <a:pt x="290" y="15"/>
                  </a:lnTo>
                  <a:lnTo>
                    <a:pt x="128" y="17"/>
                  </a:lnTo>
                  <a:lnTo>
                    <a:pt x="0" y="10"/>
                  </a:lnTo>
                </a:path>
              </a:pathLst>
            </a:custGeom>
            <a:solidFill>
              <a:srgbClr val="FF4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Freeform 22"/>
            <p:cNvSpPr>
              <a:spLocks/>
            </p:cNvSpPr>
            <p:nvPr/>
          </p:nvSpPr>
          <p:spPr bwMode="auto">
            <a:xfrm>
              <a:off x="2071" y="3306"/>
              <a:ext cx="1091" cy="85"/>
            </a:xfrm>
            <a:custGeom>
              <a:avLst/>
              <a:gdLst>
                <a:gd name="T0" fmla="*/ 164 w 1091"/>
                <a:gd name="T1" fmla="*/ 4 h 85"/>
                <a:gd name="T2" fmla="*/ 16 w 1091"/>
                <a:gd name="T3" fmla="*/ 6 h 85"/>
                <a:gd name="T4" fmla="*/ 131 w 1091"/>
                <a:gd name="T5" fmla="*/ 18 h 85"/>
                <a:gd name="T6" fmla="*/ 0 w 1091"/>
                <a:gd name="T7" fmla="*/ 22 h 85"/>
                <a:gd name="T8" fmla="*/ 99 w 1091"/>
                <a:gd name="T9" fmla="*/ 37 h 85"/>
                <a:gd name="T10" fmla="*/ 183 w 1091"/>
                <a:gd name="T11" fmla="*/ 42 h 85"/>
                <a:gd name="T12" fmla="*/ 292 w 1091"/>
                <a:gd name="T13" fmla="*/ 49 h 85"/>
                <a:gd name="T14" fmla="*/ 145 w 1091"/>
                <a:gd name="T15" fmla="*/ 53 h 85"/>
                <a:gd name="T16" fmla="*/ 65 w 1091"/>
                <a:gd name="T17" fmla="*/ 53 h 85"/>
                <a:gd name="T18" fmla="*/ 77 w 1091"/>
                <a:gd name="T19" fmla="*/ 63 h 85"/>
                <a:gd name="T20" fmla="*/ 120 w 1091"/>
                <a:gd name="T21" fmla="*/ 75 h 85"/>
                <a:gd name="T22" fmla="*/ 207 w 1091"/>
                <a:gd name="T23" fmla="*/ 84 h 85"/>
                <a:gd name="T24" fmla="*/ 367 w 1091"/>
                <a:gd name="T25" fmla="*/ 84 h 85"/>
                <a:gd name="T26" fmla="*/ 490 w 1091"/>
                <a:gd name="T27" fmla="*/ 79 h 85"/>
                <a:gd name="T28" fmla="*/ 633 w 1091"/>
                <a:gd name="T29" fmla="*/ 79 h 85"/>
                <a:gd name="T30" fmla="*/ 746 w 1091"/>
                <a:gd name="T31" fmla="*/ 79 h 85"/>
                <a:gd name="T32" fmla="*/ 891 w 1091"/>
                <a:gd name="T33" fmla="*/ 73 h 85"/>
                <a:gd name="T34" fmla="*/ 940 w 1091"/>
                <a:gd name="T35" fmla="*/ 71 h 85"/>
                <a:gd name="T36" fmla="*/ 986 w 1091"/>
                <a:gd name="T37" fmla="*/ 68 h 85"/>
                <a:gd name="T38" fmla="*/ 1029 w 1091"/>
                <a:gd name="T39" fmla="*/ 63 h 85"/>
                <a:gd name="T40" fmla="*/ 1079 w 1091"/>
                <a:gd name="T41" fmla="*/ 60 h 85"/>
                <a:gd name="T42" fmla="*/ 903 w 1091"/>
                <a:gd name="T43" fmla="*/ 55 h 85"/>
                <a:gd name="T44" fmla="*/ 966 w 1091"/>
                <a:gd name="T45" fmla="*/ 47 h 85"/>
                <a:gd name="T46" fmla="*/ 963 w 1091"/>
                <a:gd name="T47" fmla="*/ 38 h 85"/>
                <a:gd name="T48" fmla="*/ 844 w 1091"/>
                <a:gd name="T49" fmla="*/ 36 h 85"/>
                <a:gd name="T50" fmla="*/ 748 w 1091"/>
                <a:gd name="T51" fmla="*/ 38 h 85"/>
                <a:gd name="T52" fmla="*/ 709 w 1091"/>
                <a:gd name="T53" fmla="*/ 37 h 85"/>
                <a:gd name="T54" fmla="*/ 764 w 1091"/>
                <a:gd name="T55" fmla="*/ 30 h 85"/>
                <a:gd name="T56" fmla="*/ 855 w 1091"/>
                <a:gd name="T57" fmla="*/ 14 h 85"/>
                <a:gd name="T58" fmla="*/ 801 w 1091"/>
                <a:gd name="T59" fmla="*/ 3 h 85"/>
                <a:gd name="T60" fmla="*/ 720 w 1091"/>
                <a:gd name="T61" fmla="*/ 0 h 85"/>
                <a:gd name="T62" fmla="*/ 498 w 1091"/>
                <a:gd name="T63"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1" h="85">
                  <a:moveTo>
                    <a:pt x="273" y="5"/>
                  </a:moveTo>
                  <a:lnTo>
                    <a:pt x="164" y="4"/>
                  </a:lnTo>
                  <a:lnTo>
                    <a:pt x="57" y="5"/>
                  </a:lnTo>
                  <a:lnTo>
                    <a:pt x="16" y="6"/>
                  </a:lnTo>
                  <a:lnTo>
                    <a:pt x="61" y="12"/>
                  </a:lnTo>
                  <a:lnTo>
                    <a:pt x="131" y="18"/>
                  </a:lnTo>
                  <a:lnTo>
                    <a:pt x="59" y="20"/>
                  </a:lnTo>
                  <a:lnTo>
                    <a:pt x="0" y="22"/>
                  </a:lnTo>
                  <a:lnTo>
                    <a:pt x="53" y="30"/>
                  </a:lnTo>
                  <a:lnTo>
                    <a:pt x="99" y="37"/>
                  </a:lnTo>
                  <a:lnTo>
                    <a:pt x="147" y="39"/>
                  </a:lnTo>
                  <a:lnTo>
                    <a:pt x="183" y="42"/>
                  </a:lnTo>
                  <a:lnTo>
                    <a:pt x="211" y="43"/>
                  </a:lnTo>
                  <a:lnTo>
                    <a:pt x="292" y="49"/>
                  </a:lnTo>
                  <a:lnTo>
                    <a:pt x="202" y="52"/>
                  </a:lnTo>
                  <a:lnTo>
                    <a:pt x="145" y="53"/>
                  </a:lnTo>
                  <a:lnTo>
                    <a:pt x="98" y="53"/>
                  </a:lnTo>
                  <a:lnTo>
                    <a:pt x="65" y="53"/>
                  </a:lnTo>
                  <a:lnTo>
                    <a:pt x="100" y="59"/>
                  </a:lnTo>
                  <a:lnTo>
                    <a:pt x="77" y="63"/>
                  </a:lnTo>
                  <a:lnTo>
                    <a:pt x="95" y="68"/>
                  </a:lnTo>
                  <a:lnTo>
                    <a:pt x="120" y="75"/>
                  </a:lnTo>
                  <a:lnTo>
                    <a:pt x="149" y="79"/>
                  </a:lnTo>
                  <a:lnTo>
                    <a:pt x="207" y="84"/>
                  </a:lnTo>
                  <a:lnTo>
                    <a:pt x="284" y="84"/>
                  </a:lnTo>
                  <a:lnTo>
                    <a:pt x="367" y="84"/>
                  </a:lnTo>
                  <a:lnTo>
                    <a:pt x="445" y="82"/>
                  </a:lnTo>
                  <a:lnTo>
                    <a:pt x="490" y="79"/>
                  </a:lnTo>
                  <a:lnTo>
                    <a:pt x="568" y="79"/>
                  </a:lnTo>
                  <a:lnTo>
                    <a:pt x="633" y="79"/>
                  </a:lnTo>
                  <a:lnTo>
                    <a:pt x="683" y="79"/>
                  </a:lnTo>
                  <a:lnTo>
                    <a:pt x="746" y="79"/>
                  </a:lnTo>
                  <a:lnTo>
                    <a:pt x="821" y="77"/>
                  </a:lnTo>
                  <a:lnTo>
                    <a:pt x="891" y="73"/>
                  </a:lnTo>
                  <a:lnTo>
                    <a:pt x="917" y="72"/>
                  </a:lnTo>
                  <a:lnTo>
                    <a:pt x="940" y="71"/>
                  </a:lnTo>
                  <a:lnTo>
                    <a:pt x="963" y="70"/>
                  </a:lnTo>
                  <a:lnTo>
                    <a:pt x="986" y="68"/>
                  </a:lnTo>
                  <a:lnTo>
                    <a:pt x="1006" y="66"/>
                  </a:lnTo>
                  <a:lnTo>
                    <a:pt x="1029" y="63"/>
                  </a:lnTo>
                  <a:lnTo>
                    <a:pt x="1051" y="61"/>
                  </a:lnTo>
                  <a:lnTo>
                    <a:pt x="1079" y="60"/>
                  </a:lnTo>
                  <a:lnTo>
                    <a:pt x="852" y="60"/>
                  </a:lnTo>
                  <a:lnTo>
                    <a:pt x="903" y="55"/>
                  </a:lnTo>
                  <a:lnTo>
                    <a:pt x="940" y="53"/>
                  </a:lnTo>
                  <a:lnTo>
                    <a:pt x="966" y="47"/>
                  </a:lnTo>
                  <a:lnTo>
                    <a:pt x="1090" y="37"/>
                  </a:lnTo>
                  <a:lnTo>
                    <a:pt x="963" y="38"/>
                  </a:lnTo>
                  <a:lnTo>
                    <a:pt x="937" y="36"/>
                  </a:lnTo>
                  <a:lnTo>
                    <a:pt x="844" y="36"/>
                  </a:lnTo>
                  <a:lnTo>
                    <a:pt x="779" y="37"/>
                  </a:lnTo>
                  <a:lnTo>
                    <a:pt x="748" y="38"/>
                  </a:lnTo>
                  <a:lnTo>
                    <a:pt x="714" y="39"/>
                  </a:lnTo>
                  <a:lnTo>
                    <a:pt x="709" y="37"/>
                  </a:lnTo>
                  <a:lnTo>
                    <a:pt x="731" y="34"/>
                  </a:lnTo>
                  <a:lnTo>
                    <a:pt x="764" y="30"/>
                  </a:lnTo>
                  <a:lnTo>
                    <a:pt x="788" y="26"/>
                  </a:lnTo>
                  <a:lnTo>
                    <a:pt x="855" y="14"/>
                  </a:lnTo>
                  <a:lnTo>
                    <a:pt x="810" y="8"/>
                  </a:lnTo>
                  <a:lnTo>
                    <a:pt x="801" y="3"/>
                  </a:lnTo>
                  <a:lnTo>
                    <a:pt x="760" y="1"/>
                  </a:lnTo>
                  <a:lnTo>
                    <a:pt x="720" y="0"/>
                  </a:lnTo>
                  <a:lnTo>
                    <a:pt x="673" y="1"/>
                  </a:lnTo>
                  <a:lnTo>
                    <a:pt x="498" y="5"/>
                  </a:lnTo>
                  <a:lnTo>
                    <a:pt x="273" y="5"/>
                  </a:lnTo>
                </a:path>
              </a:pathLst>
            </a:custGeom>
            <a:solidFill>
              <a:srgbClr val="FF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45" name="Group 25"/>
            <p:cNvGrpSpPr>
              <a:grpSpLocks/>
            </p:cNvGrpSpPr>
            <p:nvPr/>
          </p:nvGrpSpPr>
          <p:grpSpPr bwMode="auto">
            <a:xfrm>
              <a:off x="1092" y="3206"/>
              <a:ext cx="2711" cy="329"/>
              <a:chOff x="1092" y="3206"/>
              <a:chExt cx="2711" cy="329"/>
            </a:xfrm>
          </p:grpSpPr>
          <p:sp>
            <p:nvSpPr>
              <p:cNvPr id="30743" name="Freeform 23"/>
              <p:cNvSpPr>
                <a:spLocks/>
              </p:cNvSpPr>
              <p:nvPr/>
            </p:nvSpPr>
            <p:spPr bwMode="auto">
              <a:xfrm>
                <a:off x="1197" y="3206"/>
                <a:ext cx="1820" cy="35"/>
              </a:xfrm>
              <a:custGeom>
                <a:avLst/>
                <a:gdLst>
                  <a:gd name="T0" fmla="*/ 703 w 1820"/>
                  <a:gd name="T1" fmla="*/ 9 h 35"/>
                  <a:gd name="T2" fmla="*/ 839 w 1820"/>
                  <a:gd name="T3" fmla="*/ 6 h 35"/>
                  <a:gd name="T4" fmla="*/ 971 w 1820"/>
                  <a:gd name="T5" fmla="*/ 0 h 35"/>
                  <a:gd name="T6" fmla="*/ 1114 w 1820"/>
                  <a:gd name="T7" fmla="*/ 3 h 35"/>
                  <a:gd name="T8" fmla="*/ 1247 w 1820"/>
                  <a:gd name="T9" fmla="*/ 9 h 35"/>
                  <a:gd name="T10" fmla="*/ 1389 w 1820"/>
                  <a:gd name="T11" fmla="*/ 20 h 35"/>
                  <a:gd name="T12" fmla="*/ 1565 w 1820"/>
                  <a:gd name="T13" fmla="*/ 21 h 35"/>
                  <a:gd name="T14" fmla="*/ 1665 w 1820"/>
                  <a:gd name="T15" fmla="*/ 20 h 35"/>
                  <a:gd name="T16" fmla="*/ 1819 w 1820"/>
                  <a:gd name="T17" fmla="*/ 31 h 35"/>
                  <a:gd name="T18" fmla="*/ 1584 w 1820"/>
                  <a:gd name="T19" fmla="*/ 34 h 35"/>
                  <a:gd name="T20" fmla="*/ 1510 w 1820"/>
                  <a:gd name="T21" fmla="*/ 34 h 35"/>
                  <a:gd name="T22" fmla="*/ 1398 w 1820"/>
                  <a:gd name="T23" fmla="*/ 31 h 35"/>
                  <a:gd name="T24" fmla="*/ 1268 w 1820"/>
                  <a:gd name="T25" fmla="*/ 20 h 35"/>
                  <a:gd name="T26" fmla="*/ 1152 w 1820"/>
                  <a:gd name="T27" fmla="*/ 14 h 35"/>
                  <a:gd name="T28" fmla="*/ 1023 w 1820"/>
                  <a:gd name="T29" fmla="*/ 10 h 35"/>
                  <a:gd name="T30" fmla="*/ 900 w 1820"/>
                  <a:gd name="T31" fmla="*/ 9 h 35"/>
                  <a:gd name="T32" fmla="*/ 750 w 1820"/>
                  <a:gd name="T33" fmla="*/ 19 h 35"/>
                  <a:gd name="T34" fmla="*/ 647 w 1820"/>
                  <a:gd name="T35" fmla="*/ 20 h 35"/>
                  <a:gd name="T36" fmla="*/ 597 w 1820"/>
                  <a:gd name="T37" fmla="*/ 21 h 35"/>
                  <a:gd name="T38" fmla="*/ 316 w 1820"/>
                  <a:gd name="T39" fmla="*/ 26 h 35"/>
                  <a:gd name="T40" fmla="*/ 0 w 1820"/>
                  <a:gd name="T41" fmla="*/ 24 h 35"/>
                  <a:gd name="T42" fmla="*/ 236 w 1820"/>
                  <a:gd name="T43" fmla="*/ 15 h 35"/>
                  <a:gd name="T44" fmla="*/ 448 w 1820"/>
                  <a:gd name="T45" fmla="*/ 10 h 35"/>
                  <a:gd name="T46" fmla="*/ 609 w 1820"/>
                  <a:gd name="T47" fmla="*/ 7 h 35"/>
                  <a:gd name="T48" fmla="*/ 703 w 1820"/>
                  <a:gd name="T4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0" h="35">
                    <a:moveTo>
                      <a:pt x="703" y="9"/>
                    </a:moveTo>
                    <a:lnTo>
                      <a:pt x="839" y="6"/>
                    </a:lnTo>
                    <a:lnTo>
                      <a:pt x="971" y="0"/>
                    </a:lnTo>
                    <a:lnTo>
                      <a:pt x="1114" y="3"/>
                    </a:lnTo>
                    <a:lnTo>
                      <a:pt x="1247" y="9"/>
                    </a:lnTo>
                    <a:lnTo>
                      <a:pt x="1389" y="20"/>
                    </a:lnTo>
                    <a:lnTo>
                      <a:pt x="1565" y="21"/>
                    </a:lnTo>
                    <a:lnTo>
                      <a:pt x="1665" y="20"/>
                    </a:lnTo>
                    <a:lnTo>
                      <a:pt x="1819" y="31"/>
                    </a:lnTo>
                    <a:lnTo>
                      <a:pt x="1584" y="34"/>
                    </a:lnTo>
                    <a:lnTo>
                      <a:pt x="1510" y="34"/>
                    </a:lnTo>
                    <a:lnTo>
                      <a:pt x="1398" y="31"/>
                    </a:lnTo>
                    <a:lnTo>
                      <a:pt x="1268" y="20"/>
                    </a:lnTo>
                    <a:lnTo>
                      <a:pt x="1152" y="14"/>
                    </a:lnTo>
                    <a:lnTo>
                      <a:pt x="1023" y="10"/>
                    </a:lnTo>
                    <a:lnTo>
                      <a:pt x="900" y="9"/>
                    </a:lnTo>
                    <a:lnTo>
                      <a:pt x="750" y="19"/>
                    </a:lnTo>
                    <a:lnTo>
                      <a:pt x="647" y="20"/>
                    </a:lnTo>
                    <a:lnTo>
                      <a:pt x="597" y="21"/>
                    </a:lnTo>
                    <a:lnTo>
                      <a:pt x="316" y="26"/>
                    </a:lnTo>
                    <a:lnTo>
                      <a:pt x="0" y="24"/>
                    </a:lnTo>
                    <a:lnTo>
                      <a:pt x="236" y="15"/>
                    </a:lnTo>
                    <a:lnTo>
                      <a:pt x="448" y="10"/>
                    </a:lnTo>
                    <a:lnTo>
                      <a:pt x="609" y="7"/>
                    </a:lnTo>
                    <a:lnTo>
                      <a:pt x="703" y="9"/>
                    </a:lnTo>
                  </a:path>
                </a:pathLst>
              </a:custGeom>
              <a:solidFill>
                <a:srgbClr val="8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4" name="Freeform 24"/>
              <p:cNvSpPr>
                <a:spLocks/>
              </p:cNvSpPr>
              <p:nvPr/>
            </p:nvSpPr>
            <p:spPr bwMode="auto">
              <a:xfrm>
                <a:off x="1092" y="3412"/>
                <a:ext cx="2711" cy="123"/>
              </a:xfrm>
              <a:custGeom>
                <a:avLst/>
                <a:gdLst>
                  <a:gd name="T0" fmla="*/ 1152 w 2711"/>
                  <a:gd name="T1" fmla="*/ 27 h 123"/>
                  <a:gd name="T2" fmla="*/ 1620 w 2711"/>
                  <a:gd name="T3" fmla="*/ 22 h 123"/>
                  <a:gd name="T4" fmla="*/ 1900 w 2711"/>
                  <a:gd name="T5" fmla="*/ 18 h 123"/>
                  <a:gd name="T6" fmla="*/ 2055 w 2711"/>
                  <a:gd name="T7" fmla="*/ 18 h 123"/>
                  <a:gd name="T8" fmla="*/ 2202 w 2711"/>
                  <a:gd name="T9" fmla="*/ 9 h 123"/>
                  <a:gd name="T10" fmla="*/ 2282 w 2711"/>
                  <a:gd name="T11" fmla="*/ 7 h 123"/>
                  <a:gd name="T12" fmla="*/ 2499 w 2711"/>
                  <a:gd name="T13" fmla="*/ 4 h 123"/>
                  <a:gd name="T14" fmla="*/ 2679 w 2711"/>
                  <a:gd name="T15" fmla="*/ 6 h 123"/>
                  <a:gd name="T16" fmla="*/ 2581 w 2711"/>
                  <a:gd name="T17" fmla="*/ 20 h 123"/>
                  <a:gd name="T18" fmla="*/ 2682 w 2711"/>
                  <a:gd name="T19" fmla="*/ 20 h 123"/>
                  <a:gd name="T20" fmla="*/ 2674 w 2711"/>
                  <a:gd name="T21" fmla="*/ 29 h 123"/>
                  <a:gd name="T22" fmla="*/ 2674 w 2711"/>
                  <a:gd name="T23" fmla="*/ 41 h 123"/>
                  <a:gd name="T24" fmla="*/ 2686 w 2711"/>
                  <a:gd name="T25" fmla="*/ 49 h 123"/>
                  <a:gd name="T26" fmla="*/ 2707 w 2711"/>
                  <a:gd name="T27" fmla="*/ 80 h 123"/>
                  <a:gd name="T28" fmla="*/ 2710 w 2711"/>
                  <a:gd name="T29" fmla="*/ 88 h 123"/>
                  <a:gd name="T30" fmla="*/ 2706 w 2711"/>
                  <a:gd name="T31" fmla="*/ 100 h 123"/>
                  <a:gd name="T32" fmla="*/ 2684 w 2711"/>
                  <a:gd name="T33" fmla="*/ 104 h 123"/>
                  <a:gd name="T34" fmla="*/ 2521 w 2711"/>
                  <a:gd name="T35" fmla="*/ 100 h 123"/>
                  <a:gd name="T36" fmla="*/ 2399 w 2711"/>
                  <a:gd name="T37" fmla="*/ 95 h 123"/>
                  <a:gd name="T38" fmla="*/ 2202 w 2711"/>
                  <a:gd name="T39" fmla="*/ 95 h 123"/>
                  <a:gd name="T40" fmla="*/ 2063 w 2711"/>
                  <a:gd name="T41" fmla="*/ 97 h 123"/>
                  <a:gd name="T42" fmla="*/ 1895 w 2711"/>
                  <a:gd name="T43" fmla="*/ 107 h 123"/>
                  <a:gd name="T44" fmla="*/ 1810 w 2711"/>
                  <a:gd name="T45" fmla="*/ 111 h 123"/>
                  <a:gd name="T46" fmla="*/ 1644 w 2711"/>
                  <a:gd name="T47" fmla="*/ 119 h 123"/>
                  <a:gd name="T48" fmla="*/ 1458 w 2711"/>
                  <a:gd name="T49" fmla="*/ 121 h 123"/>
                  <a:gd name="T50" fmla="*/ 1321 w 2711"/>
                  <a:gd name="T51" fmla="*/ 122 h 123"/>
                  <a:gd name="T52" fmla="*/ 1132 w 2711"/>
                  <a:gd name="T53" fmla="*/ 116 h 123"/>
                  <a:gd name="T54" fmla="*/ 527 w 2711"/>
                  <a:gd name="T55" fmla="*/ 91 h 123"/>
                  <a:gd name="T56" fmla="*/ 56 w 2711"/>
                  <a:gd name="T57" fmla="*/ 84 h 123"/>
                  <a:gd name="T58" fmla="*/ 326 w 2711"/>
                  <a:gd name="T59" fmla="*/ 78 h 123"/>
                  <a:gd name="T60" fmla="*/ 488 w 2711"/>
                  <a:gd name="T61" fmla="*/ 72 h 123"/>
                  <a:gd name="T62" fmla="*/ 1103 w 2711"/>
                  <a:gd name="T63" fmla="*/ 84 h 123"/>
                  <a:gd name="T64" fmla="*/ 1031 w 2711"/>
                  <a:gd name="T65" fmla="*/ 74 h 123"/>
                  <a:gd name="T66" fmla="*/ 957 w 2711"/>
                  <a:gd name="T67" fmla="*/ 67 h 123"/>
                  <a:gd name="T68" fmla="*/ 971 w 2711"/>
                  <a:gd name="T69" fmla="*/ 56 h 123"/>
                  <a:gd name="T70" fmla="*/ 1002 w 2711"/>
                  <a:gd name="T71" fmla="*/ 51 h 123"/>
                  <a:gd name="T72" fmla="*/ 1047 w 2711"/>
                  <a:gd name="T73" fmla="*/ 53 h 123"/>
                  <a:gd name="T74" fmla="*/ 1179 w 2711"/>
                  <a:gd name="T75" fmla="*/ 58 h 123"/>
                  <a:gd name="T76" fmla="*/ 1510 w 2711"/>
                  <a:gd name="T77" fmla="*/ 60 h 123"/>
                  <a:gd name="T78" fmla="*/ 1191 w 2711"/>
                  <a:gd name="T79" fmla="*/ 48 h 123"/>
                  <a:gd name="T80" fmla="*/ 869 w 2711"/>
                  <a:gd name="T81" fmla="*/ 29 h 123"/>
                  <a:gd name="T82" fmla="*/ 544 w 2711"/>
                  <a:gd name="T83" fmla="*/ 20 h 123"/>
                  <a:gd name="T84" fmla="*/ 416 w 2711"/>
                  <a:gd name="T85" fmla="*/ 23 h 123"/>
                  <a:gd name="T86" fmla="*/ 248 w 2711"/>
                  <a:gd name="T87" fmla="*/ 27 h 123"/>
                  <a:gd name="T88" fmla="*/ 27 w 2711"/>
                  <a:gd name="T89" fmla="*/ 25 h 123"/>
                  <a:gd name="T90" fmla="*/ 13 w 2711"/>
                  <a:gd name="T91" fmla="*/ 23 h 123"/>
                  <a:gd name="T92" fmla="*/ 0 w 2711"/>
                  <a:gd name="T93" fmla="*/ 18 h 123"/>
                  <a:gd name="T94" fmla="*/ 44 w 2711"/>
                  <a:gd name="T95" fmla="*/ 13 h 123"/>
                  <a:gd name="T96" fmla="*/ 341 w 2711"/>
                  <a:gd name="T97" fmla="*/ 0 h 123"/>
                  <a:gd name="T98" fmla="*/ 443 w 2711"/>
                  <a:gd name="T99" fmla="*/ 0 h 123"/>
                  <a:gd name="T100" fmla="*/ 645 w 2711"/>
                  <a:gd name="T101" fmla="*/ 2 h 123"/>
                  <a:gd name="T102" fmla="*/ 818 w 2711"/>
                  <a:gd name="T103" fmla="*/ 9 h 123"/>
                  <a:gd name="T104" fmla="*/ 1015 w 2711"/>
                  <a:gd name="T105" fmla="*/ 23 h 123"/>
                  <a:gd name="T106" fmla="*/ 1152 w 2711"/>
                  <a:gd name="T10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1" h="123">
                    <a:moveTo>
                      <a:pt x="1152" y="27"/>
                    </a:moveTo>
                    <a:lnTo>
                      <a:pt x="1620" y="22"/>
                    </a:lnTo>
                    <a:lnTo>
                      <a:pt x="1900" y="18"/>
                    </a:lnTo>
                    <a:lnTo>
                      <a:pt x="2055" y="18"/>
                    </a:lnTo>
                    <a:lnTo>
                      <a:pt x="2202" y="9"/>
                    </a:lnTo>
                    <a:lnTo>
                      <a:pt x="2282" y="7"/>
                    </a:lnTo>
                    <a:lnTo>
                      <a:pt x="2499" y="4"/>
                    </a:lnTo>
                    <a:lnTo>
                      <a:pt x="2679" y="6"/>
                    </a:lnTo>
                    <a:lnTo>
                      <a:pt x="2581" y="20"/>
                    </a:lnTo>
                    <a:lnTo>
                      <a:pt x="2682" y="20"/>
                    </a:lnTo>
                    <a:lnTo>
                      <a:pt x="2674" y="29"/>
                    </a:lnTo>
                    <a:lnTo>
                      <a:pt x="2674" y="41"/>
                    </a:lnTo>
                    <a:lnTo>
                      <a:pt x="2686" y="49"/>
                    </a:lnTo>
                    <a:lnTo>
                      <a:pt x="2707" y="80"/>
                    </a:lnTo>
                    <a:lnTo>
                      <a:pt x="2710" y="88"/>
                    </a:lnTo>
                    <a:lnTo>
                      <a:pt x="2706" y="100"/>
                    </a:lnTo>
                    <a:lnTo>
                      <a:pt x="2684" y="104"/>
                    </a:lnTo>
                    <a:lnTo>
                      <a:pt x="2521" y="100"/>
                    </a:lnTo>
                    <a:lnTo>
                      <a:pt x="2399" y="95"/>
                    </a:lnTo>
                    <a:lnTo>
                      <a:pt x="2202" y="95"/>
                    </a:lnTo>
                    <a:lnTo>
                      <a:pt x="2063" y="97"/>
                    </a:lnTo>
                    <a:lnTo>
                      <a:pt x="1895" y="107"/>
                    </a:lnTo>
                    <a:lnTo>
                      <a:pt x="1810" y="111"/>
                    </a:lnTo>
                    <a:lnTo>
                      <a:pt x="1644" y="119"/>
                    </a:lnTo>
                    <a:lnTo>
                      <a:pt x="1458" y="121"/>
                    </a:lnTo>
                    <a:lnTo>
                      <a:pt x="1321" y="122"/>
                    </a:lnTo>
                    <a:lnTo>
                      <a:pt x="1132" y="116"/>
                    </a:lnTo>
                    <a:lnTo>
                      <a:pt x="527" y="91"/>
                    </a:lnTo>
                    <a:lnTo>
                      <a:pt x="56" y="84"/>
                    </a:lnTo>
                    <a:lnTo>
                      <a:pt x="326" y="78"/>
                    </a:lnTo>
                    <a:lnTo>
                      <a:pt x="488" y="72"/>
                    </a:lnTo>
                    <a:lnTo>
                      <a:pt x="1103" y="84"/>
                    </a:lnTo>
                    <a:lnTo>
                      <a:pt x="1031" y="74"/>
                    </a:lnTo>
                    <a:lnTo>
                      <a:pt x="957" y="67"/>
                    </a:lnTo>
                    <a:lnTo>
                      <a:pt x="971" y="56"/>
                    </a:lnTo>
                    <a:lnTo>
                      <a:pt x="1002" y="51"/>
                    </a:lnTo>
                    <a:lnTo>
                      <a:pt x="1047" y="53"/>
                    </a:lnTo>
                    <a:lnTo>
                      <a:pt x="1179" y="58"/>
                    </a:lnTo>
                    <a:lnTo>
                      <a:pt x="1510" y="60"/>
                    </a:lnTo>
                    <a:lnTo>
                      <a:pt x="1191" y="48"/>
                    </a:lnTo>
                    <a:lnTo>
                      <a:pt x="869" y="29"/>
                    </a:lnTo>
                    <a:lnTo>
                      <a:pt x="544" y="20"/>
                    </a:lnTo>
                    <a:lnTo>
                      <a:pt x="416" y="23"/>
                    </a:lnTo>
                    <a:lnTo>
                      <a:pt x="248" y="27"/>
                    </a:lnTo>
                    <a:lnTo>
                      <a:pt x="27" y="25"/>
                    </a:lnTo>
                    <a:lnTo>
                      <a:pt x="13" y="23"/>
                    </a:lnTo>
                    <a:lnTo>
                      <a:pt x="0" y="18"/>
                    </a:lnTo>
                    <a:lnTo>
                      <a:pt x="44" y="13"/>
                    </a:lnTo>
                    <a:lnTo>
                      <a:pt x="341" y="0"/>
                    </a:lnTo>
                    <a:lnTo>
                      <a:pt x="443" y="0"/>
                    </a:lnTo>
                    <a:lnTo>
                      <a:pt x="645" y="2"/>
                    </a:lnTo>
                    <a:lnTo>
                      <a:pt x="818" y="9"/>
                    </a:lnTo>
                    <a:lnTo>
                      <a:pt x="1015" y="23"/>
                    </a:lnTo>
                    <a:lnTo>
                      <a:pt x="1152" y="27"/>
                    </a:lnTo>
                  </a:path>
                </a:pathLst>
              </a:custGeom>
              <a:solidFill>
                <a:srgbClr val="8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6" name="Freeform 26"/>
            <p:cNvSpPr>
              <a:spLocks/>
            </p:cNvSpPr>
            <p:nvPr/>
          </p:nvSpPr>
          <p:spPr bwMode="auto">
            <a:xfrm>
              <a:off x="981" y="3512"/>
              <a:ext cx="2727" cy="113"/>
            </a:xfrm>
            <a:custGeom>
              <a:avLst/>
              <a:gdLst>
                <a:gd name="T0" fmla="*/ 2184 w 2727"/>
                <a:gd name="T1" fmla="*/ 5 h 113"/>
                <a:gd name="T2" fmla="*/ 2311 w 2727"/>
                <a:gd name="T3" fmla="*/ 22 h 113"/>
                <a:gd name="T4" fmla="*/ 2647 w 2727"/>
                <a:gd name="T5" fmla="*/ 7 h 113"/>
                <a:gd name="T6" fmla="*/ 2652 w 2727"/>
                <a:gd name="T7" fmla="*/ 35 h 113"/>
                <a:gd name="T8" fmla="*/ 2221 w 2727"/>
                <a:gd name="T9" fmla="*/ 35 h 113"/>
                <a:gd name="T10" fmla="*/ 2041 w 2727"/>
                <a:gd name="T11" fmla="*/ 55 h 113"/>
                <a:gd name="T12" fmla="*/ 1998 w 2727"/>
                <a:gd name="T13" fmla="*/ 85 h 113"/>
                <a:gd name="T14" fmla="*/ 2669 w 2727"/>
                <a:gd name="T15" fmla="*/ 73 h 113"/>
                <a:gd name="T16" fmla="*/ 2726 w 2727"/>
                <a:gd name="T17" fmla="*/ 89 h 113"/>
                <a:gd name="T18" fmla="*/ 2047 w 2727"/>
                <a:gd name="T19" fmla="*/ 103 h 113"/>
                <a:gd name="T20" fmla="*/ 1815 w 2727"/>
                <a:gd name="T21" fmla="*/ 106 h 113"/>
                <a:gd name="T22" fmla="*/ 1390 w 2727"/>
                <a:gd name="T23" fmla="*/ 112 h 113"/>
                <a:gd name="T24" fmla="*/ 1028 w 2727"/>
                <a:gd name="T25" fmla="*/ 95 h 113"/>
                <a:gd name="T26" fmla="*/ 576 w 2727"/>
                <a:gd name="T27" fmla="*/ 84 h 113"/>
                <a:gd name="T28" fmla="*/ 293 w 2727"/>
                <a:gd name="T29" fmla="*/ 85 h 113"/>
                <a:gd name="T30" fmla="*/ 56 w 2727"/>
                <a:gd name="T31" fmla="*/ 79 h 113"/>
                <a:gd name="T32" fmla="*/ 87 w 2727"/>
                <a:gd name="T33" fmla="*/ 68 h 113"/>
                <a:gd name="T34" fmla="*/ 337 w 2727"/>
                <a:gd name="T35" fmla="*/ 76 h 113"/>
                <a:gd name="T36" fmla="*/ 599 w 2727"/>
                <a:gd name="T37" fmla="*/ 68 h 113"/>
                <a:gd name="T38" fmla="*/ 993 w 2727"/>
                <a:gd name="T39" fmla="*/ 76 h 113"/>
                <a:gd name="T40" fmla="*/ 1217 w 2727"/>
                <a:gd name="T41" fmla="*/ 85 h 113"/>
                <a:gd name="T42" fmla="*/ 1373 w 2727"/>
                <a:gd name="T43" fmla="*/ 91 h 113"/>
                <a:gd name="T44" fmla="*/ 1672 w 2727"/>
                <a:gd name="T45" fmla="*/ 79 h 113"/>
                <a:gd name="T46" fmla="*/ 1346 w 2727"/>
                <a:gd name="T47" fmla="*/ 76 h 113"/>
                <a:gd name="T48" fmla="*/ 823 w 2727"/>
                <a:gd name="T49" fmla="*/ 64 h 113"/>
                <a:gd name="T50" fmla="*/ 549 w 2727"/>
                <a:gd name="T51" fmla="*/ 42 h 113"/>
                <a:gd name="T52" fmla="*/ 817 w 2727"/>
                <a:gd name="T53" fmla="*/ 50 h 113"/>
                <a:gd name="T54" fmla="*/ 955 w 2727"/>
                <a:gd name="T55" fmla="*/ 52 h 113"/>
                <a:gd name="T56" fmla="*/ 1302 w 2727"/>
                <a:gd name="T57" fmla="*/ 61 h 113"/>
                <a:gd name="T58" fmla="*/ 1536 w 2727"/>
                <a:gd name="T59" fmla="*/ 52 h 113"/>
                <a:gd name="T60" fmla="*/ 1271 w 2727"/>
                <a:gd name="T61" fmla="*/ 48 h 113"/>
                <a:gd name="T62" fmla="*/ 1060 w 2727"/>
                <a:gd name="T63" fmla="*/ 44 h 113"/>
                <a:gd name="T64" fmla="*/ 855 w 2727"/>
                <a:gd name="T65" fmla="*/ 37 h 113"/>
                <a:gd name="T66" fmla="*/ 712 w 2727"/>
                <a:gd name="T67" fmla="*/ 32 h 113"/>
                <a:gd name="T68" fmla="*/ 605 w 2727"/>
                <a:gd name="T69" fmla="*/ 13 h 113"/>
                <a:gd name="T70" fmla="*/ 420 w 2727"/>
                <a:gd name="T71" fmla="*/ 9 h 113"/>
                <a:gd name="T72" fmla="*/ 249 w 2727"/>
                <a:gd name="T73" fmla="*/ 21 h 113"/>
                <a:gd name="T74" fmla="*/ 126 w 2727"/>
                <a:gd name="T75" fmla="*/ 17 h 113"/>
                <a:gd name="T76" fmla="*/ 160 w 2727"/>
                <a:gd name="T77" fmla="*/ 1 h 113"/>
                <a:gd name="T78" fmla="*/ 415 w 2727"/>
                <a:gd name="T79" fmla="*/ 1 h 113"/>
                <a:gd name="T80" fmla="*/ 760 w 2727"/>
                <a:gd name="T81" fmla="*/ 7 h 113"/>
                <a:gd name="T82" fmla="*/ 1402 w 2727"/>
                <a:gd name="T83" fmla="*/ 31 h 113"/>
                <a:gd name="T84" fmla="*/ 1810 w 2727"/>
                <a:gd name="T85" fmla="*/ 2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7" h="113">
                  <a:moveTo>
                    <a:pt x="1983" y="19"/>
                  </a:moveTo>
                  <a:lnTo>
                    <a:pt x="2184" y="5"/>
                  </a:lnTo>
                  <a:lnTo>
                    <a:pt x="2094" y="27"/>
                  </a:lnTo>
                  <a:lnTo>
                    <a:pt x="2311" y="22"/>
                  </a:lnTo>
                  <a:lnTo>
                    <a:pt x="2384" y="11"/>
                  </a:lnTo>
                  <a:lnTo>
                    <a:pt x="2647" y="7"/>
                  </a:lnTo>
                  <a:lnTo>
                    <a:pt x="2599" y="24"/>
                  </a:lnTo>
                  <a:lnTo>
                    <a:pt x="2652" y="35"/>
                  </a:lnTo>
                  <a:lnTo>
                    <a:pt x="2509" y="35"/>
                  </a:lnTo>
                  <a:lnTo>
                    <a:pt x="2221" y="35"/>
                  </a:lnTo>
                  <a:lnTo>
                    <a:pt x="2360" y="48"/>
                  </a:lnTo>
                  <a:lnTo>
                    <a:pt x="2041" y="55"/>
                  </a:lnTo>
                  <a:lnTo>
                    <a:pt x="2184" y="59"/>
                  </a:lnTo>
                  <a:lnTo>
                    <a:pt x="1998" y="85"/>
                  </a:lnTo>
                  <a:lnTo>
                    <a:pt x="2485" y="70"/>
                  </a:lnTo>
                  <a:lnTo>
                    <a:pt x="2669" y="73"/>
                  </a:lnTo>
                  <a:lnTo>
                    <a:pt x="2547" y="82"/>
                  </a:lnTo>
                  <a:lnTo>
                    <a:pt x="2726" y="89"/>
                  </a:lnTo>
                  <a:lnTo>
                    <a:pt x="2376" y="95"/>
                  </a:lnTo>
                  <a:lnTo>
                    <a:pt x="2047" y="103"/>
                  </a:lnTo>
                  <a:lnTo>
                    <a:pt x="1976" y="104"/>
                  </a:lnTo>
                  <a:lnTo>
                    <a:pt x="1815" y="106"/>
                  </a:lnTo>
                  <a:lnTo>
                    <a:pt x="1701" y="108"/>
                  </a:lnTo>
                  <a:lnTo>
                    <a:pt x="1390" y="112"/>
                  </a:lnTo>
                  <a:lnTo>
                    <a:pt x="1241" y="104"/>
                  </a:lnTo>
                  <a:lnTo>
                    <a:pt x="1028" y="95"/>
                  </a:lnTo>
                  <a:lnTo>
                    <a:pt x="796" y="89"/>
                  </a:lnTo>
                  <a:lnTo>
                    <a:pt x="576" y="84"/>
                  </a:lnTo>
                  <a:lnTo>
                    <a:pt x="500" y="85"/>
                  </a:lnTo>
                  <a:lnTo>
                    <a:pt x="293" y="85"/>
                  </a:lnTo>
                  <a:lnTo>
                    <a:pt x="101" y="84"/>
                  </a:lnTo>
                  <a:lnTo>
                    <a:pt x="56" y="79"/>
                  </a:lnTo>
                  <a:lnTo>
                    <a:pt x="0" y="68"/>
                  </a:lnTo>
                  <a:lnTo>
                    <a:pt x="87" y="68"/>
                  </a:lnTo>
                  <a:lnTo>
                    <a:pt x="177" y="70"/>
                  </a:lnTo>
                  <a:lnTo>
                    <a:pt x="337" y="76"/>
                  </a:lnTo>
                  <a:lnTo>
                    <a:pt x="488" y="68"/>
                  </a:lnTo>
                  <a:lnTo>
                    <a:pt x="599" y="68"/>
                  </a:lnTo>
                  <a:lnTo>
                    <a:pt x="699" y="73"/>
                  </a:lnTo>
                  <a:lnTo>
                    <a:pt x="993" y="76"/>
                  </a:lnTo>
                  <a:lnTo>
                    <a:pt x="1161" y="84"/>
                  </a:lnTo>
                  <a:lnTo>
                    <a:pt x="1217" y="85"/>
                  </a:lnTo>
                  <a:lnTo>
                    <a:pt x="1279" y="91"/>
                  </a:lnTo>
                  <a:lnTo>
                    <a:pt x="1373" y="91"/>
                  </a:lnTo>
                  <a:lnTo>
                    <a:pt x="1455" y="89"/>
                  </a:lnTo>
                  <a:lnTo>
                    <a:pt x="1672" y="79"/>
                  </a:lnTo>
                  <a:lnTo>
                    <a:pt x="1480" y="76"/>
                  </a:lnTo>
                  <a:lnTo>
                    <a:pt x="1346" y="76"/>
                  </a:lnTo>
                  <a:lnTo>
                    <a:pt x="1198" y="76"/>
                  </a:lnTo>
                  <a:lnTo>
                    <a:pt x="823" y="64"/>
                  </a:lnTo>
                  <a:lnTo>
                    <a:pt x="648" y="52"/>
                  </a:lnTo>
                  <a:lnTo>
                    <a:pt x="549" y="42"/>
                  </a:lnTo>
                  <a:lnTo>
                    <a:pt x="643" y="41"/>
                  </a:lnTo>
                  <a:lnTo>
                    <a:pt x="817" y="50"/>
                  </a:lnTo>
                  <a:lnTo>
                    <a:pt x="870" y="50"/>
                  </a:lnTo>
                  <a:lnTo>
                    <a:pt x="955" y="52"/>
                  </a:lnTo>
                  <a:lnTo>
                    <a:pt x="1156" y="59"/>
                  </a:lnTo>
                  <a:lnTo>
                    <a:pt x="1302" y="61"/>
                  </a:lnTo>
                  <a:lnTo>
                    <a:pt x="1441" y="56"/>
                  </a:lnTo>
                  <a:lnTo>
                    <a:pt x="1536" y="52"/>
                  </a:lnTo>
                  <a:lnTo>
                    <a:pt x="1400" y="49"/>
                  </a:lnTo>
                  <a:lnTo>
                    <a:pt x="1271" y="48"/>
                  </a:lnTo>
                  <a:lnTo>
                    <a:pt x="1190" y="48"/>
                  </a:lnTo>
                  <a:lnTo>
                    <a:pt x="1060" y="44"/>
                  </a:lnTo>
                  <a:lnTo>
                    <a:pt x="961" y="39"/>
                  </a:lnTo>
                  <a:lnTo>
                    <a:pt x="855" y="37"/>
                  </a:lnTo>
                  <a:lnTo>
                    <a:pt x="783" y="35"/>
                  </a:lnTo>
                  <a:lnTo>
                    <a:pt x="712" y="32"/>
                  </a:lnTo>
                  <a:lnTo>
                    <a:pt x="518" y="20"/>
                  </a:lnTo>
                  <a:lnTo>
                    <a:pt x="605" y="13"/>
                  </a:lnTo>
                  <a:lnTo>
                    <a:pt x="512" y="9"/>
                  </a:lnTo>
                  <a:lnTo>
                    <a:pt x="420" y="9"/>
                  </a:lnTo>
                  <a:lnTo>
                    <a:pt x="329" y="15"/>
                  </a:lnTo>
                  <a:lnTo>
                    <a:pt x="249" y="21"/>
                  </a:lnTo>
                  <a:lnTo>
                    <a:pt x="168" y="20"/>
                  </a:lnTo>
                  <a:lnTo>
                    <a:pt x="126" y="17"/>
                  </a:lnTo>
                  <a:lnTo>
                    <a:pt x="37" y="7"/>
                  </a:lnTo>
                  <a:lnTo>
                    <a:pt x="160" y="1"/>
                  </a:lnTo>
                  <a:lnTo>
                    <a:pt x="259" y="1"/>
                  </a:lnTo>
                  <a:lnTo>
                    <a:pt x="415" y="1"/>
                  </a:lnTo>
                  <a:lnTo>
                    <a:pt x="573" y="0"/>
                  </a:lnTo>
                  <a:lnTo>
                    <a:pt x="760" y="7"/>
                  </a:lnTo>
                  <a:lnTo>
                    <a:pt x="1275" y="31"/>
                  </a:lnTo>
                  <a:lnTo>
                    <a:pt x="1402" y="31"/>
                  </a:lnTo>
                  <a:lnTo>
                    <a:pt x="1645" y="22"/>
                  </a:lnTo>
                  <a:lnTo>
                    <a:pt x="1810" y="21"/>
                  </a:lnTo>
                  <a:lnTo>
                    <a:pt x="1983" y="19"/>
                  </a:lnTo>
                </a:path>
              </a:pathLst>
            </a:custGeom>
            <a:solidFill>
              <a:srgbClr val="FF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Freeform 27"/>
            <p:cNvSpPr>
              <a:spLocks/>
            </p:cNvSpPr>
            <p:nvPr/>
          </p:nvSpPr>
          <p:spPr bwMode="auto">
            <a:xfrm>
              <a:off x="3348" y="3357"/>
              <a:ext cx="417" cy="17"/>
            </a:xfrm>
            <a:custGeom>
              <a:avLst/>
              <a:gdLst>
                <a:gd name="T0" fmla="*/ 416 w 417"/>
                <a:gd name="T1" fmla="*/ 13 h 17"/>
                <a:gd name="T2" fmla="*/ 371 w 417"/>
                <a:gd name="T3" fmla="*/ 6 h 17"/>
                <a:gd name="T4" fmla="*/ 321 w 417"/>
                <a:gd name="T5" fmla="*/ 2 h 17"/>
                <a:gd name="T6" fmla="*/ 259 w 417"/>
                <a:gd name="T7" fmla="*/ 0 h 17"/>
                <a:gd name="T8" fmla="*/ 184 w 417"/>
                <a:gd name="T9" fmla="*/ 2 h 17"/>
                <a:gd name="T10" fmla="*/ 112 w 417"/>
                <a:gd name="T11" fmla="*/ 2 h 17"/>
                <a:gd name="T12" fmla="*/ 53 w 417"/>
                <a:gd name="T13" fmla="*/ 6 h 17"/>
                <a:gd name="T14" fmla="*/ 0 w 417"/>
                <a:gd name="T15" fmla="*/ 16 h 17"/>
                <a:gd name="T16" fmla="*/ 105 w 417"/>
                <a:gd name="T17" fmla="*/ 16 h 17"/>
                <a:gd name="T18" fmla="*/ 216 w 417"/>
                <a:gd name="T19" fmla="*/ 16 h 17"/>
                <a:gd name="T20" fmla="*/ 321 w 417"/>
                <a:gd name="T21" fmla="*/ 16 h 17"/>
                <a:gd name="T22" fmla="*/ 416 w 417"/>
                <a:gd name="T2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 h="17">
                  <a:moveTo>
                    <a:pt x="416" y="13"/>
                  </a:moveTo>
                  <a:lnTo>
                    <a:pt x="371" y="6"/>
                  </a:lnTo>
                  <a:lnTo>
                    <a:pt x="321" y="2"/>
                  </a:lnTo>
                  <a:lnTo>
                    <a:pt x="259" y="0"/>
                  </a:lnTo>
                  <a:lnTo>
                    <a:pt x="184" y="2"/>
                  </a:lnTo>
                  <a:lnTo>
                    <a:pt x="112" y="2"/>
                  </a:lnTo>
                  <a:lnTo>
                    <a:pt x="53" y="6"/>
                  </a:lnTo>
                  <a:lnTo>
                    <a:pt x="0" y="16"/>
                  </a:lnTo>
                  <a:lnTo>
                    <a:pt x="105" y="16"/>
                  </a:lnTo>
                  <a:lnTo>
                    <a:pt x="216" y="16"/>
                  </a:lnTo>
                  <a:lnTo>
                    <a:pt x="321" y="16"/>
                  </a:lnTo>
                  <a:lnTo>
                    <a:pt x="416" y="13"/>
                  </a:lnTo>
                </a:path>
              </a:pathLst>
            </a:custGeom>
            <a:solidFill>
              <a:srgbClr val="6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Freeform 28"/>
            <p:cNvSpPr>
              <a:spLocks/>
            </p:cNvSpPr>
            <p:nvPr/>
          </p:nvSpPr>
          <p:spPr bwMode="auto">
            <a:xfrm>
              <a:off x="3882" y="3157"/>
              <a:ext cx="579" cy="487"/>
            </a:xfrm>
            <a:custGeom>
              <a:avLst/>
              <a:gdLst>
                <a:gd name="T0" fmla="*/ 30 w 579"/>
                <a:gd name="T1" fmla="*/ 29 h 487"/>
                <a:gd name="T2" fmla="*/ 0 w 579"/>
                <a:gd name="T3" fmla="*/ 42 h 487"/>
                <a:gd name="T4" fmla="*/ 28 w 579"/>
                <a:gd name="T5" fmla="*/ 76 h 487"/>
                <a:gd name="T6" fmla="*/ 39 w 579"/>
                <a:gd name="T7" fmla="*/ 79 h 487"/>
                <a:gd name="T8" fmla="*/ 36 w 579"/>
                <a:gd name="T9" fmla="*/ 94 h 487"/>
                <a:gd name="T10" fmla="*/ 64 w 579"/>
                <a:gd name="T11" fmla="*/ 124 h 487"/>
                <a:gd name="T12" fmla="*/ 93 w 579"/>
                <a:gd name="T13" fmla="*/ 135 h 487"/>
                <a:gd name="T14" fmla="*/ 93 w 579"/>
                <a:gd name="T15" fmla="*/ 161 h 487"/>
                <a:gd name="T16" fmla="*/ 117 w 579"/>
                <a:gd name="T17" fmla="*/ 161 h 487"/>
                <a:gd name="T18" fmla="*/ 127 w 579"/>
                <a:gd name="T19" fmla="*/ 174 h 487"/>
                <a:gd name="T20" fmla="*/ 127 w 579"/>
                <a:gd name="T21" fmla="*/ 194 h 487"/>
                <a:gd name="T22" fmla="*/ 144 w 579"/>
                <a:gd name="T23" fmla="*/ 199 h 487"/>
                <a:gd name="T24" fmla="*/ 148 w 579"/>
                <a:gd name="T25" fmla="*/ 212 h 487"/>
                <a:gd name="T26" fmla="*/ 166 w 579"/>
                <a:gd name="T27" fmla="*/ 218 h 487"/>
                <a:gd name="T28" fmla="*/ 168 w 579"/>
                <a:gd name="T29" fmla="*/ 234 h 487"/>
                <a:gd name="T30" fmla="*/ 205 w 579"/>
                <a:gd name="T31" fmla="*/ 236 h 487"/>
                <a:gd name="T32" fmla="*/ 207 w 579"/>
                <a:gd name="T33" fmla="*/ 260 h 487"/>
                <a:gd name="T34" fmla="*/ 223 w 579"/>
                <a:gd name="T35" fmla="*/ 284 h 487"/>
                <a:gd name="T36" fmla="*/ 240 w 579"/>
                <a:gd name="T37" fmla="*/ 313 h 487"/>
                <a:gd name="T38" fmla="*/ 272 w 579"/>
                <a:gd name="T39" fmla="*/ 338 h 487"/>
                <a:gd name="T40" fmla="*/ 301 w 579"/>
                <a:gd name="T41" fmla="*/ 363 h 487"/>
                <a:gd name="T42" fmla="*/ 324 w 579"/>
                <a:gd name="T43" fmla="*/ 380 h 487"/>
                <a:gd name="T44" fmla="*/ 346 w 579"/>
                <a:gd name="T45" fmla="*/ 386 h 487"/>
                <a:gd name="T46" fmla="*/ 383 w 579"/>
                <a:gd name="T47" fmla="*/ 406 h 487"/>
                <a:gd name="T48" fmla="*/ 422 w 579"/>
                <a:gd name="T49" fmla="*/ 434 h 487"/>
                <a:gd name="T50" fmla="*/ 448 w 579"/>
                <a:gd name="T51" fmla="*/ 449 h 487"/>
                <a:gd name="T52" fmla="*/ 460 w 579"/>
                <a:gd name="T53" fmla="*/ 465 h 487"/>
                <a:gd name="T54" fmla="*/ 484 w 579"/>
                <a:gd name="T55" fmla="*/ 465 h 487"/>
                <a:gd name="T56" fmla="*/ 473 w 579"/>
                <a:gd name="T57" fmla="*/ 486 h 487"/>
                <a:gd name="T58" fmla="*/ 564 w 579"/>
                <a:gd name="T59" fmla="*/ 449 h 487"/>
                <a:gd name="T60" fmla="*/ 578 w 579"/>
                <a:gd name="T61" fmla="*/ 425 h 487"/>
                <a:gd name="T62" fmla="*/ 127 w 579"/>
                <a:gd name="T63" fmla="*/ 0 h 487"/>
                <a:gd name="T64" fmla="*/ 75 w 579"/>
                <a:gd name="T65" fmla="*/ 7 h 487"/>
                <a:gd name="T66" fmla="*/ 30 w 579"/>
                <a:gd name="T67" fmla="*/ 2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487">
                  <a:moveTo>
                    <a:pt x="30" y="29"/>
                  </a:moveTo>
                  <a:lnTo>
                    <a:pt x="0" y="42"/>
                  </a:lnTo>
                  <a:lnTo>
                    <a:pt x="28" y="76"/>
                  </a:lnTo>
                  <a:lnTo>
                    <a:pt x="39" y="79"/>
                  </a:lnTo>
                  <a:lnTo>
                    <a:pt x="36" y="94"/>
                  </a:lnTo>
                  <a:lnTo>
                    <a:pt x="64" y="124"/>
                  </a:lnTo>
                  <a:lnTo>
                    <a:pt x="93" y="135"/>
                  </a:lnTo>
                  <a:lnTo>
                    <a:pt x="93" y="161"/>
                  </a:lnTo>
                  <a:lnTo>
                    <a:pt x="117" y="161"/>
                  </a:lnTo>
                  <a:lnTo>
                    <a:pt x="127" y="174"/>
                  </a:lnTo>
                  <a:lnTo>
                    <a:pt x="127" y="194"/>
                  </a:lnTo>
                  <a:lnTo>
                    <a:pt x="144" y="199"/>
                  </a:lnTo>
                  <a:lnTo>
                    <a:pt x="148" y="212"/>
                  </a:lnTo>
                  <a:lnTo>
                    <a:pt x="166" y="218"/>
                  </a:lnTo>
                  <a:lnTo>
                    <a:pt x="168" y="234"/>
                  </a:lnTo>
                  <a:lnTo>
                    <a:pt x="205" y="236"/>
                  </a:lnTo>
                  <a:lnTo>
                    <a:pt x="207" y="260"/>
                  </a:lnTo>
                  <a:lnTo>
                    <a:pt x="223" y="284"/>
                  </a:lnTo>
                  <a:lnTo>
                    <a:pt x="240" y="313"/>
                  </a:lnTo>
                  <a:lnTo>
                    <a:pt x="272" y="338"/>
                  </a:lnTo>
                  <a:lnTo>
                    <a:pt x="301" y="363"/>
                  </a:lnTo>
                  <a:lnTo>
                    <a:pt x="324" y="380"/>
                  </a:lnTo>
                  <a:lnTo>
                    <a:pt x="346" y="386"/>
                  </a:lnTo>
                  <a:lnTo>
                    <a:pt x="383" y="406"/>
                  </a:lnTo>
                  <a:lnTo>
                    <a:pt x="422" y="434"/>
                  </a:lnTo>
                  <a:lnTo>
                    <a:pt x="448" y="449"/>
                  </a:lnTo>
                  <a:lnTo>
                    <a:pt x="460" y="465"/>
                  </a:lnTo>
                  <a:lnTo>
                    <a:pt x="484" y="465"/>
                  </a:lnTo>
                  <a:lnTo>
                    <a:pt x="473" y="486"/>
                  </a:lnTo>
                  <a:lnTo>
                    <a:pt x="564" y="449"/>
                  </a:lnTo>
                  <a:lnTo>
                    <a:pt x="578" y="425"/>
                  </a:lnTo>
                  <a:lnTo>
                    <a:pt x="127" y="0"/>
                  </a:lnTo>
                  <a:lnTo>
                    <a:pt x="75" y="7"/>
                  </a:lnTo>
                  <a:lnTo>
                    <a:pt x="30" y="29"/>
                  </a:lnTo>
                </a:path>
              </a:pathLst>
            </a:custGeom>
            <a:solidFill>
              <a:srgbClr val="8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Freeform 29"/>
            <p:cNvSpPr>
              <a:spLocks/>
            </p:cNvSpPr>
            <p:nvPr/>
          </p:nvSpPr>
          <p:spPr bwMode="auto">
            <a:xfrm>
              <a:off x="3900" y="2852"/>
              <a:ext cx="985" cy="789"/>
            </a:xfrm>
            <a:custGeom>
              <a:avLst/>
              <a:gdLst>
                <a:gd name="T0" fmla="*/ 444 w 985"/>
                <a:gd name="T1" fmla="*/ 51 h 789"/>
                <a:gd name="T2" fmla="*/ 412 w 985"/>
                <a:gd name="T3" fmla="*/ 78 h 789"/>
                <a:gd name="T4" fmla="*/ 370 w 985"/>
                <a:gd name="T5" fmla="*/ 130 h 789"/>
                <a:gd name="T6" fmla="*/ 316 w 985"/>
                <a:gd name="T7" fmla="*/ 191 h 789"/>
                <a:gd name="T8" fmla="*/ 245 w 985"/>
                <a:gd name="T9" fmla="*/ 256 h 789"/>
                <a:gd name="T10" fmla="*/ 184 w 985"/>
                <a:gd name="T11" fmla="*/ 282 h 789"/>
                <a:gd name="T12" fmla="*/ 124 w 985"/>
                <a:gd name="T13" fmla="*/ 297 h 789"/>
                <a:gd name="T14" fmla="*/ 65 w 985"/>
                <a:gd name="T15" fmla="*/ 306 h 789"/>
                <a:gd name="T16" fmla="*/ 13 w 985"/>
                <a:gd name="T17" fmla="*/ 313 h 789"/>
                <a:gd name="T18" fmla="*/ 0 w 985"/>
                <a:gd name="T19" fmla="*/ 326 h 789"/>
                <a:gd name="T20" fmla="*/ 21 w 985"/>
                <a:gd name="T21" fmla="*/ 348 h 789"/>
                <a:gd name="T22" fmla="*/ 60 w 985"/>
                <a:gd name="T23" fmla="*/ 357 h 789"/>
                <a:gd name="T24" fmla="*/ 68 w 985"/>
                <a:gd name="T25" fmla="*/ 373 h 789"/>
                <a:gd name="T26" fmla="*/ 88 w 985"/>
                <a:gd name="T27" fmla="*/ 388 h 789"/>
                <a:gd name="T28" fmla="*/ 105 w 985"/>
                <a:gd name="T29" fmla="*/ 404 h 789"/>
                <a:gd name="T30" fmla="*/ 160 w 985"/>
                <a:gd name="T31" fmla="*/ 411 h 789"/>
                <a:gd name="T32" fmla="*/ 138 w 985"/>
                <a:gd name="T33" fmla="*/ 433 h 789"/>
                <a:gd name="T34" fmla="*/ 160 w 985"/>
                <a:gd name="T35" fmla="*/ 448 h 789"/>
                <a:gd name="T36" fmla="*/ 132 w 985"/>
                <a:gd name="T37" fmla="*/ 480 h 789"/>
                <a:gd name="T38" fmla="*/ 138 w 985"/>
                <a:gd name="T39" fmla="*/ 482 h 789"/>
                <a:gd name="T40" fmla="*/ 191 w 985"/>
                <a:gd name="T41" fmla="*/ 473 h 789"/>
                <a:gd name="T42" fmla="*/ 202 w 985"/>
                <a:gd name="T43" fmla="*/ 492 h 789"/>
                <a:gd name="T44" fmla="*/ 179 w 985"/>
                <a:gd name="T45" fmla="*/ 530 h 789"/>
                <a:gd name="T46" fmla="*/ 269 w 985"/>
                <a:gd name="T47" fmla="*/ 530 h 789"/>
                <a:gd name="T48" fmla="*/ 272 w 985"/>
                <a:gd name="T49" fmla="*/ 542 h 789"/>
                <a:gd name="T50" fmla="*/ 255 w 985"/>
                <a:gd name="T51" fmla="*/ 581 h 789"/>
                <a:gd name="T52" fmla="*/ 329 w 985"/>
                <a:gd name="T53" fmla="*/ 558 h 789"/>
                <a:gd name="T54" fmla="*/ 282 w 985"/>
                <a:gd name="T55" fmla="*/ 600 h 789"/>
                <a:gd name="T56" fmla="*/ 293 w 985"/>
                <a:gd name="T57" fmla="*/ 632 h 789"/>
                <a:gd name="T58" fmla="*/ 340 w 985"/>
                <a:gd name="T59" fmla="*/ 629 h 789"/>
                <a:gd name="T60" fmla="*/ 329 w 985"/>
                <a:gd name="T61" fmla="*/ 651 h 789"/>
                <a:gd name="T62" fmla="*/ 376 w 985"/>
                <a:gd name="T63" fmla="*/ 675 h 789"/>
                <a:gd name="T64" fmla="*/ 390 w 985"/>
                <a:gd name="T65" fmla="*/ 690 h 789"/>
                <a:gd name="T66" fmla="*/ 396 w 985"/>
                <a:gd name="T67" fmla="*/ 712 h 789"/>
                <a:gd name="T68" fmla="*/ 455 w 985"/>
                <a:gd name="T69" fmla="*/ 730 h 789"/>
                <a:gd name="T70" fmla="*/ 472 w 985"/>
                <a:gd name="T71" fmla="*/ 745 h 789"/>
                <a:gd name="T72" fmla="*/ 470 w 985"/>
                <a:gd name="T73" fmla="*/ 766 h 789"/>
                <a:gd name="T74" fmla="*/ 530 w 985"/>
                <a:gd name="T75" fmla="*/ 760 h 789"/>
                <a:gd name="T76" fmla="*/ 564 w 985"/>
                <a:gd name="T77" fmla="*/ 732 h 789"/>
                <a:gd name="T78" fmla="*/ 583 w 985"/>
                <a:gd name="T79" fmla="*/ 743 h 789"/>
                <a:gd name="T80" fmla="*/ 703 w 985"/>
                <a:gd name="T81" fmla="*/ 663 h 789"/>
                <a:gd name="T82" fmla="*/ 754 w 985"/>
                <a:gd name="T83" fmla="*/ 624 h 789"/>
                <a:gd name="T84" fmla="*/ 855 w 985"/>
                <a:gd name="T85" fmla="*/ 530 h 789"/>
                <a:gd name="T86" fmla="*/ 984 w 985"/>
                <a:gd name="T87" fmla="*/ 400 h 789"/>
                <a:gd name="T88" fmla="*/ 483 w 985"/>
                <a:gd name="T8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5" h="789">
                  <a:moveTo>
                    <a:pt x="483" y="0"/>
                  </a:moveTo>
                  <a:lnTo>
                    <a:pt x="444" y="51"/>
                  </a:lnTo>
                  <a:lnTo>
                    <a:pt x="430" y="64"/>
                  </a:lnTo>
                  <a:lnTo>
                    <a:pt x="412" y="78"/>
                  </a:lnTo>
                  <a:lnTo>
                    <a:pt x="390" y="103"/>
                  </a:lnTo>
                  <a:lnTo>
                    <a:pt x="370" y="130"/>
                  </a:lnTo>
                  <a:lnTo>
                    <a:pt x="344" y="162"/>
                  </a:lnTo>
                  <a:lnTo>
                    <a:pt x="316" y="191"/>
                  </a:lnTo>
                  <a:lnTo>
                    <a:pt x="284" y="226"/>
                  </a:lnTo>
                  <a:lnTo>
                    <a:pt x="245" y="256"/>
                  </a:lnTo>
                  <a:lnTo>
                    <a:pt x="207" y="276"/>
                  </a:lnTo>
                  <a:lnTo>
                    <a:pt x="184" y="282"/>
                  </a:lnTo>
                  <a:lnTo>
                    <a:pt x="156" y="291"/>
                  </a:lnTo>
                  <a:lnTo>
                    <a:pt x="124" y="297"/>
                  </a:lnTo>
                  <a:lnTo>
                    <a:pt x="93" y="302"/>
                  </a:lnTo>
                  <a:lnTo>
                    <a:pt x="65" y="306"/>
                  </a:lnTo>
                  <a:lnTo>
                    <a:pt x="31" y="309"/>
                  </a:lnTo>
                  <a:lnTo>
                    <a:pt x="13" y="313"/>
                  </a:lnTo>
                  <a:lnTo>
                    <a:pt x="0" y="320"/>
                  </a:lnTo>
                  <a:lnTo>
                    <a:pt x="0" y="326"/>
                  </a:lnTo>
                  <a:lnTo>
                    <a:pt x="17" y="338"/>
                  </a:lnTo>
                  <a:lnTo>
                    <a:pt x="21" y="348"/>
                  </a:lnTo>
                  <a:lnTo>
                    <a:pt x="45" y="346"/>
                  </a:lnTo>
                  <a:lnTo>
                    <a:pt x="60" y="357"/>
                  </a:lnTo>
                  <a:lnTo>
                    <a:pt x="52" y="369"/>
                  </a:lnTo>
                  <a:lnTo>
                    <a:pt x="68" y="373"/>
                  </a:lnTo>
                  <a:lnTo>
                    <a:pt x="70" y="388"/>
                  </a:lnTo>
                  <a:lnTo>
                    <a:pt x="88" y="388"/>
                  </a:lnTo>
                  <a:lnTo>
                    <a:pt x="84" y="404"/>
                  </a:lnTo>
                  <a:lnTo>
                    <a:pt x="105" y="404"/>
                  </a:lnTo>
                  <a:lnTo>
                    <a:pt x="102" y="423"/>
                  </a:lnTo>
                  <a:lnTo>
                    <a:pt x="160" y="411"/>
                  </a:lnTo>
                  <a:lnTo>
                    <a:pt x="122" y="431"/>
                  </a:lnTo>
                  <a:lnTo>
                    <a:pt x="138" y="433"/>
                  </a:lnTo>
                  <a:lnTo>
                    <a:pt x="138" y="448"/>
                  </a:lnTo>
                  <a:lnTo>
                    <a:pt x="160" y="448"/>
                  </a:lnTo>
                  <a:lnTo>
                    <a:pt x="156" y="457"/>
                  </a:lnTo>
                  <a:lnTo>
                    <a:pt x="132" y="480"/>
                  </a:lnTo>
                  <a:lnTo>
                    <a:pt x="153" y="475"/>
                  </a:lnTo>
                  <a:lnTo>
                    <a:pt x="138" y="482"/>
                  </a:lnTo>
                  <a:lnTo>
                    <a:pt x="176" y="471"/>
                  </a:lnTo>
                  <a:lnTo>
                    <a:pt x="191" y="473"/>
                  </a:lnTo>
                  <a:lnTo>
                    <a:pt x="183" y="485"/>
                  </a:lnTo>
                  <a:lnTo>
                    <a:pt x="202" y="492"/>
                  </a:lnTo>
                  <a:lnTo>
                    <a:pt x="182" y="523"/>
                  </a:lnTo>
                  <a:lnTo>
                    <a:pt x="179" y="530"/>
                  </a:lnTo>
                  <a:lnTo>
                    <a:pt x="204" y="530"/>
                  </a:lnTo>
                  <a:lnTo>
                    <a:pt x="269" y="530"/>
                  </a:lnTo>
                  <a:lnTo>
                    <a:pt x="235" y="554"/>
                  </a:lnTo>
                  <a:lnTo>
                    <a:pt x="272" y="542"/>
                  </a:lnTo>
                  <a:lnTo>
                    <a:pt x="267" y="558"/>
                  </a:lnTo>
                  <a:lnTo>
                    <a:pt x="255" y="581"/>
                  </a:lnTo>
                  <a:lnTo>
                    <a:pt x="294" y="566"/>
                  </a:lnTo>
                  <a:lnTo>
                    <a:pt x="329" y="558"/>
                  </a:lnTo>
                  <a:lnTo>
                    <a:pt x="301" y="582"/>
                  </a:lnTo>
                  <a:lnTo>
                    <a:pt x="282" y="600"/>
                  </a:lnTo>
                  <a:lnTo>
                    <a:pt x="318" y="600"/>
                  </a:lnTo>
                  <a:lnTo>
                    <a:pt x="293" y="632"/>
                  </a:lnTo>
                  <a:lnTo>
                    <a:pt x="347" y="616"/>
                  </a:lnTo>
                  <a:lnTo>
                    <a:pt x="340" y="629"/>
                  </a:lnTo>
                  <a:lnTo>
                    <a:pt x="370" y="631"/>
                  </a:lnTo>
                  <a:lnTo>
                    <a:pt x="329" y="651"/>
                  </a:lnTo>
                  <a:lnTo>
                    <a:pt x="410" y="654"/>
                  </a:lnTo>
                  <a:lnTo>
                    <a:pt x="376" y="675"/>
                  </a:lnTo>
                  <a:lnTo>
                    <a:pt x="412" y="669"/>
                  </a:lnTo>
                  <a:lnTo>
                    <a:pt x="390" y="690"/>
                  </a:lnTo>
                  <a:lnTo>
                    <a:pt x="420" y="686"/>
                  </a:lnTo>
                  <a:lnTo>
                    <a:pt x="396" y="712"/>
                  </a:lnTo>
                  <a:lnTo>
                    <a:pt x="452" y="711"/>
                  </a:lnTo>
                  <a:lnTo>
                    <a:pt x="455" y="730"/>
                  </a:lnTo>
                  <a:lnTo>
                    <a:pt x="450" y="754"/>
                  </a:lnTo>
                  <a:lnTo>
                    <a:pt x="472" y="745"/>
                  </a:lnTo>
                  <a:lnTo>
                    <a:pt x="446" y="770"/>
                  </a:lnTo>
                  <a:lnTo>
                    <a:pt x="470" y="766"/>
                  </a:lnTo>
                  <a:lnTo>
                    <a:pt x="459" y="788"/>
                  </a:lnTo>
                  <a:lnTo>
                    <a:pt x="530" y="760"/>
                  </a:lnTo>
                  <a:lnTo>
                    <a:pt x="551" y="747"/>
                  </a:lnTo>
                  <a:lnTo>
                    <a:pt x="564" y="732"/>
                  </a:lnTo>
                  <a:lnTo>
                    <a:pt x="646" y="692"/>
                  </a:lnTo>
                  <a:lnTo>
                    <a:pt x="583" y="743"/>
                  </a:lnTo>
                  <a:lnTo>
                    <a:pt x="682" y="685"/>
                  </a:lnTo>
                  <a:lnTo>
                    <a:pt x="703" y="663"/>
                  </a:lnTo>
                  <a:lnTo>
                    <a:pt x="732" y="633"/>
                  </a:lnTo>
                  <a:lnTo>
                    <a:pt x="754" y="624"/>
                  </a:lnTo>
                  <a:lnTo>
                    <a:pt x="771" y="616"/>
                  </a:lnTo>
                  <a:lnTo>
                    <a:pt x="855" y="530"/>
                  </a:lnTo>
                  <a:lnTo>
                    <a:pt x="922" y="470"/>
                  </a:lnTo>
                  <a:lnTo>
                    <a:pt x="984" y="400"/>
                  </a:lnTo>
                  <a:lnTo>
                    <a:pt x="898" y="318"/>
                  </a:lnTo>
                  <a:lnTo>
                    <a:pt x="483" y="0"/>
                  </a:lnTo>
                </a:path>
              </a:pathLst>
            </a:custGeom>
            <a:solidFill>
              <a:srgbClr val="E07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Freeform 30"/>
            <p:cNvSpPr>
              <a:spLocks/>
            </p:cNvSpPr>
            <p:nvPr/>
          </p:nvSpPr>
          <p:spPr bwMode="auto">
            <a:xfrm>
              <a:off x="4351" y="3189"/>
              <a:ext cx="534" cy="448"/>
            </a:xfrm>
            <a:custGeom>
              <a:avLst/>
              <a:gdLst>
                <a:gd name="T0" fmla="*/ 393 w 534"/>
                <a:gd name="T1" fmla="*/ 75 h 448"/>
                <a:gd name="T2" fmla="*/ 366 w 534"/>
                <a:gd name="T3" fmla="*/ 113 h 448"/>
                <a:gd name="T4" fmla="*/ 287 w 534"/>
                <a:gd name="T5" fmla="*/ 187 h 448"/>
                <a:gd name="T6" fmla="*/ 216 w 534"/>
                <a:gd name="T7" fmla="*/ 250 h 448"/>
                <a:gd name="T8" fmla="*/ 176 w 534"/>
                <a:gd name="T9" fmla="*/ 281 h 448"/>
                <a:gd name="T10" fmla="*/ 106 w 534"/>
                <a:gd name="T11" fmla="*/ 331 h 448"/>
                <a:gd name="T12" fmla="*/ 65 w 534"/>
                <a:gd name="T13" fmla="*/ 359 h 448"/>
                <a:gd name="T14" fmla="*/ 9 w 534"/>
                <a:gd name="T15" fmla="*/ 388 h 448"/>
                <a:gd name="T16" fmla="*/ 4 w 534"/>
                <a:gd name="T17" fmla="*/ 415 h 448"/>
                <a:gd name="T18" fmla="*/ 26 w 534"/>
                <a:gd name="T19" fmla="*/ 405 h 448"/>
                <a:gd name="T20" fmla="*/ 0 w 534"/>
                <a:gd name="T21" fmla="*/ 429 h 448"/>
                <a:gd name="T22" fmla="*/ 24 w 534"/>
                <a:gd name="T23" fmla="*/ 426 h 448"/>
                <a:gd name="T24" fmla="*/ 13 w 534"/>
                <a:gd name="T25" fmla="*/ 447 h 448"/>
                <a:gd name="T26" fmla="*/ 83 w 534"/>
                <a:gd name="T27" fmla="*/ 419 h 448"/>
                <a:gd name="T28" fmla="*/ 103 w 534"/>
                <a:gd name="T29" fmla="*/ 407 h 448"/>
                <a:gd name="T30" fmla="*/ 117 w 534"/>
                <a:gd name="T31" fmla="*/ 390 h 448"/>
                <a:gd name="T32" fmla="*/ 197 w 534"/>
                <a:gd name="T33" fmla="*/ 353 h 448"/>
                <a:gd name="T34" fmla="*/ 135 w 534"/>
                <a:gd name="T35" fmla="*/ 403 h 448"/>
                <a:gd name="T36" fmla="*/ 233 w 534"/>
                <a:gd name="T37" fmla="*/ 346 h 448"/>
                <a:gd name="T38" fmla="*/ 254 w 534"/>
                <a:gd name="T39" fmla="*/ 324 h 448"/>
                <a:gd name="T40" fmla="*/ 283 w 534"/>
                <a:gd name="T41" fmla="*/ 296 h 448"/>
                <a:gd name="T42" fmla="*/ 305 w 534"/>
                <a:gd name="T43" fmla="*/ 286 h 448"/>
                <a:gd name="T44" fmla="*/ 322 w 534"/>
                <a:gd name="T45" fmla="*/ 277 h 448"/>
                <a:gd name="T46" fmla="*/ 405 w 534"/>
                <a:gd name="T47" fmla="*/ 192 h 448"/>
                <a:gd name="T48" fmla="*/ 471 w 534"/>
                <a:gd name="T49" fmla="*/ 131 h 448"/>
                <a:gd name="T50" fmla="*/ 533 w 534"/>
                <a:gd name="T51" fmla="*/ 63 h 448"/>
                <a:gd name="T52" fmla="*/ 470 w 534"/>
                <a:gd name="T53" fmla="*/ 0 h 448"/>
                <a:gd name="T54" fmla="*/ 393 w 534"/>
                <a:gd name="T55" fmla="*/ 7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4" h="448">
                  <a:moveTo>
                    <a:pt x="393" y="75"/>
                  </a:moveTo>
                  <a:lnTo>
                    <a:pt x="366" y="113"/>
                  </a:lnTo>
                  <a:lnTo>
                    <a:pt x="287" y="187"/>
                  </a:lnTo>
                  <a:lnTo>
                    <a:pt x="216" y="250"/>
                  </a:lnTo>
                  <a:lnTo>
                    <a:pt x="176" y="281"/>
                  </a:lnTo>
                  <a:lnTo>
                    <a:pt x="106" y="331"/>
                  </a:lnTo>
                  <a:lnTo>
                    <a:pt x="65" y="359"/>
                  </a:lnTo>
                  <a:lnTo>
                    <a:pt x="9" y="388"/>
                  </a:lnTo>
                  <a:lnTo>
                    <a:pt x="4" y="415"/>
                  </a:lnTo>
                  <a:lnTo>
                    <a:pt x="26" y="405"/>
                  </a:lnTo>
                  <a:lnTo>
                    <a:pt x="0" y="429"/>
                  </a:lnTo>
                  <a:lnTo>
                    <a:pt x="24" y="426"/>
                  </a:lnTo>
                  <a:lnTo>
                    <a:pt x="13" y="447"/>
                  </a:lnTo>
                  <a:lnTo>
                    <a:pt x="83" y="419"/>
                  </a:lnTo>
                  <a:lnTo>
                    <a:pt x="103" y="407"/>
                  </a:lnTo>
                  <a:lnTo>
                    <a:pt x="117" y="390"/>
                  </a:lnTo>
                  <a:lnTo>
                    <a:pt x="197" y="353"/>
                  </a:lnTo>
                  <a:lnTo>
                    <a:pt x="135" y="403"/>
                  </a:lnTo>
                  <a:lnTo>
                    <a:pt x="233" y="346"/>
                  </a:lnTo>
                  <a:lnTo>
                    <a:pt x="254" y="324"/>
                  </a:lnTo>
                  <a:lnTo>
                    <a:pt x="283" y="296"/>
                  </a:lnTo>
                  <a:lnTo>
                    <a:pt x="305" y="286"/>
                  </a:lnTo>
                  <a:lnTo>
                    <a:pt x="322" y="277"/>
                  </a:lnTo>
                  <a:lnTo>
                    <a:pt x="405" y="192"/>
                  </a:lnTo>
                  <a:lnTo>
                    <a:pt x="471" y="131"/>
                  </a:lnTo>
                  <a:lnTo>
                    <a:pt x="533" y="63"/>
                  </a:lnTo>
                  <a:lnTo>
                    <a:pt x="470" y="0"/>
                  </a:lnTo>
                  <a:lnTo>
                    <a:pt x="393" y="75"/>
                  </a:lnTo>
                </a:path>
              </a:pathLst>
            </a:custGeom>
            <a:solidFill>
              <a:srgbClr val="A05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53" name="Group 33"/>
            <p:cNvGrpSpPr>
              <a:grpSpLocks/>
            </p:cNvGrpSpPr>
            <p:nvPr/>
          </p:nvGrpSpPr>
          <p:grpSpPr bwMode="auto">
            <a:xfrm>
              <a:off x="4328" y="2848"/>
              <a:ext cx="537" cy="678"/>
              <a:chOff x="4328" y="2848"/>
              <a:chExt cx="537" cy="678"/>
            </a:xfrm>
          </p:grpSpPr>
          <p:sp>
            <p:nvSpPr>
              <p:cNvPr id="30751" name="Freeform 31"/>
              <p:cNvSpPr>
                <a:spLocks/>
              </p:cNvSpPr>
              <p:nvPr/>
            </p:nvSpPr>
            <p:spPr bwMode="auto">
              <a:xfrm>
                <a:off x="4328" y="2848"/>
                <a:ext cx="537" cy="622"/>
              </a:xfrm>
              <a:custGeom>
                <a:avLst/>
                <a:gdLst>
                  <a:gd name="T0" fmla="*/ 29 w 537"/>
                  <a:gd name="T1" fmla="*/ 0 h 622"/>
                  <a:gd name="T2" fmla="*/ 0 w 537"/>
                  <a:gd name="T3" fmla="*/ 35 h 622"/>
                  <a:gd name="T4" fmla="*/ 11 w 537"/>
                  <a:gd name="T5" fmla="*/ 60 h 622"/>
                  <a:gd name="T6" fmla="*/ 22 w 537"/>
                  <a:gd name="T7" fmla="*/ 71 h 622"/>
                  <a:gd name="T8" fmla="*/ 51 w 537"/>
                  <a:gd name="T9" fmla="*/ 64 h 622"/>
                  <a:gd name="T10" fmla="*/ 59 w 537"/>
                  <a:gd name="T11" fmla="*/ 82 h 622"/>
                  <a:gd name="T12" fmla="*/ 51 w 537"/>
                  <a:gd name="T13" fmla="*/ 107 h 622"/>
                  <a:gd name="T14" fmla="*/ 91 w 537"/>
                  <a:gd name="T15" fmla="*/ 96 h 622"/>
                  <a:gd name="T16" fmla="*/ 73 w 537"/>
                  <a:gd name="T17" fmla="*/ 135 h 622"/>
                  <a:gd name="T18" fmla="*/ 119 w 537"/>
                  <a:gd name="T19" fmla="*/ 107 h 622"/>
                  <a:gd name="T20" fmla="*/ 112 w 537"/>
                  <a:gd name="T21" fmla="*/ 135 h 622"/>
                  <a:gd name="T22" fmla="*/ 147 w 537"/>
                  <a:gd name="T23" fmla="*/ 117 h 622"/>
                  <a:gd name="T24" fmla="*/ 137 w 537"/>
                  <a:gd name="T25" fmla="*/ 138 h 622"/>
                  <a:gd name="T26" fmla="*/ 151 w 537"/>
                  <a:gd name="T27" fmla="*/ 135 h 622"/>
                  <a:gd name="T28" fmla="*/ 137 w 537"/>
                  <a:gd name="T29" fmla="*/ 180 h 622"/>
                  <a:gd name="T30" fmla="*/ 165 w 537"/>
                  <a:gd name="T31" fmla="*/ 162 h 622"/>
                  <a:gd name="T32" fmla="*/ 158 w 537"/>
                  <a:gd name="T33" fmla="*/ 200 h 622"/>
                  <a:gd name="T34" fmla="*/ 185 w 537"/>
                  <a:gd name="T35" fmla="*/ 162 h 622"/>
                  <a:gd name="T36" fmla="*/ 185 w 537"/>
                  <a:gd name="T37" fmla="*/ 183 h 622"/>
                  <a:gd name="T38" fmla="*/ 208 w 537"/>
                  <a:gd name="T39" fmla="*/ 165 h 622"/>
                  <a:gd name="T40" fmla="*/ 196 w 537"/>
                  <a:gd name="T41" fmla="*/ 197 h 622"/>
                  <a:gd name="T42" fmla="*/ 235 w 537"/>
                  <a:gd name="T43" fmla="*/ 183 h 622"/>
                  <a:gd name="T44" fmla="*/ 211 w 537"/>
                  <a:gd name="T45" fmla="*/ 214 h 622"/>
                  <a:gd name="T46" fmla="*/ 246 w 537"/>
                  <a:gd name="T47" fmla="*/ 200 h 622"/>
                  <a:gd name="T48" fmla="*/ 239 w 537"/>
                  <a:gd name="T49" fmla="*/ 222 h 622"/>
                  <a:gd name="T50" fmla="*/ 219 w 537"/>
                  <a:gd name="T51" fmla="*/ 265 h 622"/>
                  <a:gd name="T52" fmla="*/ 249 w 537"/>
                  <a:gd name="T53" fmla="*/ 232 h 622"/>
                  <a:gd name="T54" fmla="*/ 289 w 537"/>
                  <a:gd name="T55" fmla="*/ 229 h 622"/>
                  <a:gd name="T56" fmla="*/ 278 w 537"/>
                  <a:gd name="T57" fmla="*/ 268 h 622"/>
                  <a:gd name="T58" fmla="*/ 292 w 537"/>
                  <a:gd name="T59" fmla="*/ 247 h 622"/>
                  <a:gd name="T60" fmla="*/ 321 w 537"/>
                  <a:gd name="T61" fmla="*/ 254 h 622"/>
                  <a:gd name="T62" fmla="*/ 292 w 537"/>
                  <a:gd name="T63" fmla="*/ 296 h 622"/>
                  <a:gd name="T64" fmla="*/ 338 w 537"/>
                  <a:gd name="T65" fmla="*/ 272 h 622"/>
                  <a:gd name="T66" fmla="*/ 324 w 537"/>
                  <a:gd name="T67" fmla="*/ 311 h 622"/>
                  <a:gd name="T68" fmla="*/ 353 w 537"/>
                  <a:gd name="T69" fmla="*/ 289 h 622"/>
                  <a:gd name="T70" fmla="*/ 345 w 537"/>
                  <a:gd name="T71" fmla="*/ 314 h 622"/>
                  <a:gd name="T72" fmla="*/ 364 w 537"/>
                  <a:gd name="T73" fmla="*/ 300 h 622"/>
                  <a:gd name="T74" fmla="*/ 292 w 537"/>
                  <a:gd name="T75" fmla="*/ 431 h 622"/>
                  <a:gd name="T76" fmla="*/ 387 w 537"/>
                  <a:gd name="T77" fmla="*/ 319 h 622"/>
                  <a:gd name="T78" fmla="*/ 387 w 537"/>
                  <a:gd name="T79" fmla="*/ 340 h 622"/>
                  <a:gd name="T80" fmla="*/ 419 w 537"/>
                  <a:gd name="T81" fmla="*/ 321 h 622"/>
                  <a:gd name="T82" fmla="*/ 377 w 537"/>
                  <a:gd name="T83" fmla="*/ 385 h 622"/>
                  <a:gd name="T84" fmla="*/ 430 w 537"/>
                  <a:gd name="T85" fmla="*/ 346 h 622"/>
                  <a:gd name="T86" fmla="*/ 422 w 537"/>
                  <a:gd name="T87" fmla="*/ 374 h 622"/>
                  <a:gd name="T88" fmla="*/ 221 w 537"/>
                  <a:gd name="T89" fmla="*/ 593 h 622"/>
                  <a:gd name="T90" fmla="*/ 392 w 537"/>
                  <a:gd name="T91" fmla="*/ 450 h 622"/>
                  <a:gd name="T92" fmla="*/ 249 w 537"/>
                  <a:gd name="T93" fmla="*/ 621 h 622"/>
                  <a:gd name="T94" fmla="*/ 404 w 537"/>
                  <a:gd name="T95" fmla="*/ 477 h 622"/>
                  <a:gd name="T96" fmla="*/ 342 w 537"/>
                  <a:gd name="T97" fmla="*/ 580 h 622"/>
                  <a:gd name="T98" fmla="*/ 457 w 537"/>
                  <a:gd name="T99" fmla="*/ 460 h 622"/>
                  <a:gd name="T100" fmla="*/ 497 w 537"/>
                  <a:gd name="T101" fmla="*/ 456 h 622"/>
                  <a:gd name="T102" fmla="*/ 536 w 537"/>
                  <a:gd name="T103" fmla="*/ 411 h 622"/>
                  <a:gd name="T104" fmla="*/ 457 w 537"/>
                  <a:gd name="T105" fmla="*/ 322 h 622"/>
                  <a:gd name="T106" fmla="*/ 29 w 537"/>
                  <a:gd name="T10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7" h="622">
                    <a:moveTo>
                      <a:pt x="29" y="0"/>
                    </a:moveTo>
                    <a:lnTo>
                      <a:pt x="0" y="35"/>
                    </a:lnTo>
                    <a:lnTo>
                      <a:pt x="11" y="60"/>
                    </a:lnTo>
                    <a:lnTo>
                      <a:pt x="22" y="71"/>
                    </a:lnTo>
                    <a:lnTo>
                      <a:pt x="51" y="64"/>
                    </a:lnTo>
                    <a:lnTo>
                      <a:pt x="59" y="82"/>
                    </a:lnTo>
                    <a:lnTo>
                      <a:pt x="51" y="107"/>
                    </a:lnTo>
                    <a:lnTo>
                      <a:pt x="91" y="96"/>
                    </a:lnTo>
                    <a:lnTo>
                      <a:pt x="73" y="135"/>
                    </a:lnTo>
                    <a:lnTo>
                      <a:pt x="119" y="107"/>
                    </a:lnTo>
                    <a:lnTo>
                      <a:pt x="112" y="135"/>
                    </a:lnTo>
                    <a:lnTo>
                      <a:pt x="147" y="117"/>
                    </a:lnTo>
                    <a:lnTo>
                      <a:pt x="137" y="138"/>
                    </a:lnTo>
                    <a:lnTo>
                      <a:pt x="151" y="135"/>
                    </a:lnTo>
                    <a:lnTo>
                      <a:pt x="137" y="180"/>
                    </a:lnTo>
                    <a:lnTo>
                      <a:pt x="165" y="162"/>
                    </a:lnTo>
                    <a:lnTo>
                      <a:pt x="158" y="200"/>
                    </a:lnTo>
                    <a:lnTo>
                      <a:pt x="185" y="162"/>
                    </a:lnTo>
                    <a:lnTo>
                      <a:pt x="185" y="183"/>
                    </a:lnTo>
                    <a:lnTo>
                      <a:pt x="208" y="165"/>
                    </a:lnTo>
                    <a:lnTo>
                      <a:pt x="196" y="197"/>
                    </a:lnTo>
                    <a:lnTo>
                      <a:pt x="235" y="183"/>
                    </a:lnTo>
                    <a:lnTo>
                      <a:pt x="211" y="214"/>
                    </a:lnTo>
                    <a:lnTo>
                      <a:pt x="246" y="200"/>
                    </a:lnTo>
                    <a:lnTo>
                      <a:pt x="239" y="222"/>
                    </a:lnTo>
                    <a:lnTo>
                      <a:pt x="219" y="265"/>
                    </a:lnTo>
                    <a:lnTo>
                      <a:pt x="249" y="232"/>
                    </a:lnTo>
                    <a:lnTo>
                      <a:pt x="289" y="229"/>
                    </a:lnTo>
                    <a:lnTo>
                      <a:pt x="278" y="268"/>
                    </a:lnTo>
                    <a:lnTo>
                      <a:pt x="292" y="247"/>
                    </a:lnTo>
                    <a:lnTo>
                      <a:pt x="321" y="254"/>
                    </a:lnTo>
                    <a:lnTo>
                      <a:pt x="292" y="296"/>
                    </a:lnTo>
                    <a:lnTo>
                      <a:pt x="338" y="272"/>
                    </a:lnTo>
                    <a:lnTo>
                      <a:pt x="324" y="311"/>
                    </a:lnTo>
                    <a:lnTo>
                      <a:pt x="353" y="289"/>
                    </a:lnTo>
                    <a:lnTo>
                      <a:pt x="345" y="314"/>
                    </a:lnTo>
                    <a:lnTo>
                      <a:pt x="364" y="300"/>
                    </a:lnTo>
                    <a:lnTo>
                      <a:pt x="292" y="431"/>
                    </a:lnTo>
                    <a:lnTo>
                      <a:pt x="387" y="319"/>
                    </a:lnTo>
                    <a:lnTo>
                      <a:pt x="387" y="340"/>
                    </a:lnTo>
                    <a:lnTo>
                      <a:pt x="419" y="321"/>
                    </a:lnTo>
                    <a:lnTo>
                      <a:pt x="377" y="385"/>
                    </a:lnTo>
                    <a:lnTo>
                      <a:pt x="430" y="346"/>
                    </a:lnTo>
                    <a:lnTo>
                      <a:pt x="422" y="374"/>
                    </a:lnTo>
                    <a:lnTo>
                      <a:pt x="221" y="593"/>
                    </a:lnTo>
                    <a:lnTo>
                      <a:pt x="392" y="450"/>
                    </a:lnTo>
                    <a:lnTo>
                      <a:pt x="249" y="621"/>
                    </a:lnTo>
                    <a:lnTo>
                      <a:pt x="404" y="477"/>
                    </a:lnTo>
                    <a:lnTo>
                      <a:pt x="342" y="580"/>
                    </a:lnTo>
                    <a:lnTo>
                      <a:pt x="457" y="460"/>
                    </a:lnTo>
                    <a:lnTo>
                      <a:pt x="497" y="456"/>
                    </a:lnTo>
                    <a:lnTo>
                      <a:pt x="536" y="411"/>
                    </a:lnTo>
                    <a:lnTo>
                      <a:pt x="457" y="322"/>
                    </a:lnTo>
                    <a:lnTo>
                      <a:pt x="29" y="0"/>
                    </a:lnTo>
                  </a:path>
                </a:pathLst>
              </a:custGeom>
              <a:solidFill>
                <a:srgbClr val="B32E4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Freeform 32"/>
              <p:cNvSpPr>
                <a:spLocks/>
              </p:cNvSpPr>
              <p:nvPr/>
            </p:nvSpPr>
            <p:spPr bwMode="auto">
              <a:xfrm>
                <a:off x="4425" y="3453"/>
                <a:ext cx="117" cy="73"/>
              </a:xfrm>
              <a:custGeom>
                <a:avLst/>
                <a:gdLst>
                  <a:gd name="T0" fmla="*/ 116 w 117"/>
                  <a:gd name="T1" fmla="*/ 0 h 73"/>
                  <a:gd name="T2" fmla="*/ 56 w 117"/>
                  <a:gd name="T3" fmla="*/ 42 h 73"/>
                  <a:gd name="T4" fmla="*/ 25 w 117"/>
                  <a:gd name="T5" fmla="*/ 58 h 73"/>
                  <a:gd name="T6" fmla="*/ 0 w 117"/>
                  <a:gd name="T7" fmla="*/ 72 h 73"/>
                  <a:gd name="T8" fmla="*/ 63 w 117"/>
                  <a:gd name="T9" fmla="*/ 53 h 73"/>
                  <a:gd name="T10" fmla="*/ 116 w 117"/>
                  <a:gd name="T11" fmla="*/ 0 h 73"/>
                </a:gdLst>
                <a:ahLst/>
                <a:cxnLst>
                  <a:cxn ang="0">
                    <a:pos x="T0" y="T1"/>
                  </a:cxn>
                  <a:cxn ang="0">
                    <a:pos x="T2" y="T3"/>
                  </a:cxn>
                  <a:cxn ang="0">
                    <a:pos x="T4" y="T5"/>
                  </a:cxn>
                  <a:cxn ang="0">
                    <a:pos x="T6" y="T7"/>
                  </a:cxn>
                  <a:cxn ang="0">
                    <a:pos x="T8" y="T9"/>
                  </a:cxn>
                  <a:cxn ang="0">
                    <a:pos x="T10" y="T11"/>
                  </a:cxn>
                </a:cxnLst>
                <a:rect l="0" t="0" r="r" b="b"/>
                <a:pathLst>
                  <a:path w="117" h="73">
                    <a:moveTo>
                      <a:pt x="116" y="0"/>
                    </a:moveTo>
                    <a:lnTo>
                      <a:pt x="56" y="42"/>
                    </a:lnTo>
                    <a:lnTo>
                      <a:pt x="25" y="58"/>
                    </a:lnTo>
                    <a:lnTo>
                      <a:pt x="0" y="72"/>
                    </a:lnTo>
                    <a:lnTo>
                      <a:pt x="63" y="53"/>
                    </a:lnTo>
                    <a:lnTo>
                      <a:pt x="116" y="0"/>
                    </a:lnTo>
                  </a:path>
                </a:pathLst>
              </a:custGeom>
              <a:solidFill>
                <a:srgbClr val="B32E4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3" name="Group 53"/>
            <p:cNvGrpSpPr>
              <a:grpSpLocks/>
            </p:cNvGrpSpPr>
            <p:nvPr/>
          </p:nvGrpSpPr>
          <p:grpSpPr bwMode="auto">
            <a:xfrm>
              <a:off x="3958" y="2950"/>
              <a:ext cx="783" cy="537"/>
              <a:chOff x="3958" y="2950"/>
              <a:chExt cx="783" cy="537"/>
            </a:xfrm>
          </p:grpSpPr>
          <p:grpSp>
            <p:nvGrpSpPr>
              <p:cNvPr id="30759" name="Group 39"/>
              <p:cNvGrpSpPr>
                <a:grpSpLocks/>
              </p:cNvGrpSpPr>
              <p:nvPr/>
            </p:nvGrpSpPr>
            <p:grpSpPr bwMode="auto">
              <a:xfrm>
                <a:off x="4132" y="2950"/>
                <a:ext cx="533" cy="502"/>
                <a:chOff x="4132" y="2950"/>
                <a:chExt cx="533" cy="502"/>
              </a:xfrm>
            </p:grpSpPr>
            <p:sp>
              <p:nvSpPr>
                <p:cNvPr id="30754" name="Freeform 34"/>
                <p:cNvSpPr>
                  <a:spLocks/>
                </p:cNvSpPr>
                <p:nvPr/>
              </p:nvSpPr>
              <p:spPr bwMode="auto">
                <a:xfrm>
                  <a:off x="4362" y="3004"/>
                  <a:ext cx="130" cy="97"/>
                </a:xfrm>
                <a:custGeom>
                  <a:avLst/>
                  <a:gdLst>
                    <a:gd name="T0" fmla="*/ 129 w 130"/>
                    <a:gd name="T1" fmla="*/ 0 h 97"/>
                    <a:gd name="T2" fmla="*/ 100 w 130"/>
                    <a:gd name="T3" fmla="*/ 7 h 97"/>
                    <a:gd name="T4" fmla="*/ 44 w 130"/>
                    <a:gd name="T5" fmla="*/ 68 h 97"/>
                    <a:gd name="T6" fmla="*/ 30 w 130"/>
                    <a:gd name="T7" fmla="*/ 74 h 97"/>
                    <a:gd name="T8" fmla="*/ 0 w 130"/>
                    <a:gd name="T9" fmla="*/ 96 h 97"/>
                    <a:gd name="T10" fmla="*/ 47 w 130"/>
                    <a:gd name="T11" fmla="*/ 76 h 97"/>
                    <a:gd name="T12" fmla="*/ 42 w 130"/>
                    <a:gd name="T13" fmla="*/ 91 h 97"/>
                    <a:gd name="T14" fmla="*/ 129 w 130"/>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7">
                      <a:moveTo>
                        <a:pt x="129" y="0"/>
                      </a:moveTo>
                      <a:lnTo>
                        <a:pt x="100" y="7"/>
                      </a:lnTo>
                      <a:lnTo>
                        <a:pt x="44" y="68"/>
                      </a:lnTo>
                      <a:lnTo>
                        <a:pt x="30" y="74"/>
                      </a:lnTo>
                      <a:lnTo>
                        <a:pt x="0" y="96"/>
                      </a:lnTo>
                      <a:lnTo>
                        <a:pt x="47" y="76"/>
                      </a:lnTo>
                      <a:lnTo>
                        <a:pt x="42" y="91"/>
                      </a:lnTo>
                      <a:lnTo>
                        <a:pt x="129" y="0"/>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Freeform 35"/>
                <p:cNvSpPr>
                  <a:spLocks/>
                </p:cNvSpPr>
                <p:nvPr/>
              </p:nvSpPr>
              <p:spPr bwMode="auto">
                <a:xfrm>
                  <a:off x="4143" y="3045"/>
                  <a:ext cx="192" cy="125"/>
                </a:xfrm>
                <a:custGeom>
                  <a:avLst/>
                  <a:gdLst>
                    <a:gd name="T0" fmla="*/ 191 w 192"/>
                    <a:gd name="T1" fmla="*/ 0 h 125"/>
                    <a:gd name="T2" fmla="*/ 146 w 192"/>
                    <a:gd name="T3" fmla="*/ 38 h 125"/>
                    <a:gd name="T4" fmla="*/ 112 w 192"/>
                    <a:gd name="T5" fmla="*/ 57 h 125"/>
                    <a:gd name="T6" fmla="*/ 82 w 192"/>
                    <a:gd name="T7" fmla="*/ 83 h 125"/>
                    <a:gd name="T8" fmla="*/ 51 w 192"/>
                    <a:gd name="T9" fmla="*/ 101 h 125"/>
                    <a:gd name="T10" fmla="*/ 0 w 192"/>
                    <a:gd name="T11" fmla="*/ 124 h 125"/>
                    <a:gd name="T12" fmla="*/ 45 w 192"/>
                    <a:gd name="T13" fmla="*/ 119 h 125"/>
                    <a:gd name="T14" fmla="*/ 110 w 192"/>
                    <a:gd name="T15" fmla="*/ 89 h 125"/>
                    <a:gd name="T16" fmla="*/ 150 w 192"/>
                    <a:gd name="T17" fmla="*/ 44 h 125"/>
                    <a:gd name="T18" fmla="*/ 183 w 192"/>
                    <a:gd name="T19" fmla="*/ 22 h 125"/>
                    <a:gd name="T20" fmla="*/ 191 w 192"/>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5">
                      <a:moveTo>
                        <a:pt x="191" y="0"/>
                      </a:moveTo>
                      <a:lnTo>
                        <a:pt x="146" y="38"/>
                      </a:lnTo>
                      <a:lnTo>
                        <a:pt x="112" y="57"/>
                      </a:lnTo>
                      <a:lnTo>
                        <a:pt x="82" y="83"/>
                      </a:lnTo>
                      <a:lnTo>
                        <a:pt x="51" y="101"/>
                      </a:lnTo>
                      <a:lnTo>
                        <a:pt x="0" y="124"/>
                      </a:lnTo>
                      <a:lnTo>
                        <a:pt x="45" y="119"/>
                      </a:lnTo>
                      <a:lnTo>
                        <a:pt x="110" y="89"/>
                      </a:lnTo>
                      <a:lnTo>
                        <a:pt x="150" y="44"/>
                      </a:lnTo>
                      <a:lnTo>
                        <a:pt x="183" y="22"/>
                      </a:lnTo>
                      <a:lnTo>
                        <a:pt x="191" y="0"/>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Freeform 36"/>
                <p:cNvSpPr>
                  <a:spLocks/>
                </p:cNvSpPr>
                <p:nvPr/>
              </p:nvSpPr>
              <p:spPr bwMode="auto">
                <a:xfrm>
                  <a:off x="4186" y="3065"/>
                  <a:ext cx="291" cy="262"/>
                </a:xfrm>
                <a:custGeom>
                  <a:avLst/>
                  <a:gdLst>
                    <a:gd name="T0" fmla="*/ 147 w 291"/>
                    <a:gd name="T1" fmla="*/ 65 h 262"/>
                    <a:gd name="T2" fmla="*/ 96 w 291"/>
                    <a:gd name="T3" fmla="*/ 96 h 262"/>
                    <a:gd name="T4" fmla="*/ 69 w 291"/>
                    <a:gd name="T5" fmla="*/ 110 h 262"/>
                    <a:gd name="T6" fmla="*/ 11 w 291"/>
                    <a:gd name="T7" fmla="*/ 146 h 262"/>
                    <a:gd name="T8" fmla="*/ 49 w 291"/>
                    <a:gd name="T9" fmla="*/ 140 h 262"/>
                    <a:gd name="T10" fmla="*/ 85 w 291"/>
                    <a:gd name="T11" fmla="*/ 133 h 262"/>
                    <a:gd name="T12" fmla="*/ 53 w 291"/>
                    <a:gd name="T13" fmla="*/ 163 h 262"/>
                    <a:gd name="T14" fmla="*/ 28 w 291"/>
                    <a:gd name="T15" fmla="*/ 181 h 262"/>
                    <a:gd name="T16" fmla="*/ 0 w 291"/>
                    <a:gd name="T17" fmla="*/ 198 h 262"/>
                    <a:gd name="T18" fmla="*/ 56 w 291"/>
                    <a:gd name="T19" fmla="*/ 190 h 262"/>
                    <a:gd name="T20" fmla="*/ 93 w 291"/>
                    <a:gd name="T21" fmla="*/ 169 h 262"/>
                    <a:gd name="T22" fmla="*/ 160 w 291"/>
                    <a:gd name="T23" fmla="*/ 143 h 262"/>
                    <a:gd name="T24" fmla="*/ 139 w 291"/>
                    <a:gd name="T25" fmla="*/ 181 h 262"/>
                    <a:gd name="T26" fmla="*/ 112 w 291"/>
                    <a:gd name="T27" fmla="*/ 211 h 262"/>
                    <a:gd name="T28" fmla="*/ 75 w 291"/>
                    <a:gd name="T29" fmla="*/ 239 h 262"/>
                    <a:gd name="T30" fmla="*/ 119 w 291"/>
                    <a:gd name="T31" fmla="*/ 219 h 262"/>
                    <a:gd name="T32" fmla="*/ 160 w 291"/>
                    <a:gd name="T33" fmla="*/ 204 h 262"/>
                    <a:gd name="T34" fmla="*/ 199 w 291"/>
                    <a:gd name="T35" fmla="*/ 190 h 262"/>
                    <a:gd name="T36" fmla="*/ 179 w 291"/>
                    <a:gd name="T37" fmla="*/ 214 h 262"/>
                    <a:gd name="T38" fmla="*/ 167 w 291"/>
                    <a:gd name="T39" fmla="*/ 237 h 262"/>
                    <a:gd name="T40" fmla="*/ 147 w 291"/>
                    <a:gd name="T41" fmla="*/ 261 h 262"/>
                    <a:gd name="T42" fmla="*/ 185 w 291"/>
                    <a:gd name="T43" fmla="*/ 237 h 262"/>
                    <a:gd name="T44" fmla="*/ 221 w 291"/>
                    <a:gd name="T45" fmla="*/ 211 h 262"/>
                    <a:gd name="T46" fmla="*/ 253 w 291"/>
                    <a:gd name="T47" fmla="*/ 187 h 262"/>
                    <a:gd name="T48" fmla="*/ 265 w 291"/>
                    <a:gd name="T49" fmla="*/ 169 h 262"/>
                    <a:gd name="T50" fmla="*/ 278 w 291"/>
                    <a:gd name="T51" fmla="*/ 153 h 262"/>
                    <a:gd name="T52" fmla="*/ 244 w 291"/>
                    <a:gd name="T53" fmla="*/ 172 h 262"/>
                    <a:gd name="T54" fmla="*/ 219 w 291"/>
                    <a:gd name="T55" fmla="*/ 174 h 262"/>
                    <a:gd name="T56" fmla="*/ 248 w 291"/>
                    <a:gd name="T57" fmla="*/ 144 h 262"/>
                    <a:gd name="T58" fmla="*/ 211 w 291"/>
                    <a:gd name="T59" fmla="*/ 148 h 262"/>
                    <a:gd name="T60" fmla="*/ 253 w 291"/>
                    <a:gd name="T61" fmla="*/ 114 h 262"/>
                    <a:gd name="T62" fmla="*/ 284 w 291"/>
                    <a:gd name="T63" fmla="*/ 88 h 262"/>
                    <a:gd name="T64" fmla="*/ 254 w 291"/>
                    <a:gd name="T65" fmla="*/ 98 h 262"/>
                    <a:gd name="T66" fmla="*/ 228 w 291"/>
                    <a:gd name="T67" fmla="*/ 113 h 262"/>
                    <a:gd name="T68" fmla="*/ 209 w 291"/>
                    <a:gd name="T69" fmla="*/ 123 h 262"/>
                    <a:gd name="T70" fmla="*/ 221 w 291"/>
                    <a:gd name="T71" fmla="*/ 103 h 262"/>
                    <a:gd name="T72" fmla="*/ 290 w 291"/>
                    <a:gd name="T73" fmla="*/ 0 h 262"/>
                    <a:gd name="T74" fmla="*/ 209 w 291"/>
                    <a:gd name="T75" fmla="*/ 93 h 262"/>
                    <a:gd name="T76" fmla="*/ 181 w 291"/>
                    <a:gd name="T77" fmla="*/ 114 h 262"/>
                    <a:gd name="T78" fmla="*/ 175 w 291"/>
                    <a:gd name="T79" fmla="*/ 116 h 262"/>
                    <a:gd name="T80" fmla="*/ 179 w 291"/>
                    <a:gd name="T81" fmla="*/ 104 h 262"/>
                    <a:gd name="T82" fmla="*/ 236 w 291"/>
                    <a:gd name="T83" fmla="*/ 33 h 262"/>
                    <a:gd name="T84" fmla="*/ 165 w 291"/>
                    <a:gd name="T85" fmla="*/ 95 h 262"/>
                    <a:gd name="T86" fmla="*/ 147 w 291"/>
                    <a:gd name="T87" fmla="*/ 107 h 262"/>
                    <a:gd name="T88" fmla="*/ 123 w 291"/>
                    <a:gd name="T89" fmla="*/ 114 h 262"/>
                    <a:gd name="T90" fmla="*/ 115 w 291"/>
                    <a:gd name="T91" fmla="*/ 114 h 262"/>
                    <a:gd name="T92" fmla="*/ 132 w 291"/>
                    <a:gd name="T93" fmla="*/ 89 h 262"/>
                    <a:gd name="T94" fmla="*/ 147 w 291"/>
                    <a:gd name="T95" fmla="*/ 6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262">
                      <a:moveTo>
                        <a:pt x="147" y="65"/>
                      </a:moveTo>
                      <a:lnTo>
                        <a:pt x="96" y="96"/>
                      </a:lnTo>
                      <a:lnTo>
                        <a:pt x="69" y="110"/>
                      </a:lnTo>
                      <a:lnTo>
                        <a:pt x="11" y="146"/>
                      </a:lnTo>
                      <a:lnTo>
                        <a:pt x="49" y="140"/>
                      </a:lnTo>
                      <a:lnTo>
                        <a:pt x="85" y="133"/>
                      </a:lnTo>
                      <a:lnTo>
                        <a:pt x="53" y="163"/>
                      </a:lnTo>
                      <a:lnTo>
                        <a:pt x="28" y="181"/>
                      </a:lnTo>
                      <a:lnTo>
                        <a:pt x="0" y="198"/>
                      </a:lnTo>
                      <a:lnTo>
                        <a:pt x="56" y="190"/>
                      </a:lnTo>
                      <a:lnTo>
                        <a:pt x="93" y="169"/>
                      </a:lnTo>
                      <a:lnTo>
                        <a:pt x="160" y="143"/>
                      </a:lnTo>
                      <a:lnTo>
                        <a:pt x="139" y="181"/>
                      </a:lnTo>
                      <a:lnTo>
                        <a:pt x="112" y="211"/>
                      </a:lnTo>
                      <a:lnTo>
                        <a:pt x="75" y="239"/>
                      </a:lnTo>
                      <a:lnTo>
                        <a:pt x="119" y="219"/>
                      </a:lnTo>
                      <a:lnTo>
                        <a:pt x="160" y="204"/>
                      </a:lnTo>
                      <a:lnTo>
                        <a:pt x="199" y="190"/>
                      </a:lnTo>
                      <a:lnTo>
                        <a:pt x="179" y="214"/>
                      </a:lnTo>
                      <a:lnTo>
                        <a:pt x="167" y="237"/>
                      </a:lnTo>
                      <a:lnTo>
                        <a:pt x="147" y="261"/>
                      </a:lnTo>
                      <a:lnTo>
                        <a:pt x="185" y="237"/>
                      </a:lnTo>
                      <a:lnTo>
                        <a:pt x="221" y="211"/>
                      </a:lnTo>
                      <a:lnTo>
                        <a:pt x="253" y="187"/>
                      </a:lnTo>
                      <a:lnTo>
                        <a:pt x="265" y="169"/>
                      </a:lnTo>
                      <a:lnTo>
                        <a:pt x="278" y="153"/>
                      </a:lnTo>
                      <a:lnTo>
                        <a:pt x="244" y="172"/>
                      </a:lnTo>
                      <a:lnTo>
                        <a:pt x="219" y="174"/>
                      </a:lnTo>
                      <a:lnTo>
                        <a:pt x="248" y="144"/>
                      </a:lnTo>
                      <a:lnTo>
                        <a:pt x="211" y="148"/>
                      </a:lnTo>
                      <a:lnTo>
                        <a:pt x="253" y="114"/>
                      </a:lnTo>
                      <a:lnTo>
                        <a:pt x="284" y="88"/>
                      </a:lnTo>
                      <a:lnTo>
                        <a:pt x="254" y="98"/>
                      </a:lnTo>
                      <a:lnTo>
                        <a:pt x="228" y="113"/>
                      </a:lnTo>
                      <a:lnTo>
                        <a:pt x="209" y="123"/>
                      </a:lnTo>
                      <a:lnTo>
                        <a:pt x="221" y="103"/>
                      </a:lnTo>
                      <a:lnTo>
                        <a:pt x="290" y="0"/>
                      </a:lnTo>
                      <a:lnTo>
                        <a:pt x="209" y="93"/>
                      </a:lnTo>
                      <a:lnTo>
                        <a:pt x="181" y="114"/>
                      </a:lnTo>
                      <a:lnTo>
                        <a:pt x="175" y="116"/>
                      </a:lnTo>
                      <a:lnTo>
                        <a:pt x="179" y="104"/>
                      </a:lnTo>
                      <a:lnTo>
                        <a:pt x="236" y="33"/>
                      </a:lnTo>
                      <a:lnTo>
                        <a:pt x="165" y="95"/>
                      </a:lnTo>
                      <a:lnTo>
                        <a:pt x="147" y="107"/>
                      </a:lnTo>
                      <a:lnTo>
                        <a:pt x="123" y="114"/>
                      </a:lnTo>
                      <a:lnTo>
                        <a:pt x="115" y="114"/>
                      </a:lnTo>
                      <a:lnTo>
                        <a:pt x="132" y="89"/>
                      </a:lnTo>
                      <a:lnTo>
                        <a:pt x="147" y="65"/>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Freeform 37"/>
                <p:cNvSpPr>
                  <a:spLocks/>
                </p:cNvSpPr>
                <p:nvPr/>
              </p:nvSpPr>
              <p:spPr bwMode="auto">
                <a:xfrm>
                  <a:off x="4443" y="3288"/>
                  <a:ext cx="222" cy="164"/>
                </a:xfrm>
                <a:custGeom>
                  <a:avLst/>
                  <a:gdLst>
                    <a:gd name="T0" fmla="*/ 221 w 222"/>
                    <a:gd name="T1" fmla="*/ 0 h 164"/>
                    <a:gd name="T2" fmla="*/ 173 w 222"/>
                    <a:gd name="T3" fmla="*/ 31 h 164"/>
                    <a:gd name="T4" fmla="*/ 146 w 222"/>
                    <a:gd name="T5" fmla="*/ 57 h 164"/>
                    <a:gd name="T6" fmla="*/ 111 w 222"/>
                    <a:gd name="T7" fmla="*/ 78 h 164"/>
                    <a:gd name="T8" fmla="*/ 75 w 222"/>
                    <a:gd name="T9" fmla="*/ 106 h 164"/>
                    <a:gd name="T10" fmla="*/ 48 w 222"/>
                    <a:gd name="T11" fmla="*/ 129 h 164"/>
                    <a:gd name="T12" fmla="*/ 0 w 222"/>
                    <a:gd name="T13" fmla="*/ 163 h 164"/>
                    <a:gd name="T14" fmla="*/ 52 w 222"/>
                    <a:gd name="T15" fmla="*/ 138 h 164"/>
                    <a:gd name="T16" fmla="*/ 100 w 222"/>
                    <a:gd name="T17" fmla="*/ 108 h 164"/>
                    <a:gd name="T18" fmla="*/ 155 w 222"/>
                    <a:gd name="T19" fmla="*/ 62 h 164"/>
                    <a:gd name="T20" fmla="*/ 221 w 222"/>
                    <a:gd name="T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64">
                      <a:moveTo>
                        <a:pt x="221" y="0"/>
                      </a:moveTo>
                      <a:lnTo>
                        <a:pt x="173" y="31"/>
                      </a:lnTo>
                      <a:lnTo>
                        <a:pt x="146" y="57"/>
                      </a:lnTo>
                      <a:lnTo>
                        <a:pt x="111" y="78"/>
                      </a:lnTo>
                      <a:lnTo>
                        <a:pt x="75" y="106"/>
                      </a:lnTo>
                      <a:lnTo>
                        <a:pt x="48" y="129"/>
                      </a:lnTo>
                      <a:lnTo>
                        <a:pt x="0" y="163"/>
                      </a:lnTo>
                      <a:lnTo>
                        <a:pt x="52" y="138"/>
                      </a:lnTo>
                      <a:lnTo>
                        <a:pt x="100" y="108"/>
                      </a:lnTo>
                      <a:lnTo>
                        <a:pt x="155" y="62"/>
                      </a:lnTo>
                      <a:lnTo>
                        <a:pt x="221" y="0"/>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Freeform 38"/>
                <p:cNvSpPr>
                  <a:spLocks/>
                </p:cNvSpPr>
                <p:nvPr/>
              </p:nvSpPr>
              <p:spPr bwMode="auto">
                <a:xfrm>
                  <a:off x="4132" y="2950"/>
                  <a:ext cx="199" cy="205"/>
                </a:xfrm>
                <a:custGeom>
                  <a:avLst/>
                  <a:gdLst>
                    <a:gd name="T0" fmla="*/ 194 w 199"/>
                    <a:gd name="T1" fmla="*/ 0 h 205"/>
                    <a:gd name="T2" fmla="*/ 137 w 199"/>
                    <a:gd name="T3" fmla="*/ 48 h 205"/>
                    <a:gd name="T4" fmla="*/ 94 w 199"/>
                    <a:gd name="T5" fmla="*/ 85 h 205"/>
                    <a:gd name="T6" fmla="*/ 44 w 199"/>
                    <a:gd name="T7" fmla="*/ 142 h 205"/>
                    <a:gd name="T8" fmla="*/ 71 w 199"/>
                    <a:gd name="T9" fmla="*/ 126 h 205"/>
                    <a:gd name="T10" fmla="*/ 38 w 199"/>
                    <a:gd name="T11" fmla="*/ 162 h 205"/>
                    <a:gd name="T12" fmla="*/ 0 w 199"/>
                    <a:gd name="T13" fmla="*/ 204 h 205"/>
                    <a:gd name="T14" fmla="*/ 55 w 199"/>
                    <a:gd name="T15" fmla="*/ 164 h 205"/>
                    <a:gd name="T16" fmla="*/ 99 w 199"/>
                    <a:gd name="T17" fmla="*/ 130 h 205"/>
                    <a:gd name="T18" fmla="*/ 60 w 199"/>
                    <a:gd name="T19" fmla="*/ 171 h 205"/>
                    <a:gd name="T20" fmla="*/ 126 w 199"/>
                    <a:gd name="T21" fmla="*/ 116 h 205"/>
                    <a:gd name="T22" fmla="*/ 185 w 199"/>
                    <a:gd name="T23" fmla="*/ 56 h 205"/>
                    <a:gd name="T24" fmla="*/ 152 w 199"/>
                    <a:gd name="T25" fmla="*/ 71 h 205"/>
                    <a:gd name="T26" fmla="*/ 198 w 199"/>
                    <a:gd name="T27" fmla="*/ 24 h 205"/>
                    <a:gd name="T28" fmla="*/ 164 w 199"/>
                    <a:gd name="T29" fmla="*/ 38 h 205"/>
                    <a:gd name="T30" fmla="*/ 194 w 199"/>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05">
                      <a:moveTo>
                        <a:pt x="194" y="0"/>
                      </a:moveTo>
                      <a:lnTo>
                        <a:pt x="137" y="48"/>
                      </a:lnTo>
                      <a:lnTo>
                        <a:pt x="94" y="85"/>
                      </a:lnTo>
                      <a:lnTo>
                        <a:pt x="44" y="142"/>
                      </a:lnTo>
                      <a:lnTo>
                        <a:pt x="71" y="126"/>
                      </a:lnTo>
                      <a:lnTo>
                        <a:pt x="38" y="162"/>
                      </a:lnTo>
                      <a:lnTo>
                        <a:pt x="0" y="204"/>
                      </a:lnTo>
                      <a:lnTo>
                        <a:pt x="55" y="164"/>
                      </a:lnTo>
                      <a:lnTo>
                        <a:pt x="99" y="130"/>
                      </a:lnTo>
                      <a:lnTo>
                        <a:pt x="60" y="171"/>
                      </a:lnTo>
                      <a:lnTo>
                        <a:pt x="126" y="116"/>
                      </a:lnTo>
                      <a:lnTo>
                        <a:pt x="185" y="56"/>
                      </a:lnTo>
                      <a:lnTo>
                        <a:pt x="152" y="71"/>
                      </a:lnTo>
                      <a:lnTo>
                        <a:pt x="198" y="24"/>
                      </a:lnTo>
                      <a:lnTo>
                        <a:pt x="164" y="38"/>
                      </a:lnTo>
                      <a:lnTo>
                        <a:pt x="194" y="0"/>
                      </a:lnTo>
                    </a:path>
                  </a:pathLst>
                </a:custGeom>
                <a:solidFill>
                  <a:srgbClr val="FFA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2" name="Group 52"/>
              <p:cNvGrpSpPr>
                <a:grpSpLocks/>
              </p:cNvGrpSpPr>
              <p:nvPr/>
            </p:nvGrpSpPr>
            <p:grpSpPr bwMode="auto">
              <a:xfrm>
                <a:off x="3958" y="3045"/>
                <a:ext cx="783" cy="442"/>
                <a:chOff x="3958" y="3045"/>
                <a:chExt cx="783" cy="442"/>
              </a:xfrm>
            </p:grpSpPr>
            <p:sp>
              <p:nvSpPr>
                <p:cNvPr id="30760" name="Freeform 40"/>
                <p:cNvSpPr>
                  <a:spLocks/>
                </p:cNvSpPr>
                <p:nvPr/>
              </p:nvSpPr>
              <p:spPr bwMode="auto">
                <a:xfrm>
                  <a:off x="3958" y="3141"/>
                  <a:ext cx="186" cy="63"/>
                </a:xfrm>
                <a:custGeom>
                  <a:avLst/>
                  <a:gdLst>
                    <a:gd name="T0" fmla="*/ 185 w 186"/>
                    <a:gd name="T1" fmla="*/ 0 h 63"/>
                    <a:gd name="T2" fmla="*/ 147 w 186"/>
                    <a:gd name="T3" fmla="*/ 23 h 63"/>
                    <a:gd name="T4" fmla="*/ 124 w 186"/>
                    <a:gd name="T5" fmla="*/ 34 h 63"/>
                    <a:gd name="T6" fmla="*/ 100 w 186"/>
                    <a:gd name="T7" fmla="*/ 44 h 63"/>
                    <a:gd name="T8" fmla="*/ 83 w 186"/>
                    <a:gd name="T9" fmla="*/ 52 h 63"/>
                    <a:gd name="T10" fmla="*/ 62 w 186"/>
                    <a:gd name="T11" fmla="*/ 56 h 63"/>
                    <a:gd name="T12" fmla="*/ 43 w 186"/>
                    <a:gd name="T13" fmla="*/ 60 h 63"/>
                    <a:gd name="T14" fmla="*/ 10 w 186"/>
                    <a:gd name="T15" fmla="*/ 62 h 63"/>
                    <a:gd name="T16" fmla="*/ 0 w 186"/>
                    <a:gd name="T17" fmla="*/ 62 h 63"/>
                    <a:gd name="T18" fmla="*/ 185 w 18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63">
                      <a:moveTo>
                        <a:pt x="185" y="0"/>
                      </a:moveTo>
                      <a:lnTo>
                        <a:pt x="147" y="23"/>
                      </a:lnTo>
                      <a:lnTo>
                        <a:pt x="124" y="34"/>
                      </a:lnTo>
                      <a:lnTo>
                        <a:pt x="100" y="44"/>
                      </a:lnTo>
                      <a:lnTo>
                        <a:pt x="83" y="52"/>
                      </a:lnTo>
                      <a:lnTo>
                        <a:pt x="62" y="56"/>
                      </a:lnTo>
                      <a:lnTo>
                        <a:pt x="43" y="60"/>
                      </a:lnTo>
                      <a:lnTo>
                        <a:pt x="10" y="62"/>
                      </a:lnTo>
                      <a:lnTo>
                        <a:pt x="0" y="62"/>
                      </a:lnTo>
                      <a:lnTo>
                        <a:pt x="185"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Freeform 41"/>
                <p:cNvSpPr>
                  <a:spLocks/>
                </p:cNvSpPr>
                <p:nvPr/>
              </p:nvSpPr>
              <p:spPr bwMode="auto">
                <a:xfrm>
                  <a:off x="4101" y="3045"/>
                  <a:ext cx="298" cy="195"/>
                </a:xfrm>
                <a:custGeom>
                  <a:avLst/>
                  <a:gdLst>
                    <a:gd name="T0" fmla="*/ 297 w 298"/>
                    <a:gd name="T1" fmla="*/ 0 h 195"/>
                    <a:gd name="T2" fmla="*/ 272 w 298"/>
                    <a:gd name="T3" fmla="*/ 23 h 195"/>
                    <a:gd name="T4" fmla="*/ 241 w 298"/>
                    <a:gd name="T5" fmla="*/ 48 h 195"/>
                    <a:gd name="T6" fmla="*/ 204 w 298"/>
                    <a:gd name="T7" fmla="*/ 85 h 195"/>
                    <a:gd name="T8" fmla="*/ 180 w 298"/>
                    <a:gd name="T9" fmla="*/ 106 h 195"/>
                    <a:gd name="T10" fmla="*/ 148 w 298"/>
                    <a:gd name="T11" fmla="*/ 128 h 195"/>
                    <a:gd name="T12" fmla="*/ 106 w 298"/>
                    <a:gd name="T13" fmla="*/ 151 h 195"/>
                    <a:gd name="T14" fmla="*/ 66 w 298"/>
                    <a:gd name="T15" fmla="*/ 169 h 195"/>
                    <a:gd name="T16" fmla="*/ 27 w 298"/>
                    <a:gd name="T17" fmla="*/ 187 h 195"/>
                    <a:gd name="T18" fmla="*/ 0 w 298"/>
                    <a:gd name="T19" fmla="*/ 194 h 195"/>
                    <a:gd name="T20" fmla="*/ 297 w 298"/>
                    <a:gd name="T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5">
                      <a:moveTo>
                        <a:pt x="297" y="0"/>
                      </a:moveTo>
                      <a:lnTo>
                        <a:pt x="272" y="23"/>
                      </a:lnTo>
                      <a:lnTo>
                        <a:pt x="241" y="48"/>
                      </a:lnTo>
                      <a:lnTo>
                        <a:pt x="204" y="85"/>
                      </a:lnTo>
                      <a:lnTo>
                        <a:pt x="180" y="106"/>
                      </a:lnTo>
                      <a:lnTo>
                        <a:pt x="148" y="128"/>
                      </a:lnTo>
                      <a:lnTo>
                        <a:pt x="106" y="151"/>
                      </a:lnTo>
                      <a:lnTo>
                        <a:pt x="66" y="169"/>
                      </a:lnTo>
                      <a:lnTo>
                        <a:pt x="27" y="187"/>
                      </a:lnTo>
                      <a:lnTo>
                        <a:pt x="0" y="194"/>
                      </a:lnTo>
                      <a:lnTo>
                        <a:pt x="297"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Freeform 42"/>
                <p:cNvSpPr>
                  <a:spLocks/>
                </p:cNvSpPr>
                <p:nvPr/>
              </p:nvSpPr>
              <p:spPr bwMode="auto">
                <a:xfrm>
                  <a:off x="4496" y="3065"/>
                  <a:ext cx="112" cy="101"/>
                </a:xfrm>
                <a:custGeom>
                  <a:avLst/>
                  <a:gdLst>
                    <a:gd name="T0" fmla="*/ 111 w 112"/>
                    <a:gd name="T1" fmla="*/ 0 h 101"/>
                    <a:gd name="T2" fmla="*/ 76 w 112"/>
                    <a:gd name="T3" fmla="*/ 36 h 101"/>
                    <a:gd name="T4" fmla="*/ 50 w 112"/>
                    <a:gd name="T5" fmla="*/ 59 h 101"/>
                    <a:gd name="T6" fmla="*/ 28 w 112"/>
                    <a:gd name="T7" fmla="*/ 77 h 101"/>
                    <a:gd name="T8" fmla="*/ 11 w 112"/>
                    <a:gd name="T9" fmla="*/ 92 h 101"/>
                    <a:gd name="T10" fmla="*/ 0 w 112"/>
                    <a:gd name="T11" fmla="*/ 100 h 101"/>
                    <a:gd name="T12" fmla="*/ 111 w 11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12" h="101">
                      <a:moveTo>
                        <a:pt x="111" y="0"/>
                      </a:moveTo>
                      <a:lnTo>
                        <a:pt x="76" y="36"/>
                      </a:lnTo>
                      <a:lnTo>
                        <a:pt x="50" y="59"/>
                      </a:lnTo>
                      <a:lnTo>
                        <a:pt x="28" y="77"/>
                      </a:lnTo>
                      <a:lnTo>
                        <a:pt x="11" y="92"/>
                      </a:lnTo>
                      <a:lnTo>
                        <a:pt x="0" y="100"/>
                      </a:lnTo>
                      <a:lnTo>
                        <a:pt x="111"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Freeform 43"/>
                <p:cNvSpPr>
                  <a:spLocks/>
                </p:cNvSpPr>
                <p:nvPr/>
              </p:nvSpPr>
              <p:spPr bwMode="auto">
                <a:xfrm>
                  <a:off x="4086" y="3288"/>
                  <a:ext cx="153" cy="96"/>
                </a:xfrm>
                <a:custGeom>
                  <a:avLst/>
                  <a:gdLst>
                    <a:gd name="T0" fmla="*/ 152 w 153"/>
                    <a:gd name="T1" fmla="*/ 0 h 96"/>
                    <a:gd name="T2" fmla="*/ 105 w 153"/>
                    <a:gd name="T3" fmla="*/ 35 h 96"/>
                    <a:gd name="T4" fmla="*/ 66 w 153"/>
                    <a:gd name="T5" fmla="*/ 61 h 96"/>
                    <a:gd name="T6" fmla="*/ 40 w 153"/>
                    <a:gd name="T7" fmla="*/ 79 h 96"/>
                    <a:gd name="T8" fmla="*/ 14 w 153"/>
                    <a:gd name="T9" fmla="*/ 92 h 96"/>
                    <a:gd name="T10" fmla="*/ 0 w 153"/>
                    <a:gd name="T11" fmla="*/ 95 h 96"/>
                    <a:gd name="T12" fmla="*/ 152 w 15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53" h="96">
                      <a:moveTo>
                        <a:pt x="152" y="0"/>
                      </a:moveTo>
                      <a:lnTo>
                        <a:pt x="105" y="35"/>
                      </a:lnTo>
                      <a:lnTo>
                        <a:pt x="66" y="61"/>
                      </a:lnTo>
                      <a:lnTo>
                        <a:pt x="40" y="79"/>
                      </a:lnTo>
                      <a:lnTo>
                        <a:pt x="14" y="92"/>
                      </a:lnTo>
                      <a:lnTo>
                        <a:pt x="0" y="95"/>
                      </a:lnTo>
                      <a:lnTo>
                        <a:pt x="152"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Freeform 44"/>
                <p:cNvSpPr>
                  <a:spLocks/>
                </p:cNvSpPr>
                <p:nvPr/>
              </p:nvSpPr>
              <p:spPr bwMode="auto">
                <a:xfrm>
                  <a:off x="4234" y="3309"/>
                  <a:ext cx="169" cy="120"/>
                </a:xfrm>
                <a:custGeom>
                  <a:avLst/>
                  <a:gdLst>
                    <a:gd name="T0" fmla="*/ 168 w 169"/>
                    <a:gd name="T1" fmla="*/ 0 h 120"/>
                    <a:gd name="T2" fmla="*/ 108 w 169"/>
                    <a:gd name="T3" fmla="*/ 51 h 120"/>
                    <a:gd name="T4" fmla="*/ 75 w 169"/>
                    <a:gd name="T5" fmla="*/ 78 h 120"/>
                    <a:gd name="T6" fmla="*/ 47 w 169"/>
                    <a:gd name="T7" fmla="*/ 93 h 120"/>
                    <a:gd name="T8" fmla="*/ 25 w 169"/>
                    <a:gd name="T9" fmla="*/ 104 h 120"/>
                    <a:gd name="T10" fmla="*/ 0 w 169"/>
                    <a:gd name="T11" fmla="*/ 119 h 120"/>
                    <a:gd name="T12" fmla="*/ 168 w 169"/>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69" h="120">
                      <a:moveTo>
                        <a:pt x="168" y="0"/>
                      </a:moveTo>
                      <a:lnTo>
                        <a:pt x="108" y="51"/>
                      </a:lnTo>
                      <a:lnTo>
                        <a:pt x="75" y="78"/>
                      </a:lnTo>
                      <a:lnTo>
                        <a:pt x="47" y="93"/>
                      </a:lnTo>
                      <a:lnTo>
                        <a:pt x="25" y="104"/>
                      </a:lnTo>
                      <a:lnTo>
                        <a:pt x="0" y="119"/>
                      </a:lnTo>
                      <a:lnTo>
                        <a:pt x="168"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5" name="Freeform 45"/>
                <p:cNvSpPr>
                  <a:spLocks/>
                </p:cNvSpPr>
                <p:nvPr/>
              </p:nvSpPr>
              <p:spPr bwMode="auto">
                <a:xfrm>
                  <a:off x="4233" y="3309"/>
                  <a:ext cx="236" cy="153"/>
                </a:xfrm>
                <a:custGeom>
                  <a:avLst/>
                  <a:gdLst>
                    <a:gd name="T0" fmla="*/ 235 w 236"/>
                    <a:gd name="T1" fmla="*/ 0 h 153"/>
                    <a:gd name="T2" fmla="*/ 189 w 236"/>
                    <a:gd name="T3" fmla="*/ 34 h 153"/>
                    <a:gd name="T4" fmla="*/ 158 w 236"/>
                    <a:gd name="T5" fmla="*/ 64 h 153"/>
                    <a:gd name="T6" fmla="*/ 129 w 236"/>
                    <a:gd name="T7" fmla="*/ 91 h 153"/>
                    <a:gd name="T8" fmla="*/ 107 w 236"/>
                    <a:gd name="T9" fmla="*/ 106 h 153"/>
                    <a:gd name="T10" fmla="*/ 86 w 236"/>
                    <a:gd name="T11" fmla="*/ 117 h 153"/>
                    <a:gd name="T12" fmla="*/ 61 w 236"/>
                    <a:gd name="T13" fmla="*/ 131 h 153"/>
                    <a:gd name="T14" fmla="*/ 38 w 236"/>
                    <a:gd name="T15" fmla="*/ 140 h 153"/>
                    <a:gd name="T16" fmla="*/ 22 w 236"/>
                    <a:gd name="T17" fmla="*/ 144 h 153"/>
                    <a:gd name="T18" fmla="*/ 0 w 236"/>
                    <a:gd name="T19" fmla="*/ 152 h 153"/>
                    <a:gd name="T20" fmla="*/ 235 w 236"/>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53">
                      <a:moveTo>
                        <a:pt x="235" y="0"/>
                      </a:moveTo>
                      <a:lnTo>
                        <a:pt x="189" y="34"/>
                      </a:lnTo>
                      <a:lnTo>
                        <a:pt x="158" y="64"/>
                      </a:lnTo>
                      <a:lnTo>
                        <a:pt x="129" y="91"/>
                      </a:lnTo>
                      <a:lnTo>
                        <a:pt x="107" y="106"/>
                      </a:lnTo>
                      <a:lnTo>
                        <a:pt x="86" y="117"/>
                      </a:lnTo>
                      <a:lnTo>
                        <a:pt x="61" y="131"/>
                      </a:lnTo>
                      <a:lnTo>
                        <a:pt x="38" y="140"/>
                      </a:lnTo>
                      <a:lnTo>
                        <a:pt x="22" y="144"/>
                      </a:lnTo>
                      <a:lnTo>
                        <a:pt x="0" y="152"/>
                      </a:lnTo>
                      <a:lnTo>
                        <a:pt x="235"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6" name="Freeform 46"/>
                <p:cNvSpPr>
                  <a:spLocks/>
                </p:cNvSpPr>
                <p:nvPr/>
              </p:nvSpPr>
              <p:spPr bwMode="auto">
                <a:xfrm>
                  <a:off x="4290" y="3329"/>
                  <a:ext cx="207" cy="158"/>
                </a:xfrm>
                <a:custGeom>
                  <a:avLst/>
                  <a:gdLst>
                    <a:gd name="T0" fmla="*/ 206 w 207"/>
                    <a:gd name="T1" fmla="*/ 0 h 158"/>
                    <a:gd name="T2" fmla="*/ 168 w 207"/>
                    <a:gd name="T3" fmla="*/ 36 h 158"/>
                    <a:gd name="T4" fmla="*/ 128 w 207"/>
                    <a:gd name="T5" fmla="*/ 78 h 158"/>
                    <a:gd name="T6" fmla="*/ 100 w 207"/>
                    <a:gd name="T7" fmla="*/ 111 h 158"/>
                    <a:gd name="T8" fmla="*/ 74 w 207"/>
                    <a:gd name="T9" fmla="*/ 129 h 158"/>
                    <a:gd name="T10" fmla="*/ 50 w 207"/>
                    <a:gd name="T11" fmla="*/ 141 h 158"/>
                    <a:gd name="T12" fmla="*/ 20 w 207"/>
                    <a:gd name="T13" fmla="*/ 152 h 158"/>
                    <a:gd name="T14" fmla="*/ 0 w 207"/>
                    <a:gd name="T15" fmla="*/ 157 h 158"/>
                    <a:gd name="T16" fmla="*/ 206 w 20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58">
                      <a:moveTo>
                        <a:pt x="206" y="0"/>
                      </a:moveTo>
                      <a:lnTo>
                        <a:pt x="168" y="36"/>
                      </a:lnTo>
                      <a:lnTo>
                        <a:pt x="128" y="78"/>
                      </a:lnTo>
                      <a:lnTo>
                        <a:pt x="100" y="111"/>
                      </a:lnTo>
                      <a:lnTo>
                        <a:pt x="74" y="129"/>
                      </a:lnTo>
                      <a:lnTo>
                        <a:pt x="50" y="141"/>
                      </a:lnTo>
                      <a:lnTo>
                        <a:pt x="20" y="152"/>
                      </a:lnTo>
                      <a:lnTo>
                        <a:pt x="0" y="157"/>
                      </a:lnTo>
                      <a:lnTo>
                        <a:pt x="206"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7" name="Freeform 47"/>
                <p:cNvSpPr>
                  <a:spLocks/>
                </p:cNvSpPr>
                <p:nvPr/>
              </p:nvSpPr>
              <p:spPr bwMode="auto">
                <a:xfrm>
                  <a:off x="4496" y="3077"/>
                  <a:ext cx="152" cy="141"/>
                </a:xfrm>
                <a:custGeom>
                  <a:avLst/>
                  <a:gdLst>
                    <a:gd name="T0" fmla="*/ 151 w 152"/>
                    <a:gd name="T1" fmla="*/ 0 h 141"/>
                    <a:gd name="T2" fmla="*/ 104 w 152"/>
                    <a:gd name="T3" fmla="*/ 43 h 141"/>
                    <a:gd name="T4" fmla="*/ 81 w 152"/>
                    <a:gd name="T5" fmla="*/ 72 h 141"/>
                    <a:gd name="T6" fmla="*/ 61 w 152"/>
                    <a:gd name="T7" fmla="*/ 96 h 141"/>
                    <a:gd name="T8" fmla="*/ 38 w 152"/>
                    <a:gd name="T9" fmla="*/ 113 h 141"/>
                    <a:gd name="T10" fmla="*/ 26 w 152"/>
                    <a:gd name="T11" fmla="*/ 126 h 141"/>
                    <a:gd name="T12" fmla="*/ 0 w 152"/>
                    <a:gd name="T13" fmla="*/ 140 h 141"/>
                    <a:gd name="T14" fmla="*/ 151 w 152"/>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1">
                      <a:moveTo>
                        <a:pt x="151" y="0"/>
                      </a:moveTo>
                      <a:lnTo>
                        <a:pt x="104" y="43"/>
                      </a:lnTo>
                      <a:lnTo>
                        <a:pt x="81" y="72"/>
                      </a:lnTo>
                      <a:lnTo>
                        <a:pt x="61" y="96"/>
                      </a:lnTo>
                      <a:lnTo>
                        <a:pt x="38" y="113"/>
                      </a:lnTo>
                      <a:lnTo>
                        <a:pt x="26" y="126"/>
                      </a:lnTo>
                      <a:lnTo>
                        <a:pt x="0" y="140"/>
                      </a:lnTo>
                      <a:lnTo>
                        <a:pt x="151"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8" name="Freeform 48"/>
                <p:cNvSpPr>
                  <a:spLocks/>
                </p:cNvSpPr>
                <p:nvPr/>
              </p:nvSpPr>
              <p:spPr bwMode="auto">
                <a:xfrm>
                  <a:off x="4493" y="3095"/>
                  <a:ext cx="186" cy="161"/>
                </a:xfrm>
                <a:custGeom>
                  <a:avLst/>
                  <a:gdLst>
                    <a:gd name="T0" fmla="*/ 185 w 186"/>
                    <a:gd name="T1" fmla="*/ 0 h 161"/>
                    <a:gd name="T2" fmla="*/ 143 w 186"/>
                    <a:gd name="T3" fmla="*/ 52 h 161"/>
                    <a:gd name="T4" fmla="*/ 107 w 186"/>
                    <a:gd name="T5" fmla="*/ 84 h 161"/>
                    <a:gd name="T6" fmla="*/ 70 w 186"/>
                    <a:gd name="T7" fmla="*/ 114 h 161"/>
                    <a:gd name="T8" fmla="*/ 37 w 186"/>
                    <a:gd name="T9" fmla="*/ 143 h 161"/>
                    <a:gd name="T10" fmla="*/ 0 w 186"/>
                    <a:gd name="T11" fmla="*/ 160 h 161"/>
                    <a:gd name="T12" fmla="*/ 185 w 18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186" h="161">
                      <a:moveTo>
                        <a:pt x="185" y="0"/>
                      </a:moveTo>
                      <a:lnTo>
                        <a:pt x="143" y="52"/>
                      </a:lnTo>
                      <a:lnTo>
                        <a:pt x="107" y="84"/>
                      </a:lnTo>
                      <a:lnTo>
                        <a:pt x="70" y="114"/>
                      </a:lnTo>
                      <a:lnTo>
                        <a:pt x="37" y="143"/>
                      </a:lnTo>
                      <a:lnTo>
                        <a:pt x="0" y="160"/>
                      </a:lnTo>
                      <a:lnTo>
                        <a:pt x="185"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9" name="Freeform 49"/>
                <p:cNvSpPr>
                  <a:spLocks/>
                </p:cNvSpPr>
                <p:nvPr/>
              </p:nvSpPr>
              <p:spPr bwMode="auto">
                <a:xfrm>
                  <a:off x="4503" y="3115"/>
                  <a:ext cx="199" cy="170"/>
                </a:xfrm>
                <a:custGeom>
                  <a:avLst/>
                  <a:gdLst>
                    <a:gd name="T0" fmla="*/ 198 w 199"/>
                    <a:gd name="T1" fmla="*/ 0 h 170"/>
                    <a:gd name="T2" fmla="*/ 154 w 199"/>
                    <a:gd name="T3" fmla="*/ 40 h 170"/>
                    <a:gd name="T4" fmla="*/ 121 w 199"/>
                    <a:gd name="T5" fmla="*/ 71 h 170"/>
                    <a:gd name="T6" fmla="*/ 81 w 199"/>
                    <a:gd name="T7" fmla="*/ 106 h 170"/>
                    <a:gd name="T8" fmla="*/ 40 w 199"/>
                    <a:gd name="T9" fmla="*/ 140 h 170"/>
                    <a:gd name="T10" fmla="*/ 0 w 199"/>
                    <a:gd name="T11" fmla="*/ 169 h 170"/>
                    <a:gd name="T12" fmla="*/ 198 w 199"/>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199" h="170">
                      <a:moveTo>
                        <a:pt x="198" y="0"/>
                      </a:moveTo>
                      <a:lnTo>
                        <a:pt x="154" y="40"/>
                      </a:lnTo>
                      <a:lnTo>
                        <a:pt x="121" y="71"/>
                      </a:lnTo>
                      <a:lnTo>
                        <a:pt x="81" y="106"/>
                      </a:lnTo>
                      <a:lnTo>
                        <a:pt x="40" y="140"/>
                      </a:lnTo>
                      <a:lnTo>
                        <a:pt x="0" y="169"/>
                      </a:lnTo>
                      <a:lnTo>
                        <a:pt x="198"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0" name="Freeform 50"/>
                <p:cNvSpPr>
                  <a:spLocks/>
                </p:cNvSpPr>
                <p:nvPr/>
              </p:nvSpPr>
              <p:spPr bwMode="auto">
                <a:xfrm>
                  <a:off x="4520" y="3130"/>
                  <a:ext cx="192" cy="197"/>
                </a:xfrm>
                <a:custGeom>
                  <a:avLst/>
                  <a:gdLst>
                    <a:gd name="T0" fmla="*/ 191 w 192"/>
                    <a:gd name="T1" fmla="*/ 0 h 197"/>
                    <a:gd name="T2" fmla="*/ 149 w 192"/>
                    <a:gd name="T3" fmla="*/ 48 h 197"/>
                    <a:gd name="T4" fmla="*/ 113 w 192"/>
                    <a:gd name="T5" fmla="*/ 89 h 197"/>
                    <a:gd name="T6" fmla="*/ 66 w 192"/>
                    <a:gd name="T7" fmla="*/ 136 h 197"/>
                    <a:gd name="T8" fmla="*/ 28 w 192"/>
                    <a:gd name="T9" fmla="*/ 170 h 197"/>
                    <a:gd name="T10" fmla="*/ 0 w 192"/>
                    <a:gd name="T11" fmla="*/ 196 h 197"/>
                    <a:gd name="T12" fmla="*/ 191 w 192"/>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192" h="197">
                      <a:moveTo>
                        <a:pt x="191" y="0"/>
                      </a:moveTo>
                      <a:lnTo>
                        <a:pt x="149" y="48"/>
                      </a:lnTo>
                      <a:lnTo>
                        <a:pt x="113" y="89"/>
                      </a:lnTo>
                      <a:lnTo>
                        <a:pt x="66" y="136"/>
                      </a:lnTo>
                      <a:lnTo>
                        <a:pt x="28" y="170"/>
                      </a:lnTo>
                      <a:lnTo>
                        <a:pt x="0" y="196"/>
                      </a:lnTo>
                      <a:lnTo>
                        <a:pt x="191"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1" name="Freeform 51"/>
                <p:cNvSpPr>
                  <a:spLocks/>
                </p:cNvSpPr>
                <p:nvPr/>
              </p:nvSpPr>
              <p:spPr bwMode="auto">
                <a:xfrm>
                  <a:off x="4460" y="3144"/>
                  <a:ext cx="281" cy="274"/>
                </a:xfrm>
                <a:custGeom>
                  <a:avLst/>
                  <a:gdLst>
                    <a:gd name="T0" fmla="*/ 280 w 281"/>
                    <a:gd name="T1" fmla="*/ 0 h 274"/>
                    <a:gd name="T2" fmla="*/ 237 w 281"/>
                    <a:gd name="T3" fmla="*/ 50 h 274"/>
                    <a:gd name="T4" fmla="*/ 195 w 281"/>
                    <a:gd name="T5" fmla="*/ 106 h 274"/>
                    <a:gd name="T6" fmla="*/ 143 w 281"/>
                    <a:gd name="T7" fmla="*/ 153 h 274"/>
                    <a:gd name="T8" fmla="*/ 101 w 281"/>
                    <a:gd name="T9" fmla="*/ 194 h 274"/>
                    <a:gd name="T10" fmla="*/ 50 w 281"/>
                    <a:gd name="T11" fmla="*/ 234 h 274"/>
                    <a:gd name="T12" fmla="*/ 0 w 281"/>
                    <a:gd name="T13" fmla="*/ 273 h 274"/>
                    <a:gd name="T14" fmla="*/ 280 w 281"/>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274">
                      <a:moveTo>
                        <a:pt x="280" y="0"/>
                      </a:moveTo>
                      <a:lnTo>
                        <a:pt x="237" y="50"/>
                      </a:lnTo>
                      <a:lnTo>
                        <a:pt x="195" y="106"/>
                      </a:lnTo>
                      <a:lnTo>
                        <a:pt x="143" y="153"/>
                      </a:lnTo>
                      <a:lnTo>
                        <a:pt x="101" y="194"/>
                      </a:lnTo>
                      <a:lnTo>
                        <a:pt x="50" y="234"/>
                      </a:lnTo>
                      <a:lnTo>
                        <a:pt x="0" y="273"/>
                      </a:lnTo>
                      <a:lnTo>
                        <a:pt x="280" y="0"/>
                      </a:lnTo>
                    </a:path>
                  </a:pathLst>
                </a:custGeom>
                <a:solidFill>
                  <a:srgbClr val="402000"/>
                </a:solidFill>
                <a:ln w="12700" cap="rnd" cmpd="sng">
                  <a:solidFill>
                    <a:srgbClr val="603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783" name="Group 63"/>
            <p:cNvGrpSpPr>
              <a:grpSpLocks/>
            </p:cNvGrpSpPr>
            <p:nvPr/>
          </p:nvGrpSpPr>
          <p:grpSpPr bwMode="auto">
            <a:xfrm>
              <a:off x="4361" y="2515"/>
              <a:ext cx="805" cy="748"/>
              <a:chOff x="4361" y="2515"/>
              <a:chExt cx="805" cy="748"/>
            </a:xfrm>
          </p:grpSpPr>
          <p:grpSp>
            <p:nvGrpSpPr>
              <p:cNvPr id="30776" name="Group 56"/>
              <p:cNvGrpSpPr>
                <a:grpSpLocks/>
              </p:cNvGrpSpPr>
              <p:nvPr/>
            </p:nvGrpSpPr>
            <p:grpSpPr bwMode="auto">
              <a:xfrm>
                <a:off x="4361" y="2515"/>
                <a:ext cx="805" cy="748"/>
                <a:chOff x="4361" y="2515"/>
                <a:chExt cx="805" cy="748"/>
              </a:xfrm>
            </p:grpSpPr>
            <p:sp>
              <p:nvSpPr>
                <p:cNvPr id="30774" name="Freeform 54"/>
                <p:cNvSpPr>
                  <a:spLocks/>
                </p:cNvSpPr>
                <p:nvPr/>
              </p:nvSpPr>
              <p:spPr bwMode="auto">
                <a:xfrm>
                  <a:off x="4817" y="2838"/>
                  <a:ext cx="349" cy="425"/>
                </a:xfrm>
                <a:custGeom>
                  <a:avLst/>
                  <a:gdLst>
                    <a:gd name="T0" fmla="*/ 0 w 349"/>
                    <a:gd name="T1" fmla="*/ 343 h 425"/>
                    <a:gd name="T2" fmla="*/ 75 w 349"/>
                    <a:gd name="T3" fmla="*/ 424 h 425"/>
                    <a:gd name="T4" fmla="*/ 348 w 349"/>
                    <a:gd name="T5" fmla="*/ 85 h 425"/>
                    <a:gd name="T6" fmla="*/ 305 w 349"/>
                    <a:gd name="T7" fmla="*/ 0 h 425"/>
                    <a:gd name="T8" fmla="*/ 0 w 349"/>
                    <a:gd name="T9" fmla="*/ 343 h 425"/>
                  </a:gdLst>
                  <a:ahLst/>
                  <a:cxnLst>
                    <a:cxn ang="0">
                      <a:pos x="T0" y="T1"/>
                    </a:cxn>
                    <a:cxn ang="0">
                      <a:pos x="T2" y="T3"/>
                    </a:cxn>
                    <a:cxn ang="0">
                      <a:pos x="T4" y="T5"/>
                    </a:cxn>
                    <a:cxn ang="0">
                      <a:pos x="T6" y="T7"/>
                    </a:cxn>
                    <a:cxn ang="0">
                      <a:pos x="T8" y="T9"/>
                    </a:cxn>
                  </a:cxnLst>
                  <a:rect l="0" t="0" r="r" b="b"/>
                  <a:pathLst>
                    <a:path w="349" h="425">
                      <a:moveTo>
                        <a:pt x="0" y="343"/>
                      </a:moveTo>
                      <a:lnTo>
                        <a:pt x="75" y="424"/>
                      </a:lnTo>
                      <a:lnTo>
                        <a:pt x="348" y="85"/>
                      </a:lnTo>
                      <a:lnTo>
                        <a:pt x="305" y="0"/>
                      </a:lnTo>
                      <a:lnTo>
                        <a:pt x="0" y="343"/>
                      </a:lnTo>
                    </a:path>
                  </a:pathLst>
                </a:custGeom>
                <a:solidFill>
                  <a:srgbClr val="404040"/>
                </a:solidFill>
                <a:ln w="12700" cap="rnd" cmpd="sng">
                  <a:solidFill>
                    <a:srgbClr val="A0A0A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5" name="Freeform 55"/>
                <p:cNvSpPr>
                  <a:spLocks/>
                </p:cNvSpPr>
                <p:nvPr/>
              </p:nvSpPr>
              <p:spPr bwMode="auto">
                <a:xfrm>
                  <a:off x="4361" y="2515"/>
                  <a:ext cx="764" cy="665"/>
                </a:xfrm>
                <a:custGeom>
                  <a:avLst/>
                  <a:gdLst>
                    <a:gd name="T0" fmla="*/ 294 w 764"/>
                    <a:gd name="T1" fmla="*/ 0 h 665"/>
                    <a:gd name="T2" fmla="*/ 763 w 764"/>
                    <a:gd name="T3" fmla="*/ 324 h 665"/>
                    <a:gd name="T4" fmla="*/ 457 w 764"/>
                    <a:gd name="T5" fmla="*/ 664 h 665"/>
                    <a:gd name="T6" fmla="*/ 0 w 764"/>
                    <a:gd name="T7" fmla="*/ 326 h 665"/>
                    <a:gd name="T8" fmla="*/ 110 w 764"/>
                    <a:gd name="T9" fmla="*/ 215 h 665"/>
                    <a:gd name="T10" fmla="*/ 125 w 764"/>
                    <a:gd name="T11" fmla="*/ 210 h 665"/>
                    <a:gd name="T12" fmla="*/ 135 w 764"/>
                    <a:gd name="T13" fmla="*/ 201 h 665"/>
                    <a:gd name="T14" fmla="*/ 135 w 764"/>
                    <a:gd name="T15" fmla="*/ 177 h 665"/>
                    <a:gd name="T16" fmla="*/ 294 w 764"/>
                    <a:gd name="T17"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4" h="665">
                      <a:moveTo>
                        <a:pt x="294" y="0"/>
                      </a:moveTo>
                      <a:lnTo>
                        <a:pt x="763" y="324"/>
                      </a:lnTo>
                      <a:lnTo>
                        <a:pt x="457" y="664"/>
                      </a:lnTo>
                      <a:lnTo>
                        <a:pt x="0" y="326"/>
                      </a:lnTo>
                      <a:lnTo>
                        <a:pt x="110" y="215"/>
                      </a:lnTo>
                      <a:lnTo>
                        <a:pt x="125" y="210"/>
                      </a:lnTo>
                      <a:lnTo>
                        <a:pt x="135" y="201"/>
                      </a:lnTo>
                      <a:lnTo>
                        <a:pt x="135" y="177"/>
                      </a:lnTo>
                      <a:lnTo>
                        <a:pt x="294" y="0"/>
                      </a:lnTo>
                    </a:path>
                  </a:pathLst>
                </a:custGeom>
                <a:solidFill>
                  <a:srgbClr val="808080"/>
                </a:solidFill>
                <a:ln w="12700" cap="rnd" cmpd="sng">
                  <a:solidFill>
                    <a:srgbClr val="A0A0A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82" name="Group 62"/>
              <p:cNvGrpSpPr>
                <a:grpSpLocks/>
              </p:cNvGrpSpPr>
              <p:nvPr/>
            </p:nvGrpSpPr>
            <p:grpSpPr bwMode="auto">
              <a:xfrm>
                <a:off x="4392" y="2553"/>
                <a:ext cx="659" cy="610"/>
                <a:chOff x="4392" y="2553"/>
                <a:chExt cx="659" cy="610"/>
              </a:xfrm>
            </p:grpSpPr>
            <p:sp>
              <p:nvSpPr>
                <p:cNvPr id="30777" name="Freeform 57"/>
                <p:cNvSpPr>
                  <a:spLocks/>
                </p:cNvSpPr>
                <p:nvPr/>
              </p:nvSpPr>
              <p:spPr bwMode="auto">
                <a:xfrm>
                  <a:off x="4626" y="2553"/>
                  <a:ext cx="425" cy="296"/>
                </a:xfrm>
                <a:custGeom>
                  <a:avLst/>
                  <a:gdLst>
                    <a:gd name="T0" fmla="*/ 24 w 425"/>
                    <a:gd name="T1" fmla="*/ 0 h 296"/>
                    <a:gd name="T2" fmla="*/ 0 w 425"/>
                    <a:gd name="T3" fmla="*/ 24 h 296"/>
                    <a:gd name="T4" fmla="*/ 424 w 425"/>
                    <a:gd name="T5" fmla="*/ 295 h 296"/>
                    <a:gd name="T6" fmla="*/ 24 w 425"/>
                    <a:gd name="T7" fmla="*/ 0 h 296"/>
                  </a:gdLst>
                  <a:ahLst/>
                  <a:cxnLst>
                    <a:cxn ang="0">
                      <a:pos x="T0" y="T1"/>
                    </a:cxn>
                    <a:cxn ang="0">
                      <a:pos x="T2" y="T3"/>
                    </a:cxn>
                    <a:cxn ang="0">
                      <a:pos x="T4" y="T5"/>
                    </a:cxn>
                    <a:cxn ang="0">
                      <a:pos x="T6" y="T7"/>
                    </a:cxn>
                  </a:cxnLst>
                  <a:rect l="0" t="0" r="r" b="b"/>
                  <a:pathLst>
                    <a:path w="425" h="296">
                      <a:moveTo>
                        <a:pt x="24" y="0"/>
                      </a:moveTo>
                      <a:lnTo>
                        <a:pt x="0" y="24"/>
                      </a:lnTo>
                      <a:lnTo>
                        <a:pt x="424" y="295"/>
                      </a:lnTo>
                      <a:lnTo>
                        <a:pt x="24" y="0"/>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8" name="Freeform 58"/>
                <p:cNvSpPr>
                  <a:spLocks/>
                </p:cNvSpPr>
                <p:nvPr/>
              </p:nvSpPr>
              <p:spPr bwMode="auto">
                <a:xfrm>
                  <a:off x="4578" y="2616"/>
                  <a:ext cx="441" cy="287"/>
                </a:xfrm>
                <a:custGeom>
                  <a:avLst/>
                  <a:gdLst>
                    <a:gd name="T0" fmla="*/ 19 w 441"/>
                    <a:gd name="T1" fmla="*/ 0 h 287"/>
                    <a:gd name="T2" fmla="*/ 0 w 441"/>
                    <a:gd name="T3" fmla="*/ 18 h 287"/>
                    <a:gd name="T4" fmla="*/ 316 w 441"/>
                    <a:gd name="T5" fmla="*/ 228 h 287"/>
                    <a:gd name="T6" fmla="*/ 440 w 441"/>
                    <a:gd name="T7" fmla="*/ 286 h 287"/>
                    <a:gd name="T8" fmla="*/ 297 w 441"/>
                    <a:gd name="T9" fmla="*/ 175 h 287"/>
                    <a:gd name="T10" fmla="*/ 19 w 441"/>
                    <a:gd name="T11" fmla="*/ 0 h 287"/>
                  </a:gdLst>
                  <a:ahLst/>
                  <a:cxnLst>
                    <a:cxn ang="0">
                      <a:pos x="T0" y="T1"/>
                    </a:cxn>
                    <a:cxn ang="0">
                      <a:pos x="T2" y="T3"/>
                    </a:cxn>
                    <a:cxn ang="0">
                      <a:pos x="T4" y="T5"/>
                    </a:cxn>
                    <a:cxn ang="0">
                      <a:pos x="T6" y="T7"/>
                    </a:cxn>
                    <a:cxn ang="0">
                      <a:pos x="T8" y="T9"/>
                    </a:cxn>
                    <a:cxn ang="0">
                      <a:pos x="T10" y="T11"/>
                    </a:cxn>
                  </a:cxnLst>
                  <a:rect l="0" t="0" r="r" b="b"/>
                  <a:pathLst>
                    <a:path w="441" h="287">
                      <a:moveTo>
                        <a:pt x="19" y="0"/>
                      </a:moveTo>
                      <a:lnTo>
                        <a:pt x="0" y="18"/>
                      </a:lnTo>
                      <a:lnTo>
                        <a:pt x="316" y="228"/>
                      </a:lnTo>
                      <a:lnTo>
                        <a:pt x="440" y="286"/>
                      </a:lnTo>
                      <a:lnTo>
                        <a:pt x="297" y="175"/>
                      </a:lnTo>
                      <a:lnTo>
                        <a:pt x="19" y="0"/>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9" name="Freeform 59"/>
                <p:cNvSpPr>
                  <a:spLocks/>
                </p:cNvSpPr>
                <p:nvPr/>
              </p:nvSpPr>
              <p:spPr bwMode="auto">
                <a:xfrm>
                  <a:off x="4493" y="2714"/>
                  <a:ext cx="504" cy="411"/>
                </a:xfrm>
                <a:custGeom>
                  <a:avLst/>
                  <a:gdLst>
                    <a:gd name="T0" fmla="*/ 7 w 504"/>
                    <a:gd name="T1" fmla="*/ 0 h 411"/>
                    <a:gd name="T2" fmla="*/ 160 w 504"/>
                    <a:gd name="T3" fmla="*/ 115 h 411"/>
                    <a:gd name="T4" fmla="*/ 235 w 504"/>
                    <a:gd name="T5" fmla="*/ 175 h 411"/>
                    <a:gd name="T6" fmla="*/ 335 w 504"/>
                    <a:gd name="T7" fmla="*/ 235 h 411"/>
                    <a:gd name="T8" fmla="*/ 429 w 504"/>
                    <a:gd name="T9" fmla="*/ 297 h 411"/>
                    <a:gd name="T10" fmla="*/ 440 w 504"/>
                    <a:gd name="T11" fmla="*/ 308 h 411"/>
                    <a:gd name="T12" fmla="*/ 503 w 504"/>
                    <a:gd name="T13" fmla="*/ 392 h 411"/>
                    <a:gd name="T14" fmla="*/ 489 w 504"/>
                    <a:gd name="T15" fmla="*/ 410 h 411"/>
                    <a:gd name="T16" fmla="*/ 425 w 504"/>
                    <a:gd name="T17" fmla="*/ 317 h 411"/>
                    <a:gd name="T18" fmla="*/ 310 w 504"/>
                    <a:gd name="T19" fmla="*/ 245 h 411"/>
                    <a:gd name="T20" fmla="*/ 197 w 504"/>
                    <a:gd name="T21" fmla="*/ 175 h 411"/>
                    <a:gd name="T22" fmla="*/ 73 w 504"/>
                    <a:gd name="T23" fmla="*/ 77 h 411"/>
                    <a:gd name="T24" fmla="*/ 0 w 504"/>
                    <a:gd name="T25" fmla="*/ 14 h 411"/>
                    <a:gd name="T26" fmla="*/ 7 w 504"/>
                    <a:gd name="T27"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4" h="411">
                      <a:moveTo>
                        <a:pt x="7" y="0"/>
                      </a:moveTo>
                      <a:lnTo>
                        <a:pt x="160" y="115"/>
                      </a:lnTo>
                      <a:lnTo>
                        <a:pt x="235" y="175"/>
                      </a:lnTo>
                      <a:lnTo>
                        <a:pt x="335" y="235"/>
                      </a:lnTo>
                      <a:lnTo>
                        <a:pt x="429" y="297"/>
                      </a:lnTo>
                      <a:lnTo>
                        <a:pt x="440" y="308"/>
                      </a:lnTo>
                      <a:lnTo>
                        <a:pt x="503" y="392"/>
                      </a:lnTo>
                      <a:lnTo>
                        <a:pt x="489" y="410"/>
                      </a:lnTo>
                      <a:lnTo>
                        <a:pt x="425" y="317"/>
                      </a:lnTo>
                      <a:lnTo>
                        <a:pt x="310" y="245"/>
                      </a:lnTo>
                      <a:lnTo>
                        <a:pt x="197" y="175"/>
                      </a:lnTo>
                      <a:lnTo>
                        <a:pt x="73" y="77"/>
                      </a:lnTo>
                      <a:lnTo>
                        <a:pt x="0" y="14"/>
                      </a:lnTo>
                      <a:lnTo>
                        <a:pt x="7" y="0"/>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0" name="Freeform 60"/>
                <p:cNvSpPr>
                  <a:spLocks/>
                </p:cNvSpPr>
                <p:nvPr/>
              </p:nvSpPr>
              <p:spPr bwMode="auto">
                <a:xfrm>
                  <a:off x="4392" y="2811"/>
                  <a:ext cx="451" cy="352"/>
                </a:xfrm>
                <a:custGeom>
                  <a:avLst/>
                  <a:gdLst>
                    <a:gd name="T0" fmla="*/ 25 w 451"/>
                    <a:gd name="T1" fmla="*/ 0 h 352"/>
                    <a:gd name="T2" fmla="*/ 0 w 451"/>
                    <a:gd name="T3" fmla="*/ 25 h 352"/>
                    <a:gd name="T4" fmla="*/ 186 w 451"/>
                    <a:gd name="T5" fmla="*/ 173 h 352"/>
                    <a:gd name="T6" fmla="*/ 363 w 451"/>
                    <a:gd name="T7" fmla="*/ 305 h 352"/>
                    <a:gd name="T8" fmla="*/ 427 w 451"/>
                    <a:gd name="T9" fmla="*/ 351 h 352"/>
                    <a:gd name="T10" fmla="*/ 450 w 451"/>
                    <a:gd name="T11" fmla="*/ 326 h 352"/>
                    <a:gd name="T12" fmla="*/ 287 w 451"/>
                    <a:gd name="T13" fmla="*/ 212 h 352"/>
                    <a:gd name="T14" fmla="*/ 169 w 451"/>
                    <a:gd name="T15" fmla="*/ 122 h 352"/>
                    <a:gd name="T16" fmla="*/ 97 w 451"/>
                    <a:gd name="T17" fmla="*/ 65 h 352"/>
                    <a:gd name="T18" fmla="*/ 25 w 451"/>
                    <a:gd name="T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352">
                      <a:moveTo>
                        <a:pt x="25" y="0"/>
                      </a:moveTo>
                      <a:lnTo>
                        <a:pt x="0" y="25"/>
                      </a:lnTo>
                      <a:lnTo>
                        <a:pt x="186" y="173"/>
                      </a:lnTo>
                      <a:lnTo>
                        <a:pt x="363" y="305"/>
                      </a:lnTo>
                      <a:lnTo>
                        <a:pt x="427" y="351"/>
                      </a:lnTo>
                      <a:lnTo>
                        <a:pt x="450" y="326"/>
                      </a:lnTo>
                      <a:lnTo>
                        <a:pt x="287" y="212"/>
                      </a:lnTo>
                      <a:lnTo>
                        <a:pt x="169" y="122"/>
                      </a:lnTo>
                      <a:lnTo>
                        <a:pt x="97" y="65"/>
                      </a:lnTo>
                      <a:lnTo>
                        <a:pt x="25" y="0"/>
                      </a:lnTo>
                    </a:path>
                  </a:pathLst>
                </a:custGeom>
                <a:solidFill>
                  <a:srgbClr val="404040"/>
                </a:solidFill>
                <a:ln w="12700" cap="rnd" cmpd="sng">
                  <a:solidFill>
                    <a:srgbClr val="A0A0A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1" name="Freeform 61"/>
                <p:cNvSpPr>
                  <a:spLocks/>
                </p:cNvSpPr>
                <p:nvPr/>
              </p:nvSpPr>
              <p:spPr bwMode="auto">
                <a:xfrm>
                  <a:off x="4449" y="2749"/>
                  <a:ext cx="413" cy="310"/>
                </a:xfrm>
                <a:custGeom>
                  <a:avLst/>
                  <a:gdLst>
                    <a:gd name="T0" fmla="*/ 21 w 413"/>
                    <a:gd name="T1" fmla="*/ 0 h 310"/>
                    <a:gd name="T2" fmla="*/ 0 w 413"/>
                    <a:gd name="T3" fmla="*/ 22 h 310"/>
                    <a:gd name="T4" fmla="*/ 176 w 413"/>
                    <a:gd name="T5" fmla="*/ 172 h 310"/>
                    <a:gd name="T6" fmla="*/ 346 w 413"/>
                    <a:gd name="T7" fmla="*/ 281 h 310"/>
                    <a:gd name="T8" fmla="*/ 412 w 413"/>
                    <a:gd name="T9" fmla="*/ 309 h 310"/>
                    <a:gd name="T10" fmla="*/ 278 w 413"/>
                    <a:gd name="T11" fmla="*/ 207 h 310"/>
                    <a:gd name="T12" fmla="*/ 159 w 413"/>
                    <a:gd name="T13" fmla="*/ 123 h 310"/>
                    <a:gd name="T14" fmla="*/ 92 w 413"/>
                    <a:gd name="T15" fmla="*/ 63 h 310"/>
                    <a:gd name="T16" fmla="*/ 21 w 413"/>
                    <a:gd name="T1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10">
                      <a:moveTo>
                        <a:pt x="21" y="0"/>
                      </a:moveTo>
                      <a:lnTo>
                        <a:pt x="0" y="22"/>
                      </a:lnTo>
                      <a:lnTo>
                        <a:pt x="176" y="172"/>
                      </a:lnTo>
                      <a:lnTo>
                        <a:pt x="346" y="281"/>
                      </a:lnTo>
                      <a:lnTo>
                        <a:pt x="412" y="309"/>
                      </a:lnTo>
                      <a:lnTo>
                        <a:pt x="278" y="207"/>
                      </a:lnTo>
                      <a:lnTo>
                        <a:pt x="159" y="123"/>
                      </a:lnTo>
                      <a:lnTo>
                        <a:pt x="92" y="63"/>
                      </a:lnTo>
                      <a:lnTo>
                        <a:pt x="21"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30784"/>
                                        </p:tgtEl>
                                        <p:attrNameLst>
                                          <p:attrName>style.visibility</p:attrName>
                                        </p:attrNameLst>
                                      </p:cBhvr>
                                      <p:to>
                                        <p:strVal val="visible"/>
                                      </p:to>
                                    </p:set>
                                    <p:animEffect transition="in" filter="slide(fromLeft)">
                                      <p:cBhvr>
                                        <p:cTn id="7" dur="500"/>
                                        <p:tgtEl>
                                          <p:spTgt spid="30784"/>
                                        </p:tgtEl>
                                      </p:cBhvr>
                                    </p:animEffect>
                                  </p:childTnLst>
                                  <p:subTnLst>
                                    <p:audio>
                                      <p:cMediaNode>
                                        <p:cTn display="0" masterRel="sameClick">
                                          <p:stCondLst>
                                            <p:cond evt="begin" delay="0">
                                              <p:tn val="5"/>
                                            </p:cond>
                                          </p:stCondLst>
                                          <p:endCondLst>
                                            <p:cond evt="onStopAudio" delay="0">
                                              <p:tgtEl>
                                                <p:sldTgt/>
                                              </p:tgtEl>
                                            </p:cond>
                                          </p:endCondLst>
                                        </p:cTn>
                                        <p:tgtEl>
                                          <p:sndTgt r:embed="rId3" name="wheee.au"/>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ctr"/>
            <a:r>
              <a:rPr lang="en-US" sz="4000"/>
              <a:t>What does </a:t>
            </a:r>
            <a:r>
              <a:rPr lang="en-US" sz="4000" b="1"/>
              <a:t>GRAVIMETRIC</a:t>
            </a:r>
            <a:r>
              <a:rPr lang="en-US" sz="4000"/>
              <a:t> mean anyway ??????????</a:t>
            </a:r>
          </a:p>
        </p:txBody>
      </p:sp>
      <p:sp>
        <p:nvSpPr>
          <p:cNvPr id="222211" name="Rectangle 3"/>
          <p:cNvSpPr>
            <a:spLocks noGrp="1" noChangeArrowheads="1"/>
          </p:cNvSpPr>
          <p:nvPr>
            <p:ph type="body" idx="1"/>
          </p:nvPr>
        </p:nvSpPr>
        <p:spPr>
          <a:xfrm>
            <a:off x="1371600" y="2057400"/>
            <a:ext cx="7162800" cy="4800600"/>
          </a:xfrm>
        </p:spPr>
        <p:txBody>
          <a:bodyPr/>
          <a:lstStyle/>
          <a:p>
            <a:pPr>
              <a:lnSpc>
                <a:spcPct val="80000"/>
              </a:lnSpc>
            </a:pPr>
            <a:r>
              <a:rPr lang="en-US" sz="2800"/>
              <a:t>According to the Webster’s dictionary, the noun </a:t>
            </a:r>
            <a:r>
              <a:rPr lang="en-US" sz="2800" b="1"/>
              <a:t>GRAVIMETRY </a:t>
            </a:r>
            <a:r>
              <a:rPr lang="en-US" sz="2800"/>
              <a:t>is the measurement of weight or density.</a:t>
            </a:r>
          </a:p>
          <a:p>
            <a:pPr>
              <a:lnSpc>
                <a:spcPct val="80000"/>
              </a:lnSpc>
              <a:buFont typeface="Webdings" pitchFamily="18" charset="2"/>
              <a:buNone/>
            </a:pPr>
            <a:endParaRPr lang="en-US" sz="2800"/>
          </a:p>
          <a:p>
            <a:pPr>
              <a:lnSpc>
                <a:spcPct val="80000"/>
              </a:lnSpc>
            </a:pPr>
            <a:r>
              <a:rPr lang="en-US" sz="2800"/>
              <a:t>According to Wikipedia, </a:t>
            </a:r>
            <a:r>
              <a:rPr lang="en-US" sz="2800" b="1"/>
              <a:t>GRAVIMETRIC ANALYSIS </a:t>
            </a:r>
            <a:r>
              <a:rPr lang="en-US" sz="2800"/>
              <a:t>describes a set of methods in analytical chemistry for the quantitative determination of an analyte based on the mass of a solid. An example is the measurement of  suspended solids in a water sample - a known volume of water is filtered, and the collected solids are </a:t>
            </a:r>
            <a:r>
              <a:rPr lang="en-US" sz="2800" b="1"/>
              <a:t>weighed</a:t>
            </a:r>
            <a:r>
              <a:rPr lang="en-US" sz="280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88" name="Group 20"/>
          <p:cNvGrpSpPr>
            <a:grpSpLocks/>
          </p:cNvGrpSpPr>
          <p:nvPr/>
        </p:nvGrpSpPr>
        <p:grpSpPr bwMode="auto">
          <a:xfrm>
            <a:off x="1219200" y="3505200"/>
            <a:ext cx="3395663" cy="1447800"/>
            <a:chOff x="720" y="2016"/>
            <a:chExt cx="2139" cy="912"/>
          </a:xfrm>
        </p:grpSpPr>
        <p:sp>
          <p:nvSpPr>
            <p:cNvPr id="32770" name="Rectangle 2"/>
            <p:cNvSpPr>
              <a:spLocks noChangeArrowheads="1"/>
            </p:cNvSpPr>
            <p:nvPr/>
          </p:nvSpPr>
          <p:spPr bwMode="auto">
            <a:xfrm>
              <a:off x="720" y="2017"/>
              <a:ext cx="2139" cy="584"/>
            </a:xfrm>
            <a:prstGeom prst="rect">
              <a:avLst/>
            </a:prstGeom>
            <a:solidFill>
              <a:srgbClr val="FC95C7"/>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71" name="AutoShape 3"/>
            <p:cNvSpPr>
              <a:spLocks noChangeArrowheads="1"/>
            </p:cNvSpPr>
            <p:nvPr/>
          </p:nvSpPr>
          <p:spPr bwMode="auto">
            <a:xfrm>
              <a:off x="1440" y="2496"/>
              <a:ext cx="460" cy="432"/>
            </a:xfrm>
            <a:prstGeom prst="downArrow">
              <a:avLst>
                <a:gd name="adj1" fmla="val 50000"/>
                <a:gd name="adj2" fmla="val 50014"/>
              </a:avLst>
            </a:prstGeom>
            <a:solidFill>
              <a:srgbClr val="FC95C7"/>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72" name="Rectangle 4"/>
            <p:cNvSpPr>
              <a:spLocks noChangeArrowheads="1"/>
            </p:cNvSpPr>
            <p:nvPr/>
          </p:nvSpPr>
          <p:spPr bwMode="auto">
            <a:xfrm>
              <a:off x="939" y="2016"/>
              <a:ext cx="1747" cy="577"/>
            </a:xfrm>
            <a:prstGeom prst="rect">
              <a:avLst/>
            </a:prstGeom>
            <a:solidFill>
              <a:srgbClr val="FC95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buClrTx/>
                <a:buSzTx/>
                <a:buFontTx/>
                <a:buNone/>
              </a:pPr>
              <a:r>
                <a:rPr lang="en-US">
                  <a:solidFill>
                    <a:srgbClr val="B50069"/>
                  </a:solidFill>
                </a:rPr>
                <a:t>Volumetric                Karl Fischer Titration</a:t>
              </a:r>
            </a:p>
            <a:p>
              <a:pPr algn="ctr">
                <a:spcBef>
                  <a:spcPct val="0"/>
                </a:spcBef>
                <a:buClrTx/>
                <a:buSzTx/>
                <a:buFontTx/>
                <a:buNone/>
              </a:pPr>
              <a:r>
                <a:rPr lang="en-US">
                  <a:solidFill>
                    <a:srgbClr val="B50069"/>
                  </a:solidFill>
                </a:rPr>
                <a:t>99105A</a:t>
              </a:r>
            </a:p>
          </p:txBody>
        </p:sp>
      </p:grpSp>
      <p:grpSp>
        <p:nvGrpSpPr>
          <p:cNvPr id="32778" name="Group 10"/>
          <p:cNvGrpSpPr>
            <a:grpSpLocks/>
          </p:cNvGrpSpPr>
          <p:nvPr/>
        </p:nvGrpSpPr>
        <p:grpSpPr bwMode="auto">
          <a:xfrm>
            <a:off x="1752600" y="2057400"/>
            <a:ext cx="5965825" cy="1298575"/>
            <a:chOff x="1118" y="742"/>
            <a:chExt cx="3758" cy="818"/>
          </a:xfrm>
        </p:grpSpPr>
        <p:sp>
          <p:nvSpPr>
            <p:cNvPr id="32774" name="Rectangle 6"/>
            <p:cNvSpPr>
              <a:spLocks noChangeArrowheads="1"/>
            </p:cNvSpPr>
            <p:nvPr/>
          </p:nvSpPr>
          <p:spPr bwMode="auto">
            <a:xfrm>
              <a:off x="1118" y="742"/>
              <a:ext cx="3758" cy="506"/>
            </a:xfrm>
            <a:prstGeom prst="rect">
              <a:avLst/>
            </a:prstGeom>
            <a:solidFill>
              <a:srgbClr val="FAD1C4"/>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75" name="AutoShape 7"/>
            <p:cNvSpPr>
              <a:spLocks noChangeArrowheads="1"/>
            </p:cNvSpPr>
            <p:nvPr/>
          </p:nvSpPr>
          <p:spPr bwMode="auto">
            <a:xfrm>
              <a:off x="1600" y="1248"/>
              <a:ext cx="550" cy="312"/>
            </a:xfrm>
            <a:prstGeom prst="downArrow">
              <a:avLst>
                <a:gd name="adj1" fmla="val 50000"/>
                <a:gd name="adj2" fmla="val 50014"/>
              </a:avLst>
            </a:prstGeom>
            <a:solidFill>
              <a:srgbClr val="FAD1C4"/>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76" name="Rectangle 8"/>
            <p:cNvSpPr>
              <a:spLocks noChangeArrowheads="1"/>
            </p:cNvSpPr>
            <p:nvPr/>
          </p:nvSpPr>
          <p:spPr bwMode="auto">
            <a:xfrm>
              <a:off x="1725" y="742"/>
              <a:ext cx="2448" cy="730"/>
            </a:xfrm>
            <a:prstGeom prst="rect">
              <a:avLst/>
            </a:prstGeom>
            <a:solidFill>
              <a:srgbClr val="FAD1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2000">
                  <a:solidFill>
                    <a:srgbClr val="500093"/>
                  </a:solidFill>
                </a:rPr>
                <a:t>H</a:t>
              </a:r>
              <a:r>
                <a:rPr lang="en-US" sz="2000" baseline="-25000">
                  <a:solidFill>
                    <a:srgbClr val="500093"/>
                  </a:solidFill>
                </a:rPr>
                <a:t>2</a:t>
              </a:r>
              <a:r>
                <a:rPr lang="en-US" sz="2000">
                  <a:solidFill>
                    <a:srgbClr val="500093"/>
                  </a:solidFill>
                </a:rPr>
                <a:t>O - BASED PAINT or COATING</a:t>
              </a:r>
            </a:p>
            <a:p>
              <a:pPr algn="ctr">
                <a:buClrTx/>
                <a:buSzTx/>
                <a:buFontTx/>
                <a:buNone/>
              </a:pPr>
              <a:r>
                <a:rPr lang="en-US" sz="2000">
                  <a:solidFill>
                    <a:srgbClr val="500093"/>
                  </a:solidFill>
                </a:rPr>
                <a:t>SAC 301</a:t>
              </a:r>
            </a:p>
          </p:txBody>
        </p:sp>
        <p:sp>
          <p:nvSpPr>
            <p:cNvPr id="32777" name="AutoShape 9"/>
            <p:cNvSpPr>
              <a:spLocks noChangeArrowheads="1"/>
            </p:cNvSpPr>
            <p:nvPr/>
          </p:nvSpPr>
          <p:spPr bwMode="auto">
            <a:xfrm>
              <a:off x="3702" y="1248"/>
              <a:ext cx="552" cy="310"/>
            </a:xfrm>
            <a:prstGeom prst="downArrow">
              <a:avLst>
                <a:gd name="adj1" fmla="val 50000"/>
                <a:gd name="adj2" fmla="val 50014"/>
              </a:avLst>
            </a:prstGeom>
            <a:solidFill>
              <a:srgbClr val="FAD1C4"/>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32787" name="Group 19"/>
          <p:cNvGrpSpPr>
            <a:grpSpLocks/>
          </p:cNvGrpSpPr>
          <p:nvPr/>
        </p:nvGrpSpPr>
        <p:grpSpPr bwMode="auto">
          <a:xfrm>
            <a:off x="5029200" y="3505200"/>
            <a:ext cx="3048000" cy="1554163"/>
            <a:chOff x="3168" y="2400"/>
            <a:chExt cx="1920" cy="979"/>
          </a:xfrm>
        </p:grpSpPr>
        <p:sp>
          <p:nvSpPr>
            <p:cNvPr id="32779" name="AutoShape 11"/>
            <p:cNvSpPr>
              <a:spLocks noChangeArrowheads="1"/>
            </p:cNvSpPr>
            <p:nvPr/>
          </p:nvSpPr>
          <p:spPr bwMode="auto">
            <a:xfrm>
              <a:off x="3168" y="2513"/>
              <a:ext cx="372" cy="468"/>
            </a:xfrm>
            <a:prstGeom prst="leftArrow">
              <a:avLst>
                <a:gd name="adj1" fmla="val 50000"/>
                <a:gd name="adj2" fmla="val 49986"/>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80" name="Rectangle 12"/>
            <p:cNvSpPr>
              <a:spLocks noChangeArrowheads="1"/>
            </p:cNvSpPr>
            <p:nvPr/>
          </p:nvSpPr>
          <p:spPr bwMode="auto">
            <a:xfrm>
              <a:off x="3516" y="2400"/>
              <a:ext cx="1536" cy="593"/>
            </a:xfrm>
            <a:prstGeom prst="rect">
              <a:avLst/>
            </a:prstGeom>
            <a:solidFill>
              <a:schemeClr val="accent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81" name="Rectangle 13"/>
            <p:cNvSpPr>
              <a:spLocks noChangeArrowheads="1"/>
            </p:cNvSpPr>
            <p:nvPr/>
          </p:nvSpPr>
          <p:spPr bwMode="auto">
            <a:xfrm>
              <a:off x="3456" y="2400"/>
              <a:ext cx="1632"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buClrTx/>
                <a:buSzTx/>
                <a:buFontTx/>
                <a:buNone/>
              </a:pPr>
              <a:r>
                <a:rPr lang="en-US">
                  <a:solidFill>
                    <a:srgbClr val="00CC99"/>
                  </a:solidFill>
                </a:rPr>
                <a:t>Density</a:t>
              </a:r>
            </a:p>
            <a:p>
              <a:pPr algn="ctr">
                <a:spcBef>
                  <a:spcPct val="0"/>
                </a:spcBef>
                <a:buClrTx/>
                <a:buSzTx/>
                <a:buFontTx/>
                <a:buNone/>
              </a:pPr>
              <a:r>
                <a:rPr lang="en-US">
                  <a:solidFill>
                    <a:srgbClr val="00CC99"/>
                  </a:solidFill>
                </a:rPr>
                <a:t>Digital Density Meter </a:t>
              </a:r>
            </a:p>
            <a:p>
              <a:pPr algn="ctr">
                <a:spcBef>
                  <a:spcPct val="0"/>
                </a:spcBef>
                <a:buClrTx/>
                <a:buSzTx/>
                <a:buFontTx/>
                <a:buNone/>
              </a:pPr>
              <a:r>
                <a:rPr lang="en-US">
                  <a:solidFill>
                    <a:srgbClr val="00CC99"/>
                  </a:solidFill>
                </a:rPr>
                <a:t>99010E</a:t>
              </a:r>
            </a:p>
            <a:p>
              <a:pPr algn="ctr">
                <a:buClrTx/>
                <a:buSzTx/>
                <a:buFontTx/>
                <a:buNone/>
              </a:pPr>
              <a:endParaRPr lang="en-US" sz="1400">
                <a:solidFill>
                  <a:schemeClr val="tx1"/>
                </a:solidFill>
              </a:endParaRPr>
            </a:p>
            <a:p>
              <a:pPr algn="ctr">
                <a:buClrTx/>
                <a:buSzTx/>
                <a:buFontTx/>
                <a:buNone/>
              </a:pPr>
              <a:endParaRPr lang="en-US" sz="1400">
                <a:solidFill>
                  <a:schemeClr val="tx1"/>
                </a:solidFill>
              </a:endParaRPr>
            </a:p>
          </p:txBody>
        </p:sp>
      </p:grpSp>
      <p:grpSp>
        <p:nvGrpSpPr>
          <p:cNvPr id="32786" name="Group 18"/>
          <p:cNvGrpSpPr>
            <a:grpSpLocks/>
          </p:cNvGrpSpPr>
          <p:nvPr/>
        </p:nvGrpSpPr>
        <p:grpSpPr bwMode="auto">
          <a:xfrm>
            <a:off x="1295400" y="5181600"/>
            <a:ext cx="3271838" cy="1179513"/>
            <a:chOff x="835" y="3100"/>
            <a:chExt cx="2061" cy="743"/>
          </a:xfrm>
        </p:grpSpPr>
        <p:sp>
          <p:nvSpPr>
            <p:cNvPr id="32783" name="Rectangle 15"/>
            <p:cNvSpPr>
              <a:spLocks noChangeArrowheads="1"/>
            </p:cNvSpPr>
            <p:nvPr/>
          </p:nvSpPr>
          <p:spPr bwMode="auto">
            <a:xfrm>
              <a:off x="901" y="3100"/>
              <a:ext cx="1904" cy="677"/>
            </a:xfrm>
            <a:prstGeom prst="rect">
              <a:avLst/>
            </a:prstGeom>
            <a:solidFill>
              <a:srgbClr val="C1CE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2784" name="Rectangle 16"/>
            <p:cNvSpPr>
              <a:spLocks noChangeArrowheads="1"/>
            </p:cNvSpPr>
            <p:nvPr/>
          </p:nvSpPr>
          <p:spPr bwMode="auto">
            <a:xfrm>
              <a:off x="901" y="3196"/>
              <a:ext cx="1995" cy="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5" name="Rectangle 17"/>
            <p:cNvSpPr>
              <a:spLocks noChangeArrowheads="1"/>
            </p:cNvSpPr>
            <p:nvPr/>
          </p:nvSpPr>
          <p:spPr bwMode="auto">
            <a:xfrm>
              <a:off x="835" y="3182"/>
              <a:ext cx="200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buClrTx/>
                <a:buSzTx/>
                <a:buFontTx/>
                <a:buNone/>
              </a:pPr>
              <a:r>
                <a:rPr lang="en-US">
                  <a:solidFill>
                    <a:srgbClr val="081D58"/>
                  </a:solidFill>
                </a:rPr>
                <a:t>Volatile Organic Content</a:t>
              </a:r>
            </a:p>
            <a:p>
              <a:pPr marL="285750" indent="57150" algn="ctr">
                <a:spcBef>
                  <a:spcPct val="0"/>
                </a:spcBef>
                <a:buClrTx/>
                <a:buSzTx/>
                <a:buFontTx/>
                <a:buNone/>
              </a:pPr>
              <a:r>
                <a:rPr lang="en-US">
                  <a:solidFill>
                    <a:srgbClr val="081D58"/>
                  </a:solidFill>
                </a:rPr>
                <a:t>99012E</a:t>
              </a:r>
            </a:p>
          </p:txBody>
        </p:sp>
      </p:grpSp>
      <p:sp>
        <p:nvSpPr>
          <p:cNvPr id="32789" name="Text Box 21"/>
          <p:cNvSpPr txBox="1">
            <a:spLocks noChangeArrowheads="1"/>
          </p:cNvSpPr>
          <p:nvPr/>
        </p:nvSpPr>
        <p:spPr bwMode="auto">
          <a:xfrm>
            <a:off x="2057400" y="6858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20006097" algn="ctr" rotWithShape="0">
                    <a:srgbClr val="FF9999">
                      <a:alpha val="50000"/>
                    </a:srgbClr>
                  </a:outerShdw>
                </a:effectLst>
              </a14:hiddenEffects>
            </a:ext>
          </a:extLst>
        </p:spPr>
        <p:txBody>
          <a:bodyPr lIns="92075" tIns="46038" rIns="92075" bIns="46038">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en-US" i="1">
                <a:solidFill>
                  <a:srgbClr val="F76681"/>
                </a:solidFill>
                <a:effectLst>
                  <a:outerShdw blurRad="38100" dist="38100" dir="2700000" algn="tl">
                    <a:srgbClr val="000000"/>
                  </a:outerShdw>
                </a:effectLst>
                <a:latin typeface="Arial" pitchFamily="34" charset="0"/>
              </a:rPr>
              <a:t>PAINT ANALYSIS FLOWCHART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blinds(vertical)">
                                      <p:cBhvr>
                                        <p:cTn id="7" dur="500"/>
                                        <p:tgtEl>
                                          <p:spTgt spid="3278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86"/>
                                        </p:tgtEl>
                                        <p:attrNameLst>
                                          <p:attrName>style.visibility</p:attrName>
                                        </p:attrNameLst>
                                      </p:cBhvr>
                                      <p:to>
                                        <p:strVal val="visible"/>
                                      </p:to>
                                    </p:set>
                                    <p:animEffect transition="in" filter="blinds(horizontal)">
                                      <p:cBhvr>
                                        <p:cTn id="12" dur="500"/>
                                        <p:tgtEl>
                                          <p:spTgt spid="3278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2787"/>
                                        </p:tgtEl>
                                        <p:attrNameLst>
                                          <p:attrName>style.visibility</p:attrName>
                                        </p:attrNameLst>
                                      </p:cBhvr>
                                      <p:to>
                                        <p:strVal val="visible"/>
                                      </p:to>
                                    </p:set>
                                    <p:anim calcmode="lin" valueType="num">
                                      <p:cBhvr additive="base">
                                        <p:cTn id="17" dur="500" fill="hold"/>
                                        <p:tgtEl>
                                          <p:spTgt spid="32787"/>
                                        </p:tgtEl>
                                        <p:attrNameLst>
                                          <p:attrName>ppt_x</p:attrName>
                                        </p:attrNameLst>
                                      </p:cBhvr>
                                      <p:tavLst>
                                        <p:tav tm="0">
                                          <p:val>
                                            <p:strVal val="0-#ppt_w/2"/>
                                          </p:val>
                                        </p:tav>
                                        <p:tav tm="100000">
                                          <p:val>
                                            <p:strVal val="#ppt_x"/>
                                          </p:val>
                                        </p:tav>
                                      </p:tavLst>
                                    </p:anim>
                                    <p:anim calcmode="lin" valueType="num">
                                      <p:cBhvr additive="base">
                                        <p:cTn id="18" dur="500" fill="hold"/>
                                        <p:tgtEl>
                                          <p:spTgt spid="327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1" name="Group 5"/>
          <p:cNvGrpSpPr>
            <a:grpSpLocks/>
          </p:cNvGrpSpPr>
          <p:nvPr/>
        </p:nvGrpSpPr>
        <p:grpSpPr bwMode="auto">
          <a:xfrm>
            <a:off x="4800600" y="3352800"/>
            <a:ext cx="3616325" cy="1227138"/>
            <a:chOff x="3105" y="1848"/>
            <a:chExt cx="2278" cy="773"/>
          </a:xfrm>
        </p:grpSpPr>
        <p:sp>
          <p:nvSpPr>
            <p:cNvPr id="34818" name="AutoShape 2"/>
            <p:cNvSpPr>
              <a:spLocks noChangeArrowheads="1"/>
            </p:cNvSpPr>
            <p:nvPr/>
          </p:nvSpPr>
          <p:spPr bwMode="auto">
            <a:xfrm>
              <a:off x="3105" y="1979"/>
              <a:ext cx="501" cy="424"/>
            </a:xfrm>
            <a:prstGeom prst="leftArrow">
              <a:avLst>
                <a:gd name="adj1" fmla="val 75009"/>
                <a:gd name="adj2" fmla="val 59064"/>
              </a:avLst>
            </a:prstGeom>
            <a:solidFill>
              <a:srgbClr val="FFAEBC"/>
            </a:solidFill>
            <a:ln>
              <a:noFill/>
            </a:ln>
            <a:effectLst>
              <a:outerShdw dist="53882" dir="2700000" algn="ctr" rotWithShape="0">
                <a:srgbClr val="3C002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19" name="AutoShape 3"/>
            <p:cNvSpPr>
              <a:spLocks noChangeArrowheads="1"/>
            </p:cNvSpPr>
            <p:nvPr/>
          </p:nvSpPr>
          <p:spPr bwMode="auto">
            <a:xfrm>
              <a:off x="3532" y="1848"/>
              <a:ext cx="1851" cy="641"/>
            </a:xfrm>
            <a:prstGeom prst="roundRect">
              <a:avLst>
                <a:gd name="adj" fmla="val 12486"/>
              </a:avLst>
            </a:prstGeom>
            <a:solidFill>
              <a:srgbClr val="FFAEBC"/>
            </a:solidFill>
            <a:ln>
              <a:noFill/>
            </a:ln>
            <a:effectLst>
              <a:outerShdw dist="53882" dir="2700000" algn="ctr" rotWithShape="0">
                <a:srgbClr val="3C0023"/>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4820" name="Rectangle 4"/>
            <p:cNvSpPr>
              <a:spLocks noChangeArrowheads="1"/>
            </p:cNvSpPr>
            <p:nvPr/>
          </p:nvSpPr>
          <p:spPr bwMode="auto">
            <a:xfrm>
              <a:off x="3350" y="1871"/>
              <a:ext cx="198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spcBef>
                  <a:spcPct val="0"/>
                </a:spcBef>
                <a:buClrTx/>
                <a:buSzTx/>
                <a:buFontTx/>
                <a:buNone/>
              </a:pPr>
              <a:r>
                <a:rPr lang="en-US">
                  <a:solidFill>
                    <a:srgbClr val="B50069"/>
                  </a:solidFill>
                </a:rPr>
                <a:t>Density       </a:t>
              </a:r>
            </a:p>
            <a:p>
              <a:pPr marL="285750" indent="57150" algn="ctr">
                <a:spcBef>
                  <a:spcPct val="0"/>
                </a:spcBef>
                <a:buClrTx/>
                <a:buSzTx/>
                <a:buFontTx/>
                <a:buNone/>
              </a:pPr>
              <a:r>
                <a:rPr lang="en-US">
                  <a:solidFill>
                    <a:srgbClr val="B50069"/>
                  </a:solidFill>
                </a:rPr>
                <a:t> Digital Density Meter </a:t>
              </a:r>
            </a:p>
            <a:p>
              <a:pPr marL="285750" indent="57150" algn="ctr">
                <a:spcBef>
                  <a:spcPct val="0"/>
                </a:spcBef>
                <a:buClrTx/>
                <a:buSzTx/>
                <a:buFontTx/>
                <a:buNone/>
              </a:pPr>
              <a:r>
                <a:rPr lang="en-US">
                  <a:solidFill>
                    <a:srgbClr val="B50069"/>
                  </a:solidFill>
                </a:rPr>
                <a:t>99010E</a:t>
              </a:r>
            </a:p>
            <a:p>
              <a:pPr marL="285750" indent="57150" algn="ctr">
                <a:spcBef>
                  <a:spcPct val="0"/>
                </a:spcBef>
                <a:buClrTx/>
                <a:buSzTx/>
                <a:buFontTx/>
                <a:buNone/>
              </a:pPr>
              <a:endParaRPr lang="en-US">
                <a:solidFill>
                  <a:srgbClr val="B50069"/>
                </a:solidFill>
              </a:endParaRPr>
            </a:p>
          </p:txBody>
        </p:sp>
      </p:grpSp>
      <p:grpSp>
        <p:nvGrpSpPr>
          <p:cNvPr id="34832" name="Group 16"/>
          <p:cNvGrpSpPr>
            <a:grpSpLocks/>
          </p:cNvGrpSpPr>
          <p:nvPr/>
        </p:nvGrpSpPr>
        <p:grpSpPr bwMode="auto">
          <a:xfrm>
            <a:off x="1600200" y="1676400"/>
            <a:ext cx="6481763" cy="1465263"/>
            <a:chOff x="816" y="768"/>
            <a:chExt cx="4083" cy="923"/>
          </a:xfrm>
        </p:grpSpPr>
        <p:sp>
          <p:nvSpPr>
            <p:cNvPr id="34822" name="Rectangle 6"/>
            <p:cNvSpPr>
              <a:spLocks noChangeArrowheads="1"/>
            </p:cNvSpPr>
            <p:nvPr/>
          </p:nvSpPr>
          <p:spPr bwMode="auto">
            <a:xfrm>
              <a:off x="816" y="768"/>
              <a:ext cx="4083" cy="626"/>
            </a:xfrm>
            <a:prstGeom prst="rect">
              <a:avLst/>
            </a:prstGeom>
            <a:solidFill>
              <a:srgbClr val="BDC7F1"/>
            </a:solidFill>
            <a:ln>
              <a:noFill/>
            </a:ln>
            <a:effectLst>
              <a:outerShdw dist="53882" dir="2700000" algn="ctr" rotWithShape="0">
                <a:srgbClr val="081D58"/>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23" name="AutoShape 7"/>
            <p:cNvSpPr>
              <a:spLocks noChangeArrowheads="1"/>
            </p:cNvSpPr>
            <p:nvPr/>
          </p:nvSpPr>
          <p:spPr bwMode="auto">
            <a:xfrm>
              <a:off x="1774" y="1350"/>
              <a:ext cx="433" cy="339"/>
            </a:xfrm>
            <a:prstGeom prst="downArrow">
              <a:avLst>
                <a:gd name="adj1" fmla="val 75009"/>
                <a:gd name="adj2" fmla="val 50014"/>
              </a:avLst>
            </a:prstGeom>
            <a:solidFill>
              <a:srgbClr val="BDC7F1"/>
            </a:solidFill>
            <a:ln>
              <a:noFill/>
            </a:ln>
            <a:effectLst>
              <a:outerShdw dist="53882" dir="2700000" algn="ctr" rotWithShape="0">
                <a:srgbClr val="081D58"/>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24" name="AutoShape 8"/>
            <p:cNvSpPr>
              <a:spLocks noChangeArrowheads="1"/>
            </p:cNvSpPr>
            <p:nvPr/>
          </p:nvSpPr>
          <p:spPr bwMode="auto">
            <a:xfrm>
              <a:off x="3696" y="1344"/>
              <a:ext cx="433" cy="347"/>
            </a:xfrm>
            <a:prstGeom prst="downArrow">
              <a:avLst>
                <a:gd name="adj1" fmla="val 75009"/>
                <a:gd name="adj2" fmla="val 50014"/>
              </a:avLst>
            </a:prstGeom>
            <a:solidFill>
              <a:srgbClr val="BDC7F1"/>
            </a:solidFill>
            <a:ln>
              <a:noFill/>
            </a:ln>
            <a:effectLst>
              <a:outerShdw dist="53882" dir="2700000" algn="ctr" rotWithShape="0">
                <a:srgbClr val="081D58"/>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25" name="Rectangle 9"/>
            <p:cNvSpPr>
              <a:spLocks noChangeArrowheads="1"/>
            </p:cNvSpPr>
            <p:nvPr/>
          </p:nvSpPr>
          <p:spPr bwMode="auto">
            <a:xfrm>
              <a:off x="832" y="790"/>
              <a:ext cx="3691" cy="586"/>
            </a:xfrm>
            <a:prstGeom prst="rect">
              <a:avLst/>
            </a:prstGeom>
            <a:solidFill>
              <a:srgbClr val="BDC7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buClrTx/>
                <a:buSzTx/>
                <a:buFontTx/>
                <a:buNone/>
              </a:pPr>
              <a:r>
                <a:rPr lang="en-US" sz="2200">
                  <a:solidFill>
                    <a:srgbClr val="FF33CC"/>
                  </a:solidFill>
                  <a:latin typeface="Britannic Bold" pitchFamily="34" charset="0"/>
                </a:rPr>
                <a:t>SOLVENT - BASED  PAINT or COATING</a:t>
              </a:r>
            </a:p>
            <a:p>
              <a:pPr marL="285750" indent="57150" algn="ctr">
                <a:buClrTx/>
                <a:buSzTx/>
                <a:buFontTx/>
                <a:buNone/>
              </a:pPr>
              <a:r>
                <a:rPr lang="en-US" sz="2200">
                  <a:solidFill>
                    <a:srgbClr val="FF33CC"/>
                  </a:solidFill>
                  <a:latin typeface="Britannic Bold" pitchFamily="34" charset="0"/>
                </a:rPr>
                <a:t>SAC 300</a:t>
              </a:r>
            </a:p>
          </p:txBody>
        </p:sp>
      </p:grpSp>
      <p:grpSp>
        <p:nvGrpSpPr>
          <p:cNvPr id="34833" name="Group 17"/>
          <p:cNvGrpSpPr>
            <a:grpSpLocks/>
          </p:cNvGrpSpPr>
          <p:nvPr/>
        </p:nvGrpSpPr>
        <p:grpSpPr bwMode="auto">
          <a:xfrm>
            <a:off x="1219200" y="5181600"/>
            <a:ext cx="3105150" cy="1054100"/>
            <a:chOff x="820" y="2839"/>
            <a:chExt cx="1956" cy="664"/>
          </a:xfrm>
        </p:grpSpPr>
        <p:sp>
          <p:nvSpPr>
            <p:cNvPr id="34826" name="AutoShape 10"/>
            <p:cNvSpPr>
              <a:spLocks noChangeArrowheads="1"/>
            </p:cNvSpPr>
            <p:nvPr/>
          </p:nvSpPr>
          <p:spPr bwMode="auto">
            <a:xfrm>
              <a:off x="820" y="2839"/>
              <a:ext cx="1956" cy="664"/>
            </a:xfrm>
            <a:prstGeom prst="roundRect">
              <a:avLst>
                <a:gd name="adj" fmla="val 12486"/>
              </a:avLst>
            </a:prstGeom>
            <a:solidFill>
              <a:srgbClr val="CD92FF"/>
            </a:solidFill>
            <a:ln>
              <a:noFill/>
            </a:ln>
            <a:effectLst>
              <a:outerShdw dist="53882" dir="2700000" algn="ctr" rotWithShape="0">
                <a:srgbClr val="280049"/>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4827" name="Rectangle 11"/>
            <p:cNvSpPr>
              <a:spLocks noChangeArrowheads="1"/>
            </p:cNvSpPr>
            <p:nvPr/>
          </p:nvSpPr>
          <p:spPr bwMode="auto">
            <a:xfrm>
              <a:off x="898" y="2848"/>
              <a:ext cx="172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spcBef>
                  <a:spcPct val="0"/>
                </a:spcBef>
                <a:buClrTx/>
                <a:buSzTx/>
                <a:buFontTx/>
                <a:buNone/>
              </a:pPr>
              <a:r>
                <a:rPr lang="en-US">
                  <a:solidFill>
                    <a:srgbClr val="B50069"/>
                  </a:solidFill>
                </a:rPr>
                <a:t>Volatile Organic Content</a:t>
              </a:r>
            </a:p>
            <a:p>
              <a:pPr marL="285750" indent="57150" algn="ctr">
                <a:spcBef>
                  <a:spcPct val="0"/>
                </a:spcBef>
                <a:buClrTx/>
                <a:buSzTx/>
                <a:buFontTx/>
                <a:buNone/>
              </a:pPr>
              <a:r>
                <a:rPr lang="en-US">
                  <a:solidFill>
                    <a:srgbClr val="B50069"/>
                  </a:solidFill>
                </a:rPr>
                <a:t>99012E</a:t>
              </a:r>
            </a:p>
          </p:txBody>
        </p:sp>
      </p:grpSp>
      <p:grpSp>
        <p:nvGrpSpPr>
          <p:cNvPr id="34834" name="Group 18"/>
          <p:cNvGrpSpPr>
            <a:grpSpLocks/>
          </p:cNvGrpSpPr>
          <p:nvPr/>
        </p:nvGrpSpPr>
        <p:grpSpPr bwMode="auto">
          <a:xfrm>
            <a:off x="1066800" y="3429000"/>
            <a:ext cx="3395663" cy="1528763"/>
            <a:chOff x="720" y="1776"/>
            <a:chExt cx="2139" cy="963"/>
          </a:xfrm>
        </p:grpSpPr>
        <p:sp>
          <p:nvSpPr>
            <p:cNvPr id="34828" name="AutoShape 12"/>
            <p:cNvSpPr>
              <a:spLocks noChangeArrowheads="1"/>
            </p:cNvSpPr>
            <p:nvPr/>
          </p:nvSpPr>
          <p:spPr bwMode="auto">
            <a:xfrm>
              <a:off x="720" y="1776"/>
              <a:ext cx="2139" cy="653"/>
            </a:xfrm>
            <a:prstGeom prst="roundRect">
              <a:avLst>
                <a:gd name="adj" fmla="val 12486"/>
              </a:avLst>
            </a:prstGeom>
            <a:solidFill>
              <a:srgbClr val="96D8EC"/>
            </a:solidFill>
            <a:ln>
              <a:noFill/>
            </a:ln>
            <a:effectLst>
              <a:outerShdw dist="53882" dir="2700000" algn="ctr" rotWithShape="0">
                <a:srgbClr val="00353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4829" name="AutoShape 13"/>
            <p:cNvSpPr>
              <a:spLocks noChangeArrowheads="1"/>
            </p:cNvSpPr>
            <p:nvPr/>
          </p:nvSpPr>
          <p:spPr bwMode="auto">
            <a:xfrm>
              <a:off x="1536" y="2400"/>
              <a:ext cx="452" cy="339"/>
            </a:xfrm>
            <a:prstGeom prst="downArrow">
              <a:avLst>
                <a:gd name="adj1" fmla="val 75009"/>
                <a:gd name="adj2" fmla="val 50014"/>
              </a:avLst>
            </a:prstGeom>
            <a:solidFill>
              <a:srgbClr val="96D8EC"/>
            </a:solidFill>
            <a:ln>
              <a:noFill/>
            </a:ln>
            <a:effectLst>
              <a:outerShdw dist="53882" dir="2700000" algn="ctr" rotWithShape="0">
                <a:srgbClr val="00353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4830" name="Rectangle 14"/>
            <p:cNvSpPr>
              <a:spLocks noChangeArrowheads="1"/>
            </p:cNvSpPr>
            <p:nvPr/>
          </p:nvSpPr>
          <p:spPr bwMode="auto">
            <a:xfrm>
              <a:off x="864" y="1870"/>
              <a:ext cx="1827"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lgn="ctr">
                <a:spcBef>
                  <a:spcPct val="0"/>
                </a:spcBef>
                <a:buClrTx/>
                <a:buSzTx/>
                <a:buFontTx/>
                <a:buNone/>
              </a:pPr>
              <a:r>
                <a:rPr lang="en-US">
                  <a:solidFill>
                    <a:srgbClr val="1960DF"/>
                  </a:solidFill>
                </a:rPr>
                <a:t>Coulomatic                      Karl Fischer Titration</a:t>
              </a:r>
            </a:p>
            <a:p>
              <a:pPr marL="285750" indent="57150" algn="ctr">
                <a:spcBef>
                  <a:spcPct val="0"/>
                </a:spcBef>
                <a:buClrTx/>
                <a:buSzTx/>
                <a:buFontTx/>
                <a:buNone/>
              </a:pPr>
              <a:r>
                <a:rPr lang="en-US">
                  <a:solidFill>
                    <a:srgbClr val="1960DF"/>
                  </a:solidFill>
                </a:rPr>
                <a:t>99005A</a:t>
              </a:r>
            </a:p>
          </p:txBody>
        </p:sp>
      </p:grpSp>
      <p:sp>
        <p:nvSpPr>
          <p:cNvPr id="34835" name="Rectangle 19"/>
          <p:cNvSpPr>
            <a:spLocks noChangeArrowheads="1"/>
          </p:cNvSpPr>
          <p:nvPr/>
        </p:nvSpPr>
        <p:spPr bwMode="auto">
          <a:xfrm>
            <a:off x="2438400" y="609600"/>
            <a:ext cx="477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buFont typeface="Wingdings" pitchFamily="2" charset="2"/>
              <a:buNone/>
            </a:pPr>
            <a:r>
              <a:rPr lang="en-US" sz="2400" i="1">
                <a:effectLst>
                  <a:outerShdw blurRad="38100" dist="38100" dir="2700000" algn="tl">
                    <a:srgbClr val="000000"/>
                  </a:outerShdw>
                </a:effectLst>
              </a:rPr>
              <a:t>PAINT ANALYSIS FLOWCHART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4834"/>
                                        </p:tgtEl>
                                        <p:attrNameLst>
                                          <p:attrName>style.visibility</p:attrName>
                                        </p:attrNameLst>
                                      </p:cBhvr>
                                      <p:to>
                                        <p:strVal val="visible"/>
                                      </p:to>
                                    </p:set>
                                    <p:anim calcmode="lin" valueType="num">
                                      <p:cBhvr additive="base">
                                        <p:cTn id="7" dur="500" fill="hold"/>
                                        <p:tgtEl>
                                          <p:spTgt spid="34834"/>
                                        </p:tgtEl>
                                        <p:attrNameLst>
                                          <p:attrName>ppt_x</p:attrName>
                                        </p:attrNameLst>
                                      </p:cBhvr>
                                      <p:tavLst>
                                        <p:tav tm="0">
                                          <p:val>
                                            <p:strVal val="#ppt_x"/>
                                          </p:val>
                                        </p:tav>
                                        <p:tav tm="100000">
                                          <p:val>
                                            <p:strVal val="#ppt_x"/>
                                          </p:val>
                                        </p:tav>
                                      </p:tavLst>
                                    </p:anim>
                                    <p:anim calcmode="lin" valueType="num">
                                      <p:cBhvr additive="base">
                                        <p:cTn id="8" dur="500" fill="hold"/>
                                        <p:tgtEl>
                                          <p:spTgt spid="348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4833"/>
                                        </p:tgtEl>
                                        <p:attrNameLst>
                                          <p:attrName>style.visibility</p:attrName>
                                        </p:attrNameLst>
                                      </p:cBhvr>
                                      <p:to>
                                        <p:strVal val="visible"/>
                                      </p:to>
                                    </p:set>
                                    <p:anim calcmode="lin" valueType="num">
                                      <p:cBhvr additive="base">
                                        <p:cTn id="13" dur="500" fill="hold"/>
                                        <p:tgtEl>
                                          <p:spTgt spid="34833"/>
                                        </p:tgtEl>
                                        <p:attrNameLst>
                                          <p:attrName>ppt_x</p:attrName>
                                        </p:attrNameLst>
                                      </p:cBhvr>
                                      <p:tavLst>
                                        <p:tav tm="0">
                                          <p:val>
                                            <p:strVal val="#ppt_x"/>
                                          </p:val>
                                        </p:tav>
                                        <p:tav tm="100000">
                                          <p:val>
                                            <p:strVal val="#ppt_x"/>
                                          </p:val>
                                        </p:tav>
                                      </p:tavLst>
                                    </p:anim>
                                    <p:anim calcmode="lin" valueType="num">
                                      <p:cBhvr additive="base">
                                        <p:cTn id="14" dur="500" fill="hold"/>
                                        <p:tgtEl>
                                          <p:spTgt spid="348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additive="base">
                                        <p:cTn id="19" dur="500" fill="hold"/>
                                        <p:tgtEl>
                                          <p:spTgt spid="34821"/>
                                        </p:tgtEl>
                                        <p:attrNameLst>
                                          <p:attrName>ppt_x</p:attrName>
                                        </p:attrNameLst>
                                      </p:cBhvr>
                                      <p:tavLst>
                                        <p:tav tm="0">
                                          <p:val>
                                            <p:strVal val="0-#ppt_w/2"/>
                                          </p:val>
                                        </p:tav>
                                        <p:tav tm="100000">
                                          <p:val>
                                            <p:strVal val="#ppt_x"/>
                                          </p:val>
                                        </p:tav>
                                      </p:tavLst>
                                    </p:anim>
                                    <p:anim calcmode="lin" valueType="num">
                                      <p:cBhvr additive="base">
                                        <p:cTn id="20" dur="500" fill="hold"/>
                                        <p:tgtEl>
                                          <p:spTgt spid="348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295400" y="76200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6E0043"/>
                  </a:outerShdw>
                </a:effectLst>
              </a14:hiddenEffects>
            </a:ext>
          </a:extLst>
        </p:spPr>
        <p:txBody>
          <a:bodyPr lIns="92075" tIns="46038" rIns="92075" bIns="46038">
            <a:spAutoFit/>
          </a:bodyPr>
          <a:lstStyle/>
          <a:p>
            <a:pPr marL="285750" indent="57150" algn="just">
              <a:buClrTx/>
              <a:buSzTx/>
              <a:buFontTx/>
              <a:buNone/>
            </a:pPr>
            <a:r>
              <a:rPr lang="en-US" sz="2800" b="0">
                <a:solidFill>
                  <a:srgbClr val="009688"/>
                </a:solidFill>
                <a:effectLst>
                  <a:outerShdw blurRad="38100" dist="38100" dir="2700000" algn="tl">
                    <a:srgbClr val="000000"/>
                  </a:outerShdw>
                </a:effectLst>
                <a:latin typeface="Georgia" pitchFamily="18" charset="0"/>
              </a:rPr>
              <a:t>NOTES ON PAINT  ANALYSIS</a:t>
            </a:r>
          </a:p>
        </p:txBody>
      </p:sp>
      <p:sp>
        <p:nvSpPr>
          <p:cNvPr id="36867" name="Rectangle 3"/>
          <p:cNvSpPr>
            <a:spLocks noChangeArrowheads="1"/>
          </p:cNvSpPr>
          <p:nvPr/>
        </p:nvSpPr>
        <p:spPr bwMode="auto">
          <a:xfrm>
            <a:off x="914400" y="1676400"/>
            <a:ext cx="7772400"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682625" indent="-339725" algn="just">
              <a:buClr>
                <a:srgbClr val="CC0000"/>
              </a:buClr>
              <a:buSzPct val="120000"/>
              <a:buFont typeface="Webdings" pitchFamily="18" charset="2"/>
              <a:buChar char="¥"/>
            </a:pPr>
            <a:r>
              <a:rPr lang="en-US" b="0"/>
              <a:t>  </a:t>
            </a:r>
            <a:r>
              <a:rPr lang="en-US" sz="1700">
                <a:solidFill>
                  <a:srgbClr val="A9599A"/>
                </a:solidFill>
              </a:rPr>
              <a:t>Water- based coatings </a:t>
            </a:r>
            <a:r>
              <a:rPr lang="en-US" sz="1700" b="0">
                <a:solidFill>
                  <a:srgbClr val="A9599A"/>
                </a:solidFill>
              </a:rPr>
              <a:t>contain </a:t>
            </a:r>
            <a:r>
              <a:rPr lang="en-US" sz="1700">
                <a:solidFill>
                  <a:srgbClr val="A9599A"/>
                </a:solidFill>
              </a:rPr>
              <a:t>greater than 5 % water.</a:t>
            </a:r>
            <a:endParaRPr lang="en-US" sz="1700" b="0">
              <a:solidFill>
                <a:srgbClr val="A9599A"/>
              </a:solidFill>
            </a:endParaRPr>
          </a:p>
          <a:p>
            <a:pPr marL="682625" indent="-339725" algn="just">
              <a:buClr>
                <a:srgbClr val="CC0000"/>
              </a:buClr>
              <a:buSzPct val="120000"/>
              <a:buFont typeface="Webdings" pitchFamily="18" charset="2"/>
              <a:buChar char="¥"/>
            </a:pPr>
            <a:r>
              <a:rPr lang="en-US" sz="1700" b="0">
                <a:solidFill>
                  <a:srgbClr val="A9599A"/>
                </a:solidFill>
              </a:rPr>
              <a:t>  </a:t>
            </a:r>
            <a:r>
              <a:rPr lang="en-US" sz="1700">
                <a:solidFill>
                  <a:schemeClr val="tx1"/>
                </a:solidFill>
              </a:rPr>
              <a:t>Solvent- based coatings </a:t>
            </a:r>
            <a:r>
              <a:rPr lang="en-US" sz="1700" b="0">
                <a:solidFill>
                  <a:schemeClr val="tx1"/>
                </a:solidFill>
              </a:rPr>
              <a:t>contain</a:t>
            </a:r>
            <a:r>
              <a:rPr lang="en-US" sz="1700">
                <a:solidFill>
                  <a:schemeClr val="tx1"/>
                </a:solidFill>
              </a:rPr>
              <a:t> less than 5 % water</a:t>
            </a:r>
            <a:r>
              <a:rPr lang="en-US" sz="1700" b="0">
                <a:solidFill>
                  <a:schemeClr val="tx1"/>
                </a:solidFill>
              </a:rPr>
              <a:t>.</a:t>
            </a:r>
          </a:p>
          <a:p>
            <a:pPr marL="682625" indent="-339725" algn="just">
              <a:buClr>
                <a:srgbClr val="CC0000"/>
              </a:buClr>
              <a:buSzPct val="120000"/>
              <a:buFont typeface="Webdings" pitchFamily="18" charset="2"/>
              <a:buChar char="¥"/>
            </a:pPr>
            <a:r>
              <a:rPr lang="en-US" sz="1700" b="0">
                <a:solidFill>
                  <a:srgbClr val="A9599A"/>
                </a:solidFill>
              </a:rPr>
              <a:t>  A </a:t>
            </a:r>
            <a:r>
              <a:rPr lang="en-US" sz="1700">
                <a:solidFill>
                  <a:srgbClr val="A9599A"/>
                </a:solidFill>
              </a:rPr>
              <a:t>Manufacturer’s Safety Data Sheet </a:t>
            </a:r>
            <a:r>
              <a:rPr lang="en-US" sz="1700" b="0">
                <a:solidFill>
                  <a:srgbClr val="A9599A"/>
                </a:solidFill>
              </a:rPr>
              <a:t>or a </a:t>
            </a:r>
            <a:r>
              <a:rPr lang="en-US" sz="1700">
                <a:solidFill>
                  <a:srgbClr val="A9599A"/>
                </a:solidFill>
              </a:rPr>
              <a:t>Production Specification Sheet </a:t>
            </a:r>
            <a:r>
              <a:rPr lang="en-US" sz="1700" b="0">
                <a:solidFill>
                  <a:srgbClr val="A9599A"/>
                </a:solidFill>
              </a:rPr>
              <a:t>should be included with every paint sent to the laboratory.</a:t>
            </a:r>
          </a:p>
          <a:p>
            <a:pPr marL="682625" indent="-339725" algn="just">
              <a:buClr>
                <a:srgbClr val="CC0000"/>
              </a:buClr>
              <a:buSzPct val="120000"/>
              <a:buFont typeface="Webdings" pitchFamily="18" charset="2"/>
              <a:buChar char="¥"/>
            </a:pPr>
            <a:r>
              <a:rPr lang="en-US" sz="1700" b="0">
                <a:solidFill>
                  <a:srgbClr val="A9599A"/>
                </a:solidFill>
              </a:rPr>
              <a:t>  </a:t>
            </a:r>
            <a:r>
              <a:rPr lang="en-US" sz="1700" b="0">
                <a:solidFill>
                  <a:schemeClr val="tx1"/>
                </a:solidFill>
              </a:rPr>
              <a:t>A</a:t>
            </a:r>
            <a:r>
              <a:rPr lang="en-US" sz="1700">
                <a:solidFill>
                  <a:schemeClr val="tx1"/>
                </a:solidFill>
              </a:rPr>
              <a:t> Paint sticker </a:t>
            </a:r>
            <a:r>
              <a:rPr lang="en-US" sz="1700" b="0">
                <a:solidFill>
                  <a:schemeClr val="tx1"/>
                </a:solidFill>
              </a:rPr>
              <a:t>must be attached to every paint sample submitted for analysis.</a:t>
            </a:r>
          </a:p>
          <a:p>
            <a:pPr marL="682625" indent="-339725" algn="just">
              <a:buClr>
                <a:srgbClr val="CC0000"/>
              </a:buClr>
              <a:buSzPct val="120000"/>
              <a:buFont typeface="Webdings" pitchFamily="18" charset="2"/>
              <a:buChar char="¥"/>
            </a:pPr>
            <a:r>
              <a:rPr lang="en-US" sz="1700" b="0">
                <a:solidFill>
                  <a:srgbClr val="A9599A"/>
                </a:solidFill>
              </a:rPr>
              <a:t>  The </a:t>
            </a:r>
            <a:r>
              <a:rPr lang="en-US" sz="1700">
                <a:solidFill>
                  <a:srgbClr val="A9599A"/>
                </a:solidFill>
              </a:rPr>
              <a:t>submission sheet </a:t>
            </a:r>
            <a:r>
              <a:rPr lang="en-US" sz="1700" b="0">
                <a:solidFill>
                  <a:srgbClr val="A9599A"/>
                </a:solidFill>
              </a:rPr>
              <a:t>should identify the coating sample as being either </a:t>
            </a:r>
            <a:r>
              <a:rPr lang="en-US" sz="1700">
                <a:solidFill>
                  <a:srgbClr val="A9599A"/>
                </a:solidFill>
              </a:rPr>
              <a:t>water-based</a:t>
            </a:r>
            <a:r>
              <a:rPr lang="en-US" sz="1700" b="0">
                <a:solidFill>
                  <a:srgbClr val="A9599A"/>
                </a:solidFill>
              </a:rPr>
              <a:t> or </a:t>
            </a:r>
            <a:r>
              <a:rPr lang="en-US" sz="1700">
                <a:solidFill>
                  <a:srgbClr val="A9599A"/>
                </a:solidFill>
              </a:rPr>
              <a:t>solvent-based</a:t>
            </a:r>
            <a:r>
              <a:rPr lang="en-US" sz="1700" b="0">
                <a:solidFill>
                  <a:srgbClr val="A9599A"/>
                </a:solidFill>
              </a:rPr>
              <a:t>. </a:t>
            </a:r>
          </a:p>
          <a:p>
            <a:pPr marL="682625" indent="-339725" algn="just">
              <a:buClr>
                <a:srgbClr val="CC0000"/>
              </a:buClr>
              <a:buSzPct val="120000"/>
              <a:buFont typeface="Webdings" pitchFamily="18" charset="2"/>
              <a:buChar char="¥"/>
            </a:pPr>
            <a:r>
              <a:rPr lang="en-US" sz="1700" b="0">
                <a:solidFill>
                  <a:srgbClr val="A9599A"/>
                </a:solidFill>
              </a:rPr>
              <a:t>  </a:t>
            </a:r>
            <a:r>
              <a:rPr lang="en-US" sz="1700">
                <a:solidFill>
                  <a:schemeClr val="tx1"/>
                </a:solidFill>
              </a:rPr>
              <a:t>Catalyzed coatings </a:t>
            </a:r>
            <a:r>
              <a:rPr lang="en-US" sz="1700" b="0">
                <a:solidFill>
                  <a:schemeClr val="tx1"/>
                </a:solidFill>
              </a:rPr>
              <a:t>set quickly. Samples of those coatings </a:t>
            </a:r>
            <a:r>
              <a:rPr lang="en-US" sz="1700">
                <a:solidFill>
                  <a:schemeClr val="tx1"/>
                </a:solidFill>
              </a:rPr>
              <a:t>must be submitted in fractions </a:t>
            </a:r>
            <a:r>
              <a:rPr lang="en-US" sz="1700" b="0">
                <a:solidFill>
                  <a:schemeClr val="tx1"/>
                </a:solidFill>
              </a:rPr>
              <a:t>with the </a:t>
            </a:r>
            <a:r>
              <a:rPr lang="en-US" sz="1700">
                <a:solidFill>
                  <a:schemeClr val="tx1"/>
                </a:solidFill>
              </a:rPr>
              <a:t>mix ratio provided.</a:t>
            </a:r>
          </a:p>
          <a:p>
            <a:pPr marL="682625" indent="-339725" algn="just">
              <a:buClr>
                <a:srgbClr val="CC0000"/>
              </a:buClr>
              <a:buSzPct val="120000"/>
              <a:buFont typeface="Webdings" pitchFamily="18" charset="2"/>
              <a:buChar char="¥"/>
            </a:pPr>
            <a:r>
              <a:rPr lang="en-US" sz="1700" b="0">
                <a:solidFill>
                  <a:srgbClr val="A9599A"/>
                </a:solidFill>
              </a:rPr>
              <a:t>The </a:t>
            </a:r>
            <a:r>
              <a:rPr lang="en-US" sz="1700">
                <a:solidFill>
                  <a:srgbClr val="A9599A"/>
                </a:solidFill>
              </a:rPr>
              <a:t>sample cans </a:t>
            </a:r>
            <a:r>
              <a:rPr lang="en-US" sz="1700" b="0">
                <a:solidFill>
                  <a:srgbClr val="A9599A"/>
                </a:solidFill>
              </a:rPr>
              <a:t>should be </a:t>
            </a:r>
            <a:r>
              <a:rPr lang="en-US" sz="1700">
                <a:solidFill>
                  <a:srgbClr val="A9599A"/>
                </a:solidFill>
              </a:rPr>
              <a:t>filled to the neck </a:t>
            </a:r>
            <a:r>
              <a:rPr lang="en-US" sz="1700" b="0">
                <a:solidFill>
                  <a:srgbClr val="A9599A"/>
                </a:solidFill>
              </a:rPr>
              <a:t>of the container and </a:t>
            </a:r>
            <a:r>
              <a:rPr lang="en-US" sz="1700">
                <a:solidFill>
                  <a:srgbClr val="A9599A"/>
                </a:solidFill>
              </a:rPr>
              <a:t>shipped the same day </a:t>
            </a:r>
            <a:r>
              <a:rPr lang="en-US" sz="1700" b="0">
                <a:solidFill>
                  <a:srgbClr val="A9599A"/>
                </a:solidFill>
              </a:rPr>
              <a:t>to prevent the loss of volatiles.</a:t>
            </a:r>
          </a:p>
          <a:p>
            <a:pPr marL="682625" indent="-339725" algn="just">
              <a:buClr>
                <a:srgbClr val="CC0000"/>
              </a:buClr>
              <a:buSzPct val="120000"/>
              <a:buFont typeface="Webdings" pitchFamily="18" charset="2"/>
              <a:buChar char="¥"/>
            </a:pPr>
            <a:r>
              <a:rPr lang="en-US" sz="1700" b="0">
                <a:solidFill>
                  <a:schemeClr val="tx1"/>
                </a:solidFill>
              </a:rPr>
              <a:t>Samples must be submitted in </a:t>
            </a:r>
            <a:r>
              <a:rPr lang="en-US" sz="1700">
                <a:solidFill>
                  <a:schemeClr val="tx1"/>
                </a:solidFill>
              </a:rPr>
              <a:t>275 cc aluminum containers</a:t>
            </a:r>
            <a:r>
              <a:rPr lang="en-US" sz="1700" b="0">
                <a:solidFill>
                  <a:schemeClr val="tx1"/>
                </a:solidFill>
              </a:rPr>
              <a:t>.</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kumimoji="0" lang="en-US" sz="3200">
                <a:solidFill>
                  <a:srgbClr val="009688"/>
                </a:solidFill>
                <a:effectLst>
                  <a:outerShdw blurRad="38100" dist="38100" dir="2700000" algn="tl">
                    <a:srgbClr val="000000"/>
                  </a:outerShdw>
                </a:effectLst>
              </a:rPr>
              <a:t>NOTES ON PAINT  ANALYSIS  Continued</a:t>
            </a:r>
            <a:br>
              <a:rPr kumimoji="0" lang="en-US" sz="3200">
                <a:solidFill>
                  <a:srgbClr val="009688"/>
                </a:solidFill>
                <a:effectLst>
                  <a:outerShdw blurRad="38100" dist="38100" dir="2700000" algn="tl">
                    <a:srgbClr val="000000"/>
                  </a:outerShdw>
                </a:effectLst>
              </a:rPr>
            </a:br>
            <a:endParaRPr kumimoji="0" lang="en-US" sz="3200">
              <a:solidFill>
                <a:srgbClr val="009688"/>
              </a:solidFill>
              <a:effectLst>
                <a:outerShdw blurRad="38100" dist="38100" dir="2700000" algn="tl">
                  <a:srgbClr val="000000"/>
                </a:outerShdw>
              </a:effectLst>
            </a:endParaRPr>
          </a:p>
        </p:txBody>
      </p:sp>
      <p:sp>
        <p:nvSpPr>
          <p:cNvPr id="219139" name="Rectangle 3"/>
          <p:cNvSpPr>
            <a:spLocks noGrp="1" noChangeArrowheads="1"/>
          </p:cNvSpPr>
          <p:nvPr>
            <p:ph type="body" sz="half" idx="1"/>
          </p:nvPr>
        </p:nvSpPr>
        <p:spPr/>
        <p:txBody>
          <a:bodyPr/>
          <a:lstStyle/>
          <a:p>
            <a:pPr>
              <a:lnSpc>
                <a:spcPct val="80000"/>
              </a:lnSpc>
            </a:pPr>
            <a:r>
              <a:rPr kumimoji="0" lang="en-US" sz="1200">
                <a:latin typeface="Arial" pitchFamily="34" charset="0"/>
              </a:rPr>
              <a:t>The reference method for</a:t>
            </a:r>
            <a:r>
              <a:rPr kumimoji="0" lang="en-US" sz="1200" b="1">
                <a:latin typeface="Arial" pitchFamily="34" charset="0"/>
              </a:rPr>
              <a:t> Water in Paints and Coatings by Karl Fischer Method </a:t>
            </a:r>
            <a:r>
              <a:rPr kumimoji="0" lang="en-US" sz="1200">
                <a:latin typeface="Arial" pitchFamily="34" charset="0"/>
              </a:rPr>
              <a:t>is ASTM D 4017.  The paint is dissolved in an appropriate solvent and titrated directly with a standardized reagent to an electrometric end point to determine the </a:t>
            </a:r>
            <a:r>
              <a:rPr kumimoji="0" lang="en-US" sz="1200" b="1">
                <a:latin typeface="Arial" pitchFamily="34" charset="0"/>
              </a:rPr>
              <a:t>% water </a:t>
            </a:r>
            <a:r>
              <a:rPr kumimoji="0" lang="en-US" sz="1200">
                <a:latin typeface="Arial" pitchFamily="34" charset="0"/>
              </a:rPr>
              <a:t>in the sample.  The water analysis is performed using the Mettler Toledo DL-38 Karl Fischer Titrator.     </a:t>
            </a:r>
          </a:p>
          <a:p>
            <a:pPr>
              <a:lnSpc>
                <a:spcPct val="80000"/>
              </a:lnSpc>
              <a:buFont typeface="Webdings" pitchFamily="18" charset="2"/>
              <a:buNone/>
            </a:pPr>
            <a:endParaRPr kumimoji="0" lang="en-US" sz="1200">
              <a:latin typeface="Arial" pitchFamily="34" charset="0"/>
            </a:endParaRPr>
          </a:p>
          <a:p>
            <a:pPr>
              <a:lnSpc>
                <a:spcPct val="80000"/>
              </a:lnSpc>
            </a:pPr>
            <a:r>
              <a:rPr kumimoji="0" lang="en-US" sz="1200">
                <a:solidFill>
                  <a:srgbClr val="A9599A"/>
                </a:solidFill>
                <a:latin typeface="Arial" pitchFamily="34" charset="0"/>
              </a:rPr>
              <a:t> The reference method for</a:t>
            </a:r>
            <a:r>
              <a:rPr kumimoji="0" lang="en-US" sz="1200" b="1">
                <a:solidFill>
                  <a:srgbClr val="A9599A"/>
                </a:solidFill>
                <a:latin typeface="Arial" pitchFamily="34" charset="0"/>
              </a:rPr>
              <a:t> Volatile Content of Coatings </a:t>
            </a:r>
            <a:r>
              <a:rPr kumimoji="0" lang="en-US" sz="1200">
                <a:solidFill>
                  <a:srgbClr val="A9599A"/>
                </a:solidFill>
                <a:latin typeface="Arial" pitchFamily="34" charset="0"/>
              </a:rPr>
              <a:t>is ASTM D 2369.  The sample is weighed into an aluminum dish containing 3 mL of an appropriate solvent, dispersed and heated in an oven at 110 </a:t>
            </a:r>
            <a:r>
              <a:rPr kumimoji="0" lang="en-US" sz="1200" baseline="30000">
                <a:solidFill>
                  <a:srgbClr val="A9599A"/>
                </a:solidFill>
                <a:latin typeface="Arial" pitchFamily="34" charset="0"/>
              </a:rPr>
              <a:t>o</a:t>
            </a:r>
            <a:r>
              <a:rPr kumimoji="0" lang="en-US" sz="1200">
                <a:solidFill>
                  <a:srgbClr val="A9599A"/>
                </a:solidFill>
                <a:latin typeface="Arial" pitchFamily="34" charset="0"/>
              </a:rPr>
              <a:t>C for 60 minutes.  The </a:t>
            </a:r>
            <a:r>
              <a:rPr kumimoji="0" lang="en-US" sz="1200" b="1">
                <a:solidFill>
                  <a:srgbClr val="A9599A"/>
                </a:solidFill>
                <a:latin typeface="Arial" pitchFamily="34" charset="0"/>
              </a:rPr>
              <a:t>% Volatile Content</a:t>
            </a:r>
            <a:r>
              <a:rPr kumimoji="0" lang="en-US" sz="1200">
                <a:solidFill>
                  <a:srgbClr val="A9599A"/>
                </a:solidFill>
                <a:latin typeface="Arial" pitchFamily="34" charset="0"/>
              </a:rPr>
              <a:t> is calculated from the loss in weight. </a:t>
            </a:r>
          </a:p>
          <a:p>
            <a:pPr>
              <a:lnSpc>
                <a:spcPct val="80000"/>
              </a:lnSpc>
              <a:buFont typeface="Webdings" pitchFamily="18" charset="2"/>
              <a:buNone/>
            </a:pPr>
            <a:endParaRPr kumimoji="0" lang="en-US" sz="1200">
              <a:solidFill>
                <a:srgbClr val="A9599A"/>
              </a:solidFill>
              <a:latin typeface="Arial" pitchFamily="34" charset="0"/>
            </a:endParaRPr>
          </a:p>
          <a:p>
            <a:pPr>
              <a:lnSpc>
                <a:spcPct val="80000"/>
              </a:lnSpc>
            </a:pPr>
            <a:r>
              <a:rPr kumimoji="0" lang="en-US" sz="1200">
                <a:solidFill>
                  <a:srgbClr val="A9599A"/>
                </a:solidFill>
                <a:latin typeface="Arial" pitchFamily="34" charset="0"/>
              </a:rPr>
              <a:t> </a:t>
            </a:r>
            <a:r>
              <a:rPr kumimoji="0" lang="en-US" sz="1200">
                <a:latin typeface="Arial" pitchFamily="34" charset="0"/>
              </a:rPr>
              <a:t>The reference method for </a:t>
            </a:r>
            <a:r>
              <a:rPr kumimoji="0" lang="en-US" sz="1200" b="1">
                <a:latin typeface="Arial" pitchFamily="34" charset="0"/>
              </a:rPr>
              <a:t>Density </a:t>
            </a:r>
            <a:r>
              <a:rPr kumimoji="0" lang="en-US" sz="1200">
                <a:latin typeface="Arial" pitchFamily="34" charset="0"/>
              </a:rPr>
              <a:t>of Liquids by Digital Density Meter is ASTM D 1475.  A small volume of the sample is introduced into an oscillating sample tube and the change in oscillating frequency caused by the change in the mass of the tube is used in conjunction with the calibration data to determine the density of the sample.  The </a:t>
            </a:r>
            <a:r>
              <a:rPr kumimoji="0" lang="en-US" sz="1200" b="1">
                <a:latin typeface="Arial" pitchFamily="34" charset="0"/>
              </a:rPr>
              <a:t>density</a:t>
            </a:r>
            <a:r>
              <a:rPr kumimoji="0" lang="en-US" sz="1200">
                <a:latin typeface="Arial" pitchFamily="34" charset="0"/>
              </a:rPr>
              <a:t> analysis is performed using the Paar DMA 48 Density Meter.      </a:t>
            </a:r>
          </a:p>
          <a:p>
            <a:pPr>
              <a:lnSpc>
                <a:spcPct val="80000"/>
              </a:lnSpc>
            </a:pPr>
            <a:endParaRPr lang="en-US" sz="1200">
              <a:latin typeface="Arial" pitchFamily="34" charset="0"/>
            </a:endParaRPr>
          </a:p>
        </p:txBody>
      </p:sp>
      <p:pic>
        <p:nvPicPr>
          <p:cNvPr id="219140" name="Picture 4" descr="PaintH2O"/>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2571750"/>
            <a:ext cx="3276600" cy="262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600200" y="2971800"/>
            <a:ext cx="7239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ingdings" pitchFamily="2" charset="2"/>
              <a:buNone/>
            </a:pPr>
            <a:r>
              <a:rPr lang="en-US" sz="1800" b="0">
                <a:latin typeface="Arial" pitchFamily="34" charset="0"/>
              </a:rPr>
              <a:t>The weight and volume of stainless steel disk is determined by weighing in air and in a liquid of known density.</a:t>
            </a:r>
          </a:p>
          <a:p>
            <a:pPr>
              <a:lnSpc>
                <a:spcPct val="90000"/>
              </a:lnSpc>
              <a:spcBef>
                <a:spcPct val="50000"/>
              </a:spcBef>
              <a:buFont typeface="Wingdings" pitchFamily="2" charset="2"/>
              <a:buNone/>
            </a:pPr>
            <a:endParaRPr lang="en-US" sz="1800" b="0">
              <a:latin typeface="Arial" pitchFamily="34" charset="0"/>
            </a:endParaRPr>
          </a:p>
          <a:p>
            <a:pPr>
              <a:lnSpc>
                <a:spcPct val="90000"/>
              </a:lnSpc>
              <a:spcBef>
                <a:spcPct val="50000"/>
              </a:spcBef>
              <a:buFont typeface="Wingdings" pitchFamily="2" charset="2"/>
              <a:buNone/>
            </a:pPr>
            <a:r>
              <a:rPr lang="en-US" sz="1800" b="0">
                <a:solidFill>
                  <a:srgbClr val="990099"/>
                </a:solidFill>
                <a:latin typeface="Arial" pitchFamily="34" charset="0"/>
              </a:rPr>
              <a:t> After the disks are coated with paint and dried, the weight and volume of the coated disk is determined by weighing in air and in a liquid of known density.</a:t>
            </a:r>
          </a:p>
          <a:p>
            <a:pPr>
              <a:lnSpc>
                <a:spcPct val="90000"/>
              </a:lnSpc>
              <a:spcBef>
                <a:spcPct val="50000"/>
              </a:spcBef>
              <a:buFont typeface="Wingdings" pitchFamily="2" charset="2"/>
              <a:buNone/>
            </a:pPr>
            <a:endParaRPr lang="en-US" sz="1800" b="0">
              <a:solidFill>
                <a:srgbClr val="990099"/>
              </a:solidFill>
              <a:latin typeface="Arial" pitchFamily="34" charset="0"/>
            </a:endParaRPr>
          </a:p>
          <a:p>
            <a:pPr>
              <a:lnSpc>
                <a:spcPct val="90000"/>
              </a:lnSpc>
              <a:spcBef>
                <a:spcPct val="50000"/>
              </a:spcBef>
              <a:buFont typeface="Wingdings" pitchFamily="2" charset="2"/>
              <a:buNone/>
            </a:pPr>
            <a:r>
              <a:rPr lang="en-US" sz="1800" b="0">
                <a:solidFill>
                  <a:srgbClr val="990099"/>
                </a:solidFill>
                <a:latin typeface="Arial" pitchFamily="34" charset="0"/>
              </a:rPr>
              <a:t> </a:t>
            </a:r>
            <a:r>
              <a:rPr lang="en-US" sz="1800" b="0">
                <a:latin typeface="Arial" pitchFamily="34" charset="0"/>
              </a:rPr>
              <a:t>The volume of the paint film is equal to the quotient of the weight loss of the coated disk (due to the Archimedes buoyancy effect) divided by the density of the liquid displaced.</a:t>
            </a:r>
          </a:p>
        </p:txBody>
      </p:sp>
      <p:sp>
        <p:nvSpPr>
          <p:cNvPr id="108547" name="Rectangle 3"/>
          <p:cNvSpPr>
            <a:spLocks noChangeArrowheads="1"/>
          </p:cNvSpPr>
          <p:nvPr/>
        </p:nvSpPr>
        <p:spPr bwMode="auto">
          <a:xfrm>
            <a:off x="1600200" y="1981200"/>
            <a:ext cx="7129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buFont typeface="Wingdings" pitchFamily="2" charset="2"/>
              <a:buNone/>
            </a:pPr>
            <a:r>
              <a:rPr lang="en-US">
                <a:solidFill>
                  <a:srgbClr val="990099"/>
                </a:solidFill>
              </a:rPr>
              <a:t>ASTM Method D 2697 - Volume Nonvolatile Matter in Clear and Pigmented Coatings (% nonvolatiles by weight).</a:t>
            </a:r>
          </a:p>
        </p:txBody>
      </p:sp>
      <p:sp>
        <p:nvSpPr>
          <p:cNvPr id="108548" name="WordArt 4" descr="Wide upward diagonal"/>
          <p:cNvSpPr>
            <a:spLocks noChangeArrowheads="1" noChangeShapeType="1" noTextEdit="1"/>
          </p:cNvSpPr>
          <p:nvPr/>
        </p:nvSpPr>
        <p:spPr bwMode="auto">
          <a:xfrm>
            <a:off x="2819400" y="685800"/>
            <a:ext cx="4895850"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kern="10">
                <a:ln w="9525">
                  <a:solidFill>
                    <a:srgbClr val="000000"/>
                  </a:solidFill>
                  <a:round/>
                  <a:headEnd/>
                  <a:tailEnd/>
                </a:ln>
                <a:pattFill prst="wdUpDiag">
                  <a:fgClr>
                    <a:srgbClr val="FC9FCB"/>
                  </a:fgClr>
                  <a:bgClr>
                    <a:srgbClr val="F8B049"/>
                  </a:bgClr>
                </a:pattFill>
                <a:latin typeface="Arial Black"/>
              </a:rPr>
              <a:t>% NONVOLATILE CONTENT OF PAINTS</a:t>
            </a:r>
          </a:p>
        </p:txBody>
      </p:sp>
      <p:pic>
        <p:nvPicPr>
          <p:cNvPr id="108551" name="Picture 7" descr="Tub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554" name="Picture 10" descr="Tub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555" name="Picture 11" descr="Tub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556" name="Picture 12" descr="Tub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1054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8557" name="Picture 13" descr="Tub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
            <a:ext cx="350838"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1000" fill="hold"/>
                                        <p:tgtEl>
                                          <p:spTgt spid="108547"/>
                                        </p:tgtEl>
                                        <p:attrNameLst>
                                          <p:attrName>ppt_w</p:attrName>
                                        </p:attrNameLst>
                                      </p:cBhvr>
                                      <p:tavLst>
                                        <p:tav tm="0">
                                          <p:val>
                                            <p:fltVal val="0"/>
                                          </p:val>
                                        </p:tav>
                                        <p:tav tm="100000">
                                          <p:val>
                                            <p:strVal val="#ppt_w"/>
                                          </p:val>
                                        </p:tav>
                                      </p:tavLst>
                                    </p:anim>
                                    <p:anim calcmode="lin" valueType="num">
                                      <p:cBhvr>
                                        <p:cTn id="8" dur="1000" fill="hold"/>
                                        <p:tgtEl>
                                          <p:spTgt spid="108547"/>
                                        </p:tgtEl>
                                        <p:attrNameLst>
                                          <p:attrName>ppt_h</p:attrName>
                                        </p:attrNameLst>
                                      </p:cBhvr>
                                      <p:tavLst>
                                        <p:tav tm="0">
                                          <p:val>
                                            <p:fltVal val="0"/>
                                          </p:val>
                                        </p:tav>
                                        <p:tav tm="100000">
                                          <p:val>
                                            <p:strVal val="#ppt_h"/>
                                          </p:val>
                                        </p:tav>
                                      </p:tavLst>
                                    </p:anim>
                                    <p:anim calcmode="lin" valueType="num">
                                      <p:cBhvr>
                                        <p:cTn id="9" dur="1000" fill="hold"/>
                                        <p:tgtEl>
                                          <p:spTgt spid="1085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NT Logon Sound.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8546">
                                            <p:txEl>
                                              <p:pRg st="0" end="0"/>
                                            </p:txEl>
                                          </p:spTgt>
                                        </p:tgtEl>
                                        <p:attrNameLst>
                                          <p:attrName>style.visibility</p:attrName>
                                        </p:attrNameLst>
                                      </p:cBhvr>
                                      <p:to>
                                        <p:strVal val="visible"/>
                                      </p:to>
                                    </p:set>
                                    <p:anim calcmode="lin" valueType="num">
                                      <p:cBhvr>
                                        <p:cTn id="15" dur="1000" fill="hold"/>
                                        <p:tgtEl>
                                          <p:spTgt spid="10854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854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85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8546">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Windows NT Logon Sound.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8546">
                                            <p:txEl>
                                              <p:pRg st="2" end="2"/>
                                            </p:txEl>
                                          </p:spTgt>
                                        </p:tgtEl>
                                        <p:attrNameLst>
                                          <p:attrName>style.visibility</p:attrName>
                                        </p:attrNameLst>
                                      </p:cBhvr>
                                      <p:to>
                                        <p:strVal val="visible"/>
                                      </p:to>
                                    </p:set>
                                    <p:anim calcmode="lin" valueType="num">
                                      <p:cBhvr>
                                        <p:cTn id="23" dur="1000" fill="hold"/>
                                        <p:tgtEl>
                                          <p:spTgt spid="10854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854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0854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8546">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Windows NT Logon Sound.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08546">
                                            <p:txEl>
                                              <p:pRg st="4" end="4"/>
                                            </p:txEl>
                                          </p:spTgt>
                                        </p:tgtEl>
                                        <p:attrNameLst>
                                          <p:attrName>style.visibility</p:attrName>
                                        </p:attrNameLst>
                                      </p:cBhvr>
                                      <p:to>
                                        <p:strVal val="visible"/>
                                      </p:to>
                                    </p:set>
                                    <p:anim calcmode="lin" valueType="num">
                                      <p:cBhvr>
                                        <p:cTn id="31" dur="1000" fill="hold"/>
                                        <p:tgtEl>
                                          <p:spTgt spid="10854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854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0854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8546">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3" name="Windows NT Logon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P spid="1085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524000" y="1676400"/>
            <a:ext cx="35052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160000"/>
              </a:lnSpc>
              <a:buFont typeface="Wingdings" pitchFamily="2" charset="2"/>
              <a:buNone/>
            </a:pPr>
            <a:r>
              <a:rPr lang="en-US" b="0">
                <a:solidFill>
                  <a:srgbClr val="990099"/>
                </a:solidFill>
              </a:rPr>
              <a:t> </a:t>
            </a:r>
            <a:r>
              <a:rPr lang="en-US" sz="1400" b="0">
                <a:solidFill>
                  <a:srgbClr val="990099"/>
                </a:solidFill>
              </a:rPr>
              <a:t>From the measured weights and volumes of the disk before and after applying the coating, the weight and volume of the dried coating film are calculated.</a:t>
            </a:r>
          </a:p>
          <a:p>
            <a:pPr>
              <a:lnSpc>
                <a:spcPct val="130000"/>
              </a:lnSpc>
              <a:buFont typeface="Wingdings" pitchFamily="2" charset="2"/>
              <a:buNone/>
            </a:pPr>
            <a:r>
              <a:rPr lang="en-US" sz="1400" b="0">
                <a:solidFill>
                  <a:srgbClr val="990099"/>
                </a:solidFill>
              </a:rPr>
              <a:t>  </a:t>
            </a:r>
            <a:r>
              <a:rPr lang="en-US" sz="1400" b="0">
                <a:solidFill>
                  <a:schemeClr val="tx1"/>
                </a:solidFill>
              </a:rPr>
              <a:t>Based on the density of the liquid coating  and the weight percent nonvolatile matter, the volume of the liquid coating deposited on the coated disk is calculated.</a:t>
            </a:r>
          </a:p>
          <a:p>
            <a:pPr>
              <a:lnSpc>
                <a:spcPct val="130000"/>
              </a:lnSpc>
              <a:buFont typeface="Wingdings" pitchFamily="2" charset="2"/>
              <a:buNone/>
            </a:pPr>
            <a:r>
              <a:rPr lang="en-US" sz="1400" b="0">
                <a:solidFill>
                  <a:srgbClr val="990099"/>
                </a:solidFill>
              </a:rPr>
              <a:t> The volume of the dried coating divided by the volume of liquid liquid coating, multiplied by 100, equals the volume % nonvolatile matter in the total liquid coating.</a:t>
            </a:r>
          </a:p>
          <a:p>
            <a:pPr>
              <a:lnSpc>
                <a:spcPct val="130000"/>
              </a:lnSpc>
              <a:buFont typeface="Wingdings" pitchFamily="2" charset="2"/>
              <a:buNone/>
            </a:pPr>
            <a:endParaRPr lang="en-US" sz="1400" b="0">
              <a:solidFill>
                <a:srgbClr val="990099"/>
              </a:solidFill>
            </a:endParaRPr>
          </a:p>
        </p:txBody>
      </p:sp>
      <p:pic>
        <p:nvPicPr>
          <p:cNvPr id="110595" name="Picture 3" descr="Tub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350838" cy="952500"/>
          </a:xfrm>
          <a:prstGeom prst="rect">
            <a:avLst/>
          </a:prstGeom>
          <a:noFill/>
          <a:extLst>
            <a:ext uri="{909E8E84-426E-40DD-AFC4-6F175D3DCCD1}">
              <a14:hiddenFill xmlns:a14="http://schemas.microsoft.com/office/drawing/2010/main">
                <a:solidFill>
                  <a:srgbClr val="FFFFFF"/>
                </a:solidFill>
              </a14:hiddenFill>
            </a:ext>
          </a:extLst>
        </p:spPr>
      </p:pic>
      <p:sp>
        <p:nvSpPr>
          <p:cNvPr id="110597" name="WordArt 5" descr="Wide upward diagonal"/>
          <p:cNvSpPr>
            <a:spLocks noChangeArrowheads="1" noChangeShapeType="1" noTextEdit="1"/>
          </p:cNvSpPr>
          <p:nvPr/>
        </p:nvSpPr>
        <p:spPr bwMode="auto">
          <a:xfrm>
            <a:off x="2286000" y="685800"/>
            <a:ext cx="4895850"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kern="10">
                <a:ln w="9525">
                  <a:solidFill>
                    <a:srgbClr val="000000"/>
                  </a:solidFill>
                  <a:round/>
                  <a:headEnd/>
                  <a:tailEnd/>
                </a:ln>
                <a:pattFill prst="wdUpDiag">
                  <a:fgClr>
                    <a:srgbClr val="FC9FCB"/>
                  </a:fgClr>
                  <a:bgClr>
                    <a:srgbClr val="F8B049"/>
                  </a:bgClr>
                </a:pattFill>
                <a:latin typeface="Arial Black"/>
              </a:rPr>
              <a:t>% NONVOLATILE CONTENT OF PAINTS   Continued</a:t>
            </a:r>
          </a:p>
        </p:txBody>
      </p:sp>
      <p:pic>
        <p:nvPicPr>
          <p:cNvPr id="110598" name="Picture 6" descr="Tub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Tub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6482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0600" name="Picture 8" descr="Tub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350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9" descr="PaintDis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209800"/>
            <a:ext cx="35814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strips(downRight)">
                                      <p:cBhvr>
                                        <p:cTn id="7" dur="500"/>
                                        <p:tgtEl>
                                          <p:spTgt spid="1105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0594">
                                            <p:txEl>
                                              <p:pRg st="1" end="1"/>
                                            </p:txEl>
                                          </p:spTgt>
                                        </p:tgtEl>
                                        <p:attrNameLst>
                                          <p:attrName>style.visibility</p:attrName>
                                        </p:attrNameLst>
                                      </p:cBhvr>
                                      <p:to>
                                        <p:strVal val="visible"/>
                                      </p:to>
                                    </p:set>
                                    <p:animEffect transition="in" filter="strips(downRight)">
                                      <p:cBhvr>
                                        <p:cTn id="12" dur="500"/>
                                        <p:tgtEl>
                                          <p:spTgt spid="1105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0594">
                                            <p:txEl>
                                              <p:pRg st="2" end="2"/>
                                            </p:txEl>
                                          </p:spTgt>
                                        </p:tgtEl>
                                        <p:attrNameLst>
                                          <p:attrName>style.visibility</p:attrName>
                                        </p:attrNameLst>
                                      </p:cBhvr>
                                      <p:to>
                                        <p:strVal val="visible"/>
                                      </p:to>
                                    </p:set>
                                    <p:animEffect transition="in" filter="strips(downRight)">
                                      <p:cBhvr>
                                        <p:cTn id="17" dur="500"/>
                                        <p:tgtEl>
                                          <p:spTgt spid="110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78" name="Group 22"/>
          <p:cNvGrpSpPr>
            <a:grpSpLocks/>
          </p:cNvGrpSpPr>
          <p:nvPr/>
        </p:nvGrpSpPr>
        <p:grpSpPr bwMode="auto">
          <a:xfrm>
            <a:off x="1066800" y="2133600"/>
            <a:ext cx="1295400" cy="3657600"/>
            <a:chOff x="382" y="1064"/>
            <a:chExt cx="881" cy="2583"/>
          </a:xfrm>
        </p:grpSpPr>
        <p:grpSp>
          <p:nvGrpSpPr>
            <p:cNvPr id="45070" name="Group 14"/>
            <p:cNvGrpSpPr>
              <a:grpSpLocks/>
            </p:cNvGrpSpPr>
            <p:nvPr/>
          </p:nvGrpSpPr>
          <p:grpSpPr bwMode="auto">
            <a:xfrm>
              <a:off x="413" y="1064"/>
              <a:ext cx="814" cy="702"/>
              <a:chOff x="413" y="1064"/>
              <a:chExt cx="814" cy="702"/>
            </a:xfrm>
          </p:grpSpPr>
          <p:grpSp>
            <p:nvGrpSpPr>
              <p:cNvPr id="45061" name="Group 5"/>
              <p:cNvGrpSpPr>
                <a:grpSpLocks/>
              </p:cNvGrpSpPr>
              <p:nvPr/>
            </p:nvGrpSpPr>
            <p:grpSpPr bwMode="auto">
              <a:xfrm>
                <a:off x="442" y="1064"/>
                <a:ext cx="768" cy="239"/>
                <a:chOff x="442" y="1064"/>
                <a:chExt cx="768" cy="239"/>
              </a:xfrm>
            </p:grpSpPr>
            <p:sp>
              <p:nvSpPr>
                <p:cNvPr id="45058" name="Freeform 2"/>
                <p:cNvSpPr>
                  <a:spLocks/>
                </p:cNvSpPr>
                <p:nvPr/>
              </p:nvSpPr>
              <p:spPr bwMode="auto">
                <a:xfrm>
                  <a:off x="446" y="1064"/>
                  <a:ext cx="762" cy="239"/>
                </a:xfrm>
                <a:custGeom>
                  <a:avLst/>
                  <a:gdLst>
                    <a:gd name="T0" fmla="*/ 0 w 762"/>
                    <a:gd name="T1" fmla="*/ 96 h 239"/>
                    <a:gd name="T2" fmla="*/ 0 w 762"/>
                    <a:gd name="T3" fmla="*/ 238 h 239"/>
                    <a:gd name="T4" fmla="*/ 761 w 762"/>
                    <a:gd name="T5" fmla="*/ 96 h 239"/>
                    <a:gd name="T6" fmla="*/ 761 w 762"/>
                    <a:gd name="T7" fmla="*/ 46 h 239"/>
                    <a:gd name="T8" fmla="*/ 703 w 762"/>
                    <a:gd name="T9" fmla="*/ 0 h 239"/>
                    <a:gd name="T10" fmla="*/ 115 w 762"/>
                    <a:gd name="T11" fmla="*/ 0 h 239"/>
                    <a:gd name="T12" fmla="*/ 0 w 762"/>
                    <a:gd name="T13" fmla="*/ 96 h 239"/>
                  </a:gdLst>
                  <a:ahLst/>
                  <a:cxnLst>
                    <a:cxn ang="0">
                      <a:pos x="T0" y="T1"/>
                    </a:cxn>
                    <a:cxn ang="0">
                      <a:pos x="T2" y="T3"/>
                    </a:cxn>
                    <a:cxn ang="0">
                      <a:pos x="T4" y="T5"/>
                    </a:cxn>
                    <a:cxn ang="0">
                      <a:pos x="T6" y="T7"/>
                    </a:cxn>
                    <a:cxn ang="0">
                      <a:pos x="T8" y="T9"/>
                    </a:cxn>
                    <a:cxn ang="0">
                      <a:pos x="T10" y="T11"/>
                    </a:cxn>
                    <a:cxn ang="0">
                      <a:pos x="T12" y="T13"/>
                    </a:cxn>
                  </a:cxnLst>
                  <a:rect l="0" t="0" r="r" b="b"/>
                  <a:pathLst>
                    <a:path w="762" h="239">
                      <a:moveTo>
                        <a:pt x="0" y="96"/>
                      </a:moveTo>
                      <a:lnTo>
                        <a:pt x="0" y="238"/>
                      </a:lnTo>
                      <a:lnTo>
                        <a:pt x="761" y="96"/>
                      </a:lnTo>
                      <a:lnTo>
                        <a:pt x="761" y="46"/>
                      </a:lnTo>
                      <a:lnTo>
                        <a:pt x="703" y="0"/>
                      </a:lnTo>
                      <a:lnTo>
                        <a:pt x="115" y="0"/>
                      </a:lnTo>
                      <a:lnTo>
                        <a:pt x="0" y="96"/>
                      </a:lnTo>
                    </a:path>
                  </a:pathLst>
                </a:custGeom>
                <a:solidFill>
                  <a:srgbClr val="CDD3D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Oval 3"/>
                <p:cNvSpPr>
                  <a:spLocks noChangeArrowheads="1"/>
                </p:cNvSpPr>
                <p:nvPr/>
              </p:nvSpPr>
              <p:spPr bwMode="auto">
                <a:xfrm>
                  <a:off x="442" y="1064"/>
                  <a:ext cx="300" cy="200"/>
                </a:xfrm>
                <a:prstGeom prst="ellipse">
                  <a:avLst/>
                </a:prstGeom>
                <a:solidFill>
                  <a:srgbClr val="CDD3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0" name="Oval 4"/>
                <p:cNvSpPr>
                  <a:spLocks noChangeArrowheads="1"/>
                </p:cNvSpPr>
                <p:nvPr/>
              </p:nvSpPr>
              <p:spPr bwMode="auto">
                <a:xfrm>
                  <a:off x="1082" y="1064"/>
                  <a:ext cx="128" cy="101"/>
                </a:xfrm>
                <a:prstGeom prst="ellipse">
                  <a:avLst/>
                </a:prstGeom>
                <a:solidFill>
                  <a:srgbClr val="CDD3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62" name="Freeform 6"/>
              <p:cNvSpPr>
                <a:spLocks/>
              </p:cNvSpPr>
              <p:nvPr/>
            </p:nvSpPr>
            <p:spPr bwMode="auto">
              <a:xfrm>
                <a:off x="451" y="1149"/>
                <a:ext cx="742" cy="495"/>
              </a:xfrm>
              <a:custGeom>
                <a:avLst/>
                <a:gdLst>
                  <a:gd name="T0" fmla="*/ 741 w 742"/>
                  <a:gd name="T1" fmla="*/ 0 h 495"/>
                  <a:gd name="T2" fmla="*/ 741 w 742"/>
                  <a:gd name="T3" fmla="*/ 494 h 495"/>
                  <a:gd name="T4" fmla="*/ 0 w 742"/>
                  <a:gd name="T5" fmla="*/ 494 h 495"/>
                  <a:gd name="T6" fmla="*/ 0 w 742"/>
                  <a:gd name="T7" fmla="*/ 175 h 495"/>
                  <a:gd name="T8" fmla="*/ 741 w 742"/>
                  <a:gd name="T9" fmla="*/ 0 h 495"/>
                </a:gdLst>
                <a:ahLst/>
                <a:cxnLst>
                  <a:cxn ang="0">
                    <a:pos x="T0" y="T1"/>
                  </a:cxn>
                  <a:cxn ang="0">
                    <a:pos x="T2" y="T3"/>
                  </a:cxn>
                  <a:cxn ang="0">
                    <a:pos x="T4" y="T5"/>
                  </a:cxn>
                  <a:cxn ang="0">
                    <a:pos x="T6" y="T7"/>
                  </a:cxn>
                  <a:cxn ang="0">
                    <a:pos x="T8" y="T9"/>
                  </a:cxn>
                </a:cxnLst>
                <a:rect l="0" t="0" r="r" b="b"/>
                <a:pathLst>
                  <a:path w="742" h="495">
                    <a:moveTo>
                      <a:pt x="741" y="0"/>
                    </a:moveTo>
                    <a:lnTo>
                      <a:pt x="741" y="494"/>
                    </a:lnTo>
                    <a:lnTo>
                      <a:pt x="0" y="494"/>
                    </a:lnTo>
                    <a:lnTo>
                      <a:pt x="0" y="175"/>
                    </a:lnTo>
                    <a:lnTo>
                      <a:pt x="741" y="0"/>
                    </a:lnTo>
                  </a:path>
                </a:pathLst>
              </a:custGeom>
              <a:solidFill>
                <a:srgbClr val="ECECEC"/>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Rectangle 7"/>
              <p:cNvSpPr>
                <a:spLocks noChangeArrowheads="1"/>
              </p:cNvSpPr>
              <p:nvPr/>
            </p:nvSpPr>
            <p:spPr bwMode="auto">
              <a:xfrm>
                <a:off x="535" y="1077"/>
                <a:ext cx="597" cy="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Freeform 8"/>
              <p:cNvSpPr>
                <a:spLocks/>
              </p:cNvSpPr>
              <p:nvPr/>
            </p:nvSpPr>
            <p:spPr bwMode="auto">
              <a:xfrm>
                <a:off x="446" y="1594"/>
                <a:ext cx="747" cy="44"/>
              </a:xfrm>
              <a:custGeom>
                <a:avLst/>
                <a:gdLst>
                  <a:gd name="T0" fmla="*/ 0 w 747"/>
                  <a:gd name="T1" fmla="*/ 43 h 44"/>
                  <a:gd name="T2" fmla="*/ 746 w 747"/>
                  <a:gd name="T3" fmla="*/ 0 h 44"/>
                  <a:gd name="T4" fmla="*/ 746 w 747"/>
                  <a:gd name="T5" fmla="*/ 43 h 44"/>
                  <a:gd name="T6" fmla="*/ 0 w 747"/>
                  <a:gd name="T7" fmla="*/ 43 h 44"/>
                </a:gdLst>
                <a:ahLst/>
                <a:cxnLst>
                  <a:cxn ang="0">
                    <a:pos x="T0" y="T1"/>
                  </a:cxn>
                  <a:cxn ang="0">
                    <a:pos x="T2" y="T3"/>
                  </a:cxn>
                  <a:cxn ang="0">
                    <a:pos x="T4" y="T5"/>
                  </a:cxn>
                  <a:cxn ang="0">
                    <a:pos x="T6" y="T7"/>
                  </a:cxn>
                </a:cxnLst>
                <a:rect l="0" t="0" r="r" b="b"/>
                <a:pathLst>
                  <a:path w="747" h="44">
                    <a:moveTo>
                      <a:pt x="0" y="43"/>
                    </a:moveTo>
                    <a:lnTo>
                      <a:pt x="746" y="0"/>
                    </a:lnTo>
                    <a:lnTo>
                      <a:pt x="746" y="43"/>
                    </a:lnTo>
                    <a:lnTo>
                      <a:pt x="0" y="43"/>
                    </a:lnTo>
                  </a:path>
                </a:pathLst>
              </a:custGeom>
              <a:solidFill>
                <a:srgbClr val="D2D7E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Freeform 9"/>
              <p:cNvSpPr>
                <a:spLocks/>
              </p:cNvSpPr>
              <p:nvPr/>
            </p:nvSpPr>
            <p:spPr bwMode="auto">
              <a:xfrm>
                <a:off x="446" y="1525"/>
                <a:ext cx="747" cy="50"/>
              </a:xfrm>
              <a:custGeom>
                <a:avLst/>
                <a:gdLst>
                  <a:gd name="T0" fmla="*/ 0 w 747"/>
                  <a:gd name="T1" fmla="*/ 49 h 50"/>
                  <a:gd name="T2" fmla="*/ 746 w 747"/>
                  <a:gd name="T3" fmla="*/ 0 h 50"/>
                  <a:gd name="T4" fmla="*/ 746 w 747"/>
                  <a:gd name="T5" fmla="*/ 49 h 50"/>
                  <a:gd name="T6" fmla="*/ 0 w 747"/>
                  <a:gd name="T7" fmla="*/ 49 h 50"/>
                </a:gdLst>
                <a:ahLst/>
                <a:cxnLst>
                  <a:cxn ang="0">
                    <a:pos x="T0" y="T1"/>
                  </a:cxn>
                  <a:cxn ang="0">
                    <a:pos x="T2" y="T3"/>
                  </a:cxn>
                  <a:cxn ang="0">
                    <a:pos x="T4" y="T5"/>
                  </a:cxn>
                  <a:cxn ang="0">
                    <a:pos x="T6" y="T7"/>
                  </a:cxn>
                </a:cxnLst>
                <a:rect l="0" t="0" r="r" b="b"/>
                <a:pathLst>
                  <a:path w="747" h="50">
                    <a:moveTo>
                      <a:pt x="0" y="49"/>
                    </a:moveTo>
                    <a:lnTo>
                      <a:pt x="746" y="0"/>
                    </a:lnTo>
                    <a:lnTo>
                      <a:pt x="746" y="49"/>
                    </a:lnTo>
                    <a:lnTo>
                      <a:pt x="0" y="49"/>
                    </a:lnTo>
                  </a:path>
                </a:pathLst>
              </a:custGeom>
              <a:solidFill>
                <a:srgbClr val="CDD3D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Freeform 10"/>
              <p:cNvSpPr>
                <a:spLocks/>
              </p:cNvSpPr>
              <p:nvPr/>
            </p:nvSpPr>
            <p:spPr bwMode="auto">
              <a:xfrm>
                <a:off x="446" y="1460"/>
                <a:ext cx="747" cy="47"/>
              </a:xfrm>
              <a:custGeom>
                <a:avLst/>
                <a:gdLst>
                  <a:gd name="T0" fmla="*/ 0 w 747"/>
                  <a:gd name="T1" fmla="*/ 46 h 47"/>
                  <a:gd name="T2" fmla="*/ 746 w 747"/>
                  <a:gd name="T3" fmla="*/ 0 h 47"/>
                  <a:gd name="T4" fmla="*/ 746 w 747"/>
                  <a:gd name="T5" fmla="*/ 46 h 47"/>
                  <a:gd name="T6" fmla="*/ 0 w 747"/>
                  <a:gd name="T7" fmla="*/ 46 h 47"/>
                </a:gdLst>
                <a:ahLst/>
                <a:cxnLst>
                  <a:cxn ang="0">
                    <a:pos x="T0" y="T1"/>
                  </a:cxn>
                  <a:cxn ang="0">
                    <a:pos x="T2" y="T3"/>
                  </a:cxn>
                  <a:cxn ang="0">
                    <a:pos x="T4" y="T5"/>
                  </a:cxn>
                  <a:cxn ang="0">
                    <a:pos x="T6" y="T7"/>
                  </a:cxn>
                </a:cxnLst>
                <a:rect l="0" t="0" r="r" b="b"/>
                <a:pathLst>
                  <a:path w="747" h="47">
                    <a:moveTo>
                      <a:pt x="0" y="46"/>
                    </a:moveTo>
                    <a:lnTo>
                      <a:pt x="746" y="0"/>
                    </a:lnTo>
                    <a:lnTo>
                      <a:pt x="746" y="46"/>
                    </a:lnTo>
                    <a:lnTo>
                      <a:pt x="0" y="46"/>
                    </a:lnTo>
                  </a:path>
                </a:pathLst>
              </a:custGeom>
              <a:solidFill>
                <a:srgbClr val="D2D7E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Freeform 11"/>
              <p:cNvSpPr>
                <a:spLocks/>
              </p:cNvSpPr>
              <p:nvPr/>
            </p:nvSpPr>
            <p:spPr bwMode="auto">
              <a:xfrm>
                <a:off x="446" y="1395"/>
                <a:ext cx="747" cy="50"/>
              </a:xfrm>
              <a:custGeom>
                <a:avLst/>
                <a:gdLst>
                  <a:gd name="T0" fmla="*/ 0 w 747"/>
                  <a:gd name="T1" fmla="*/ 49 h 50"/>
                  <a:gd name="T2" fmla="*/ 746 w 747"/>
                  <a:gd name="T3" fmla="*/ 0 h 50"/>
                  <a:gd name="T4" fmla="*/ 746 w 747"/>
                  <a:gd name="T5" fmla="*/ 49 h 50"/>
                  <a:gd name="T6" fmla="*/ 0 w 747"/>
                  <a:gd name="T7" fmla="*/ 49 h 50"/>
                </a:gdLst>
                <a:ahLst/>
                <a:cxnLst>
                  <a:cxn ang="0">
                    <a:pos x="T0" y="T1"/>
                  </a:cxn>
                  <a:cxn ang="0">
                    <a:pos x="T2" y="T3"/>
                  </a:cxn>
                  <a:cxn ang="0">
                    <a:pos x="T4" y="T5"/>
                  </a:cxn>
                  <a:cxn ang="0">
                    <a:pos x="T6" y="T7"/>
                  </a:cxn>
                </a:cxnLst>
                <a:rect l="0" t="0" r="r" b="b"/>
                <a:pathLst>
                  <a:path w="747" h="50">
                    <a:moveTo>
                      <a:pt x="0" y="49"/>
                    </a:moveTo>
                    <a:lnTo>
                      <a:pt x="746" y="0"/>
                    </a:lnTo>
                    <a:lnTo>
                      <a:pt x="746" y="49"/>
                    </a:lnTo>
                    <a:lnTo>
                      <a:pt x="0" y="49"/>
                    </a:lnTo>
                  </a:path>
                </a:pathLst>
              </a:custGeom>
              <a:solidFill>
                <a:srgbClr val="CDD3DE"/>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Rectangle 12"/>
              <p:cNvSpPr>
                <a:spLocks noChangeArrowheads="1"/>
              </p:cNvSpPr>
              <p:nvPr/>
            </p:nvSpPr>
            <p:spPr bwMode="auto">
              <a:xfrm>
                <a:off x="413" y="1664"/>
                <a:ext cx="814" cy="102"/>
              </a:xfrm>
              <a:prstGeom prst="rect">
                <a:avLst/>
              </a:prstGeom>
              <a:solidFill>
                <a:srgbClr val="ABB8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Rectangle 13"/>
              <p:cNvSpPr>
                <a:spLocks noChangeArrowheads="1"/>
              </p:cNvSpPr>
              <p:nvPr/>
            </p:nvSpPr>
            <p:spPr bwMode="auto">
              <a:xfrm>
                <a:off x="434" y="1637"/>
                <a:ext cx="772" cy="36"/>
              </a:xfrm>
              <a:prstGeom prst="rect">
                <a:avLst/>
              </a:prstGeom>
              <a:gradFill rotWithShape="0">
                <a:gsLst>
                  <a:gs pos="0">
                    <a:srgbClr val="D2D7E1"/>
                  </a:gs>
                  <a:gs pos="100000">
                    <a:srgbClr val="D2D7E1">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71" name="Rectangle 15"/>
            <p:cNvSpPr>
              <a:spLocks noChangeArrowheads="1"/>
            </p:cNvSpPr>
            <p:nvPr/>
          </p:nvSpPr>
          <p:spPr bwMode="auto">
            <a:xfrm>
              <a:off x="389" y="1718"/>
              <a:ext cx="861" cy="1856"/>
            </a:xfrm>
            <a:prstGeom prst="rect">
              <a:avLst/>
            </a:prstGeom>
            <a:gradFill rotWithShape="0">
              <a:gsLst>
                <a:gs pos="0">
                  <a:srgbClr val="BFC8E2">
                    <a:gamma/>
                    <a:tint val="30196"/>
                    <a:invGamma/>
                  </a:srgbClr>
                </a:gs>
                <a:gs pos="50000">
                  <a:srgbClr val="BFC8E2"/>
                </a:gs>
                <a:gs pos="100000">
                  <a:srgbClr val="BFC8E2">
                    <a:gamma/>
                    <a:tint val="3019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Oval 16"/>
            <p:cNvSpPr>
              <a:spLocks noChangeArrowheads="1"/>
            </p:cNvSpPr>
            <p:nvPr/>
          </p:nvSpPr>
          <p:spPr bwMode="auto">
            <a:xfrm>
              <a:off x="382" y="3434"/>
              <a:ext cx="881" cy="213"/>
            </a:xfrm>
            <a:prstGeom prst="ellipse">
              <a:avLst/>
            </a:prstGeom>
            <a:gradFill rotWithShape="0">
              <a:gsLst>
                <a:gs pos="0">
                  <a:srgbClr val="CDD3DE">
                    <a:gamma/>
                    <a:tint val="60000"/>
                    <a:invGamma/>
                  </a:srgbClr>
                </a:gs>
                <a:gs pos="100000">
                  <a:srgbClr val="CDD3DE"/>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Oval 17"/>
            <p:cNvSpPr>
              <a:spLocks noChangeArrowheads="1"/>
            </p:cNvSpPr>
            <p:nvPr/>
          </p:nvSpPr>
          <p:spPr bwMode="auto">
            <a:xfrm>
              <a:off x="388" y="3429"/>
              <a:ext cx="862" cy="218"/>
            </a:xfrm>
            <a:prstGeom prst="ellipse">
              <a:avLst/>
            </a:prstGeom>
            <a:solidFill>
              <a:srgbClr val="CDD3D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Oval 18"/>
            <p:cNvSpPr>
              <a:spLocks noChangeArrowheads="1"/>
            </p:cNvSpPr>
            <p:nvPr/>
          </p:nvSpPr>
          <p:spPr bwMode="auto">
            <a:xfrm>
              <a:off x="392" y="3433"/>
              <a:ext cx="858" cy="177"/>
            </a:xfrm>
            <a:prstGeom prst="ellipse">
              <a:avLst/>
            </a:prstGeom>
            <a:solidFill>
              <a:srgbClr val="AFAFC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5" name="Line 19"/>
            <p:cNvSpPr>
              <a:spLocks noChangeShapeType="1"/>
            </p:cNvSpPr>
            <p:nvPr/>
          </p:nvSpPr>
          <p:spPr bwMode="auto">
            <a:xfrm>
              <a:off x="396" y="1793"/>
              <a:ext cx="0" cy="1760"/>
            </a:xfrm>
            <a:prstGeom prst="line">
              <a:avLst/>
            </a:prstGeom>
            <a:noFill/>
            <a:ln w="12700">
              <a:solidFill>
                <a:srgbClr val="CDD3D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6" name="Line 20"/>
            <p:cNvSpPr>
              <a:spLocks noChangeShapeType="1"/>
            </p:cNvSpPr>
            <p:nvPr/>
          </p:nvSpPr>
          <p:spPr bwMode="auto">
            <a:xfrm>
              <a:off x="1158" y="1728"/>
              <a:ext cx="0" cy="1676"/>
            </a:xfrm>
            <a:prstGeom prst="line">
              <a:avLst/>
            </a:prstGeom>
            <a:noFill/>
            <a:ln w="12700">
              <a:solidFill>
                <a:srgbClr val="CDD3DE"/>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7" name="Line 21"/>
            <p:cNvSpPr>
              <a:spLocks noChangeShapeType="1"/>
            </p:cNvSpPr>
            <p:nvPr/>
          </p:nvSpPr>
          <p:spPr bwMode="auto">
            <a:xfrm flipH="1">
              <a:off x="1238" y="1697"/>
              <a:ext cx="3" cy="1780"/>
            </a:xfrm>
            <a:prstGeom prst="line">
              <a:avLst/>
            </a:prstGeom>
            <a:noFill/>
            <a:ln w="12700">
              <a:solidFill>
                <a:srgbClr val="BFC8E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79" name="Rectangle 23"/>
          <p:cNvSpPr>
            <a:spLocks noChangeArrowheads="1"/>
          </p:cNvSpPr>
          <p:nvPr/>
        </p:nvSpPr>
        <p:spPr bwMode="auto">
          <a:xfrm>
            <a:off x="2667000" y="2514600"/>
            <a:ext cx="5181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519113" indent="-519113"/>
            <a:r>
              <a:rPr lang="en-US" sz="2000" b="0"/>
              <a:t>Use small bottles or plastic bags for  collection</a:t>
            </a:r>
          </a:p>
          <a:p>
            <a:pPr marL="519113" indent="-519113"/>
            <a:r>
              <a:rPr lang="en-US" sz="2000"/>
              <a:t>Do not </a:t>
            </a:r>
            <a:r>
              <a:rPr lang="en-US" sz="2000" b="0"/>
              <a:t>use paper towels or cotton swabs to collect samples</a:t>
            </a:r>
          </a:p>
          <a:p>
            <a:pPr marL="519113" indent="-519113"/>
            <a:r>
              <a:rPr lang="en-US" sz="2000" b="0"/>
              <a:t>List possible sources of the material on the submission sheets</a:t>
            </a:r>
          </a:p>
          <a:p>
            <a:pPr marL="519113" indent="-519113"/>
            <a:r>
              <a:rPr lang="en-US" sz="2000" b="0"/>
              <a:t>Collect reference samples for difficult cases</a:t>
            </a:r>
            <a:endParaRPr lang="en-US" b="0"/>
          </a:p>
        </p:txBody>
      </p:sp>
      <p:sp>
        <p:nvSpPr>
          <p:cNvPr id="45080" name="Rectangle 24"/>
          <p:cNvSpPr>
            <a:spLocks noChangeArrowheads="1"/>
          </p:cNvSpPr>
          <p:nvPr/>
        </p:nvSpPr>
        <p:spPr bwMode="auto">
          <a:xfrm>
            <a:off x="1066800" y="985838"/>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buClrTx/>
              <a:buSzTx/>
              <a:buFontTx/>
              <a:buNone/>
            </a:pPr>
            <a:r>
              <a:rPr lang="en-US" sz="4400" i="1">
                <a:solidFill>
                  <a:srgbClr val="009688"/>
                </a:solidFill>
                <a:effectLst>
                  <a:outerShdw blurRad="38100" dist="38100" dir="2700000" algn="tl">
                    <a:srgbClr val="000000"/>
                  </a:outerShdw>
                </a:effectLst>
                <a:latin typeface="Times New Roman" pitchFamily="18" charset="0"/>
              </a:rPr>
              <a:t>Microscopic ID Collection</a:t>
            </a:r>
          </a:p>
        </p:txBody>
      </p:sp>
      <p:sp>
        <p:nvSpPr>
          <p:cNvPr id="45081" name="Rectangle 25"/>
          <p:cNvSpPr>
            <a:spLocks noChangeArrowheads="1"/>
          </p:cNvSpPr>
          <p:nvPr/>
        </p:nvSpPr>
        <p:spPr bwMode="auto">
          <a:xfrm>
            <a:off x="1143000" y="5105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a:buClrTx/>
              <a:buSzTx/>
              <a:buFontTx/>
              <a:buNone/>
            </a:pPr>
            <a:r>
              <a:rPr lang="en-US" b="0" i="1">
                <a:solidFill>
                  <a:srgbClr val="7B00E4"/>
                </a:solidFill>
                <a:latin typeface="Monotype Corsiva" pitchFamily="66" charset="0"/>
              </a:rPr>
              <a:t>50 ml vial</a:t>
            </a:r>
            <a:endParaRPr lang="en-US" sz="3600" i="1">
              <a:solidFill>
                <a:srgbClr val="7B00E4"/>
              </a:solidFill>
              <a:latin typeface="Monotype Corsiva" pitchFamily="66" charset="0"/>
            </a:endParaRPr>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kumimoji="0" lang="en-US" b="1" i="1">
                <a:solidFill>
                  <a:srgbClr val="009688"/>
                </a:solidFill>
                <a:effectLst>
                  <a:outerShdw blurRad="38100" dist="38100" dir="2700000" algn="tl">
                    <a:srgbClr val="000000"/>
                  </a:outerShdw>
                </a:effectLst>
              </a:rPr>
              <a:t>Microscopic ID Continued</a:t>
            </a:r>
          </a:p>
        </p:txBody>
      </p:sp>
      <p:pic>
        <p:nvPicPr>
          <p:cNvPr id="207876" name="Picture 4" descr="Pollen - Ragweed 400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86000" y="1828800"/>
            <a:ext cx="51435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6"/>
          <p:cNvSpPr txBox="1">
            <a:spLocks noChangeArrowheads="1"/>
          </p:cNvSpPr>
          <p:nvPr/>
        </p:nvSpPr>
        <p:spPr bwMode="auto">
          <a:xfrm>
            <a:off x="1143000" y="18288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SzTx/>
              <a:buFontTx/>
              <a:buNone/>
            </a:pPr>
            <a:endParaRPr lang="en-US" sz="2800" b="0"/>
          </a:p>
        </p:txBody>
      </p:sp>
      <p:sp>
        <p:nvSpPr>
          <p:cNvPr id="86025" name="Rectangle 9"/>
          <p:cNvSpPr>
            <a:spLocks noGrp="1" noChangeArrowheads="1"/>
          </p:cNvSpPr>
          <p:nvPr>
            <p:ph type="title"/>
          </p:nvPr>
        </p:nvSpPr>
        <p:spPr>
          <a:xfrm>
            <a:off x="914400" y="533400"/>
            <a:ext cx="7772400" cy="914400"/>
          </a:xfrm>
        </p:spPr>
        <p:txBody>
          <a:bodyPr/>
          <a:lstStyle/>
          <a:p>
            <a:r>
              <a:rPr lang="en-US">
                <a:solidFill>
                  <a:srgbClr val="FFCC00"/>
                </a:solidFill>
                <a:effectLst>
                  <a:outerShdw blurRad="38100" dist="38100" dir="2700000" algn="tl">
                    <a:srgbClr val="000000"/>
                  </a:outerShdw>
                </a:effectLst>
              </a:rPr>
              <a:t>Hi-Vol Sampling Tips</a:t>
            </a:r>
          </a:p>
        </p:txBody>
      </p:sp>
      <p:sp>
        <p:nvSpPr>
          <p:cNvPr id="86026" name="Rectangle 10"/>
          <p:cNvSpPr>
            <a:spLocks noGrp="1" noChangeArrowheads="1"/>
          </p:cNvSpPr>
          <p:nvPr>
            <p:ph type="body" sz="half" idx="1"/>
          </p:nvPr>
        </p:nvSpPr>
        <p:spPr>
          <a:xfrm>
            <a:off x="1676400" y="1676400"/>
            <a:ext cx="7162800" cy="1371600"/>
          </a:xfrm>
        </p:spPr>
        <p:txBody>
          <a:bodyPr/>
          <a:lstStyle/>
          <a:p>
            <a:pPr>
              <a:spcBef>
                <a:spcPct val="50000"/>
              </a:spcBef>
              <a:buSzPct val="135000"/>
            </a:pPr>
            <a:r>
              <a:rPr lang="en-US" sz="1800">
                <a:solidFill>
                  <a:srgbClr val="D46A00"/>
                </a:solidFill>
                <a:latin typeface="Lucida Sans Unicode" pitchFamily="34" charset="0"/>
              </a:rPr>
              <a:t>Fold the 8 x 10 inch filter “</a:t>
            </a:r>
            <a:r>
              <a:rPr lang="en-US" sz="1800" b="1" i="1">
                <a:solidFill>
                  <a:srgbClr val="D46A00"/>
                </a:solidFill>
                <a:latin typeface="Lucida Sans Unicode" pitchFamily="34" charset="0"/>
              </a:rPr>
              <a:t>long-ways” </a:t>
            </a:r>
            <a:r>
              <a:rPr lang="en-US" sz="1800">
                <a:solidFill>
                  <a:srgbClr val="D46A00"/>
                </a:solidFill>
                <a:latin typeface="Lucida Sans Unicode" pitchFamily="34" charset="0"/>
              </a:rPr>
              <a:t> so that the particulate is contained on the </a:t>
            </a:r>
            <a:r>
              <a:rPr lang="en-US" sz="1800" b="1">
                <a:solidFill>
                  <a:srgbClr val="D46A00"/>
                </a:solidFill>
                <a:latin typeface="Lucida Sans Unicode" pitchFamily="34" charset="0"/>
              </a:rPr>
              <a:t>inside </a:t>
            </a:r>
            <a:r>
              <a:rPr lang="en-US" sz="1800">
                <a:solidFill>
                  <a:srgbClr val="D46A00"/>
                </a:solidFill>
                <a:latin typeface="Lucida Sans Unicode" pitchFamily="34" charset="0"/>
              </a:rPr>
              <a:t>of the fold.</a:t>
            </a:r>
            <a:endParaRPr lang="en-US" sz="1800">
              <a:solidFill>
                <a:srgbClr val="D46A00"/>
              </a:solidFill>
            </a:endParaRPr>
          </a:p>
          <a:p>
            <a:pPr>
              <a:spcBef>
                <a:spcPct val="50000"/>
              </a:spcBef>
              <a:buSzPct val="135000"/>
            </a:pPr>
            <a:r>
              <a:rPr lang="en-US" sz="1800">
                <a:solidFill>
                  <a:srgbClr val="D46A00"/>
                </a:solidFill>
                <a:latin typeface="Lucida Sans Unicode" pitchFamily="34" charset="0"/>
              </a:rPr>
              <a:t>Place any filter fragments inside the folded filter</a:t>
            </a:r>
          </a:p>
          <a:p>
            <a:pPr>
              <a:spcBef>
                <a:spcPct val="50000"/>
              </a:spcBef>
              <a:buSzPct val="135000"/>
            </a:pPr>
            <a:r>
              <a:rPr lang="en-US" sz="1800" b="1">
                <a:solidFill>
                  <a:srgbClr val="D46A00"/>
                </a:solidFill>
                <a:latin typeface="Lucida Sans Unicode" pitchFamily="34" charset="0"/>
              </a:rPr>
              <a:t>Do not</a:t>
            </a:r>
            <a:r>
              <a:rPr lang="en-US" sz="1800">
                <a:solidFill>
                  <a:srgbClr val="D46A00"/>
                </a:solidFill>
                <a:latin typeface="Lucida Sans Unicode" pitchFamily="34" charset="0"/>
              </a:rPr>
              <a:t> put </a:t>
            </a:r>
            <a:r>
              <a:rPr lang="en-US" sz="1800" i="1">
                <a:solidFill>
                  <a:srgbClr val="D46A00"/>
                </a:solidFill>
                <a:latin typeface="Lucida Sans Unicode" pitchFamily="34" charset="0"/>
              </a:rPr>
              <a:t>Dickson charts</a:t>
            </a:r>
            <a:r>
              <a:rPr lang="en-US" sz="1800">
                <a:solidFill>
                  <a:srgbClr val="D46A00"/>
                </a:solidFill>
                <a:latin typeface="Lucida Sans Unicode" pitchFamily="34" charset="0"/>
              </a:rPr>
              <a:t> inside the folded filter</a:t>
            </a:r>
            <a:endParaRPr lang="en-US" sz="1800"/>
          </a:p>
        </p:txBody>
      </p:sp>
      <p:pic>
        <p:nvPicPr>
          <p:cNvPr id="8602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3276600"/>
            <a:ext cx="66913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533400" y="2362200"/>
            <a:ext cx="83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56" name="Rectangle 4"/>
          <p:cNvSpPr>
            <a:spLocks noChangeArrowheads="1"/>
          </p:cNvSpPr>
          <p:nvPr/>
        </p:nvSpPr>
        <p:spPr bwMode="auto">
          <a:xfrm>
            <a:off x="533400" y="2895600"/>
            <a:ext cx="83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57" name="Rectangle 5"/>
          <p:cNvSpPr>
            <a:spLocks noChangeArrowheads="1"/>
          </p:cNvSpPr>
          <p:nvPr/>
        </p:nvSpPr>
        <p:spPr bwMode="auto">
          <a:xfrm>
            <a:off x="533400" y="42672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58" name="Rectangle 6"/>
          <p:cNvSpPr>
            <a:spLocks noChangeArrowheads="1"/>
          </p:cNvSpPr>
          <p:nvPr/>
        </p:nvSpPr>
        <p:spPr bwMode="auto">
          <a:xfrm>
            <a:off x="533400" y="3733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59" name="Rectangle 7"/>
          <p:cNvSpPr>
            <a:spLocks noChangeArrowheads="1"/>
          </p:cNvSpPr>
          <p:nvPr/>
        </p:nvSpPr>
        <p:spPr bwMode="auto">
          <a:xfrm>
            <a:off x="533400" y="5105400"/>
            <a:ext cx="108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60" name="Rectangle 8"/>
          <p:cNvSpPr>
            <a:spLocks noChangeArrowheads="1"/>
          </p:cNvSpPr>
          <p:nvPr/>
        </p:nvSpPr>
        <p:spPr bwMode="auto">
          <a:xfrm>
            <a:off x="801688" y="1577975"/>
            <a:ext cx="83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57150">
              <a:spcBef>
                <a:spcPct val="20000"/>
              </a:spcBef>
              <a:buClrTx/>
              <a:buSzTx/>
              <a:buFontTx/>
              <a:buNone/>
            </a:pPr>
            <a:r>
              <a:rPr lang="en-US" sz="2400" b="0">
                <a:solidFill>
                  <a:srgbClr val="000000"/>
                </a:solidFill>
                <a:latin typeface="Wingdings" pitchFamily="2" charset="2"/>
              </a:rPr>
              <a:t> </a:t>
            </a:r>
          </a:p>
        </p:txBody>
      </p:sp>
      <p:sp>
        <p:nvSpPr>
          <p:cNvPr id="49167" name="Rectangle 15"/>
          <p:cNvSpPr>
            <a:spLocks noChangeArrowheads="1"/>
          </p:cNvSpPr>
          <p:nvPr/>
        </p:nvSpPr>
        <p:spPr bwMode="auto">
          <a:xfrm>
            <a:off x="1981200" y="29718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57150">
              <a:spcBef>
                <a:spcPct val="20000"/>
              </a:spcBef>
              <a:buClrTx/>
              <a:buSzTx/>
              <a:buFontTx/>
              <a:buNone/>
            </a:pPr>
            <a:r>
              <a:rPr lang="en-US" sz="2400" b="0">
                <a:solidFill>
                  <a:srgbClr val="000000"/>
                </a:solidFill>
                <a:latin typeface="Times New Roman" pitchFamily="18" charset="0"/>
              </a:rPr>
              <a:t>     </a:t>
            </a:r>
            <a:endParaRPr lang="en-US" sz="2300" b="0">
              <a:solidFill>
                <a:srgbClr val="000000"/>
              </a:solidFill>
              <a:latin typeface="Times New Roman" pitchFamily="18" charset="0"/>
            </a:endParaRPr>
          </a:p>
        </p:txBody>
      </p:sp>
      <p:sp>
        <p:nvSpPr>
          <p:cNvPr id="49173" name="Rectangle 21"/>
          <p:cNvSpPr>
            <a:spLocks noGrp="1" noChangeArrowheads="1"/>
          </p:cNvSpPr>
          <p:nvPr>
            <p:ph type="title"/>
          </p:nvPr>
        </p:nvSpPr>
        <p:spPr/>
        <p:txBody>
          <a:bodyPr/>
          <a:lstStyle/>
          <a:p>
            <a:r>
              <a:rPr lang="en-US">
                <a:solidFill>
                  <a:srgbClr val="FFCC00"/>
                </a:solidFill>
                <a:effectLst>
                  <a:outerShdw blurRad="38100" dist="38100" dir="2700000" algn="tl">
                    <a:srgbClr val="000000"/>
                  </a:outerShdw>
                </a:effectLst>
              </a:rPr>
              <a:t>Hi-Vol Sampling Tips</a:t>
            </a:r>
            <a:endParaRPr lang="en-US"/>
          </a:p>
        </p:txBody>
      </p:sp>
      <p:sp>
        <p:nvSpPr>
          <p:cNvPr id="49174" name="Rectangle 22"/>
          <p:cNvSpPr>
            <a:spLocks noGrp="1" noChangeArrowheads="1"/>
          </p:cNvSpPr>
          <p:nvPr>
            <p:ph type="body" idx="1"/>
          </p:nvPr>
        </p:nvSpPr>
        <p:spPr>
          <a:xfrm>
            <a:off x="1600200" y="1828800"/>
            <a:ext cx="7162800" cy="3429000"/>
          </a:xfrm>
        </p:spPr>
        <p:txBody>
          <a:bodyPr/>
          <a:lstStyle/>
          <a:p>
            <a:r>
              <a:rPr lang="en-US" sz="2400" b="1" dirty="0">
                <a:solidFill>
                  <a:srgbClr val="D46A00"/>
                </a:solidFill>
              </a:rPr>
              <a:t>Do not</a:t>
            </a:r>
            <a:r>
              <a:rPr lang="en-US" sz="2400" dirty="0">
                <a:solidFill>
                  <a:srgbClr val="D46A00"/>
                </a:solidFill>
              </a:rPr>
              <a:t> moisten the flap on the mailer (Use the tabs to keep it shut)</a:t>
            </a:r>
          </a:p>
          <a:p>
            <a:r>
              <a:rPr lang="en-US" sz="2400" dirty="0">
                <a:solidFill>
                  <a:srgbClr val="D46A00"/>
                </a:solidFill>
              </a:rPr>
              <a:t>Be gentle with the filters - they tear easily</a:t>
            </a:r>
          </a:p>
          <a:p>
            <a:r>
              <a:rPr lang="en-US" sz="2400" dirty="0">
                <a:solidFill>
                  <a:srgbClr val="D46A00"/>
                </a:solidFill>
              </a:rPr>
              <a:t>Place the </a:t>
            </a:r>
            <a:r>
              <a:rPr lang="en-US" sz="2400" i="1" dirty="0">
                <a:solidFill>
                  <a:srgbClr val="D46A00"/>
                </a:solidFill>
              </a:rPr>
              <a:t>site bar code</a:t>
            </a:r>
            <a:r>
              <a:rPr lang="en-US" sz="2400" dirty="0">
                <a:solidFill>
                  <a:srgbClr val="D46A00"/>
                </a:solidFill>
              </a:rPr>
              <a:t> in the box on the left side of the filter mailer </a:t>
            </a:r>
          </a:p>
          <a:p>
            <a:r>
              <a:rPr lang="en-US" sz="2400" dirty="0">
                <a:solidFill>
                  <a:srgbClr val="D46A00"/>
                </a:solidFill>
              </a:rPr>
              <a:t>Extra filters may be kept for up to a year from the date on the bar code</a:t>
            </a:r>
          </a:p>
          <a:p>
            <a:r>
              <a:rPr lang="en-US" sz="2400" dirty="0">
                <a:solidFill>
                  <a:srgbClr val="D46A00"/>
                </a:solidFill>
              </a:rPr>
              <a:t>Email </a:t>
            </a:r>
            <a:r>
              <a:rPr lang="en-US" sz="2400" dirty="0" smtClean="0">
                <a:solidFill>
                  <a:srgbClr val="D46A00"/>
                </a:solidFill>
                <a:hlinkClick r:id="rId3"/>
              </a:rPr>
              <a:t>lwilkinson@pa.gov</a:t>
            </a:r>
            <a:r>
              <a:rPr lang="en-US" sz="2400" dirty="0" smtClean="0">
                <a:solidFill>
                  <a:srgbClr val="D46A00"/>
                </a:solidFill>
              </a:rPr>
              <a:t> </a:t>
            </a:r>
            <a:r>
              <a:rPr lang="en-US" sz="2400" dirty="0">
                <a:solidFill>
                  <a:srgbClr val="D46A00"/>
                </a:solidFill>
              </a:rPr>
              <a:t>if you have questions</a:t>
            </a:r>
            <a:endParaRPr lang="en-US" dirty="0"/>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Rectangle 7"/>
          <p:cNvSpPr>
            <a:spLocks noGrp="1" noChangeArrowheads="1"/>
          </p:cNvSpPr>
          <p:nvPr>
            <p:ph type="title"/>
          </p:nvPr>
        </p:nvSpPr>
        <p:spPr/>
        <p:txBody>
          <a:bodyPr/>
          <a:lstStyle/>
          <a:p>
            <a:r>
              <a:rPr lang="en-US"/>
              <a:t>Overview</a:t>
            </a:r>
          </a:p>
        </p:txBody>
      </p:sp>
      <p:sp>
        <p:nvSpPr>
          <p:cNvPr id="135176" name="Rectangle 8"/>
          <p:cNvSpPr>
            <a:spLocks noGrp="1" noChangeArrowheads="1"/>
          </p:cNvSpPr>
          <p:nvPr>
            <p:ph type="body" idx="1"/>
          </p:nvPr>
        </p:nvSpPr>
        <p:spPr>
          <a:xfrm>
            <a:off x="1524000" y="2057400"/>
            <a:ext cx="7162800" cy="4114800"/>
          </a:xfrm>
        </p:spPr>
        <p:txBody>
          <a:bodyPr/>
          <a:lstStyle/>
          <a:p>
            <a:pPr>
              <a:lnSpc>
                <a:spcPct val="80000"/>
              </a:lnSpc>
            </a:pPr>
            <a:r>
              <a:rPr lang="en-US" sz="2800"/>
              <a:t>The Air Chemistry &amp; Gravimetrics Section performs various analyses of fuels including coals, waste liquids and virgin oils, paints and coatings, filters, dustfalls and microscopic analyses in samples for the DEP Bureau of Air Quality and analysis of water and soil samples for various analyses including TOX, HEM &amp; SGT-HEM, total solids, total suspended solids, and total dissolved solids for DEP, DCNR and other state and federal agencies.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solidFill>
                  <a:srgbClr val="FFCC00"/>
                </a:solidFill>
                <a:effectLst>
                  <a:outerShdw blurRad="38100" dist="38100" dir="2700000" algn="tl">
                    <a:srgbClr val="000000"/>
                  </a:outerShdw>
                </a:effectLst>
              </a:rPr>
              <a:t>Hi-Vol Filter Sampling</a:t>
            </a:r>
          </a:p>
        </p:txBody>
      </p:sp>
      <p:sp>
        <p:nvSpPr>
          <p:cNvPr id="184323" name="Rectangle 3"/>
          <p:cNvSpPr>
            <a:spLocks noGrp="1" noChangeArrowheads="1"/>
          </p:cNvSpPr>
          <p:nvPr>
            <p:ph type="body" idx="1"/>
          </p:nvPr>
        </p:nvSpPr>
        <p:spPr>
          <a:xfrm>
            <a:off x="1524000" y="2057400"/>
            <a:ext cx="7162800" cy="4114800"/>
          </a:xfrm>
        </p:spPr>
        <p:txBody>
          <a:bodyPr/>
          <a:lstStyle/>
          <a:p>
            <a:pPr>
              <a:lnSpc>
                <a:spcPct val="80000"/>
              </a:lnSpc>
              <a:spcBef>
                <a:spcPct val="50000"/>
              </a:spcBef>
              <a:buSzPct val="135000"/>
            </a:pPr>
            <a:r>
              <a:rPr lang="en-US" sz="2400">
                <a:solidFill>
                  <a:srgbClr val="D46A00"/>
                </a:solidFill>
                <a:latin typeface="Lucida Sans Unicode" pitchFamily="34" charset="0"/>
              </a:rPr>
              <a:t>Air is drawn through the hi-vol sampler and collected on the 8 x 10 inch glass fiber filter.</a:t>
            </a:r>
            <a:endParaRPr lang="en-US" sz="2400">
              <a:solidFill>
                <a:srgbClr val="D46A00"/>
              </a:solidFill>
            </a:endParaRPr>
          </a:p>
          <a:p>
            <a:pPr>
              <a:lnSpc>
                <a:spcPct val="80000"/>
              </a:lnSpc>
              <a:spcBef>
                <a:spcPct val="50000"/>
              </a:spcBef>
              <a:buSzPct val="135000"/>
            </a:pPr>
            <a:r>
              <a:rPr lang="en-US" sz="2400">
                <a:latin typeface="Lucida Sans Unicode" pitchFamily="34" charset="0"/>
              </a:rPr>
              <a:t>The </a:t>
            </a:r>
            <a:r>
              <a:rPr lang="en-US" sz="2400" b="1">
                <a:latin typeface="Lucida Sans Unicode" pitchFamily="34" charset="0"/>
              </a:rPr>
              <a:t>mass of the particulate</a:t>
            </a:r>
            <a:r>
              <a:rPr lang="en-US" sz="2400">
                <a:latin typeface="Lucida Sans Unicode" pitchFamily="34" charset="0"/>
              </a:rPr>
              <a:t> matter collected is determined by the difference in filter weights prior to and post sampling. The concentration of particulate matter is calculated by dividing the weight gain by the volume of air sampled and reported as ug/m</a:t>
            </a:r>
            <a:r>
              <a:rPr lang="en-US" sz="2400" baseline="30000">
                <a:latin typeface="Lucida Sans Unicode" pitchFamily="34" charset="0"/>
              </a:rPr>
              <a:t>3</a:t>
            </a:r>
            <a:r>
              <a:rPr lang="en-US" sz="2400">
                <a:latin typeface="Lucida Sans Unicode" pitchFamily="34" charset="0"/>
              </a:rPr>
              <a:t>.</a:t>
            </a:r>
          </a:p>
          <a:p>
            <a:pPr>
              <a:lnSpc>
                <a:spcPct val="80000"/>
              </a:lnSpc>
              <a:spcBef>
                <a:spcPct val="50000"/>
              </a:spcBef>
              <a:buSzPct val="135000"/>
            </a:pPr>
            <a:r>
              <a:rPr lang="en-US" sz="2400">
                <a:solidFill>
                  <a:srgbClr val="D46A00"/>
                </a:solidFill>
                <a:latin typeface="Lucida Sans Unicode" pitchFamily="34" charset="0"/>
              </a:rPr>
              <a:t>Filter samples can also be analyzed for sulfate, nitrate, lead and other metals and BaP.</a:t>
            </a:r>
            <a:endParaRPr lang="en-US" sz="2400"/>
          </a:p>
          <a:p>
            <a:pPr>
              <a:lnSpc>
                <a:spcPct val="80000"/>
              </a:lnSpc>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solidFill>
                  <a:srgbClr val="FFCC00"/>
                </a:solidFill>
                <a:effectLst>
                  <a:outerShdw blurRad="38100" dist="38100" dir="2700000" algn="tl">
                    <a:srgbClr val="000000"/>
                  </a:outerShdw>
                </a:effectLst>
              </a:rPr>
              <a:t>Hi-Vol Filter Sampling</a:t>
            </a:r>
          </a:p>
        </p:txBody>
      </p:sp>
      <p:pic>
        <p:nvPicPr>
          <p:cNvPr id="202756" name="Picture 4" descr="Megan_HiVo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574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PM2.5 Monitoring</a:t>
            </a:r>
          </a:p>
        </p:txBody>
      </p:sp>
      <p:graphicFrame>
        <p:nvGraphicFramePr>
          <p:cNvPr id="93187" name="Object 3"/>
          <p:cNvGraphicFramePr>
            <a:graphicFrameLocks noGrp="1" noChangeAspect="1"/>
          </p:cNvGraphicFramePr>
          <p:nvPr>
            <p:ph type="clipArt" sz="half" idx="1"/>
          </p:nvPr>
        </p:nvGraphicFramePr>
        <p:xfrm>
          <a:off x="1938338" y="1828800"/>
          <a:ext cx="2828925" cy="4114800"/>
        </p:xfrm>
        <a:graphic>
          <a:graphicData uri="http://schemas.openxmlformats.org/presentationml/2006/ole">
            <mc:AlternateContent xmlns:mc="http://schemas.openxmlformats.org/markup-compatibility/2006">
              <mc:Choice xmlns:v="urn:schemas-microsoft-com:vml" Requires="v">
                <p:oleObj spid="_x0000_s93194" name="Bitmap Image" r:id="rId5" imgW="1571844" imgH="2285714" progId="Paint.Picture">
                  <p:embed/>
                </p:oleObj>
              </mc:Choice>
              <mc:Fallback>
                <p:oleObj name="Bitmap Image" r:id="rId5" imgW="1571844" imgH="2285714" progId="Paint.Picture">
                  <p:embed/>
                  <p:pic>
                    <p:nvPicPr>
                      <p:cNvPr id="0" name="Object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8338" y="1828800"/>
                        <a:ext cx="2828925" cy="41148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3188" name="Rectangle 4"/>
          <p:cNvSpPr>
            <a:spLocks noGrp="1" noChangeArrowheads="1"/>
          </p:cNvSpPr>
          <p:nvPr>
            <p:ph type="body" sz="half" idx="2"/>
          </p:nvPr>
        </p:nvSpPr>
        <p:spPr/>
        <p:txBody>
          <a:bodyPr/>
          <a:lstStyle/>
          <a:p>
            <a:r>
              <a:rPr lang="en-US" sz="2800"/>
              <a:t>Do not handle filters </a:t>
            </a:r>
          </a:p>
          <a:p>
            <a:r>
              <a:rPr lang="en-US" sz="2800"/>
              <a:t>Apply site bar code to the submission sheet</a:t>
            </a:r>
          </a:p>
          <a:p>
            <a:r>
              <a:rPr lang="en-US" sz="2800"/>
              <a:t>Pre-freeze ice packs before shipping</a:t>
            </a:r>
          </a:p>
          <a:p>
            <a:r>
              <a:rPr lang="en-US" sz="2800"/>
              <a:t>Reset min/max thermometer before shipping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ppt_w</p:attrName>
                                        </p:attrNameLst>
                                      </p:cBhvr>
                                      <p:tavLst>
                                        <p:tav tm="0">
                                          <p:val>
                                            <p:fltVal val="0"/>
                                          </p:val>
                                        </p:tav>
                                        <p:tav tm="100000">
                                          <p:val>
                                            <p:strVal val="#ppt_w"/>
                                          </p:val>
                                        </p:tav>
                                      </p:tavLst>
                                    </p:anim>
                                    <p:anim calcmode="lin" valueType="num">
                                      <p:cBhvr>
                                        <p:cTn id="8" dur="500" fill="hold"/>
                                        <p:tgtEl>
                                          <p:spTgt spid="93187"/>
                                        </p:tgtEl>
                                        <p:attrNameLst>
                                          <p:attrName>ppt_h</p:attrName>
                                        </p:attrNameLst>
                                      </p:cBhvr>
                                      <p:tavLst>
                                        <p:tav tm="0">
                                          <p:val>
                                            <p:fltVal val="0"/>
                                          </p:val>
                                        </p:tav>
                                        <p:tav tm="100000">
                                          <p:val>
                                            <p:strVal val="#ppt_h"/>
                                          </p:val>
                                        </p:tav>
                                      </p:tavLst>
                                    </p:anim>
                                    <p:anim calcmode="lin" valueType="num">
                                      <p:cBhvr>
                                        <p:cTn id="9" dur="500" fill="hold"/>
                                        <p:tgtEl>
                                          <p:spTgt spid="93187"/>
                                        </p:tgtEl>
                                        <p:attrNameLst>
                                          <p:attrName>ppt_x</p:attrName>
                                        </p:attrNameLst>
                                      </p:cBhvr>
                                      <p:tavLst>
                                        <p:tav tm="0">
                                          <p:val>
                                            <p:fltVal val="0.5"/>
                                          </p:val>
                                        </p:tav>
                                        <p:tav tm="100000">
                                          <p:val>
                                            <p:strVal val="#ppt_x"/>
                                          </p:val>
                                        </p:tav>
                                      </p:tavLst>
                                    </p:anim>
                                    <p:anim calcmode="lin" valueType="num">
                                      <p:cBhvr>
                                        <p:cTn id="10" dur="500" fill="hold"/>
                                        <p:tgtEl>
                                          <p:spTgt spid="9318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4000"/>
              <a:t>PM2.5 Monitoring  CONTINUED</a:t>
            </a:r>
          </a:p>
        </p:txBody>
      </p:sp>
      <p:sp>
        <p:nvSpPr>
          <p:cNvPr id="183299" name="Rectangle 3"/>
          <p:cNvSpPr>
            <a:spLocks noGrp="1" noChangeArrowheads="1"/>
          </p:cNvSpPr>
          <p:nvPr>
            <p:ph type="body" idx="1"/>
          </p:nvPr>
        </p:nvSpPr>
        <p:spPr/>
        <p:txBody>
          <a:bodyPr/>
          <a:lstStyle/>
          <a:p>
            <a:pPr marL="990600" lvl="1" indent="-533400">
              <a:lnSpc>
                <a:spcPct val="90000"/>
              </a:lnSpc>
              <a:buFont typeface="Webdings" pitchFamily="18" charset="2"/>
              <a:buNone/>
            </a:pPr>
            <a:r>
              <a:rPr lang="en-US" sz="2400" b="1"/>
              <a:t>PM2.5 particulate</a:t>
            </a:r>
            <a:r>
              <a:rPr lang="en-US" sz="2400"/>
              <a:t> is defined as any particulate</a:t>
            </a:r>
          </a:p>
          <a:p>
            <a:pPr marL="990600" lvl="1" indent="-533400">
              <a:lnSpc>
                <a:spcPct val="90000"/>
              </a:lnSpc>
              <a:buFont typeface="Webdings" pitchFamily="18" charset="2"/>
              <a:buNone/>
            </a:pPr>
            <a:r>
              <a:rPr lang="en-US" sz="2400"/>
              <a:t>having a diameter less than or equal to 2.5 microns.</a:t>
            </a:r>
          </a:p>
          <a:p>
            <a:pPr marL="990600" lvl="1" indent="-533400">
              <a:lnSpc>
                <a:spcPct val="90000"/>
              </a:lnSpc>
              <a:buFont typeface="Webdings" pitchFamily="18" charset="2"/>
              <a:buNone/>
            </a:pPr>
            <a:r>
              <a:rPr lang="en-US" sz="2400"/>
              <a:t>This procedure determines the mass of PM2.5 matter </a:t>
            </a:r>
          </a:p>
          <a:p>
            <a:pPr marL="990600" lvl="1" indent="-533400">
              <a:lnSpc>
                <a:spcPct val="90000"/>
              </a:lnSpc>
              <a:buFont typeface="Webdings" pitchFamily="18" charset="2"/>
              <a:buNone/>
            </a:pPr>
            <a:r>
              <a:rPr lang="en-US" sz="2400"/>
              <a:t>collected on a Teflon filter. The filter is weighed </a:t>
            </a:r>
          </a:p>
          <a:p>
            <a:pPr marL="990600" lvl="1" indent="-533400">
              <a:lnSpc>
                <a:spcPct val="90000"/>
              </a:lnSpc>
              <a:buFont typeface="Webdings" pitchFamily="18" charset="2"/>
              <a:buNone/>
            </a:pPr>
            <a:r>
              <a:rPr lang="en-US" sz="2400"/>
              <a:t>initially, sent to the field where a specified volume of </a:t>
            </a:r>
          </a:p>
          <a:p>
            <a:pPr marL="990600" lvl="1" indent="-533400">
              <a:lnSpc>
                <a:spcPct val="90000"/>
              </a:lnSpc>
              <a:buFont typeface="Webdings" pitchFamily="18" charset="2"/>
              <a:buNone/>
            </a:pPr>
            <a:r>
              <a:rPr lang="en-US" sz="2400"/>
              <a:t>air is pulled through the filter and then returned to </a:t>
            </a:r>
          </a:p>
          <a:p>
            <a:pPr marL="990600" lvl="1" indent="-533400">
              <a:lnSpc>
                <a:spcPct val="90000"/>
              </a:lnSpc>
              <a:buFont typeface="Webdings" pitchFamily="18" charset="2"/>
              <a:buNone/>
            </a:pPr>
            <a:r>
              <a:rPr lang="en-US" sz="2400"/>
              <a:t>the laboratory for a final weight. The difference in </a:t>
            </a:r>
          </a:p>
          <a:p>
            <a:pPr marL="990600" lvl="1" indent="-533400">
              <a:lnSpc>
                <a:spcPct val="90000"/>
              </a:lnSpc>
              <a:buFont typeface="Webdings" pitchFamily="18" charset="2"/>
              <a:buNone/>
            </a:pPr>
            <a:r>
              <a:rPr lang="en-US" sz="2400"/>
              <a:t>mass is reported and combined with the air volume </a:t>
            </a:r>
          </a:p>
          <a:p>
            <a:pPr marL="990600" lvl="1" indent="-533400">
              <a:lnSpc>
                <a:spcPct val="90000"/>
              </a:lnSpc>
              <a:buFont typeface="Webdings" pitchFamily="18" charset="2"/>
              <a:buNone/>
            </a:pPr>
            <a:r>
              <a:rPr lang="en-US" sz="2400"/>
              <a:t>to determine the concentration of PM2.5 particulate.  </a:t>
            </a:r>
          </a:p>
          <a:p>
            <a:pPr marL="990600" lvl="1" indent="-533400">
              <a:lnSpc>
                <a:spcPct val="90000"/>
              </a:lnSpc>
              <a:buFont typeface="Webdings" pitchFamily="18" charset="2"/>
              <a:buNone/>
            </a:pPr>
            <a:r>
              <a:rPr lang="en-US" sz="2400"/>
              <a:t>This is based on method EPA 454/R-98-005.</a:t>
            </a:r>
            <a:endParaRPr lang="en-US" sz="2400" b="1" i="1"/>
          </a:p>
          <a:p>
            <a:pPr marL="609600" indent="-609600">
              <a:lnSpc>
                <a:spcPct val="90000"/>
              </a:lnSpc>
            </a:pPr>
            <a:endParaRPr 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4000"/>
              <a:t>PM2.5 Monitoring  CONTINUED</a:t>
            </a:r>
          </a:p>
        </p:txBody>
      </p:sp>
      <p:pic>
        <p:nvPicPr>
          <p:cNvPr id="192516" name="Picture 4" descr="PM25Rob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574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p:cNvGraphicFramePr>
          <p:nvPr/>
        </p:nvGraphicFramePr>
        <p:xfrm>
          <a:off x="1524000" y="533400"/>
          <a:ext cx="3124200" cy="1752600"/>
        </p:xfrm>
        <a:graphic>
          <a:graphicData uri="http://schemas.openxmlformats.org/presentationml/2006/ole">
            <mc:AlternateContent xmlns:mc="http://schemas.openxmlformats.org/markup-compatibility/2006">
              <mc:Choice xmlns:v="urn:schemas-microsoft-com:vml" Requires="v">
                <p:oleObj spid="_x0000_s51247" name="WordArt" r:id="rId4" imgW="3162240" imgH="2145960" progId="MSWordArt.2">
                  <p:embed/>
                </p:oleObj>
              </mc:Choice>
              <mc:Fallback>
                <p:oleObj name="WordArt" r:id="rId4" imgW="3162240" imgH="2145960" progId="MSWordArt.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334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10" name="Group 10"/>
          <p:cNvGrpSpPr>
            <a:grpSpLocks/>
          </p:cNvGrpSpPr>
          <p:nvPr/>
        </p:nvGrpSpPr>
        <p:grpSpPr bwMode="auto">
          <a:xfrm>
            <a:off x="1371600" y="2819400"/>
            <a:ext cx="2438400" cy="3695700"/>
            <a:chOff x="540" y="1556"/>
            <a:chExt cx="1596" cy="2376"/>
          </a:xfrm>
        </p:grpSpPr>
        <p:sp>
          <p:nvSpPr>
            <p:cNvPr id="51203" name="Rectangle 3"/>
            <p:cNvSpPr>
              <a:spLocks noChangeArrowheads="1"/>
            </p:cNvSpPr>
            <p:nvPr/>
          </p:nvSpPr>
          <p:spPr bwMode="auto">
            <a:xfrm>
              <a:off x="611" y="2089"/>
              <a:ext cx="1455" cy="1650"/>
            </a:xfrm>
            <a:prstGeom prst="rect">
              <a:avLst/>
            </a:prstGeom>
            <a:solidFill>
              <a:srgbClr val="DADADA"/>
            </a:solidFill>
            <a:ln w="12700">
              <a:solidFill>
                <a:srgbClr val="91919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 name="Oval 4"/>
            <p:cNvSpPr>
              <a:spLocks noChangeArrowheads="1"/>
            </p:cNvSpPr>
            <p:nvPr/>
          </p:nvSpPr>
          <p:spPr bwMode="auto">
            <a:xfrm>
              <a:off x="611" y="3527"/>
              <a:ext cx="1455" cy="405"/>
            </a:xfrm>
            <a:prstGeom prst="ellipse">
              <a:avLst/>
            </a:prstGeom>
            <a:solidFill>
              <a:srgbClr val="A3A7A6"/>
            </a:soli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Oval 5"/>
            <p:cNvSpPr>
              <a:spLocks noChangeArrowheads="1"/>
            </p:cNvSpPr>
            <p:nvPr/>
          </p:nvSpPr>
          <p:spPr bwMode="auto">
            <a:xfrm>
              <a:off x="611" y="3421"/>
              <a:ext cx="1455" cy="406"/>
            </a:xfrm>
            <a:prstGeom prst="ellipse">
              <a:avLst/>
            </a:prstGeom>
            <a:solidFill>
              <a:srgbClr val="C4C4C4"/>
            </a:solidFill>
            <a:ln w="127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9" name="Group 9"/>
            <p:cNvGrpSpPr>
              <a:grpSpLocks/>
            </p:cNvGrpSpPr>
            <p:nvPr/>
          </p:nvGrpSpPr>
          <p:grpSpPr bwMode="auto">
            <a:xfrm>
              <a:off x="540" y="1556"/>
              <a:ext cx="1596" cy="701"/>
              <a:chOff x="540" y="1556"/>
              <a:chExt cx="1596" cy="701"/>
            </a:xfrm>
          </p:grpSpPr>
          <p:sp>
            <p:nvSpPr>
              <p:cNvPr id="51206" name="Oval 6"/>
              <p:cNvSpPr>
                <a:spLocks noChangeArrowheads="1"/>
              </p:cNvSpPr>
              <p:nvPr/>
            </p:nvSpPr>
            <p:spPr bwMode="auto">
              <a:xfrm>
                <a:off x="548" y="2020"/>
                <a:ext cx="1580" cy="237"/>
              </a:xfrm>
              <a:prstGeom prst="ellipse">
                <a:avLst/>
              </a:prstGeom>
              <a:solidFill>
                <a:srgbClr val="C4C4C4"/>
              </a:solidFill>
              <a:ln w="25400">
                <a:solidFill>
                  <a:srgbClr val="6C6B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AutoShape 7"/>
              <p:cNvSpPr>
                <a:spLocks noChangeArrowheads="1"/>
              </p:cNvSpPr>
              <p:nvPr/>
            </p:nvSpPr>
            <p:spPr bwMode="auto">
              <a:xfrm>
                <a:off x="540" y="1675"/>
                <a:ext cx="1596" cy="509"/>
              </a:xfrm>
              <a:prstGeom prst="roundRect">
                <a:avLst>
                  <a:gd name="adj" fmla="val 12486"/>
                </a:avLst>
              </a:prstGeom>
              <a:solidFill>
                <a:srgbClr val="C4C4C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Oval 8"/>
              <p:cNvSpPr>
                <a:spLocks noChangeArrowheads="1"/>
              </p:cNvSpPr>
              <p:nvPr/>
            </p:nvSpPr>
            <p:spPr bwMode="auto">
              <a:xfrm>
                <a:off x="548" y="1556"/>
                <a:ext cx="1580" cy="321"/>
              </a:xfrm>
              <a:prstGeom prst="ellipse">
                <a:avLst/>
              </a:prstGeom>
              <a:solidFill>
                <a:srgbClr val="DADADA"/>
              </a:solidFill>
              <a:ln w="25400">
                <a:solidFill>
                  <a:srgbClr val="6C6B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12" name="Rectangle 12"/>
          <p:cNvSpPr>
            <a:spLocks noChangeArrowheads="1"/>
          </p:cNvSpPr>
          <p:nvPr/>
        </p:nvSpPr>
        <p:spPr bwMode="auto">
          <a:xfrm>
            <a:off x="5181600" y="1781175"/>
            <a:ext cx="3290888"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114300" lvl="1">
              <a:spcAft>
                <a:spcPct val="20000"/>
              </a:spcAft>
              <a:buClr>
                <a:srgbClr val="2D63A4"/>
              </a:buClr>
              <a:buSzPct val="135000"/>
              <a:buFont typeface="Monotype Sorts" pitchFamily="2" charset="2"/>
              <a:buNone/>
            </a:pPr>
            <a:r>
              <a:rPr lang="en-US" sz="1600" b="0">
                <a:solidFill>
                  <a:srgbClr val="990099"/>
                </a:solidFill>
                <a:latin typeface="Times New Roman" pitchFamily="18" charset="0"/>
              </a:rPr>
              <a:t>  </a:t>
            </a:r>
            <a:endParaRPr lang="en-US">
              <a:solidFill>
                <a:srgbClr val="26A3FC"/>
              </a:solidFill>
              <a:latin typeface="Lucida Sans Unicode" pitchFamily="34" charset="0"/>
            </a:endParaRPr>
          </a:p>
        </p:txBody>
      </p:sp>
      <p:graphicFrame>
        <p:nvGraphicFramePr>
          <p:cNvPr id="51224" name="Object 24"/>
          <p:cNvGraphicFramePr>
            <a:graphicFrameLocks noGrp="1" noChangeAspect="1"/>
          </p:cNvGraphicFramePr>
          <p:nvPr>
            <p:ph type="clipArt" sz="half" idx="1"/>
          </p:nvPr>
        </p:nvGraphicFramePr>
        <p:xfrm>
          <a:off x="4572000" y="4740275"/>
          <a:ext cx="685800" cy="539750"/>
        </p:xfrm>
        <a:graphic>
          <a:graphicData uri="http://schemas.openxmlformats.org/presentationml/2006/ole">
            <mc:AlternateContent xmlns:mc="http://schemas.openxmlformats.org/markup-compatibility/2006">
              <mc:Choice xmlns:v="urn:schemas-microsoft-com:vml" Requires="v">
                <p:oleObj spid="_x0000_s51248" name="Clip" r:id="rId6" imgW="1672920" imgH="1314720" progId="MS_ClipArt_Gallery.2">
                  <p:embed/>
                </p:oleObj>
              </mc:Choice>
              <mc:Fallback>
                <p:oleObj name="Clip" r:id="rId6" imgW="1672920" imgH="1314720" progId="MS_ClipArt_Gallery.2">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740275"/>
                        <a:ext cx="685800" cy="539750"/>
                      </a:xfrm>
                      <a:prstGeom prst="rect">
                        <a:avLst/>
                      </a:prstGeom>
                    </p:spPr>
                  </p:pic>
                </p:oleObj>
              </mc:Fallback>
            </mc:AlternateContent>
          </a:graphicData>
        </a:graphic>
      </p:graphicFrame>
      <p:sp>
        <p:nvSpPr>
          <p:cNvPr id="51225" name="Rectangle 25"/>
          <p:cNvSpPr>
            <a:spLocks noGrp="1" noChangeArrowheads="1"/>
          </p:cNvSpPr>
          <p:nvPr>
            <p:ph type="body" sz="half" idx="2"/>
          </p:nvPr>
        </p:nvSpPr>
        <p:spPr>
          <a:xfrm>
            <a:off x="5257800" y="2286000"/>
            <a:ext cx="3505200" cy="4114800"/>
          </a:xfrm>
        </p:spPr>
        <p:txBody>
          <a:bodyPr/>
          <a:lstStyle/>
          <a:p>
            <a:pPr marL="117475" lvl="1" indent="0">
              <a:spcBef>
                <a:spcPct val="50000"/>
              </a:spcBef>
              <a:spcAft>
                <a:spcPct val="20000"/>
              </a:spcAft>
              <a:buClr>
                <a:srgbClr val="2D63A4"/>
              </a:buClr>
              <a:buSzPct val="135000"/>
              <a:buFont typeface="Monotype Sorts" pitchFamily="2" charset="2"/>
              <a:buNone/>
            </a:pPr>
            <a:r>
              <a:rPr lang="en-US" sz="1800" b="1">
                <a:solidFill>
                  <a:srgbClr val="26A3FC"/>
                </a:solidFill>
              </a:rPr>
              <a:t>Jars are placed in the field for approximately 30 days.</a:t>
            </a:r>
          </a:p>
          <a:p>
            <a:pPr marL="117475" lvl="1" indent="0">
              <a:spcBef>
                <a:spcPct val="50000"/>
              </a:spcBef>
              <a:spcAft>
                <a:spcPct val="20000"/>
              </a:spcAft>
              <a:buClr>
                <a:srgbClr val="2D63A4"/>
              </a:buClr>
              <a:buSzPct val="135000"/>
              <a:buFont typeface="Monotype Sorts" pitchFamily="2" charset="2"/>
              <a:buNone/>
            </a:pPr>
            <a:r>
              <a:rPr lang="en-US" sz="1800" b="1">
                <a:solidFill>
                  <a:srgbClr val="26A3FC"/>
                </a:solidFill>
              </a:rPr>
              <a:t>Add 5 ml Copper Sulfate in summer to prevent algae growth</a:t>
            </a:r>
            <a:r>
              <a:rPr lang="en-US" sz="1800" b="1">
                <a:solidFill>
                  <a:srgbClr val="26A3FC"/>
                </a:solidFill>
                <a:effectLst>
                  <a:outerShdw blurRad="38100" dist="38100" dir="2700000" algn="tl">
                    <a:srgbClr val="000000"/>
                  </a:outerShdw>
                </a:effectLst>
              </a:rPr>
              <a:t>.</a:t>
            </a:r>
          </a:p>
          <a:p>
            <a:pPr marL="117475" lvl="1" indent="0">
              <a:spcBef>
                <a:spcPct val="50000"/>
              </a:spcBef>
              <a:spcAft>
                <a:spcPct val="20000"/>
              </a:spcAft>
              <a:buClr>
                <a:srgbClr val="2D63A4"/>
              </a:buClr>
              <a:buSzPct val="135000"/>
              <a:buFont typeface="Monotype Sorts" pitchFamily="2" charset="2"/>
              <a:buNone/>
            </a:pPr>
            <a:r>
              <a:rPr lang="en-US" sz="1800" b="1">
                <a:solidFill>
                  <a:srgbClr val="26A3FC"/>
                </a:solidFill>
              </a:rPr>
              <a:t>Add 5 ml of Ethylene Glycol to prevent freezing in the winter</a:t>
            </a:r>
          </a:p>
          <a:p>
            <a:pPr marL="117475" lvl="1" indent="0">
              <a:spcBef>
                <a:spcPct val="50000"/>
              </a:spcBef>
              <a:spcAft>
                <a:spcPct val="20000"/>
              </a:spcAft>
              <a:buClr>
                <a:srgbClr val="2D63A4"/>
              </a:buClr>
              <a:buSzPct val="135000"/>
              <a:buFont typeface="Monotype Sorts" pitchFamily="2" charset="2"/>
              <a:buNone/>
            </a:pPr>
            <a:r>
              <a:rPr lang="en-US" sz="1800" b="1">
                <a:solidFill>
                  <a:srgbClr val="26A3FC"/>
                </a:solidFill>
              </a:rPr>
              <a:t>Plastic jars, holders and instructions for sampling  dustfalls are available from BAQ Central Office</a:t>
            </a:r>
            <a:endParaRPr lang="en-US" sz="1800" b="1">
              <a:solidFill>
                <a:srgbClr val="26A3FC"/>
              </a:solidFill>
              <a:latin typeface="Lucida Sans Unicode" pitchFamily="34" charset="0"/>
            </a:endParaRPr>
          </a:p>
        </p:txBody>
      </p:sp>
      <p:graphicFrame>
        <p:nvGraphicFramePr>
          <p:cNvPr id="51229" name="Object 29"/>
          <p:cNvGraphicFramePr>
            <a:graphicFrameLocks noChangeAspect="1"/>
          </p:cNvGraphicFramePr>
          <p:nvPr/>
        </p:nvGraphicFramePr>
        <p:xfrm>
          <a:off x="4572000" y="3962400"/>
          <a:ext cx="685800" cy="539750"/>
        </p:xfrm>
        <a:graphic>
          <a:graphicData uri="http://schemas.openxmlformats.org/presentationml/2006/ole">
            <mc:AlternateContent xmlns:mc="http://schemas.openxmlformats.org/markup-compatibility/2006">
              <mc:Choice xmlns:v="urn:schemas-microsoft-com:vml" Requires="v">
                <p:oleObj spid="_x0000_s51249" name="Clip" r:id="rId8" imgW="1672920" imgH="1314720" progId="MS_ClipArt_Gallery.2">
                  <p:embed/>
                </p:oleObj>
              </mc:Choice>
              <mc:Fallback>
                <p:oleObj name="Clip" r:id="rId8" imgW="1672920" imgH="1314720" progId="MS_ClipArt_Gallery.2">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962400"/>
                        <a:ext cx="68580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30" name="Object 30"/>
          <p:cNvGraphicFramePr>
            <a:graphicFrameLocks noChangeAspect="1"/>
          </p:cNvGraphicFramePr>
          <p:nvPr/>
        </p:nvGraphicFramePr>
        <p:xfrm>
          <a:off x="4572000" y="2971800"/>
          <a:ext cx="685800" cy="539750"/>
        </p:xfrm>
        <a:graphic>
          <a:graphicData uri="http://schemas.openxmlformats.org/presentationml/2006/ole">
            <mc:AlternateContent xmlns:mc="http://schemas.openxmlformats.org/markup-compatibility/2006">
              <mc:Choice xmlns:v="urn:schemas-microsoft-com:vml" Requires="v">
                <p:oleObj spid="_x0000_s51250" name="Clip" r:id="rId9" imgW="1672920" imgH="1314720" progId="MS_ClipArt_Gallery.2">
                  <p:embed/>
                </p:oleObj>
              </mc:Choice>
              <mc:Fallback>
                <p:oleObj name="Clip" r:id="rId9" imgW="1672920" imgH="1314720" progId="MS_ClipArt_Gallery.2">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971800"/>
                        <a:ext cx="68580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31" name="Object 31"/>
          <p:cNvGraphicFramePr>
            <a:graphicFrameLocks noChangeAspect="1"/>
          </p:cNvGraphicFramePr>
          <p:nvPr/>
        </p:nvGraphicFramePr>
        <p:xfrm>
          <a:off x="4572000" y="2209800"/>
          <a:ext cx="685800" cy="539750"/>
        </p:xfrm>
        <a:graphic>
          <a:graphicData uri="http://schemas.openxmlformats.org/presentationml/2006/ole">
            <mc:AlternateContent xmlns:mc="http://schemas.openxmlformats.org/markup-compatibility/2006">
              <mc:Choice xmlns:v="urn:schemas-microsoft-com:vml" Requires="v">
                <p:oleObj spid="_x0000_s51251" name="Clip" r:id="rId10" imgW="1672920" imgH="1314720" progId="MS_ClipArt_Gallery.2">
                  <p:embed/>
                </p:oleObj>
              </mc:Choice>
              <mc:Fallback>
                <p:oleObj name="Clip" r:id="rId10" imgW="1672920" imgH="1314720" progId="MS_ClipArt_Gallery.2">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09800"/>
                        <a:ext cx="68580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solidFill>
                  <a:srgbClr val="FFCC00"/>
                </a:solidFill>
                <a:effectLst>
                  <a:outerShdw blurRad="38100" dist="38100" dir="2700000" algn="tl">
                    <a:srgbClr val="000000"/>
                  </a:outerShdw>
                </a:effectLst>
              </a:rPr>
              <a:t>Dustfall Analysis   CONTINUED</a:t>
            </a:r>
          </a:p>
        </p:txBody>
      </p:sp>
      <p:sp>
        <p:nvSpPr>
          <p:cNvPr id="185347" name="Rectangle 3"/>
          <p:cNvSpPr>
            <a:spLocks noGrp="1" noChangeArrowheads="1"/>
          </p:cNvSpPr>
          <p:nvPr>
            <p:ph type="body" idx="1"/>
          </p:nvPr>
        </p:nvSpPr>
        <p:spPr/>
        <p:txBody>
          <a:bodyPr/>
          <a:lstStyle/>
          <a:p>
            <a:pPr>
              <a:lnSpc>
                <a:spcPct val="80000"/>
              </a:lnSpc>
              <a:spcBef>
                <a:spcPct val="50000"/>
              </a:spcBef>
              <a:buSzPct val="135000"/>
            </a:pPr>
            <a:r>
              <a:rPr lang="en-US" sz="2400">
                <a:solidFill>
                  <a:srgbClr val="D46A00"/>
                </a:solidFill>
                <a:latin typeface="Lucida Sans Unicode" pitchFamily="34" charset="0"/>
              </a:rPr>
              <a:t>Particulate matter is collected via gravitational settling into an open-mouth container (dustfall jar) for about 30 days.</a:t>
            </a:r>
            <a:endParaRPr lang="en-US" sz="2400">
              <a:solidFill>
                <a:srgbClr val="D46A00"/>
              </a:solidFill>
            </a:endParaRPr>
          </a:p>
          <a:p>
            <a:pPr>
              <a:lnSpc>
                <a:spcPct val="80000"/>
              </a:lnSpc>
              <a:spcBef>
                <a:spcPct val="50000"/>
              </a:spcBef>
              <a:buSzPct val="135000"/>
            </a:pPr>
            <a:r>
              <a:rPr lang="en-US" sz="2400">
                <a:latin typeface="Lucida Sans Unicode" pitchFamily="34" charset="0"/>
              </a:rPr>
              <a:t>The dustfall jar is washed with distilled water, filtered and then evaporated. The insoluble mass is determined by the weight gain of the filter after filtration. The mass of the soluble matter is determined by the weight gain of the beaker after a portion of the filtrate is evaporated.</a:t>
            </a:r>
          </a:p>
          <a:p>
            <a:pPr>
              <a:lnSpc>
                <a:spcPct val="80000"/>
              </a:lnSpc>
              <a:spcBef>
                <a:spcPct val="50000"/>
              </a:spcBef>
              <a:buSzPct val="135000"/>
            </a:pPr>
            <a:r>
              <a:rPr lang="en-US" sz="2400">
                <a:solidFill>
                  <a:srgbClr val="D46A00"/>
                </a:solidFill>
                <a:latin typeface="Lucida Sans Unicode" pitchFamily="34" charset="0"/>
              </a:rPr>
              <a:t>Additional analyses performed for dustfall samples include a microscopic examination, various metals and ions if requested.</a:t>
            </a:r>
            <a:endParaRPr lang="en-US" sz="2400"/>
          </a:p>
          <a:p>
            <a:pPr>
              <a:lnSpc>
                <a:spcPct val="80000"/>
              </a:lnSpc>
            </a:pPr>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solidFill>
                  <a:srgbClr val="FFCC00"/>
                </a:solidFill>
                <a:effectLst>
                  <a:outerShdw blurRad="38100" dist="38100" dir="2700000" algn="tl">
                    <a:srgbClr val="000000"/>
                  </a:outerShdw>
                </a:effectLst>
              </a:rPr>
              <a:t>Dustfall Analysis   CONTINUED</a:t>
            </a:r>
          </a:p>
        </p:txBody>
      </p:sp>
      <p:sp>
        <p:nvSpPr>
          <p:cNvPr id="186371" name="Rectangle 3"/>
          <p:cNvSpPr>
            <a:spLocks noGrp="1" noChangeArrowheads="1"/>
          </p:cNvSpPr>
          <p:nvPr>
            <p:ph type="body" idx="1"/>
          </p:nvPr>
        </p:nvSpPr>
        <p:spPr>
          <a:xfrm>
            <a:off x="1447800" y="2209800"/>
            <a:ext cx="7162800" cy="4114800"/>
          </a:xfrm>
        </p:spPr>
        <p:txBody>
          <a:bodyPr/>
          <a:lstStyle/>
          <a:p>
            <a:pPr>
              <a:lnSpc>
                <a:spcPct val="80000"/>
              </a:lnSpc>
              <a:spcBef>
                <a:spcPct val="50000"/>
              </a:spcBef>
              <a:buSzPct val="135000"/>
            </a:pPr>
            <a:r>
              <a:rPr lang="en-US" sz="2400">
                <a:solidFill>
                  <a:srgbClr val="D46A00"/>
                </a:solidFill>
                <a:latin typeface="Lucida Sans Unicode" pitchFamily="34" charset="0"/>
              </a:rPr>
              <a:t>Results reported for the dustfall sample include: dissolved particulate (g), insoluble particulate (g), % insoluble matter, dustfall (tons/sq</a:t>
            </a:r>
            <a:r>
              <a:rPr lang="en-US" sz="2400" baseline="30000">
                <a:solidFill>
                  <a:srgbClr val="D46A00"/>
                </a:solidFill>
                <a:latin typeface="Lucida Sans Unicode" pitchFamily="34" charset="0"/>
              </a:rPr>
              <a:t>2</a:t>
            </a:r>
            <a:r>
              <a:rPr lang="en-US" sz="2400">
                <a:solidFill>
                  <a:srgbClr val="D46A00"/>
                </a:solidFill>
                <a:latin typeface="Lucida Sans Unicode" pitchFamily="34" charset="0"/>
              </a:rPr>
              <a:t>/month) and the microscopic examination of the insoluble particulate.</a:t>
            </a:r>
          </a:p>
          <a:p>
            <a:pPr>
              <a:lnSpc>
                <a:spcPct val="80000"/>
              </a:lnSpc>
              <a:spcBef>
                <a:spcPct val="50000"/>
              </a:spcBef>
              <a:buSzPct val="135000"/>
              <a:buFont typeface="Webdings" pitchFamily="18" charset="2"/>
              <a:buNone/>
            </a:pPr>
            <a:endParaRPr lang="en-US" sz="2400">
              <a:solidFill>
                <a:srgbClr val="D46A00"/>
              </a:solidFill>
            </a:endParaRPr>
          </a:p>
          <a:p>
            <a:pPr>
              <a:lnSpc>
                <a:spcPct val="80000"/>
              </a:lnSpc>
              <a:spcBef>
                <a:spcPct val="50000"/>
              </a:spcBef>
              <a:buSzPct val="135000"/>
            </a:pPr>
            <a:r>
              <a:rPr lang="en-US" sz="2400">
                <a:solidFill>
                  <a:srgbClr val="D46A00"/>
                </a:solidFill>
                <a:latin typeface="Lucida Sans Unicode" pitchFamily="34" charset="0"/>
              </a:rPr>
              <a:t>Metals analysis is performed on the insoluble portion of the dustfall sample after the microscopic exam is completed.</a:t>
            </a:r>
            <a:endParaRPr lang="en-US" sz="2400"/>
          </a:p>
          <a:p>
            <a:pPr>
              <a:lnSpc>
                <a:spcPct val="80000"/>
              </a:lnSpc>
            </a:pPr>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Analysis of Water Samples</a:t>
            </a:r>
          </a:p>
        </p:txBody>
      </p:sp>
      <p:sp>
        <p:nvSpPr>
          <p:cNvPr id="155651" name="Rectangle 3"/>
          <p:cNvSpPr>
            <a:spLocks noGrp="1" noChangeArrowheads="1"/>
          </p:cNvSpPr>
          <p:nvPr>
            <p:ph type="body" idx="1"/>
          </p:nvPr>
        </p:nvSpPr>
        <p:spPr/>
        <p:txBody>
          <a:bodyPr/>
          <a:lstStyle/>
          <a:p>
            <a:pPr>
              <a:lnSpc>
                <a:spcPct val="90000"/>
              </a:lnSpc>
            </a:pPr>
            <a:r>
              <a:rPr lang="en-US"/>
              <a:t>n-Hexane Extractable Material (HEM) and Silica Gel Treated n-Hexane Extractable Material (SGT-HEM)</a:t>
            </a:r>
          </a:p>
          <a:p>
            <a:pPr>
              <a:lnSpc>
                <a:spcPct val="90000"/>
              </a:lnSpc>
            </a:pPr>
            <a:r>
              <a:rPr lang="en-US">
                <a:solidFill>
                  <a:schemeClr val="accent2"/>
                </a:solidFill>
              </a:rPr>
              <a:t>TOX  - Total Organic Halides</a:t>
            </a:r>
          </a:p>
          <a:p>
            <a:pPr>
              <a:lnSpc>
                <a:spcPct val="90000"/>
              </a:lnSpc>
            </a:pPr>
            <a:r>
              <a:rPr lang="en-US"/>
              <a:t>Osmotic Pressure</a:t>
            </a:r>
          </a:p>
          <a:p>
            <a:pPr>
              <a:lnSpc>
                <a:spcPct val="90000"/>
              </a:lnSpc>
            </a:pPr>
            <a:r>
              <a:rPr lang="en-US">
                <a:solidFill>
                  <a:schemeClr val="accent2"/>
                </a:solidFill>
              </a:rPr>
              <a:t>Total Solids, Total Suspended Solids (TSS), Total Dissolved Solids (TDS) and Settleable Solids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2800"/>
              <a:t>n-Hexane Extractable Material (HEM) and Silica Gel Treated n-Hexane Extractable Material (SGT-HEM)</a:t>
            </a:r>
            <a:br>
              <a:rPr lang="en-US" sz="2800"/>
            </a:br>
            <a:endParaRPr lang="en-US" sz="2800"/>
          </a:p>
        </p:txBody>
      </p:sp>
      <p:sp>
        <p:nvSpPr>
          <p:cNvPr id="157699" name="Rectangle 3"/>
          <p:cNvSpPr>
            <a:spLocks noGrp="1" noChangeArrowheads="1"/>
          </p:cNvSpPr>
          <p:nvPr>
            <p:ph type="body" idx="1"/>
          </p:nvPr>
        </p:nvSpPr>
        <p:spPr/>
        <p:txBody>
          <a:bodyPr/>
          <a:lstStyle/>
          <a:p>
            <a:pPr>
              <a:lnSpc>
                <a:spcPct val="90000"/>
              </a:lnSpc>
            </a:pPr>
            <a:r>
              <a:rPr lang="en-US" sz="2800" dirty="0"/>
              <a:t>Reference method is EPA Method 1664A</a:t>
            </a:r>
          </a:p>
          <a:p>
            <a:pPr>
              <a:lnSpc>
                <a:spcPct val="90000"/>
              </a:lnSpc>
            </a:pPr>
            <a:r>
              <a:rPr lang="en-US" sz="2800" dirty="0">
                <a:solidFill>
                  <a:schemeClr val="accent2"/>
                </a:solidFill>
              </a:rPr>
              <a:t>The sample is extracted with hexane using a solid phase automated extractor. The extract is placed into a pre-weighed aluminum pan and the hexane is evaporated from the extract.</a:t>
            </a:r>
          </a:p>
          <a:p>
            <a:pPr>
              <a:lnSpc>
                <a:spcPct val="90000"/>
              </a:lnSpc>
            </a:pPr>
            <a:r>
              <a:rPr lang="en-US" sz="2800" dirty="0"/>
              <a:t>The pan and the extract is weighed and the  HEM is reported as mg/L.</a:t>
            </a:r>
          </a:p>
          <a:p>
            <a:pPr>
              <a:lnSpc>
                <a:spcPct val="90000"/>
              </a:lnSpc>
            </a:pPr>
            <a:r>
              <a:rPr lang="en-US" sz="2800" dirty="0">
                <a:solidFill>
                  <a:schemeClr val="accent2"/>
                </a:solidFill>
              </a:rPr>
              <a:t>HEM is the material extracted from the water sample and was formerly called Oil &amp; Grease</a:t>
            </a:r>
            <a:r>
              <a:rPr lang="en-US" sz="2800" dirty="0" smtClean="0">
                <a:solidFill>
                  <a:schemeClr val="accent2"/>
                </a:solidFill>
              </a:rPr>
              <a:t>.</a:t>
            </a:r>
          </a:p>
          <a:p>
            <a:pPr>
              <a:lnSpc>
                <a:spcPct val="90000"/>
              </a:lnSpc>
            </a:pPr>
            <a:r>
              <a:rPr lang="en-US" sz="2800" dirty="0" smtClean="0">
                <a:solidFill>
                  <a:schemeClr val="accent2"/>
                </a:solidFill>
              </a:rPr>
              <a:t>Has a 28 day holding time.</a:t>
            </a:r>
            <a:r>
              <a:rPr lang="en-US" sz="2800" dirty="0" smtClean="0"/>
              <a:t>  </a:t>
            </a: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p:cNvGraphicFramePr>
          <p:nvPr/>
        </p:nvGraphicFramePr>
        <p:xfrm>
          <a:off x="1066800" y="4102100"/>
          <a:ext cx="3473450" cy="1930400"/>
        </p:xfrm>
        <a:graphic>
          <a:graphicData uri="http://schemas.openxmlformats.org/presentationml/2006/ole">
            <mc:AlternateContent xmlns:mc="http://schemas.openxmlformats.org/markup-compatibility/2006">
              <mc:Choice xmlns:v="urn:schemas-microsoft-com:vml" Requires="v">
                <p:oleObj spid="_x0000_s4222" name="ClipArt" r:id="rId4" imgW="3473280" imgH="1930320" progId="MS_ClipArt_Gallery.2">
                  <p:embed/>
                </p:oleObj>
              </mc:Choice>
              <mc:Fallback>
                <p:oleObj name="ClipArt" r:id="rId4" imgW="3473280" imgH="193032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02100"/>
                        <a:ext cx="347345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Grp="1" noChangeArrowheads="1"/>
          </p:cNvSpPr>
          <p:nvPr>
            <p:ph type="title"/>
          </p:nvPr>
        </p:nvSpPr>
        <p:spPr>
          <a:noFill/>
          <a:ln/>
          <a:effectLst>
            <a:outerShdw dist="107763" dir="2700000" algn="ctr" rotWithShape="0">
              <a:schemeClr val="bg1"/>
            </a:outerShdw>
          </a:effectLst>
        </p:spPr>
        <p:txBody>
          <a:bodyPr lIns="92075" tIns="46038" rIns="92075" bIns="46038"/>
          <a:lstStyle/>
          <a:p>
            <a:r>
              <a:rPr lang="en-US" b="1">
                <a:solidFill>
                  <a:srgbClr val="55989E"/>
                </a:solidFill>
              </a:rPr>
              <a:t>FUEL ANALYSIS</a:t>
            </a:r>
          </a:p>
        </p:txBody>
      </p:sp>
      <p:grpSp>
        <p:nvGrpSpPr>
          <p:cNvPr id="4212" name="Group 116"/>
          <p:cNvGrpSpPr>
            <a:grpSpLocks/>
          </p:cNvGrpSpPr>
          <p:nvPr/>
        </p:nvGrpSpPr>
        <p:grpSpPr bwMode="auto">
          <a:xfrm>
            <a:off x="6935788" y="1905000"/>
            <a:ext cx="1933575" cy="4111625"/>
            <a:chOff x="4369" y="1200"/>
            <a:chExt cx="1218" cy="2590"/>
          </a:xfrm>
        </p:grpSpPr>
        <p:sp>
          <p:nvSpPr>
            <p:cNvPr id="4106" name="Oval 10"/>
            <p:cNvSpPr>
              <a:spLocks noChangeArrowheads="1"/>
            </p:cNvSpPr>
            <p:nvPr/>
          </p:nvSpPr>
          <p:spPr bwMode="auto">
            <a:xfrm>
              <a:off x="4905" y="2322"/>
              <a:ext cx="60" cy="20"/>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88" name="Group 92"/>
            <p:cNvGrpSpPr>
              <a:grpSpLocks/>
            </p:cNvGrpSpPr>
            <p:nvPr/>
          </p:nvGrpSpPr>
          <p:grpSpPr bwMode="auto">
            <a:xfrm>
              <a:off x="4687" y="2331"/>
              <a:ext cx="469" cy="1459"/>
              <a:chOff x="4687" y="2331"/>
              <a:chExt cx="469" cy="1459"/>
            </a:xfrm>
          </p:grpSpPr>
          <p:grpSp>
            <p:nvGrpSpPr>
              <p:cNvPr id="4184" name="Group 88"/>
              <p:cNvGrpSpPr>
                <a:grpSpLocks/>
              </p:cNvGrpSpPr>
              <p:nvPr/>
            </p:nvGrpSpPr>
            <p:grpSpPr bwMode="auto">
              <a:xfrm>
                <a:off x="4687" y="2403"/>
                <a:ext cx="469" cy="1387"/>
                <a:chOff x="4687" y="2403"/>
                <a:chExt cx="469" cy="1387"/>
              </a:xfrm>
            </p:grpSpPr>
            <p:grpSp>
              <p:nvGrpSpPr>
                <p:cNvPr id="4142" name="Group 46"/>
                <p:cNvGrpSpPr>
                  <a:grpSpLocks/>
                </p:cNvGrpSpPr>
                <p:nvPr/>
              </p:nvGrpSpPr>
              <p:grpSpPr bwMode="auto">
                <a:xfrm>
                  <a:off x="4720" y="2531"/>
                  <a:ext cx="409" cy="1259"/>
                  <a:chOff x="4720" y="2531"/>
                  <a:chExt cx="409" cy="1259"/>
                </a:xfrm>
              </p:grpSpPr>
              <p:grpSp>
                <p:nvGrpSpPr>
                  <p:cNvPr id="4109" name="Group 13"/>
                  <p:cNvGrpSpPr>
                    <a:grpSpLocks/>
                  </p:cNvGrpSpPr>
                  <p:nvPr/>
                </p:nvGrpSpPr>
                <p:grpSpPr bwMode="auto">
                  <a:xfrm>
                    <a:off x="4754" y="2607"/>
                    <a:ext cx="246" cy="552"/>
                    <a:chOff x="4754" y="2607"/>
                    <a:chExt cx="246" cy="552"/>
                  </a:xfrm>
                </p:grpSpPr>
                <p:sp>
                  <p:nvSpPr>
                    <p:cNvPr id="4107" name="Freeform 11"/>
                    <p:cNvSpPr>
                      <a:spLocks/>
                    </p:cNvSpPr>
                    <p:nvPr/>
                  </p:nvSpPr>
                  <p:spPr bwMode="auto">
                    <a:xfrm>
                      <a:off x="4755" y="2607"/>
                      <a:ext cx="239" cy="551"/>
                    </a:xfrm>
                    <a:custGeom>
                      <a:avLst/>
                      <a:gdLst>
                        <a:gd name="T0" fmla="*/ 473 w 478"/>
                        <a:gd name="T1" fmla="*/ 0 h 1103"/>
                        <a:gd name="T2" fmla="*/ 5 w 478"/>
                        <a:gd name="T3" fmla="*/ 943 h 1103"/>
                        <a:gd name="T4" fmla="*/ 0 w 478"/>
                        <a:gd name="T5" fmla="*/ 1103 h 1103"/>
                        <a:gd name="T6" fmla="*/ 478 w 478"/>
                        <a:gd name="T7" fmla="*/ 136 h 1103"/>
                        <a:gd name="T8" fmla="*/ 473 w 478"/>
                        <a:gd name="T9" fmla="*/ 0 h 1103"/>
                      </a:gdLst>
                      <a:ahLst/>
                      <a:cxnLst>
                        <a:cxn ang="0">
                          <a:pos x="T0" y="T1"/>
                        </a:cxn>
                        <a:cxn ang="0">
                          <a:pos x="T2" y="T3"/>
                        </a:cxn>
                        <a:cxn ang="0">
                          <a:pos x="T4" y="T5"/>
                        </a:cxn>
                        <a:cxn ang="0">
                          <a:pos x="T6" y="T7"/>
                        </a:cxn>
                        <a:cxn ang="0">
                          <a:pos x="T8" y="T9"/>
                        </a:cxn>
                      </a:cxnLst>
                      <a:rect l="0" t="0" r="r" b="b"/>
                      <a:pathLst>
                        <a:path w="478" h="1103">
                          <a:moveTo>
                            <a:pt x="473" y="0"/>
                          </a:moveTo>
                          <a:lnTo>
                            <a:pt x="5" y="943"/>
                          </a:lnTo>
                          <a:lnTo>
                            <a:pt x="0" y="1103"/>
                          </a:lnTo>
                          <a:lnTo>
                            <a:pt x="478" y="136"/>
                          </a:lnTo>
                          <a:lnTo>
                            <a:pt x="473"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p:cNvSpPr>
                      <a:spLocks/>
                    </p:cNvSpPr>
                    <p:nvPr/>
                  </p:nvSpPr>
                  <p:spPr bwMode="auto">
                    <a:xfrm>
                      <a:off x="4754" y="2669"/>
                      <a:ext cx="246" cy="490"/>
                    </a:xfrm>
                    <a:custGeom>
                      <a:avLst/>
                      <a:gdLst>
                        <a:gd name="T0" fmla="*/ 19 w 493"/>
                        <a:gd name="T1" fmla="*/ 961 h 981"/>
                        <a:gd name="T2" fmla="*/ 0 w 493"/>
                        <a:gd name="T3" fmla="*/ 981 h 981"/>
                        <a:gd name="T4" fmla="*/ 480 w 493"/>
                        <a:gd name="T5" fmla="*/ 6 h 981"/>
                        <a:gd name="T6" fmla="*/ 493 w 493"/>
                        <a:gd name="T7" fmla="*/ 0 h 981"/>
                        <a:gd name="T8" fmla="*/ 19 w 493"/>
                        <a:gd name="T9" fmla="*/ 961 h 981"/>
                      </a:gdLst>
                      <a:ahLst/>
                      <a:cxnLst>
                        <a:cxn ang="0">
                          <a:pos x="T0" y="T1"/>
                        </a:cxn>
                        <a:cxn ang="0">
                          <a:pos x="T2" y="T3"/>
                        </a:cxn>
                        <a:cxn ang="0">
                          <a:pos x="T4" y="T5"/>
                        </a:cxn>
                        <a:cxn ang="0">
                          <a:pos x="T6" y="T7"/>
                        </a:cxn>
                        <a:cxn ang="0">
                          <a:pos x="T8" y="T9"/>
                        </a:cxn>
                      </a:cxnLst>
                      <a:rect l="0" t="0" r="r" b="b"/>
                      <a:pathLst>
                        <a:path w="493" h="981">
                          <a:moveTo>
                            <a:pt x="19" y="961"/>
                          </a:moveTo>
                          <a:lnTo>
                            <a:pt x="0" y="981"/>
                          </a:lnTo>
                          <a:lnTo>
                            <a:pt x="480" y="6"/>
                          </a:lnTo>
                          <a:lnTo>
                            <a:pt x="493" y="0"/>
                          </a:lnTo>
                          <a:lnTo>
                            <a:pt x="19" y="96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12" name="Group 16"/>
                  <p:cNvGrpSpPr>
                    <a:grpSpLocks/>
                  </p:cNvGrpSpPr>
                  <p:nvPr/>
                </p:nvGrpSpPr>
                <p:grpSpPr bwMode="auto">
                  <a:xfrm>
                    <a:off x="5026" y="3164"/>
                    <a:ext cx="103" cy="518"/>
                    <a:chOff x="5026" y="3164"/>
                    <a:chExt cx="103" cy="518"/>
                  </a:xfrm>
                </p:grpSpPr>
                <p:sp>
                  <p:nvSpPr>
                    <p:cNvPr id="4110" name="Freeform 14"/>
                    <p:cNvSpPr>
                      <a:spLocks/>
                    </p:cNvSpPr>
                    <p:nvPr/>
                  </p:nvSpPr>
                  <p:spPr bwMode="auto">
                    <a:xfrm>
                      <a:off x="5028" y="3164"/>
                      <a:ext cx="100" cy="511"/>
                    </a:xfrm>
                    <a:custGeom>
                      <a:avLst/>
                      <a:gdLst>
                        <a:gd name="T0" fmla="*/ 200 w 200"/>
                        <a:gd name="T1" fmla="*/ 1023 h 1023"/>
                        <a:gd name="T2" fmla="*/ 194 w 200"/>
                        <a:gd name="T3" fmla="*/ 838 h 1023"/>
                        <a:gd name="T4" fmla="*/ 0 w 200"/>
                        <a:gd name="T5" fmla="*/ 0 h 1023"/>
                        <a:gd name="T6" fmla="*/ 7 w 200"/>
                        <a:gd name="T7" fmla="*/ 195 h 1023"/>
                        <a:gd name="T8" fmla="*/ 200 w 200"/>
                        <a:gd name="T9" fmla="*/ 1023 h 1023"/>
                      </a:gdLst>
                      <a:ahLst/>
                      <a:cxnLst>
                        <a:cxn ang="0">
                          <a:pos x="T0" y="T1"/>
                        </a:cxn>
                        <a:cxn ang="0">
                          <a:pos x="T2" y="T3"/>
                        </a:cxn>
                        <a:cxn ang="0">
                          <a:pos x="T4" y="T5"/>
                        </a:cxn>
                        <a:cxn ang="0">
                          <a:pos x="T6" y="T7"/>
                        </a:cxn>
                        <a:cxn ang="0">
                          <a:pos x="T8" y="T9"/>
                        </a:cxn>
                      </a:cxnLst>
                      <a:rect l="0" t="0" r="r" b="b"/>
                      <a:pathLst>
                        <a:path w="200" h="1023">
                          <a:moveTo>
                            <a:pt x="200" y="1023"/>
                          </a:moveTo>
                          <a:lnTo>
                            <a:pt x="194" y="838"/>
                          </a:lnTo>
                          <a:lnTo>
                            <a:pt x="0" y="0"/>
                          </a:lnTo>
                          <a:lnTo>
                            <a:pt x="7" y="195"/>
                          </a:lnTo>
                          <a:lnTo>
                            <a:pt x="200" y="1023"/>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15"/>
                    <p:cNvSpPr>
                      <a:spLocks/>
                    </p:cNvSpPr>
                    <p:nvPr/>
                  </p:nvSpPr>
                  <p:spPr bwMode="auto">
                    <a:xfrm>
                      <a:off x="5026" y="3263"/>
                      <a:ext cx="103" cy="419"/>
                    </a:xfrm>
                    <a:custGeom>
                      <a:avLst/>
                      <a:gdLst>
                        <a:gd name="T0" fmla="*/ 207 w 207"/>
                        <a:gd name="T1" fmla="*/ 822 h 838"/>
                        <a:gd name="T2" fmla="*/ 192 w 207"/>
                        <a:gd name="T3" fmla="*/ 838 h 838"/>
                        <a:gd name="T4" fmla="*/ 0 w 207"/>
                        <a:gd name="T5" fmla="*/ 12 h 838"/>
                        <a:gd name="T6" fmla="*/ 12 w 207"/>
                        <a:gd name="T7" fmla="*/ 0 h 838"/>
                        <a:gd name="T8" fmla="*/ 207 w 207"/>
                        <a:gd name="T9" fmla="*/ 822 h 838"/>
                      </a:gdLst>
                      <a:ahLst/>
                      <a:cxnLst>
                        <a:cxn ang="0">
                          <a:pos x="T0" y="T1"/>
                        </a:cxn>
                        <a:cxn ang="0">
                          <a:pos x="T2" y="T3"/>
                        </a:cxn>
                        <a:cxn ang="0">
                          <a:pos x="T4" y="T5"/>
                        </a:cxn>
                        <a:cxn ang="0">
                          <a:pos x="T6" y="T7"/>
                        </a:cxn>
                        <a:cxn ang="0">
                          <a:pos x="T8" y="T9"/>
                        </a:cxn>
                      </a:cxnLst>
                      <a:rect l="0" t="0" r="r" b="b"/>
                      <a:pathLst>
                        <a:path w="207" h="838">
                          <a:moveTo>
                            <a:pt x="207" y="822"/>
                          </a:moveTo>
                          <a:lnTo>
                            <a:pt x="192" y="838"/>
                          </a:lnTo>
                          <a:lnTo>
                            <a:pt x="0" y="12"/>
                          </a:lnTo>
                          <a:lnTo>
                            <a:pt x="12" y="0"/>
                          </a:lnTo>
                          <a:lnTo>
                            <a:pt x="207" y="82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3" name="Freeform 17"/>
                  <p:cNvSpPr>
                    <a:spLocks/>
                  </p:cNvSpPr>
                  <p:nvPr/>
                </p:nvSpPr>
                <p:spPr bwMode="auto">
                  <a:xfrm>
                    <a:off x="5024" y="2543"/>
                    <a:ext cx="49" cy="599"/>
                  </a:xfrm>
                  <a:custGeom>
                    <a:avLst/>
                    <a:gdLst>
                      <a:gd name="T0" fmla="*/ 90 w 99"/>
                      <a:gd name="T1" fmla="*/ 0 h 1197"/>
                      <a:gd name="T2" fmla="*/ 0 w 99"/>
                      <a:gd name="T3" fmla="*/ 1000 h 1197"/>
                      <a:gd name="T4" fmla="*/ 19 w 99"/>
                      <a:gd name="T5" fmla="*/ 1197 h 1197"/>
                      <a:gd name="T6" fmla="*/ 99 w 99"/>
                      <a:gd name="T7" fmla="*/ 257 h 1197"/>
                      <a:gd name="T8" fmla="*/ 90 w 99"/>
                      <a:gd name="T9" fmla="*/ 0 h 1197"/>
                    </a:gdLst>
                    <a:ahLst/>
                    <a:cxnLst>
                      <a:cxn ang="0">
                        <a:pos x="T0" y="T1"/>
                      </a:cxn>
                      <a:cxn ang="0">
                        <a:pos x="T2" y="T3"/>
                      </a:cxn>
                      <a:cxn ang="0">
                        <a:pos x="T4" y="T5"/>
                      </a:cxn>
                      <a:cxn ang="0">
                        <a:pos x="T6" y="T7"/>
                      </a:cxn>
                      <a:cxn ang="0">
                        <a:pos x="T8" y="T9"/>
                      </a:cxn>
                    </a:cxnLst>
                    <a:rect l="0" t="0" r="r" b="b"/>
                    <a:pathLst>
                      <a:path w="99" h="1197">
                        <a:moveTo>
                          <a:pt x="90" y="0"/>
                        </a:moveTo>
                        <a:lnTo>
                          <a:pt x="0" y="1000"/>
                        </a:lnTo>
                        <a:lnTo>
                          <a:pt x="19" y="1197"/>
                        </a:lnTo>
                        <a:lnTo>
                          <a:pt x="99" y="257"/>
                        </a:lnTo>
                        <a:lnTo>
                          <a:pt x="9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18"/>
                  <p:cNvSpPr>
                    <a:spLocks/>
                  </p:cNvSpPr>
                  <p:nvPr/>
                </p:nvSpPr>
                <p:spPr bwMode="auto">
                  <a:xfrm>
                    <a:off x="5018" y="2543"/>
                    <a:ext cx="51" cy="502"/>
                  </a:xfrm>
                  <a:custGeom>
                    <a:avLst/>
                    <a:gdLst>
                      <a:gd name="T0" fmla="*/ 103 w 103"/>
                      <a:gd name="T1" fmla="*/ 0 h 1003"/>
                      <a:gd name="T2" fmla="*/ 90 w 103"/>
                      <a:gd name="T3" fmla="*/ 16 h 1003"/>
                      <a:gd name="T4" fmla="*/ 0 w 103"/>
                      <a:gd name="T5" fmla="*/ 1003 h 1003"/>
                      <a:gd name="T6" fmla="*/ 12 w 103"/>
                      <a:gd name="T7" fmla="*/ 1000 h 1003"/>
                      <a:gd name="T8" fmla="*/ 103 w 103"/>
                      <a:gd name="T9" fmla="*/ 0 h 1003"/>
                    </a:gdLst>
                    <a:ahLst/>
                    <a:cxnLst>
                      <a:cxn ang="0">
                        <a:pos x="T0" y="T1"/>
                      </a:cxn>
                      <a:cxn ang="0">
                        <a:pos x="T2" y="T3"/>
                      </a:cxn>
                      <a:cxn ang="0">
                        <a:pos x="T4" y="T5"/>
                      </a:cxn>
                      <a:cxn ang="0">
                        <a:pos x="T6" y="T7"/>
                      </a:cxn>
                      <a:cxn ang="0">
                        <a:pos x="T8" y="T9"/>
                      </a:cxn>
                    </a:cxnLst>
                    <a:rect l="0" t="0" r="r" b="b"/>
                    <a:pathLst>
                      <a:path w="103" h="1003">
                        <a:moveTo>
                          <a:pt x="103" y="0"/>
                        </a:moveTo>
                        <a:lnTo>
                          <a:pt x="90" y="16"/>
                        </a:lnTo>
                        <a:lnTo>
                          <a:pt x="0" y="1003"/>
                        </a:lnTo>
                        <a:lnTo>
                          <a:pt x="12" y="1000"/>
                        </a:lnTo>
                        <a:lnTo>
                          <a:pt x="103"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p:cNvSpPr>
                    <a:spLocks/>
                  </p:cNvSpPr>
                  <p:nvPr/>
                </p:nvSpPr>
                <p:spPr bwMode="auto">
                  <a:xfrm>
                    <a:off x="5049" y="3068"/>
                    <a:ext cx="52" cy="658"/>
                  </a:xfrm>
                  <a:custGeom>
                    <a:avLst/>
                    <a:gdLst>
                      <a:gd name="T0" fmla="*/ 89 w 104"/>
                      <a:gd name="T1" fmla="*/ 0 h 1317"/>
                      <a:gd name="T2" fmla="*/ 0 w 104"/>
                      <a:gd name="T3" fmla="*/ 1112 h 1317"/>
                      <a:gd name="T4" fmla="*/ 20 w 104"/>
                      <a:gd name="T5" fmla="*/ 1317 h 1317"/>
                      <a:gd name="T6" fmla="*/ 104 w 104"/>
                      <a:gd name="T7" fmla="*/ 226 h 1317"/>
                      <a:gd name="T8" fmla="*/ 89 w 104"/>
                      <a:gd name="T9" fmla="*/ 0 h 1317"/>
                    </a:gdLst>
                    <a:ahLst/>
                    <a:cxnLst>
                      <a:cxn ang="0">
                        <a:pos x="T0" y="T1"/>
                      </a:cxn>
                      <a:cxn ang="0">
                        <a:pos x="T2" y="T3"/>
                      </a:cxn>
                      <a:cxn ang="0">
                        <a:pos x="T4" y="T5"/>
                      </a:cxn>
                      <a:cxn ang="0">
                        <a:pos x="T6" y="T7"/>
                      </a:cxn>
                      <a:cxn ang="0">
                        <a:pos x="T8" y="T9"/>
                      </a:cxn>
                    </a:cxnLst>
                    <a:rect l="0" t="0" r="r" b="b"/>
                    <a:pathLst>
                      <a:path w="104" h="1317">
                        <a:moveTo>
                          <a:pt x="89" y="0"/>
                        </a:moveTo>
                        <a:lnTo>
                          <a:pt x="0" y="1112"/>
                        </a:lnTo>
                        <a:lnTo>
                          <a:pt x="20" y="1317"/>
                        </a:lnTo>
                        <a:lnTo>
                          <a:pt x="104" y="226"/>
                        </a:lnTo>
                        <a:lnTo>
                          <a:pt x="89"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0"/>
                  <p:cNvSpPr>
                    <a:spLocks/>
                  </p:cNvSpPr>
                  <p:nvPr/>
                </p:nvSpPr>
                <p:spPr bwMode="auto">
                  <a:xfrm>
                    <a:off x="5043" y="3068"/>
                    <a:ext cx="51" cy="570"/>
                  </a:xfrm>
                  <a:custGeom>
                    <a:avLst/>
                    <a:gdLst>
                      <a:gd name="T0" fmla="*/ 102 w 102"/>
                      <a:gd name="T1" fmla="*/ 0 h 1139"/>
                      <a:gd name="T2" fmla="*/ 86 w 102"/>
                      <a:gd name="T3" fmla="*/ 22 h 1139"/>
                      <a:gd name="T4" fmla="*/ 0 w 102"/>
                      <a:gd name="T5" fmla="*/ 1131 h 1139"/>
                      <a:gd name="T6" fmla="*/ 15 w 102"/>
                      <a:gd name="T7" fmla="*/ 1139 h 1139"/>
                      <a:gd name="T8" fmla="*/ 102 w 102"/>
                      <a:gd name="T9" fmla="*/ 0 h 1139"/>
                    </a:gdLst>
                    <a:ahLst/>
                    <a:cxnLst>
                      <a:cxn ang="0">
                        <a:pos x="T0" y="T1"/>
                      </a:cxn>
                      <a:cxn ang="0">
                        <a:pos x="T2" y="T3"/>
                      </a:cxn>
                      <a:cxn ang="0">
                        <a:pos x="T4" y="T5"/>
                      </a:cxn>
                      <a:cxn ang="0">
                        <a:pos x="T6" y="T7"/>
                      </a:cxn>
                      <a:cxn ang="0">
                        <a:pos x="T8" y="T9"/>
                      </a:cxn>
                    </a:cxnLst>
                    <a:rect l="0" t="0" r="r" b="b"/>
                    <a:pathLst>
                      <a:path w="102" h="1139">
                        <a:moveTo>
                          <a:pt x="102" y="0"/>
                        </a:moveTo>
                        <a:lnTo>
                          <a:pt x="86" y="22"/>
                        </a:lnTo>
                        <a:lnTo>
                          <a:pt x="0" y="1131"/>
                        </a:lnTo>
                        <a:lnTo>
                          <a:pt x="15" y="1139"/>
                        </a:lnTo>
                        <a:lnTo>
                          <a:pt x="102"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21"/>
                  <p:cNvSpPr>
                    <a:spLocks/>
                  </p:cNvSpPr>
                  <p:nvPr/>
                </p:nvSpPr>
                <p:spPr bwMode="auto">
                  <a:xfrm>
                    <a:off x="5007" y="2724"/>
                    <a:ext cx="94" cy="341"/>
                  </a:xfrm>
                  <a:custGeom>
                    <a:avLst/>
                    <a:gdLst>
                      <a:gd name="T0" fmla="*/ 13 w 187"/>
                      <a:gd name="T1" fmla="*/ 0 h 683"/>
                      <a:gd name="T2" fmla="*/ 0 w 187"/>
                      <a:gd name="T3" fmla="*/ 12 h 683"/>
                      <a:gd name="T4" fmla="*/ 178 w 187"/>
                      <a:gd name="T5" fmla="*/ 683 h 683"/>
                      <a:gd name="T6" fmla="*/ 187 w 187"/>
                      <a:gd name="T7" fmla="*/ 668 h 683"/>
                      <a:gd name="T8" fmla="*/ 13 w 187"/>
                      <a:gd name="T9" fmla="*/ 0 h 683"/>
                    </a:gdLst>
                    <a:ahLst/>
                    <a:cxnLst>
                      <a:cxn ang="0">
                        <a:pos x="T0" y="T1"/>
                      </a:cxn>
                      <a:cxn ang="0">
                        <a:pos x="T2" y="T3"/>
                      </a:cxn>
                      <a:cxn ang="0">
                        <a:pos x="T4" y="T5"/>
                      </a:cxn>
                      <a:cxn ang="0">
                        <a:pos x="T6" y="T7"/>
                      </a:cxn>
                      <a:cxn ang="0">
                        <a:pos x="T8" y="T9"/>
                      </a:cxn>
                    </a:cxnLst>
                    <a:rect l="0" t="0" r="r" b="b"/>
                    <a:pathLst>
                      <a:path w="187" h="683">
                        <a:moveTo>
                          <a:pt x="13" y="0"/>
                        </a:moveTo>
                        <a:lnTo>
                          <a:pt x="0" y="12"/>
                        </a:lnTo>
                        <a:lnTo>
                          <a:pt x="178" y="683"/>
                        </a:lnTo>
                        <a:lnTo>
                          <a:pt x="187" y="668"/>
                        </a:lnTo>
                        <a:lnTo>
                          <a:pt x="1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p:cNvSpPr>
                    <a:spLocks/>
                  </p:cNvSpPr>
                  <p:nvPr/>
                </p:nvSpPr>
                <p:spPr bwMode="auto">
                  <a:xfrm>
                    <a:off x="5008" y="2620"/>
                    <a:ext cx="94" cy="439"/>
                  </a:xfrm>
                  <a:custGeom>
                    <a:avLst/>
                    <a:gdLst>
                      <a:gd name="T0" fmla="*/ 187 w 187"/>
                      <a:gd name="T1" fmla="*/ 877 h 877"/>
                      <a:gd name="T2" fmla="*/ 172 w 187"/>
                      <a:gd name="T3" fmla="*/ 689 h 877"/>
                      <a:gd name="T4" fmla="*/ 0 w 187"/>
                      <a:gd name="T5" fmla="*/ 0 h 877"/>
                      <a:gd name="T6" fmla="*/ 9 w 187"/>
                      <a:gd name="T7" fmla="*/ 203 h 877"/>
                      <a:gd name="T8" fmla="*/ 187 w 187"/>
                      <a:gd name="T9" fmla="*/ 877 h 877"/>
                    </a:gdLst>
                    <a:ahLst/>
                    <a:cxnLst>
                      <a:cxn ang="0">
                        <a:pos x="T0" y="T1"/>
                      </a:cxn>
                      <a:cxn ang="0">
                        <a:pos x="T2" y="T3"/>
                      </a:cxn>
                      <a:cxn ang="0">
                        <a:pos x="T4" y="T5"/>
                      </a:cxn>
                      <a:cxn ang="0">
                        <a:pos x="T6" y="T7"/>
                      </a:cxn>
                      <a:cxn ang="0">
                        <a:pos x="T8" y="T9"/>
                      </a:cxn>
                    </a:cxnLst>
                    <a:rect l="0" t="0" r="r" b="b"/>
                    <a:pathLst>
                      <a:path w="187" h="877">
                        <a:moveTo>
                          <a:pt x="187" y="877"/>
                        </a:moveTo>
                        <a:lnTo>
                          <a:pt x="172" y="689"/>
                        </a:lnTo>
                        <a:lnTo>
                          <a:pt x="0" y="0"/>
                        </a:lnTo>
                        <a:lnTo>
                          <a:pt x="9" y="203"/>
                        </a:lnTo>
                        <a:lnTo>
                          <a:pt x="187" y="877"/>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23"/>
                  <p:cNvSpPr>
                    <a:spLocks/>
                  </p:cNvSpPr>
                  <p:nvPr/>
                </p:nvSpPr>
                <p:spPr bwMode="auto">
                  <a:xfrm>
                    <a:off x="5008" y="2725"/>
                    <a:ext cx="93" cy="340"/>
                  </a:xfrm>
                  <a:custGeom>
                    <a:avLst/>
                    <a:gdLst>
                      <a:gd name="T0" fmla="*/ 186 w 186"/>
                      <a:gd name="T1" fmla="*/ 653 h 682"/>
                      <a:gd name="T2" fmla="*/ 175 w 186"/>
                      <a:gd name="T3" fmla="*/ 682 h 682"/>
                      <a:gd name="T4" fmla="*/ 0 w 186"/>
                      <a:gd name="T5" fmla="*/ 9 h 682"/>
                      <a:gd name="T6" fmla="*/ 14 w 186"/>
                      <a:gd name="T7" fmla="*/ 0 h 682"/>
                      <a:gd name="T8" fmla="*/ 186 w 186"/>
                      <a:gd name="T9" fmla="*/ 653 h 682"/>
                    </a:gdLst>
                    <a:ahLst/>
                    <a:cxnLst>
                      <a:cxn ang="0">
                        <a:pos x="T0" y="T1"/>
                      </a:cxn>
                      <a:cxn ang="0">
                        <a:pos x="T2" y="T3"/>
                      </a:cxn>
                      <a:cxn ang="0">
                        <a:pos x="T4" y="T5"/>
                      </a:cxn>
                      <a:cxn ang="0">
                        <a:pos x="T6" y="T7"/>
                      </a:cxn>
                      <a:cxn ang="0">
                        <a:pos x="T8" y="T9"/>
                      </a:cxn>
                    </a:cxnLst>
                    <a:rect l="0" t="0" r="r" b="b"/>
                    <a:pathLst>
                      <a:path w="186" h="682">
                        <a:moveTo>
                          <a:pt x="186" y="653"/>
                        </a:moveTo>
                        <a:lnTo>
                          <a:pt x="175" y="682"/>
                        </a:lnTo>
                        <a:lnTo>
                          <a:pt x="0" y="9"/>
                        </a:lnTo>
                        <a:lnTo>
                          <a:pt x="14" y="0"/>
                        </a:lnTo>
                        <a:lnTo>
                          <a:pt x="186" y="65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4"/>
                  <p:cNvSpPr>
                    <a:spLocks/>
                  </p:cNvSpPr>
                  <p:nvPr/>
                </p:nvSpPr>
                <p:spPr bwMode="auto">
                  <a:xfrm>
                    <a:off x="4750" y="3160"/>
                    <a:ext cx="290" cy="603"/>
                  </a:xfrm>
                  <a:custGeom>
                    <a:avLst/>
                    <a:gdLst>
                      <a:gd name="T0" fmla="*/ 6 w 582"/>
                      <a:gd name="T1" fmla="*/ 0 h 1207"/>
                      <a:gd name="T2" fmla="*/ 568 w 582"/>
                      <a:gd name="T3" fmla="*/ 1046 h 1207"/>
                      <a:gd name="T4" fmla="*/ 582 w 582"/>
                      <a:gd name="T5" fmla="*/ 1207 h 1207"/>
                      <a:gd name="T6" fmla="*/ 0 w 582"/>
                      <a:gd name="T7" fmla="*/ 134 h 1207"/>
                      <a:gd name="T8" fmla="*/ 6 w 582"/>
                      <a:gd name="T9" fmla="*/ 0 h 1207"/>
                    </a:gdLst>
                    <a:ahLst/>
                    <a:cxnLst>
                      <a:cxn ang="0">
                        <a:pos x="T0" y="T1"/>
                      </a:cxn>
                      <a:cxn ang="0">
                        <a:pos x="T2" y="T3"/>
                      </a:cxn>
                      <a:cxn ang="0">
                        <a:pos x="T4" y="T5"/>
                      </a:cxn>
                      <a:cxn ang="0">
                        <a:pos x="T6" y="T7"/>
                      </a:cxn>
                      <a:cxn ang="0">
                        <a:pos x="T8" y="T9"/>
                      </a:cxn>
                    </a:cxnLst>
                    <a:rect l="0" t="0" r="r" b="b"/>
                    <a:pathLst>
                      <a:path w="582" h="1207">
                        <a:moveTo>
                          <a:pt x="6" y="0"/>
                        </a:moveTo>
                        <a:lnTo>
                          <a:pt x="568" y="1046"/>
                        </a:lnTo>
                        <a:lnTo>
                          <a:pt x="582" y="1207"/>
                        </a:lnTo>
                        <a:lnTo>
                          <a:pt x="0" y="134"/>
                        </a:lnTo>
                        <a:lnTo>
                          <a:pt x="6"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auto">
                  <a:xfrm>
                    <a:off x="4754" y="3153"/>
                    <a:ext cx="282" cy="530"/>
                  </a:xfrm>
                  <a:custGeom>
                    <a:avLst/>
                    <a:gdLst>
                      <a:gd name="T0" fmla="*/ 566 w 566"/>
                      <a:gd name="T1" fmla="*/ 1030 h 1059"/>
                      <a:gd name="T2" fmla="*/ 560 w 566"/>
                      <a:gd name="T3" fmla="*/ 1059 h 1059"/>
                      <a:gd name="T4" fmla="*/ 0 w 566"/>
                      <a:gd name="T5" fmla="*/ 15 h 1059"/>
                      <a:gd name="T6" fmla="*/ 13 w 566"/>
                      <a:gd name="T7" fmla="*/ 0 h 1059"/>
                      <a:gd name="T8" fmla="*/ 566 w 566"/>
                      <a:gd name="T9" fmla="*/ 1030 h 1059"/>
                    </a:gdLst>
                    <a:ahLst/>
                    <a:cxnLst>
                      <a:cxn ang="0">
                        <a:pos x="T0" y="T1"/>
                      </a:cxn>
                      <a:cxn ang="0">
                        <a:pos x="T2" y="T3"/>
                      </a:cxn>
                      <a:cxn ang="0">
                        <a:pos x="T4" y="T5"/>
                      </a:cxn>
                      <a:cxn ang="0">
                        <a:pos x="T6" y="T7"/>
                      </a:cxn>
                      <a:cxn ang="0">
                        <a:pos x="T8" y="T9"/>
                      </a:cxn>
                    </a:cxnLst>
                    <a:rect l="0" t="0" r="r" b="b"/>
                    <a:pathLst>
                      <a:path w="566" h="1059">
                        <a:moveTo>
                          <a:pt x="566" y="1030"/>
                        </a:moveTo>
                        <a:lnTo>
                          <a:pt x="560" y="1059"/>
                        </a:lnTo>
                        <a:lnTo>
                          <a:pt x="0" y="15"/>
                        </a:lnTo>
                        <a:lnTo>
                          <a:pt x="13" y="0"/>
                        </a:lnTo>
                        <a:lnTo>
                          <a:pt x="566" y="103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p:cNvSpPr>
                    <a:spLocks/>
                  </p:cNvSpPr>
                  <p:nvPr/>
                </p:nvSpPr>
                <p:spPr bwMode="auto">
                  <a:xfrm>
                    <a:off x="4735" y="3150"/>
                    <a:ext cx="278" cy="537"/>
                  </a:xfrm>
                  <a:custGeom>
                    <a:avLst/>
                    <a:gdLst>
                      <a:gd name="T0" fmla="*/ 555 w 555"/>
                      <a:gd name="T1" fmla="*/ 0 h 1074"/>
                      <a:gd name="T2" fmla="*/ 554 w 555"/>
                      <a:gd name="T3" fmla="*/ 27 h 1074"/>
                      <a:gd name="T4" fmla="*/ 0 w 555"/>
                      <a:gd name="T5" fmla="*/ 1074 h 1074"/>
                      <a:gd name="T6" fmla="*/ 5 w 555"/>
                      <a:gd name="T7" fmla="*/ 1043 h 1074"/>
                      <a:gd name="T8" fmla="*/ 555 w 555"/>
                      <a:gd name="T9" fmla="*/ 0 h 1074"/>
                    </a:gdLst>
                    <a:ahLst/>
                    <a:cxnLst>
                      <a:cxn ang="0">
                        <a:pos x="T0" y="T1"/>
                      </a:cxn>
                      <a:cxn ang="0">
                        <a:pos x="T2" y="T3"/>
                      </a:cxn>
                      <a:cxn ang="0">
                        <a:pos x="T4" y="T5"/>
                      </a:cxn>
                      <a:cxn ang="0">
                        <a:pos x="T6" y="T7"/>
                      </a:cxn>
                      <a:cxn ang="0">
                        <a:pos x="T8" y="T9"/>
                      </a:cxn>
                    </a:cxnLst>
                    <a:rect l="0" t="0" r="r" b="b"/>
                    <a:pathLst>
                      <a:path w="555" h="1074">
                        <a:moveTo>
                          <a:pt x="555" y="0"/>
                        </a:moveTo>
                        <a:lnTo>
                          <a:pt x="554" y="27"/>
                        </a:lnTo>
                        <a:lnTo>
                          <a:pt x="0" y="1074"/>
                        </a:lnTo>
                        <a:lnTo>
                          <a:pt x="5" y="1043"/>
                        </a:lnTo>
                        <a:lnTo>
                          <a:pt x="555"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25" name="Group 29"/>
                  <p:cNvGrpSpPr>
                    <a:grpSpLocks/>
                  </p:cNvGrpSpPr>
                  <p:nvPr/>
                </p:nvGrpSpPr>
                <p:grpSpPr bwMode="auto">
                  <a:xfrm>
                    <a:off x="4771" y="2604"/>
                    <a:ext cx="242" cy="558"/>
                    <a:chOff x="4771" y="2604"/>
                    <a:chExt cx="242" cy="558"/>
                  </a:xfrm>
                </p:grpSpPr>
                <p:sp>
                  <p:nvSpPr>
                    <p:cNvPr id="4123" name="Freeform 27"/>
                    <p:cNvSpPr>
                      <a:spLocks/>
                    </p:cNvSpPr>
                    <p:nvPr/>
                  </p:nvSpPr>
                  <p:spPr bwMode="auto">
                    <a:xfrm>
                      <a:off x="4772" y="2604"/>
                      <a:ext cx="239" cy="474"/>
                    </a:xfrm>
                    <a:custGeom>
                      <a:avLst/>
                      <a:gdLst>
                        <a:gd name="T0" fmla="*/ 7 w 476"/>
                        <a:gd name="T1" fmla="*/ 0 h 949"/>
                        <a:gd name="T2" fmla="*/ 0 w 476"/>
                        <a:gd name="T3" fmla="*/ 11 h 949"/>
                        <a:gd name="T4" fmla="*/ 469 w 476"/>
                        <a:gd name="T5" fmla="*/ 949 h 949"/>
                        <a:gd name="T6" fmla="*/ 476 w 476"/>
                        <a:gd name="T7" fmla="*/ 937 h 949"/>
                        <a:gd name="T8" fmla="*/ 7 w 476"/>
                        <a:gd name="T9" fmla="*/ 0 h 949"/>
                      </a:gdLst>
                      <a:ahLst/>
                      <a:cxnLst>
                        <a:cxn ang="0">
                          <a:pos x="T0" y="T1"/>
                        </a:cxn>
                        <a:cxn ang="0">
                          <a:pos x="T2" y="T3"/>
                        </a:cxn>
                        <a:cxn ang="0">
                          <a:pos x="T4" y="T5"/>
                        </a:cxn>
                        <a:cxn ang="0">
                          <a:pos x="T6" y="T7"/>
                        </a:cxn>
                        <a:cxn ang="0">
                          <a:pos x="T8" y="T9"/>
                        </a:cxn>
                      </a:cxnLst>
                      <a:rect l="0" t="0" r="r" b="b"/>
                      <a:pathLst>
                        <a:path w="476" h="949">
                          <a:moveTo>
                            <a:pt x="7" y="0"/>
                          </a:moveTo>
                          <a:lnTo>
                            <a:pt x="0" y="11"/>
                          </a:lnTo>
                          <a:lnTo>
                            <a:pt x="469" y="949"/>
                          </a:lnTo>
                          <a:lnTo>
                            <a:pt x="476" y="937"/>
                          </a:lnTo>
                          <a:lnTo>
                            <a:pt x="7"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8"/>
                    <p:cNvSpPr>
                      <a:spLocks/>
                    </p:cNvSpPr>
                    <p:nvPr/>
                  </p:nvSpPr>
                  <p:spPr bwMode="auto">
                    <a:xfrm>
                      <a:off x="4771" y="2609"/>
                      <a:ext cx="242" cy="553"/>
                    </a:xfrm>
                    <a:custGeom>
                      <a:avLst/>
                      <a:gdLst>
                        <a:gd name="T0" fmla="*/ 3 w 483"/>
                        <a:gd name="T1" fmla="*/ 0 h 1107"/>
                        <a:gd name="T2" fmla="*/ 472 w 483"/>
                        <a:gd name="T3" fmla="*/ 938 h 1107"/>
                        <a:gd name="T4" fmla="*/ 483 w 483"/>
                        <a:gd name="T5" fmla="*/ 1107 h 1107"/>
                        <a:gd name="T6" fmla="*/ 0 w 483"/>
                        <a:gd name="T7" fmla="*/ 134 h 1107"/>
                        <a:gd name="T8" fmla="*/ 3 w 483"/>
                        <a:gd name="T9" fmla="*/ 0 h 1107"/>
                      </a:gdLst>
                      <a:ahLst/>
                      <a:cxnLst>
                        <a:cxn ang="0">
                          <a:pos x="T0" y="T1"/>
                        </a:cxn>
                        <a:cxn ang="0">
                          <a:pos x="T2" y="T3"/>
                        </a:cxn>
                        <a:cxn ang="0">
                          <a:pos x="T4" y="T5"/>
                        </a:cxn>
                        <a:cxn ang="0">
                          <a:pos x="T6" y="T7"/>
                        </a:cxn>
                        <a:cxn ang="0">
                          <a:pos x="T8" y="T9"/>
                        </a:cxn>
                      </a:cxnLst>
                      <a:rect l="0" t="0" r="r" b="b"/>
                      <a:pathLst>
                        <a:path w="483" h="1107">
                          <a:moveTo>
                            <a:pt x="3" y="0"/>
                          </a:moveTo>
                          <a:lnTo>
                            <a:pt x="472" y="938"/>
                          </a:lnTo>
                          <a:lnTo>
                            <a:pt x="483" y="1107"/>
                          </a:lnTo>
                          <a:lnTo>
                            <a:pt x="0" y="134"/>
                          </a:lnTo>
                          <a:lnTo>
                            <a:pt x="3"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26" name="Freeform 30"/>
                  <p:cNvSpPr>
                    <a:spLocks/>
                  </p:cNvSpPr>
                  <p:nvPr/>
                </p:nvSpPr>
                <p:spPr bwMode="auto">
                  <a:xfrm>
                    <a:off x="4733" y="3161"/>
                    <a:ext cx="285" cy="602"/>
                  </a:xfrm>
                  <a:custGeom>
                    <a:avLst/>
                    <a:gdLst>
                      <a:gd name="T0" fmla="*/ 559 w 570"/>
                      <a:gd name="T1" fmla="*/ 0 h 1205"/>
                      <a:gd name="T2" fmla="*/ 4 w 570"/>
                      <a:gd name="T3" fmla="*/ 1053 h 1205"/>
                      <a:gd name="T4" fmla="*/ 0 w 570"/>
                      <a:gd name="T5" fmla="*/ 1205 h 1205"/>
                      <a:gd name="T6" fmla="*/ 570 w 570"/>
                      <a:gd name="T7" fmla="*/ 128 h 1205"/>
                      <a:gd name="T8" fmla="*/ 559 w 570"/>
                      <a:gd name="T9" fmla="*/ 0 h 1205"/>
                    </a:gdLst>
                    <a:ahLst/>
                    <a:cxnLst>
                      <a:cxn ang="0">
                        <a:pos x="T0" y="T1"/>
                      </a:cxn>
                      <a:cxn ang="0">
                        <a:pos x="T2" y="T3"/>
                      </a:cxn>
                      <a:cxn ang="0">
                        <a:pos x="T4" y="T5"/>
                      </a:cxn>
                      <a:cxn ang="0">
                        <a:pos x="T6" y="T7"/>
                      </a:cxn>
                      <a:cxn ang="0">
                        <a:pos x="T8" y="T9"/>
                      </a:cxn>
                    </a:cxnLst>
                    <a:rect l="0" t="0" r="r" b="b"/>
                    <a:pathLst>
                      <a:path w="570" h="1205">
                        <a:moveTo>
                          <a:pt x="559" y="0"/>
                        </a:moveTo>
                        <a:lnTo>
                          <a:pt x="4" y="1053"/>
                        </a:lnTo>
                        <a:lnTo>
                          <a:pt x="0" y="1205"/>
                        </a:lnTo>
                        <a:lnTo>
                          <a:pt x="570" y="128"/>
                        </a:lnTo>
                        <a:lnTo>
                          <a:pt x="559"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p:cNvSpPr>
                    <a:spLocks/>
                  </p:cNvSpPr>
                  <p:nvPr/>
                </p:nvSpPr>
                <p:spPr bwMode="auto">
                  <a:xfrm>
                    <a:off x="4730" y="3154"/>
                    <a:ext cx="283" cy="535"/>
                  </a:xfrm>
                  <a:custGeom>
                    <a:avLst/>
                    <a:gdLst>
                      <a:gd name="T0" fmla="*/ 564 w 564"/>
                      <a:gd name="T1" fmla="*/ 23 h 1070"/>
                      <a:gd name="T2" fmla="*/ 553 w 564"/>
                      <a:gd name="T3" fmla="*/ 0 h 1070"/>
                      <a:gd name="T4" fmla="*/ 0 w 564"/>
                      <a:gd name="T5" fmla="*/ 1046 h 1070"/>
                      <a:gd name="T6" fmla="*/ 5 w 564"/>
                      <a:gd name="T7" fmla="*/ 1070 h 1070"/>
                      <a:gd name="T8" fmla="*/ 564 w 564"/>
                      <a:gd name="T9" fmla="*/ 23 h 1070"/>
                    </a:gdLst>
                    <a:ahLst/>
                    <a:cxnLst>
                      <a:cxn ang="0">
                        <a:pos x="T0" y="T1"/>
                      </a:cxn>
                      <a:cxn ang="0">
                        <a:pos x="T2" y="T3"/>
                      </a:cxn>
                      <a:cxn ang="0">
                        <a:pos x="T4" y="T5"/>
                      </a:cxn>
                      <a:cxn ang="0">
                        <a:pos x="T6" y="T7"/>
                      </a:cxn>
                      <a:cxn ang="0">
                        <a:pos x="T8" y="T9"/>
                      </a:cxn>
                    </a:cxnLst>
                    <a:rect l="0" t="0" r="r" b="b"/>
                    <a:pathLst>
                      <a:path w="564" h="1070">
                        <a:moveTo>
                          <a:pt x="564" y="23"/>
                        </a:moveTo>
                        <a:lnTo>
                          <a:pt x="553" y="0"/>
                        </a:lnTo>
                        <a:lnTo>
                          <a:pt x="0" y="1046"/>
                        </a:lnTo>
                        <a:lnTo>
                          <a:pt x="5" y="1070"/>
                        </a:lnTo>
                        <a:lnTo>
                          <a:pt x="564" y="23"/>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30" name="Group 34"/>
                  <p:cNvGrpSpPr>
                    <a:grpSpLocks/>
                  </p:cNvGrpSpPr>
                  <p:nvPr/>
                </p:nvGrpSpPr>
                <p:grpSpPr bwMode="auto">
                  <a:xfrm>
                    <a:off x="4987" y="2542"/>
                    <a:ext cx="81" cy="1239"/>
                    <a:chOff x="4987" y="2542"/>
                    <a:chExt cx="81" cy="1239"/>
                  </a:xfrm>
                </p:grpSpPr>
                <p:sp>
                  <p:nvSpPr>
                    <p:cNvPr id="4128" name="Freeform 32"/>
                    <p:cNvSpPr>
                      <a:spLocks/>
                    </p:cNvSpPr>
                    <p:nvPr/>
                  </p:nvSpPr>
                  <p:spPr bwMode="auto">
                    <a:xfrm>
                      <a:off x="4987" y="2553"/>
                      <a:ext cx="56" cy="1228"/>
                    </a:xfrm>
                    <a:custGeom>
                      <a:avLst/>
                      <a:gdLst>
                        <a:gd name="T0" fmla="*/ 40 w 112"/>
                        <a:gd name="T1" fmla="*/ 0 h 2457"/>
                        <a:gd name="T2" fmla="*/ 112 w 112"/>
                        <a:gd name="T3" fmla="*/ 2457 h 2457"/>
                        <a:gd name="T4" fmla="*/ 73 w 112"/>
                        <a:gd name="T5" fmla="*/ 2457 h 2457"/>
                        <a:gd name="T6" fmla="*/ 0 w 112"/>
                        <a:gd name="T7" fmla="*/ 0 h 2457"/>
                        <a:gd name="T8" fmla="*/ 40 w 112"/>
                        <a:gd name="T9" fmla="*/ 0 h 2457"/>
                      </a:gdLst>
                      <a:ahLst/>
                      <a:cxnLst>
                        <a:cxn ang="0">
                          <a:pos x="T0" y="T1"/>
                        </a:cxn>
                        <a:cxn ang="0">
                          <a:pos x="T2" y="T3"/>
                        </a:cxn>
                        <a:cxn ang="0">
                          <a:pos x="T4" y="T5"/>
                        </a:cxn>
                        <a:cxn ang="0">
                          <a:pos x="T6" y="T7"/>
                        </a:cxn>
                        <a:cxn ang="0">
                          <a:pos x="T8" y="T9"/>
                        </a:cxn>
                      </a:cxnLst>
                      <a:rect l="0" t="0" r="r" b="b"/>
                      <a:pathLst>
                        <a:path w="112" h="2457">
                          <a:moveTo>
                            <a:pt x="40" y="0"/>
                          </a:moveTo>
                          <a:lnTo>
                            <a:pt x="112" y="2457"/>
                          </a:lnTo>
                          <a:lnTo>
                            <a:pt x="73" y="2457"/>
                          </a:lnTo>
                          <a:lnTo>
                            <a:pt x="0" y="0"/>
                          </a:lnTo>
                          <a:lnTo>
                            <a:pt x="4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33"/>
                    <p:cNvSpPr>
                      <a:spLocks/>
                    </p:cNvSpPr>
                    <p:nvPr/>
                  </p:nvSpPr>
                  <p:spPr bwMode="auto">
                    <a:xfrm>
                      <a:off x="5004" y="2542"/>
                      <a:ext cx="64" cy="1239"/>
                    </a:xfrm>
                    <a:custGeom>
                      <a:avLst/>
                      <a:gdLst>
                        <a:gd name="T0" fmla="*/ 55 w 128"/>
                        <a:gd name="T1" fmla="*/ 0 h 2479"/>
                        <a:gd name="T2" fmla="*/ 128 w 128"/>
                        <a:gd name="T3" fmla="*/ 2479 h 2479"/>
                        <a:gd name="T4" fmla="*/ 73 w 128"/>
                        <a:gd name="T5" fmla="*/ 2479 h 2479"/>
                        <a:gd name="T6" fmla="*/ 0 w 128"/>
                        <a:gd name="T7" fmla="*/ 0 h 2479"/>
                        <a:gd name="T8" fmla="*/ 55 w 128"/>
                        <a:gd name="T9" fmla="*/ 0 h 2479"/>
                      </a:gdLst>
                      <a:ahLst/>
                      <a:cxnLst>
                        <a:cxn ang="0">
                          <a:pos x="T0" y="T1"/>
                        </a:cxn>
                        <a:cxn ang="0">
                          <a:pos x="T2" y="T3"/>
                        </a:cxn>
                        <a:cxn ang="0">
                          <a:pos x="T4" y="T5"/>
                        </a:cxn>
                        <a:cxn ang="0">
                          <a:pos x="T6" y="T7"/>
                        </a:cxn>
                        <a:cxn ang="0">
                          <a:pos x="T8" y="T9"/>
                        </a:cxn>
                      </a:cxnLst>
                      <a:rect l="0" t="0" r="r" b="b"/>
                      <a:pathLst>
                        <a:path w="128" h="2479">
                          <a:moveTo>
                            <a:pt x="55" y="0"/>
                          </a:moveTo>
                          <a:lnTo>
                            <a:pt x="128" y="2479"/>
                          </a:lnTo>
                          <a:lnTo>
                            <a:pt x="73" y="2479"/>
                          </a:lnTo>
                          <a:lnTo>
                            <a:pt x="0" y="0"/>
                          </a:lnTo>
                          <a:lnTo>
                            <a:pt x="55"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33" name="Group 37"/>
                  <p:cNvGrpSpPr>
                    <a:grpSpLocks/>
                  </p:cNvGrpSpPr>
                  <p:nvPr/>
                </p:nvGrpSpPr>
                <p:grpSpPr bwMode="auto">
                  <a:xfrm>
                    <a:off x="4906" y="2599"/>
                    <a:ext cx="60" cy="1191"/>
                    <a:chOff x="4906" y="2599"/>
                    <a:chExt cx="60" cy="1191"/>
                  </a:xfrm>
                </p:grpSpPr>
                <p:sp>
                  <p:nvSpPr>
                    <p:cNvPr id="4131" name="Freeform 35"/>
                    <p:cNvSpPr>
                      <a:spLocks/>
                    </p:cNvSpPr>
                    <p:nvPr/>
                  </p:nvSpPr>
                  <p:spPr bwMode="auto">
                    <a:xfrm>
                      <a:off x="4906" y="2599"/>
                      <a:ext cx="60" cy="1191"/>
                    </a:xfrm>
                    <a:custGeom>
                      <a:avLst/>
                      <a:gdLst>
                        <a:gd name="T0" fmla="*/ 0 w 120"/>
                        <a:gd name="T1" fmla="*/ 2383 h 2383"/>
                        <a:gd name="T2" fmla="*/ 120 w 120"/>
                        <a:gd name="T3" fmla="*/ 2383 h 2383"/>
                        <a:gd name="T4" fmla="*/ 120 w 120"/>
                        <a:gd name="T5" fmla="*/ 0 h 2383"/>
                        <a:gd name="T6" fmla="*/ 1 w 120"/>
                        <a:gd name="T7" fmla="*/ 0 h 2383"/>
                        <a:gd name="T8" fmla="*/ 0 w 120"/>
                        <a:gd name="T9" fmla="*/ 2383 h 2383"/>
                      </a:gdLst>
                      <a:ahLst/>
                      <a:cxnLst>
                        <a:cxn ang="0">
                          <a:pos x="T0" y="T1"/>
                        </a:cxn>
                        <a:cxn ang="0">
                          <a:pos x="T2" y="T3"/>
                        </a:cxn>
                        <a:cxn ang="0">
                          <a:pos x="T4" y="T5"/>
                        </a:cxn>
                        <a:cxn ang="0">
                          <a:pos x="T6" y="T7"/>
                        </a:cxn>
                        <a:cxn ang="0">
                          <a:pos x="T8" y="T9"/>
                        </a:cxn>
                      </a:cxnLst>
                      <a:rect l="0" t="0" r="r" b="b"/>
                      <a:pathLst>
                        <a:path w="120" h="2383">
                          <a:moveTo>
                            <a:pt x="0" y="2383"/>
                          </a:moveTo>
                          <a:lnTo>
                            <a:pt x="120" y="2383"/>
                          </a:lnTo>
                          <a:lnTo>
                            <a:pt x="120" y="0"/>
                          </a:lnTo>
                          <a:lnTo>
                            <a:pt x="1" y="0"/>
                          </a:lnTo>
                          <a:lnTo>
                            <a:pt x="0" y="2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2" name="Freeform 36"/>
                    <p:cNvSpPr>
                      <a:spLocks/>
                    </p:cNvSpPr>
                    <p:nvPr/>
                  </p:nvSpPr>
                  <p:spPr bwMode="auto">
                    <a:xfrm>
                      <a:off x="4916" y="2599"/>
                      <a:ext cx="11" cy="1189"/>
                    </a:xfrm>
                    <a:custGeom>
                      <a:avLst/>
                      <a:gdLst>
                        <a:gd name="T0" fmla="*/ 0 w 24"/>
                        <a:gd name="T1" fmla="*/ 12 h 2378"/>
                        <a:gd name="T2" fmla="*/ 0 w 24"/>
                        <a:gd name="T3" fmla="*/ 2378 h 2378"/>
                        <a:gd name="T4" fmla="*/ 24 w 24"/>
                        <a:gd name="T5" fmla="*/ 2378 h 2378"/>
                        <a:gd name="T6" fmla="*/ 24 w 24"/>
                        <a:gd name="T7" fmla="*/ 0 h 2378"/>
                        <a:gd name="T8" fmla="*/ 0 w 24"/>
                        <a:gd name="T9" fmla="*/ 12 h 2378"/>
                      </a:gdLst>
                      <a:ahLst/>
                      <a:cxnLst>
                        <a:cxn ang="0">
                          <a:pos x="T0" y="T1"/>
                        </a:cxn>
                        <a:cxn ang="0">
                          <a:pos x="T2" y="T3"/>
                        </a:cxn>
                        <a:cxn ang="0">
                          <a:pos x="T4" y="T5"/>
                        </a:cxn>
                        <a:cxn ang="0">
                          <a:pos x="T6" y="T7"/>
                        </a:cxn>
                        <a:cxn ang="0">
                          <a:pos x="T8" y="T9"/>
                        </a:cxn>
                      </a:cxnLst>
                      <a:rect l="0" t="0" r="r" b="b"/>
                      <a:pathLst>
                        <a:path w="24" h="2378">
                          <a:moveTo>
                            <a:pt x="0" y="12"/>
                          </a:moveTo>
                          <a:lnTo>
                            <a:pt x="0" y="2378"/>
                          </a:lnTo>
                          <a:lnTo>
                            <a:pt x="24" y="2378"/>
                          </a:lnTo>
                          <a:lnTo>
                            <a:pt x="24" y="0"/>
                          </a:lnTo>
                          <a:lnTo>
                            <a:pt x="0" y="1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34" name="Freeform 38"/>
                  <p:cNvSpPr>
                    <a:spLocks/>
                  </p:cNvSpPr>
                  <p:nvPr/>
                </p:nvSpPr>
                <p:spPr bwMode="auto">
                  <a:xfrm>
                    <a:off x="4848" y="2634"/>
                    <a:ext cx="234" cy="464"/>
                  </a:xfrm>
                  <a:custGeom>
                    <a:avLst/>
                    <a:gdLst>
                      <a:gd name="T0" fmla="*/ 461 w 467"/>
                      <a:gd name="T1" fmla="*/ 0 h 926"/>
                      <a:gd name="T2" fmla="*/ 467 w 467"/>
                      <a:gd name="T3" fmla="*/ 12 h 926"/>
                      <a:gd name="T4" fmla="*/ 8 w 467"/>
                      <a:gd name="T5" fmla="*/ 926 h 926"/>
                      <a:gd name="T6" fmla="*/ 0 w 467"/>
                      <a:gd name="T7" fmla="*/ 916 h 926"/>
                      <a:gd name="T8" fmla="*/ 461 w 467"/>
                      <a:gd name="T9" fmla="*/ 0 h 926"/>
                    </a:gdLst>
                    <a:ahLst/>
                    <a:cxnLst>
                      <a:cxn ang="0">
                        <a:pos x="T0" y="T1"/>
                      </a:cxn>
                      <a:cxn ang="0">
                        <a:pos x="T2" y="T3"/>
                      </a:cxn>
                      <a:cxn ang="0">
                        <a:pos x="T4" y="T5"/>
                      </a:cxn>
                      <a:cxn ang="0">
                        <a:pos x="T6" y="T7"/>
                      </a:cxn>
                      <a:cxn ang="0">
                        <a:pos x="T8" y="T9"/>
                      </a:cxn>
                    </a:cxnLst>
                    <a:rect l="0" t="0" r="r" b="b"/>
                    <a:pathLst>
                      <a:path w="467" h="926">
                        <a:moveTo>
                          <a:pt x="461" y="0"/>
                        </a:moveTo>
                        <a:lnTo>
                          <a:pt x="467" y="12"/>
                        </a:lnTo>
                        <a:lnTo>
                          <a:pt x="8" y="926"/>
                        </a:lnTo>
                        <a:lnTo>
                          <a:pt x="0" y="916"/>
                        </a:lnTo>
                        <a:lnTo>
                          <a:pt x="461"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37" name="Group 41"/>
                  <p:cNvGrpSpPr>
                    <a:grpSpLocks/>
                  </p:cNvGrpSpPr>
                  <p:nvPr/>
                </p:nvGrpSpPr>
                <p:grpSpPr bwMode="auto">
                  <a:xfrm>
                    <a:off x="4720" y="3190"/>
                    <a:ext cx="109" cy="547"/>
                    <a:chOff x="4720" y="3190"/>
                    <a:chExt cx="109" cy="547"/>
                  </a:xfrm>
                </p:grpSpPr>
                <p:sp>
                  <p:nvSpPr>
                    <p:cNvPr id="4135" name="Freeform 39"/>
                    <p:cNvSpPr>
                      <a:spLocks/>
                    </p:cNvSpPr>
                    <p:nvPr/>
                  </p:nvSpPr>
                  <p:spPr bwMode="auto">
                    <a:xfrm>
                      <a:off x="4721" y="3190"/>
                      <a:ext cx="105" cy="540"/>
                    </a:xfrm>
                    <a:custGeom>
                      <a:avLst/>
                      <a:gdLst>
                        <a:gd name="T0" fmla="*/ 0 w 211"/>
                        <a:gd name="T1" fmla="*/ 1082 h 1082"/>
                        <a:gd name="T2" fmla="*/ 8 w 211"/>
                        <a:gd name="T3" fmla="*/ 885 h 1082"/>
                        <a:gd name="T4" fmla="*/ 211 w 211"/>
                        <a:gd name="T5" fmla="*/ 0 h 1082"/>
                        <a:gd name="T6" fmla="*/ 204 w 211"/>
                        <a:gd name="T7" fmla="*/ 206 h 1082"/>
                        <a:gd name="T8" fmla="*/ 0 w 211"/>
                        <a:gd name="T9" fmla="*/ 1082 h 1082"/>
                      </a:gdLst>
                      <a:ahLst/>
                      <a:cxnLst>
                        <a:cxn ang="0">
                          <a:pos x="T0" y="T1"/>
                        </a:cxn>
                        <a:cxn ang="0">
                          <a:pos x="T2" y="T3"/>
                        </a:cxn>
                        <a:cxn ang="0">
                          <a:pos x="T4" y="T5"/>
                        </a:cxn>
                        <a:cxn ang="0">
                          <a:pos x="T6" y="T7"/>
                        </a:cxn>
                        <a:cxn ang="0">
                          <a:pos x="T8" y="T9"/>
                        </a:cxn>
                      </a:cxnLst>
                      <a:rect l="0" t="0" r="r" b="b"/>
                      <a:pathLst>
                        <a:path w="211" h="1082">
                          <a:moveTo>
                            <a:pt x="0" y="1082"/>
                          </a:moveTo>
                          <a:lnTo>
                            <a:pt x="8" y="885"/>
                          </a:lnTo>
                          <a:lnTo>
                            <a:pt x="211" y="0"/>
                          </a:lnTo>
                          <a:lnTo>
                            <a:pt x="204" y="206"/>
                          </a:lnTo>
                          <a:lnTo>
                            <a:pt x="0" y="108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6" name="Freeform 40"/>
                    <p:cNvSpPr>
                      <a:spLocks/>
                    </p:cNvSpPr>
                    <p:nvPr/>
                  </p:nvSpPr>
                  <p:spPr bwMode="auto">
                    <a:xfrm>
                      <a:off x="4720" y="3294"/>
                      <a:ext cx="109" cy="443"/>
                    </a:xfrm>
                    <a:custGeom>
                      <a:avLst/>
                      <a:gdLst>
                        <a:gd name="T0" fmla="*/ 0 w 218"/>
                        <a:gd name="T1" fmla="*/ 873 h 886"/>
                        <a:gd name="T2" fmla="*/ 17 w 218"/>
                        <a:gd name="T3" fmla="*/ 886 h 886"/>
                        <a:gd name="T4" fmla="*/ 218 w 218"/>
                        <a:gd name="T5" fmla="*/ 14 h 886"/>
                        <a:gd name="T6" fmla="*/ 205 w 218"/>
                        <a:gd name="T7" fmla="*/ 0 h 886"/>
                        <a:gd name="T8" fmla="*/ 0 w 218"/>
                        <a:gd name="T9" fmla="*/ 873 h 886"/>
                      </a:gdLst>
                      <a:ahLst/>
                      <a:cxnLst>
                        <a:cxn ang="0">
                          <a:pos x="T0" y="T1"/>
                        </a:cxn>
                        <a:cxn ang="0">
                          <a:pos x="T2" y="T3"/>
                        </a:cxn>
                        <a:cxn ang="0">
                          <a:pos x="T4" y="T5"/>
                        </a:cxn>
                        <a:cxn ang="0">
                          <a:pos x="T6" y="T7"/>
                        </a:cxn>
                        <a:cxn ang="0">
                          <a:pos x="T8" y="T9"/>
                        </a:cxn>
                      </a:cxnLst>
                      <a:rect l="0" t="0" r="r" b="b"/>
                      <a:pathLst>
                        <a:path w="218" h="886">
                          <a:moveTo>
                            <a:pt x="0" y="873"/>
                          </a:moveTo>
                          <a:lnTo>
                            <a:pt x="17" y="886"/>
                          </a:lnTo>
                          <a:lnTo>
                            <a:pt x="218" y="14"/>
                          </a:lnTo>
                          <a:lnTo>
                            <a:pt x="205" y="0"/>
                          </a:lnTo>
                          <a:lnTo>
                            <a:pt x="0" y="87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40" name="Group 44"/>
                  <p:cNvGrpSpPr>
                    <a:grpSpLocks/>
                  </p:cNvGrpSpPr>
                  <p:nvPr/>
                </p:nvGrpSpPr>
                <p:grpSpPr bwMode="auto">
                  <a:xfrm>
                    <a:off x="4779" y="2531"/>
                    <a:ext cx="58" cy="634"/>
                    <a:chOff x="4779" y="2531"/>
                    <a:chExt cx="58" cy="634"/>
                  </a:xfrm>
                </p:grpSpPr>
                <p:sp>
                  <p:nvSpPr>
                    <p:cNvPr id="4138" name="Freeform 42"/>
                    <p:cNvSpPr>
                      <a:spLocks/>
                    </p:cNvSpPr>
                    <p:nvPr/>
                  </p:nvSpPr>
                  <p:spPr bwMode="auto">
                    <a:xfrm>
                      <a:off x="4779" y="2532"/>
                      <a:ext cx="51" cy="633"/>
                    </a:xfrm>
                    <a:custGeom>
                      <a:avLst/>
                      <a:gdLst>
                        <a:gd name="T0" fmla="*/ 10 w 102"/>
                        <a:gd name="T1" fmla="*/ 0 h 1267"/>
                        <a:gd name="T2" fmla="*/ 102 w 102"/>
                        <a:gd name="T3" fmla="*/ 1059 h 1267"/>
                        <a:gd name="T4" fmla="*/ 84 w 102"/>
                        <a:gd name="T5" fmla="*/ 1267 h 1267"/>
                        <a:gd name="T6" fmla="*/ 0 w 102"/>
                        <a:gd name="T7" fmla="*/ 272 h 1267"/>
                        <a:gd name="T8" fmla="*/ 10 w 102"/>
                        <a:gd name="T9" fmla="*/ 0 h 1267"/>
                      </a:gdLst>
                      <a:ahLst/>
                      <a:cxnLst>
                        <a:cxn ang="0">
                          <a:pos x="T0" y="T1"/>
                        </a:cxn>
                        <a:cxn ang="0">
                          <a:pos x="T2" y="T3"/>
                        </a:cxn>
                        <a:cxn ang="0">
                          <a:pos x="T4" y="T5"/>
                        </a:cxn>
                        <a:cxn ang="0">
                          <a:pos x="T6" y="T7"/>
                        </a:cxn>
                        <a:cxn ang="0">
                          <a:pos x="T8" y="T9"/>
                        </a:cxn>
                      </a:cxnLst>
                      <a:rect l="0" t="0" r="r" b="b"/>
                      <a:pathLst>
                        <a:path w="102" h="1267">
                          <a:moveTo>
                            <a:pt x="10" y="0"/>
                          </a:moveTo>
                          <a:lnTo>
                            <a:pt x="102" y="1059"/>
                          </a:lnTo>
                          <a:lnTo>
                            <a:pt x="84" y="1267"/>
                          </a:lnTo>
                          <a:lnTo>
                            <a:pt x="0" y="272"/>
                          </a:lnTo>
                          <a:lnTo>
                            <a:pt x="1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9" name="Freeform 43"/>
                    <p:cNvSpPr>
                      <a:spLocks/>
                    </p:cNvSpPr>
                    <p:nvPr/>
                  </p:nvSpPr>
                  <p:spPr bwMode="auto">
                    <a:xfrm>
                      <a:off x="4784" y="2531"/>
                      <a:ext cx="53" cy="532"/>
                    </a:xfrm>
                    <a:custGeom>
                      <a:avLst/>
                      <a:gdLst>
                        <a:gd name="T0" fmla="*/ 0 w 106"/>
                        <a:gd name="T1" fmla="*/ 0 h 1063"/>
                        <a:gd name="T2" fmla="*/ 14 w 106"/>
                        <a:gd name="T3" fmla="*/ 18 h 1063"/>
                        <a:gd name="T4" fmla="*/ 106 w 106"/>
                        <a:gd name="T5" fmla="*/ 1063 h 1063"/>
                        <a:gd name="T6" fmla="*/ 92 w 106"/>
                        <a:gd name="T7" fmla="*/ 1060 h 1063"/>
                        <a:gd name="T8" fmla="*/ 0 w 106"/>
                        <a:gd name="T9" fmla="*/ 0 h 1063"/>
                      </a:gdLst>
                      <a:ahLst/>
                      <a:cxnLst>
                        <a:cxn ang="0">
                          <a:pos x="T0" y="T1"/>
                        </a:cxn>
                        <a:cxn ang="0">
                          <a:pos x="T2" y="T3"/>
                        </a:cxn>
                        <a:cxn ang="0">
                          <a:pos x="T4" y="T5"/>
                        </a:cxn>
                        <a:cxn ang="0">
                          <a:pos x="T6" y="T7"/>
                        </a:cxn>
                        <a:cxn ang="0">
                          <a:pos x="T8" y="T9"/>
                        </a:cxn>
                      </a:cxnLst>
                      <a:rect l="0" t="0" r="r" b="b"/>
                      <a:pathLst>
                        <a:path w="106" h="1063">
                          <a:moveTo>
                            <a:pt x="0" y="0"/>
                          </a:moveTo>
                          <a:lnTo>
                            <a:pt x="14" y="18"/>
                          </a:lnTo>
                          <a:lnTo>
                            <a:pt x="106" y="1063"/>
                          </a:lnTo>
                          <a:lnTo>
                            <a:pt x="92" y="1060"/>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41" name="Freeform 45"/>
                  <p:cNvSpPr>
                    <a:spLocks/>
                  </p:cNvSpPr>
                  <p:nvPr/>
                </p:nvSpPr>
                <p:spPr bwMode="auto">
                  <a:xfrm>
                    <a:off x="4749" y="2724"/>
                    <a:ext cx="99" cy="360"/>
                  </a:xfrm>
                  <a:custGeom>
                    <a:avLst/>
                    <a:gdLst>
                      <a:gd name="T0" fmla="*/ 184 w 198"/>
                      <a:gd name="T1" fmla="*/ 0 h 720"/>
                      <a:gd name="T2" fmla="*/ 198 w 198"/>
                      <a:gd name="T3" fmla="*/ 10 h 720"/>
                      <a:gd name="T4" fmla="*/ 10 w 198"/>
                      <a:gd name="T5" fmla="*/ 720 h 720"/>
                      <a:gd name="T6" fmla="*/ 0 w 198"/>
                      <a:gd name="T7" fmla="*/ 704 h 720"/>
                      <a:gd name="T8" fmla="*/ 184 w 198"/>
                      <a:gd name="T9" fmla="*/ 0 h 720"/>
                    </a:gdLst>
                    <a:ahLst/>
                    <a:cxnLst>
                      <a:cxn ang="0">
                        <a:pos x="T0" y="T1"/>
                      </a:cxn>
                      <a:cxn ang="0">
                        <a:pos x="T2" y="T3"/>
                      </a:cxn>
                      <a:cxn ang="0">
                        <a:pos x="T4" y="T5"/>
                      </a:cxn>
                      <a:cxn ang="0">
                        <a:pos x="T6" y="T7"/>
                      </a:cxn>
                      <a:cxn ang="0">
                        <a:pos x="T8" y="T9"/>
                      </a:cxn>
                    </a:cxnLst>
                    <a:rect l="0" t="0" r="r" b="b"/>
                    <a:pathLst>
                      <a:path w="198" h="720">
                        <a:moveTo>
                          <a:pt x="184" y="0"/>
                        </a:moveTo>
                        <a:lnTo>
                          <a:pt x="198" y="10"/>
                        </a:lnTo>
                        <a:lnTo>
                          <a:pt x="10" y="720"/>
                        </a:lnTo>
                        <a:lnTo>
                          <a:pt x="0" y="704"/>
                        </a:lnTo>
                        <a:lnTo>
                          <a:pt x="18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53" name="Group 57"/>
                <p:cNvGrpSpPr>
                  <a:grpSpLocks/>
                </p:cNvGrpSpPr>
                <p:nvPr/>
              </p:nvGrpSpPr>
              <p:grpSpPr bwMode="auto">
                <a:xfrm>
                  <a:off x="4687" y="2473"/>
                  <a:ext cx="160" cy="1311"/>
                  <a:chOff x="4687" y="2473"/>
                  <a:chExt cx="160" cy="1311"/>
                </a:xfrm>
              </p:grpSpPr>
              <p:grpSp>
                <p:nvGrpSpPr>
                  <p:cNvPr id="4149" name="Group 53"/>
                  <p:cNvGrpSpPr>
                    <a:grpSpLocks/>
                  </p:cNvGrpSpPr>
                  <p:nvPr/>
                </p:nvGrpSpPr>
                <p:grpSpPr bwMode="auto">
                  <a:xfrm>
                    <a:off x="4687" y="2473"/>
                    <a:ext cx="123" cy="1311"/>
                    <a:chOff x="4687" y="2473"/>
                    <a:chExt cx="123" cy="1311"/>
                  </a:xfrm>
                </p:grpSpPr>
                <p:grpSp>
                  <p:nvGrpSpPr>
                    <p:cNvPr id="4145" name="Group 49"/>
                    <p:cNvGrpSpPr>
                      <a:grpSpLocks/>
                    </p:cNvGrpSpPr>
                    <p:nvPr/>
                  </p:nvGrpSpPr>
                  <p:grpSpPr bwMode="auto">
                    <a:xfrm>
                      <a:off x="4687" y="2473"/>
                      <a:ext cx="117" cy="1308"/>
                      <a:chOff x="4687" y="2473"/>
                      <a:chExt cx="117" cy="1308"/>
                    </a:xfrm>
                  </p:grpSpPr>
                  <p:sp>
                    <p:nvSpPr>
                      <p:cNvPr id="4143" name="Freeform 47"/>
                      <p:cNvSpPr>
                        <a:spLocks/>
                      </p:cNvSpPr>
                      <p:nvPr/>
                    </p:nvSpPr>
                    <p:spPr bwMode="auto">
                      <a:xfrm>
                        <a:off x="4687" y="2473"/>
                        <a:ext cx="92" cy="1308"/>
                      </a:xfrm>
                      <a:custGeom>
                        <a:avLst/>
                        <a:gdLst>
                          <a:gd name="T0" fmla="*/ 144 w 185"/>
                          <a:gd name="T1" fmla="*/ 0 h 2616"/>
                          <a:gd name="T2" fmla="*/ 0 w 185"/>
                          <a:gd name="T3" fmla="*/ 2616 h 2616"/>
                          <a:gd name="T4" fmla="*/ 40 w 185"/>
                          <a:gd name="T5" fmla="*/ 2616 h 2616"/>
                          <a:gd name="T6" fmla="*/ 185 w 185"/>
                          <a:gd name="T7" fmla="*/ 56 h 2616"/>
                          <a:gd name="T8" fmla="*/ 144 w 185"/>
                          <a:gd name="T9" fmla="*/ 0 h 2616"/>
                        </a:gdLst>
                        <a:ahLst/>
                        <a:cxnLst>
                          <a:cxn ang="0">
                            <a:pos x="T0" y="T1"/>
                          </a:cxn>
                          <a:cxn ang="0">
                            <a:pos x="T2" y="T3"/>
                          </a:cxn>
                          <a:cxn ang="0">
                            <a:pos x="T4" y="T5"/>
                          </a:cxn>
                          <a:cxn ang="0">
                            <a:pos x="T6" y="T7"/>
                          </a:cxn>
                          <a:cxn ang="0">
                            <a:pos x="T8" y="T9"/>
                          </a:cxn>
                        </a:cxnLst>
                        <a:rect l="0" t="0" r="r" b="b"/>
                        <a:pathLst>
                          <a:path w="185" h="2616">
                            <a:moveTo>
                              <a:pt x="144" y="0"/>
                            </a:moveTo>
                            <a:lnTo>
                              <a:pt x="0" y="2616"/>
                            </a:lnTo>
                            <a:lnTo>
                              <a:pt x="40" y="2616"/>
                            </a:lnTo>
                            <a:lnTo>
                              <a:pt x="185" y="56"/>
                            </a:lnTo>
                            <a:lnTo>
                              <a:pt x="14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4" name="Freeform 48"/>
                      <p:cNvSpPr>
                        <a:spLocks/>
                      </p:cNvSpPr>
                      <p:nvPr/>
                    </p:nvSpPr>
                    <p:spPr bwMode="auto">
                      <a:xfrm>
                        <a:off x="4705" y="2507"/>
                        <a:ext cx="99" cy="1274"/>
                      </a:xfrm>
                      <a:custGeom>
                        <a:avLst/>
                        <a:gdLst>
                          <a:gd name="T0" fmla="*/ 143 w 199"/>
                          <a:gd name="T1" fmla="*/ 0 h 2548"/>
                          <a:gd name="T2" fmla="*/ 0 w 199"/>
                          <a:gd name="T3" fmla="*/ 2548 h 2548"/>
                          <a:gd name="T4" fmla="*/ 54 w 199"/>
                          <a:gd name="T5" fmla="*/ 2548 h 2548"/>
                          <a:gd name="T6" fmla="*/ 199 w 199"/>
                          <a:gd name="T7" fmla="*/ 71 h 2548"/>
                          <a:gd name="T8" fmla="*/ 143 w 199"/>
                          <a:gd name="T9" fmla="*/ 0 h 2548"/>
                        </a:gdLst>
                        <a:ahLst/>
                        <a:cxnLst>
                          <a:cxn ang="0">
                            <a:pos x="T0" y="T1"/>
                          </a:cxn>
                          <a:cxn ang="0">
                            <a:pos x="T2" y="T3"/>
                          </a:cxn>
                          <a:cxn ang="0">
                            <a:pos x="T4" y="T5"/>
                          </a:cxn>
                          <a:cxn ang="0">
                            <a:pos x="T6" y="T7"/>
                          </a:cxn>
                          <a:cxn ang="0">
                            <a:pos x="T8" y="T9"/>
                          </a:cxn>
                        </a:cxnLst>
                        <a:rect l="0" t="0" r="r" b="b"/>
                        <a:pathLst>
                          <a:path w="199" h="2548">
                            <a:moveTo>
                              <a:pt x="143" y="0"/>
                            </a:moveTo>
                            <a:lnTo>
                              <a:pt x="0" y="2548"/>
                            </a:lnTo>
                            <a:lnTo>
                              <a:pt x="54" y="2548"/>
                            </a:lnTo>
                            <a:lnTo>
                              <a:pt x="199" y="71"/>
                            </a:lnTo>
                            <a:lnTo>
                              <a:pt x="14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48" name="Group 52"/>
                    <p:cNvGrpSpPr>
                      <a:grpSpLocks/>
                    </p:cNvGrpSpPr>
                    <p:nvPr/>
                  </p:nvGrpSpPr>
                  <p:grpSpPr bwMode="auto">
                    <a:xfrm>
                      <a:off x="4749" y="3087"/>
                      <a:ext cx="61" cy="697"/>
                      <a:chOff x="4749" y="3087"/>
                      <a:chExt cx="61" cy="697"/>
                    </a:xfrm>
                  </p:grpSpPr>
                  <p:sp>
                    <p:nvSpPr>
                      <p:cNvPr id="4146" name="Freeform 50"/>
                      <p:cNvSpPr>
                        <a:spLocks/>
                      </p:cNvSpPr>
                      <p:nvPr/>
                    </p:nvSpPr>
                    <p:spPr bwMode="auto">
                      <a:xfrm>
                        <a:off x="4749" y="3087"/>
                        <a:ext cx="56" cy="697"/>
                      </a:xfrm>
                      <a:custGeom>
                        <a:avLst/>
                        <a:gdLst>
                          <a:gd name="T0" fmla="*/ 17 w 111"/>
                          <a:gd name="T1" fmla="*/ 0 h 1393"/>
                          <a:gd name="T2" fmla="*/ 111 w 111"/>
                          <a:gd name="T3" fmla="*/ 1178 h 1393"/>
                          <a:gd name="T4" fmla="*/ 89 w 111"/>
                          <a:gd name="T5" fmla="*/ 1393 h 1393"/>
                          <a:gd name="T6" fmla="*/ 0 w 111"/>
                          <a:gd name="T7" fmla="*/ 240 h 1393"/>
                          <a:gd name="T8" fmla="*/ 17 w 111"/>
                          <a:gd name="T9" fmla="*/ 0 h 1393"/>
                        </a:gdLst>
                        <a:ahLst/>
                        <a:cxnLst>
                          <a:cxn ang="0">
                            <a:pos x="T0" y="T1"/>
                          </a:cxn>
                          <a:cxn ang="0">
                            <a:pos x="T2" y="T3"/>
                          </a:cxn>
                          <a:cxn ang="0">
                            <a:pos x="T4" y="T5"/>
                          </a:cxn>
                          <a:cxn ang="0">
                            <a:pos x="T6" y="T7"/>
                          </a:cxn>
                          <a:cxn ang="0">
                            <a:pos x="T8" y="T9"/>
                          </a:cxn>
                        </a:cxnLst>
                        <a:rect l="0" t="0" r="r" b="b"/>
                        <a:pathLst>
                          <a:path w="111" h="1393">
                            <a:moveTo>
                              <a:pt x="17" y="0"/>
                            </a:moveTo>
                            <a:lnTo>
                              <a:pt x="111" y="1178"/>
                            </a:lnTo>
                            <a:lnTo>
                              <a:pt x="89" y="1393"/>
                            </a:lnTo>
                            <a:lnTo>
                              <a:pt x="0" y="240"/>
                            </a:lnTo>
                            <a:lnTo>
                              <a:pt x="17"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 name="Freeform 51"/>
                      <p:cNvSpPr>
                        <a:spLocks/>
                      </p:cNvSpPr>
                      <p:nvPr/>
                    </p:nvSpPr>
                    <p:spPr bwMode="auto">
                      <a:xfrm>
                        <a:off x="4757" y="3088"/>
                        <a:ext cx="53" cy="602"/>
                      </a:xfrm>
                      <a:custGeom>
                        <a:avLst/>
                        <a:gdLst>
                          <a:gd name="T0" fmla="*/ 0 w 106"/>
                          <a:gd name="T1" fmla="*/ 0 h 1205"/>
                          <a:gd name="T2" fmla="*/ 15 w 106"/>
                          <a:gd name="T3" fmla="*/ 22 h 1205"/>
                          <a:gd name="T4" fmla="*/ 106 w 106"/>
                          <a:gd name="T5" fmla="*/ 1197 h 1205"/>
                          <a:gd name="T6" fmla="*/ 93 w 106"/>
                          <a:gd name="T7" fmla="*/ 1205 h 1205"/>
                          <a:gd name="T8" fmla="*/ 0 w 106"/>
                          <a:gd name="T9" fmla="*/ 0 h 1205"/>
                        </a:gdLst>
                        <a:ahLst/>
                        <a:cxnLst>
                          <a:cxn ang="0">
                            <a:pos x="T0" y="T1"/>
                          </a:cxn>
                          <a:cxn ang="0">
                            <a:pos x="T2" y="T3"/>
                          </a:cxn>
                          <a:cxn ang="0">
                            <a:pos x="T4" y="T5"/>
                          </a:cxn>
                          <a:cxn ang="0">
                            <a:pos x="T6" y="T7"/>
                          </a:cxn>
                          <a:cxn ang="0">
                            <a:pos x="T8" y="T9"/>
                          </a:cxn>
                        </a:cxnLst>
                        <a:rect l="0" t="0" r="r" b="b"/>
                        <a:pathLst>
                          <a:path w="106" h="1205">
                            <a:moveTo>
                              <a:pt x="0" y="0"/>
                            </a:moveTo>
                            <a:lnTo>
                              <a:pt x="15" y="22"/>
                            </a:lnTo>
                            <a:lnTo>
                              <a:pt x="106" y="1197"/>
                            </a:lnTo>
                            <a:lnTo>
                              <a:pt x="93" y="1205"/>
                            </a:lnTo>
                            <a:lnTo>
                              <a:pt x="0"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52" name="Group 56"/>
                  <p:cNvGrpSpPr>
                    <a:grpSpLocks/>
                  </p:cNvGrpSpPr>
                  <p:nvPr/>
                </p:nvGrpSpPr>
                <p:grpSpPr bwMode="auto">
                  <a:xfrm>
                    <a:off x="4749" y="2613"/>
                    <a:ext cx="98" cy="471"/>
                    <a:chOff x="4749" y="2613"/>
                    <a:chExt cx="98" cy="471"/>
                  </a:xfrm>
                </p:grpSpPr>
                <p:sp>
                  <p:nvSpPr>
                    <p:cNvPr id="4150" name="Freeform 54"/>
                    <p:cNvSpPr>
                      <a:spLocks/>
                    </p:cNvSpPr>
                    <p:nvPr/>
                  </p:nvSpPr>
                  <p:spPr bwMode="auto">
                    <a:xfrm>
                      <a:off x="4749" y="2613"/>
                      <a:ext cx="98" cy="464"/>
                    </a:xfrm>
                    <a:custGeom>
                      <a:avLst/>
                      <a:gdLst>
                        <a:gd name="T0" fmla="*/ 0 w 196"/>
                        <a:gd name="T1" fmla="*/ 928 h 928"/>
                        <a:gd name="T2" fmla="*/ 17 w 196"/>
                        <a:gd name="T3" fmla="*/ 729 h 928"/>
                        <a:gd name="T4" fmla="*/ 196 w 196"/>
                        <a:gd name="T5" fmla="*/ 0 h 928"/>
                        <a:gd name="T6" fmla="*/ 186 w 196"/>
                        <a:gd name="T7" fmla="*/ 215 h 928"/>
                        <a:gd name="T8" fmla="*/ 0 w 196"/>
                        <a:gd name="T9" fmla="*/ 928 h 928"/>
                      </a:gdLst>
                      <a:ahLst/>
                      <a:cxnLst>
                        <a:cxn ang="0">
                          <a:pos x="T0" y="T1"/>
                        </a:cxn>
                        <a:cxn ang="0">
                          <a:pos x="T2" y="T3"/>
                        </a:cxn>
                        <a:cxn ang="0">
                          <a:pos x="T4" y="T5"/>
                        </a:cxn>
                        <a:cxn ang="0">
                          <a:pos x="T6" y="T7"/>
                        </a:cxn>
                        <a:cxn ang="0">
                          <a:pos x="T8" y="T9"/>
                        </a:cxn>
                      </a:cxnLst>
                      <a:rect l="0" t="0" r="r" b="b"/>
                      <a:pathLst>
                        <a:path w="196" h="928">
                          <a:moveTo>
                            <a:pt x="0" y="928"/>
                          </a:moveTo>
                          <a:lnTo>
                            <a:pt x="17" y="729"/>
                          </a:lnTo>
                          <a:lnTo>
                            <a:pt x="196" y="0"/>
                          </a:lnTo>
                          <a:lnTo>
                            <a:pt x="186" y="215"/>
                          </a:lnTo>
                          <a:lnTo>
                            <a:pt x="0" y="928"/>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1" name="Freeform 55"/>
                    <p:cNvSpPr>
                      <a:spLocks/>
                    </p:cNvSpPr>
                    <p:nvPr/>
                  </p:nvSpPr>
                  <p:spPr bwMode="auto">
                    <a:xfrm>
                      <a:off x="4749" y="2724"/>
                      <a:ext cx="98" cy="360"/>
                    </a:xfrm>
                    <a:custGeom>
                      <a:avLst/>
                      <a:gdLst>
                        <a:gd name="T0" fmla="*/ 0 w 196"/>
                        <a:gd name="T1" fmla="*/ 704 h 720"/>
                        <a:gd name="T2" fmla="*/ 13 w 196"/>
                        <a:gd name="T3" fmla="*/ 720 h 720"/>
                        <a:gd name="T4" fmla="*/ 196 w 196"/>
                        <a:gd name="T5" fmla="*/ 9 h 720"/>
                        <a:gd name="T6" fmla="*/ 181 w 196"/>
                        <a:gd name="T7" fmla="*/ 0 h 720"/>
                        <a:gd name="T8" fmla="*/ 0 w 196"/>
                        <a:gd name="T9" fmla="*/ 704 h 720"/>
                      </a:gdLst>
                      <a:ahLst/>
                      <a:cxnLst>
                        <a:cxn ang="0">
                          <a:pos x="T0" y="T1"/>
                        </a:cxn>
                        <a:cxn ang="0">
                          <a:pos x="T2" y="T3"/>
                        </a:cxn>
                        <a:cxn ang="0">
                          <a:pos x="T4" y="T5"/>
                        </a:cxn>
                        <a:cxn ang="0">
                          <a:pos x="T6" y="T7"/>
                        </a:cxn>
                        <a:cxn ang="0">
                          <a:pos x="T8" y="T9"/>
                        </a:cxn>
                      </a:cxnLst>
                      <a:rect l="0" t="0" r="r" b="b"/>
                      <a:pathLst>
                        <a:path w="196" h="720">
                          <a:moveTo>
                            <a:pt x="0" y="704"/>
                          </a:moveTo>
                          <a:lnTo>
                            <a:pt x="13" y="720"/>
                          </a:lnTo>
                          <a:lnTo>
                            <a:pt x="196" y="9"/>
                          </a:lnTo>
                          <a:lnTo>
                            <a:pt x="181" y="0"/>
                          </a:lnTo>
                          <a:lnTo>
                            <a:pt x="0" y="70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72" name="Group 76"/>
                <p:cNvGrpSpPr>
                  <a:grpSpLocks/>
                </p:cNvGrpSpPr>
                <p:nvPr/>
              </p:nvGrpSpPr>
              <p:grpSpPr bwMode="auto">
                <a:xfrm>
                  <a:off x="4785" y="2578"/>
                  <a:ext cx="371" cy="1203"/>
                  <a:chOff x="4785" y="2578"/>
                  <a:chExt cx="371" cy="1203"/>
                </a:xfrm>
              </p:grpSpPr>
              <p:grpSp>
                <p:nvGrpSpPr>
                  <p:cNvPr id="4156" name="Group 60"/>
                  <p:cNvGrpSpPr>
                    <a:grpSpLocks/>
                  </p:cNvGrpSpPr>
                  <p:nvPr/>
                </p:nvGrpSpPr>
                <p:grpSpPr bwMode="auto">
                  <a:xfrm>
                    <a:off x="4819" y="3171"/>
                    <a:ext cx="285" cy="595"/>
                    <a:chOff x="4819" y="3171"/>
                    <a:chExt cx="285" cy="595"/>
                  </a:xfrm>
                </p:grpSpPr>
                <p:sp>
                  <p:nvSpPr>
                    <p:cNvPr id="4154" name="Freeform 58"/>
                    <p:cNvSpPr>
                      <a:spLocks/>
                    </p:cNvSpPr>
                    <p:nvPr/>
                  </p:nvSpPr>
                  <p:spPr bwMode="auto">
                    <a:xfrm>
                      <a:off x="4819" y="3177"/>
                      <a:ext cx="285" cy="589"/>
                    </a:xfrm>
                    <a:custGeom>
                      <a:avLst/>
                      <a:gdLst>
                        <a:gd name="T0" fmla="*/ 564 w 569"/>
                        <a:gd name="T1" fmla="*/ 0 h 1178"/>
                        <a:gd name="T2" fmla="*/ 14 w 569"/>
                        <a:gd name="T3" fmla="*/ 1020 h 1178"/>
                        <a:gd name="T4" fmla="*/ 0 w 569"/>
                        <a:gd name="T5" fmla="*/ 1178 h 1178"/>
                        <a:gd name="T6" fmla="*/ 569 w 569"/>
                        <a:gd name="T7" fmla="*/ 129 h 1178"/>
                        <a:gd name="T8" fmla="*/ 564 w 569"/>
                        <a:gd name="T9" fmla="*/ 0 h 1178"/>
                      </a:gdLst>
                      <a:ahLst/>
                      <a:cxnLst>
                        <a:cxn ang="0">
                          <a:pos x="T0" y="T1"/>
                        </a:cxn>
                        <a:cxn ang="0">
                          <a:pos x="T2" y="T3"/>
                        </a:cxn>
                        <a:cxn ang="0">
                          <a:pos x="T4" y="T5"/>
                        </a:cxn>
                        <a:cxn ang="0">
                          <a:pos x="T6" y="T7"/>
                        </a:cxn>
                        <a:cxn ang="0">
                          <a:pos x="T8" y="T9"/>
                        </a:cxn>
                      </a:cxnLst>
                      <a:rect l="0" t="0" r="r" b="b"/>
                      <a:pathLst>
                        <a:path w="569" h="1178">
                          <a:moveTo>
                            <a:pt x="564" y="0"/>
                          </a:moveTo>
                          <a:lnTo>
                            <a:pt x="14" y="1020"/>
                          </a:lnTo>
                          <a:lnTo>
                            <a:pt x="0" y="1178"/>
                          </a:lnTo>
                          <a:lnTo>
                            <a:pt x="569" y="129"/>
                          </a:lnTo>
                          <a:lnTo>
                            <a:pt x="564"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5" name="Freeform 59"/>
                    <p:cNvSpPr>
                      <a:spLocks/>
                    </p:cNvSpPr>
                    <p:nvPr/>
                  </p:nvSpPr>
                  <p:spPr bwMode="auto">
                    <a:xfrm>
                      <a:off x="4823" y="3171"/>
                      <a:ext cx="277" cy="516"/>
                    </a:xfrm>
                    <a:custGeom>
                      <a:avLst/>
                      <a:gdLst>
                        <a:gd name="T0" fmla="*/ 0 w 556"/>
                        <a:gd name="T1" fmla="*/ 1007 h 1034"/>
                        <a:gd name="T2" fmla="*/ 7 w 556"/>
                        <a:gd name="T3" fmla="*/ 1034 h 1034"/>
                        <a:gd name="T4" fmla="*/ 556 w 556"/>
                        <a:gd name="T5" fmla="*/ 15 h 1034"/>
                        <a:gd name="T6" fmla="*/ 544 w 556"/>
                        <a:gd name="T7" fmla="*/ 0 h 1034"/>
                        <a:gd name="T8" fmla="*/ 0 w 556"/>
                        <a:gd name="T9" fmla="*/ 1007 h 1034"/>
                      </a:gdLst>
                      <a:ahLst/>
                      <a:cxnLst>
                        <a:cxn ang="0">
                          <a:pos x="T0" y="T1"/>
                        </a:cxn>
                        <a:cxn ang="0">
                          <a:pos x="T2" y="T3"/>
                        </a:cxn>
                        <a:cxn ang="0">
                          <a:pos x="T4" y="T5"/>
                        </a:cxn>
                        <a:cxn ang="0">
                          <a:pos x="T6" y="T7"/>
                        </a:cxn>
                        <a:cxn ang="0">
                          <a:pos x="T8" y="T9"/>
                        </a:cxn>
                      </a:cxnLst>
                      <a:rect l="0" t="0" r="r" b="b"/>
                      <a:pathLst>
                        <a:path w="556" h="1034">
                          <a:moveTo>
                            <a:pt x="0" y="1007"/>
                          </a:moveTo>
                          <a:lnTo>
                            <a:pt x="7" y="1034"/>
                          </a:lnTo>
                          <a:lnTo>
                            <a:pt x="556" y="15"/>
                          </a:lnTo>
                          <a:lnTo>
                            <a:pt x="544" y="0"/>
                          </a:lnTo>
                          <a:lnTo>
                            <a:pt x="0" y="100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71" name="Group 75"/>
                  <p:cNvGrpSpPr>
                    <a:grpSpLocks/>
                  </p:cNvGrpSpPr>
                  <p:nvPr/>
                </p:nvGrpSpPr>
                <p:grpSpPr bwMode="auto">
                  <a:xfrm>
                    <a:off x="4785" y="2578"/>
                    <a:ext cx="371" cy="1203"/>
                    <a:chOff x="4785" y="2578"/>
                    <a:chExt cx="371" cy="1203"/>
                  </a:xfrm>
                </p:grpSpPr>
                <p:grpSp>
                  <p:nvGrpSpPr>
                    <p:cNvPr id="4159" name="Group 63"/>
                    <p:cNvGrpSpPr>
                      <a:grpSpLocks/>
                    </p:cNvGrpSpPr>
                    <p:nvPr/>
                  </p:nvGrpSpPr>
                  <p:grpSpPr bwMode="auto">
                    <a:xfrm>
                      <a:off x="4842" y="3168"/>
                      <a:ext cx="279" cy="598"/>
                      <a:chOff x="4842" y="3168"/>
                      <a:chExt cx="279" cy="598"/>
                    </a:xfrm>
                  </p:grpSpPr>
                  <p:sp>
                    <p:nvSpPr>
                      <p:cNvPr id="4157" name="Freeform 61"/>
                      <p:cNvSpPr>
                        <a:spLocks/>
                      </p:cNvSpPr>
                      <p:nvPr/>
                    </p:nvSpPr>
                    <p:spPr bwMode="auto">
                      <a:xfrm>
                        <a:off x="4842" y="3179"/>
                        <a:ext cx="279" cy="587"/>
                      </a:xfrm>
                      <a:custGeom>
                        <a:avLst/>
                        <a:gdLst>
                          <a:gd name="T0" fmla="*/ 9 w 558"/>
                          <a:gd name="T1" fmla="*/ 0 h 1175"/>
                          <a:gd name="T2" fmla="*/ 554 w 558"/>
                          <a:gd name="T3" fmla="*/ 1026 h 1175"/>
                          <a:gd name="T4" fmla="*/ 558 w 558"/>
                          <a:gd name="T5" fmla="*/ 1175 h 1175"/>
                          <a:gd name="T6" fmla="*/ 0 w 558"/>
                          <a:gd name="T7" fmla="*/ 123 h 1175"/>
                          <a:gd name="T8" fmla="*/ 9 w 558"/>
                          <a:gd name="T9" fmla="*/ 0 h 1175"/>
                        </a:gdLst>
                        <a:ahLst/>
                        <a:cxnLst>
                          <a:cxn ang="0">
                            <a:pos x="T0" y="T1"/>
                          </a:cxn>
                          <a:cxn ang="0">
                            <a:pos x="T2" y="T3"/>
                          </a:cxn>
                          <a:cxn ang="0">
                            <a:pos x="T4" y="T5"/>
                          </a:cxn>
                          <a:cxn ang="0">
                            <a:pos x="T6" y="T7"/>
                          </a:cxn>
                          <a:cxn ang="0">
                            <a:pos x="T8" y="T9"/>
                          </a:cxn>
                        </a:cxnLst>
                        <a:rect l="0" t="0" r="r" b="b"/>
                        <a:pathLst>
                          <a:path w="558" h="1175">
                            <a:moveTo>
                              <a:pt x="9" y="0"/>
                            </a:moveTo>
                            <a:lnTo>
                              <a:pt x="554" y="1026"/>
                            </a:lnTo>
                            <a:lnTo>
                              <a:pt x="558" y="1175"/>
                            </a:lnTo>
                            <a:lnTo>
                              <a:pt x="0" y="123"/>
                            </a:lnTo>
                            <a:lnTo>
                              <a:pt x="9"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8" name="Freeform 62"/>
                      <p:cNvSpPr>
                        <a:spLocks/>
                      </p:cNvSpPr>
                      <p:nvPr/>
                    </p:nvSpPr>
                    <p:spPr bwMode="auto">
                      <a:xfrm>
                        <a:off x="4846" y="3168"/>
                        <a:ext cx="273" cy="523"/>
                      </a:xfrm>
                      <a:custGeom>
                        <a:avLst/>
                        <a:gdLst>
                          <a:gd name="T0" fmla="*/ 0 w 545"/>
                          <a:gd name="T1" fmla="*/ 0 h 1047"/>
                          <a:gd name="T2" fmla="*/ 1 w 545"/>
                          <a:gd name="T3" fmla="*/ 26 h 1047"/>
                          <a:gd name="T4" fmla="*/ 545 w 545"/>
                          <a:gd name="T5" fmla="*/ 1047 h 1047"/>
                          <a:gd name="T6" fmla="*/ 541 w 545"/>
                          <a:gd name="T7" fmla="*/ 1017 h 1047"/>
                          <a:gd name="T8" fmla="*/ 0 w 545"/>
                          <a:gd name="T9" fmla="*/ 0 h 1047"/>
                        </a:gdLst>
                        <a:ahLst/>
                        <a:cxnLst>
                          <a:cxn ang="0">
                            <a:pos x="T0" y="T1"/>
                          </a:cxn>
                          <a:cxn ang="0">
                            <a:pos x="T2" y="T3"/>
                          </a:cxn>
                          <a:cxn ang="0">
                            <a:pos x="T4" y="T5"/>
                          </a:cxn>
                          <a:cxn ang="0">
                            <a:pos x="T6" y="T7"/>
                          </a:cxn>
                          <a:cxn ang="0">
                            <a:pos x="T8" y="T9"/>
                          </a:cxn>
                        </a:cxnLst>
                        <a:rect l="0" t="0" r="r" b="b"/>
                        <a:pathLst>
                          <a:path w="545" h="1047">
                            <a:moveTo>
                              <a:pt x="0" y="0"/>
                            </a:moveTo>
                            <a:lnTo>
                              <a:pt x="1" y="26"/>
                            </a:lnTo>
                            <a:lnTo>
                              <a:pt x="545" y="1047"/>
                            </a:lnTo>
                            <a:lnTo>
                              <a:pt x="541" y="1017"/>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64" name="Group 68"/>
                    <p:cNvGrpSpPr>
                      <a:grpSpLocks/>
                    </p:cNvGrpSpPr>
                    <p:nvPr/>
                  </p:nvGrpSpPr>
                  <p:grpSpPr bwMode="auto">
                    <a:xfrm>
                      <a:off x="4847" y="2638"/>
                      <a:ext cx="253" cy="542"/>
                      <a:chOff x="4847" y="2638"/>
                      <a:chExt cx="253" cy="542"/>
                    </a:xfrm>
                  </p:grpSpPr>
                  <p:grpSp>
                    <p:nvGrpSpPr>
                      <p:cNvPr id="4162" name="Group 66"/>
                      <p:cNvGrpSpPr>
                        <a:grpSpLocks/>
                      </p:cNvGrpSpPr>
                      <p:nvPr/>
                    </p:nvGrpSpPr>
                    <p:grpSpPr bwMode="auto">
                      <a:xfrm>
                        <a:off x="4847" y="2638"/>
                        <a:ext cx="251" cy="542"/>
                        <a:chOff x="4847" y="2638"/>
                        <a:chExt cx="251" cy="542"/>
                      </a:xfrm>
                    </p:grpSpPr>
                    <p:sp>
                      <p:nvSpPr>
                        <p:cNvPr id="4160" name="Freeform 64"/>
                        <p:cNvSpPr>
                          <a:spLocks/>
                        </p:cNvSpPr>
                        <p:nvPr/>
                      </p:nvSpPr>
                      <p:spPr bwMode="auto">
                        <a:xfrm>
                          <a:off x="4847" y="2640"/>
                          <a:ext cx="237" cy="540"/>
                        </a:xfrm>
                        <a:custGeom>
                          <a:avLst/>
                          <a:gdLst>
                            <a:gd name="T0" fmla="*/ 470 w 474"/>
                            <a:gd name="T1" fmla="*/ 0 h 1082"/>
                            <a:gd name="T2" fmla="*/ 12 w 474"/>
                            <a:gd name="T3" fmla="*/ 916 h 1082"/>
                            <a:gd name="T4" fmla="*/ 0 w 474"/>
                            <a:gd name="T5" fmla="*/ 1082 h 1082"/>
                            <a:gd name="T6" fmla="*/ 474 w 474"/>
                            <a:gd name="T7" fmla="*/ 133 h 1082"/>
                            <a:gd name="T8" fmla="*/ 470 w 474"/>
                            <a:gd name="T9" fmla="*/ 0 h 1082"/>
                          </a:gdLst>
                          <a:ahLst/>
                          <a:cxnLst>
                            <a:cxn ang="0">
                              <a:pos x="T0" y="T1"/>
                            </a:cxn>
                            <a:cxn ang="0">
                              <a:pos x="T2" y="T3"/>
                            </a:cxn>
                            <a:cxn ang="0">
                              <a:pos x="T4" y="T5"/>
                            </a:cxn>
                            <a:cxn ang="0">
                              <a:pos x="T6" y="T7"/>
                            </a:cxn>
                            <a:cxn ang="0">
                              <a:pos x="T8" y="T9"/>
                            </a:cxn>
                          </a:cxnLst>
                          <a:rect l="0" t="0" r="r" b="b"/>
                          <a:pathLst>
                            <a:path w="474" h="1082">
                              <a:moveTo>
                                <a:pt x="470" y="0"/>
                              </a:moveTo>
                              <a:lnTo>
                                <a:pt x="12" y="916"/>
                              </a:lnTo>
                              <a:lnTo>
                                <a:pt x="0" y="1082"/>
                              </a:lnTo>
                              <a:lnTo>
                                <a:pt x="474" y="133"/>
                              </a:lnTo>
                              <a:lnTo>
                                <a:pt x="47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1" name="Freeform 65"/>
                        <p:cNvSpPr>
                          <a:spLocks/>
                        </p:cNvSpPr>
                        <p:nvPr/>
                      </p:nvSpPr>
                      <p:spPr bwMode="auto">
                        <a:xfrm>
                          <a:off x="4865" y="2638"/>
                          <a:ext cx="233" cy="537"/>
                        </a:xfrm>
                        <a:custGeom>
                          <a:avLst/>
                          <a:gdLst>
                            <a:gd name="T0" fmla="*/ 6 w 468"/>
                            <a:gd name="T1" fmla="*/ 0 h 1074"/>
                            <a:gd name="T2" fmla="*/ 464 w 468"/>
                            <a:gd name="T3" fmla="*/ 919 h 1074"/>
                            <a:gd name="T4" fmla="*/ 468 w 468"/>
                            <a:gd name="T5" fmla="*/ 1074 h 1074"/>
                            <a:gd name="T6" fmla="*/ 0 w 468"/>
                            <a:gd name="T7" fmla="*/ 131 h 1074"/>
                            <a:gd name="T8" fmla="*/ 6 w 468"/>
                            <a:gd name="T9" fmla="*/ 0 h 1074"/>
                          </a:gdLst>
                          <a:ahLst/>
                          <a:cxnLst>
                            <a:cxn ang="0">
                              <a:pos x="T0" y="T1"/>
                            </a:cxn>
                            <a:cxn ang="0">
                              <a:pos x="T2" y="T3"/>
                            </a:cxn>
                            <a:cxn ang="0">
                              <a:pos x="T4" y="T5"/>
                            </a:cxn>
                            <a:cxn ang="0">
                              <a:pos x="T6" y="T7"/>
                            </a:cxn>
                            <a:cxn ang="0">
                              <a:pos x="T8" y="T9"/>
                            </a:cxn>
                          </a:cxnLst>
                          <a:rect l="0" t="0" r="r" b="b"/>
                          <a:pathLst>
                            <a:path w="468" h="1074">
                              <a:moveTo>
                                <a:pt x="6" y="0"/>
                              </a:moveTo>
                              <a:lnTo>
                                <a:pt x="464" y="919"/>
                              </a:lnTo>
                              <a:lnTo>
                                <a:pt x="468" y="1074"/>
                              </a:lnTo>
                              <a:lnTo>
                                <a:pt x="0" y="131"/>
                              </a:lnTo>
                              <a:lnTo>
                                <a:pt x="6"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63" name="Freeform 67"/>
                      <p:cNvSpPr>
                        <a:spLocks/>
                      </p:cNvSpPr>
                      <p:nvPr/>
                    </p:nvSpPr>
                    <p:spPr bwMode="auto">
                      <a:xfrm>
                        <a:off x="4858" y="2699"/>
                        <a:ext cx="242" cy="478"/>
                      </a:xfrm>
                      <a:custGeom>
                        <a:avLst/>
                        <a:gdLst>
                          <a:gd name="T0" fmla="*/ 467 w 485"/>
                          <a:gd name="T1" fmla="*/ 937 h 955"/>
                          <a:gd name="T2" fmla="*/ 485 w 485"/>
                          <a:gd name="T3" fmla="*/ 955 h 955"/>
                          <a:gd name="T4" fmla="*/ 13 w 485"/>
                          <a:gd name="T5" fmla="*/ 6 h 955"/>
                          <a:gd name="T6" fmla="*/ 0 w 485"/>
                          <a:gd name="T7" fmla="*/ 0 h 955"/>
                          <a:gd name="T8" fmla="*/ 467 w 485"/>
                          <a:gd name="T9" fmla="*/ 937 h 955"/>
                        </a:gdLst>
                        <a:ahLst/>
                        <a:cxnLst>
                          <a:cxn ang="0">
                            <a:pos x="T0" y="T1"/>
                          </a:cxn>
                          <a:cxn ang="0">
                            <a:pos x="T2" y="T3"/>
                          </a:cxn>
                          <a:cxn ang="0">
                            <a:pos x="T4" y="T5"/>
                          </a:cxn>
                          <a:cxn ang="0">
                            <a:pos x="T6" y="T7"/>
                          </a:cxn>
                          <a:cxn ang="0">
                            <a:pos x="T8" y="T9"/>
                          </a:cxn>
                        </a:cxnLst>
                        <a:rect l="0" t="0" r="r" b="b"/>
                        <a:pathLst>
                          <a:path w="485" h="955">
                            <a:moveTo>
                              <a:pt x="467" y="937"/>
                            </a:moveTo>
                            <a:lnTo>
                              <a:pt x="485" y="955"/>
                            </a:lnTo>
                            <a:lnTo>
                              <a:pt x="13" y="6"/>
                            </a:lnTo>
                            <a:lnTo>
                              <a:pt x="0" y="0"/>
                            </a:lnTo>
                            <a:lnTo>
                              <a:pt x="467" y="93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67" name="Group 71"/>
                    <p:cNvGrpSpPr>
                      <a:grpSpLocks/>
                    </p:cNvGrpSpPr>
                    <p:nvPr/>
                  </p:nvGrpSpPr>
                  <p:grpSpPr bwMode="auto">
                    <a:xfrm>
                      <a:off x="4785" y="2578"/>
                      <a:ext cx="98" cy="1203"/>
                      <a:chOff x="4785" y="2578"/>
                      <a:chExt cx="98" cy="1203"/>
                    </a:xfrm>
                  </p:grpSpPr>
                  <p:sp>
                    <p:nvSpPr>
                      <p:cNvPr id="4165" name="Freeform 69"/>
                      <p:cNvSpPr>
                        <a:spLocks/>
                      </p:cNvSpPr>
                      <p:nvPr/>
                    </p:nvSpPr>
                    <p:spPr bwMode="auto">
                      <a:xfrm>
                        <a:off x="4802" y="2600"/>
                        <a:ext cx="81" cy="1181"/>
                      </a:xfrm>
                      <a:custGeom>
                        <a:avLst/>
                        <a:gdLst>
                          <a:gd name="T0" fmla="*/ 107 w 162"/>
                          <a:gd name="T1" fmla="*/ 0 h 2363"/>
                          <a:gd name="T2" fmla="*/ 0 w 162"/>
                          <a:gd name="T3" fmla="*/ 2363 h 2363"/>
                          <a:gd name="T4" fmla="*/ 53 w 162"/>
                          <a:gd name="T5" fmla="*/ 2361 h 2363"/>
                          <a:gd name="T6" fmla="*/ 162 w 162"/>
                          <a:gd name="T7" fmla="*/ 0 h 2363"/>
                          <a:gd name="T8" fmla="*/ 107 w 162"/>
                          <a:gd name="T9" fmla="*/ 0 h 2363"/>
                        </a:gdLst>
                        <a:ahLst/>
                        <a:cxnLst>
                          <a:cxn ang="0">
                            <a:pos x="T0" y="T1"/>
                          </a:cxn>
                          <a:cxn ang="0">
                            <a:pos x="T2" y="T3"/>
                          </a:cxn>
                          <a:cxn ang="0">
                            <a:pos x="T4" y="T5"/>
                          </a:cxn>
                          <a:cxn ang="0">
                            <a:pos x="T6" y="T7"/>
                          </a:cxn>
                          <a:cxn ang="0">
                            <a:pos x="T8" y="T9"/>
                          </a:cxn>
                        </a:cxnLst>
                        <a:rect l="0" t="0" r="r" b="b"/>
                        <a:pathLst>
                          <a:path w="162" h="2363">
                            <a:moveTo>
                              <a:pt x="107" y="0"/>
                            </a:moveTo>
                            <a:lnTo>
                              <a:pt x="0" y="2363"/>
                            </a:lnTo>
                            <a:lnTo>
                              <a:pt x="53" y="2361"/>
                            </a:lnTo>
                            <a:lnTo>
                              <a:pt x="162" y="0"/>
                            </a:lnTo>
                            <a:lnTo>
                              <a:pt x="107"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6" name="Freeform 70"/>
                      <p:cNvSpPr>
                        <a:spLocks/>
                      </p:cNvSpPr>
                      <p:nvPr/>
                    </p:nvSpPr>
                    <p:spPr bwMode="auto">
                      <a:xfrm>
                        <a:off x="4785" y="2578"/>
                        <a:ext cx="71" cy="1203"/>
                      </a:xfrm>
                      <a:custGeom>
                        <a:avLst/>
                        <a:gdLst>
                          <a:gd name="T0" fmla="*/ 144 w 144"/>
                          <a:gd name="T1" fmla="*/ 44 h 2407"/>
                          <a:gd name="T2" fmla="*/ 36 w 144"/>
                          <a:gd name="T3" fmla="*/ 2407 h 2407"/>
                          <a:gd name="T4" fmla="*/ 0 w 144"/>
                          <a:gd name="T5" fmla="*/ 2405 h 2407"/>
                          <a:gd name="T6" fmla="*/ 107 w 144"/>
                          <a:gd name="T7" fmla="*/ 0 h 2407"/>
                          <a:gd name="T8" fmla="*/ 144 w 144"/>
                          <a:gd name="T9" fmla="*/ 44 h 2407"/>
                        </a:gdLst>
                        <a:ahLst/>
                        <a:cxnLst>
                          <a:cxn ang="0">
                            <a:pos x="T0" y="T1"/>
                          </a:cxn>
                          <a:cxn ang="0">
                            <a:pos x="T2" y="T3"/>
                          </a:cxn>
                          <a:cxn ang="0">
                            <a:pos x="T4" y="T5"/>
                          </a:cxn>
                          <a:cxn ang="0">
                            <a:pos x="T6" y="T7"/>
                          </a:cxn>
                          <a:cxn ang="0">
                            <a:pos x="T8" y="T9"/>
                          </a:cxn>
                        </a:cxnLst>
                        <a:rect l="0" t="0" r="r" b="b"/>
                        <a:pathLst>
                          <a:path w="144" h="2407">
                            <a:moveTo>
                              <a:pt x="144" y="44"/>
                            </a:moveTo>
                            <a:lnTo>
                              <a:pt x="36" y="2407"/>
                            </a:lnTo>
                            <a:lnTo>
                              <a:pt x="0" y="2405"/>
                            </a:lnTo>
                            <a:lnTo>
                              <a:pt x="107" y="0"/>
                            </a:lnTo>
                            <a:lnTo>
                              <a:pt x="144" y="44"/>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70" name="Group 74"/>
                    <p:cNvGrpSpPr>
                      <a:grpSpLocks/>
                    </p:cNvGrpSpPr>
                    <p:nvPr/>
                  </p:nvGrpSpPr>
                  <p:grpSpPr bwMode="auto">
                    <a:xfrm>
                      <a:off x="5066" y="2600"/>
                      <a:ext cx="90" cy="1181"/>
                      <a:chOff x="5066" y="2600"/>
                      <a:chExt cx="90" cy="1181"/>
                    </a:xfrm>
                  </p:grpSpPr>
                  <p:sp>
                    <p:nvSpPr>
                      <p:cNvPr id="4168" name="Freeform 72"/>
                      <p:cNvSpPr>
                        <a:spLocks/>
                      </p:cNvSpPr>
                      <p:nvPr/>
                    </p:nvSpPr>
                    <p:spPr bwMode="auto">
                      <a:xfrm>
                        <a:off x="5066" y="2600"/>
                        <a:ext cx="63" cy="1181"/>
                      </a:xfrm>
                      <a:custGeom>
                        <a:avLst/>
                        <a:gdLst>
                          <a:gd name="T0" fmla="*/ 35 w 127"/>
                          <a:gd name="T1" fmla="*/ 0 h 2363"/>
                          <a:gd name="T2" fmla="*/ 127 w 127"/>
                          <a:gd name="T3" fmla="*/ 2363 h 2363"/>
                          <a:gd name="T4" fmla="*/ 92 w 127"/>
                          <a:gd name="T5" fmla="*/ 2363 h 2363"/>
                          <a:gd name="T6" fmla="*/ 0 w 127"/>
                          <a:gd name="T7" fmla="*/ 0 h 2363"/>
                          <a:gd name="T8" fmla="*/ 35 w 127"/>
                          <a:gd name="T9" fmla="*/ 0 h 2363"/>
                        </a:gdLst>
                        <a:ahLst/>
                        <a:cxnLst>
                          <a:cxn ang="0">
                            <a:pos x="T0" y="T1"/>
                          </a:cxn>
                          <a:cxn ang="0">
                            <a:pos x="T2" y="T3"/>
                          </a:cxn>
                          <a:cxn ang="0">
                            <a:pos x="T4" y="T5"/>
                          </a:cxn>
                          <a:cxn ang="0">
                            <a:pos x="T6" y="T7"/>
                          </a:cxn>
                          <a:cxn ang="0">
                            <a:pos x="T8" y="T9"/>
                          </a:cxn>
                        </a:cxnLst>
                        <a:rect l="0" t="0" r="r" b="b"/>
                        <a:pathLst>
                          <a:path w="127" h="2363">
                            <a:moveTo>
                              <a:pt x="35" y="0"/>
                            </a:moveTo>
                            <a:lnTo>
                              <a:pt x="127" y="2363"/>
                            </a:lnTo>
                            <a:lnTo>
                              <a:pt x="92" y="2363"/>
                            </a:lnTo>
                            <a:lnTo>
                              <a:pt x="0" y="0"/>
                            </a:lnTo>
                            <a:lnTo>
                              <a:pt x="35"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9" name="Freeform 73"/>
                      <p:cNvSpPr>
                        <a:spLocks/>
                      </p:cNvSpPr>
                      <p:nvPr/>
                    </p:nvSpPr>
                    <p:spPr bwMode="auto">
                      <a:xfrm>
                        <a:off x="5084" y="2600"/>
                        <a:ext cx="72" cy="1181"/>
                      </a:xfrm>
                      <a:custGeom>
                        <a:avLst/>
                        <a:gdLst>
                          <a:gd name="T0" fmla="*/ 56 w 145"/>
                          <a:gd name="T1" fmla="*/ 0 h 2363"/>
                          <a:gd name="T2" fmla="*/ 145 w 145"/>
                          <a:gd name="T3" fmla="*/ 2363 h 2363"/>
                          <a:gd name="T4" fmla="*/ 91 w 145"/>
                          <a:gd name="T5" fmla="*/ 2363 h 2363"/>
                          <a:gd name="T6" fmla="*/ 0 w 145"/>
                          <a:gd name="T7" fmla="*/ 0 h 2363"/>
                          <a:gd name="T8" fmla="*/ 56 w 145"/>
                          <a:gd name="T9" fmla="*/ 0 h 2363"/>
                        </a:gdLst>
                        <a:ahLst/>
                        <a:cxnLst>
                          <a:cxn ang="0">
                            <a:pos x="T0" y="T1"/>
                          </a:cxn>
                          <a:cxn ang="0">
                            <a:pos x="T2" y="T3"/>
                          </a:cxn>
                          <a:cxn ang="0">
                            <a:pos x="T4" y="T5"/>
                          </a:cxn>
                          <a:cxn ang="0">
                            <a:pos x="T6" y="T7"/>
                          </a:cxn>
                          <a:cxn ang="0">
                            <a:pos x="T8" y="T9"/>
                          </a:cxn>
                        </a:cxnLst>
                        <a:rect l="0" t="0" r="r" b="b"/>
                        <a:pathLst>
                          <a:path w="145" h="2363">
                            <a:moveTo>
                              <a:pt x="56" y="0"/>
                            </a:moveTo>
                            <a:lnTo>
                              <a:pt x="145" y="2363"/>
                            </a:lnTo>
                            <a:lnTo>
                              <a:pt x="91" y="2363"/>
                            </a:lnTo>
                            <a:lnTo>
                              <a:pt x="0" y="0"/>
                            </a:lnTo>
                            <a:lnTo>
                              <a:pt x="56"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4173" name="Freeform 77"/>
                <p:cNvSpPr>
                  <a:spLocks/>
                </p:cNvSpPr>
                <p:nvPr/>
              </p:nvSpPr>
              <p:spPr bwMode="auto">
                <a:xfrm>
                  <a:off x="4749" y="2473"/>
                  <a:ext cx="372" cy="128"/>
                </a:xfrm>
                <a:custGeom>
                  <a:avLst/>
                  <a:gdLst>
                    <a:gd name="T0" fmla="*/ 0 w 744"/>
                    <a:gd name="T1" fmla="*/ 0 h 258"/>
                    <a:gd name="T2" fmla="*/ 195 w 744"/>
                    <a:gd name="T3" fmla="*/ 258 h 258"/>
                    <a:gd name="T4" fmla="*/ 744 w 744"/>
                    <a:gd name="T5" fmla="*/ 258 h 258"/>
                    <a:gd name="T6" fmla="*/ 549 w 744"/>
                    <a:gd name="T7" fmla="*/ 0 h 258"/>
                    <a:gd name="T8" fmla="*/ 0 w 744"/>
                    <a:gd name="T9" fmla="*/ 0 h 258"/>
                  </a:gdLst>
                  <a:ahLst/>
                  <a:cxnLst>
                    <a:cxn ang="0">
                      <a:pos x="T0" y="T1"/>
                    </a:cxn>
                    <a:cxn ang="0">
                      <a:pos x="T2" y="T3"/>
                    </a:cxn>
                    <a:cxn ang="0">
                      <a:pos x="T4" y="T5"/>
                    </a:cxn>
                    <a:cxn ang="0">
                      <a:pos x="T6" y="T7"/>
                    </a:cxn>
                    <a:cxn ang="0">
                      <a:pos x="T8" y="T9"/>
                    </a:cxn>
                  </a:cxnLst>
                  <a:rect l="0" t="0" r="r" b="b"/>
                  <a:pathLst>
                    <a:path w="744" h="258">
                      <a:moveTo>
                        <a:pt x="0" y="0"/>
                      </a:moveTo>
                      <a:lnTo>
                        <a:pt x="195" y="258"/>
                      </a:lnTo>
                      <a:lnTo>
                        <a:pt x="744" y="258"/>
                      </a:lnTo>
                      <a:lnTo>
                        <a:pt x="5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78" name="Group 82"/>
                <p:cNvGrpSpPr>
                  <a:grpSpLocks/>
                </p:cNvGrpSpPr>
                <p:nvPr/>
              </p:nvGrpSpPr>
              <p:grpSpPr bwMode="auto">
                <a:xfrm>
                  <a:off x="4749" y="2415"/>
                  <a:ext cx="372" cy="186"/>
                  <a:chOff x="4749" y="2415"/>
                  <a:chExt cx="372" cy="186"/>
                </a:xfrm>
              </p:grpSpPr>
              <p:sp>
                <p:nvSpPr>
                  <p:cNvPr id="4174" name="Freeform 78"/>
                  <p:cNvSpPr>
                    <a:spLocks/>
                  </p:cNvSpPr>
                  <p:nvPr/>
                </p:nvSpPr>
                <p:spPr bwMode="auto">
                  <a:xfrm>
                    <a:off x="4749" y="2415"/>
                    <a:ext cx="372" cy="128"/>
                  </a:xfrm>
                  <a:custGeom>
                    <a:avLst/>
                    <a:gdLst>
                      <a:gd name="T0" fmla="*/ 0 w 744"/>
                      <a:gd name="T1" fmla="*/ 0 h 257"/>
                      <a:gd name="T2" fmla="*/ 195 w 744"/>
                      <a:gd name="T3" fmla="*/ 257 h 257"/>
                      <a:gd name="T4" fmla="*/ 744 w 744"/>
                      <a:gd name="T5" fmla="*/ 257 h 257"/>
                      <a:gd name="T6" fmla="*/ 531 w 744"/>
                      <a:gd name="T7" fmla="*/ 0 h 257"/>
                      <a:gd name="T8" fmla="*/ 0 w 744"/>
                      <a:gd name="T9" fmla="*/ 0 h 257"/>
                    </a:gdLst>
                    <a:ahLst/>
                    <a:cxnLst>
                      <a:cxn ang="0">
                        <a:pos x="T0" y="T1"/>
                      </a:cxn>
                      <a:cxn ang="0">
                        <a:pos x="T2" y="T3"/>
                      </a:cxn>
                      <a:cxn ang="0">
                        <a:pos x="T4" y="T5"/>
                      </a:cxn>
                      <a:cxn ang="0">
                        <a:pos x="T6" y="T7"/>
                      </a:cxn>
                      <a:cxn ang="0">
                        <a:pos x="T8" y="T9"/>
                      </a:cxn>
                    </a:cxnLst>
                    <a:rect l="0" t="0" r="r" b="b"/>
                    <a:pathLst>
                      <a:path w="744" h="257">
                        <a:moveTo>
                          <a:pt x="0" y="0"/>
                        </a:moveTo>
                        <a:lnTo>
                          <a:pt x="195" y="257"/>
                        </a:lnTo>
                        <a:lnTo>
                          <a:pt x="744" y="257"/>
                        </a:lnTo>
                        <a:lnTo>
                          <a:pt x="531"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5" name="Freeform 79"/>
                  <p:cNvSpPr>
                    <a:spLocks/>
                  </p:cNvSpPr>
                  <p:nvPr/>
                </p:nvSpPr>
                <p:spPr bwMode="auto">
                  <a:xfrm>
                    <a:off x="4749" y="2415"/>
                    <a:ext cx="98" cy="186"/>
                  </a:xfrm>
                  <a:custGeom>
                    <a:avLst/>
                    <a:gdLst>
                      <a:gd name="T0" fmla="*/ 0 w 196"/>
                      <a:gd name="T1" fmla="*/ 0 h 373"/>
                      <a:gd name="T2" fmla="*/ 0 w 196"/>
                      <a:gd name="T3" fmla="*/ 117 h 373"/>
                      <a:gd name="T4" fmla="*/ 196 w 196"/>
                      <a:gd name="T5" fmla="*/ 373 h 373"/>
                      <a:gd name="T6" fmla="*/ 196 w 196"/>
                      <a:gd name="T7" fmla="*/ 255 h 373"/>
                      <a:gd name="T8" fmla="*/ 0 w 196"/>
                      <a:gd name="T9" fmla="*/ 0 h 373"/>
                    </a:gdLst>
                    <a:ahLst/>
                    <a:cxnLst>
                      <a:cxn ang="0">
                        <a:pos x="T0" y="T1"/>
                      </a:cxn>
                      <a:cxn ang="0">
                        <a:pos x="T2" y="T3"/>
                      </a:cxn>
                      <a:cxn ang="0">
                        <a:pos x="T4" y="T5"/>
                      </a:cxn>
                      <a:cxn ang="0">
                        <a:pos x="T6" y="T7"/>
                      </a:cxn>
                      <a:cxn ang="0">
                        <a:pos x="T8" y="T9"/>
                      </a:cxn>
                    </a:cxnLst>
                    <a:rect l="0" t="0" r="r" b="b"/>
                    <a:pathLst>
                      <a:path w="196" h="373">
                        <a:moveTo>
                          <a:pt x="0" y="0"/>
                        </a:moveTo>
                        <a:lnTo>
                          <a:pt x="0" y="117"/>
                        </a:lnTo>
                        <a:lnTo>
                          <a:pt x="196" y="373"/>
                        </a:lnTo>
                        <a:lnTo>
                          <a:pt x="196" y="255"/>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6" name="Rectangle 80"/>
                  <p:cNvSpPr>
                    <a:spLocks noChangeArrowheads="1"/>
                  </p:cNvSpPr>
                  <p:nvPr/>
                </p:nvSpPr>
                <p:spPr bwMode="auto">
                  <a:xfrm>
                    <a:off x="4846" y="2542"/>
                    <a:ext cx="275" cy="59"/>
                  </a:xfrm>
                  <a:prstGeom prst="rect">
                    <a:avLst/>
                  </a:prstGeom>
                  <a:solidFill>
                    <a:srgbClr val="C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77" name="Freeform 81"/>
                  <p:cNvSpPr>
                    <a:spLocks/>
                  </p:cNvSpPr>
                  <p:nvPr/>
                </p:nvSpPr>
                <p:spPr bwMode="auto">
                  <a:xfrm>
                    <a:off x="4785" y="2426"/>
                    <a:ext cx="89" cy="94"/>
                  </a:xfrm>
                  <a:custGeom>
                    <a:avLst/>
                    <a:gdLst>
                      <a:gd name="T0" fmla="*/ 178 w 178"/>
                      <a:gd name="T1" fmla="*/ 188 h 188"/>
                      <a:gd name="T2" fmla="*/ 89 w 178"/>
                      <a:gd name="T3" fmla="*/ 140 h 188"/>
                      <a:gd name="T4" fmla="*/ 0 w 178"/>
                      <a:gd name="T5" fmla="*/ 0 h 188"/>
                      <a:gd name="T6" fmla="*/ 70 w 178"/>
                      <a:gd name="T7" fmla="*/ 0 h 188"/>
                      <a:gd name="T8" fmla="*/ 178 w 178"/>
                      <a:gd name="T9" fmla="*/ 188 h 188"/>
                    </a:gdLst>
                    <a:ahLst/>
                    <a:cxnLst>
                      <a:cxn ang="0">
                        <a:pos x="T0" y="T1"/>
                      </a:cxn>
                      <a:cxn ang="0">
                        <a:pos x="T2" y="T3"/>
                      </a:cxn>
                      <a:cxn ang="0">
                        <a:pos x="T4" y="T5"/>
                      </a:cxn>
                      <a:cxn ang="0">
                        <a:pos x="T6" y="T7"/>
                      </a:cxn>
                      <a:cxn ang="0">
                        <a:pos x="T8" y="T9"/>
                      </a:cxn>
                    </a:cxnLst>
                    <a:rect l="0" t="0" r="r" b="b"/>
                    <a:pathLst>
                      <a:path w="178" h="188">
                        <a:moveTo>
                          <a:pt x="178" y="188"/>
                        </a:moveTo>
                        <a:lnTo>
                          <a:pt x="89" y="140"/>
                        </a:lnTo>
                        <a:lnTo>
                          <a:pt x="0" y="0"/>
                        </a:lnTo>
                        <a:lnTo>
                          <a:pt x="70" y="0"/>
                        </a:lnTo>
                        <a:lnTo>
                          <a:pt x="178" y="18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83" name="Group 87"/>
                <p:cNvGrpSpPr>
                  <a:grpSpLocks/>
                </p:cNvGrpSpPr>
                <p:nvPr/>
              </p:nvGrpSpPr>
              <p:grpSpPr bwMode="auto">
                <a:xfrm>
                  <a:off x="4810" y="2403"/>
                  <a:ext cx="249" cy="117"/>
                  <a:chOff x="4810" y="2403"/>
                  <a:chExt cx="249" cy="117"/>
                </a:xfrm>
              </p:grpSpPr>
              <p:sp>
                <p:nvSpPr>
                  <p:cNvPr id="4179" name="Freeform 83"/>
                  <p:cNvSpPr>
                    <a:spLocks/>
                  </p:cNvSpPr>
                  <p:nvPr/>
                </p:nvSpPr>
                <p:spPr bwMode="auto">
                  <a:xfrm>
                    <a:off x="4810" y="2405"/>
                    <a:ext cx="249" cy="82"/>
                  </a:xfrm>
                  <a:custGeom>
                    <a:avLst/>
                    <a:gdLst>
                      <a:gd name="T0" fmla="*/ 0 w 497"/>
                      <a:gd name="T1" fmla="*/ 0 h 164"/>
                      <a:gd name="T2" fmla="*/ 125 w 497"/>
                      <a:gd name="T3" fmla="*/ 164 h 164"/>
                      <a:gd name="T4" fmla="*/ 497 w 497"/>
                      <a:gd name="T5" fmla="*/ 161 h 164"/>
                      <a:gd name="T6" fmla="*/ 355 w 497"/>
                      <a:gd name="T7" fmla="*/ 0 h 164"/>
                      <a:gd name="T8" fmla="*/ 0 w 497"/>
                      <a:gd name="T9" fmla="*/ 0 h 164"/>
                    </a:gdLst>
                    <a:ahLst/>
                    <a:cxnLst>
                      <a:cxn ang="0">
                        <a:pos x="T0" y="T1"/>
                      </a:cxn>
                      <a:cxn ang="0">
                        <a:pos x="T2" y="T3"/>
                      </a:cxn>
                      <a:cxn ang="0">
                        <a:pos x="T4" y="T5"/>
                      </a:cxn>
                      <a:cxn ang="0">
                        <a:pos x="T6" y="T7"/>
                      </a:cxn>
                      <a:cxn ang="0">
                        <a:pos x="T8" y="T9"/>
                      </a:cxn>
                    </a:cxnLst>
                    <a:rect l="0" t="0" r="r" b="b"/>
                    <a:pathLst>
                      <a:path w="497" h="164">
                        <a:moveTo>
                          <a:pt x="0" y="0"/>
                        </a:moveTo>
                        <a:lnTo>
                          <a:pt x="125" y="164"/>
                        </a:lnTo>
                        <a:lnTo>
                          <a:pt x="497" y="161"/>
                        </a:lnTo>
                        <a:lnTo>
                          <a:pt x="355" y="0"/>
                        </a:lnTo>
                        <a:lnTo>
                          <a:pt x="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0" name="Rectangle 84"/>
                  <p:cNvSpPr>
                    <a:spLocks noChangeArrowheads="1"/>
                  </p:cNvSpPr>
                  <p:nvPr/>
                </p:nvSpPr>
                <p:spPr bwMode="auto">
                  <a:xfrm>
                    <a:off x="4872" y="2484"/>
                    <a:ext cx="187" cy="36"/>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81" name="Freeform 85"/>
                  <p:cNvSpPr>
                    <a:spLocks/>
                  </p:cNvSpPr>
                  <p:nvPr/>
                </p:nvSpPr>
                <p:spPr bwMode="auto">
                  <a:xfrm>
                    <a:off x="4863" y="2422"/>
                    <a:ext cx="143" cy="48"/>
                  </a:xfrm>
                  <a:custGeom>
                    <a:avLst/>
                    <a:gdLst>
                      <a:gd name="T0" fmla="*/ 0 w 287"/>
                      <a:gd name="T1" fmla="*/ 0 h 94"/>
                      <a:gd name="T2" fmla="*/ 73 w 287"/>
                      <a:gd name="T3" fmla="*/ 94 h 94"/>
                      <a:gd name="T4" fmla="*/ 287 w 287"/>
                      <a:gd name="T5" fmla="*/ 93 h 94"/>
                      <a:gd name="T6" fmla="*/ 206 w 287"/>
                      <a:gd name="T7" fmla="*/ 0 h 94"/>
                      <a:gd name="T8" fmla="*/ 0 w 287"/>
                      <a:gd name="T9" fmla="*/ 0 h 94"/>
                    </a:gdLst>
                    <a:ahLst/>
                    <a:cxnLst>
                      <a:cxn ang="0">
                        <a:pos x="T0" y="T1"/>
                      </a:cxn>
                      <a:cxn ang="0">
                        <a:pos x="T2" y="T3"/>
                      </a:cxn>
                      <a:cxn ang="0">
                        <a:pos x="T4" y="T5"/>
                      </a:cxn>
                      <a:cxn ang="0">
                        <a:pos x="T6" y="T7"/>
                      </a:cxn>
                      <a:cxn ang="0">
                        <a:pos x="T8" y="T9"/>
                      </a:cxn>
                    </a:cxnLst>
                    <a:rect l="0" t="0" r="r" b="b"/>
                    <a:pathLst>
                      <a:path w="287" h="94">
                        <a:moveTo>
                          <a:pt x="0" y="0"/>
                        </a:moveTo>
                        <a:lnTo>
                          <a:pt x="73" y="94"/>
                        </a:lnTo>
                        <a:lnTo>
                          <a:pt x="287" y="93"/>
                        </a:lnTo>
                        <a:lnTo>
                          <a:pt x="206" y="0"/>
                        </a:lnTo>
                        <a:lnTo>
                          <a:pt x="0" y="0"/>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2" name="Freeform 86"/>
                  <p:cNvSpPr>
                    <a:spLocks/>
                  </p:cNvSpPr>
                  <p:nvPr/>
                </p:nvSpPr>
                <p:spPr bwMode="auto">
                  <a:xfrm>
                    <a:off x="4810" y="2403"/>
                    <a:ext cx="64" cy="117"/>
                  </a:xfrm>
                  <a:custGeom>
                    <a:avLst/>
                    <a:gdLst>
                      <a:gd name="T0" fmla="*/ 0 w 126"/>
                      <a:gd name="T1" fmla="*/ 0 h 233"/>
                      <a:gd name="T2" fmla="*/ 0 w 126"/>
                      <a:gd name="T3" fmla="*/ 71 h 233"/>
                      <a:gd name="T4" fmla="*/ 126 w 126"/>
                      <a:gd name="T5" fmla="*/ 233 h 233"/>
                      <a:gd name="T6" fmla="*/ 126 w 126"/>
                      <a:gd name="T7" fmla="*/ 162 h 233"/>
                      <a:gd name="T8" fmla="*/ 0 w 126"/>
                      <a:gd name="T9" fmla="*/ 0 h 233"/>
                    </a:gdLst>
                    <a:ahLst/>
                    <a:cxnLst>
                      <a:cxn ang="0">
                        <a:pos x="T0" y="T1"/>
                      </a:cxn>
                      <a:cxn ang="0">
                        <a:pos x="T2" y="T3"/>
                      </a:cxn>
                      <a:cxn ang="0">
                        <a:pos x="T4" y="T5"/>
                      </a:cxn>
                      <a:cxn ang="0">
                        <a:pos x="T6" y="T7"/>
                      </a:cxn>
                      <a:cxn ang="0">
                        <a:pos x="T8" y="T9"/>
                      </a:cxn>
                    </a:cxnLst>
                    <a:rect l="0" t="0" r="r" b="b"/>
                    <a:pathLst>
                      <a:path w="126" h="233">
                        <a:moveTo>
                          <a:pt x="0" y="0"/>
                        </a:moveTo>
                        <a:lnTo>
                          <a:pt x="0" y="71"/>
                        </a:lnTo>
                        <a:lnTo>
                          <a:pt x="126" y="233"/>
                        </a:lnTo>
                        <a:lnTo>
                          <a:pt x="126" y="162"/>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87" name="Group 91"/>
              <p:cNvGrpSpPr>
                <a:grpSpLocks/>
              </p:cNvGrpSpPr>
              <p:nvPr/>
            </p:nvGrpSpPr>
            <p:grpSpPr bwMode="auto">
              <a:xfrm>
                <a:off x="4905" y="2331"/>
                <a:ext cx="60" cy="139"/>
                <a:chOff x="4905" y="2331"/>
                <a:chExt cx="60" cy="139"/>
              </a:xfrm>
            </p:grpSpPr>
            <p:sp>
              <p:nvSpPr>
                <p:cNvPr id="4185" name="Freeform 89"/>
                <p:cNvSpPr>
                  <a:spLocks/>
                </p:cNvSpPr>
                <p:nvPr/>
              </p:nvSpPr>
              <p:spPr bwMode="auto">
                <a:xfrm>
                  <a:off x="4905" y="2331"/>
                  <a:ext cx="60" cy="139"/>
                </a:xfrm>
                <a:custGeom>
                  <a:avLst/>
                  <a:gdLst>
                    <a:gd name="T0" fmla="*/ 0 w 121"/>
                    <a:gd name="T1" fmla="*/ 278 h 278"/>
                    <a:gd name="T2" fmla="*/ 121 w 121"/>
                    <a:gd name="T3" fmla="*/ 278 h 278"/>
                    <a:gd name="T4" fmla="*/ 121 w 121"/>
                    <a:gd name="T5" fmla="*/ 0 h 278"/>
                    <a:gd name="T6" fmla="*/ 2 w 121"/>
                    <a:gd name="T7" fmla="*/ 0 h 278"/>
                    <a:gd name="T8" fmla="*/ 0 w 121"/>
                    <a:gd name="T9" fmla="*/ 278 h 278"/>
                  </a:gdLst>
                  <a:ahLst/>
                  <a:cxnLst>
                    <a:cxn ang="0">
                      <a:pos x="T0" y="T1"/>
                    </a:cxn>
                    <a:cxn ang="0">
                      <a:pos x="T2" y="T3"/>
                    </a:cxn>
                    <a:cxn ang="0">
                      <a:pos x="T4" y="T5"/>
                    </a:cxn>
                    <a:cxn ang="0">
                      <a:pos x="T6" y="T7"/>
                    </a:cxn>
                    <a:cxn ang="0">
                      <a:pos x="T8" y="T9"/>
                    </a:cxn>
                  </a:cxnLst>
                  <a:rect l="0" t="0" r="r" b="b"/>
                  <a:pathLst>
                    <a:path w="121" h="278">
                      <a:moveTo>
                        <a:pt x="0" y="278"/>
                      </a:moveTo>
                      <a:lnTo>
                        <a:pt x="121" y="278"/>
                      </a:lnTo>
                      <a:lnTo>
                        <a:pt x="121" y="0"/>
                      </a:lnTo>
                      <a:lnTo>
                        <a:pt x="2" y="0"/>
                      </a:lnTo>
                      <a:lnTo>
                        <a:pt x="0" y="27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6" name="Freeform 90"/>
                <p:cNvSpPr>
                  <a:spLocks/>
                </p:cNvSpPr>
                <p:nvPr/>
              </p:nvSpPr>
              <p:spPr bwMode="auto">
                <a:xfrm>
                  <a:off x="4914" y="2331"/>
                  <a:ext cx="12" cy="139"/>
                </a:xfrm>
                <a:custGeom>
                  <a:avLst/>
                  <a:gdLst>
                    <a:gd name="T0" fmla="*/ 0 w 23"/>
                    <a:gd name="T1" fmla="*/ 2 h 278"/>
                    <a:gd name="T2" fmla="*/ 0 w 23"/>
                    <a:gd name="T3" fmla="*/ 278 h 278"/>
                    <a:gd name="T4" fmla="*/ 23 w 23"/>
                    <a:gd name="T5" fmla="*/ 278 h 278"/>
                    <a:gd name="T6" fmla="*/ 23 w 23"/>
                    <a:gd name="T7" fmla="*/ 0 h 278"/>
                    <a:gd name="T8" fmla="*/ 0 w 23"/>
                    <a:gd name="T9" fmla="*/ 2 h 278"/>
                  </a:gdLst>
                  <a:ahLst/>
                  <a:cxnLst>
                    <a:cxn ang="0">
                      <a:pos x="T0" y="T1"/>
                    </a:cxn>
                    <a:cxn ang="0">
                      <a:pos x="T2" y="T3"/>
                    </a:cxn>
                    <a:cxn ang="0">
                      <a:pos x="T4" y="T5"/>
                    </a:cxn>
                    <a:cxn ang="0">
                      <a:pos x="T6" y="T7"/>
                    </a:cxn>
                    <a:cxn ang="0">
                      <a:pos x="T8" y="T9"/>
                    </a:cxn>
                  </a:cxnLst>
                  <a:rect l="0" t="0" r="r" b="b"/>
                  <a:pathLst>
                    <a:path w="23" h="278">
                      <a:moveTo>
                        <a:pt x="0" y="2"/>
                      </a:moveTo>
                      <a:lnTo>
                        <a:pt x="0" y="278"/>
                      </a:lnTo>
                      <a:lnTo>
                        <a:pt x="23" y="278"/>
                      </a:lnTo>
                      <a:lnTo>
                        <a:pt x="23"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189" name="Freeform 93"/>
            <p:cNvSpPr>
              <a:spLocks/>
            </p:cNvSpPr>
            <p:nvPr/>
          </p:nvSpPr>
          <p:spPr bwMode="auto">
            <a:xfrm>
              <a:off x="4875" y="1914"/>
              <a:ext cx="93" cy="428"/>
            </a:xfrm>
            <a:custGeom>
              <a:avLst/>
              <a:gdLst>
                <a:gd name="T0" fmla="*/ 88 w 186"/>
                <a:gd name="T1" fmla="*/ 856 h 856"/>
                <a:gd name="T2" fmla="*/ 151 w 186"/>
                <a:gd name="T3" fmla="*/ 856 h 856"/>
                <a:gd name="T4" fmla="*/ 154 w 186"/>
                <a:gd name="T5" fmla="*/ 493 h 856"/>
                <a:gd name="T6" fmla="*/ 155 w 186"/>
                <a:gd name="T7" fmla="*/ 386 h 856"/>
                <a:gd name="T8" fmla="*/ 160 w 186"/>
                <a:gd name="T9" fmla="*/ 266 h 856"/>
                <a:gd name="T10" fmla="*/ 161 w 186"/>
                <a:gd name="T11" fmla="*/ 189 h 856"/>
                <a:gd name="T12" fmla="*/ 168 w 186"/>
                <a:gd name="T13" fmla="*/ 120 h 856"/>
                <a:gd name="T14" fmla="*/ 186 w 186"/>
                <a:gd name="T15" fmla="*/ 0 h 856"/>
                <a:gd name="T16" fmla="*/ 0 w 186"/>
                <a:gd name="T17" fmla="*/ 3 h 856"/>
                <a:gd name="T18" fmla="*/ 12 w 186"/>
                <a:gd name="T19" fmla="*/ 61 h 856"/>
                <a:gd name="T20" fmla="*/ 27 w 186"/>
                <a:gd name="T21" fmla="*/ 140 h 856"/>
                <a:gd name="T22" fmla="*/ 43 w 186"/>
                <a:gd name="T23" fmla="*/ 278 h 856"/>
                <a:gd name="T24" fmla="*/ 47 w 186"/>
                <a:gd name="T25" fmla="*/ 395 h 856"/>
                <a:gd name="T26" fmla="*/ 59 w 186"/>
                <a:gd name="T27" fmla="*/ 510 h 856"/>
                <a:gd name="T28" fmla="*/ 68 w 186"/>
                <a:gd name="T29" fmla="*/ 621 h 856"/>
                <a:gd name="T30" fmla="*/ 88 w 186"/>
                <a:gd name="T31"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856">
                  <a:moveTo>
                    <a:pt x="88" y="856"/>
                  </a:moveTo>
                  <a:lnTo>
                    <a:pt x="151" y="856"/>
                  </a:lnTo>
                  <a:lnTo>
                    <a:pt x="154" y="493"/>
                  </a:lnTo>
                  <a:lnTo>
                    <a:pt x="155" y="386"/>
                  </a:lnTo>
                  <a:lnTo>
                    <a:pt x="160" y="266"/>
                  </a:lnTo>
                  <a:lnTo>
                    <a:pt x="161" y="189"/>
                  </a:lnTo>
                  <a:lnTo>
                    <a:pt x="168" y="120"/>
                  </a:lnTo>
                  <a:lnTo>
                    <a:pt x="186" y="0"/>
                  </a:lnTo>
                  <a:lnTo>
                    <a:pt x="0" y="3"/>
                  </a:lnTo>
                  <a:lnTo>
                    <a:pt x="12" y="61"/>
                  </a:lnTo>
                  <a:lnTo>
                    <a:pt x="27" y="140"/>
                  </a:lnTo>
                  <a:lnTo>
                    <a:pt x="43" y="278"/>
                  </a:lnTo>
                  <a:lnTo>
                    <a:pt x="47" y="395"/>
                  </a:lnTo>
                  <a:lnTo>
                    <a:pt x="59" y="510"/>
                  </a:lnTo>
                  <a:lnTo>
                    <a:pt x="68" y="621"/>
                  </a:lnTo>
                  <a:lnTo>
                    <a:pt x="88" y="856"/>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0" name="Freeform 94"/>
            <p:cNvSpPr>
              <a:spLocks/>
            </p:cNvSpPr>
            <p:nvPr/>
          </p:nvSpPr>
          <p:spPr bwMode="auto">
            <a:xfrm>
              <a:off x="4517" y="1200"/>
              <a:ext cx="467" cy="451"/>
            </a:xfrm>
            <a:custGeom>
              <a:avLst/>
              <a:gdLst>
                <a:gd name="T0" fmla="*/ 908 w 933"/>
                <a:gd name="T1" fmla="*/ 564 h 903"/>
                <a:gd name="T2" fmla="*/ 925 w 933"/>
                <a:gd name="T3" fmla="*/ 525 h 903"/>
                <a:gd name="T4" fmla="*/ 890 w 933"/>
                <a:gd name="T5" fmla="*/ 423 h 903"/>
                <a:gd name="T6" fmla="*/ 849 w 933"/>
                <a:gd name="T7" fmla="*/ 331 h 903"/>
                <a:gd name="T8" fmla="*/ 810 w 933"/>
                <a:gd name="T9" fmla="*/ 268 h 903"/>
                <a:gd name="T10" fmla="*/ 781 w 933"/>
                <a:gd name="T11" fmla="*/ 221 h 903"/>
                <a:gd name="T12" fmla="*/ 741 w 933"/>
                <a:gd name="T13" fmla="*/ 168 h 903"/>
                <a:gd name="T14" fmla="*/ 698 w 933"/>
                <a:gd name="T15" fmla="*/ 123 h 903"/>
                <a:gd name="T16" fmla="*/ 666 w 933"/>
                <a:gd name="T17" fmla="*/ 96 h 903"/>
                <a:gd name="T18" fmla="*/ 622 w 933"/>
                <a:gd name="T19" fmla="*/ 63 h 903"/>
                <a:gd name="T20" fmla="*/ 564 w 933"/>
                <a:gd name="T21" fmla="*/ 32 h 903"/>
                <a:gd name="T22" fmla="*/ 508 w 933"/>
                <a:gd name="T23" fmla="*/ 9 h 903"/>
                <a:gd name="T24" fmla="*/ 453 w 933"/>
                <a:gd name="T25" fmla="*/ 2 h 903"/>
                <a:gd name="T26" fmla="*/ 393 w 933"/>
                <a:gd name="T27" fmla="*/ 0 h 903"/>
                <a:gd name="T28" fmla="*/ 330 w 933"/>
                <a:gd name="T29" fmla="*/ 5 h 903"/>
                <a:gd name="T30" fmla="*/ 270 w 933"/>
                <a:gd name="T31" fmla="*/ 24 h 903"/>
                <a:gd name="T32" fmla="*/ 223 w 933"/>
                <a:gd name="T33" fmla="*/ 60 h 903"/>
                <a:gd name="T34" fmla="*/ 201 w 933"/>
                <a:gd name="T35" fmla="*/ 107 h 903"/>
                <a:gd name="T36" fmla="*/ 201 w 933"/>
                <a:gd name="T37" fmla="*/ 144 h 903"/>
                <a:gd name="T38" fmla="*/ 211 w 933"/>
                <a:gd name="T39" fmla="*/ 173 h 903"/>
                <a:gd name="T40" fmla="*/ 239 w 933"/>
                <a:gd name="T41" fmla="*/ 191 h 903"/>
                <a:gd name="T42" fmla="*/ 277 w 933"/>
                <a:gd name="T43" fmla="*/ 203 h 903"/>
                <a:gd name="T44" fmla="*/ 322 w 933"/>
                <a:gd name="T45" fmla="*/ 208 h 903"/>
                <a:gd name="T46" fmla="*/ 376 w 933"/>
                <a:gd name="T47" fmla="*/ 203 h 903"/>
                <a:gd name="T48" fmla="*/ 409 w 933"/>
                <a:gd name="T49" fmla="*/ 214 h 903"/>
                <a:gd name="T50" fmla="*/ 433 w 933"/>
                <a:gd name="T51" fmla="*/ 232 h 903"/>
                <a:gd name="T52" fmla="*/ 450 w 933"/>
                <a:gd name="T53" fmla="*/ 251 h 903"/>
                <a:gd name="T54" fmla="*/ 460 w 933"/>
                <a:gd name="T55" fmla="*/ 287 h 903"/>
                <a:gd name="T56" fmla="*/ 445 w 933"/>
                <a:gd name="T57" fmla="*/ 310 h 903"/>
                <a:gd name="T58" fmla="*/ 412 w 933"/>
                <a:gd name="T59" fmla="*/ 304 h 903"/>
                <a:gd name="T60" fmla="*/ 383 w 933"/>
                <a:gd name="T61" fmla="*/ 281 h 903"/>
                <a:gd name="T62" fmla="*/ 343 w 933"/>
                <a:gd name="T63" fmla="*/ 256 h 903"/>
                <a:gd name="T64" fmla="*/ 305 w 933"/>
                <a:gd name="T65" fmla="*/ 248 h 903"/>
                <a:gd name="T66" fmla="*/ 260 w 933"/>
                <a:gd name="T67" fmla="*/ 245 h 903"/>
                <a:gd name="T68" fmla="*/ 214 w 933"/>
                <a:gd name="T69" fmla="*/ 253 h 903"/>
                <a:gd name="T70" fmla="*/ 172 w 933"/>
                <a:gd name="T71" fmla="*/ 272 h 903"/>
                <a:gd name="T72" fmla="*/ 135 w 933"/>
                <a:gd name="T73" fmla="*/ 296 h 903"/>
                <a:gd name="T74" fmla="*/ 83 w 933"/>
                <a:gd name="T75" fmla="*/ 343 h 903"/>
                <a:gd name="T76" fmla="*/ 46 w 933"/>
                <a:gd name="T77" fmla="*/ 399 h 903"/>
                <a:gd name="T78" fmla="*/ 17 w 933"/>
                <a:gd name="T79" fmla="*/ 474 h 903"/>
                <a:gd name="T80" fmla="*/ 4 w 933"/>
                <a:gd name="T81" fmla="*/ 551 h 903"/>
                <a:gd name="T82" fmla="*/ 0 w 933"/>
                <a:gd name="T83" fmla="*/ 629 h 903"/>
                <a:gd name="T84" fmla="*/ 11 w 933"/>
                <a:gd name="T85" fmla="*/ 706 h 903"/>
                <a:gd name="T86" fmla="*/ 33 w 933"/>
                <a:gd name="T87" fmla="*/ 772 h 903"/>
                <a:gd name="T88" fmla="*/ 60 w 933"/>
                <a:gd name="T89" fmla="*/ 817 h 903"/>
                <a:gd name="T90" fmla="*/ 99 w 933"/>
                <a:gd name="T91" fmla="*/ 853 h 903"/>
                <a:gd name="T92" fmla="*/ 142 w 933"/>
                <a:gd name="T93" fmla="*/ 880 h 903"/>
                <a:gd name="T94" fmla="*/ 184 w 933"/>
                <a:gd name="T95" fmla="*/ 895 h 903"/>
                <a:gd name="T96" fmla="*/ 232 w 933"/>
                <a:gd name="T97" fmla="*/ 903 h 903"/>
                <a:gd name="T98" fmla="*/ 269 w 933"/>
                <a:gd name="T99" fmla="*/ 900 h 903"/>
                <a:gd name="T100" fmla="*/ 326 w 933"/>
                <a:gd name="T101" fmla="*/ 889 h 903"/>
                <a:gd name="T102" fmla="*/ 362 w 933"/>
                <a:gd name="T103" fmla="*/ 873 h 903"/>
                <a:gd name="T104" fmla="*/ 411 w 933"/>
                <a:gd name="T105" fmla="*/ 841 h 903"/>
                <a:gd name="T106" fmla="*/ 450 w 933"/>
                <a:gd name="T107" fmla="*/ 805 h 903"/>
                <a:gd name="T108" fmla="*/ 504 w 933"/>
                <a:gd name="T109" fmla="*/ 746 h 903"/>
                <a:gd name="T110" fmla="*/ 552 w 933"/>
                <a:gd name="T111" fmla="*/ 695 h 903"/>
                <a:gd name="T112" fmla="*/ 592 w 933"/>
                <a:gd name="T113" fmla="*/ 654 h 903"/>
                <a:gd name="T114" fmla="*/ 627 w 933"/>
                <a:gd name="T115" fmla="*/ 627 h 903"/>
                <a:gd name="T116" fmla="*/ 680 w 933"/>
                <a:gd name="T117" fmla="*/ 603 h 903"/>
                <a:gd name="T118" fmla="*/ 732 w 933"/>
                <a:gd name="T119" fmla="*/ 585 h 903"/>
                <a:gd name="T120" fmla="*/ 791 w 933"/>
                <a:gd name="T121" fmla="*/ 573 h 903"/>
                <a:gd name="T122" fmla="*/ 841 w 933"/>
                <a:gd name="T123" fmla="*/ 56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3" h="903">
                  <a:moveTo>
                    <a:pt x="874" y="564"/>
                  </a:moveTo>
                  <a:lnTo>
                    <a:pt x="908" y="564"/>
                  </a:lnTo>
                  <a:lnTo>
                    <a:pt x="933" y="569"/>
                  </a:lnTo>
                  <a:lnTo>
                    <a:pt x="925" y="525"/>
                  </a:lnTo>
                  <a:lnTo>
                    <a:pt x="912" y="478"/>
                  </a:lnTo>
                  <a:lnTo>
                    <a:pt x="890" y="423"/>
                  </a:lnTo>
                  <a:lnTo>
                    <a:pt x="871" y="376"/>
                  </a:lnTo>
                  <a:lnTo>
                    <a:pt x="849" y="331"/>
                  </a:lnTo>
                  <a:lnTo>
                    <a:pt x="830" y="299"/>
                  </a:lnTo>
                  <a:lnTo>
                    <a:pt x="810" y="268"/>
                  </a:lnTo>
                  <a:lnTo>
                    <a:pt x="795" y="241"/>
                  </a:lnTo>
                  <a:lnTo>
                    <a:pt x="781" y="221"/>
                  </a:lnTo>
                  <a:lnTo>
                    <a:pt x="766" y="200"/>
                  </a:lnTo>
                  <a:lnTo>
                    <a:pt x="741" y="168"/>
                  </a:lnTo>
                  <a:lnTo>
                    <a:pt x="722" y="146"/>
                  </a:lnTo>
                  <a:lnTo>
                    <a:pt x="698" y="123"/>
                  </a:lnTo>
                  <a:lnTo>
                    <a:pt x="682" y="108"/>
                  </a:lnTo>
                  <a:lnTo>
                    <a:pt x="666" y="96"/>
                  </a:lnTo>
                  <a:lnTo>
                    <a:pt x="641" y="77"/>
                  </a:lnTo>
                  <a:lnTo>
                    <a:pt x="622" y="63"/>
                  </a:lnTo>
                  <a:lnTo>
                    <a:pt x="593" y="45"/>
                  </a:lnTo>
                  <a:lnTo>
                    <a:pt x="564" y="32"/>
                  </a:lnTo>
                  <a:lnTo>
                    <a:pt x="536" y="18"/>
                  </a:lnTo>
                  <a:lnTo>
                    <a:pt x="508" y="9"/>
                  </a:lnTo>
                  <a:lnTo>
                    <a:pt x="484" y="5"/>
                  </a:lnTo>
                  <a:lnTo>
                    <a:pt x="453" y="2"/>
                  </a:lnTo>
                  <a:lnTo>
                    <a:pt x="423" y="2"/>
                  </a:lnTo>
                  <a:lnTo>
                    <a:pt x="393" y="0"/>
                  </a:lnTo>
                  <a:lnTo>
                    <a:pt x="369" y="2"/>
                  </a:lnTo>
                  <a:lnTo>
                    <a:pt x="330" y="5"/>
                  </a:lnTo>
                  <a:lnTo>
                    <a:pt x="296" y="14"/>
                  </a:lnTo>
                  <a:lnTo>
                    <a:pt x="270" y="24"/>
                  </a:lnTo>
                  <a:lnTo>
                    <a:pt x="245" y="41"/>
                  </a:lnTo>
                  <a:lnTo>
                    <a:pt x="223" y="60"/>
                  </a:lnTo>
                  <a:lnTo>
                    <a:pt x="208" y="83"/>
                  </a:lnTo>
                  <a:lnTo>
                    <a:pt x="201" y="107"/>
                  </a:lnTo>
                  <a:lnTo>
                    <a:pt x="199" y="126"/>
                  </a:lnTo>
                  <a:lnTo>
                    <a:pt x="201" y="144"/>
                  </a:lnTo>
                  <a:lnTo>
                    <a:pt x="204" y="161"/>
                  </a:lnTo>
                  <a:lnTo>
                    <a:pt x="211" y="173"/>
                  </a:lnTo>
                  <a:lnTo>
                    <a:pt x="225" y="185"/>
                  </a:lnTo>
                  <a:lnTo>
                    <a:pt x="239" y="191"/>
                  </a:lnTo>
                  <a:lnTo>
                    <a:pt x="257" y="197"/>
                  </a:lnTo>
                  <a:lnTo>
                    <a:pt x="277" y="203"/>
                  </a:lnTo>
                  <a:lnTo>
                    <a:pt x="295" y="205"/>
                  </a:lnTo>
                  <a:lnTo>
                    <a:pt x="322" y="208"/>
                  </a:lnTo>
                  <a:lnTo>
                    <a:pt x="352" y="205"/>
                  </a:lnTo>
                  <a:lnTo>
                    <a:pt x="376" y="203"/>
                  </a:lnTo>
                  <a:lnTo>
                    <a:pt x="393" y="208"/>
                  </a:lnTo>
                  <a:lnTo>
                    <a:pt x="409" y="214"/>
                  </a:lnTo>
                  <a:lnTo>
                    <a:pt x="422" y="223"/>
                  </a:lnTo>
                  <a:lnTo>
                    <a:pt x="433" y="232"/>
                  </a:lnTo>
                  <a:lnTo>
                    <a:pt x="438" y="236"/>
                  </a:lnTo>
                  <a:lnTo>
                    <a:pt x="450" y="251"/>
                  </a:lnTo>
                  <a:lnTo>
                    <a:pt x="456" y="268"/>
                  </a:lnTo>
                  <a:lnTo>
                    <a:pt x="460" y="287"/>
                  </a:lnTo>
                  <a:lnTo>
                    <a:pt x="456" y="304"/>
                  </a:lnTo>
                  <a:lnTo>
                    <a:pt x="445" y="310"/>
                  </a:lnTo>
                  <a:lnTo>
                    <a:pt x="429" y="310"/>
                  </a:lnTo>
                  <a:lnTo>
                    <a:pt x="412" y="304"/>
                  </a:lnTo>
                  <a:lnTo>
                    <a:pt x="394" y="292"/>
                  </a:lnTo>
                  <a:lnTo>
                    <a:pt x="383" y="281"/>
                  </a:lnTo>
                  <a:lnTo>
                    <a:pt x="362" y="265"/>
                  </a:lnTo>
                  <a:lnTo>
                    <a:pt x="343" y="256"/>
                  </a:lnTo>
                  <a:lnTo>
                    <a:pt x="322" y="250"/>
                  </a:lnTo>
                  <a:lnTo>
                    <a:pt x="305" y="248"/>
                  </a:lnTo>
                  <a:lnTo>
                    <a:pt x="283" y="245"/>
                  </a:lnTo>
                  <a:lnTo>
                    <a:pt x="260" y="245"/>
                  </a:lnTo>
                  <a:lnTo>
                    <a:pt x="234" y="247"/>
                  </a:lnTo>
                  <a:lnTo>
                    <a:pt x="214" y="253"/>
                  </a:lnTo>
                  <a:lnTo>
                    <a:pt x="192" y="260"/>
                  </a:lnTo>
                  <a:lnTo>
                    <a:pt x="172" y="272"/>
                  </a:lnTo>
                  <a:lnTo>
                    <a:pt x="153" y="286"/>
                  </a:lnTo>
                  <a:lnTo>
                    <a:pt x="135" y="296"/>
                  </a:lnTo>
                  <a:lnTo>
                    <a:pt x="109" y="316"/>
                  </a:lnTo>
                  <a:lnTo>
                    <a:pt x="83" y="343"/>
                  </a:lnTo>
                  <a:lnTo>
                    <a:pt x="61" y="370"/>
                  </a:lnTo>
                  <a:lnTo>
                    <a:pt x="46" y="399"/>
                  </a:lnTo>
                  <a:lnTo>
                    <a:pt x="31" y="430"/>
                  </a:lnTo>
                  <a:lnTo>
                    <a:pt x="17" y="474"/>
                  </a:lnTo>
                  <a:lnTo>
                    <a:pt x="11" y="510"/>
                  </a:lnTo>
                  <a:lnTo>
                    <a:pt x="4" y="551"/>
                  </a:lnTo>
                  <a:lnTo>
                    <a:pt x="0" y="593"/>
                  </a:lnTo>
                  <a:lnTo>
                    <a:pt x="0" y="629"/>
                  </a:lnTo>
                  <a:lnTo>
                    <a:pt x="4" y="668"/>
                  </a:lnTo>
                  <a:lnTo>
                    <a:pt x="11" y="706"/>
                  </a:lnTo>
                  <a:lnTo>
                    <a:pt x="21" y="745"/>
                  </a:lnTo>
                  <a:lnTo>
                    <a:pt x="33" y="772"/>
                  </a:lnTo>
                  <a:lnTo>
                    <a:pt x="47" y="799"/>
                  </a:lnTo>
                  <a:lnTo>
                    <a:pt x="60" y="817"/>
                  </a:lnTo>
                  <a:lnTo>
                    <a:pt x="80" y="836"/>
                  </a:lnTo>
                  <a:lnTo>
                    <a:pt x="99" y="853"/>
                  </a:lnTo>
                  <a:lnTo>
                    <a:pt x="119" y="867"/>
                  </a:lnTo>
                  <a:lnTo>
                    <a:pt x="142" y="880"/>
                  </a:lnTo>
                  <a:lnTo>
                    <a:pt x="159" y="886"/>
                  </a:lnTo>
                  <a:lnTo>
                    <a:pt x="184" y="895"/>
                  </a:lnTo>
                  <a:lnTo>
                    <a:pt x="210" y="903"/>
                  </a:lnTo>
                  <a:lnTo>
                    <a:pt x="232" y="903"/>
                  </a:lnTo>
                  <a:lnTo>
                    <a:pt x="254" y="903"/>
                  </a:lnTo>
                  <a:lnTo>
                    <a:pt x="269" y="900"/>
                  </a:lnTo>
                  <a:lnTo>
                    <a:pt x="292" y="898"/>
                  </a:lnTo>
                  <a:lnTo>
                    <a:pt x="326" y="889"/>
                  </a:lnTo>
                  <a:lnTo>
                    <a:pt x="345" y="885"/>
                  </a:lnTo>
                  <a:lnTo>
                    <a:pt x="362" y="873"/>
                  </a:lnTo>
                  <a:lnTo>
                    <a:pt x="387" y="859"/>
                  </a:lnTo>
                  <a:lnTo>
                    <a:pt x="411" y="841"/>
                  </a:lnTo>
                  <a:lnTo>
                    <a:pt x="428" y="827"/>
                  </a:lnTo>
                  <a:lnTo>
                    <a:pt x="450" y="805"/>
                  </a:lnTo>
                  <a:lnTo>
                    <a:pt x="476" y="781"/>
                  </a:lnTo>
                  <a:lnTo>
                    <a:pt x="504" y="746"/>
                  </a:lnTo>
                  <a:lnTo>
                    <a:pt x="530" y="719"/>
                  </a:lnTo>
                  <a:lnTo>
                    <a:pt x="552" y="695"/>
                  </a:lnTo>
                  <a:lnTo>
                    <a:pt x="574" y="671"/>
                  </a:lnTo>
                  <a:lnTo>
                    <a:pt x="592" y="654"/>
                  </a:lnTo>
                  <a:lnTo>
                    <a:pt x="608" y="639"/>
                  </a:lnTo>
                  <a:lnTo>
                    <a:pt x="627" y="627"/>
                  </a:lnTo>
                  <a:lnTo>
                    <a:pt x="651" y="614"/>
                  </a:lnTo>
                  <a:lnTo>
                    <a:pt x="680" y="603"/>
                  </a:lnTo>
                  <a:lnTo>
                    <a:pt x="703" y="594"/>
                  </a:lnTo>
                  <a:lnTo>
                    <a:pt x="732" y="585"/>
                  </a:lnTo>
                  <a:lnTo>
                    <a:pt x="766" y="576"/>
                  </a:lnTo>
                  <a:lnTo>
                    <a:pt x="791" y="573"/>
                  </a:lnTo>
                  <a:lnTo>
                    <a:pt x="814" y="569"/>
                  </a:lnTo>
                  <a:lnTo>
                    <a:pt x="841" y="564"/>
                  </a:lnTo>
                  <a:lnTo>
                    <a:pt x="874" y="564"/>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1" name="Freeform 95"/>
            <p:cNvSpPr>
              <a:spLocks/>
            </p:cNvSpPr>
            <p:nvPr/>
          </p:nvSpPr>
          <p:spPr bwMode="auto">
            <a:xfrm>
              <a:off x="4928" y="1344"/>
              <a:ext cx="541" cy="407"/>
            </a:xfrm>
            <a:custGeom>
              <a:avLst/>
              <a:gdLst>
                <a:gd name="T0" fmla="*/ 141 w 1081"/>
                <a:gd name="T1" fmla="*/ 299 h 814"/>
                <a:gd name="T2" fmla="*/ 90 w 1081"/>
                <a:gd name="T3" fmla="*/ 292 h 814"/>
                <a:gd name="T4" fmla="*/ 0 w 1081"/>
                <a:gd name="T5" fmla="*/ 292 h 814"/>
                <a:gd name="T6" fmla="*/ 67 w 1081"/>
                <a:gd name="T7" fmla="*/ 239 h 814"/>
                <a:gd name="T8" fmla="*/ 138 w 1081"/>
                <a:gd name="T9" fmla="*/ 183 h 814"/>
                <a:gd name="T10" fmla="*/ 225 w 1081"/>
                <a:gd name="T11" fmla="*/ 129 h 814"/>
                <a:gd name="T12" fmla="*/ 307 w 1081"/>
                <a:gd name="T13" fmla="*/ 89 h 814"/>
                <a:gd name="T14" fmla="*/ 404 w 1081"/>
                <a:gd name="T15" fmla="*/ 49 h 814"/>
                <a:gd name="T16" fmla="*/ 506 w 1081"/>
                <a:gd name="T17" fmla="*/ 22 h 814"/>
                <a:gd name="T18" fmla="*/ 614 w 1081"/>
                <a:gd name="T19" fmla="*/ 0 h 814"/>
                <a:gd name="T20" fmla="*/ 704 w 1081"/>
                <a:gd name="T21" fmla="*/ 4 h 814"/>
                <a:gd name="T22" fmla="*/ 793 w 1081"/>
                <a:gd name="T23" fmla="*/ 31 h 814"/>
                <a:gd name="T24" fmla="*/ 885 w 1081"/>
                <a:gd name="T25" fmla="*/ 84 h 814"/>
                <a:gd name="T26" fmla="*/ 978 w 1081"/>
                <a:gd name="T27" fmla="*/ 192 h 814"/>
                <a:gd name="T28" fmla="*/ 1033 w 1081"/>
                <a:gd name="T29" fmla="*/ 311 h 814"/>
                <a:gd name="T30" fmla="*/ 1076 w 1081"/>
                <a:gd name="T31" fmla="*/ 442 h 814"/>
                <a:gd name="T32" fmla="*/ 1081 w 1081"/>
                <a:gd name="T33" fmla="*/ 565 h 814"/>
                <a:gd name="T34" fmla="*/ 1057 w 1081"/>
                <a:gd name="T35" fmla="*/ 671 h 814"/>
                <a:gd name="T36" fmla="*/ 1022 w 1081"/>
                <a:gd name="T37" fmla="*/ 731 h 814"/>
                <a:gd name="T38" fmla="*/ 957 w 1081"/>
                <a:gd name="T39" fmla="*/ 779 h 814"/>
                <a:gd name="T40" fmla="*/ 885 w 1081"/>
                <a:gd name="T41" fmla="*/ 803 h 814"/>
                <a:gd name="T42" fmla="*/ 802 w 1081"/>
                <a:gd name="T43" fmla="*/ 814 h 814"/>
                <a:gd name="T44" fmla="*/ 731 w 1081"/>
                <a:gd name="T45" fmla="*/ 805 h 814"/>
                <a:gd name="T46" fmla="*/ 641 w 1081"/>
                <a:gd name="T47" fmla="*/ 787 h 814"/>
                <a:gd name="T48" fmla="*/ 566 w 1081"/>
                <a:gd name="T49" fmla="*/ 737 h 814"/>
                <a:gd name="T50" fmla="*/ 510 w 1081"/>
                <a:gd name="T51" fmla="*/ 674 h 814"/>
                <a:gd name="T52" fmla="*/ 455 w 1081"/>
                <a:gd name="T53" fmla="*/ 587 h 814"/>
                <a:gd name="T54" fmla="*/ 408 w 1081"/>
                <a:gd name="T55" fmla="*/ 487 h 814"/>
                <a:gd name="T56" fmla="*/ 366 w 1081"/>
                <a:gd name="T57" fmla="*/ 406 h 814"/>
                <a:gd name="T58" fmla="*/ 297 w 1081"/>
                <a:gd name="T59" fmla="*/ 349 h 814"/>
                <a:gd name="T60" fmla="*/ 214 w 1081"/>
                <a:gd name="T61" fmla="*/ 314 h 814"/>
                <a:gd name="T62" fmla="*/ 161 w 1081"/>
                <a:gd name="T63" fmla="*/ 3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1" h="814">
                  <a:moveTo>
                    <a:pt x="161" y="307"/>
                  </a:moveTo>
                  <a:lnTo>
                    <a:pt x="141" y="299"/>
                  </a:lnTo>
                  <a:lnTo>
                    <a:pt x="125" y="299"/>
                  </a:lnTo>
                  <a:lnTo>
                    <a:pt x="90" y="292"/>
                  </a:lnTo>
                  <a:lnTo>
                    <a:pt x="55" y="287"/>
                  </a:lnTo>
                  <a:lnTo>
                    <a:pt x="0" y="292"/>
                  </a:lnTo>
                  <a:lnTo>
                    <a:pt x="28" y="266"/>
                  </a:lnTo>
                  <a:lnTo>
                    <a:pt x="67" y="239"/>
                  </a:lnTo>
                  <a:lnTo>
                    <a:pt x="108" y="210"/>
                  </a:lnTo>
                  <a:lnTo>
                    <a:pt x="138" y="183"/>
                  </a:lnTo>
                  <a:lnTo>
                    <a:pt x="183" y="152"/>
                  </a:lnTo>
                  <a:lnTo>
                    <a:pt x="225" y="129"/>
                  </a:lnTo>
                  <a:lnTo>
                    <a:pt x="261" y="113"/>
                  </a:lnTo>
                  <a:lnTo>
                    <a:pt x="307" y="89"/>
                  </a:lnTo>
                  <a:lnTo>
                    <a:pt x="350" y="71"/>
                  </a:lnTo>
                  <a:lnTo>
                    <a:pt x="404" y="49"/>
                  </a:lnTo>
                  <a:lnTo>
                    <a:pt x="448" y="36"/>
                  </a:lnTo>
                  <a:lnTo>
                    <a:pt x="506" y="22"/>
                  </a:lnTo>
                  <a:lnTo>
                    <a:pt x="558" y="9"/>
                  </a:lnTo>
                  <a:lnTo>
                    <a:pt x="614" y="0"/>
                  </a:lnTo>
                  <a:lnTo>
                    <a:pt x="665" y="0"/>
                  </a:lnTo>
                  <a:lnTo>
                    <a:pt x="704" y="4"/>
                  </a:lnTo>
                  <a:lnTo>
                    <a:pt x="745" y="13"/>
                  </a:lnTo>
                  <a:lnTo>
                    <a:pt x="793" y="31"/>
                  </a:lnTo>
                  <a:lnTo>
                    <a:pt x="837" y="54"/>
                  </a:lnTo>
                  <a:lnTo>
                    <a:pt x="885" y="84"/>
                  </a:lnTo>
                  <a:lnTo>
                    <a:pt x="930" y="135"/>
                  </a:lnTo>
                  <a:lnTo>
                    <a:pt x="978" y="192"/>
                  </a:lnTo>
                  <a:lnTo>
                    <a:pt x="1010" y="257"/>
                  </a:lnTo>
                  <a:lnTo>
                    <a:pt x="1033" y="311"/>
                  </a:lnTo>
                  <a:lnTo>
                    <a:pt x="1057" y="376"/>
                  </a:lnTo>
                  <a:lnTo>
                    <a:pt x="1076" y="442"/>
                  </a:lnTo>
                  <a:lnTo>
                    <a:pt x="1081" y="507"/>
                  </a:lnTo>
                  <a:lnTo>
                    <a:pt x="1081" y="565"/>
                  </a:lnTo>
                  <a:lnTo>
                    <a:pt x="1072" y="624"/>
                  </a:lnTo>
                  <a:lnTo>
                    <a:pt x="1057" y="671"/>
                  </a:lnTo>
                  <a:lnTo>
                    <a:pt x="1042" y="702"/>
                  </a:lnTo>
                  <a:lnTo>
                    <a:pt x="1022" y="731"/>
                  </a:lnTo>
                  <a:lnTo>
                    <a:pt x="995" y="757"/>
                  </a:lnTo>
                  <a:lnTo>
                    <a:pt x="957" y="779"/>
                  </a:lnTo>
                  <a:lnTo>
                    <a:pt x="912" y="794"/>
                  </a:lnTo>
                  <a:lnTo>
                    <a:pt x="885" y="803"/>
                  </a:lnTo>
                  <a:lnTo>
                    <a:pt x="843" y="811"/>
                  </a:lnTo>
                  <a:lnTo>
                    <a:pt x="802" y="814"/>
                  </a:lnTo>
                  <a:lnTo>
                    <a:pt x="766" y="809"/>
                  </a:lnTo>
                  <a:lnTo>
                    <a:pt x="731" y="805"/>
                  </a:lnTo>
                  <a:lnTo>
                    <a:pt x="686" y="796"/>
                  </a:lnTo>
                  <a:lnTo>
                    <a:pt x="641" y="787"/>
                  </a:lnTo>
                  <a:lnTo>
                    <a:pt x="607" y="769"/>
                  </a:lnTo>
                  <a:lnTo>
                    <a:pt x="566" y="737"/>
                  </a:lnTo>
                  <a:lnTo>
                    <a:pt x="541" y="714"/>
                  </a:lnTo>
                  <a:lnTo>
                    <a:pt x="510" y="674"/>
                  </a:lnTo>
                  <a:lnTo>
                    <a:pt x="479" y="629"/>
                  </a:lnTo>
                  <a:lnTo>
                    <a:pt x="455" y="587"/>
                  </a:lnTo>
                  <a:lnTo>
                    <a:pt x="429" y="537"/>
                  </a:lnTo>
                  <a:lnTo>
                    <a:pt x="408" y="487"/>
                  </a:lnTo>
                  <a:lnTo>
                    <a:pt x="387" y="447"/>
                  </a:lnTo>
                  <a:lnTo>
                    <a:pt x="366" y="406"/>
                  </a:lnTo>
                  <a:lnTo>
                    <a:pt x="335" y="374"/>
                  </a:lnTo>
                  <a:lnTo>
                    <a:pt x="297" y="349"/>
                  </a:lnTo>
                  <a:lnTo>
                    <a:pt x="261" y="329"/>
                  </a:lnTo>
                  <a:lnTo>
                    <a:pt x="214" y="314"/>
                  </a:lnTo>
                  <a:lnTo>
                    <a:pt x="185" y="311"/>
                  </a:lnTo>
                  <a:lnTo>
                    <a:pt x="161" y="307"/>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2" name="Freeform 96"/>
            <p:cNvSpPr>
              <a:spLocks/>
            </p:cNvSpPr>
            <p:nvPr/>
          </p:nvSpPr>
          <p:spPr bwMode="auto">
            <a:xfrm>
              <a:off x="4712" y="1478"/>
              <a:ext cx="593" cy="781"/>
            </a:xfrm>
            <a:custGeom>
              <a:avLst/>
              <a:gdLst>
                <a:gd name="T0" fmla="*/ 326 w 1184"/>
                <a:gd name="T1" fmla="*/ 80 h 1563"/>
                <a:gd name="T2" fmla="*/ 268 w 1184"/>
                <a:gd name="T3" fmla="*/ 160 h 1563"/>
                <a:gd name="T4" fmla="*/ 227 w 1184"/>
                <a:gd name="T5" fmla="*/ 278 h 1563"/>
                <a:gd name="T6" fmla="*/ 197 w 1184"/>
                <a:gd name="T7" fmla="*/ 424 h 1563"/>
                <a:gd name="T8" fmla="*/ 191 w 1184"/>
                <a:gd name="T9" fmla="*/ 543 h 1563"/>
                <a:gd name="T10" fmla="*/ 174 w 1184"/>
                <a:gd name="T11" fmla="*/ 621 h 1563"/>
                <a:gd name="T12" fmla="*/ 139 w 1184"/>
                <a:gd name="T13" fmla="*/ 704 h 1563"/>
                <a:gd name="T14" fmla="*/ 77 w 1184"/>
                <a:gd name="T15" fmla="*/ 812 h 1563"/>
                <a:gd name="T16" fmla="*/ 29 w 1184"/>
                <a:gd name="T17" fmla="*/ 898 h 1563"/>
                <a:gd name="T18" fmla="*/ 5 w 1184"/>
                <a:gd name="T19" fmla="*/ 990 h 1563"/>
                <a:gd name="T20" fmla="*/ 2 w 1184"/>
                <a:gd name="T21" fmla="*/ 1098 h 1563"/>
                <a:gd name="T22" fmla="*/ 23 w 1184"/>
                <a:gd name="T23" fmla="*/ 1202 h 1563"/>
                <a:gd name="T24" fmla="*/ 55 w 1184"/>
                <a:gd name="T25" fmla="*/ 1252 h 1563"/>
                <a:gd name="T26" fmla="*/ 120 w 1184"/>
                <a:gd name="T27" fmla="*/ 1277 h 1563"/>
                <a:gd name="T28" fmla="*/ 175 w 1184"/>
                <a:gd name="T29" fmla="*/ 1265 h 1563"/>
                <a:gd name="T30" fmla="*/ 222 w 1184"/>
                <a:gd name="T31" fmla="*/ 1219 h 1563"/>
                <a:gd name="T32" fmla="*/ 242 w 1184"/>
                <a:gd name="T33" fmla="*/ 1149 h 1563"/>
                <a:gd name="T34" fmla="*/ 254 w 1184"/>
                <a:gd name="T35" fmla="*/ 1070 h 1563"/>
                <a:gd name="T36" fmla="*/ 277 w 1184"/>
                <a:gd name="T37" fmla="*/ 1011 h 1563"/>
                <a:gd name="T38" fmla="*/ 330 w 1184"/>
                <a:gd name="T39" fmla="*/ 958 h 1563"/>
                <a:gd name="T40" fmla="*/ 391 w 1184"/>
                <a:gd name="T41" fmla="*/ 954 h 1563"/>
                <a:gd name="T42" fmla="*/ 440 w 1184"/>
                <a:gd name="T43" fmla="*/ 1010 h 1563"/>
                <a:gd name="T44" fmla="*/ 476 w 1184"/>
                <a:gd name="T45" fmla="*/ 1104 h 1563"/>
                <a:gd name="T46" fmla="*/ 490 w 1184"/>
                <a:gd name="T47" fmla="*/ 1177 h 1563"/>
                <a:gd name="T48" fmla="*/ 496 w 1184"/>
                <a:gd name="T49" fmla="*/ 1280 h 1563"/>
                <a:gd name="T50" fmla="*/ 515 w 1184"/>
                <a:gd name="T51" fmla="*/ 1365 h 1563"/>
                <a:gd name="T52" fmla="*/ 551 w 1184"/>
                <a:gd name="T53" fmla="*/ 1447 h 1563"/>
                <a:gd name="T54" fmla="*/ 596 w 1184"/>
                <a:gd name="T55" fmla="*/ 1506 h 1563"/>
                <a:gd name="T56" fmla="*/ 651 w 1184"/>
                <a:gd name="T57" fmla="*/ 1548 h 1563"/>
                <a:gd name="T58" fmla="*/ 688 w 1184"/>
                <a:gd name="T59" fmla="*/ 1562 h 1563"/>
                <a:gd name="T60" fmla="*/ 724 w 1184"/>
                <a:gd name="T61" fmla="*/ 1562 h 1563"/>
                <a:gd name="T62" fmla="*/ 759 w 1184"/>
                <a:gd name="T63" fmla="*/ 1545 h 1563"/>
                <a:gd name="T64" fmla="*/ 794 w 1184"/>
                <a:gd name="T65" fmla="*/ 1500 h 1563"/>
                <a:gd name="T66" fmla="*/ 809 w 1184"/>
                <a:gd name="T67" fmla="*/ 1453 h 1563"/>
                <a:gd name="T68" fmla="*/ 821 w 1184"/>
                <a:gd name="T69" fmla="*/ 1401 h 1563"/>
                <a:gd name="T70" fmla="*/ 830 w 1184"/>
                <a:gd name="T71" fmla="*/ 1343 h 1563"/>
                <a:gd name="T72" fmla="*/ 830 w 1184"/>
                <a:gd name="T73" fmla="*/ 1277 h 1563"/>
                <a:gd name="T74" fmla="*/ 813 w 1184"/>
                <a:gd name="T75" fmla="*/ 1174 h 1563"/>
                <a:gd name="T76" fmla="*/ 794 w 1184"/>
                <a:gd name="T77" fmla="*/ 1112 h 1563"/>
                <a:gd name="T78" fmla="*/ 776 w 1184"/>
                <a:gd name="T79" fmla="*/ 1067 h 1563"/>
                <a:gd name="T80" fmla="*/ 766 w 1184"/>
                <a:gd name="T81" fmla="*/ 1019 h 1563"/>
                <a:gd name="T82" fmla="*/ 787 w 1184"/>
                <a:gd name="T83" fmla="*/ 985 h 1563"/>
                <a:gd name="T84" fmla="*/ 833 w 1184"/>
                <a:gd name="T85" fmla="*/ 979 h 1563"/>
                <a:gd name="T86" fmla="*/ 862 w 1184"/>
                <a:gd name="T87" fmla="*/ 1002 h 1563"/>
                <a:gd name="T88" fmla="*/ 884 w 1184"/>
                <a:gd name="T89" fmla="*/ 1034 h 1563"/>
                <a:gd name="T90" fmla="*/ 900 w 1184"/>
                <a:gd name="T91" fmla="*/ 1080 h 1563"/>
                <a:gd name="T92" fmla="*/ 902 w 1184"/>
                <a:gd name="T93" fmla="*/ 1161 h 1563"/>
                <a:gd name="T94" fmla="*/ 913 w 1184"/>
                <a:gd name="T95" fmla="*/ 1237 h 1563"/>
                <a:gd name="T96" fmla="*/ 957 w 1184"/>
                <a:gd name="T97" fmla="*/ 1286 h 1563"/>
                <a:gd name="T98" fmla="*/ 1016 w 1184"/>
                <a:gd name="T99" fmla="*/ 1309 h 1563"/>
                <a:gd name="T100" fmla="*/ 1109 w 1184"/>
                <a:gd name="T101" fmla="*/ 1297 h 1563"/>
                <a:gd name="T102" fmla="*/ 1174 w 1184"/>
                <a:gd name="T103" fmla="*/ 1190 h 1563"/>
                <a:gd name="T104" fmla="*/ 1184 w 1184"/>
                <a:gd name="T105" fmla="*/ 1074 h 1563"/>
                <a:gd name="T106" fmla="*/ 1174 w 1184"/>
                <a:gd name="T107" fmla="*/ 981 h 1563"/>
                <a:gd name="T108" fmla="*/ 1148 w 1184"/>
                <a:gd name="T109" fmla="*/ 835 h 1563"/>
                <a:gd name="T110" fmla="*/ 1087 w 1184"/>
                <a:gd name="T111" fmla="*/ 620 h 1563"/>
                <a:gd name="T112" fmla="*/ 967 w 1184"/>
                <a:gd name="T113" fmla="*/ 387 h 1563"/>
                <a:gd name="T114" fmla="*/ 800 w 1184"/>
                <a:gd name="T115" fmla="*/ 193 h 1563"/>
                <a:gd name="T116" fmla="*/ 609 w 1184"/>
                <a:gd name="T117" fmla="*/ 32 h 1563"/>
                <a:gd name="T118" fmla="*/ 474 w 1184"/>
                <a:gd name="T119" fmla="*/ 2 h 1563"/>
                <a:gd name="T120" fmla="*/ 378 w 1184"/>
                <a:gd name="T121" fmla="*/ 38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4" h="1563">
                  <a:moveTo>
                    <a:pt x="378" y="38"/>
                  </a:moveTo>
                  <a:lnTo>
                    <a:pt x="353" y="57"/>
                  </a:lnTo>
                  <a:lnTo>
                    <a:pt x="326" y="80"/>
                  </a:lnTo>
                  <a:lnTo>
                    <a:pt x="307" y="98"/>
                  </a:lnTo>
                  <a:lnTo>
                    <a:pt x="284" y="129"/>
                  </a:lnTo>
                  <a:lnTo>
                    <a:pt x="268" y="160"/>
                  </a:lnTo>
                  <a:lnTo>
                    <a:pt x="253" y="191"/>
                  </a:lnTo>
                  <a:lnTo>
                    <a:pt x="240" y="229"/>
                  </a:lnTo>
                  <a:lnTo>
                    <a:pt x="227" y="278"/>
                  </a:lnTo>
                  <a:lnTo>
                    <a:pt x="213" y="328"/>
                  </a:lnTo>
                  <a:lnTo>
                    <a:pt x="206" y="376"/>
                  </a:lnTo>
                  <a:lnTo>
                    <a:pt x="197" y="424"/>
                  </a:lnTo>
                  <a:lnTo>
                    <a:pt x="195" y="463"/>
                  </a:lnTo>
                  <a:lnTo>
                    <a:pt x="191" y="503"/>
                  </a:lnTo>
                  <a:lnTo>
                    <a:pt x="191" y="543"/>
                  </a:lnTo>
                  <a:lnTo>
                    <a:pt x="187" y="570"/>
                  </a:lnTo>
                  <a:lnTo>
                    <a:pt x="182" y="600"/>
                  </a:lnTo>
                  <a:lnTo>
                    <a:pt x="174" y="621"/>
                  </a:lnTo>
                  <a:lnTo>
                    <a:pt x="164" y="647"/>
                  </a:lnTo>
                  <a:lnTo>
                    <a:pt x="153" y="674"/>
                  </a:lnTo>
                  <a:lnTo>
                    <a:pt x="139" y="704"/>
                  </a:lnTo>
                  <a:lnTo>
                    <a:pt x="116" y="740"/>
                  </a:lnTo>
                  <a:lnTo>
                    <a:pt x="96" y="775"/>
                  </a:lnTo>
                  <a:lnTo>
                    <a:pt x="77" y="812"/>
                  </a:lnTo>
                  <a:lnTo>
                    <a:pt x="60" y="840"/>
                  </a:lnTo>
                  <a:lnTo>
                    <a:pt x="43" y="868"/>
                  </a:lnTo>
                  <a:lnTo>
                    <a:pt x="29" y="898"/>
                  </a:lnTo>
                  <a:lnTo>
                    <a:pt x="18" y="930"/>
                  </a:lnTo>
                  <a:lnTo>
                    <a:pt x="10" y="957"/>
                  </a:lnTo>
                  <a:lnTo>
                    <a:pt x="5" y="990"/>
                  </a:lnTo>
                  <a:lnTo>
                    <a:pt x="0" y="1029"/>
                  </a:lnTo>
                  <a:lnTo>
                    <a:pt x="0" y="1068"/>
                  </a:lnTo>
                  <a:lnTo>
                    <a:pt x="2" y="1098"/>
                  </a:lnTo>
                  <a:lnTo>
                    <a:pt x="10" y="1149"/>
                  </a:lnTo>
                  <a:lnTo>
                    <a:pt x="16" y="1180"/>
                  </a:lnTo>
                  <a:lnTo>
                    <a:pt x="23" y="1202"/>
                  </a:lnTo>
                  <a:lnTo>
                    <a:pt x="34" y="1225"/>
                  </a:lnTo>
                  <a:lnTo>
                    <a:pt x="45" y="1238"/>
                  </a:lnTo>
                  <a:lnTo>
                    <a:pt x="55" y="1252"/>
                  </a:lnTo>
                  <a:lnTo>
                    <a:pt x="72" y="1264"/>
                  </a:lnTo>
                  <a:lnTo>
                    <a:pt x="99" y="1273"/>
                  </a:lnTo>
                  <a:lnTo>
                    <a:pt x="120" y="1277"/>
                  </a:lnTo>
                  <a:lnTo>
                    <a:pt x="140" y="1277"/>
                  </a:lnTo>
                  <a:lnTo>
                    <a:pt x="162" y="1271"/>
                  </a:lnTo>
                  <a:lnTo>
                    <a:pt x="175" y="1265"/>
                  </a:lnTo>
                  <a:lnTo>
                    <a:pt x="195" y="1255"/>
                  </a:lnTo>
                  <a:lnTo>
                    <a:pt x="209" y="1238"/>
                  </a:lnTo>
                  <a:lnTo>
                    <a:pt x="222" y="1219"/>
                  </a:lnTo>
                  <a:lnTo>
                    <a:pt x="232" y="1201"/>
                  </a:lnTo>
                  <a:lnTo>
                    <a:pt x="237" y="1177"/>
                  </a:lnTo>
                  <a:lnTo>
                    <a:pt x="242" y="1149"/>
                  </a:lnTo>
                  <a:lnTo>
                    <a:pt x="245" y="1124"/>
                  </a:lnTo>
                  <a:lnTo>
                    <a:pt x="248" y="1095"/>
                  </a:lnTo>
                  <a:lnTo>
                    <a:pt x="254" y="1070"/>
                  </a:lnTo>
                  <a:lnTo>
                    <a:pt x="259" y="1049"/>
                  </a:lnTo>
                  <a:lnTo>
                    <a:pt x="269" y="1028"/>
                  </a:lnTo>
                  <a:lnTo>
                    <a:pt x="277" y="1011"/>
                  </a:lnTo>
                  <a:lnTo>
                    <a:pt x="291" y="988"/>
                  </a:lnTo>
                  <a:lnTo>
                    <a:pt x="312" y="967"/>
                  </a:lnTo>
                  <a:lnTo>
                    <a:pt x="330" y="958"/>
                  </a:lnTo>
                  <a:lnTo>
                    <a:pt x="351" y="955"/>
                  </a:lnTo>
                  <a:lnTo>
                    <a:pt x="370" y="952"/>
                  </a:lnTo>
                  <a:lnTo>
                    <a:pt x="391" y="954"/>
                  </a:lnTo>
                  <a:lnTo>
                    <a:pt x="410" y="967"/>
                  </a:lnTo>
                  <a:lnTo>
                    <a:pt x="424" y="982"/>
                  </a:lnTo>
                  <a:lnTo>
                    <a:pt x="440" y="1010"/>
                  </a:lnTo>
                  <a:lnTo>
                    <a:pt x="450" y="1035"/>
                  </a:lnTo>
                  <a:lnTo>
                    <a:pt x="462" y="1064"/>
                  </a:lnTo>
                  <a:lnTo>
                    <a:pt x="476" y="1104"/>
                  </a:lnTo>
                  <a:lnTo>
                    <a:pt x="481" y="1121"/>
                  </a:lnTo>
                  <a:lnTo>
                    <a:pt x="486" y="1142"/>
                  </a:lnTo>
                  <a:lnTo>
                    <a:pt x="490" y="1177"/>
                  </a:lnTo>
                  <a:lnTo>
                    <a:pt x="492" y="1211"/>
                  </a:lnTo>
                  <a:lnTo>
                    <a:pt x="493" y="1252"/>
                  </a:lnTo>
                  <a:lnTo>
                    <a:pt x="496" y="1280"/>
                  </a:lnTo>
                  <a:lnTo>
                    <a:pt x="501" y="1309"/>
                  </a:lnTo>
                  <a:lnTo>
                    <a:pt x="506" y="1336"/>
                  </a:lnTo>
                  <a:lnTo>
                    <a:pt x="515" y="1365"/>
                  </a:lnTo>
                  <a:lnTo>
                    <a:pt x="529" y="1402"/>
                  </a:lnTo>
                  <a:lnTo>
                    <a:pt x="538" y="1426"/>
                  </a:lnTo>
                  <a:lnTo>
                    <a:pt x="551" y="1447"/>
                  </a:lnTo>
                  <a:lnTo>
                    <a:pt x="569" y="1474"/>
                  </a:lnTo>
                  <a:lnTo>
                    <a:pt x="582" y="1489"/>
                  </a:lnTo>
                  <a:lnTo>
                    <a:pt x="596" y="1506"/>
                  </a:lnTo>
                  <a:lnTo>
                    <a:pt x="617" y="1524"/>
                  </a:lnTo>
                  <a:lnTo>
                    <a:pt x="635" y="1539"/>
                  </a:lnTo>
                  <a:lnTo>
                    <a:pt x="651" y="1548"/>
                  </a:lnTo>
                  <a:lnTo>
                    <a:pt x="662" y="1554"/>
                  </a:lnTo>
                  <a:lnTo>
                    <a:pt x="675" y="1559"/>
                  </a:lnTo>
                  <a:lnTo>
                    <a:pt x="688" y="1562"/>
                  </a:lnTo>
                  <a:lnTo>
                    <a:pt x="700" y="1563"/>
                  </a:lnTo>
                  <a:lnTo>
                    <a:pt x="714" y="1563"/>
                  </a:lnTo>
                  <a:lnTo>
                    <a:pt x="724" y="1562"/>
                  </a:lnTo>
                  <a:lnTo>
                    <a:pt x="737" y="1557"/>
                  </a:lnTo>
                  <a:lnTo>
                    <a:pt x="747" y="1553"/>
                  </a:lnTo>
                  <a:lnTo>
                    <a:pt x="759" y="1545"/>
                  </a:lnTo>
                  <a:lnTo>
                    <a:pt x="773" y="1530"/>
                  </a:lnTo>
                  <a:lnTo>
                    <a:pt x="785" y="1515"/>
                  </a:lnTo>
                  <a:lnTo>
                    <a:pt x="794" y="1500"/>
                  </a:lnTo>
                  <a:lnTo>
                    <a:pt x="800" y="1483"/>
                  </a:lnTo>
                  <a:lnTo>
                    <a:pt x="807" y="1468"/>
                  </a:lnTo>
                  <a:lnTo>
                    <a:pt x="809" y="1453"/>
                  </a:lnTo>
                  <a:lnTo>
                    <a:pt x="813" y="1441"/>
                  </a:lnTo>
                  <a:lnTo>
                    <a:pt x="817" y="1423"/>
                  </a:lnTo>
                  <a:lnTo>
                    <a:pt x="821" y="1401"/>
                  </a:lnTo>
                  <a:lnTo>
                    <a:pt x="825" y="1381"/>
                  </a:lnTo>
                  <a:lnTo>
                    <a:pt x="829" y="1362"/>
                  </a:lnTo>
                  <a:lnTo>
                    <a:pt x="830" y="1343"/>
                  </a:lnTo>
                  <a:lnTo>
                    <a:pt x="830" y="1322"/>
                  </a:lnTo>
                  <a:lnTo>
                    <a:pt x="830" y="1304"/>
                  </a:lnTo>
                  <a:lnTo>
                    <a:pt x="830" y="1277"/>
                  </a:lnTo>
                  <a:lnTo>
                    <a:pt x="825" y="1238"/>
                  </a:lnTo>
                  <a:lnTo>
                    <a:pt x="820" y="1204"/>
                  </a:lnTo>
                  <a:lnTo>
                    <a:pt x="813" y="1174"/>
                  </a:lnTo>
                  <a:lnTo>
                    <a:pt x="808" y="1152"/>
                  </a:lnTo>
                  <a:lnTo>
                    <a:pt x="803" y="1137"/>
                  </a:lnTo>
                  <a:lnTo>
                    <a:pt x="794" y="1112"/>
                  </a:lnTo>
                  <a:lnTo>
                    <a:pt x="786" y="1091"/>
                  </a:lnTo>
                  <a:lnTo>
                    <a:pt x="781" y="1077"/>
                  </a:lnTo>
                  <a:lnTo>
                    <a:pt x="776" y="1067"/>
                  </a:lnTo>
                  <a:lnTo>
                    <a:pt x="771" y="1056"/>
                  </a:lnTo>
                  <a:lnTo>
                    <a:pt x="766" y="1037"/>
                  </a:lnTo>
                  <a:lnTo>
                    <a:pt x="766" y="1019"/>
                  </a:lnTo>
                  <a:lnTo>
                    <a:pt x="772" y="1005"/>
                  </a:lnTo>
                  <a:lnTo>
                    <a:pt x="778" y="994"/>
                  </a:lnTo>
                  <a:lnTo>
                    <a:pt x="787" y="985"/>
                  </a:lnTo>
                  <a:lnTo>
                    <a:pt x="803" y="976"/>
                  </a:lnTo>
                  <a:lnTo>
                    <a:pt x="817" y="975"/>
                  </a:lnTo>
                  <a:lnTo>
                    <a:pt x="833" y="979"/>
                  </a:lnTo>
                  <a:lnTo>
                    <a:pt x="842" y="984"/>
                  </a:lnTo>
                  <a:lnTo>
                    <a:pt x="855" y="994"/>
                  </a:lnTo>
                  <a:lnTo>
                    <a:pt x="862" y="1002"/>
                  </a:lnTo>
                  <a:lnTo>
                    <a:pt x="874" y="1013"/>
                  </a:lnTo>
                  <a:lnTo>
                    <a:pt x="880" y="1022"/>
                  </a:lnTo>
                  <a:lnTo>
                    <a:pt x="884" y="1034"/>
                  </a:lnTo>
                  <a:lnTo>
                    <a:pt x="892" y="1050"/>
                  </a:lnTo>
                  <a:lnTo>
                    <a:pt x="896" y="1064"/>
                  </a:lnTo>
                  <a:lnTo>
                    <a:pt x="900" y="1080"/>
                  </a:lnTo>
                  <a:lnTo>
                    <a:pt x="902" y="1109"/>
                  </a:lnTo>
                  <a:lnTo>
                    <a:pt x="901" y="1134"/>
                  </a:lnTo>
                  <a:lnTo>
                    <a:pt x="902" y="1161"/>
                  </a:lnTo>
                  <a:lnTo>
                    <a:pt x="904" y="1186"/>
                  </a:lnTo>
                  <a:lnTo>
                    <a:pt x="905" y="1210"/>
                  </a:lnTo>
                  <a:lnTo>
                    <a:pt x="913" y="1237"/>
                  </a:lnTo>
                  <a:lnTo>
                    <a:pt x="926" y="1259"/>
                  </a:lnTo>
                  <a:lnTo>
                    <a:pt x="944" y="1277"/>
                  </a:lnTo>
                  <a:lnTo>
                    <a:pt x="957" y="1286"/>
                  </a:lnTo>
                  <a:lnTo>
                    <a:pt x="973" y="1297"/>
                  </a:lnTo>
                  <a:lnTo>
                    <a:pt x="995" y="1304"/>
                  </a:lnTo>
                  <a:lnTo>
                    <a:pt x="1016" y="1309"/>
                  </a:lnTo>
                  <a:lnTo>
                    <a:pt x="1047" y="1315"/>
                  </a:lnTo>
                  <a:lnTo>
                    <a:pt x="1072" y="1309"/>
                  </a:lnTo>
                  <a:lnTo>
                    <a:pt x="1109" y="1297"/>
                  </a:lnTo>
                  <a:lnTo>
                    <a:pt x="1140" y="1268"/>
                  </a:lnTo>
                  <a:lnTo>
                    <a:pt x="1160" y="1232"/>
                  </a:lnTo>
                  <a:lnTo>
                    <a:pt x="1174" y="1190"/>
                  </a:lnTo>
                  <a:lnTo>
                    <a:pt x="1180" y="1152"/>
                  </a:lnTo>
                  <a:lnTo>
                    <a:pt x="1184" y="1112"/>
                  </a:lnTo>
                  <a:lnTo>
                    <a:pt x="1184" y="1074"/>
                  </a:lnTo>
                  <a:lnTo>
                    <a:pt x="1181" y="1046"/>
                  </a:lnTo>
                  <a:lnTo>
                    <a:pt x="1179" y="1016"/>
                  </a:lnTo>
                  <a:lnTo>
                    <a:pt x="1174" y="981"/>
                  </a:lnTo>
                  <a:lnTo>
                    <a:pt x="1167" y="928"/>
                  </a:lnTo>
                  <a:lnTo>
                    <a:pt x="1158" y="888"/>
                  </a:lnTo>
                  <a:lnTo>
                    <a:pt x="1148" y="835"/>
                  </a:lnTo>
                  <a:lnTo>
                    <a:pt x="1139" y="794"/>
                  </a:lnTo>
                  <a:lnTo>
                    <a:pt x="1114" y="701"/>
                  </a:lnTo>
                  <a:lnTo>
                    <a:pt x="1087" y="620"/>
                  </a:lnTo>
                  <a:lnTo>
                    <a:pt x="1050" y="534"/>
                  </a:lnTo>
                  <a:lnTo>
                    <a:pt x="1008" y="454"/>
                  </a:lnTo>
                  <a:lnTo>
                    <a:pt x="967" y="387"/>
                  </a:lnTo>
                  <a:lnTo>
                    <a:pt x="922" y="327"/>
                  </a:lnTo>
                  <a:lnTo>
                    <a:pt x="880" y="280"/>
                  </a:lnTo>
                  <a:lnTo>
                    <a:pt x="800" y="193"/>
                  </a:lnTo>
                  <a:lnTo>
                    <a:pt x="735" y="132"/>
                  </a:lnTo>
                  <a:lnTo>
                    <a:pt x="682" y="86"/>
                  </a:lnTo>
                  <a:lnTo>
                    <a:pt x="609" y="32"/>
                  </a:lnTo>
                  <a:lnTo>
                    <a:pt x="561" y="12"/>
                  </a:lnTo>
                  <a:lnTo>
                    <a:pt x="502" y="0"/>
                  </a:lnTo>
                  <a:lnTo>
                    <a:pt x="474" y="2"/>
                  </a:lnTo>
                  <a:lnTo>
                    <a:pt x="443" y="5"/>
                  </a:lnTo>
                  <a:lnTo>
                    <a:pt x="406" y="20"/>
                  </a:lnTo>
                  <a:lnTo>
                    <a:pt x="378" y="38"/>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3" name="Freeform 97"/>
            <p:cNvSpPr>
              <a:spLocks/>
            </p:cNvSpPr>
            <p:nvPr/>
          </p:nvSpPr>
          <p:spPr bwMode="auto">
            <a:xfrm>
              <a:off x="4947" y="1426"/>
              <a:ext cx="480" cy="619"/>
            </a:xfrm>
            <a:custGeom>
              <a:avLst/>
              <a:gdLst>
                <a:gd name="T0" fmla="*/ 74 w 961"/>
                <a:gd name="T1" fmla="*/ 59 h 1240"/>
                <a:gd name="T2" fmla="*/ 198 w 961"/>
                <a:gd name="T3" fmla="*/ 9 h 1240"/>
                <a:gd name="T4" fmla="*/ 323 w 961"/>
                <a:gd name="T5" fmla="*/ 2 h 1240"/>
                <a:gd name="T6" fmla="*/ 410 w 961"/>
                <a:gd name="T7" fmla="*/ 15 h 1240"/>
                <a:gd name="T8" fmla="*/ 512 w 961"/>
                <a:gd name="T9" fmla="*/ 47 h 1240"/>
                <a:gd name="T10" fmla="*/ 598 w 961"/>
                <a:gd name="T11" fmla="*/ 91 h 1240"/>
                <a:gd name="T12" fmla="*/ 692 w 961"/>
                <a:gd name="T13" fmla="*/ 160 h 1240"/>
                <a:gd name="T14" fmla="*/ 761 w 961"/>
                <a:gd name="T15" fmla="*/ 223 h 1240"/>
                <a:gd name="T16" fmla="*/ 834 w 961"/>
                <a:gd name="T17" fmla="*/ 304 h 1240"/>
                <a:gd name="T18" fmla="*/ 898 w 961"/>
                <a:gd name="T19" fmla="*/ 405 h 1240"/>
                <a:gd name="T20" fmla="*/ 943 w 961"/>
                <a:gd name="T21" fmla="*/ 503 h 1240"/>
                <a:gd name="T22" fmla="*/ 958 w 961"/>
                <a:gd name="T23" fmla="*/ 607 h 1240"/>
                <a:gd name="T24" fmla="*/ 961 w 961"/>
                <a:gd name="T25" fmla="*/ 682 h 1240"/>
                <a:gd name="T26" fmla="*/ 941 w 961"/>
                <a:gd name="T27" fmla="*/ 751 h 1240"/>
                <a:gd name="T28" fmla="*/ 885 w 961"/>
                <a:gd name="T29" fmla="*/ 751 h 1240"/>
                <a:gd name="T30" fmla="*/ 836 w 961"/>
                <a:gd name="T31" fmla="*/ 709 h 1240"/>
                <a:gd name="T32" fmla="*/ 816 w 961"/>
                <a:gd name="T33" fmla="*/ 638 h 1240"/>
                <a:gd name="T34" fmla="*/ 803 w 961"/>
                <a:gd name="T35" fmla="*/ 552 h 1240"/>
                <a:gd name="T36" fmla="*/ 768 w 961"/>
                <a:gd name="T37" fmla="*/ 501 h 1240"/>
                <a:gd name="T38" fmla="*/ 732 w 961"/>
                <a:gd name="T39" fmla="*/ 552 h 1240"/>
                <a:gd name="T40" fmla="*/ 730 w 961"/>
                <a:gd name="T41" fmla="*/ 614 h 1240"/>
                <a:gd name="T42" fmla="*/ 760 w 961"/>
                <a:gd name="T43" fmla="*/ 685 h 1240"/>
                <a:gd name="T44" fmla="*/ 791 w 961"/>
                <a:gd name="T45" fmla="*/ 777 h 1240"/>
                <a:gd name="T46" fmla="*/ 816 w 961"/>
                <a:gd name="T47" fmla="*/ 867 h 1240"/>
                <a:gd name="T48" fmla="*/ 826 w 961"/>
                <a:gd name="T49" fmla="*/ 974 h 1240"/>
                <a:gd name="T50" fmla="*/ 817 w 961"/>
                <a:gd name="T51" fmla="*/ 1071 h 1240"/>
                <a:gd name="T52" fmla="*/ 788 w 961"/>
                <a:gd name="T53" fmla="*/ 1157 h 1240"/>
                <a:gd name="T54" fmla="*/ 743 w 961"/>
                <a:gd name="T55" fmla="*/ 1208 h 1240"/>
                <a:gd name="T56" fmla="*/ 679 w 961"/>
                <a:gd name="T57" fmla="*/ 1234 h 1240"/>
                <a:gd name="T58" fmla="*/ 605 w 961"/>
                <a:gd name="T59" fmla="*/ 1235 h 1240"/>
                <a:gd name="T60" fmla="*/ 558 w 961"/>
                <a:gd name="T61" fmla="*/ 1193 h 1240"/>
                <a:gd name="T62" fmla="*/ 547 w 961"/>
                <a:gd name="T63" fmla="*/ 1098 h 1240"/>
                <a:gd name="T64" fmla="*/ 557 w 961"/>
                <a:gd name="T65" fmla="*/ 977 h 1240"/>
                <a:gd name="T66" fmla="*/ 573 w 961"/>
                <a:gd name="T67" fmla="*/ 906 h 1240"/>
                <a:gd name="T68" fmla="*/ 597 w 961"/>
                <a:gd name="T69" fmla="*/ 808 h 1240"/>
                <a:gd name="T70" fmla="*/ 588 w 961"/>
                <a:gd name="T71" fmla="*/ 701 h 1240"/>
                <a:gd name="T72" fmla="*/ 551 w 961"/>
                <a:gd name="T73" fmla="*/ 664 h 1240"/>
                <a:gd name="T74" fmla="*/ 526 w 961"/>
                <a:gd name="T75" fmla="*/ 700 h 1240"/>
                <a:gd name="T76" fmla="*/ 535 w 961"/>
                <a:gd name="T77" fmla="*/ 777 h 1240"/>
                <a:gd name="T78" fmla="*/ 520 w 961"/>
                <a:gd name="T79" fmla="*/ 858 h 1240"/>
                <a:gd name="T80" fmla="*/ 464 w 961"/>
                <a:gd name="T81" fmla="*/ 894 h 1240"/>
                <a:gd name="T82" fmla="*/ 401 w 961"/>
                <a:gd name="T83" fmla="*/ 880 h 1240"/>
                <a:gd name="T84" fmla="*/ 374 w 961"/>
                <a:gd name="T85" fmla="*/ 774 h 1240"/>
                <a:gd name="T86" fmla="*/ 381 w 961"/>
                <a:gd name="T87" fmla="*/ 605 h 1240"/>
                <a:gd name="T88" fmla="*/ 335 w 961"/>
                <a:gd name="T89" fmla="*/ 447 h 1240"/>
                <a:gd name="T90" fmla="*/ 234 w 961"/>
                <a:gd name="T91" fmla="*/ 280 h 1240"/>
                <a:gd name="T92" fmla="*/ 136 w 961"/>
                <a:gd name="T93" fmla="*/ 184 h 1240"/>
                <a:gd name="T94" fmla="*/ 0 w 961"/>
                <a:gd name="T95" fmla="*/ 11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1" h="1240">
                  <a:moveTo>
                    <a:pt x="0" y="110"/>
                  </a:moveTo>
                  <a:lnTo>
                    <a:pt x="34" y="91"/>
                  </a:lnTo>
                  <a:lnTo>
                    <a:pt x="74" y="59"/>
                  </a:lnTo>
                  <a:lnTo>
                    <a:pt x="123" y="35"/>
                  </a:lnTo>
                  <a:lnTo>
                    <a:pt x="155" y="21"/>
                  </a:lnTo>
                  <a:lnTo>
                    <a:pt x="198" y="9"/>
                  </a:lnTo>
                  <a:lnTo>
                    <a:pt x="247" y="2"/>
                  </a:lnTo>
                  <a:lnTo>
                    <a:pt x="285" y="0"/>
                  </a:lnTo>
                  <a:lnTo>
                    <a:pt x="323" y="2"/>
                  </a:lnTo>
                  <a:lnTo>
                    <a:pt x="358" y="6"/>
                  </a:lnTo>
                  <a:lnTo>
                    <a:pt x="387" y="11"/>
                  </a:lnTo>
                  <a:lnTo>
                    <a:pt x="410" y="15"/>
                  </a:lnTo>
                  <a:lnTo>
                    <a:pt x="443" y="24"/>
                  </a:lnTo>
                  <a:lnTo>
                    <a:pt x="481" y="36"/>
                  </a:lnTo>
                  <a:lnTo>
                    <a:pt x="512" y="47"/>
                  </a:lnTo>
                  <a:lnTo>
                    <a:pt x="540" y="59"/>
                  </a:lnTo>
                  <a:lnTo>
                    <a:pt x="578" y="79"/>
                  </a:lnTo>
                  <a:lnTo>
                    <a:pt x="598" y="91"/>
                  </a:lnTo>
                  <a:lnTo>
                    <a:pt x="629" y="113"/>
                  </a:lnTo>
                  <a:lnTo>
                    <a:pt x="660" y="136"/>
                  </a:lnTo>
                  <a:lnTo>
                    <a:pt x="692" y="160"/>
                  </a:lnTo>
                  <a:lnTo>
                    <a:pt x="716" y="178"/>
                  </a:lnTo>
                  <a:lnTo>
                    <a:pt x="741" y="200"/>
                  </a:lnTo>
                  <a:lnTo>
                    <a:pt x="761" y="223"/>
                  </a:lnTo>
                  <a:lnTo>
                    <a:pt x="786" y="249"/>
                  </a:lnTo>
                  <a:lnTo>
                    <a:pt x="808" y="276"/>
                  </a:lnTo>
                  <a:lnTo>
                    <a:pt x="834" y="304"/>
                  </a:lnTo>
                  <a:lnTo>
                    <a:pt x="858" y="340"/>
                  </a:lnTo>
                  <a:lnTo>
                    <a:pt x="881" y="372"/>
                  </a:lnTo>
                  <a:lnTo>
                    <a:pt x="898" y="405"/>
                  </a:lnTo>
                  <a:lnTo>
                    <a:pt x="915" y="441"/>
                  </a:lnTo>
                  <a:lnTo>
                    <a:pt x="929" y="471"/>
                  </a:lnTo>
                  <a:lnTo>
                    <a:pt x="943" y="503"/>
                  </a:lnTo>
                  <a:lnTo>
                    <a:pt x="951" y="540"/>
                  </a:lnTo>
                  <a:lnTo>
                    <a:pt x="956" y="570"/>
                  </a:lnTo>
                  <a:lnTo>
                    <a:pt x="958" y="607"/>
                  </a:lnTo>
                  <a:lnTo>
                    <a:pt x="960" y="629"/>
                  </a:lnTo>
                  <a:lnTo>
                    <a:pt x="961" y="656"/>
                  </a:lnTo>
                  <a:lnTo>
                    <a:pt x="961" y="682"/>
                  </a:lnTo>
                  <a:lnTo>
                    <a:pt x="958" y="706"/>
                  </a:lnTo>
                  <a:lnTo>
                    <a:pt x="950" y="736"/>
                  </a:lnTo>
                  <a:lnTo>
                    <a:pt x="941" y="751"/>
                  </a:lnTo>
                  <a:lnTo>
                    <a:pt x="924" y="758"/>
                  </a:lnTo>
                  <a:lnTo>
                    <a:pt x="909" y="758"/>
                  </a:lnTo>
                  <a:lnTo>
                    <a:pt x="885" y="751"/>
                  </a:lnTo>
                  <a:lnTo>
                    <a:pt x="865" y="742"/>
                  </a:lnTo>
                  <a:lnTo>
                    <a:pt x="849" y="727"/>
                  </a:lnTo>
                  <a:lnTo>
                    <a:pt x="836" y="709"/>
                  </a:lnTo>
                  <a:lnTo>
                    <a:pt x="826" y="691"/>
                  </a:lnTo>
                  <a:lnTo>
                    <a:pt x="818" y="670"/>
                  </a:lnTo>
                  <a:lnTo>
                    <a:pt x="816" y="638"/>
                  </a:lnTo>
                  <a:lnTo>
                    <a:pt x="812" y="613"/>
                  </a:lnTo>
                  <a:lnTo>
                    <a:pt x="808" y="579"/>
                  </a:lnTo>
                  <a:lnTo>
                    <a:pt x="803" y="552"/>
                  </a:lnTo>
                  <a:lnTo>
                    <a:pt x="792" y="525"/>
                  </a:lnTo>
                  <a:lnTo>
                    <a:pt x="781" y="507"/>
                  </a:lnTo>
                  <a:lnTo>
                    <a:pt x="768" y="501"/>
                  </a:lnTo>
                  <a:lnTo>
                    <a:pt x="748" y="509"/>
                  </a:lnTo>
                  <a:lnTo>
                    <a:pt x="739" y="524"/>
                  </a:lnTo>
                  <a:lnTo>
                    <a:pt x="732" y="552"/>
                  </a:lnTo>
                  <a:lnTo>
                    <a:pt x="728" y="579"/>
                  </a:lnTo>
                  <a:lnTo>
                    <a:pt x="728" y="595"/>
                  </a:lnTo>
                  <a:lnTo>
                    <a:pt x="730" y="614"/>
                  </a:lnTo>
                  <a:lnTo>
                    <a:pt x="738" y="635"/>
                  </a:lnTo>
                  <a:lnTo>
                    <a:pt x="747" y="661"/>
                  </a:lnTo>
                  <a:lnTo>
                    <a:pt x="760" y="685"/>
                  </a:lnTo>
                  <a:lnTo>
                    <a:pt x="768" y="713"/>
                  </a:lnTo>
                  <a:lnTo>
                    <a:pt x="779" y="743"/>
                  </a:lnTo>
                  <a:lnTo>
                    <a:pt x="791" y="777"/>
                  </a:lnTo>
                  <a:lnTo>
                    <a:pt x="799" y="804"/>
                  </a:lnTo>
                  <a:lnTo>
                    <a:pt x="808" y="840"/>
                  </a:lnTo>
                  <a:lnTo>
                    <a:pt x="816" y="867"/>
                  </a:lnTo>
                  <a:lnTo>
                    <a:pt x="819" y="903"/>
                  </a:lnTo>
                  <a:lnTo>
                    <a:pt x="823" y="942"/>
                  </a:lnTo>
                  <a:lnTo>
                    <a:pt x="826" y="974"/>
                  </a:lnTo>
                  <a:lnTo>
                    <a:pt x="827" y="1004"/>
                  </a:lnTo>
                  <a:lnTo>
                    <a:pt x="823" y="1037"/>
                  </a:lnTo>
                  <a:lnTo>
                    <a:pt x="817" y="1071"/>
                  </a:lnTo>
                  <a:lnTo>
                    <a:pt x="809" y="1103"/>
                  </a:lnTo>
                  <a:lnTo>
                    <a:pt x="801" y="1130"/>
                  </a:lnTo>
                  <a:lnTo>
                    <a:pt x="788" y="1157"/>
                  </a:lnTo>
                  <a:lnTo>
                    <a:pt x="774" y="1177"/>
                  </a:lnTo>
                  <a:lnTo>
                    <a:pt x="760" y="1195"/>
                  </a:lnTo>
                  <a:lnTo>
                    <a:pt x="743" y="1208"/>
                  </a:lnTo>
                  <a:lnTo>
                    <a:pt x="728" y="1217"/>
                  </a:lnTo>
                  <a:lnTo>
                    <a:pt x="703" y="1226"/>
                  </a:lnTo>
                  <a:lnTo>
                    <a:pt x="679" y="1234"/>
                  </a:lnTo>
                  <a:lnTo>
                    <a:pt x="650" y="1240"/>
                  </a:lnTo>
                  <a:lnTo>
                    <a:pt x="629" y="1238"/>
                  </a:lnTo>
                  <a:lnTo>
                    <a:pt x="605" y="1235"/>
                  </a:lnTo>
                  <a:lnTo>
                    <a:pt x="586" y="1225"/>
                  </a:lnTo>
                  <a:lnTo>
                    <a:pt x="571" y="1213"/>
                  </a:lnTo>
                  <a:lnTo>
                    <a:pt x="558" y="1193"/>
                  </a:lnTo>
                  <a:lnTo>
                    <a:pt x="551" y="1166"/>
                  </a:lnTo>
                  <a:lnTo>
                    <a:pt x="551" y="1135"/>
                  </a:lnTo>
                  <a:lnTo>
                    <a:pt x="547" y="1098"/>
                  </a:lnTo>
                  <a:lnTo>
                    <a:pt x="547" y="1064"/>
                  </a:lnTo>
                  <a:lnTo>
                    <a:pt x="551" y="1022"/>
                  </a:lnTo>
                  <a:lnTo>
                    <a:pt x="557" y="977"/>
                  </a:lnTo>
                  <a:lnTo>
                    <a:pt x="564" y="938"/>
                  </a:lnTo>
                  <a:lnTo>
                    <a:pt x="578" y="891"/>
                  </a:lnTo>
                  <a:lnTo>
                    <a:pt x="573" y="906"/>
                  </a:lnTo>
                  <a:lnTo>
                    <a:pt x="588" y="864"/>
                  </a:lnTo>
                  <a:lnTo>
                    <a:pt x="595" y="835"/>
                  </a:lnTo>
                  <a:lnTo>
                    <a:pt x="597" y="808"/>
                  </a:lnTo>
                  <a:lnTo>
                    <a:pt x="600" y="766"/>
                  </a:lnTo>
                  <a:lnTo>
                    <a:pt x="597" y="728"/>
                  </a:lnTo>
                  <a:lnTo>
                    <a:pt x="588" y="701"/>
                  </a:lnTo>
                  <a:lnTo>
                    <a:pt x="573" y="677"/>
                  </a:lnTo>
                  <a:lnTo>
                    <a:pt x="561" y="664"/>
                  </a:lnTo>
                  <a:lnTo>
                    <a:pt x="551" y="664"/>
                  </a:lnTo>
                  <a:lnTo>
                    <a:pt x="536" y="674"/>
                  </a:lnTo>
                  <a:lnTo>
                    <a:pt x="531" y="685"/>
                  </a:lnTo>
                  <a:lnTo>
                    <a:pt x="526" y="700"/>
                  </a:lnTo>
                  <a:lnTo>
                    <a:pt x="526" y="719"/>
                  </a:lnTo>
                  <a:lnTo>
                    <a:pt x="526" y="746"/>
                  </a:lnTo>
                  <a:lnTo>
                    <a:pt x="535" y="777"/>
                  </a:lnTo>
                  <a:lnTo>
                    <a:pt x="535" y="805"/>
                  </a:lnTo>
                  <a:lnTo>
                    <a:pt x="529" y="832"/>
                  </a:lnTo>
                  <a:lnTo>
                    <a:pt x="520" y="858"/>
                  </a:lnTo>
                  <a:lnTo>
                    <a:pt x="503" y="876"/>
                  </a:lnTo>
                  <a:lnTo>
                    <a:pt x="482" y="886"/>
                  </a:lnTo>
                  <a:lnTo>
                    <a:pt x="464" y="894"/>
                  </a:lnTo>
                  <a:lnTo>
                    <a:pt x="437" y="898"/>
                  </a:lnTo>
                  <a:lnTo>
                    <a:pt x="415" y="891"/>
                  </a:lnTo>
                  <a:lnTo>
                    <a:pt x="401" y="880"/>
                  </a:lnTo>
                  <a:lnTo>
                    <a:pt x="391" y="858"/>
                  </a:lnTo>
                  <a:lnTo>
                    <a:pt x="379" y="820"/>
                  </a:lnTo>
                  <a:lnTo>
                    <a:pt x="374" y="774"/>
                  </a:lnTo>
                  <a:lnTo>
                    <a:pt x="376" y="718"/>
                  </a:lnTo>
                  <a:lnTo>
                    <a:pt x="385" y="665"/>
                  </a:lnTo>
                  <a:lnTo>
                    <a:pt x="381" y="605"/>
                  </a:lnTo>
                  <a:lnTo>
                    <a:pt x="367" y="548"/>
                  </a:lnTo>
                  <a:lnTo>
                    <a:pt x="356" y="498"/>
                  </a:lnTo>
                  <a:lnTo>
                    <a:pt x="335" y="447"/>
                  </a:lnTo>
                  <a:lnTo>
                    <a:pt x="303" y="373"/>
                  </a:lnTo>
                  <a:lnTo>
                    <a:pt x="270" y="328"/>
                  </a:lnTo>
                  <a:lnTo>
                    <a:pt x="234" y="280"/>
                  </a:lnTo>
                  <a:lnTo>
                    <a:pt x="197" y="236"/>
                  </a:lnTo>
                  <a:lnTo>
                    <a:pt x="163" y="206"/>
                  </a:lnTo>
                  <a:lnTo>
                    <a:pt x="136" y="184"/>
                  </a:lnTo>
                  <a:lnTo>
                    <a:pt x="99" y="157"/>
                  </a:lnTo>
                  <a:lnTo>
                    <a:pt x="55" y="133"/>
                  </a:lnTo>
                  <a:lnTo>
                    <a:pt x="0" y="11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4" name="Freeform 98"/>
            <p:cNvSpPr>
              <a:spLocks/>
            </p:cNvSpPr>
            <p:nvPr/>
          </p:nvSpPr>
          <p:spPr bwMode="auto">
            <a:xfrm>
              <a:off x="4583" y="1470"/>
              <a:ext cx="368" cy="586"/>
            </a:xfrm>
            <a:custGeom>
              <a:avLst/>
              <a:gdLst>
                <a:gd name="T0" fmla="*/ 713 w 735"/>
                <a:gd name="T1" fmla="*/ 53 h 1172"/>
                <a:gd name="T2" fmla="*/ 699 w 735"/>
                <a:gd name="T3" fmla="*/ 8 h 1172"/>
                <a:gd name="T4" fmla="*/ 609 w 735"/>
                <a:gd name="T5" fmla="*/ 0 h 1172"/>
                <a:gd name="T6" fmla="*/ 508 w 735"/>
                <a:gd name="T7" fmla="*/ 18 h 1172"/>
                <a:gd name="T8" fmla="*/ 399 w 735"/>
                <a:gd name="T9" fmla="*/ 60 h 1172"/>
                <a:gd name="T10" fmla="*/ 296 w 735"/>
                <a:gd name="T11" fmla="*/ 119 h 1172"/>
                <a:gd name="T12" fmla="*/ 204 w 735"/>
                <a:gd name="T13" fmla="*/ 206 h 1172"/>
                <a:gd name="T14" fmla="*/ 123 w 735"/>
                <a:gd name="T15" fmla="*/ 334 h 1172"/>
                <a:gd name="T16" fmla="*/ 101 w 735"/>
                <a:gd name="T17" fmla="*/ 382 h 1172"/>
                <a:gd name="T18" fmla="*/ 80 w 735"/>
                <a:gd name="T19" fmla="*/ 433 h 1172"/>
                <a:gd name="T20" fmla="*/ 62 w 735"/>
                <a:gd name="T21" fmla="*/ 495 h 1172"/>
                <a:gd name="T22" fmla="*/ 45 w 735"/>
                <a:gd name="T23" fmla="*/ 549 h 1172"/>
                <a:gd name="T24" fmla="*/ 27 w 735"/>
                <a:gd name="T25" fmla="*/ 611 h 1172"/>
                <a:gd name="T26" fmla="*/ 14 w 735"/>
                <a:gd name="T27" fmla="*/ 671 h 1172"/>
                <a:gd name="T28" fmla="*/ 4 w 735"/>
                <a:gd name="T29" fmla="*/ 748 h 1172"/>
                <a:gd name="T30" fmla="*/ 0 w 735"/>
                <a:gd name="T31" fmla="*/ 820 h 1172"/>
                <a:gd name="T32" fmla="*/ 0 w 735"/>
                <a:gd name="T33" fmla="*/ 864 h 1172"/>
                <a:gd name="T34" fmla="*/ 5 w 735"/>
                <a:gd name="T35" fmla="*/ 925 h 1172"/>
                <a:gd name="T36" fmla="*/ 16 w 735"/>
                <a:gd name="T37" fmla="*/ 978 h 1172"/>
                <a:gd name="T38" fmla="*/ 29 w 735"/>
                <a:gd name="T39" fmla="*/ 1023 h 1172"/>
                <a:gd name="T40" fmla="*/ 52 w 735"/>
                <a:gd name="T41" fmla="*/ 1068 h 1172"/>
                <a:gd name="T42" fmla="*/ 80 w 735"/>
                <a:gd name="T43" fmla="*/ 1109 h 1172"/>
                <a:gd name="T44" fmla="*/ 110 w 735"/>
                <a:gd name="T45" fmla="*/ 1140 h 1172"/>
                <a:gd name="T46" fmla="*/ 153 w 735"/>
                <a:gd name="T47" fmla="*/ 1158 h 1172"/>
                <a:gd name="T48" fmla="*/ 195 w 735"/>
                <a:gd name="T49" fmla="*/ 1169 h 1172"/>
                <a:gd name="T50" fmla="*/ 242 w 735"/>
                <a:gd name="T51" fmla="*/ 1169 h 1172"/>
                <a:gd name="T52" fmla="*/ 283 w 735"/>
                <a:gd name="T53" fmla="*/ 1158 h 1172"/>
                <a:gd name="T54" fmla="*/ 327 w 735"/>
                <a:gd name="T55" fmla="*/ 1134 h 1172"/>
                <a:gd name="T56" fmla="*/ 362 w 735"/>
                <a:gd name="T57" fmla="*/ 1104 h 1172"/>
                <a:gd name="T58" fmla="*/ 397 w 735"/>
                <a:gd name="T59" fmla="*/ 1064 h 1172"/>
                <a:gd name="T60" fmla="*/ 425 w 735"/>
                <a:gd name="T61" fmla="*/ 1006 h 1172"/>
                <a:gd name="T62" fmla="*/ 447 w 735"/>
                <a:gd name="T63" fmla="*/ 930 h 1172"/>
                <a:gd name="T64" fmla="*/ 455 w 735"/>
                <a:gd name="T65" fmla="*/ 870 h 1172"/>
                <a:gd name="T66" fmla="*/ 461 w 735"/>
                <a:gd name="T67" fmla="*/ 805 h 1172"/>
                <a:gd name="T68" fmla="*/ 461 w 735"/>
                <a:gd name="T69" fmla="*/ 748 h 1172"/>
                <a:gd name="T70" fmla="*/ 457 w 735"/>
                <a:gd name="T71" fmla="*/ 669 h 1172"/>
                <a:gd name="T72" fmla="*/ 452 w 735"/>
                <a:gd name="T73" fmla="*/ 588 h 1172"/>
                <a:gd name="T74" fmla="*/ 451 w 735"/>
                <a:gd name="T75" fmla="*/ 519 h 1172"/>
                <a:gd name="T76" fmla="*/ 464 w 735"/>
                <a:gd name="T77" fmla="*/ 421 h 1172"/>
                <a:gd name="T78" fmla="*/ 486 w 735"/>
                <a:gd name="T79" fmla="*/ 346 h 1172"/>
                <a:gd name="T80" fmla="*/ 519 w 735"/>
                <a:gd name="T81" fmla="*/ 280 h 1172"/>
                <a:gd name="T82" fmla="*/ 556 w 735"/>
                <a:gd name="T83" fmla="*/ 226 h 1172"/>
                <a:gd name="T84" fmla="*/ 602 w 735"/>
                <a:gd name="T85" fmla="*/ 172 h 1172"/>
                <a:gd name="T86" fmla="*/ 663 w 735"/>
                <a:gd name="T87" fmla="*/ 108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1172">
                  <a:moveTo>
                    <a:pt x="690" y="80"/>
                  </a:moveTo>
                  <a:lnTo>
                    <a:pt x="713" y="53"/>
                  </a:lnTo>
                  <a:lnTo>
                    <a:pt x="735" y="20"/>
                  </a:lnTo>
                  <a:lnTo>
                    <a:pt x="699" y="8"/>
                  </a:lnTo>
                  <a:lnTo>
                    <a:pt x="646" y="3"/>
                  </a:lnTo>
                  <a:lnTo>
                    <a:pt x="609" y="0"/>
                  </a:lnTo>
                  <a:lnTo>
                    <a:pt x="563" y="5"/>
                  </a:lnTo>
                  <a:lnTo>
                    <a:pt x="508" y="18"/>
                  </a:lnTo>
                  <a:lnTo>
                    <a:pt x="460" y="32"/>
                  </a:lnTo>
                  <a:lnTo>
                    <a:pt x="399" y="60"/>
                  </a:lnTo>
                  <a:lnTo>
                    <a:pt x="346" y="86"/>
                  </a:lnTo>
                  <a:lnTo>
                    <a:pt x="296" y="119"/>
                  </a:lnTo>
                  <a:lnTo>
                    <a:pt x="252" y="154"/>
                  </a:lnTo>
                  <a:lnTo>
                    <a:pt x="204" y="206"/>
                  </a:lnTo>
                  <a:lnTo>
                    <a:pt x="159" y="263"/>
                  </a:lnTo>
                  <a:lnTo>
                    <a:pt x="123" y="334"/>
                  </a:lnTo>
                  <a:lnTo>
                    <a:pt x="113" y="355"/>
                  </a:lnTo>
                  <a:lnTo>
                    <a:pt x="101" y="382"/>
                  </a:lnTo>
                  <a:lnTo>
                    <a:pt x="89" y="409"/>
                  </a:lnTo>
                  <a:lnTo>
                    <a:pt x="80" y="433"/>
                  </a:lnTo>
                  <a:lnTo>
                    <a:pt x="70" y="465"/>
                  </a:lnTo>
                  <a:lnTo>
                    <a:pt x="62" y="495"/>
                  </a:lnTo>
                  <a:lnTo>
                    <a:pt x="56" y="518"/>
                  </a:lnTo>
                  <a:lnTo>
                    <a:pt x="45" y="549"/>
                  </a:lnTo>
                  <a:lnTo>
                    <a:pt x="35" y="585"/>
                  </a:lnTo>
                  <a:lnTo>
                    <a:pt x="27" y="611"/>
                  </a:lnTo>
                  <a:lnTo>
                    <a:pt x="22" y="633"/>
                  </a:lnTo>
                  <a:lnTo>
                    <a:pt x="14" y="671"/>
                  </a:lnTo>
                  <a:lnTo>
                    <a:pt x="7" y="710"/>
                  </a:lnTo>
                  <a:lnTo>
                    <a:pt x="4" y="748"/>
                  </a:lnTo>
                  <a:lnTo>
                    <a:pt x="1" y="787"/>
                  </a:lnTo>
                  <a:lnTo>
                    <a:pt x="0" y="820"/>
                  </a:lnTo>
                  <a:lnTo>
                    <a:pt x="0" y="836"/>
                  </a:lnTo>
                  <a:lnTo>
                    <a:pt x="0" y="864"/>
                  </a:lnTo>
                  <a:lnTo>
                    <a:pt x="4" y="898"/>
                  </a:lnTo>
                  <a:lnTo>
                    <a:pt x="5" y="925"/>
                  </a:lnTo>
                  <a:lnTo>
                    <a:pt x="8" y="952"/>
                  </a:lnTo>
                  <a:lnTo>
                    <a:pt x="16" y="978"/>
                  </a:lnTo>
                  <a:lnTo>
                    <a:pt x="21" y="1000"/>
                  </a:lnTo>
                  <a:lnTo>
                    <a:pt x="29" y="1023"/>
                  </a:lnTo>
                  <a:lnTo>
                    <a:pt x="41" y="1050"/>
                  </a:lnTo>
                  <a:lnTo>
                    <a:pt x="52" y="1068"/>
                  </a:lnTo>
                  <a:lnTo>
                    <a:pt x="66" y="1091"/>
                  </a:lnTo>
                  <a:lnTo>
                    <a:pt x="80" y="1109"/>
                  </a:lnTo>
                  <a:lnTo>
                    <a:pt x="94" y="1127"/>
                  </a:lnTo>
                  <a:lnTo>
                    <a:pt x="110" y="1140"/>
                  </a:lnTo>
                  <a:lnTo>
                    <a:pt x="133" y="1151"/>
                  </a:lnTo>
                  <a:lnTo>
                    <a:pt x="153" y="1158"/>
                  </a:lnTo>
                  <a:lnTo>
                    <a:pt x="173" y="1164"/>
                  </a:lnTo>
                  <a:lnTo>
                    <a:pt x="195" y="1169"/>
                  </a:lnTo>
                  <a:lnTo>
                    <a:pt x="215" y="1172"/>
                  </a:lnTo>
                  <a:lnTo>
                    <a:pt x="242" y="1169"/>
                  </a:lnTo>
                  <a:lnTo>
                    <a:pt x="262" y="1164"/>
                  </a:lnTo>
                  <a:lnTo>
                    <a:pt x="283" y="1158"/>
                  </a:lnTo>
                  <a:lnTo>
                    <a:pt x="304" y="1146"/>
                  </a:lnTo>
                  <a:lnTo>
                    <a:pt x="327" y="1134"/>
                  </a:lnTo>
                  <a:lnTo>
                    <a:pt x="346" y="1118"/>
                  </a:lnTo>
                  <a:lnTo>
                    <a:pt x="362" y="1104"/>
                  </a:lnTo>
                  <a:lnTo>
                    <a:pt x="377" y="1088"/>
                  </a:lnTo>
                  <a:lnTo>
                    <a:pt x="397" y="1064"/>
                  </a:lnTo>
                  <a:lnTo>
                    <a:pt x="414" y="1034"/>
                  </a:lnTo>
                  <a:lnTo>
                    <a:pt x="425" y="1006"/>
                  </a:lnTo>
                  <a:lnTo>
                    <a:pt x="438" y="970"/>
                  </a:lnTo>
                  <a:lnTo>
                    <a:pt x="447" y="930"/>
                  </a:lnTo>
                  <a:lnTo>
                    <a:pt x="451" y="903"/>
                  </a:lnTo>
                  <a:lnTo>
                    <a:pt x="455" y="870"/>
                  </a:lnTo>
                  <a:lnTo>
                    <a:pt x="459" y="833"/>
                  </a:lnTo>
                  <a:lnTo>
                    <a:pt x="461" y="805"/>
                  </a:lnTo>
                  <a:lnTo>
                    <a:pt x="460" y="773"/>
                  </a:lnTo>
                  <a:lnTo>
                    <a:pt x="461" y="748"/>
                  </a:lnTo>
                  <a:lnTo>
                    <a:pt x="459" y="712"/>
                  </a:lnTo>
                  <a:lnTo>
                    <a:pt x="457" y="669"/>
                  </a:lnTo>
                  <a:lnTo>
                    <a:pt x="454" y="629"/>
                  </a:lnTo>
                  <a:lnTo>
                    <a:pt x="452" y="588"/>
                  </a:lnTo>
                  <a:lnTo>
                    <a:pt x="452" y="554"/>
                  </a:lnTo>
                  <a:lnTo>
                    <a:pt x="451" y="519"/>
                  </a:lnTo>
                  <a:lnTo>
                    <a:pt x="455" y="474"/>
                  </a:lnTo>
                  <a:lnTo>
                    <a:pt x="464" y="421"/>
                  </a:lnTo>
                  <a:lnTo>
                    <a:pt x="474" y="384"/>
                  </a:lnTo>
                  <a:lnTo>
                    <a:pt x="486" y="346"/>
                  </a:lnTo>
                  <a:lnTo>
                    <a:pt x="500" y="316"/>
                  </a:lnTo>
                  <a:lnTo>
                    <a:pt x="519" y="280"/>
                  </a:lnTo>
                  <a:lnTo>
                    <a:pt x="531" y="257"/>
                  </a:lnTo>
                  <a:lnTo>
                    <a:pt x="556" y="226"/>
                  </a:lnTo>
                  <a:lnTo>
                    <a:pt x="575" y="200"/>
                  </a:lnTo>
                  <a:lnTo>
                    <a:pt x="602" y="172"/>
                  </a:lnTo>
                  <a:lnTo>
                    <a:pt x="633" y="141"/>
                  </a:lnTo>
                  <a:lnTo>
                    <a:pt x="663" y="108"/>
                  </a:lnTo>
                  <a:lnTo>
                    <a:pt x="690" y="8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209" name="Group 113"/>
            <p:cNvGrpSpPr>
              <a:grpSpLocks/>
            </p:cNvGrpSpPr>
            <p:nvPr/>
          </p:nvGrpSpPr>
          <p:grpSpPr bwMode="auto">
            <a:xfrm>
              <a:off x="4369" y="1268"/>
              <a:ext cx="1218" cy="1308"/>
              <a:chOff x="4369" y="1268"/>
              <a:chExt cx="1218" cy="1308"/>
            </a:xfrm>
          </p:grpSpPr>
          <p:sp>
            <p:nvSpPr>
              <p:cNvPr id="4196" name="Freeform 100"/>
              <p:cNvSpPr>
                <a:spLocks/>
              </p:cNvSpPr>
              <p:nvPr/>
            </p:nvSpPr>
            <p:spPr bwMode="auto">
              <a:xfrm>
                <a:off x="4369" y="1594"/>
                <a:ext cx="86" cy="152"/>
              </a:xfrm>
              <a:custGeom>
                <a:avLst/>
                <a:gdLst>
                  <a:gd name="T0" fmla="*/ 171 w 171"/>
                  <a:gd name="T1" fmla="*/ 0 h 304"/>
                  <a:gd name="T2" fmla="*/ 140 w 171"/>
                  <a:gd name="T3" fmla="*/ 3 h 304"/>
                  <a:gd name="T4" fmla="*/ 127 w 171"/>
                  <a:gd name="T5" fmla="*/ 8 h 304"/>
                  <a:gd name="T6" fmla="*/ 109 w 171"/>
                  <a:gd name="T7" fmla="*/ 14 h 304"/>
                  <a:gd name="T8" fmla="*/ 94 w 171"/>
                  <a:gd name="T9" fmla="*/ 21 h 304"/>
                  <a:gd name="T10" fmla="*/ 81 w 171"/>
                  <a:gd name="T11" fmla="*/ 32 h 304"/>
                  <a:gd name="T12" fmla="*/ 68 w 171"/>
                  <a:gd name="T13" fmla="*/ 42 h 304"/>
                  <a:gd name="T14" fmla="*/ 55 w 171"/>
                  <a:gd name="T15" fmla="*/ 57 h 304"/>
                  <a:gd name="T16" fmla="*/ 50 w 171"/>
                  <a:gd name="T17" fmla="*/ 66 h 304"/>
                  <a:gd name="T18" fmla="*/ 42 w 171"/>
                  <a:gd name="T19" fmla="*/ 79 h 304"/>
                  <a:gd name="T20" fmla="*/ 33 w 171"/>
                  <a:gd name="T21" fmla="*/ 92 h 304"/>
                  <a:gd name="T22" fmla="*/ 27 w 171"/>
                  <a:gd name="T23" fmla="*/ 106 h 304"/>
                  <a:gd name="T24" fmla="*/ 22 w 171"/>
                  <a:gd name="T25" fmla="*/ 118 h 304"/>
                  <a:gd name="T26" fmla="*/ 14 w 171"/>
                  <a:gd name="T27" fmla="*/ 137 h 304"/>
                  <a:gd name="T28" fmla="*/ 11 w 171"/>
                  <a:gd name="T29" fmla="*/ 148 h 304"/>
                  <a:gd name="T30" fmla="*/ 6 w 171"/>
                  <a:gd name="T31" fmla="*/ 166 h 304"/>
                  <a:gd name="T32" fmla="*/ 3 w 171"/>
                  <a:gd name="T33" fmla="*/ 187 h 304"/>
                  <a:gd name="T34" fmla="*/ 0 w 171"/>
                  <a:gd name="T35" fmla="*/ 203 h 304"/>
                  <a:gd name="T36" fmla="*/ 0 w 171"/>
                  <a:gd name="T37" fmla="*/ 215 h 304"/>
                  <a:gd name="T38" fmla="*/ 0 w 171"/>
                  <a:gd name="T39" fmla="*/ 232 h 304"/>
                  <a:gd name="T40" fmla="*/ 3 w 171"/>
                  <a:gd name="T41" fmla="*/ 248 h 304"/>
                  <a:gd name="T42" fmla="*/ 6 w 171"/>
                  <a:gd name="T43" fmla="*/ 261 h 304"/>
                  <a:gd name="T44" fmla="*/ 11 w 171"/>
                  <a:gd name="T45" fmla="*/ 270 h 304"/>
                  <a:gd name="T46" fmla="*/ 18 w 171"/>
                  <a:gd name="T47" fmla="*/ 279 h 304"/>
                  <a:gd name="T48" fmla="*/ 23 w 171"/>
                  <a:gd name="T49" fmla="*/ 286 h 304"/>
                  <a:gd name="T50" fmla="*/ 31 w 171"/>
                  <a:gd name="T51" fmla="*/ 294 h 304"/>
                  <a:gd name="T52" fmla="*/ 41 w 171"/>
                  <a:gd name="T53" fmla="*/ 298 h 304"/>
                  <a:gd name="T54" fmla="*/ 53 w 171"/>
                  <a:gd name="T55" fmla="*/ 301 h 304"/>
                  <a:gd name="T56" fmla="*/ 60 w 171"/>
                  <a:gd name="T57" fmla="*/ 304 h 304"/>
                  <a:gd name="T58" fmla="*/ 68 w 171"/>
                  <a:gd name="T59" fmla="*/ 303 h 304"/>
                  <a:gd name="T60" fmla="*/ 78 w 171"/>
                  <a:gd name="T61" fmla="*/ 298 h 304"/>
                  <a:gd name="T62" fmla="*/ 87 w 171"/>
                  <a:gd name="T63" fmla="*/ 294 h 304"/>
                  <a:gd name="T64" fmla="*/ 91 w 171"/>
                  <a:gd name="T65" fmla="*/ 289 h 304"/>
                  <a:gd name="T66" fmla="*/ 99 w 171"/>
                  <a:gd name="T67" fmla="*/ 282 h 304"/>
                  <a:gd name="T68" fmla="*/ 106 w 171"/>
                  <a:gd name="T69" fmla="*/ 271 h 304"/>
                  <a:gd name="T70" fmla="*/ 115 w 171"/>
                  <a:gd name="T71" fmla="*/ 253 h 304"/>
                  <a:gd name="T72" fmla="*/ 117 w 171"/>
                  <a:gd name="T73" fmla="*/ 235 h 304"/>
                  <a:gd name="T74" fmla="*/ 118 w 171"/>
                  <a:gd name="T75" fmla="*/ 218 h 304"/>
                  <a:gd name="T76" fmla="*/ 118 w 171"/>
                  <a:gd name="T77" fmla="*/ 205 h 304"/>
                  <a:gd name="T78" fmla="*/ 117 w 171"/>
                  <a:gd name="T79" fmla="*/ 185 h 304"/>
                  <a:gd name="T80" fmla="*/ 116 w 171"/>
                  <a:gd name="T81" fmla="*/ 163 h 304"/>
                  <a:gd name="T82" fmla="*/ 115 w 171"/>
                  <a:gd name="T83" fmla="*/ 137 h 304"/>
                  <a:gd name="T84" fmla="*/ 115 w 171"/>
                  <a:gd name="T85" fmla="*/ 116 h 304"/>
                  <a:gd name="T86" fmla="*/ 115 w 171"/>
                  <a:gd name="T87" fmla="*/ 94 h 304"/>
                  <a:gd name="T88" fmla="*/ 116 w 171"/>
                  <a:gd name="T89" fmla="*/ 82 h 304"/>
                  <a:gd name="T90" fmla="*/ 118 w 171"/>
                  <a:gd name="T91" fmla="*/ 66 h 304"/>
                  <a:gd name="T92" fmla="*/ 124 w 171"/>
                  <a:gd name="T93" fmla="*/ 54 h 304"/>
                  <a:gd name="T94" fmla="*/ 129 w 171"/>
                  <a:gd name="T95" fmla="*/ 42 h 304"/>
                  <a:gd name="T96" fmla="*/ 139 w 171"/>
                  <a:gd name="T97" fmla="*/ 32 h 304"/>
                  <a:gd name="T98" fmla="*/ 146 w 171"/>
                  <a:gd name="T99" fmla="*/ 24 h 304"/>
                  <a:gd name="T100" fmla="*/ 152 w 171"/>
                  <a:gd name="T101" fmla="*/ 17 h 304"/>
                  <a:gd name="T102" fmla="*/ 157 w 171"/>
                  <a:gd name="T103" fmla="*/ 11 h 304"/>
                  <a:gd name="T104" fmla="*/ 171 w 171"/>
                  <a:gd name="T10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304">
                    <a:moveTo>
                      <a:pt x="171" y="0"/>
                    </a:moveTo>
                    <a:lnTo>
                      <a:pt x="140" y="3"/>
                    </a:lnTo>
                    <a:lnTo>
                      <a:pt x="127" y="8"/>
                    </a:lnTo>
                    <a:lnTo>
                      <a:pt x="109" y="14"/>
                    </a:lnTo>
                    <a:lnTo>
                      <a:pt x="94" y="21"/>
                    </a:lnTo>
                    <a:lnTo>
                      <a:pt x="81" y="32"/>
                    </a:lnTo>
                    <a:lnTo>
                      <a:pt x="68" y="42"/>
                    </a:lnTo>
                    <a:lnTo>
                      <a:pt x="55" y="57"/>
                    </a:lnTo>
                    <a:lnTo>
                      <a:pt x="50" y="66"/>
                    </a:lnTo>
                    <a:lnTo>
                      <a:pt x="42" y="79"/>
                    </a:lnTo>
                    <a:lnTo>
                      <a:pt x="33" y="92"/>
                    </a:lnTo>
                    <a:lnTo>
                      <a:pt x="27" y="106"/>
                    </a:lnTo>
                    <a:lnTo>
                      <a:pt x="22" y="118"/>
                    </a:lnTo>
                    <a:lnTo>
                      <a:pt x="14" y="137"/>
                    </a:lnTo>
                    <a:lnTo>
                      <a:pt x="11" y="148"/>
                    </a:lnTo>
                    <a:lnTo>
                      <a:pt x="6" y="166"/>
                    </a:lnTo>
                    <a:lnTo>
                      <a:pt x="3" y="187"/>
                    </a:lnTo>
                    <a:lnTo>
                      <a:pt x="0" y="203"/>
                    </a:lnTo>
                    <a:lnTo>
                      <a:pt x="0" y="215"/>
                    </a:lnTo>
                    <a:lnTo>
                      <a:pt x="0" y="232"/>
                    </a:lnTo>
                    <a:lnTo>
                      <a:pt x="3" y="248"/>
                    </a:lnTo>
                    <a:lnTo>
                      <a:pt x="6" y="261"/>
                    </a:lnTo>
                    <a:lnTo>
                      <a:pt x="11" y="270"/>
                    </a:lnTo>
                    <a:lnTo>
                      <a:pt x="18" y="279"/>
                    </a:lnTo>
                    <a:lnTo>
                      <a:pt x="23" y="286"/>
                    </a:lnTo>
                    <a:lnTo>
                      <a:pt x="31" y="294"/>
                    </a:lnTo>
                    <a:lnTo>
                      <a:pt x="41" y="298"/>
                    </a:lnTo>
                    <a:lnTo>
                      <a:pt x="53" y="301"/>
                    </a:lnTo>
                    <a:lnTo>
                      <a:pt x="60" y="304"/>
                    </a:lnTo>
                    <a:lnTo>
                      <a:pt x="68" y="303"/>
                    </a:lnTo>
                    <a:lnTo>
                      <a:pt x="78" y="298"/>
                    </a:lnTo>
                    <a:lnTo>
                      <a:pt x="87" y="294"/>
                    </a:lnTo>
                    <a:lnTo>
                      <a:pt x="91" y="289"/>
                    </a:lnTo>
                    <a:lnTo>
                      <a:pt x="99" y="282"/>
                    </a:lnTo>
                    <a:lnTo>
                      <a:pt x="106" y="271"/>
                    </a:lnTo>
                    <a:lnTo>
                      <a:pt x="115" y="253"/>
                    </a:lnTo>
                    <a:lnTo>
                      <a:pt x="117" y="235"/>
                    </a:lnTo>
                    <a:lnTo>
                      <a:pt x="118" y="218"/>
                    </a:lnTo>
                    <a:lnTo>
                      <a:pt x="118" y="205"/>
                    </a:lnTo>
                    <a:lnTo>
                      <a:pt x="117" y="185"/>
                    </a:lnTo>
                    <a:lnTo>
                      <a:pt x="116" y="163"/>
                    </a:lnTo>
                    <a:lnTo>
                      <a:pt x="115" y="137"/>
                    </a:lnTo>
                    <a:lnTo>
                      <a:pt x="115" y="116"/>
                    </a:lnTo>
                    <a:lnTo>
                      <a:pt x="115" y="94"/>
                    </a:lnTo>
                    <a:lnTo>
                      <a:pt x="116" y="82"/>
                    </a:lnTo>
                    <a:lnTo>
                      <a:pt x="118" y="66"/>
                    </a:lnTo>
                    <a:lnTo>
                      <a:pt x="124" y="54"/>
                    </a:lnTo>
                    <a:lnTo>
                      <a:pt x="129" y="42"/>
                    </a:lnTo>
                    <a:lnTo>
                      <a:pt x="139" y="32"/>
                    </a:lnTo>
                    <a:lnTo>
                      <a:pt x="146" y="24"/>
                    </a:lnTo>
                    <a:lnTo>
                      <a:pt x="152" y="17"/>
                    </a:lnTo>
                    <a:lnTo>
                      <a:pt x="157" y="11"/>
                    </a:lnTo>
                    <a:lnTo>
                      <a:pt x="171"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7" name="Freeform 101"/>
              <p:cNvSpPr>
                <a:spLocks/>
              </p:cNvSpPr>
              <p:nvPr/>
            </p:nvSpPr>
            <p:spPr bwMode="auto">
              <a:xfrm>
                <a:off x="5390" y="1876"/>
                <a:ext cx="72" cy="177"/>
              </a:xfrm>
              <a:custGeom>
                <a:avLst/>
                <a:gdLst>
                  <a:gd name="T0" fmla="*/ 56 w 144"/>
                  <a:gd name="T1" fmla="*/ 0 h 354"/>
                  <a:gd name="T2" fmla="*/ 64 w 144"/>
                  <a:gd name="T3" fmla="*/ 12 h 354"/>
                  <a:gd name="T4" fmla="*/ 72 w 144"/>
                  <a:gd name="T5" fmla="*/ 26 h 354"/>
                  <a:gd name="T6" fmla="*/ 81 w 144"/>
                  <a:gd name="T7" fmla="*/ 38 h 354"/>
                  <a:gd name="T8" fmla="*/ 90 w 144"/>
                  <a:gd name="T9" fmla="*/ 53 h 354"/>
                  <a:gd name="T10" fmla="*/ 98 w 144"/>
                  <a:gd name="T11" fmla="*/ 68 h 354"/>
                  <a:gd name="T12" fmla="*/ 107 w 144"/>
                  <a:gd name="T13" fmla="*/ 86 h 354"/>
                  <a:gd name="T14" fmla="*/ 113 w 144"/>
                  <a:gd name="T15" fmla="*/ 103 h 354"/>
                  <a:gd name="T16" fmla="*/ 118 w 144"/>
                  <a:gd name="T17" fmla="*/ 115 h 354"/>
                  <a:gd name="T18" fmla="*/ 124 w 144"/>
                  <a:gd name="T19" fmla="*/ 128 h 354"/>
                  <a:gd name="T20" fmla="*/ 127 w 144"/>
                  <a:gd name="T21" fmla="*/ 145 h 354"/>
                  <a:gd name="T22" fmla="*/ 133 w 144"/>
                  <a:gd name="T23" fmla="*/ 160 h 354"/>
                  <a:gd name="T24" fmla="*/ 136 w 144"/>
                  <a:gd name="T25" fmla="*/ 173 h 354"/>
                  <a:gd name="T26" fmla="*/ 138 w 144"/>
                  <a:gd name="T27" fmla="*/ 185 h 354"/>
                  <a:gd name="T28" fmla="*/ 140 w 144"/>
                  <a:gd name="T29" fmla="*/ 193 h 354"/>
                  <a:gd name="T30" fmla="*/ 143 w 144"/>
                  <a:gd name="T31" fmla="*/ 211 h 354"/>
                  <a:gd name="T32" fmla="*/ 144 w 144"/>
                  <a:gd name="T33" fmla="*/ 225 h 354"/>
                  <a:gd name="T34" fmla="*/ 144 w 144"/>
                  <a:gd name="T35" fmla="*/ 244 h 354"/>
                  <a:gd name="T36" fmla="*/ 140 w 144"/>
                  <a:gd name="T37" fmla="*/ 270 h 354"/>
                  <a:gd name="T38" fmla="*/ 135 w 144"/>
                  <a:gd name="T39" fmla="*/ 291 h 354"/>
                  <a:gd name="T40" fmla="*/ 127 w 144"/>
                  <a:gd name="T41" fmla="*/ 307 h 354"/>
                  <a:gd name="T42" fmla="*/ 122 w 144"/>
                  <a:gd name="T43" fmla="*/ 319 h 354"/>
                  <a:gd name="T44" fmla="*/ 117 w 144"/>
                  <a:gd name="T45" fmla="*/ 327 h 354"/>
                  <a:gd name="T46" fmla="*/ 109 w 144"/>
                  <a:gd name="T47" fmla="*/ 336 h 354"/>
                  <a:gd name="T48" fmla="*/ 102 w 144"/>
                  <a:gd name="T49" fmla="*/ 343 h 354"/>
                  <a:gd name="T50" fmla="*/ 94 w 144"/>
                  <a:gd name="T51" fmla="*/ 348 h 354"/>
                  <a:gd name="T52" fmla="*/ 86 w 144"/>
                  <a:gd name="T53" fmla="*/ 352 h 354"/>
                  <a:gd name="T54" fmla="*/ 80 w 144"/>
                  <a:gd name="T55" fmla="*/ 354 h 354"/>
                  <a:gd name="T56" fmla="*/ 72 w 144"/>
                  <a:gd name="T57" fmla="*/ 354 h 354"/>
                  <a:gd name="T58" fmla="*/ 64 w 144"/>
                  <a:gd name="T59" fmla="*/ 354 h 354"/>
                  <a:gd name="T60" fmla="*/ 56 w 144"/>
                  <a:gd name="T61" fmla="*/ 352 h 354"/>
                  <a:gd name="T62" fmla="*/ 49 w 144"/>
                  <a:gd name="T63" fmla="*/ 349 h 354"/>
                  <a:gd name="T64" fmla="*/ 42 w 144"/>
                  <a:gd name="T65" fmla="*/ 343 h 354"/>
                  <a:gd name="T66" fmla="*/ 36 w 144"/>
                  <a:gd name="T67" fmla="*/ 337 h 354"/>
                  <a:gd name="T68" fmla="*/ 29 w 144"/>
                  <a:gd name="T69" fmla="*/ 331 h 354"/>
                  <a:gd name="T70" fmla="*/ 23 w 144"/>
                  <a:gd name="T71" fmla="*/ 325 h 354"/>
                  <a:gd name="T72" fmla="*/ 18 w 144"/>
                  <a:gd name="T73" fmla="*/ 315 h 354"/>
                  <a:gd name="T74" fmla="*/ 12 w 144"/>
                  <a:gd name="T75" fmla="*/ 306 h 354"/>
                  <a:gd name="T76" fmla="*/ 9 w 144"/>
                  <a:gd name="T77" fmla="*/ 295 h 354"/>
                  <a:gd name="T78" fmla="*/ 6 w 144"/>
                  <a:gd name="T79" fmla="*/ 282 h 354"/>
                  <a:gd name="T80" fmla="*/ 3 w 144"/>
                  <a:gd name="T81" fmla="*/ 268 h 354"/>
                  <a:gd name="T82" fmla="*/ 1 w 144"/>
                  <a:gd name="T83" fmla="*/ 255 h 354"/>
                  <a:gd name="T84" fmla="*/ 0 w 144"/>
                  <a:gd name="T85" fmla="*/ 243 h 354"/>
                  <a:gd name="T86" fmla="*/ 0 w 144"/>
                  <a:gd name="T87" fmla="*/ 231 h 354"/>
                  <a:gd name="T88" fmla="*/ 0 w 144"/>
                  <a:gd name="T89" fmla="*/ 219 h 354"/>
                  <a:gd name="T90" fmla="*/ 0 w 144"/>
                  <a:gd name="T91" fmla="*/ 208 h 354"/>
                  <a:gd name="T92" fmla="*/ 2 w 144"/>
                  <a:gd name="T93" fmla="*/ 196 h 354"/>
                  <a:gd name="T94" fmla="*/ 3 w 144"/>
                  <a:gd name="T95" fmla="*/ 187 h 354"/>
                  <a:gd name="T96" fmla="*/ 6 w 144"/>
                  <a:gd name="T97" fmla="*/ 176 h 354"/>
                  <a:gd name="T98" fmla="*/ 9 w 144"/>
                  <a:gd name="T99" fmla="*/ 161 h 354"/>
                  <a:gd name="T100" fmla="*/ 15 w 144"/>
                  <a:gd name="T101" fmla="*/ 142 h 354"/>
                  <a:gd name="T102" fmla="*/ 27 w 144"/>
                  <a:gd name="T103" fmla="*/ 110 h 354"/>
                  <a:gd name="T104" fmla="*/ 34 w 144"/>
                  <a:gd name="T105" fmla="*/ 85 h 354"/>
                  <a:gd name="T106" fmla="*/ 42 w 144"/>
                  <a:gd name="T107" fmla="*/ 71 h 354"/>
                  <a:gd name="T108" fmla="*/ 46 w 144"/>
                  <a:gd name="T109" fmla="*/ 62 h 354"/>
                  <a:gd name="T110" fmla="*/ 49 w 144"/>
                  <a:gd name="T111" fmla="*/ 53 h 354"/>
                  <a:gd name="T112" fmla="*/ 51 w 144"/>
                  <a:gd name="T113" fmla="*/ 43 h 354"/>
                  <a:gd name="T114" fmla="*/ 54 w 144"/>
                  <a:gd name="T115" fmla="*/ 34 h 354"/>
                  <a:gd name="T116" fmla="*/ 56 w 144"/>
                  <a:gd name="T117" fmla="*/ 24 h 354"/>
                  <a:gd name="T118" fmla="*/ 56 w 144"/>
                  <a:gd name="T119"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354">
                    <a:moveTo>
                      <a:pt x="56" y="0"/>
                    </a:moveTo>
                    <a:lnTo>
                      <a:pt x="64" y="12"/>
                    </a:lnTo>
                    <a:lnTo>
                      <a:pt x="72" y="26"/>
                    </a:lnTo>
                    <a:lnTo>
                      <a:pt x="81" y="38"/>
                    </a:lnTo>
                    <a:lnTo>
                      <a:pt x="90" y="53"/>
                    </a:lnTo>
                    <a:lnTo>
                      <a:pt x="98" y="68"/>
                    </a:lnTo>
                    <a:lnTo>
                      <a:pt x="107" y="86"/>
                    </a:lnTo>
                    <a:lnTo>
                      <a:pt x="113" y="103"/>
                    </a:lnTo>
                    <a:lnTo>
                      <a:pt x="118" y="115"/>
                    </a:lnTo>
                    <a:lnTo>
                      <a:pt x="124" y="128"/>
                    </a:lnTo>
                    <a:lnTo>
                      <a:pt x="127" y="145"/>
                    </a:lnTo>
                    <a:lnTo>
                      <a:pt x="133" y="160"/>
                    </a:lnTo>
                    <a:lnTo>
                      <a:pt x="136" y="173"/>
                    </a:lnTo>
                    <a:lnTo>
                      <a:pt x="138" y="185"/>
                    </a:lnTo>
                    <a:lnTo>
                      <a:pt x="140" y="193"/>
                    </a:lnTo>
                    <a:lnTo>
                      <a:pt x="143" y="211"/>
                    </a:lnTo>
                    <a:lnTo>
                      <a:pt x="144" y="225"/>
                    </a:lnTo>
                    <a:lnTo>
                      <a:pt x="144" y="244"/>
                    </a:lnTo>
                    <a:lnTo>
                      <a:pt x="140" y="270"/>
                    </a:lnTo>
                    <a:lnTo>
                      <a:pt x="135" y="291"/>
                    </a:lnTo>
                    <a:lnTo>
                      <a:pt x="127" y="307"/>
                    </a:lnTo>
                    <a:lnTo>
                      <a:pt x="122" y="319"/>
                    </a:lnTo>
                    <a:lnTo>
                      <a:pt x="117" y="327"/>
                    </a:lnTo>
                    <a:lnTo>
                      <a:pt x="109" y="336"/>
                    </a:lnTo>
                    <a:lnTo>
                      <a:pt x="102" y="343"/>
                    </a:lnTo>
                    <a:lnTo>
                      <a:pt x="94" y="348"/>
                    </a:lnTo>
                    <a:lnTo>
                      <a:pt x="86" y="352"/>
                    </a:lnTo>
                    <a:lnTo>
                      <a:pt x="80" y="354"/>
                    </a:lnTo>
                    <a:lnTo>
                      <a:pt x="72" y="354"/>
                    </a:lnTo>
                    <a:lnTo>
                      <a:pt x="64" y="354"/>
                    </a:lnTo>
                    <a:lnTo>
                      <a:pt x="56" y="352"/>
                    </a:lnTo>
                    <a:lnTo>
                      <a:pt x="49" y="349"/>
                    </a:lnTo>
                    <a:lnTo>
                      <a:pt x="42" y="343"/>
                    </a:lnTo>
                    <a:lnTo>
                      <a:pt x="36" y="337"/>
                    </a:lnTo>
                    <a:lnTo>
                      <a:pt x="29" y="331"/>
                    </a:lnTo>
                    <a:lnTo>
                      <a:pt x="23" y="325"/>
                    </a:lnTo>
                    <a:lnTo>
                      <a:pt x="18" y="315"/>
                    </a:lnTo>
                    <a:lnTo>
                      <a:pt x="12" y="306"/>
                    </a:lnTo>
                    <a:lnTo>
                      <a:pt x="9" y="295"/>
                    </a:lnTo>
                    <a:lnTo>
                      <a:pt x="6" y="282"/>
                    </a:lnTo>
                    <a:lnTo>
                      <a:pt x="3" y="268"/>
                    </a:lnTo>
                    <a:lnTo>
                      <a:pt x="1" y="255"/>
                    </a:lnTo>
                    <a:lnTo>
                      <a:pt x="0" y="243"/>
                    </a:lnTo>
                    <a:lnTo>
                      <a:pt x="0" y="231"/>
                    </a:lnTo>
                    <a:lnTo>
                      <a:pt x="0" y="219"/>
                    </a:lnTo>
                    <a:lnTo>
                      <a:pt x="0" y="208"/>
                    </a:lnTo>
                    <a:lnTo>
                      <a:pt x="2" y="196"/>
                    </a:lnTo>
                    <a:lnTo>
                      <a:pt x="3" y="187"/>
                    </a:lnTo>
                    <a:lnTo>
                      <a:pt x="6" y="176"/>
                    </a:lnTo>
                    <a:lnTo>
                      <a:pt x="9" y="161"/>
                    </a:lnTo>
                    <a:lnTo>
                      <a:pt x="15" y="142"/>
                    </a:lnTo>
                    <a:lnTo>
                      <a:pt x="27" y="110"/>
                    </a:lnTo>
                    <a:lnTo>
                      <a:pt x="34" y="85"/>
                    </a:lnTo>
                    <a:lnTo>
                      <a:pt x="42" y="71"/>
                    </a:lnTo>
                    <a:lnTo>
                      <a:pt x="46" y="62"/>
                    </a:lnTo>
                    <a:lnTo>
                      <a:pt x="49" y="53"/>
                    </a:lnTo>
                    <a:lnTo>
                      <a:pt x="51" y="43"/>
                    </a:lnTo>
                    <a:lnTo>
                      <a:pt x="54" y="34"/>
                    </a:lnTo>
                    <a:lnTo>
                      <a:pt x="56" y="24"/>
                    </a:lnTo>
                    <a:lnTo>
                      <a:pt x="56"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 name="Freeform 102"/>
              <p:cNvSpPr>
                <a:spLocks/>
              </p:cNvSpPr>
              <p:nvPr/>
            </p:nvSpPr>
            <p:spPr bwMode="auto">
              <a:xfrm>
                <a:off x="4404" y="1960"/>
                <a:ext cx="104" cy="222"/>
              </a:xfrm>
              <a:custGeom>
                <a:avLst/>
                <a:gdLst>
                  <a:gd name="T0" fmla="*/ 208 w 208"/>
                  <a:gd name="T1" fmla="*/ 0 h 442"/>
                  <a:gd name="T2" fmla="*/ 171 w 208"/>
                  <a:gd name="T3" fmla="*/ 6 h 442"/>
                  <a:gd name="T4" fmla="*/ 153 w 208"/>
                  <a:gd name="T5" fmla="*/ 12 h 442"/>
                  <a:gd name="T6" fmla="*/ 132 w 208"/>
                  <a:gd name="T7" fmla="*/ 21 h 442"/>
                  <a:gd name="T8" fmla="*/ 115 w 208"/>
                  <a:gd name="T9" fmla="*/ 33 h 442"/>
                  <a:gd name="T10" fmla="*/ 100 w 208"/>
                  <a:gd name="T11" fmla="*/ 47 h 442"/>
                  <a:gd name="T12" fmla="*/ 84 w 208"/>
                  <a:gd name="T13" fmla="*/ 63 h 442"/>
                  <a:gd name="T14" fmla="*/ 69 w 208"/>
                  <a:gd name="T15" fmla="*/ 86 h 442"/>
                  <a:gd name="T16" fmla="*/ 61 w 208"/>
                  <a:gd name="T17" fmla="*/ 99 h 442"/>
                  <a:gd name="T18" fmla="*/ 55 w 208"/>
                  <a:gd name="T19" fmla="*/ 114 h 442"/>
                  <a:gd name="T20" fmla="*/ 43 w 208"/>
                  <a:gd name="T21" fmla="*/ 135 h 442"/>
                  <a:gd name="T22" fmla="*/ 34 w 208"/>
                  <a:gd name="T23" fmla="*/ 153 h 442"/>
                  <a:gd name="T24" fmla="*/ 29 w 208"/>
                  <a:gd name="T25" fmla="*/ 173 h 442"/>
                  <a:gd name="T26" fmla="*/ 18 w 208"/>
                  <a:gd name="T27" fmla="*/ 200 h 442"/>
                  <a:gd name="T28" fmla="*/ 16 w 208"/>
                  <a:gd name="T29" fmla="*/ 217 h 442"/>
                  <a:gd name="T30" fmla="*/ 9 w 208"/>
                  <a:gd name="T31" fmla="*/ 244 h 442"/>
                  <a:gd name="T32" fmla="*/ 6 w 208"/>
                  <a:gd name="T33" fmla="*/ 274 h 442"/>
                  <a:gd name="T34" fmla="*/ 2 w 208"/>
                  <a:gd name="T35" fmla="*/ 298 h 442"/>
                  <a:gd name="T36" fmla="*/ 0 w 208"/>
                  <a:gd name="T37" fmla="*/ 316 h 442"/>
                  <a:gd name="T38" fmla="*/ 2 w 208"/>
                  <a:gd name="T39" fmla="*/ 337 h 442"/>
                  <a:gd name="T40" fmla="*/ 6 w 208"/>
                  <a:gd name="T41" fmla="*/ 362 h 442"/>
                  <a:gd name="T42" fmla="*/ 9 w 208"/>
                  <a:gd name="T43" fmla="*/ 381 h 442"/>
                  <a:gd name="T44" fmla="*/ 16 w 208"/>
                  <a:gd name="T45" fmla="*/ 393 h 442"/>
                  <a:gd name="T46" fmla="*/ 24 w 208"/>
                  <a:gd name="T47" fmla="*/ 406 h 442"/>
                  <a:gd name="T48" fmla="*/ 30 w 208"/>
                  <a:gd name="T49" fmla="*/ 418 h 442"/>
                  <a:gd name="T50" fmla="*/ 40 w 208"/>
                  <a:gd name="T51" fmla="*/ 427 h 442"/>
                  <a:gd name="T52" fmla="*/ 52 w 208"/>
                  <a:gd name="T53" fmla="*/ 435 h 442"/>
                  <a:gd name="T54" fmla="*/ 65 w 208"/>
                  <a:gd name="T55" fmla="*/ 439 h 442"/>
                  <a:gd name="T56" fmla="*/ 75 w 208"/>
                  <a:gd name="T57" fmla="*/ 442 h 442"/>
                  <a:gd name="T58" fmla="*/ 84 w 208"/>
                  <a:gd name="T59" fmla="*/ 441 h 442"/>
                  <a:gd name="T60" fmla="*/ 95 w 208"/>
                  <a:gd name="T61" fmla="*/ 435 h 442"/>
                  <a:gd name="T62" fmla="*/ 106 w 208"/>
                  <a:gd name="T63" fmla="*/ 427 h 442"/>
                  <a:gd name="T64" fmla="*/ 110 w 208"/>
                  <a:gd name="T65" fmla="*/ 423 h 442"/>
                  <a:gd name="T66" fmla="*/ 119 w 208"/>
                  <a:gd name="T67" fmla="*/ 411 h 442"/>
                  <a:gd name="T68" fmla="*/ 128 w 208"/>
                  <a:gd name="T69" fmla="*/ 394 h 442"/>
                  <a:gd name="T70" fmla="*/ 139 w 208"/>
                  <a:gd name="T71" fmla="*/ 368 h 442"/>
                  <a:gd name="T72" fmla="*/ 142 w 208"/>
                  <a:gd name="T73" fmla="*/ 343 h 442"/>
                  <a:gd name="T74" fmla="*/ 144 w 208"/>
                  <a:gd name="T75" fmla="*/ 320 h 442"/>
                  <a:gd name="T76" fmla="*/ 144 w 208"/>
                  <a:gd name="T77" fmla="*/ 301 h 442"/>
                  <a:gd name="T78" fmla="*/ 142 w 208"/>
                  <a:gd name="T79" fmla="*/ 271 h 442"/>
                  <a:gd name="T80" fmla="*/ 141 w 208"/>
                  <a:gd name="T81" fmla="*/ 239 h 442"/>
                  <a:gd name="T82" fmla="*/ 140 w 208"/>
                  <a:gd name="T83" fmla="*/ 200 h 442"/>
                  <a:gd name="T84" fmla="*/ 139 w 208"/>
                  <a:gd name="T85" fmla="*/ 170 h 442"/>
                  <a:gd name="T86" fmla="*/ 139 w 208"/>
                  <a:gd name="T87" fmla="*/ 137 h 442"/>
                  <a:gd name="T88" fmla="*/ 141 w 208"/>
                  <a:gd name="T89" fmla="*/ 119 h 442"/>
                  <a:gd name="T90" fmla="*/ 144 w 208"/>
                  <a:gd name="T91" fmla="*/ 98 h 442"/>
                  <a:gd name="T92" fmla="*/ 149 w 208"/>
                  <a:gd name="T93" fmla="*/ 80 h 442"/>
                  <a:gd name="T94" fmla="*/ 157 w 208"/>
                  <a:gd name="T95" fmla="*/ 63 h 442"/>
                  <a:gd name="T96" fmla="*/ 168 w 208"/>
                  <a:gd name="T97" fmla="*/ 47 h 442"/>
                  <a:gd name="T98" fmla="*/ 177 w 208"/>
                  <a:gd name="T99" fmla="*/ 36 h 442"/>
                  <a:gd name="T100" fmla="*/ 182 w 208"/>
                  <a:gd name="T101" fmla="*/ 25 h 442"/>
                  <a:gd name="T102" fmla="*/ 190 w 208"/>
                  <a:gd name="T103" fmla="*/ 18 h 442"/>
                  <a:gd name="T104" fmla="*/ 208 w 208"/>
                  <a:gd name="T10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 h="442">
                    <a:moveTo>
                      <a:pt x="208" y="0"/>
                    </a:moveTo>
                    <a:lnTo>
                      <a:pt x="171" y="6"/>
                    </a:lnTo>
                    <a:lnTo>
                      <a:pt x="153" y="12"/>
                    </a:lnTo>
                    <a:lnTo>
                      <a:pt x="132" y="21"/>
                    </a:lnTo>
                    <a:lnTo>
                      <a:pt x="115" y="33"/>
                    </a:lnTo>
                    <a:lnTo>
                      <a:pt x="100" y="47"/>
                    </a:lnTo>
                    <a:lnTo>
                      <a:pt x="84" y="63"/>
                    </a:lnTo>
                    <a:lnTo>
                      <a:pt x="69" y="86"/>
                    </a:lnTo>
                    <a:lnTo>
                      <a:pt x="61" y="99"/>
                    </a:lnTo>
                    <a:lnTo>
                      <a:pt x="55" y="114"/>
                    </a:lnTo>
                    <a:lnTo>
                      <a:pt x="43" y="135"/>
                    </a:lnTo>
                    <a:lnTo>
                      <a:pt x="34" y="153"/>
                    </a:lnTo>
                    <a:lnTo>
                      <a:pt x="29" y="173"/>
                    </a:lnTo>
                    <a:lnTo>
                      <a:pt x="18" y="200"/>
                    </a:lnTo>
                    <a:lnTo>
                      <a:pt x="16" y="217"/>
                    </a:lnTo>
                    <a:lnTo>
                      <a:pt x="9" y="244"/>
                    </a:lnTo>
                    <a:lnTo>
                      <a:pt x="6" y="274"/>
                    </a:lnTo>
                    <a:lnTo>
                      <a:pt x="2" y="298"/>
                    </a:lnTo>
                    <a:lnTo>
                      <a:pt x="0" y="316"/>
                    </a:lnTo>
                    <a:lnTo>
                      <a:pt x="2" y="337"/>
                    </a:lnTo>
                    <a:lnTo>
                      <a:pt x="6" y="362"/>
                    </a:lnTo>
                    <a:lnTo>
                      <a:pt x="9" y="381"/>
                    </a:lnTo>
                    <a:lnTo>
                      <a:pt x="16" y="393"/>
                    </a:lnTo>
                    <a:lnTo>
                      <a:pt x="24" y="406"/>
                    </a:lnTo>
                    <a:lnTo>
                      <a:pt x="30" y="418"/>
                    </a:lnTo>
                    <a:lnTo>
                      <a:pt x="40" y="427"/>
                    </a:lnTo>
                    <a:lnTo>
                      <a:pt x="52" y="435"/>
                    </a:lnTo>
                    <a:lnTo>
                      <a:pt x="65" y="439"/>
                    </a:lnTo>
                    <a:lnTo>
                      <a:pt x="75" y="442"/>
                    </a:lnTo>
                    <a:lnTo>
                      <a:pt x="84" y="441"/>
                    </a:lnTo>
                    <a:lnTo>
                      <a:pt x="95" y="435"/>
                    </a:lnTo>
                    <a:lnTo>
                      <a:pt x="106" y="427"/>
                    </a:lnTo>
                    <a:lnTo>
                      <a:pt x="110" y="423"/>
                    </a:lnTo>
                    <a:lnTo>
                      <a:pt x="119" y="411"/>
                    </a:lnTo>
                    <a:lnTo>
                      <a:pt x="128" y="394"/>
                    </a:lnTo>
                    <a:lnTo>
                      <a:pt x="139" y="368"/>
                    </a:lnTo>
                    <a:lnTo>
                      <a:pt x="142" y="343"/>
                    </a:lnTo>
                    <a:lnTo>
                      <a:pt x="144" y="320"/>
                    </a:lnTo>
                    <a:lnTo>
                      <a:pt x="144" y="301"/>
                    </a:lnTo>
                    <a:lnTo>
                      <a:pt x="142" y="271"/>
                    </a:lnTo>
                    <a:lnTo>
                      <a:pt x="141" y="239"/>
                    </a:lnTo>
                    <a:lnTo>
                      <a:pt x="140" y="200"/>
                    </a:lnTo>
                    <a:lnTo>
                      <a:pt x="139" y="170"/>
                    </a:lnTo>
                    <a:lnTo>
                      <a:pt x="139" y="137"/>
                    </a:lnTo>
                    <a:lnTo>
                      <a:pt x="141" y="119"/>
                    </a:lnTo>
                    <a:lnTo>
                      <a:pt x="144" y="98"/>
                    </a:lnTo>
                    <a:lnTo>
                      <a:pt x="149" y="80"/>
                    </a:lnTo>
                    <a:lnTo>
                      <a:pt x="157" y="63"/>
                    </a:lnTo>
                    <a:lnTo>
                      <a:pt x="168" y="47"/>
                    </a:lnTo>
                    <a:lnTo>
                      <a:pt x="177" y="36"/>
                    </a:lnTo>
                    <a:lnTo>
                      <a:pt x="182" y="25"/>
                    </a:lnTo>
                    <a:lnTo>
                      <a:pt x="190" y="18"/>
                    </a:lnTo>
                    <a:lnTo>
                      <a:pt x="208"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 name="Freeform 103"/>
              <p:cNvSpPr>
                <a:spLocks/>
              </p:cNvSpPr>
              <p:nvPr/>
            </p:nvSpPr>
            <p:spPr bwMode="auto">
              <a:xfrm>
                <a:off x="4448" y="1268"/>
                <a:ext cx="167" cy="125"/>
              </a:xfrm>
              <a:custGeom>
                <a:avLst/>
                <a:gdLst>
                  <a:gd name="T0" fmla="*/ 283 w 333"/>
                  <a:gd name="T1" fmla="*/ 95 h 250"/>
                  <a:gd name="T2" fmla="*/ 290 w 333"/>
                  <a:gd name="T3" fmla="*/ 92 h 250"/>
                  <a:gd name="T4" fmla="*/ 295 w 333"/>
                  <a:gd name="T5" fmla="*/ 92 h 250"/>
                  <a:gd name="T6" fmla="*/ 305 w 333"/>
                  <a:gd name="T7" fmla="*/ 89 h 250"/>
                  <a:gd name="T8" fmla="*/ 317 w 333"/>
                  <a:gd name="T9" fmla="*/ 89 h 250"/>
                  <a:gd name="T10" fmla="*/ 333 w 333"/>
                  <a:gd name="T11" fmla="*/ 89 h 250"/>
                  <a:gd name="T12" fmla="*/ 300 w 333"/>
                  <a:gd name="T13" fmla="*/ 65 h 250"/>
                  <a:gd name="T14" fmla="*/ 277 w 333"/>
                  <a:gd name="T15" fmla="*/ 49 h 250"/>
                  <a:gd name="T16" fmla="*/ 252 w 333"/>
                  <a:gd name="T17" fmla="*/ 33 h 250"/>
                  <a:gd name="T18" fmla="*/ 225 w 333"/>
                  <a:gd name="T19" fmla="*/ 20 h 250"/>
                  <a:gd name="T20" fmla="*/ 197 w 333"/>
                  <a:gd name="T21" fmla="*/ 9 h 250"/>
                  <a:gd name="T22" fmla="*/ 175 w 333"/>
                  <a:gd name="T23" fmla="*/ 3 h 250"/>
                  <a:gd name="T24" fmla="*/ 144 w 333"/>
                  <a:gd name="T25" fmla="*/ 0 h 250"/>
                  <a:gd name="T26" fmla="*/ 124 w 333"/>
                  <a:gd name="T27" fmla="*/ 0 h 250"/>
                  <a:gd name="T28" fmla="*/ 98 w 333"/>
                  <a:gd name="T29" fmla="*/ 6 h 250"/>
                  <a:gd name="T30" fmla="*/ 78 w 333"/>
                  <a:gd name="T31" fmla="*/ 17 h 250"/>
                  <a:gd name="T32" fmla="*/ 60 w 333"/>
                  <a:gd name="T33" fmla="*/ 30 h 250"/>
                  <a:gd name="T34" fmla="*/ 45 w 333"/>
                  <a:gd name="T35" fmla="*/ 41 h 250"/>
                  <a:gd name="T36" fmla="*/ 30 w 333"/>
                  <a:gd name="T37" fmla="*/ 59 h 250"/>
                  <a:gd name="T38" fmla="*/ 21 w 333"/>
                  <a:gd name="T39" fmla="*/ 79 h 250"/>
                  <a:gd name="T40" fmla="*/ 14 w 333"/>
                  <a:gd name="T41" fmla="*/ 95 h 250"/>
                  <a:gd name="T42" fmla="*/ 7 w 333"/>
                  <a:gd name="T43" fmla="*/ 116 h 250"/>
                  <a:gd name="T44" fmla="*/ 1 w 333"/>
                  <a:gd name="T45" fmla="*/ 136 h 250"/>
                  <a:gd name="T46" fmla="*/ 0 w 333"/>
                  <a:gd name="T47" fmla="*/ 157 h 250"/>
                  <a:gd name="T48" fmla="*/ 0 w 333"/>
                  <a:gd name="T49" fmla="*/ 175 h 250"/>
                  <a:gd name="T50" fmla="*/ 3 w 333"/>
                  <a:gd name="T51" fmla="*/ 194 h 250"/>
                  <a:gd name="T52" fmla="*/ 7 w 333"/>
                  <a:gd name="T53" fmla="*/ 208 h 250"/>
                  <a:gd name="T54" fmla="*/ 12 w 333"/>
                  <a:gd name="T55" fmla="*/ 219 h 250"/>
                  <a:gd name="T56" fmla="*/ 17 w 333"/>
                  <a:gd name="T57" fmla="*/ 228 h 250"/>
                  <a:gd name="T58" fmla="*/ 26 w 333"/>
                  <a:gd name="T59" fmla="*/ 235 h 250"/>
                  <a:gd name="T60" fmla="*/ 38 w 333"/>
                  <a:gd name="T61" fmla="*/ 240 h 250"/>
                  <a:gd name="T62" fmla="*/ 51 w 333"/>
                  <a:gd name="T63" fmla="*/ 246 h 250"/>
                  <a:gd name="T64" fmla="*/ 60 w 333"/>
                  <a:gd name="T65" fmla="*/ 247 h 250"/>
                  <a:gd name="T66" fmla="*/ 73 w 333"/>
                  <a:gd name="T67" fmla="*/ 250 h 250"/>
                  <a:gd name="T68" fmla="*/ 85 w 333"/>
                  <a:gd name="T69" fmla="*/ 250 h 250"/>
                  <a:gd name="T70" fmla="*/ 98 w 333"/>
                  <a:gd name="T71" fmla="*/ 249 h 250"/>
                  <a:gd name="T72" fmla="*/ 111 w 333"/>
                  <a:gd name="T73" fmla="*/ 247 h 250"/>
                  <a:gd name="T74" fmla="*/ 124 w 333"/>
                  <a:gd name="T75" fmla="*/ 246 h 250"/>
                  <a:gd name="T76" fmla="*/ 136 w 333"/>
                  <a:gd name="T77" fmla="*/ 240 h 250"/>
                  <a:gd name="T78" fmla="*/ 147 w 333"/>
                  <a:gd name="T79" fmla="*/ 235 h 250"/>
                  <a:gd name="T80" fmla="*/ 162 w 333"/>
                  <a:gd name="T81" fmla="*/ 220 h 250"/>
                  <a:gd name="T82" fmla="*/ 172 w 333"/>
                  <a:gd name="T83" fmla="*/ 206 h 250"/>
                  <a:gd name="T84" fmla="*/ 184 w 333"/>
                  <a:gd name="T85" fmla="*/ 190 h 250"/>
                  <a:gd name="T86" fmla="*/ 194 w 333"/>
                  <a:gd name="T87" fmla="*/ 170 h 250"/>
                  <a:gd name="T88" fmla="*/ 206 w 333"/>
                  <a:gd name="T89" fmla="*/ 152 h 250"/>
                  <a:gd name="T90" fmla="*/ 216 w 333"/>
                  <a:gd name="T91" fmla="*/ 139 h 250"/>
                  <a:gd name="T92" fmla="*/ 229 w 333"/>
                  <a:gd name="T93" fmla="*/ 119 h 250"/>
                  <a:gd name="T94" fmla="*/ 240 w 333"/>
                  <a:gd name="T95" fmla="*/ 107 h 250"/>
                  <a:gd name="T96" fmla="*/ 252 w 333"/>
                  <a:gd name="T97" fmla="*/ 101 h 250"/>
                  <a:gd name="T98" fmla="*/ 266 w 333"/>
                  <a:gd name="T99" fmla="*/ 97 h 250"/>
                  <a:gd name="T100" fmla="*/ 275 w 333"/>
                  <a:gd name="T101" fmla="*/ 95 h 250"/>
                  <a:gd name="T102" fmla="*/ 283 w 333"/>
                  <a:gd name="T103" fmla="*/ 9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250">
                    <a:moveTo>
                      <a:pt x="283" y="95"/>
                    </a:moveTo>
                    <a:lnTo>
                      <a:pt x="290" y="92"/>
                    </a:lnTo>
                    <a:lnTo>
                      <a:pt x="295" y="92"/>
                    </a:lnTo>
                    <a:lnTo>
                      <a:pt x="305" y="89"/>
                    </a:lnTo>
                    <a:lnTo>
                      <a:pt x="317" y="89"/>
                    </a:lnTo>
                    <a:lnTo>
                      <a:pt x="333" y="89"/>
                    </a:lnTo>
                    <a:lnTo>
                      <a:pt x="300" y="65"/>
                    </a:lnTo>
                    <a:lnTo>
                      <a:pt x="277" y="49"/>
                    </a:lnTo>
                    <a:lnTo>
                      <a:pt x="252" y="33"/>
                    </a:lnTo>
                    <a:lnTo>
                      <a:pt x="225" y="20"/>
                    </a:lnTo>
                    <a:lnTo>
                      <a:pt x="197" y="9"/>
                    </a:lnTo>
                    <a:lnTo>
                      <a:pt x="175" y="3"/>
                    </a:lnTo>
                    <a:lnTo>
                      <a:pt x="144" y="0"/>
                    </a:lnTo>
                    <a:lnTo>
                      <a:pt x="124" y="0"/>
                    </a:lnTo>
                    <a:lnTo>
                      <a:pt x="98" y="6"/>
                    </a:lnTo>
                    <a:lnTo>
                      <a:pt x="78" y="17"/>
                    </a:lnTo>
                    <a:lnTo>
                      <a:pt x="60" y="30"/>
                    </a:lnTo>
                    <a:lnTo>
                      <a:pt x="45" y="41"/>
                    </a:lnTo>
                    <a:lnTo>
                      <a:pt x="30" y="59"/>
                    </a:lnTo>
                    <a:lnTo>
                      <a:pt x="21" y="79"/>
                    </a:lnTo>
                    <a:lnTo>
                      <a:pt x="14" y="95"/>
                    </a:lnTo>
                    <a:lnTo>
                      <a:pt x="7" y="116"/>
                    </a:lnTo>
                    <a:lnTo>
                      <a:pt x="1" y="136"/>
                    </a:lnTo>
                    <a:lnTo>
                      <a:pt x="0" y="157"/>
                    </a:lnTo>
                    <a:lnTo>
                      <a:pt x="0" y="175"/>
                    </a:lnTo>
                    <a:lnTo>
                      <a:pt x="3" y="194"/>
                    </a:lnTo>
                    <a:lnTo>
                      <a:pt x="7" y="208"/>
                    </a:lnTo>
                    <a:lnTo>
                      <a:pt x="12" y="219"/>
                    </a:lnTo>
                    <a:lnTo>
                      <a:pt x="17" y="228"/>
                    </a:lnTo>
                    <a:lnTo>
                      <a:pt x="26" y="235"/>
                    </a:lnTo>
                    <a:lnTo>
                      <a:pt x="38" y="240"/>
                    </a:lnTo>
                    <a:lnTo>
                      <a:pt x="51" y="246"/>
                    </a:lnTo>
                    <a:lnTo>
                      <a:pt x="60" y="247"/>
                    </a:lnTo>
                    <a:lnTo>
                      <a:pt x="73" y="250"/>
                    </a:lnTo>
                    <a:lnTo>
                      <a:pt x="85" y="250"/>
                    </a:lnTo>
                    <a:lnTo>
                      <a:pt x="98" y="249"/>
                    </a:lnTo>
                    <a:lnTo>
                      <a:pt x="111" y="247"/>
                    </a:lnTo>
                    <a:lnTo>
                      <a:pt x="124" y="246"/>
                    </a:lnTo>
                    <a:lnTo>
                      <a:pt x="136" y="240"/>
                    </a:lnTo>
                    <a:lnTo>
                      <a:pt x="147" y="235"/>
                    </a:lnTo>
                    <a:lnTo>
                      <a:pt x="162" y="220"/>
                    </a:lnTo>
                    <a:lnTo>
                      <a:pt x="172" y="206"/>
                    </a:lnTo>
                    <a:lnTo>
                      <a:pt x="184" y="190"/>
                    </a:lnTo>
                    <a:lnTo>
                      <a:pt x="194" y="170"/>
                    </a:lnTo>
                    <a:lnTo>
                      <a:pt x="206" y="152"/>
                    </a:lnTo>
                    <a:lnTo>
                      <a:pt x="216" y="139"/>
                    </a:lnTo>
                    <a:lnTo>
                      <a:pt x="229" y="119"/>
                    </a:lnTo>
                    <a:lnTo>
                      <a:pt x="240" y="107"/>
                    </a:lnTo>
                    <a:lnTo>
                      <a:pt x="252" y="101"/>
                    </a:lnTo>
                    <a:lnTo>
                      <a:pt x="266" y="97"/>
                    </a:lnTo>
                    <a:lnTo>
                      <a:pt x="275" y="95"/>
                    </a:lnTo>
                    <a:lnTo>
                      <a:pt x="283" y="95"/>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 name="Freeform 104"/>
              <p:cNvSpPr>
                <a:spLocks/>
              </p:cNvSpPr>
              <p:nvPr/>
            </p:nvSpPr>
            <p:spPr bwMode="auto">
              <a:xfrm>
                <a:off x="4412" y="2444"/>
                <a:ext cx="54" cy="132"/>
              </a:xfrm>
              <a:custGeom>
                <a:avLst/>
                <a:gdLst>
                  <a:gd name="T0" fmla="*/ 66 w 107"/>
                  <a:gd name="T1" fmla="*/ 0 h 265"/>
                  <a:gd name="T2" fmla="*/ 61 w 107"/>
                  <a:gd name="T3" fmla="*/ 9 h 265"/>
                  <a:gd name="T4" fmla="*/ 54 w 107"/>
                  <a:gd name="T5" fmla="*/ 18 h 265"/>
                  <a:gd name="T6" fmla="*/ 46 w 107"/>
                  <a:gd name="T7" fmla="*/ 27 h 265"/>
                  <a:gd name="T8" fmla="*/ 41 w 107"/>
                  <a:gd name="T9" fmla="*/ 39 h 265"/>
                  <a:gd name="T10" fmla="*/ 33 w 107"/>
                  <a:gd name="T11" fmla="*/ 50 h 265"/>
                  <a:gd name="T12" fmla="*/ 28 w 107"/>
                  <a:gd name="T13" fmla="*/ 63 h 265"/>
                  <a:gd name="T14" fmla="*/ 22 w 107"/>
                  <a:gd name="T15" fmla="*/ 77 h 265"/>
                  <a:gd name="T16" fmla="*/ 19 w 107"/>
                  <a:gd name="T17" fmla="*/ 86 h 265"/>
                  <a:gd name="T18" fmla="*/ 17 w 107"/>
                  <a:gd name="T19" fmla="*/ 96 h 265"/>
                  <a:gd name="T20" fmla="*/ 11 w 107"/>
                  <a:gd name="T21" fmla="*/ 107 h 265"/>
                  <a:gd name="T22" fmla="*/ 8 w 107"/>
                  <a:gd name="T23" fmla="*/ 119 h 265"/>
                  <a:gd name="T24" fmla="*/ 6 w 107"/>
                  <a:gd name="T25" fmla="*/ 128 h 265"/>
                  <a:gd name="T26" fmla="*/ 4 w 107"/>
                  <a:gd name="T27" fmla="*/ 137 h 265"/>
                  <a:gd name="T28" fmla="*/ 2 w 107"/>
                  <a:gd name="T29" fmla="*/ 143 h 265"/>
                  <a:gd name="T30" fmla="*/ 0 w 107"/>
                  <a:gd name="T31" fmla="*/ 157 h 265"/>
                  <a:gd name="T32" fmla="*/ 0 w 107"/>
                  <a:gd name="T33" fmla="*/ 167 h 265"/>
                  <a:gd name="T34" fmla="*/ 0 w 107"/>
                  <a:gd name="T35" fmla="*/ 182 h 265"/>
                  <a:gd name="T36" fmla="*/ 2 w 107"/>
                  <a:gd name="T37" fmla="*/ 202 h 265"/>
                  <a:gd name="T38" fmla="*/ 6 w 107"/>
                  <a:gd name="T39" fmla="*/ 217 h 265"/>
                  <a:gd name="T40" fmla="*/ 11 w 107"/>
                  <a:gd name="T41" fmla="*/ 230 h 265"/>
                  <a:gd name="T42" fmla="*/ 17 w 107"/>
                  <a:gd name="T43" fmla="*/ 239 h 265"/>
                  <a:gd name="T44" fmla="*/ 21 w 107"/>
                  <a:gd name="T45" fmla="*/ 244 h 265"/>
                  <a:gd name="T46" fmla="*/ 26 w 107"/>
                  <a:gd name="T47" fmla="*/ 251 h 265"/>
                  <a:gd name="T48" fmla="*/ 32 w 107"/>
                  <a:gd name="T49" fmla="*/ 256 h 265"/>
                  <a:gd name="T50" fmla="*/ 37 w 107"/>
                  <a:gd name="T51" fmla="*/ 260 h 265"/>
                  <a:gd name="T52" fmla="*/ 44 w 107"/>
                  <a:gd name="T53" fmla="*/ 263 h 265"/>
                  <a:gd name="T54" fmla="*/ 48 w 107"/>
                  <a:gd name="T55" fmla="*/ 265 h 265"/>
                  <a:gd name="T56" fmla="*/ 53 w 107"/>
                  <a:gd name="T57" fmla="*/ 265 h 265"/>
                  <a:gd name="T58" fmla="*/ 61 w 107"/>
                  <a:gd name="T59" fmla="*/ 265 h 265"/>
                  <a:gd name="T60" fmla="*/ 66 w 107"/>
                  <a:gd name="T61" fmla="*/ 263 h 265"/>
                  <a:gd name="T62" fmla="*/ 71 w 107"/>
                  <a:gd name="T63" fmla="*/ 260 h 265"/>
                  <a:gd name="T64" fmla="*/ 76 w 107"/>
                  <a:gd name="T65" fmla="*/ 256 h 265"/>
                  <a:gd name="T66" fmla="*/ 81 w 107"/>
                  <a:gd name="T67" fmla="*/ 253 h 265"/>
                  <a:gd name="T68" fmla="*/ 86 w 107"/>
                  <a:gd name="T69" fmla="*/ 247 h 265"/>
                  <a:gd name="T70" fmla="*/ 90 w 107"/>
                  <a:gd name="T71" fmla="*/ 242 h 265"/>
                  <a:gd name="T72" fmla="*/ 94 w 107"/>
                  <a:gd name="T73" fmla="*/ 235 h 265"/>
                  <a:gd name="T74" fmla="*/ 97 w 107"/>
                  <a:gd name="T75" fmla="*/ 229 h 265"/>
                  <a:gd name="T76" fmla="*/ 101 w 107"/>
                  <a:gd name="T77" fmla="*/ 220 h 265"/>
                  <a:gd name="T78" fmla="*/ 102 w 107"/>
                  <a:gd name="T79" fmla="*/ 211 h 265"/>
                  <a:gd name="T80" fmla="*/ 104 w 107"/>
                  <a:gd name="T81" fmla="*/ 200 h 265"/>
                  <a:gd name="T82" fmla="*/ 107 w 107"/>
                  <a:gd name="T83" fmla="*/ 190 h 265"/>
                  <a:gd name="T84" fmla="*/ 107 w 107"/>
                  <a:gd name="T85" fmla="*/ 181 h 265"/>
                  <a:gd name="T86" fmla="*/ 107 w 107"/>
                  <a:gd name="T87" fmla="*/ 172 h 265"/>
                  <a:gd name="T88" fmla="*/ 107 w 107"/>
                  <a:gd name="T89" fmla="*/ 163 h 265"/>
                  <a:gd name="T90" fmla="*/ 107 w 107"/>
                  <a:gd name="T91" fmla="*/ 154 h 265"/>
                  <a:gd name="T92" fmla="*/ 106 w 107"/>
                  <a:gd name="T93" fmla="*/ 146 h 265"/>
                  <a:gd name="T94" fmla="*/ 103 w 107"/>
                  <a:gd name="T95" fmla="*/ 139 h 265"/>
                  <a:gd name="T96" fmla="*/ 102 w 107"/>
                  <a:gd name="T97" fmla="*/ 130 h 265"/>
                  <a:gd name="T98" fmla="*/ 101 w 107"/>
                  <a:gd name="T99" fmla="*/ 119 h 265"/>
                  <a:gd name="T100" fmla="*/ 95 w 107"/>
                  <a:gd name="T101" fmla="*/ 104 h 265"/>
                  <a:gd name="T102" fmla="*/ 88 w 107"/>
                  <a:gd name="T103" fmla="*/ 81 h 265"/>
                  <a:gd name="T104" fmla="*/ 81 w 107"/>
                  <a:gd name="T105" fmla="*/ 63 h 265"/>
                  <a:gd name="T106" fmla="*/ 76 w 107"/>
                  <a:gd name="T107" fmla="*/ 53 h 265"/>
                  <a:gd name="T108" fmla="*/ 73 w 107"/>
                  <a:gd name="T109" fmla="*/ 45 h 265"/>
                  <a:gd name="T110" fmla="*/ 72 w 107"/>
                  <a:gd name="T111" fmla="*/ 39 h 265"/>
                  <a:gd name="T112" fmla="*/ 70 w 107"/>
                  <a:gd name="T113" fmla="*/ 32 h 265"/>
                  <a:gd name="T114" fmla="*/ 68 w 107"/>
                  <a:gd name="T115" fmla="*/ 24 h 265"/>
                  <a:gd name="T116" fmla="*/ 66 w 107"/>
                  <a:gd name="T117" fmla="*/ 18 h 265"/>
                  <a:gd name="T118" fmla="*/ 66 w 107"/>
                  <a:gd name="T11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265">
                    <a:moveTo>
                      <a:pt x="66" y="0"/>
                    </a:moveTo>
                    <a:lnTo>
                      <a:pt x="61" y="9"/>
                    </a:lnTo>
                    <a:lnTo>
                      <a:pt x="54" y="18"/>
                    </a:lnTo>
                    <a:lnTo>
                      <a:pt x="46" y="27"/>
                    </a:lnTo>
                    <a:lnTo>
                      <a:pt x="41" y="39"/>
                    </a:lnTo>
                    <a:lnTo>
                      <a:pt x="33" y="50"/>
                    </a:lnTo>
                    <a:lnTo>
                      <a:pt x="28" y="63"/>
                    </a:lnTo>
                    <a:lnTo>
                      <a:pt x="22" y="77"/>
                    </a:lnTo>
                    <a:lnTo>
                      <a:pt x="19" y="86"/>
                    </a:lnTo>
                    <a:lnTo>
                      <a:pt x="17" y="96"/>
                    </a:lnTo>
                    <a:lnTo>
                      <a:pt x="11" y="107"/>
                    </a:lnTo>
                    <a:lnTo>
                      <a:pt x="8" y="119"/>
                    </a:lnTo>
                    <a:lnTo>
                      <a:pt x="6" y="128"/>
                    </a:lnTo>
                    <a:lnTo>
                      <a:pt x="4" y="137"/>
                    </a:lnTo>
                    <a:lnTo>
                      <a:pt x="2" y="143"/>
                    </a:lnTo>
                    <a:lnTo>
                      <a:pt x="0" y="157"/>
                    </a:lnTo>
                    <a:lnTo>
                      <a:pt x="0" y="167"/>
                    </a:lnTo>
                    <a:lnTo>
                      <a:pt x="0" y="182"/>
                    </a:lnTo>
                    <a:lnTo>
                      <a:pt x="2" y="202"/>
                    </a:lnTo>
                    <a:lnTo>
                      <a:pt x="6" y="217"/>
                    </a:lnTo>
                    <a:lnTo>
                      <a:pt x="11" y="230"/>
                    </a:lnTo>
                    <a:lnTo>
                      <a:pt x="17" y="239"/>
                    </a:lnTo>
                    <a:lnTo>
                      <a:pt x="21" y="244"/>
                    </a:lnTo>
                    <a:lnTo>
                      <a:pt x="26" y="251"/>
                    </a:lnTo>
                    <a:lnTo>
                      <a:pt x="32" y="256"/>
                    </a:lnTo>
                    <a:lnTo>
                      <a:pt x="37" y="260"/>
                    </a:lnTo>
                    <a:lnTo>
                      <a:pt x="44" y="263"/>
                    </a:lnTo>
                    <a:lnTo>
                      <a:pt x="48" y="265"/>
                    </a:lnTo>
                    <a:lnTo>
                      <a:pt x="53" y="265"/>
                    </a:lnTo>
                    <a:lnTo>
                      <a:pt x="61" y="265"/>
                    </a:lnTo>
                    <a:lnTo>
                      <a:pt x="66" y="263"/>
                    </a:lnTo>
                    <a:lnTo>
                      <a:pt x="71" y="260"/>
                    </a:lnTo>
                    <a:lnTo>
                      <a:pt x="76" y="256"/>
                    </a:lnTo>
                    <a:lnTo>
                      <a:pt x="81" y="253"/>
                    </a:lnTo>
                    <a:lnTo>
                      <a:pt x="86" y="247"/>
                    </a:lnTo>
                    <a:lnTo>
                      <a:pt x="90" y="242"/>
                    </a:lnTo>
                    <a:lnTo>
                      <a:pt x="94" y="235"/>
                    </a:lnTo>
                    <a:lnTo>
                      <a:pt x="97" y="229"/>
                    </a:lnTo>
                    <a:lnTo>
                      <a:pt x="101" y="220"/>
                    </a:lnTo>
                    <a:lnTo>
                      <a:pt x="102" y="211"/>
                    </a:lnTo>
                    <a:lnTo>
                      <a:pt x="104" y="200"/>
                    </a:lnTo>
                    <a:lnTo>
                      <a:pt x="107" y="190"/>
                    </a:lnTo>
                    <a:lnTo>
                      <a:pt x="107" y="181"/>
                    </a:lnTo>
                    <a:lnTo>
                      <a:pt x="107" y="172"/>
                    </a:lnTo>
                    <a:lnTo>
                      <a:pt x="107" y="163"/>
                    </a:lnTo>
                    <a:lnTo>
                      <a:pt x="107" y="154"/>
                    </a:lnTo>
                    <a:lnTo>
                      <a:pt x="106" y="146"/>
                    </a:lnTo>
                    <a:lnTo>
                      <a:pt x="103" y="139"/>
                    </a:lnTo>
                    <a:lnTo>
                      <a:pt x="102" y="130"/>
                    </a:lnTo>
                    <a:lnTo>
                      <a:pt x="101" y="119"/>
                    </a:lnTo>
                    <a:lnTo>
                      <a:pt x="95" y="104"/>
                    </a:lnTo>
                    <a:lnTo>
                      <a:pt x="88" y="81"/>
                    </a:lnTo>
                    <a:lnTo>
                      <a:pt x="81" y="63"/>
                    </a:lnTo>
                    <a:lnTo>
                      <a:pt x="76" y="53"/>
                    </a:lnTo>
                    <a:lnTo>
                      <a:pt x="73" y="45"/>
                    </a:lnTo>
                    <a:lnTo>
                      <a:pt x="72" y="39"/>
                    </a:lnTo>
                    <a:lnTo>
                      <a:pt x="70" y="32"/>
                    </a:lnTo>
                    <a:lnTo>
                      <a:pt x="68" y="24"/>
                    </a:lnTo>
                    <a:lnTo>
                      <a:pt x="66" y="18"/>
                    </a:lnTo>
                    <a:lnTo>
                      <a:pt x="66"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 name="Freeform 105"/>
              <p:cNvSpPr>
                <a:spLocks/>
              </p:cNvSpPr>
              <p:nvPr/>
            </p:nvSpPr>
            <p:spPr bwMode="auto">
              <a:xfrm>
                <a:off x="5484" y="1577"/>
                <a:ext cx="103" cy="221"/>
              </a:xfrm>
              <a:custGeom>
                <a:avLst/>
                <a:gdLst>
                  <a:gd name="T0" fmla="*/ 0 w 207"/>
                  <a:gd name="T1" fmla="*/ 0 h 442"/>
                  <a:gd name="T2" fmla="*/ 36 w 207"/>
                  <a:gd name="T3" fmla="*/ 6 h 442"/>
                  <a:gd name="T4" fmla="*/ 53 w 207"/>
                  <a:gd name="T5" fmla="*/ 12 h 442"/>
                  <a:gd name="T6" fmla="*/ 74 w 207"/>
                  <a:gd name="T7" fmla="*/ 21 h 442"/>
                  <a:gd name="T8" fmla="*/ 92 w 207"/>
                  <a:gd name="T9" fmla="*/ 33 h 442"/>
                  <a:gd name="T10" fmla="*/ 107 w 207"/>
                  <a:gd name="T11" fmla="*/ 46 h 442"/>
                  <a:gd name="T12" fmla="*/ 124 w 207"/>
                  <a:gd name="T13" fmla="*/ 63 h 442"/>
                  <a:gd name="T14" fmla="*/ 138 w 207"/>
                  <a:gd name="T15" fmla="*/ 85 h 442"/>
                  <a:gd name="T16" fmla="*/ 146 w 207"/>
                  <a:gd name="T17" fmla="*/ 99 h 442"/>
                  <a:gd name="T18" fmla="*/ 154 w 207"/>
                  <a:gd name="T19" fmla="*/ 116 h 442"/>
                  <a:gd name="T20" fmla="*/ 164 w 207"/>
                  <a:gd name="T21" fmla="*/ 135 h 442"/>
                  <a:gd name="T22" fmla="*/ 173 w 207"/>
                  <a:gd name="T23" fmla="*/ 155 h 442"/>
                  <a:gd name="T24" fmla="*/ 180 w 207"/>
                  <a:gd name="T25" fmla="*/ 173 h 442"/>
                  <a:gd name="T26" fmla="*/ 189 w 207"/>
                  <a:gd name="T27" fmla="*/ 200 h 442"/>
                  <a:gd name="T28" fmla="*/ 191 w 207"/>
                  <a:gd name="T29" fmla="*/ 216 h 442"/>
                  <a:gd name="T30" fmla="*/ 198 w 207"/>
                  <a:gd name="T31" fmla="*/ 243 h 442"/>
                  <a:gd name="T32" fmla="*/ 202 w 207"/>
                  <a:gd name="T33" fmla="*/ 273 h 442"/>
                  <a:gd name="T34" fmla="*/ 206 w 207"/>
                  <a:gd name="T35" fmla="*/ 298 h 442"/>
                  <a:gd name="T36" fmla="*/ 207 w 207"/>
                  <a:gd name="T37" fmla="*/ 316 h 442"/>
                  <a:gd name="T38" fmla="*/ 206 w 207"/>
                  <a:gd name="T39" fmla="*/ 338 h 442"/>
                  <a:gd name="T40" fmla="*/ 202 w 207"/>
                  <a:gd name="T41" fmla="*/ 362 h 442"/>
                  <a:gd name="T42" fmla="*/ 198 w 207"/>
                  <a:gd name="T43" fmla="*/ 380 h 442"/>
                  <a:gd name="T44" fmla="*/ 191 w 207"/>
                  <a:gd name="T45" fmla="*/ 392 h 442"/>
                  <a:gd name="T46" fmla="*/ 185 w 207"/>
                  <a:gd name="T47" fmla="*/ 406 h 442"/>
                  <a:gd name="T48" fmla="*/ 177 w 207"/>
                  <a:gd name="T49" fmla="*/ 418 h 442"/>
                  <a:gd name="T50" fmla="*/ 167 w 207"/>
                  <a:gd name="T51" fmla="*/ 428 h 442"/>
                  <a:gd name="T52" fmla="*/ 156 w 207"/>
                  <a:gd name="T53" fmla="*/ 434 h 442"/>
                  <a:gd name="T54" fmla="*/ 142 w 207"/>
                  <a:gd name="T55" fmla="*/ 439 h 442"/>
                  <a:gd name="T56" fmla="*/ 132 w 207"/>
                  <a:gd name="T57" fmla="*/ 442 h 442"/>
                  <a:gd name="T58" fmla="*/ 124 w 207"/>
                  <a:gd name="T59" fmla="*/ 440 h 442"/>
                  <a:gd name="T60" fmla="*/ 113 w 207"/>
                  <a:gd name="T61" fmla="*/ 434 h 442"/>
                  <a:gd name="T62" fmla="*/ 101 w 207"/>
                  <a:gd name="T63" fmla="*/ 428 h 442"/>
                  <a:gd name="T64" fmla="*/ 97 w 207"/>
                  <a:gd name="T65" fmla="*/ 422 h 442"/>
                  <a:gd name="T66" fmla="*/ 87 w 207"/>
                  <a:gd name="T67" fmla="*/ 410 h 442"/>
                  <a:gd name="T68" fmla="*/ 79 w 207"/>
                  <a:gd name="T69" fmla="*/ 394 h 442"/>
                  <a:gd name="T70" fmla="*/ 69 w 207"/>
                  <a:gd name="T71" fmla="*/ 368 h 442"/>
                  <a:gd name="T72" fmla="*/ 65 w 207"/>
                  <a:gd name="T73" fmla="*/ 344 h 442"/>
                  <a:gd name="T74" fmla="*/ 63 w 207"/>
                  <a:gd name="T75" fmla="*/ 320 h 442"/>
                  <a:gd name="T76" fmla="*/ 63 w 207"/>
                  <a:gd name="T77" fmla="*/ 301 h 442"/>
                  <a:gd name="T78" fmla="*/ 65 w 207"/>
                  <a:gd name="T79" fmla="*/ 272 h 442"/>
                  <a:gd name="T80" fmla="*/ 67 w 207"/>
                  <a:gd name="T81" fmla="*/ 239 h 442"/>
                  <a:gd name="T82" fmla="*/ 67 w 207"/>
                  <a:gd name="T83" fmla="*/ 200 h 442"/>
                  <a:gd name="T84" fmla="*/ 69 w 207"/>
                  <a:gd name="T85" fmla="*/ 170 h 442"/>
                  <a:gd name="T86" fmla="*/ 69 w 207"/>
                  <a:gd name="T87" fmla="*/ 137 h 442"/>
                  <a:gd name="T88" fmla="*/ 67 w 207"/>
                  <a:gd name="T89" fmla="*/ 119 h 442"/>
                  <a:gd name="T90" fmla="*/ 63 w 207"/>
                  <a:gd name="T91" fmla="*/ 97 h 442"/>
                  <a:gd name="T92" fmla="*/ 57 w 207"/>
                  <a:gd name="T93" fmla="*/ 79 h 442"/>
                  <a:gd name="T94" fmla="*/ 49 w 207"/>
                  <a:gd name="T95" fmla="*/ 63 h 442"/>
                  <a:gd name="T96" fmla="*/ 39 w 207"/>
                  <a:gd name="T97" fmla="*/ 46 h 442"/>
                  <a:gd name="T98" fmla="*/ 31 w 207"/>
                  <a:gd name="T99" fmla="*/ 37 h 442"/>
                  <a:gd name="T100" fmla="*/ 25 w 207"/>
                  <a:gd name="T101" fmla="*/ 25 h 442"/>
                  <a:gd name="T102" fmla="*/ 17 w 207"/>
                  <a:gd name="T103" fmla="*/ 18 h 442"/>
                  <a:gd name="T104" fmla="*/ 0 w 207"/>
                  <a:gd name="T10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 h="442">
                    <a:moveTo>
                      <a:pt x="0" y="0"/>
                    </a:moveTo>
                    <a:lnTo>
                      <a:pt x="36" y="6"/>
                    </a:lnTo>
                    <a:lnTo>
                      <a:pt x="53" y="12"/>
                    </a:lnTo>
                    <a:lnTo>
                      <a:pt x="74" y="21"/>
                    </a:lnTo>
                    <a:lnTo>
                      <a:pt x="92" y="33"/>
                    </a:lnTo>
                    <a:lnTo>
                      <a:pt x="107" y="46"/>
                    </a:lnTo>
                    <a:lnTo>
                      <a:pt x="124" y="63"/>
                    </a:lnTo>
                    <a:lnTo>
                      <a:pt x="138" y="85"/>
                    </a:lnTo>
                    <a:lnTo>
                      <a:pt x="146" y="99"/>
                    </a:lnTo>
                    <a:lnTo>
                      <a:pt x="154" y="116"/>
                    </a:lnTo>
                    <a:lnTo>
                      <a:pt x="164" y="135"/>
                    </a:lnTo>
                    <a:lnTo>
                      <a:pt x="173" y="155"/>
                    </a:lnTo>
                    <a:lnTo>
                      <a:pt x="180" y="173"/>
                    </a:lnTo>
                    <a:lnTo>
                      <a:pt x="189" y="200"/>
                    </a:lnTo>
                    <a:lnTo>
                      <a:pt x="191" y="216"/>
                    </a:lnTo>
                    <a:lnTo>
                      <a:pt x="198" y="243"/>
                    </a:lnTo>
                    <a:lnTo>
                      <a:pt x="202" y="273"/>
                    </a:lnTo>
                    <a:lnTo>
                      <a:pt x="206" y="298"/>
                    </a:lnTo>
                    <a:lnTo>
                      <a:pt x="207" y="316"/>
                    </a:lnTo>
                    <a:lnTo>
                      <a:pt x="206" y="338"/>
                    </a:lnTo>
                    <a:lnTo>
                      <a:pt x="202" y="362"/>
                    </a:lnTo>
                    <a:lnTo>
                      <a:pt x="198" y="380"/>
                    </a:lnTo>
                    <a:lnTo>
                      <a:pt x="191" y="392"/>
                    </a:lnTo>
                    <a:lnTo>
                      <a:pt x="185" y="406"/>
                    </a:lnTo>
                    <a:lnTo>
                      <a:pt x="177" y="418"/>
                    </a:lnTo>
                    <a:lnTo>
                      <a:pt x="167" y="428"/>
                    </a:lnTo>
                    <a:lnTo>
                      <a:pt x="156" y="434"/>
                    </a:lnTo>
                    <a:lnTo>
                      <a:pt x="142" y="439"/>
                    </a:lnTo>
                    <a:lnTo>
                      <a:pt x="132" y="442"/>
                    </a:lnTo>
                    <a:lnTo>
                      <a:pt x="124" y="440"/>
                    </a:lnTo>
                    <a:lnTo>
                      <a:pt x="113" y="434"/>
                    </a:lnTo>
                    <a:lnTo>
                      <a:pt x="101" y="428"/>
                    </a:lnTo>
                    <a:lnTo>
                      <a:pt x="97" y="422"/>
                    </a:lnTo>
                    <a:lnTo>
                      <a:pt x="87" y="410"/>
                    </a:lnTo>
                    <a:lnTo>
                      <a:pt x="79" y="394"/>
                    </a:lnTo>
                    <a:lnTo>
                      <a:pt x="69" y="368"/>
                    </a:lnTo>
                    <a:lnTo>
                      <a:pt x="65" y="344"/>
                    </a:lnTo>
                    <a:lnTo>
                      <a:pt x="63" y="320"/>
                    </a:lnTo>
                    <a:lnTo>
                      <a:pt x="63" y="301"/>
                    </a:lnTo>
                    <a:lnTo>
                      <a:pt x="65" y="272"/>
                    </a:lnTo>
                    <a:lnTo>
                      <a:pt x="67" y="239"/>
                    </a:lnTo>
                    <a:lnTo>
                      <a:pt x="67" y="200"/>
                    </a:lnTo>
                    <a:lnTo>
                      <a:pt x="69" y="170"/>
                    </a:lnTo>
                    <a:lnTo>
                      <a:pt x="69" y="137"/>
                    </a:lnTo>
                    <a:lnTo>
                      <a:pt x="67" y="119"/>
                    </a:lnTo>
                    <a:lnTo>
                      <a:pt x="63" y="97"/>
                    </a:lnTo>
                    <a:lnTo>
                      <a:pt x="57" y="79"/>
                    </a:lnTo>
                    <a:lnTo>
                      <a:pt x="49" y="63"/>
                    </a:lnTo>
                    <a:lnTo>
                      <a:pt x="39" y="46"/>
                    </a:lnTo>
                    <a:lnTo>
                      <a:pt x="31" y="37"/>
                    </a:lnTo>
                    <a:lnTo>
                      <a:pt x="25" y="25"/>
                    </a:lnTo>
                    <a:lnTo>
                      <a:pt x="17" y="18"/>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 name="Freeform 106"/>
              <p:cNvSpPr>
                <a:spLocks/>
              </p:cNvSpPr>
              <p:nvPr/>
            </p:nvSpPr>
            <p:spPr bwMode="auto">
              <a:xfrm>
                <a:off x="5357" y="1302"/>
                <a:ext cx="136" cy="102"/>
              </a:xfrm>
              <a:custGeom>
                <a:avLst/>
                <a:gdLst>
                  <a:gd name="T0" fmla="*/ 40 w 271"/>
                  <a:gd name="T1" fmla="*/ 76 h 203"/>
                  <a:gd name="T2" fmla="*/ 36 w 271"/>
                  <a:gd name="T3" fmla="*/ 75 h 203"/>
                  <a:gd name="T4" fmla="*/ 32 w 271"/>
                  <a:gd name="T5" fmla="*/ 75 h 203"/>
                  <a:gd name="T6" fmla="*/ 23 w 271"/>
                  <a:gd name="T7" fmla="*/ 73 h 203"/>
                  <a:gd name="T8" fmla="*/ 14 w 271"/>
                  <a:gd name="T9" fmla="*/ 72 h 203"/>
                  <a:gd name="T10" fmla="*/ 0 w 271"/>
                  <a:gd name="T11" fmla="*/ 73 h 203"/>
                  <a:gd name="T12" fmla="*/ 28 w 271"/>
                  <a:gd name="T13" fmla="*/ 52 h 203"/>
                  <a:gd name="T14" fmla="*/ 46 w 271"/>
                  <a:gd name="T15" fmla="*/ 39 h 203"/>
                  <a:gd name="T16" fmla="*/ 66 w 271"/>
                  <a:gd name="T17" fmla="*/ 27 h 203"/>
                  <a:gd name="T18" fmla="*/ 88 w 271"/>
                  <a:gd name="T19" fmla="*/ 16 h 203"/>
                  <a:gd name="T20" fmla="*/ 110 w 271"/>
                  <a:gd name="T21" fmla="*/ 7 h 203"/>
                  <a:gd name="T22" fmla="*/ 129 w 271"/>
                  <a:gd name="T23" fmla="*/ 3 h 203"/>
                  <a:gd name="T24" fmla="*/ 154 w 271"/>
                  <a:gd name="T25" fmla="*/ 0 h 203"/>
                  <a:gd name="T26" fmla="*/ 170 w 271"/>
                  <a:gd name="T27" fmla="*/ 0 h 203"/>
                  <a:gd name="T28" fmla="*/ 190 w 271"/>
                  <a:gd name="T29" fmla="*/ 6 h 203"/>
                  <a:gd name="T30" fmla="*/ 207 w 271"/>
                  <a:gd name="T31" fmla="*/ 13 h 203"/>
                  <a:gd name="T32" fmla="*/ 222 w 271"/>
                  <a:gd name="T33" fmla="*/ 24 h 203"/>
                  <a:gd name="T34" fmla="*/ 232 w 271"/>
                  <a:gd name="T35" fmla="*/ 33 h 203"/>
                  <a:gd name="T36" fmla="*/ 245 w 271"/>
                  <a:gd name="T37" fmla="*/ 48 h 203"/>
                  <a:gd name="T38" fmla="*/ 254 w 271"/>
                  <a:gd name="T39" fmla="*/ 64 h 203"/>
                  <a:gd name="T40" fmla="*/ 260 w 271"/>
                  <a:gd name="T41" fmla="*/ 78 h 203"/>
                  <a:gd name="T42" fmla="*/ 266 w 271"/>
                  <a:gd name="T43" fmla="*/ 94 h 203"/>
                  <a:gd name="T44" fmla="*/ 270 w 271"/>
                  <a:gd name="T45" fmla="*/ 111 h 203"/>
                  <a:gd name="T46" fmla="*/ 271 w 271"/>
                  <a:gd name="T47" fmla="*/ 127 h 203"/>
                  <a:gd name="T48" fmla="*/ 271 w 271"/>
                  <a:gd name="T49" fmla="*/ 141 h 203"/>
                  <a:gd name="T50" fmla="*/ 269 w 271"/>
                  <a:gd name="T51" fmla="*/ 158 h 203"/>
                  <a:gd name="T52" fmla="*/ 266 w 271"/>
                  <a:gd name="T53" fmla="*/ 168 h 203"/>
                  <a:gd name="T54" fmla="*/ 262 w 271"/>
                  <a:gd name="T55" fmla="*/ 176 h 203"/>
                  <a:gd name="T56" fmla="*/ 256 w 271"/>
                  <a:gd name="T57" fmla="*/ 183 h 203"/>
                  <a:gd name="T58" fmla="*/ 249 w 271"/>
                  <a:gd name="T59" fmla="*/ 189 h 203"/>
                  <a:gd name="T60" fmla="*/ 240 w 271"/>
                  <a:gd name="T61" fmla="*/ 195 h 203"/>
                  <a:gd name="T62" fmla="*/ 230 w 271"/>
                  <a:gd name="T63" fmla="*/ 200 h 203"/>
                  <a:gd name="T64" fmla="*/ 222 w 271"/>
                  <a:gd name="T65" fmla="*/ 201 h 203"/>
                  <a:gd name="T66" fmla="*/ 212 w 271"/>
                  <a:gd name="T67" fmla="*/ 203 h 203"/>
                  <a:gd name="T68" fmla="*/ 201 w 271"/>
                  <a:gd name="T69" fmla="*/ 203 h 203"/>
                  <a:gd name="T70" fmla="*/ 190 w 271"/>
                  <a:gd name="T71" fmla="*/ 201 h 203"/>
                  <a:gd name="T72" fmla="*/ 180 w 271"/>
                  <a:gd name="T73" fmla="*/ 201 h 203"/>
                  <a:gd name="T74" fmla="*/ 170 w 271"/>
                  <a:gd name="T75" fmla="*/ 200 h 203"/>
                  <a:gd name="T76" fmla="*/ 161 w 271"/>
                  <a:gd name="T77" fmla="*/ 194 h 203"/>
                  <a:gd name="T78" fmla="*/ 151 w 271"/>
                  <a:gd name="T79" fmla="*/ 189 h 203"/>
                  <a:gd name="T80" fmla="*/ 141 w 271"/>
                  <a:gd name="T81" fmla="*/ 177 h 203"/>
                  <a:gd name="T82" fmla="*/ 130 w 271"/>
                  <a:gd name="T83" fmla="*/ 168 h 203"/>
                  <a:gd name="T84" fmla="*/ 121 w 271"/>
                  <a:gd name="T85" fmla="*/ 153 h 203"/>
                  <a:gd name="T86" fmla="*/ 114 w 271"/>
                  <a:gd name="T87" fmla="*/ 138 h 203"/>
                  <a:gd name="T88" fmla="*/ 103 w 271"/>
                  <a:gd name="T89" fmla="*/ 123 h 203"/>
                  <a:gd name="T90" fmla="*/ 96 w 271"/>
                  <a:gd name="T91" fmla="*/ 112 h 203"/>
                  <a:gd name="T92" fmla="*/ 85 w 271"/>
                  <a:gd name="T93" fmla="*/ 97 h 203"/>
                  <a:gd name="T94" fmla="*/ 75 w 271"/>
                  <a:gd name="T95" fmla="*/ 87 h 203"/>
                  <a:gd name="T96" fmla="*/ 66 w 271"/>
                  <a:gd name="T97" fmla="*/ 82 h 203"/>
                  <a:gd name="T98" fmla="*/ 54 w 271"/>
                  <a:gd name="T99" fmla="*/ 78 h 203"/>
                  <a:gd name="T100" fmla="*/ 46 w 271"/>
                  <a:gd name="T101" fmla="*/ 78 h 203"/>
                  <a:gd name="T102" fmla="*/ 40 w 271"/>
                  <a:gd name="T103" fmla="*/ 7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1" h="203">
                    <a:moveTo>
                      <a:pt x="40" y="76"/>
                    </a:moveTo>
                    <a:lnTo>
                      <a:pt x="36" y="75"/>
                    </a:lnTo>
                    <a:lnTo>
                      <a:pt x="32" y="75"/>
                    </a:lnTo>
                    <a:lnTo>
                      <a:pt x="23" y="73"/>
                    </a:lnTo>
                    <a:lnTo>
                      <a:pt x="14" y="72"/>
                    </a:lnTo>
                    <a:lnTo>
                      <a:pt x="0" y="73"/>
                    </a:lnTo>
                    <a:lnTo>
                      <a:pt x="28" y="52"/>
                    </a:lnTo>
                    <a:lnTo>
                      <a:pt x="46" y="39"/>
                    </a:lnTo>
                    <a:lnTo>
                      <a:pt x="66" y="27"/>
                    </a:lnTo>
                    <a:lnTo>
                      <a:pt x="88" y="16"/>
                    </a:lnTo>
                    <a:lnTo>
                      <a:pt x="110" y="7"/>
                    </a:lnTo>
                    <a:lnTo>
                      <a:pt x="129" y="3"/>
                    </a:lnTo>
                    <a:lnTo>
                      <a:pt x="154" y="0"/>
                    </a:lnTo>
                    <a:lnTo>
                      <a:pt x="170" y="0"/>
                    </a:lnTo>
                    <a:lnTo>
                      <a:pt x="190" y="6"/>
                    </a:lnTo>
                    <a:lnTo>
                      <a:pt x="207" y="13"/>
                    </a:lnTo>
                    <a:lnTo>
                      <a:pt x="222" y="24"/>
                    </a:lnTo>
                    <a:lnTo>
                      <a:pt x="232" y="33"/>
                    </a:lnTo>
                    <a:lnTo>
                      <a:pt x="245" y="48"/>
                    </a:lnTo>
                    <a:lnTo>
                      <a:pt x="254" y="64"/>
                    </a:lnTo>
                    <a:lnTo>
                      <a:pt x="260" y="78"/>
                    </a:lnTo>
                    <a:lnTo>
                      <a:pt x="266" y="94"/>
                    </a:lnTo>
                    <a:lnTo>
                      <a:pt x="270" y="111"/>
                    </a:lnTo>
                    <a:lnTo>
                      <a:pt x="271" y="127"/>
                    </a:lnTo>
                    <a:lnTo>
                      <a:pt x="271" y="141"/>
                    </a:lnTo>
                    <a:lnTo>
                      <a:pt x="269" y="158"/>
                    </a:lnTo>
                    <a:lnTo>
                      <a:pt x="266" y="168"/>
                    </a:lnTo>
                    <a:lnTo>
                      <a:pt x="262" y="176"/>
                    </a:lnTo>
                    <a:lnTo>
                      <a:pt x="256" y="183"/>
                    </a:lnTo>
                    <a:lnTo>
                      <a:pt x="249" y="189"/>
                    </a:lnTo>
                    <a:lnTo>
                      <a:pt x="240" y="195"/>
                    </a:lnTo>
                    <a:lnTo>
                      <a:pt x="230" y="200"/>
                    </a:lnTo>
                    <a:lnTo>
                      <a:pt x="222" y="201"/>
                    </a:lnTo>
                    <a:lnTo>
                      <a:pt x="212" y="203"/>
                    </a:lnTo>
                    <a:lnTo>
                      <a:pt x="201" y="203"/>
                    </a:lnTo>
                    <a:lnTo>
                      <a:pt x="190" y="201"/>
                    </a:lnTo>
                    <a:lnTo>
                      <a:pt x="180" y="201"/>
                    </a:lnTo>
                    <a:lnTo>
                      <a:pt x="170" y="200"/>
                    </a:lnTo>
                    <a:lnTo>
                      <a:pt x="161" y="194"/>
                    </a:lnTo>
                    <a:lnTo>
                      <a:pt x="151" y="189"/>
                    </a:lnTo>
                    <a:lnTo>
                      <a:pt x="141" y="177"/>
                    </a:lnTo>
                    <a:lnTo>
                      <a:pt x="130" y="168"/>
                    </a:lnTo>
                    <a:lnTo>
                      <a:pt x="121" y="153"/>
                    </a:lnTo>
                    <a:lnTo>
                      <a:pt x="114" y="138"/>
                    </a:lnTo>
                    <a:lnTo>
                      <a:pt x="103" y="123"/>
                    </a:lnTo>
                    <a:lnTo>
                      <a:pt x="96" y="112"/>
                    </a:lnTo>
                    <a:lnTo>
                      <a:pt x="85" y="97"/>
                    </a:lnTo>
                    <a:lnTo>
                      <a:pt x="75" y="87"/>
                    </a:lnTo>
                    <a:lnTo>
                      <a:pt x="66" y="82"/>
                    </a:lnTo>
                    <a:lnTo>
                      <a:pt x="54" y="78"/>
                    </a:lnTo>
                    <a:lnTo>
                      <a:pt x="46" y="78"/>
                    </a:lnTo>
                    <a:lnTo>
                      <a:pt x="40" y="76"/>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 name="Freeform 107"/>
              <p:cNvSpPr>
                <a:spLocks/>
              </p:cNvSpPr>
              <p:nvPr/>
            </p:nvSpPr>
            <p:spPr bwMode="auto">
              <a:xfrm>
                <a:off x="5361" y="2212"/>
                <a:ext cx="42" cy="129"/>
              </a:xfrm>
              <a:custGeom>
                <a:avLst/>
                <a:gdLst>
                  <a:gd name="T0" fmla="*/ 32 w 82"/>
                  <a:gd name="T1" fmla="*/ 0 h 257"/>
                  <a:gd name="T2" fmla="*/ 37 w 82"/>
                  <a:gd name="T3" fmla="*/ 9 h 257"/>
                  <a:gd name="T4" fmla="*/ 41 w 82"/>
                  <a:gd name="T5" fmla="*/ 18 h 257"/>
                  <a:gd name="T6" fmla="*/ 46 w 82"/>
                  <a:gd name="T7" fmla="*/ 27 h 257"/>
                  <a:gd name="T8" fmla="*/ 51 w 82"/>
                  <a:gd name="T9" fmla="*/ 37 h 257"/>
                  <a:gd name="T10" fmla="*/ 57 w 82"/>
                  <a:gd name="T11" fmla="*/ 48 h 257"/>
                  <a:gd name="T12" fmla="*/ 60 w 82"/>
                  <a:gd name="T13" fmla="*/ 62 h 257"/>
                  <a:gd name="T14" fmla="*/ 64 w 82"/>
                  <a:gd name="T15" fmla="*/ 75 h 257"/>
                  <a:gd name="T16" fmla="*/ 67 w 82"/>
                  <a:gd name="T17" fmla="*/ 83 h 257"/>
                  <a:gd name="T18" fmla="*/ 71 w 82"/>
                  <a:gd name="T19" fmla="*/ 93 h 257"/>
                  <a:gd name="T20" fmla="*/ 73 w 82"/>
                  <a:gd name="T21" fmla="*/ 105 h 257"/>
                  <a:gd name="T22" fmla="*/ 76 w 82"/>
                  <a:gd name="T23" fmla="*/ 116 h 257"/>
                  <a:gd name="T24" fmla="*/ 77 w 82"/>
                  <a:gd name="T25" fmla="*/ 126 h 257"/>
                  <a:gd name="T26" fmla="*/ 79 w 82"/>
                  <a:gd name="T27" fmla="*/ 134 h 257"/>
                  <a:gd name="T28" fmla="*/ 80 w 82"/>
                  <a:gd name="T29" fmla="*/ 140 h 257"/>
                  <a:gd name="T30" fmla="*/ 82 w 82"/>
                  <a:gd name="T31" fmla="*/ 153 h 257"/>
                  <a:gd name="T32" fmla="*/ 82 w 82"/>
                  <a:gd name="T33" fmla="*/ 164 h 257"/>
                  <a:gd name="T34" fmla="*/ 82 w 82"/>
                  <a:gd name="T35" fmla="*/ 177 h 257"/>
                  <a:gd name="T36" fmla="*/ 80 w 82"/>
                  <a:gd name="T37" fmla="*/ 197 h 257"/>
                  <a:gd name="T38" fmla="*/ 77 w 82"/>
                  <a:gd name="T39" fmla="*/ 210 h 257"/>
                  <a:gd name="T40" fmla="*/ 73 w 82"/>
                  <a:gd name="T41" fmla="*/ 224 h 257"/>
                  <a:gd name="T42" fmla="*/ 69 w 82"/>
                  <a:gd name="T43" fmla="*/ 233 h 257"/>
                  <a:gd name="T44" fmla="*/ 67 w 82"/>
                  <a:gd name="T45" fmla="*/ 238 h 257"/>
                  <a:gd name="T46" fmla="*/ 62 w 82"/>
                  <a:gd name="T47" fmla="*/ 244 h 257"/>
                  <a:gd name="T48" fmla="*/ 58 w 82"/>
                  <a:gd name="T49" fmla="*/ 250 h 257"/>
                  <a:gd name="T50" fmla="*/ 54 w 82"/>
                  <a:gd name="T51" fmla="*/ 253 h 257"/>
                  <a:gd name="T52" fmla="*/ 49 w 82"/>
                  <a:gd name="T53" fmla="*/ 256 h 257"/>
                  <a:gd name="T54" fmla="*/ 45 w 82"/>
                  <a:gd name="T55" fmla="*/ 257 h 257"/>
                  <a:gd name="T56" fmla="*/ 41 w 82"/>
                  <a:gd name="T57" fmla="*/ 257 h 257"/>
                  <a:gd name="T58" fmla="*/ 37 w 82"/>
                  <a:gd name="T59" fmla="*/ 257 h 257"/>
                  <a:gd name="T60" fmla="*/ 32 w 82"/>
                  <a:gd name="T61" fmla="*/ 256 h 257"/>
                  <a:gd name="T62" fmla="*/ 28 w 82"/>
                  <a:gd name="T63" fmla="*/ 254 h 257"/>
                  <a:gd name="T64" fmla="*/ 24 w 82"/>
                  <a:gd name="T65" fmla="*/ 250 h 257"/>
                  <a:gd name="T66" fmla="*/ 20 w 82"/>
                  <a:gd name="T67" fmla="*/ 247 h 257"/>
                  <a:gd name="T68" fmla="*/ 17 w 82"/>
                  <a:gd name="T69" fmla="*/ 241 h 257"/>
                  <a:gd name="T70" fmla="*/ 13 w 82"/>
                  <a:gd name="T71" fmla="*/ 236 h 257"/>
                  <a:gd name="T72" fmla="*/ 9 w 82"/>
                  <a:gd name="T73" fmla="*/ 230 h 257"/>
                  <a:gd name="T74" fmla="*/ 7 w 82"/>
                  <a:gd name="T75" fmla="*/ 223 h 257"/>
                  <a:gd name="T76" fmla="*/ 5 w 82"/>
                  <a:gd name="T77" fmla="*/ 215 h 257"/>
                  <a:gd name="T78" fmla="*/ 4 w 82"/>
                  <a:gd name="T79" fmla="*/ 204 h 257"/>
                  <a:gd name="T80" fmla="*/ 1 w 82"/>
                  <a:gd name="T81" fmla="*/ 195 h 257"/>
                  <a:gd name="T82" fmla="*/ 0 w 82"/>
                  <a:gd name="T83" fmla="*/ 185 h 257"/>
                  <a:gd name="T84" fmla="*/ 0 w 82"/>
                  <a:gd name="T85" fmla="*/ 176 h 257"/>
                  <a:gd name="T86" fmla="*/ 0 w 82"/>
                  <a:gd name="T87" fmla="*/ 167 h 257"/>
                  <a:gd name="T88" fmla="*/ 0 w 82"/>
                  <a:gd name="T89" fmla="*/ 159 h 257"/>
                  <a:gd name="T90" fmla="*/ 0 w 82"/>
                  <a:gd name="T91" fmla="*/ 150 h 257"/>
                  <a:gd name="T92" fmla="*/ 1 w 82"/>
                  <a:gd name="T93" fmla="*/ 143 h 257"/>
                  <a:gd name="T94" fmla="*/ 2 w 82"/>
                  <a:gd name="T95" fmla="*/ 135 h 257"/>
                  <a:gd name="T96" fmla="*/ 4 w 82"/>
                  <a:gd name="T97" fmla="*/ 128 h 257"/>
                  <a:gd name="T98" fmla="*/ 5 w 82"/>
                  <a:gd name="T99" fmla="*/ 117 h 257"/>
                  <a:gd name="T100" fmla="*/ 7 w 82"/>
                  <a:gd name="T101" fmla="*/ 102 h 257"/>
                  <a:gd name="T102" fmla="*/ 15 w 82"/>
                  <a:gd name="T103" fmla="*/ 80 h 257"/>
                  <a:gd name="T104" fmla="*/ 20 w 82"/>
                  <a:gd name="T105" fmla="*/ 62 h 257"/>
                  <a:gd name="T106" fmla="*/ 24 w 82"/>
                  <a:gd name="T107" fmla="*/ 51 h 257"/>
                  <a:gd name="T108" fmla="*/ 26 w 82"/>
                  <a:gd name="T109" fmla="*/ 43 h 257"/>
                  <a:gd name="T110" fmla="*/ 27 w 82"/>
                  <a:gd name="T111" fmla="*/ 37 h 257"/>
                  <a:gd name="T112" fmla="*/ 28 w 82"/>
                  <a:gd name="T113" fmla="*/ 30 h 257"/>
                  <a:gd name="T114" fmla="*/ 31 w 82"/>
                  <a:gd name="T115" fmla="*/ 24 h 257"/>
                  <a:gd name="T116" fmla="*/ 32 w 82"/>
                  <a:gd name="T117" fmla="*/ 18 h 257"/>
                  <a:gd name="T118" fmla="*/ 32 w 82"/>
                  <a:gd name="T11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257">
                    <a:moveTo>
                      <a:pt x="32" y="0"/>
                    </a:moveTo>
                    <a:lnTo>
                      <a:pt x="37" y="9"/>
                    </a:lnTo>
                    <a:lnTo>
                      <a:pt x="41" y="18"/>
                    </a:lnTo>
                    <a:lnTo>
                      <a:pt x="46" y="27"/>
                    </a:lnTo>
                    <a:lnTo>
                      <a:pt x="51" y="37"/>
                    </a:lnTo>
                    <a:lnTo>
                      <a:pt x="57" y="48"/>
                    </a:lnTo>
                    <a:lnTo>
                      <a:pt x="60" y="62"/>
                    </a:lnTo>
                    <a:lnTo>
                      <a:pt x="64" y="75"/>
                    </a:lnTo>
                    <a:lnTo>
                      <a:pt x="67" y="83"/>
                    </a:lnTo>
                    <a:lnTo>
                      <a:pt x="71" y="93"/>
                    </a:lnTo>
                    <a:lnTo>
                      <a:pt x="73" y="105"/>
                    </a:lnTo>
                    <a:lnTo>
                      <a:pt x="76" y="116"/>
                    </a:lnTo>
                    <a:lnTo>
                      <a:pt x="77" y="126"/>
                    </a:lnTo>
                    <a:lnTo>
                      <a:pt x="79" y="134"/>
                    </a:lnTo>
                    <a:lnTo>
                      <a:pt x="80" y="140"/>
                    </a:lnTo>
                    <a:lnTo>
                      <a:pt x="82" y="153"/>
                    </a:lnTo>
                    <a:lnTo>
                      <a:pt x="82" y="164"/>
                    </a:lnTo>
                    <a:lnTo>
                      <a:pt x="82" y="177"/>
                    </a:lnTo>
                    <a:lnTo>
                      <a:pt x="80" y="197"/>
                    </a:lnTo>
                    <a:lnTo>
                      <a:pt x="77" y="210"/>
                    </a:lnTo>
                    <a:lnTo>
                      <a:pt x="73" y="224"/>
                    </a:lnTo>
                    <a:lnTo>
                      <a:pt x="69" y="233"/>
                    </a:lnTo>
                    <a:lnTo>
                      <a:pt x="67" y="238"/>
                    </a:lnTo>
                    <a:lnTo>
                      <a:pt x="62" y="244"/>
                    </a:lnTo>
                    <a:lnTo>
                      <a:pt x="58" y="250"/>
                    </a:lnTo>
                    <a:lnTo>
                      <a:pt x="54" y="253"/>
                    </a:lnTo>
                    <a:lnTo>
                      <a:pt x="49" y="256"/>
                    </a:lnTo>
                    <a:lnTo>
                      <a:pt x="45" y="257"/>
                    </a:lnTo>
                    <a:lnTo>
                      <a:pt x="41" y="257"/>
                    </a:lnTo>
                    <a:lnTo>
                      <a:pt x="37" y="257"/>
                    </a:lnTo>
                    <a:lnTo>
                      <a:pt x="32" y="256"/>
                    </a:lnTo>
                    <a:lnTo>
                      <a:pt x="28" y="254"/>
                    </a:lnTo>
                    <a:lnTo>
                      <a:pt x="24" y="250"/>
                    </a:lnTo>
                    <a:lnTo>
                      <a:pt x="20" y="247"/>
                    </a:lnTo>
                    <a:lnTo>
                      <a:pt x="17" y="241"/>
                    </a:lnTo>
                    <a:lnTo>
                      <a:pt x="13" y="236"/>
                    </a:lnTo>
                    <a:lnTo>
                      <a:pt x="9" y="230"/>
                    </a:lnTo>
                    <a:lnTo>
                      <a:pt x="7" y="223"/>
                    </a:lnTo>
                    <a:lnTo>
                      <a:pt x="5" y="215"/>
                    </a:lnTo>
                    <a:lnTo>
                      <a:pt x="4" y="204"/>
                    </a:lnTo>
                    <a:lnTo>
                      <a:pt x="1" y="195"/>
                    </a:lnTo>
                    <a:lnTo>
                      <a:pt x="0" y="185"/>
                    </a:lnTo>
                    <a:lnTo>
                      <a:pt x="0" y="176"/>
                    </a:lnTo>
                    <a:lnTo>
                      <a:pt x="0" y="167"/>
                    </a:lnTo>
                    <a:lnTo>
                      <a:pt x="0" y="159"/>
                    </a:lnTo>
                    <a:lnTo>
                      <a:pt x="0" y="150"/>
                    </a:lnTo>
                    <a:lnTo>
                      <a:pt x="1" y="143"/>
                    </a:lnTo>
                    <a:lnTo>
                      <a:pt x="2" y="135"/>
                    </a:lnTo>
                    <a:lnTo>
                      <a:pt x="4" y="128"/>
                    </a:lnTo>
                    <a:lnTo>
                      <a:pt x="5" y="117"/>
                    </a:lnTo>
                    <a:lnTo>
                      <a:pt x="7" y="102"/>
                    </a:lnTo>
                    <a:lnTo>
                      <a:pt x="15" y="80"/>
                    </a:lnTo>
                    <a:lnTo>
                      <a:pt x="20" y="62"/>
                    </a:lnTo>
                    <a:lnTo>
                      <a:pt x="24" y="51"/>
                    </a:lnTo>
                    <a:lnTo>
                      <a:pt x="26" y="43"/>
                    </a:lnTo>
                    <a:lnTo>
                      <a:pt x="27" y="37"/>
                    </a:lnTo>
                    <a:lnTo>
                      <a:pt x="28" y="30"/>
                    </a:lnTo>
                    <a:lnTo>
                      <a:pt x="31" y="24"/>
                    </a:lnTo>
                    <a:lnTo>
                      <a:pt x="32" y="18"/>
                    </a:lnTo>
                    <a:lnTo>
                      <a:pt x="32"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 name="Freeform 108"/>
              <p:cNvSpPr>
                <a:spLocks/>
              </p:cNvSpPr>
              <p:nvPr/>
            </p:nvSpPr>
            <p:spPr bwMode="auto">
              <a:xfrm>
                <a:off x="5139" y="2172"/>
                <a:ext cx="54" cy="132"/>
              </a:xfrm>
              <a:custGeom>
                <a:avLst/>
                <a:gdLst>
                  <a:gd name="T0" fmla="*/ 42 w 109"/>
                  <a:gd name="T1" fmla="*/ 0 h 264"/>
                  <a:gd name="T2" fmla="*/ 48 w 109"/>
                  <a:gd name="T3" fmla="*/ 9 h 264"/>
                  <a:gd name="T4" fmla="*/ 55 w 109"/>
                  <a:gd name="T5" fmla="*/ 18 h 264"/>
                  <a:gd name="T6" fmla="*/ 61 w 109"/>
                  <a:gd name="T7" fmla="*/ 27 h 264"/>
                  <a:gd name="T8" fmla="*/ 68 w 109"/>
                  <a:gd name="T9" fmla="*/ 39 h 264"/>
                  <a:gd name="T10" fmla="*/ 74 w 109"/>
                  <a:gd name="T11" fmla="*/ 49 h 264"/>
                  <a:gd name="T12" fmla="*/ 80 w 109"/>
                  <a:gd name="T13" fmla="*/ 63 h 264"/>
                  <a:gd name="T14" fmla="*/ 86 w 109"/>
                  <a:gd name="T15" fmla="*/ 76 h 264"/>
                  <a:gd name="T16" fmla="*/ 88 w 109"/>
                  <a:gd name="T17" fmla="*/ 85 h 264"/>
                  <a:gd name="T18" fmla="*/ 92 w 109"/>
                  <a:gd name="T19" fmla="*/ 94 h 264"/>
                  <a:gd name="T20" fmla="*/ 97 w 109"/>
                  <a:gd name="T21" fmla="*/ 108 h 264"/>
                  <a:gd name="T22" fmla="*/ 101 w 109"/>
                  <a:gd name="T23" fmla="*/ 118 h 264"/>
                  <a:gd name="T24" fmla="*/ 102 w 109"/>
                  <a:gd name="T25" fmla="*/ 129 h 264"/>
                  <a:gd name="T26" fmla="*/ 104 w 109"/>
                  <a:gd name="T27" fmla="*/ 138 h 264"/>
                  <a:gd name="T28" fmla="*/ 106 w 109"/>
                  <a:gd name="T29" fmla="*/ 144 h 264"/>
                  <a:gd name="T30" fmla="*/ 108 w 109"/>
                  <a:gd name="T31" fmla="*/ 158 h 264"/>
                  <a:gd name="T32" fmla="*/ 109 w 109"/>
                  <a:gd name="T33" fmla="*/ 168 h 264"/>
                  <a:gd name="T34" fmla="*/ 109 w 109"/>
                  <a:gd name="T35" fmla="*/ 183 h 264"/>
                  <a:gd name="T36" fmla="*/ 106 w 109"/>
                  <a:gd name="T37" fmla="*/ 201 h 264"/>
                  <a:gd name="T38" fmla="*/ 101 w 109"/>
                  <a:gd name="T39" fmla="*/ 218 h 264"/>
                  <a:gd name="T40" fmla="*/ 97 w 109"/>
                  <a:gd name="T41" fmla="*/ 230 h 264"/>
                  <a:gd name="T42" fmla="*/ 92 w 109"/>
                  <a:gd name="T43" fmla="*/ 239 h 264"/>
                  <a:gd name="T44" fmla="*/ 88 w 109"/>
                  <a:gd name="T45" fmla="*/ 245 h 264"/>
                  <a:gd name="T46" fmla="*/ 83 w 109"/>
                  <a:gd name="T47" fmla="*/ 251 h 264"/>
                  <a:gd name="T48" fmla="*/ 77 w 109"/>
                  <a:gd name="T49" fmla="*/ 257 h 264"/>
                  <a:gd name="T50" fmla="*/ 70 w 109"/>
                  <a:gd name="T51" fmla="*/ 260 h 264"/>
                  <a:gd name="T52" fmla="*/ 65 w 109"/>
                  <a:gd name="T53" fmla="*/ 263 h 264"/>
                  <a:gd name="T54" fmla="*/ 60 w 109"/>
                  <a:gd name="T55" fmla="*/ 264 h 264"/>
                  <a:gd name="T56" fmla="*/ 55 w 109"/>
                  <a:gd name="T57" fmla="*/ 264 h 264"/>
                  <a:gd name="T58" fmla="*/ 48 w 109"/>
                  <a:gd name="T59" fmla="*/ 264 h 264"/>
                  <a:gd name="T60" fmla="*/ 42 w 109"/>
                  <a:gd name="T61" fmla="*/ 263 h 264"/>
                  <a:gd name="T62" fmla="*/ 37 w 109"/>
                  <a:gd name="T63" fmla="*/ 261 h 264"/>
                  <a:gd name="T64" fmla="*/ 31 w 109"/>
                  <a:gd name="T65" fmla="*/ 257 h 264"/>
                  <a:gd name="T66" fmla="*/ 26 w 109"/>
                  <a:gd name="T67" fmla="*/ 252 h 264"/>
                  <a:gd name="T68" fmla="*/ 22 w 109"/>
                  <a:gd name="T69" fmla="*/ 248 h 264"/>
                  <a:gd name="T70" fmla="*/ 18 w 109"/>
                  <a:gd name="T71" fmla="*/ 243 h 264"/>
                  <a:gd name="T72" fmla="*/ 13 w 109"/>
                  <a:gd name="T73" fmla="*/ 236 h 264"/>
                  <a:gd name="T74" fmla="*/ 9 w 109"/>
                  <a:gd name="T75" fmla="*/ 228 h 264"/>
                  <a:gd name="T76" fmla="*/ 8 w 109"/>
                  <a:gd name="T77" fmla="*/ 221 h 264"/>
                  <a:gd name="T78" fmla="*/ 6 w 109"/>
                  <a:gd name="T79" fmla="*/ 212 h 264"/>
                  <a:gd name="T80" fmla="*/ 3 w 109"/>
                  <a:gd name="T81" fmla="*/ 201 h 264"/>
                  <a:gd name="T82" fmla="*/ 0 w 109"/>
                  <a:gd name="T83" fmla="*/ 189 h 264"/>
                  <a:gd name="T84" fmla="*/ 0 w 109"/>
                  <a:gd name="T85" fmla="*/ 182 h 264"/>
                  <a:gd name="T86" fmla="*/ 0 w 109"/>
                  <a:gd name="T87" fmla="*/ 173 h 264"/>
                  <a:gd name="T88" fmla="*/ 0 w 109"/>
                  <a:gd name="T89" fmla="*/ 164 h 264"/>
                  <a:gd name="T90" fmla="*/ 0 w 109"/>
                  <a:gd name="T91" fmla="*/ 155 h 264"/>
                  <a:gd name="T92" fmla="*/ 2 w 109"/>
                  <a:gd name="T93" fmla="*/ 146 h 264"/>
                  <a:gd name="T94" fmla="*/ 4 w 109"/>
                  <a:gd name="T95" fmla="*/ 140 h 264"/>
                  <a:gd name="T96" fmla="*/ 6 w 109"/>
                  <a:gd name="T97" fmla="*/ 131 h 264"/>
                  <a:gd name="T98" fmla="*/ 8 w 109"/>
                  <a:gd name="T99" fmla="*/ 120 h 264"/>
                  <a:gd name="T100" fmla="*/ 12 w 109"/>
                  <a:gd name="T101" fmla="*/ 105 h 264"/>
                  <a:gd name="T102" fmla="*/ 21 w 109"/>
                  <a:gd name="T103" fmla="*/ 81 h 264"/>
                  <a:gd name="T104" fmla="*/ 26 w 109"/>
                  <a:gd name="T105" fmla="*/ 63 h 264"/>
                  <a:gd name="T106" fmla="*/ 31 w 109"/>
                  <a:gd name="T107" fmla="*/ 52 h 264"/>
                  <a:gd name="T108" fmla="*/ 34 w 109"/>
                  <a:gd name="T109" fmla="*/ 45 h 264"/>
                  <a:gd name="T110" fmla="*/ 37 w 109"/>
                  <a:gd name="T111" fmla="*/ 39 h 264"/>
                  <a:gd name="T112" fmla="*/ 39 w 109"/>
                  <a:gd name="T113" fmla="*/ 31 h 264"/>
                  <a:gd name="T114" fmla="*/ 39 w 109"/>
                  <a:gd name="T115" fmla="*/ 24 h 264"/>
                  <a:gd name="T116" fmla="*/ 42 w 109"/>
                  <a:gd name="T117" fmla="*/ 18 h 264"/>
                  <a:gd name="T118" fmla="*/ 42 w 109"/>
                  <a:gd name="T1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64">
                    <a:moveTo>
                      <a:pt x="42" y="0"/>
                    </a:moveTo>
                    <a:lnTo>
                      <a:pt x="48" y="9"/>
                    </a:lnTo>
                    <a:lnTo>
                      <a:pt x="55" y="18"/>
                    </a:lnTo>
                    <a:lnTo>
                      <a:pt x="61" y="27"/>
                    </a:lnTo>
                    <a:lnTo>
                      <a:pt x="68" y="39"/>
                    </a:lnTo>
                    <a:lnTo>
                      <a:pt x="74" y="49"/>
                    </a:lnTo>
                    <a:lnTo>
                      <a:pt x="80" y="63"/>
                    </a:lnTo>
                    <a:lnTo>
                      <a:pt x="86" y="76"/>
                    </a:lnTo>
                    <a:lnTo>
                      <a:pt x="88" y="85"/>
                    </a:lnTo>
                    <a:lnTo>
                      <a:pt x="92" y="94"/>
                    </a:lnTo>
                    <a:lnTo>
                      <a:pt x="97" y="108"/>
                    </a:lnTo>
                    <a:lnTo>
                      <a:pt x="101" y="118"/>
                    </a:lnTo>
                    <a:lnTo>
                      <a:pt x="102" y="129"/>
                    </a:lnTo>
                    <a:lnTo>
                      <a:pt x="104" y="138"/>
                    </a:lnTo>
                    <a:lnTo>
                      <a:pt x="106" y="144"/>
                    </a:lnTo>
                    <a:lnTo>
                      <a:pt x="108" y="158"/>
                    </a:lnTo>
                    <a:lnTo>
                      <a:pt x="109" y="168"/>
                    </a:lnTo>
                    <a:lnTo>
                      <a:pt x="109" y="183"/>
                    </a:lnTo>
                    <a:lnTo>
                      <a:pt x="106" y="201"/>
                    </a:lnTo>
                    <a:lnTo>
                      <a:pt x="101" y="218"/>
                    </a:lnTo>
                    <a:lnTo>
                      <a:pt x="97" y="230"/>
                    </a:lnTo>
                    <a:lnTo>
                      <a:pt x="92" y="239"/>
                    </a:lnTo>
                    <a:lnTo>
                      <a:pt x="88" y="245"/>
                    </a:lnTo>
                    <a:lnTo>
                      <a:pt x="83" y="251"/>
                    </a:lnTo>
                    <a:lnTo>
                      <a:pt x="77" y="257"/>
                    </a:lnTo>
                    <a:lnTo>
                      <a:pt x="70" y="260"/>
                    </a:lnTo>
                    <a:lnTo>
                      <a:pt x="65" y="263"/>
                    </a:lnTo>
                    <a:lnTo>
                      <a:pt x="60" y="264"/>
                    </a:lnTo>
                    <a:lnTo>
                      <a:pt x="55" y="264"/>
                    </a:lnTo>
                    <a:lnTo>
                      <a:pt x="48" y="264"/>
                    </a:lnTo>
                    <a:lnTo>
                      <a:pt x="42" y="263"/>
                    </a:lnTo>
                    <a:lnTo>
                      <a:pt x="37" y="261"/>
                    </a:lnTo>
                    <a:lnTo>
                      <a:pt x="31" y="257"/>
                    </a:lnTo>
                    <a:lnTo>
                      <a:pt x="26" y="252"/>
                    </a:lnTo>
                    <a:lnTo>
                      <a:pt x="22" y="248"/>
                    </a:lnTo>
                    <a:lnTo>
                      <a:pt x="18" y="243"/>
                    </a:lnTo>
                    <a:lnTo>
                      <a:pt x="13" y="236"/>
                    </a:lnTo>
                    <a:lnTo>
                      <a:pt x="9" y="228"/>
                    </a:lnTo>
                    <a:lnTo>
                      <a:pt x="8" y="221"/>
                    </a:lnTo>
                    <a:lnTo>
                      <a:pt x="6" y="212"/>
                    </a:lnTo>
                    <a:lnTo>
                      <a:pt x="3" y="201"/>
                    </a:lnTo>
                    <a:lnTo>
                      <a:pt x="0" y="189"/>
                    </a:lnTo>
                    <a:lnTo>
                      <a:pt x="0" y="182"/>
                    </a:lnTo>
                    <a:lnTo>
                      <a:pt x="0" y="173"/>
                    </a:lnTo>
                    <a:lnTo>
                      <a:pt x="0" y="164"/>
                    </a:lnTo>
                    <a:lnTo>
                      <a:pt x="0" y="155"/>
                    </a:lnTo>
                    <a:lnTo>
                      <a:pt x="2" y="146"/>
                    </a:lnTo>
                    <a:lnTo>
                      <a:pt x="4" y="140"/>
                    </a:lnTo>
                    <a:lnTo>
                      <a:pt x="6" y="131"/>
                    </a:lnTo>
                    <a:lnTo>
                      <a:pt x="8" y="120"/>
                    </a:lnTo>
                    <a:lnTo>
                      <a:pt x="12" y="105"/>
                    </a:lnTo>
                    <a:lnTo>
                      <a:pt x="21" y="81"/>
                    </a:lnTo>
                    <a:lnTo>
                      <a:pt x="26" y="63"/>
                    </a:lnTo>
                    <a:lnTo>
                      <a:pt x="31" y="52"/>
                    </a:lnTo>
                    <a:lnTo>
                      <a:pt x="34" y="45"/>
                    </a:lnTo>
                    <a:lnTo>
                      <a:pt x="37" y="39"/>
                    </a:lnTo>
                    <a:lnTo>
                      <a:pt x="39" y="31"/>
                    </a:lnTo>
                    <a:lnTo>
                      <a:pt x="39" y="24"/>
                    </a:lnTo>
                    <a:lnTo>
                      <a:pt x="42" y="18"/>
                    </a:lnTo>
                    <a:lnTo>
                      <a:pt x="42"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 name="Freeform 109"/>
              <p:cNvSpPr>
                <a:spLocks/>
              </p:cNvSpPr>
              <p:nvPr/>
            </p:nvSpPr>
            <p:spPr bwMode="auto">
              <a:xfrm>
                <a:off x="4703" y="2154"/>
                <a:ext cx="54" cy="133"/>
              </a:xfrm>
              <a:custGeom>
                <a:avLst/>
                <a:gdLst>
                  <a:gd name="T0" fmla="*/ 66 w 109"/>
                  <a:gd name="T1" fmla="*/ 0 h 266"/>
                  <a:gd name="T2" fmla="*/ 61 w 109"/>
                  <a:gd name="T3" fmla="*/ 9 h 266"/>
                  <a:gd name="T4" fmla="*/ 54 w 109"/>
                  <a:gd name="T5" fmla="*/ 19 h 266"/>
                  <a:gd name="T6" fmla="*/ 48 w 109"/>
                  <a:gd name="T7" fmla="*/ 28 h 266"/>
                  <a:gd name="T8" fmla="*/ 41 w 109"/>
                  <a:gd name="T9" fmla="*/ 39 h 266"/>
                  <a:gd name="T10" fmla="*/ 34 w 109"/>
                  <a:gd name="T11" fmla="*/ 51 h 266"/>
                  <a:gd name="T12" fmla="*/ 29 w 109"/>
                  <a:gd name="T13" fmla="*/ 64 h 266"/>
                  <a:gd name="T14" fmla="*/ 22 w 109"/>
                  <a:gd name="T15" fmla="*/ 78 h 266"/>
                  <a:gd name="T16" fmla="*/ 21 w 109"/>
                  <a:gd name="T17" fmla="*/ 87 h 266"/>
                  <a:gd name="T18" fmla="*/ 17 w 109"/>
                  <a:gd name="T19" fmla="*/ 96 h 266"/>
                  <a:gd name="T20" fmla="*/ 12 w 109"/>
                  <a:gd name="T21" fmla="*/ 109 h 266"/>
                  <a:gd name="T22" fmla="*/ 8 w 109"/>
                  <a:gd name="T23" fmla="*/ 120 h 266"/>
                  <a:gd name="T24" fmla="*/ 7 w 109"/>
                  <a:gd name="T25" fmla="*/ 130 h 266"/>
                  <a:gd name="T26" fmla="*/ 5 w 109"/>
                  <a:gd name="T27" fmla="*/ 139 h 266"/>
                  <a:gd name="T28" fmla="*/ 3 w 109"/>
                  <a:gd name="T29" fmla="*/ 145 h 266"/>
                  <a:gd name="T30" fmla="*/ 1 w 109"/>
                  <a:gd name="T31" fmla="*/ 159 h 266"/>
                  <a:gd name="T32" fmla="*/ 0 w 109"/>
                  <a:gd name="T33" fmla="*/ 170 h 266"/>
                  <a:gd name="T34" fmla="*/ 0 w 109"/>
                  <a:gd name="T35" fmla="*/ 183 h 266"/>
                  <a:gd name="T36" fmla="*/ 3 w 109"/>
                  <a:gd name="T37" fmla="*/ 204 h 266"/>
                  <a:gd name="T38" fmla="*/ 7 w 109"/>
                  <a:gd name="T39" fmla="*/ 219 h 266"/>
                  <a:gd name="T40" fmla="*/ 12 w 109"/>
                  <a:gd name="T41" fmla="*/ 231 h 266"/>
                  <a:gd name="T42" fmla="*/ 17 w 109"/>
                  <a:gd name="T43" fmla="*/ 240 h 266"/>
                  <a:gd name="T44" fmla="*/ 21 w 109"/>
                  <a:gd name="T45" fmla="*/ 246 h 266"/>
                  <a:gd name="T46" fmla="*/ 26 w 109"/>
                  <a:gd name="T47" fmla="*/ 252 h 266"/>
                  <a:gd name="T48" fmla="*/ 32 w 109"/>
                  <a:gd name="T49" fmla="*/ 258 h 266"/>
                  <a:gd name="T50" fmla="*/ 38 w 109"/>
                  <a:gd name="T51" fmla="*/ 261 h 266"/>
                  <a:gd name="T52" fmla="*/ 44 w 109"/>
                  <a:gd name="T53" fmla="*/ 264 h 266"/>
                  <a:gd name="T54" fmla="*/ 48 w 109"/>
                  <a:gd name="T55" fmla="*/ 266 h 266"/>
                  <a:gd name="T56" fmla="*/ 53 w 109"/>
                  <a:gd name="T57" fmla="*/ 266 h 266"/>
                  <a:gd name="T58" fmla="*/ 61 w 109"/>
                  <a:gd name="T59" fmla="*/ 266 h 266"/>
                  <a:gd name="T60" fmla="*/ 66 w 109"/>
                  <a:gd name="T61" fmla="*/ 264 h 266"/>
                  <a:gd name="T62" fmla="*/ 72 w 109"/>
                  <a:gd name="T63" fmla="*/ 263 h 266"/>
                  <a:gd name="T64" fmla="*/ 76 w 109"/>
                  <a:gd name="T65" fmla="*/ 258 h 266"/>
                  <a:gd name="T66" fmla="*/ 82 w 109"/>
                  <a:gd name="T67" fmla="*/ 255 h 266"/>
                  <a:gd name="T68" fmla="*/ 88 w 109"/>
                  <a:gd name="T69" fmla="*/ 249 h 266"/>
                  <a:gd name="T70" fmla="*/ 91 w 109"/>
                  <a:gd name="T71" fmla="*/ 245 h 266"/>
                  <a:gd name="T72" fmla="*/ 96 w 109"/>
                  <a:gd name="T73" fmla="*/ 237 h 266"/>
                  <a:gd name="T74" fmla="*/ 100 w 109"/>
                  <a:gd name="T75" fmla="*/ 231 h 266"/>
                  <a:gd name="T76" fmla="*/ 102 w 109"/>
                  <a:gd name="T77" fmla="*/ 222 h 266"/>
                  <a:gd name="T78" fmla="*/ 103 w 109"/>
                  <a:gd name="T79" fmla="*/ 212 h 266"/>
                  <a:gd name="T80" fmla="*/ 106 w 109"/>
                  <a:gd name="T81" fmla="*/ 203 h 266"/>
                  <a:gd name="T82" fmla="*/ 109 w 109"/>
                  <a:gd name="T83" fmla="*/ 191 h 266"/>
                  <a:gd name="T84" fmla="*/ 109 w 109"/>
                  <a:gd name="T85" fmla="*/ 182 h 266"/>
                  <a:gd name="T86" fmla="*/ 109 w 109"/>
                  <a:gd name="T87" fmla="*/ 174 h 266"/>
                  <a:gd name="T88" fmla="*/ 109 w 109"/>
                  <a:gd name="T89" fmla="*/ 165 h 266"/>
                  <a:gd name="T90" fmla="*/ 109 w 109"/>
                  <a:gd name="T91" fmla="*/ 156 h 266"/>
                  <a:gd name="T92" fmla="*/ 107 w 109"/>
                  <a:gd name="T93" fmla="*/ 147 h 266"/>
                  <a:gd name="T94" fmla="*/ 105 w 109"/>
                  <a:gd name="T95" fmla="*/ 141 h 266"/>
                  <a:gd name="T96" fmla="*/ 103 w 109"/>
                  <a:gd name="T97" fmla="*/ 132 h 266"/>
                  <a:gd name="T98" fmla="*/ 102 w 109"/>
                  <a:gd name="T99" fmla="*/ 121 h 266"/>
                  <a:gd name="T100" fmla="*/ 97 w 109"/>
                  <a:gd name="T101" fmla="*/ 106 h 266"/>
                  <a:gd name="T102" fmla="*/ 88 w 109"/>
                  <a:gd name="T103" fmla="*/ 82 h 266"/>
                  <a:gd name="T104" fmla="*/ 82 w 109"/>
                  <a:gd name="T105" fmla="*/ 63 h 266"/>
                  <a:gd name="T106" fmla="*/ 76 w 109"/>
                  <a:gd name="T107" fmla="*/ 54 h 266"/>
                  <a:gd name="T108" fmla="*/ 75 w 109"/>
                  <a:gd name="T109" fmla="*/ 46 h 266"/>
                  <a:gd name="T110" fmla="*/ 72 w 109"/>
                  <a:gd name="T111" fmla="*/ 39 h 266"/>
                  <a:gd name="T112" fmla="*/ 70 w 109"/>
                  <a:gd name="T113" fmla="*/ 31 h 266"/>
                  <a:gd name="T114" fmla="*/ 69 w 109"/>
                  <a:gd name="T115" fmla="*/ 25 h 266"/>
                  <a:gd name="T116" fmla="*/ 66 w 109"/>
                  <a:gd name="T117" fmla="*/ 19 h 266"/>
                  <a:gd name="T118" fmla="*/ 66 w 109"/>
                  <a:gd name="T1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66">
                    <a:moveTo>
                      <a:pt x="66" y="0"/>
                    </a:moveTo>
                    <a:lnTo>
                      <a:pt x="61" y="9"/>
                    </a:lnTo>
                    <a:lnTo>
                      <a:pt x="54" y="19"/>
                    </a:lnTo>
                    <a:lnTo>
                      <a:pt x="48" y="28"/>
                    </a:lnTo>
                    <a:lnTo>
                      <a:pt x="41" y="39"/>
                    </a:lnTo>
                    <a:lnTo>
                      <a:pt x="34" y="51"/>
                    </a:lnTo>
                    <a:lnTo>
                      <a:pt x="29" y="64"/>
                    </a:lnTo>
                    <a:lnTo>
                      <a:pt x="22" y="78"/>
                    </a:lnTo>
                    <a:lnTo>
                      <a:pt x="21" y="87"/>
                    </a:lnTo>
                    <a:lnTo>
                      <a:pt x="17" y="96"/>
                    </a:lnTo>
                    <a:lnTo>
                      <a:pt x="12" y="109"/>
                    </a:lnTo>
                    <a:lnTo>
                      <a:pt x="8" y="120"/>
                    </a:lnTo>
                    <a:lnTo>
                      <a:pt x="7" y="130"/>
                    </a:lnTo>
                    <a:lnTo>
                      <a:pt x="5" y="139"/>
                    </a:lnTo>
                    <a:lnTo>
                      <a:pt x="3" y="145"/>
                    </a:lnTo>
                    <a:lnTo>
                      <a:pt x="1" y="159"/>
                    </a:lnTo>
                    <a:lnTo>
                      <a:pt x="0" y="170"/>
                    </a:lnTo>
                    <a:lnTo>
                      <a:pt x="0" y="183"/>
                    </a:lnTo>
                    <a:lnTo>
                      <a:pt x="3" y="204"/>
                    </a:lnTo>
                    <a:lnTo>
                      <a:pt x="7" y="219"/>
                    </a:lnTo>
                    <a:lnTo>
                      <a:pt x="12" y="231"/>
                    </a:lnTo>
                    <a:lnTo>
                      <a:pt x="17" y="240"/>
                    </a:lnTo>
                    <a:lnTo>
                      <a:pt x="21" y="246"/>
                    </a:lnTo>
                    <a:lnTo>
                      <a:pt x="26" y="252"/>
                    </a:lnTo>
                    <a:lnTo>
                      <a:pt x="32" y="258"/>
                    </a:lnTo>
                    <a:lnTo>
                      <a:pt x="38" y="261"/>
                    </a:lnTo>
                    <a:lnTo>
                      <a:pt x="44" y="264"/>
                    </a:lnTo>
                    <a:lnTo>
                      <a:pt x="48" y="266"/>
                    </a:lnTo>
                    <a:lnTo>
                      <a:pt x="53" y="266"/>
                    </a:lnTo>
                    <a:lnTo>
                      <a:pt x="61" y="266"/>
                    </a:lnTo>
                    <a:lnTo>
                      <a:pt x="66" y="264"/>
                    </a:lnTo>
                    <a:lnTo>
                      <a:pt x="72" y="263"/>
                    </a:lnTo>
                    <a:lnTo>
                      <a:pt x="76" y="258"/>
                    </a:lnTo>
                    <a:lnTo>
                      <a:pt x="82" y="255"/>
                    </a:lnTo>
                    <a:lnTo>
                      <a:pt x="88" y="249"/>
                    </a:lnTo>
                    <a:lnTo>
                      <a:pt x="91" y="245"/>
                    </a:lnTo>
                    <a:lnTo>
                      <a:pt x="96" y="237"/>
                    </a:lnTo>
                    <a:lnTo>
                      <a:pt x="100" y="231"/>
                    </a:lnTo>
                    <a:lnTo>
                      <a:pt x="102" y="222"/>
                    </a:lnTo>
                    <a:lnTo>
                      <a:pt x="103" y="212"/>
                    </a:lnTo>
                    <a:lnTo>
                      <a:pt x="106" y="203"/>
                    </a:lnTo>
                    <a:lnTo>
                      <a:pt x="109" y="191"/>
                    </a:lnTo>
                    <a:lnTo>
                      <a:pt x="109" y="182"/>
                    </a:lnTo>
                    <a:lnTo>
                      <a:pt x="109" y="174"/>
                    </a:lnTo>
                    <a:lnTo>
                      <a:pt x="109" y="165"/>
                    </a:lnTo>
                    <a:lnTo>
                      <a:pt x="109" y="156"/>
                    </a:lnTo>
                    <a:lnTo>
                      <a:pt x="107" y="147"/>
                    </a:lnTo>
                    <a:lnTo>
                      <a:pt x="105" y="141"/>
                    </a:lnTo>
                    <a:lnTo>
                      <a:pt x="103" y="132"/>
                    </a:lnTo>
                    <a:lnTo>
                      <a:pt x="102" y="121"/>
                    </a:lnTo>
                    <a:lnTo>
                      <a:pt x="97" y="106"/>
                    </a:lnTo>
                    <a:lnTo>
                      <a:pt x="88" y="82"/>
                    </a:lnTo>
                    <a:lnTo>
                      <a:pt x="82" y="63"/>
                    </a:lnTo>
                    <a:lnTo>
                      <a:pt x="76" y="54"/>
                    </a:lnTo>
                    <a:lnTo>
                      <a:pt x="75" y="46"/>
                    </a:lnTo>
                    <a:lnTo>
                      <a:pt x="72" y="39"/>
                    </a:lnTo>
                    <a:lnTo>
                      <a:pt x="70" y="31"/>
                    </a:lnTo>
                    <a:lnTo>
                      <a:pt x="69" y="25"/>
                    </a:lnTo>
                    <a:lnTo>
                      <a:pt x="66" y="19"/>
                    </a:lnTo>
                    <a:lnTo>
                      <a:pt x="66" y="0"/>
                    </a:lnTo>
                    <a:close/>
                  </a:path>
                </a:pathLst>
              </a:custGeom>
              <a:solidFill>
                <a:srgbClr val="2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 name="Freeform 110"/>
              <p:cNvSpPr>
                <a:spLocks/>
              </p:cNvSpPr>
              <p:nvPr/>
            </p:nvSpPr>
            <p:spPr bwMode="auto">
              <a:xfrm>
                <a:off x="4717" y="1555"/>
                <a:ext cx="102" cy="136"/>
              </a:xfrm>
              <a:custGeom>
                <a:avLst/>
                <a:gdLst>
                  <a:gd name="T0" fmla="*/ 203 w 203"/>
                  <a:gd name="T1" fmla="*/ 0 h 272"/>
                  <a:gd name="T2" fmla="*/ 168 w 203"/>
                  <a:gd name="T3" fmla="*/ 2 h 272"/>
                  <a:gd name="T4" fmla="*/ 151 w 203"/>
                  <a:gd name="T5" fmla="*/ 6 h 272"/>
                  <a:gd name="T6" fmla="*/ 130 w 203"/>
                  <a:gd name="T7" fmla="*/ 12 h 272"/>
                  <a:gd name="T8" fmla="*/ 112 w 203"/>
                  <a:gd name="T9" fmla="*/ 18 h 272"/>
                  <a:gd name="T10" fmla="*/ 97 w 203"/>
                  <a:gd name="T11" fmla="*/ 27 h 272"/>
                  <a:gd name="T12" fmla="*/ 81 w 203"/>
                  <a:gd name="T13" fmla="*/ 38 h 272"/>
                  <a:gd name="T14" fmla="*/ 66 w 203"/>
                  <a:gd name="T15" fmla="*/ 51 h 272"/>
                  <a:gd name="T16" fmla="*/ 59 w 203"/>
                  <a:gd name="T17" fmla="*/ 59 h 272"/>
                  <a:gd name="T18" fmla="*/ 52 w 203"/>
                  <a:gd name="T19" fmla="*/ 69 h 272"/>
                  <a:gd name="T20" fmla="*/ 40 w 203"/>
                  <a:gd name="T21" fmla="*/ 81 h 272"/>
                  <a:gd name="T22" fmla="*/ 31 w 203"/>
                  <a:gd name="T23" fmla="*/ 95 h 272"/>
                  <a:gd name="T24" fmla="*/ 26 w 203"/>
                  <a:gd name="T25" fmla="*/ 105 h 272"/>
                  <a:gd name="T26" fmla="*/ 17 w 203"/>
                  <a:gd name="T27" fmla="*/ 122 h 272"/>
                  <a:gd name="T28" fmla="*/ 13 w 203"/>
                  <a:gd name="T29" fmla="*/ 132 h 272"/>
                  <a:gd name="T30" fmla="*/ 8 w 203"/>
                  <a:gd name="T31" fmla="*/ 149 h 272"/>
                  <a:gd name="T32" fmla="*/ 4 w 203"/>
                  <a:gd name="T33" fmla="*/ 167 h 272"/>
                  <a:gd name="T34" fmla="*/ 0 w 203"/>
                  <a:gd name="T35" fmla="*/ 182 h 272"/>
                  <a:gd name="T36" fmla="*/ 0 w 203"/>
                  <a:gd name="T37" fmla="*/ 193 h 272"/>
                  <a:gd name="T38" fmla="*/ 0 w 203"/>
                  <a:gd name="T39" fmla="*/ 208 h 272"/>
                  <a:gd name="T40" fmla="*/ 4 w 203"/>
                  <a:gd name="T41" fmla="*/ 223 h 272"/>
                  <a:gd name="T42" fmla="*/ 8 w 203"/>
                  <a:gd name="T43" fmla="*/ 233 h 272"/>
                  <a:gd name="T44" fmla="*/ 13 w 203"/>
                  <a:gd name="T45" fmla="*/ 242 h 272"/>
                  <a:gd name="T46" fmla="*/ 19 w 203"/>
                  <a:gd name="T47" fmla="*/ 250 h 272"/>
                  <a:gd name="T48" fmla="*/ 27 w 203"/>
                  <a:gd name="T49" fmla="*/ 257 h 272"/>
                  <a:gd name="T50" fmla="*/ 37 w 203"/>
                  <a:gd name="T51" fmla="*/ 263 h 272"/>
                  <a:gd name="T52" fmla="*/ 48 w 203"/>
                  <a:gd name="T53" fmla="*/ 268 h 272"/>
                  <a:gd name="T54" fmla="*/ 62 w 203"/>
                  <a:gd name="T55" fmla="*/ 271 h 272"/>
                  <a:gd name="T56" fmla="*/ 72 w 203"/>
                  <a:gd name="T57" fmla="*/ 272 h 272"/>
                  <a:gd name="T58" fmla="*/ 81 w 203"/>
                  <a:gd name="T59" fmla="*/ 272 h 272"/>
                  <a:gd name="T60" fmla="*/ 93 w 203"/>
                  <a:gd name="T61" fmla="*/ 268 h 272"/>
                  <a:gd name="T62" fmla="*/ 103 w 203"/>
                  <a:gd name="T63" fmla="*/ 263 h 272"/>
                  <a:gd name="T64" fmla="*/ 108 w 203"/>
                  <a:gd name="T65" fmla="*/ 259 h 272"/>
                  <a:gd name="T66" fmla="*/ 117 w 203"/>
                  <a:gd name="T67" fmla="*/ 253 h 272"/>
                  <a:gd name="T68" fmla="*/ 125 w 203"/>
                  <a:gd name="T69" fmla="*/ 244 h 272"/>
                  <a:gd name="T70" fmla="*/ 137 w 203"/>
                  <a:gd name="T71" fmla="*/ 227 h 272"/>
                  <a:gd name="T72" fmla="*/ 139 w 203"/>
                  <a:gd name="T73" fmla="*/ 211 h 272"/>
                  <a:gd name="T74" fmla="*/ 142 w 203"/>
                  <a:gd name="T75" fmla="*/ 196 h 272"/>
                  <a:gd name="T76" fmla="*/ 142 w 203"/>
                  <a:gd name="T77" fmla="*/ 184 h 272"/>
                  <a:gd name="T78" fmla="*/ 139 w 203"/>
                  <a:gd name="T79" fmla="*/ 166 h 272"/>
                  <a:gd name="T80" fmla="*/ 137 w 203"/>
                  <a:gd name="T81" fmla="*/ 146 h 272"/>
                  <a:gd name="T82" fmla="*/ 137 w 203"/>
                  <a:gd name="T83" fmla="*/ 122 h 272"/>
                  <a:gd name="T84" fmla="*/ 137 w 203"/>
                  <a:gd name="T85" fmla="*/ 104 h 272"/>
                  <a:gd name="T86" fmla="*/ 137 w 203"/>
                  <a:gd name="T87" fmla="*/ 83 h 272"/>
                  <a:gd name="T88" fmla="*/ 137 w 203"/>
                  <a:gd name="T89" fmla="*/ 72 h 272"/>
                  <a:gd name="T90" fmla="*/ 142 w 203"/>
                  <a:gd name="T91" fmla="*/ 59 h 272"/>
                  <a:gd name="T92" fmla="*/ 147 w 203"/>
                  <a:gd name="T93" fmla="*/ 48 h 272"/>
                  <a:gd name="T94" fmla="*/ 154 w 203"/>
                  <a:gd name="T95" fmla="*/ 38 h 272"/>
                  <a:gd name="T96" fmla="*/ 165 w 203"/>
                  <a:gd name="T97" fmla="*/ 27 h 272"/>
                  <a:gd name="T98" fmla="*/ 173 w 203"/>
                  <a:gd name="T99" fmla="*/ 21 h 272"/>
                  <a:gd name="T100" fmla="*/ 179 w 203"/>
                  <a:gd name="T101" fmla="*/ 14 h 272"/>
                  <a:gd name="T102" fmla="*/ 186 w 203"/>
                  <a:gd name="T103" fmla="*/ 9 h 272"/>
                  <a:gd name="T104" fmla="*/ 203 w 203"/>
                  <a:gd name="T10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72">
                    <a:moveTo>
                      <a:pt x="203" y="0"/>
                    </a:moveTo>
                    <a:lnTo>
                      <a:pt x="168" y="2"/>
                    </a:lnTo>
                    <a:lnTo>
                      <a:pt x="151" y="6"/>
                    </a:lnTo>
                    <a:lnTo>
                      <a:pt x="130" y="12"/>
                    </a:lnTo>
                    <a:lnTo>
                      <a:pt x="112" y="18"/>
                    </a:lnTo>
                    <a:lnTo>
                      <a:pt x="97" y="27"/>
                    </a:lnTo>
                    <a:lnTo>
                      <a:pt x="81" y="38"/>
                    </a:lnTo>
                    <a:lnTo>
                      <a:pt x="66" y="51"/>
                    </a:lnTo>
                    <a:lnTo>
                      <a:pt x="59" y="59"/>
                    </a:lnTo>
                    <a:lnTo>
                      <a:pt x="52" y="69"/>
                    </a:lnTo>
                    <a:lnTo>
                      <a:pt x="40" y="81"/>
                    </a:lnTo>
                    <a:lnTo>
                      <a:pt x="31" y="95"/>
                    </a:lnTo>
                    <a:lnTo>
                      <a:pt x="26" y="105"/>
                    </a:lnTo>
                    <a:lnTo>
                      <a:pt x="17" y="122"/>
                    </a:lnTo>
                    <a:lnTo>
                      <a:pt x="13" y="132"/>
                    </a:lnTo>
                    <a:lnTo>
                      <a:pt x="8" y="149"/>
                    </a:lnTo>
                    <a:lnTo>
                      <a:pt x="4" y="167"/>
                    </a:lnTo>
                    <a:lnTo>
                      <a:pt x="0" y="182"/>
                    </a:lnTo>
                    <a:lnTo>
                      <a:pt x="0" y="193"/>
                    </a:lnTo>
                    <a:lnTo>
                      <a:pt x="0" y="208"/>
                    </a:lnTo>
                    <a:lnTo>
                      <a:pt x="4" y="223"/>
                    </a:lnTo>
                    <a:lnTo>
                      <a:pt x="8" y="233"/>
                    </a:lnTo>
                    <a:lnTo>
                      <a:pt x="13" y="242"/>
                    </a:lnTo>
                    <a:lnTo>
                      <a:pt x="19" y="250"/>
                    </a:lnTo>
                    <a:lnTo>
                      <a:pt x="27" y="257"/>
                    </a:lnTo>
                    <a:lnTo>
                      <a:pt x="37" y="263"/>
                    </a:lnTo>
                    <a:lnTo>
                      <a:pt x="48" y="268"/>
                    </a:lnTo>
                    <a:lnTo>
                      <a:pt x="62" y="271"/>
                    </a:lnTo>
                    <a:lnTo>
                      <a:pt x="72" y="272"/>
                    </a:lnTo>
                    <a:lnTo>
                      <a:pt x="81" y="272"/>
                    </a:lnTo>
                    <a:lnTo>
                      <a:pt x="93" y="268"/>
                    </a:lnTo>
                    <a:lnTo>
                      <a:pt x="103" y="263"/>
                    </a:lnTo>
                    <a:lnTo>
                      <a:pt x="108" y="259"/>
                    </a:lnTo>
                    <a:lnTo>
                      <a:pt x="117" y="253"/>
                    </a:lnTo>
                    <a:lnTo>
                      <a:pt x="125" y="244"/>
                    </a:lnTo>
                    <a:lnTo>
                      <a:pt x="137" y="227"/>
                    </a:lnTo>
                    <a:lnTo>
                      <a:pt x="139" y="211"/>
                    </a:lnTo>
                    <a:lnTo>
                      <a:pt x="142" y="196"/>
                    </a:lnTo>
                    <a:lnTo>
                      <a:pt x="142" y="184"/>
                    </a:lnTo>
                    <a:lnTo>
                      <a:pt x="139" y="166"/>
                    </a:lnTo>
                    <a:lnTo>
                      <a:pt x="137" y="146"/>
                    </a:lnTo>
                    <a:lnTo>
                      <a:pt x="137" y="122"/>
                    </a:lnTo>
                    <a:lnTo>
                      <a:pt x="137" y="104"/>
                    </a:lnTo>
                    <a:lnTo>
                      <a:pt x="137" y="83"/>
                    </a:lnTo>
                    <a:lnTo>
                      <a:pt x="137" y="72"/>
                    </a:lnTo>
                    <a:lnTo>
                      <a:pt x="142" y="59"/>
                    </a:lnTo>
                    <a:lnTo>
                      <a:pt x="147" y="48"/>
                    </a:lnTo>
                    <a:lnTo>
                      <a:pt x="154" y="38"/>
                    </a:lnTo>
                    <a:lnTo>
                      <a:pt x="165" y="27"/>
                    </a:lnTo>
                    <a:lnTo>
                      <a:pt x="173" y="21"/>
                    </a:lnTo>
                    <a:lnTo>
                      <a:pt x="179" y="14"/>
                    </a:lnTo>
                    <a:lnTo>
                      <a:pt x="186" y="9"/>
                    </a:lnTo>
                    <a:lnTo>
                      <a:pt x="203"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 name="Freeform 111"/>
              <p:cNvSpPr>
                <a:spLocks/>
              </p:cNvSpPr>
              <p:nvPr/>
            </p:nvSpPr>
            <p:spPr bwMode="auto">
              <a:xfrm>
                <a:off x="4951" y="1615"/>
                <a:ext cx="72" cy="176"/>
              </a:xfrm>
              <a:custGeom>
                <a:avLst/>
                <a:gdLst>
                  <a:gd name="T0" fmla="*/ 56 w 145"/>
                  <a:gd name="T1" fmla="*/ 0 h 352"/>
                  <a:gd name="T2" fmla="*/ 65 w 145"/>
                  <a:gd name="T3" fmla="*/ 12 h 352"/>
                  <a:gd name="T4" fmla="*/ 73 w 145"/>
                  <a:gd name="T5" fmla="*/ 26 h 352"/>
                  <a:gd name="T6" fmla="*/ 80 w 145"/>
                  <a:gd name="T7" fmla="*/ 38 h 352"/>
                  <a:gd name="T8" fmla="*/ 91 w 145"/>
                  <a:gd name="T9" fmla="*/ 53 h 352"/>
                  <a:gd name="T10" fmla="*/ 98 w 145"/>
                  <a:gd name="T11" fmla="*/ 68 h 352"/>
                  <a:gd name="T12" fmla="*/ 107 w 145"/>
                  <a:gd name="T13" fmla="*/ 86 h 352"/>
                  <a:gd name="T14" fmla="*/ 114 w 145"/>
                  <a:gd name="T15" fmla="*/ 103 h 352"/>
                  <a:gd name="T16" fmla="*/ 119 w 145"/>
                  <a:gd name="T17" fmla="*/ 115 h 352"/>
                  <a:gd name="T18" fmla="*/ 123 w 145"/>
                  <a:gd name="T19" fmla="*/ 128 h 352"/>
                  <a:gd name="T20" fmla="*/ 128 w 145"/>
                  <a:gd name="T21" fmla="*/ 145 h 352"/>
                  <a:gd name="T22" fmla="*/ 133 w 145"/>
                  <a:gd name="T23" fmla="*/ 160 h 352"/>
                  <a:gd name="T24" fmla="*/ 137 w 145"/>
                  <a:gd name="T25" fmla="*/ 173 h 352"/>
                  <a:gd name="T26" fmla="*/ 138 w 145"/>
                  <a:gd name="T27" fmla="*/ 185 h 352"/>
                  <a:gd name="T28" fmla="*/ 141 w 145"/>
                  <a:gd name="T29" fmla="*/ 193 h 352"/>
                  <a:gd name="T30" fmla="*/ 144 w 145"/>
                  <a:gd name="T31" fmla="*/ 211 h 352"/>
                  <a:gd name="T32" fmla="*/ 145 w 145"/>
                  <a:gd name="T33" fmla="*/ 225 h 352"/>
                  <a:gd name="T34" fmla="*/ 145 w 145"/>
                  <a:gd name="T35" fmla="*/ 244 h 352"/>
                  <a:gd name="T36" fmla="*/ 141 w 145"/>
                  <a:gd name="T37" fmla="*/ 270 h 352"/>
                  <a:gd name="T38" fmla="*/ 136 w 145"/>
                  <a:gd name="T39" fmla="*/ 289 h 352"/>
                  <a:gd name="T40" fmla="*/ 128 w 145"/>
                  <a:gd name="T41" fmla="*/ 306 h 352"/>
                  <a:gd name="T42" fmla="*/ 123 w 145"/>
                  <a:gd name="T43" fmla="*/ 318 h 352"/>
                  <a:gd name="T44" fmla="*/ 118 w 145"/>
                  <a:gd name="T45" fmla="*/ 325 h 352"/>
                  <a:gd name="T46" fmla="*/ 109 w 145"/>
                  <a:gd name="T47" fmla="*/ 334 h 352"/>
                  <a:gd name="T48" fmla="*/ 102 w 145"/>
                  <a:gd name="T49" fmla="*/ 342 h 352"/>
                  <a:gd name="T50" fmla="*/ 94 w 145"/>
                  <a:gd name="T51" fmla="*/ 346 h 352"/>
                  <a:gd name="T52" fmla="*/ 87 w 145"/>
                  <a:gd name="T53" fmla="*/ 351 h 352"/>
                  <a:gd name="T54" fmla="*/ 80 w 145"/>
                  <a:gd name="T55" fmla="*/ 352 h 352"/>
                  <a:gd name="T56" fmla="*/ 73 w 145"/>
                  <a:gd name="T57" fmla="*/ 352 h 352"/>
                  <a:gd name="T58" fmla="*/ 65 w 145"/>
                  <a:gd name="T59" fmla="*/ 352 h 352"/>
                  <a:gd name="T60" fmla="*/ 56 w 145"/>
                  <a:gd name="T61" fmla="*/ 351 h 352"/>
                  <a:gd name="T62" fmla="*/ 51 w 145"/>
                  <a:gd name="T63" fmla="*/ 348 h 352"/>
                  <a:gd name="T64" fmla="*/ 43 w 145"/>
                  <a:gd name="T65" fmla="*/ 342 h 352"/>
                  <a:gd name="T66" fmla="*/ 36 w 145"/>
                  <a:gd name="T67" fmla="*/ 336 h 352"/>
                  <a:gd name="T68" fmla="*/ 30 w 145"/>
                  <a:gd name="T69" fmla="*/ 330 h 352"/>
                  <a:gd name="T70" fmla="*/ 23 w 145"/>
                  <a:gd name="T71" fmla="*/ 324 h 352"/>
                  <a:gd name="T72" fmla="*/ 18 w 145"/>
                  <a:gd name="T73" fmla="*/ 313 h 352"/>
                  <a:gd name="T74" fmla="*/ 13 w 145"/>
                  <a:gd name="T75" fmla="*/ 304 h 352"/>
                  <a:gd name="T76" fmla="*/ 9 w 145"/>
                  <a:gd name="T77" fmla="*/ 294 h 352"/>
                  <a:gd name="T78" fmla="*/ 7 w 145"/>
                  <a:gd name="T79" fmla="*/ 282 h 352"/>
                  <a:gd name="T80" fmla="*/ 4 w 145"/>
                  <a:gd name="T81" fmla="*/ 268 h 352"/>
                  <a:gd name="T82" fmla="*/ 1 w 145"/>
                  <a:gd name="T83" fmla="*/ 255 h 352"/>
                  <a:gd name="T84" fmla="*/ 0 w 145"/>
                  <a:gd name="T85" fmla="*/ 243 h 352"/>
                  <a:gd name="T86" fmla="*/ 0 w 145"/>
                  <a:gd name="T87" fmla="*/ 231 h 352"/>
                  <a:gd name="T88" fmla="*/ 0 w 145"/>
                  <a:gd name="T89" fmla="*/ 219 h 352"/>
                  <a:gd name="T90" fmla="*/ 0 w 145"/>
                  <a:gd name="T91" fmla="*/ 208 h 352"/>
                  <a:gd name="T92" fmla="*/ 3 w 145"/>
                  <a:gd name="T93" fmla="*/ 196 h 352"/>
                  <a:gd name="T94" fmla="*/ 4 w 145"/>
                  <a:gd name="T95" fmla="*/ 187 h 352"/>
                  <a:gd name="T96" fmla="*/ 8 w 145"/>
                  <a:gd name="T97" fmla="*/ 176 h 352"/>
                  <a:gd name="T98" fmla="*/ 9 w 145"/>
                  <a:gd name="T99" fmla="*/ 161 h 352"/>
                  <a:gd name="T100" fmla="*/ 16 w 145"/>
                  <a:gd name="T101" fmla="*/ 142 h 352"/>
                  <a:gd name="T102" fmla="*/ 27 w 145"/>
                  <a:gd name="T103" fmla="*/ 110 h 352"/>
                  <a:gd name="T104" fmla="*/ 36 w 145"/>
                  <a:gd name="T105" fmla="*/ 85 h 352"/>
                  <a:gd name="T106" fmla="*/ 43 w 145"/>
                  <a:gd name="T107" fmla="*/ 71 h 352"/>
                  <a:gd name="T108" fmla="*/ 47 w 145"/>
                  <a:gd name="T109" fmla="*/ 62 h 352"/>
                  <a:gd name="T110" fmla="*/ 51 w 145"/>
                  <a:gd name="T111" fmla="*/ 53 h 352"/>
                  <a:gd name="T112" fmla="*/ 52 w 145"/>
                  <a:gd name="T113" fmla="*/ 43 h 352"/>
                  <a:gd name="T114" fmla="*/ 54 w 145"/>
                  <a:gd name="T115" fmla="*/ 33 h 352"/>
                  <a:gd name="T116" fmla="*/ 56 w 145"/>
                  <a:gd name="T117" fmla="*/ 24 h 352"/>
                  <a:gd name="T118" fmla="*/ 56 w 145"/>
                  <a:gd name="T1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352">
                    <a:moveTo>
                      <a:pt x="56" y="0"/>
                    </a:moveTo>
                    <a:lnTo>
                      <a:pt x="65" y="12"/>
                    </a:lnTo>
                    <a:lnTo>
                      <a:pt x="73" y="26"/>
                    </a:lnTo>
                    <a:lnTo>
                      <a:pt x="80" y="38"/>
                    </a:lnTo>
                    <a:lnTo>
                      <a:pt x="91" y="53"/>
                    </a:lnTo>
                    <a:lnTo>
                      <a:pt x="98" y="68"/>
                    </a:lnTo>
                    <a:lnTo>
                      <a:pt x="107" y="86"/>
                    </a:lnTo>
                    <a:lnTo>
                      <a:pt x="114" y="103"/>
                    </a:lnTo>
                    <a:lnTo>
                      <a:pt x="119" y="115"/>
                    </a:lnTo>
                    <a:lnTo>
                      <a:pt x="123" y="128"/>
                    </a:lnTo>
                    <a:lnTo>
                      <a:pt x="128" y="145"/>
                    </a:lnTo>
                    <a:lnTo>
                      <a:pt x="133" y="160"/>
                    </a:lnTo>
                    <a:lnTo>
                      <a:pt x="137" y="173"/>
                    </a:lnTo>
                    <a:lnTo>
                      <a:pt x="138" y="185"/>
                    </a:lnTo>
                    <a:lnTo>
                      <a:pt x="141" y="193"/>
                    </a:lnTo>
                    <a:lnTo>
                      <a:pt x="144" y="211"/>
                    </a:lnTo>
                    <a:lnTo>
                      <a:pt x="145" y="225"/>
                    </a:lnTo>
                    <a:lnTo>
                      <a:pt x="145" y="244"/>
                    </a:lnTo>
                    <a:lnTo>
                      <a:pt x="141" y="270"/>
                    </a:lnTo>
                    <a:lnTo>
                      <a:pt x="136" y="289"/>
                    </a:lnTo>
                    <a:lnTo>
                      <a:pt x="128" y="306"/>
                    </a:lnTo>
                    <a:lnTo>
                      <a:pt x="123" y="318"/>
                    </a:lnTo>
                    <a:lnTo>
                      <a:pt x="118" y="325"/>
                    </a:lnTo>
                    <a:lnTo>
                      <a:pt x="109" y="334"/>
                    </a:lnTo>
                    <a:lnTo>
                      <a:pt x="102" y="342"/>
                    </a:lnTo>
                    <a:lnTo>
                      <a:pt x="94" y="346"/>
                    </a:lnTo>
                    <a:lnTo>
                      <a:pt x="87" y="351"/>
                    </a:lnTo>
                    <a:lnTo>
                      <a:pt x="80" y="352"/>
                    </a:lnTo>
                    <a:lnTo>
                      <a:pt x="73" y="352"/>
                    </a:lnTo>
                    <a:lnTo>
                      <a:pt x="65" y="352"/>
                    </a:lnTo>
                    <a:lnTo>
                      <a:pt x="56" y="351"/>
                    </a:lnTo>
                    <a:lnTo>
                      <a:pt x="51" y="348"/>
                    </a:lnTo>
                    <a:lnTo>
                      <a:pt x="43" y="342"/>
                    </a:lnTo>
                    <a:lnTo>
                      <a:pt x="36" y="336"/>
                    </a:lnTo>
                    <a:lnTo>
                      <a:pt x="30" y="330"/>
                    </a:lnTo>
                    <a:lnTo>
                      <a:pt x="23" y="324"/>
                    </a:lnTo>
                    <a:lnTo>
                      <a:pt x="18" y="313"/>
                    </a:lnTo>
                    <a:lnTo>
                      <a:pt x="13" y="304"/>
                    </a:lnTo>
                    <a:lnTo>
                      <a:pt x="9" y="294"/>
                    </a:lnTo>
                    <a:lnTo>
                      <a:pt x="7" y="282"/>
                    </a:lnTo>
                    <a:lnTo>
                      <a:pt x="4" y="268"/>
                    </a:lnTo>
                    <a:lnTo>
                      <a:pt x="1" y="255"/>
                    </a:lnTo>
                    <a:lnTo>
                      <a:pt x="0" y="243"/>
                    </a:lnTo>
                    <a:lnTo>
                      <a:pt x="0" y="231"/>
                    </a:lnTo>
                    <a:lnTo>
                      <a:pt x="0" y="219"/>
                    </a:lnTo>
                    <a:lnTo>
                      <a:pt x="0" y="208"/>
                    </a:lnTo>
                    <a:lnTo>
                      <a:pt x="3" y="196"/>
                    </a:lnTo>
                    <a:lnTo>
                      <a:pt x="4" y="187"/>
                    </a:lnTo>
                    <a:lnTo>
                      <a:pt x="8" y="176"/>
                    </a:lnTo>
                    <a:lnTo>
                      <a:pt x="9" y="161"/>
                    </a:lnTo>
                    <a:lnTo>
                      <a:pt x="16" y="142"/>
                    </a:lnTo>
                    <a:lnTo>
                      <a:pt x="27" y="110"/>
                    </a:lnTo>
                    <a:lnTo>
                      <a:pt x="36" y="85"/>
                    </a:lnTo>
                    <a:lnTo>
                      <a:pt x="43" y="71"/>
                    </a:lnTo>
                    <a:lnTo>
                      <a:pt x="47" y="62"/>
                    </a:lnTo>
                    <a:lnTo>
                      <a:pt x="51" y="53"/>
                    </a:lnTo>
                    <a:lnTo>
                      <a:pt x="52" y="43"/>
                    </a:lnTo>
                    <a:lnTo>
                      <a:pt x="54" y="33"/>
                    </a:lnTo>
                    <a:lnTo>
                      <a:pt x="56" y="24"/>
                    </a:lnTo>
                    <a:lnTo>
                      <a:pt x="56"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 name="Freeform 112"/>
              <p:cNvSpPr>
                <a:spLocks/>
              </p:cNvSpPr>
              <p:nvPr/>
            </p:nvSpPr>
            <p:spPr bwMode="auto">
              <a:xfrm>
                <a:off x="5083" y="1476"/>
                <a:ext cx="136" cy="102"/>
              </a:xfrm>
              <a:custGeom>
                <a:avLst/>
                <a:gdLst>
                  <a:gd name="T0" fmla="*/ 41 w 271"/>
                  <a:gd name="T1" fmla="*/ 77 h 205"/>
                  <a:gd name="T2" fmla="*/ 36 w 271"/>
                  <a:gd name="T3" fmla="*/ 75 h 205"/>
                  <a:gd name="T4" fmla="*/ 32 w 271"/>
                  <a:gd name="T5" fmla="*/ 75 h 205"/>
                  <a:gd name="T6" fmla="*/ 23 w 271"/>
                  <a:gd name="T7" fmla="*/ 74 h 205"/>
                  <a:gd name="T8" fmla="*/ 14 w 271"/>
                  <a:gd name="T9" fmla="*/ 72 h 205"/>
                  <a:gd name="T10" fmla="*/ 0 w 271"/>
                  <a:gd name="T11" fmla="*/ 74 h 205"/>
                  <a:gd name="T12" fmla="*/ 28 w 271"/>
                  <a:gd name="T13" fmla="*/ 53 h 205"/>
                  <a:gd name="T14" fmla="*/ 46 w 271"/>
                  <a:gd name="T15" fmla="*/ 39 h 205"/>
                  <a:gd name="T16" fmla="*/ 66 w 271"/>
                  <a:gd name="T17" fmla="*/ 27 h 205"/>
                  <a:gd name="T18" fmla="*/ 88 w 271"/>
                  <a:gd name="T19" fmla="*/ 17 h 205"/>
                  <a:gd name="T20" fmla="*/ 111 w 271"/>
                  <a:gd name="T21" fmla="*/ 8 h 205"/>
                  <a:gd name="T22" fmla="*/ 129 w 271"/>
                  <a:gd name="T23" fmla="*/ 3 h 205"/>
                  <a:gd name="T24" fmla="*/ 154 w 271"/>
                  <a:gd name="T25" fmla="*/ 0 h 205"/>
                  <a:gd name="T26" fmla="*/ 170 w 271"/>
                  <a:gd name="T27" fmla="*/ 0 h 205"/>
                  <a:gd name="T28" fmla="*/ 190 w 271"/>
                  <a:gd name="T29" fmla="*/ 6 h 205"/>
                  <a:gd name="T30" fmla="*/ 207 w 271"/>
                  <a:gd name="T31" fmla="*/ 14 h 205"/>
                  <a:gd name="T32" fmla="*/ 222 w 271"/>
                  <a:gd name="T33" fmla="*/ 24 h 205"/>
                  <a:gd name="T34" fmla="*/ 232 w 271"/>
                  <a:gd name="T35" fmla="*/ 33 h 205"/>
                  <a:gd name="T36" fmla="*/ 245 w 271"/>
                  <a:gd name="T37" fmla="*/ 48 h 205"/>
                  <a:gd name="T38" fmla="*/ 253 w 271"/>
                  <a:gd name="T39" fmla="*/ 65 h 205"/>
                  <a:gd name="T40" fmla="*/ 260 w 271"/>
                  <a:gd name="T41" fmla="*/ 78 h 205"/>
                  <a:gd name="T42" fmla="*/ 265 w 271"/>
                  <a:gd name="T43" fmla="*/ 95 h 205"/>
                  <a:gd name="T44" fmla="*/ 270 w 271"/>
                  <a:gd name="T45" fmla="*/ 111 h 205"/>
                  <a:gd name="T46" fmla="*/ 271 w 271"/>
                  <a:gd name="T47" fmla="*/ 128 h 205"/>
                  <a:gd name="T48" fmla="*/ 271 w 271"/>
                  <a:gd name="T49" fmla="*/ 142 h 205"/>
                  <a:gd name="T50" fmla="*/ 269 w 271"/>
                  <a:gd name="T51" fmla="*/ 158 h 205"/>
                  <a:gd name="T52" fmla="*/ 265 w 271"/>
                  <a:gd name="T53" fmla="*/ 170 h 205"/>
                  <a:gd name="T54" fmla="*/ 262 w 271"/>
                  <a:gd name="T55" fmla="*/ 178 h 205"/>
                  <a:gd name="T56" fmla="*/ 256 w 271"/>
                  <a:gd name="T57" fmla="*/ 185 h 205"/>
                  <a:gd name="T58" fmla="*/ 249 w 271"/>
                  <a:gd name="T59" fmla="*/ 191 h 205"/>
                  <a:gd name="T60" fmla="*/ 240 w 271"/>
                  <a:gd name="T61" fmla="*/ 197 h 205"/>
                  <a:gd name="T62" fmla="*/ 230 w 271"/>
                  <a:gd name="T63" fmla="*/ 202 h 205"/>
                  <a:gd name="T64" fmla="*/ 222 w 271"/>
                  <a:gd name="T65" fmla="*/ 203 h 205"/>
                  <a:gd name="T66" fmla="*/ 212 w 271"/>
                  <a:gd name="T67" fmla="*/ 205 h 205"/>
                  <a:gd name="T68" fmla="*/ 201 w 271"/>
                  <a:gd name="T69" fmla="*/ 205 h 205"/>
                  <a:gd name="T70" fmla="*/ 190 w 271"/>
                  <a:gd name="T71" fmla="*/ 203 h 205"/>
                  <a:gd name="T72" fmla="*/ 180 w 271"/>
                  <a:gd name="T73" fmla="*/ 203 h 205"/>
                  <a:gd name="T74" fmla="*/ 170 w 271"/>
                  <a:gd name="T75" fmla="*/ 202 h 205"/>
                  <a:gd name="T76" fmla="*/ 160 w 271"/>
                  <a:gd name="T77" fmla="*/ 196 h 205"/>
                  <a:gd name="T78" fmla="*/ 150 w 271"/>
                  <a:gd name="T79" fmla="*/ 191 h 205"/>
                  <a:gd name="T80" fmla="*/ 139 w 271"/>
                  <a:gd name="T81" fmla="*/ 179 h 205"/>
                  <a:gd name="T82" fmla="*/ 130 w 271"/>
                  <a:gd name="T83" fmla="*/ 169 h 205"/>
                  <a:gd name="T84" fmla="*/ 123 w 271"/>
                  <a:gd name="T85" fmla="*/ 152 h 205"/>
                  <a:gd name="T86" fmla="*/ 114 w 271"/>
                  <a:gd name="T87" fmla="*/ 138 h 205"/>
                  <a:gd name="T88" fmla="*/ 103 w 271"/>
                  <a:gd name="T89" fmla="*/ 123 h 205"/>
                  <a:gd name="T90" fmla="*/ 96 w 271"/>
                  <a:gd name="T91" fmla="*/ 113 h 205"/>
                  <a:gd name="T92" fmla="*/ 85 w 271"/>
                  <a:gd name="T93" fmla="*/ 98 h 205"/>
                  <a:gd name="T94" fmla="*/ 76 w 271"/>
                  <a:gd name="T95" fmla="*/ 87 h 205"/>
                  <a:gd name="T96" fmla="*/ 66 w 271"/>
                  <a:gd name="T97" fmla="*/ 83 h 205"/>
                  <a:gd name="T98" fmla="*/ 54 w 271"/>
                  <a:gd name="T99" fmla="*/ 78 h 205"/>
                  <a:gd name="T100" fmla="*/ 46 w 271"/>
                  <a:gd name="T101" fmla="*/ 78 h 205"/>
                  <a:gd name="T102" fmla="*/ 41 w 271"/>
                  <a:gd name="T103" fmla="*/ 7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1" h="205">
                    <a:moveTo>
                      <a:pt x="41" y="77"/>
                    </a:moveTo>
                    <a:lnTo>
                      <a:pt x="36" y="75"/>
                    </a:lnTo>
                    <a:lnTo>
                      <a:pt x="32" y="75"/>
                    </a:lnTo>
                    <a:lnTo>
                      <a:pt x="23" y="74"/>
                    </a:lnTo>
                    <a:lnTo>
                      <a:pt x="14" y="72"/>
                    </a:lnTo>
                    <a:lnTo>
                      <a:pt x="0" y="74"/>
                    </a:lnTo>
                    <a:lnTo>
                      <a:pt x="28" y="53"/>
                    </a:lnTo>
                    <a:lnTo>
                      <a:pt x="46" y="39"/>
                    </a:lnTo>
                    <a:lnTo>
                      <a:pt x="66" y="27"/>
                    </a:lnTo>
                    <a:lnTo>
                      <a:pt x="88" y="17"/>
                    </a:lnTo>
                    <a:lnTo>
                      <a:pt x="111" y="8"/>
                    </a:lnTo>
                    <a:lnTo>
                      <a:pt x="129" y="3"/>
                    </a:lnTo>
                    <a:lnTo>
                      <a:pt x="154" y="0"/>
                    </a:lnTo>
                    <a:lnTo>
                      <a:pt x="170" y="0"/>
                    </a:lnTo>
                    <a:lnTo>
                      <a:pt x="190" y="6"/>
                    </a:lnTo>
                    <a:lnTo>
                      <a:pt x="207" y="14"/>
                    </a:lnTo>
                    <a:lnTo>
                      <a:pt x="222" y="24"/>
                    </a:lnTo>
                    <a:lnTo>
                      <a:pt x="232" y="33"/>
                    </a:lnTo>
                    <a:lnTo>
                      <a:pt x="245" y="48"/>
                    </a:lnTo>
                    <a:lnTo>
                      <a:pt x="253" y="65"/>
                    </a:lnTo>
                    <a:lnTo>
                      <a:pt x="260" y="78"/>
                    </a:lnTo>
                    <a:lnTo>
                      <a:pt x="265" y="95"/>
                    </a:lnTo>
                    <a:lnTo>
                      <a:pt x="270" y="111"/>
                    </a:lnTo>
                    <a:lnTo>
                      <a:pt x="271" y="128"/>
                    </a:lnTo>
                    <a:lnTo>
                      <a:pt x="271" y="142"/>
                    </a:lnTo>
                    <a:lnTo>
                      <a:pt x="269" y="158"/>
                    </a:lnTo>
                    <a:lnTo>
                      <a:pt x="265" y="170"/>
                    </a:lnTo>
                    <a:lnTo>
                      <a:pt x="262" y="178"/>
                    </a:lnTo>
                    <a:lnTo>
                      <a:pt x="256" y="185"/>
                    </a:lnTo>
                    <a:lnTo>
                      <a:pt x="249" y="191"/>
                    </a:lnTo>
                    <a:lnTo>
                      <a:pt x="240" y="197"/>
                    </a:lnTo>
                    <a:lnTo>
                      <a:pt x="230" y="202"/>
                    </a:lnTo>
                    <a:lnTo>
                      <a:pt x="222" y="203"/>
                    </a:lnTo>
                    <a:lnTo>
                      <a:pt x="212" y="205"/>
                    </a:lnTo>
                    <a:lnTo>
                      <a:pt x="201" y="205"/>
                    </a:lnTo>
                    <a:lnTo>
                      <a:pt x="190" y="203"/>
                    </a:lnTo>
                    <a:lnTo>
                      <a:pt x="180" y="203"/>
                    </a:lnTo>
                    <a:lnTo>
                      <a:pt x="170" y="202"/>
                    </a:lnTo>
                    <a:lnTo>
                      <a:pt x="160" y="196"/>
                    </a:lnTo>
                    <a:lnTo>
                      <a:pt x="150" y="191"/>
                    </a:lnTo>
                    <a:lnTo>
                      <a:pt x="139" y="179"/>
                    </a:lnTo>
                    <a:lnTo>
                      <a:pt x="130" y="169"/>
                    </a:lnTo>
                    <a:lnTo>
                      <a:pt x="123" y="152"/>
                    </a:lnTo>
                    <a:lnTo>
                      <a:pt x="114" y="138"/>
                    </a:lnTo>
                    <a:lnTo>
                      <a:pt x="103" y="123"/>
                    </a:lnTo>
                    <a:lnTo>
                      <a:pt x="96" y="113"/>
                    </a:lnTo>
                    <a:lnTo>
                      <a:pt x="85" y="98"/>
                    </a:lnTo>
                    <a:lnTo>
                      <a:pt x="76" y="87"/>
                    </a:lnTo>
                    <a:lnTo>
                      <a:pt x="66" y="83"/>
                    </a:lnTo>
                    <a:lnTo>
                      <a:pt x="54" y="78"/>
                    </a:lnTo>
                    <a:lnTo>
                      <a:pt x="46" y="78"/>
                    </a:lnTo>
                    <a:lnTo>
                      <a:pt x="41" y="77"/>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aphicFrame>
        <p:nvGraphicFramePr>
          <p:cNvPr id="4102" name="Object 6"/>
          <p:cNvGraphicFramePr>
            <a:graphicFrameLocks/>
          </p:cNvGraphicFramePr>
          <p:nvPr/>
        </p:nvGraphicFramePr>
        <p:xfrm>
          <a:off x="4267200" y="2286000"/>
          <a:ext cx="2825750" cy="2684463"/>
        </p:xfrm>
        <a:graphic>
          <a:graphicData uri="http://schemas.openxmlformats.org/presentationml/2006/ole">
            <mc:AlternateContent xmlns:mc="http://schemas.openxmlformats.org/markup-compatibility/2006">
              <mc:Choice xmlns:v="urn:schemas-microsoft-com:vml" Requires="v">
                <p:oleObj spid="_x0000_s4223" name="ClipArt" r:id="rId6" imgW="3288960" imgH="3001680" progId="MS_ClipArt_Gallery.2">
                  <p:embed/>
                </p:oleObj>
              </mc:Choice>
              <mc:Fallback>
                <p:oleObj name="ClipArt" r:id="rId6" imgW="3288960" imgH="300168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286000"/>
                        <a:ext cx="2825750" cy="268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p:cNvGraphicFramePr>
          <p:nvPr/>
        </p:nvGraphicFramePr>
        <p:xfrm>
          <a:off x="990600" y="3581400"/>
          <a:ext cx="3441700" cy="2514600"/>
        </p:xfrm>
        <a:graphic>
          <a:graphicData uri="http://schemas.openxmlformats.org/presentationml/2006/ole">
            <mc:AlternateContent xmlns:mc="http://schemas.openxmlformats.org/markup-compatibility/2006">
              <mc:Choice xmlns:v="urn:schemas-microsoft-com:vml" Requires="v">
                <p:oleObj spid="_x0000_s4224" name="ClipArt" r:id="rId8" imgW="3670200" imgH="2666880" progId="MS_ClipArt_Gallery.2">
                  <p:embed/>
                </p:oleObj>
              </mc:Choice>
              <mc:Fallback>
                <p:oleObj name="ClipArt" r:id="rId8" imgW="3670200" imgH="2666880" progId="MS_ClipArt_Gallery.2">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581400"/>
                        <a:ext cx="3441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14400" y="381000"/>
            <a:ext cx="7772400" cy="914400"/>
          </a:xfrm>
        </p:spPr>
        <p:txBody>
          <a:bodyPr/>
          <a:lstStyle/>
          <a:p>
            <a:r>
              <a:rPr lang="en-US" sz="2800"/>
              <a:t>n-Hexane Extractable Material (HEM) and Silica Gel Treated n-Hexane Extractable Material (SGT-HEM)  CONTINUED</a:t>
            </a:r>
          </a:p>
        </p:txBody>
      </p:sp>
      <p:sp>
        <p:nvSpPr>
          <p:cNvPr id="159747" name="Rectangle 3"/>
          <p:cNvSpPr>
            <a:spLocks noGrp="1" noChangeArrowheads="1"/>
          </p:cNvSpPr>
          <p:nvPr>
            <p:ph type="body" idx="1"/>
          </p:nvPr>
        </p:nvSpPr>
        <p:spPr/>
        <p:txBody>
          <a:bodyPr/>
          <a:lstStyle/>
          <a:p>
            <a:pPr>
              <a:lnSpc>
                <a:spcPct val="90000"/>
              </a:lnSpc>
            </a:pPr>
            <a:r>
              <a:rPr lang="en-US" sz="2400" dirty="0"/>
              <a:t>If the SGT-HEM analysis is requested, the HEM is re-dissolved in n-hexane.</a:t>
            </a:r>
          </a:p>
          <a:p>
            <a:pPr>
              <a:lnSpc>
                <a:spcPct val="90000"/>
              </a:lnSpc>
            </a:pPr>
            <a:r>
              <a:rPr lang="en-US" sz="2400" dirty="0">
                <a:solidFill>
                  <a:schemeClr val="accent2"/>
                </a:solidFill>
              </a:rPr>
              <a:t>Silica gel is added to the HEM to remove the absorbable materials.</a:t>
            </a:r>
          </a:p>
          <a:p>
            <a:pPr>
              <a:lnSpc>
                <a:spcPct val="90000"/>
              </a:lnSpc>
            </a:pPr>
            <a:r>
              <a:rPr lang="en-US" sz="2400" dirty="0"/>
              <a:t>The solution is filtered into a pre-weighed aluminum pan to remove the silica gel.</a:t>
            </a:r>
          </a:p>
          <a:p>
            <a:pPr>
              <a:lnSpc>
                <a:spcPct val="90000"/>
              </a:lnSpc>
            </a:pPr>
            <a:r>
              <a:rPr lang="en-US" sz="2400" dirty="0">
                <a:solidFill>
                  <a:schemeClr val="accent2"/>
                </a:solidFill>
              </a:rPr>
              <a:t>The hexane is evaporated and the SGT-HEM is weighed and reported as mg/L.</a:t>
            </a:r>
          </a:p>
          <a:p>
            <a:pPr>
              <a:lnSpc>
                <a:spcPct val="90000"/>
              </a:lnSpc>
            </a:pPr>
            <a:r>
              <a:rPr lang="en-US" sz="2400" dirty="0"/>
              <a:t>SGT-HEM is the material extracted from the water sample and was formerly called TPH – Total Petroleum Hydrocarbon</a:t>
            </a:r>
            <a:r>
              <a:rPr lang="en-US" sz="2400" dirty="0" smtClean="0"/>
              <a:t>.</a:t>
            </a:r>
          </a:p>
          <a:p>
            <a:pPr>
              <a:lnSpc>
                <a:spcPct val="90000"/>
              </a:lnSpc>
            </a:pPr>
            <a:r>
              <a:rPr lang="en-US" sz="2400" dirty="0" smtClean="0"/>
              <a:t>Has a 28 day holding time.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14400" y="457200"/>
            <a:ext cx="7772400" cy="914400"/>
          </a:xfrm>
        </p:spPr>
        <p:txBody>
          <a:bodyPr/>
          <a:lstStyle/>
          <a:p>
            <a:r>
              <a:rPr lang="en-US" sz="2800"/>
              <a:t>n-Hexane Extractable Material (HEM) and Silica Gel Treated n-Hexane Extractable Material (SGT-HEM)  CONTINUED</a:t>
            </a:r>
          </a:p>
        </p:txBody>
      </p:sp>
      <p:pic>
        <p:nvPicPr>
          <p:cNvPr id="197636" name="Picture 4" descr="Bill_O&am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TOX  - Total Organic Halides</a:t>
            </a:r>
          </a:p>
        </p:txBody>
      </p:sp>
      <p:sp>
        <p:nvSpPr>
          <p:cNvPr id="162819" name="Rectangle 3"/>
          <p:cNvSpPr>
            <a:spLocks noGrp="1" noChangeArrowheads="1"/>
          </p:cNvSpPr>
          <p:nvPr>
            <p:ph type="body" idx="1"/>
          </p:nvPr>
        </p:nvSpPr>
        <p:spPr/>
        <p:txBody>
          <a:bodyPr/>
          <a:lstStyle/>
          <a:p>
            <a:pPr>
              <a:lnSpc>
                <a:spcPct val="80000"/>
              </a:lnSpc>
            </a:pPr>
            <a:r>
              <a:rPr lang="en-US" sz="2800"/>
              <a:t>Reference method for </a:t>
            </a:r>
            <a:r>
              <a:rPr lang="en-US" sz="2800" b="1"/>
              <a:t>TOX</a:t>
            </a:r>
            <a:r>
              <a:rPr lang="en-US" sz="2800"/>
              <a:t> is Standard Methods 5320B.</a:t>
            </a:r>
          </a:p>
          <a:p>
            <a:pPr>
              <a:lnSpc>
                <a:spcPct val="80000"/>
              </a:lnSpc>
            </a:pPr>
            <a:r>
              <a:rPr lang="en-US" sz="2800"/>
              <a:t>A 50 mL aliquot of the sample is passed through a column containing 40 mg of activated carbon. The column is washed to remove any trapped inorganic halides and is then combusted to convert the adsorbed organohalides to a titratable species.  It is then titrated electrolytically and measured using a microcoulometric detector.  The TOX is reported as ug/L based on the chloride 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z="4000"/>
              <a:t>TOX  - Total Organic Halides  CONTINUED</a:t>
            </a:r>
          </a:p>
        </p:txBody>
      </p:sp>
      <p:sp>
        <p:nvSpPr>
          <p:cNvPr id="163843" name="Rectangle 3"/>
          <p:cNvSpPr>
            <a:spLocks noGrp="1" noChangeArrowheads="1"/>
          </p:cNvSpPr>
          <p:nvPr>
            <p:ph type="body" idx="1"/>
          </p:nvPr>
        </p:nvSpPr>
        <p:spPr/>
        <p:txBody>
          <a:bodyPr/>
          <a:lstStyle/>
          <a:p>
            <a:r>
              <a:rPr lang="en-US" dirty="0"/>
              <a:t>This method detects all organic halides containing chlorine, bromine and iodine that are adsorbed on the activated carbon.  Fluorine containing compounds are not determined by this method</a:t>
            </a:r>
            <a:r>
              <a:rPr lang="en-US" dirty="0" smtClean="0"/>
              <a:t>.</a:t>
            </a:r>
          </a:p>
          <a:p>
            <a:r>
              <a:rPr lang="en-US" dirty="0" smtClean="0"/>
              <a:t>Has a 28 day holding time.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Osmotic Pressure</a:t>
            </a:r>
          </a:p>
        </p:txBody>
      </p:sp>
      <p:sp>
        <p:nvSpPr>
          <p:cNvPr id="164867" name="Rectangle 3"/>
          <p:cNvSpPr>
            <a:spLocks noGrp="1" noChangeArrowheads="1"/>
          </p:cNvSpPr>
          <p:nvPr>
            <p:ph type="body" idx="1"/>
          </p:nvPr>
        </p:nvSpPr>
        <p:spPr>
          <a:xfrm>
            <a:off x="1371600" y="2057400"/>
            <a:ext cx="7162800" cy="4114800"/>
          </a:xfrm>
        </p:spPr>
        <p:txBody>
          <a:bodyPr/>
          <a:lstStyle/>
          <a:p>
            <a:r>
              <a:rPr lang="en-US" sz="2800" dirty="0"/>
              <a:t>This testing procedure is a BOL developed method and is based on the instrument manufacturer references.</a:t>
            </a:r>
          </a:p>
          <a:p>
            <a:r>
              <a:rPr lang="en-US" sz="2800" dirty="0"/>
              <a:t>A 20 </a:t>
            </a:r>
            <a:r>
              <a:rPr lang="en-US" sz="2800" dirty="0" err="1"/>
              <a:t>uL</a:t>
            </a:r>
            <a:r>
              <a:rPr lang="en-US" sz="2800" dirty="0"/>
              <a:t> aliquot of the water sample is pipetted into a sample tube and placed into the </a:t>
            </a:r>
            <a:r>
              <a:rPr lang="en-US" sz="2800" dirty="0" err="1"/>
              <a:t>osmometer</a:t>
            </a:r>
            <a:r>
              <a:rPr lang="en-US" sz="2800" dirty="0"/>
              <a:t> for analysis.  The </a:t>
            </a:r>
            <a:r>
              <a:rPr lang="en-US" sz="2800" b="1" dirty="0"/>
              <a:t>osmotic pressure</a:t>
            </a:r>
            <a:r>
              <a:rPr lang="en-US" sz="2800" dirty="0"/>
              <a:t> is measured by the instrument and reported as </a:t>
            </a:r>
            <a:r>
              <a:rPr lang="en-US" sz="2800" dirty="0" err="1"/>
              <a:t>mOsmol</a:t>
            </a:r>
            <a:r>
              <a:rPr lang="en-US" sz="2800" dirty="0"/>
              <a:t>/kg H</a:t>
            </a:r>
            <a:r>
              <a:rPr lang="en-US" sz="2800" baseline="-25000" dirty="0"/>
              <a:t>2</a:t>
            </a:r>
            <a:r>
              <a:rPr lang="en-US" sz="2800" dirty="0"/>
              <a:t>O. </a:t>
            </a:r>
            <a:endParaRPr lang="en-US" sz="2800" dirty="0" smtClean="0"/>
          </a:p>
          <a:p>
            <a:r>
              <a:rPr lang="en-US" sz="2800" dirty="0" smtClean="0"/>
              <a:t>Has a 48 hour holding time.</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z="4000"/>
              <a:t>Osmotic Pressure   CONTINUED</a:t>
            </a:r>
          </a:p>
        </p:txBody>
      </p:sp>
      <p:sp>
        <p:nvSpPr>
          <p:cNvPr id="165891" name="Rectangle 3"/>
          <p:cNvSpPr>
            <a:spLocks noGrp="1" noChangeArrowheads="1"/>
          </p:cNvSpPr>
          <p:nvPr>
            <p:ph type="body" idx="1"/>
          </p:nvPr>
        </p:nvSpPr>
        <p:spPr/>
        <p:txBody>
          <a:bodyPr/>
          <a:lstStyle/>
          <a:p>
            <a:pPr>
              <a:lnSpc>
                <a:spcPct val="90000"/>
              </a:lnSpc>
            </a:pPr>
            <a:r>
              <a:rPr lang="en-US"/>
              <a:t>Measuring the osmolality of a water sample is a way of determining the freezing point depression of that sample.  Since the amount of total dissolved solids in a sample is directly proportional to the freezing point depression, knowledge of the freezing point depression aids in characterizing the severity of a pollution source.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3600"/>
              <a:t>Total Solids, Total Suspended Solids (TSS) &amp; Total Dissolved Solids (TDS)</a:t>
            </a:r>
            <a:br>
              <a:rPr lang="en-US" sz="3600"/>
            </a:br>
            <a:endParaRPr lang="en-US" sz="3600"/>
          </a:p>
        </p:txBody>
      </p:sp>
      <p:sp>
        <p:nvSpPr>
          <p:cNvPr id="168963" name="Rectangle 3"/>
          <p:cNvSpPr>
            <a:spLocks noGrp="1" noChangeArrowheads="1"/>
          </p:cNvSpPr>
          <p:nvPr>
            <p:ph type="body" idx="1"/>
          </p:nvPr>
        </p:nvSpPr>
        <p:spPr>
          <a:xfrm>
            <a:off x="1371600" y="2057400"/>
            <a:ext cx="7162800" cy="4419600"/>
          </a:xfrm>
        </p:spPr>
        <p:txBody>
          <a:bodyPr/>
          <a:lstStyle/>
          <a:p>
            <a:r>
              <a:rPr lang="en-US" sz="2800" dirty="0"/>
              <a:t>Solids refer to matter suspended or dissolved in water, wastewater or mine drainage samples.</a:t>
            </a:r>
          </a:p>
          <a:p>
            <a:r>
              <a:rPr lang="en-US" sz="2800" b="1" dirty="0">
                <a:solidFill>
                  <a:schemeClr val="accent2"/>
                </a:solidFill>
              </a:rPr>
              <a:t>Total solids</a:t>
            </a:r>
            <a:r>
              <a:rPr lang="en-US" sz="2800" dirty="0">
                <a:solidFill>
                  <a:schemeClr val="accent2"/>
                </a:solidFill>
              </a:rPr>
              <a:t> (TSOL) is the material left in the dish after evaporation at 105 </a:t>
            </a:r>
            <a:r>
              <a:rPr lang="en-US" sz="2800" baseline="30000" dirty="0" err="1">
                <a:solidFill>
                  <a:schemeClr val="accent2"/>
                </a:solidFill>
              </a:rPr>
              <a:t>o</a:t>
            </a:r>
            <a:r>
              <a:rPr lang="en-US" sz="2800" dirty="0" err="1">
                <a:solidFill>
                  <a:schemeClr val="accent2"/>
                </a:solidFill>
              </a:rPr>
              <a:t>C.</a:t>
            </a:r>
            <a:endParaRPr lang="en-US" sz="2800" dirty="0">
              <a:solidFill>
                <a:schemeClr val="accent2"/>
              </a:solidFill>
            </a:endParaRPr>
          </a:p>
          <a:p>
            <a:r>
              <a:rPr lang="en-US" sz="2800" dirty="0"/>
              <a:t>TSOL includes the TSS and TDS portions.</a:t>
            </a:r>
          </a:p>
          <a:p>
            <a:r>
              <a:rPr lang="en-US" sz="2800" dirty="0">
                <a:solidFill>
                  <a:schemeClr val="accent2"/>
                </a:solidFill>
              </a:rPr>
              <a:t>Reference method for TSOL is USGS-I-3750.</a:t>
            </a:r>
          </a:p>
          <a:p>
            <a:r>
              <a:rPr lang="en-US" sz="2800" dirty="0"/>
              <a:t>TSOL is reported as mg/L</a:t>
            </a:r>
            <a:r>
              <a:rPr lang="en-US" sz="2800" dirty="0" smtClean="0"/>
              <a:t>.</a:t>
            </a:r>
          </a:p>
          <a:p>
            <a:r>
              <a:rPr lang="en-US" sz="2800" dirty="0" smtClean="0"/>
              <a:t>Has a 7 day holding time.</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z="3600"/>
              <a:t>Total Suspended Solids (TSS)</a:t>
            </a:r>
            <a:br>
              <a:rPr lang="en-US" sz="3600"/>
            </a:br>
            <a:endParaRPr lang="en-US" sz="3600"/>
          </a:p>
        </p:txBody>
      </p:sp>
      <p:sp>
        <p:nvSpPr>
          <p:cNvPr id="169987" name="Rectangle 3"/>
          <p:cNvSpPr>
            <a:spLocks noGrp="1" noChangeArrowheads="1"/>
          </p:cNvSpPr>
          <p:nvPr>
            <p:ph type="body" idx="1"/>
          </p:nvPr>
        </p:nvSpPr>
        <p:spPr>
          <a:xfrm>
            <a:off x="1447800" y="2057400"/>
            <a:ext cx="7162800" cy="4114800"/>
          </a:xfrm>
        </p:spPr>
        <p:txBody>
          <a:bodyPr/>
          <a:lstStyle/>
          <a:p>
            <a:pPr>
              <a:lnSpc>
                <a:spcPct val="80000"/>
              </a:lnSpc>
            </a:pPr>
            <a:r>
              <a:rPr lang="en-US" sz="2800" b="1" dirty="0"/>
              <a:t>Total suspended solids</a:t>
            </a:r>
            <a:r>
              <a:rPr lang="en-US" sz="2800" dirty="0"/>
              <a:t> (TSS) is the portion of material retained by the filter and is dried at 105</a:t>
            </a:r>
            <a:r>
              <a:rPr lang="en-US" sz="2800" baseline="30000" dirty="0"/>
              <a:t>o</a:t>
            </a:r>
            <a:r>
              <a:rPr lang="en-US" sz="2800" dirty="0"/>
              <a:t>C.</a:t>
            </a:r>
          </a:p>
          <a:p>
            <a:pPr>
              <a:lnSpc>
                <a:spcPct val="80000"/>
              </a:lnSpc>
            </a:pPr>
            <a:r>
              <a:rPr lang="en-US" sz="2800" dirty="0">
                <a:solidFill>
                  <a:schemeClr val="accent2"/>
                </a:solidFill>
              </a:rPr>
              <a:t>We have three (3) automated weighing systems – robots – used only to weigh the crucibles that are used for the TSS analysis.</a:t>
            </a:r>
          </a:p>
          <a:p>
            <a:pPr>
              <a:lnSpc>
                <a:spcPct val="80000"/>
              </a:lnSpc>
            </a:pPr>
            <a:r>
              <a:rPr lang="en-US" sz="2800" dirty="0"/>
              <a:t>The samples are poured and filtered by one of the Solids area team members. </a:t>
            </a:r>
          </a:p>
          <a:p>
            <a:pPr>
              <a:lnSpc>
                <a:spcPct val="80000"/>
              </a:lnSpc>
            </a:pPr>
            <a:r>
              <a:rPr lang="en-US" sz="2800" dirty="0">
                <a:solidFill>
                  <a:schemeClr val="accent2"/>
                </a:solidFill>
              </a:rPr>
              <a:t>Reference method for TSS is USGS-I-3765.</a:t>
            </a:r>
            <a:endParaRPr lang="en-US" sz="2800" dirty="0"/>
          </a:p>
          <a:p>
            <a:pPr>
              <a:lnSpc>
                <a:spcPct val="80000"/>
              </a:lnSpc>
            </a:pPr>
            <a:r>
              <a:rPr lang="en-US" sz="2800" dirty="0"/>
              <a:t>TSS is reported as mg/L</a:t>
            </a:r>
            <a:r>
              <a:rPr lang="en-US" sz="2800" dirty="0" smtClean="0"/>
              <a:t>.</a:t>
            </a:r>
          </a:p>
          <a:p>
            <a:pPr>
              <a:lnSpc>
                <a:spcPct val="80000"/>
              </a:lnSpc>
            </a:pPr>
            <a:r>
              <a:rPr lang="en-US" sz="2800" dirty="0" smtClean="0"/>
              <a:t>Has a 7 day holding time.</a:t>
            </a:r>
            <a:endParaRPr lang="en-US" sz="2800" dirty="0"/>
          </a:p>
          <a:p>
            <a:pPr>
              <a:lnSpc>
                <a:spcPct val="80000"/>
              </a:lnSpc>
            </a:pP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z="3200"/>
              <a:t>Total Suspended Solids (TSS)   CONTINUED</a:t>
            </a:r>
          </a:p>
        </p:txBody>
      </p:sp>
      <p:pic>
        <p:nvPicPr>
          <p:cNvPr id="191492" name="Picture 4" descr="SolidsRobot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574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z="3200"/>
              <a:t>Total Suspended Solids (TSS)   CONTINUED</a:t>
            </a:r>
          </a:p>
        </p:txBody>
      </p:sp>
      <p:pic>
        <p:nvPicPr>
          <p:cNvPr id="203780" name="Picture 4" descr="Joe_TS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828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57" name="Group 13"/>
          <p:cNvGrpSpPr>
            <a:grpSpLocks/>
          </p:cNvGrpSpPr>
          <p:nvPr/>
        </p:nvGrpSpPr>
        <p:grpSpPr bwMode="auto">
          <a:xfrm>
            <a:off x="1219200" y="1066800"/>
            <a:ext cx="7239000" cy="1371600"/>
            <a:chOff x="672" y="720"/>
            <a:chExt cx="4560" cy="768"/>
          </a:xfrm>
        </p:grpSpPr>
        <p:grpSp>
          <p:nvGrpSpPr>
            <p:cNvPr id="6155" name="Group 11"/>
            <p:cNvGrpSpPr>
              <a:grpSpLocks/>
            </p:cNvGrpSpPr>
            <p:nvPr/>
          </p:nvGrpSpPr>
          <p:grpSpPr bwMode="auto">
            <a:xfrm>
              <a:off x="672" y="720"/>
              <a:ext cx="4560" cy="768"/>
              <a:chOff x="672" y="720"/>
              <a:chExt cx="4560" cy="768"/>
            </a:xfrm>
          </p:grpSpPr>
          <p:sp>
            <p:nvSpPr>
              <p:cNvPr id="6152" name="Rectangle 8"/>
              <p:cNvSpPr>
                <a:spLocks noChangeArrowheads="1"/>
              </p:cNvSpPr>
              <p:nvPr/>
            </p:nvSpPr>
            <p:spPr bwMode="auto">
              <a:xfrm>
                <a:off x="672" y="720"/>
                <a:ext cx="4560" cy="452"/>
              </a:xfrm>
              <a:prstGeom prst="rect">
                <a:avLst/>
              </a:prstGeom>
              <a:solidFill>
                <a:srgbClr val="FF99CC"/>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53" name="AutoShape 9"/>
              <p:cNvSpPr>
                <a:spLocks noChangeArrowheads="1"/>
              </p:cNvSpPr>
              <p:nvPr/>
            </p:nvSpPr>
            <p:spPr bwMode="auto">
              <a:xfrm>
                <a:off x="1458" y="1172"/>
                <a:ext cx="564" cy="316"/>
              </a:xfrm>
              <a:prstGeom prst="downArrow">
                <a:avLst>
                  <a:gd name="adj1" fmla="val 50000"/>
                  <a:gd name="adj2" fmla="val 50014"/>
                </a:avLst>
              </a:prstGeom>
              <a:solidFill>
                <a:srgbClr val="FF99CC"/>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54" name="AutoShape 10"/>
              <p:cNvSpPr>
                <a:spLocks noChangeArrowheads="1"/>
              </p:cNvSpPr>
              <p:nvPr/>
            </p:nvSpPr>
            <p:spPr bwMode="auto">
              <a:xfrm>
                <a:off x="3882" y="1172"/>
                <a:ext cx="564" cy="316"/>
              </a:xfrm>
              <a:prstGeom prst="downArrow">
                <a:avLst>
                  <a:gd name="adj1" fmla="val 50000"/>
                  <a:gd name="adj2" fmla="val 50014"/>
                </a:avLst>
              </a:prstGeom>
              <a:solidFill>
                <a:srgbClr val="FF99CC"/>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6156" name="Rectangle 12"/>
            <p:cNvSpPr>
              <a:spLocks noChangeArrowheads="1"/>
            </p:cNvSpPr>
            <p:nvPr/>
          </p:nvSpPr>
          <p:spPr bwMode="auto">
            <a:xfrm>
              <a:off x="2208" y="720"/>
              <a:ext cx="1392" cy="45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sz="2000">
                  <a:solidFill>
                    <a:srgbClr val="063DE8"/>
                  </a:solidFill>
                </a:rPr>
                <a:t>Coal Analysis</a:t>
              </a:r>
              <a:endParaRPr lang="en-US" sz="2000" b="0">
                <a:solidFill>
                  <a:srgbClr val="063DE8"/>
                </a:solidFill>
              </a:endParaRPr>
            </a:p>
            <a:p>
              <a:pPr algn="ctr">
                <a:buClrTx/>
                <a:buSzTx/>
                <a:buFontTx/>
                <a:buNone/>
              </a:pPr>
              <a:r>
                <a:rPr lang="en-US">
                  <a:solidFill>
                    <a:srgbClr val="063DE8"/>
                  </a:solidFill>
                </a:rPr>
                <a:t>SAC 302</a:t>
              </a:r>
              <a:endParaRPr lang="en-US" sz="2400">
                <a:solidFill>
                  <a:srgbClr val="063DE8"/>
                </a:solidFill>
              </a:endParaRPr>
            </a:p>
          </p:txBody>
        </p:sp>
      </p:grpSp>
      <p:grpSp>
        <p:nvGrpSpPr>
          <p:cNvPr id="6170" name="Group 26"/>
          <p:cNvGrpSpPr>
            <a:grpSpLocks/>
          </p:cNvGrpSpPr>
          <p:nvPr/>
        </p:nvGrpSpPr>
        <p:grpSpPr bwMode="auto">
          <a:xfrm>
            <a:off x="1447800" y="4114800"/>
            <a:ext cx="3048000" cy="1447800"/>
            <a:chOff x="912" y="2592"/>
            <a:chExt cx="1920" cy="912"/>
          </a:xfrm>
        </p:grpSpPr>
        <p:sp>
          <p:nvSpPr>
            <p:cNvPr id="6158" name="Rectangle 14"/>
            <p:cNvSpPr>
              <a:spLocks noChangeArrowheads="1"/>
            </p:cNvSpPr>
            <p:nvPr/>
          </p:nvSpPr>
          <p:spPr bwMode="auto">
            <a:xfrm>
              <a:off x="912" y="2592"/>
              <a:ext cx="1920" cy="528"/>
            </a:xfrm>
            <a:prstGeom prst="rect">
              <a:avLst/>
            </a:prstGeom>
            <a:solidFill>
              <a:srgbClr val="00CC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ctr">
                <a:buClrTx/>
                <a:buSzTx/>
                <a:buFontTx/>
                <a:buNone/>
              </a:pPr>
              <a:r>
                <a:rPr lang="en-US">
                  <a:solidFill>
                    <a:srgbClr val="7B00E4"/>
                  </a:solidFill>
                </a:rPr>
                <a:t>%  Sulfur</a:t>
              </a:r>
            </a:p>
            <a:p>
              <a:pPr algn="ctr">
                <a:buClrTx/>
                <a:buSzTx/>
                <a:buFontTx/>
                <a:buNone/>
              </a:pPr>
              <a:r>
                <a:rPr lang="en-US" sz="1600">
                  <a:solidFill>
                    <a:srgbClr val="7B00E4"/>
                  </a:solidFill>
                </a:rPr>
                <a:t>RSVARIO</a:t>
              </a:r>
              <a:endParaRPr lang="en-US">
                <a:solidFill>
                  <a:srgbClr val="7B00E4"/>
                </a:solidFill>
              </a:endParaRPr>
            </a:p>
          </p:txBody>
        </p:sp>
        <p:sp>
          <p:nvSpPr>
            <p:cNvPr id="6159" name="AutoShape 15"/>
            <p:cNvSpPr>
              <a:spLocks noChangeArrowheads="1"/>
            </p:cNvSpPr>
            <p:nvPr/>
          </p:nvSpPr>
          <p:spPr bwMode="auto">
            <a:xfrm>
              <a:off x="1680" y="3115"/>
              <a:ext cx="384" cy="389"/>
            </a:xfrm>
            <a:prstGeom prst="downArrow">
              <a:avLst>
                <a:gd name="adj1" fmla="val 50000"/>
                <a:gd name="adj2" fmla="val 50665"/>
              </a:avLst>
            </a:prstGeom>
            <a:solidFill>
              <a:srgbClr val="00CC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6169" name="Group 25"/>
          <p:cNvGrpSpPr>
            <a:grpSpLocks/>
          </p:cNvGrpSpPr>
          <p:nvPr/>
        </p:nvGrpSpPr>
        <p:grpSpPr bwMode="auto">
          <a:xfrm>
            <a:off x="1676400" y="2590800"/>
            <a:ext cx="6705600" cy="1336675"/>
            <a:chOff x="1056" y="1632"/>
            <a:chExt cx="4224" cy="842"/>
          </a:xfrm>
        </p:grpSpPr>
        <p:grpSp>
          <p:nvGrpSpPr>
            <p:cNvPr id="6151" name="Group 7"/>
            <p:cNvGrpSpPr>
              <a:grpSpLocks/>
            </p:cNvGrpSpPr>
            <p:nvPr/>
          </p:nvGrpSpPr>
          <p:grpSpPr bwMode="auto">
            <a:xfrm>
              <a:off x="1056" y="1632"/>
              <a:ext cx="4224" cy="842"/>
              <a:chOff x="384" y="1510"/>
              <a:chExt cx="4896" cy="842"/>
            </a:xfrm>
          </p:grpSpPr>
          <p:sp>
            <p:nvSpPr>
              <p:cNvPr id="6148" name="Rectangle 4"/>
              <p:cNvSpPr>
                <a:spLocks noChangeArrowheads="1"/>
              </p:cNvSpPr>
              <p:nvPr/>
            </p:nvSpPr>
            <p:spPr bwMode="auto">
              <a:xfrm>
                <a:off x="384" y="1510"/>
                <a:ext cx="4896" cy="497"/>
              </a:xfrm>
              <a:prstGeom prst="rect">
                <a:avLst/>
              </a:prstGeom>
              <a:solidFill>
                <a:srgbClr val="CC99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49" name="AutoShape 5"/>
              <p:cNvSpPr>
                <a:spLocks noChangeArrowheads="1"/>
              </p:cNvSpPr>
              <p:nvPr/>
            </p:nvSpPr>
            <p:spPr bwMode="auto">
              <a:xfrm>
                <a:off x="1229" y="2007"/>
                <a:ext cx="603" cy="345"/>
              </a:xfrm>
              <a:prstGeom prst="downArrow">
                <a:avLst>
                  <a:gd name="adj1" fmla="val 50000"/>
                  <a:gd name="adj2" fmla="val 50014"/>
                </a:avLst>
              </a:prstGeom>
              <a:solidFill>
                <a:srgbClr val="CC99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50" name="AutoShape 6"/>
              <p:cNvSpPr>
                <a:spLocks noChangeArrowheads="1"/>
              </p:cNvSpPr>
              <p:nvPr/>
            </p:nvSpPr>
            <p:spPr bwMode="auto">
              <a:xfrm>
                <a:off x="3832" y="2007"/>
                <a:ext cx="603" cy="345"/>
              </a:xfrm>
              <a:prstGeom prst="downArrow">
                <a:avLst>
                  <a:gd name="adj1" fmla="val 50000"/>
                  <a:gd name="adj2" fmla="val 50014"/>
                </a:avLst>
              </a:prstGeom>
              <a:solidFill>
                <a:srgbClr val="CC99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6161" name="Rectangle 17"/>
            <p:cNvSpPr>
              <a:spLocks noChangeArrowheads="1"/>
            </p:cNvSpPr>
            <p:nvPr/>
          </p:nvSpPr>
          <p:spPr bwMode="auto">
            <a:xfrm>
              <a:off x="2016" y="1680"/>
              <a:ext cx="2112" cy="46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a:solidFill>
                    <a:srgbClr val="00FFCC"/>
                  </a:solidFill>
                </a:rPr>
                <a:t>% Air Dry Loss</a:t>
              </a:r>
            </a:p>
            <a:p>
              <a:pPr algn="ctr">
                <a:buClrTx/>
                <a:buSzTx/>
                <a:buFontTx/>
                <a:buNone/>
              </a:pPr>
              <a:r>
                <a:rPr lang="en-US" sz="1600">
                  <a:solidFill>
                    <a:srgbClr val="00FFCC"/>
                  </a:solidFill>
                </a:rPr>
                <a:t>R MOISTURE  AIR</a:t>
              </a:r>
              <a:endParaRPr lang="en-US">
                <a:solidFill>
                  <a:srgbClr val="00FFCC"/>
                </a:solidFill>
              </a:endParaRPr>
            </a:p>
          </p:txBody>
        </p:sp>
      </p:grpSp>
      <p:sp>
        <p:nvSpPr>
          <p:cNvPr id="6162" name="Rectangle 18"/>
          <p:cNvSpPr>
            <a:spLocks noGrp="1" noChangeArrowheads="1"/>
          </p:cNvSpPr>
          <p:nvPr>
            <p:ph type="title"/>
          </p:nvPr>
        </p:nvSpPr>
        <p:spPr>
          <a:xfrm>
            <a:off x="1143000" y="304800"/>
            <a:ext cx="6921500" cy="461963"/>
          </a:xfrm>
          <a:solidFill>
            <a:srgbClr val="62BED0"/>
          </a:solidFill>
          <a:ln w="12700" cap="flat">
            <a:solidFill>
              <a:schemeClr val="tx1"/>
            </a:solidFill>
            <a:miter lim="800000"/>
            <a:headEnd/>
            <a:tailEnd/>
          </a:ln>
        </p:spPr>
        <p:txBody>
          <a:bodyPr lIns="92075" tIns="46038" rIns="92075" bIns="46038"/>
          <a:lstStyle/>
          <a:p>
            <a:r>
              <a:rPr lang="en-US" sz="2800" b="1">
                <a:solidFill>
                  <a:srgbClr val="F76681"/>
                </a:solidFill>
              </a:rPr>
              <a:t>                          </a:t>
            </a:r>
            <a:r>
              <a:rPr lang="en-US" sz="2800" b="1">
                <a:solidFill>
                  <a:srgbClr val="F5F965"/>
                </a:solidFill>
              </a:rPr>
              <a:t>Coal Flowchart</a:t>
            </a:r>
            <a:endParaRPr lang="en-US" sz="2800" b="1">
              <a:solidFill>
                <a:srgbClr val="F76681"/>
              </a:solidFill>
            </a:endParaRPr>
          </a:p>
        </p:txBody>
      </p:sp>
      <p:grpSp>
        <p:nvGrpSpPr>
          <p:cNvPr id="6171" name="Group 27"/>
          <p:cNvGrpSpPr>
            <a:grpSpLocks/>
          </p:cNvGrpSpPr>
          <p:nvPr/>
        </p:nvGrpSpPr>
        <p:grpSpPr bwMode="auto">
          <a:xfrm>
            <a:off x="5257800" y="4114800"/>
            <a:ext cx="3200400" cy="1403350"/>
            <a:chOff x="3312" y="2592"/>
            <a:chExt cx="2016" cy="884"/>
          </a:xfrm>
        </p:grpSpPr>
        <p:sp>
          <p:nvSpPr>
            <p:cNvPr id="6163" name="Rectangle 19"/>
            <p:cNvSpPr>
              <a:spLocks noChangeArrowheads="1"/>
            </p:cNvSpPr>
            <p:nvPr/>
          </p:nvSpPr>
          <p:spPr bwMode="auto">
            <a:xfrm>
              <a:off x="3312" y="2592"/>
              <a:ext cx="2016" cy="576"/>
            </a:xfrm>
            <a:prstGeom prst="rect">
              <a:avLst/>
            </a:prstGeom>
            <a:solidFill>
              <a:srgbClr val="00CC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64" name="AutoShape 20"/>
            <p:cNvSpPr>
              <a:spLocks noChangeArrowheads="1"/>
            </p:cNvSpPr>
            <p:nvPr/>
          </p:nvSpPr>
          <p:spPr bwMode="auto">
            <a:xfrm>
              <a:off x="4128" y="3120"/>
              <a:ext cx="400" cy="356"/>
            </a:xfrm>
            <a:prstGeom prst="downArrow">
              <a:avLst>
                <a:gd name="adj1" fmla="val 50000"/>
                <a:gd name="adj2" fmla="val 50014"/>
              </a:avLst>
            </a:prstGeom>
            <a:solidFill>
              <a:srgbClr val="00CC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65" name="Rectangle 21"/>
            <p:cNvSpPr>
              <a:spLocks noChangeArrowheads="1"/>
            </p:cNvSpPr>
            <p:nvPr/>
          </p:nvSpPr>
          <p:spPr bwMode="auto">
            <a:xfrm>
              <a:off x="3694" y="2640"/>
              <a:ext cx="1346" cy="46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a:solidFill>
                    <a:srgbClr val="7B00E4"/>
                  </a:solidFill>
                </a:rPr>
                <a:t>% Moisture</a:t>
              </a:r>
            </a:p>
            <a:p>
              <a:pPr algn="ctr">
                <a:buClrTx/>
                <a:buSzTx/>
                <a:buFontTx/>
                <a:buNone/>
              </a:pPr>
              <a:r>
                <a:rPr lang="en-US" sz="1600">
                  <a:solidFill>
                    <a:srgbClr val="7B00E4"/>
                  </a:solidFill>
                </a:rPr>
                <a:t>RMOIST RESIDUAL</a:t>
              </a:r>
            </a:p>
          </p:txBody>
        </p:sp>
      </p:grpSp>
      <p:grpSp>
        <p:nvGrpSpPr>
          <p:cNvPr id="6173" name="Group 29"/>
          <p:cNvGrpSpPr>
            <a:grpSpLocks/>
          </p:cNvGrpSpPr>
          <p:nvPr/>
        </p:nvGrpSpPr>
        <p:grpSpPr bwMode="auto">
          <a:xfrm>
            <a:off x="5410200" y="5715000"/>
            <a:ext cx="2819400" cy="825500"/>
            <a:chOff x="3552" y="3600"/>
            <a:chExt cx="1632" cy="520"/>
          </a:xfrm>
        </p:grpSpPr>
        <p:sp>
          <p:nvSpPr>
            <p:cNvPr id="6147" name="Rectangle 3"/>
            <p:cNvSpPr>
              <a:spLocks noChangeArrowheads="1"/>
            </p:cNvSpPr>
            <p:nvPr/>
          </p:nvSpPr>
          <p:spPr bwMode="auto">
            <a:xfrm>
              <a:off x="3552" y="3600"/>
              <a:ext cx="1632" cy="520"/>
            </a:xfrm>
            <a:prstGeom prst="rect">
              <a:avLst/>
            </a:prstGeom>
            <a:solidFill>
              <a:srgbClr val="9BFDB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67" name="Rectangle 23"/>
            <p:cNvSpPr>
              <a:spLocks noChangeArrowheads="1"/>
            </p:cNvSpPr>
            <p:nvPr/>
          </p:nvSpPr>
          <p:spPr bwMode="auto">
            <a:xfrm>
              <a:off x="3888" y="3600"/>
              <a:ext cx="960"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a:solidFill>
                    <a:srgbClr val="009688"/>
                  </a:solidFill>
                </a:rPr>
                <a:t>% Ash</a:t>
              </a:r>
            </a:p>
            <a:p>
              <a:pPr algn="ctr">
                <a:buClrTx/>
                <a:buSzTx/>
                <a:buFontTx/>
                <a:buNone/>
              </a:pPr>
              <a:r>
                <a:rPr lang="en-US" sz="1600">
                  <a:solidFill>
                    <a:srgbClr val="009688"/>
                  </a:solidFill>
                </a:rPr>
                <a:t>RASH SOLID</a:t>
              </a:r>
              <a:endParaRPr lang="en-US">
                <a:solidFill>
                  <a:srgbClr val="009688"/>
                </a:solidFill>
              </a:endParaRPr>
            </a:p>
          </p:txBody>
        </p:sp>
      </p:grpSp>
      <p:grpSp>
        <p:nvGrpSpPr>
          <p:cNvPr id="6172" name="Group 28"/>
          <p:cNvGrpSpPr>
            <a:grpSpLocks/>
          </p:cNvGrpSpPr>
          <p:nvPr/>
        </p:nvGrpSpPr>
        <p:grpSpPr bwMode="auto">
          <a:xfrm>
            <a:off x="1447800" y="5638800"/>
            <a:ext cx="2514600" cy="838200"/>
            <a:chOff x="912" y="3552"/>
            <a:chExt cx="1584" cy="528"/>
          </a:xfrm>
        </p:grpSpPr>
        <p:sp>
          <p:nvSpPr>
            <p:cNvPr id="6146" name="Rectangle 2"/>
            <p:cNvSpPr>
              <a:spLocks noChangeArrowheads="1"/>
            </p:cNvSpPr>
            <p:nvPr/>
          </p:nvSpPr>
          <p:spPr bwMode="auto">
            <a:xfrm>
              <a:off x="912" y="3552"/>
              <a:ext cx="1584" cy="528"/>
            </a:xfrm>
            <a:prstGeom prst="rect">
              <a:avLst/>
            </a:prstGeom>
            <a:solidFill>
              <a:srgbClr val="9BFDB2"/>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168" name="Rectangle 24"/>
            <p:cNvSpPr>
              <a:spLocks noChangeArrowheads="1"/>
            </p:cNvSpPr>
            <p:nvPr/>
          </p:nvSpPr>
          <p:spPr bwMode="auto">
            <a:xfrm>
              <a:off x="1152" y="3552"/>
              <a:ext cx="1104"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buClrTx/>
                <a:buSzTx/>
                <a:buFontTx/>
                <a:buNone/>
              </a:pPr>
              <a:r>
                <a:rPr lang="en-US">
                  <a:solidFill>
                    <a:srgbClr val="009688"/>
                  </a:solidFill>
                </a:rPr>
                <a:t>BTU Analysis</a:t>
              </a:r>
            </a:p>
            <a:p>
              <a:pPr algn="ctr">
                <a:buClrTx/>
                <a:buSzTx/>
                <a:buFontTx/>
                <a:buNone/>
              </a:pPr>
              <a:r>
                <a:rPr lang="en-US" sz="1600">
                  <a:solidFill>
                    <a:srgbClr val="009688"/>
                  </a:solidFill>
                </a:rPr>
                <a:t>RBTU</a:t>
              </a:r>
              <a:endParaRPr lang="en-US">
                <a:solidFill>
                  <a:srgbClr val="009688"/>
                </a:solidFill>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6169"/>
                                        </p:tgtEl>
                                        <p:attrNameLst>
                                          <p:attrName>style.visibility</p:attrName>
                                        </p:attrNameLst>
                                      </p:cBhvr>
                                      <p:to>
                                        <p:strVal val="visible"/>
                                      </p:to>
                                    </p:set>
                                    <p:anim calcmode="lin" valueType="num">
                                      <p:cBhvr>
                                        <p:cTn id="7" dur="500" fill="hold"/>
                                        <p:tgtEl>
                                          <p:spTgt spid="6169"/>
                                        </p:tgtEl>
                                        <p:attrNameLst>
                                          <p:attrName>ppt_x</p:attrName>
                                        </p:attrNameLst>
                                      </p:cBhvr>
                                      <p:tavLst>
                                        <p:tav tm="0">
                                          <p:val>
                                            <p:strVal val="#ppt_x"/>
                                          </p:val>
                                        </p:tav>
                                        <p:tav tm="100000">
                                          <p:val>
                                            <p:strVal val="#ppt_x"/>
                                          </p:val>
                                        </p:tav>
                                      </p:tavLst>
                                    </p:anim>
                                    <p:anim calcmode="lin" valueType="num">
                                      <p:cBhvr>
                                        <p:cTn id="8" dur="500" fill="hold"/>
                                        <p:tgtEl>
                                          <p:spTgt spid="6169"/>
                                        </p:tgtEl>
                                        <p:attrNameLst>
                                          <p:attrName>ppt_y</p:attrName>
                                        </p:attrNameLst>
                                      </p:cBhvr>
                                      <p:tavLst>
                                        <p:tav tm="0">
                                          <p:val>
                                            <p:strVal val="#ppt_y-#ppt_h/2"/>
                                          </p:val>
                                        </p:tav>
                                        <p:tav tm="100000">
                                          <p:val>
                                            <p:strVal val="#ppt_y"/>
                                          </p:val>
                                        </p:tav>
                                      </p:tavLst>
                                    </p:anim>
                                    <p:anim calcmode="lin" valueType="num">
                                      <p:cBhvr>
                                        <p:cTn id="9" dur="500" fill="hold"/>
                                        <p:tgtEl>
                                          <p:spTgt spid="6169"/>
                                        </p:tgtEl>
                                        <p:attrNameLst>
                                          <p:attrName>ppt_w</p:attrName>
                                        </p:attrNameLst>
                                      </p:cBhvr>
                                      <p:tavLst>
                                        <p:tav tm="0">
                                          <p:val>
                                            <p:strVal val="#ppt_w"/>
                                          </p:val>
                                        </p:tav>
                                        <p:tav tm="100000">
                                          <p:val>
                                            <p:strVal val="#ppt_w"/>
                                          </p:val>
                                        </p:tav>
                                      </p:tavLst>
                                    </p:anim>
                                    <p:anim calcmode="lin" valueType="num">
                                      <p:cBhvr>
                                        <p:cTn id="10" dur="500" fill="hold"/>
                                        <p:tgtEl>
                                          <p:spTgt spid="61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r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6170"/>
                                        </p:tgtEl>
                                        <p:attrNameLst>
                                          <p:attrName>style.visibility</p:attrName>
                                        </p:attrNameLst>
                                      </p:cBhvr>
                                      <p:to>
                                        <p:strVal val="visible"/>
                                      </p:to>
                                    </p:set>
                                    <p:anim calcmode="lin" valueType="num">
                                      <p:cBhvr>
                                        <p:cTn id="15" dur="500" fill="hold"/>
                                        <p:tgtEl>
                                          <p:spTgt spid="6170"/>
                                        </p:tgtEl>
                                        <p:attrNameLst>
                                          <p:attrName>ppt_x</p:attrName>
                                        </p:attrNameLst>
                                      </p:cBhvr>
                                      <p:tavLst>
                                        <p:tav tm="0">
                                          <p:val>
                                            <p:strVal val="#ppt_x"/>
                                          </p:val>
                                        </p:tav>
                                        <p:tav tm="100000">
                                          <p:val>
                                            <p:strVal val="#ppt_x"/>
                                          </p:val>
                                        </p:tav>
                                      </p:tavLst>
                                    </p:anim>
                                    <p:anim calcmode="lin" valueType="num">
                                      <p:cBhvr>
                                        <p:cTn id="16" dur="500" fill="hold"/>
                                        <p:tgtEl>
                                          <p:spTgt spid="6170"/>
                                        </p:tgtEl>
                                        <p:attrNameLst>
                                          <p:attrName>ppt_y</p:attrName>
                                        </p:attrNameLst>
                                      </p:cBhvr>
                                      <p:tavLst>
                                        <p:tav tm="0">
                                          <p:val>
                                            <p:strVal val="#ppt_y-#ppt_h/2"/>
                                          </p:val>
                                        </p:tav>
                                        <p:tav tm="100000">
                                          <p:val>
                                            <p:strVal val="#ppt_y"/>
                                          </p:val>
                                        </p:tav>
                                      </p:tavLst>
                                    </p:anim>
                                    <p:anim calcmode="lin" valueType="num">
                                      <p:cBhvr>
                                        <p:cTn id="17" dur="500" fill="hold"/>
                                        <p:tgtEl>
                                          <p:spTgt spid="6170"/>
                                        </p:tgtEl>
                                        <p:attrNameLst>
                                          <p:attrName>ppt_w</p:attrName>
                                        </p:attrNameLst>
                                      </p:cBhvr>
                                      <p:tavLst>
                                        <p:tav tm="0">
                                          <p:val>
                                            <p:strVal val="#ppt_w"/>
                                          </p:val>
                                        </p:tav>
                                        <p:tav tm="100000">
                                          <p:val>
                                            <p:strVal val="#ppt_w"/>
                                          </p:val>
                                        </p:tav>
                                      </p:tavLst>
                                    </p:anim>
                                    <p:anim calcmode="lin" valueType="num">
                                      <p:cBhvr>
                                        <p:cTn id="18" dur="500" fill="hold"/>
                                        <p:tgtEl>
                                          <p:spTgt spid="61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Sor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6172"/>
                                        </p:tgtEl>
                                        <p:attrNameLst>
                                          <p:attrName>style.visibility</p:attrName>
                                        </p:attrNameLst>
                                      </p:cBhvr>
                                      <p:to>
                                        <p:strVal val="visible"/>
                                      </p:to>
                                    </p:set>
                                    <p:anim calcmode="lin" valueType="num">
                                      <p:cBhvr>
                                        <p:cTn id="23" dur="500" fill="hold"/>
                                        <p:tgtEl>
                                          <p:spTgt spid="6172"/>
                                        </p:tgtEl>
                                        <p:attrNameLst>
                                          <p:attrName>ppt_x</p:attrName>
                                        </p:attrNameLst>
                                      </p:cBhvr>
                                      <p:tavLst>
                                        <p:tav tm="0">
                                          <p:val>
                                            <p:strVal val="#ppt_x"/>
                                          </p:val>
                                        </p:tav>
                                        <p:tav tm="100000">
                                          <p:val>
                                            <p:strVal val="#ppt_x"/>
                                          </p:val>
                                        </p:tav>
                                      </p:tavLst>
                                    </p:anim>
                                    <p:anim calcmode="lin" valueType="num">
                                      <p:cBhvr>
                                        <p:cTn id="24" dur="500" fill="hold"/>
                                        <p:tgtEl>
                                          <p:spTgt spid="6172"/>
                                        </p:tgtEl>
                                        <p:attrNameLst>
                                          <p:attrName>ppt_y</p:attrName>
                                        </p:attrNameLst>
                                      </p:cBhvr>
                                      <p:tavLst>
                                        <p:tav tm="0">
                                          <p:val>
                                            <p:strVal val="#ppt_y-#ppt_h/2"/>
                                          </p:val>
                                        </p:tav>
                                        <p:tav tm="100000">
                                          <p:val>
                                            <p:strVal val="#ppt_y"/>
                                          </p:val>
                                        </p:tav>
                                      </p:tavLst>
                                    </p:anim>
                                    <p:anim calcmode="lin" valueType="num">
                                      <p:cBhvr>
                                        <p:cTn id="25" dur="500" fill="hold"/>
                                        <p:tgtEl>
                                          <p:spTgt spid="6172"/>
                                        </p:tgtEl>
                                        <p:attrNameLst>
                                          <p:attrName>ppt_w</p:attrName>
                                        </p:attrNameLst>
                                      </p:cBhvr>
                                      <p:tavLst>
                                        <p:tav tm="0">
                                          <p:val>
                                            <p:strVal val="#ppt_w"/>
                                          </p:val>
                                        </p:tav>
                                        <p:tav tm="100000">
                                          <p:val>
                                            <p:strVal val="#ppt_w"/>
                                          </p:val>
                                        </p:tav>
                                      </p:tavLst>
                                    </p:anim>
                                    <p:anim calcmode="lin" valueType="num">
                                      <p:cBhvr>
                                        <p:cTn id="26" dur="500" fill="hold"/>
                                        <p:tgtEl>
                                          <p:spTgt spid="61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Sor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nodeType="clickEffect">
                                  <p:stCondLst>
                                    <p:cond delay="0"/>
                                  </p:stCondLst>
                                  <p:childTnLst>
                                    <p:set>
                                      <p:cBhvr>
                                        <p:cTn id="30" dur="1" fill="hold">
                                          <p:stCondLst>
                                            <p:cond delay="0"/>
                                          </p:stCondLst>
                                        </p:cTn>
                                        <p:tgtEl>
                                          <p:spTgt spid="6171"/>
                                        </p:tgtEl>
                                        <p:attrNameLst>
                                          <p:attrName>style.visibility</p:attrName>
                                        </p:attrNameLst>
                                      </p:cBhvr>
                                      <p:to>
                                        <p:strVal val="visible"/>
                                      </p:to>
                                    </p:set>
                                    <p:anim calcmode="lin" valueType="num">
                                      <p:cBhvr>
                                        <p:cTn id="31" dur="500" fill="hold"/>
                                        <p:tgtEl>
                                          <p:spTgt spid="6171"/>
                                        </p:tgtEl>
                                        <p:attrNameLst>
                                          <p:attrName>ppt_x</p:attrName>
                                        </p:attrNameLst>
                                      </p:cBhvr>
                                      <p:tavLst>
                                        <p:tav tm="0">
                                          <p:val>
                                            <p:strVal val="#ppt_x"/>
                                          </p:val>
                                        </p:tav>
                                        <p:tav tm="100000">
                                          <p:val>
                                            <p:strVal val="#ppt_x"/>
                                          </p:val>
                                        </p:tav>
                                      </p:tavLst>
                                    </p:anim>
                                    <p:anim calcmode="lin" valueType="num">
                                      <p:cBhvr>
                                        <p:cTn id="32" dur="500" fill="hold"/>
                                        <p:tgtEl>
                                          <p:spTgt spid="6171"/>
                                        </p:tgtEl>
                                        <p:attrNameLst>
                                          <p:attrName>ppt_y</p:attrName>
                                        </p:attrNameLst>
                                      </p:cBhvr>
                                      <p:tavLst>
                                        <p:tav tm="0">
                                          <p:val>
                                            <p:strVal val="#ppt_y-#ppt_h/2"/>
                                          </p:val>
                                        </p:tav>
                                        <p:tav tm="100000">
                                          <p:val>
                                            <p:strVal val="#ppt_y"/>
                                          </p:val>
                                        </p:tav>
                                      </p:tavLst>
                                    </p:anim>
                                    <p:anim calcmode="lin" valueType="num">
                                      <p:cBhvr>
                                        <p:cTn id="33" dur="500" fill="hold"/>
                                        <p:tgtEl>
                                          <p:spTgt spid="6171"/>
                                        </p:tgtEl>
                                        <p:attrNameLst>
                                          <p:attrName>ppt_w</p:attrName>
                                        </p:attrNameLst>
                                      </p:cBhvr>
                                      <p:tavLst>
                                        <p:tav tm="0">
                                          <p:val>
                                            <p:strVal val="#ppt_w"/>
                                          </p:val>
                                        </p:tav>
                                        <p:tav tm="100000">
                                          <p:val>
                                            <p:strVal val="#ppt_w"/>
                                          </p:val>
                                        </p:tav>
                                      </p:tavLst>
                                    </p:anim>
                                    <p:anim calcmode="lin" valueType="num">
                                      <p:cBhvr>
                                        <p:cTn id="34" dur="500" fill="hold"/>
                                        <p:tgtEl>
                                          <p:spTgt spid="61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Sor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nodeType="clickEffect">
                                  <p:stCondLst>
                                    <p:cond delay="0"/>
                                  </p:stCondLst>
                                  <p:childTnLst>
                                    <p:set>
                                      <p:cBhvr>
                                        <p:cTn id="38" dur="1" fill="hold">
                                          <p:stCondLst>
                                            <p:cond delay="0"/>
                                          </p:stCondLst>
                                        </p:cTn>
                                        <p:tgtEl>
                                          <p:spTgt spid="6173"/>
                                        </p:tgtEl>
                                        <p:attrNameLst>
                                          <p:attrName>style.visibility</p:attrName>
                                        </p:attrNameLst>
                                      </p:cBhvr>
                                      <p:to>
                                        <p:strVal val="visible"/>
                                      </p:to>
                                    </p:set>
                                    <p:anim calcmode="lin" valueType="num">
                                      <p:cBhvr>
                                        <p:cTn id="39" dur="500" fill="hold"/>
                                        <p:tgtEl>
                                          <p:spTgt spid="6173"/>
                                        </p:tgtEl>
                                        <p:attrNameLst>
                                          <p:attrName>ppt_x</p:attrName>
                                        </p:attrNameLst>
                                      </p:cBhvr>
                                      <p:tavLst>
                                        <p:tav tm="0">
                                          <p:val>
                                            <p:strVal val="#ppt_x"/>
                                          </p:val>
                                        </p:tav>
                                        <p:tav tm="100000">
                                          <p:val>
                                            <p:strVal val="#ppt_x"/>
                                          </p:val>
                                        </p:tav>
                                      </p:tavLst>
                                    </p:anim>
                                    <p:anim calcmode="lin" valueType="num">
                                      <p:cBhvr>
                                        <p:cTn id="40" dur="500" fill="hold"/>
                                        <p:tgtEl>
                                          <p:spTgt spid="6173"/>
                                        </p:tgtEl>
                                        <p:attrNameLst>
                                          <p:attrName>ppt_y</p:attrName>
                                        </p:attrNameLst>
                                      </p:cBhvr>
                                      <p:tavLst>
                                        <p:tav tm="0">
                                          <p:val>
                                            <p:strVal val="#ppt_y-#ppt_h/2"/>
                                          </p:val>
                                        </p:tav>
                                        <p:tav tm="100000">
                                          <p:val>
                                            <p:strVal val="#ppt_y"/>
                                          </p:val>
                                        </p:tav>
                                      </p:tavLst>
                                    </p:anim>
                                    <p:anim calcmode="lin" valueType="num">
                                      <p:cBhvr>
                                        <p:cTn id="41" dur="500" fill="hold"/>
                                        <p:tgtEl>
                                          <p:spTgt spid="6173"/>
                                        </p:tgtEl>
                                        <p:attrNameLst>
                                          <p:attrName>ppt_w</p:attrName>
                                        </p:attrNameLst>
                                      </p:cBhvr>
                                      <p:tavLst>
                                        <p:tav tm="0">
                                          <p:val>
                                            <p:strVal val="#ppt_w"/>
                                          </p:val>
                                        </p:tav>
                                        <p:tav tm="100000">
                                          <p:val>
                                            <p:strVal val="#ppt_w"/>
                                          </p:val>
                                        </p:tav>
                                      </p:tavLst>
                                    </p:anim>
                                    <p:anim calcmode="lin" valueType="num">
                                      <p:cBhvr>
                                        <p:cTn id="42" dur="500" fill="hold"/>
                                        <p:tgtEl>
                                          <p:spTgt spid="61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So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4000"/>
              <a:t>Total Dissolved Solids (TDS)</a:t>
            </a:r>
          </a:p>
        </p:txBody>
      </p:sp>
      <p:sp>
        <p:nvSpPr>
          <p:cNvPr id="171011" name="Rectangle 3"/>
          <p:cNvSpPr>
            <a:spLocks noGrp="1" noChangeArrowheads="1"/>
          </p:cNvSpPr>
          <p:nvPr>
            <p:ph type="body" idx="1"/>
          </p:nvPr>
        </p:nvSpPr>
        <p:spPr>
          <a:xfrm>
            <a:off x="1295400" y="1828800"/>
            <a:ext cx="7162800" cy="4572000"/>
          </a:xfrm>
        </p:spPr>
        <p:txBody>
          <a:bodyPr/>
          <a:lstStyle/>
          <a:p>
            <a:pPr>
              <a:lnSpc>
                <a:spcPct val="80000"/>
              </a:lnSpc>
            </a:pPr>
            <a:r>
              <a:rPr lang="en-US" sz="2800" b="1" dirty="0"/>
              <a:t>Total dissolved solids</a:t>
            </a:r>
            <a:r>
              <a:rPr lang="en-US" sz="2800" dirty="0"/>
              <a:t> (TDS) is the portion of material that passes through a filter and dried at </a:t>
            </a:r>
            <a:r>
              <a:rPr lang="en-US" sz="2800" dirty="0" smtClean="0"/>
              <a:t>180</a:t>
            </a:r>
            <a:r>
              <a:rPr lang="en-US" sz="2800" baseline="30000" dirty="0" smtClean="0"/>
              <a:t>o</a:t>
            </a:r>
            <a:r>
              <a:rPr lang="en-US" sz="2800" dirty="0" smtClean="0"/>
              <a:t>C depending </a:t>
            </a:r>
            <a:r>
              <a:rPr lang="en-US" sz="2800" dirty="0"/>
              <a:t>on the test requested.</a:t>
            </a:r>
          </a:p>
          <a:p>
            <a:pPr>
              <a:lnSpc>
                <a:spcPct val="80000"/>
              </a:lnSpc>
            </a:pPr>
            <a:r>
              <a:rPr lang="en-US" sz="2800" dirty="0">
                <a:solidFill>
                  <a:schemeClr val="accent2"/>
                </a:solidFill>
              </a:rPr>
              <a:t>The water sample is filtered through a glass fiber filter and the filtrate is evaporated to dryness in a pre-weighed dish.</a:t>
            </a:r>
          </a:p>
          <a:p>
            <a:pPr>
              <a:lnSpc>
                <a:spcPct val="80000"/>
              </a:lnSpc>
            </a:pPr>
            <a:r>
              <a:rPr lang="en-US" sz="2800" dirty="0"/>
              <a:t>The samples are poured and filtered by one of the Solids area team members. </a:t>
            </a:r>
          </a:p>
          <a:p>
            <a:pPr>
              <a:lnSpc>
                <a:spcPct val="80000"/>
              </a:lnSpc>
            </a:pPr>
            <a:r>
              <a:rPr lang="en-US" sz="2800" dirty="0">
                <a:solidFill>
                  <a:schemeClr val="accent2"/>
                </a:solidFill>
              </a:rPr>
              <a:t>Reference methods for TDS are </a:t>
            </a:r>
            <a:r>
              <a:rPr lang="en-US" sz="2800" dirty="0" smtClean="0">
                <a:solidFill>
                  <a:schemeClr val="accent2"/>
                </a:solidFill>
              </a:rPr>
              <a:t>USGS-I-1750 </a:t>
            </a:r>
            <a:r>
              <a:rPr lang="en-US" sz="2800" dirty="0">
                <a:solidFill>
                  <a:schemeClr val="accent2"/>
                </a:solidFill>
              </a:rPr>
              <a:t>and Standard Methods 2540C.</a:t>
            </a:r>
            <a:endParaRPr lang="en-US" sz="2800" dirty="0"/>
          </a:p>
          <a:p>
            <a:pPr>
              <a:lnSpc>
                <a:spcPct val="80000"/>
              </a:lnSpc>
            </a:pPr>
            <a:r>
              <a:rPr lang="en-US" sz="2800" dirty="0"/>
              <a:t>TDS is reported as mg/L</a:t>
            </a:r>
            <a:r>
              <a:rPr lang="en-US" sz="2800" dirty="0" smtClean="0"/>
              <a:t>.</a:t>
            </a:r>
          </a:p>
          <a:p>
            <a:pPr>
              <a:lnSpc>
                <a:spcPct val="80000"/>
              </a:lnSpc>
            </a:pPr>
            <a:r>
              <a:rPr lang="en-US" sz="2800" dirty="0" smtClean="0"/>
              <a:t>Has a 7 day holding time.</a:t>
            </a:r>
            <a:endParaRPr lang="en-US" sz="2800" dirty="0"/>
          </a:p>
          <a:p>
            <a:pPr>
              <a:lnSpc>
                <a:spcPct val="80000"/>
              </a:lnSpc>
            </a:pP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Settleable Solids</a:t>
            </a:r>
          </a:p>
        </p:txBody>
      </p:sp>
      <p:sp>
        <p:nvSpPr>
          <p:cNvPr id="172035" name="Rectangle 3"/>
          <p:cNvSpPr>
            <a:spLocks noGrp="1" noChangeArrowheads="1"/>
          </p:cNvSpPr>
          <p:nvPr>
            <p:ph type="body" idx="1"/>
          </p:nvPr>
        </p:nvSpPr>
        <p:spPr/>
        <p:txBody>
          <a:bodyPr/>
          <a:lstStyle/>
          <a:p>
            <a:r>
              <a:rPr lang="en-US" sz="2800" b="1" dirty="0" err="1"/>
              <a:t>Settleable</a:t>
            </a:r>
            <a:r>
              <a:rPr lang="en-US" sz="2800" b="1" dirty="0"/>
              <a:t> solids</a:t>
            </a:r>
            <a:r>
              <a:rPr lang="en-US" sz="2800" dirty="0"/>
              <a:t> is the material that settles out of suspension of the water sample.</a:t>
            </a:r>
          </a:p>
          <a:p>
            <a:r>
              <a:rPr lang="en-US" sz="2800" dirty="0">
                <a:solidFill>
                  <a:schemeClr val="accent2"/>
                </a:solidFill>
              </a:rPr>
              <a:t>One liter of sample is required for this analysis and is poured into an </a:t>
            </a:r>
            <a:r>
              <a:rPr lang="en-US" sz="2800" dirty="0" err="1">
                <a:solidFill>
                  <a:schemeClr val="accent2"/>
                </a:solidFill>
              </a:rPr>
              <a:t>Imhoff</a:t>
            </a:r>
            <a:r>
              <a:rPr lang="en-US" sz="2800" dirty="0">
                <a:solidFill>
                  <a:schemeClr val="accent2"/>
                </a:solidFill>
              </a:rPr>
              <a:t> cone.</a:t>
            </a:r>
          </a:p>
          <a:p>
            <a:r>
              <a:rPr lang="en-US" sz="2800" dirty="0"/>
              <a:t>Let the sample settle for 45 minutes, stir and settle 15 minutes longer.</a:t>
            </a:r>
          </a:p>
          <a:p>
            <a:r>
              <a:rPr lang="en-US" sz="2800" dirty="0" err="1">
                <a:solidFill>
                  <a:schemeClr val="accent2"/>
                </a:solidFill>
              </a:rPr>
              <a:t>Settleable</a:t>
            </a:r>
            <a:r>
              <a:rPr lang="en-US" sz="2800" dirty="0">
                <a:solidFill>
                  <a:schemeClr val="accent2"/>
                </a:solidFill>
              </a:rPr>
              <a:t> solids is reported as mL/L</a:t>
            </a:r>
            <a:r>
              <a:rPr lang="en-US" sz="2800" dirty="0" smtClean="0">
                <a:solidFill>
                  <a:schemeClr val="accent2"/>
                </a:solidFill>
              </a:rPr>
              <a:t>.</a:t>
            </a:r>
          </a:p>
          <a:p>
            <a:r>
              <a:rPr lang="en-US" sz="2800" dirty="0" smtClean="0">
                <a:solidFill>
                  <a:schemeClr val="accent2"/>
                </a:solidFill>
              </a:rPr>
              <a:t>Has a 48 hour holding time.</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WordArt 2"/>
          <p:cNvSpPr>
            <a:spLocks noChangeAspect="1" noChangeArrowheads="1" noChangeShapeType="1" noTextEdit="1"/>
          </p:cNvSpPr>
          <p:nvPr/>
        </p:nvSpPr>
        <p:spPr bwMode="auto">
          <a:xfrm>
            <a:off x="2514600" y="2590800"/>
            <a:ext cx="3949700"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buFont typeface="Wingdings" pitchFamily="2" charset="2"/>
              <a:buNone/>
            </a:pPr>
            <a:r>
              <a:rPr 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0" fill="hold"/>
                                        <p:tgtEl>
                                          <p:spTgt spid="123906"/>
                                        </p:tgtEl>
                                        <p:attrNameLst>
                                          <p:attrName>ppt_w</p:attrName>
                                        </p:attrNameLst>
                                      </p:cBhvr>
                                      <p:tavLst>
                                        <p:tav tm="0" fmla="#ppt_w*sin(2.5*pi*$)">
                                          <p:val>
                                            <p:fltVal val="0"/>
                                          </p:val>
                                        </p:tav>
                                        <p:tav tm="100000">
                                          <p:val>
                                            <p:fltVal val="1"/>
                                          </p:val>
                                        </p:tav>
                                      </p:tavLst>
                                    </p:anim>
                                    <p:anim calcmode="lin" valueType="num">
                                      <p:cBhvr>
                                        <p:cTn id="8" dur="5000" fill="hold"/>
                                        <p:tgtEl>
                                          <p:spTgt spid="12390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happyjo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2075" tIns="46038" rIns="92075" bIns="46038"/>
          <a:lstStyle/>
          <a:p>
            <a:r>
              <a:rPr lang="en-US" sz="3200" b="1">
                <a:solidFill>
                  <a:srgbClr val="009688"/>
                </a:solidFill>
              </a:rPr>
              <a:t>COAL  ANALYSIS</a:t>
            </a:r>
          </a:p>
        </p:txBody>
      </p:sp>
      <p:sp>
        <p:nvSpPr>
          <p:cNvPr id="8195" name="Rectangle 3"/>
          <p:cNvSpPr>
            <a:spLocks noGrp="1" noChangeArrowheads="1"/>
          </p:cNvSpPr>
          <p:nvPr>
            <p:ph type="body" sz="half" idx="1"/>
          </p:nvPr>
        </p:nvSpPr>
        <p:spPr>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nSpc>
                <a:spcPct val="140000"/>
              </a:lnSpc>
              <a:buSzPct val="120000"/>
              <a:buFont typeface="Webdings" pitchFamily="18" charset="2"/>
              <a:buNone/>
            </a:pPr>
            <a:endParaRPr lang="en-US" sz="1400">
              <a:solidFill>
                <a:srgbClr val="990099"/>
              </a:solidFill>
              <a:latin typeface="Arial" pitchFamily="34" charset="0"/>
            </a:endParaRPr>
          </a:p>
          <a:p>
            <a:pPr>
              <a:lnSpc>
                <a:spcPct val="140000"/>
              </a:lnSpc>
              <a:buSzPct val="120000"/>
            </a:pPr>
            <a:r>
              <a:rPr lang="en-US" sz="1400">
                <a:solidFill>
                  <a:srgbClr val="990099"/>
                </a:solidFill>
                <a:latin typeface="Arial" pitchFamily="34" charset="0"/>
              </a:rPr>
              <a:t>Coal samples that have not been ground when received in the Lab are weighed, spread out in a shallow pan and are air dried for  twenty-four hours. The samples are reweighed and the </a:t>
            </a:r>
            <a:r>
              <a:rPr lang="en-US" sz="1400" b="1">
                <a:solidFill>
                  <a:srgbClr val="990099"/>
                </a:solidFill>
                <a:latin typeface="Arial" pitchFamily="34" charset="0"/>
              </a:rPr>
              <a:t>% Air Dry Loss </a:t>
            </a:r>
            <a:r>
              <a:rPr lang="en-US" sz="1400">
                <a:solidFill>
                  <a:srgbClr val="990099"/>
                </a:solidFill>
                <a:latin typeface="Arial" pitchFamily="34" charset="0"/>
              </a:rPr>
              <a:t>is calculated.</a:t>
            </a:r>
          </a:p>
          <a:p>
            <a:pPr>
              <a:lnSpc>
                <a:spcPct val="140000"/>
              </a:lnSpc>
              <a:buSzPct val="120000"/>
            </a:pPr>
            <a:r>
              <a:rPr lang="en-US" sz="1400">
                <a:solidFill>
                  <a:srgbClr val="990099"/>
                </a:solidFill>
                <a:latin typeface="Arial" pitchFamily="34" charset="0"/>
              </a:rPr>
              <a:t> </a:t>
            </a:r>
            <a:r>
              <a:rPr lang="en-US" sz="1400">
                <a:latin typeface="Arial" pitchFamily="34" charset="0"/>
              </a:rPr>
              <a:t>The samples are then ground and pulverized to a minus 60 mesh size.</a:t>
            </a:r>
          </a:p>
          <a:p>
            <a:pPr>
              <a:lnSpc>
                <a:spcPct val="140000"/>
              </a:lnSpc>
              <a:buSzPct val="120000"/>
            </a:pPr>
            <a:r>
              <a:rPr lang="en-US" sz="1400">
                <a:solidFill>
                  <a:srgbClr val="990099"/>
                </a:solidFill>
                <a:latin typeface="Arial" pitchFamily="34" charset="0"/>
              </a:rPr>
              <a:t>Laboratory analysis includes </a:t>
            </a:r>
            <a:r>
              <a:rPr lang="en-US" sz="1400" b="1">
                <a:solidFill>
                  <a:srgbClr val="990099"/>
                </a:solidFill>
                <a:latin typeface="Arial" pitchFamily="34" charset="0"/>
              </a:rPr>
              <a:t>BTU, % Sulfur, % Moisture and % Ash.</a:t>
            </a:r>
          </a:p>
        </p:txBody>
      </p:sp>
      <p:pic>
        <p:nvPicPr>
          <p:cNvPr id="8196" name="Picture 4" descr="CoalLa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571750"/>
            <a:ext cx="3505200" cy="262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533400" y="3352800"/>
            <a:ext cx="83439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742950" lvl="1">
              <a:lnSpc>
                <a:spcPct val="140000"/>
              </a:lnSpc>
              <a:spcBef>
                <a:spcPct val="0"/>
              </a:spcBef>
              <a:buClr>
                <a:schemeClr val="accent2"/>
              </a:buClr>
              <a:buSzTx/>
              <a:buFont typeface="Webdings" pitchFamily="18" charset="2"/>
              <a:buChar char="¥"/>
            </a:pPr>
            <a:r>
              <a:rPr lang="en-US" b="0">
                <a:solidFill>
                  <a:srgbClr val="990099"/>
                </a:solidFill>
              </a:rPr>
              <a:t>Heat correction factors include:</a:t>
            </a:r>
          </a:p>
          <a:p>
            <a:pPr marL="742950" lvl="1">
              <a:lnSpc>
                <a:spcPct val="140000"/>
              </a:lnSpc>
              <a:spcBef>
                <a:spcPct val="0"/>
              </a:spcBef>
              <a:buClr>
                <a:schemeClr val="accent2"/>
              </a:buClr>
              <a:buSzTx/>
              <a:buFont typeface="Webdings" pitchFamily="18" charset="2"/>
              <a:buChar char="¥"/>
            </a:pPr>
            <a:r>
              <a:rPr lang="en-US" b="0">
                <a:solidFill>
                  <a:schemeClr val="tx1"/>
                </a:solidFill>
              </a:rPr>
              <a:t>the</a:t>
            </a:r>
            <a:r>
              <a:rPr lang="en-US">
                <a:solidFill>
                  <a:schemeClr val="tx1"/>
                </a:solidFill>
              </a:rPr>
              <a:t> ignition thread consumed </a:t>
            </a:r>
            <a:r>
              <a:rPr lang="en-US" b="0">
                <a:solidFill>
                  <a:schemeClr val="tx1"/>
                </a:solidFill>
              </a:rPr>
              <a:t>during combustion,</a:t>
            </a:r>
            <a:r>
              <a:rPr lang="en-US">
                <a:solidFill>
                  <a:schemeClr val="tx1"/>
                </a:solidFill>
              </a:rPr>
              <a:t> </a:t>
            </a:r>
          </a:p>
          <a:p>
            <a:pPr marL="742950" lvl="1">
              <a:lnSpc>
                <a:spcPct val="140000"/>
              </a:lnSpc>
              <a:spcBef>
                <a:spcPct val="0"/>
              </a:spcBef>
              <a:buClr>
                <a:schemeClr val="accent2"/>
              </a:buClr>
              <a:buSzTx/>
              <a:buFont typeface="Webdings" pitchFamily="18" charset="2"/>
              <a:buChar char="¥"/>
            </a:pPr>
            <a:r>
              <a:rPr lang="en-US" b="0">
                <a:solidFill>
                  <a:schemeClr val="tx1"/>
                </a:solidFill>
              </a:rPr>
              <a:t>the</a:t>
            </a:r>
            <a:r>
              <a:rPr lang="en-US">
                <a:solidFill>
                  <a:schemeClr val="tx1"/>
                </a:solidFill>
              </a:rPr>
              <a:t> amount of Na</a:t>
            </a:r>
            <a:r>
              <a:rPr lang="en-US" baseline="-25000">
                <a:solidFill>
                  <a:schemeClr val="tx1"/>
                </a:solidFill>
              </a:rPr>
              <a:t>2</a:t>
            </a:r>
            <a:r>
              <a:rPr lang="en-US">
                <a:solidFill>
                  <a:schemeClr val="tx1"/>
                </a:solidFill>
              </a:rPr>
              <a:t>CO</a:t>
            </a:r>
            <a:r>
              <a:rPr lang="en-US" baseline="-25000">
                <a:solidFill>
                  <a:schemeClr val="tx1"/>
                </a:solidFill>
              </a:rPr>
              <a:t>3</a:t>
            </a:r>
            <a:r>
              <a:rPr lang="en-US">
                <a:solidFill>
                  <a:schemeClr val="tx1"/>
                </a:solidFill>
              </a:rPr>
              <a:t> used to titrate </a:t>
            </a:r>
            <a:r>
              <a:rPr lang="en-US" b="0">
                <a:solidFill>
                  <a:schemeClr val="tx1"/>
                </a:solidFill>
              </a:rPr>
              <a:t>the sample</a:t>
            </a:r>
          </a:p>
          <a:p>
            <a:pPr marL="742950" lvl="1">
              <a:lnSpc>
                <a:spcPct val="140000"/>
              </a:lnSpc>
              <a:spcBef>
                <a:spcPct val="0"/>
              </a:spcBef>
              <a:buClr>
                <a:schemeClr val="accent2"/>
              </a:buClr>
              <a:buSzTx/>
              <a:buFont typeface="Webdings" pitchFamily="18" charset="2"/>
              <a:buChar char="¥"/>
            </a:pPr>
            <a:r>
              <a:rPr lang="en-US" b="0">
                <a:solidFill>
                  <a:schemeClr val="tx1"/>
                </a:solidFill>
              </a:rPr>
              <a:t> the </a:t>
            </a:r>
            <a:r>
              <a:rPr lang="en-US">
                <a:solidFill>
                  <a:schemeClr val="tx1"/>
                </a:solidFill>
              </a:rPr>
              <a:t>Sulfur result </a:t>
            </a:r>
            <a:r>
              <a:rPr lang="en-US" b="0">
                <a:solidFill>
                  <a:schemeClr val="tx1"/>
                </a:solidFill>
              </a:rPr>
              <a:t>and </a:t>
            </a:r>
          </a:p>
          <a:p>
            <a:pPr marL="742950" lvl="1">
              <a:lnSpc>
                <a:spcPct val="140000"/>
              </a:lnSpc>
              <a:spcBef>
                <a:spcPct val="0"/>
              </a:spcBef>
              <a:buClr>
                <a:schemeClr val="accent2"/>
              </a:buClr>
              <a:buSzTx/>
              <a:buFont typeface="Webdings" pitchFamily="18" charset="2"/>
              <a:buChar char="¥"/>
            </a:pPr>
            <a:r>
              <a:rPr lang="en-US" b="0">
                <a:solidFill>
                  <a:schemeClr val="tx1"/>
                </a:solidFill>
              </a:rPr>
              <a:t>the </a:t>
            </a:r>
            <a:r>
              <a:rPr lang="en-US">
                <a:solidFill>
                  <a:schemeClr val="tx1"/>
                </a:solidFill>
              </a:rPr>
              <a:t>% Air Dry Loss </a:t>
            </a:r>
            <a:r>
              <a:rPr lang="en-US" b="0">
                <a:solidFill>
                  <a:schemeClr val="tx1"/>
                </a:solidFill>
              </a:rPr>
              <a:t>is entered as the Moisture factor</a:t>
            </a:r>
            <a:r>
              <a:rPr lang="en-US">
                <a:solidFill>
                  <a:schemeClr val="tx1"/>
                </a:solidFill>
              </a:rPr>
              <a:t> </a:t>
            </a:r>
            <a:r>
              <a:rPr lang="en-US" b="0">
                <a:solidFill>
                  <a:schemeClr val="tx1"/>
                </a:solidFill>
              </a:rPr>
              <a:t>to calculate results on an</a:t>
            </a:r>
            <a:r>
              <a:rPr lang="en-US">
                <a:solidFill>
                  <a:schemeClr val="tx1"/>
                </a:solidFill>
              </a:rPr>
              <a:t> as received basis </a:t>
            </a:r>
            <a:r>
              <a:rPr lang="en-US" b="0">
                <a:solidFill>
                  <a:schemeClr val="tx1"/>
                </a:solidFill>
              </a:rPr>
              <a:t>(analytical data calculated to the moisture condition of the sample as it arrived at the laboratory and before any processing or conditioning).</a:t>
            </a:r>
            <a:r>
              <a:rPr lang="en-US">
                <a:solidFill>
                  <a:schemeClr val="tx1"/>
                </a:solidFill>
              </a:rPr>
              <a:t> </a:t>
            </a:r>
            <a:endParaRPr lang="en-US" b="0">
              <a:solidFill>
                <a:schemeClr val="tx1"/>
              </a:solidFill>
            </a:endParaRPr>
          </a:p>
        </p:txBody>
      </p:sp>
      <p:sp>
        <p:nvSpPr>
          <p:cNvPr id="102403" name="Rectangle 3"/>
          <p:cNvSpPr>
            <a:spLocks noChangeArrowheads="1"/>
          </p:cNvSpPr>
          <p:nvPr/>
        </p:nvSpPr>
        <p:spPr bwMode="auto">
          <a:xfrm>
            <a:off x="1295400" y="6096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buFont typeface="Wingdings" pitchFamily="2" charset="2"/>
              <a:buNone/>
            </a:pPr>
            <a:r>
              <a:rPr kumimoji="1" lang="en-US" sz="3200">
                <a:solidFill>
                  <a:srgbClr val="009688"/>
                </a:solidFill>
                <a:latin typeface="Times New Roman" pitchFamily="18" charset="0"/>
              </a:rPr>
              <a:t>Coal Analysis Continued</a:t>
            </a:r>
          </a:p>
        </p:txBody>
      </p:sp>
      <p:sp>
        <p:nvSpPr>
          <p:cNvPr id="102404" name="Text Box 4"/>
          <p:cNvSpPr txBox="1">
            <a:spLocks noChangeArrowheads="1"/>
          </p:cNvSpPr>
          <p:nvPr/>
        </p:nvSpPr>
        <p:spPr bwMode="auto">
          <a:xfrm>
            <a:off x="838200" y="1752600"/>
            <a:ext cx="7924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0"/>
              </a:spcBef>
              <a:defRPr sz="2400">
                <a:solidFill>
                  <a:schemeClr val="tx1"/>
                </a:solidFill>
                <a:latin typeface="Times New Roman" pitchFamily="18" charset="0"/>
              </a:defRPr>
            </a:lvl1pPr>
            <a:lvl2pPr marL="7429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ebdings" pitchFamily="18" charset="2"/>
              <a:buChar char="¥"/>
            </a:pPr>
            <a:r>
              <a:rPr kumimoji="1" lang="en-US" sz="1800">
                <a:solidFill>
                  <a:srgbClr val="990099"/>
                </a:solidFill>
                <a:latin typeface="Arial" pitchFamily="34" charset="0"/>
              </a:rPr>
              <a:t>BTU Analysis </a:t>
            </a:r>
            <a:r>
              <a:rPr kumimoji="1" lang="en-US" sz="1800" b="0">
                <a:solidFill>
                  <a:srgbClr val="990099"/>
                </a:solidFill>
                <a:latin typeface="Arial" pitchFamily="34" charset="0"/>
              </a:rPr>
              <a:t>is performed using a </a:t>
            </a:r>
            <a:r>
              <a:rPr kumimoji="1" lang="en-US" sz="1800">
                <a:solidFill>
                  <a:srgbClr val="990099"/>
                </a:solidFill>
                <a:latin typeface="Arial" pitchFamily="34" charset="0"/>
              </a:rPr>
              <a:t>Parr 6400 </a:t>
            </a:r>
            <a:r>
              <a:rPr kumimoji="1" lang="en-US" sz="1800" b="0">
                <a:solidFill>
                  <a:srgbClr val="990099"/>
                </a:solidFill>
                <a:latin typeface="Arial" pitchFamily="34" charset="0"/>
              </a:rPr>
              <a:t>Bomb Calorimeter.  </a:t>
            </a:r>
          </a:p>
          <a:p>
            <a:pPr>
              <a:spcBef>
                <a:spcPct val="50000"/>
              </a:spcBef>
              <a:buClr>
                <a:schemeClr val="accent2"/>
              </a:buClr>
              <a:buFont typeface="Webdings" pitchFamily="18" charset="2"/>
              <a:buChar char="¥"/>
            </a:pPr>
            <a:r>
              <a:rPr kumimoji="1" lang="en-US" sz="1800" b="0">
                <a:latin typeface="Arial" pitchFamily="34" charset="0"/>
              </a:rPr>
              <a:t>BTU is the heat content of the coal sample.  The BTU is determined by burning a weighed sample of coal under controlled conditions, in an atmosphere of oxygen, in a calibrated microprocessor controlled isoperibol calorimeter.  Isoperibol refers to a constant temperature environment.</a:t>
            </a:r>
            <a:endParaRPr lang="en-US" sz="180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609600"/>
            <a:ext cx="7696200" cy="384175"/>
          </a:xfrm>
          <a:noFill/>
          <a:ln/>
        </p:spPr>
        <p:txBody>
          <a:bodyPr lIns="92075" tIns="46038" rIns="92075" bIns="46038"/>
          <a:lstStyle/>
          <a:p>
            <a:r>
              <a:rPr lang="en-US" sz="3200" b="1">
                <a:solidFill>
                  <a:srgbClr val="009688"/>
                </a:solidFill>
              </a:rPr>
              <a:t>Coal Analysis Continued</a:t>
            </a:r>
          </a:p>
        </p:txBody>
      </p:sp>
      <p:sp>
        <p:nvSpPr>
          <p:cNvPr id="10244" name="Rectangle 4"/>
          <p:cNvSpPr>
            <a:spLocks noChangeArrowheads="1"/>
          </p:cNvSpPr>
          <p:nvPr/>
        </p:nvSpPr>
        <p:spPr bwMode="auto">
          <a:xfrm>
            <a:off x="914400" y="1522413"/>
            <a:ext cx="7772400"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lnSpc>
                <a:spcPct val="120000"/>
              </a:lnSpc>
              <a:spcBef>
                <a:spcPct val="0"/>
              </a:spcBef>
              <a:buClr>
                <a:schemeClr val="accent2"/>
              </a:buClr>
              <a:buSzPct val="150000"/>
              <a:buFont typeface="Webdings" pitchFamily="18" charset="2"/>
              <a:buChar char="¥"/>
            </a:pPr>
            <a:r>
              <a:rPr lang="en-US" sz="1400">
                <a:solidFill>
                  <a:srgbClr val="990099"/>
                </a:solidFill>
                <a:latin typeface="Times New Roman" pitchFamily="18" charset="0"/>
              </a:rPr>
              <a:t> </a:t>
            </a:r>
            <a:r>
              <a:rPr lang="en-US" b="0">
                <a:solidFill>
                  <a:schemeClr val="tx1"/>
                </a:solidFill>
              </a:rPr>
              <a:t>Reference method for the</a:t>
            </a:r>
            <a:r>
              <a:rPr lang="en-US">
                <a:solidFill>
                  <a:schemeClr val="tx1"/>
                </a:solidFill>
              </a:rPr>
              <a:t> BTU </a:t>
            </a:r>
            <a:r>
              <a:rPr lang="en-US" b="0">
                <a:solidFill>
                  <a:schemeClr val="tx1"/>
                </a:solidFill>
              </a:rPr>
              <a:t>analysis is ASTM D 1989.</a:t>
            </a:r>
          </a:p>
          <a:p>
            <a:pPr marL="457200" indent="-457200" algn="just">
              <a:lnSpc>
                <a:spcPct val="120000"/>
              </a:lnSpc>
              <a:spcBef>
                <a:spcPct val="0"/>
              </a:spcBef>
              <a:buClr>
                <a:schemeClr val="accent2"/>
              </a:buClr>
              <a:buSzPct val="150000"/>
              <a:buFont typeface="Webdings" pitchFamily="18" charset="2"/>
              <a:buNone/>
            </a:pPr>
            <a:endParaRPr lang="en-US" b="0">
              <a:solidFill>
                <a:schemeClr val="tx1"/>
              </a:solidFill>
            </a:endParaRPr>
          </a:p>
          <a:p>
            <a:pPr marL="457200" indent="-457200">
              <a:lnSpc>
                <a:spcPct val="120000"/>
              </a:lnSpc>
              <a:spcBef>
                <a:spcPct val="0"/>
              </a:spcBef>
              <a:buClr>
                <a:schemeClr val="accent2"/>
              </a:buClr>
              <a:buSzPct val="150000"/>
              <a:buFont typeface="Webdings" pitchFamily="18" charset="2"/>
              <a:buChar char="¥"/>
            </a:pPr>
            <a:r>
              <a:rPr lang="en-US" sz="1400">
                <a:solidFill>
                  <a:srgbClr val="990099"/>
                </a:solidFill>
                <a:latin typeface="Times New Roman" pitchFamily="18" charset="0"/>
              </a:rPr>
              <a:t> </a:t>
            </a:r>
            <a:r>
              <a:rPr kumimoji="1" lang="en-US" sz="1900">
                <a:solidFill>
                  <a:srgbClr val="990099"/>
                </a:solidFill>
              </a:rPr>
              <a:t>%Sulfur </a:t>
            </a:r>
            <a:r>
              <a:rPr kumimoji="1" lang="en-US" sz="2000">
                <a:solidFill>
                  <a:srgbClr val="990099"/>
                </a:solidFill>
              </a:rPr>
              <a:t>-</a:t>
            </a:r>
            <a:r>
              <a:rPr kumimoji="1" lang="en-US">
                <a:solidFill>
                  <a:srgbClr val="990099"/>
                </a:solidFill>
              </a:rPr>
              <a:t> </a:t>
            </a:r>
            <a:r>
              <a:rPr kumimoji="1" lang="en-US" b="0">
                <a:solidFill>
                  <a:srgbClr val="990099"/>
                </a:solidFill>
              </a:rPr>
              <a:t>analysis</a:t>
            </a:r>
            <a:r>
              <a:rPr kumimoji="1" lang="en-US">
                <a:solidFill>
                  <a:srgbClr val="990099"/>
                </a:solidFill>
              </a:rPr>
              <a:t> </a:t>
            </a:r>
            <a:r>
              <a:rPr kumimoji="1" lang="en-US" b="0">
                <a:solidFill>
                  <a:srgbClr val="990099"/>
                </a:solidFill>
              </a:rPr>
              <a:t>is performed on the</a:t>
            </a:r>
            <a:r>
              <a:rPr kumimoji="1" lang="en-US">
                <a:solidFill>
                  <a:srgbClr val="990099"/>
                </a:solidFill>
              </a:rPr>
              <a:t> elementar VarioMax Sulfur Analyzer </a:t>
            </a:r>
            <a:r>
              <a:rPr kumimoji="1" lang="en-US" b="0">
                <a:solidFill>
                  <a:srgbClr val="990099"/>
                </a:solidFill>
                <a:cs typeface="Times New Roman" pitchFamily="18" charset="0"/>
              </a:rPr>
              <a:t>and measured using a Thermal Conductivity Detector (TCD).</a:t>
            </a:r>
          </a:p>
          <a:p>
            <a:pPr marL="457200" indent="-457200" algn="just">
              <a:lnSpc>
                <a:spcPct val="120000"/>
              </a:lnSpc>
              <a:spcBef>
                <a:spcPct val="0"/>
              </a:spcBef>
              <a:buClr>
                <a:schemeClr val="accent2"/>
              </a:buClr>
              <a:buSzPct val="150000"/>
              <a:buFont typeface="Webdings" pitchFamily="18" charset="2"/>
              <a:buChar char="¥"/>
            </a:pPr>
            <a:endParaRPr kumimoji="1" lang="en-US" b="0">
              <a:solidFill>
                <a:srgbClr val="990099"/>
              </a:solidFill>
              <a:cs typeface="Times New Roman" pitchFamily="18" charset="0"/>
            </a:endParaRPr>
          </a:p>
          <a:p>
            <a:pPr marL="457200" indent="-457200">
              <a:lnSpc>
                <a:spcPct val="120000"/>
              </a:lnSpc>
              <a:spcBef>
                <a:spcPct val="0"/>
              </a:spcBef>
              <a:buClr>
                <a:schemeClr val="accent2"/>
              </a:buClr>
              <a:buSzPct val="150000"/>
              <a:buFont typeface="Webdings" pitchFamily="18" charset="2"/>
              <a:buChar char="¥"/>
            </a:pPr>
            <a:r>
              <a:rPr kumimoji="1" lang="en-US" b="0">
                <a:solidFill>
                  <a:schemeClr val="tx1"/>
                </a:solidFill>
              </a:rPr>
              <a:t>The VarioMax automated instrument, operated in </a:t>
            </a:r>
            <a:r>
              <a:rPr kumimoji="1" lang="en-US" b="0" i="1">
                <a:solidFill>
                  <a:schemeClr val="tx1"/>
                </a:solidFill>
              </a:rPr>
              <a:t>Carbon, Nitrogen and Sulfur Mode</a:t>
            </a:r>
            <a:r>
              <a:rPr kumimoji="1" lang="en-US" b="0">
                <a:solidFill>
                  <a:schemeClr val="tx1"/>
                </a:solidFill>
              </a:rPr>
              <a:t> (CNS Mode), determines the sulfur content of coal samples.  Samples are oxidized via catalytic tube combustion at 1140 </a:t>
            </a:r>
            <a:r>
              <a:rPr kumimoji="1" lang="en-US" b="0" baseline="30000">
                <a:solidFill>
                  <a:schemeClr val="tx1"/>
                </a:solidFill>
              </a:rPr>
              <a:t>o</a:t>
            </a:r>
            <a:r>
              <a:rPr kumimoji="1" lang="en-US" b="0">
                <a:solidFill>
                  <a:schemeClr val="tx1"/>
                </a:solidFill>
              </a:rPr>
              <a:t>C. The nitrogen, carbon and sulfur in the combustion gas are separated by specific absorption columns in a purge and trap system. The nitrogen, carbon and sulfur are then successively released and pass through a Thermal Conductivity Detector (TCD) for measurement. The sample’s TCD signal is compared to the TCD signals of Certified Coal Standards to determine the %S.</a:t>
            </a:r>
          </a:p>
          <a:p>
            <a:pPr marL="457200" indent="-457200">
              <a:lnSpc>
                <a:spcPct val="120000"/>
              </a:lnSpc>
              <a:spcBef>
                <a:spcPct val="0"/>
              </a:spcBef>
              <a:buClrTx/>
              <a:buSzTx/>
              <a:buFontTx/>
              <a:buNone/>
            </a:pPr>
            <a:endParaRPr lang="en-US" sz="1400" b="0">
              <a:solidFill>
                <a:schemeClr val="tx1"/>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3200" b="1">
                <a:solidFill>
                  <a:srgbClr val="009688"/>
                </a:solidFill>
              </a:rPr>
              <a:t>Coal Analysis Continued</a:t>
            </a:r>
          </a:p>
        </p:txBody>
      </p:sp>
      <p:sp>
        <p:nvSpPr>
          <p:cNvPr id="201731" name="Rectangle 3"/>
          <p:cNvSpPr>
            <a:spLocks noGrp="1" noChangeArrowheads="1"/>
          </p:cNvSpPr>
          <p:nvPr>
            <p:ph type="body" idx="1"/>
          </p:nvPr>
        </p:nvSpPr>
        <p:spPr>
          <a:xfrm>
            <a:off x="1600200" y="1676400"/>
            <a:ext cx="7162800" cy="5181600"/>
          </a:xfrm>
        </p:spPr>
        <p:txBody>
          <a:bodyPr/>
          <a:lstStyle/>
          <a:p>
            <a:pPr marL="457200" indent="-457200">
              <a:lnSpc>
                <a:spcPct val="130000"/>
              </a:lnSpc>
              <a:buSzPct val="120000"/>
            </a:pPr>
            <a:r>
              <a:rPr lang="en-US" sz="1800">
                <a:latin typeface="Arial" pitchFamily="34" charset="0"/>
              </a:rPr>
              <a:t>Reference method for </a:t>
            </a:r>
            <a:r>
              <a:rPr lang="en-US" sz="1800" b="1">
                <a:latin typeface="Arial" pitchFamily="34" charset="0"/>
              </a:rPr>
              <a:t>Sulfur Analysis in Coal and Coke</a:t>
            </a:r>
            <a:r>
              <a:rPr lang="en-US" sz="1800">
                <a:latin typeface="Arial" pitchFamily="34" charset="0"/>
              </a:rPr>
              <a:t> is ASTM D 4239-97.  </a:t>
            </a:r>
            <a:r>
              <a:rPr lang="en-US" sz="1800" b="1">
                <a:solidFill>
                  <a:srgbClr val="990099"/>
                </a:solidFill>
                <a:latin typeface="Arial" pitchFamily="34" charset="0"/>
              </a:rPr>
              <a:t>Sulfur</a:t>
            </a:r>
            <a:r>
              <a:rPr lang="en-US" sz="1800">
                <a:solidFill>
                  <a:srgbClr val="990099"/>
                </a:solidFill>
                <a:latin typeface="Arial" pitchFamily="34" charset="0"/>
              </a:rPr>
              <a:t> result is reported as % S.</a:t>
            </a:r>
          </a:p>
          <a:p>
            <a:pPr marL="457200" indent="-457200">
              <a:lnSpc>
                <a:spcPct val="130000"/>
              </a:lnSpc>
              <a:buSzPct val="120000"/>
            </a:pPr>
            <a:r>
              <a:rPr lang="en-US" sz="1700" b="1">
                <a:solidFill>
                  <a:srgbClr val="990099"/>
                </a:solidFill>
                <a:latin typeface="Arial" pitchFamily="34" charset="0"/>
              </a:rPr>
              <a:t>The % Ash </a:t>
            </a:r>
            <a:r>
              <a:rPr lang="en-US" sz="1700">
                <a:solidFill>
                  <a:srgbClr val="990099"/>
                </a:solidFill>
                <a:latin typeface="Arial" pitchFamily="34" charset="0"/>
              </a:rPr>
              <a:t>and</a:t>
            </a:r>
            <a:r>
              <a:rPr lang="en-US" sz="1700" b="1">
                <a:solidFill>
                  <a:srgbClr val="990099"/>
                </a:solidFill>
                <a:latin typeface="Arial" pitchFamily="34" charset="0"/>
              </a:rPr>
              <a:t> % Moisture </a:t>
            </a:r>
            <a:r>
              <a:rPr lang="en-US" sz="1700">
                <a:solidFill>
                  <a:srgbClr val="990099"/>
                </a:solidFill>
                <a:latin typeface="Arial" pitchFamily="34" charset="0"/>
              </a:rPr>
              <a:t>analysis is performed using a</a:t>
            </a:r>
            <a:r>
              <a:rPr lang="en-US" sz="1700" b="1">
                <a:solidFill>
                  <a:srgbClr val="990099"/>
                </a:solidFill>
                <a:latin typeface="Arial" pitchFamily="34" charset="0"/>
              </a:rPr>
              <a:t> TGA701 Thermogravimetric Analyzer.  </a:t>
            </a:r>
            <a:r>
              <a:rPr lang="en-US" sz="1700">
                <a:solidFill>
                  <a:srgbClr val="990099"/>
                </a:solidFill>
                <a:latin typeface="Arial" pitchFamily="34" charset="0"/>
              </a:rPr>
              <a:t>Empty crucibles are loaded into the furnace carousel, the tare weight is determined, coal sample is loaded and the initial sample weight is determined.  The weight loss is monitored and the furnace temperature is controlled according to the selected analysis method for determination of the moisture or ash content. </a:t>
            </a:r>
            <a:endParaRPr lang="en-US" sz="1700" b="1">
              <a:solidFill>
                <a:srgbClr val="990099"/>
              </a:solidFill>
              <a:latin typeface="Arial" pitchFamily="34" charset="0"/>
            </a:endParaRPr>
          </a:p>
          <a:p>
            <a:pPr marL="457200" indent="-457200">
              <a:lnSpc>
                <a:spcPct val="130000"/>
              </a:lnSpc>
              <a:buSzPct val="120000"/>
            </a:pPr>
            <a:r>
              <a:rPr lang="en-US" sz="1800" b="1">
                <a:latin typeface="Arial" pitchFamily="34" charset="0"/>
              </a:rPr>
              <a:t>% Ash - </a:t>
            </a:r>
            <a:r>
              <a:rPr lang="en-US" sz="1800">
                <a:latin typeface="Arial" pitchFamily="34" charset="0"/>
              </a:rPr>
              <a:t>%</a:t>
            </a:r>
            <a:r>
              <a:rPr lang="en-US" sz="1800" b="1">
                <a:latin typeface="Arial" pitchFamily="34" charset="0"/>
              </a:rPr>
              <a:t> Air Dry Loss</a:t>
            </a:r>
            <a:r>
              <a:rPr lang="en-US" sz="1800">
                <a:latin typeface="Arial" pitchFamily="34" charset="0"/>
              </a:rPr>
              <a:t> is required to calculate results on an</a:t>
            </a:r>
            <a:r>
              <a:rPr lang="en-US" sz="1800" b="1">
                <a:latin typeface="Arial" pitchFamily="34" charset="0"/>
              </a:rPr>
              <a:t> as received</a:t>
            </a:r>
            <a:r>
              <a:rPr lang="en-US" sz="1800" b="1"/>
              <a:t> </a:t>
            </a:r>
            <a:r>
              <a:rPr lang="en-US" sz="1800">
                <a:latin typeface="Arial" pitchFamily="34" charset="0"/>
              </a:rPr>
              <a:t>basis</a:t>
            </a:r>
            <a:r>
              <a:rPr lang="en-US" sz="1600">
                <a:latin typeface="Arial" pitchFamily="34" charset="0"/>
              </a:rPr>
              <a:t>. </a:t>
            </a:r>
          </a:p>
          <a:p>
            <a:pPr marL="457200" indent="-457200">
              <a:lnSpc>
                <a:spcPct val="130000"/>
              </a:lnSpc>
              <a:buSzPct val="120000"/>
            </a:pPr>
            <a:r>
              <a:rPr lang="en-US" sz="1800" b="1">
                <a:solidFill>
                  <a:srgbClr val="990099"/>
                </a:solidFill>
                <a:latin typeface="Arial" pitchFamily="34" charset="0"/>
              </a:rPr>
              <a:t>% Moisture </a:t>
            </a:r>
            <a:r>
              <a:rPr lang="en-US" sz="1800">
                <a:solidFill>
                  <a:srgbClr val="990099"/>
                </a:solidFill>
                <a:latin typeface="Arial" pitchFamily="34" charset="0"/>
              </a:rPr>
              <a:t>-%</a:t>
            </a:r>
            <a:r>
              <a:rPr lang="en-US" sz="1800" b="1">
                <a:solidFill>
                  <a:srgbClr val="990099"/>
                </a:solidFill>
                <a:latin typeface="Arial" pitchFamily="34" charset="0"/>
              </a:rPr>
              <a:t> Air Dry Loss</a:t>
            </a:r>
            <a:r>
              <a:rPr lang="en-US" sz="1800">
                <a:solidFill>
                  <a:srgbClr val="990099"/>
                </a:solidFill>
                <a:latin typeface="Arial" pitchFamily="34" charset="0"/>
              </a:rPr>
              <a:t> is required to calculate results on an</a:t>
            </a:r>
            <a:r>
              <a:rPr lang="en-US" sz="1800" b="1">
                <a:solidFill>
                  <a:srgbClr val="990099"/>
                </a:solidFill>
                <a:latin typeface="Arial" pitchFamily="34" charset="0"/>
              </a:rPr>
              <a:t> as received basis.</a:t>
            </a:r>
            <a:endParaRPr lang="en-US" sz="1600">
              <a:solidFill>
                <a:srgbClr val="990099"/>
              </a:solidFill>
              <a:latin typeface="Arial" pitchFamily="34" charset="0"/>
            </a:endParaRPr>
          </a:p>
          <a:p>
            <a:pPr marL="457200" indent="-457200">
              <a:lnSpc>
                <a:spcPct val="80000"/>
              </a:lnSpc>
            </a:pPr>
            <a:endParaRPr 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rgbClr val="6666FF"/>
          </a:buClr>
          <a:buSzPct val="125000"/>
          <a:buFont typeface="Wingdings" pitchFamily="2" charset="2"/>
          <a:buChar char="$"/>
          <a:tabLst/>
          <a:defRPr kumimoji="0" lang="en-US" sz="1800" b="1" i="0" u="none" strike="noStrike" cap="none" normalizeH="0" baseline="0" smtClean="0">
            <a:ln>
              <a:noFill/>
            </a:ln>
            <a:solidFill>
              <a:srgbClr val="F7668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
            <a:srgbClr val="6666FF"/>
          </a:buClr>
          <a:buSzPct val="125000"/>
          <a:buFont typeface="Wingdings" pitchFamily="2" charset="2"/>
          <a:buChar char="$"/>
          <a:tabLst/>
          <a:defRPr kumimoji="0" lang="en-US" sz="1800" b="1" i="0" u="none" strike="noStrike" cap="none" normalizeH="0" baseline="0" smtClean="0">
            <a:ln>
              <a:noFill/>
            </a:ln>
            <a:solidFill>
              <a:srgbClr val="F76681"/>
            </a:solidFill>
            <a:effectLst/>
            <a:latin typeface="Arial" pitchFamily="34"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CC3300"/>
    </a:dk1>
    <a:lt1>
      <a:srgbClr val="FBFAE2"/>
    </a:lt1>
    <a:dk2>
      <a:srgbClr val="479EA5"/>
    </a:dk2>
    <a:lt2>
      <a:srgbClr val="A08366"/>
    </a:lt2>
    <a:accent1>
      <a:srgbClr val="C797CF"/>
    </a:accent1>
    <a:accent2>
      <a:srgbClr val="5BD3D0"/>
    </a:accent2>
    <a:accent3>
      <a:srgbClr val="FDFCEE"/>
    </a:accent3>
    <a:accent4>
      <a:srgbClr val="AE2A00"/>
    </a:accent4>
    <a:accent5>
      <a:srgbClr val="E0C9E4"/>
    </a:accent5>
    <a:accent6>
      <a:srgbClr val="52BFBC"/>
    </a:accent6>
    <a:hlink>
      <a:srgbClr val="9A7F32"/>
    </a:hlink>
    <a:folHlink>
      <a:srgbClr val="ECA07A"/>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5</TotalTime>
  <Pages>33</Pages>
  <Words>3198</Words>
  <Application>Microsoft Office PowerPoint</Application>
  <PresentationFormat>On-screen Show (4:3)</PresentationFormat>
  <Paragraphs>320</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52</vt:i4>
      </vt:variant>
    </vt:vector>
  </HeadingPairs>
  <TitlesOfParts>
    <vt:vector size="57" baseType="lpstr">
      <vt:lpstr>Notebook</vt:lpstr>
      <vt:lpstr>ClipArt</vt:lpstr>
      <vt:lpstr>Clip</vt:lpstr>
      <vt:lpstr>Bitmap Image</vt:lpstr>
      <vt:lpstr>WordArt</vt:lpstr>
      <vt:lpstr>Bureau of Laboratories</vt:lpstr>
      <vt:lpstr>What does GRAVIMETRIC mean anyway ??????????</vt:lpstr>
      <vt:lpstr>Overview</vt:lpstr>
      <vt:lpstr>FUEL ANALYSIS</vt:lpstr>
      <vt:lpstr>                          Coal Flowchart</vt:lpstr>
      <vt:lpstr>COAL  ANALYSIS</vt:lpstr>
      <vt:lpstr>PowerPoint Presentation</vt:lpstr>
      <vt:lpstr>Coal Analysis Continued</vt:lpstr>
      <vt:lpstr>Coal Analysis Continued</vt:lpstr>
      <vt:lpstr>Coal Analysis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PAINT  ANALYSIS  Continued </vt:lpstr>
      <vt:lpstr>PowerPoint Presentation</vt:lpstr>
      <vt:lpstr>PowerPoint Presentation</vt:lpstr>
      <vt:lpstr>PowerPoint Presentation</vt:lpstr>
      <vt:lpstr>Microscopic ID Continued</vt:lpstr>
      <vt:lpstr>Hi-Vol Sampling Tips</vt:lpstr>
      <vt:lpstr>Hi-Vol Sampling Tips</vt:lpstr>
      <vt:lpstr>Hi-Vol Filter Sampling</vt:lpstr>
      <vt:lpstr>Hi-Vol Filter Sampling</vt:lpstr>
      <vt:lpstr>PM2.5 Monitoring</vt:lpstr>
      <vt:lpstr>PM2.5 Monitoring  CONTINUED</vt:lpstr>
      <vt:lpstr>PM2.5 Monitoring  CONTINUED</vt:lpstr>
      <vt:lpstr>PowerPoint Presentation</vt:lpstr>
      <vt:lpstr>Dustfall Analysis   CONTINUED</vt:lpstr>
      <vt:lpstr>Dustfall Analysis   CONTINUED</vt:lpstr>
      <vt:lpstr>Analysis of Water Samples</vt:lpstr>
      <vt:lpstr>n-Hexane Extractable Material (HEM) and Silica Gel Treated n-Hexane Extractable Material (SGT-HEM) </vt:lpstr>
      <vt:lpstr>n-Hexane Extractable Material (HEM) and Silica Gel Treated n-Hexane Extractable Material (SGT-HEM)  CONTINUED</vt:lpstr>
      <vt:lpstr>n-Hexane Extractable Material (HEM) and Silica Gel Treated n-Hexane Extractable Material (SGT-HEM)  CONTINUED</vt:lpstr>
      <vt:lpstr>TOX  - Total Organic Halides</vt:lpstr>
      <vt:lpstr>TOX  - Total Organic Halides  CONTINUED</vt:lpstr>
      <vt:lpstr>Osmotic Pressure</vt:lpstr>
      <vt:lpstr>Osmotic Pressure   CONTINUED</vt:lpstr>
      <vt:lpstr>Total Solids, Total Suspended Solids (TSS) &amp; Total Dissolved Solids (TDS) </vt:lpstr>
      <vt:lpstr>Total Suspended Solids (TSS) </vt:lpstr>
      <vt:lpstr>Total Suspended Solids (TSS)   CONTINUED</vt:lpstr>
      <vt:lpstr>Total Suspended Solids (TSS)   CONTINUED</vt:lpstr>
      <vt:lpstr>Total Dissolved Solids (TDS)</vt:lpstr>
      <vt:lpstr>Settleable Solids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ANALYSIS</dc:title>
  <dc:creator>Microsoft Corporation</dc:creator>
  <cp:lastModifiedBy>Build</cp:lastModifiedBy>
  <cp:revision>155</cp:revision>
  <cp:lastPrinted>1999-07-07T23:13:24Z</cp:lastPrinted>
  <dcterms:created xsi:type="dcterms:W3CDTF">1996-03-06T07:23:26Z</dcterms:created>
  <dcterms:modified xsi:type="dcterms:W3CDTF">2013-11-19T12:31:21Z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C:\WINNT\Profiles\price\Personal</vt:lpwstr>
  </property>
</Properties>
</file>