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0"/>
  </p:notesMasterIdLst>
  <p:handoutMasterIdLst>
    <p:handoutMasterId r:id="rId51"/>
  </p:handoutMasterIdLst>
  <p:sldIdLst>
    <p:sldId id="365" r:id="rId2"/>
    <p:sldId id="308" r:id="rId3"/>
    <p:sldId id="405" r:id="rId4"/>
    <p:sldId id="404" r:id="rId5"/>
    <p:sldId id="368" r:id="rId6"/>
    <p:sldId id="369" r:id="rId7"/>
    <p:sldId id="328" r:id="rId8"/>
    <p:sldId id="399" r:id="rId9"/>
    <p:sldId id="367" r:id="rId10"/>
    <p:sldId id="370" r:id="rId11"/>
    <p:sldId id="371" r:id="rId12"/>
    <p:sldId id="343" r:id="rId13"/>
    <p:sldId id="386" r:id="rId14"/>
    <p:sldId id="373" r:id="rId15"/>
    <p:sldId id="374" r:id="rId16"/>
    <p:sldId id="406" r:id="rId17"/>
    <p:sldId id="375" r:id="rId18"/>
    <p:sldId id="401" r:id="rId19"/>
    <p:sldId id="376" r:id="rId20"/>
    <p:sldId id="377" r:id="rId21"/>
    <p:sldId id="378" r:id="rId22"/>
    <p:sldId id="379" r:id="rId23"/>
    <p:sldId id="380" r:id="rId24"/>
    <p:sldId id="393" r:id="rId25"/>
    <p:sldId id="396" r:id="rId26"/>
    <p:sldId id="402" r:id="rId27"/>
    <p:sldId id="381" r:id="rId28"/>
    <p:sldId id="382" r:id="rId29"/>
    <p:sldId id="403" r:id="rId30"/>
    <p:sldId id="383" r:id="rId31"/>
    <p:sldId id="384" r:id="rId32"/>
    <p:sldId id="400" r:id="rId33"/>
    <p:sldId id="385" r:id="rId34"/>
    <p:sldId id="387" r:id="rId35"/>
    <p:sldId id="388" r:id="rId36"/>
    <p:sldId id="389" r:id="rId37"/>
    <p:sldId id="390" r:id="rId38"/>
    <p:sldId id="391" r:id="rId39"/>
    <p:sldId id="397" r:id="rId40"/>
    <p:sldId id="392" r:id="rId41"/>
    <p:sldId id="407" r:id="rId42"/>
    <p:sldId id="408" r:id="rId43"/>
    <p:sldId id="409" r:id="rId44"/>
    <p:sldId id="410" r:id="rId45"/>
    <p:sldId id="411" r:id="rId46"/>
    <p:sldId id="412" r:id="rId47"/>
    <p:sldId id="413" r:id="rId48"/>
    <p:sldId id="364" r:id="rId4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guide id="3" orient="horz" pos="29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9" autoAdjust="0"/>
    <p:restoredTop sz="86429" autoAdjust="0"/>
  </p:normalViewPr>
  <p:slideViewPr>
    <p:cSldViewPr>
      <p:cViewPr varScale="1">
        <p:scale>
          <a:sx n="79" d="100"/>
          <a:sy n="79" d="100"/>
        </p:scale>
        <p:origin x="1642" y="62"/>
      </p:cViewPr>
      <p:guideLst>
        <p:guide orient="horz" pos="2160"/>
        <p:guide pos="2880"/>
      </p:guideLst>
    </p:cSldViewPr>
  </p:slideViewPr>
  <p:outlineViewPr>
    <p:cViewPr>
      <p:scale>
        <a:sx n="33" d="100"/>
        <a:sy n="33" d="100"/>
      </p:scale>
      <p:origin x="0" y="196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7" d="100"/>
          <a:sy n="87" d="100"/>
        </p:scale>
        <p:origin x="-3828" y="-96"/>
      </p:cViewPr>
      <p:guideLst>
        <p:guide orient="horz" pos="2909"/>
        <p:guide pos="2208"/>
        <p:guide orient="horz" pos="292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3"/>
            <a:ext cx="3038475" cy="464980"/>
          </a:xfrm>
          <a:prstGeom prst="rect">
            <a:avLst/>
          </a:prstGeom>
        </p:spPr>
        <p:txBody>
          <a:bodyPr vert="horz" lIns="91440" tIns="45720" rIns="91440" bIns="45720" rtlCol="0"/>
          <a:lstStyle>
            <a:lvl1pPr algn="l">
              <a:defRPr sz="1200"/>
            </a:lvl1pPr>
          </a:lstStyle>
          <a:p>
            <a:pPr>
              <a:defRPr/>
            </a:pPr>
            <a:r>
              <a:rPr lang="en-US" dirty="0" smtClean="0"/>
              <a:t>WEBINAR 4-27-2016</a:t>
            </a:r>
            <a:endParaRPr lang="en-US" dirty="0"/>
          </a:p>
        </p:txBody>
      </p:sp>
      <p:sp>
        <p:nvSpPr>
          <p:cNvPr id="3" name="Date Placeholder 2"/>
          <p:cNvSpPr>
            <a:spLocks noGrp="1"/>
          </p:cNvSpPr>
          <p:nvPr>
            <p:ph type="dt" sz="quarter" idx="1"/>
          </p:nvPr>
        </p:nvSpPr>
        <p:spPr>
          <a:xfrm>
            <a:off x="3970342" y="3"/>
            <a:ext cx="3038475" cy="464980"/>
          </a:xfrm>
          <a:prstGeom prst="rect">
            <a:avLst/>
          </a:prstGeom>
        </p:spPr>
        <p:txBody>
          <a:bodyPr vert="horz" lIns="91440" tIns="45720" rIns="91440" bIns="45720" rtlCol="0"/>
          <a:lstStyle>
            <a:lvl1pPr algn="r">
              <a:defRPr sz="1200"/>
            </a:lvl1pPr>
          </a:lstStyle>
          <a:p>
            <a:pPr>
              <a:defRPr/>
            </a:pPr>
            <a:r>
              <a:rPr lang="en-US" dirty="0" smtClean="0"/>
              <a:t>FINAL RACT II RULE </a:t>
            </a:r>
            <a:endParaRPr lang="en-US" dirty="0"/>
          </a:p>
        </p:txBody>
      </p:sp>
      <p:sp>
        <p:nvSpPr>
          <p:cNvPr id="4" name="Footer Placeholder 3"/>
          <p:cNvSpPr>
            <a:spLocks noGrp="1"/>
          </p:cNvSpPr>
          <p:nvPr>
            <p:ph type="ftr" sz="quarter" idx="2"/>
          </p:nvPr>
        </p:nvSpPr>
        <p:spPr>
          <a:xfrm>
            <a:off x="4" y="8829825"/>
            <a:ext cx="3038475" cy="464980"/>
          </a:xfrm>
          <a:prstGeom prst="rect">
            <a:avLst/>
          </a:prstGeom>
        </p:spPr>
        <p:txBody>
          <a:bodyPr vert="horz" lIns="91440" tIns="45720" rIns="91440" bIns="45720"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70342" y="8829825"/>
            <a:ext cx="3038475" cy="464980"/>
          </a:xfrm>
          <a:prstGeom prst="rect">
            <a:avLst/>
          </a:prstGeom>
        </p:spPr>
        <p:txBody>
          <a:bodyPr vert="horz" lIns="91440" tIns="45720" rIns="91440" bIns="45720" rtlCol="0" anchor="b"/>
          <a:lstStyle>
            <a:lvl1pPr algn="r">
              <a:defRPr sz="1200"/>
            </a:lvl1pPr>
          </a:lstStyle>
          <a:p>
            <a:pPr>
              <a:defRPr/>
            </a:pPr>
            <a:fld id="{AFA3BD79-0248-4077-831A-A6369D32C85C}" type="slidenum">
              <a:rPr lang="en-US"/>
              <a:pPr>
                <a:defRPr/>
              </a:pPr>
              <a:t>‹#›</a:t>
            </a:fld>
            <a:endParaRPr lang="en-US" dirty="0"/>
          </a:p>
        </p:txBody>
      </p:sp>
    </p:spTree>
    <p:extLst>
      <p:ext uri="{BB962C8B-B14F-4D97-AF65-F5344CB8AC3E}">
        <p14:creationId xmlns:p14="http://schemas.microsoft.com/office/powerpoint/2010/main" val="16767307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3"/>
            <a:ext cx="3038475" cy="464980"/>
          </a:xfrm>
          <a:prstGeom prst="rect">
            <a:avLst/>
          </a:prstGeom>
        </p:spPr>
        <p:txBody>
          <a:bodyPr vert="horz" lIns="91440" tIns="45720" rIns="91440" bIns="45720" rtlCol="0"/>
          <a:lstStyle>
            <a:lvl1pPr algn="l">
              <a:defRPr sz="1200"/>
            </a:lvl1pPr>
          </a:lstStyle>
          <a:p>
            <a:pPr>
              <a:defRPr/>
            </a:pPr>
            <a:r>
              <a:rPr lang="en-US" dirty="0" smtClean="0"/>
              <a:t>AQTAC 2-14-2013</a:t>
            </a:r>
            <a:endParaRPr lang="en-US" dirty="0"/>
          </a:p>
        </p:txBody>
      </p:sp>
      <p:sp>
        <p:nvSpPr>
          <p:cNvPr id="3" name="Date Placeholder 2"/>
          <p:cNvSpPr>
            <a:spLocks noGrp="1"/>
          </p:cNvSpPr>
          <p:nvPr>
            <p:ph type="dt" idx="1"/>
          </p:nvPr>
        </p:nvSpPr>
        <p:spPr>
          <a:xfrm>
            <a:off x="3970342" y="3"/>
            <a:ext cx="3038475" cy="464980"/>
          </a:xfrm>
          <a:prstGeom prst="rect">
            <a:avLst/>
          </a:prstGeom>
        </p:spPr>
        <p:txBody>
          <a:bodyPr vert="horz" lIns="91440" tIns="45720" rIns="91440" bIns="45720" rtlCol="0"/>
          <a:lstStyle>
            <a:lvl1pPr algn="r">
              <a:defRPr sz="1200"/>
            </a:lvl1pPr>
          </a:lstStyle>
          <a:p>
            <a:pPr>
              <a:defRPr/>
            </a:pPr>
            <a:r>
              <a:rPr lang="en-US" dirty="0" smtClean="0"/>
              <a:t>RACT 2 NOx and VOC Final Rulemaking</a:t>
            </a:r>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701675" y="4416512"/>
            <a:ext cx="5607050" cy="418322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4" y="8829825"/>
            <a:ext cx="3038475" cy="464980"/>
          </a:xfrm>
          <a:prstGeom prst="rect">
            <a:avLst/>
          </a:prstGeom>
        </p:spPr>
        <p:txBody>
          <a:bodyPr vert="horz" lIns="91440" tIns="45720" rIns="91440" bIns="45720"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0342" y="8829825"/>
            <a:ext cx="3038475" cy="464980"/>
          </a:xfrm>
          <a:prstGeom prst="rect">
            <a:avLst/>
          </a:prstGeom>
        </p:spPr>
        <p:txBody>
          <a:bodyPr vert="horz" lIns="91440" tIns="45720" rIns="91440" bIns="45720" rtlCol="0" anchor="b"/>
          <a:lstStyle>
            <a:lvl1pPr algn="r">
              <a:defRPr sz="1200"/>
            </a:lvl1pPr>
          </a:lstStyle>
          <a:p>
            <a:pPr>
              <a:defRPr/>
            </a:pPr>
            <a:fld id="{65C9F800-6B60-4C1D-8B08-E894B9340EB8}" type="slidenum">
              <a:rPr lang="en-US"/>
              <a:pPr>
                <a:defRPr/>
              </a:pPr>
              <a:t>‹#›</a:t>
            </a:fld>
            <a:endParaRPr lang="en-US" dirty="0"/>
          </a:p>
        </p:txBody>
      </p:sp>
    </p:spTree>
    <p:extLst>
      <p:ext uri="{BB962C8B-B14F-4D97-AF65-F5344CB8AC3E}">
        <p14:creationId xmlns:p14="http://schemas.microsoft.com/office/powerpoint/2010/main" val="69249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C9F800-6B60-4C1D-8B08-E894B9340EB8}" type="slidenum">
              <a:rPr lang="en-US" smtClean="0"/>
              <a:pPr>
                <a:defRPr/>
              </a:pPr>
              <a:t>1</a:t>
            </a:fld>
            <a:endParaRPr lang="en-US" dirty="0"/>
          </a:p>
        </p:txBody>
      </p:sp>
    </p:spTree>
    <p:extLst>
      <p:ext uri="{BB962C8B-B14F-4D97-AF65-F5344CB8AC3E}">
        <p14:creationId xmlns:p14="http://schemas.microsoft.com/office/powerpoint/2010/main" val="6183095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 typeface="Arial" panose="020B0604020202020204" pitchFamily="34" charset="0"/>
              <a:buNone/>
            </a:pPr>
            <a:endParaRPr lang="en-US" sz="160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10</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 typeface="Arial" panose="020B0604020202020204" pitchFamily="34" charset="0"/>
              <a:buNone/>
            </a:pPr>
            <a:endParaRPr lang="en-US" sz="160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11</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12</a:t>
            </a:fld>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13</a:t>
            </a:fld>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dirty="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14</a:t>
            </a:fld>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15</a:t>
            </a:fld>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16</a:t>
            </a:fld>
            <a:endParaRPr lang="en-US" dirty="0" smtClean="0"/>
          </a:p>
        </p:txBody>
      </p:sp>
    </p:spTree>
    <p:extLst>
      <p:ext uri="{BB962C8B-B14F-4D97-AF65-F5344CB8AC3E}">
        <p14:creationId xmlns:p14="http://schemas.microsoft.com/office/powerpoint/2010/main" val="37899010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17</a:t>
            </a:fld>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18</a:t>
            </a:fld>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19</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indent="0">
              <a:buFont typeface="Arial" charset="0"/>
              <a:buNone/>
              <a:defRPr/>
            </a:pPr>
            <a:endParaRPr lang="en-US" sz="1600" dirty="0"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AAFBC06E-FB66-41DA-B70A-EAF5B13709BB}" type="slidenum">
              <a:rPr lang="en-US" smtClean="0"/>
              <a:pPr eaLnBrk="1" hangingPunct="1"/>
              <a:t>2</a:t>
            </a:fld>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20</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dirty="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21</a:t>
            </a:fld>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22</a:t>
            </a:fld>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23</a:t>
            </a:fld>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24</a:t>
            </a:fld>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25</a:t>
            </a:fld>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26</a:t>
            </a:fld>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27</a:t>
            </a:fld>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28</a:t>
            </a:fld>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29</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indent="0">
              <a:buFont typeface="Arial" charset="0"/>
              <a:buNone/>
              <a:defRPr/>
            </a:pPr>
            <a:endParaRPr lang="en-US" sz="1600" dirty="0"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AAFBC06E-FB66-41DA-B70A-EAF5B13709BB}" type="slidenum">
              <a:rPr lang="en-US" smtClean="0"/>
              <a:pPr eaLnBrk="1" hangingPunct="1"/>
              <a:t>3</a:t>
            </a:fld>
            <a:endParaRPr lang="en-US" dirty="0" smtClean="0"/>
          </a:p>
        </p:txBody>
      </p:sp>
    </p:spTree>
    <p:extLst>
      <p:ext uri="{BB962C8B-B14F-4D97-AF65-F5344CB8AC3E}">
        <p14:creationId xmlns:p14="http://schemas.microsoft.com/office/powerpoint/2010/main" val="185458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30</a:t>
            </a:fld>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31</a:t>
            </a:fld>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32</a:t>
            </a:fld>
            <a:endParaRPr 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33</a:t>
            </a:fld>
            <a:endParaRPr 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34</a:t>
            </a:fld>
            <a:endParaRPr lang="en-US"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35</a:t>
            </a:fld>
            <a:endParaRPr lang="en-US" dirty="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36</a:t>
            </a:fld>
            <a:endParaRPr lang="en-US" dirty="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37</a:t>
            </a:fld>
            <a:endParaRPr lang="en-US"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38</a:t>
            </a:fld>
            <a:endParaRPr lang="en-US" dirty="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39</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pPr>
            <a:endParaRPr lang="en-US" dirty="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19442BE2-21C9-4BCF-9324-C1ABFF388365}" type="slidenum">
              <a:rPr lang="en-US" smtClean="0"/>
              <a:pPr eaLnBrk="1" hangingPunct="1"/>
              <a:t>4</a:t>
            </a:fld>
            <a:endParaRPr lang="en-US"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40</a:t>
            </a:fld>
            <a:endParaRPr lang="en-US" dirty="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41</a:t>
            </a:fld>
            <a:endParaRPr lang="en-US" dirty="0"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42</a:t>
            </a:fld>
            <a:endParaRPr lang="en-US" dirty="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43</a:t>
            </a:fld>
            <a:endParaRPr lang="en-US" dirty="0"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44</a:t>
            </a:fld>
            <a:endParaRPr lang="en-US" dirty="0"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45</a:t>
            </a:fld>
            <a:endParaRPr lang="en-US" dirty="0"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46</a:t>
            </a:fld>
            <a:endParaRPr lang="en-US" dirty="0"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spcBef>
                <a:spcPts val="0"/>
              </a:spcBef>
            </a:pPr>
            <a:endParaRPr lang="en-US" sz="1600" b="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47</a:t>
            </a:fld>
            <a:endParaRPr lang="en-US" dirty="0"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CD2DE92-E061-47A6-B6A5-C68177564CC6}" type="slidenum">
              <a:rPr lang="en-US" smtClean="0"/>
              <a:pPr>
                <a:defRPr/>
              </a:pPr>
              <a:t>48</a:t>
            </a:fld>
            <a:endParaRPr lang="en-US" dirty="0"/>
          </a:p>
        </p:txBody>
      </p:sp>
    </p:spTree>
    <p:extLst>
      <p:ext uri="{BB962C8B-B14F-4D97-AF65-F5344CB8AC3E}">
        <p14:creationId xmlns:p14="http://schemas.microsoft.com/office/powerpoint/2010/main" val="1242026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indent="0">
              <a:buFont typeface="Arial" charset="0"/>
              <a:buNone/>
              <a:defRPr/>
            </a:pPr>
            <a:endParaRPr lang="en-US" sz="1600" dirty="0"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AAFBC06E-FB66-41DA-B70A-EAF5B13709BB}" type="slidenum">
              <a:rPr lang="en-US" smtClean="0"/>
              <a:pPr eaLnBrk="1" hangingPunct="1"/>
              <a:t>5</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indent="0">
              <a:buFont typeface="Arial" charset="0"/>
              <a:buNone/>
              <a:defRPr/>
            </a:pPr>
            <a:endParaRPr lang="en-US" sz="1600" dirty="0"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AAFBC06E-FB66-41DA-B70A-EAF5B13709BB}" type="slidenum">
              <a:rPr lang="en-US" smtClean="0"/>
              <a:pPr eaLnBrk="1" hangingPunct="1"/>
              <a:t>6</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 typeface="Arial" panose="020B0604020202020204" pitchFamily="34" charset="0"/>
              <a:buNone/>
            </a:pPr>
            <a:endParaRPr lang="en-US" sz="160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7</a:t>
            </a:fld>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 typeface="Arial" panose="020B0604020202020204" pitchFamily="34" charset="0"/>
              <a:buNone/>
            </a:pPr>
            <a:endParaRPr lang="en-US" sz="160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8</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 typeface="Arial" panose="020B0604020202020204" pitchFamily="34" charset="0"/>
              <a:buNone/>
            </a:pPr>
            <a:endParaRPr lang="en-US" sz="1600"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CA22FBF8-D6C9-440A-83A0-5514DC6B3F68}" type="slidenum">
              <a:rPr lang="en-US" smtClean="0"/>
              <a:pPr eaLnBrk="1" hangingPunct="1"/>
              <a:t>9</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6C702DC-428D-4900-B193-A53D9CCB8FDD}" type="datetime1">
              <a:rPr lang="en-US"/>
              <a:pPr>
                <a:defRPr/>
              </a:pPr>
              <a:t>6/22/2016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A1E0888-FC64-4014-8692-4E440F953791}" type="slidenum">
              <a:rPr lang="en-US"/>
              <a:pPr>
                <a:defRPr/>
              </a:pPr>
              <a:t>‹#›</a:t>
            </a:fld>
            <a:endParaRPr lang="en-US" dirty="0"/>
          </a:p>
        </p:txBody>
      </p:sp>
    </p:spTree>
    <p:extLst>
      <p:ext uri="{BB962C8B-B14F-4D97-AF65-F5344CB8AC3E}">
        <p14:creationId xmlns:p14="http://schemas.microsoft.com/office/powerpoint/2010/main" val="3211431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CB01B50-8E9E-49CF-ADC5-19CA650EBA75}" type="datetime1">
              <a:rPr lang="en-US"/>
              <a:pPr>
                <a:defRPr/>
              </a:pPr>
              <a:t>6/22/2016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50FF197-6E03-4A7F-99EB-522890E6A78A}" type="slidenum">
              <a:rPr lang="en-US"/>
              <a:pPr>
                <a:defRPr/>
              </a:pPr>
              <a:t>‹#›</a:t>
            </a:fld>
            <a:endParaRPr lang="en-US" dirty="0"/>
          </a:p>
        </p:txBody>
      </p:sp>
    </p:spTree>
    <p:extLst>
      <p:ext uri="{BB962C8B-B14F-4D97-AF65-F5344CB8AC3E}">
        <p14:creationId xmlns:p14="http://schemas.microsoft.com/office/powerpoint/2010/main" val="2812244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FACE407-F196-4B75-8602-D23B35C596CB}" type="datetime1">
              <a:rPr lang="en-US"/>
              <a:pPr>
                <a:defRPr/>
              </a:pPr>
              <a:t>6/22/2016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053D503-7EB0-473B-9190-2AD51D2D3341}" type="slidenum">
              <a:rPr lang="en-US"/>
              <a:pPr>
                <a:defRPr/>
              </a:pPr>
              <a:t>‹#›</a:t>
            </a:fld>
            <a:endParaRPr lang="en-US" dirty="0"/>
          </a:p>
        </p:txBody>
      </p:sp>
    </p:spTree>
    <p:extLst>
      <p:ext uri="{BB962C8B-B14F-4D97-AF65-F5344CB8AC3E}">
        <p14:creationId xmlns:p14="http://schemas.microsoft.com/office/powerpoint/2010/main" val="1914961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BE97354-64A0-41AF-92A7-D38CD907433B}" type="datetime1">
              <a:rPr lang="en-US"/>
              <a:pPr>
                <a:defRPr/>
              </a:pPr>
              <a:t>6/22/2016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724B619-5CC9-44B4-BDD7-55DC25A4C81B}" type="slidenum">
              <a:rPr lang="en-US"/>
              <a:pPr>
                <a:defRPr/>
              </a:pPr>
              <a:t>‹#›</a:t>
            </a:fld>
            <a:endParaRPr lang="en-US" dirty="0"/>
          </a:p>
        </p:txBody>
      </p:sp>
    </p:spTree>
    <p:extLst>
      <p:ext uri="{BB962C8B-B14F-4D97-AF65-F5344CB8AC3E}">
        <p14:creationId xmlns:p14="http://schemas.microsoft.com/office/powerpoint/2010/main" val="1136189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6D42C81-8857-489A-BE3D-38DADC4AEC43}" type="datetime1">
              <a:rPr lang="en-US"/>
              <a:pPr>
                <a:defRPr/>
              </a:pPr>
              <a:t>6/22/2016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3609D84-64F9-4D67-A492-6D6CCC214D5F}" type="slidenum">
              <a:rPr lang="en-US"/>
              <a:pPr>
                <a:defRPr/>
              </a:pPr>
              <a:t>‹#›</a:t>
            </a:fld>
            <a:endParaRPr lang="en-US" dirty="0"/>
          </a:p>
        </p:txBody>
      </p:sp>
    </p:spTree>
    <p:extLst>
      <p:ext uri="{BB962C8B-B14F-4D97-AF65-F5344CB8AC3E}">
        <p14:creationId xmlns:p14="http://schemas.microsoft.com/office/powerpoint/2010/main" val="1880731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CBDAA64-F002-476A-8F45-835D7CB0B73D}" type="datetime1">
              <a:rPr lang="en-US"/>
              <a:pPr>
                <a:defRPr/>
              </a:pPr>
              <a:t>6/22/2016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BCFB787-07D8-4E9E-AF21-46641BBF9622}" type="slidenum">
              <a:rPr lang="en-US"/>
              <a:pPr>
                <a:defRPr/>
              </a:pPr>
              <a:t>‹#›</a:t>
            </a:fld>
            <a:endParaRPr lang="en-US" dirty="0"/>
          </a:p>
        </p:txBody>
      </p:sp>
    </p:spTree>
    <p:extLst>
      <p:ext uri="{BB962C8B-B14F-4D97-AF65-F5344CB8AC3E}">
        <p14:creationId xmlns:p14="http://schemas.microsoft.com/office/powerpoint/2010/main" val="481174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44D7B21-73EF-4BD8-9280-203D921DDD46}" type="datetime1">
              <a:rPr lang="en-US"/>
              <a:pPr>
                <a:defRPr/>
              </a:pPr>
              <a:t>6/22/2016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07C2AEBB-640A-491A-9604-8105AFD690E1}" type="slidenum">
              <a:rPr lang="en-US"/>
              <a:pPr>
                <a:defRPr/>
              </a:pPr>
              <a:t>‹#›</a:t>
            </a:fld>
            <a:endParaRPr lang="en-US" dirty="0"/>
          </a:p>
        </p:txBody>
      </p:sp>
    </p:spTree>
    <p:extLst>
      <p:ext uri="{BB962C8B-B14F-4D97-AF65-F5344CB8AC3E}">
        <p14:creationId xmlns:p14="http://schemas.microsoft.com/office/powerpoint/2010/main" val="2784541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66F0782-8B0D-4C22-9BAF-9C4FCB187FBD}" type="datetime1">
              <a:rPr lang="en-US"/>
              <a:pPr>
                <a:defRPr/>
              </a:pPr>
              <a:t>6/22/2016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1D1C5CAE-93F3-4CFC-9B22-0CA1BFAC77CD}" type="slidenum">
              <a:rPr lang="en-US"/>
              <a:pPr>
                <a:defRPr/>
              </a:pPr>
              <a:t>‹#›</a:t>
            </a:fld>
            <a:endParaRPr lang="en-US" dirty="0"/>
          </a:p>
        </p:txBody>
      </p:sp>
    </p:spTree>
    <p:extLst>
      <p:ext uri="{BB962C8B-B14F-4D97-AF65-F5344CB8AC3E}">
        <p14:creationId xmlns:p14="http://schemas.microsoft.com/office/powerpoint/2010/main" val="147777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EDE3B50-55DF-4643-A6C7-457F97AB40ED}" type="datetime1">
              <a:rPr lang="en-US"/>
              <a:pPr>
                <a:defRPr/>
              </a:pPr>
              <a:t>6/22/2016</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DA883435-3326-47C2-9F4C-35F0359B8A74}" type="slidenum">
              <a:rPr lang="en-US"/>
              <a:pPr>
                <a:defRPr/>
              </a:pPr>
              <a:t>‹#›</a:t>
            </a:fld>
            <a:endParaRPr lang="en-US" dirty="0"/>
          </a:p>
        </p:txBody>
      </p:sp>
    </p:spTree>
    <p:extLst>
      <p:ext uri="{BB962C8B-B14F-4D97-AF65-F5344CB8AC3E}">
        <p14:creationId xmlns:p14="http://schemas.microsoft.com/office/powerpoint/2010/main" val="1188095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CC0663-EA92-4337-B9F9-A1ACD511C1CC}" type="datetime1">
              <a:rPr lang="en-US"/>
              <a:pPr>
                <a:defRPr/>
              </a:pPr>
              <a:t>6/22/2016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DBED8E6-AD1F-49C1-95C6-0703F482C412}" type="slidenum">
              <a:rPr lang="en-US"/>
              <a:pPr>
                <a:defRPr/>
              </a:pPr>
              <a:t>‹#›</a:t>
            </a:fld>
            <a:endParaRPr lang="en-US" dirty="0"/>
          </a:p>
        </p:txBody>
      </p:sp>
    </p:spTree>
    <p:extLst>
      <p:ext uri="{BB962C8B-B14F-4D97-AF65-F5344CB8AC3E}">
        <p14:creationId xmlns:p14="http://schemas.microsoft.com/office/powerpoint/2010/main" val="4225242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A6242B-C402-4C1B-B748-F473ECD4F104}" type="datetime1">
              <a:rPr lang="en-US"/>
              <a:pPr>
                <a:defRPr/>
              </a:pPr>
              <a:t>6/22/2016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3FF33DF-FCF3-407B-8237-E73BA18BBAA0}" type="slidenum">
              <a:rPr lang="en-US"/>
              <a:pPr>
                <a:defRPr/>
              </a:pPr>
              <a:t>‹#›</a:t>
            </a:fld>
            <a:endParaRPr lang="en-US" dirty="0"/>
          </a:p>
        </p:txBody>
      </p:sp>
    </p:spTree>
    <p:extLst>
      <p:ext uri="{BB962C8B-B14F-4D97-AF65-F5344CB8AC3E}">
        <p14:creationId xmlns:p14="http://schemas.microsoft.com/office/powerpoint/2010/main" val="3532376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r>
              <a:rPr lang="en-US" dirty="0" smtClean="0"/>
              <a:t>AQTAC 2-14-2013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A5A3DE6-EA62-41E7-8205-EF834A83A99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81000" y="1676400"/>
            <a:ext cx="8229600" cy="4114800"/>
          </a:xfrm>
        </p:spPr>
        <p:txBody>
          <a:bodyPr>
            <a:normAutofit/>
          </a:bodyPr>
          <a:lstStyle/>
          <a:p>
            <a:pPr eaLnBrk="1" hangingPunct="1"/>
            <a:r>
              <a:rPr lang="en-US" sz="3600" b="1" dirty="0" smtClean="0"/>
              <a:t>Additional </a:t>
            </a:r>
            <a:r>
              <a:rPr lang="en-US" sz="3600" b="1" dirty="0"/>
              <a:t>RACT Requirements for </a:t>
            </a:r>
            <a:r>
              <a:rPr lang="en-US" sz="3600" b="1" dirty="0" smtClean="0"/>
              <a:t/>
            </a:r>
            <a:br>
              <a:rPr lang="en-US" sz="3600" b="1" dirty="0" smtClean="0"/>
            </a:br>
            <a:r>
              <a:rPr lang="en-US" sz="3600" b="1" dirty="0" smtClean="0"/>
              <a:t>Major </a:t>
            </a:r>
            <a:r>
              <a:rPr lang="en-US" sz="3600" b="1" dirty="0"/>
              <a:t>Sources of NO</a:t>
            </a:r>
            <a:r>
              <a:rPr lang="en-US" sz="3600" b="1" baseline="-25000" dirty="0"/>
              <a:t>x </a:t>
            </a:r>
            <a:r>
              <a:rPr lang="en-US" sz="3600" b="1" dirty="0"/>
              <a:t>and </a:t>
            </a:r>
            <a:r>
              <a:rPr lang="en-US" sz="3600" b="1" dirty="0" smtClean="0"/>
              <a:t>VOCs: Final Rule</a:t>
            </a:r>
            <a:r>
              <a:rPr lang="en-US" sz="3600" dirty="0"/>
              <a:t/>
            </a:r>
            <a:br>
              <a:rPr lang="en-US" sz="3600" dirty="0"/>
            </a:br>
            <a:r>
              <a:rPr lang="en-US" sz="3600" dirty="0" smtClean="0"/>
              <a:t>(</a:t>
            </a:r>
            <a:r>
              <a:rPr lang="en-US" sz="3600" b="1" i="1" dirty="0" smtClean="0"/>
              <a:t>25 </a:t>
            </a:r>
            <a:r>
              <a:rPr lang="en-US" sz="3600" b="1" i="1" dirty="0"/>
              <a:t>Pa. Code</a:t>
            </a:r>
            <a:r>
              <a:rPr lang="en-US" sz="3600" b="1" dirty="0"/>
              <a:t> Chapters 121 and </a:t>
            </a:r>
            <a:r>
              <a:rPr lang="en-US" sz="3600" b="1" dirty="0" smtClean="0"/>
              <a:t>129)</a:t>
            </a:r>
            <a:r>
              <a:rPr lang="en-US" sz="3600" dirty="0"/>
              <a:t/>
            </a:r>
            <a:br>
              <a:rPr lang="en-US" sz="3600" dirty="0"/>
            </a:br>
            <a:r>
              <a:rPr lang="en-US" sz="3600" dirty="0" smtClean="0"/>
              <a:t/>
            </a:r>
            <a:br>
              <a:rPr lang="en-US" sz="3600" dirty="0" smtClean="0"/>
            </a:br>
            <a:r>
              <a:rPr lang="en-US" sz="3600" dirty="0" smtClean="0"/>
              <a:t>RACT Overview and Implementation</a:t>
            </a:r>
            <a:br>
              <a:rPr lang="en-US" sz="3600" dirty="0" smtClean="0"/>
            </a:br>
            <a:r>
              <a:rPr lang="en-US" sz="3600" dirty="0" smtClean="0"/>
              <a:t>Presentation</a:t>
            </a:r>
            <a:endParaRPr lang="en-US" dirty="0" smtClean="0"/>
          </a:p>
        </p:txBody>
      </p:sp>
      <p:pic>
        <p:nvPicPr>
          <p:cNvPr id="205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6"/>
          <p:cNvSpPr txBox="1"/>
          <p:nvPr/>
        </p:nvSpPr>
        <p:spPr>
          <a:xfrm>
            <a:off x="457200" y="6096000"/>
            <a:ext cx="2057400" cy="58477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dirty="0"/>
              <a:t>Tom Wolf, </a:t>
            </a:r>
            <a:r>
              <a:rPr lang="en-US" sz="1600" dirty="0" smtClean="0"/>
              <a:t>Governor</a:t>
            </a:r>
            <a:r>
              <a:rPr lang="en-US" sz="1600" dirty="0" smtClean="0"/>
              <a:t>		</a:t>
            </a:r>
            <a:endParaRPr lang="en-US" sz="1600" dirty="0"/>
          </a:p>
        </p:txBody>
      </p:sp>
      <p:sp>
        <p:nvSpPr>
          <p:cNvPr id="4" name="TextBox 3"/>
          <p:cNvSpPr txBox="1"/>
          <p:nvPr/>
        </p:nvSpPr>
        <p:spPr>
          <a:xfrm>
            <a:off x="5410200" y="6090047"/>
            <a:ext cx="3657600" cy="615553"/>
          </a:xfrm>
          <a:prstGeom prst="rect">
            <a:avLst/>
          </a:prstGeom>
          <a:noFill/>
        </p:spPr>
        <p:txBody>
          <a:bodyPr wrap="square" rtlCol="0">
            <a:spAutoFit/>
          </a:bodyPr>
          <a:lstStyle/>
          <a:p>
            <a:pPr algn="ctr"/>
            <a:r>
              <a:rPr lang="en-US" sz="1600" dirty="0"/>
              <a:t>Patrick McDonnell, Acting Secretary</a:t>
            </a:r>
          </a:p>
          <a:p>
            <a:endParaRPr lang="en-US" dirty="0"/>
          </a:p>
        </p:txBody>
      </p:sp>
    </p:spTree>
    <p:extLst>
      <p:ext uri="{BB962C8B-B14F-4D97-AF65-F5344CB8AC3E}">
        <p14:creationId xmlns:p14="http://schemas.microsoft.com/office/powerpoint/2010/main" val="13458740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600" dirty="0">
                  <a:solidFill>
                    <a:schemeClr val="bg1"/>
                  </a:solidFill>
                </a:rPr>
                <a:t>Final RACT II Regulation: Applicability</a:t>
              </a:r>
            </a:p>
          </p:txBody>
        </p:sp>
      </p:grpSp>
      <p:sp>
        <p:nvSpPr>
          <p:cNvPr id="4102" name="Rectangle 1"/>
          <p:cNvSpPr>
            <a:spLocks noChangeArrowheads="1"/>
          </p:cNvSpPr>
          <p:nvPr/>
        </p:nvSpPr>
        <p:spPr bwMode="auto">
          <a:xfrm>
            <a:off x="288925" y="1371600"/>
            <a:ext cx="8397875" cy="5232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indent="-342900">
              <a:buFont typeface="Arial" panose="020B0604020202020204" pitchFamily="34" charset="0"/>
              <a:buChar char="•"/>
            </a:pPr>
            <a:r>
              <a:rPr lang="en-US" sz="2400" dirty="0" smtClean="0"/>
              <a:t>The RACT II regulation does not apply to the following:</a:t>
            </a:r>
          </a:p>
          <a:p>
            <a:endParaRPr lang="en-US" sz="2400" dirty="0" smtClean="0"/>
          </a:p>
          <a:p>
            <a:pPr marL="800100" lvl="1" indent="-342900">
              <a:buFont typeface="Wingdings" panose="05000000000000000000" pitchFamily="2" charset="2"/>
              <a:buChar char="Ø"/>
            </a:pPr>
            <a:r>
              <a:rPr lang="en-US" sz="2200" dirty="0" smtClean="0"/>
              <a:t>Sources which are subject to regulations adopted to implement Control Technique Guidelines (CTG). </a:t>
            </a:r>
            <a:r>
              <a:rPr lang="en-US" sz="2200" dirty="0"/>
              <a:t>[</a:t>
            </a:r>
            <a:r>
              <a:rPr lang="en-US" sz="2200" i="1" dirty="0" smtClean="0"/>
              <a:t>25 </a:t>
            </a:r>
            <a:r>
              <a:rPr lang="en-US" sz="2200" i="1" dirty="0"/>
              <a:t>Pa. Code §§129.96(a) and (b</a:t>
            </a:r>
            <a:r>
              <a:rPr lang="en-US" sz="2200" i="1" dirty="0" smtClean="0"/>
              <a:t>)</a:t>
            </a:r>
            <a:r>
              <a:rPr lang="en-US" sz="2200" dirty="0" smtClean="0"/>
              <a:t>]</a:t>
            </a:r>
          </a:p>
          <a:p>
            <a:pPr lvl="1"/>
            <a:endParaRPr lang="en-US" sz="2200" dirty="0"/>
          </a:p>
          <a:p>
            <a:pPr marL="800100" lvl="1" indent="-342900">
              <a:buFont typeface="Wingdings" panose="05000000000000000000" pitchFamily="2" charset="2"/>
              <a:buChar char="Ø"/>
            </a:pPr>
            <a:r>
              <a:rPr lang="en-US" sz="2200" dirty="0" smtClean="0"/>
              <a:t>These regulations are codified in  25 Pa. Code </a:t>
            </a:r>
            <a:r>
              <a:rPr lang="en-US" sz="2200" dirty="0"/>
              <a:t>§§ 129.51—129.52c, 129.54—129.69, 129.71—129.73, 129.75, 129.77, 129.101—129.107 and </a:t>
            </a:r>
            <a:r>
              <a:rPr lang="en-US" sz="2200" dirty="0" smtClean="0"/>
              <a:t>129.301—129.310. </a:t>
            </a:r>
          </a:p>
          <a:p>
            <a:pPr lvl="1"/>
            <a:endParaRPr lang="en-US" sz="2200" dirty="0" smtClean="0"/>
          </a:p>
          <a:p>
            <a:pPr marL="800100" lvl="1" indent="-342900">
              <a:buFont typeface="Wingdings" panose="05000000000000000000" pitchFamily="2" charset="2"/>
              <a:buChar char="Ø"/>
            </a:pPr>
            <a:r>
              <a:rPr lang="en-US" sz="2200" dirty="0" smtClean="0"/>
              <a:t>Source that have a potential to emit (PTE) less than one ton of NOx and/or VOC, as applicable, on a 12-month rolling basis. [</a:t>
            </a:r>
            <a:r>
              <a:rPr lang="en-US" sz="2200" i="1" dirty="0" smtClean="0"/>
              <a:t>25 Pa. Code §129.96(d)</a:t>
            </a:r>
            <a:r>
              <a:rPr lang="en-US" sz="2200" dirty="0" smtClean="0"/>
              <a:t>]</a:t>
            </a:r>
          </a:p>
          <a:p>
            <a:pPr marL="800100" lvl="1" indent="-342900">
              <a:buFont typeface="Arial" panose="020B0604020202020204" pitchFamily="34" charset="0"/>
              <a:buChar char="•"/>
            </a:pPr>
            <a:endParaRPr lang="en-US" sz="2200" dirty="0"/>
          </a:p>
          <a:p>
            <a:pPr lvl="1"/>
            <a:endParaRPr lang="en-US" sz="2200" dirty="0" smtClean="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10</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18250758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600" dirty="0" smtClean="0">
                  <a:solidFill>
                    <a:schemeClr val="bg1"/>
                  </a:solidFill>
                </a:rPr>
                <a:t>Final RACT II Compliance Options</a:t>
              </a:r>
              <a:endParaRPr lang="en-US" sz="3600" dirty="0">
                <a:solidFill>
                  <a:schemeClr val="bg1"/>
                </a:solidFill>
              </a:endParaRPr>
            </a:p>
          </p:txBody>
        </p:sp>
      </p:grpSp>
      <p:sp>
        <p:nvSpPr>
          <p:cNvPr id="4102" name="Rectangle 1"/>
          <p:cNvSpPr>
            <a:spLocks noChangeArrowheads="1"/>
          </p:cNvSpPr>
          <p:nvPr/>
        </p:nvSpPr>
        <p:spPr bwMode="auto">
          <a:xfrm>
            <a:off x="381000" y="1371600"/>
            <a:ext cx="8229548"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indent="-342900">
              <a:buFont typeface="Arial" panose="020B0604020202020204" pitchFamily="34" charset="0"/>
              <a:buChar char="•"/>
            </a:pPr>
            <a:r>
              <a:rPr lang="en-US" sz="2000" dirty="0" smtClean="0"/>
              <a:t>An owner or operator must demonstrate compliance with the RACT II regulation by </a:t>
            </a:r>
            <a:r>
              <a:rPr lang="en-US" sz="2000" b="1" u="sng" dirty="0" smtClean="0"/>
              <a:t>Jan. </a:t>
            </a:r>
            <a:r>
              <a:rPr lang="en-US" sz="2000" b="1" u="sng" dirty="0" smtClean="0"/>
              <a:t>1, 2017</a:t>
            </a:r>
            <a:r>
              <a:rPr lang="en-US" sz="2000" dirty="0" smtClean="0"/>
              <a:t>. </a:t>
            </a:r>
            <a:r>
              <a:rPr lang="en-US" sz="2000" dirty="0"/>
              <a:t>[</a:t>
            </a:r>
            <a:r>
              <a:rPr lang="en-US" sz="2000" i="1" dirty="0" smtClean="0"/>
              <a:t>25 Pa. Code §129.97(a), §129.99(d)(4), and §129.100(b)</a:t>
            </a:r>
            <a:r>
              <a:rPr lang="en-US" sz="2000" dirty="0" smtClean="0"/>
              <a:t>]</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An owner or operator subject to RACT II has three compliance options.</a:t>
            </a:r>
          </a:p>
          <a:p>
            <a:pPr marL="800100" lvl="1" indent="-342900">
              <a:buFont typeface="Wingdings" panose="05000000000000000000" pitchFamily="2" charset="2"/>
              <a:buChar char="Ø"/>
            </a:pPr>
            <a:r>
              <a:rPr lang="en-US" sz="2000" dirty="0" smtClean="0"/>
              <a:t>Compliance with presumptive RACT requirements and/or emission limitations.</a:t>
            </a:r>
          </a:p>
          <a:p>
            <a:pPr marL="800100" lvl="1" indent="-342900">
              <a:buFont typeface="Wingdings" panose="05000000000000000000" pitchFamily="2" charset="2"/>
              <a:buChar char="Ø"/>
            </a:pPr>
            <a:r>
              <a:rPr lang="en-US" sz="2000" dirty="0" smtClean="0"/>
              <a:t>Facility-wide or system-wide averaging for compliance with presumptive NOx emission limitations.</a:t>
            </a:r>
          </a:p>
          <a:p>
            <a:pPr marL="800100" lvl="1" indent="-342900">
              <a:buFont typeface="Wingdings" panose="05000000000000000000" pitchFamily="2" charset="2"/>
              <a:buChar char="Ø"/>
            </a:pPr>
            <a:r>
              <a:rPr lang="en-US" sz="2000" dirty="0" smtClean="0"/>
              <a:t>Case-by-case RACT determinations.</a:t>
            </a:r>
          </a:p>
          <a:p>
            <a:pPr marL="800100" lvl="1" indent="-342900">
              <a:buFont typeface="Wingdings" panose="05000000000000000000" pitchFamily="2" charset="2"/>
              <a:buChar char="Ø"/>
            </a:pPr>
            <a:endParaRPr lang="en-US" sz="2000" dirty="0"/>
          </a:p>
          <a:p>
            <a:pPr marL="342900" indent="-342900">
              <a:buFont typeface="Arial" panose="020B0604020202020204" pitchFamily="34" charset="0"/>
              <a:buChar char="•"/>
            </a:pPr>
            <a:r>
              <a:rPr lang="en-US" sz="2000" dirty="0" smtClean="0"/>
              <a:t>Sources that do not have a presumptive requirement or emission limitation require a case-by-case RACT evaluation. The RACT proposal must be submitted to DEP by </a:t>
            </a:r>
            <a:r>
              <a:rPr lang="en-US" sz="2000" dirty="0" smtClean="0"/>
              <a:t>Oct. </a:t>
            </a:r>
            <a:r>
              <a:rPr lang="en-US" sz="2000" dirty="0" smtClean="0"/>
              <a:t>24, 2016. </a:t>
            </a:r>
            <a:r>
              <a:rPr lang="en-US" sz="2000" dirty="0"/>
              <a:t>[</a:t>
            </a:r>
            <a:r>
              <a:rPr lang="en-US" sz="2000" i="1" dirty="0"/>
              <a:t>25 Pa. Code </a:t>
            </a:r>
            <a:r>
              <a:rPr lang="en-US" sz="2000" i="1" dirty="0" smtClean="0"/>
              <a:t>§§129.99(b) and (c)</a:t>
            </a:r>
            <a:r>
              <a:rPr lang="en-US" sz="2000" dirty="0" smtClean="0"/>
              <a:t>]</a:t>
            </a:r>
            <a:r>
              <a:rPr lang="en-US" sz="2000" i="1" dirty="0" smtClean="0"/>
              <a:t> </a:t>
            </a:r>
            <a:endParaRPr lang="en-US" sz="2000" dirty="0" smtClean="0"/>
          </a:p>
          <a:p>
            <a:pPr marL="800100" lvl="1" indent="-342900">
              <a:buFont typeface="Arial" panose="020B0604020202020204" pitchFamily="34" charset="0"/>
              <a:buChar char="•"/>
            </a:pPr>
            <a:endParaRPr lang="en-US" sz="2000" dirty="0"/>
          </a:p>
          <a:p>
            <a:pPr lvl="1"/>
            <a:endParaRPr lang="en-US" sz="2000" dirty="0" smtClean="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11</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1899251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Presumptive RACT Requirements</a:t>
              </a:r>
              <a:endParaRPr lang="en-US" sz="3200" dirty="0">
                <a:solidFill>
                  <a:schemeClr val="bg1"/>
                </a:solidFill>
              </a:endParaRPr>
            </a:p>
          </p:txBody>
        </p:sp>
      </p:grpSp>
      <p:sp>
        <p:nvSpPr>
          <p:cNvPr id="4102" name="Rectangle 1"/>
          <p:cNvSpPr>
            <a:spLocks noChangeArrowheads="1"/>
          </p:cNvSpPr>
          <p:nvPr/>
        </p:nvSpPr>
        <p:spPr bwMode="auto">
          <a:xfrm>
            <a:off x="288925" y="1066800"/>
            <a:ext cx="8474075" cy="5278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indent="-342900">
              <a:buFont typeface="Arial" panose="020B0604020202020204" pitchFamily="34" charset="0"/>
              <a:buChar char="•"/>
            </a:pPr>
            <a:r>
              <a:rPr lang="en-US" sz="2100" dirty="0" smtClean="0"/>
              <a:t>The source categories below may comply with the RACT II regulation through the installation, maintenance, and operation of the source in accordance with manufacturer’s specifications and with good operating practices. [</a:t>
            </a:r>
            <a:r>
              <a:rPr lang="en-US" sz="2100" i="1" dirty="0" smtClean="0"/>
              <a:t>25 Pa. Code §129.97(c)</a:t>
            </a:r>
            <a:r>
              <a:rPr lang="en-US" sz="2100" dirty="0" smtClean="0"/>
              <a:t>]</a:t>
            </a:r>
          </a:p>
          <a:p>
            <a:endParaRPr lang="en-US" sz="2100" dirty="0" smtClean="0"/>
          </a:p>
          <a:p>
            <a:pPr marL="800100" lvl="1" indent="-342900">
              <a:buFont typeface="Wingdings" panose="05000000000000000000" pitchFamily="2" charset="2"/>
              <a:buChar char="Ø"/>
            </a:pPr>
            <a:r>
              <a:rPr lang="en-US" sz="2100" dirty="0" smtClean="0"/>
              <a:t>NOx source with a PTE of less than 5 TPY NOx.</a:t>
            </a:r>
          </a:p>
          <a:p>
            <a:pPr marL="800100" lvl="1" indent="-342900">
              <a:buFont typeface="Wingdings" panose="05000000000000000000" pitchFamily="2" charset="2"/>
              <a:buChar char="Ø"/>
            </a:pPr>
            <a:r>
              <a:rPr lang="en-US" sz="2100" dirty="0" smtClean="0"/>
              <a:t>VOC source with a PTE of less than 2.7 TPY VOC.</a:t>
            </a:r>
          </a:p>
          <a:p>
            <a:pPr marL="800100" lvl="1" indent="-342900">
              <a:buFont typeface="Wingdings" panose="05000000000000000000" pitchFamily="2" charset="2"/>
              <a:buChar char="Ø"/>
            </a:pPr>
            <a:r>
              <a:rPr lang="en-US" sz="2100" dirty="0" smtClean="0"/>
              <a:t>Boiler or other combustion source rated &lt; 20 million British Thermal Units per hour (MMBtu/hr).</a:t>
            </a:r>
          </a:p>
          <a:p>
            <a:pPr marL="800100" lvl="1" indent="-342900">
              <a:buFont typeface="Wingdings" panose="05000000000000000000" pitchFamily="2" charset="2"/>
              <a:buChar char="Ø"/>
            </a:pPr>
            <a:r>
              <a:rPr lang="en-US" sz="2100" dirty="0" smtClean="0"/>
              <a:t>Combustion turbine rated &lt; 1000 brake horsepower (bhp).</a:t>
            </a:r>
          </a:p>
          <a:p>
            <a:pPr marL="800100" lvl="1" indent="-342900">
              <a:buFont typeface="Wingdings" panose="05000000000000000000" pitchFamily="2" charset="2"/>
              <a:buChar char="Ø"/>
            </a:pPr>
            <a:r>
              <a:rPr lang="en-US" sz="2100" dirty="0" smtClean="0"/>
              <a:t>Stationary internal combustion engine rated &lt; 500 bhp.</a:t>
            </a:r>
          </a:p>
          <a:p>
            <a:pPr marL="800100" lvl="1" indent="-342900">
              <a:buFont typeface="Wingdings" panose="05000000000000000000" pitchFamily="2" charset="2"/>
              <a:buChar char="Ø"/>
            </a:pPr>
            <a:endParaRPr lang="en-US" sz="2100" dirty="0"/>
          </a:p>
          <a:p>
            <a:pPr marL="342900" indent="-342900">
              <a:buFont typeface="Arial" panose="020B0604020202020204" pitchFamily="34" charset="0"/>
              <a:buChar char="•"/>
            </a:pPr>
            <a:r>
              <a:rPr lang="en-US" sz="2100" dirty="0"/>
              <a:t>The owner or operator of any source that requires a PTE restriction must have the restriction incorporated in a federally enforceable </a:t>
            </a:r>
            <a:r>
              <a:rPr lang="en-US" sz="2100" dirty="0" smtClean="0"/>
              <a:t>Plan Approval </a:t>
            </a:r>
            <a:r>
              <a:rPr lang="en-US" sz="2100" dirty="0"/>
              <a:t>or </a:t>
            </a:r>
            <a:r>
              <a:rPr lang="en-US" sz="2100" dirty="0" smtClean="0"/>
              <a:t>Operating Permit </a:t>
            </a:r>
            <a:r>
              <a:rPr lang="en-US" sz="2100" dirty="0"/>
              <a:t>before January 1, 2017.</a:t>
            </a:r>
          </a:p>
          <a:p>
            <a:pPr marL="800100" lvl="1" indent="-342900">
              <a:buFont typeface="Wingdings" panose="05000000000000000000" pitchFamily="2" charset="2"/>
              <a:buChar char="Ø"/>
            </a:pPr>
            <a:endParaRPr lang="en-US" sz="2200" dirty="0" smtClean="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12</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27549613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Presumptive RACT Requirements</a:t>
              </a:r>
              <a:endParaRPr lang="en-US" sz="3200" dirty="0">
                <a:solidFill>
                  <a:schemeClr val="bg1"/>
                </a:solidFill>
              </a:endParaRPr>
            </a:p>
          </p:txBody>
        </p:sp>
      </p:grpSp>
      <p:sp>
        <p:nvSpPr>
          <p:cNvPr id="4102" name="Rectangle 1"/>
          <p:cNvSpPr>
            <a:spLocks noChangeArrowheads="1"/>
          </p:cNvSpPr>
          <p:nvPr/>
        </p:nvSpPr>
        <p:spPr bwMode="auto">
          <a:xfrm>
            <a:off x="288925" y="1636216"/>
            <a:ext cx="83820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indent="-342900">
              <a:buFont typeface="Arial" panose="020B0604020202020204" pitchFamily="34" charset="0"/>
              <a:buChar char="•"/>
            </a:pPr>
            <a:r>
              <a:rPr lang="en-US" sz="2400" dirty="0" smtClean="0"/>
              <a:t>The source categories below may comply with the RACT II regulation through the installation, maintenance, and operation of the source in accordance with manufacturer’s specifications and with good operating practices</a:t>
            </a:r>
            <a:r>
              <a:rPr lang="en-US" sz="2400" dirty="0"/>
              <a:t>. [</a:t>
            </a:r>
            <a:r>
              <a:rPr lang="en-US" sz="2400" i="1" dirty="0"/>
              <a:t>25 Pa. Code §129.97(c</a:t>
            </a:r>
            <a:r>
              <a:rPr lang="en-US" sz="2400" i="1" dirty="0" smtClean="0"/>
              <a:t>)</a:t>
            </a:r>
            <a:r>
              <a:rPr lang="en-US" sz="2400" dirty="0" smtClean="0"/>
              <a:t>]</a:t>
            </a:r>
          </a:p>
          <a:p>
            <a:endParaRPr lang="en-US" sz="2400" dirty="0" smtClean="0"/>
          </a:p>
          <a:p>
            <a:pPr marL="800100" lvl="1" indent="-342900">
              <a:buFont typeface="Wingdings" panose="05000000000000000000" pitchFamily="2" charset="2"/>
              <a:buChar char="Ø"/>
            </a:pPr>
            <a:r>
              <a:rPr lang="en-US" sz="2400" dirty="0"/>
              <a:t>An incinerator, thermal oxidizer or catalytic oxidizer used primarily for air pollution control. </a:t>
            </a:r>
          </a:p>
          <a:p>
            <a:pPr marL="800100" lvl="1" indent="-342900">
              <a:buFont typeface="Wingdings" panose="05000000000000000000" pitchFamily="2" charset="2"/>
              <a:buChar char="Ø"/>
            </a:pPr>
            <a:r>
              <a:rPr lang="en-US" sz="2400" dirty="0"/>
              <a:t>A fuel-burning unit with an annual capacity factor of less than 5%.</a:t>
            </a:r>
          </a:p>
          <a:p>
            <a:pPr marL="800100" lvl="1" indent="-342900">
              <a:buFont typeface="Wingdings" panose="05000000000000000000" pitchFamily="2" charset="2"/>
              <a:buChar char="Ø"/>
            </a:pPr>
            <a:r>
              <a:rPr lang="en-US" sz="2400" dirty="0"/>
              <a:t>Emergency engine operating less than 500 hours per year.</a:t>
            </a:r>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13</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18984383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304800" y="312896"/>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17577" y="356757"/>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Presumptive RACT Requirements</a:t>
              </a:r>
              <a:endParaRPr lang="en-US" sz="3200" dirty="0">
                <a:solidFill>
                  <a:schemeClr val="bg1"/>
                </a:solidFill>
              </a:endParaRPr>
            </a:p>
          </p:txBody>
        </p:sp>
      </p:grpSp>
      <p:sp>
        <p:nvSpPr>
          <p:cNvPr id="4102" name="Rectangle 1"/>
          <p:cNvSpPr>
            <a:spLocks noChangeArrowheads="1"/>
          </p:cNvSpPr>
          <p:nvPr/>
        </p:nvSpPr>
        <p:spPr bwMode="auto">
          <a:xfrm>
            <a:off x="288925" y="1153954"/>
            <a:ext cx="838200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indent="-342900">
              <a:buFont typeface="Arial" panose="020B0604020202020204" pitchFamily="34" charset="0"/>
              <a:buChar char="•"/>
            </a:pPr>
            <a:r>
              <a:rPr lang="en-US" sz="2200" dirty="0" smtClean="0"/>
              <a:t>Combustion units with </a:t>
            </a:r>
            <a:r>
              <a:rPr lang="en-US" sz="2200" dirty="0"/>
              <a:t>a rated heat input </a:t>
            </a:r>
            <a:r>
              <a:rPr lang="en-US" sz="2200" dirty="0" smtClean="0"/>
              <a:t>equal to or greater than 20 MMBtu/hr and less than 50 MMBtu/hr must perform  a biennial tune-up in accordance with the Maximum </a:t>
            </a:r>
            <a:r>
              <a:rPr lang="en-US" sz="2200" dirty="0"/>
              <a:t>Achievable Control </a:t>
            </a:r>
            <a:r>
              <a:rPr lang="en-US" sz="2200" dirty="0" smtClean="0"/>
              <a:t>Technology (MACT) procedures for boilers in 40 CFR 60.11223</a:t>
            </a:r>
            <a:r>
              <a:rPr lang="en-US" sz="2200" dirty="0"/>
              <a:t>. [</a:t>
            </a:r>
            <a:r>
              <a:rPr lang="en-US" sz="2200" i="1" dirty="0"/>
              <a:t>25 Pa. Code §</a:t>
            </a:r>
            <a:r>
              <a:rPr lang="en-US" sz="2200" i="1" dirty="0" smtClean="0"/>
              <a:t>129.97(b)</a:t>
            </a:r>
            <a:r>
              <a:rPr lang="en-US" sz="2200" dirty="0" smtClean="0"/>
              <a:t>]</a:t>
            </a:r>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There is a presumptive requirement </a:t>
            </a:r>
            <a:r>
              <a:rPr lang="en-US" sz="2200" dirty="0"/>
              <a:t>for </a:t>
            </a:r>
            <a:r>
              <a:rPr lang="en-US" sz="2200" dirty="0" smtClean="0"/>
              <a:t>the installation</a:t>
            </a:r>
            <a:r>
              <a:rPr lang="en-US" sz="2200" dirty="0"/>
              <a:t>, maintenance, and operation of the source in accordance with manufacturer’s specifications and with good operating </a:t>
            </a:r>
            <a:r>
              <a:rPr lang="en-US" sz="2200" dirty="0" smtClean="0"/>
              <a:t>practices with regard to VOC emissions for combustion units and other combustion sources</a:t>
            </a:r>
            <a:r>
              <a:rPr lang="en-US" sz="2200" dirty="0"/>
              <a:t>. [</a:t>
            </a:r>
            <a:r>
              <a:rPr lang="en-US" sz="2200" i="1" dirty="0"/>
              <a:t>25 Pa. Code §</a:t>
            </a:r>
            <a:r>
              <a:rPr lang="en-US" sz="2200" i="1" dirty="0" smtClean="0"/>
              <a:t>129.97(d)</a:t>
            </a:r>
            <a:r>
              <a:rPr lang="en-US" sz="2200" dirty="0" smtClean="0"/>
              <a:t>]</a:t>
            </a:r>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For municipal solid waste landfills, compliance with the applicable New Source Performance Standard (NSPS) (Subparts Cc or WWW) is presumptive RACT</a:t>
            </a:r>
            <a:r>
              <a:rPr lang="en-US" sz="2200" dirty="0"/>
              <a:t>. [</a:t>
            </a:r>
            <a:r>
              <a:rPr lang="en-US" sz="2200" i="1" dirty="0"/>
              <a:t>25 Pa. Code §</a:t>
            </a:r>
            <a:r>
              <a:rPr lang="en-US" sz="2200" i="1" dirty="0" smtClean="0"/>
              <a:t>129.97(e)</a:t>
            </a:r>
            <a:r>
              <a:rPr lang="en-US" sz="2200" dirty="0" smtClean="0"/>
              <a:t>]</a:t>
            </a:r>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14</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14431962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Presumptive NOx RACT Emission Limitations</a:t>
              </a:r>
              <a:endParaRPr lang="en-US" sz="3200" dirty="0">
                <a:solidFill>
                  <a:schemeClr val="bg1"/>
                </a:solidFill>
              </a:endParaRPr>
            </a:p>
          </p:txBody>
        </p:sp>
      </p:grpSp>
      <p:sp>
        <p:nvSpPr>
          <p:cNvPr id="4102" name="Rectangle 1"/>
          <p:cNvSpPr>
            <a:spLocks noChangeArrowheads="1"/>
          </p:cNvSpPr>
          <p:nvPr/>
        </p:nvSpPr>
        <p:spPr bwMode="auto">
          <a:xfrm>
            <a:off x="288925" y="1460242"/>
            <a:ext cx="8397875"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indent="-342900">
              <a:buFont typeface="Arial" panose="020B0604020202020204" pitchFamily="34" charset="0"/>
              <a:buChar char="•"/>
            </a:pPr>
            <a:r>
              <a:rPr lang="en-US" sz="2000" dirty="0" smtClean="0"/>
              <a:t>There are specific presumptive RACT NOx emission limitations for the sources (with subcategorization) including, but not limited to, the sources listed below.  </a:t>
            </a:r>
            <a:r>
              <a:rPr lang="en-US" sz="2000" dirty="0"/>
              <a:t>[</a:t>
            </a:r>
            <a:r>
              <a:rPr lang="en-US" sz="2000" i="1" dirty="0"/>
              <a:t>25 Pa. Code </a:t>
            </a:r>
            <a:r>
              <a:rPr lang="en-US" sz="2000" i="1" dirty="0" smtClean="0"/>
              <a:t>§§129.97(f) and (g)</a:t>
            </a:r>
            <a:r>
              <a:rPr lang="en-US" sz="2000" dirty="0" smtClean="0"/>
              <a:t>]:</a:t>
            </a:r>
          </a:p>
          <a:p>
            <a:pPr marL="800100" lvl="1" indent="-342900">
              <a:buFont typeface="Wingdings" panose="05000000000000000000" pitchFamily="2" charset="2"/>
              <a:buChar char="Ø"/>
            </a:pPr>
            <a:r>
              <a:rPr lang="en-US" sz="2000" dirty="0" smtClean="0"/>
              <a:t>Municipal waste combustors.</a:t>
            </a:r>
          </a:p>
          <a:p>
            <a:pPr marL="800100" lvl="1" indent="-342900">
              <a:buFont typeface="Wingdings" panose="05000000000000000000" pitchFamily="2" charset="2"/>
              <a:buChar char="Ø"/>
            </a:pPr>
            <a:r>
              <a:rPr lang="en-US" sz="2000" dirty="0" smtClean="0"/>
              <a:t>Combustion units or process heaters with a rated heat input greater than or equal to 50 MMBtu/hr. </a:t>
            </a:r>
          </a:p>
          <a:p>
            <a:pPr marL="800100" lvl="1" indent="-342900">
              <a:buFont typeface="Wingdings" panose="05000000000000000000" pitchFamily="2" charset="2"/>
              <a:buChar char="Ø"/>
            </a:pPr>
            <a:r>
              <a:rPr lang="en-US" sz="2000" dirty="0" smtClean="0"/>
              <a:t>Combined cycle or combined heat and power combustion turbines with a rated heat output equal to or greater than 1,000 bhp and less than 180 MW when firing natural gas, noncommercial gaseous fuel or fuel oil as specified in </a:t>
            </a:r>
            <a:r>
              <a:rPr lang="en-US" sz="2000" i="1" dirty="0" smtClean="0"/>
              <a:t>§129.97(g)(2)(i).</a:t>
            </a:r>
          </a:p>
          <a:p>
            <a:pPr marL="800100" lvl="1" indent="-342900">
              <a:buFont typeface="Wingdings" panose="05000000000000000000" pitchFamily="2" charset="2"/>
              <a:buChar char="Ø"/>
            </a:pPr>
            <a:r>
              <a:rPr lang="en-US" sz="2000" dirty="0"/>
              <a:t>Combined cycle or combined heat and power combustion turbines with a rated heat output equal to or greater than </a:t>
            </a:r>
            <a:r>
              <a:rPr lang="en-US" sz="2000" dirty="0" smtClean="0"/>
              <a:t>180 </a:t>
            </a:r>
            <a:r>
              <a:rPr lang="en-US" sz="2000" dirty="0"/>
              <a:t>MW when firing natural gas, noncommercial gaseous fuel  or fuel oil as specified in </a:t>
            </a:r>
            <a:r>
              <a:rPr lang="en-US" sz="2000" i="1" dirty="0"/>
              <a:t>§129.97(g)(2)(</a:t>
            </a:r>
            <a:r>
              <a:rPr lang="en-US" sz="2000" i="1" dirty="0" smtClean="0"/>
              <a:t>ii).</a:t>
            </a:r>
          </a:p>
          <a:p>
            <a:pPr marL="800100" lvl="1" indent="-342900">
              <a:buFont typeface="Wingdings" panose="05000000000000000000" pitchFamily="2" charset="2"/>
              <a:buChar char="Ø"/>
            </a:pPr>
            <a:r>
              <a:rPr lang="en-US" sz="2000" dirty="0"/>
              <a:t>Portland Cement Kilns</a:t>
            </a:r>
          </a:p>
          <a:p>
            <a:pPr marL="800100" lvl="1" indent="-342900">
              <a:buFont typeface="Wingdings" panose="05000000000000000000" pitchFamily="2" charset="2"/>
              <a:buChar char="Ø"/>
            </a:pPr>
            <a:endParaRPr lang="en-US" sz="2000" dirty="0" smtClean="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15</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7983682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Presumptive VOC RACT Emission Limitations</a:t>
              </a:r>
              <a:endParaRPr lang="en-US" sz="3200" dirty="0">
                <a:solidFill>
                  <a:schemeClr val="bg1"/>
                </a:solidFill>
              </a:endParaRPr>
            </a:p>
          </p:txBody>
        </p:sp>
      </p:grpSp>
      <p:sp>
        <p:nvSpPr>
          <p:cNvPr id="4102" name="Rectangle 1"/>
          <p:cNvSpPr>
            <a:spLocks noChangeArrowheads="1"/>
          </p:cNvSpPr>
          <p:nvPr/>
        </p:nvSpPr>
        <p:spPr bwMode="auto">
          <a:xfrm>
            <a:off x="288925" y="1334393"/>
            <a:ext cx="8321623"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800100" lvl="1" indent="-342900">
              <a:buFont typeface="Arial" panose="020B0604020202020204" pitchFamily="34" charset="0"/>
              <a:buChar char="•"/>
            </a:pPr>
            <a:endParaRPr lang="en-US" sz="2200" dirty="0"/>
          </a:p>
          <a:p>
            <a:pPr marL="342900" indent="-342900">
              <a:buFont typeface="Arial" panose="020B0604020202020204" pitchFamily="34" charset="0"/>
              <a:buChar char="•"/>
            </a:pPr>
            <a:r>
              <a:rPr lang="en-US" sz="2200" dirty="0" smtClean="0"/>
              <a:t>There are specific presumptive RACT VOC emission limitations for sources (</a:t>
            </a:r>
            <a:r>
              <a:rPr lang="en-US" sz="2200" dirty="0"/>
              <a:t>with subcategorization</a:t>
            </a:r>
            <a:r>
              <a:rPr lang="en-US" sz="2200" dirty="0" smtClean="0"/>
              <a:t>)</a:t>
            </a:r>
            <a:r>
              <a:rPr lang="en-US" sz="2400" dirty="0"/>
              <a:t> including, but not </a:t>
            </a:r>
            <a:r>
              <a:rPr lang="en-US" sz="2200" dirty="0"/>
              <a:t>limited to, the sources listed below. [</a:t>
            </a:r>
            <a:r>
              <a:rPr lang="en-US" sz="2200" i="1" dirty="0"/>
              <a:t>25 Pa. Code </a:t>
            </a:r>
            <a:r>
              <a:rPr lang="en-US" sz="2200" i="1" dirty="0" smtClean="0"/>
              <a:t>§129.97(g)</a:t>
            </a:r>
            <a:r>
              <a:rPr lang="en-US" sz="2200" dirty="0" smtClean="0"/>
              <a:t>]:</a:t>
            </a:r>
          </a:p>
          <a:p>
            <a:endParaRPr lang="en-US" sz="2200" dirty="0" smtClean="0"/>
          </a:p>
          <a:p>
            <a:pPr marL="800100" lvl="1" indent="-342900">
              <a:buFont typeface="Wingdings" panose="05000000000000000000" pitchFamily="2" charset="2"/>
              <a:buChar char="Ø"/>
            </a:pPr>
            <a:r>
              <a:rPr lang="en-US" sz="2200" dirty="0" smtClean="0"/>
              <a:t>Combustion </a:t>
            </a:r>
            <a:r>
              <a:rPr lang="en-US" sz="2200" dirty="0"/>
              <a:t>turbines rated at </a:t>
            </a:r>
            <a:r>
              <a:rPr lang="en-US" sz="2200" dirty="0" smtClean="0"/>
              <a:t>greater than or equal to 1,000 </a:t>
            </a:r>
            <a:r>
              <a:rPr lang="en-US" sz="2200" dirty="0" err="1" smtClean="0"/>
              <a:t>bhp</a:t>
            </a:r>
            <a:r>
              <a:rPr lang="en-US" sz="2200" dirty="0" smtClean="0"/>
              <a:t>.</a:t>
            </a:r>
          </a:p>
          <a:p>
            <a:pPr lvl="1"/>
            <a:endParaRPr lang="en-US" sz="2200" dirty="0" smtClean="0"/>
          </a:p>
          <a:p>
            <a:pPr marL="800100" lvl="1" indent="-342900">
              <a:buFont typeface="Wingdings" panose="05000000000000000000" pitchFamily="2" charset="2"/>
              <a:buChar char="Ø"/>
            </a:pPr>
            <a:r>
              <a:rPr lang="en-US" sz="2200" dirty="0"/>
              <a:t>Stationary internal combustion engines rated </a:t>
            </a:r>
            <a:r>
              <a:rPr lang="en-US" sz="2200" dirty="0" smtClean="0"/>
              <a:t>at greater than or equal to 500 bhp.</a:t>
            </a:r>
          </a:p>
          <a:p>
            <a:pPr marL="800100" lvl="1" indent="-342900">
              <a:buFont typeface="Arial" panose="020B0604020202020204" pitchFamily="34" charset="0"/>
              <a:buChar char="•"/>
            </a:pPr>
            <a:endParaRPr lang="en-US" sz="2200" dirty="0" smtClean="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16</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39297021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SNCR Considerations</a:t>
              </a:r>
              <a:endParaRPr lang="en-US" sz="3200" dirty="0">
                <a:solidFill>
                  <a:schemeClr val="bg1"/>
                </a:solidFill>
              </a:endParaRPr>
            </a:p>
          </p:txBody>
        </p:sp>
      </p:grpSp>
      <p:sp>
        <p:nvSpPr>
          <p:cNvPr id="4102" name="Rectangle 1"/>
          <p:cNvSpPr>
            <a:spLocks noChangeArrowheads="1"/>
          </p:cNvSpPr>
          <p:nvPr/>
        </p:nvSpPr>
        <p:spPr bwMode="auto">
          <a:xfrm>
            <a:off x="288925" y="1219200"/>
            <a:ext cx="8321623" cy="372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endParaRPr lang="en-US" sz="2200" dirty="0" smtClean="0"/>
          </a:p>
          <a:p>
            <a:pPr marL="342900" lvl="1" indent="-342900">
              <a:buFont typeface="Arial" panose="020B0604020202020204" pitchFamily="34" charset="0"/>
              <a:buChar char="•"/>
            </a:pPr>
            <a:r>
              <a:rPr lang="en-US" sz="2400" dirty="0"/>
              <a:t>If a </a:t>
            </a:r>
            <a:r>
              <a:rPr lang="en-US" sz="2400" dirty="0" smtClean="0"/>
              <a:t>coal-fired combustion </a:t>
            </a:r>
            <a:r>
              <a:rPr lang="en-US" sz="2400" dirty="0"/>
              <a:t>unit has </a:t>
            </a:r>
            <a:r>
              <a:rPr lang="en-US" sz="2400" dirty="0" smtClean="0"/>
              <a:t>a selective </a:t>
            </a:r>
            <a:r>
              <a:rPr lang="en-US" sz="2400" dirty="0"/>
              <a:t>noncatalytic reduction (SNCR</a:t>
            </a:r>
            <a:r>
              <a:rPr lang="en-US" sz="2400" dirty="0" smtClean="0"/>
              <a:t>) system, </a:t>
            </a:r>
            <a:r>
              <a:rPr lang="en-US" sz="2400" dirty="0"/>
              <a:t>the SNCR must be operated when </a:t>
            </a:r>
            <a:r>
              <a:rPr lang="en-US" sz="2400" dirty="0" smtClean="0"/>
              <a:t>the temperature at the area of reagent injection is equal to or greater than 1600°F.  [</a:t>
            </a:r>
            <a:r>
              <a:rPr lang="en-US" sz="2400" i="1" dirty="0" smtClean="0"/>
              <a:t>25 Pa. Code §129.97(g)(1)(ix)</a:t>
            </a:r>
            <a:r>
              <a:rPr lang="en-US" sz="2400" dirty="0" smtClean="0"/>
              <a:t>]</a:t>
            </a:r>
          </a:p>
          <a:p>
            <a:pPr marL="342900" lvl="1" indent="-342900">
              <a:buFont typeface="Arial" panose="020B0604020202020204" pitchFamily="34" charset="0"/>
              <a:buChar char="•"/>
            </a:pPr>
            <a:endParaRPr lang="en-US" sz="2400" dirty="0"/>
          </a:p>
          <a:p>
            <a:pPr marL="342900" lvl="1" indent="-342900">
              <a:buFont typeface="Arial" panose="020B0604020202020204" pitchFamily="34" charset="0"/>
              <a:buChar char="•"/>
            </a:pPr>
            <a:r>
              <a:rPr lang="en-US" sz="2400" dirty="0" smtClean="0"/>
              <a:t>The </a:t>
            </a:r>
            <a:r>
              <a:rPr lang="en-US" sz="2400" dirty="0"/>
              <a:t>limit for </a:t>
            </a:r>
            <a:r>
              <a:rPr lang="en-US" sz="2400" dirty="0" smtClean="0"/>
              <a:t>coal-fired (including waste coal) circulating fluidized bed boilers (CFBs) </a:t>
            </a:r>
            <a:r>
              <a:rPr lang="en-US" sz="2400" dirty="0"/>
              <a:t>is </a:t>
            </a:r>
            <a:r>
              <a:rPr lang="en-US" sz="2400" dirty="0" smtClean="0"/>
              <a:t>0.16 lb/MMBtu heat input. </a:t>
            </a:r>
            <a:r>
              <a:rPr lang="en-US" sz="2400" dirty="0"/>
              <a:t>[</a:t>
            </a:r>
            <a:r>
              <a:rPr lang="en-US" sz="2400" i="1" dirty="0"/>
              <a:t>25 Pa. Code §129.97(g)(1</a:t>
            </a:r>
            <a:r>
              <a:rPr lang="en-US" sz="2400" i="1" dirty="0" smtClean="0"/>
              <a:t>)(vi)(A)</a:t>
            </a:r>
            <a:r>
              <a:rPr lang="en-US" sz="2400" dirty="0" smtClean="0"/>
              <a:t>]</a:t>
            </a:r>
            <a:endParaRPr lang="en-US" sz="2400" dirty="0"/>
          </a:p>
          <a:p>
            <a:pPr marL="800100" lvl="2" indent="-342900">
              <a:buFont typeface="Arial" panose="020B0604020202020204" pitchFamily="34" charset="0"/>
              <a:buChar char="•"/>
            </a:pPr>
            <a:endParaRPr lang="en-US" sz="2200" dirty="0" smtClean="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17</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29241200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SCR Considerations</a:t>
              </a:r>
              <a:endParaRPr lang="en-US" sz="3200" dirty="0">
                <a:solidFill>
                  <a:schemeClr val="bg1"/>
                </a:solidFill>
              </a:endParaRPr>
            </a:p>
          </p:txBody>
        </p:sp>
      </p:grpSp>
      <p:sp>
        <p:nvSpPr>
          <p:cNvPr id="4102" name="Rectangle 1"/>
          <p:cNvSpPr>
            <a:spLocks noChangeArrowheads="1"/>
          </p:cNvSpPr>
          <p:nvPr/>
        </p:nvSpPr>
        <p:spPr bwMode="auto">
          <a:xfrm>
            <a:off x="288925" y="1219200"/>
            <a:ext cx="8382000" cy="498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r>
              <a:rPr lang="en-US" sz="2400" dirty="0" smtClean="0"/>
              <a:t>If a coal-fired combustion unit has a selective catalytic reduction (SCR) system, the unit must meet 0.12 lb NOx/MMBtu when operating with an inlet temperature greater than or equal to 600°F. </a:t>
            </a:r>
            <a:r>
              <a:rPr lang="en-US" sz="2400" dirty="0"/>
              <a:t>[</a:t>
            </a:r>
            <a:r>
              <a:rPr lang="en-US" sz="2400" i="1" dirty="0"/>
              <a:t>25 Pa. Code §129.97(g)(1</a:t>
            </a:r>
            <a:r>
              <a:rPr lang="en-US" sz="2400" i="1" dirty="0" smtClean="0"/>
              <a:t>)(viii)</a:t>
            </a:r>
            <a:r>
              <a:rPr lang="en-US" sz="2400" dirty="0" smtClean="0"/>
              <a:t>]</a:t>
            </a:r>
          </a:p>
          <a:p>
            <a:pPr marL="0" lvl="1"/>
            <a:endParaRPr lang="en-US" sz="2400" dirty="0" smtClean="0"/>
          </a:p>
          <a:p>
            <a:pPr marL="800100" lvl="1" indent="-342900">
              <a:buFont typeface="Wingdings" panose="05000000000000000000" pitchFamily="2" charset="2"/>
              <a:buChar char="Ø"/>
            </a:pPr>
            <a:r>
              <a:rPr lang="en-US" sz="2200" dirty="0" smtClean="0"/>
              <a:t>This means that large coal-fired units are subject to different presumptive NOx emission limitations depending on temperature at the SCR inlet.</a:t>
            </a:r>
          </a:p>
          <a:p>
            <a:pPr marL="800100" lvl="1" indent="-342900">
              <a:buFont typeface="Wingdings" panose="05000000000000000000" pitchFamily="2" charset="2"/>
              <a:buChar char="Ø"/>
            </a:pPr>
            <a:endParaRPr lang="en-US" sz="2200" dirty="0" smtClean="0"/>
          </a:p>
          <a:p>
            <a:pPr marL="800100" lvl="1" indent="-342900">
              <a:buFont typeface="Wingdings" panose="05000000000000000000" pitchFamily="2" charset="2"/>
              <a:buChar char="Ø"/>
            </a:pPr>
            <a:r>
              <a:rPr lang="en-US" sz="2200" dirty="0" smtClean="0"/>
              <a:t>The NOx limit </a:t>
            </a:r>
            <a:r>
              <a:rPr lang="en-US" sz="2200" dirty="0"/>
              <a:t>for tangentially </a:t>
            </a:r>
            <a:r>
              <a:rPr lang="en-US" sz="2200" dirty="0" smtClean="0"/>
              <a:t>coal-fired </a:t>
            </a:r>
            <a:r>
              <a:rPr lang="en-US" sz="2200" dirty="0"/>
              <a:t>units </a:t>
            </a:r>
            <a:r>
              <a:rPr lang="en-US" sz="2200" dirty="0" smtClean="0"/>
              <a:t>is 0.35 </a:t>
            </a:r>
            <a:r>
              <a:rPr lang="en-US" sz="2200" dirty="0" err="1" smtClean="0"/>
              <a:t>lb</a:t>
            </a:r>
            <a:r>
              <a:rPr lang="en-US" sz="2200" dirty="0" smtClean="0"/>
              <a:t>/</a:t>
            </a:r>
            <a:r>
              <a:rPr lang="en-US" sz="2200" dirty="0" err="1" smtClean="0"/>
              <a:t>MMBtu</a:t>
            </a:r>
            <a:r>
              <a:rPr lang="en-US" sz="2200" dirty="0" smtClean="0"/>
              <a:t>; the limit for </a:t>
            </a:r>
            <a:r>
              <a:rPr lang="en-US" sz="2200" dirty="0"/>
              <a:t>other </a:t>
            </a:r>
            <a:r>
              <a:rPr lang="en-US" sz="2200" dirty="0" smtClean="0"/>
              <a:t>coal-fired units is 0.40 lb/MMBtu when the inlet temperature is under 600°F</a:t>
            </a:r>
            <a:r>
              <a:rPr lang="en-US" sz="2200" dirty="0"/>
              <a:t>. [</a:t>
            </a:r>
            <a:r>
              <a:rPr lang="en-US" sz="2200" i="1" dirty="0"/>
              <a:t>25 Pa. Code </a:t>
            </a:r>
            <a:r>
              <a:rPr lang="en-US" sz="2200" i="1" dirty="0" smtClean="0"/>
              <a:t>§§129.97(g</a:t>
            </a:r>
            <a:r>
              <a:rPr lang="en-US" sz="2200" i="1" dirty="0"/>
              <a:t>)(1)(vi</a:t>
            </a:r>
            <a:r>
              <a:rPr lang="en-US" sz="2200" i="1" dirty="0" smtClean="0"/>
              <a:t>)(B) and (C)</a:t>
            </a:r>
            <a:r>
              <a:rPr lang="en-US" sz="2200" dirty="0" smtClean="0"/>
              <a:t>]</a:t>
            </a:r>
            <a:endParaRPr lang="en-US" sz="2200" dirty="0"/>
          </a:p>
          <a:p>
            <a:pPr marL="800100" lvl="1" indent="-342900">
              <a:buFont typeface="Arial" panose="020B0604020202020204" pitchFamily="34" charset="0"/>
              <a:buChar char="•"/>
            </a:pPr>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18</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21981613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a:solidFill>
                    <a:schemeClr val="bg1"/>
                  </a:solidFill>
                </a:rPr>
                <a:t>Petition for Alternative Compliance Schedule</a:t>
              </a:r>
            </a:p>
          </p:txBody>
        </p:sp>
      </p:grpSp>
      <p:sp>
        <p:nvSpPr>
          <p:cNvPr id="4102" name="Rectangle 1"/>
          <p:cNvSpPr>
            <a:spLocks noChangeArrowheads="1"/>
          </p:cNvSpPr>
          <p:nvPr/>
        </p:nvSpPr>
        <p:spPr bwMode="auto">
          <a:xfrm>
            <a:off x="288925" y="1219200"/>
            <a:ext cx="8382000" cy="5370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r>
              <a:rPr lang="en-US" sz="2300" dirty="0" smtClean="0"/>
              <a:t>If an owner or operator is proposing to install a control device to meet a presumptive RACT emission limitation, the owner or operator may petition the DEP for an alternate compliance schedule to go beyond the </a:t>
            </a:r>
            <a:r>
              <a:rPr lang="en-US" sz="2300" dirty="0" smtClean="0"/>
              <a:t>Jan. </a:t>
            </a:r>
            <a:r>
              <a:rPr lang="en-US" sz="2300" dirty="0" smtClean="0"/>
              <a:t>1, 2017 compliance deadline. [</a:t>
            </a:r>
            <a:r>
              <a:rPr lang="en-US" sz="2300" i="1" dirty="0" smtClean="0"/>
              <a:t>25 Pa. Code §129.97(k)</a:t>
            </a:r>
            <a:r>
              <a:rPr lang="en-US" sz="2300" dirty="0" smtClean="0"/>
              <a:t>]</a:t>
            </a:r>
          </a:p>
          <a:p>
            <a:pPr marL="342900" lvl="1" indent="-342900">
              <a:buFont typeface="Arial" panose="020B0604020202020204" pitchFamily="34" charset="0"/>
              <a:buChar char="•"/>
            </a:pPr>
            <a:endParaRPr lang="en-US" sz="2300" dirty="0"/>
          </a:p>
          <a:p>
            <a:pPr marL="342900" lvl="1" indent="-342900">
              <a:buFont typeface="Arial" panose="020B0604020202020204" pitchFamily="34" charset="0"/>
              <a:buChar char="•"/>
            </a:pPr>
            <a:r>
              <a:rPr lang="en-US" sz="2300" dirty="0"/>
              <a:t>The petition </a:t>
            </a:r>
            <a:r>
              <a:rPr lang="en-US" sz="2300" i="1" u="sng" dirty="0"/>
              <a:t>cannot</a:t>
            </a:r>
            <a:r>
              <a:rPr lang="en-US" sz="2300" dirty="0"/>
              <a:t> be used to extend the deadline for compliance demonstration, such as stack testing, when installation of an air cleaning device is not proposed by the owner or operator</a:t>
            </a:r>
            <a:r>
              <a:rPr lang="en-US" sz="2300" dirty="0" smtClean="0"/>
              <a:t>.</a:t>
            </a:r>
          </a:p>
          <a:p>
            <a:pPr marL="342900" lvl="1" indent="-342900">
              <a:buFont typeface="Arial" panose="020B0604020202020204" pitchFamily="34" charset="0"/>
              <a:buChar char="•"/>
            </a:pPr>
            <a:endParaRPr lang="en-US" sz="2300" dirty="0"/>
          </a:p>
          <a:p>
            <a:pPr marL="342900" lvl="1" indent="-342900">
              <a:buFont typeface="Arial" panose="020B0604020202020204" pitchFamily="34" charset="0"/>
              <a:buChar char="•"/>
            </a:pPr>
            <a:r>
              <a:rPr lang="en-US" sz="2300" dirty="0" smtClean="0"/>
              <a:t>The petitions must be submitted to the appropriate DEP regional offices by </a:t>
            </a:r>
            <a:r>
              <a:rPr lang="en-US" sz="2300" dirty="0" smtClean="0"/>
              <a:t>Oct. </a:t>
            </a:r>
            <a:r>
              <a:rPr lang="en-US" sz="2300" dirty="0" smtClean="0"/>
              <a:t>24, 2016</a:t>
            </a:r>
            <a:r>
              <a:rPr lang="en-US" sz="2300" dirty="0"/>
              <a:t>. [</a:t>
            </a:r>
            <a:r>
              <a:rPr lang="en-US" sz="2300" i="1" dirty="0"/>
              <a:t>25 Pa. Code §129.97(k</a:t>
            </a:r>
            <a:r>
              <a:rPr lang="en-US" sz="2300" i="1" dirty="0" smtClean="0"/>
              <a:t>)(1)(i)</a:t>
            </a:r>
            <a:r>
              <a:rPr lang="en-US" sz="2300" dirty="0" smtClean="0"/>
              <a:t>]</a:t>
            </a:r>
            <a:endParaRPr lang="en-US" sz="2300" dirty="0"/>
          </a:p>
          <a:p>
            <a:pPr marL="342900" lvl="1" indent="-342900">
              <a:buFont typeface="Arial" panose="020B0604020202020204" pitchFamily="34" charset="0"/>
              <a:buChar char="•"/>
            </a:pPr>
            <a:endParaRPr lang="en-US" sz="2200" dirty="0" smtClean="0"/>
          </a:p>
          <a:p>
            <a:pPr marL="0" lvl="1"/>
            <a:endParaRPr lang="en-US" sz="2200" dirty="0"/>
          </a:p>
        </p:txBody>
      </p:sp>
      <p:sp>
        <p:nvSpPr>
          <p:cNvPr id="2" name="Slide Number Placeholder 1"/>
          <p:cNvSpPr>
            <a:spLocks noGrp="1"/>
          </p:cNvSpPr>
          <p:nvPr>
            <p:ph type="sldNum" sz="quarter" idx="12"/>
          </p:nvPr>
        </p:nvSpPr>
        <p:spPr/>
        <p:txBody>
          <a:bodyPr/>
          <a:lstStyle/>
          <a:p>
            <a:pPr>
              <a:defRPr/>
            </a:pPr>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1423443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600" dirty="0" smtClean="0">
                  <a:solidFill>
                    <a:schemeClr val="bg1"/>
                  </a:solidFill>
                </a:rPr>
                <a:t>Purpose of the Final RACT II Rulemaking</a:t>
              </a:r>
              <a:endParaRPr lang="en-US" sz="3600" dirty="0">
                <a:solidFill>
                  <a:schemeClr val="bg1"/>
                </a:solidFill>
              </a:endParaRPr>
            </a:p>
          </p:txBody>
        </p:sp>
      </p:grpSp>
      <p:sp>
        <p:nvSpPr>
          <p:cNvPr id="3078" name="Rectangle 1"/>
          <p:cNvSpPr>
            <a:spLocks noChangeArrowheads="1"/>
          </p:cNvSpPr>
          <p:nvPr/>
        </p:nvSpPr>
        <p:spPr bwMode="auto">
          <a:xfrm>
            <a:off x="381001" y="1176338"/>
            <a:ext cx="8153399"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1" indent="-457200">
              <a:buFont typeface="Arial" charset="0"/>
              <a:buChar char="•"/>
              <a:defRPr/>
            </a:pPr>
            <a:r>
              <a:rPr lang="en-US" sz="2000" dirty="0" smtClean="0"/>
              <a:t>On April 23, 2016, the Environmental Quality Board (EQB) promulgated  additional r</a:t>
            </a:r>
            <a:r>
              <a:rPr lang="en-US" sz="2000" dirty="0" smtClean="0">
                <a:solidFill>
                  <a:srgbClr val="000000"/>
                </a:solidFill>
              </a:rPr>
              <a:t>easonably available control technology </a:t>
            </a:r>
            <a:r>
              <a:rPr lang="en-US" sz="2000" dirty="0">
                <a:solidFill>
                  <a:srgbClr val="000000"/>
                </a:solidFill>
              </a:rPr>
              <a:t>(RACT) </a:t>
            </a:r>
            <a:r>
              <a:rPr lang="en-US" sz="2000" dirty="0" smtClean="0">
                <a:solidFill>
                  <a:srgbClr val="000000"/>
                </a:solidFill>
              </a:rPr>
              <a:t>requirements for m</a:t>
            </a:r>
            <a:r>
              <a:rPr lang="en-US" sz="2000" dirty="0" smtClean="0"/>
              <a:t>ajor stationary </a:t>
            </a:r>
            <a:r>
              <a:rPr lang="en-US" sz="2000" dirty="0"/>
              <a:t>sources of </a:t>
            </a:r>
            <a:r>
              <a:rPr lang="en-US" sz="2000" dirty="0" smtClean="0"/>
              <a:t>nitrogen oxides (NOx) and </a:t>
            </a:r>
            <a:r>
              <a:rPr lang="en-US" sz="2000" dirty="0"/>
              <a:t>volatile organic </a:t>
            </a:r>
            <a:r>
              <a:rPr lang="en-US" sz="2000" dirty="0" smtClean="0"/>
              <a:t>compounds (VOCs). (See 46 Pa. B. 2036)</a:t>
            </a:r>
          </a:p>
          <a:p>
            <a:pPr lvl="1" indent="-457200">
              <a:buFont typeface="Arial" charset="0"/>
              <a:buChar char="•"/>
              <a:defRPr/>
            </a:pPr>
            <a:endParaRPr lang="en-US" sz="2000" dirty="0"/>
          </a:p>
          <a:p>
            <a:pPr lvl="1" indent="-457200">
              <a:buFont typeface="Arial" charset="0"/>
              <a:buChar char="•"/>
              <a:defRPr/>
            </a:pPr>
            <a:r>
              <a:rPr lang="en-US" sz="2000" dirty="0" smtClean="0"/>
              <a:t>The definitions codified in 25 Pa. Code § 121.1 and substantive provisions in 25 Pa. Code §§ 129.96 </a:t>
            </a:r>
            <a:r>
              <a:rPr lang="en-US" sz="2000" dirty="0"/>
              <a:t>- </a:t>
            </a:r>
            <a:r>
              <a:rPr lang="en-US" sz="2000" dirty="0" smtClean="0"/>
              <a:t>129.100 are required under the Clean Air Act to implement the RACT requirements for the 1997 and 2008 8-hour ozone National Ambient Air Quality Standards (NAAQS).</a:t>
            </a:r>
          </a:p>
          <a:p>
            <a:pPr lvl="1" indent="-457200">
              <a:buFont typeface="Arial" charset="0"/>
              <a:buChar char="•"/>
              <a:defRPr/>
            </a:pPr>
            <a:endParaRPr lang="en-US" sz="2000" dirty="0"/>
          </a:p>
          <a:p>
            <a:pPr lvl="1" indent="-457200">
              <a:buFont typeface="Arial" charset="0"/>
              <a:buChar char="•"/>
              <a:defRPr/>
            </a:pPr>
            <a:r>
              <a:rPr lang="en-US" sz="2000" dirty="0"/>
              <a:t>This final </a:t>
            </a:r>
            <a:r>
              <a:rPr lang="en-US" sz="2000" dirty="0" smtClean="0"/>
              <a:t>rulemaking, hereafter referred to as “RACT II”, was </a:t>
            </a:r>
            <a:r>
              <a:rPr lang="en-US" sz="2000" dirty="0"/>
              <a:t>submitted to the United States Environmental Protection Agency (EPA</a:t>
            </a:r>
            <a:r>
              <a:rPr lang="en-US" sz="2000" dirty="0" smtClean="0"/>
              <a:t>) in May 2016 </a:t>
            </a:r>
            <a:r>
              <a:rPr lang="en-US" sz="2000" dirty="0"/>
              <a:t>for approval as a revision to the Commonwealth’s State Implementation Plan (SIP</a:t>
            </a:r>
            <a:r>
              <a:rPr lang="en-US" sz="2000" dirty="0" smtClean="0"/>
              <a:t>).</a:t>
            </a:r>
            <a:endParaRPr lang="en-US" sz="2000" dirty="0"/>
          </a:p>
          <a:p>
            <a:pPr lvl="1" indent="-457200">
              <a:buFont typeface="Arial" charset="0"/>
              <a:buChar char="•"/>
              <a:defRPr/>
            </a:pPr>
            <a:endParaRPr lang="en-US" sz="2000" dirty="0" smtClean="0"/>
          </a:p>
        </p:txBody>
      </p:sp>
      <p:sp>
        <p:nvSpPr>
          <p:cNvPr id="2" name="Slide Number Placeholder 1"/>
          <p:cNvSpPr>
            <a:spLocks noGrp="1"/>
          </p:cNvSpPr>
          <p:nvPr>
            <p:ph type="sldNum" sz="quarter" idx="12"/>
          </p:nvPr>
        </p:nvSpPr>
        <p:spPr/>
        <p:txBody>
          <a:bodyPr/>
          <a:lstStyle/>
          <a:p>
            <a:pPr>
              <a:defRPr/>
            </a:pPr>
            <a:fld id="{2E9785A8-5BE7-42EF-96BA-022425AC2D45}" type="slidenum">
              <a:rPr lang="en-US" smtClean="0"/>
              <a:pPr>
                <a:defRPr/>
              </a:pPr>
              <a:t>2</a:t>
            </a:fld>
            <a:endParaRPr lang="en-US"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a:solidFill>
                    <a:schemeClr val="bg1"/>
                  </a:solidFill>
                </a:rPr>
                <a:t>Petition for Alternative Compliance Schedule</a:t>
              </a:r>
            </a:p>
          </p:txBody>
        </p:sp>
      </p:grpSp>
      <p:sp>
        <p:nvSpPr>
          <p:cNvPr id="4102" name="Rectangle 1"/>
          <p:cNvSpPr>
            <a:spLocks noChangeArrowheads="1"/>
          </p:cNvSpPr>
          <p:nvPr/>
        </p:nvSpPr>
        <p:spPr bwMode="auto">
          <a:xfrm>
            <a:off x="288925" y="1219200"/>
            <a:ext cx="8397875"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r>
              <a:rPr lang="en-US" sz="2200" dirty="0"/>
              <a:t>The alternative compliance schedule </a:t>
            </a:r>
            <a:r>
              <a:rPr lang="en-US" sz="2200" dirty="0" smtClean="0"/>
              <a:t>approved </a:t>
            </a:r>
            <a:r>
              <a:rPr lang="en-US" sz="2200" dirty="0" smtClean="0"/>
              <a:t>by DEP through </a:t>
            </a:r>
            <a:r>
              <a:rPr lang="en-US" sz="2200" dirty="0"/>
              <a:t>the petition </a:t>
            </a:r>
            <a:r>
              <a:rPr lang="en-US" sz="2200" dirty="0" smtClean="0"/>
              <a:t>process must </a:t>
            </a:r>
            <a:r>
              <a:rPr lang="en-US" sz="2200" dirty="0"/>
              <a:t>be </a:t>
            </a:r>
            <a:r>
              <a:rPr lang="en-US" sz="2200" dirty="0" smtClean="0"/>
              <a:t>incorporated in a federally </a:t>
            </a:r>
            <a:r>
              <a:rPr lang="en-US" sz="2200" dirty="0"/>
              <a:t>enforceable </a:t>
            </a:r>
            <a:r>
              <a:rPr lang="en-US" sz="2200" dirty="0" smtClean="0"/>
              <a:t>plan </a:t>
            </a:r>
            <a:r>
              <a:rPr lang="en-US" sz="2200" dirty="0"/>
              <a:t>approval or operating permit. [</a:t>
            </a:r>
            <a:r>
              <a:rPr lang="en-US" sz="2200" i="1" dirty="0"/>
              <a:t>25 Pa. Code §129.97(k</a:t>
            </a:r>
            <a:r>
              <a:rPr lang="en-US" sz="2200" i="1" dirty="0" smtClean="0"/>
              <a:t>)(2)(v)</a:t>
            </a:r>
            <a:r>
              <a:rPr lang="en-US" sz="2200" dirty="0" smtClean="0"/>
              <a:t>]</a:t>
            </a:r>
            <a:endParaRPr lang="en-US" sz="2200" dirty="0"/>
          </a:p>
          <a:p>
            <a:pPr marL="0" lvl="1"/>
            <a:endParaRPr lang="en-US" sz="2200" dirty="0"/>
          </a:p>
          <a:p>
            <a:pPr marL="342900" lvl="1" indent="-342900">
              <a:buFont typeface="Arial" panose="020B0604020202020204" pitchFamily="34" charset="0"/>
              <a:buChar char="•"/>
            </a:pPr>
            <a:r>
              <a:rPr lang="en-US" sz="2200" dirty="0"/>
              <a:t>The owner or operator may submit an application for </a:t>
            </a:r>
            <a:r>
              <a:rPr lang="en-US" sz="2200" dirty="0" smtClean="0"/>
              <a:t>Plan Approval </a:t>
            </a:r>
            <a:r>
              <a:rPr lang="en-US" sz="2200" dirty="0"/>
              <a:t>or </a:t>
            </a:r>
            <a:r>
              <a:rPr lang="en-US" sz="2200" dirty="0" smtClean="0"/>
              <a:t> Operating Permit </a:t>
            </a:r>
            <a:r>
              <a:rPr lang="en-US" sz="2200" dirty="0"/>
              <a:t>simultaneously with the petition</a:t>
            </a:r>
            <a:r>
              <a:rPr lang="en-US" sz="2200" dirty="0" smtClean="0"/>
              <a:t>.</a:t>
            </a:r>
          </a:p>
          <a:p>
            <a:pPr marL="0" lvl="1"/>
            <a:r>
              <a:rPr lang="en-US" sz="2200" dirty="0" smtClean="0"/>
              <a:t> </a:t>
            </a:r>
          </a:p>
          <a:p>
            <a:pPr marL="342900" lvl="1" indent="-342900">
              <a:buFont typeface="Arial" panose="020B0604020202020204" pitchFamily="34" charset="0"/>
              <a:buChar char="•"/>
            </a:pPr>
            <a:r>
              <a:rPr lang="en-US" sz="2200" dirty="0" smtClean="0"/>
              <a:t>The DEP may act on the petition prior </a:t>
            </a:r>
            <a:r>
              <a:rPr lang="en-US" sz="2200" dirty="0"/>
              <a:t>to </a:t>
            </a:r>
            <a:r>
              <a:rPr lang="en-US" sz="2200" dirty="0" smtClean="0"/>
              <a:t>or simultaneously with the </a:t>
            </a:r>
            <a:r>
              <a:rPr lang="en-US" sz="2200" dirty="0"/>
              <a:t>issuance of a plan approval or operating permit.</a:t>
            </a:r>
          </a:p>
          <a:p>
            <a:pPr marL="0" lvl="1"/>
            <a:endParaRPr lang="en-US" sz="2200" dirty="0"/>
          </a:p>
          <a:p>
            <a:pPr marL="342900" lvl="1" indent="-342900">
              <a:buFont typeface="Arial" panose="020B0604020202020204" pitchFamily="34" charset="0"/>
              <a:buChar char="•"/>
            </a:pPr>
            <a:r>
              <a:rPr lang="en-US" sz="2200" dirty="0"/>
              <a:t>The alternative compliance schedule deadline </a:t>
            </a:r>
            <a:r>
              <a:rPr lang="en-US" sz="2200" dirty="0" smtClean="0"/>
              <a:t>may be </a:t>
            </a:r>
            <a:r>
              <a:rPr lang="en-US" sz="2200" b="1" u="sng" dirty="0" smtClean="0"/>
              <a:t>up to </a:t>
            </a:r>
            <a:r>
              <a:rPr lang="en-US" sz="2200" dirty="0" smtClean="0"/>
              <a:t>three years from the date DEP approves the petition</a:t>
            </a:r>
            <a:r>
              <a:rPr lang="en-US" sz="2200" dirty="0"/>
              <a:t>. [</a:t>
            </a:r>
            <a:r>
              <a:rPr lang="en-US" sz="2200" i="1" dirty="0"/>
              <a:t>25 Pa. Code §129.97(k)(2)(v</a:t>
            </a:r>
            <a:r>
              <a:rPr lang="en-US" sz="2200" i="1" dirty="0" smtClean="0"/>
              <a:t>)</a:t>
            </a:r>
            <a:r>
              <a:rPr lang="en-US" sz="2200" dirty="0" smtClean="0"/>
              <a:t>]</a:t>
            </a:r>
            <a:endParaRPr lang="en-US" sz="2200" dirty="0"/>
          </a:p>
          <a:p>
            <a:pPr marL="0" lvl="1"/>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20</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8058869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a:solidFill>
                    <a:schemeClr val="bg1"/>
                  </a:solidFill>
                </a:rPr>
                <a:t>Petition for Alternative Compliance Schedule</a:t>
              </a:r>
            </a:p>
          </p:txBody>
        </p:sp>
      </p:grpSp>
      <p:sp>
        <p:nvSpPr>
          <p:cNvPr id="4102" name="Rectangle 1"/>
          <p:cNvSpPr>
            <a:spLocks noChangeArrowheads="1"/>
          </p:cNvSpPr>
          <p:nvPr/>
        </p:nvSpPr>
        <p:spPr bwMode="auto">
          <a:xfrm>
            <a:off x="288925" y="1219200"/>
            <a:ext cx="8382000" cy="5201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r>
              <a:rPr lang="en-US" sz="2400" dirty="0" smtClean="0"/>
              <a:t>The petition must include the following elements [</a:t>
            </a:r>
            <a:r>
              <a:rPr lang="en-US" sz="2400" i="1" dirty="0"/>
              <a:t>25 Pa. Code §129.97(k)(</a:t>
            </a:r>
            <a:r>
              <a:rPr lang="en-US" sz="2400" i="1" dirty="0" smtClean="0"/>
              <a:t>2)</a:t>
            </a:r>
            <a:r>
              <a:rPr lang="en-US" sz="2400" dirty="0" smtClean="0"/>
              <a:t>]:</a:t>
            </a:r>
          </a:p>
          <a:p>
            <a:pPr marL="0" lvl="1"/>
            <a:endParaRPr lang="en-US" sz="2400" dirty="0" smtClean="0"/>
          </a:p>
          <a:p>
            <a:pPr marL="800100" lvl="2" indent="-342900">
              <a:buFont typeface="Wingdings" panose="05000000000000000000" pitchFamily="2" charset="2"/>
              <a:buChar char="Ø"/>
            </a:pPr>
            <a:r>
              <a:rPr lang="en-US" sz="2400" dirty="0" smtClean="0"/>
              <a:t>A description of each source.</a:t>
            </a:r>
          </a:p>
          <a:p>
            <a:pPr marL="800100" lvl="2" indent="-342900">
              <a:buFont typeface="Wingdings" panose="05000000000000000000" pitchFamily="2" charset="2"/>
              <a:buChar char="Ø"/>
            </a:pPr>
            <a:r>
              <a:rPr lang="en-US" sz="2400" dirty="0" smtClean="0"/>
              <a:t>A description of each proposed air cleaning device.</a:t>
            </a:r>
          </a:p>
          <a:p>
            <a:pPr marL="800100" lvl="2" indent="-342900">
              <a:buFont typeface="Wingdings" panose="05000000000000000000" pitchFamily="2" charset="2"/>
              <a:buChar char="Ø"/>
            </a:pPr>
            <a:r>
              <a:rPr lang="en-US" sz="2400" dirty="0" smtClean="0"/>
              <a:t>A schedule containing proposed interim dates for completing each phase of the project.</a:t>
            </a:r>
          </a:p>
          <a:p>
            <a:pPr marL="800100" lvl="2" indent="-342900">
              <a:buFont typeface="Wingdings" panose="05000000000000000000" pitchFamily="2" charset="2"/>
              <a:buChar char="Ø"/>
            </a:pPr>
            <a:r>
              <a:rPr lang="en-US" sz="2400" dirty="0" smtClean="0"/>
              <a:t>A proposed date for the submittal of a plan approval or operating permit modification application (if not submitted with the petition).</a:t>
            </a:r>
          </a:p>
          <a:p>
            <a:pPr marL="800100" lvl="2" indent="-342900">
              <a:buFont typeface="Wingdings" panose="05000000000000000000" pitchFamily="2" charset="2"/>
              <a:buChar char="Ø"/>
            </a:pPr>
            <a:r>
              <a:rPr lang="en-US" sz="2400" dirty="0" smtClean="0"/>
              <a:t>Proposed interim emission limitations.</a:t>
            </a:r>
          </a:p>
          <a:p>
            <a:pPr marL="800100" lvl="2" indent="-342900">
              <a:buFont typeface="Wingdings" panose="05000000000000000000" pitchFamily="2" charset="2"/>
              <a:buChar char="Ø"/>
            </a:pPr>
            <a:r>
              <a:rPr lang="en-US" sz="2400" dirty="0" smtClean="0"/>
              <a:t>Proposed final compliance date.</a:t>
            </a:r>
          </a:p>
          <a:p>
            <a:pPr marL="800100" lvl="2" indent="-342900">
              <a:buFont typeface="Arial" panose="020B0604020202020204" pitchFamily="34" charset="0"/>
              <a:buChar char="•"/>
            </a:pPr>
            <a:endParaRPr lang="en-US" sz="2200" dirty="0"/>
          </a:p>
          <a:p>
            <a:pPr marL="0" lvl="1"/>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21</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11838318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NOx Emission Averaging Plans</a:t>
              </a:r>
              <a:endParaRPr lang="en-US" sz="3200" dirty="0">
                <a:solidFill>
                  <a:schemeClr val="bg1"/>
                </a:solidFill>
              </a:endParaRPr>
            </a:p>
          </p:txBody>
        </p:sp>
      </p:grpSp>
      <p:sp>
        <p:nvSpPr>
          <p:cNvPr id="4102" name="Rectangle 1"/>
          <p:cNvSpPr>
            <a:spLocks noChangeArrowheads="1"/>
          </p:cNvSpPr>
          <p:nvPr/>
        </p:nvSpPr>
        <p:spPr bwMode="auto">
          <a:xfrm>
            <a:off x="288925" y="1234619"/>
            <a:ext cx="83820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r>
              <a:rPr lang="en-US" sz="2000" dirty="0" smtClean="0"/>
              <a:t>The owner or operator of a major NOx-emitting facility that has at least one source that cannot meet a presumptive NOx emission limitation may submit an averaging plan for NOx emissions across the facility or multiple system-wide facilities</a:t>
            </a:r>
            <a:r>
              <a:rPr lang="en-US" sz="2000" dirty="0"/>
              <a:t>. [</a:t>
            </a:r>
            <a:r>
              <a:rPr lang="en-US" sz="2000" i="1" dirty="0"/>
              <a:t>25 Pa. Code §</a:t>
            </a:r>
            <a:r>
              <a:rPr lang="en-US" sz="2000" i="1" dirty="0" smtClean="0"/>
              <a:t>129.98(a)</a:t>
            </a:r>
            <a:r>
              <a:rPr lang="en-US" sz="2000" dirty="0" smtClean="0"/>
              <a:t>]</a:t>
            </a:r>
          </a:p>
          <a:p>
            <a:pPr marL="0" lvl="1"/>
            <a:endParaRPr lang="en-US" sz="2000" dirty="0" smtClean="0"/>
          </a:p>
          <a:p>
            <a:pPr marL="342900" lvl="1" indent="-342900">
              <a:buFont typeface="Arial" panose="020B0604020202020204" pitchFamily="34" charset="0"/>
              <a:buChar char="•"/>
            </a:pPr>
            <a:r>
              <a:rPr lang="en-US" sz="2000" dirty="0" smtClean="0"/>
              <a:t>System-wide averaging must be among sources under common control of the same owner or operator within the same ozone nonattainment area</a:t>
            </a:r>
            <a:r>
              <a:rPr lang="en-US" sz="2000" dirty="0"/>
              <a:t>. [</a:t>
            </a:r>
            <a:r>
              <a:rPr lang="en-US" sz="2000" i="1" dirty="0"/>
              <a:t>25 Pa. Code §129.98(a</a:t>
            </a:r>
            <a:r>
              <a:rPr lang="en-US" sz="2000" i="1" dirty="0" smtClean="0"/>
              <a:t>)</a:t>
            </a:r>
            <a:r>
              <a:rPr lang="en-US" sz="2000" dirty="0" smtClean="0"/>
              <a:t>]</a:t>
            </a:r>
          </a:p>
          <a:p>
            <a:pPr marL="0" lvl="1"/>
            <a:endParaRPr lang="en-US" sz="2000" dirty="0" smtClean="0"/>
          </a:p>
          <a:p>
            <a:pPr marL="342900" lvl="1" indent="-342900">
              <a:buFont typeface="Arial" panose="020B0604020202020204" pitchFamily="34" charset="0"/>
              <a:buChar char="•"/>
            </a:pPr>
            <a:r>
              <a:rPr lang="en-US" sz="2000" dirty="0" smtClean="0"/>
              <a:t>For NOx RACT averaging plan purposes, all areas designated as attainment for the 2008 8-hour ozone NAAQS will be considered in the same ozone nonattainment area.</a:t>
            </a:r>
          </a:p>
          <a:p>
            <a:pPr marL="342900" lvl="1" indent="-342900">
              <a:buFont typeface="Arial" panose="020B0604020202020204" pitchFamily="34" charset="0"/>
              <a:buChar char="•"/>
            </a:pPr>
            <a:endParaRPr lang="en-US" sz="2000" dirty="0"/>
          </a:p>
          <a:p>
            <a:pPr marL="342900" lvl="1" indent="-342900">
              <a:buFont typeface="Arial" panose="020B0604020202020204" pitchFamily="34" charset="0"/>
              <a:buChar char="•"/>
            </a:pPr>
            <a:r>
              <a:rPr lang="en-US" sz="2000" dirty="0"/>
              <a:t>The </a:t>
            </a:r>
            <a:r>
              <a:rPr lang="en-US" sz="2000" dirty="0" smtClean="0"/>
              <a:t>averaging plans must be submitted to the appropriate DEP regional office by </a:t>
            </a:r>
            <a:r>
              <a:rPr lang="en-US" sz="2000" dirty="0" smtClean="0"/>
              <a:t>Oct. </a:t>
            </a:r>
            <a:r>
              <a:rPr lang="en-US" sz="2000" dirty="0" smtClean="0"/>
              <a:t>24, 2016</a:t>
            </a:r>
            <a:r>
              <a:rPr lang="en-US" sz="2000" dirty="0"/>
              <a:t>. [</a:t>
            </a:r>
            <a:r>
              <a:rPr lang="en-US" sz="2000" i="1" dirty="0"/>
              <a:t>25 Pa. Code §</a:t>
            </a:r>
            <a:r>
              <a:rPr lang="en-US" sz="2000" i="1" dirty="0" smtClean="0"/>
              <a:t>129.98(b</a:t>
            </a:r>
            <a:r>
              <a:rPr lang="en-US" sz="2000" i="1" dirty="0" smtClean="0"/>
              <a:t>)</a:t>
            </a:r>
            <a:r>
              <a:rPr lang="en-US" sz="2000" dirty="0" smtClean="0"/>
              <a:t>]</a:t>
            </a:r>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22</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670283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NOx Emission Averaging Plans</a:t>
              </a:r>
              <a:endParaRPr lang="en-US" sz="3200" dirty="0">
                <a:solidFill>
                  <a:schemeClr val="bg1"/>
                </a:solidFill>
              </a:endParaRPr>
            </a:p>
          </p:txBody>
        </p:sp>
      </p:grpSp>
      <p:sp>
        <p:nvSpPr>
          <p:cNvPr id="4102" name="Rectangle 1"/>
          <p:cNvSpPr>
            <a:spLocks noChangeArrowheads="1"/>
          </p:cNvSpPr>
          <p:nvPr/>
        </p:nvSpPr>
        <p:spPr bwMode="auto">
          <a:xfrm>
            <a:off x="288925" y="1425000"/>
            <a:ext cx="838200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r>
              <a:rPr lang="en-US" sz="2200" dirty="0" smtClean="0"/>
              <a:t>The averaging plan must show that the actual mass of NOx emissions over a 30-day rolling period are no greater than what the total mass of NOx emissions would have been for each source in the plan using presumptive RACT emission limitations and actual heat input/power output over the 30-day rolling period</a:t>
            </a:r>
            <a:r>
              <a:rPr lang="en-US" sz="2200" dirty="0"/>
              <a:t>. [</a:t>
            </a:r>
            <a:r>
              <a:rPr lang="en-US" sz="2200" i="1" dirty="0"/>
              <a:t>25 Pa. Code §</a:t>
            </a:r>
            <a:r>
              <a:rPr lang="en-US" sz="2200" i="1" dirty="0" smtClean="0"/>
              <a:t>129.98(e)</a:t>
            </a:r>
            <a:r>
              <a:rPr lang="en-US" sz="2200" dirty="0" smtClean="0"/>
              <a:t>]</a:t>
            </a:r>
          </a:p>
          <a:p>
            <a:pPr marL="342900" lvl="1" indent="-342900">
              <a:buFont typeface="Arial" panose="020B0604020202020204" pitchFamily="34" charset="0"/>
              <a:buChar char="•"/>
            </a:pPr>
            <a:endParaRPr lang="en-US" sz="2200" dirty="0"/>
          </a:p>
          <a:p>
            <a:pPr marL="342900" lvl="1" indent="-342900">
              <a:buFont typeface="Arial" panose="020B0604020202020204" pitchFamily="34" charset="0"/>
              <a:buChar char="•"/>
            </a:pPr>
            <a:r>
              <a:rPr lang="en-US" sz="2200" dirty="0" smtClean="0"/>
              <a:t>Any source in the plan that is subject to a more stringent NOx emission standard than presumptive RACT will have the more stringent standard used in the calculation</a:t>
            </a:r>
            <a:r>
              <a:rPr lang="en-US" sz="2200" dirty="0"/>
              <a:t>. [</a:t>
            </a:r>
            <a:r>
              <a:rPr lang="en-US" sz="2200" i="1" dirty="0"/>
              <a:t>25 Pa. Code §129.98(e</a:t>
            </a:r>
            <a:r>
              <a:rPr lang="en-US" sz="2200" i="1" dirty="0" smtClean="0"/>
              <a:t>)</a:t>
            </a:r>
            <a:r>
              <a:rPr lang="en-US" sz="2200" dirty="0" smtClean="0"/>
              <a:t>]</a:t>
            </a:r>
          </a:p>
          <a:p>
            <a:pPr marL="342900" lvl="1" indent="-342900">
              <a:buFont typeface="Arial" panose="020B0604020202020204" pitchFamily="34" charset="0"/>
              <a:buChar char="•"/>
            </a:pPr>
            <a:endParaRPr lang="en-US" sz="2200" dirty="0"/>
          </a:p>
          <a:p>
            <a:pPr marL="342900" lvl="1" indent="-342900">
              <a:buFont typeface="Arial" panose="020B0604020202020204" pitchFamily="34" charset="0"/>
              <a:buChar char="•"/>
            </a:pPr>
            <a:r>
              <a:rPr lang="en-US" sz="2200" dirty="0" smtClean="0"/>
              <a:t>Averaging of sources using RACT emission limits determined on a case-by-case basis must be proposed as part of the alternative RACT proposal under 25 Pa. Code §129.99.</a:t>
            </a:r>
          </a:p>
          <a:p>
            <a:pPr marL="342900" lvl="1" indent="-342900">
              <a:buFont typeface="Arial" panose="020B0604020202020204" pitchFamily="34" charset="0"/>
              <a:buChar char="•"/>
            </a:pPr>
            <a:endParaRPr lang="en-US" sz="2200" dirty="0"/>
          </a:p>
          <a:p>
            <a:pPr marL="342900" lvl="1" indent="-342900">
              <a:buFont typeface="Arial" panose="020B0604020202020204" pitchFamily="34" charset="0"/>
              <a:buChar char="•"/>
            </a:pPr>
            <a:endParaRPr lang="en-US" sz="2200" dirty="0"/>
          </a:p>
          <a:p>
            <a:pPr marL="0" lvl="1"/>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23</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6978049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NOx Emission Averaging Plans</a:t>
              </a:r>
              <a:endParaRPr lang="en-US" sz="3200" dirty="0">
                <a:solidFill>
                  <a:schemeClr val="bg1"/>
                </a:solidFill>
              </a:endParaRPr>
            </a:p>
          </p:txBody>
        </p:sp>
      </p:grpSp>
      <p:sp>
        <p:nvSpPr>
          <p:cNvPr id="4102" name="Rectangle 1"/>
          <p:cNvSpPr>
            <a:spLocks noChangeArrowheads="1"/>
          </p:cNvSpPr>
          <p:nvPr/>
        </p:nvSpPr>
        <p:spPr bwMode="auto">
          <a:xfrm>
            <a:off x="288925" y="1501200"/>
            <a:ext cx="838200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r>
              <a:rPr lang="en-US" sz="2400" dirty="0" smtClean="0"/>
              <a:t>Sources without CEMS may be included in the averaging plan provided an adequate compliance demonstration could be conducted to ensure that the cumulative actual emissions will be less than the cumulative allowable emissions </a:t>
            </a:r>
            <a:r>
              <a:rPr lang="en-US" sz="2400" b="1" u="sng" dirty="0" smtClean="0"/>
              <a:t>at all times</a:t>
            </a:r>
            <a:r>
              <a:rPr lang="en-US" sz="2400" dirty="0" smtClean="0"/>
              <a:t>. </a:t>
            </a:r>
          </a:p>
          <a:p>
            <a:pPr marL="0" lvl="1"/>
            <a:endParaRPr lang="en-US" sz="2400" dirty="0"/>
          </a:p>
          <a:p>
            <a:pPr marL="342900" lvl="1" indent="-342900">
              <a:buFont typeface="Arial" panose="020B0604020202020204" pitchFamily="34" charset="0"/>
              <a:buChar char="•"/>
            </a:pPr>
            <a:r>
              <a:rPr lang="en-US" sz="2400" dirty="0" smtClean="0"/>
              <a:t>The acceptability of such a plan will depend on the variability of the NOx emissions from the sources proposed to be included in the plan.</a:t>
            </a:r>
          </a:p>
          <a:p>
            <a:pPr marL="342900" lvl="1" indent="-342900">
              <a:buFont typeface="Arial" panose="020B0604020202020204" pitchFamily="34" charset="0"/>
              <a:buChar char="•"/>
            </a:pPr>
            <a:endParaRPr lang="en-US" sz="2400" dirty="0"/>
          </a:p>
          <a:p>
            <a:pPr marL="342900" lvl="1" indent="-342900">
              <a:buFont typeface="Arial" panose="020B0604020202020204" pitchFamily="34" charset="0"/>
              <a:buChar char="•"/>
            </a:pPr>
            <a:r>
              <a:rPr lang="en-US" sz="2400" dirty="0" smtClean="0"/>
              <a:t>There may be more frequent stack testing and more rigorous periodic monitoring requirements required.</a:t>
            </a:r>
          </a:p>
          <a:p>
            <a:pPr marL="342900" lvl="1" indent="-342900">
              <a:buFont typeface="Arial" panose="020B0604020202020204" pitchFamily="34" charset="0"/>
              <a:buChar char="•"/>
            </a:pPr>
            <a:endParaRPr lang="en-US" sz="2200" dirty="0" smtClean="0"/>
          </a:p>
          <a:p>
            <a:pPr marL="0" lvl="1"/>
            <a:endParaRPr lang="en-US" sz="2200" dirty="0" smtClean="0"/>
          </a:p>
          <a:p>
            <a:pPr marL="342900" lvl="1" indent="-342900">
              <a:buFont typeface="Arial" panose="020B0604020202020204" pitchFamily="34" charset="0"/>
              <a:buChar char="•"/>
            </a:pPr>
            <a:endParaRPr lang="en-US" sz="2200" dirty="0"/>
          </a:p>
          <a:p>
            <a:pPr marL="0" lvl="1"/>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24</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14496672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NOx Emission Averaging Plan Example</a:t>
              </a:r>
              <a:endParaRPr lang="en-US" sz="3200" dirty="0">
                <a:solidFill>
                  <a:schemeClr val="bg1"/>
                </a:solidFill>
              </a:endParaRPr>
            </a:p>
          </p:txBody>
        </p:sp>
      </p:grpSp>
      <p:sp>
        <p:nvSpPr>
          <p:cNvPr id="4102" name="Rectangle 1"/>
          <p:cNvSpPr>
            <a:spLocks noChangeArrowheads="1"/>
          </p:cNvSpPr>
          <p:nvPr/>
        </p:nvSpPr>
        <p:spPr bwMode="auto">
          <a:xfrm>
            <a:off x="838200" y="1219200"/>
            <a:ext cx="76200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lvl="1" indent="-342900">
              <a:buFont typeface="Arial" panose="020B0604020202020204" pitchFamily="34" charset="0"/>
              <a:buChar char="•"/>
            </a:pPr>
            <a:endParaRPr lang="en-US" sz="2200" dirty="0" smtClean="0"/>
          </a:p>
          <a:p>
            <a:pPr marL="0" lvl="1"/>
            <a:endParaRPr lang="en-US" sz="2200" dirty="0" smtClean="0"/>
          </a:p>
          <a:p>
            <a:pPr marL="342900" lvl="1" indent="-342900">
              <a:buFont typeface="Arial" panose="020B0604020202020204" pitchFamily="34" charset="0"/>
              <a:buChar char="•"/>
            </a:pPr>
            <a:endParaRPr lang="en-US" sz="2200" dirty="0"/>
          </a:p>
          <a:p>
            <a:pPr marL="0" lvl="1"/>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25</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863792295"/>
              </p:ext>
            </p:extLst>
          </p:nvPr>
        </p:nvGraphicFramePr>
        <p:xfrm>
          <a:off x="288925" y="1066799"/>
          <a:ext cx="8381999" cy="5062037"/>
        </p:xfrm>
        <a:graphic>
          <a:graphicData uri="http://schemas.openxmlformats.org/drawingml/2006/table">
            <a:tbl>
              <a:tblPr/>
              <a:tblGrid>
                <a:gridCol w="1997075">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531663">
                  <a:extLst>
                    <a:ext uri="{9D8B030D-6E8A-4147-A177-3AD203B41FA5}">
                      <a16:colId xmlns:a16="http://schemas.microsoft.com/office/drawing/2014/main" val="20002"/>
                    </a:ext>
                  </a:extLst>
                </a:gridCol>
                <a:gridCol w="530986">
                  <a:extLst>
                    <a:ext uri="{9D8B030D-6E8A-4147-A177-3AD203B41FA5}">
                      <a16:colId xmlns:a16="http://schemas.microsoft.com/office/drawing/2014/main" val="20003"/>
                    </a:ext>
                  </a:extLst>
                </a:gridCol>
                <a:gridCol w="619484">
                  <a:extLst>
                    <a:ext uri="{9D8B030D-6E8A-4147-A177-3AD203B41FA5}">
                      <a16:colId xmlns:a16="http://schemas.microsoft.com/office/drawing/2014/main" val="20004"/>
                    </a:ext>
                  </a:extLst>
                </a:gridCol>
                <a:gridCol w="530986">
                  <a:extLst>
                    <a:ext uri="{9D8B030D-6E8A-4147-A177-3AD203B41FA5}">
                      <a16:colId xmlns:a16="http://schemas.microsoft.com/office/drawing/2014/main" val="20005"/>
                    </a:ext>
                  </a:extLst>
                </a:gridCol>
                <a:gridCol w="619484">
                  <a:extLst>
                    <a:ext uri="{9D8B030D-6E8A-4147-A177-3AD203B41FA5}">
                      <a16:colId xmlns:a16="http://schemas.microsoft.com/office/drawing/2014/main" val="20006"/>
                    </a:ext>
                  </a:extLst>
                </a:gridCol>
                <a:gridCol w="809121">
                  <a:extLst>
                    <a:ext uri="{9D8B030D-6E8A-4147-A177-3AD203B41FA5}">
                      <a16:colId xmlns:a16="http://schemas.microsoft.com/office/drawing/2014/main" val="20007"/>
                    </a:ext>
                  </a:extLst>
                </a:gridCol>
              </a:tblGrid>
              <a:tr h="251012">
                <a:tc rowSpan="2">
                  <a:txBody>
                    <a:bodyPr/>
                    <a:lstStyle/>
                    <a:p>
                      <a:pPr algn="ctr" fontAlgn="ctr"/>
                      <a:r>
                        <a:rPr lang="en-US" sz="1400" b="0" i="0" u="none" strike="noStrike" dirty="0">
                          <a:solidFill>
                            <a:srgbClr val="000000"/>
                          </a:solidFill>
                          <a:effectLst/>
                          <a:latin typeface="Calibri"/>
                        </a:rPr>
                        <a:t>Unit</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400" b="0" i="0" u="none" strike="noStrike" dirty="0">
                          <a:solidFill>
                            <a:srgbClr val="000000"/>
                          </a:solidFill>
                          <a:effectLst/>
                          <a:latin typeface="Calibri"/>
                        </a:rPr>
                        <a:t>Data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fontAlgn="b"/>
                      <a:r>
                        <a:rPr lang="en-US" sz="1400" b="0" i="0" u="none" strike="noStrike" dirty="0">
                          <a:solidFill>
                            <a:srgbClr val="000000"/>
                          </a:solidFill>
                          <a:effectLst/>
                          <a:latin typeface="Calibri"/>
                        </a:rPr>
                        <a:t>Days</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51012">
                <a:tc vMerge="1">
                  <a:txBody>
                    <a:bodyPr/>
                    <a:lstStyle/>
                    <a:p>
                      <a:endParaRPr lang="en-US"/>
                    </a:p>
                  </a:txBody>
                  <a:tcPr/>
                </a:tc>
                <a:tc vMerge="1">
                  <a:txBody>
                    <a:bodyPr/>
                    <a:lstStyle/>
                    <a:p>
                      <a:endParaRPr lang="en-US"/>
                    </a:p>
                  </a:txBody>
                  <a:tcPr/>
                </a:tc>
                <a:tc>
                  <a:txBody>
                    <a:bodyPr/>
                    <a:lstStyle/>
                    <a:p>
                      <a:pPr algn="ctr" fontAlgn="b"/>
                      <a:r>
                        <a:rPr lang="en-US" sz="1400" b="0" i="0" u="none" strike="noStrike" dirty="0">
                          <a:solidFill>
                            <a:srgbClr val="00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Total</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9059">
                <a:tc>
                  <a:txBody>
                    <a:bodyPr/>
                    <a:lstStyle/>
                    <a:p>
                      <a:pPr algn="l" fontAlgn="b"/>
                      <a:r>
                        <a:rPr lang="en-US" sz="1400" b="0" i="0" u="none" strike="noStrike" dirty="0">
                          <a:solidFill>
                            <a:srgbClr val="000000"/>
                          </a:solidFill>
                          <a:effectLst/>
                          <a:latin typeface="Calibri"/>
                        </a:rPr>
                        <a:t>Boiler #1</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400" b="0" i="0" u="none" strike="noStrike" kern="1200" dirty="0" smtClean="0">
                          <a:solidFill>
                            <a:srgbClr val="000000"/>
                          </a:solidFill>
                          <a:effectLst/>
                          <a:latin typeface="Calibri"/>
                          <a:ea typeface="+mn-ea"/>
                          <a:cs typeface="+mn-cs"/>
                        </a:rPr>
                        <a:t>Actual Average </a:t>
                      </a:r>
                      <a:r>
                        <a:rPr lang="en-US" sz="1400" b="0" i="0" u="none" strike="noStrike" kern="1200" dirty="0">
                          <a:solidFill>
                            <a:srgbClr val="000000"/>
                          </a:solidFill>
                          <a:effectLst/>
                          <a:latin typeface="Calibri"/>
                          <a:ea typeface="+mn-ea"/>
                          <a:cs typeface="+mn-cs"/>
                        </a:rPr>
                        <a:t>NOx Rate, lb/MMBtu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kern="1200" dirty="0">
                          <a:solidFill>
                            <a:srgbClr val="000000"/>
                          </a:solidFill>
                          <a:effectLst/>
                          <a:latin typeface="Calibri"/>
                          <a:ea typeface="+mn-ea"/>
                          <a:cs typeface="+mn-cs"/>
                        </a:rPr>
                        <a:t>0.08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2"/>
                  </a:ext>
                </a:extLst>
              </a:tr>
              <a:tr h="239059">
                <a:tc>
                  <a:txBody>
                    <a:bodyPr/>
                    <a:lstStyle/>
                    <a:p>
                      <a:pPr algn="l" fontAlgn="b"/>
                      <a:r>
                        <a:rPr lang="en-US" sz="1400" b="0" i="0" u="none" strike="noStrike" dirty="0">
                          <a:solidFill>
                            <a:srgbClr val="000000"/>
                          </a:solidFill>
                          <a:effectLst/>
                          <a:latin typeface="Calibri"/>
                        </a:rPr>
                        <a:t>Natural Gas</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dirty="0" smtClean="0">
                          <a:solidFill>
                            <a:srgbClr val="000000"/>
                          </a:solidFill>
                          <a:effectLst/>
                          <a:latin typeface="Calibri"/>
                        </a:rPr>
                        <a:t>Actual Heat </a:t>
                      </a:r>
                      <a:r>
                        <a:rPr lang="en-US" sz="1400" b="0" i="0" u="none" strike="noStrike" dirty="0">
                          <a:solidFill>
                            <a:srgbClr val="000000"/>
                          </a:solidFill>
                          <a:effectLst/>
                          <a:latin typeface="Calibri"/>
                        </a:rPr>
                        <a:t>Input, MMBtu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6,000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5,500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6,000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3"/>
                  </a:ext>
                </a:extLst>
              </a:tr>
              <a:tr h="239059">
                <a:tc>
                  <a:txBody>
                    <a:bodyPr/>
                    <a:lstStyle/>
                    <a:p>
                      <a:pPr algn="l" fontAlgn="b"/>
                      <a:r>
                        <a:rPr lang="en-US" sz="1400" b="0" i="0" u="none" strike="noStrike" dirty="0">
                          <a:solidFill>
                            <a:srgbClr val="000000"/>
                          </a:solidFill>
                          <a:effectLst/>
                          <a:latin typeface="Calibri"/>
                        </a:rPr>
                        <a:t>500 MMBtu/hr</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dirty="0" smtClean="0">
                          <a:solidFill>
                            <a:srgbClr val="000000"/>
                          </a:solidFill>
                          <a:effectLst/>
                          <a:latin typeface="Calibri"/>
                        </a:rPr>
                        <a:t>*Actual </a:t>
                      </a:r>
                      <a:r>
                        <a:rPr lang="en-US" sz="1400" b="0" i="0" u="none" strike="noStrike" dirty="0">
                          <a:solidFill>
                            <a:srgbClr val="000000"/>
                          </a:solidFill>
                          <a:effectLst/>
                          <a:latin typeface="Calibri"/>
                        </a:rPr>
                        <a:t>NOx Emission, Tons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1.31</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51012">
                <a:tc>
                  <a:txBody>
                    <a:bodyPr/>
                    <a:lstStyle/>
                    <a:p>
                      <a:pPr algn="l" fontAlgn="b"/>
                      <a:r>
                        <a:rPr lang="en-US" sz="1400" b="0" i="0" u="none" strike="noStrike" dirty="0">
                          <a:solidFill>
                            <a:srgbClr val="000000"/>
                          </a:solidFill>
                          <a:effectLst/>
                          <a:latin typeface="Calibri"/>
                        </a:rPr>
                        <a:t>NOx Limit: 0.10 lb/MMBtu</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a:rPr>
                        <a:t>**Allowable </a:t>
                      </a:r>
                      <a:r>
                        <a:rPr lang="en-US" sz="1400" b="0" i="0" u="none" strike="noStrike" dirty="0">
                          <a:solidFill>
                            <a:srgbClr val="000000"/>
                          </a:solidFill>
                          <a:effectLst/>
                          <a:latin typeface="Calibri"/>
                        </a:rPr>
                        <a:t>NOx Emission, Tons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1.38</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39059">
                <a:tc>
                  <a:txBody>
                    <a:bodyPr/>
                    <a:lstStyle/>
                    <a:p>
                      <a:pPr algn="l" fontAlgn="b"/>
                      <a:r>
                        <a:rPr lang="en-US" sz="1400" b="0" i="0" u="none" strike="noStrike" dirty="0">
                          <a:solidFill>
                            <a:srgbClr val="000000"/>
                          </a:solidFill>
                          <a:effectLst/>
                          <a:latin typeface="Calibri"/>
                        </a:rPr>
                        <a:t>Boiler #2</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400" b="0" i="0" u="none" strike="noStrike" dirty="0" smtClean="0">
                          <a:solidFill>
                            <a:srgbClr val="000000"/>
                          </a:solidFill>
                          <a:effectLst/>
                          <a:latin typeface="Calibri"/>
                        </a:rPr>
                        <a:t>Actual Average </a:t>
                      </a:r>
                      <a:r>
                        <a:rPr lang="en-US" sz="1400" b="0" i="0" u="none" strike="noStrike" dirty="0">
                          <a:solidFill>
                            <a:srgbClr val="000000"/>
                          </a:solidFill>
                          <a:effectLst/>
                          <a:latin typeface="Calibri"/>
                        </a:rPr>
                        <a:t>NOx Rate, lb/MMBtu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6"/>
                  </a:ext>
                </a:extLst>
              </a:tr>
              <a:tr h="239059">
                <a:tc>
                  <a:txBody>
                    <a:bodyPr/>
                    <a:lstStyle/>
                    <a:p>
                      <a:pPr algn="l" fontAlgn="b"/>
                      <a:r>
                        <a:rPr lang="en-US" sz="1400" b="0" i="0" u="none" strike="noStrike" dirty="0">
                          <a:solidFill>
                            <a:srgbClr val="000000"/>
                          </a:solidFill>
                          <a:effectLst/>
                          <a:latin typeface="Calibri"/>
                        </a:rPr>
                        <a:t>#2 Fuel Oil</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dirty="0" smtClean="0">
                          <a:solidFill>
                            <a:srgbClr val="000000"/>
                          </a:solidFill>
                          <a:effectLst/>
                          <a:latin typeface="Calibri"/>
                        </a:rPr>
                        <a:t>Actual Heat </a:t>
                      </a:r>
                      <a:r>
                        <a:rPr lang="en-US" sz="1400" b="0" i="0" u="none" strike="noStrike" dirty="0">
                          <a:solidFill>
                            <a:srgbClr val="000000"/>
                          </a:solidFill>
                          <a:effectLst/>
                          <a:latin typeface="Calibri"/>
                        </a:rPr>
                        <a:t>Input, MMBtu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750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250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7"/>
                  </a:ext>
                </a:extLst>
              </a:tr>
              <a:tr h="239059">
                <a:tc>
                  <a:txBody>
                    <a:bodyPr/>
                    <a:lstStyle/>
                    <a:p>
                      <a:pPr algn="l" fontAlgn="b"/>
                      <a:r>
                        <a:rPr lang="en-US" sz="1400" b="0" i="0" u="none" strike="noStrike" dirty="0">
                          <a:solidFill>
                            <a:srgbClr val="000000"/>
                          </a:solidFill>
                          <a:effectLst/>
                          <a:latin typeface="Calibri"/>
                        </a:rPr>
                        <a:t>65 MMBtu/hr</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dirty="0">
                          <a:solidFill>
                            <a:srgbClr val="000000"/>
                          </a:solidFill>
                          <a:effectLst/>
                          <a:latin typeface="Calibri"/>
                        </a:rPr>
                        <a:t>Actual NOx Emission, Tons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0.10</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51012">
                <a:tc>
                  <a:txBody>
                    <a:bodyPr/>
                    <a:lstStyle/>
                    <a:p>
                      <a:pPr algn="l" fontAlgn="b"/>
                      <a:r>
                        <a:rPr lang="en-US" sz="1400" b="0" i="0" u="none" strike="noStrike" dirty="0">
                          <a:solidFill>
                            <a:srgbClr val="000000"/>
                          </a:solidFill>
                          <a:effectLst/>
                          <a:latin typeface="Calibri"/>
                        </a:rPr>
                        <a:t>NOx Limit: 0.12 lb/MMBtu</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Allowable NOx Emission, Tons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0.10</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39059">
                <a:tc>
                  <a:txBody>
                    <a:bodyPr/>
                    <a:lstStyle/>
                    <a:p>
                      <a:pPr algn="l" fontAlgn="b"/>
                      <a:r>
                        <a:rPr lang="en-US" sz="1400" b="0" i="0" u="none" strike="noStrike" dirty="0">
                          <a:solidFill>
                            <a:srgbClr val="000000"/>
                          </a:solidFill>
                          <a:effectLst/>
                          <a:latin typeface="Calibri"/>
                        </a:rPr>
                        <a:t>Turbine #1</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400" b="0" i="0" u="none" strike="noStrike" dirty="0" smtClean="0">
                          <a:solidFill>
                            <a:srgbClr val="000000"/>
                          </a:solidFill>
                          <a:effectLst/>
                          <a:latin typeface="Calibri"/>
                        </a:rPr>
                        <a:t>Actual Average </a:t>
                      </a:r>
                      <a:r>
                        <a:rPr lang="en-US" sz="1400" b="0" i="0" u="none" strike="noStrike" dirty="0">
                          <a:solidFill>
                            <a:srgbClr val="000000"/>
                          </a:solidFill>
                          <a:effectLst/>
                          <a:latin typeface="Calibri"/>
                        </a:rPr>
                        <a:t>NOx Rate, ppm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0" i="0" u="none" strike="noStrike" dirty="0">
                          <a:solidFill>
                            <a:srgbClr val="000000"/>
                          </a:solidFill>
                          <a:effectLst/>
                          <a:latin typeface="Calibri"/>
                        </a:rPr>
                        <a:t>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10"/>
                  </a:ext>
                </a:extLst>
              </a:tr>
              <a:tr h="239059">
                <a:tc>
                  <a:txBody>
                    <a:bodyPr/>
                    <a:lstStyle/>
                    <a:p>
                      <a:pPr algn="l" fontAlgn="b"/>
                      <a:r>
                        <a:rPr lang="en-US" sz="1400" b="0" i="0" u="none" strike="noStrike" dirty="0">
                          <a:solidFill>
                            <a:srgbClr val="000000"/>
                          </a:solidFill>
                          <a:effectLst/>
                          <a:latin typeface="Calibri"/>
                        </a:rPr>
                        <a:t>SC - Natural Gas</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dirty="0" smtClean="0">
                          <a:solidFill>
                            <a:srgbClr val="000000"/>
                          </a:solidFill>
                          <a:effectLst/>
                          <a:latin typeface="Calibri"/>
                        </a:rPr>
                        <a:t>Actual Heat </a:t>
                      </a:r>
                      <a:r>
                        <a:rPr lang="en-US" sz="1400" b="0" i="0" u="none" strike="noStrike" dirty="0">
                          <a:solidFill>
                            <a:srgbClr val="000000"/>
                          </a:solidFill>
                          <a:effectLst/>
                          <a:latin typeface="Calibri"/>
                        </a:rPr>
                        <a:t>Input, MMBtu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0" i="0" u="none" strike="noStrike" dirty="0">
                          <a:solidFill>
                            <a:srgbClr val="000000"/>
                          </a:solidFill>
                          <a:effectLst/>
                          <a:latin typeface="Calibri"/>
                        </a:rPr>
                        <a:t>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1,750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600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11"/>
                  </a:ext>
                </a:extLst>
              </a:tr>
              <a:tr h="239059">
                <a:tc>
                  <a:txBody>
                    <a:bodyPr/>
                    <a:lstStyle/>
                    <a:p>
                      <a:pPr algn="l" fontAlgn="b"/>
                      <a:r>
                        <a:rPr lang="en-US" sz="1400" b="0" i="0" u="none" strike="noStrike" dirty="0">
                          <a:solidFill>
                            <a:srgbClr val="000000"/>
                          </a:solidFill>
                          <a:effectLst/>
                          <a:latin typeface="Calibri"/>
                        </a:rPr>
                        <a:t>10,000 bhp</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dirty="0">
                          <a:solidFill>
                            <a:srgbClr val="000000"/>
                          </a:solidFill>
                          <a:effectLst/>
                          <a:latin typeface="Calibri"/>
                        </a:rPr>
                        <a:t>Actual NOx Emission, Tons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0" i="0" u="none" strike="noStrike" dirty="0">
                          <a:solidFill>
                            <a:srgbClr val="000000"/>
                          </a:solidFill>
                          <a:effectLst/>
                          <a:latin typeface="Calibri"/>
                        </a:rPr>
                        <a:t>0.07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0.28</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51012">
                <a:tc>
                  <a:txBody>
                    <a:bodyPr/>
                    <a:lstStyle/>
                    <a:p>
                      <a:pPr algn="l" fontAlgn="b"/>
                      <a:r>
                        <a:rPr lang="en-US" sz="1400" b="0" i="0" u="none" strike="noStrike" dirty="0">
                          <a:solidFill>
                            <a:srgbClr val="000000"/>
                          </a:solidFill>
                          <a:effectLst/>
                          <a:latin typeface="Calibri"/>
                        </a:rPr>
                        <a:t>NOx Limit:  42 ppm</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Allowable NOx Emission, Tons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0" i="0" u="none" strike="noStrike" dirty="0">
                          <a:solidFill>
                            <a:srgbClr val="000000"/>
                          </a:solidFill>
                          <a:effectLst/>
                          <a:latin typeface="Calibri"/>
                        </a:rPr>
                        <a:t>0.08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0.33</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39059">
                <a:tc>
                  <a:txBody>
                    <a:bodyPr/>
                    <a:lstStyle/>
                    <a:p>
                      <a:pPr algn="l" fontAlgn="b"/>
                      <a:r>
                        <a:rPr lang="en-US" sz="1400" b="0" i="0" u="none" strike="noStrike" dirty="0">
                          <a:solidFill>
                            <a:srgbClr val="000000"/>
                          </a:solidFill>
                          <a:effectLst/>
                          <a:latin typeface="Calibri"/>
                        </a:rPr>
                        <a:t>Turbine #1</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400" b="0" i="0" u="none" strike="noStrike" dirty="0" smtClean="0">
                          <a:solidFill>
                            <a:srgbClr val="000000"/>
                          </a:solidFill>
                          <a:effectLst/>
                          <a:latin typeface="Calibri"/>
                        </a:rPr>
                        <a:t>Actual Average </a:t>
                      </a:r>
                      <a:r>
                        <a:rPr lang="en-US" sz="1400" b="0" i="0" u="none" strike="noStrike" dirty="0">
                          <a:solidFill>
                            <a:srgbClr val="000000"/>
                          </a:solidFill>
                          <a:effectLst/>
                          <a:latin typeface="Calibri"/>
                        </a:rPr>
                        <a:t>NOx Rate, ppm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0" i="0" u="none" strike="noStrike" dirty="0">
                          <a:solidFill>
                            <a:srgbClr val="000000"/>
                          </a:solidFill>
                          <a:effectLst/>
                          <a:latin typeface="Calibri"/>
                        </a:rPr>
                        <a:t>120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14"/>
                  </a:ext>
                </a:extLst>
              </a:tr>
              <a:tr h="239059">
                <a:tc>
                  <a:txBody>
                    <a:bodyPr/>
                    <a:lstStyle/>
                    <a:p>
                      <a:pPr algn="l" fontAlgn="b"/>
                      <a:r>
                        <a:rPr lang="en-US" sz="1400" b="0" i="0" u="none" strike="noStrike" dirty="0">
                          <a:solidFill>
                            <a:srgbClr val="000000"/>
                          </a:solidFill>
                          <a:effectLst/>
                          <a:latin typeface="Calibri"/>
                        </a:rPr>
                        <a:t>SC - Fuel Oil</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dirty="0" smtClean="0">
                          <a:solidFill>
                            <a:srgbClr val="000000"/>
                          </a:solidFill>
                          <a:effectLst/>
                          <a:latin typeface="Calibri"/>
                        </a:rPr>
                        <a:t>Actual Heat </a:t>
                      </a:r>
                      <a:r>
                        <a:rPr lang="en-US" sz="1400" b="0" i="0" u="none" strike="noStrike" dirty="0">
                          <a:solidFill>
                            <a:srgbClr val="000000"/>
                          </a:solidFill>
                          <a:effectLst/>
                          <a:latin typeface="Calibri"/>
                        </a:rPr>
                        <a:t>Input, MMBtu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0" i="0" u="none" strike="noStrike" dirty="0">
                          <a:solidFill>
                            <a:srgbClr val="000000"/>
                          </a:solidFill>
                          <a:effectLst/>
                          <a:latin typeface="Calibri"/>
                        </a:rPr>
                        <a:t>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15"/>
                  </a:ext>
                </a:extLst>
              </a:tr>
              <a:tr h="239059">
                <a:tc>
                  <a:txBody>
                    <a:bodyPr/>
                    <a:lstStyle/>
                    <a:p>
                      <a:pPr algn="l" fontAlgn="b"/>
                      <a:r>
                        <a:rPr lang="en-US" sz="1400" b="0" i="0" u="none" strike="noStrike" dirty="0">
                          <a:solidFill>
                            <a:srgbClr val="000000"/>
                          </a:solidFill>
                          <a:effectLst/>
                          <a:latin typeface="Calibri"/>
                        </a:rPr>
                        <a:t>10,000 bhp</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dirty="0">
                          <a:solidFill>
                            <a:srgbClr val="000000"/>
                          </a:solidFill>
                          <a:effectLst/>
                          <a:latin typeface="Calibri"/>
                        </a:rPr>
                        <a:t>Actual NOx Emission, Tons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0" i="0" u="none" strike="noStrike" dirty="0">
                          <a:solidFill>
                            <a:srgbClr val="000000"/>
                          </a:solidFill>
                          <a:effectLst/>
                          <a:latin typeface="Calibri"/>
                        </a:rPr>
                        <a:t>0.22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0" i="0" u="none" strike="noStrike" dirty="0">
                          <a:solidFill>
                            <a:srgbClr val="000000"/>
                          </a:solidFill>
                          <a:effectLst/>
                          <a:latin typeface="Calibri"/>
                        </a:rPr>
                        <a:t>0.22</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51012">
                <a:tc>
                  <a:txBody>
                    <a:bodyPr/>
                    <a:lstStyle/>
                    <a:p>
                      <a:pPr algn="l" fontAlgn="b"/>
                      <a:r>
                        <a:rPr lang="en-US" sz="1400" b="0" i="0" u="none" strike="noStrike" dirty="0">
                          <a:solidFill>
                            <a:srgbClr val="000000"/>
                          </a:solidFill>
                          <a:effectLst/>
                          <a:latin typeface="Calibri"/>
                        </a:rPr>
                        <a:t>NOx Limit:  96 ppm</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Allowable NOx Emission, Tons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0000"/>
                    </a:solidFill>
                  </a:tcPr>
                </a:tc>
                <a:tc>
                  <a:txBody>
                    <a:bodyPr/>
                    <a:lstStyle/>
                    <a:p>
                      <a:pPr algn="ctr" fontAlgn="b"/>
                      <a:r>
                        <a:rPr lang="en-US" sz="1400" b="0" i="0" u="none" strike="noStrike" dirty="0">
                          <a:solidFill>
                            <a:srgbClr val="000000"/>
                          </a:solidFill>
                          <a:effectLst/>
                          <a:latin typeface="Calibri"/>
                        </a:rPr>
                        <a:t>0.18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0000"/>
                    </a:solidFill>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0000"/>
                    </a:solidFill>
                  </a:tcPr>
                </a:tc>
                <a:tc>
                  <a:txBody>
                    <a:bodyPr/>
                    <a:lstStyle/>
                    <a:p>
                      <a:pPr algn="ctr" fontAlgn="b"/>
                      <a:r>
                        <a:rPr lang="en-US" sz="14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0000"/>
                    </a:solidFill>
                  </a:tcPr>
                </a:tc>
                <a:tc>
                  <a:txBody>
                    <a:bodyPr/>
                    <a:lstStyle/>
                    <a:p>
                      <a:pPr algn="ctr" fontAlgn="b"/>
                      <a:r>
                        <a:rPr lang="en-US" sz="1400" b="0" i="0" u="none" strike="noStrike" dirty="0">
                          <a:solidFill>
                            <a:srgbClr val="000000"/>
                          </a:solidFill>
                          <a:effectLst/>
                          <a:latin typeface="Calibri"/>
                        </a:rPr>
                        <a:t>0.18</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51012">
                <a:tc gridSpan="2">
                  <a:txBody>
                    <a:bodyPr/>
                    <a:lstStyle/>
                    <a:p>
                      <a:pPr algn="l" fontAlgn="b"/>
                      <a:r>
                        <a:rPr lang="en-US" sz="1400" b="0" i="0" u="none" strike="noStrike" dirty="0" smtClean="0">
                          <a:solidFill>
                            <a:srgbClr val="000000"/>
                          </a:solidFill>
                          <a:effectLst/>
                          <a:latin typeface="Calibri"/>
                        </a:rPr>
                        <a:t>*    Actual Emissions: Actual Heat Input *</a:t>
                      </a:r>
                      <a:r>
                        <a:rPr lang="en-US" sz="1400" b="0" i="0" u="none" strike="noStrike" baseline="0" dirty="0" smtClean="0">
                          <a:solidFill>
                            <a:srgbClr val="000000"/>
                          </a:solidFill>
                          <a:effectLst/>
                          <a:latin typeface="Calibri"/>
                        </a:rPr>
                        <a:t> Actual Emission rate</a:t>
                      </a:r>
                      <a:endParaRPr lang="en-US" sz="1400" b="0" i="0" u="none" strike="noStrike" dirty="0">
                        <a:solidFill>
                          <a:srgbClr val="000000"/>
                        </a:solidFill>
                        <a:effectLst/>
                        <a:latin typeface="Calibri"/>
                      </a:endParaRPr>
                    </a:p>
                  </a:txBody>
                  <a:tcPr marL="9525" marR="9525" marT="9525"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hMerge="1">
                  <a:txBody>
                    <a:bodyPr/>
                    <a:lstStyle/>
                    <a:p>
                      <a:pPr algn="l" fontAlgn="b"/>
                      <a:endParaRPr lang="en-US" sz="1400" b="0" i="0" u="none" strike="noStrike" dirty="0">
                        <a:solidFill>
                          <a:srgbClr val="000000"/>
                        </a:solidFill>
                        <a:effectLst/>
                        <a:latin typeface="Calibri"/>
                      </a:endParaRPr>
                    </a:p>
                  </a:txBody>
                  <a:tcPr marL="9525" marR="9525" marT="9525"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gridSpan="5">
                  <a:txBody>
                    <a:bodyPr/>
                    <a:lstStyle/>
                    <a:p>
                      <a:pPr algn="r" fontAlgn="b"/>
                      <a:r>
                        <a:rPr lang="en-US" sz="1400" b="1" i="0" u="none" strike="noStrike" dirty="0" smtClean="0">
                          <a:solidFill>
                            <a:srgbClr val="000000"/>
                          </a:solidFill>
                          <a:effectLst/>
                          <a:latin typeface="Calibri"/>
                        </a:rPr>
                        <a:t>Cumulative Actual </a:t>
                      </a:r>
                      <a:r>
                        <a:rPr lang="en-US" sz="1400" b="1" i="0" u="none" strike="noStrike" dirty="0">
                          <a:solidFill>
                            <a:srgbClr val="000000"/>
                          </a:solidFill>
                          <a:effectLst/>
                          <a:latin typeface="Calibri"/>
                        </a:rPr>
                        <a:t>NOx (Tons)</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400" b="1" i="0" u="none" strike="noStrike" dirty="0">
                          <a:solidFill>
                            <a:srgbClr val="000000"/>
                          </a:solidFill>
                          <a:effectLst/>
                          <a:latin typeface="Calibri"/>
                        </a:rPr>
                        <a:t>1.92</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51012">
                <a:tc gridSpan="2">
                  <a:txBody>
                    <a:bodyPr/>
                    <a:lstStyle/>
                    <a:p>
                      <a:pPr algn="l" fontAlgn="b"/>
                      <a:r>
                        <a:rPr lang="en-US" sz="1400" b="0" i="0" u="none" strike="noStrike" dirty="0" smtClean="0">
                          <a:solidFill>
                            <a:srgbClr val="000000"/>
                          </a:solidFill>
                          <a:effectLst/>
                          <a:latin typeface="Calibri"/>
                        </a:rPr>
                        <a:t>**  Allowable Emissions:  Actual Heat  Input * Allowable</a:t>
                      </a:r>
                      <a:r>
                        <a:rPr lang="en-US" sz="1400" b="0" i="0" u="none" strike="noStrike" baseline="0" dirty="0" smtClean="0">
                          <a:solidFill>
                            <a:srgbClr val="000000"/>
                          </a:solidFill>
                          <a:effectLst/>
                          <a:latin typeface="Calibri"/>
                        </a:rPr>
                        <a:t> </a:t>
                      </a:r>
                    </a:p>
                    <a:p>
                      <a:pPr algn="l" fontAlgn="b"/>
                      <a:r>
                        <a:rPr lang="en-US" sz="1400" b="0" i="0" u="none" strike="noStrike" baseline="0" smtClean="0">
                          <a:solidFill>
                            <a:srgbClr val="000000"/>
                          </a:solidFill>
                          <a:effectLst/>
                          <a:latin typeface="Calibri"/>
                        </a:rPr>
                        <a:t>                                               Emission </a:t>
                      </a:r>
                      <a:r>
                        <a:rPr lang="en-US" sz="1400" b="0" i="0" u="none" strike="noStrike" baseline="0" dirty="0" smtClean="0">
                          <a:solidFill>
                            <a:srgbClr val="000000"/>
                          </a:solidFill>
                          <a:effectLst/>
                          <a:latin typeface="Calibri"/>
                        </a:rPr>
                        <a:t>rate</a:t>
                      </a:r>
                      <a:endParaRPr lang="en-US" sz="1400" b="0" i="0" u="none" strike="noStrike" dirty="0">
                        <a:solidFill>
                          <a:srgbClr val="000000"/>
                        </a:solidFill>
                        <a:effectLst/>
                        <a:latin typeface="Calibri"/>
                      </a:endParaRPr>
                    </a:p>
                  </a:txBody>
                  <a:tcPr marL="9525" marR="9525" marT="9525" marB="0" anchor="b">
                    <a:lnL>
                      <a:noFill/>
                    </a:lnL>
                    <a:lnR w="25400" cap="flat" cmpd="dbl" algn="ctr">
                      <a:solidFill>
                        <a:srgbClr val="000000"/>
                      </a:solidFill>
                      <a:prstDash val="solid"/>
                      <a:round/>
                      <a:headEnd type="none" w="med" len="med"/>
                      <a:tailEnd type="none" w="med" len="med"/>
                    </a:lnR>
                    <a:lnT>
                      <a:noFill/>
                    </a:lnT>
                    <a:lnB>
                      <a:noFill/>
                    </a:lnB>
                  </a:tcPr>
                </a:tc>
                <a:tc hMerge="1">
                  <a:txBody>
                    <a:bodyPr/>
                    <a:lstStyle/>
                    <a:p>
                      <a:pPr algn="l" fontAlgn="b"/>
                      <a:endParaRPr lang="en-US" sz="1400" b="0" i="0" u="none" strike="noStrike" dirty="0">
                        <a:solidFill>
                          <a:srgbClr val="000000"/>
                        </a:solidFill>
                        <a:effectLst/>
                        <a:latin typeface="Calibri"/>
                      </a:endParaRPr>
                    </a:p>
                  </a:txBody>
                  <a:tcPr marL="9525" marR="9525" marT="9525" marB="0" anchor="b">
                    <a:lnL>
                      <a:noFill/>
                    </a:lnL>
                    <a:lnR w="25400" cap="flat" cmpd="dbl" algn="ctr">
                      <a:solidFill>
                        <a:srgbClr val="000000"/>
                      </a:solidFill>
                      <a:prstDash val="solid"/>
                      <a:round/>
                      <a:headEnd type="none" w="med" len="med"/>
                      <a:tailEnd type="none" w="med" len="med"/>
                    </a:lnR>
                    <a:lnT>
                      <a:noFill/>
                    </a:lnT>
                    <a:lnB>
                      <a:noFill/>
                    </a:lnB>
                  </a:tcPr>
                </a:tc>
                <a:tc gridSpan="5">
                  <a:txBody>
                    <a:bodyPr/>
                    <a:lstStyle/>
                    <a:p>
                      <a:pPr algn="r" fontAlgn="b"/>
                      <a:r>
                        <a:rPr lang="en-US" sz="1400" b="1" i="0" u="none" strike="noStrike" dirty="0" smtClean="0">
                          <a:solidFill>
                            <a:srgbClr val="000000"/>
                          </a:solidFill>
                          <a:effectLst/>
                          <a:latin typeface="Calibri"/>
                        </a:rPr>
                        <a:t>Cumulative Allowable </a:t>
                      </a:r>
                      <a:r>
                        <a:rPr lang="en-US" sz="1400" b="1" i="0" u="none" strike="noStrike" dirty="0">
                          <a:solidFill>
                            <a:srgbClr val="000000"/>
                          </a:solidFill>
                          <a:effectLst/>
                          <a:latin typeface="Calibri"/>
                        </a:rPr>
                        <a:t>NOx (Tons)</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400" b="1" i="0" u="none" strike="noStrike" dirty="0">
                          <a:solidFill>
                            <a:srgbClr val="000000"/>
                          </a:solidFill>
                          <a:effectLst/>
                          <a:latin typeface="Calibri"/>
                        </a:rPr>
                        <a:t>1.99</a:t>
                      </a:r>
                    </a:p>
                  </a:txBody>
                  <a:tcPr marL="9525" marR="9525" marT="9525"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11537662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NOx Emission Averaging Plan Example (EGUs)</a:t>
              </a:r>
              <a:endParaRPr lang="en-US" sz="3200" dirty="0">
                <a:solidFill>
                  <a:schemeClr val="bg1"/>
                </a:solidFill>
              </a:endParaRPr>
            </a:p>
          </p:txBody>
        </p:sp>
      </p:grpSp>
      <p:sp>
        <p:nvSpPr>
          <p:cNvPr id="4102" name="Rectangle 1"/>
          <p:cNvSpPr>
            <a:spLocks noChangeArrowheads="1"/>
          </p:cNvSpPr>
          <p:nvPr/>
        </p:nvSpPr>
        <p:spPr bwMode="auto">
          <a:xfrm>
            <a:off x="838200" y="1219200"/>
            <a:ext cx="76200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lvl="1" indent="-342900">
              <a:buFont typeface="Arial" panose="020B0604020202020204" pitchFamily="34" charset="0"/>
              <a:buChar char="•"/>
            </a:pPr>
            <a:endParaRPr lang="en-US" sz="2200" dirty="0" smtClean="0"/>
          </a:p>
          <a:p>
            <a:pPr marL="0" lvl="1"/>
            <a:endParaRPr lang="en-US" sz="2200" dirty="0" smtClean="0"/>
          </a:p>
          <a:p>
            <a:pPr marL="342900" lvl="1" indent="-342900">
              <a:buFont typeface="Arial" panose="020B0604020202020204" pitchFamily="34" charset="0"/>
              <a:buChar char="•"/>
            </a:pPr>
            <a:endParaRPr lang="en-US" sz="2200" dirty="0"/>
          </a:p>
          <a:p>
            <a:pPr marL="0" lvl="1"/>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26</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479693981"/>
              </p:ext>
            </p:extLst>
          </p:nvPr>
        </p:nvGraphicFramePr>
        <p:xfrm>
          <a:off x="288925" y="1066800"/>
          <a:ext cx="8381999" cy="4957150"/>
        </p:xfrm>
        <a:graphic>
          <a:graphicData uri="http://schemas.openxmlformats.org/drawingml/2006/table">
            <a:tbl>
              <a:tblPr/>
              <a:tblGrid>
                <a:gridCol w="2069026">
                  <a:extLst>
                    <a:ext uri="{9D8B030D-6E8A-4147-A177-3AD203B41FA5}">
                      <a16:colId xmlns:a16="http://schemas.microsoft.com/office/drawing/2014/main" val="20000"/>
                    </a:ext>
                  </a:extLst>
                </a:gridCol>
                <a:gridCol w="2427439">
                  <a:extLst>
                    <a:ext uri="{9D8B030D-6E8A-4147-A177-3AD203B41FA5}">
                      <a16:colId xmlns:a16="http://schemas.microsoft.com/office/drawing/2014/main" val="20001"/>
                    </a:ext>
                  </a:extLst>
                </a:gridCol>
                <a:gridCol w="598715">
                  <a:extLst>
                    <a:ext uri="{9D8B030D-6E8A-4147-A177-3AD203B41FA5}">
                      <a16:colId xmlns:a16="http://schemas.microsoft.com/office/drawing/2014/main" val="20002"/>
                    </a:ext>
                  </a:extLst>
                </a:gridCol>
                <a:gridCol w="562058">
                  <a:extLst>
                    <a:ext uri="{9D8B030D-6E8A-4147-A177-3AD203B41FA5}">
                      <a16:colId xmlns:a16="http://schemas.microsoft.com/office/drawing/2014/main" val="20003"/>
                    </a:ext>
                  </a:extLst>
                </a:gridCol>
                <a:gridCol w="647589">
                  <a:extLst>
                    <a:ext uri="{9D8B030D-6E8A-4147-A177-3AD203B41FA5}">
                      <a16:colId xmlns:a16="http://schemas.microsoft.com/office/drawing/2014/main" val="20004"/>
                    </a:ext>
                  </a:extLst>
                </a:gridCol>
                <a:gridCol w="647589">
                  <a:extLst>
                    <a:ext uri="{9D8B030D-6E8A-4147-A177-3AD203B41FA5}">
                      <a16:colId xmlns:a16="http://schemas.microsoft.com/office/drawing/2014/main" val="20005"/>
                    </a:ext>
                  </a:extLst>
                </a:gridCol>
                <a:gridCol w="647589">
                  <a:extLst>
                    <a:ext uri="{9D8B030D-6E8A-4147-A177-3AD203B41FA5}">
                      <a16:colId xmlns:a16="http://schemas.microsoft.com/office/drawing/2014/main" val="20006"/>
                    </a:ext>
                  </a:extLst>
                </a:gridCol>
                <a:gridCol w="781994">
                  <a:extLst>
                    <a:ext uri="{9D8B030D-6E8A-4147-A177-3AD203B41FA5}">
                      <a16:colId xmlns:a16="http://schemas.microsoft.com/office/drawing/2014/main" val="20007"/>
                    </a:ext>
                  </a:extLst>
                </a:gridCol>
              </a:tblGrid>
              <a:tr h="179671">
                <a:tc rowSpan="2">
                  <a:txBody>
                    <a:bodyPr/>
                    <a:lstStyle/>
                    <a:p>
                      <a:pPr algn="ctr" fontAlgn="ctr"/>
                      <a:r>
                        <a:rPr lang="en-US" sz="1100" b="0" i="0" u="none" strike="noStrike" dirty="0">
                          <a:solidFill>
                            <a:srgbClr val="000000"/>
                          </a:solidFill>
                          <a:effectLst/>
                          <a:latin typeface="Calibri"/>
                        </a:rPr>
                        <a:t>Unit</a:t>
                      </a:r>
                    </a:p>
                  </a:txBody>
                  <a:tcPr marL="7940" marR="7940" marT="794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100" b="0" i="0" u="none" strike="noStrike" dirty="0">
                          <a:solidFill>
                            <a:srgbClr val="000000"/>
                          </a:solidFill>
                          <a:effectLst/>
                          <a:latin typeface="Calibri"/>
                        </a:rPr>
                        <a:t>Data</a:t>
                      </a:r>
                    </a:p>
                  </a:txBody>
                  <a:tcPr marL="7940" marR="7940" marT="79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fontAlgn="b"/>
                      <a:r>
                        <a:rPr lang="en-US" sz="900" b="0" i="0" u="none" strike="noStrike" dirty="0">
                          <a:solidFill>
                            <a:srgbClr val="000000"/>
                          </a:solidFill>
                          <a:effectLst/>
                          <a:latin typeface="Calibri"/>
                        </a:rPr>
                        <a:t>Days</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79671">
                <a:tc vMerge="1">
                  <a:txBody>
                    <a:bodyPr/>
                    <a:lstStyle/>
                    <a:p>
                      <a:endParaRPr lang="en-US"/>
                    </a:p>
                  </a:txBody>
                  <a:tcPr/>
                </a:tc>
                <a:tc vMerge="1">
                  <a:txBody>
                    <a:bodyPr/>
                    <a:lstStyle/>
                    <a:p>
                      <a:endParaRPr lang="en-US"/>
                    </a:p>
                  </a:txBody>
                  <a:tcPr/>
                </a:tc>
                <a:tc>
                  <a:txBody>
                    <a:bodyPr/>
                    <a:lstStyle/>
                    <a:p>
                      <a:pPr algn="ctr" fontAlgn="b"/>
                      <a:r>
                        <a:rPr lang="en-US" sz="1100" b="0" i="0" u="none" strike="noStrike" dirty="0">
                          <a:solidFill>
                            <a:srgbClr val="000000"/>
                          </a:solidFill>
                          <a:effectLst/>
                          <a:latin typeface="Calibri"/>
                        </a:rPr>
                        <a:t>1</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2</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3</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4</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5</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Total</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1116">
                <a:tc>
                  <a:txBody>
                    <a:bodyPr/>
                    <a:lstStyle/>
                    <a:p>
                      <a:pPr algn="l" fontAlgn="b"/>
                      <a:r>
                        <a:rPr lang="en-US" sz="1100" b="0" i="0" u="none" strike="noStrike" dirty="0">
                          <a:solidFill>
                            <a:srgbClr val="000000"/>
                          </a:solidFill>
                          <a:effectLst/>
                          <a:latin typeface="Calibri"/>
                        </a:rPr>
                        <a:t>Plant #1, Boiler #1</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dirty="0" smtClean="0">
                          <a:solidFill>
                            <a:srgbClr val="000000"/>
                          </a:solidFill>
                          <a:effectLst/>
                          <a:latin typeface="Calibri"/>
                        </a:rPr>
                        <a:t>Actual Average </a:t>
                      </a:r>
                      <a:r>
                        <a:rPr lang="en-US" sz="1100" b="0" i="0" u="none" strike="noStrike" dirty="0">
                          <a:solidFill>
                            <a:srgbClr val="000000"/>
                          </a:solidFill>
                          <a:effectLst/>
                          <a:latin typeface="Calibri"/>
                        </a:rPr>
                        <a:t>NOx Rate, lb/MMBtu</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0.36</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100" b="0" i="0" u="none" strike="noStrike" dirty="0">
                          <a:solidFill>
                            <a:srgbClr val="000000"/>
                          </a:solidFill>
                          <a:effectLst/>
                          <a:latin typeface="Calibri"/>
                        </a:rPr>
                        <a:t>0.30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0.40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2"/>
                  </a:ext>
                </a:extLst>
              </a:tr>
              <a:tr h="171116">
                <a:tc>
                  <a:txBody>
                    <a:bodyPr/>
                    <a:lstStyle/>
                    <a:p>
                      <a:pPr algn="l" fontAlgn="b"/>
                      <a:r>
                        <a:rPr lang="en-US" sz="1100" b="0" i="0" u="none" strike="noStrike" dirty="0">
                          <a:solidFill>
                            <a:srgbClr val="000000"/>
                          </a:solidFill>
                          <a:effectLst/>
                          <a:latin typeface="Calibri"/>
                        </a:rPr>
                        <a:t>Coal</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dirty="0" smtClean="0">
                          <a:solidFill>
                            <a:srgbClr val="000000"/>
                          </a:solidFill>
                          <a:effectLst/>
                          <a:latin typeface="Calibri"/>
                        </a:rPr>
                        <a:t>Actual Heat </a:t>
                      </a:r>
                      <a:r>
                        <a:rPr lang="en-US" sz="1100" b="0" i="0" u="none" strike="noStrike" dirty="0">
                          <a:solidFill>
                            <a:srgbClr val="000000"/>
                          </a:solidFill>
                          <a:effectLst/>
                          <a:latin typeface="Calibri"/>
                        </a:rPr>
                        <a:t>Input, MMBtu</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12,500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100" b="0" i="0" u="none" strike="noStrike" dirty="0">
                          <a:solidFill>
                            <a:srgbClr val="000000"/>
                          </a:solidFill>
                          <a:effectLst/>
                          <a:latin typeface="Calibri"/>
                        </a:rPr>
                        <a:t>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100" b="0" i="0" u="none" strike="noStrike" dirty="0">
                          <a:solidFill>
                            <a:srgbClr val="000000"/>
                          </a:solidFill>
                          <a:effectLst/>
                          <a:latin typeface="Calibri"/>
                        </a:rPr>
                        <a:t>20,000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15,000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3"/>
                  </a:ext>
                </a:extLst>
              </a:tr>
              <a:tr h="171116">
                <a:tc>
                  <a:txBody>
                    <a:bodyPr/>
                    <a:lstStyle/>
                    <a:p>
                      <a:pPr algn="l" fontAlgn="b"/>
                      <a:r>
                        <a:rPr lang="en-US" sz="1100" b="0" i="0" u="none" strike="noStrike" dirty="0">
                          <a:solidFill>
                            <a:srgbClr val="000000"/>
                          </a:solidFill>
                          <a:effectLst/>
                          <a:latin typeface="Calibri"/>
                        </a:rPr>
                        <a:t>7317 MMBtu/hr</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dirty="0">
                          <a:solidFill>
                            <a:srgbClr val="000000"/>
                          </a:solidFill>
                          <a:effectLst/>
                          <a:latin typeface="Calibri"/>
                        </a:rPr>
                        <a:t>Actual NOx Emission, Tons</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2.3</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3.0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3.0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8.25</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9671">
                <a:tc>
                  <a:txBody>
                    <a:bodyPr/>
                    <a:lstStyle/>
                    <a:p>
                      <a:pPr algn="l" fontAlgn="b"/>
                      <a:r>
                        <a:rPr lang="en-US" sz="1100" b="0" i="0" u="none" strike="noStrike" dirty="0">
                          <a:solidFill>
                            <a:srgbClr val="000000"/>
                          </a:solidFill>
                          <a:effectLst/>
                          <a:latin typeface="Calibri"/>
                        </a:rPr>
                        <a:t>NOx Limit: 0.35 lb/MMBtu</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Allowable NOx Emission, Tons</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2.2</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3.5</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2.6</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8.31</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71116">
                <a:tc>
                  <a:txBody>
                    <a:bodyPr/>
                    <a:lstStyle/>
                    <a:p>
                      <a:pPr algn="l" fontAlgn="b"/>
                      <a:r>
                        <a:rPr lang="en-US" sz="1100" b="0" i="0" u="none" strike="noStrike" dirty="0">
                          <a:solidFill>
                            <a:srgbClr val="000000"/>
                          </a:solidFill>
                          <a:effectLst/>
                          <a:latin typeface="Calibri"/>
                        </a:rPr>
                        <a:t>Plant #1, Boiler #1</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dirty="0" smtClean="0">
                          <a:solidFill>
                            <a:srgbClr val="000000"/>
                          </a:solidFill>
                          <a:effectLst/>
                          <a:latin typeface="Calibri"/>
                        </a:rPr>
                        <a:t>Actual Average </a:t>
                      </a:r>
                      <a:r>
                        <a:rPr lang="en-US" sz="1100" b="0" i="0" u="none" strike="noStrike" dirty="0">
                          <a:solidFill>
                            <a:srgbClr val="000000"/>
                          </a:solidFill>
                          <a:effectLst/>
                          <a:latin typeface="Calibri"/>
                        </a:rPr>
                        <a:t>NOx Rate, lb/MMBtu</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0.15</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0.12</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0.09</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0.13</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6"/>
                  </a:ext>
                </a:extLst>
              </a:tr>
              <a:tr h="171116">
                <a:tc>
                  <a:txBody>
                    <a:bodyPr/>
                    <a:lstStyle/>
                    <a:p>
                      <a:pPr algn="l" fontAlgn="b"/>
                      <a:r>
                        <a:rPr lang="en-US" sz="1100" b="0" i="0" u="none" strike="noStrike" dirty="0">
                          <a:solidFill>
                            <a:srgbClr val="000000"/>
                          </a:solidFill>
                          <a:effectLst/>
                          <a:latin typeface="Calibri"/>
                        </a:rPr>
                        <a:t>Coal with SCR</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dirty="0" smtClean="0">
                          <a:solidFill>
                            <a:srgbClr val="000000"/>
                          </a:solidFill>
                          <a:effectLst/>
                          <a:latin typeface="Calibri"/>
                        </a:rPr>
                        <a:t>Actual Heat </a:t>
                      </a:r>
                      <a:r>
                        <a:rPr lang="en-US" sz="1100" b="0" i="0" u="none" strike="noStrike" dirty="0">
                          <a:solidFill>
                            <a:srgbClr val="000000"/>
                          </a:solidFill>
                          <a:effectLst/>
                          <a:latin typeface="Calibri"/>
                        </a:rPr>
                        <a:t>Input, MMBtu</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20,000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90,000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125,000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50,000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7"/>
                  </a:ext>
                </a:extLst>
              </a:tr>
              <a:tr h="171116">
                <a:tc>
                  <a:txBody>
                    <a:bodyPr/>
                    <a:lstStyle/>
                    <a:p>
                      <a:pPr algn="l" fontAlgn="b"/>
                      <a:r>
                        <a:rPr lang="en-US" sz="1100" b="0" i="0" u="none" strike="noStrike" dirty="0">
                          <a:solidFill>
                            <a:srgbClr val="000000"/>
                          </a:solidFill>
                          <a:effectLst/>
                          <a:latin typeface="Calibri"/>
                        </a:rPr>
                        <a:t>7317 MMBtu/hr</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dirty="0">
                          <a:solidFill>
                            <a:srgbClr val="000000"/>
                          </a:solidFill>
                          <a:effectLst/>
                          <a:latin typeface="Calibri"/>
                        </a:rPr>
                        <a:t>Actual NOx Emission, Tons</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1.5</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5.4</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5.6</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3.3</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15.78</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79671">
                <a:tc>
                  <a:txBody>
                    <a:bodyPr/>
                    <a:lstStyle/>
                    <a:p>
                      <a:pPr algn="l" fontAlgn="b"/>
                      <a:r>
                        <a:rPr lang="en-US" sz="1100" b="0" i="0" u="none" strike="noStrike" dirty="0">
                          <a:solidFill>
                            <a:srgbClr val="000000"/>
                          </a:solidFill>
                          <a:effectLst/>
                          <a:latin typeface="Calibri"/>
                        </a:rPr>
                        <a:t>NOx Limit: 0.12 lb/MMBtu</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Allowable NOx Emission, Tons</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1.2</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5.4</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7.5</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3.0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17.10</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71116">
                <a:tc>
                  <a:txBody>
                    <a:bodyPr/>
                    <a:lstStyle/>
                    <a:p>
                      <a:pPr algn="l" fontAlgn="b"/>
                      <a:r>
                        <a:rPr lang="en-US" sz="1100" b="0" i="0" u="none" strike="noStrike" dirty="0">
                          <a:solidFill>
                            <a:srgbClr val="000000"/>
                          </a:solidFill>
                          <a:effectLst/>
                          <a:latin typeface="Calibri"/>
                        </a:rPr>
                        <a:t>Plant #1, Boiler #2</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dirty="0" smtClean="0">
                          <a:solidFill>
                            <a:srgbClr val="000000"/>
                          </a:solidFill>
                          <a:effectLst/>
                          <a:latin typeface="Calibri"/>
                        </a:rPr>
                        <a:t>Actual Average </a:t>
                      </a:r>
                      <a:r>
                        <a:rPr lang="en-US" sz="1100" b="0" i="0" u="none" strike="noStrike" dirty="0">
                          <a:solidFill>
                            <a:srgbClr val="000000"/>
                          </a:solidFill>
                          <a:effectLst/>
                          <a:latin typeface="Calibri"/>
                        </a:rPr>
                        <a:t>NOx Rate, lb/MMBtu</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0.37</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0.38</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0.40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10"/>
                  </a:ext>
                </a:extLst>
              </a:tr>
              <a:tr h="171116">
                <a:tc>
                  <a:txBody>
                    <a:bodyPr/>
                    <a:lstStyle/>
                    <a:p>
                      <a:pPr algn="l" fontAlgn="b"/>
                      <a:r>
                        <a:rPr lang="en-US" sz="1100" b="0" i="0" u="none" strike="noStrike" dirty="0">
                          <a:solidFill>
                            <a:srgbClr val="000000"/>
                          </a:solidFill>
                          <a:effectLst/>
                          <a:latin typeface="Calibri"/>
                        </a:rPr>
                        <a:t>Coal</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dirty="0" smtClean="0">
                          <a:solidFill>
                            <a:srgbClr val="000000"/>
                          </a:solidFill>
                          <a:effectLst/>
                          <a:latin typeface="Calibri"/>
                        </a:rPr>
                        <a:t>Actual Heat </a:t>
                      </a:r>
                      <a:r>
                        <a:rPr lang="en-US" sz="1100" b="0" i="0" u="none" strike="noStrike" dirty="0">
                          <a:solidFill>
                            <a:srgbClr val="000000"/>
                          </a:solidFill>
                          <a:effectLst/>
                          <a:latin typeface="Calibri"/>
                        </a:rPr>
                        <a:t>Input, MMBtu</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10,000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15,000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15,000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11"/>
                  </a:ext>
                </a:extLst>
              </a:tr>
              <a:tr h="171116">
                <a:tc>
                  <a:txBody>
                    <a:bodyPr/>
                    <a:lstStyle/>
                    <a:p>
                      <a:pPr algn="l" fontAlgn="b"/>
                      <a:r>
                        <a:rPr lang="en-US" sz="1100" b="0" i="0" u="none" strike="noStrike" dirty="0">
                          <a:solidFill>
                            <a:srgbClr val="000000"/>
                          </a:solidFill>
                          <a:effectLst/>
                          <a:latin typeface="Calibri"/>
                        </a:rPr>
                        <a:t>7239 MMBtu/hr</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dirty="0">
                          <a:solidFill>
                            <a:srgbClr val="000000"/>
                          </a:solidFill>
                          <a:effectLst/>
                          <a:latin typeface="Calibri"/>
                        </a:rPr>
                        <a:t>Actual NOx Emission, Tons</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1.9</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2.9</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3.0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7.70</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79671">
                <a:tc>
                  <a:txBody>
                    <a:bodyPr/>
                    <a:lstStyle/>
                    <a:p>
                      <a:pPr algn="l" fontAlgn="b"/>
                      <a:r>
                        <a:rPr lang="en-US" sz="1100" b="0" i="0" u="none" strike="noStrike" dirty="0">
                          <a:solidFill>
                            <a:srgbClr val="000000"/>
                          </a:solidFill>
                          <a:effectLst/>
                          <a:latin typeface="Calibri"/>
                        </a:rPr>
                        <a:t>NOx Limit: 0.35 lb/MMBtu</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Allowable NOx Emission, Tons</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1.8</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2.6</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2.6</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7.00</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71116">
                <a:tc>
                  <a:txBody>
                    <a:bodyPr/>
                    <a:lstStyle/>
                    <a:p>
                      <a:pPr algn="l" fontAlgn="b"/>
                      <a:r>
                        <a:rPr lang="en-US" sz="1100" b="0" i="0" u="none" strike="noStrike" dirty="0">
                          <a:solidFill>
                            <a:srgbClr val="000000"/>
                          </a:solidFill>
                          <a:effectLst/>
                          <a:latin typeface="Calibri"/>
                        </a:rPr>
                        <a:t>Plant #1, Boiler #2</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dirty="0" smtClean="0">
                          <a:solidFill>
                            <a:srgbClr val="000000"/>
                          </a:solidFill>
                          <a:effectLst/>
                          <a:latin typeface="Calibri"/>
                        </a:rPr>
                        <a:t>Actual Average </a:t>
                      </a:r>
                      <a:r>
                        <a:rPr lang="en-US" sz="1100" b="0" i="0" u="none" strike="noStrike" dirty="0">
                          <a:solidFill>
                            <a:srgbClr val="000000"/>
                          </a:solidFill>
                          <a:effectLst/>
                          <a:latin typeface="Calibri"/>
                        </a:rPr>
                        <a:t>NOx Rate, lb/MMBtu</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0.16</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0.12</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0.10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0.14</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14"/>
                  </a:ext>
                </a:extLst>
              </a:tr>
              <a:tr h="171116">
                <a:tc>
                  <a:txBody>
                    <a:bodyPr/>
                    <a:lstStyle/>
                    <a:p>
                      <a:pPr algn="l" fontAlgn="b"/>
                      <a:r>
                        <a:rPr lang="en-US" sz="1100" b="0" i="0" u="none" strike="noStrike" dirty="0">
                          <a:solidFill>
                            <a:srgbClr val="000000"/>
                          </a:solidFill>
                          <a:effectLst/>
                          <a:latin typeface="Calibri"/>
                        </a:rPr>
                        <a:t>Coal with SCR</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dirty="0" smtClean="0">
                          <a:solidFill>
                            <a:srgbClr val="000000"/>
                          </a:solidFill>
                          <a:effectLst/>
                          <a:latin typeface="Calibri"/>
                        </a:rPr>
                        <a:t>Actual Heat </a:t>
                      </a:r>
                      <a:r>
                        <a:rPr lang="en-US" sz="1100" b="0" i="0" u="none" strike="noStrike" dirty="0">
                          <a:solidFill>
                            <a:srgbClr val="000000"/>
                          </a:solidFill>
                          <a:effectLst/>
                          <a:latin typeface="Calibri"/>
                        </a:rPr>
                        <a:t>Input, MMBtu</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25,000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85,000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100,000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40,000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15"/>
                  </a:ext>
                </a:extLst>
              </a:tr>
              <a:tr h="171116">
                <a:tc>
                  <a:txBody>
                    <a:bodyPr/>
                    <a:lstStyle/>
                    <a:p>
                      <a:pPr algn="l" fontAlgn="b"/>
                      <a:r>
                        <a:rPr lang="en-US" sz="1100" b="0" i="0" u="none" strike="noStrike" dirty="0">
                          <a:solidFill>
                            <a:srgbClr val="000000"/>
                          </a:solidFill>
                          <a:effectLst/>
                          <a:latin typeface="Calibri"/>
                        </a:rPr>
                        <a:t>7239 MMBtu/hr</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dirty="0">
                          <a:solidFill>
                            <a:srgbClr val="000000"/>
                          </a:solidFill>
                          <a:effectLst/>
                          <a:latin typeface="Calibri"/>
                        </a:rPr>
                        <a:t>Actual NOx Emission, Tons</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2.0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5.1</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5.0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2.8</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14.90</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79671">
                <a:tc>
                  <a:txBody>
                    <a:bodyPr/>
                    <a:lstStyle/>
                    <a:p>
                      <a:pPr algn="l" fontAlgn="b"/>
                      <a:r>
                        <a:rPr lang="en-US" sz="1100" b="0" i="0" u="none" strike="noStrike" dirty="0">
                          <a:solidFill>
                            <a:srgbClr val="000000"/>
                          </a:solidFill>
                          <a:effectLst/>
                          <a:latin typeface="Calibri"/>
                        </a:rPr>
                        <a:t>NOx Limit: 0.12 lb/MMBtu</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Allowable NOx Emission, Tons</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1.5</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5.1</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6.0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2.4</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15.00</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71116">
                <a:tc>
                  <a:txBody>
                    <a:bodyPr/>
                    <a:lstStyle/>
                    <a:p>
                      <a:pPr algn="l" fontAlgn="b"/>
                      <a:r>
                        <a:rPr lang="en-US" sz="1100" b="0" i="0" u="none" strike="noStrike" dirty="0">
                          <a:solidFill>
                            <a:srgbClr val="000000"/>
                          </a:solidFill>
                          <a:effectLst/>
                          <a:latin typeface="Calibri"/>
                        </a:rPr>
                        <a:t>Plant #2, Boiler #3</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dirty="0" smtClean="0">
                          <a:solidFill>
                            <a:srgbClr val="000000"/>
                          </a:solidFill>
                          <a:effectLst/>
                          <a:latin typeface="Calibri"/>
                        </a:rPr>
                        <a:t>Actual Average </a:t>
                      </a:r>
                      <a:r>
                        <a:rPr lang="en-US" sz="1100" b="0" i="0" u="none" strike="noStrike" dirty="0">
                          <a:solidFill>
                            <a:srgbClr val="000000"/>
                          </a:solidFill>
                          <a:effectLst/>
                          <a:latin typeface="Calibri"/>
                        </a:rPr>
                        <a:t>NOx Rate, lb/MMBtu</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0.30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0.32</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18"/>
                  </a:ext>
                </a:extLst>
              </a:tr>
              <a:tr h="171116">
                <a:tc>
                  <a:txBody>
                    <a:bodyPr/>
                    <a:lstStyle/>
                    <a:p>
                      <a:pPr algn="l" fontAlgn="b"/>
                      <a:r>
                        <a:rPr lang="en-US" sz="1100" b="0" i="0" u="none" strike="noStrike" dirty="0">
                          <a:solidFill>
                            <a:srgbClr val="000000"/>
                          </a:solidFill>
                          <a:effectLst/>
                          <a:latin typeface="Calibri"/>
                        </a:rPr>
                        <a:t>Coal</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dirty="0" smtClean="0">
                          <a:solidFill>
                            <a:srgbClr val="000000"/>
                          </a:solidFill>
                          <a:effectLst/>
                          <a:latin typeface="Calibri"/>
                        </a:rPr>
                        <a:t>Actual Heat </a:t>
                      </a:r>
                      <a:r>
                        <a:rPr lang="en-US" sz="1100" b="0" i="0" u="none" strike="noStrike" dirty="0">
                          <a:solidFill>
                            <a:srgbClr val="000000"/>
                          </a:solidFill>
                          <a:effectLst/>
                          <a:latin typeface="Calibri"/>
                        </a:rPr>
                        <a:t>Input, MMBtu</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75,000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20,000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19"/>
                  </a:ext>
                </a:extLst>
              </a:tr>
              <a:tr h="171116">
                <a:tc>
                  <a:txBody>
                    <a:bodyPr/>
                    <a:lstStyle/>
                    <a:p>
                      <a:pPr algn="l" fontAlgn="b"/>
                      <a:r>
                        <a:rPr lang="en-US" sz="1100" b="0" i="0" u="none" strike="noStrike" dirty="0">
                          <a:solidFill>
                            <a:srgbClr val="000000"/>
                          </a:solidFill>
                          <a:effectLst/>
                          <a:latin typeface="Calibri"/>
                        </a:rPr>
                        <a:t>7329 MMBtu/hr</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dirty="0">
                          <a:solidFill>
                            <a:srgbClr val="000000"/>
                          </a:solidFill>
                          <a:effectLst/>
                          <a:latin typeface="Calibri"/>
                        </a:rPr>
                        <a:t>Actual NOx Emission, Tons</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11.3</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3.2</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14.45</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179671">
                <a:tc>
                  <a:txBody>
                    <a:bodyPr/>
                    <a:lstStyle/>
                    <a:p>
                      <a:pPr algn="l" fontAlgn="b"/>
                      <a:r>
                        <a:rPr lang="en-US" sz="1100" b="0" i="0" u="none" strike="noStrike" dirty="0">
                          <a:solidFill>
                            <a:srgbClr val="000000"/>
                          </a:solidFill>
                          <a:effectLst/>
                          <a:latin typeface="Calibri"/>
                        </a:rPr>
                        <a:t>NOx Limit: 0.35 lb/MMBtu</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Allowable NOx Emission, Tons</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13.1</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3.5</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16.63</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171116">
                <a:tc>
                  <a:txBody>
                    <a:bodyPr/>
                    <a:lstStyle/>
                    <a:p>
                      <a:pPr algn="l" fontAlgn="b"/>
                      <a:r>
                        <a:rPr lang="en-US" sz="1100" b="0" i="0" u="none" strike="noStrike" dirty="0">
                          <a:solidFill>
                            <a:srgbClr val="000000"/>
                          </a:solidFill>
                          <a:effectLst/>
                          <a:latin typeface="Calibri"/>
                        </a:rPr>
                        <a:t>Plant #2, Boiler #3</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dirty="0" smtClean="0">
                          <a:solidFill>
                            <a:srgbClr val="000000"/>
                          </a:solidFill>
                          <a:effectLst/>
                          <a:latin typeface="Calibri"/>
                        </a:rPr>
                        <a:t>Actual Average </a:t>
                      </a:r>
                      <a:r>
                        <a:rPr lang="en-US" sz="1100" b="0" i="0" u="none" strike="noStrike" dirty="0">
                          <a:solidFill>
                            <a:srgbClr val="000000"/>
                          </a:solidFill>
                          <a:effectLst/>
                          <a:latin typeface="Calibri"/>
                        </a:rPr>
                        <a:t>NOx Rate, lb/MMBtu</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0.11</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0.12</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0.12</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0.11</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22"/>
                  </a:ext>
                </a:extLst>
              </a:tr>
              <a:tr h="171116">
                <a:tc>
                  <a:txBody>
                    <a:bodyPr/>
                    <a:lstStyle/>
                    <a:p>
                      <a:pPr algn="l" fontAlgn="b"/>
                      <a:r>
                        <a:rPr lang="en-US" sz="1100" b="0" i="0" u="none" strike="noStrike" dirty="0">
                          <a:solidFill>
                            <a:srgbClr val="000000"/>
                          </a:solidFill>
                          <a:effectLst/>
                          <a:latin typeface="Calibri"/>
                        </a:rPr>
                        <a:t>Natural Gas</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dirty="0" smtClean="0">
                          <a:solidFill>
                            <a:srgbClr val="000000"/>
                          </a:solidFill>
                          <a:effectLst/>
                          <a:latin typeface="Calibri"/>
                        </a:rPr>
                        <a:t>Actual Heat </a:t>
                      </a:r>
                      <a:r>
                        <a:rPr lang="en-US" sz="1100" b="0" i="0" u="none" strike="noStrike" dirty="0">
                          <a:solidFill>
                            <a:srgbClr val="000000"/>
                          </a:solidFill>
                          <a:effectLst/>
                          <a:latin typeface="Calibri"/>
                        </a:rPr>
                        <a:t>Input, MMBtu</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90,000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82,500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100,000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110,000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 </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23"/>
                  </a:ext>
                </a:extLst>
              </a:tr>
              <a:tr h="171116">
                <a:tc>
                  <a:txBody>
                    <a:bodyPr/>
                    <a:lstStyle/>
                    <a:p>
                      <a:pPr algn="l" fontAlgn="b"/>
                      <a:r>
                        <a:rPr lang="en-US" sz="1100" b="0" i="0" u="none" strike="noStrike" dirty="0">
                          <a:solidFill>
                            <a:srgbClr val="000000"/>
                          </a:solidFill>
                          <a:effectLst/>
                          <a:latin typeface="Calibri"/>
                        </a:rPr>
                        <a:t>7329 MMBtu/hr</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dirty="0">
                          <a:solidFill>
                            <a:srgbClr val="000000"/>
                          </a:solidFill>
                          <a:effectLst/>
                          <a:latin typeface="Calibri"/>
                        </a:rPr>
                        <a:t>Actual NOx Emission, Tons</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5.0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5.0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6.0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6.1</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21.95</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r h="179671">
                <a:tc>
                  <a:txBody>
                    <a:bodyPr/>
                    <a:lstStyle/>
                    <a:p>
                      <a:pPr algn="l" fontAlgn="b"/>
                      <a:r>
                        <a:rPr lang="en-US" sz="1100" b="0" i="0" u="none" strike="noStrike" dirty="0">
                          <a:solidFill>
                            <a:srgbClr val="000000"/>
                          </a:solidFill>
                          <a:effectLst/>
                          <a:latin typeface="Calibri"/>
                        </a:rPr>
                        <a:t>NOx Limit: 0.10 lb/MMBtu</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Allowable NOx Emission, Tons</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4.5</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4.1</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5.0</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5.5</a:t>
                      </a:r>
                    </a:p>
                  </a:txBody>
                  <a:tcPr marL="7940" marR="7940" marT="7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19.13</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25"/>
                  </a:ext>
                </a:extLst>
              </a:tr>
              <a:tr h="179671">
                <a:tc>
                  <a:txBody>
                    <a:bodyPr/>
                    <a:lstStyle/>
                    <a:p>
                      <a:pPr algn="l" fontAlgn="b"/>
                      <a:endParaRPr lang="en-US" sz="1100" b="0" i="0" u="none" strike="noStrike" dirty="0">
                        <a:solidFill>
                          <a:srgbClr val="000000"/>
                        </a:solidFill>
                        <a:effectLst/>
                        <a:latin typeface="Calibri"/>
                      </a:endParaRPr>
                    </a:p>
                  </a:txBody>
                  <a:tcPr marL="7940" marR="7940" marT="794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1100" b="0" i="0" u="none" strike="noStrike" dirty="0">
                        <a:solidFill>
                          <a:srgbClr val="000000"/>
                        </a:solidFill>
                        <a:effectLst/>
                        <a:latin typeface="Calibri"/>
                      </a:endParaRPr>
                    </a:p>
                  </a:txBody>
                  <a:tcPr marL="7940" marR="7940" marT="7940"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gridSpan="5">
                  <a:txBody>
                    <a:bodyPr/>
                    <a:lstStyle/>
                    <a:p>
                      <a:pPr algn="r" fontAlgn="b"/>
                      <a:r>
                        <a:rPr lang="en-US" sz="1100" b="1" i="0" u="none" strike="noStrike" dirty="0" smtClean="0">
                          <a:solidFill>
                            <a:srgbClr val="000000"/>
                          </a:solidFill>
                          <a:effectLst/>
                          <a:latin typeface="Calibri"/>
                        </a:rPr>
                        <a:t>Cumulative Actual </a:t>
                      </a:r>
                      <a:r>
                        <a:rPr lang="en-US" sz="1100" b="1" i="0" u="none" strike="noStrike" dirty="0">
                          <a:solidFill>
                            <a:srgbClr val="000000"/>
                          </a:solidFill>
                          <a:effectLst/>
                          <a:latin typeface="Calibri"/>
                        </a:rPr>
                        <a:t>NOx (Tons)</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100" b="1" i="0" u="none" strike="noStrike" dirty="0">
                          <a:solidFill>
                            <a:srgbClr val="000000"/>
                          </a:solidFill>
                          <a:effectLst/>
                          <a:latin typeface="Calibri"/>
                        </a:rPr>
                        <a:t>83.03</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6"/>
                  </a:ext>
                </a:extLst>
              </a:tr>
              <a:tr h="179671">
                <a:tc>
                  <a:txBody>
                    <a:bodyPr/>
                    <a:lstStyle/>
                    <a:p>
                      <a:pPr algn="l" fontAlgn="b"/>
                      <a:endParaRPr lang="en-US" sz="1100" b="0" i="0" u="none" strike="noStrike" dirty="0">
                        <a:solidFill>
                          <a:srgbClr val="000000"/>
                        </a:solidFill>
                        <a:effectLst/>
                        <a:latin typeface="Calibri"/>
                      </a:endParaRPr>
                    </a:p>
                  </a:txBody>
                  <a:tcPr marL="7940" marR="7940" marT="794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a:endParaRPr>
                    </a:p>
                  </a:txBody>
                  <a:tcPr marL="7940" marR="7940" marT="7940" marB="0" anchor="b">
                    <a:lnL>
                      <a:noFill/>
                    </a:lnL>
                    <a:lnR w="25400" cap="flat" cmpd="dbl" algn="ctr">
                      <a:solidFill>
                        <a:srgbClr val="000000"/>
                      </a:solidFill>
                      <a:prstDash val="solid"/>
                      <a:round/>
                      <a:headEnd type="none" w="med" len="med"/>
                      <a:tailEnd type="none" w="med" len="med"/>
                    </a:lnR>
                    <a:lnT>
                      <a:noFill/>
                    </a:lnT>
                    <a:lnB>
                      <a:noFill/>
                    </a:lnB>
                  </a:tcPr>
                </a:tc>
                <a:tc gridSpan="5">
                  <a:txBody>
                    <a:bodyPr/>
                    <a:lstStyle/>
                    <a:p>
                      <a:pPr algn="r" fontAlgn="b"/>
                      <a:r>
                        <a:rPr lang="en-US" sz="1100" b="1" i="0" u="none" strike="noStrike" dirty="0" smtClean="0">
                          <a:solidFill>
                            <a:srgbClr val="000000"/>
                          </a:solidFill>
                          <a:effectLst/>
                          <a:latin typeface="Calibri"/>
                        </a:rPr>
                        <a:t>Cumulative Allowable </a:t>
                      </a:r>
                      <a:r>
                        <a:rPr lang="en-US" sz="1100" b="1" i="0" u="none" strike="noStrike" dirty="0">
                          <a:solidFill>
                            <a:srgbClr val="000000"/>
                          </a:solidFill>
                          <a:effectLst/>
                          <a:latin typeface="Calibri"/>
                        </a:rPr>
                        <a:t>NOx (Tons)</a:t>
                      </a:r>
                    </a:p>
                  </a:txBody>
                  <a:tcPr marL="7940" marR="7940" marT="794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100" b="1" i="0" u="none" strike="noStrike" dirty="0">
                          <a:solidFill>
                            <a:srgbClr val="000000"/>
                          </a:solidFill>
                          <a:effectLst/>
                          <a:latin typeface="Calibri"/>
                        </a:rPr>
                        <a:t>83.16</a:t>
                      </a:r>
                    </a:p>
                  </a:txBody>
                  <a:tcPr marL="7940" marR="7940" marT="794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27"/>
                  </a:ext>
                </a:extLst>
              </a:tr>
            </a:tbl>
          </a:graphicData>
        </a:graphic>
      </p:graphicFrame>
    </p:spTree>
    <p:extLst>
      <p:ext uri="{BB962C8B-B14F-4D97-AF65-F5344CB8AC3E}">
        <p14:creationId xmlns:p14="http://schemas.microsoft.com/office/powerpoint/2010/main" val="4781318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Case-By-Case RACT Evaluations</a:t>
              </a:r>
              <a:endParaRPr lang="en-US" sz="3200" dirty="0">
                <a:solidFill>
                  <a:schemeClr val="bg1"/>
                </a:solidFill>
              </a:endParaRPr>
            </a:p>
          </p:txBody>
        </p:sp>
      </p:grpSp>
      <p:sp>
        <p:nvSpPr>
          <p:cNvPr id="4102" name="Rectangle 1"/>
          <p:cNvSpPr>
            <a:spLocks noChangeArrowheads="1"/>
          </p:cNvSpPr>
          <p:nvPr/>
        </p:nvSpPr>
        <p:spPr bwMode="auto">
          <a:xfrm>
            <a:off x="288925" y="1219200"/>
            <a:ext cx="838200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r>
              <a:rPr lang="en-US" sz="2200" dirty="0" smtClean="0"/>
              <a:t>Owners and operators of sources that cannot meet presumptive RACT requirements or emission limitations and are not included in an emission averaging plan will be </a:t>
            </a:r>
            <a:r>
              <a:rPr lang="en-US" sz="2200" dirty="0"/>
              <a:t>required to evaluate RACT requirements </a:t>
            </a:r>
            <a:r>
              <a:rPr lang="en-US" sz="2200" dirty="0" smtClean="0"/>
              <a:t>on a case-by-case basis for NOx and/or VOCs</a:t>
            </a:r>
            <a:r>
              <a:rPr lang="en-US" sz="2200" dirty="0"/>
              <a:t>. [</a:t>
            </a:r>
            <a:r>
              <a:rPr lang="en-US" sz="2200" i="1" dirty="0"/>
              <a:t>25 Pa. Code §</a:t>
            </a:r>
            <a:r>
              <a:rPr lang="en-US" sz="2200" i="1" dirty="0" smtClean="0"/>
              <a:t>129.99(a)</a:t>
            </a:r>
            <a:r>
              <a:rPr lang="en-US" sz="2200" dirty="0" smtClean="0"/>
              <a:t>]</a:t>
            </a:r>
          </a:p>
          <a:p>
            <a:pPr marL="0" lvl="1"/>
            <a:endParaRPr lang="en-US" sz="2200" dirty="0" smtClean="0"/>
          </a:p>
          <a:p>
            <a:pPr marL="342900" lvl="1" indent="-342900">
              <a:buFont typeface="Arial" panose="020B0604020202020204" pitchFamily="34" charset="0"/>
              <a:buChar char="•"/>
            </a:pPr>
            <a:r>
              <a:rPr lang="en-US" sz="2200" dirty="0"/>
              <a:t>Owners and operators of </a:t>
            </a:r>
            <a:r>
              <a:rPr lang="en-US" sz="2200" dirty="0" smtClean="0"/>
              <a:t>sources that are subject to the RACT  II regulation but do not have presumptive RACT requirements for the sources must evaluate RACT requirements on a case-by-case for NOx and VOCs as applicable. </a:t>
            </a:r>
          </a:p>
          <a:p>
            <a:pPr marL="800100" lvl="2" indent="-342900">
              <a:buFont typeface="Wingdings" panose="05000000000000000000" pitchFamily="2" charset="2"/>
              <a:buChar char="Ø"/>
            </a:pPr>
            <a:r>
              <a:rPr lang="en-US" sz="2200" dirty="0" smtClean="0"/>
              <a:t>A NOx RACT evaluation is not required if the source has a PTE of &lt; 5.0 TPY</a:t>
            </a:r>
            <a:r>
              <a:rPr lang="en-US" sz="2200" dirty="0"/>
              <a:t>. [</a:t>
            </a:r>
            <a:r>
              <a:rPr lang="en-US" sz="2200" i="1" dirty="0"/>
              <a:t>25 Pa. Code §</a:t>
            </a:r>
            <a:r>
              <a:rPr lang="en-US" sz="2200" i="1" dirty="0" smtClean="0"/>
              <a:t>129.99(b)</a:t>
            </a:r>
            <a:r>
              <a:rPr lang="en-US" sz="2200" dirty="0" smtClean="0"/>
              <a:t>]</a:t>
            </a:r>
          </a:p>
          <a:p>
            <a:pPr marL="800100" lvl="2" indent="-342900">
              <a:buFont typeface="Wingdings" panose="05000000000000000000" pitchFamily="2" charset="2"/>
              <a:buChar char="Ø"/>
            </a:pPr>
            <a:r>
              <a:rPr lang="en-US" sz="2200" dirty="0"/>
              <a:t>A </a:t>
            </a:r>
            <a:r>
              <a:rPr lang="en-US" sz="2200" dirty="0" smtClean="0"/>
              <a:t>VOC </a:t>
            </a:r>
            <a:r>
              <a:rPr lang="en-US" sz="2200" dirty="0"/>
              <a:t>RACT evaluation is not required if the source has a PTE of &lt; </a:t>
            </a:r>
            <a:r>
              <a:rPr lang="en-US" sz="2200" dirty="0" smtClean="0"/>
              <a:t>2.7 TPY</a:t>
            </a:r>
            <a:r>
              <a:rPr lang="en-US" sz="2200" dirty="0"/>
              <a:t>. [</a:t>
            </a:r>
            <a:r>
              <a:rPr lang="en-US" sz="2200" i="1" dirty="0"/>
              <a:t>25 Pa. Code §</a:t>
            </a:r>
            <a:r>
              <a:rPr lang="en-US" sz="2200" i="1" dirty="0" smtClean="0"/>
              <a:t>129.99(c)</a:t>
            </a:r>
            <a:r>
              <a:rPr lang="en-US" sz="2200" dirty="0" smtClean="0"/>
              <a:t>]</a:t>
            </a:r>
          </a:p>
          <a:p>
            <a:pPr marL="0" lvl="1"/>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27</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30533939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Case-By-Case RACT Evaluations</a:t>
              </a:r>
              <a:endParaRPr lang="en-US" sz="3200" dirty="0">
                <a:solidFill>
                  <a:schemeClr val="bg1"/>
                </a:solidFill>
              </a:endParaRPr>
            </a:p>
          </p:txBody>
        </p:sp>
      </p:grpSp>
      <p:sp>
        <p:nvSpPr>
          <p:cNvPr id="4102" name="Rectangle 1"/>
          <p:cNvSpPr>
            <a:spLocks noChangeArrowheads="1"/>
          </p:cNvSpPr>
          <p:nvPr/>
        </p:nvSpPr>
        <p:spPr bwMode="auto">
          <a:xfrm>
            <a:off x="288925" y="1025525"/>
            <a:ext cx="8321623"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endParaRPr lang="en-US" sz="2200" dirty="0" smtClean="0"/>
          </a:p>
          <a:p>
            <a:pPr marL="342900" lvl="1" indent="-342900">
              <a:buFont typeface="Arial" panose="020B0604020202020204" pitchFamily="34" charset="0"/>
              <a:buChar char="•"/>
            </a:pPr>
            <a:r>
              <a:rPr lang="en-US" sz="2200" dirty="0" smtClean="0"/>
              <a:t>Case-by-case RACT proposals must be submitted to appropriate regional offices by </a:t>
            </a:r>
            <a:r>
              <a:rPr lang="en-US" sz="2200" dirty="0" smtClean="0"/>
              <a:t>Oct. 24</a:t>
            </a:r>
            <a:r>
              <a:rPr lang="en-US" sz="2200" dirty="0" smtClean="0"/>
              <a:t>, 2016</a:t>
            </a:r>
            <a:r>
              <a:rPr lang="en-US" sz="2200" dirty="0"/>
              <a:t>. [</a:t>
            </a:r>
            <a:r>
              <a:rPr lang="en-US" sz="2200" i="1" dirty="0"/>
              <a:t>25 Pa. Code §</a:t>
            </a:r>
            <a:r>
              <a:rPr lang="en-US" sz="2200" i="1" dirty="0" smtClean="0"/>
              <a:t>129.99(d)(1)</a:t>
            </a:r>
            <a:r>
              <a:rPr lang="en-US" sz="2200" dirty="0" smtClean="0"/>
              <a:t>]</a:t>
            </a:r>
          </a:p>
          <a:p>
            <a:pPr marL="0" lvl="1"/>
            <a:endParaRPr lang="en-US" sz="2200" dirty="0" smtClean="0"/>
          </a:p>
          <a:p>
            <a:pPr marL="342900" lvl="1" indent="-342900">
              <a:buFont typeface="Arial" panose="020B0604020202020204" pitchFamily="34" charset="0"/>
              <a:buChar char="•"/>
            </a:pPr>
            <a:r>
              <a:rPr lang="en-US" sz="2200" dirty="0" smtClean="0"/>
              <a:t>The owner or operator must complete the implementation of the case-by-case RACT by </a:t>
            </a:r>
            <a:r>
              <a:rPr lang="en-US" sz="2200" dirty="0" smtClean="0"/>
              <a:t>Jan. </a:t>
            </a:r>
            <a:r>
              <a:rPr lang="en-US" sz="2200" dirty="0" smtClean="0"/>
              <a:t>1, 2017</a:t>
            </a:r>
            <a:r>
              <a:rPr lang="en-US" sz="2200" dirty="0"/>
              <a:t>. [</a:t>
            </a:r>
            <a:r>
              <a:rPr lang="en-US" sz="2200" i="1" dirty="0"/>
              <a:t>25 Pa. Code §129.99(d</a:t>
            </a:r>
            <a:r>
              <a:rPr lang="en-US" sz="2200" i="1" dirty="0" smtClean="0"/>
              <a:t>)(4)</a:t>
            </a:r>
            <a:r>
              <a:rPr lang="en-US" sz="2200" dirty="0" smtClean="0"/>
              <a:t>]</a:t>
            </a:r>
          </a:p>
          <a:p>
            <a:pPr marL="800100" lvl="2" indent="-342900">
              <a:buFont typeface="Wingdings" panose="05000000000000000000" pitchFamily="2" charset="2"/>
              <a:buChar char="Ø"/>
            </a:pPr>
            <a:r>
              <a:rPr lang="en-US" sz="2200" dirty="0"/>
              <a:t> If an owner or operator is going to install a control device </a:t>
            </a:r>
            <a:r>
              <a:rPr lang="en-US" sz="2200" dirty="0" smtClean="0"/>
              <a:t>as part of case-by-case RACT, </a:t>
            </a:r>
            <a:r>
              <a:rPr lang="en-US" sz="2200" dirty="0"/>
              <a:t>the owner or operator may petition the </a:t>
            </a:r>
            <a:r>
              <a:rPr lang="en-US" sz="2200" dirty="0" smtClean="0"/>
              <a:t>department </a:t>
            </a:r>
            <a:r>
              <a:rPr lang="en-US" sz="2200" dirty="0"/>
              <a:t>for an alternate compliance </a:t>
            </a:r>
            <a:r>
              <a:rPr lang="en-US" sz="2200" dirty="0" smtClean="0"/>
              <a:t>schedule</a:t>
            </a:r>
            <a:r>
              <a:rPr lang="en-US" sz="2200" dirty="0"/>
              <a:t>. [</a:t>
            </a:r>
            <a:r>
              <a:rPr lang="en-US" sz="2200" i="1" dirty="0"/>
              <a:t>25 Pa. Code §</a:t>
            </a:r>
            <a:r>
              <a:rPr lang="en-US" sz="2200" i="1" dirty="0" smtClean="0"/>
              <a:t>129.99(i)</a:t>
            </a:r>
            <a:r>
              <a:rPr lang="en-US" sz="2200" dirty="0" smtClean="0"/>
              <a:t>]</a:t>
            </a:r>
          </a:p>
          <a:p>
            <a:pPr marL="800100" lvl="2" indent="-342900">
              <a:buFont typeface="Wingdings" panose="05000000000000000000" pitchFamily="2" charset="2"/>
              <a:buChar char="Ø"/>
            </a:pPr>
            <a:r>
              <a:rPr lang="en-US" sz="2200" dirty="0" smtClean="0"/>
              <a:t>The procedure is identical to the alternate compliance schedule procedure for presumptive RACT, including interim RACT emission limitations.</a:t>
            </a:r>
          </a:p>
          <a:p>
            <a:pPr marL="800100" lvl="2" indent="-342900">
              <a:buFont typeface="Arial" panose="020B0604020202020204" pitchFamily="34" charset="0"/>
              <a:buChar char="•"/>
            </a:pPr>
            <a:endParaRPr lang="en-US" sz="2200" dirty="0" smtClean="0"/>
          </a:p>
          <a:p>
            <a:pPr marL="0" lvl="1"/>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28</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32701362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Case-By-Case RACT Evaluations</a:t>
              </a:r>
              <a:endParaRPr lang="en-US" sz="3200" dirty="0">
                <a:solidFill>
                  <a:schemeClr val="bg1"/>
                </a:solidFill>
              </a:endParaRPr>
            </a:p>
          </p:txBody>
        </p:sp>
      </p:grpSp>
      <p:sp>
        <p:nvSpPr>
          <p:cNvPr id="4102" name="Rectangle 1"/>
          <p:cNvSpPr>
            <a:spLocks noChangeArrowheads="1"/>
          </p:cNvSpPr>
          <p:nvPr/>
        </p:nvSpPr>
        <p:spPr bwMode="auto">
          <a:xfrm>
            <a:off x="288925" y="1534954"/>
            <a:ext cx="838200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r>
              <a:rPr lang="en-US" sz="2200" dirty="0" smtClean="0"/>
              <a:t>The owner or operator must complete the implementation of the case-by-case RACT by </a:t>
            </a:r>
            <a:r>
              <a:rPr lang="en-US" sz="2200" b="1" u="sng" dirty="0" smtClean="0"/>
              <a:t>Jan. </a:t>
            </a:r>
            <a:r>
              <a:rPr lang="en-US" sz="2200" b="1" u="sng" dirty="0" smtClean="0"/>
              <a:t>1, 2017</a:t>
            </a:r>
            <a:r>
              <a:rPr lang="en-US" sz="2200" dirty="0"/>
              <a:t>. [</a:t>
            </a:r>
            <a:r>
              <a:rPr lang="en-US" sz="2200" i="1" dirty="0"/>
              <a:t>25 Pa. Code §129.99(d</a:t>
            </a:r>
            <a:r>
              <a:rPr lang="en-US" sz="2200" i="1" dirty="0" smtClean="0"/>
              <a:t>)(4)</a:t>
            </a:r>
            <a:r>
              <a:rPr lang="en-US" sz="2200" dirty="0" smtClean="0"/>
              <a:t>]</a:t>
            </a:r>
          </a:p>
          <a:p>
            <a:pPr marL="0" lvl="1"/>
            <a:endParaRPr lang="en-US" sz="2200" dirty="0" smtClean="0"/>
          </a:p>
          <a:p>
            <a:pPr marL="1257300" lvl="3" indent="-342900">
              <a:buFont typeface="Wingdings" panose="05000000000000000000" pitchFamily="2" charset="2"/>
              <a:buChar char="Ø"/>
            </a:pPr>
            <a:r>
              <a:rPr lang="en-US" sz="2200" dirty="0" smtClean="0"/>
              <a:t>If an owner or operator proposes to permanently remove a subject source from operation, the final compliance date will be determined on a case-by-case basis and may be longer than 3 years from petition approval</a:t>
            </a:r>
            <a:r>
              <a:rPr lang="en-US" sz="2200" dirty="0"/>
              <a:t>. [</a:t>
            </a:r>
            <a:r>
              <a:rPr lang="en-US" sz="2200" i="1" dirty="0"/>
              <a:t>25 Pa. Code §129.99(i</a:t>
            </a:r>
            <a:r>
              <a:rPr lang="en-US" sz="2200" i="1" dirty="0" smtClean="0"/>
              <a:t>)(2)(v)</a:t>
            </a:r>
            <a:r>
              <a:rPr lang="en-US" sz="2200" dirty="0" smtClean="0"/>
              <a:t>]</a:t>
            </a:r>
          </a:p>
          <a:p>
            <a:pPr marL="800100" lvl="2" indent="-342900">
              <a:buFont typeface="Arial" panose="020B0604020202020204" pitchFamily="34" charset="0"/>
              <a:buChar char="•"/>
            </a:pPr>
            <a:endParaRPr lang="en-US" sz="2200" dirty="0"/>
          </a:p>
          <a:p>
            <a:pPr marL="342900" lvl="1" indent="-342900">
              <a:buFont typeface="Arial" panose="020B0604020202020204" pitchFamily="34" charset="0"/>
              <a:buChar char="•"/>
            </a:pPr>
            <a:r>
              <a:rPr lang="en-US" sz="2200" dirty="0"/>
              <a:t>The case-by-case RACT proposal shall be </a:t>
            </a:r>
            <a:r>
              <a:rPr lang="en-US" sz="2200" dirty="0" smtClean="0"/>
              <a:t>submitted in </a:t>
            </a:r>
            <a:r>
              <a:rPr lang="en-US" sz="2200" dirty="0"/>
              <a:t>accordance with </a:t>
            </a:r>
            <a:r>
              <a:rPr lang="en-US" sz="2200" dirty="0" smtClean="0"/>
              <a:t>procedures in the case-by-case </a:t>
            </a:r>
            <a:r>
              <a:rPr lang="en-US" sz="2200" dirty="0"/>
              <a:t>RACT requirements </a:t>
            </a:r>
            <a:r>
              <a:rPr lang="en-US" sz="2200" dirty="0" smtClean="0"/>
              <a:t>in </a:t>
            </a:r>
            <a:r>
              <a:rPr lang="en-US" sz="2200" dirty="0"/>
              <a:t>25 Pa. Code </a:t>
            </a:r>
            <a:r>
              <a:rPr lang="en-US" sz="2200" dirty="0" smtClean="0"/>
              <a:t>§§ 129.92(a</a:t>
            </a:r>
            <a:r>
              <a:rPr lang="en-US" sz="2200" dirty="0"/>
              <a:t>)(1)—(5), (7)—(10) and (b). [</a:t>
            </a:r>
            <a:r>
              <a:rPr lang="en-US" sz="2200" i="1" dirty="0"/>
              <a:t>25 Pa. Code §129.99(d)(1</a:t>
            </a:r>
            <a:r>
              <a:rPr lang="en-US" sz="2200" i="1" dirty="0" smtClean="0"/>
              <a:t>)</a:t>
            </a:r>
            <a:r>
              <a:rPr lang="en-US" sz="2200" dirty="0" smtClean="0"/>
              <a:t>]</a:t>
            </a:r>
            <a:endParaRPr lang="en-US" sz="2200" dirty="0"/>
          </a:p>
          <a:p>
            <a:pPr marL="800100" lvl="2" indent="-342900">
              <a:buFont typeface="Arial" panose="020B0604020202020204" pitchFamily="34" charset="0"/>
              <a:buChar char="•"/>
            </a:pPr>
            <a:endParaRPr lang="en-US" sz="2200" dirty="0" smtClean="0"/>
          </a:p>
          <a:p>
            <a:pPr marL="0" lvl="1"/>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29</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1444399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600" dirty="0" smtClean="0">
                  <a:solidFill>
                    <a:schemeClr val="bg1"/>
                  </a:solidFill>
                </a:rPr>
                <a:t>Purpose of the Final RACT II Rulemaking</a:t>
              </a:r>
              <a:endParaRPr lang="en-US" sz="3600" dirty="0">
                <a:solidFill>
                  <a:schemeClr val="bg1"/>
                </a:solidFill>
              </a:endParaRPr>
            </a:p>
          </p:txBody>
        </p:sp>
      </p:grpSp>
      <p:sp>
        <p:nvSpPr>
          <p:cNvPr id="3078" name="Rectangle 1"/>
          <p:cNvSpPr>
            <a:spLocks noChangeArrowheads="1"/>
          </p:cNvSpPr>
          <p:nvPr/>
        </p:nvSpPr>
        <p:spPr bwMode="auto">
          <a:xfrm>
            <a:off x="228600" y="1176338"/>
            <a:ext cx="8153399" cy="5847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457200" indent="-457200">
              <a:buFont typeface="Arial" charset="0"/>
              <a:buChar char="•"/>
            </a:pPr>
            <a:r>
              <a:rPr lang="en-US" sz="2200" dirty="0" smtClean="0">
                <a:solidFill>
                  <a:srgbClr val="000000"/>
                </a:solidFill>
              </a:rPr>
              <a:t>RACT </a:t>
            </a:r>
            <a:r>
              <a:rPr lang="en-US" sz="2200" dirty="0">
                <a:solidFill>
                  <a:srgbClr val="000000"/>
                </a:solidFill>
              </a:rPr>
              <a:t>is defined by </a:t>
            </a:r>
            <a:r>
              <a:rPr lang="en-US" sz="2200" dirty="0" smtClean="0">
                <a:solidFill>
                  <a:srgbClr val="000000"/>
                </a:solidFill>
              </a:rPr>
              <a:t>the EPA and EQB, as  “</a:t>
            </a:r>
            <a:r>
              <a:rPr lang="en-US" sz="2200" dirty="0">
                <a:solidFill>
                  <a:srgbClr val="000000"/>
                </a:solidFill>
              </a:rPr>
              <a:t>the lowest emission limitation that a particular source is capable of meeting by the application of control technology that is reasonably available considering technological and economic feasibility.”</a:t>
            </a:r>
          </a:p>
          <a:p>
            <a:pPr marL="457200" indent="-457200">
              <a:buFont typeface="Arial" charset="0"/>
              <a:buChar char="•"/>
            </a:pPr>
            <a:endParaRPr lang="en-US" sz="2200" dirty="0">
              <a:solidFill>
                <a:srgbClr val="000000"/>
              </a:solidFill>
            </a:endParaRPr>
          </a:p>
          <a:p>
            <a:pPr lvl="1" indent="-457200">
              <a:buFont typeface="Arial" charset="0"/>
              <a:buChar char="•"/>
            </a:pPr>
            <a:r>
              <a:rPr lang="en-US" sz="2200" dirty="0">
                <a:solidFill>
                  <a:srgbClr val="000000"/>
                </a:solidFill>
              </a:rPr>
              <a:t>RACT applies </a:t>
            </a:r>
            <a:r>
              <a:rPr lang="en-US" sz="2200" dirty="0" smtClean="0">
                <a:solidFill>
                  <a:srgbClr val="000000"/>
                </a:solidFill>
              </a:rPr>
              <a:t>to major </a:t>
            </a:r>
            <a:r>
              <a:rPr lang="en-US" sz="2200" dirty="0">
                <a:solidFill>
                  <a:srgbClr val="000000"/>
                </a:solidFill>
              </a:rPr>
              <a:t>stationary sources of NOx and VOCs in </a:t>
            </a:r>
            <a:r>
              <a:rPr lang="en-US" sz="2200" dirty="0" smtClean="0">
                <a:solidFill>
                  <a:srgbClr val="000000"/>
                </a:solidFill>
              </a:rPr>
              <a:t>designated ozone </a:t>
            </a:r>
            <a:r>
              <a:rPr lang="en-US" sz="2200" dirty="0">
                <a:solidFill>
                  <a:srgbClr val="000000"/>
                </a:solidFill>
              </a:rPr>
              <a:t>nonattainment </a:t>
            </a:r>
            <a:r>
              <a:rPr lang="en-US" sz="2200" dirty="0" smtClean="0">
                <a:solidFill>
                  <a:srgbClr val="000000"/>
                </a:solidFill>
              </a:rPr>
              <a:t>areas and the Ozone Transport Region.</a:t>
            </a:r>
          </a:p>
          <a:p>
            <a:pPr lvl="1" indent="-457200">
              <a:buFont typeface="Arial" charset="0"/>
              <a:buChar char="•"/>
            </a:pPr>
            <a:endParaRPr lang="en-US" sz="2200" dirty="0">
              <a:solidFill>
                <a:srgbClr val="000000"/>
              </a:solidFill>
            </a:endParaRPr>
          </a:p>
          <a:p>
            <a:pPr lvl="1" indent="-457200">
              <a:buFont typeface="Arial" charset="0"/>
              <a:buChar char="•"/>
            </a:pPr>
            <a:r>
              <a:rPr lang="en-US" sz="2200" dirty="0">
                <a:solidFill>
                  <a:srgbClr val="000000"/>
                </a:solidFill>
              </a:rPr>
              <a:t>The RACT requirements promulgated in January 1994 in 25 Pa. Code §§ 129.91 - 129.95 continue to be applicable </a:t>
            </a:r>
            <a:r>
              <a:rPr lang="en-US" sz="2200" dirty="0" smtClean="0">
                <a:solidFill>
                  <a:srgbClr val="000000"/>
                </a:solidFill>
              </a:rPr>
              <a:t>requirements (RACT I).</a:t>
            </a:r>
            <a:endParaRPr lang="en-US" sz="2200" dirty="0">
              <a:solidFill>
                <a:srgbClr val="000000"/>
              </a:solidFill>
            </a:endParaRPr>
          </a:p>
          <a:p>
            <a:pPr lvl="1" indent="-457200">
              <a:buFont typeface="Arial" charset="0"/>
              <a:buChar char="•"/>
            </a:pPr>
            <a:endParaRPr lang="en-US" sz="2200" dirty="0">
              <a:solidFill>
                <a:srgbClr val="000000"/>
              </a:solidFill>
            </a:endParaRPr>
          </a:p>
          <a:p>
            <a:pPr marL="457200" indent="-457200">
              <a:buFont typeface="Arial" charset="0"/>
              <a:buChar char="•"/>
            </a:pPr>
            <a:endParaRPr lang="en-US" sz="2200" dirty="0">
              <a:solidFill>
                <a:srgbClr val="000000"/>
              </a:solidFill>
            </a:endParaRPr>
          </a:p>
          <a:p>
            <a:pPr marL="457200" indent="-457200">
              <a:buFont typeface="Arial" charset="0"/>
              <a:buChar char="•"/>
            </a:pPr>
            <a:endParaRPr lang="en-US" sz="2200" dirty="0" smtClean="0"/>
          </a:p>
          <a:p>
            <a:pPr marL="457200" indent="-457200">
              <a:buFont typeface="Arial" charset="0"/>
              <a:buChar char="•"/>
            </a:pPr>
            <a:endParaRPr lang="en-US" sz="2200" dirty="0" smtClean="0"/>
          </a:p>
          <a:p>
            <a:pPr marL="457200" indent="-457200">
              <a:buFont typeface="Arial" charset="0"/>
              <a:buChar char="•"/>
            </a:pPr>
            <a:endParaRPr lang="en-US" sz="2200" dirty="0"/>
          </a:p>
        </p:txBody>
      </p:sp>
      <p:sp>
        <p:nvSpPr>
          <p:cNvPr id="2" name="Slide Number Placeholder 1"/>
          <p:cNvSpPr>
            <a:spLocks noGrp="1"/>
          </p:cNvSpPr>
          <p:nvPr>
            <p:ph type="sldNum" sz="quarter" idx="12"/>
          </p:nvPr>
        </p:nvSpPr>
        <p:spPr/>
        <p:txBody>
          <a:bodyPr/>
          <a:lstStyle/>
          <a:p>
            <a:pPr>
              <a:defRPr/>
            </a:pPr>
            <a:fld id="{2E9785A8-5BE7-42EF-96BA-022425AC2D45}" type="slidenum">
              <a:rPr lang="en-US" smtClean="0"/>
              <a:pPr>
                <a:defRPr/>
              </a:pPr>
              <a:t>3</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11256638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Case-By-Case RACT Evaluations</a:t>
              </a:r>
              <a:endParaRPr lang="en-US" sz="3200" dirty="0">
                <a:solidFill>
                  <a:schemeClr val="bg1"/>
                </a:solidFill>
              </a:endParaRPr>
            </a:p>
          </p:txBody>
        </p:sp>
      </p:grpSp>
      <p:sp>
        <p:nvSpPr>
          <p:cNvPr id="4102" name="Rectangle 1"/>
          <p:cNvSpPr>
            <a:spLocks noChangeArrowheads="1"/>
          </p:cNvSpPr>
          <p:nvPr/>
        </p:nvSpPr>
        <p:spPr bwMode="auto">
          <a:xfrm>
            <a:off x="304800" y="1382554"/>
            <a:ext cx="838200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r>
              <a:rPr lang="en-US" sz="2800" dirty="0" smtClean="0"/>
              <a:t>The case-by-case RACT proposal shall include interim dates for the issuance of purchase orders, start and completion of any process, technology and controls, and the completion of any testing</a:t>
            </a:r>
            <a:r>
              <a:rPr lang="en-US" sz="2800" dirty="0"/>
              <a:t>. [</a:t>
            </a:r>
            <a:r>
              <a:rPr lang="en-US" sz="2800" i="1" dirty="0"/>
              <a:t>25 Pa. Code §129.99(d</a:t>
            </a:r>
            <a:r>
              <a:rPr lang="en-US" sz="2800" i="1" dirty="0" smtClean="0"/>
              <a:t>)(5)</a:t>
            </a:r>
            <a:r>
              <a:rPr lang="en-US" sz="2800" dirty="0" smtClean="0"/>
              <a:t>]</a:t>
            </a:r>
          </a:p>
          <a:p>
            <a:pPr marL="342900" lvl="1" indent="-342900">
              <a:buFont typeface="Arial" panose="020B0604020202020204" pitchFamily="34" charset="0"/>
              <a:buChar char="•"/>
            </a:pPr>
            <a:endParaRPr lang="en-US" sz="2800" dirty="0" smtClean="0"/>
          </a:p>
          <a:p>
            <a:pPr marL="342900" lvl="1" indent="-342900">
              <a:buFont typeface="Arial" panose="020B0604020202020204" pitchFamily="34" charset="0"/>
              <a:buChar char="•"/>
            </a:pPr>
            <a:r>
              <a:rPr lang="en-US" sz="2800" dirty="0" smtClean="0"/>
              <a:t>The proposal must also include testing, monitoring, recordkeeping, and reporting requirements to show compliance with the proposed case-by-case RACT</a:t>
            </a:r>
            <a:r>
              <a:rPr lang="en-US" sz="2800" dirty="0"/>
              <a:t>. [</a:t>
            </a:r>
            <a:r>
              <a:rPr lang="en-US" sz="2800" i="1" dirty="0"/>
              <a:t>25 Pa. Code §129.99(d</a:t>
            </a:r>
            <a:r>
              <a:rPr lang="en-US" sz="2800" i="1" dirty="0" smtClean="0"/>
              <a:t>)(6)</a:t>
            </a:r>
            <a:r>
              <a:rPr lang="en-US" sz="2800" dirty="0" smtClean="0"/>
              <a:t>]</a:t>
            </a:r>
            <a:endParaRPr lang="en-US" sz="2800" dirty="0"/>
          </a:p>
          <a:p>
            <a:pPr marL="342900" lvl="1" indent="-342900">
              <a:buFont typeface="Arial" panose="020B0604020202020204" pitchFamily="34" charset="0"/>
              <a:buChar char="•"/>
            </a:pPr>
            <a:endParaRPr lang="en-US" sz="2800" dirty="0" smtClean="0"/>
          </a:p>
          <a:p>
            <a:pPr marL="0" lvl="1"/>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30</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7787415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Case-By-Case RACT Evaluations</a:t>
              </a:r>
              <a:endParaRPr lang="en-US" sz="3200" dirty="0">
                <a:solidFill>
                  <a:schemeClr val="bg1"/>
                </a:solidFill>
              </a:endParaRPr>
            </a:p>
          </p:txBody>
        </p:sp>
      </p:grpSp>
      <p:sp>
        <p:nvSpPr>
          <p:cNvPr id="4102" name="Rectangle 1"/>
          <p:cNvSpPr>
            <a:spLocks noChangeArrowheads="1"/>
          </p:cNvSpPr>
          <p:nvPr/>
        </p:nvSpPr>
        <p:spPr bwMode="auto">
          <a:xfrm>
            <a:off x="288925" y="1385530"/>
            <a:ext cx="8397875" cy="4862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r>
              <a:rPr lang="en-US" sz="2400" dirty="0" smtClean="0"/>
              <a:t>The owner or operator must use a top-down analysis to determine case-by-case RACT, taking into account technological and economical feasibility.</a:t>
            </a:r>
          </a:p>
          <a:p>
            <a:pPr marL="342900" lvl="1" indent="-342900">
              <a:buFont typeface="Arial" panose="020B0604020202020204" pitchFamily="34" charset="0"/>
              <a:buChar char="•"/>
            </a:pPr>
            <a:r>
              <a:rPr lang="en-US" sz="2400" dirty="0" smtClean="0"/>
              <a:t>Cost-effectiveness </a:t>
            </a:r>
            <a:r>
              <a:rPr lang="en-US" sz="2400" dirty="0" smtClean="0"/>
              <a:t>benchmarks</a:t>
            </a:r>
          </a:p>
          <a:p>
            <a:pPr marL="800100" lvl="2" indent="-342900">
              <a:buFont typeface="Wingdings" panose="05000000000000000000" pitchFamily="2" charset="2"/>
              <a:buChar char="Ø"/>
            </a:pPr>
            <a:r>
              <a:rPr lang="en-US" sz="2400" dirty="0" smtClean="0"/>
              <a:t>There are no bright-line numbers that are appropriate in every situation.</a:t>
            </a:r>
          </a:p>
          <a:p>
            <a:pPr marL="800100" lvl="2" indent="-342900">
              <a:buFont typeface="Wingdings" panose="05000000000000000000" pitchFamily="2" charset="2"/>
              <a:buChar char="Ø"/>
            </a:pPr>
            <a:r>
              <a:rPr lang="en-US" sz="2400" dirty="0" smtClean="0"/>
              <a:t>The presumptive RACT benchmarks are $2,800/ton NOx and $5,500/ton VOC.</a:t>
            </a:r>
          </a:p>
          <a:p>
            <a:pPr marL="800100" lvl="2" indent="-342900">
              <a:buFont typeface="Wingdings" panose="05000000000000000000" pitchFamily="2" charset="2"/>
              <a:buChar char="Ø"/>
            </a:pPr>
            <a:r>
              <a:rPr lang="en-US" sz="2400" dirty="0" smtClean="0"/>
              <a:t>The RACT II preamble notes that a 25% buffer to the cost-effectiveness will not change the presumptive RACT determinations.  This increases the presumptive benchmarks to $3,500/ton NOx and $7,000/ton VOC.</a:t>
            </a:r>
          </a:p>
          <a:p>
            <a:pPr marL="0" lvl="1"/>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31</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15060305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Case-By-Case RACT Evaluations</a:t>
              </a:r>
              <a:endParaRPr lang="en-US" sz="3200" dirty="0">
                <a:solidFill>
                  <a:schemeClr val="bg1"/>
                </a:solidFill>
              </a:endParaRPr>
            </a:p>
          </p:txBody>
        </p:sp>
      </p:grpSp>
      <p:sp>
        <p:nvSpPr>
          <p:cNvPr id="4102" name="Rectangle 1"/>
          <p:cNvSpPr>
            <a:spLocks noChangeArrowheads="1"/>
          </p:cNvSpPr>
          <p:nvPr/>
        </p:nvSpPr>
        <p:spPr bwMode="auto">
          <a:xfrm>
            <a:off x="380999" y="1614130"/>
            <a:ext cx="8289925" cy="4862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r>
              <a:rPr lang="en-US" sz="2400" dirty="0" smtClean="0"/>
              <a:t>The cost benchmarks for presumptive NOx RACT used by other states are as follows:</a:t>
            </a:r>
          </a:p>
          <a:p>
            <a:pPr marL="0" lvl="1"/>
            <a:endParaRPr lang="en-US" sz="2400" dirty="0" smtClean="0"/>
          </a:p>
          <a:p>
            <a:pPr marL="1257300" lvl="3" indent="-342900">
              <a:buFont typeface="Wingdings" panose="05000000000000000000" pitchFamily="2" charset="2"/>
              <a:buChar char="Ø"/>
            </a:pPr>
            <a:r>
              <a:rPr lang="en-US" sz="2400" dirty="0" smtClean="0"/>
              <a:t>Wisconsin:  $2,500 per ton NOx</a:t>
            </a:r>
          </a:p>
          <a:p>
            <a:pPr marL="1257300" lvl="3" indent="-342900">
              <a:buFont typeface="Wingdings" panose="05000000000000000000" pitchFamily="2" charset="2"/>
              <a:buChar char="Ø"/>
            </a:pPr>
            <a:r>
              <a:rPr lang="en-US" sz="2400" dirty="0" smtClean="0"/>
              <a:t>Illinois:  $2,500 - </a:t>
            </a:r>
            <a:r>
              <a:rPr lang="en-US" sz="2400" dirty="0"/>
              <a:t>$3,000 per ton </a:t>
            </a:r>
            <a:r>
              <a:rPr lang="en-US" sz="2400" dirty="0" smtClean="0"/>
              <a:t>NOx</a:t>
            </a:r>
          </a:p>
          <a:p>
            <a:pPr marL="1257300" lvl="3" indent="-342900">
              <a:buFont typeface="Wingdings" panose="05000000000000000000" pitchFamily="2" charset="2"/>
              <a:buChar char="Ø"/>
            </a:pPr>
            <a:r>
              <a:rPr lang="en-US" sz="2400" dirty="0" smtClean="0"/>
              <a:t>Maryland: $3,500 - $5,000 </a:t>
            </a:r>
            <a:r>
              <a:rPr lang="en-US" sz="2400" dirty="0"/>
              <a:t>per ton </a:t>
            </a:r>
            <a:r>
              <a:rPr lang="en-US" sz="2400" dirty="0" smtClean="0"/>
              <a:t>NOx</a:t>
            </a:r>
          </a:p>
          <a:p>
            <a:pPr marL="1257300" lvl="3" indent="-342900">
              <a:buFont typeface="Wingdings" panose="05000000000000000000" pitchFamily="2" charset="2"/>
              <a:buChar char="Ø"/>
            </a:pPr>
            <a:r>
              <a:rPr lang="en-US" sz="2400" dirty="0" smtClean="0"/>
              <a:t>Ohio:  </a:t>
            </a:r>
            <a:r>
              <a:rPr lang="en-US" sz="2400" dirty="0"/>
              <a:t>$5,000 per ton </a:t>
            </a:r>
            <a:r>
              <a:rPr lang="en-US" sz="2400" dirty="0" smtClean="0"/>
              <a:t>NOx</a:t>
            </a:r>
          </a:p>
          <a:p>
            <a:pPr marL="1257300" lvl="3" indent="-342900">
              <a:buFont typeface="Wingdings" panose="05000000000000000000" pitchFamily="2" charset="2"/>
              <a:buChar char="Ø"/>
            </a:pPr>
            <a:r>
              <a:rPr lang="en-US" sz="2400" dirty="0" smtClean="0"/>
              <a:t>New York:  $5,000 - $5,500 </a:t>
            </a:r>
            <a:r>
              <a:rPr lang="en-US" sz="2400" dirty="0"/>
              <a:t>per ton </a:t>
            </a:r>
            <a:r>
              <a:rPr lang="en-US" sz="2400" dirty="0" smtClean="0"/>
              <a:t>NOx</a:t>
            </a:r>
          </a:p>
          <a:p>
            <a:pPr marL="1257300" lvl="3" indent="-342900">
              <a:buFont typeface="Wingdings" panose="05000000000000000000" pitchFamily="2" charset="2"/>
              <a:buChar char="Ø"/>
            </a:pPr>
            <a:r>
              <a:rPr lang="en-US" sz="2400" dirty="0" smtClean="0"/>
              <a:t>New Jersey:  Did not consider any cost benchmark.  Costs of over $20,000 per ton NOx were considered reasonable for some source categories.</a:t>
            </a:r>
          </a:p>
          <a:p>
            <a:pPr marL="800100" lvl="2" indent="-342900">
              <a:buFont typeface="Wingdings" panose="05000000000000000000" pitchFamily="2" charset="2"/>
              <a:buChar char="Ø"/>
            </a:pPr>
            <a:endParaRPr lang="en-US" sz="2400" dirty="0" smtClean="0"/>
          </a:p>
          <a:p>
            <a:pPr marL="0" lvl="1"/>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32</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28065313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Case-By-Case RACT Evaluations</a:t>
              </a:r>
              <a:endParaRPr lang="en-US" sz="3200" dirty="0">
                <a:solidFill>
                  <a:schemeClr val="bg1"/>
                </a:solidFill>
              </a:endParaRPr>
            </a:p>
          </p:txBody>
        </p:sp>
      </p:grpSp>
      <p:sp>
        <p:nvSpPr>
          <p:cNvPr id="4102" name="Rectangle 1"/>
          <p:cNvSpPr>
            <a:spLocks noChangeArrowheads="1"/>
          </p:cNvSpPr>
          <p:nvPr/>
        </p:nvSpPr>
        <p:spPr bwMode="auto">
          <a:xfrm>
            <a:off x="288925" y="1593771"/>
            <a:ext cx="838200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r>
              <a:rPr lang="en-US" sz="2200" dirty="0" smtClean="0"/>
              <a:t>If approved, the case-by-case RACT requirements and/or emission limitations must be included in a Plan Approval or Operating Permit. [</a:t>
            </a:r>
            <a:r>
              <a:rPr lang="en-US" sz="2200" i="1" dirty="0" smtClean="0"/>
              <a:t>25 Pa. Code §129.99(f)</a:t>
            </a:r>
            <a:r>
              <a:rPr lang="en-US" sz="2200" dirty="0" smtClean="0"/>
              <a:t>]</a:t>
            </a:r>
          </a:p>
          <a:p>
            <a:pPr marL="0" lvl="1"/>
            <a:endParaRPr lang="en-US" sz="2200" dirty="0" smtClean="0"/>
          </a:p>
          <a:p>
            <a:pPr marL="342900" lvl="1" indent="-342900">
              <a:buFont typeface="Arial" panose="020B0604020202020204" pitchFamily="34" charset="0"/>
              <a:buChar char="•"/>
            </a:pPr>
            <a:r>
              <a:rPr lang="en-US" sz="2200" dirty="0" smtClean="0"/>
              <a:t>The issued Plan Approval or Operating Permit modification will be submitted to EPA as a SIP revision. [</a:t>
            </a:r>
            <a:r>
              <a:rPr lang="en-US" sz="2200" i="1" dirty="0" smtClean="0"/>
              <a:t>25 Pa. Code §129.99(h)</a:t>
            </a:r>
            <a:r>
              <a:rPr lang="en-US" sz="2200" dirty="0" smtClean="0"/>
              <a:t>]</a:t>
            </a:r>
          </a:p>
          <a:p>
            <a:pPr marL="342900" lvl="1" indent="-342900">
              <a:buFont typeface="Arial" panose="020B0604020202020204" pitchFamily="34" charset="0"/>
              <a:buChar char="•"/>
            </a:pPr>
            <a:endParaRPr lang="en-US" sz="2200" dirty="0" smtClean="0"/>
          </a:p>
          <a:p>
            <a:pPr marL="342900" lvl="1" indent="-342900">
              <a:buFont typeface="Arial" panose="020B0604020202020204" pitchFamily="34" charset="0"/>
              <a:buChar char="•"/>
            </a:pPr>
            <a:r>
              <a:rPr lang="en-US" sz="2200" dirty="0" smtClean="0"/>
              <a:t>The public notice must clearly indicate that the final RACT determinations will be submitted to EPA as SIP revisions.</a:t>
            </a:r>
          </a:p>
          <a:p>
            <a:pPr marL="0" lvl="1"/>
            <a:endParaRPr lang="en-US" sz="2200" dirty="0" smtClean="0"/>
          </a:p>
          <a:p>
            <a:pPr marL="0" lvl="1"/>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33</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5373508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Compliance Demonstration</a:t>
              </a:r>
              <a:endParaRPr lang="en-US" sz="3200" dirty="0">
                <a:solidFill>
                  <a:schemeClr val="bg1"/>
                </a:solidFill>
              </a:endParaRPr>
            </a:p>
          </p:txBody>
        </p:sp>
      </p:grpSp>
      <p:sp>
        <p:nvSpPr>
          <p:cNvPr id="4102" name="Rectangle 1"/>
          <p:cNvSpPr>
            <a:spLocks noChangeArrowheads="1"/>
          </p:cNvSpPr>
          <p:nvPr/>
        </p:nvSpPr>
        <p:spPr bwMode="auto">
          <a:xfrm>
            <a:off x="381000" y="1219200"/>
            <a:ext cx="8229548"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r>
              <a:rPr lang="en-US" sz="2200" dirty="0" smtClean="0"/>
              <a:t>The owner or operator of a source subject to RACT must satisfactorily demonstrate compliance with all applicable RACT requirements and/or emission limitations</a:t>
            </a:r>
            <a:r>
              <a:rPr lang="en-US" sz="2200" dirty="0"/>
              <a:t>. [</a:t>
            </a:r>
            <a:r>
              <a:rPr lang="en-US" sz="2200" i="1" dirty="0"/>
              <a:t>25 Pa. Code §</a:t>
            </a:r>
            <a:r>
              <a:rPr lang="en-US" sz="2200" i="1" dirty="0" smtClean="0"/>
              <a:t>129.100(a)</a:t>
            </a:r>
            <a:r>
              <a:rPr lang="en-US" sz="2200" dirty="0" smtClean="0"/>
              <a:t>]</a:t>
            </a:r>
            <a:endParaRPr lang="en-US" sz="2200" dirty="0"/>
          </a:p>
          <a:p>
            <a:pPr marL="0" lvl="1"/>
            <a:endParaRPr lang="en-US" sz="2200" dirty="0" smtClean="0"/>
          </a:p>
          <a:p>
            <a:pPr marL="342900" lvl="1" indent="-342900">
              <a:buFont typeface="Arial" panose="020B0604020202020204" pitchFamily="34" charset="0"/>
              <a:buChar char="•"/>
            </a:pPr>
            <a:r>
              <a:rPr lang="en-US" sz="2200" dirty="0" smtClean="0"/>
              <a:t>All records must be retained for five years and made available to the </a:t>
            </a:r>
            <a:r>
              <a:rPr lang="en-US" sz="2200" dirty="0" smtClean="0"/>
              <a:t>department </a:t>
            </a:r>
            <a:r>
              <a:rPr lang="en-US" sz="2200" dirty="0" smtClean="0"/>
              <a:t>or approved local air pollution control agency upon request</a:t>
            </a:r>
            <a:r>
              <a:rPr lang="en-US" sz="2200" dirty="0"/>
              <a:t>. [</a:t>
            </a:r>
            <a:r>
              <a:rPr lang="en-US" sz="2200" i="1" dirty="0"/>
              <a:t>25 Pa. Code §</a:t>
            </a:r>
            <a:r>
              <a:rPr lang="en-US" sz="2200" i="1" dirty="0" smtClean="0"/>
              <a:t>129.100(i)</a:t>
            </a:r>
            <a:r>
              <a:rPr lang="en-US" sz="2200" dirty="0" smtClean="0"/>
              <a:t>]</a:t>
            </a:r>
          </a:p>
          <a:p>
            <a:pPr marL="342900" lvl="1" indent="-342900">
              <a:buFont typeface="Arial" panose="020B0604020202020204" pitchFamily="34" charset="0"/>
              <a:buChar char="•"/>
            </a:pPr>
            <a:endParaRPr lang="en-US" sz="2200" dirty="0" smtClean="0"/>
          </a:p>
          <a:p>
            <a:pPr marL="342900" lvl="1" indent="-342900">
              <a:buFont typeface="Arial" panose="020B0604020202020204" pitchFamily="34" charset="0"/>
              <a:buChar char="•"/>
            </a:pPr>
            <a:r>
              <a:rPr lang="en-US" sz="2200" dirty="0" smtClean="0"/>
              <a:t>The owner or operator of a source exempted from RACT based on PTE must maintain records to demonstrate that the source’s PTE is below the applicable threshold.</a:t>
            </a:r>
            <a:r>
              <a:rPr lang="en-US" sz="2200" dirty="0"/>
              <a:t> </a:t>
            </a:r>
            <a:r>
              <a:rPr lang="en-US" sz="2200" dirty="0" smtClean="0"/>
              <a:t>[</a:t>
            </a:r>
            <a:r>
              <a:rPr lang="en-US" sz="2200" i="1" dirty="0"/>
              <a:t>25 Pa. Code </a:t>
            </a:r>
            <a:r>
              <a:rPr lang="en-US" sz="2200" i="1" dirty="0" smtClean="0"/>
              <a:t>§§129.100(e) and (f)</a:t>
            </a:r>
            <a:r>
              <a:rPr lang="en-US" sz="2200" dirty="0" smtClean="0"/>
              <a:t>]</a:t>
            </a:r>
            <a:endParaRPr lang="en-US" sz="2200" dirty="0"/>
          </a:p>
          <a:p>
            <a:pPr marL="342900" lvl="1" indent="-342900">
              <a:buFont typeface="Arial" panose="020B0604020202020204" pitchFamily="34" charset="0"/>
              <a:buChar char="•"/>
            </a:pPr>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34</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34733585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Compliance Demonstration with CEMS</a:t>
              </a:r>
              <a:endParaRPr lang="en-US" sz="3200" dirty="0">
                <a:solidFill>
                  <a:schemeClr val="bg1"/>
                </a:solidFill>
              </a:endParaRPr>
            </a:p>
          </p:txBody>
        </p:sp>
      </p:grpSp>
      <p:sp>
        <p:nvSpPr>
          <p:cNvPr id="4102" name="Rectangle 1"/>
          <p:cNvSpPr>
            <a:spLocks noChangeArrowheads="1"/>
          </p:cNvSpPr>
          <p:nvPr/>
        </p:nvSpPr>
        <p:spPr bwMode="auto">
          <a:xfrm>
            <a:off x="288925" y="1143000"/>
            <a:ext cx="838200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r>
              <a:rPr lang="en-US" sz="2200" dirty="0" smtClean="0"/>
              <a:t>The owner or operator of a source with CEMS shall show compliance with the presumptive RACT emission limitations on a 30-day rolling average basis</a:t>
            </a:r>
            <a:r>
              <a:rPr lang="en-US" sz="2200" dirty="0"/>
              <a:t>. </a:t>
            </a:r>
            <a:r>
              <a:rPr lang="en-US" sz="2200" dirty="0" smtClean="0"/>
              <a:t>[</a:t>
            </a:r>
            <a:r>
              <a:rPr lang="en-US" sz="2200" i="1" dirty="0"/>
              <a:t>25 Pa. Code §</a:t>
            </a:r>
            <a:r>
              <a:rPr lang="en-US" sz="2200" i="1" dirty="0" smtClean="0"/>
              <a:t>129.100(a)</a:t>
            </a:r>
            <a:r>
              <a:rPr lang="en-US" sz="2200" dirty="0" smtClean="0"/>
              <a:t>]</a:t>
            </a:r>
            <a:endParaRPr lang="en-US" sz="2200" dirty="0"/>
          </a:p>
          <a:p>
            <a:pPr marL="342900" lvl="1" indent="-342900">
              <a:buFont typeface="Arial" panose="020B0604020202020204" pitchFamily="34" charset="0"/>
              <a:buChar char="•"/>
            </a:pPr>
            <a:endParaRPr lang="en-US" sz="2200" dirty="0" smtClean="0"/>
          </a:p>
          <a:p>
            <a:pPr marL="342900" lvl="1" indent="-342900">
              <a:buFont typeface="Arial" panose="020B0604020202020204" pitchFamily="34" charset="0"/>
              <a:buChar char="•"/>
            </a:pPr>
            <a:r>
              <a:rPr lang="en-US" sz="2200" dirty="0" smtClean="0"/>
              <a:t>A 30-day rolling average for combustion units is expressed as the total sum of emissions, in lbs, divided by the total sum of heat input, in MMBtu, </a:t>
            </a:r>
            <a:r>
              <a:rPr lang="en-US" sz="2200" dirty="0"/>
              <a:t>over the current operating day and previous 29 operating </a:t>
            </a:r>
            <a:r>
              <a:rPr lang="en-US" sz="2200" dirty="0" smtClean="0"/>
              <a:t>days</a:t>
            </a:r>
            <a:r>
              <a:rPr lang="en-US" sz="2200" dirty="0"/>
              <a:t>. </a:t>
            </a:r>
            <a:r>
              <a:rPr lang="en-US" sz="2200" dirty="0" smtClean="0"/>
              <a:t>[</a:t>
            </a:r>
            <a:r>
              <a:rPr lang="en-US" sz="2200" i="1" dirty="0" smtClean="0"/>
              <a:t>25 </a:t>
            </a:r>
            <a:r>
              <a:rPr lang="en-US" sz="2200" i="1" dirty="0"/>
              <a:t>Pa. Code §</a:t>
            </a:r>
            <a:r>
              <a:rPr lang="en-US" sz="2200" i="1" dirty="0" smtClean="0"/>
              <a:t>129.100(a)(1)(i)</a:t>
            </a:r>
            <a:r>
              <a:rPr lang="en-US" sz="2200" dirty="0" smtClean="0"/>
              <a:t>]</a:t>
            </a:r>
          </a:p>
          <a:p>
            <a:pPr marL="800100" lvl="2" indent="-342900">
              <a:buFont typeface="Arial" panose="020B0604020202020204" pitchFamily="34" charset="0"/>
              <a:buChar char="•"/>
            </a:pPr>
            <a:r>
              <a:rPr lang="en-US" sz="2200" dirty="0" smtClean="0"/>
              <a:t>This is a different calculation than the 30-day rolling average calculation normally applied to CEMS.</a:t>
            </a:r>
          </a:p>
          <a:p>
            <a:pPr marL="800100" lvl="2" indent="-342900">
              <a:buFont typeface="Arial" panose="020B0604020202020204" pitchFamily="34" charset="0"/>
              <a:buChar char="•"/>
            </a:pPr>
            <a:r>
              <a:rPr lang="en-US" sz="2200" dirty="0"/>
              <a:t>Existing emission standards </a:t>
            </a:r>
            <a:r>
              <a:rPr lang="en-US" sz="2200" dirty="0" smtClean="0"/>
              <a:t>and associated compliance demonstration requirements will </a:t>
            </a:r>
            <a:r>
              <a:rPr lang="en-US" sz="2200" dirty="0"/>
              <a:t>remain in place.</a:t>
            </a:r>
          </a:p>
          <a:p>
            <a:pPr marL="457200" lvl="2"/>
            <a:endParaRPr lang="en-US" sz="2200" dirty="0"/>
          </a:p>
          <a:p>
            <a:pPr marL="342900" lvl="1" indent="-342900">
              <a:buFont typeface="Arial" panose="020B0604020202020204" pitchFamily="34" charset="0"/>
              <a:buChar char="•"/>
            </a:pPr>
            <a:r>
              <a:rPr lang="en-US" sz="2200" dirty="0" smtClean="0"/>
              <a:t>A 30-day rolling average for turbines is calculated in the same manner as currently applied to CEMS. </a:t>
            </a:r>
          </a:p>
          <a:p>
            <a:pPr marL="0" lvl="1"/>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35</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31969589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a:solidFill>
                    <a:schemeClr val="bg1"/>
                  </a:solidFill>
                </a:rPr>
                <a:t>Compliance Demonstration with CEMS</a:t>
              </a:r>
            </a:p>
          </p:txBody>
        </p:sp>
      </p:grpSp>
      <p:sp>
        <p:nvSpPr>
          <p:cNvPr id="4102" name="Rectangle 1"/>
          <p:cNvSpPr>
            <a:spLocks noChangeArrowheads="1"/>
          </p:cNvSpPr>
          <p:nvPr/>
        </p:nvSpPr>
        <p:spPr bwMode="auto">
          <a:xfrm>
            <a:off x="380999" y="1219200"/>
            <a:ext cx="8289925"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endParaRPr lang="en-US" sz="2800" dirty="0" smtClean="0"/>
          </a:p>
          <a:p>
            <a:pPr marL="342900" lvl="1" indent="-342900">
              <a:buFont typeface="Arial" panose="020B0604020202020204" pitchFamily="34" charset="0"/>
              <a:buChar char="•"/>
            </a:pPr>
            <a:r>
              <a:rPr lang="en-US" sz="2800" dirty="0" smtClean="0"/>
              <a:t>The clinker production rate for Portland cement kilns is calculated in accordance with </a:t>
            </a:r>
            <a:r>
              <a:rPr lang="en-US" sz="2800" dirty="0"/>
              <a:t>40 CFR 63.1350(d). </a:t>
            </a:r>
            <a:r>
              <a:rPr lang="en-US" sz="2800" dirty="0" smtClean="0"/>
              <a:t>[</a:t>
            </a:r>
            <a:r>
              <a:rPr lang="en-US" sz="2800" i="1" dirty="0"/>
              <a:t>25 Pa. Code §</a:t>
            </a:r>
            <a:r>
              <a:rPr lang="en-US" sz="2800" i="1" dirty="0" smtClean="0"/>
              <a:t>129.100(a)(2)</a:t>
            </a:r>
            <a:r>
              <a:rPr lang="en-US" sz="2800" dirty="0" smtClean="0"/>
              <a:t>]</a:t>
            </a:r>
            <a:endParaRPr lang="en-US" sz="2800" dirty="0"/>
          </a:p>
          <a:p>
            <a:pPr marL="342900" lvl="1" indent="-342900">
              <a:buFont typeface="Arial" panose="020B0604020202020204" pitchFamily="34" charset="0"/>
              <a:buChar char="•"/>
            </a:pPr>
            <a:endParaRPr lang="en-US" sz="2800" dirty="0" smtClean="0"/>
          </a:p>
          <a:p>
            <a:pPr marL="342900" lvl="1" indent="-342900">
              <a:buFont typeface="Arial" panose="020B0604020202020204" pitchFamily="34" charset="0"/>
              <a:buChar char="•"/>
            </a:pPr>
            <a:r>
              <a:rPr lang="en-US" sz="2800" dirty="0" smtClean="0"/>
              <a:t>Compliance with the presumptive NOx RACT emission limitation for municipal waste combustors with CEMS shall be shown as a daily average, calculated </a:t>
            </a:r>
            <a:r>
              <a:rPr lang="en-US" sz="2800" dirty="0"/>
              <a:t>in the same manner as currently applied to CEMS.</a:t>
            </a:r>
            <a:r>
              <a:rPr lang="en-US" sz="2800" dirty="0" smtClean="0"/>
              <a:t> </a:t>
            </a:r>
            <a:r>
              <a:rPr lang="en-US" sz="2800" dirty="0"/>
              <a:t>[</a:t>
            </a:r>
            <a:r>
              <a:rPr lang="en-US" sz="2800" i="1" dirty="0"/>
              <a:t>25 Pa. Code §129.100(a</a:t>
            </a:r>
            <a:r>
              <a:rPr lang="en-US" sz="2800" i="1" dirty="0" smtClean="0"/>
              <a:t>)(3)</a:t>
            </a:r>
            <a:r>
              <a:rPr lang="en-US" sz="2800" dirty="0" smtClean="0"/>
              <a:t>]</a:t>
            </a:r>
            <a:endParaRPr lang="en-US" sz="2800" dirty="0"/>
          </a:p>
          <a:p>
            <a:pPr marL="342900" lvl="1" indent="-342900">
              <a:buFont typeface="Arial" panose="020B0604020202020204" pitchFamily="34" charset="0"/>
              <a:buChar char="•"/>
            </a:pPr>
            <a:endParaRPr lang="en-US" sz="2400" dirty="0" smtClean="0"/>
          </a:p>
          <a:p>
            <a:pPr marL="0" lvl="1"/>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36</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26684623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Compliance Demonstration without CEMS</a:t>
              </a:r>
              <a:endParaRPr lang="en-US" sz="3200" dirty="0">
                <a:solidFill>
                  <a:schemeClr val="bg1"/>
                </a:solidFill>
              </a:endParaRPr>
            </a:p>
          </p:txBody>
        </p:sp>
      </p:grpSp>
      <p:sp>
        <p:nvSpPr>
          <p:cNvPr id="4102" name="Rectangle 1"/>
          <p:cNvSpPr>
            <a:spLocks noChangeArrowheads="1"/>
          </p:cNvSpPr>
          <p:nvPr/>
        </p:nvSpPr>
        <p:spPr bwMode="auto">
          <a:xfrm>
            <a:off x="288925" y="1364932"/>
            <a:ext cx="8321623" cy="541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r>
              <a:rPr lang="en-US" sz="2800" dirty="0"/>
              <a:t>The owner or operator of a source </a:t>
            </a:r>
            <a:r>
              <a:rPr lang="en-US" sz="2800" dirty="0" smtClean="0"/>
              <a:t>without </a:t>
            </a:r>
            <a:r>
              <a:rPr lang="en-US" sz="2800" dirty="0"/>
              <a:t>CEMS shall show compliance with the presumptive RACT emission limitations </a:t>
            </a:r>
            <a:r>
              <a:rPr lang="en-US" sz="2800" dirty="0" smtClean="0"/>
              <a:t>with a </a:t>
            </a:r>
            <a:r>
              <a:rPr lang="en-US" sz="2800" dirty="0" smtClean="0"/>
              <a:t>department-approved </a:t>
            </a:r>
            <a:r>
              <a:rPr lang="en-US" sz="2800" dirty="0"/>
              <a:t>emissions source test that meets the requirements of Chapter </a:t>
            </a:r>
            <a:r>
              <a:rPr lang="en-US" sz="2800" dirty="0" smtClean="0"/>
              <a:t>139</a:t>
            </a:r>
            <a:r>
              <a:rPr lang="en-US" sz="2800" dirty="0"/>
              <a:t>. [</a:t>
            </a:r>
            <a:r>
              <a:rPr lang="en-US" sz="2800" i="1" dirty="0"/>
              <a:t>25 Pa. Code §129.100(a</a:t>
            </a:r>
            <a:r>
              <a:rPr lang="en-US" sz="2800" i="1" dirty="0" smtClean="0"/>
              <a:t>)(4)</a:t>
            </a:r>
            <a:r>
              <a:rPr lang="en-US" sz="2800" dirty="0" smtClean="0"/>
              <a:t>]</a:t>
            </a:r>
          </a:p>
          <a:p>
            <a:pPr marL="342900" lvl="1" indent="-342900">
              <a:buFont typeface="Arial" panose="020B0604020202020204" pitchFamily="34" charset="0"/>
              <a:buChar char="•"/>
            </a:pPr>
            <a:endParaRPr lang="en-US" sz="2800" dirty="0" smtClean="0"/>
          </a:p>
          <a:p>
            <a:pPr marL="342900" lvl="1" indent="-342900">
              <a:buFont typeface="Arial" panose="020B0604020202020204" pitchFamily="34" charset="0"/>
              <a:buChar char="•"/>
            </a:pPr>
            <a:r>
              <a:rPr lang="en-US" sz="2800" dirty="0" smtClean="0"/>
              <a:t>The testing shall be conducted at least once in each 5-year calendar period</a:t>
            </a:r>
            <a:r>
              <a:rPr lang="en-US" sz="2800" dirty="0"/>
              <a:t>. [</a:t>
            </a:r>
            <a:r>
              <a:rPr lang="en-US" sz="2800" i="1" dirty="0"/>
              <a:t>25 Pa. Code §129.100(a)(4</a:t>
            </a:r>
            <a:r>
              <a:rPr lang="en-US" sz="2800" i="1" dirty="0" smtClean="0"/>
              <a:t>)</a:t>
            </a:r>
            <a:r>
              <a:rPr lang="en-US" sz="2800" dirty="0" smtClean="0"/>
              <a:t>]</a:t>
            </a:r>
          </a:p>
          <a:p>
            <a:pPr marL="342900" lvl="1" indent="-342900">
              <a:buFont typeface="Arial" panose="020B0604020202020204" pitchFamily="34" charset="0"/>
              <a:buChar char="•"/>
            </a:pPr>
            <a:endParaRPr lang="en-US" sz="2800" dirty="0" smtClean="0"/>
          </a:p>
          <a:p>
            <a:pPr marL="800100" lvl="2" indent="-342900">
              <a:buFont typeface="Arial" panose="020B0604020202020204" pitchFamily="34" charset="0"/>
              <a:buChar char="•"/>
            </a:pPr>
            <a:endParaRPr lang="en-US" sz="2400" dirty="0" smtClean="0"/>
          </a:p>
          <a:p>
            <a:pPr marL="800100" lvl="2" indent="-342900">
              <a:buFont typeface="Arial" panose="020B0604020202020204" pitchFamily="34" charset="0"/>
              <a:buChar char="•"/>
            </a:pPr>
            <a:endParaRPr lang="en-US" sz="2400" dirty="0" smtClean="0"/>
          </a:p>
          <a:p>
            <a:pPr marL="342900" lvl="1" indent="-342900">
              <a:buFont typeface="Arial" panose="020B0604020202020204" pitchFamily="34" charset="0"/>
              <a:buChar char="•"/>
            </a:pPr>
            <a:endParaRPr lang="en-US" sz="2400" dirty="0" smtClean="0"/>
          </a:p>
          <a:p>
            <a:pPr marL="0" lvl="1"/>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37</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34597711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Stack Test Waiver</a:t>
              </a:r>
              <a:endParaRPr lang="en-US" sz="3200" dirty="0">
                <a:solidFill>
                  <a:schemeClr val="bg1"/>
                </a:solidFill>
              </a:endParaRPr>
            </a:p>
          </p:txBody>
        </p:sp>
      </p:grpSp>
      <p:sp>
        <p:nvSpPr>
          <p:cNvPr id="4102" name="Rectangle 1"/>
          <p:cNvSpPr>
            <a:spLocks noChangeArrowheads="1"/>
          </p:cNvSpPr>
          <p:nvPr/>
        </p:nvSpPr>
        <p:spPr bwMode="auto">
          <a:xfrm>
            <a:off x="457200" y="1143000"/>
            <a:ext cx="8169275"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endParaRPr lang="en-US" sz="2400" dirty="0" smtClean="0"/>
          </a:p>
          <a:p>
            <a:pPr marL="342900" lvl="1" indent="-342900">
              <a:buFont typeface="Arial" panose="020B0604020202020204" pitchFamily="34" charset="0"/>
              <a:buChar char="•"/>
            </a:pPr>
            <a:r>
              <a:rPr lang="en-US" sz="2400" dirty="0" smtClean="0"/>
              <a:t>The owner or operator of a source without CEMS that has conducted a source test for the applicable pollutant on or after April 23, 2015, may submit a request for a waiver of stack testing requirements to the </a:t>
            </a:r>
            <a:r>
              <a:rPr lang="en-US" sz="2400" dirty="0" smtClean="0"/>
              <a:t>department</a:t>
            </a:r>
            <a:r>
              <a:rPr lang="en-US" sz="2400" dirty="0" smtClean="0"/>
              <a:t>. </a:t>
            </a:r>
            <a:r>
              <a:rPr lang="en-US" sz="2400" dirty="0"/>
              <a:t>[</a:t>
            </a:r>
            <a:r>
              <a:rPr lang="en-US" sz="2400" i="1" dirty="0"/>
              <a:t>25 Pa. Code §</a:t>
            </a:r>
            <a:r>
              <a:rPr lang="en-US" sz="2400" i="1" dirty="0" smtClean="0"/>
              <a:t>129.100(c)</a:t>
            </a:r>
            <a:r>
              <a:rPr lang="en-US" sz="2400" dirty="0" smtClean="0"/>
              <a:t>]</a:t>
            </a:r>
          </a:p>
          <a:p>
            <a:pPr marL="0" lvl="1"/>
            <a:endParaRPr lang="en-US" sz="2400" dirty="0" smtClean="0"/>
          </a:p>
          <a:p>
            <a:pPr marL="1257300" lvl="3" indent="-342900">
              <a:buFont typeface="Wingdings" panose="05000000000000000000" pitchFamily="2" charset="2"/>
              <a:buChar char="Ø"/>
            </a:pPr>
            <a:r>
              <a:rPr lang="en-US" sz="2400" dirty="0" smtClean="0"/>
              <a:t>The waiver requests must be </a:t>
            </a:r>
            <a:r>
              <a:rPr lang="en-US" sz="2400" dirty="0"/>
              <a:t>submitted </a:t>
            </a:r>
            <a:r>
              <a:rPr lang="en-US" sz="2400" dirty="0" smtClean="0"/>
              <a:t>to the appropriate regional offices by </a:t>
            </a:r>
            <a:r>
              <a:rPr lang="en-US" sz="2400" dirty="0" smtClean="0"/>
              <a:t>Oct. </a:t>
            </a:r>
            <a:r>
              <a:rPr lang="en-US" sz="2400" dirty="0" smtClean="0"/>
              <a:t>24, 2016.</a:t>
            </a:r>
          </a:p>
          <a:p>
            <a:pPr marL="1257300" lvl="3" indent="-342900">
              <a:buFont typeface="Wingdings" panose="05000000000000000000" pitchFamily="2" charset="2"/>
              <a:buChar char="Ø"/>
            </a:pPr>
            <a:r>
              <a:rPr lang="en-US" sz="2400" dirty="0" smtClean="0"/>
              <a:t>The stack test must show compliance with the applicable RACT emission limitations.</a:t>
            </a:r>
          </a:p>
          <a:p>
            <a:pPr marL="1257300" lvl="3" indent="-342900">
              <a:buFont typeface="Wingdings" panose="05000000000000000000" pitchFamily="2" charset="2"/>
              <a:buChar char="Ø"/>
            </a:pPr>
            <a:r>
              <a:rPr lang="en-US" sz="2400" dirty="0" smtClean="0"/>
              <a:t>The owner or operator must receive written approval of the waiver from the </a:t>
            </a:r>
            <a:r>
              <a:rPr lang="en-US" sz="2400" dirty="0" smtClean="0"/>
              <a:t>department</a:t>
            </a:r>
            <a:r>
              <a:rPr lang="en-US" sz="2400" dirty="0" smtClean="0"/>
              <a:t>.</a:t>
            </a:r>
            <a:endParaRPr lang="en-US" sz="22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38</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33512581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Emission Reduction Credits</a:t>
              </a:r>
              <a:endParaRPr lang="en-US" sz="3200" dirty="0">
                <a:solidFill>
                  <a:schemeClr val="bg1"/>
                </a:solidFill>
              </a:endParaRPr>
            </a:p>
          </p:txBody>
        </p:sp>
      </p:grpSp>
      <p:sp>
        <p:nvSpPr>
          <p:cNvPr id="4102" name="Rectangle 1"/>
          <p:cNvSpPr>
            <a:spLocks noChangeArrowheads="1"/>
          </p:cNvSpPr>
          <p:nvPr/>
        </p:nvSpPr>
        <p:spPr bwMode="auto">
          <a:xfrm>
            <a:off x="288925" y="1219200"/>
            <a:ext cx="8321623"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85750" indent="-285750">
              <a:buFont typeface="Arial" panose="020B0604020202020204" pitchFamily="34" charset="0"/>
              <a:buChar char="•"/>
            </a:pPr>
            <a:endParaRPr lang="en-US" sz="2400" dirty="0" smtClean="0"/>
          </a:p>
          <a:p>
            <a:pPr marL="285750" indent="-285750">
              <a:buFont typeface="Arial" panose="020B0604020202020204" pitchFamily="34" charset="0"/>
              <a:buChar char="•"/>
            </a:pPr>
            <a:r>
              <a:rPr lang="en-US" sz="2400" dirty="0" smtClean="0"/>
              <a:t>In accordance with 25 Pa. Code </a:t>
            </a:r>
            <a:r>
              <a:rPr lang="en-US" sz="2400" dirty="0" smtClean="0">
                <a:solidFill>
                  <a:srgbClr val="000000"/>
                </a:solidFill>
              </a:rPr>
              <a:t>§127.206(c), emission reduction credits (</a:t>
            </a:r>
            <a:r>
              <a:rPr lang="en-US" sz="2400" dirty="0" smtClean="0"/>
              <a:t>ERCs) </a:t>
            </a:r>
            <a:r>
              <a:rPr lang="en-US" sz="2400" dirty="0"/>
              <a:t>shall be </a:t>
            </a:r>
            <a:r>
              <a:rPr lang="en-US" sz="2400" dirty="0" smtClean="0"/>
              <a:t>proportionally </a:t>
            </a:r>
            <a:r>
              <a:rPr lang="en-US" sz="2400" dirty="0"/>
              <a:t>reduced prior to use in a </a:t>
            </a:r>
            <a:r>
              <a:rPr lang="en-US" sz="2400" dirty="0" smtClean="0"/>
              <a:t>Plan Approval in an </a:t>
            </a:r>
            <a:r>
              <a:rPr lang="en-US" sz="2400" dirty="0"/>
              <a:t>amount equal to the reductions that the generating facility is or would </a:t>
            </a:r>
            <a:r>
              <a:rPr lang="en-US" sz="2400" dirty="0" smtClean="0"/>
              <a:t>have been </a:t>
            </a:r>
            <a:r>
              <a:rPr lang="en-US" sz="2400" dirty="0"/>
              <a:t>required to make in order to comply with new </a:t>
            </a:r>
            <a:r>
              <a:rPr lang="en-US" sz="2400" dirty="0" smtClean="0"/>
              <a:t>RACT requirements which </a:t>
            </a:r>
            <a:r>
              <a:rPr lang="en-US" sz="2400" dirty="0"/>
              <a:t>apply to the generating facility after the </a:t>
            </a:r>
            <a:r>
              <a:rPr lang="en-US" sz="2400" dirty="0" smtClean="0"/>
              <a:t>ERCs were created.</a:t>
            </a:r>
            <a:endParaRPr lang="en-US" sz="2400" dirty="0"/>
          </a:p>
          <a:p>
            <a:pPr marL="0" lvl="1"/>
            <a:endParaRPr lang="en-US" sz="2400" dirty="0" smtClean="0"/>
          </a:p>
          <a:p>
            <a:pPr marL="342900" lvl="1" indent="-342900">
              <a:buFont typeface="Arial" panose="020B0604020202020204" pitchFamily="34" charset="0"/>
              <a:buChar char="•"/>
            </a:pPr>
            <a:r>
              <a:rPr lang="en-US" sz="2400" dirty="0" smtClean="0"/>
              <a:t>ERCs that have been used in a Plan Approval or will be used in a Plan Approval by no later than </a:t>
            </a:r>
            <a:r>
              <a:rPr lang="en-US" sz="2400" dirty="0" smtClean="0"/>
              <a:t>Jan. </a:t>
            </a:r>
            <a:r>
              <a:rPr lang="en-US" sz="2400" dirty="0" smtClean="0"/>
              <a:t>1, 2017 for a new source or modification of a existing source will not be affected by the new RACT requirements. </a:t>
            </a:r>
          </a:p>
          <a:p>
            <a:pPr marL="0" lvl="1"/>
            <a:endParaRPr lang="en-US" sz="2400" dirty="0" smtClean="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39</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1053619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600" dirty="0" smtClean="0">
                  <a:solidFill>
                    <a:schemeClr val="bg1"/>
                  </a:solidFill>
                </a:rPr>
                <a:t>Re-evaluation of RACT</a:t>
              </a:r>
              <a:endParaRPr lang="en-US" sz="3600" dirty="0">
                <a:solidFill>
                  <a:schemeClr val="bg1"/>
                </a:solidFill>
              </a:endParaRPr>
            </a:p>
          </p:txBody>
        </p:sp>
      </p:grpSp>
      <p:sp>
        <p:nvSpPr>
          <p:cNvPr id="5126" name="Rectangle 1"/>
          <p:cNvSpPr>
            <a:spLocks noChangeArrowheads="1"/>
          </p:cNvSpPr>
          <p:nvPr/>
        </p:nvSpPr>
        <p:spPr bwMode="auto">
          <a:xfrm>
            <a:off x="381000" y="1103313"/>
            <a:ext cx="84582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457200" indent="-457200">
              <a:buFont typeface="Arial" charset="0"/>
              <a:buChar char="•"/>
            </a:pPr>
            <a:endParaRPr lang="en-US" sz="2400" dirty="0" smtClean="0"/>
          </a:p>
          <a:p>
            <a:pPr marL="457200" indent="-457200">
              <a:buFont typeface="Arial" charset="0"/>
              <a:buChar char="•"/>
            </a:pPr>
            <a:r>
              <a:rPr lang="en-US" sz="2400" dirty="0" smtClean="0"/>
              <a:t>The CAA requires a re-evaluation of RACT each </a:t>
            </a:r>
            <a:r>
              <a:rPr lang="en-US" sz="2400" dirty="0"/>
              <a:t>time </a:t>
            </a:r>
            <a:r>
              <a:rPr lang="en-US" sz="2400" dirty="0" smtClean="0"/>
              <a:t>EPA promulgates or revises the NAAQS for ozone. </a:t>
            </a:r>
          </a:p>
          <a:p>
            <a:pPr marL="457200" indent="-457200">
              <a:buFont typeface="Arial" charset="0"/>
              <a:buChar char="•"/>
            </a:pPr>
            <a:endParaRPr lang="en-US" sz="2400" dirty="0" smtClean="0"/>
          </a:p>
          <a:p>
            <a:pPr marL="457200" indent="-457200">
              <a:buFont typeface="Arial" charset="0"/>
              <a:buChar char="•"/>
            </a:pPr>
            <a:r>
              <a:rPr lang="en-US" sz="2400" dirty="0" smtClean="0"/>
              <a:t>This re-evaluation of RACT is necessary because EPA revised the ozone NAAQS in </a:t>
            </a:r>
            <a:r>
              <a:rPr lang="en-US" sz="2400" dirty="0"/>
              <a:t>1997 </a:t>
            </a:r>
            <a:r>
              <a:rPr lang="en-US" sz="2400" dirty="0" smtClean="0"/>
              <a:t>and 2008.</a:t>
            </a:r>
          </a:p>
          <a:p>
            <a:pPr marL="457200" indent="-457200">
              <a:buFont typeface="Arial" charset="0"/>
              <a:buChar char="•"/>
            </a:pPr>
            <a:endParaRPr lang="en-US" sz="2400" dirty="0"/>
          </a:p>
          <a:p>
            <a:pPr marL="457200" indent="-457200">
              <a:buFont typeface="Arial" charset="0"/>
              <a:buChar char="•"/>
            </a:pPr>
            <a:r>
              <a:rPr lang="en-US" sz="2400" dirty="0" smtClean="0"/>
              <a:t>On </a:t>
            </a:r>
            <a:r>
              <a:rPr lang="en-US" sz="2400" dirty="0" smtClean="0"/>
              <a:t>Oct. </a:t>
            </a:r>
            <a:r>
              <a:rPr lang="en-US" sz="2400" dirty="0" smtClean="0"/>
              <a:t>1, 2015, EPA promulgated a revised ozone standard of 70 parts per billion (70 ppb).</a:t>
            </a:r>
          </a:p>
          <a:p>
            <a:endParaRPr lang="en-US" sz="2400" dirty="0" smtClean="0"/>
          </a:p>
          <a:p>
            <a:pPr lvl="1" indent="-457200">
              <a:buFont typeface="Arial" charset="0"/>
              <a:buChar char="•"/>
            </a:pPr>
            <a:r>
              <a:rPr lang="en-US" sz="2400" dirty="0" smtClean="0"/>
              <a:t>A </a:t>
            </a:r>
            <a:r>
              <a:rPr lang="en-US" sz="2400" dirty="0"/>
              <a:t>re-evaluation of RACT </a:t>
            </a:r>
            <a:r>
              <a:rPr lang="en-US" sz="2400" dirty="0" smtClean="0"/>
              <a:t>will be due to EPA as a SIP revision  </a:t>
            </a:r>
            <a:r>
              <a:rPr lang="en-US" sz="2400" dirty="0"/>
              <a:t>within two years from the </a:t>
            </a:r>
            <a:r>
              <a:rPr lang="en-US" sz="2400" dirty="0" smtClean="0"/>
              <a:t>effective date of the final </a:t>
            </a:r>
            <a:r>
              <a:rPr lang="en-US" sz="2400" dirty="0"/>
              <a:t>designations for the </a:t>
            </a:r>
            <a:r>
              <a:rPr lang="en-US" sz="2400" dirty="0" smtClean="0"/>
              <a:t>2015 ozone NAAQS.</a:t>
            </a:r>
            <a:endParaRPr lang="en-US" sz="2400" dirty="0"/>
          </a:p>
          <a:p>
            <a:endParaRPr lang="en-US" sz="2400" dirty="0" smtClean="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16951166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Frequently Asked Questions</a:t>
              </a:r>
              <a:endParaRPr lang="en-US" sz="3200" dirty="0">
                <a:solidFill>
                  <a:schemeClr val="bg1"/>
                </a:solidFill>
              </a:endParaRPr>
            </a:p>
          </p:txBody>
        </p:sp>
      </p:grpSp>
      <p:sp>
        <p:nvSpPr>
          <p:cNvPr id="4102" name="Rectangle 1"/>
          <p:cNvSpPr>
            <a:spLocks noChangeArrowheads="1"/>
          </p:cNvSpPr>
          <p:nvPr/>
        </p:nvSpPr>
        <p:spPr bwMode="auto">
          <a:xfrm>
            <a:off x="288925" y="1669971"/>
            <a:ext cx="8397875"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lvl="1" indent="-342900">
              <a:buFont typeface="Arial" panose="020B0604020202020204" pitchFamily="34" charset="0"/>
              <a:buChar char="•"/>
            </a:pPr>
            <a:r>
              <a:rPr lang="en-US" sz="2200" dirty="0" smtClean="0"/>
              <a:t>A frequently asked questions (FAQ) document regarding implementation of the RACT II regulation has been prepared. </a:t>
            </a:r>
          </a:p>
          <a:p>
            <a:pPr marL="342900" lvl="1" indent="-342900">
              <a:buFont typeface="Arial" panose="020B0604020202020204" pitchFamily="34" charset="0"/>
              <a:buChar char="•"/>
            </a:pPr>
            <a:endParaRPr lang="en-US" sz="2200" dirty="0"/>
          </a:p>
          <a:p>
            <a:pPr marL="342900" lvl="1" indent="-342900">
              <a:buFont typeface="Arial" panose="020B0604020202020204" pitchFamily="34" charset="0"/>
              <a:buChar char="•"/>
            </a:pPr>
            <a:r>
              <a:rPr lang="en-US" sz="2200" dirty="0" smtClean="0"/>
              <a:t>FAQ includes responses to questions from owners / operators and consultants raised to the </a:t>
            </a:r>
            <a:r>
              <a:rPr lang="en-US" sz="2200" dirty="0" smtClean="0"/>
              <a:t>department</a:t>
            </a:r>
            <a:r>
              <a:rPr lang="en-US" sz="2200" dirty="0" smtClean="0"/>
              <a:t>.</a:t>
            </a:r>
          </a:p>
          <a:p>
            <a:pPr marL="342900" lvl="1" indent="-342900">
              <a:buFont typeface="Arial" panose="020B0604020202020204" pitchFamily="34" charset="0"/>
              <a:buChar char="•"/>
            </a:pPr>
            <a:endParaRPr lang="en-US" sz="2200" dirty="0"/>
          </a:p>
          <a:p>
            <a:pPr marL="342900" lvl="1" indent="-342900">
              <a:buFont typeface="Arial" panose="020B0604020202020204" pitchFamily="34" charset="0"/>
              <a:buChar char="•"/>
            </a:pPr>
            <a:r>
              <a:rPr lang="en-US" sz="2200" dirty="0"/>
              <a:t>The FAQ document will be available on the </a:t>
            </a:r>
            <a:r>
              <a:rPr lang="en-US" sz="2200" dirty="0" smtClean="0"/>
              <a:t>department’s </a:t>
            </a:r>
            <a:r>
              <a:rPr lang="en-US" sz="2200" dirty="0"/>
              <a:t>website to provide guidance to the regulated community and to ensure consistent implementation of the RACT II regulation throughout the Commonwealth. This document will be updated periodically to address additional implementation issues.</a:t>
            </a:r>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40</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38153191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Questions </a:t>
              </a:r>
              <a:r>
                <a:rPr lang="en-US" sz="3200" dirty="0" smtClean="0">
                  <a:solidFill>
                    <a:schemeClr val="bg1"/>
                  </a:solidFill>
                </a:rPr>
                <a:t>and Answers</a:t>
              </a:r>
              <a:endParaRPr lang="en-US" sz="3200" dirty="0">
                <a:solidFill>
                  <a:schemeClr val="bg1"/>
                </a:solidFill>
              </a:endParaRPr>
            </a:p>
          </p:txBody>
        </p:sp>
      </p:grpSp>
      <p:sp>
        <p:nvSpPr>
          <p:cNvPr id="4102" name="Rectangle 1"/>
          <p:cNvSpPr>
            <a:spLocks noChangeArrowheads="1"/>
          </p:cNvSpPr>
          <p:nvPr/>
        </p:nvSpPr>
        <p:spPr bwMode="auto">
          <a:xfrm>
            <a:off x="288925" y="1219200"/>
            <a:ext cx="8382000"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lvl="1"/>
            <a:r>
              <a:rPr lang="en-US" sz="2400" b="1" dirty="0"/>
              <a:t>Question:</a:t>
            </a:r>
            <a:r>
              <a:rPr lang="en-US" sz="2400" dirty="0"/>
              <a:t>  </a:t>
            </a:r>
            <a:r>
              <a:rPr lang="en-US" sz="2400" i="1" dirty="0"/>
              <a:t>Can an owner or operator take a heat input or power output permit restriction on a source in order to avoid tighter presumptive emission limitations?  Is a heater limited by permit to be under 50 MMBtu/hr (but capable of burning more) subject to presumptive RACT for sources over 50 MMBtu/hr.</a:t>
            </a:r>
            <a:r>
              <a:rPr lang="en-US" sz="2400" dirty="0" smtClean="0"/>
              <a:t> </a:t>
            </a:r>
          </a:p>
          <a:p>
            <a:pPr marL="342900" lvl="1" indent="-342900">
              <a:buFont typeface="Arial" panose="020B0604020202020204" pitchFamily="34" charset="0"/>
              <a:buChar char="•"/>
            </a:pPr>
            <a:endParaRPr lang="en-US" sz="2400" dirty="0"/>
          </a:p>
          <a:p>
            <a:pPr marL="0" lvl="1"/>
            <a:r>
              <a:rPr lang="en-US" sz="2400" b="1" dirty="0" smtClean="0"/>
              <a:t>DEP </a:t>
            </a:r>
            <a:r>
              <a:rPr lang="en-US" sz="2400" b="1" dirty="0"/>
              <a:t>Response:  </a:t>
            </a:r>
            <a:r>
              <a:rPr lang="en-US" sz="2400" dirty="0"/>
              <a:t>A permit restriction on heat input or power output is not sufficient.  Any de-rating of a source must be physical and permanent for the purposes of presumptive RACT emission limitations. </a:t>
            </a:r>
            <a:r>
              <a:rPr lang="en-US" sz="2400" dirty="0" smtClean="0"/>
              <a:t> The de-rating of the source must be included in </a:t>
            </a:r>
            <a:r>
              <a:rPr lang="en-US" sz="2400" dirty="0"/>
              <a:t>a  DEP-issued </a:t>
            </a:r>
            <a:r>
              <a:rPr lang="en-US" sz="2400" dirty="0" smtClean="0"/>
              <a:t> </a:t>
            </a:r>
            <a:r>
              <a:rPr lang="en-US" sz="2400" dirty="0"/>
              <a:t>operating permit before </a:t>
            </a:r>
            <a:r>
              <a:rPr lang="en-US" sz="2400" dirty="0" smtClean="0"/>
              <a:t>Jan. </a:t>
            </a:r>
            <a:r>
              <a:rPr lang="en-US" sz="2400" dirty="0"/>
              <a:t>1, 2017. </a:t>
            </a:r>
            <a:r>
              <a:rPr lang="en-US" sz="2400" dirty="0" smtClean="0"/>
              <a:t>Any physical change would trigger NSR applicability analysis.</a:t>
            </a:r>
          </a:p>
          <a:p>
            <a:pPr marL="342900" lvl="1" indent="-342900">
              <a:buFont typeface="Wingdings" panose="05000000000000000000" pitchFamily="2" charset="2"/>
              <a:buChar char="Ø"/>
            </a:pPr>
            <a:endParaRPr lang="en-US" sz="2000" dirty="0"/>
          </a:p>
          <a:p>
            <a:pPr marL="342900" lvl="1" indent="-342900">
              <a:buFont typeface="Wingdings" panose="05000000000000000000" pitchFamily="2" charset="2"/>
              <a:buChar char="Ø"/>
            </a:pPr>
            <a:endParaRPr lang="en-US" sz="2000" dirty="0"/>
          </a:p>
          <a:p>
            <a:pPr marL="342900" lvl="1" indent="-342900">
              <a:buFont typeface="Arial" panose="020B0604020202020204" pitchFamily="34" charset="0"/>
              <a:buChar char="•"/>
            </a:pPr>
            <a:endParaRPr lang="en-US" sz="2200" dirty="0" smtClean="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41</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8465322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Questions </a:t>
              </a:r>
              <a:r>
                <a:rPr lang="en-US" sz="3200" dirty="0" smtClean="0">
                  <a:solidFill>
                    <a:schemeClr val="bg1"/>
                  </a:solidFill>
                </a:rPr>
                <a:t>and Answers</a:t>
              </a:r>
              <a:endParaRPr lang="en-US" sz="3200" dirty="0">
                <a:solidFill>
                  <a:schemeClr val="bg1"/>
                </a:solidFill>
              </a:endParaRPr>
            </a:p>
          </p:txBody>
        </p:sp>
      </p:grpSp>
      <p:sp>
        <p:nvSpPr>
          <p:cNvPr id="4102" name="Rectangle 1"/>
          <p:cNvSpPr>
            <a:spLocks noChangeArrowheads="1"/>
          </p:cNvSpPr>
          <p:nvPr/>
        </p:nvSpPr>
        <p:spPr bwMode="auto">
          <a:xfrm>
            <a:off x="288925" y="1219200"/>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lvl="1"/>
            <a:r>
              <a:rPr lang="en-US" sz="2200" b="1" dirty="0" smtClean="0"/>
              <a:t>Question</a:t>
            </a:r>
            <a:r>
              <a:rPr lang="en-US" sz="2200" b="1" dirty="0"/>
              <a:t>:</a:t>
            </a:r>
            <a:r>
              <a:rPr lang="en-US" sz="2200" dirty="0"/>
              <a:t>   </a:t>
            </a:r>
            <a:r>
              <a:rPr lang="en-US" sz="2200" i="1" dirty="0"/>
              <a:t>If a facility wants to take a permit limit below the RACT NOx and/or VOC applicability  threshold, will the limit need to be federally enforceable by Jan.1, 2017?  What happens if an amended operating permit incorporating a limit is not issued final by </a:t>
            </a:r>
            <a:r>
              <a:rPr lang="en-US" sz="2200" i="1" dirty="0" smtClean="0"/>
              <a:t>Jan. </a:t>
            </a:r>
            <a:r>
              <a:rPr lang="en-US" sz="2200" i="1" dirty="0"/>
              <a:t>1, 2017?</a:t>
            </a:r>
            <a:r>
              <a:rPr lang="en-US" sz="2200" dirty="0" smtClean="0"/>
              <a:t> </a:t>
            </a:r>
          </a:p>
          <a:p>
            <a:pPr marL="342900" lvl="1" indent="-342900">
              <a:buFont typeface="Arial" panose="020B0604020202020204" pitchFamily="34" charset="0"/>
              <a:buChar char="•"/>
            </a:pPr>
            <a:endParaRPr lang="en-US" sz="2200" dirty="0"/>
          </a:p>
          <a:p>
            <a:pPr marL="0" lvl="1"/>
            <a:r>
              <a:rPr lang="en-US" sz="2200" b="1" dirty="0" smtClean="0"/>
              <a:t>DEP </a:t>
            </a:r>
            <a:r>
              <a:rPr lang="en-US" sz="2200" b="1" dirty="0"/>
              <a:t>Response:  </a:t>
            </a:r>
            <a:r>
              <a:rPr lang="en-US" sz="2200" dirty="0"/>
              <a:t>In accordance with 25 Pa. Code §129.96(d), an owner or operator of a facility seeking to become a minor facility for NOx and/or VOC to avoid RACT II requirements must have practically enforceable emission limitations in a  DEP-issued plan approval or operating permit before </a:t>
            </a:r>
            <a:r>
              <a:rPr lang="en-US" sz="2200" dirty="0" smtClean="0"/>
              <a:t>Jan. </a:t>
            </a:r>
            <a:r>
              <a:rPr lang="en-US" sz="2200" dirty="0"/>
              <a:t>1, 2017.  After this date, the owner or operator of a major NOx and/or VOC facility is required to be in compliance with the RACT </a:t>
            </a:r>
            <a:r>
              <a:rPr lang="en-US" sz="2200" dirty="0" smtClean="0"/>
              <a:t>regulation.</a:t>
            </a:r>
            <a:endParaRPr lang="en-US" sz="2200" dirty="0"/>
          </a:p>
          <a:p>
            <a:pPr marL="342900" lvl="1" indent="-342900">
              <a:buFont typeface="Wingdings" panose="05000000000000000000" pitchFamily="2" charset="2"/>
              <a:buChar char="Ø"/>
            </a:pPr>
            <a:endParaRPr lang="en-US" sz="2000" dirty="0"/>
          </a:p>
          <a:p>
            <a:pPr marL="342900" lvl="1" indent="-342900">
              <a:buFont typeface="Arial" panose="020B0604020202020204" pitchFamily="34" charset="0"/>
              <a:buChar char="•"/>
            </a:pPr>
            <a:endParaRPr lang="en-US" sz="2200" dirty="0" smtClean="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42</a:t>
            </a:fld>
            <a:endParaRPr lang="en-US" dirty="0"/>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1827901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Questions </a:t>
              </a:r>
              <a:r>
                <a:rPr lang="en-US" sz="3200" dirty="0" smtClean="0">
                  <a:solidFill>
                    <a:schemeClr val="bg1"/>
                  </a:solidFill>
                </a:rPr>
                <a:t>and Answers</a:t>
              </a:r>
              <a:endParaRPr lang="en-US" sz="3200" dirty="0">
                <a:solidFill>
                  <a:schemeClr val="bg1"/>
                </a:solidFill>
              </a:endParaRPr>
            </a:p>
          </p:txBody>
        </p:sp>
      </p:grpSp>
      <p:sp>
        <p:nvSpPr>
          <p:cNvPr id="4102" name="Rectangle 1"/>
          <p:cNvSpPr>
            <a:spLocks noChangeArrowheads="1"/>
          </p:cNvSpPr>
          <p:nvPr/>
        </p:nvSpPr>
        <p:spPr bwMode="auto">
          <a:xfrm>
            <a:off x="288925" y="1219200"/>
            <a:ext cx="838200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lvl="1"/>
            <a:r>
              <a:rPr lang="en-US" sz="2200" b="1" dirty="0"/>
              <a:t>Question:</a:t>
            </a:r>
            <a:r>
              <a:rPr lang="en-US" sz="2200" dirty="0"/>
              <a:t>   </a:t>
            </a:r>
            <a:r>
              <a:rPr lang="en-US" sz="2200" i="1" dirty="0"/>
              <a:t>If the owner/operator of an affected source elects to comply with a presumptive RACT requirement of 5 tpy of NOx PTE, must the federally enforceable 5 tpy limit be incorporated in a permit by Jan 2017</a:t>
            </a:r>
            <a:r>
              <a:rPr lang="en-US" sz="2200" i="1" dirty="0" smtClean="0"/>
              <a:t>?</a:t>
            </a:r>
            <a:r>
              <a:rPr lang="en-US" sz="2200" dirty="0" smtClean="0"/>
              <a:t> </a:t>
            </a:r>
          </a:p>
          <a:p>
            <a:pPr marL="342900" lvl="1" indent="-342900">
              <a:buFont typeface="Arial" panose="020B0604020202020204" pitchFamily="34" charset="0"/>
              <a:buChar char="•"/>
            </a:pPr>
            <a:endParaRPr lang="en-US" sz="2200" dirty="0"/>
          </a:p>
          <a:p>
            <a:pPr marL="0" lvl="1"/>
            <a:r>
              <a:rPr lang="en-US" sz="2200" b="1" dirty="0" smtClean="0"/>
              <a:t>DEP </a:t>
            </a:r>
            <a:r>
              <a:rPr lang="en-US" sz="2200" b="1" dirty="0"/>
              <a:t>Response:  </a:t>
            </a:r>
            <a:r>
              <a:rPr lang="en-US" sz="2200" dirty="0"/>
              <a:t>If a source has a NOx PTE of greater than 5 TPY, then the owner or operator must have a federally enforceable 5 TPY limit by January 1, 2017 in order to fall into that presumptive NOx RACT requirement category.  However, if the source has a natural or uncontrolled PTE of 5 TPY or less, then a specific NOx emission limitation is not required.  In this case, the owner or operator would need to keep records </a:t>
            </a:r>
            <a:r>
              <a:rPr lang="en-US" sz="2200" dirty="0" smtClean="0"/>
              <a:t>of the </a:t>
            </a:r>
            <a:r>
              <a:rPr lang="en-US" sz="2200" dirty="0"/>
              <a:t>PTE calculation for the source and </a:t>
            </a:r>
            <a:r>
              <a:rPr lang="en-US" sz="2200" dirty="0" smtClean="0"/>
              <a:t>those records must be </a:t>
            </a:r>
            <a:r>
              <a:rPr lang="en-US" sz="2200" dirty="0"/>
              <a:t>made available to the Department upon request.</a:t>
            </a:r>
          </a:p>
          <a:p>
            <a:pPr marL="342900" lvl="1" indent="-342900">
              <a:buFont typeface="Arial" panose="020B0604020202020204" pitchFamily="34" charset="0"/>
              <a:buChar char="•"/>
            </a:pPr>
            <a:endParaRPr lang="en-US" sz="2200" dirty="0" smtClean="0"/>
          </a:p>
        </p:txBody>
      </p:sp>
      <p:sp>
        <p:nvSpPr>
          <p:cNvPr id="2" name="Slide Number Placeholder 1"/>
          <p:cNvSpPr>
            <a:spLocks noGrp="1"/>
          </p:cNvSpPr>
          <p:nvPr>
            <p:ph type="sldNum" sz="quarter" idx="12"/>
          </p:nvPr>
        </p:nvSpPr>
        <p:spPr/>
        <p:txBody>
          <a:bodyPr/>
          <a:lstStyle/>
          <a:p>
            <a:pPr>
              <a:defRPr/>
            </a:pPr>
            <a:r>
              <a:rPr lang="en-US" dirty="0" smtClean="0"/>
              <a:t>43</a:t>
            </a:r>
            <a:endParaRPr lang="en-US" dirty="0"/>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20243696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Questions </a:t>
              </a:r>
              <a:r>
                <a:rPr lang="en-US" sz="3200" dirty="0" smtClean="0">
                  <a:solidFill>
                    <a:schemeClr val="bg1"/>
                  </a:solidFill>
                </a:rPr>
                <a:t>and Answers</a:t>
              </a:r>
              <a:endParaRPr lang="en-US" sz="3200" dirty="0">
                <a:solidFill>
                  <a:schemeClr val="bg1"/>
                </a:solidFill>
              </a:endParaRPr>
            </a:p>
          </p:txBody>
        </p:sp>
      </p:grpSp>
      <p:sp>
        <p:nvSpPr>
          <p:cNvPr id="4102" name="Rectangle 1"/>
          <p:cNvSpPr>
            <a:spLocks noChangeArrowheads="1"/>
          </p:cNvSpPr>
          <p:nvPr/>
        </p:nvSpPr>
        <p:spPr bwMode="auto">
          <a:xfrm>
            <a:off x="288925" y="1219200"/>
            <a:ext cx="8397875"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lvl="1"/>
            <a:r>
              <a:rPr lang="en-US" sz="2200" b="1" dirty="0"/>
              <a:t>Question:</a:t>
            </a:r>
            <a:r>
              <a:rPr lang="en-US" sz="2200" dirty="0"/>
              <a:t>   </a:t>
            </a:r>
            <a:r>
              <a:rPr lang="en-US" sz="2200" i="1" dirty="0"/>
              <a:t>If the owner or operator of a major facility wants to be a minor facility by reducing emissions from one or more sources and bring down facility TPY emissions below major source thresholds, how would the new limits (or limitations) be established in revised Operating Permits, by minor modification administrative amendment, or significant modification?</a:t>
            </a:r>
            <a:r>
              <a:rPr lang="en-US" sz="2200" dirty="0" smtClean="0"/>
              <a:t> </a:t>
            </a:r>
          </a:p>
          <a:p>
            <a:pPr marL="342900" lvl="1" indent="-342900">
              <a:buFont typeface="Arial" panose="020B0604020202020204" pitchFamily="34" charset="0"/>
              <a:buChar char="•"/>
            </a:pPr>
            <a:endParaRPr lang="en-US" sz="2200" dirty="0"/>
          </a:p>
          <a:p>
            <a:pPr marL="0" lvl="1"/>
            <a:r>
              <a:rPr lang="en-US" sz="2200" b="1" dirty="0" smtClean="0"/>
              <a:t>DEP </a:t>
            </a:r>
            <a:r>
              <a:rPr lang="en-US" sz="2200" b="1" dirty="0"/>
              <a:t>Response:  </a:t>
            </a:r>
            <a:r>
              <a:rPr lang="en-US" sz="2200" dirty="0"/>
              <a:t>PTE restrictions may be incorporated into the permit through the minor modification or significant modification permitting procedures, as appropriate. The Administrative Amendment process cannot be used to incorporate these restrictions.  Additionally, if a plan approval is to be issued for other reasons, the PTE restrictions will be incorporated into the plan approval.</a:t>
            </a:r>
            <a:endParaRPr lang="en-US" sz="2200" dirty="0" smtClean="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44</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213574929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Questions </a:t>
              </a:r>
              <a:r>
                <a:rPr lang="en-US" sz="3200" dirty="0" smtClean="0">
                  <a:solidFill>
                    <a:schemeClr val="bg1"/>
                  </a:solidFill>
                </a:rPr>
                <a:t>and Answers</a:t>
              </a:r>
              <a:endParaRPr lang="en-US" sz="3200" dirty="0">
                <a:solidFill>
                  <a:schemeClr val="bg1"/>
                </a:solidFill>
              </a:endParaRPr>
            </a:p>
          </p:txBody>
        </p:sp>
      </p:grpSp>
      <p:sp>
        <p:nvSpPr>
          <p:cNvPr id="4102" name="Rectangle 1"/>
          <p:cNvSpPr>
            <a:spLocks noChangeArrowheads="1"/>
          </p:cNvSpPr>
          <p:nvPr/>
        </p:nvSpPr>
        <p:spPr bwMode="auto">
          <a:xfrm>
            <a:off x="288925" y="1219200"/>
            <a:ext cx="8382000" cy="4293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lvl="1"/>
            <a:r>
              <a:rPr lang="en-US" sz="2100" b="1" dirty="0"/>
              <a:t>Question:</a:t>
            </a:r>
            <a:r>
              <a:rPr lang="en-US" sz="2100" dirty="0"/>
              <a:t>   </a:t>
            </a:r>
            <a:r>
              <a:rPr lang="en-US" sz="2100" i="1" dirty="0"/>
              <a:t>Does an owner or operator of units which  operate as backup units under the 5% annual capacity factor limit in 25 Pa. Code </a:t>
            </a:r>
            <a:r>
              <a:rPr lang="en-US" sz="2100" dirty="0"/>
              <a:t> §</a:t>
            </a:r>
            <a:r>
              <a:rPr lang="en-US" sz="2100" i="1" dirty="0"/>
              <a:t>129.97(c) need to have that limitation established as an enforceable permit limit prior to the January 2017 compliance date of the rule?</a:t>
            </a:r>
            <a:endParaRPr lang="en-US" sz="2100" dirty="0"/>
          </a:p>
          <a:p>
            <a:pPr marL="0" lvl="1"/>
            <a:r>
              <a:rPr lang="en-US" sz="2100" dirty="0" smtClean="0"/>
              <a:t> </a:t>
            </a:r>
            <a:endParaRPr lang="en-US" sz="2100" dirty="0"/>
          </a:p>
          <a:p>
            <a:pPr marL="0" lvl="1"/>
            <a:r>
              <a:rPr lang="en-US" sz="2100" b="1" dirty="0" smtClean="0"/>
              <a:t>DEP </a:t>
            </a:r>
            <a:r>
              <a:rPr lang="en-US" sz="2100" b="1" dirty="0"/>
              <a:t>Response:  </a:t>
            </a:r>
            <a:r>
              <a:rPr lang="en-US" sz="2100" dirty="0"/>
              <a:t>The owner or operator of backup units opting to operate under the 5% annual capacity factor to meet the presumptive RACT requirements prescribed </a:t>
            </a:r>
            <a:r>
              <a:rPr lang="en-US" sz="2100" dirty="0" smtClean="0"/>
              <a:t>in </a:t>
            </a:r>
            <a:r>
              <a:rPr lang="en-US" sz="2100" dirty="0"/>
              <a:t>§129.97(c) is not required  to include the 5% annual capacity factor limit as an enforceable permit in the operating permit prior to the compliance date of the rule, which is </a:t>
            </a:r>
            <a:r>
              <a:rPr lang="en-US" sz="2100" dirty="0" smtClean="0"/>
              <a:t>Jan. </a:t>
            </a:r>
            <a:r>
              <a:rPr lang="en-US" sz="2100" dirty="0"/>
              <a:t>1, 2017.  However, if such a unit is found to be operating in excess of the 5% annual capacity factor after the compliance date of </a:t>
            </a:r>
            <a:r>
              <a:rPr lang="en-US" sz="2100" dirty="0" smtClean="0"/>
              <a:t>Jan. </a:t>
            </a:r>
            <a:r>
              <a:rPr lang="en-US" sz="2100" dirty="0"/>
              <a:t>1, 2017, the unit will not be in compliance with </a:t>
            </a:r>
            <a:r>
              <a:rPr lang="en-US" sz="2100" dirty="0" smtClean="0"/>
              <a:t>the RACT </a:t>
            </a:r>
            <a:r>
              <a:rPr lang="en-US" sz="2100" dirty="0"/>
              <a:t>final-form regulation.</a:t>
            </a:r>
            <a:endParaRPr lang="en-US" sz="2100" dirty="0" smtClean="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45</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20943319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Questions </a:t>
              </a:r>
              <a:r>
                <a:rPr lang="en-US" sz="3200" dirty="0" smtClean="0">
                  <a:solidFill>
                    <a:schemeClr val="bg1"/>
                  </a:solidFill>
                </a:rPr>
                <a:t>and Answers</a:t>
              </a:r>
              <a:endParaRPr lang="en-US" sz="3200" dirty="0">
                <a:solidFill>
                  <a:schemeClr val="bg1"/>
                </a:solidFill>
              </a:endParaRPr>
            </a:p>
          </p:txBody>
        </p:sp>
      </p:grpSp>
      <p:sp>
        <p:nvSpPr>
          <p:cNvPr id="4102" name="Rectangle 1"/>
          <p:cNvSpPr>
            <a:spLocks noChangeArrowheads="1"/>
          </p:cNvSpPr>
          <p:nvPr/>
        </p:nvSpPr>
        <p:spPr bwMode="auto">
          <a:xfrm>
            <a:off x="288925" y="1404640"/>
            <a:ext cx="8321623" cy="4462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lvl="1"/>
            <a:r>
              <a:rPr lang="en-US" sz="2200" b="1" dirty="0"/>
              <a:t>Question:</a:t>
            </a:r>
            <a:r>
              <a:rPr lang="en-US" sz="2200" dirty="0"/>
              <a:t>  </a:t>
            </a:r>
            <a:r>
              <a:rPr lang="en-US" sz="2200" i="1" dirty="0"/>
              <a:t>Is stack testing required for a fuel expected to represent more than 1% of the unit’s annual fuel consumption?</a:t>
            </a:r>
            <a:endParaRPr lang="en-US" sz="2200" dirty="0"/>
          </a:p>
          <a:p>
            <a:pPr marL="0" lvl="1"/>
            <a:r>
              <a:rPr lang="en-US" sz="2200" dirty="0" smtClean="0"/>
              <a:t> </a:t>
            </a:r>
            <a:endParaRPr lang="en-US" sz="2200" dirty="0"/>
          </a:p>
          <a:p>
            <a:r>
              <a:rPr lang="en-US" sz="2200" b="1" dirty="0" smtClean="0"/>
              <a:t>DEP </a:t>
            </a:r>
            <a:r>
              <a:rPr lang="en-US" sz="2200" b="1" dirty="0"/>
              <a:t>Response:  </a:t>
            </a:r>
            <a:r>
              <a:rPr lang="en-US" sz="2200" dirty="0"/>
              <a:t>Yes.  Stack testing is required for a fuel expected to represent more than 1% of the unit’s annual fuel consumption</a:t>
            </a:r>
            <a:r>
              <a:rPr lang="en-US" sz="2200" dirty="0" smtClean="0"/>
              <a:t>.</a:t>
            </a:r>
          </a:p>
          <a:p>
            <a:endParaRPr lang="en-US" sz="2200" dirty="0"/>
          </a:p>
          <a:p>
            <a:pPr marL="0" lvl="1"/>
            <a:r>
              <a:rPr lang="en-US" sz="2200" b="1" dirty="0"/>
              <a:t>Question:</a:t>
            </a:r>
            <a:r>
              <a:rPr lang="en-US" sz="2200" dirty="0"/>
              <a:t>   </a:t>
            </a:r>
            <a:r>
              <a:rPr lang="en-US" sz="2200" i="1" dirty="0"/>
              <a:t>Can a NOx averaging plan include only a particular group of NOx sources in lieu of all </a:t>
            </a:r>
            <a:r>
              <a:rPr lang="en-US" sz="2200" i="1" dirty="0" smtClean="0"/>
              <a:t>NOx </a:t>
            </a:r>
            <a:r>
              <a:rPr lang="en-US" sz="2200" i="1" dirty="0"/>
              <a:t>sources in a facility?</a:t>
            </a:r>
            <a:endParaRPr lang="en-US" sz="2200" dirty="0"/>
          </a:p>
          <a:p>
            <a:pPr marL="0" lvl="1"/>
            <a:endParaRPr lang="en-US" sz="2200" dirty="0"/>
          </a:p>
          <a:p>
            <a:r>
              <a:rPr lang="en-US" sz="2200" b="1" dirty="0" smtClean="0"/>
              <a:t>DEP </a:t>
            </a:r>
            <a:r>
              <a:rPr lang="en-US" sz="2200" b="1" dirty="0"/>
              <a:t>Response:  </a:t>
            </a:r>
            <a:r>
              <a:rPr lang="en-US" sz="2200" dirty="0"/>
              <a:t>The provisions of 25 Pa. Code §129.98 can be applied system-wide, facility-wide, or to a subset or smaller group of sources within a system or facility.</a:t>
            </a:r>
          </a:p>
          <a:p>
            <a:endParaRPr lang="en-US" sz="20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46</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371781927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200" dirty="0" smtClean="0">
                  <a:solidFill>
                    <a:schemeClr val="bg1"/>
                  </a:solidFill>
                </a:rPr>
                <a:t>Questions </a:t>
              </a:r>
              <a:r>
                <a:rPr lang="en-US" sz="3200" dirty="0" smtClean="0">
                  <a:solidFill>
                    <a:schemeClr val="bg1"/>
                  </a:solidFill>
                </a:rPr>
                <a:t>and Answers</a:t>
              </a:r>
              <a:endParaRPr lang="en-US" sz="3200" dirty="0">
                <a:solidFill>
                  <a:schemeClr val="bg1"/>
                </a:solidFill>
              </a:endParaRPr>
            </a:p>
          </p:txBody>
        </p:sp>
      </p:grpSp>
      <p:sp>
        <p:nvSpPr>
          <p:cNvPr id="4102" name="Rectangle 1"/>
          <p:cNvSpPr>
            <a:spLocks noChangeArrowheads="1"/>
          </p:cNvSpPr>
          <p:nvPr/>
        </p:nvSpPr>
        <p:spPr bwMode="auto">
          <a:xfrm>
            <a:off x="288925" y="1219200"/>
            <a:ext cx="8382000"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endParaRPr lang="en-US" sz="2200" b="1" dirty="0" smtClean="0"/>
          </a:p>
          <a:p>
            <a:pPr lvl="0"/>
            <a:r>
              <a:rPr lang="en-US" sz="2800" b="1" dirty="0" smtClean="0"/>
              <a:t>Question</a:t>
            </a:r>
            <a:r>
              <a:rPr lang="en-US" sz="2800" b="1" dirty="0"/>
              <a:t>:</a:t>
            </a:r>
            <a:r>
              <a:rPr lang="en-US" sz="2800" dirty="0"/>
              <a:t>  </a:t>
            </a:r>
            <a:r>
              <a:rPr lang="en-US" sz="2800" i="1" dirty="0"/>
              <a:t>What changes must the owners or operators of applicable sources with </a:t>
            </a:r>
            <a:r>
              <a:rPr lang="en-US" sz="2800" i="1" dirty="0" smtClean="0"/>
              <a:t>d</a:t>
            </a:r>
            <a:r>
              <a:rPr lang="en-US" sz="2800" i="1" dirty="0" smtClean="0"/>
              <a:t>epartment-certified </a:t>
            </a:r>
            <a:r>
              <a:rPr lang="en-US" sz="2800" i="1" dirty="0"/>
              <a:t>CEMS make to demonstrate compliance with the rule?</a:t>
            </a:r>
            <a:endParaRPr lang="en-US" sz="2800" dirty="0"/>
          </a:p>
          <a:p>
            <a:r>
              <a:rPr lang="en-US" sz="2800" b="1" dirty="0"/>
              <a:t> </a:t>
            </a:r>
            <a:endParaRPr lang="en-US" sz="2800" dirty="0"/>
          </a:p>
          <a:p>
            <a:r>
              <a:rPr lang="en-US" sz="2800" b="1" dirty="0" smtClean="0"/>
              <a:t>DEP </a:t>
            </a:r>
            <a:r>
              <a:rPr lang="en-US" sz="2800" b="1" dirty="0"/>
              <a:t>Response:  </a:t>
            </a:r>
            <a:r>
              <a:rPr lang="en-US" sz="2800" dirty="0"/>
              <a:t>A monitoring plan must be submitted in the </a:t>
            </a:r>
            <a:r>
              <a:rPr lang="en-US" sz="2800" dirty="0" smtClean="0"/>
              <a:t>department’s </a:t>
            </a:r>
            <a:r>
              <a:rPr lang="en-US" sz="2800" dirty="0"/>
              <a:t>CEM Data Processing System (CEMDPS) by the owner or operator of the facility.  The monitoring plan should include any new emission and data availability standards required by the rule.</a:t>
            </a:r>
          </a:p>
          <a:p>
            <a:pPr marL="0" lvl="1"/>
            <a:r>
              <a:rPr lang="en-US" sz="2800" dirty="0" smtClean="0"/>
              <a:t> </a:t>
            </a:r>
            <a:endParaRPr lang="en-US" sz="2800" dirty="0"/>
          </a:p>
          <a:p>
            <a:endParaRPr lang="en-US" sz="20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47</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268481152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ubtitle 2"/>
          <p:cNvSpPr>
            <a:spLocks noGrp="1"/>
          </p:cNvSpPr>
          <p:nvPr>
            <p:ph type="subTitle" idx="1"/>
          </p:nvPr>
        </p:nvSpPr>
        <p:spPr>
          <a:xfrm>
            <a:off x="1143000" y="1524000"/>
            <a:ext cx="7162800" cy="4495800"/>
          </a:xfrm>
          <a:noFill/>
        </p:spPr>
        <p:txBody>
          <a:bodyPr>
            <a:normAutofit/>
          </a:bodyPr>
          <a:lstStyle/>
          <a:p>
            <a:endParaRPr lang="en-US" sz="2800" b="1" dirty="0" smtClean="0">
              <a:solidFill>
                <a:schemeClr val="tx1"/>
              </a:solidFill>
            </a:endParaRPr>
          </a:p>
          <a:p>
            <a:endParaRPr lang="en-US" sz="2800" b="1" dirty="0">
              <a:solidFill>
                <a:schemeClr val="tx1"/>
              </a:solidFill>
            </a:endParaRPr>
          </a:p>
          <a:p>
            <a:r>
              <a:rPr lang="en-US" sz="3600" b="1" dirty="0" smtClean="0">
                <a:solidFill>
                  <a:schemeClr val="tx1"/>
                </a:solidFill>
              </a:rPr>
              <a:t>Krishnan </a:t>
            </a:r>
            <a:r>
              <a:rPr lang="en-US" sz="3600" b="1" dirty="0">
                <a:solidFill>
                  <a:schemeClr val="tx1"/>
                </a:solidFill>
              </a:rPr>
              <a:t>Ramamurthy</a:t>
            </a:r>
          </a:p>
          <a:p>
            <a:r>
              <a:rPr lang="en-US" sz="3600" b="1" dirty="0">
                <a:solidFill>
                  <a:schemeClr val="tx1"/>
                </a:solidFill>
              </a:rPr>
              <a:t>Chief, Division of Permits</a:t>
            </a:r>
          </a:p>
          <a:p>
            <a:r>
              <a:rPr lang="en-US" sz="3600" b="1" dirty="0">
                <a:solidFill>
                  <a:schemeClr val="tx1"/>
                </a:solidFill>
              </a:rPr>
              <a:t>717-783-9476</a:t>
            </a:r>
          </a:p>
          <a:p>
            <a:r>
              <a:rPr lang="en-US" sz="3600" b="1" dirty="0">
                <a:solidFill>
                  <a:schemeClr val="tx1"/>
                </a:solidFill>
              </a:rPr>
              <a:t>kramamurth@pa.gov</a:t>
            </a:r>
            <a:endParaRPr lang="en-US" sz="3600" dirty="0"/>
          </a:p>
        </p:txBody>
      </p:sp>
      <p:pic>
        <p:nvPicPr>
          <p:cNvPr id="205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B7C47BFB-8A0C-4C32-BAF1-30F33FE31B99}" type="slidenum">
              <a:rPr lang="en-US" smtClean="0"/>
              <a:pPr>
                <a:defRPr/>
              </a:pPr>
              <a:t>48</a:t>
            </a:fld>
            <a:endParaRPr lang="en-US" dirty="0"/>
          </a:p>
        </p:txBody>
      </p:sp>
    </p:spTree>
    <p:extLst>
      <p:ext uri="{BB962C8B-B14F-4D97-AF65-F5344CB8AC3E}">
        <p14:creationId xmlns:p14="http://schemas.microsoft.com/office/powerpoint/2010/main" val="3905089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600" dirty="0" smtClean="0">
                  <a:solidFill>
                    <a:schemeClr val="bg1"/>
                  </a:solidFill>
                </a:rPr>
                <a:t>Overview of Final RACT II Regulation</a:t>
              </a:r>
              <a:endParaRPr lang="en-US" sz="3600" dirty="0">
                <a:solidFill>
                  <a:schemeClr val="bg1"/>
                </a:solidFill>
              </a:endParaRPr>
            </a:p>
          </p:txBody>
        </p:sp>
      </p:grpSp>
      <p:sp>
        <p:nvSpPr>
          <p:cNvPr id="3078" name="Rectangle 1"/>
          <p:cNvSpPr>
            <a:spLocks noChangeArrowheads="1"/>
          </p:cNvSpPr>
          <p:nvPr/>
        </p:nvSpPr>
        <p:spPr bwMode="auto">
          <a:xfrm>
            <a:off x="381001" y="1176338"/>
            <a:ext cx="8153399" cy="6340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defRPr/>
            </a:pPr>
            <a:r>
              <a:rPr lang="en-US" sz="2200" dirty="0" smtClean="0"/>
              <a:t>Definitions –25 Pa. Code §121.1</a:t>
            </a:r>
          </a:p>
          <a:p>
            <a:pPr>
              <a:defRPr/>
            </a:pPr>
            <a:endParaRPr lang="en-US" sz="2200" dirty="0" smtClean="0"/>
          </a:p>
          <a:p>
            <a:pPr lvl="1" indent="-457200">
              <a:buFont typeface="Arial" charset="0"/>
              <a:buChar char="•"/>
              <a:defRPr/>
            </a:pPr>
            <a:r>
              <a:rPr lang="en-US" sz="2200" dirty="0" smtClean="0"/>
              <a:t> Revised definitions include:</a:t>
            </a:r>
          </a:p>
          <a:p>
            <a:pPr lvl="3" indent="-457200">
              <a:buFont typeface="Wingdings" panose="05000000000000000000" pitchFamily="2" charset="2"/>
              <a:buChar char="Ø"/>
              <a:defRPr/>
            </a:pPr>
            <a:r>
              <a:rPr lang="en-US" sz="2200" dirty="0"/>
              <a:t>CEMS—Continuous emissions monitoring system</a:t>
            </a:r>
          </a:p>
          <a:p>
            <a:pPr lvl="3" indent="-457200">
              <a:buFont typeface="Wingdings" panose="05000000000000000000" pitchFamily="2" charset="2"/>
              <a:buChar char="Ø"/>
              <a:defRPr/>
            </a:pPr>
            <a:r>
              <a:rPr lang="en-US" sz="2200" dirty="0" smtClean="0"/>
              <a:t>Major NOx emitting facility</a:t>
            </a:r>
          </a:p>
          <a:p>
            <a:pPr lvl="3" indent="-457200">
              <a:buFont typeface="Wingdings" panose="05000000000000000000" pitchFamily="2" charset="2"/>
              <a:buChar char="Ø"/>
              <a:defRPr/>
            </a:pPr>
            <a:r>
              <a:rPr lang="en-US" sz="2200" dirty="0" smtClean="0"/>
              <a:t>Major VOC emitting facility</a:t>
            </a:r>
          </a:p>
          <a:p>
            <a:pPr lvl="3" indent="-457200">
              <a:buFont typeface="Wingdings" panose="05000000000000000000" pitchFamily="2" charset="2"/>
              <a:buChar char="Ø"/>
              <a:defRPr/>
            </a:pPr>
            <a:r>
              <a:rPr lang="en-US" sz="2200" dirty="0"/>
              <a:t>Stationary internal combustion engine or stationary reciprocating internal combustion engine</a:t>
            </a:r>
          </a:p>
          <a:p>
            <a:pPr lvl="3" indent="-457200">
              <a:buFont typeface="Wingdings" panose="05000000000000000000" pitchFamily="2" charset="2"/>
              <a:buChar char="Ø"/>
              <a:defRPr/>
            </a:pPr>
            <a:endParaRPr lang="en-US" sz="2200" dirty="0"/>
          </a:p>
          <a:p>
            <a:pPr lvl="2" indent="-457200">
              <a:buFont typeface="Arial" charset="0"/>
              <a:buChar char="•"/>
              <a:defRPr/>
            </a:pPr>
            <a:r>
              <a:rPr lang="en-US" sz="2200" dirty="0" smtClean="0"/>
              <a:t>New definitions include:</a:t>
            </a:r>
          </a:p>
          <a:p>
            <a:pPr lvl="3" indent="-457200">
              <a:buFont typeface="Wingdings" panose="05000000000000000000" pitchFamily="2" charset="2"/>
              <a:buChar char="Ø"/>
              <a:defRPr/>
            </a:pPr>
            <a:r>
              <a:rPr lang="en-US" sz="2200" dirty="0" smtClean="0"/>
              <a:t>Process heater</a:t>
            </a:r>
          </a:p>
          <a:p>
            <a:pPr lvl="3" indent="-457200">
              <a:buFont typeface="Wingdings" panose="05000000000000000000" pitchFamily="2" charset="2"/>
              <a:buChar char="Ø"/>
              <a:defRPr/>
            </a:pPr>
            <a:r>
              <a:rPr lang="en-US" sz="2200" dirty="0" smtClean="0"/>
              <a:t>Refinery gas</a:t>
            </a:r>
          </a:p>
          <a:p>
            <a:pPr lvl="3" indent="-457200">
              <a:buFont typeface="Wingdings" panose="05000000000000000000" pitchFamily="2" charset="2"/>
              <a:buChar char="Ø"/>
              <a:defRPr/>
            </a:pPr>
            <a:r>
              <a:rPr lang="en-US" sz="2200" dirty="0" smtClean="0"/>
              <a:t>Regenerative cycle combustion turbine</a:t>
            </a:r>
          </a:p>
          <a:p>
            <a:pPr lvl="3" indent="-457200">
              <a:buFont typeface="Wingdings" panose="05000000000000000000" pitchFamily="2" charset="2"/>
              <a:buChar char="Ø"/>
              <a:defRPr/>
            </a:pPr>
            <a:r>
              <a:rPr lang="en-US" sz="2200" dirty="0" smtClean="0"/>
              <a:t>Simple cycle combustion turbine</a:t>
            </a:r>
          </a:p>
          <a:p>
            <a:pPr lvl="3" indent="-457200">
              <a:buFont typeface="Wingdings" panose="05000000000000000000" pitchFamily="2" charset="2"/>
              <a:buChar char="Ø"/>
              <a:defRPr/>
            </a:pPr>
            <a:r>
              <a:rPr lang="en-US" sz="2200" dirty="0" smtClean="0"/>
              <a:t>Stationary combustion turbine</a:t>
            </a:r>
            <a:endParaRPr lang="en-US" sz="2400" dirty="0"/>
          </a:p>
          <a:p>
            <a:pPr marL="457200" indent="-457200">
              <a:buFont typeface="Wingdings" panose="05000000000000000000" pitchFamily="2" charset="2"/>
              <a:buChar char="Ø"/>
            </a:pPr>
            <a:endParaRPr lang="en-US" sz="2400" dirty="0"/>
          </a:p>
          <a:p>
            <a:pPr lvl="1" indent="-457200">
              <a:buFont typeface="Arial" charset="0"/>
              <a:buChar char="•"/>
              <a:defRPr/>
            </a:pPr>
            <a:endParaRPr lang="en-US" sz="2400" dirty="0" smtClean="0">
              <a:solidFill>
                <a:srgbClr val="000000"/>
              </a:solidFill>
            </a:endParaRPr>
          </a:p>
          <a:p>
            <a:pPr lvl="1" indent="-457200">
              <a:buFont typeface="Arial" charset="0"/>
              <a:buChar char="•"/>
              <a:defRPr/>
            </a:pPr>
            <a:endParaRPr lang="en-US" sz="2400" dirty="0">
              <a:solidFill>
                <a:srgbClr val="000000"/>
              </a:solidFill>
            </a:endParaRPr>
          </a:p>
        </p:txBody>
      </p:sp>
      <p:sp>
        <p:nvSpPr>
          <p:cNvPr id="2" name="Slide Number Placeholder 1"/>
          <p:cNvSpPr>
            <a:spLocks noGrp="1"/>
          </p:cNvSpPr>
          <p:nvPr>
            <p:ph type="sldNum" sz="quarter" idx="12"/>
          </p:nvPr>
        </p:nvSpPr>
        <p:spPr/>
        <p:txBody>
          <a:bodyPr/>
          <a:lstStyle/>
          <a:p>
            <a:pPr>
              <a:defRPr/>
            </a:pPr>
            <a:fld id="{2E9785A8-5BE7-42EF-96BA-022425AC2D45}" type="slidenum">
              <a:rPr lang="en-US" smtClean="0"/>
              <a:pPr>
                <a:defRPr/>
              </a:pPr>
              <a:t>5</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7500244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609652" y="378763"/>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600" dirty="0" smtClean="0">
                  <a:solidFill>
                    <a:schemeClr val="bg1"/>
                  </a:solidFill>
                </a:rPr>
                <a:t>Overview of Final RACT II Regulation </a:t>
              </a:r>
              <a:endParaRPr lang="en-US" sz="3600" dirty="0">
                <a:solidFill>
                  <a:schemeClr val="bg1"/>
                </a:solidFill>
              </a:endParaRPr>
            </a:p>
          </p:txBody>
        </p:sp>
      </p:grpSp>
      <p:sp>
        <p:nvSpPr>
          <p:cNvPr id="3078" name="Rectangle 1"/>
          <p:cNvSpPr>
            <a:spLocks noChangeArrowheads="1"/>
          </p:cNvSpPr>
          <p:nvPr/>
        </p:nvSpPr>
        <p:spPr bwMode="auto">
          <a:xfrm>
            <a:off x="381001" y="1176338"/>
            <a:ext cx="8153399" cy="5570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1" indent="-457200">
              <a:buFont typeface="Arial" charset="0"/>
              <a:buChar char="•"/>
              <a:defRPr/>
            </a:pPr>
            <a:r>
              <a:rPr lang="en-US" sz="2200" dirty="0"/>
              <a:t>25 Pa. Code</a:t>
            </a:r>
            <a:r>
              <a:rPr lang="en-US" sz="2200" dirty="0" smtClean="0"/>
              <a:t> </a:t>
            </a:r>
            <a:r>
              <a:rPr lang="en-US" sz="2200" dirty="0"/>
              <a:t>§129.96 – </a:t>
            </a:r>
            <a:r>
              <a:rPr lang="en-US" sz="2200" dirty="0" smtClean="0"/>
              <a:t>Applicability</a:t>
            </a:r>
          </a:p>
          <a:p>
            <a:pPr marL="0" lvl="1">
              <a:defRPr/>
            </a:pPr>
            <a:endParaRPr lang="en-US" sz="2200" dirty="0" smtClean="0"/>
          </a:p>
          <a:p>
            <a:pPr lvl="1" indent="-457200">
              <a:buFont typeface="Arial" charset="0"/>
              <a:buChar char="•"/>
              <a:defRPr/>
            </a:pPr>
            <a:r>
              <a:rPr lang="en-US" sz="2200" dirty="0"/>
              <a:t>25 Pa. Code</a:t>
            </a:r>
            <a:r>
              <a:rPr lang="en-US" sz="2200" dirty="0" smtClean="0"/>
              <a:t> </a:t>
            </a:r>
            <a:r>
              <a:rPr lang="en-US" sz="2200" dirty="0"/>
              <a:t>§129.97 – Presumptive RACT Requirements, RACT Emissions Limitations and Petition For Alternative Compliance Schedule</a:t>
            </a:r>
            <a:endParaRPr lang="en-US" sz="2200" dirty="0" smtClean="0"/>
          </a:p>
          <a:p>
            <a:pPr marL="0" lvl="1">
              <a:defRPr/>
            </a:pPr>
            <a:endParaRPr lang="en-US" sz="2200" dirty="0" smtClean="0"/>
          </a:p>
          <a:p>
            <a:pPr lvl="1" indent="-457200">
              <a:buFont typeface="Arial" charset="0"/>
              <a:buChar char="•"/>
              <a:defRPr/>
            </a:pPr>
            <a:r>
              <a:rPr lang="en-US" sz="2200" dirty="0"/>
              <a:t>25 Pa. Code</a:t>
            </a:r>
            <a:r>
              <a:rPr lang="en-US" sz="2200" dirty="0" smtClean="0"/>
              <a:t> </a:t>
            </a:r>
            <a:r>
              <a:rPr lang="en-US" sz="2200" dirty="0"/>
              <a:t>§129.98 – Facility-wide or System-Wide NO</a:t>
            </a:r>
            <a:r>
              <a:rPr lang="en-US" sz="2200" baseline="-25000" dirty="0"/>
              <a:t>X</a:t>
            </a:r>
            <a:r>
              <a:rPr lang="en-US" sz="2200" dirty="0"/>
              <a:t> Emissions Averaging Plan General Requirements </a:t>
            </a:r>
            <a:endParaRPr lang="en-US" sz="2200" dirty="0" smtClean="0"/>
          </a:p>
          <a:p>
            <a:pPr marL="0" lvl="1">
              <a:defRPr/>
            </a:pPr>
            <a:endParaRPr lang="en-US" sz="2200" dirty="0" smtClean="0"/>
          </a:p>
          <a:p>
            <a:pPr lvl="1" indent="-457200">
              <a:buFont typeface="Arial" charset="0"/>
              <a:buChar char="•"/>
              <a:defRPr/>
            </a:pPr>
            <a:r>
              <a:rPr lang="en-US" sz="2200" dirty="0"/>
              <a:t>25 Pa. Code</a:t>
            </a:r>
            <a:r>
              <a:rPr lang="en-US" sz="2200" dirty="0" smtClean="0"/>
              <a:t> </a:t>
            </a:r>
            <a:r>
              <a:rPr lang="en-US" sz="2200" dirty="0"/>
              <a:t>§129.99 – Alternative RACT Proposal and Petition for Alternative Compliance Schedule </a:t>
            </a:r>
            <a:endParaRPr lang="en-US" sz="2200" dirty="0" smtClean="0"/>
          </a:p>
          <a:p>
            <a:pPr marL="0" lvl="1">
              <a:defRPr/>
            </a:pPr>
            <a:endParaRPr lang="en-US" sz="2200" dirty="0" smtClean="0"/>
          </a:p>
          <a:p>
            <a:pPr lvl="1" indent="-457200">
              <a:buFont typeface="Arial" charset="0"/>
              <a:buChar char="•"/>
              <a:defRPr/>
            </a:pPr>
            <a:r>
              <a:rPr lang="en-US" sz="2200" dirty="0"/>
              <a:t>25 Pa. Code</a:t>
            </a:r>
            <a:r>
              <a:rPr lang="en-US" sz="2200" dirty="0" smtClean="0"/>
              <a:t> </a:t>
            </a:r>
            <a:r>
              <a:rPr lang="en-US" sz="2200" dirty="0"/>
              <a:t>§129.100 – Compliance Demonstration and Recordkeeping Requirements</a:t>
            </a:r>
          </a:p>
          <a:p>
            <a:pPr lvl="1" indent="-457200">
              <a:buFont typeface="Arial" charset="0"/>
              <a:buChar char="•"/>
              <a:defRPr/>
            </a:pPr>
            <a:endParaRPr lang="en-US" sz="2400" dirty="0" smtClean="0">
              <a:solidFill>
                <a:srgbClr val="000000"/>
              </a:solidFill>
            </a:endParaRPr>
          </a:p>
          <a:p>
            <a:pPr lvl="1" indent="-457200">
              <a:buFont typeface="Arial" charset="0"/>
              <a:buChar char="•"/>
              <a:defRPr/>
            </a:pPr>
            <a:endParaRPr lang="en-US" sz="2400" dirty="0">
              <a:solidFill>
                <a:srgbClr val="000000"/>
              </a:solidFill>
            </a:endParaRPr>
          </a:p>
        </p:txBody>
      </p:sp>
      <p:sp>
        <p:nvSpPr>
          <p:cNvPr id="2" name="Slide Number Placeholder 1"/>
          <p:cNvSpPr>
            <a:spLocks noGrp="1"/>
          </p:cNvSpPr>
          <p:nvPr>
            <p:ph type="sldNum" sz="quarter" idx="12"/>
          </p:nvPr>
        </p:nvSpPr>
        <p:spPr/>
        <p:txBody>
          <a:bodyPr/>
          <a:lstStyle/>
          <a:p>
            <a:pPr>
              <a:defRPr/>
            </a:pPr>
            <a:fld id="{2E9785A8-5BE7-42EF-96BA-022425AC2D45}" type="slidenum">
              <a:rPr lang="en-US" smtClean="0"/>
              <a:pPr>
                <a:defRPr/>
              </a:pPr>
              <a:t>6</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2565813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600" dirty="0" smtClean="0">
                  <a:solidFill>
                    <a:schemeClr val="bg1"/>
                  </a:solidFill>
                </a:rPr>
                <a:t>Final RACT II Regulation: Applicability</a:t>
              </a:r>
              <a:endParaRPr lang="en-US" sz="3600" dirty="0">
                <a:solidFill>
                  <a:schemeClr val="bg1"/>
                </a:solidFill>
              </a:endParaRPr>
            </a:p>
          </p:txBody>
        </p:sp>
      </p:grpSp>
      <p:sp>
        <p:nvSpPr>
          <p:cNvPr id="4102" name="Rectangle 1"/>
          <p:cNvSpPr>
            <a:spLocks noChangeArrowheads="1"/>
          </p:cNvSpPr>
          <p:nvPr/>
        </p:nvSpPr>
        <p:spPr bwMode="auto">
          <a:xfrm>
            <a:off x="288925" y="1219200"/>
            <a:ext cx="8382000" cy="560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indent="-342900">
              <a:buFont typeface="Arial" panose="020B0604020202020204" pitchFamily="34" charset="0"/>
              <a:buChar char="•"/>
            </a:pPr>
            <a:r>
              <a:rPr lang="en-US" sz="2200" dirty="0" smtClean="0"/>
              <a:t>The RACT II regulation applies to any owner or operator </a:t>
            </a:r>
            <a:r>
              <a:rPr lang="en-US" sz="2200" dirty="0"/>
              <a:t>of a </a:t>
            </a:r>
            <a:r>
              <a:rPr lang="en-US" sz="2200" dirty="0" smtClean="0"/>
              <a:t>“major NOx-emitting facility” </a:t>
            </a:r>
            <a:r>
              <a:rPr lang="en-US" sz="2200" dirty="0"/>
              <a:t>or a </a:t>
            </a:r>
            <a:r>
              <a:rPr lang="en-US" sz="2200" dirty="0" smtClean="0"/>
              <a:t>“major VOC- </a:t>
            </a:r>
            <a:r>
              <a:rPr lang="en-US" sz="2200" dirty="0"/>
              <a:t>emitting facility</a:t>
            </a:r>
            <a:r>
              <a:rPr lang="en-US" sz="2200" dirty="0" smtClean="0"/>
              <a:t>,” </a:t>
            </a:r>
            <a:r>
              <a:rPr lang="en-US" sz="2200" dirty="0"/>
              <a:t>or both, </a:t>
            </a:r>
            <a:r>
              <a:rPr lang="en-US" sz="2200" dirty="0" smtClean="0"/>
              <a:t>that existed on </a:t>
            </a:r>
            <a:r>
              <a:rPr lang="en-US" sz="2200" dirty="0"/>
              <a:t>or </a:t>
            </a:r>
            <a:r>
              <a:rPr lang="en-US" sz="2200" dirty="0" smtClean="0"/>
              <a:t>before </a:t>
            </a:r>
            <a:r>
              <a:rPr lang="en-US" sz="2200" b="1" u="sng" dirty="0" smtClean="0"/>
              <a:t>July </a:t>
            </a:r>
            <a:r>
              <a:rPr lang="en-US" sz="2200" b="1" u="sng" dirty="0"/>
              <a:t>20, </a:t>
            </a:r>
            <a:r>
              <a:rPr lang="en-US" sz="2200" b="1" u="sng" dirty="0" smtClean="0"/>
              <a:t>2012</a:t>
            </a:r>
            <a:r>
              <a:rPr lang="en-US" sz="2200" dirty="0" smtClean="0"/>
              <a:t>. [</a:t>
            </a:r>
            <a:r>
              <a:rPr lang="en-US" sz="2200" i="1" dirty="0" smtClean="0"/>
              <a:t>25 Pa. Code §129.96(a)</a:t>
            </a:r>
            <a:r>
              <a:rPr lang="en-US" sz="2200" dirty="0" smtClean="0"/>
              <a:t>]</a:t>
            </a:r>
          </a:p>
          <a:p>
            <a:pPr marL="342900" indent="-342900">
              <a:buFont typeface="Arial" panose="020B0604020202020204" pitchFamily="34" charset="0"/>
              <a:buChar char="•"/>
            </a:pPr>
            <a:endParaRPr lang="en-US" sz="2200" dirty="0"/>
          </a:p>
          <a:p>
            <a:pPr marL="342900" indent="-342900">
              <a:buFont typeface="Arial" panose="020B0604020202020204" pitchFamily="34" charset="0"/>
              <a:buChar char="•"/>
            </a:pPr>
            <a:r>
              <a:rPr lang="en-US" sz="2200" dirty="0" smtClean="0"/>
              <a:t>Note that for facilities in the southeast region, the 25 tons per year (TPY) thresholds for NOx and VOC  do not apply for RACT II purposes.  The statewide RACT II applicability thresholds for NOx and VOC are 100 and 50 TPY, respectively. [</a:t>
            </a:r>
            <a:r>
              <a:rPr lang="en-US" sz="2200" i="1" dirty="0" smtClean="0"/>
              <a:t>25 Pa. Code §121.1</a:t>
            </a:r>
            <a:r>
              <a:rPr lang="en-US" sz="2200" dirty="0" smtClean="0"/>
              <a:t>] </a:t>
            </a:r>
          </a:p>
          <a:p>
            <a:endParaRPr lang="en-US" sz="2200" dirty="0" smtClean="0"/>
          </a:p>
          <a:p>
            <a:pPr marL="1257300" lvl="2" indent="-342900">
              <a:buFont typeface="Wingdings" panose="05000000000000000000" pitchFamily="2" charset="2"/>
              <a:buChar char="Ø"/>
            </a:pPr>
            <a:r>
              <a:rPr lang="en-US" sz="2200" dirty="0" smtClean="0"/>
              <a:t>Due to Clean Air Act anti-backsliding provisions, the determinations made under RACT I still apply at the 25 TPY thresholds in the 5-county Philadelphia Area. </a:t>
            </a:r>
          </a:p>
          <a:p>
            <a:pPr marL="342900" indent="-342900">
              <a:buFont typeface="Arial" panose="020B0604020202020204" pitchFamily="34" charset="0"/>
              <a:buChar char="•"/>
            </a:pPr>
            <a:endParaRPr lang="en-US" sz="2200" dirty="0" smtClean="0"/>
          </a:p>
          <a:p>
            <a:pPr lvl="1"/>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7</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600" dirty="0">
                  <a:solidFill>
                    <a:schemeClr val="bg1"/>
                  </a:solidFill>
                </a:rPr>
                <a:t>Final RACT II Regulation: Applicability</a:t>
              </a:r>
            </a:p>
          </p:txBody>
        </p:sp>
      </p:grpSp>
      <p:sp>
        <p:nvSpPr>
          <p:cNvPr id="4102" name="Rectangle 1"/>
          <p:cNvSpPr>
            <a:spLocks noChangeArrowheads="1"/>
          </p:cNvSpPr>
          <p:nvPr/>
        </p:nvSpPr>
        <p:spPr bwMode="auto">
          <a:xfrm>
            <a:off x="288925" y="1219200"/>
            <a:ext cx="8474075" cy="560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indent="-342900">
              <a:buFont typeface="Arial" panose="020B0604020202020204" pitchFamily="34" charset="0"/>
              <a:buChar char="•"/>
            </a:pPr>
            <a:r>
              <a:rPr lang="en-US" sz="2200" dirty="0" smtClean="0"/>
              <a:t>In </a:t>
            </a:r>
            <a:r>
              <a:rPr lang="en-US" sz="2200" dirty="0"/>
              <a:t>accordance with 25 Pa. Code §129.96(d), an owner or operator of a facility seeking to become a minor facility for NOx and/or VOC to avoid RACT requirements must have practically enforceable emission limitations in </a:t>
            </a:r>
            <a:r>
              <a:rPr lang="en-US" sz="2200" dirty="0" smtClean="0"/>
              <a:t>a Plan Approval or Operating Permit issued by DEP before </a:t>
            </a:r>
            <a:r>
              <a:rPr lang="en-US" sz="2200" b="1" u="sng" dirty="0" smtClean="0"/>
              <a:t>Jan. </a:t>
            </a:r>
            <a:r>
              <a:rPr lang="en-US" sz="2200" b="1" u="sng" dirty="0"/>
              <a:t>1, 2017</a:t>
            </a:r>
            <a:r>
              <a:rPr lang="en-US" sz="2200" dirty="0" smtClean="0"/>
              <a:t>.</a:t>
            </a:r>
          </a:p>
          <a:p>
            <a:endParaRPr lang="en-US" sz="2200" dirty="0" smtClean="0"/>
          </a:p>
          <a:p>
            <a:pPr marL="342900" indent="-342900">
              <a:buFont typeface="Arial" panose="020B0604020202020204" pitchFamily="34" charset="0"/>
              <a:buChar char="•"/>
            </a:pPr>
            <a:r>
              <a:rPr lang="en-US" sz="2200" dirty="0" smtClean="0"/>
              <a:t>The RACT II regulation also </a:t>
            </a:r>
            <a:r>
              <a:rPr lang="en-US" sz="2200" dirty="0"/>
              <a:t>applies to owners or operators modifying their facility after July 20, 2012, that result in the source or facility  meeting the definition of a “major NOx-emitting facility” or a “major VOC emitting facility,” or both.   The modification of the facility includes construction of new sources and/or modification of existing sources. [</a:t>
            </a:r>
            <a:r>
              <a:rPr lang="en-US" sz="2200" i="1" dirty="0"/>
              <a:t>25 Pa. Code §129.96(b)</a:t>
            </a:r>
            <a:r>
              <a:rPr lang="en-US" sz="2200" dirty="0"/>
              <a:t>]</a:t>
            </a:r>
          </a:p>
          <a:p>
            <a:pPr marL="342900" indent="-342900">
              <a:buFont typeface="Arial" panose="020B0604020202020204" pitchFamily="34" charset="0"/>
              <a:buChar char="•"/>
            </a:pPr>
            <a:endParaRPr lang="en-US" sz="2200" dirty="0"/>
          </a:p>
          <a:p>
            <a:pPr marL="800100" lvl="1"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8</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805466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9"/>
          <p:cNvGrpSpPr>
            <a:grpSpLocks/>
          </p:cNvGrpSpPr>
          <p:nvPr/>
        </p:nvGrpSpPr>
        <p:grpSpPr bwMode="auto">
          <a:xfrm>
            <a:off x="288925" y="355600"/>
            <a:ext cx="8382000" cy="660400"/>
            <a:chOff x="288977" y="355144"/>
            <a:chExt cx="8382000" cy="661312"/>
          </a:xfrm>
        </p:grpSpPr>
        <p:pic>
          <p:nvPicPr>
            <p:cNvPr id="9" name="Picture 5" descr="Aging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977" y="355144"/>
              <a:ext cx="8382000" cy="66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533452" y="384641"/>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r>
                <a:rPr lang="en-US" sz="3600" dirty="0">
                  <a:solidFill>
                    <a:schemeClr val="bg1"/>
                  </a:solidFill>
                </a:rPr>
                <a:t>Final RACT II Regulation: Applicability</a:t>
              </a:r>
            </a:p>
          </p:txBody>
        </p:sp>
      </p:grpSp>
      <p:sp>
        <p:nvSpPr>
          <p:cNvPr id="4102" name="Rectangle 1"/>
          <p:cNvSpPr>
            <a:spLocks noChangeArrowheads="1"/>
          </p:cNvSpPr>
          <p:nvPr/>
        </p:nvSpPr>
        <p:spPr bwMode="auto">
          <a:xfrm>
            <a:off x="288925" y="1371600"/>
            <a:ext cx="8382000" cy="5570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indent="-342900">
              <a:buFont typeface="Arial" panose="020B0604020202020204" pitchFamily="34" charset="0"/>
              <a:buChar char="•"/>
            </a:pPr>
            <a:r>
              <a:rPr lang="en-US" sz="2200" dirty="0"/>
              <a:t>Owners and operators of facilities that are major </a:t>
            </a:r>
            <a:r>
              <a:rPr lang="en-US" sz="2200" dirty="0" smtClean="0"/>
              <a:t>facilities solely for </a:t>
            </a:r>
            <a:r>
              <a:rPr lang="en-US" sz="2200" dirty="0"/>
              <a:t>NOx </a:t>
            </a:r>
            <a:r>
              <a:rPr lang="en-US" sz="2200" dirty="0" smtClean="0"/>
              <a:t>emissions </a:t>
            </a:r>
            <a:r>
              <a:rPr lang="en-US" sz="2200" dirty="0"/>
              <a:t>are only subject to the NOx RACT requirements.  Likewise, owners and operators of facilities that are </a:t>
            </a:r>
            <a:r>
              <a:rPr lang="en-US" sz="2200" dirty="0" smtClean="0"/>
              <a:t>major facilities solely for VOC emissions are </a:t>
            </a:r>
            <a:r>
              <a:rPr lang="en-US" sz="2200" dirty="0"/>
              <a:t>only subject to the VOC RACT requirements.  </a:t>
            </a:r>
          </a:p>
          <a:p>
            <a:pPr marL="342900" indent="-342900">
              <a:buFont typeface="Arial" panose="020B0604020202020204" pitchFamily="34" charset="0"/>
              <a:buChar char="•"/>
            </a:pPr>
            <a:endParaRPr lang="en-US" sz="2200" dirty="0"/>
          </a:p>
          <a:p>
            <a:pPr marL="342900" indent="-342900">
              <a:buFont typeface="Arial" panose="020B0604020202020204" pitchFamily="34" charset="0"/>
              <a:buChar char="•"/>
            </a:pPr>
            <a:r>
              <a:rPr lang="en-US" sz="2200" dirty="0" smtClean="0"/>
              <a:t>The RACT II regulation applies as a “snapshot in time.”  RACT is evaluated for sources located at a major facility that existed on July 20, 2012.  New sources constructed after this date at a major facility are </a:t>
            </a:r>
            <a:r>
              <a:rPr lang="en-US" sz="2200" b="1" dirty="0" smtClean="0"/>
              <a:t>not</a:t>
            </a:r>
            <a:r>
              <a:rPr lang="en-US" sz="2200" dirty="0" smtClean="0"/>
              <a:t> subject to the RACT II requirements and do not require a RACT evaluation at this time.</a:t>
            </a:r>
          </a:p>
          <a:p>
            <a:pPr marL="1257300" lvl="2" indent="-342900">
              <a:buFont typeface="Wingdings" panose="05000000000000000000" pitchFamily="2" charset="2"/>
              <a:buChar char="Ø"/>
            </a:pPr>
            <a:r>
              <a:rPr lang="en-US" sz="2200" dirty="0" smtClean="0"/>
              <a:t>In addition to best available technology (BAT) requirements, nonattainment new source review (NNSR) may also apply to the facility.</a:t>
            </a:r>
          </a:p>
          <a:p>
            <a:pPr marL="800100" lvl="1" indent="-342900">
              <a:buFont typeface="Arial" panose="020B0604020202020204" pitchFamily="34" charset="0"/>
              <a:buChar char="•"/>
            </a:pPr>
            <a:endParaRPr lang="en-US" sz="2400" dirty="0"/>
          </a:p>
          <a:p>
            <a:pPr lvl="1"/>
            <a:endParaRPr lang="en-US" sz="2400" dirty="0" smtClean="0"/>
          </a:p>
        </p:txBody>
      </p:sp>
      <p:sp>
        <p:nvSpPr>
          <p:cNvPr id="2" name="Slide Number Placeholder 1"/>
          <p:cNvSpPr>
            <a:spLocks noGrp="1"/>
          </p:cNvSpPr>
          <p:nvPr>
            <p:ph type="sldNum" sz="quarter" idx="12"/>
          </p:nvPr>
        </p:nvSpPr>
        <p:spPr/>
        <p:txBody>
          <a:bodyPr/>
          <a:lstStyle/>
          <a:p>
            <a:pPr>
              <a:defRPr/>
            </a:pPr>
            <a:fld id="{C8666157-09AA-47AE-B542-6D0D9AA833E1}" type="slidenum">
              <a:rPr lang="en-US" smtClean="0"/>
              <a:pPr>
                <a:defRPr/>
              </a:pPr>
              <a:t>9</a:t>
            </a:fld>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40207" y="5974710"/>
            <a:ext cx="2363713" cy="502289"/>
          </a:xfrm>
          <a:prstGeom prst="rect">
            <a:avLst/>
          </a:prstGeom>
        </p:spPr>
      </p:pic>
    </p:spTree>
    <p:extLst>
      <p:ext uri="{BB962C8B-B14F-4D97-AF65-F5344CB8AC3E}">
        <p14:creationId xmlns:p14="http://schemas.microsoft.com/office/powerpoint/2010/main" val="2794555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5384</Words>
  <Application>Microsoft Office PowerPoint</Application>
  <PresentationFormat>On-screen Show (4:3)</PresentationFormat>
  <Paragraphs>759</Paragraphs>
  <Slides>48</Slides>
  <Notes>48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Calibri</vt:lpstr>
      <vt:lpstr>Wingdings</vt:lpstr>
      <vt:lpstr>Office Theme</vt:lpstr>
      <vt:lpstr>Additional RACT Requirements for  Major Sources of NOx and VOCs: Final Rule (25 Pa. Code Chapters 121 and 129)  RACT Overview and Implementation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2016-06-22T14:19:30Z</dcterms:created>
  <dcterms:modified xsi:type="dcterms:W3CDTF">2016-06-22T14:19:59Z</dcterms:modified>
</cp:coreProperties>
</file>