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77" r:id="rId2"/>
    <p:sldId id="275" r:id="rId3"/>
    <p:sldId id="301" r:id="rId4"/>
    <p:sldId id="270" r:id="rId5"/>
    <p:sldId id="302" r:id="rId6"/>
    <p:sldId id="282" r:id="rId7"/>
    <p:sldId id="294" r:id="rId8"/>
    <p:sldId id="281" r:id="rId9"/>
    <p:sldId id="291" r:id="rId10"/>
    <p:sldId id="295" r:id="rId11"/>
    <p:sldId id="290" r:id="rId12"/>
    <p:sldId id="296" r:id="rId13"/>
    <p:sldId id="286" r:id="rId14"/>
    <p:sldId id="297" r:id="rId15"/>
    <p:sldId id="292" r:id="rId16"/>
    <p:sldId id="298" r:id="rId17"/>
    <p:sldId id="274" r:id="rId18"/>
    <p:sldId id="299" r:id="rId19"/>
    <p:sldId id="287" r:id="rId20"/>
    <p:sldId id="300" r:id="rId21"/>
    <p:sldId id="257" r:id="rId22"/>
    <p:sldId id="283" r:id="rId23"/>
    <p:sldId id="261" r:id="rId24"/>
    <p:sldId id="284"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75740" autoAdjust="0"/>
  </p:normalViewPr>
  <p:slideViewPr>
    <p:cSldViewPr>
      <p:cViewPr>
        <p:scale>
          <a:sx n="94" d="100"/>
          <a:sy n="94" d="100"/>
        </p:scale>
        <p:origin x="-58"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A0A0204-47B5-475A-BEE1-F4848D76EFF8}" type="datetimeFigureOut">
              <a:rPr lang="en-US" smtClean="0"/>
              <a:t>4/4/2014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CC5E196-CAC0-498A-A830-7AA01D6C1FB3}" type="slidenum">
              <a:rPr lang="en-US" smtClean="0"/>
              <a:t>‹#›</a:t>
            </a:fld>
            <a:endParaRPr lang="en-US" dirty="0"/>
          </a:p>
        </p:txBody>
      </p:sp>
    </p:spTree>
    <p:extLst>
      <p:ext uri="{BB962C8B-B14F-4D97-AF65-F5344CB8AC3E}">
        <p14:creationId xmlns:p14="http://schemas.microsoft.com/office/powerpoint/2010/main" val="3441888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baseline="0" dirty="0" smtClean="0"/>
              <a:t> Grants and balances of the funds are provided in the packet.</a:t>
            </a:r>
            <a:endParaRPr lang="en-US" dirty="0"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22FF8DCB-3D3D-4902-8E67-E938B93AC554}" type="slidenum">
              <a:rPr lang="en-US" smtClean="0"/>
              <a:pPr eaLnBrk="1" hangingPunct="1"/>
              <a:t>2</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BDAA80EC-A345-4640-9D6E-7BA0DBD09F1C}" type="slidenum">
              <a:rPr lang="en-US" smtClean="0"/>
              <a:pPr eaLnBrk="1" hangingPunct="1"/>
              <a:t>11</a:t>
            </a:fld>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BDAA80EC-A345-4640-9D6E-7BA0DBD09F1C}" type="slidenum">
              <a:rPr lang="en-US" smtClean="0"/>
              <a:pPr eaLnBrk="1" hangingPunct="1"/>
              <a:t>12</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endParaRPr lang="en-US" dirty="0"/>
          </a:p>
        </p:txBody>
      </p:sp>
      <p:sp>
        <p:nvSpPr>
          <p:cNvPr id="4" name="Slide Number Placeholder 3"/>
          <p:cNvSpPr>
            <a:spLocks noGrp="1"/>
          </p:cNvSpPr>
          <p:nvPr>
            <p:ph type="sldNum" sz="quarter" idx="10"/>
          </p:nvPr>
        </p:nvSpPr>
        <p:spPr/>
        <p:txBody>
          <a:bodyPr/>
          <a:lstStyle/>
          <a:p>
            <a:fld id="{FCC5E196-CAC0-498A-A830-7AA01D6C1FB3}" type="slidenum">
              <a:rPr lang="en-US" smtClean="0"/>
              <a:t>13</a:t>
            </a:fld>
            <a:endParaRPr lang="en-US" dirty="0"/>
          </a:p>
        </p:txBody>
      </p:sp>
    </p:spTree>
    <p:extLst>
      <p:ext uri="{BB962C8B-B14F-4D97-AF65-F5344CB8AC3E}">
        <p14:creationId xmlns:p14="http://schemas.microsoft.com/office/powerpoint/2010/main" val="8860560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endParaRPr lang="en-US" dirty="0"/>
          </a:p>
        </p:txBody>
      </p:sp>
      <p:sp>
        <p:nvSpPr>
          <p:cNvPr id="4" name="Slide Number Placeholder 3"/>
          <p:cNvSpPr>
            <a:spLocks noGrp="1"/>
          </p:cNvSpPr>
          <p:nvPr>
            <p:ph type="sldNum" sz="quarter" idx="10"/>
          </p:nvPr>
        </p:nvSpPr>
        <p:spPr/>
        <p:txBody>
          <a:bodyPr/>
          <a:lstStyle/>
          <a:p>
            <a:fld id="{FCC5E196-CAC0-498A-A830-7AA01D6C1FB3}" type="slidenum">
              <a:rPr lang="en-US" smtClean="0"/>
              <a:t>14</a:t>
            </a:fld>
            <a:endParaRPr lang="en-US" dirty="0"/>
          </a:p>
        </p:txBody>
      </p:sp>
    </p:spTree>
    <p:extLst>
      <p:ext uri="{BB962C8B-B14F-4D97-AF65-F5344CB8AC3E}">
        <p14:creationId xmlns:p14="http://schemas.microsoft.com/office/powerpoint/2010/main" val="8860560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endParaRPr lang="en-US" dirty="0"/>
          </a:p>
        </p:txBody>
      </p:sp>
      <p:sp>
        <p:nvSpPr>
          <p:cNvPr id="4" name="Slide Number Placeholder 3"/>
          <p:cNvSpPr>
            <a:spLocks noGrp="1"/>
          </p:cNvSpPr>
          <p:nvPr>
            <p:ph type="sldNum" sz="quarter" idx="10"/>
          </p:nvPr>
        </p:nvSpPr>
        <p:spPr/>
        <p:txBody>
          <a:bodyPr/>
          <a:lstStyle/>
          <a:p>
            <a:fld id="{FCC5E196-CAC0-498A-A830-7AA01D6C1FB3}" type="slidenum">
              <a:rPr lang="en-US" smtClean="0"/>
              <a:t>15</a:t>
            </a:fld>
            <a:endParaRPr lang="en-US" dirty="0"/>
          </a:p>
        </p:txBody>
      </p:sp>
    </p:spTree>
    <p:extLst>
      <p:ext uri="{BB962C8B-B14F-4D97-AF65-F5344CB8AC3E}">
        <p14:creationId xmlns:p14="http://schemas.microsoft.com/office/powerpoint/2010/main" val="886056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endParaRPr lang="en-US" dirty="0"/>
          </a:p>
        </p:txBody>
      </p:sp>
      <p:sp>
        <p:nvSpPr>
          <p:cNvPr id="4" name="Slide Number Placeholder 3"/>
          <p:cNvSpPr>
            <a:spLocks noGrp="1"/>
          </p:cNvSpPr>
          <p:nvPr>
            <p:ph type="sldNum" sz="quarter" idx="10"/>
          </p:nvPr>
        </p:nvSpPr>
        <p:spPr/>
        <p:txBody>
          <a:bodyPr/>
          <a:lstStyle/>
          <a:p>
            <a:fld id="{FCC5E196-CAC0-498A-A830-7AA01D6C1FB3}" type="slidenum">
              <a:rPr lang="en-US" smtClean="0"/>
              <a:t>16</a:t>
            </a:fld>
            <a:endParaRPr lang="en-US" dirty="0"/>
          </a:p>
        </p:txBody>
      </p:sp>
    </p:spTree>
    <p:extLst>
      <p:ext uri="{BB962C8B-B14F-4D97-AF65-F5344CB8AC3E}">
        <p14:creationId xmlns:p14="http://schemas.microsoft.com/office/powerpoint/2010/main" val="8860560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4708" indent="-174708">
              <a:buFontTx/>
              <a:buChar char="-"/>
            </a:pPr>
            <a:r>
              <a:rPr lang="en-US" dirty="0" smtClean="0"/>
              <a:t>2010 solicitation</a:t>
            </a:r>
            <a:r>
              <a:rPr lang="en-US" baseline="0" dirty="0" smtClean="0"/>
              <a:t> was submitted via egrants as well.</a:t>
            </a:r>
            <a:endParaRPr lang="en-US" dirty="0"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FB625122-A702-4EDA-B6C3-FB9733B74FEE}" type="slidenum">
              <a:rPr lang="en-US" smtClean="0"/>
              <a:pPr eaLnBrk="1" hangingPunct="1"/>
              <a:t>17</a:t>
            </a:fld>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4708" indent="-174708">
              <a:buFontTx/>
              <a:buChar char="-"/>
            </a:pPr>
            <a:r>
              <a:rPr lang="en-US" dirty="0" smtClean="0"/>
              <a:t>2010 solicitation</a:t>
            </a:r>
            <a:r>
              <a:rPr lang="en-US" baseline="0" dirty="0" smtClean="0"/>
              <a:t> was submitted via egrants as well.</a:t>
            </a:r>
            <a:endParaRPr lang="en-US" dirty="0"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FB625122-A702-4EDA-B6C3-FB9733B74FEE}" type="slidenum">
              <a:rPr lang="en-US" smtClean="0"/>
              <a:pPr eaLnBrk="1" hangingPunct="1"/>
              <a:t>18</a:t>
            </a:fld>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dirty="0" smtClean="0"/>
              <a:t>(assumes minimal issues from board meeting and no changes to Energy Development plan that requires public comment) administratively process, approve, advertise/perform outreach and set up the electronic application package and publish solicitation guidelines </a:t>
            </a:r>
          </a:p>
          <a:p>
            <a:pPr marL="174708" indent="-174708">
              <a:buFontTx/>
              <a:buChar char="-"/>
            </a:pPr>
            <a:endParaRPr lang="en-US" dirty="0"/>
          </a:p>
        </p:txBody>
      </p:sp>
      <p:sp>
        <p:nvSpPr>
          <p:cNvPr id="4" name="Slide Number Placeholder 3"/>
          <p:cNvSpPr>
            <a:spLocks noGrp="1"/>
          </p:cNvSpPr>
          <p:nvPr>
            <p:ph type="sldNum" sz="quarter" idx="10"/>
          </p:nvPr>
        </p:nvSpPr>
        <p:spPr/>
        <p:txBody>
          <a:bodyPr/>
          <a:lstStyle/>
          <a:p>
            <a:fld id="{FCC5E196-CAC0-498A-A830-7AA01D6C1FB3}" type="slidenum">
              <a:rPr lang="en-US" smtClean="0"/>
              <a:t>19</a:t>
            </a:fld>
            <a:endParaRPr lang="en-US" dirty="0"/>
          </a:p>
        </p:txBody>
      </p:sp>
    </p:spTree>
    <p:extLst>
      <p:ext uri="{BB962C8B-B14F-4D97-AF65-F5344CB8AC3E}">
        <p14:creationId xmlns:p14="http://schemas.microsoft.com/office/powerpoint/2010/main" val="8860560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dirty="0" smtClean="0"/>
              <a:t>(assumes minimal issues from board meeting and no changes to Energy Development plan that requires public comment) administratively process, approve, advertise/perform outreach and set up the electronic application package and publish solicitation guidelines </a:t>
            </a:r>
          </a:p>
          <a:p>
            <a:pPr marL="174708" indent="-174708">
              <a:buFontTx/>
              <a:buChar char="-"/>
            </a:pPr>
            <a:endParaRPr lang="en-US" dirty="0"/>
          </a:p>
        </p:txBody>
      </p:sp>
      <p:sp>
        <p:nvSpPr>
          <p:cNvPr id="4" name="Slide Number Placeholder 3"/>
          <p:cNvSpPr>
            <a:spLocks noGrp="1"/>
          </p:cNvSpPr>
          <p:nvPr>
            <p:ph type="sldNum" sz="quarter" idx="10"/>
          </p:nvPr>
        </p:nvSpPr>
        <p:spPr/>
        <p:txBody>
          <a:bodyPr/>
          <a:lstStyle/>
          <a:p>
            <a:fld id="{FCC5E196-CAC0-498A-A830-7AA01D6C1FB3}" type="slidenum">
              <a:rPr lang="en-US" smtClean="0"/>
              <a:t>20</a:t>
            </a:fld>
            <a:endParaRPr lang="en-US" dirty="0"/>
          </a:p>
        </p:txBody>
      </p:sp>
    </p:spTree>
    <p:extLst>
      <p:ext uri="{BB962C8B-B14F-4D97-AF65-F5344CB8AC3E}">
        <p14:creationId xmlns:p14="http://schemas.microsoft.com/office/powerpoint/2010/main" val="886056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baseline="0" dirty="0" smtClean="0"/>
              <a:t> Grants and balances of the funds are provided in the packet.</a:t>
            </a:r>
            <a:endParaRPr lang="en-US" dirty="0"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22FF8DCB-3D3D-4902-8E67-E938B93AC554}" type="slidenum">
              <a:rPr lang="en-US" smtClean="0"/>
              <a:pPr eaLnBrk="1" hangingPunct="1"/>
              <a:t>3</a:t>
            </a:fld>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baseline="0" dirty="0" smtClean="0"/>
              <a:t>.</a:t>
            </a:r>
            <a:endParaRPr lang="en-US" dirty="0"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48B413D5-794C-4A24-95C1-D4870E7AD275}" type="slidenum">
              <a:rPr lang="en-US" smtClean="0"/>
              <a:pPr eaLnBrk="1" hangingPunct="1"/>
              <a:t>21</a:t>
            </a:fld>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Act 13 </a:t>
            </a:r>
            <a:r>
              <a:rPr lang="en-US" baseline="0" dirty="0" smtClean="0"/>
              <a:t>specified dollar amounts in each of 3 fiscal years; $10 million year 1, $7.5 year 2, $2.5 year 3.  Any unspent amounts roll into the subsequent year.  DEP is currently in the process of reviewing applications received in year 2, and we’re preparing to run the third round of Act 13 grants in the 2</a:t>
            </a:r>
            <a:r>
              <a:rPr lang="en-US" baseline="30000" dirty="0" smtClean="0"/>
              <a:t>nd</a:t>
            </a:r>
            <a:r>
              <a:rPr lang="en-US" baseline="0" dirty="0" smtClean="0"/>
              <a:t> half of 2014.  Since there are likely to be unspent funds from the first 2 rounds, the third round in 2014 will offer $2.5 million plus the rollover amount from Round 2.  Since we have not yet awarded Round 2, the specific amount available for round 3 is not yet known, but is expected to be in the range of about $6 million.     </a:t>
            </a:r>
          </a:p>
          <a:p>
            <a:pPr eaLnBrk="1" hangingPunct="1">
              <a:spcBef>
                <a:spcPct val="0"/>
              </a:spcBef>
            </a:pPr>
            <a:endParaRPr lang="en-US" baseline="0" dirty="0" smtClean="0"/>
          </a:p>
          <a:p>
            <a:pPr eaLnBrk="1" hangingPunct="1">
              <a:spcBef>
                <a:spcPct val="0"/>
              </a:spcBef>
            </a:pPr>
            <a:r>
              <a:rPr lang="en-US" dirty="0" smtClean="0"/>
              <a:t>IMPORTANT NOTE:  Rounds 1&amp;2 required 50% of total to be awarded to LTOs.   There is NO stipulation in Act 13 that any particular amount of Round 3 is awarded to LTOs.  This does not mean that LTOs</a:t>
            </a:r>
            <a:r>
              <a:rPr lang="en-US" baseline="0" dirty="0" smtClean="0"/>
              <a:t> should not apply, just that those applying need to be aware that they will be competing against the non-LTO/commercial sector in this upcoming grant round.  Based on our experience from the first 2 years, LTO applications are, in general not very comp</a:t>
            </a:r>
            <a:r>
              <a:rPr lang="en-US" dirty="0" smtClean="0"/>
              <a:t>etitive when compared to commercial sector applications. </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48B413D5-794C-4A24-95C1-D4870E7AD275}" type="slidenum">
              <a:rPr lang="en-US" smtClean="0"/>
              <a:pPr eaLnBrk="1" hangingPunct="1"/>
              <a:t>22</a:t>
            </a:fld>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41" indent="-171441">
              <a:spcBef>
                <a:spcPct val="0"/>
              </a:spcBef>
              <a:buFontTx/>
              <a:buChar char="-"/>
              <a:defRPr/>
            </a:pPr>
            <a:endParaRPr lang="en-US" dirty="0"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289DE5E9-478E-4E06-AA2C-A04EA8627883}" type="slidenum">
              <a:rPr lang="en-US" smtClean="0"/>
              <a:pPr eaLnBrk="1" hangingPunct="1"/>
              <a:t>23</a:t>
            </a:fld>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C5E196-CAC0-498A-A830-7AA01D6C1FB3}" type="slidenum">
              <a:rPr lang="en-US" smtClean="0"/>
              <a:t>24</a:t>
            </a:fld>
            <a:endParaRPr lang="en-US" dirty="0"/>
          </a:p>
        </p:txBody>
      </p:sp>
    </p:spTree>
    <p:extLst>
      <p:ext uri="{BB962C8B-B14F-4D97-AF65-F5344CB8AC3E}">
        <p14:creationId xmlns:p14="http://schemas.microsoft.com/office/powerpoint/2010/main" val="2323399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Funds acquired through claw-back from</a:t>
            </a:r>
            <a:r>
              <a:rPr lang="en-US" baseline="0" dirty="0" smtClean="0"/>
              <a:t> project that did not fully expend grant dollars or projects that failed to perform, complete scopes of work.</a:t>
            </a:r>
          </a:p>
          <a:p>
            <a:r>
              <a:rPr lang="en-US" baseline="0" dirty="0" smtClean="0"/>
              <a:t>About 15% failure rate.</a:t>
            </a:r>
            <a:endParaRPr lang="en-US" dirty="0"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22FF8DCB-3D3D-4902-8E67-E938B93AC554}" type="slidenum">
              <a:rPr lang="en-US" smtClean="0"/>
              <a:pPr eaLnBrk="1" hangingPunct="1"/>
              <a:t>4</a:t>
            </a:fld>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Funds acquired through claw-back from</a:t>
            </a:r>
            <a:r>
              <a:rPr lang="en-US" baseline="0" dirty="0" smtClean="0"/>
              <a:t> project that did not fully expend grant dollars or projects that failed to perform, complete scopes of work.</a:t>
            </a:r>
          </a:p>
          <a:p>
            <a:r>
              <a:rPr lang="en-US" baseline="0" dirty="0" smtClean="0"/>
              <a:t>About 15% failure rate.</a:t>
            </a:r>
            <a:endParaRPr lang="en-US" dirty="0"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22FF8DCB-3D3D-4902-8E67-E938B93AC554}" type="slidenum">
              <a:rPr lang="en-US" smtClean="0"/>
              <a:pPr eaLnBrk="1" hangingPunct="1"/>
              <a:t>5</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Grants</a:t>
            </a:r>
            <a:r>
              <a:rPr lang="en-US" baseline="0" dirty="0" smtClean="0"/>
              <a:t> or Loans is a decision of the board.  Could be specified up front or could ask in application which they prefer. </a:t>
            </a:r>
            <a:endParaRPr lang="en-US" dirty="0" smtClean="0"/>
          </a:p>
        </p:txBody>
      </p:sp>
      <p:sp>
        <p:nvSpPr>
          <p:cNvPr id="4" name="Slide Number Placeholder 3"/>
          <p:cNvSpPr>
            <a:spLocks noGrp="1"/>
          </p:cNvSpPr>
          <p:nvPr>
            <p:ph type="sldNum" sz="quarter" idx="10"/>
          </p:nvPr>
        </p:nvSpPr>
        <p:spPr/>
        <p:txBody>
          <a:bodyPr/>
          <a:lstStyle/>
          <a:p>
            <a:fld id="{FCC5E196-CAC0-498A-A830-7AA01D6C1FB3}" type="slidenum">
              <a:rPr lang="en-US" smtClean="0"/>
              <a:t>6</a:t>
            </a:fld>
            <a:endParaRPr lang="en-US" dirty="0"/>
          </a:p>
        </p:txBody>
      </p:sp>
    </p:spTree>
    <p:extLst>
      <p:ext uri="{BB962C8B-B14F-4D97-AF65-F5344CB8AC3E}">
        <p14:creationId xmlns:p14="http://schemas.microsoft.com/office/powerpoint/2010/main" val="2888601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41" indent="-171441">
              <a:spcBef>
                <a:spcPct val="0"/>
              </a:spcBef>
              <a:buFontTx/>
              <a:buChar char="-"/>
              <a:defRPr/>
            </a:pPr>
            <a:endParaRPr lang="en-US" dirty="0"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289DE5E9-478E-4E06-AA2C-A04EA8627883}" type="slidenum">
              <a:rPr lang="en-US" smtClean="0"/>
              <a:pPr eaLnBrk="1" hangingPunct="1"/>
              <a:t>7</a:t>
            </a:fld>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BDAA80EC-A345-4640-9D6E-7BA0DBD09F1C}" type="slidenum">
              <a:rPr lang="en-US" smtClean="0"/>
              <a:pPr eaLnBrk="1" hangingPunct="1"/>
              <a:t>8</a:t>
            </a:fld>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a:t>
            </a:r>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BDAA80EC-A345-4640-9D6E-7BA0DBD09F1C}" type="slidenum">
              <a:rPr lang="en-US" smtClean="0"/>
              <a:pPr eaLnBrk="1" hangingPunct="1"/>
              <a:t>9</a:t>
            </a:fld>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I suspect we’re going to get requests for PEDA to pay for CNG fuel station infrastructure.  Maybe this is something that needs to be discussed with the Board? If we want to rule it out, we should take it</a:t>
            </a:r>
            <a:r>
              <a:rPr lang="en-US" baseline="0" dirty="0" smtClean="0"/>
              <a:t> out of</a:t>
            </a:r>
            <a:r>
              <a:rPr lang="en-US" dirty="0" smtClean="0"/>
              <a:t> here.  Otherwise, if the Board wants fueling infrastructure to be included….  A suggestion:  If PEDA allows standard CNG fueling projects to be included, ensure that all projects result in full public accessibility and maybe consider capping these request at $250k.</a:t>
            </a:r>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09" indent="-285734" eaLnBrk="0" hangingPunct="0">
              <a:defRPr>
                <a:solidFill>
                  <a:schemeClr val="tx1"/>
                </a:solidFill>
                <a:latin typeface="Calibri" pitchFamily="34" charset="0"/>
              </a:defRPr>
            </a:lvl2pPr>
            <a:lvl3pPr marL="1142937" indent="-228587" eaLnBrk="0" hangingPunct="0">
              <a:defRPr>
                <a:solidFill>
                  <a:schemeClr val="tx1"/>
                </a:solidFill>
                <a:latin typeface="Calibri" pitchFamily="34" charset="0"/>
              </a:defRPr>
            </a:lvl3pPr>
            <a:lvl4pPr marL="1600111" indent="-228587" eaLnBrk="0" hangingPunct="0">
              <a:defRPr>
                <a:solidFill>
                  <a:schemeClr val="tx1"/>
                </a:solidFill>
                <a:latin typeface="Calibri" pitchFamily="34" charset="0"/>
              </a:defRPr>
            </a:lvl4pPr>
            <a:lvl5pPr marL="2057287" indent="-228587" eaLnBrk="0" hangingPunct="0">
              <a:defRPr>
                <a:solidFill>
                  <a:schemeClr val="tx1"/>
                </a:solidFill>
                <a:latin typeface="Calibri" pitchFamily="34" charset="0"/>
              </a:defRPr>
            </a:lvl5pPr>
            <a:lvl6pPr marL="2514461" indent="-228587" eaLnBrk="0" fontAlgn="base" hangingPunct="0">
              <a:spcBef>
                <a:spcPct val="0"/>
              </a:spcBef>
              <a:spcAft>
                <a:spcPct val="0"/>
              </a:spcAft>
              <a:defRPr>
                <a:solidFill>
                  <a:schemeClr val="tx1"/>
                </a:solidFill>
                <a:latin typeface="Calibri" pitchFamily="34" charset="0"/>
              </a:defRPr>
            </a:lvl6pPr>
            <a:lvl7pPr marL="2971635" indent="-228587" eaLnBrk="0" fontAlgn="base" hangingPunct="0">
              <a:spcBef>
                <a:spcPct val="0"/>
              </a:spcBef>
              <a:spcAft>
                <a:spcPct val="0"/>
              </a:spcAft>
              <a:defRPr>
                <a:solidFill>
                  <a:schemeClr val="tx1"/>
                </a:solidFill>
                <a:latin typeface="Calibri" pitchFamily="34" charset="0"/>
              </a:defRPr>
            </a:lvl7pPr>
            <a:lvl8pPr marL="3428811" indent="-228587" eaLnBrk="0" fontAlgn="base" hangingPunct="0">
              <a:spcBef>
                <a:spcPct val="0"/>
              </a:spcBef>
              <a:spcAft>
                <a:spcPct val="0"/>
              </a:spcAft>
              <a:defRPr>
                <a:solidFill>
                  <a:schemeClr val="tx1"/>
                </a:solidFill>
                <a:latin typeface="Calibri" pitchFamily="34" charset="0"/>
              </a:defRPr>
            </a:lvl8pPr>
            <a:lvl9pPr marL="3885985" indent="-228587" eaLnBrk="0" fontAlgn="base" hangingPunct="0">
              <a:spcBef>
                <a:spcPct val="0"/>
              </a:spcBef>
              <a:spcAft>
                <a:spcPct val="0"/>
              </a:spcAft>
              <a:defRPr>
                <a:solidFill>
                  <a:schemeClr val="tx1"/>
                </a:solidFill>
                <a:latin typeface="Calibri" pitchFamily="34" charset="0"/>
              </a:defRPr>
            </a:lvl9pPr>
          </a:lstStyle>
          <a:p>
            <a:pPr eaLnBrk="1" hangingPunct="1"/>
            <a:fld id="{BDAA80EC-A345-4640-9D6E-7BA0DBD09F1C}" type="slidenum">
              <a:rPr lang="en-US" smtClean="0"/>
              <a:pPr eaLnBrk="1" hangingPunct="1"/>
              <a:t>10</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191CF9-957B-41C5-BCAC-34864313DE77}" type="datetime1">
              <a:rPr lang="en-US" smtClean="0"/>
              <a:t>4/4/2014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0674EC-7BD1-4DE1-B239-15B2ED553B20}" type="slidenum">
              <a:rPr lang="en-US" smtClean="0"/>
              <a:t>‹#›</a:t>
            </a:fld>
            <a:endParaRPr lang="en-US" dirty="0"/>
          </a:p>
        </p:txBody>
      </p:sp>
    </p:spTree>
    <p:extLst>
      <p:ext uri="{BB962C8B-B14F-4D97-AF65-F5344CB8AC3E}">
        <p14:creationId xmlns:p14="http://schemas.microsoft.com/office/powerpoint/2010/main" val="2700939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C10E7D-3E72-41F2-BBDD-DC9AB419D635}" type="datetime1">
              <a:rPr lang="en-US" smtClean="0"/>
              <a:t>4/4/2014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0674EC-7BD1-4DE1-B239-15B2ED553B20}" type="slidenum">
              <a:rPr lang="en-US" smtClean="0"/>
              <a:t>‹#›</a:t>
            </a:fld>
            <a:endParaRPr lang="en-US" dirty="0"/>
          </a:p>
        </p:txBody>
      </p:sp>
    </p:spTree>
    <p:extLst>
      <p:ext uri="{BB962C8B-B14F-4D97-AF65-F5344CB8AC3E}">
        <p14:creationId xmlns:p14="http://schemas.microsoft.com/office/powerpoint/2010/main" val="354441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70A97E-19FB-4114-9CF1-B8261147545C}" type="datetime1">
              <a:rPr lang="en-US" smtClean="0"/>
              <a:t>4/4/2014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0674EC-7BD1-4DE1-B239-15B2ED553B20}" type="slidenum">
              <a:rPr lang="en-US" smtClean="0"/>
              <a:t>‹#›</a:t>
            </a:fld>
            <a:endParaRPr lang="en-US" dirty="0"/>
          </a:p>
        </p:txBody>
      </p:sp>
    </p:spTree>
    <p:extLst>
      <p:ext uri="{BB962C8B-B14F-4D97-AF65-F5344CB8AC3E}">
        <p14:creationId xmlns:p14="http://schemas.microsoft.com/office/powerpoint/2010/main" val="3451514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D17442-394A-44EA-8AA9-DB33D2557EE5}" type="datetime1">
              <a:rPr lang="en-US" smtClean="0"/>
              <a:t>4/4/2014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0674EC-7BD1-4DE1-B239-15B2ED553B20}" type="slidenum">
              <a:rPr lang="en-US" smtClean="0"/>
              <a:t>‹#›</a:t>
            </a:fld>
            <a:endParaRPr lang="en-US" dirty="0"/>
          </a:p>
        </p:txBody>
      </p:sp>
    </p:spTree>
    <p:extLst>
      <p:ext uri="{BB962C8B-B14F-4D97-AF65-F5344CB8AC3E}">
        <p14:creationId xmlns:p14="http://schemas.microsoft.com/office/powerpoint/2010/main" val="3571151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13D1AF-925E-49C0-B8F5-05189D4DEFE4}" type="datetime1">
              <a:rPr lang="en-US" smtClean="0"/>
              <a:t>4/4/2014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0674EC-7BD1-4DE1-B239-15B2ED553B20}" type="slidenum">
              <a:rPr lang="en-US" smtClean="0"/>
              <a:t>‹#›</a:t>
            </a:fld>
            <a:endParaRPr lang="en-US" dirty="0"/>
          </a:p>
        </p:txBody>
      </p:sp>
    </p:spTree>
    <p:extLst>
      <p:ext uri="{BB962C8B-B14F-4D97-AF65-F5344CB8AC3E}">
        <p14:creationId xmlns:p14="http://schemas.microsoft.com/office/powerpoint/2010/main" val="2913664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4D3250-E236-4008-98DD-4E250F1ED983}" type="datetime1">
              <a:rPr lang="en-US" smtClean="0"/>
              <a:t>4/4/2014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0674EC-7BD1-4DE1-B239-15B2ED553B20}" type="slidenum">
              <a:rPr lang="en-US" smtClean="0"/>
              <a:t>‹#›</a:t>
            </a:fld>
            <a:endParaRPr lang="en-US" dirty="0"/>
          </a:p>
        </p:txBody>
      </p:sp>
    </p:spTree>
    <p:extLst>
      <p:ext uri="{BB962C8B-B14F-4D97-AF65-F5344CB8AC3E}">
        <p14:creationId xmlns:p14="http://schemas.microsoft.com/office/powerpoint/2010/main" val="1961075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C43DAA-247B-48B9-A3FF-CBA827CC39A1}" type="datetime1">
              <a:rPr lang="en-US" smtClean="0"/>
              <a:t>4/4/2014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B0674EC-7BD1-4DE1-B239-15B2ED553B20}" type="slidenum">
              <a:rPr lang="en-US" smtClean="0"/>
              <a:t>‹#›</a:t>
            </a:fld>
            <a:endParaRPr lang="en-US" dirty="0"/>
          </a:p>
        </p:txBody>
      </p:sp>
    </p:spTree>
    <p:extLst>
      <p:ext uri="{BB962C8B-B14F-4D97-AF65-F5344CB8AC3E}">
        <p14:creationId xmlns:p14="http://schemas.microsoft.com/office/powerpoint/2010/main" val="2865416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EE347D-E95E-4AA8-9C72-AB165033ADDA}" type="datetime1">
              <a:rPr lang="en-US" smtClean="0"/>
              <a:t>4/4/2014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B0674EC-7BD1-4DE1-B239-15B2ED553B20}" type="slidenum">
              <a:rPr lang="en-US" smtClean="0"/>
              <a:t>‹#›</a:t>
            </a:fld>
            <a:endParaRPr lang="en-US" dirty="0"/>
          </a:p>
        </p:txBody>
      </p:sp>
    </p:spTree>
    <p:extLst>
      <p:ext uri="{BB962C8B-B14F-4D97-AF65-F5344CB8AC3E}">
        <p14:creationId xmlns:p14="http://schemas.microsoft.com/office/powerpoint/2010/main" val="306499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442BA4-14AD-40B7-A964-460F489B9C0A}" type="datetime1">
              <a:rPr lang="en-US" smtClean="0"/>
              <a:t>4/4/2014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B0674EC-7BD1-4DE1-B239-15B2ED553B20}" type="slidenum">
              <a:rPr lang="en-US" smtClean="0"/>
              <a:t>‹#›</a:t>
            </a:fld>
            <a:endParaRPr lang="en-US" dirty="0"/>
          </a:p>
        </p:txBody>
      </p:sp>
    </p:spTree>
    <p:extLst>
      <p:ext uri="{BB962C8B-B14F-4D97-AF65-F5344CB8AC3E}">
        <p14:creationId xmlns:p14="http://schemas.microsoft.com/office/powerpoint/2010/main" val="3034303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BD0DFC-17F3-4E43-B932-BFE513A19D2F}" type="datetime1">
              <a:rPr lang="en-US" smtClean="0"/>
              <a:t>4/4/2014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0674EC-7BD1-4DE1-B239-15B2ED553B20}" type="slidenum">
              <a:rPr lang="en-US" smtClean="0"/>
              <a:t>‹#›</a:t>
            </a:fld>
            <a:endParaRPr lang="en-US" dirty="0"/>
          </a:p>
        </p:txBody>
      </p:sp>
    </p:spTree>
    <p:extLst>
      <p:ext uri="{BB962C8B-B14F-4D97-AF65-F5344CB8AC3E}">
        <p14:creationId xmlns:p14="http://schemas.microsoft.com/office/powerpoint/2010/main" val="2626568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FCF3EE-445D-440A-897E-9F084B95CC13}" type="datetime1">
              <a:rPr lang="en-US" smtClean="0"/>
              <a:t>4/4/2014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0674EC-7BD1-4DE1-B239-15B2ED553B20}" type="slidenum">
              <a:rPr lang="en-US" smtClean="0"/>
              <a:t>‹#›</a:t>
            </a:fld>
            <a:endParaRPr lang="en-US" dirty="0"/>
          </a:p>
        </p:txBody>
      </p:sp>
    </p:spTree>
    <p:extLst>
      <p:ext uri="{BB962C8B-B14F-4D97-AF65-F5344CB8AC3E}">
        <p14:creationId xmlns:p14="http://schemas.microsoft.com/office/powerpoint/2010/main" val="485168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7E1160-8193-42DF-9F43-0BB4E3B01BC0}" type="datetime1">
              <a:rPr lang="en-US" smtClean="0"/>
              <a:t>4/4/2014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0674EC-7BD1-4DE1-B239-15B2ED553B20}" type="slidenum">
              <a:rPr lang="en-US" smtClean="0"/>
              <a:t>‹#›</a:t>
            </a:fld>
            <a:endParaRPr lang="en-US" dirty="0"/>
          </a:p>
        </p:txBody>
      </p:sp>
    </p:spTree>
    <p:extLst>
      <p:ext uri="{BB962C8B-B14F-4D97-AF65-F5344CB8AC3E}">
        <p14:creationId xmlns:p14="http://schemas.microsoft.com/office/powerpoint/2010/main" val="130186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hyperlink" Target="http://www.grants.dcnr.state.pa.u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114300" y="2209800"/>
            <a:ext cx="8915400" cy="1470025"/>
          </a:xfrm>
        </p:spPr>
        <p:txBody>
          <a:bodyPr>
            <a:normAutofit/>
          </a:bodyPr>
          <a:lstStyle/>
          <a:p>
            <a:r>
              <a:rPr lang="en-US" b="1" dirty="0" smtClean="0"/>
              <a:t>2014 </a:t>
            </a:r>
            <a:r>
              <a:rPr lang="en-US" b="1" dirty="0"/>
              <a:t>Financial </a:t>
            </a:r>
            <a:r>
              <a:rPr lang="en-US" b="1" dirty="0" smtClean="0"/>
              <a:t>Assistance </a:t>
            </a:r>
          </a:p>
        </p:txBody>
      </p:sp>
      <p:pic>
        <p:nvPicPr>
          <p:cNvPr id="5" name="Picture 7" descr="\\pa.lcl\epshares\LogoTemplates\DEP PowerPoint headers\POLICYTEMPLAT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1" cy="117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ubtitle 1"/>
          <p:cNvSpPr>
            <a:spLocks noGrp="1"/>
          </p:cNvSpPr>
          <p:nvPr>
            <p:ph type="subTitle" idx="1"/>
          </p:nvPr>
        </p:nvSpPr>
        <p:spPr/>
        <p:txBody>
          <a:bodyPr/>
          <a:lstStyle/>
          <a:p>
            <a:r>
              <a:rPr lang="en-US" dirty="0" smtClean="0">
                <a:solidFill>
                  <a:schemeClr val="tx1"/>
                </a:solidFill>
              </a:rPr>
              <a:t>PEDA Board Meeting</a:t>
            </a:r>
          </a:p>
          <a:p>
            <a:r>
              <a:rPr lang="en-US" dirty="0">
                <a:solidFill>
                  <a:schemeClr val="tx1"/>
                </a:solidFill>
              </a:rPr>
              <a:t>April </a:t>
            </a:r>
            <a:r>
              <a:rPr lang="en-US" dirty="0" smtClean="0">
                <a:solidFill>
                  <a:schemeClr val="tx1"/>
                </a:solidFill>
              </a:rPr>
              <a:t>7, </a:t>
            </a:r>
            <a:r>
              <a:rPr lang="en-US" dirty="0">
                <a:solidFill>
                  <a:schemeClr val="tx1"/>
                </a:solidFill>
              </a:rPr>
              <a:t>2014</a:t>
            </a:r>
          </a:p>
          <a:p>
            <a:endParaRPr lang="en-US" dirty="0"/>
          </a:p>
        </p:txBody>
      </p:sp>
      <p:sp>
        <p:nvSpPr>
          <p:cNvPr id="3" name="Slide Number Placeholder 2"/>
          <p:cNvSpPr>
            <a:spLocks noGrp="1"/>
          </p:cNvSpPr>
          <p:nvPr>
            <p:ph type="sldNum" sz="quarter" idx="12"/>
          </p:nvPr>
        </p:nvSpPr>
        <p:spPr/>
        <p:txBody>
          <a:bodyPr/>
          <a:lstStyle/>
          <a:p>
            <a:fld id="{DB0674EC-7BD1-4DE1-B239-15B2ED553B20}" type="slidenum">
              <a:rPr lang="en-US" smtClean="0"/>
              <a:t>1</a:t>
            </a:fld>
            <a:endParaRPr lang="en-US" dirty="0"/>
          </a:p>
        </p:txBody>
      </p:sp>
    </p:spTree>
    <p:extLst>
      <p:ext uri="{BB962C8B-B14F-4D97-AF65-F5344CB8AC3E}">
        <p14:creationId xmlns:p14="http://schemas.microsoft.com/office/powerpoint/2010/main" val="25266484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20059" y="1302887"/>
            <a:ext cx="8686800" cy="3678237"/>
          </a:xfrm>
        </p:spPr>
        <p:txBody>
          <a:bodyPr>
            <a:normAutofit/>
          </a:bodyPr>
          <a:lstStyle/>
          <a:p>
            <a:pPr marL="0" indent="0">
              <a:buNone/>
              <a:defRPr/>
            </a:pPr>
            <a:endParaRPr lang="en-US" sz="2400" dirty="0"/>
          </a:p>
          <a:p>
            <a:pPr marL="0" indent="0">
              <a:buNone/>
              <a:defRPr/>
            </a:pPr>
            <a:endParaRPr lang="en-US" sz="800" dirty="0"/>
          </a:p>
          <a:p>
            <a:pPr marL="0" indent="0" eaLnBrk="1" hangingPunct="1">
              <a:buNone/>
              <a:defRPr/>
            </a:pPr>
            <a:endParaRPr lang="en-US" sz="1800" dirty="0" smtClean="0"/>
          </a:p>
          <a:p>
            <a:pPr marL="0" indent="0" eaLnBrk="1" hangingPunct="1">
              <a:buFont typeface="Arial" charset="0"/>
              <a:buNone/>
              <a:defRPr/>
            </a:pPr>
            <a:endParaRPr lang="en-US" dirty="0" smtClean="0"/>
          </a:p>
        </p:txBody>
      </p:sp>
      <p:grpSp>
        <p:nvGrpSpPr>
          <p:cNvPr id="39939" name="Group 1"/>
          <p:cNvGrpSpPr>
            <a:grpSpLocks/>
          </p:cNvGrpSpPr>
          <p:nvPr/>
        </p:nvGrpSpPr>
        <p:grpSpPr bwMode="auto">
          <a:xfrm>
            <a:off x="266136" y="355600"/>
            <a:ext cx="8382000" cy="1247775"/>
            <a:chOff x="288977" y="355144"/>
            <a:chExt cx="8382000" cy="1248231"/>
          </a:xfrm>
        </p:grpSpPr>
        <p:sp>
          <p:nvSpPr>
            <p:cNvPr id="39941"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39942"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3"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Eligible Projects</a:t>
              </a:r>
              <a:endParaRPr lang="en-US" sz="4000" dirty="0">
                <a:solidFill>
                  <a:schemeClr val="bg1"/>
                </a:solidFill>
              </a:endParaRPr>
            </a:p>
          </p:txBody>
        </p:sp>
      </p:grpSp>
      <p:pic>
        <p:nvPicPr>
          <p:cNvPr id="39940"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10</a:t>
            </a:fld>
            <a:endParaRPr lang="en-US" dirty="0"/>
          </a:p>
        </p:txBody>
      </p:sp>
      <p:sp>
        <p:nvSpPr>
          <p:cNvPr id="9" name="Content Placeholder 2"/>
          <p:cNvSpPr txBox="1">
            <a:spLocks/>
          </p:cNvSpPr>
          <p:nvPr/>
        </p:nvSpPr>
        <p:spPr>
          <a:xfrm>
            <a:off x="441325" y="1295513"/>
            <a:ext cx="8229600" cy="482826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en-US" sz="3600" dirty="0"/>
              <a:t>Eligible </a:t>
            </a:r>
            <a:r>
              <a:rPr lang="en-US" sz="3600" dirty="0" smtClean="0"/>
              <a:t>Projects Continued: </a:t>
            </a:r>
          </a:p>
          <a:p>
            <a:pPr lvl="1">
              <a:defRPr/>
            </a:pPr>
            <a:r>
              <a:rPr lang="en-US" sz="3200" dirty="0" smtClean="0"/>
              <a:t>Construction </a:t>
            </a:r>
            <a:r>
              <a:rPr lang="en-US" sz="3200" dirty="0"/>
              <a:t>of new facilities to produce alternative fuels for transportation</a:t>
            </a:r>
          </a:p>
          <a:p>
            <a:pPr lvl="1">
              <a:defRPr/>
            </a:pPr>
            <a:r>
              <a:rPr lang="en-US" sz="3200" dirty="0" smtClean="0"/>
              <a:t>Construction </a:t>
            </a:r>
            <a:r>
              <a:rPr lang="en-US" sz="3200" dirty="0"/>
              <a:t>of new facilities to provide alternative fuels refueling infrastructure  </a:t>
            </a:r>
          </a:p>
          <a:p>
            <a:pPr lvl="1">
              <a:defRPr/>
            </a:pPr>
            <a:r>
              <a:rPr lang="en-US" sz="3200" dirty="0"/>
              <a:t>Projects which support manufacture of component parts of the alternative energy sector </a:t>
            </a:r>
          </a:p>
          <a:p>
            <a:pPr lvl="1">
              <a:defRPr/>
            </a:pPr>
            <a:r>
              <a:rPr lang="en-US" sz="3200" dirty="0"/>
              <a:t>Projects which support research to advance or commercialize alternative energy projects</a:t>
            </a:r>
          </a:p>
          <a:p>
            <a:pPr>
              <a:defRPr/>
            </a:pPr>
            <a:endParaRPr lang="en-US" dirty="0"/>
          </a:p>
        </p:txBody>
      </p:sp>
    </p:spTree>
    <p:extLst>
      <p:ext uri="{BB962C8B-B14F-4D97-AF65-F5344CB8AC3E}">
        <p14:creationId xmlns:p14="http://schemas.microsoft.com/office/powerpoint/2010/main" val="122315341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20059" y="1302887"/>
            <a:ext cx="8686800" cy="3678237"/>
          </a:xfrm>
        </p:spPr>
        <p:txBody>
          <a:bodyPr>
            <a:normAutofit/>
          </a:bodyPr>
          <a:lstStyle/>
          <a:p>
            <a:pPr marL="0" indent="0">
              <a:buNone/>
              <a:defRPr/>
            </a:pPr>
            <a:endParaRPr lang="en-US" sz="2400" dirty="0"/>
          </a:p>
          <a:p>
            <a:pPr marL="0" indent="0">
              <a:buNone/>
              <a:defRPr/>
            </a:pPr>
            <a:endParaRPr lang="en-US" sz="800" dirty="0"/>
          </a:p>
          <a:p>
            <a:pPr marL="0" indent="0" eaLnBrk="1" hangingPunct="1">
              <a:buNone/>
              <a:defRPr/>
            </a:pPr>
            <a:endParaRPr lang="en-US" sz="1800" dirty="0" smtClean="0"/>
          </a:p>
          <a:p>
            <a:pPr marL="0" indent="0" eaLnBrk="1" hangingPunct="1">
              <a:buFont typeface="Arial" charset="0"/>
              <a:buNone/>
              <a:defRPr/>
            </a:pPr>
            <a:endParaRPr lang="en-US" dirty="0" smtClean="0"/>
          </a:p>
        </p:txBody>
      </p:sp>
      <p:grpSp>
        <p:nvGrpSpPr>
          <p:cNvPr id="39939" name="Group 1"/>
          <p:cNvGrpSpPr>
            <a:grpSpLocks/>
          </p:cNvGrpSpPr>
          <p:nvPr/>
        </p:nvGrpSpPr>
        <p:grpSpPr bwMode="auto">
          <a:xfrm>
            <a:off x="266136" y="355600"/>
            <a:ext cx="8382000" cy="1247775"/>
            <a:chOff x="288977" y="355144"/>
            <a:chExt cx="8382000" cy="1248231"/>
          </a:xfrm>
        </p:grpSpPr>
        <p:sp>
          <p:nvSpPr>
            <p:cNvPr id="39941"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39942"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3"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Ineligible Projects</a:t>
              </a:r>
              <a:endParaRPr lang="en-US" sz="4000" dirty="0">
                <a:solidFill>
                  <a:schemeClr val="bg1"/>
                </a:solidFill>
              </a:endParaRPr>
            </a:p>
          </p:txBody>
        </p:sp>
      </p:grpSp>
      <p:pic>
        <p:nvPicPr>
          <p:cNvPr id="39940"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11</a:t>
            </a:fld>
            <a:endParaRPr lang="en-US" dirty="0"/>
          </a:p>
        </p:txBody>
      </p:sp>
      <p:sp>
        <p:nvSpPr>
          <p:cNvPr id="9" name="Content Placeholder 2"/>
          <p:cNvSpPr txBox="1">
            <a:spLocks/>
          </p:cNvSpPr>
          <p:nvPr/>
        </p:nvSpPr>
        <p:spPr>
          <a:xfrm>
            <a:off x="441325" y="1592489"/>
            <a:ext cx="8229600" cy="4114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en-US" dirty="0" smtClean="0"/>
              <a:t>Ineligible Projects</a:t>
            </a:r>
          </a:p>
          <a:p>
            <a:pPr lvl="1">
              <a:defRPr/>
            </a:pPr>
            <a:r>
              <a:rPr lang="en-US" sz="3200" dirty="0" smtClean="0"/>
              <a:t>Projects </a:t>
            </a:r>
            <a:r>
              <a:rPr lang="en-US" sz="3200" dirty="0"/>
              <a:t>which are required by law or as a result of an environmental violation, to obtain environmental compliance.  (Components of a project which result in additional economic and environmental benefits beyond environmental compliance would be eligible</a:t>
            </a:r>
            <a:r>
              <a:rPr lang="en-US" sz="3200" dirty="0" smtClean="0"/>
              <a:t>).</a:t>
            </a:r>
          </a:p>
          <a:p>
            <a:pPr>
              <a:defRPr/>
            </a:pPr>
            <a:endParaRPr lang="en-US" dirty="0"/>
          </a:p>
        </p:txBody>
      </p:sp>
    </p:spTree>
    <p:extLst>
      <p:ext uri="{BB962C8B-B14F-4D97-AF65-F5344CB8AC3E}">
        <p14:creationId xmlns:p14="http://schemas.microsoft.com/office/powerpoint/2010/main" val="4026530908"/>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20059" y="1302887"/>
            <a:ext cx="8686800" cy="3678237"/>
          </a:xfrm>
        </p:spPr>
        <p:txBody>
          <a:bodyPr>
            <a:normAutofit/>
          </a:bodyPr>
          <a:lstStyle/>
          <a:p>
            <a:pPr marL="0" indent="0">
              <a:buNone/>
              <a:defRPr/>
            </a:pPr>
            <a:endParaRPr lang="en-US" sz="2400" dirty="0"/>
          </a:p>
          <a:p>
            <a:pPr marL="0" indent="0">
              <a:buNone/>
              <a:defRPr/>
            </a:pPr>
            <a:endParaRPr lang="en-US" sz="800" dirty="0"/>
          </a:p>
          <a:p>
            <a:pPr marL="0" indent="0" eaLnBrk="1" hangingPunct="1">
              <a:buNone/>
              <a:defRPr/>
            </a:pPr>
            <a:endParaRPr lang="en-US" sz="1800" dirty="0" smtClean="0"/>
          </a:p>
          <a:p>
            <a:pPr marL="0" indent="0" eaLnBrk="1" hangingPunct="1">
              <a:buFont typeface="Arial" charset="0"/>
              <a:buNone/>
              <a:defRPr/>
            </a:pPr>
            <a:endParaRPr lang="en-US" dirty="0" smtClean="0"/>
          </a:p>
        </p:txBody>
      </p:sp>
      <p:grpSp>
        <p:nvGrpSpPr>
          <p:cNvPr id="39939" name="Group 1"/>
          <p:cNvGrpSpPr>
            <a:grpSpLocks/>
          </p:cNvGrpSpPr>
          <p:nvPr/>
        </p:nvGrpSpPr>
        <p:grpSpPr bwMode="auto">
          <a:xfrm>
            <a:off x="266136" y="355600"/>
            <a:ext cx="8382000" cy="1247775"/>
            <a:chOff x="288977" y="355144"/>
            <a:chExt cx="8382000" cy="1248231"/>
          </a:xfrm>
        </p:grpSpPr>
        <p:sp>
          <p:nvSpPr>
            <p:cNvPr id="39941"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39942"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3"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Ineligible Projects</a:t>
              </a:r>
              <a:endParaRPr lang="en-US" sz="4000" dirty="0">
                <a:solidFill>
                  <a:schemeClr val="bg1"/>
                </a:solidFill>
              </a:endParaRPr>
            </a:p>
          </p:txBody>
        </p:sp>
      </p:grpSp>
      <p:pic>
        <p:nvPicPr>
          <p:cNvPr id="39940"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12</a:t>
            </a:fld>
            <a:endParaRPr lang="en-US" dirty="0"/>
          </a:p>
        </p:txBody>
      </p:sp>
      <p:sp>
        <p:nvSpPr>
          <p:cNvPr id="9" name="Content Placeholder 2"/>
          <p:cNvSpPr txBox="1">
            <a:spLocks/>
          </p:cNvSpPr>
          <p:nvPr/>
        </p:nvSpPr>
        <p:spPr>
          <a:xfrm>
            <a:off x="441325" y="1592489"/>
            <a:ext cx="8229600" cy="4114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en-US" sz="3600" dirty="0"/>
              <a:t>Ineligible </a:t>
            </a:r>
            <a:r>
              <a:rPr lang="en-US" sz="3600" dirty="0" smtClean="0"/>
              <a:t>Projects Continued:</a:t>
            </a:r>
          </a:p>
          <a:p>
            <a:pPr lvl="1">
              <a:defRPr/>
            </a:pPr>
            <a:r>
              <a:rPr lang="en-US" sz="3200" dirty="0" smtClean="0"/>
              <a:t>Projects </a:t>
            </a:r>
            <a:r>
              <a:rPr lang="en-US" sz="3200" dirty="0"/>
              <a:t>that request PEDA funding to supplant existing state or federal grant </a:t>
            </a:r>
            <a:r>
              <a:rPr lang="en-US" sz="3200" dirty="0" smtClean="0"/>
              <a:t>funds</a:t>
            </a:r>
          </a:p>
          <a:p>
            <a:pPr lvl="1">
              <a:defRPr/>
            </a:pPr>
            <a:r>
              <a:rPr lang="en-US" sz="3200" dirty="0" smtClean="0"/>
              <a:t>Projects </a:t>
            </a:r>
            <a:r>
              <a:rPr lang="en-US" sz="3200" dirty="0"/>
              <a:t>that purchase or convert vehicles to run on alternative fuels, including CNG, LNG, LPG and others.</a:t>
            </a:r>
          </a:p>
          <a:p>
            <a:pPr>
              <a:defRPr/>
            </a:pPr>
            <a:endParaRPr lang="en-US" dirty="0"/>
          </a:p>
        </p:txBody>
      </p:sp>
    </p:spTree>
    <p:extLst>
      <p:ext uri="{BB962C8B-B14F-4D97-AF65-F5344CB8AC3E}">
        <p14:creationId xmlns:p14="http://schemas.microsoft.com/office/powerpoint/2010/main" val="219695962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079" y="1066799"/>
            <a:ext cx="8008057" cy="4779963"/>
          </a:xfrm>
        </p:spPr>
        <p:txBody>
          <a:bodyPr>
            <a:normAutofit fontScale="25000" lnSpcReduction="20000"/>
          </a:bodyPr>
          <a:lstStyle/>
          <a:p>
            <a:pPr>
              <a:defRPr/>
            </a:pPr>
            <a:r>
              <a:rPr lang="en-US" sz="12800" dirty="0" smtClean="0"/>
              <a:t>Eligible uses of Funds</a:t>
            </a:r>
          </a:p>
          <a:p>
            <a:pPr lvl="1">
              <a:defRPr/>
            </a:pPr>
            <a:r>
              <a:rPr lang="en-US" sz="12800" dirty="0" smtClean="0"/>
              <a:t>Staff </a:t>
            </a:r>
            <a:r>
              <a:rPr lang="en-US" sz="12800" dirty="0"/>
              <a:t>salaries and wages, and associated employee benefits, for employees working directly on the implementation of the </a:t>
            </a:r>
            <a:r>
              <a:rPr lang="en-US" sz="12800" dirty="0" smtClean="0"/>
              <a:t>project</a:t>
            </a:r>
          </a:p>
          <a:p>
            <a:pPr lvl="1">
              <a:defRPr/>
            </a:pPr>
            <a:r>
              <a:rPr lang="en-US" sz="12800" dirty="0" smtClean="0"/>
              <a:t>Construction </a:t>
            </a:r>
            <a:r>
              <a:rPr lang="en-US" sz="12800" dirty="0"/>
              <a:t>costs, including materials, equipment and </a:t>
            </a:r>
            <a:r>
              <a:rPr lang="en-US" sz="12800" dirty="0" smtClean="0"/>
              <a:t>labor;</a:t>
            </a:r>
          </a:p>
          <a:p>
            <a:pPr lvl="1">
              <a:defRPr/>
            </a:pPr>
            <a:r>
              <a:rPr lang="en-US" sz="12800" dirty="0" smtClean="0"/>
              <a:t>Contractual </a:t>
            </a:r>
            <a:r>
              <a:rPr lang="en-US" sz="12800" dirty="0"/>
              <a:t>costs for design or construction of a </a:t>
            </a:r>
            <a:r>
              <a:rPr lang="en-US" sz="12800" dirty="0" smtClean="0"/>
              <a:t>project (Design </a:t>
            </a:r>
            <a:r>
              <a:rPr lang="en-US" sz="12800" dirty="0"/>
              <a:t>costs are allowable only if they are a part of a project involving </a:t>
            </a:r>
            <a:r>
              <a:rPr lang="en-US" sz="12800" dirty="0" smtClean="0"/>
              <a:t>construction)</a:t>
            </a:r>
          </a:p>
          <a:p>
            <a:pPr marL="0" indent="0">
              <a:buFont typeface="Arial" charset="0"/>
              <a:buNone/>
              <a:defRPr/>
            </a:pPr>
            <a:endParaRPr lang="en-US" sz="2400" dirty="0" smtClean="0"/>
          </a:p>
          <a:p>
            <a:pPr marL="0" indent="0">
              <a:buFont typeface="Arial" charset="0"/>
              <a:buNone/>
              <a:defRPr/>
            </a:pPr>
            <a:endParaRPr lang="en-US" dirty="0" smtClean="0"/>
          </a:p>
          <a:p>
            <a:pPr lvl="1">
              <a:defRPr/>
            </a:pPr>
            <a:endParaRPr lang="en-US" dirty="0" smtClean="0"/>
          </a:p>
          <a:p>
            <a:pPr marL="457200" lvl="1" indent="0">
              <a:buFont typeface="Arial" charset="0"/>
              <a:buNone/>
              <a:defRPr/>
            </a:pPr>
            <a:endParaRPr lang="en-US" dirty="0" smtClean="0"/>
          </a:p>
        </p:txBody>
      </p:sp>
      <p:sp>
        <p:nvSpPr>
          <p:cNvPr id="14339" name="Content Placeholder 2"/>
          <p:cNvSpPr txBox="1">
            <a:spLocks/>
          </p:cNvSpPr>
          <p:nvPr/>
        </p:nvSpPr>
        <p:spPr bwMode="auto">
          <a:xfrm>
            <a:off x="2743200" y="1302544"/>
            <a:ext cx="2597150" cy="240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20000"/>
              </a:spcBef>
              <a:buFont typeface="Arial" charset="0"/>
              <a:buNone/>
            </a:pPr>
            <a:endParaRPr lang="en-US" sz="2400" dirty="0"/>
          </a:p>
        </p:txBody>
      </p:sp>
      <p:sp>
        <p:nvSpPr>
          <p:cNvPr id="6" name="Content Placeholder 2"/>
          <p:cNvSpPr txBox="1">
            <a:spLocks/>
          </p:cNvSpPr>
          <p:nvPr/>
        </p:nvSpPr>
        <p:spPr>
          <a:xfrm>
            <a:off x="3952875" y="2295525"/>
            <a:ext cx="1828800" cy="381000"/>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defRPr/>
            </a:pPr>
            <a:r>
              <a:rPr lang="en-US" dirty="0" smtClean="0"/>
              <a:t>	</a:t>
            </a:r>
            <a:endParaRPr lang="en-US" sz="2400" dirty="0" smtClean="0"/>
          </a:p>
          <a:p>
            <a:pPr marL="0" indent="0">
              <a:buFont typeface="Arial" pitchFamily="34" charset="0"/>
              <a:buNone/>
              <a:defRPr/>
            </a:pPr>
            <a:endParaRPr lang="en-US" sz="2400" dirty="0" smtClean="0"/>
          </a:p>
        </p:txBody>
      </p:sp>
      <p:pic>
        <p:nvPicPr>
          <p:cNvPr id="14344" name="Picture 7" descr="DEP-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6136" y="355600"/>
            <a:ext cx="8382000" cy="661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066800" y="271006"/>
            <a:ext cx="6858000" cy="707886"/>
          </a:xfrm>
          <a:prstGeom prst="rect">
            <a:avLst/>
          </a:prstGeom>
          <a:noFill/>
        </p:spPr>
        <p:txBody>
          <a:bodyPr wrap="square" rtlCol="0">
            <a:spAutoFit/>
          </a:bodyPr>
          <a:lstStyle/>
          <a:p>
            <a:pPr algn="ctr"/>
            <a:r>
              <a:rPr lang="en-US" sz="4000" dirty="0" smtClean="0">
                <a:solidFill>
                  <a:schemeClr val="bg1"/>
                </a:solidFill>
              </a:rPr>
              <a:t>Use of Funds</a:t>
            </a:r>
            <a:endParaRPr lang="en-US" sz="4000" dirty="0">
              <a:solidFill>
                <a:schemeClr val="bg1"/>
              </a:solidFill>
            </a:endParaRPr>
          </a:p>
        </p:txBody>
      </p:sp>
      <p:sp>
        <p:nvSpPr>
          <p:cNvPr id="4" name="Slide Number Placeholder 3"/>
          <p:cNvSpPr>
            <a:spLocks noGrp="1"/>
          </p:cNvSpPr>
          <p:nvPr>
            <p:ph type="sldNum" sz="quarter" idx="12"/>
          </p:nvPr>
        </p:nvSpPr>
        <p:spPr/>
        <p:txBody>
          <a:bodyPr/>
          <a:lstStyle/>
          <a:p>
            <a:fld id="{DB0674EC-7BD1-4DE1-B239-15B2ED553B20}" type="slidenum">
              <a:rPr lang="en-US" smtClean="0"/>
              <a:t>13</a:t>
            </a:fld>
            <a:endParaRPr lang="en-US" dirty="0"/>
          </a:p>
        </p:txBody>
      </p:sp>
    </p:spTree>
    <p:extLst>
      <p:ext uri="{BB962C8B-B14F-4D97-AF65-F5344CB8AC3E}">
        <p14:creationId xmlns:p14="http://schemas.microsoft.com/office/powerpoint/2010/main" val="7058713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079" y="1447800"/>
            <a:ext cx="8008057" cy="4267200"/>
          </a:xfrm>
        </p:spPr>
        <p:txBody>
          <a:bodyPr>
            <a:normAutofit fontScale="85000" lnSpcReduction="20000"/>
          </a:bodyPr>
          <a:lstStyle/>
          <a:p>
            <a:pPr>
              <a:defRPr/>
            </a:pPr>
            <a:r>
              <a:rPr lang="en-US" sz="4200" dirty="0"/>
              <a:t>Eligible uses of </a:t>
            </a:r>
            <a:r>
              <a:rPr lang="en-US" sz="4200" dirty="0" smtClean="0"/>
              <a:t>Funds Continued:</a:t>
            </a:r>
          </a:p>
          <a:p>
            <a:pPr lvl="1">
              <a:defRPr/>
            </a:pPr>
            <a:r>
              <a:rPr lang="en-US" sz="3800" dirty="0" smtClean="0"/>
              <a:t>Equipment </a:t>
            </a:r>
            <a:r>
              <a:rPr lang="en-US" sz="3800" dirty="0"/>
              <a:t>cost for  items directly related to the project costing greater than $1,000 per unit which  improves a property, building or facility and which has a lifespan of 20 years or </a:t>
            </a:r>
            <a:r>
              <a:rPr lang="en-US" sz="3800" dirty="0" smtClean="0"/>
              <a:t>more</a:t>
            </a:r>
          </a:p>
          <a:p>
            <a:pPr lvl="1">
              <a:defRPr/>
            </a:pPr>
            <a:r>
              <a:rPr lang="en-US" sz="3800" dirty="0" smtClean="0"/>
              <a:t>Supplies </a:t>
            </a:r>
            <a:r>
              <a:rPr lang="en-US" sz="3800" dirty="0"/>
              <a:t>meaning individual items directly related to the project costing less than $1,000 per unit. Supplies shall not exceed 10% of Grant funds </a:t>
            </a:r>
            <a:r>
              <a:rPr lang="en-US" sz="3800" dirty="0" smtClean="0"/>
              <a:t>requested</a:t>
            </a:r>
          </a:p>
          <a:p>
            <a:pPr marL="0" indent="0">
              <a:buFont typeface="Arial" charset="0"/>
              <a:buNone/>
              <a:defRPr/>
            </a:pPr>
            <a:endParaRPr lang="en-US" sz="2400" dirty="0" smtClean="0"/>
          </a:p>
          <a:p>
            <a:pPr marL="0" indent="0">
              <a:buFont typeface="Arial" charset="0"/>
              <a:buNone/>
              <a:defRPr/>
            </a:pPr>
            <a:endParaRPr lang="en-US" dirty="0" smtClean="0"/>
          </a:p>
          <a:p>
            <a:pPr lvl="1">
              <a:defRPr/>
            </a:pPr>
            <a:endParaRPr lang="en-US" dirty="0" smtClean="0"/>
          </a:p>
          <a:p>
            <a:pPr marL="457200" lvl="1" indent="0">
              <a:buFont typeface="Arial" charset="0"/>
              <a:buNone/>
              <a:defRPr/>
            </a:pPr>
            <a:endParaRPr lang="en-US" dirty="0" smtClean="0"/>
          </a:p>
        </p:txBody>
      </p:sp>
      <p:sp>
        <p:nvSpPr>
          <p:cNvPr id="14339" name="Content Placeholder 2"/>
          <p:cNvSpPr txBox="1">
            <a:spLocks/>
          </p:cNvSpPr>
          <p:nvPr/>
        </p:nvSpPr>
        <p:spPr bwMode="auto">
          <a:xfrm>
            <a:off x="2133600" y="1302544"/>
            <a:ext cx="2597150" cy="240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20000"/>
              </a:spcBef>
              <a:buFont typeface="Arial" charset="0"/>
              <a:buNone/>
            </a:pPr>
            <a:endParaRPr lang="en-US" sz="2400" dirty="0"/>
          </a:p>
        </p:txBody>
      </p:sp>
      <p:sp>
        <p:nvSpPr>
          <p:cNvPr id="6" name="Content Placeholder 2"/>
          <p:cNvSpPr txBox="1">
            <a:spLocks/>
          </p:cNvSpPr>
          <p:nvPr/>
        </p:nvSpPr>
        <p:spPr>
          <a:xfrm>
            <a:off x="3952875" y="2295525"/>
            <a:ext cx="1828800" cy="381000"/>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defRPr/>
            </a:pPr>
            <a:r>
              <a:rPr lang="en-US" dirty="0" smtClean="0"/>
              <a:t>	</a:t>
            </a:r>
            <a:endParaRPr lang="en-US" sz="2400" dirty="0" smtClean="0"/>
          </a:p>
          <a:p>
            <a:pPr marL="0" indent="0">
              <a:buFont typeface="Arial" pitchFamily="34" charset="0"/>
              <a:buNone/>
              <a:defRPr/>
            </a:pPr>
            <a:endParaRPr lang="en-US" sz="2400" dirty="0" smtClean="0"/>
          </a:p>
        </p:txBody>
      </p:sp>
      <p:pic>
        <p:nvPicPr>
          <p:cNvPr id="14344" name="Picture 7" descr="DEP-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6136" y="355600"/>
            <a:ext cx="8382000" cy="661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066800" y="271006"/>
            <a:ext cx="6858000" cy="707886"/>
          </a:xfrm>
          <a:prstGeom prst="rect">
            <a:avLst/>
          </a:prstGeom>
          <a:noFill/>
        </p:spPr>
        <p:txBody>
          <a:bodyPr wrap="square" rtlCol="0">
            <a:spAutoFit/>
          </a:bodyPr>
          <a:lstStyle/>
          <a:p>
            <a:pPr algn="ctr"/>
            <a:r>
              <a:rPr lang="en-US" sz="4000" dirty="0" smtClean="0">
                <a:solidFill>
                  <a:schemeClr val="bg1"/>
                </a:solidFill>
              </a:rPr>
              <a:t>Use of Funds</a:t>
            </a:r>
            <a:endParaRPr lang="en-US" sz="4000" dirty="0">
              <a:solidFill>
                <a:schemeClr val="bg1"/>
              </a:solidFill>
            </a:endParaRPr>
          </a:p>
        </p:txBody>
      </p:sp>
      <p:sp>
        <p:nvSpPr>
          <p:cNvPr id="4" name="Slide Number Placeholder 3"/>
          <p:cNvSpPr>
            <a:spLocks noGrp="1"/>
          </p:cNvSpPr>
          <p:nvPr>
            <p:ph type="sldNum" sz="quarter" idx="12"/>
          </p:nvPr>
        </p:nvSpPr>
        <p:spPr/>
        <p:txBody>
          <a:bodyPr/>
          <a:lstStyle/>
          <a:p>
            <a:fld id="{DB0674EC-7BD1-4DE1-B239-15B2ED553B20}" type="slidenum">
              <a:rPr lang="en-US" smtClean="0"/>
              <a:t>14</a:t>
            </a:fld>
            <a:endParaRPr lang="en-US" dirty="0"/>
          </a:p>
        </p:txBody>
      </p:sp>
    </p:spTree>
    <p:extLst>
      <p:ext uri="{BB962C8B-B14F-4D97-AF65-F5344CB8AC3E}">
        <p14:creationId xmlns:p14="http://schemas.microsoft.com/office/powerpoint/2010/main" val="12124602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079" y="1219200"/>
            <a:ext cx="8008057" cy="4724400"/>
          </a:xfrm>
        </p:spPr>
        <p:txBody>
          <a:bodyPr>
            <a:normAutofit fontScale="85000" lnSpcReduction="10000"/>
          </a:bodyPr>
          <a:lstStyle/>
          <a:p>
            <a:pPr>
              <a:defRPr/>
            </a:pPr>
            <a:r>
              <a:rPr lang="en-US" sz="3500" dirty="0" smtClean="0"/>
              <a:t>Evaluation Criteria (Main </a:t>
            </a:r>
            <a:r>
              <a:rPr lang="en-US" sz="3500" dirty="0"/>
              <a:t>P</a:t>
            </a:r>
            <a:r>
              <a:rPr lang="en-US" sz="3500" dirty="0" smtClean="0"/>
              <a:t>oints)</a:t>
            </a:r>
          </a:p>
          <a:p>
            <a:pPr lvl="1">
              <a:defRPr/>
            </a:pPr>
            <a:r>
              <a:rPr lang="en-US" sz="3500" dirty="0" smtClean="0"/>
              <a:t>Technical </a:t>
            </a:r>
            <a:r>
              <a:rPr lang="en-US" sz="3500" dirty="0"/>
              <a:t>and financial feasibility of the </a:t>
            </a:r>
            <a:r>
              <a:rPr lang="en-US" sz="3500" dirty="0" smtClean="0"/>
              <a:t>project;</a:t>
            </a:r>
          </a:p>
          <a:p>
            <a:pPr lvl="1">
              <a:defRPr/>
            </a:pPr>
            <a:r>
              <a:rPr lang="en-US" sz="3500" dirty="0" smtClean="0"/>
              <a:t>Project </a:t>
            </a:r>
            <a:r>
              <a:rPr lang="en-US" sz="3500" dirty="0"/>
              <a:t>readiness </a:t>
            </a:r>
          </a:p>
          <a:p>
            <a:pPr lvl="1">
              <a:defRPr/>
            </a:pPr>
            <a:r>
              <a:rPr lang="en-US" sz="3500" dirty="0"/>
              <a:t>N</a:t>
            </a:r>
            <a:r>
              <a:rPr lang="en-US" sz="3500" dirty="0" smtClean="0"/>
              <a:t>on-PEDA </a:t>
            </a:r>
            <a:r>
              <a:rPr lang="en-US" sz="3500" dirty="0"/>
              <a:t>matching investment in the </a:t>
            </a:r>
            <a:r>
              <a:rPr lang="en-US" sz="3500" dirty="0" smtClean="0"/>
              <a:t>project;</a:t>
            </a:r>
          </a:p>
          <a:p>
            <a:pPr lvl="1">
              <a:defRPr/>
            </a:pPr>
            <a:r>
              <a:rPr lang="en-US" sz="3500" dirty="0" smtClean="0"/>
              <a:t>Quantity </a:t>
            </a:r>
            <a:r>
              <a:rPr lang="en-US" sz="3500" dirty="0"/>
              <a:t>of alternative energy or alternative fuel generated or produced by the project or the amount of conventional energy saved or peak load reduced by the </a:t>
            </a:r>
            <a:r>
              <a:rPr lang="en-US" sz="3500" dirty="0" smtClean="0"/>
              <a:t>project;</a:t>
            </a:r>
          </a:p>
          <a:p>
            <a:pPr marL="0" indent="0">
              <a:buFont typeface="Arial" charset="0"/>
              <a:buNone/>
              <a:defRPr/>
            </a:pPr>
            <a:endParaRPr lang="en-US" sz="2400" dirty="0" smtClean="0"/>
          </a:p>
          <a:p>
            <a:pPr marL="0" indent="0">
              <a:buFont typeface="Arial" charset="0"/>
              <a:buNone/>
              <a:defRPr/>
            </a:pPr>
            <a:endParaRPr lang="en-US" dirty="0" smtClean="0"/>
          </a:p>
          <a:p>
            <a:pPr lvl="1">
              <a:defRPr/>
            </a:pPr>
            <a:endParaRPr lang="en-US" dirty="0" smtClean="0"/>
          </a:p>
          <a:p>
            <a:pPr marL="457200" lvl="1" indent="0">
              <a:buFont typeface="Arial" charset="0"/>
              <a:buNone/>
              <a:defRPr/>
            </a:pPr>
            <a:endParaRPr lang="en-US" dirty="0" smtClean="0"/>
          </a:p>
        </p:txBody>
      </p:sp>
      <p:sp>
        <p:nvSpPr>
          <p:cNvPr id="6" name="Content Placeholder 2"/>
          <p:cNvSpPr txBox="1">
            <a:spLocks/>
          </p:cNvSpPr>
          <p:nvPr/>
        </p:nvSpPr>
        <p:spPr>
          <a:xfrm>
            <a:off x="3952875" y="2295525"/>
            <a:ext cx="1828800" cy="381000"/>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defRPr/>
            </a:pPr>
            <a:r>
              <a:rPr lang="en-US" dirty="0" smtClean="0"/>
              <a:t>	</a:t>
            </a:r>
            <a:endParaRPr lang="en-US" sz="2400" dirty="0" smtClean="0"/>
          </a:p>
          <a:p>
            <a:pPr marL="0" indent="0">
              <a:buFont typeface="Arial" pitchFamily="34" charset="0"/>
              <a:buNone/>
              <a:defRPr/>
            </a:pPr>
            <a:endParaRPr lang="en-US" sz="2400" dirty="0" smtClean="0"/>
          </a:p>
        </p:txBody>
      </p:sp>
      <p:pic>
        <p:nvPicPr>
          <p:cNvPr id="14344" name="Picture 7" descr="DEP-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6136" y="355600"/>
            <a:ext cx="8382000" cy="661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066800" y="271006"/>
            <a:ext cx="6858000" cy="707886"/>
          </a:xfrm>
          <a:prstGeom prst="rect">
            <a:avLst/>
          </a:prstGeom>
          <a:noFill/>
        </p:spPr>
        <p:txBody>
          <a:bodyPr wrap="square" rtlCol="0">
            <a:spAutoFit/>
          </a:bodyPr>
          <a:lstStyle/>
          <a:p>
            <a:pPr algn="ctr"/>
            <a:r>
              <a:rPr lang="en-US" sz="4000" dirty="0" smtClean="0">
                <a:solidFill>
                  <a:schemeClr val="bg1"/>
                </a:solidFill>
              </a:rPr>
              <a:t>Project Evaluation</a:t>
            </a:r>
            <a:endParaRPr lang="en-US" sz="4000" dirty="0">
              <a:solidFill>
                <a:schemeClr val="bg1"/>
              </a:solidFill>
            </a:endParaRPr>
          </a:p>
        </p:txBody>
      </p:sp>
      <p:sp>
        <p:nvSpPr>
          <p:cNvPr id="4" name="Slide Number Placeholder 3"/>
          <p:cNvSpPr>
            <a:spLocks noGrp="1"/>
          </p:cNvSpPr>
          <p:nvPr>
            <p:ph type="sldNum" sz="quarter" idx="12"/>
          </p:nvPr>
        </p:nvSpPr>
        <p:spPr/>
        <p:txBody>
          <a:bodyPr/>
          <a:lstStyle/>
          <a:p>
            <a:fld id="{DB0674EC-7BD1-4DE1-B239-15B2ED553B20}" type="slidenum">
              <a:rPr lang="en-US" smtClean="0"/>
              <a:t>15</a:t>
            </a:fld>
            <a:endParaRPr lang="en-US" dirty="0"/>
          </a:p>
        </p:txBody>
      </p:sp>
    </p:spTree>
    <p:extLst>
      <p:ext uri="{BB962C8B-B14F-4D97-AF65-F5344CB8AC3E}">
        <p14:creationId xmlns:p14="http://schemas.microsoft.com/office/powerpoint/2010/main" val="11403009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079" y="1219200"/>
            <a:ext cx="8008057" cy="4627563"/>
          </a:xfrm>
        </p:spPr>
        <p:txBody>
          <a:bodyPr>
            <a:normAutofit fontScale="92500" lnSpcReduction="20000"/>
          </a:bodyPr>
          <a:lstStyle/>
          <a:p>
            <a:pPr>
              <a:defRPr/>
            </a:pPr>
            <a:r>
              <a:rPr lang="en-US" sz="3600" dirty="0"/>
              <a:t>Evaluation </a:t>
            </a:r>
            <a:r>
              <a:rPr lang="en-US" sz="3600" dirty="0" smtClean="0"/>
              <a:t>Criteria Continued </a:t>
            </a:r>
            <a:endParaRPr lang="en-US" sz="3600" dirty="0"/>
          </a:p>
          <a:p>
            <a:pPr lvl="1">
              <a:defRPr/>
            </a:pPr>
            <a:r>
              <a:rPr lang="en-US" sz="3200" dirty="0" smtClean="0"/>
              <a:t>Number </a:t>
            </a:r>
            <a:r>
              <a:rPr lang="en-US" sz="3200" dirty="0"/>
              <a:t>and quality of jobs created  by the </a:t>
            </a:r>
            <a:r>
              <a:rPr lang="en-US" sz="3200" dirty="0" smtClean="0"/>
              <a:t>project</a:t>
            </a:r>
          </a:p>
          <a:p>
            <a:pPr lvl="1">
              <a:defRPr/>
            </a:pPr>
            <a:r>
              <a:rPr lang="en-US" sz="3200" dirty="0" smtClean="0"/>
              <a:t>Other </a:t>
            </a:r>
            <a:r>
              <a:rPr lang="en-US" sz="3200" dirty="0"/>
              <a:t>economic benefits for the </a:t>
            </a:r>
            <a:r>
              <a:rPr lang="en-US" sz="3200" dirty="0" smtClean="0"/>
              <a:t>Commonwealth</a:t>
            </a:r>
          </a:p>
          <a:p>
            <a:pPr lvl="1">
              <a:defRPr/>
            </a:pPr>
            <a:r>
              <a:rPr lang="en-US" sz="3200" dirty="0" smtClean="0"/>
              <a:t>Environmental </a:t>
            </a:r>
            <a:r>
              <a:rPr lang="en-US" sz="3200" dirty="0"/>
              <a:t>benefits resulting from the </a:t>
            </a:r>
            <a:r>
              <a:rPr lang="en-US" sz="3200" dirty="0" smtClean="0"/>
              <a:t>project</a:t>
            </a:r>
          </a:p>
          <a:p>
            <a:pPr lvl="1">
              <a:defRPr/>
            </a:pPr>
            <a:r>
              <a:rPr lang="en-US" sz="3200" dirty="0" smtClean="0"/>
              <a:t>Keystone Principles</a:t>
            </a:r>
          </a:p>
          <a:p>
            <a:pPr lvl="1">
              <a:defRPr/>
            </a:pPr>
            <a:r>
              <a:rPr lang="en-US" sz="3200" dirty="0"/>
              <a:t>S</a:t>
            </a:r>
            <a:r>
              <a:rPr lang="en-US" sz="3200" dirty="0" smtClean="0"/>
              <a:t>ignificant </a:t>
            </a:r>
            <a:r>
              <a:rPr lang="en-US" sz="3200" dirty="0"/>
              <a:t>contribution to alternative energy development or use  </a:t>
            </a:r>
            <a:endParaRPr lang="en-US" sz="3200" dirty="0" smtClean="0"/>
          </a:p>
          <a:p>
            <a:pPr marL="0" indent="0">
              <a:buFont typeface="Arial" charset="0"/>
              <a:buNone/>
              <a:defRPr/>
            </a:pPr>
            <a:endParaRPr lang="en-US" sz="2400" dirty="0" smtClean="0"/>
          </a:p>
          <a:p>
            <a:pPr marL="0" indent="0">
              <a:buFont typeface="Arial" charset="0"/>
              <a:buNone/>
              <a:defRPr/>
            </a:pPr>
            <a:endParaRPr lang="en-US" dirty="0" smtClean="0"/>
          </a:p>
          <a:p>
            <a:pPr lvl="1">
              <a:defRPr/>
            </a:pPr>
            <a:endParaRPr lang="en-US" dirty="0" smtClean="0"/>
          </a:p>
          <a:p>
            <a:pPr marL="457200" lvl="1" indent="0">
              <a:buFont typeface="Arial" charset="0"/>
              <a:buNone/>
              <a:defRPr/>
            </a:pPr>
            <a:endParaRPr lang="en-US" dirty="0" smtClean="0"/>
          </a:p>
        </p:txBody>
      </p:sp>
      <p:sp>
        <p:nvSpPr>
          <p:cNvPr id="6" name="Content Placeholder 2"/>
          <p:cNvSpPr txBox="1">
            <a:spLocks/>
          </p:cNvSpPr>
          <p:nvPr/>
        </p:nvSpPr>
        <p:spPr>
          <a:xfrm>
            <a:off x="3952875" y="2295525"/>
            <a:ext cx="1828800" cy="381000"/>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defRPr/>
            </a:pPr>
            <a:r>
              <a:rPr lang="en-US" dirty="0" smtClean="0"/>
              <a:t>	</a:t>
            </a:r>
            <a:endParaRPr lang="en-US" sz="2400" dirty="0" smtClean="0"/>
          </a:p>
          <a:p>
            <a:pPr marL="0" indent="0">
              <a:buFont typeface="Arial" pitchFamily="34" charset="0"/>
              <a:buNone/>
              <a:defRPr/>
            </a:pPr>
            <a:endParaRPr lang="en-US" sz="2400" dirty="0" smtClean="0"/>
          </a:p>
        </p:txBody>
      </p:sp>
      <p:pic>
        <p:nvPicPr>
          <p:cNvPr id="14344" name="Picture 7" descr="DEP-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6136" y="355600"/>
            <a:ext cx="8382000" cy="661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066800" y="271006"/>
            <a:ext cx="6858000" cy="707886"/>
          </a:xfrm>
          <a:prstGeom prst="rect">
            <a:avLst/>
          </a:prstGeom>
          <a:noFill/>
        </p:spPr>
        <p:txBody>
          <a:bodyPr wrap="square" rtlCol="0">
            <a:spAutoFit/>
          </a:bodyPr>
          <a:lstStyle/>
          <a:p>
            <a:pPr algn="ctr"/>
            <a:r>
              <a:rPr lang="en-US" sz="4000" dirty="0" smtClean="0">
                <a:solidFill>
                  <a:schemeClr val="bg1"/>
                </a:solidFill>
              </a:rPr>
              <a:t>Project Evaluation</a:t>
            </a:r>
            <a:endParaRPr lang="en-US" sz="4000" dirty="0">
              <a:solidFill>
                <a:schemeClr val="bg1"/>
              </a:solidFill>
            </a:endParaRPr>
          </a:p>
        </p:txBody>
      </p:sp>
      <p:sp>
        <p:nvSpPr>
          <p:cNvPr id="4" name="Slide Number Placeholder 3"/>
          <p:cNvSpPr>
            <a:spLocks noGrp="1"/>
          </p:cNvSpPr>
          <p:nvPr>
            <p:ph type="sldNum" sz="quarter" idx="12"/>
          </p:nvPr>
        </p:nvSpPr>
        <p:spPr/>
        <p:txBody>
          <a:bodyPr/>
          <a:lstStyle/>
          <a:p>
            <a:fld id="{DB0674EC-7BD1-4DE1-B239-15B2ED553B20}" type="slidenum">
              <a:rPr lang="en-US" smtClean="0"/>
              <a:t>16</a:t>
            </a:fld>
            <a:endParaRPr lang="en-US" dirty="0"/>
          </a:p>
        </p:txBody>
      </p:sp>
    </p:spTree>
    <p:extLst>
      <p:ext uri="{BB962C8B-B14F-4D97-AF65-F5344CB8AC3E}">
        <p14:creationId xmlns:p14="http://schemas.microsoft.com/office/powerpoint/2010/main" val="24729384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228600" y="1066800"/>
            <a:ext cx="8618538" cy="5033962"/>
          </a:xfrm>
        </p:spPr>
        <p:txBody>
          <a:bodyPr>
            <a:noAutofit/>
          </a:bodyPr>
          <a:lstStyle/>
          <a:p>
            <a:pPr>
              <a:defRPr/>
            </a:pPr>
            <a:r>
              <a:rPr lang="en-US" dirty="0"/>
              <a:t>Applications </a:t>
            </a:r>
            <a:r>
              <a:rPr lang="en-US" dirty="0" smtClean="0"/>
              <a:t>to be </a:t>
            </a:r>
            <a:r>
              <a:rPr lang="en-US" dirty="0"/>
              <a:t>submitted</a:t>
            </a:r>
            <a:r>
              <a:rPr lang="en-US" dirty="0" smtClean="0"/>
              <a:t>, </a:t>
            </a:r>
            <a:r>
              <a:rPr lang="en-US" dirty="0"/>
              <a:t>via the environmental eGrants system.  </a:t>
            </a:r>
            <a:endParaRPr lang="en-US" dirty="0" smtClean="0"/>
          </a:p>
          <a:p>
            <a:pPr>
              <a:defRPr/>
            </a:pPr>
            <a:r>
              <a:rPr lang="en-US" dirty="0" smtClean="0"/>
              <a:t>An </a:t>
            </a:r>
            <a:r>
              <a:rPr lang="en-US" dirty="0"/>
              <a:t>original ink signature page and payment of $150.00 by check or money </a:t>
            </a:r>
            <a:r>
              <a:rPr lang="en-US" dirty="0" smtClean="0"/>
              <a:t>order to be </a:t>
            </a:r>
            <a:r>
              <a:rPr lang="en-US" dirty="0"/>
              <a:t>submitted in accordance with the process outlined in the eGrants system (</a:t>
            </a:r>
            <a:r>
              <a:rPr lang="en-US" dirty="0">
                <a:hlinkClick r:id="rId3"/>
              </a:rPr>
              <a:t>www.grants.dcnr.state.pa.us</a:t>
            </a:r>
            <a:r>
              <a:rPr lang="en-US" dirty="0" smtClean="0"/>
              <a:t>)</a:t>
            </a:r>
          </a:p>
          <a:p>
            <a:pPr>
              <a:defRPr/>
            </a:pPr>
            <a:r>
              <a:rPr lang="en-US" dirty="0"/>
              <a:t>E-mails, hard copy mailings, or faxes will not be accepted. </a:t>
            </a:r>
          </a:p>
        </p:txBody>
      </p:sp>
      <p:grpSp>
        <p:nvGrpSpPr>
          <p:cNvPr id="43011" name="Group 1"/>
          <p:cNvGrpSpPr>
            <a:grpSpLocks/>
          </p:cNvGrpSpPr>
          <p:nvPr/>
        </p:nvGrpSpPr>
        <p:grpSpPr bwMode="auto">
          <a:xfrm>
            <a:off x="288925" y="355600"/>
            <a:ext cx="8382000" cy="1247775"/>
            <a:chOff x="288977" y="355144"/>
            <a:chExt cx="8382000" cy="1248231"/>
          </a:xfrm>
        </p:grpSpPr>
        <p:sp>
          <p:nvSpPr>
            <p:cNvPr id="43013"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43014"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5"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Application Submission</a:t>
              </a:r>
              <a:endParaRPr lang="en-US" sz="4000" dirty="0">
                <a:solidFill>
                  <a:schemeClr val="bg1"/>
                </a:solidFill>
              </a:endParaRPr>
            </a:p>
          </p:txBody>
        </p:sp>
      </p:grpSp>
      <p:pic>
        <p:nvPicPr>
          <p:cNvPr id="43012" name="Picture 7" descr="DEP-rgb"/>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48400" y="6100762"/>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17</a:t>
            </a:fld>
            <a:endParaRPr lang="en-US" dirty="0"/>
          </a:p>
        </p:txBody>
      </p:sp>
    </p:spTree>
    <p:extLst>
      <p:ext uri="{BB962C8B-B14F-4D97-AF65-F5344CB8AC3E}">
        <p14:creationId xmlns:p14="http://schemas.microsoft.com/office/powerpoint/2010/main" val="106258474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228600" y="1449388"/>
            <a:ext cx="8618538" cy="4113212"/>
          </a:xfrm>
        </p:spPr>
        <p:txBody>
          <a:bodyPr>
            <a:noAutofit/>
          </a:bodyPr>
          <a:lstStyle/>
          <a:p>
            <a:pPr>
              <a:defRPr/>
            </a:pPr>
            <a:r>
              <a:rPr lang="en-US" dirty="0" smtClean="0"/>
              <a:t>Applications </a:t>
            </a:r>
            <a:r>
              <a:rPr lang="en-US" dirty="0"/>
              <a:t>submitted after the closing date will not be considered.  </a:t>
            </a:r>
            <a:endParaRPr lang="en-US" dirty="0" smtClean="0"/>
          </a:p>
          <a:p>
            <a:pPr>
              <a:defRPr/>
            </a:pPr>
            <a:r>
              <a:rPr lang="en-US" dirty="0" smtClean="0"/>
              <a:t>Incomplete </a:t>
            </a:r>
            <a:r>
              <a:rPr lang="en-US" dirty="0"/>
              <a:t>applications will not be considered. </a:t>
            </a:r>
            <a:endParaRPr lang="en-US" dirty="0" smtClean="0"/>
          </a:p>
        </p:txBody>
      </p:sp>
      <p:grpSp>
        <p:nvGrpSpPr>
          <p:cNvPr id="43011" name="Group 1"/>
          <p:cNvGrpSpPr>
            <a:grpSpLocks/>
          </p:cNvGrpSpPr>
          <p:nvPr/>
        </p:nvGrpSpPr>
        <p:grpSpPr bwMode="auto">
          <a:xfrm>
            <a:off x="288925" y="355600"/>
            <a:ext cx="8382000" cy="1247775"/>
            <a:chOff x="288977" y="355144"/>
            <a:chExt cx="8382000" cy="1248231"/>
          </a:xfrm>
        </p:grpSpPr>
        <p:sp>
          <p:nvSpPr>
            <p:cNvPr id="43013"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43014"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5"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Application Submission</a:t>
              </a:r>
              <a:endParaRPr lang="en-US" sz="4000" dirty="0">
                <a:solidFill>
                  <a:schemeClr val="bg1"/>
                </a:solidFill>
              </a:endParaRPr>
            </a:p>
          </p:txBody>
        </p:sp>
      </p:grpSp>
      <p:pic>
        <p:nvPicPr>
          <p:cNvPr id="43012"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48400" y="6100762"/>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18</a:t>
            </a:fld>
            <a:endParaRPr lang="en-US" dirty="0"/>
          </a:p>
        </p:txBody>
      </p:sp>
    </p:spTree>
    <p:extLst>
      <p:ext uri="{BB962C8B-B14F-4D97-AF65-F5344CB8AC3E}">
        <p14:creationId xmlns:p14="http://schemas.microsoft.com/office/powerpoint/2010/main" val="2630211211"/>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0"/>
            <a:ext cx="8001000" cy="4419600"/>
          </a:xfrm>
        </p:spPr>
        <p:txBody>
          <a:bodyPr>
            <a:normAutofit fontScale="92500" lnSpcReduction="20000"/>
          </a:bodyPr>
          <a:lstStyle/>
          <a:p>
            <a:pPr>
              <a:defRPr/>
            </a:pPr>
            <a:r>
              <a:rPr lang="en-US" sz="3500" dirty="0" smtClean="0"/>
              <a:t>April 7</a:t>
            </a:r>
            <a:r>
              <a:rPr lang="en-US" sz="3500" baseline="30000" dirty="0" smtClean="0"/>
              <a:t>th</a:t>
            </a:r>
            <a:r>
              <a:rPr lang="en-US" sz="3500" dirty="0"/>
              <a:t>  Review and approve draft guidelines, schedule etc</a:t>
            </a:r>
            <a:r>
              <a:rPr lang="en-US" sz="3500" dirty="0" smtClean="0"/>
              <a:t>.</a:t>
            </a:r>
          </a:p>
          <a:p>
            <a:pPr>
              <a:defRPr/>
            </a:pPr>
            <a:r>
              <a:rPr lang="en-US" sz="3500" dirty="0" smtClean="0"/>
              <a:t>May 10</a:t>
            </a:r>
            <a:r>
              <a:rPr lang="en-US" sz="3500" baseline="30000" dirty="0" smtClean="0"/>
              <a:t>th</a:t>
            </a:r>
            <a:r>
              <a:rPr lang="en-US" sz="3500" dirty="0" smtClean="0"/>
              <a:t> Develop </a:t>
            </a:r>
            <a:r>
              <a:rPr lang="en-US" sz="3500" dirty="0"/>
              <a:t>information for PEDA website about grant round &amp; outreach plans, share opening </a:t>
            </a:r>
            <a:r>
              <a:rPr lang="en-US" sz="3500" dirty="0" smtClean="0"/>
              <a:t>date</a:t>
            </a:r>
          </a:p>
          <a:p>
            <a:pPr>
              <a:defRPr/>
            </a:pPr>
            <a:r>
              <a:rPr lang="en-US" sz="3500" dirty="0" smtClean="0"/>
              <a:t>June 14</a:t>
            </a:r>
            <a:r>
              <a:rPr lang="en-US" sz="3500" baseline="30000" dirty="0" smtClean="0"/>
              <a:t>th</a:t>
            </a:r>
            <a:r>
              <a:rPr lang="en-US" sz="3500" dirty="0" smtClean="0"/>
              <a:t> Grant </a:t>
            </a:r>
            <a:r>
              <a:rPr lang="en-US" sz="3500" dirty="0"/>
              <a:t>application function opens in </a:t>
            </a:r>
            <a:r>
              <a:rPr lang="en-US" sz="3500" dirty="0" smtClean="0"/>
              <a:t>eGrants</a:t>
            </a:r>
          </a:p>
          <a:p>
            <a:pPr>
              <a:defRPr/>
            </a:pPr>
            <a:r>
              <a:rPr lang="en-US" sz="3500" dirty="0" smtClean="0"/>
              <a:t>June 19</a:t>
            </a:r>
            <a:r>
              <a:rPr lang="en-US" sz="3500" baseline="30000" dirty="0" smtClean="0"/>
              <a:t>th</a:t>
            </a:r>
            <a:r>
              <a:rPr lang="en-US" sz="3500" dirty="0"/>
              <a:t> Deliver WebEX for PEDA </a:t>
            </a:r>
            <a:r>
              <a:rPr lang="en-US" sz="3500" dirty="0" smtClean="0"/>
              <a:t>outreach</a:t>
            </a:r>
          </a:p>
          <a:p>
            <a:pPr>
              <a:defRPr/>
            </a:pPr>
            <a:r>
              <a:rPr lang="en-US" sz="3500" dirty="0" smtClean="0"/>
              <a:t>August 15</a:t>
            </a:r>
            <a:r>
              <a:rPr lang="en-US" sz="3500" baseline="30000" dirty="0" smtClean="0"/>
              <a:t>th</a:t>
            </a:r>
            <a:r>
              <a:rPr lang="en-US" sz="3500" dirty="0"/>
              <a:t>  </a:t>
            </a:r>
            <a:r>
              <a:rPr lang="en-US" sz="3500" dirty="0" smtClean="0"/>
              <a:t>PEDA Grant </a:t>
            </a:r>
            <a:r>
              <a:rPr lang="en-US" sz="3500" dirty="0"/>
              <a:t>solicitation closes </a:t>
            </a:r>
            <a:endParaRPr lang="en-US" sz="3500" dirty="0" smtClean="0"/>
          </a:p>
          <a:p>
            <a:pPr marL="0" indent="0">
              <a:buFont typeface="Arial" charset="0"/>
              <a:buNone/>
              <a:defRPr/>
            </a:pPr>
            <a:endParaRPr lang="en-US" dirty="0" smtClean="0"/>
          </a:p>
          <a:p>
            <a:pPr lvl="1">
              <a:defRPr/>
            </a:pPr>
            <a:endParaRPr lang="en-US" dirty="0" smtClean="0"/>
          </a:p>
          <a:p>
            <a:pPr marL="457200" lvl="1" indent="0">
              <a:buFont typeface="Arial" charset="0"/>
              <a:buNone/>
              <a:defRPr/>
            </a:pPr>
            <a:endParaRPr lang="en-US" dirty="0" smtClean="0"/>
          </a:p>
        </p:txBody>
      </p:sp>
      <p:grpSp>
        <p:nvGrpSpPr>
          <p:cNvPr id="14343" name="Group 8"/>
          <p:cNvGrpSpPr>
            <a:grpSpLocks/>
          </p:cNvGrpSpPr>
          <p:nvPr/>
        </p:nvGrpSpPr>
        <p:grpSpPr bwMode="auto">
          <a:xfrm>
            <a:off x="358458" y="355600"/>
            <a:ext cx="8382000" cy="863601"/>
            <a:chOff x="288977" y="355144"/>
            <a:chExt cx="8382000" cy="389357"/>
          </a:xfrm>
        </p:grpSpPr>
        <p:pic>
          <p:nvPicPr>
            <p:cNvPr id="14346"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389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7" name="Rectangle 2"/>
            <p:cNvSpPr txBox="1">
              <a:spLocks noChangeArrowheads="1"/>
            </p:cNvSpPr>
            <p:nvPr/>
          </p:nvSpPr>
          <p:spPr bwMode="auto">
            <a:xfrm>
              <a:off x="762000" y="384641"/>
              <a:ext cx="7848600" cy="359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Proposed Timeline</a:t>
              </a:r>
              <a:endParaRPr lang="en-US" sz="4000" dirty="0">
                <a:solidFill>
                  <a:schemeClr val="bg1"/>
                </a:solidFill>
              </a:endParaRPr>
            </a:p>
          </p:txBody>
        </p:sp>
      </p:grpSp>
      <p:pic>
        <p:nvPicPr>
          <p:cNvPr id="14344"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19</a:t>
            </a:fld>
            <a:endParaRPr lang="en-US" dirty="0"/>
          </a:p>
        </p:txBody>
      </p:sp>
    </p:spTree>
    <p:extLst>
      <p:ext uri="{BB962C8B-B14F-4D97-AF65-F5344CB8AC3E}">
        <p14:creationId xmlns:p14="http://schemas.microsoft.com/office/powerpoint/2010/main" val="9825099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441325" y="1143000"/>
            <a:ext cx="8229600" cy="4648200"/>
          </a:xfrm>
        </p:spPr>
        <p:txBody>
          <a:bodyPr>
            <a:normAutofit/>
          </a:bodyPr>
          <a:lstStyle/>
          <a:p>
            <a:pPr eaLnBrk="1" hangingPunct="1">
              <a:defRPr/>
            </a:pPr>
            <a:r>
              <a:rPr lang="en-US" dirty="0" smtClean="0"/>
              <a:t>Last competitive solicitation -  April 2010</a:t>
            </a:r>
          </a:p>
          <a:p>
            <a:pPr lvl="1">
              <a:defRPr/>
            </a:pPr>
            <a:r>
              <a:rPr lang="en-US" sz="3200" dirty="0" smtClean="0"/>
              <a:t>Awarded additional projects in 2011</a:t>
            </a:r>
          </a:p>
          <a:p>
            <a:pPr>
              <a:defRPr/>
            </a:pPr>
            <a:r>
              <a:rPr lang="en-US" dirty="0" smtClean="0"/>
              <a:t>PEDA has 6 active projects</a:t>
            </a:r>
          </a:p>
          <a:p>
            <a:pPr lvl="1">
              <a:defRPr/>
            </a:pPr>
            <a:r>
              <a:rPr lang="en-US" sz="3200" dirty="0"/>
              <a:t>5</a:t>
            </a:r>
            <a:r>
              <a:rPr lang="en-US" sz="3200" dirty="0" smtClean="0"/>
              <a:t> grant projects, 1 loan project</a:t>
            </a:r>
          </a:p>
          <a:p>
            <a:pPr lvl="2">
              <a:defRPr/>
            </a:pPr>
            <a:r>
              <a:rPr lang="en-US" sz="3200" dirty="0" smtClean="0"/>
              <a:t>Chatham University</a:t>
            </a:r>
          </a:p>
          <a:p>
            <a:pPr lvl="2">
              <a:defRPr/>
            </a:pPr>
            <a:r>
              <a:rPr lang="en-US" sz="3200" dirty="0" smtClean="0"/>
              <a:t>Allentown Commercial and Industrial Authority</a:t>
            </a:r>
          </a:p>
          <a:p>
            <a:pPr lvl="2">
              <a:defRPr/>
            </a:pPr>
            <a:r>
              <a:rPr lang="en-US" sz="3200" dirty="0" smtClean="0"/>
              <a:t>American Refining and Biochemical</a:t>
            </a:r>
          </a:p>
          <a:p>
            <a:pPr lvl="2">
              <a:defRPr/>
            </a:pPr>
            <a:endParaRPr lang="en-US" sz="2000" dirty="0" smtClean="0"/>
          </a:p>
          <a:p>
            <a:pPr marL="0" indent="0" eaLnBrk="1" hangingPunct="1">
              <a:buFont typeface="Arial" charset="0"/>
              <a:buNone/>
              <a:defRPr/>
            </a:pPr>
            <a:endParaRPr lang="en-US" sz="1200" dirty="0" smtClean="0"/>
          </a:p>
          <a:p>
            <a:pPr marL="0" indent="0" eaLnBrk="1" hangingPunct="1">
              <a:buFont typeface="Arial" charset="0"/>
              <a:buNone/>
              <a:defRPr/>
            </a:pPr>
            <a:endParaRPr lang="en-US" sz="1200" dirty="0"/>
          </a:p>
        </p:txBody>
      </p:sp>
      <p:grpSp>
        <p:nvGrpSpPr>
          <p:cNvPr id="38915" name="Group 1"/>
          <p:cNvGrpSpPr>
            <a:grpSpLocks/>
          </p:cNvGrpSpPr>
          <p:nvPr/>
        </p:nvGrpSpPr>
        <p:grpSpPr bwMode="auto">
          <a:xfrm>
            <a:off x="288925" y="355600"/>
            <a:ext cx="8382000" cy="1247775"/>
            <a:chOff x="288977" y="355144"/>
            <a:chExt cx="8382000" cy="1248231"/>
          </a:xfrm>
        </p:grpSpPr>
        <p:sp>
          <p:nvSpPr>
            <p:cNvPr id="38917"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38918"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9"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Overview - Current Status</a:t>
              </a:r>
              <a:endParaRPr lang="en-US" sz="4000" dirty="0">
                <a:solidFill>
                  <a:schemeClr val="bg1"/>
                </a:solidFill>
              </a:endParaRPr>
            </a:p>
          </p:txBody>
        </p:sp>
      </p:grpSp>
      <p:pic>
        <p:nvPicPr>
          <p:cNvPr id="38916"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2</a:t>
            </a:fld>
            <a:endParaRPr lang="en-US" dirty="0"/>
          </a:p>
        </p:txBody>
      </p:sp>
    </p:spTree>
    <p:extLst>
      <p:ext uri="{BB962C8B-B14F-4D97-AF65-F5344CB8AC3E}">
        <p14:creationId xmlns:p14="http://schemas.microsoft.com/office/powerpoint/2010/main" val="538353656"/>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76400"/>
            <a:ext cx="8001000" cy="4267200"/>
          </a:xfrm>
        </p:spPr>
        <p:txBody>
          <a:bodyPr>
            <a:normAutofit fontScale="92500" lnSpcReduction="20000"/>
          </a:bodyPr>
          <a:lstStyle/>
          <a:p>
            <a:pPr>
              <a:defRPr/>
            </a:pPr>
            <a:r>
              <a:rPr lang="en-US" sz="3500" dirty="0" smtClean="0"/>
              <a:t>Sept 15</a:t>
            </a:r>
            <a:r>
              <a:rPr lang="en-US" sz="3500" baseline="30000" dirty="0" smtClean="0"/>
              <a:t>th</a:t>
            </a:r>
            <a:r>
              <a:rPr lang="en-US" sz="3500" dirty="0" smtClean="0"/>
              <a:t> Staff scoring completed</a:t>
            </a:r>
          </a:p>
          <a:p>
            <a:pPr>
              <a:defRPr/>
            </a:pPr>
            <a:r>
              <a:rPr lang="en-US" sz="3500" dirty="0" smtClean="0"/>
              <a:t>Sept 30</a:t>
            </a:r>
            <a:r>
              <a:rPr lang="en-US" sz="3500" baseline="30000" dirty="0" smtClean="0"/>
              <a:t>th</a:t>
            </a:r>
            <a:r>
              <a:rPr lang="en-US" sz="3500" dirty="0"/>
              <a:t> B</a:t>
            </a:r>
            <a:r>
              <a:rPr lang="en-US" sz="3500" dirty="0" smtClean="0"/>
              <a:t>oard </a:t>
            </a:r>
            <a:r>
              <a:rPr lang="en-US" sz="3500" dirty="0"/>
              <a:t>sub-committee </a:t>
            </a:r>
            <a:r>
              <a:rPr lang="en-US" sz="3500" dirty="0" smtClean="0"/>
              <a:t>final discussion of proposed awards</a:t>
            </a:r>
          </a:p>
          <a:p>
            <a:pPr>
              <a:defRPr/>
            </a:pPr>
            <a:r>
              <a:rPr lang="en-US" sz="3500" dirty="0" smtClean="0"/>
              <a:t>Oct 13</a:t>
            </a:r>
            <a:r>
              <a:rPr lang="en-US" sz="3500" baseline="30000" dirty="0" smtClean="0"/>
              <a:t>th</a:t>
            </a:r>
            <a:r>
              <a:rPr lang="en-US" sz="3500" dirty="0"/>
              <a:t>  Board meeting </a:t>
            </a:r>
          </a:p>
          <a:p>
            <a:pPr lvl="1">
              <a:defRPr/>
            </a:pPr>
            <a:r>
              <a:rPr lang="en-US" sz="3500" dirty="0" smtClean="0"/>
              <a:t>Presentation of projects, approve projects</a:t>
            </a:r>
          </a:p>
          <a:p>
            <a:pPr>
              <a:defRPr/>
            </a:pPr>
            <a:r>
              <a:rPr lang="en-US" sz="3500" dirty="0" smtClean="0"/>
              <a:t>October 20-24</a:t>
            </a:r>
            <a:r>
              <a:rPr lang="en-US" sz="3500" baseline="30000" dirty="0" smtClean="0"/>
              <a:t>th</a:t>
            </a:r>
            <a:r>
              <a:rPr lang="en-US" sz="3500" dirty="0" smtClean="0"/>
              <a:t> letters and grant agreement materials sent out to awardees</a:t>
            </a:r>
          </a:p>
          <a:p>
            <a:pPr>
              <a:defRPr/>
            </a:pPr>
            <a:r>
              <a:rPr lang="en-US" sz="3500" dirty="0" smtClean="0"/>
              <a:t>November 11</a:t>
            </a:r>
            <a:r>
              <a:rPr lang="en-US" sz="3500" baseline="30000" dirty="0" smtClean="0"/>
              <a:t>th</a:t>
            </a:r>
            <a:r>
              <a:rPr lang="en-US" sz="3500" dirty="0" smtClean="0"/>
              <a:t> WebEX training with grantees and project managers</a:t>
            </a:r>
          </a:p>
          <a:p>
            <a:pPr marL="0" indent="0">
              <a:buFont typeface="Arial" charset="0"/>
              <a:buNone/>
              <a:defRPr/>
            </a:pPr>
            <a:endParaRPr lang="en-US" dirty="0" smtClean="0"/>
          </a:p>
          <a:p>
            <a:pPr lvl="1">
              <a:defRPr/>
            </a:pPr>
            <a:endParaRPr lang="en-US" dirty="0" smtClean="0"/>
          </a:p>
          <a:p>
            <a:pPr marL="457200" lvl="1" indent="0">
              <a:buFont typeface="Arial" charset="0"/>
              <a:buNone/>
              <a:defRPr/>
            </a:pPr>
            <a:endParaRPr lang="en-US" dirty="0" smtClean="0"/>
          </a:p>
        </p:txBody>
      </p:sp>
      <p:grpSp>
        <p:nvGrpSpPr>
          <p:cNvPr id="14343" name="Group 8"/>
          <p:cNvGrpSpPr>
            <a:grpSpLocks/>
          </p:cNvGrpSpPr>
          <p:nvPr/>
        </p:nvGrpSpPr>
        <p:grpSpPr bwMode="auto">
          <a:xfrm>
            <a:off x="358458" y="355600"/>
            <a:ext cx="8382000" cy="863601"/>
            <a:chOff x="288977" y="355144"/>
            <a:chExt cx="8382000" cy="389357"/>
          </a:xfrm>
        </p:grpSpPr>
        <p:pic>
          <p:nvPicPr>
            <p:cNvPr id="14346"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389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7" name="Rectangle 2"/>
            <p:cNvSpPr txBox="1">
              <a:spLocks noChangeArrowheads="1"/>
            </p:cNvSpPr>
            <p:nvPr/>
          </p:nvSpPr>
          <p:spPr bwMode="auto">
            <a:xfrm>
              <a:off x="762000" y="384641"/>
              <a:ext cx="7848600" cy="359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Proposed Timeline</a:t>
              </a:r>
              <a:endParaRPr lang="en-US" sz="4000" dirty="0">
                <a:solidFill>
                  <a:schemeClr val="bg1"/>
                </a:solidFill>
              </a:endParaRPr>
            </a:p>
          </p:txBody>
        </p:sp>
      </p:grpSp>
      <p:pic>
        <p:nvPicPr>
          <p:cNvPr id="14344"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20</a:t>
            </a:fld>
            <a:endParaRPr lang="en-US" dirty="0"/>
          </a:p>
        </p:txBody>
      </p:sp>
    </p:spTree>
    <p:extLst>
      <p:ext uri="{BB962C8B-B14F-4D97-AF65-F5344CB8AC3E}">
        <p14:creationId xmlns:p14="http://schemas.microsoft.com/office/powerpoint/2010/main" val="1834122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04748" y="1601844"/>
            <a:ext cx="8229600" cy="4414781"/>
          </a:xfrm>
        </p:spPr>
        <p:txBody>
          <a:bodyPr>
            <a:normAutofit/>
          </a:bodyPr>
          <a:lstStyle/>
          <a:p>
            <a:pPr>
              <a:defRPr/>
            </a:pPr>
            <a:r>
              <a:rPr lang="en-US" dirty="0" smtClean="0"/>
              <a:t>Press Release</a:t>
            </a:r>
          </a:p>
          <a:p>
            <a:pPr>
              <a:defRPr/>
            </a:pPr>
            <a:r>
              <a:rPr lang="en-US" dirty="0" smtClean="0"/>
              <a:t>Advertised Webinar – review solicitation in detail </a:t>
            </a:r>
          </a:p>
          <a:p>
            <a:pPr lvl="1">
              <a:defRPr/>
            </a:pPr>
            <a:r>
              <a:rPr lang="en-US" sz="3200" dirty="0" smtClean="0"/>
              <a:t>Q&amp;A sessions.</a:t>
            </a:r>
          </a:p>
          <a:p>
            <a:pPr>
              <a:defRPr/>
            </a:pPr>
            <a:r>
              <a:rPr lang="en-US" dirty="0" smtClean="0"/>
              <a:t>Outreach Workshops &amp; Events throughout PA</a:t>
            </a:r>
          </a:p>
          <a:p>
            <a:pPr>
              <a:defRPr/>
            </a:pPr>
            <a:r>
              <a:rPr lang="en-US" dirty="0" smtClean="0"/>
              <a:t>PEDA Webpage</a:t>
            </a:r>
          </a:p>
          <a:p>
            <a:pPr>
              <a:defRPr/>
            </a:pPr>
            <a:r>
              <a:rPr lang="en-US" dirty="0" smtClean="0"/>
              <a:t>Email Blast – PEDA Distribution list </a:t>
            </a:r>
          </a:p>
          <a:p>
            <a:pPr marL="0" indent="0">
              <a:buFont typeface="Arial" charset="0"/>
              <a:buNone/>
              <a:defRPr/>
            </a:pPr>
            <a:endParaRPr lang="en-US" sz="1200" dirty="0"/>
          </a:p>
          <a:p>
            <a:pPr marL="0" indent="0" eaLnBrk="1" hangingPunct="1">
              <a:lnSpc>
                <a:spcPct val="150000"/>
              </a:lnSpc>
              <a:buNone/>
              <a:defRPr/>
            </a:pPr>
            <a:endParaRPr lang="en-US" dirty="0" smtClean="0"/>
          </a:p>
          <a:p>
            <a:pPr marL="0" indent="0" eaLnBrk="1" hangingPunct="1">
              <a:buFont typeface="Arial" charset="0"/>
              <a:buNone/>
              <a:defRPr/>
            </a:pPr>
            <a:endParaRPr lang="en-US" dirty="0" smtClean="0"/>
          </a:p>
        </p:txBody>
      </p:sp>
      <p:pic>
        <p:nvPicPr>
          <p:cNvPr id="4099" name="Picture 7" descr="DEP-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00" name="Group 1"/>
          <p:cNvGrpSpPr>
            <a:grpSpLocks/>
          </p:cNvGrpSpPr>
          <p:nvPr/>
        </p:nvGrpSpPr>
        <p:grpSpPr bwMode="auto">
          <a:xfrm>
            <a:off x="441325" y="508000"/>
            <a:ext cx="8382000" cy="1247775"/>
            <a:chOff x="288977" y="355144"/>
            <a:chExt cx="8382000" cy="1248231"/>
          </a:xfrm>
        </p:grpSpPr>
        <p:sp>
          <p:nvSpPr>
            <p:cNvPr id="4101"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4102"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Proposed Outreach </a:t>
              </a:r>
              <a:endParaRPr lang="en-US" sz="4000" dirty="0">
                <a:solidFill>
                  <a:schemeClr val="bg1"/>
                </a:solidFill>
              </a:endParaRPr>
            </a:p>
          </p:txBody>
        </p:sp>
      </p:grpSp>
      <p:sp>
        <p:nvSpPr>
          <p:cNvPr id="2" name="Slide Number Placeholder 1"/>
          <p:cNvSpPr>
            <a:spLocks noGrp="1"/>
          </p:cNvSpPr>
          <p:nvPr>
            <p:ph type="sldNum" sz="quarter" idx="12"/>
          </p:nvPr>
        </p:nvSpPr>
        <p:spPr/>
        <p:txBody>
          <a:bodyPr/>
          <a:lstStyle/>
          <a:p>
            <a:fld id="{DB0674EC-7BD1-4DE1-B239-15B2ED553B20}" type="slidenum">
              <a:rPr lang="en-US" smtClean="0"/>
              <a:t>21</a:t>
            </a:fld>
            <a:endParaRPr lang="en-US" dirty="0"/>
          </a:p>
        </p:txBody>
      </p:sp>
    </p:spTree>
    <p:extLst>
      <p:ext uri="{BB962C8B-B14F-4D97-AF65-F5344CB8AC3E}">
        <p14:creationId xmlns:p14="http://schemas.microsoft.com/office/powerpoint/2010/main" val="171947260"/>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04800" y="1755775"/>
            <a:ext cx="8686800" cy="4090987"/>
          </a:xfrm>
        </p:spPr>
        <p:txBody>
          <a:bodyPr>
            <a:normAutofit/>
          </a:bodyPr>
          <a:lstStyle/>
          <a:p>
            <a:pPr>
              <a:defRPr/>
            </a:pPr>
            <a:r>
              <a:rPr lang="en-US" dirty="0" smtClean="0"/>
              <a:t>Review of </a:t>
            </a:r>
            <a:r>
              <a:rPr lang="en-US" dirty="0"/>
              <a:t>s</a:t>
            </a:r>
            <a:r>
              <a:rPr lang="en-US" dirty="0" smtClean="0"/>
              <a:t>coring format (July)</a:t>
            </a:r>
          </a:p>
          <a:p>
            <a:pPr>
              <a:defRPr/>
            </a:pPr>
            <a:r>
              <a:rPr lang="en-US" dirty="0" smtClean="0"/>
              <a:t>Ethics review (August)</a:t>
            </a:r>
          </a:p>
          <a:p>
            <a:pPr>
              <a:defRPr/>
            </a:pPr>
            <a:r>
              <a:rPr lang="en-US" dirty="0" smtClean="0"/>
              <a:t>Review of scored/ranked projects (September)</a:t>
            </a:r>
          </a:p>
          <a:p>
            <a:pPr>
              <a:defRPr/>
            </a:pPr>
            <a:r>
              <a:rPr lang="en-US" dirty="0" smtClean="0"/>
              <a:t>Review of ineligible projects (September)</a:t>
            </a:r>
          </a:p>
          <a:p>
            <a:pPr>
              <a:defRPr/>
            </a:pPr>
            <a:r>
              <a:rPr lang="en-US" dirty="0" smtClean="0"/>
              <a:t>Development of final award recommendations with PEDA staff (September- October)</a:t>
            </a:r>
          </a:p>
          <a:p>
            <a:pPr>
              <a:defRPr/>
            </a:pPr>
            <a:r>
              <a:rPr lang="en-US" dirty="0" smtClean="0"/>
              <a:t>Present projects for full board approval (October)</a:t>
            </a:r>
          </a:p>
          <a:p>
            <a:pPr>
              <a:defRPr/>
            </a:pPr>
            <a:endParaRPr lang="en-US" dirty="0" smtClean="0"/>
          </a:p>
          <a:p>
            <a:pPr marL="0" indent="0" eaLnBrk="1" hangingPunct="1">
              <a:buFont typeface="Arial" charset="0"/>
              <a:buNone/>
              <a:defRPr/>
            </a:pPr>
            <a:endParaRPr lang="en-US" dirty="0" smtClean="0"/>
          </a:p>
        </p:txBody>
      </p:sp>
      <p:pic>
        <p:nvPicPr>
          <p:cNvPr id="4099" name="Picture 7" descr="DEP-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00" name="Group 1"/>
          <p:cNvGrpSpPr>
            <a:grpSpLocks/>
          </p:cNvGrpSpPr>
          <p:nvPr/>
        </p:nvGrpSpPr>
        <p:grpSpPr bwMode="auto">
          <a:xfrm>
            <a:off x="441325" y="508000"/>
            <a:ext cx="8382000" cy="1247775"/>
            <a:chOff x="288977" y="355144"/>
            <a:chExt cx="8382000" cy="1248231"/>
          </a:xfrm>
        </p:grpSpPr>
        <p:sp>
          <p:nvSpPr>
            <p:cNvPr id="4101"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4102"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PEDA Subcommittee Review </a:t>
              </a:r>
              <a:endParaRPr lang="en-US" sz="4000" dirty="0">
                <a:solidFill>
                  <a:schemeClr val="bg1"/>
                </a:solidFill>
              </a:endParaRPr>
            </a:p>
          </p:txBody>
        </p:sp>
      </p:grpSp>
      <p:sp>
        <p:nvSpPr>
          <p:cNvPr id="2" name="Slide Number Placeholder 1"/>
          <p:cNvSpPr>
            <a:spLocks noGrp="1"/>
          </p:cNvSpPr>
          <p:nvPr>
            <p:ph type="sldNum" sz="quarter" idx="12"/>
          </p:nvPr>
        </p:nvSpPr>
        <p:spPr/>
        <p:txBody>
          <a:bodyPr/>
          <a:lstStyle/>
          <a:p>
            <a:fld id="{DB0674EC-7BD1-4DE1-B239-15B2ED553B20}" type="slidenum">
              <a:rPr lang="en-US" smtClean="0"/>
              <a:t>22</a:t>
            </a:fld>
            <a:endParaRPr lang="en-US" dirty="0"/>
          </a:p>
        </p:txBody>
      </p:sp>
    </p:spTree>
    <p:extLst>
      <p:ext uri="{BB962C8B-B14F-4D97-AF65-F5344CB8AC3E}">
        <p14:creationId xmlns:p14="http://schemas.microsoft.com/office/powerpoint/2010/main" val="217044303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81000" y="2133600"/>
            <a:ext cx="8229600" cy="3581400"/>
          </a:xfrm>
        </p:spPr>
        <p:txBody>
          <a:bodyPr>
            <a:normAutofit lnSpcReduction="10000"/>
          </a:bodyPr>
          <a:lstStyle/>
          <a:p>
            <a:pPr>
              <a:defRPr/>
            </a:pPr>
            <a:r>
              <a:rPr lang="en-US" dirty="0" smtClean="0"/>
              <a:t>Reimbursement Grants</a:t>
            </a:r>
          </a:p>
          <a:p>
            <a:pPr>
              <a:defRPr/>
            </a:pPr>
            <a:r>
              <a:rPr lang="en-US" dirty="0" smtClean="0"/>
              <a:t>Focus areas for projects types, Energy Efficiency? Renewables, Manufacturing.</a:t>
            </a:r>
          </a:p>
          <a:p>
            <a:pPr>
              <a:defRPr/>
            </a:pPr>
            <a:r>
              <a:rPr lang="en-US" dirty="0" smtClean="0"/>
              <a:t>Limit of funding for certain technologies/sectors</a:t>
            </a:r>
          </a:p>
          <a:p>
            <a:pPr>
              <a:defRPr/>
            </a:pPr>
            <a:r>
              <a:rPr lang="en-US" dirty="0" smtClean="0"/>
              <a:t>Individual project cap $$</a:t>
            </a:r>
          </a:p>
          <a:p>
            <a:pPr>
              <a:defRPr/>
            </a:pPr>
            <a:r>
              <a:rPr lang="en-US" dirty="0" smtClean="0"/>
              <a:t>Period of Performance – 12, 24, 36 months?</a:t>
            </a:r>
          </a:p>
          <a:p>
            <a:pPr>
              <a:defRPr/>
            </a:pPr>
            <a:endParaRPr lang="en-US" dirty="0" smtClean="0"/>
          </a:p>
          <a:p>
            <a:pPr marL="0" indent="0">
              <a:buNone/>
              <a:defRPr/>
            </a:pPr>
            <a:endParaRPr lang="en-US" dirty="0" smtClean="0"/>
          </a:p>
        </p:txBody>
      </p:sp>
      <p:pic>
        <p:nvPicPr>
          <p:cNvPr id="8195" name="Picture 7" descr="DEP-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3775" y="60880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Group 1"/>
          <p:cNvGrpSpPr>
            <a:grpSpLocks/>
          </p:cNvGrpSpPr>
          <p:nvPr/>
        </p:nvGrpSpPr>
        <p:grpSpPr bwMode="auto">
          <a:xfrm>
            <a:off x="457148" y="370631"/>
            <a:ext cx="8382000" cy="1247775"/>
            <a:chOff x="288977" y="355144"/>
            <a:chExt cx="8382000" cy="1248231"/>
          </a:xfrm>
        </p:grpSpPr>
        <p:sp>
          <p:nvSpPr>
            <p:cNvPr id="9"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10"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Discussion </a:t>
              </a:r>
              <a:endParaRPr lang="en-US" sz="4000" dirty="0">
                <a:solidFill>
                  <a:schemeClr val="bg1"/>
                </a:solidFill>
              </a:endParaRPr>
            </a:p>
          </p:txBody>
        </p:sp>
      </p:grpSp>
      <p:sp>
        <p:nvSpPr>
          <p:cNvPr id="2" name="Slide Number Placeholder 1"/>
          <p:cNvSpPr>
            <a:spLocks noGrp="1"/>
          </p:cNvSpPr>
          <p:nvPr>
            <p:ph type="sldNum" sz="quarter" idx="12"/>
          </p:nvPr>
        </p:nvSpPr>
        <p:spPr/>
        <p:txBody>
          <a:bodyPr/>
          <a:lstStyle/>
          <a:p>
            <a:fld id="{DB0674EC-7BD1-4DE1-B239-15B2ED553B20}" type="slidenum">
              <a:rPr lang="en-US" smtClean="0"/>
              <a:t>23</a:t>
            </a:fld>
            <a:endParaRPr lang="en-US" dirty="0"/>
          </a:p>
        </p:txBody>
      </p:sp>
    </p:spTree>
    <p:extLst>
      <p:ext uri="{BB962C8B-B14F-4D97-AF65-F5344CB8AC3E}">
        <p14:creationId xmlns:p14="http://schemas.microsoft.com/office/powerpoint/2010/main" val="3849417676"/>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ctrTitle"/>
          </p:nvPr>
        </p:nvSpPr>
        <p:spPr>
          <a:xfrm>
            <a:off x="266700" y="2076450"/>
            <a:ext cx="8610600" cy="3757613"/>
          </a:xfrm>
        </p:spPr>
        <p:txBody>
          <a:bodyPr>
            <a:normAutofit fontScale="90000"/>
          </a:bodyPr>
          <a:lstStyle/>
          <a:p>
            <a:r>
              <a:rPr lang="en-US" b="1" dirty="0">
                <a:solidFill>
                  <a:srgbClr val="FF0000"/>
                </a:solidFill>
              </a:rPr>
              <a:t/>
            </a:r>
            <a:br>
              <a:rPr lang="en-US" b="1" dirty="0">
                <a:solidFill>
                  <a:srgbClr val="FF0000"/>
                </a:solidFill>
              </a:rPr>
            </a:br>
            <a:r>
              <a:rPr lang="en-US" sz="4000" b="1" dirty="0" smtClean="0"/>
              <a:t>Contact PEDA </a:t>
            </a:r>
            <a:br>
              <a:rPr lang="en-US" sz="4000" b="1" dirty="0" smtClean="0"/>
            </a:br>
            <a:r>
              <a:rPr lang="en-US" sz="3200" b="1" dirty="0" smtClean="0"/>
              <a:t/>
            </a:r>
            <a:br>
              <a:rPr lang="en-US" sz="3200" b="1" dirty="0" smtClean="0"/>
            </a:br>
            <a:r>
              <a:rPr lang="en-US" sz="3200" b="1" dirty="0" smtClean="0"/>
              <a:t>Phone</a:t>
            </a:r>
            <a:r>
              <a:rPr lang="en-US" sz="3200" b="1" dirty="0"/>
              <a:t>: 717-783-8411 </a:t>
            </a:r>
            <a:br>
              <a:rPr lang="en-US" sz="3200" b="1" dirty="0"/>
            </a:br>
            <a:r>
              <a:rPr lang="en-US" sz="3200" b="1" dirty="0" smtClean="0"/>
              <a:t>Email: </a:t>
            </a:r>
            <a:r>
              <a:rPr lang="en-US" sz="3200" b="1" dirty="0"/>
              <a:t>at RA-PEDA@pa.gov</a:t>
            </a:r>
            <a:r>
              <a:rPr lang="en-US" sz="3200" b="1" dirty="0" smtClean="0"/>
              <a:t/>
            </a:r>
            <a:br>
              <a:rPr lang="en-US" sz="3200" b="1" dirty="0" smtClean="0"/>
            </a:br>
            <a:r>
              <a:rPr lang="en-US" sz="3200" b="1" dirty="0" smtClean="0"/>
              <a:t>Website: </a:t>
            </a:r>
            <a:r>
              <a:rPr lang="en-US" sz="3200" b="1" dirty="0"/>
              <a:t> www.dep.state.pa.us, keyword: </a:t>
            </a:r>
            <a:r>
              <a:rPr lang="en-US" sz="3200" b="1" dirty="0" smtClean="0"/>
              <a:t>PEDA</a:t>
            </a:r>
            <a:r>
              <a:rPr lang="en-US" b="1" dirty="0" smtClean="0"/>
              <a:t/>
            </a:r>
            <a:br>
              <a:rPr lang="en-US" b="1" dirty="0" smtClean="0"/>
            </a:br>
            <a:endParaRPr lang="en-US" b="1" dirty="0" smtClean="0"/>
          </a:p>
        </p:txBody>
      </p:sp>
      <p:pic>
        <p:nvPicPr>
          <p:cNvPr id="4" name="Picture 7" descr="\\pa.lcl\epshares\LogoTemplates\DEP PowerPoint headers\POLICYTEMPLAT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1" cy="117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24</a:t>
            </a:fld>
            <a:endParaRPr lang="en-US" dirty="0"/>
          </a:p>
        </p:txBody>
      </p:sp>
    </p:spTree>
    <p:extLst>
      <p:ext uri="{BB962C8B-B14F-4D97-AF65-F5344CB8AC3E}">
        <p14:creationId xmlns:p14="http://schemas.microsoft.com/office/powerpoint/2010/main" val="13252349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441325" y="1066800"/>
            <a:ext cx="8229600" cy="4724400"/>
          </a:xfrm>
        </p:spPr>
        <p:txBody>
          <a:bodyPr>
            <a:normAutofit/>
          </a:bodyPr>
          <a:lstStyle/>
          <a:p>
            <a:pPr marL="914400" lvl="2" indent="0">
              <a:buNone/>
              <a:defRPr/>
            </a:pPr>
            <a:endParaRPr lang="en-US" sz="3200" dirty="0" smtClean="0"/>
          </a:p>
          <a:p>
            <a:pPr lvl="1">
              <a:defRPr/>
            </a:pPr>
            <a:r>
              <a:rPr lang="en-US" sz="3600" dirty="0" smtClean="0"/>
              <a:t> Projects continued</a:t>
            </a:r>
            <a:endParaRPr lang="en-US" sz="3200" dirty="0" smtClean="0"/>
          </a:p>
          <a:p>
            <a:pPr lvl="2">
              <a:defRPr/>
            </a:pPr>
            <a:r>
              <a:rPr lang="en-US" sz="3200" dirty="0" smtClean="0"/>
              <a:t>Ultra Poly Corporation</a:t>
            </a:r>
          </a:p>
          <a:p>
            <a:pPr lvl="2">
              <a:defRPr/>
            </a:pPr>
            <a:r>
              <a:rPr lang="en-US" sz="3200" dirty="0" smtClean="0"/>
              <a:t>Northumberland County Commissioners</a:t>
            </a:r>
          </a:p>
          <a:p>
            <a:pPr lvl="2">
              <a:defRPr/>
            </a:pPr>
            <a:r>
              <a:rPr lang="en-US" sz="3200" dirty="0" smtClean="0"/>
              <a:t>Community Energy (project completed –loan repayment)</a:t>
            </a:r>
          </a:p>
          <a:p>
            <a:pPr lvl="2">
              <a:defRPr/>
            </a:pPr>
            <a:endParaRPr lang="en-US" sz="2000" dirty="0" smtClean="0"/>
          </a:p>
          <a:p>
            <a:pPr marL="0" indent="0" eaLnBrk="1" hangingPunct="1">
              <a:buFont typeface="Arial" charset="0"/>
              <a:buNone/>
              <a:defRPr/>
            </a:pPr>
            <a:endParaRPr lang="en-US" sz="1200" dirty="0" smtClean="0"/>
          </a:p>
          <a:p>
            <a:pPr marL="0" indent="0" eaLnBrk="1" hangingPunct="1">
              <a:buFont typeface="Arial" charset="0"/>
              <a:buNone/>
              <a:defRPr/>
            </a:pPr>
            <a:endParaRPr lang="en-US" sz="1200" dirty="0"/>
          </a:p>
        </p:txBody>
      </p:sp>
      <p:grpSp>
        <p:nvGrpSpPr>
          <p:cNvPr id="38915" name="Group 1"/>
          <p:cNvGrpSpPr>
            <a:grpSpLocks/>
          </p:cNvGrpSpPr>
          <p:nvPr/>
        </p:nvGrpSpPr>
        <p:grpSpPr bwMode="auto">
          <a:xfrm>
            <a:off x="288925" y="355600"/>
            <a:ext cx="8382000" cy="1247775"/>
            <a:chOff x="288977" y="355144"/>
            <a:chExt cx="8382000" cy="1248231"/>
          </a:xfrm>
        </p:grpSpPr>
        <p:sp>
          <p:nvSpPr>
            <p:cNvPr id="38917"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38918"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9"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Overview - Current Status</a:t>
              </a:r>
              <a:endParaRPr lang="en-US" sz="4000" dirty="0">
                <a:solidFill>
                  <a:schemeClr val="bg1"/>
                </a:solidFill>
              </a:endParaRPr>
            </a:p>
          </p:txBody>
        </p:sp>
      </p:grpSp>
      <p:pic>
        <p:nvPicPr>
          <p:cNvPr id="38916"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3</a:t>
            </a:fld>
            <a:endParaRPr lang="en-US" dirty="0"/>
          </a:p>
        </p:txBody>
      </p:sp>
    </p:spTree>
    <p:extLst>
      <p:ext uri="{BB962C8B-B14F-4D97-AF65-F5344CB8AC3E}">
        <p14:creationId xmlns:p14="http://schemas.microsoft.com/office/powerpoint/2010/main" val="1137826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419553" y="1219200"/>
            <a:ext cx="8278814" cy="4853079"/>
          </a:xfrm>
        </p:spPr>
        <p:txBody>
          <a:bodyPr>
            <a:normAutofit/>
          </a:bodyPr>
          <a:lstStyle/>
          <a:p>
            <a:pPr>
              <a:defRPr/>
            </a:pPr>
            <a:r>
              <a:rPr lang="en-US" sz="3500" dirty="0" smtClean="0"/>
              <a:t>Total current funds available for use by PEDA </a:t>
            </a:r>
            <a:r>
              <a:rPr lang="en-US" sz="3900" dirty="0" smtClean="0"/>
              <a:t>$12.5 million </a:t>
            </a:r>
          </a:p>
          <a:p>
            <a:pPr lvl="1">
              <a:defRPr/>
            </a:pPr>
            <a:r>
              <a:rPr lang="en-US" sz="3200" dirty="0" smtClean="0"/>
              <a:t>$</a:t>
            </a:r>
            <a:r>
              <a:rPr lang="en-US" sz="3200" dirty="0"/>
              <a:t>4.0 million </a:t>
            </a:r>
            <a:r>
              <a:rPr lang="en-US" sz="3200" dirty="0" smtClean="0"/>
              <a:t>Energy </a:t>
            </a:r>
            <a:r>
              <a:rPr lang="en-US" sz="3200" dirty="0"/>
              <a:t>Development Fund (must be used by PEDA</a:t>
            </a:r>
            <a:r>
              <a:rPr lang="en-US" sz="3200" dirty="0" smtClean="0"/>
              <a:t>)</a:t>
            </a:r>
          </a:p>
          <a:p>
            <a:pPr lvl="1">
              <a:defRPr/>
            </a:pPr>
            <a:r>
              <a:rPr lang="en-US" sz="3500" dirty="0" smtClean="0"/>
              <a:t>$8.3 million Growing </a:t>
            </a:r>
            <a:r>
              <a:rPr lang="en-US" sz="3500" dirty="0"/>
              <a:t>Greener </a:t>
            </a:r>
            <a:r>
              <a:rPr lang="en-US" sz="3500" dirty="0" smtClean="0"/>
              <a:t>II </a:t>
            </a:r>
            <a:r>
              <a:rPr lang="en-US" sz="3500" dirty="0"/>
              <a:t>(if funds are used by PEDA they must be used for energy projects that also result in watershed benefits)</a:t>
            </a:r>
          </a:p>
          <a:p>
            <a:pPr>
              <a:defRPr/>
            </a:pPr>
            <a:endParaRPr lang="en-US" sz="3500" dirty="0" smtClean="0"/>
          </a:p>
          <a:p>
            <a:pPr marL="0" indent="0">
              <a:buNone/>
              <a:defRPr/>
            </a:pPr>
            <a:endParaRPr lang="en-US" sz="800" dirty="0" smtClean="0"/>
          </a:p>
          <a:p>
            <a:pPr>
              <a:defRPr/>
            </a:pPr>
            <a:endParaRPr lang="en-US" sz="2800" dirty="0" smtClean="0"/>
          </a:p>
          <a:p>
            <a:pPr marL="0" indent="0">
              <a:buNone/>
              <a:defRPr/>
            </a:pPr>
            <a:endParaRPr lang="en-US" sz="2800" dirty="0" smtClean="0"/>
          </a:p>
          <a:p>
            <a:pPr marL="457200" lvl="1" indent="0">
              <a:buNone/>
              <a:defRPr/>
            </a:pPr>
            <a:endParaRPr lang="en-US" sz="800" dirty="0"/>
          </a:p>
          <a:p>
            <a:pPr marL="0" indent="0" eaLnBrk="1" hangingPunct="1">
              <a:buFont typeface="Arial" charset="0"/>
              <a:buNone/>
              <a:defRPr/>
            </a:pPr>
            <a:endParaRPr lang="en-US" sz="1200" dirty="0"/>
          </a:p>
          <a:p>
            <a:pPr marL="0" indent="0" eaLnBrk="1" hangingPunct="1">
              <a:buFont typeface="Arial" charset="0"/>
              <a:buNone/>
              <a:defRPr/>
            </a:pPr>
            <a:endParaRPr lang="en-US" dirty="0" smtClean="0"/>
          </a:p>
        </p:txBody>
      </p:sp>
      <p:grpSp>
        <p:nvGrpSpPr>
          <p:cNvPr id="38915" name="Group 1"/>
          <p:cNvGrpSpPr>
            <a:grpSpLocks/>
          </p:cNvGrpSpPr>
          <p:nvPr/>
        </p:nvGrpSpPr>
        <p:grpSpPr bwMode="auto">
          <a:xfrm>
            <a:off x="288925" y="355600"/>
            <a:ext cx="8382000" cy="1247775"/>
            <a:chOff x="288977" y="355144"/>
            <a:chExt cx="8382000" cy="1248231"/>
          </a:xfrm>
        </p:grpSpPr>
        <p:sp>
          <p:nvSpPr>
            <p:cNvPr id="38917"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38918"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9"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Available Funds</a:t>
              </a:r>
              <a:endParaRPr lang="en-US" sz="4000" dirty="0">
                <a:solidFill>
                  <a:schemeClr val="bg1"/>
                </a:solidFill>
              </a:endParaRPr>
            </a:p>
          </p:txBody>
        </p:sp>
      </p:grpSp>
      <p:pic>
        <p:nvPicPr>
          <p:cNvPr id="38916"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6019800"/>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4</a:t>
            </a:fld>
            <a:endParaRPr lang="en-US" dirty="0"/>
          </a:p>
        </p:txBody>
      </p:sp>
    </p:spTree>
    <p:extLst>
      <p:ext uri="{BB962C8B-B14F-4D97-AF65-F5344CB8AC3E}">
        <p14:creationId xmlns:p14="http://schemas.microsoft.com/office/powerpoint/2010/main" val="11110268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419553" y="1219200"/>
            <a:ext cx="8278814" cy="4853079"/>
          </a:xfrm>
        </p:spPr>
        <p:txBody>
          <a:bodyPr>
            <a:normAutofit/>
          </a:bodyPr>
          <a:lstStyle/>
          <a:p>
            <a:pPr lvl="1">
              <a:defRPr/>
            </a:pPr>
            <a:r>
              <a:rPr lang="en-US" sz="3200" dirty="0" smtClean="0"/>
              <a:t>$259,694 Duquesne </a:t>
            </a:r>
            <a:r>
              <a:rPr lang="en-US" sz="3200" dirty="0"/>
              <a:t>Light Settlement funds (must be used by </a:t>
            </a:r>
            <a:r>
              <a:rPr lang="en-US" sz="3200" dirty="0" smtClean="0"/>
              <a:t>PEDA)</a:t>
            </a:r>
          </a:p>
          <a:p>
            <a:pPr lvl="2">
              <a:defRPr/>
            </a:pPr>
            <a:r>
              <a:rPr lang="en-US" sz="3200" dirty="0" smtClean="0"/>
              <a:t>75</a:t>
            </a:r>
            <a:r>
              <a:rPr lang="en-US" sz="3200" dirty="0"/>
              <a:t>% of the funds must be used for projects within the Duquesne Light territory and 25% may be used for projects that directly benefit Duquesne </a:t>
            </a:r>
            <a:r>
              <a:rPr lang="en-US" sz="3200" dirty="0" smtClean="0"/>
              <a:t>customers</a:t>
            </a:r>
            <a:endParaRPr lang="en-US" sz="3200" dirty="0"/>
          </a:p>
          <a:p>
            <a:pPr>
              <a:defRPr/>
            </a:pPr>
            <a:endParaRPr lang="en-US" sz="3500" dirty="0" smtClean="0"/>
          </a:p>
          <a:p>
            <a:pPr marL="0" indent="0">
              <a:buNone/>
              <a:defRPr/>
            </a:pPr>
            <a:endParaRPr lang="en-US" sz="800" dirty="0" smtClean="0"/>
          </a:p>
          <a:p>
            <a:pPr>
              <a:defRPr/>
            </a:pPr>
            <a:endParaRPr lang="en-US" sz="2800" dirty="0" smtClean="0"/>
          </a:p>
          <a:p>
            <a:pPr marL="0" indent="0">
              <a:buNone/>
              <a:defRPr/>
            </a:pPr>
            <a:endParaRPr lang="en-US" sz="2800" dirty="0" smtClean="0"/>
          </a:p>
          <a:p>
            <a:pPr marL="457200" lvl="1" indent="0">
              <a:buNone/>
              <a:defRPr/>
            </a:pPr>
            <a:endParaRPr lang="en-US" sz="800" dirty="0"/>
          </a:p>
          <a:p>
            <a:pPr marL="0" indent="0" eaLnBrk="1" hangingPunct="1">
              <a:buFont typeface="Arial" charset="0"/>
              <a:buNone/>
              <a:defRPr/>
            </a:pPr>
            <a:endParaRPr lang="en-US" sz="1200" dirty="0"/>
          </a:p>
          <a:p>
            <a:pPr marL="0" indent="0" eaLnBrk="1" hangingPunct="1">
              <a:buFont typeface="Arial" charset="0"/>
              <a:buNone/>
              <a:defRPr/>
            </a:pPr>
            <a:endParaRPr lang="en-US" dirty="0" smtClean="0"/>
          </a:p>
        </p:txBody>
      </p:sp>
      <p:grpSp>
        <p:nvGrpSpPr>
          <p:cNvPr id="38915" name="Group 1"/>
          <p:cNvGrpSpPr>
            <a:grpSpLocks/>
          </p:cNvGrpSpPr>
          <p:nvPr/>
        </p:nvGrpSpPr>
        <p:grpSpPr bwMode="auto">
          <a:xfrm>
            <a:off x="288925" y="355600"/>
            <a:ext cx="8382000" cy="1247775"/>
            <a:chOff x="288977" y="355144"/>
            <a:chExt cx="8382000" cy="1248231"/>
          </a:xfrm>
        </p:grpSpPr>
        <p:sp>
          <p:nvSpPr>
            <p:cNvPr id="38917"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38918"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9"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Available Funds</a:t>
              </a:r>
              <a:endParaRPr lang="en-US" sz="4000" dirty="0">
                <a:solidFill>
                  <a:schemeClr val="bg1"/>
                </a:solidFill>
              </a:endParaRPr>
            </a:p>
          </p:txBody>
        </p:sp>
      </p:grpSp>
      <p:pic>
        <p:nvPicPr>
          <p:cNvPr id="38916"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6019800"/>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5</a:t>
            </a:fld>
            <a:endParaRPr lang="en-US" dirty="0"/>
          </a:p>
        </p:txBody>
      </p:sp>
    </p:spTree>
    <p:extLst>
      <p:ext uri="{BB962C8B-B14F-4D97-AF65-F5344CB8AC3E}">
        <p14:creationId xmlns:p14="http://schemas.microsoft.com/office/powerpoint/2010/main" val="354616792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8925" y="1143000"/>
            <a:ext cx="8382000" cy="4564289"/>
          </a:xfrm>
        </p:spPr>
        <p:txBody>
          <a:bodyPr>
            <a:noAutofit/>
          </a:bodyPr>
          <a:lstStyle/>
          <a:p>
            <a:pPr>
              <a:defRPr/>
            </a:pPr>
            <a:r>
              <a:rPr lang="en-US" dirty="0"/>
              <a:t>The Pennsylvania Energy Development Authority </a:t>
            </a:r>
            <a:r>
              <a:rPr lang="en-US" dirty="0" smtClean="0"/>
              <a:t>Assistance Offering - 2014</a:t>
            </a:r>
          </a:p>
          <a:p>
            <a:pPr>
              <a:defRPr/>
            </a:pPr>
            <a:r>
              <a:rPr lang="en-US" dirty="0"/>
              <a:t>P</a:t>
            </a:r>
            <a:r>
              <a:rPr lang="en-US" dirty="0" smtClean="0"/>
              <a:t>urpose</a:t>
            </a:r>
            <a:endParaRPr lang="en-US" dirty="0"/>
          </a:p>
          <a:p>
            <a:pPr lvl="1">
              <a:defRPr/>
            </a:pPr>
            <a:r>
              <a:rPr lang="en-US" dirty="0" smtClean="0"/>
              <a:t>Competitive grant solicitation to evaluate project opportunities that develop and deploy innovative</a:t>
            </a:r>
            <a:r>
              <a:rPr lang="en-US" dirty="0"/>
              <a:t>, advanced </a:t>
            </a:r>
            <a:r>
              <a:rPr lang="en-US" dirty="0" smtClean="0"/>
              <a:t>and indigenous energy projects </a:t>
            </a:r>
            <a:r>
              <a:rPr lang="en-US" dirty="0"/>
              <a:t>and </a:t>
            </a:r>
            <a:r>
              <a:rPr lang="en-US" dirty="0" smtClean="0"/>
              <a:t>attract </a:t>
            </a:r>
            <a:r>
              <a:rPr lang="en-US" dirty="0"/>
              <a:t>businesses interested in locating or expanding their alternative energy manufacturing or production operations in the Commonwealth. </a:t>
            </a:r>
            <a:endParaRPr lang="en-US" dirty="0" smtClean="0"/>
          </a:p>
        </p:txBody>
      </p:sp>
      <p:grpSp>
        <p:nvGrpSpPr>
          <p:cNvPr id="4" name="Group 1"/>
          <p:cNvGrpSpPr>
            <a:grpSpLocks/>
          </p:cNvGrpSpPr>
          <p:nvPr/>
        </p:nvGrpSpPr>
        <p:grpSpPr bwMode="auto">
          <a:xfrm>
            <a:off x="288925" y="355600"/>
            <a:ext cx="8382000" cy="1247775"/>
            <a:chOff x="288977" y="355144"/>
            <a:chExt cx="8382000" cy="1248231"/>
          </a:xfrm>
        </p:grpSpPr>
        <p:sp>
          <p:nvSpPr>
            <p:cNvPr id="5"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6"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Financial Assistance Package</a:t>
              </a:r>
              <a:endParaRPr lang="en-US" sz="4000" dirty="0">
                <a:solidFill>
                  <a:schemeClr val="bg1"/>
                </a:solidFill>
              </a:endParaRPr>
            </a:p>
          </p:txBody>
        </p:sp>
      </p:grpSp>
      <p:pic>
        <p:nvPicPr>
          <p:cNvPr id="8"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6019800"/>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6</a:t>
            </a:fld>
            <a:endParaRPr lang="en-US" dirty="0"/>
          </a:p>
        </p:txBody>
      </p:sp>
    </p:spTree>
    <p:extLst>
      <p:ext uri="{BB962C8B-B14F-4D97-AF65-F5344CB8AC3E}">
        <p14:creationId xmlns:p14="http://schemas.microsoft.com/office/powerpoint/2010/main" val="3918071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81000" y="1219201"/>
            <a:ext cx="8229600" cy="4495800"/>
          </a:xfrm>
        </p:spPr>
        <p:txBody>
          <a:bodyPr>
            <a:normAutofit fontScale="77500" lnSpcReduction="20000"/>
          </a:bodyPr>
          <a:lstStyle/>
          <a:p>
            <a:pPr>
              <a:defRPr/>
            </a:pPr>
            <a:r>
              <a:rPr lang="en-US" sz="4100" dirty="0"/>
              <a:t>Project Types </a:t>
            </a:r>
          </a:p>
          <a:p>
            <a:pPr lvl="1">
              <a:defRPr/>
            </a:pPr>
            <a:r>
              <a:rPr lang="en-US" sz="3700" dirty="0"/>
              <a:t>Manufacturing of alternative energy or energy efficiency equipment or materials; </a:t>
            </a:r>
          </a:p>
          <a:p>
            <a:pPr lvl="1">
              <a:defRPr/>
            </a:pPr>
            <a:r>
              <a:rPr lang="en-US" sz="3700" dirty="0"/>
              <a:t>The development of innovative new alternative energy or energy efficiency technologies; </a:t>
            </a:r>
          </a:p>
          <a:p>
            <a:pPr lvl="1">
              <a:defRPr/>
            </a:pPr>
            <a:r>
              <a:rPr lang="en-US" sz="3700" dirty="0"/>
              <a:t>The generation </a:t>
            </a:r>
            <a:r>
              <a:rPr lang="en-US" sz="3700" dirty="0" smtClean="0"/>
              <a:t>and use of indigenous and alternative </a:t>
            </a:r>
            <a:r>
              <a:rPr lang="en-US" sz="3700" dirty="0"/>
              <a:t>energy or the production of </a:t>
            </a:r>
            <a:r>
              <a:rPr lang="en-US" sz="3700" dirty="0" smtClean="0"/>
              <a:t>alternative </a:t>
            </a:r>
            <a:r>
              <a:rPr lang="en-US" sz="3700" dirty="0"/>
              <a:t>fuels;</a:t>
            </a:r>
          </a:p>
          <a:p>
            <a:pPr lvl="1">
              <a:defRPr/>
            </a:pPr>
            <a:r>
              <a:rPr lang="en-US" sz="3700" dirty="0"/>
              <a:t>The implementation of energy efficiency/demand side projects. </a:t>
            </a:r>
          </a:p>
          <a:p>
            <a:pPr marL="0" indent="0">
              <a:buNone/>
              <a:defRPr/>
            </a:pPr>
            <a:endParaRPr lang="en-US" dirty="0" smtClean="0"/>
          </a:p>
        </p:txBody>
      </p:sp>
      <p:pic>
        <p:nvPicPr>
          <p:cNvPr id="8195" name="Picture 7" descr="DEP-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3775" y="60880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Group 1"/>
          <p:cNvGrpSpPr>
            <a:grpSpLocks/>
          </p:cNvGrpSpPr>
          <p:nvPr/>
        </p:nvGrpSpPr>
        <p:grpSpPr bwMode="auto">
          <a:xfrm>
            <a:off x="457148" y="370631"/>
            <a:ext cx="8382000" cy="1247775"/>
            <a:chOff x="288977" y="355144"/>
            <a:chExt cx="8382000" cy="1248231"/>
          </a:xfrm>
        </p:grpSpPr>
        <p:sp>
          <p:nvSpPr>
            <p:cNvPr id="9"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10"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2"/>
            <p:cNvSpPr txBox="1">
              <a:spLocks noChangeArrowheads="1"/>
            </p:cNvSpPr>
            <p:nvPr/>
          </p:nvSpPr>
          <p:spPr bwMode="auto">
            <a:xfrm>
              <a:off x="762000" y="384639"/>
              <a:ext cx="7848600" cy="1064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Project Types</a:t>
              </a:r>
              <a:endParaRPr lang="en-US" sz="4000" dirty="0">
                <a:solidFill>
                  <a:schemeClr val="bg1"/>
                </a:solidFill>
              </a:endParaRPr>
            </a:p>
            <a:p>
              <a:pPr algn="ctr"/>
              <a:r>
                <a:rPr lang="en-US" sz="4000" dirty="0" smtClean="0">
                  <a:solidFill>
                    <a:schemeClr val="bg1"/>
                  </a:solidFill>
                </a:rPr>
                <a:t> </a:t>
              </a:r>
              <a:endParaRPr lang="en-US" sz="4000" dirty="0">
                <a:solidFill>
                  <a:schemeClr val="bg1"/>
                </a:solidFill>
              </a:endParaRPr>
            </a:p>
          </p:txBody>
        </p:sp>
      </p:grpSp>
      <p:sp>
        <p:nvSpPr>
          <p:cNvPr id="2" name="Slide Number Placeholder 1"/>
          <p:cNvSpPr>
            <a:spLocks noGrp="1"/>
          </p:cNvSpPr>
          <p:nvPr>
            <p:ph type="sldNum" sz="quarter" idx="12"/>
          </p:nvPr>
        </p:nvSpPr>
        <p:spPr/>
        <p:txBody>
          <a:bodyPr/>
          <a:lstStyle/>
          <a:p>
            <a:fld id="{DB0674EC-7BD1-4DE1-B239-15B2ED553B20}" type="slidenum">
              <a:rPr lang="en-US" smtClean="0"/>
              <a:t>7</a:t>
            </a:fld>
            <a:endParaRPr lang="en-US" dirty="0"/>
          </a:p>
        </p:txBody>
      </p:sp>
    </p:spTree>
    <p:extLst>
      <p:ext uri="{BB962C8B-B14F-4D97-AF65-F5344CB8AC3E}">
        <p14:creationId xmlns:p14="http://schemas.microsoft.com/office/powerpoint/2010/main" val="398695518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20059" y="1302887"/>
            <a:ext cx="8686800" cy="3678237"/>
          </a:xfrm>
        </p:spPr>
        <p:txBody>
          <a:bodyPr>
            <a:normAutofit/>
          </a:bodyPr>
          <a:lstStyle/>
          <a:p>
            <a:pPr marL="0" indent="0">
              <a:buNone/>
              <a:defRPr/>
            </a:pPr>
            <a:endParaRPr lang="en-US" sz="2400" dirty="0"/>
          </a:p>
          <a:p>
            <a:pPr marL="0" indent="0">
              <a:buNone/>
              <a:defRPr/>
            </a:pPr>
            <a:endParaRPr lang="en-US" sz="800" dirty="0"/>
          </a:p>
          <a:p>
            <a:pPr marL="0" indent="0" eaLnBrk="1" hangingPunct="1">
              <a:buNone/>
              <a:defRPr/>
            </a:pPr>
            <a:endParaRPr lang="en-US" sz="1800" dirty="0" smtClean="0"/>
          </a:p>
          <a:p>
            <a:pPr marL="0" indent="0" eaLnBrk="1" hangingPunct="1">
              <a:buFont typeface="Arial" charset="0"/>
              <a:buNone/>
              <a:defRPr/>
            </a:pPr>
            <a:endParaRPr lang="en-US" dirty="0" smtClean="0"/>
          </a:p>
        </p:txBody>
      </p:sp>
      <p:grpSp>
        <p:nvGrpSpPr>
          <p:cNvPr id="39939" name="Group 1"/>
          <p:cNvGrpSpPr>
            <a:grpSpLocks/>
          </p:cNvGrpSpPr>
          <p:nvPr/>
        </p:nvGrpSpPr>
        <p:grpSpPr bwMode="auto">
          <a:xfrm>
            <a:off x="266136" y="355600"/>
            <a:ext cx="8382000" cy="1247775"/>
            <a:chOff x="288977" y="355144"/>
            <a:chExt cx="8382000" cy="1248231"/>
          </a:xfrm>
        </p:grpSpPr>
        <p:sp>
          <p:nvSpPr>
            <p:cNvPr id="39941"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39942"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3"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Eligible Applicants</a:t>
              </a:r>
              <a:endParaRPr lang="en-US" sz="4000" dirty="0">
                <a:solidFill>
                  <a:schemeClr val="bg1"/>
                </a:solidFill>
              </a:endParaRPr>
            </a:p>
          </p:txBody>
        </p:sp>
      </p:grpSp>
      <p:pic>
        <p:nvPicPr>
          <p:cNvPr id="39940"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8</a:t>
            </a:fld>
            <a:endParaRPr lang="en-US" dirty="0"/>
          </a:p>
        </p:txBody>
      </p:sp>
      <p:sp>
        <p:nvSpPr>
          <p:cNvPr id="9" name="Content Placeholder 2"/>
          <p:cNvSpPr txBox="1">
            <a:spLocks/>
          </p:cNvSpPr>
          <p:nvPr/>
        </p:nvSpPr>
        <p:spPr>
          <a:xfrm>
            <a:off x="441325" y="1295514"/>
            <a:ext cx="8229600" cy="4411776"/>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en-US" sz="3500" dirty="0" smtClean="0"/>
              <a:t>Eligible Applicants</a:t>
            </a:r>
          </a:p>
          <a:p>
            <a:pPr lvl="1">
              <a:defRPr/>
            </a:pPr>
            <a:r>
              <a:rPr lang="en-US" sz="3500" dirty="0" smtClean="0"/>
              <a:t>Corporations, partnerships, limited liability companies, associations and other legal business entities;</a:t>
            </a:r>
          </a:p>
          <a:p>
            <a:pPr lvl="1">
              <a:defRPr/>
            </a:pPr>
            <a:r>
              <a:rPr lang="en-US" sz="3500" dirty="0" smtClean="0"/>
              <a:t>Non-profit corporations;</a:t>
            </a:r>
          </a:p>
          <a:p>
            <a:pPr lvl="1">
              <a:defRPr/>
            </a:pPr>
            <a:r>
              <a:rPr lang="en-US" sz="3500" dirty="0" smtClean="0"/>
              <a:t>Pennsylvania Schools, Colleges and Universities; and</a:t>
            </a:r>
          </a:p>
          <a:p>
            <a:pPr lvl="1">
              <a:defRPr/>
            </a:pPr>
            <a:r>
              <a:rPr lang="en-US" sz="3500" dirty="0" smtClean="0"/>
              <a:t>Any Pennsylvania municipality and any public corporation, authority or body whatsoever.</a:t>
            </a:r>
          </a:p>
          <a:p>
            <a:pPr>
              <a:defRPr/>
            </a:pPr>
            <a:endParaRPr lang="en-US" dirty="0"/>
          </a:p>
        </p:txBody>
      </p:sp>
    </p:spTree>
    <p:extLst>
      <p:ext uri="{BB962C8B-B14F-4D97-AF65-F5344CB8AC3E}">
        <p14:creationId xmlns:p14="http://schemas.microsoft.com/office/powerpoint/2010/main" val="299440163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20059" y="1302887"/>
            <a:ext cx="8686800" cy="3678237"/>
          </a:xfrm>
        </p:spPr>
        <p:txBody>
          <a:bodyPr>
            <a:normAutofit/>
          </a:bodyPr>
          <a:lstStyle/>
          <a:p>
            <a:pPr marL="0" indent="0">
              <a:buNone/>
              <a:defRPr/>
            </a:pPr>
            <a:endParaRPr lang="en-US" sz="2400" dirty="0"/>
          </a:p>
          <a:p>
            <a:pPr marL="0" indent="0">
              <a:buNone/>
              <a:defRPr/>
            </a:pPr>
            <a:endParaRPr lang="en-US" sz="800" dirty="0"/>
          </a:p>
          <a:p>
            <a:pPr marL="0" indent="0" eaLnBrk="1" hangingPunct="1">
              <a:buNone/>
              <a:defRPr/>
            </a:pPr>
            <a:endParaRPr lang="en-US" sz="1800" dirty="0" smtClean="0"/>
          </a:p>
          <a:p>
            <a:pPr marL="0" indent="0" eaLnBrk="1" hangingPunct="1">
              <a:buFont typeface="Arial" charset="0"/>
              <a:buNone/>
              <a:defRPr/>
            </a:pPr>
            <a:endParaRPr lang="en-US" dirty="0" smtClean="0"/>
          </a:p>
        </p:txBody>
      </p:sp>
      <p:grpSp>
        <p:nvGrpSpPr>
          <p:cNvPr id="39939" name="Group 1"/>
          <p:cNvGrpSpPr>
            <a:grpSpLocks/>
          </p:cNvGrpSpPr>
          <p:nvPr/>
        </p:nvGrpSpPr>
        <p:grpSpPr bwMode="auto">
          <a:xfrm>
            <a:off x="266136" y="355600"/>
            <a:ext cx="8382000" cy="1247775"/>
            <a:chOff x="288977" y="355144"/>
            <a:chExt cx="8382000" cy="1248231"/>
          </a:xfrm>
        </p:grpSpPr>
        <p:sp>
          <p:nvSpPr>
            <p:cNvPr id="39941" name="TextBox 1"/>
            <p:cNvSpPr txBox="1">
              <a:spLocks noChangeArrowheads="1"/>
            </p:cNvSpPr>
            <p:nvPr/>
          </p:nvSpPr>
          <p:spPr bwMode="auto">
            <a:xfrm>
              <a:off x="609600" y="1295400"/>
              <a:ext cx="7772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sz="1400" dirty="0"/>
            </a:p>
          </p:txBody>
        </p:sp>
        <p:pic>
          <p:nvPicPr>
            <p:cNvPr id="39942"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3"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US" sz="4000" dirty="0" smtClean="0">
                  <a:solidFill>
                    <a:schemeClr val="bg1"/>
                  </a:solidFill>
                </a:rPr>
                <a:t>Eligible Projects</a:t>
              </a:r>
              <a:endParaRPr lang="en-US" sz="4000" dirty="0">
                <a:solidFill>
                  <a:schemeClr val="bg1"/>
                </a:solidFill>
              </a:endParaRPr>
            </a:p>
          </p:txBody>
        </p:sp>
      </p:grpSp>
      <p:pic>
        <p:nvPicPr>
          <p:cNvPr id="39940"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DB0674EC-7BD1-4DE1-B239-15B2ED553B20}" type="slidenum">
              <a:rPr lang="en-US" smtClean="0"/>
              <a:t>9</a:t>
            </a:fld>
            <a:endParaRPr lang="en-US" dirty="0"/>
          </a:p>
        </p:txBody>
      </p:sp>
      <p:sp>
        <p:nvSpPr>
          <p:cNvPr id="9" name="Content Placeholder 2"/>
          <p:cNvSpPr txBox="1">
            <a:spLocks/>
          </p:cNvSpPr>
          <p:nvPr/>
        </p:nvSpPr>
        <p:spPr>
          <a:xfrm>
            <a:off x="441325" y="1016669"/>
            <a:ext cx="8229600" cy="4830093"/>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endParaRPr lang="en-US" sz="12800" dirty="0" smtClean="0"/>
          </a:p>
          <a:p>
            <a:pPr>
              <a:defRPr/>
            </a:pPr>
            <a:r>
              <a:rPr lang="en-US" sz="12800" dirty="0" smtClean="0"/>
              <a:t>Eligible Projects:  </a:t>
            </a:r>
            <a:endParaRPr lang="en-US" sz="12800" dirty="0"/>
          </a:p>
          <a:p>
            <a:pPr lvl="1">
              <a:defRPr/>
            </a:pPr>
            <a:r>
              <a:rPr lang="en-US" sz="12800" dirty="0" smtClean="0"/>
              <a:t>Alternative </a:t>
            </a:r>
            <a:r>
              <a:rPr lang="en-US" sz="12800" dirty="0"/>
              <a:t>energy projects which deploy: solar energy, wind, low-impact hydropower, geothermal, biologically derived methane gas including landfill gas, biomass, fuel cells, coal-mine methane, waste coal, integrated gasification combined cycle, demand management measures including recycled energy, energy recovery, combined heat and power, energy efficiency, and load management/building </a:t>
            </a:r>
            <a:r>
              <a:rPr lang="en-US" sz="12800" dirty="0" smtClean="0"/>
              <a:t>controls </a:t>
            </a:r>
          </a:p>
          <a:p>
            <a:pPr>
              <a:defRPr/>
            </a:pPr>
            <a:endParaRPr lang="en-US" dirty="0"/>
          </a:p>
        </p:txBody>
      </p:sp>
    </p:spTree>
    <p:extLst>
      <p:ext uri="{BB962C8B-B14F-4D97-AF65-F5344CB8AC3E}">
        <p14:creationId xmlns:p14="http://schemas.microsoft.com/office/powerpoint/2010/main" val="995390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1709</TotalTime>
  <Words>1597</Words>
  <Application>Microsoft Office PowerPoint</Application>
  <PresentationFormat>On-screen Show (4:3)</PresentationFormat>
  <Paragraphs>222</Paragraphs>
  <Slides>24</Slides>
  <Notes>23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2014 Financial Assistance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Contact PEDA   Phone: 717-783-8411  Email: at RA-PEDA@pa.gov Website:  www.dep.state.pa.us, keyword: PEDA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Build</dc:creator>
  <cp:lastModifiedBy>Build</cp:lastModifiedBy>
  <cp:revision>95</cp:revision>
  <cp:lastPrinted>2014-03-25T17:29:05Z</cp:lastPrinted>
  <dcterms:created xsi:type="dcterms:W3CDTF">2014-01-21T15:12:45Z</dcterms:created>
  <dcterms:modified xsi:type="dcterms:W3CDTF">2014-04-04T17:31:14Z</dcterms:modified>
</cp:coreProperties>
</file>