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71477" autoAdjust="0"/>
  </p:normalViewPr>
  <p:slideViewPr>
    <p:cSldViewPr snapToGrid="0">
      <p:cViewPr varScale="1">
        <p:scale>
          <a:sx n="70" d="100"/>
          <a:sy n="70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3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C081-B4BD-4518-9AA6-038ACAA21CAF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B0F9-CEFE-4A74-B805-23BE81F96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7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implementation plan, after this, will talk about specific implementation details and make recommendations (although still won’t be advocacy)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level of input can vary… from detailed written explanations, pointing out references (POV), or raising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expand discussion of potential for different measures and barriers.</a:t>
            </a:r>
          </a:p>
          <a:p>
            <a:endParaRPr lang="en-US" dirty="0"/>
          </a:p>
          <a:p>
            <a:r>
              <a:rPr lang="en-US" dirty="0"/>
              <a:t>Decision points comparing one versus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01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the AEPS target to X% … with a $Y Alternative compliance payment gets what?</a:t>
            </a:r>
          </a:p>
          <a:p>
            <a:endParaRPr lang="en-US" dirty="0"/>
          </a:p>
          <a:p>
            <a:r>
              <a:rPr lang="en-US" dirty="0"/>
              <a:t>A ZEC program that brought nukes into tier 1 changes the program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discussion of opportunities.</a:t>
            </a:r>
          </a:p>
          <a:p>
            <a:endParaRPr lang="en-US" dirty="0"/>
          </a:p>
          <a:p>
            <a:r>
              <a:rPr lang="en-US" dirty="0"/>
              <a:t>Barriers – Data and customer-sited generation, but what about other barriers?</a:t>
            </a:r>
          </a:p>
          <a:p>
            <a:endParaRPr lang="en-US" dirty="0"/>
          </a:p>
          <a:p>
            <a:r>
              <a:rPr lang="en-US" dirty="0"/>
              <a:t>Does utility ownership belong under grid supply? Maybe a more detailed analysis elsewhere?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42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  <a:p>
            <a:r>
              <a:rPr lang="en-US" dirty="0"/>
              <a:t>Barriers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34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</a:t>
            </a:r>
          </a:p>
          <a:p>
            <a:r>
              <a:rPr lang="en-US" dirty="0"/>
              <a:t>Barriers</a:t>
            </a:r>
          </a:p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have been discussed as being complementary</a:t>
            </a:r>
          </a:p>
          <a:p>
            <a:endParaRPr lang="en-US" dirty="0"/>
          </a:p>
          <a:p>
            <a:r>
              <a:rPr lang="en-US" dirty="0"/>
              <a:t>Potential</a:t>
            </a:r>
          </a:p>
          <a:p>
            <a:r>
              <a:rPr lang="en-US" dirty="0"/>
              <a:t>Barriers</a:t>
            </a:r>
          </a:p>
          <a:p>
            <a:r>
              <a:rPr lang="en-US" dirty="0"/>
              <a:t>Implementation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6A6-E783-4307-A0CD-29E74ACD7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8885C-EC70-4FB5-B11D-783E48B7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78A6-86CF-4B05-86C9-8F94410C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51E1-2F85-4B57-996A-BB5436EE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97B7-19C7-4CA2-90BD-10D14607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7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B08C-9F27-4839-B5D4-37DA829A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C0075-C93C-49BF-957F-69B6D435E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2998E-1DB1-4963-A2F3-FBDCBB5F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DAB4-5800-4FAB-A4D0-E4302CF7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3436-84FD-4325-89BD-B8664290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F0715-0C16-440E-8AF0-EF92BD463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E33A8-1CC1-4CFC-B354-DDEA169AF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7861-6C72-4CEE-AA3C-B7677D99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FE27-1B35-4E58-A00D-45B6B29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5AB4-3210-42FD-8B9A-E754C53A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8123-23E9-47F3-B3F8-58C0A238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C0CD7-F6BA-4033-80DB-2C16EF51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F220-41D9-41CF-8DDF-2A33A02A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5E89F-791D-4633-A974-278A9AC2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9035-A94F-4920-B350-04DE3CDE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8267-D5F7-4B58-9E9F-DCC743F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99AF-132A-4676-9A21-93307208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445EF-24A2-406C-B0F8-7114864B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D411-33EC-404F-A610-68CCFDEE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6984-BFAD-4A50-AD49-940D31FD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9F3C-F1CF-42AB-BB07-2E23CA1B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74A1-750E-4BEB-8FC3-0678C0A2A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4835C-0274-4F28-8469-8A0F29EE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815B-E570-4CA3-93B1-C626D05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40CCB-46A8-4ADF-9D89-81724668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F18BD-186E-41E8-B97E-21C02C57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ED7D-C164-4220-AE2F-A3C7812E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0C89-E2FC-4ED0-8B2B-BC05E657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64959-2562-45E9-81E0-D041CA966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6F830-9176-47FF-964B-B7C875AAA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D98BB-803A-4C1C-9327-929572E49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EC2F5-D9A0-4EFD-9653-4F172046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46BA5-015F-4DED-8A79-B9911377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1F5F1-240A-4893-B932-EE0B1F07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D091-7DED-49A7-AAB6-49A734CA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8CE6F-DBAF-41FA-8DF8-6F4C9EC7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71CDD-9E15-44C6-AA81-7ABA8D0F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DBF6F-22C4-42AB-A24B-EC1EFE3C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67B6A-5038-47BE-88C9-7BA07F93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CAA5A-AE84-40CD-88D7-2CF4DFD3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3FBB1-FA7C-4FCD-ADD5-47426B3A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5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5526-2C22-46B0-AC28-F4012784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70E8-4132-4AEA-9234-C55B7E1F5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5766-F8BD-460A-BD9E-9A3D39DD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28206-5FB7-4594-BAF5-8CA0BF3E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71CF2-F594-481C-B44B-5372D02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8C20D-FC6B-4B8A-8382-B7C51AB3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3AAE-47DE-49B3-BD12-ACCF9ECD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4E91B-B2AE-4D56-A103-F2F4F00EF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6F1A7-8A0A-493F-950E-173D4ED2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8AD9-9EF0-43FF-B04F-F3827D22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E2020-4A97-4397-8002-E817066F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AF600-8CD0-49B7-85FD-3198BF61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E651A-4920-4181-AD19-07F63C5B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2FD64-D528-4A16-ACE7-601F2EBE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00D9E-EE74-4F4D-BB23-4C6036DA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00D6-0617-45E1-8E00-220557096E86}" type="datetimeFigureOut">
              <a:rPr lang="en-US" smtClean="0"/>
              <a:t>12/7/17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D6A2D-B9F6-4522-AE41-35120BFF1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3084-02B3-443E-AAFA-5F03F922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F5D1-FCBE-4E16-8B32-ACEDD90F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C9B0-72EE-48A9-8A87-CE0FAE8F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356" y="933573"/>
            <a:ext cx="8844742" cy="1655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Pennsylvania’s Solar Future</a:t>
            </a:r>
            <a:br>
              <a:rPr lang="en-US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A0D51-2FA1-4294-9ADB-24E8FE54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79" y="2542520"/>
            <a:ext cx="3945775" cy="494439"/>
          </a:xfrm>
        </p:spPr>
        <p:txBody>
          <a:bodyPr/>
          <a:lstStyle/>
          <a:p>
            <a:r>
              <a:rPr lang="en-US" i="1" dirty="0"/>
              <a:t>December 7, 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3919B-110A-461F-B8A7-AA4A23F71A2B}"/>
              </a:ext>
            </a:extLst>
          </p:cNvPr>
          <p:cNvSpPr txBox="1"/>
          <p:nvPr/>
        </p:nvSpPr>
        <p:spPr>
          <a:xfrm>
            <a:off x="5802722" y="1860588"/>
            <a:ext cx="465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Roadmap</a:t>
            </a:r>
          </a:p>
        </p:txBody>
      </p:sp>
      <p:sp>
        <p:nvSpPr>
          <p:cNvPr id="9" name="AutoShape 4" descr="Image result for pa dep logo">
            <a:extLst>
              <a:ext uri="{FF2B5EF4-FFF2-40B4-BE49-F238E27FC236}">
                <a16:creationId xmlns:a16="http://schemas.microsoft.com/office/drawing/2014/main" id="{F8617FED-AB60-4971-BD5A-B8697BB022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pa dep logo">
            <a:extLst>
              <a:ext uri="{FF2B5EF4-FFF2-40B4-BE49-F238E27FC236}">
                <a16:creationId xmlns:a16="http://schemas.microsoft.com/office/drawing/2014/main" id="{1722E585-4E01-4A8F-BD40-BE20F4EC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44" y="5019552"/>
            <a:ext cx="3810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26A5A-D605-43CD-BC90-52AA063F3483}"/>
              </a:ext>
            </a:extLst>
          </p:cNvPr>
          <p:cNvSpPr txBox="1"/>
          <p:nvPr/>
        </p:nvSpPr>
        <p:spPr>
          <a:xfrm>
            <a:off x="7092879" y="5890988"/>
            <a:ext cx="407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www.dep.pa.gov/pasolarfuture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C78A6-8145-4AD3-B0F8-A498F8E6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5" y="4288800"/>
            <a:ext cx="3406467" cy="20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CC78A6-8145-4AD3-B0F8-A498F8E64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02" y="1769300"/>
            <a:ext cx="5478795" cy="33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December 30, 2017: </a:t>
            </a:r>
          </a:p>
          <a:p>
            <a:pPr lvl="1"/>
            <a:r>
              <a:rPr lang="en-US" dirty="0"/>
              <a:t>Finalize Strategy Brief</a:t>
            </a:r>
          </a:p>
          <a:p>
            <a:pPr lvl="1"/>
            <a:r>
              <a:rPr lang="en-US" dirty="0"/>
              <a:t>Revised Goal Setting</a:t>
            </a:r>
          </a:p>
          <a:p>
            <a:pPr lvl="1"/>
            <a:r>
              <a:rPr lang="en-US" dirty="0"/>
              <a:t>Rough Draft of the PA Solar Future Plan.</a:t>
            </a:r>
          </a:p>
          <a:p>
            <a:r>
              <a:rPr lang="en-US" dirty="0"/>
              <a:t>March, 2018:</a:t>
            </a:r>
          </a:p>
          <a:p>
            <a:pPr lvl="1"/>
            <a:r>
              <a:rPr lang="en-US" dirty="0"/>
              <a:t>Stakeholder Review Draft Solar Future Plan</a:t>
            </a:r>
          </a:p>
          <a:p>
            <a:pPr lvl="1"/>
            <a:r>
              <a:rPr lang="en-US" dirty="0"/>
              <a:t>Revised Scenario Results</a:t>
            </a:r>
          </a:p>
          <a:p>
            <a:r>
              <a:rPr lang="en-US" dirty="0"/>
              <a:t>May, 2018:</a:t>
            </a:r>
          </a:p>
          <a:p>
            <a:pPr lvl="1"/>
            <a:r>
              <a:rPr lang="en-US" dirty="0"/>
              <a:t>Expert review</a:t>
            </a:r>
          </a:p>
          <a:p>
            <a:r>
              <a:rPr lang="en-US" dirty="0"/>
              <a:t>June, 2018: </a:t>
            </a:r>
          </a:p>
          <a:p>
            <a:pPr lvl="1"/>
            <a:r>
              <a:rPr lang="en-US" dirty="0"/>
              <a:t>Public Release of Draft Pennsylvania’s Solar Future Plan</a:t>
            </a:r>
          </a:p>
          <a:p>
            <a:pPr lvl="1"/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1907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the Solar Future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Do we have the necessary building blocks?</a:t>
            </a:r>
          </a:p>
          <a:p>
            <a:r>
              <a:rPr lang="en-US" dirty="0"/>
              <a:t>For each strategy:</a:t>
            </a:r>
          </a:p>
          <a:p>
            <a:pPr lvl="1"/>
            <a:r>
              <a:rPr lang="en-US" dirty="0"/>
              <a:t>Are there prerequisites?  Barriers? Related issues?</a:t>
            </a:r>
          </a:p>
          <a:p>
            <a:pPr lvl="1"/>
            <a:r>
              <a:rPr lang="en-US" dirty="0"/>
              <a:t>How would this be implemented?</a:t>
            </a:r>
          </a:p>
          <a:p>
            <a:pPr lvl="1"/>
            <a:r>
              <a:rPr lang="en-US" dirty="0"/>
              <a:t>Can we quantify the range of possible results?</a:t>
            </a:r>
          </a:p>
          <a:p>
            <a:r>
              <a:rPr lang="en-US" dirty="0"/>
              <a:t>Prioritization:</a:t>
            </a:r>
          </a:p>
          <a:p>
            <a:pPr lvl="1"/>
            <a:r>
              <a:rPr lang="en-US" dirty="0"/>
              <a:t>This is about pathways, not advocacy.</a:t>
            </a:r>
          </a:p>
          <a:p>
            <a:pPr lvl="1"/>
            <a:r>
              <a:rPr lang="en-US" dirty="0"/>
              <a:t>We are not ranking strategies </a:t>
            </a:r>
          </a:p>
          <a:p>
            <a:pPr lvl="1"/>
            <a:r>
              <a:rPr lang="en-US" dirty="0"/>
              <a:t>Importance (high, medium, low)</a:t>
            </a:r>
          </a:p>
        </p:txBody>
      </p:sp>
    </p:spTree>
    <p:extLst>
      <p:ext uri="{BB962C8B-B14F-4D97-AF65-F5344CB8AC3E}">
        <p14:creationId xmlns:p14="http://schemas.microsoft.com/office/powerpoint/2010/main" val="23988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Measures</a:t>
            </a:r>
          </a:p>
          <a:p>
            <a:pPr lvl="1"/>
            <a:r>
              <a:rPr lang="en-US" dirty="0"/>
              <a:t>Long-term Contracts</a:t>
            </a:r>
          </a:p>
          <a:p>
            <a:pPr lvl="1"/>
            <a:r>
              <a:rPr lang="en-US" dirty="0"/>
              <a:t>Green Tariff</a:t>
            </a:r>
          </a:p>
          <a:p>
            <a:pPr lvl="1"/>
            <a:r>
              <a:rPr lang="en-US" dirty="0"/>
              <a:t>Green Banks</a:t>
            </a:r>
          </a:p>
          <a:p>
            <a:pPr lvl="1"/>
            <a:r>
              <a:rPr lang="en-US" dirty="0"/>
              <a:t>On-Bill Financing</a:t>
            </a:r>
          </a:p>
          <a:p>
            <a:pPr lvl="1"/>
            <a:r>
              <a:rPr lang="en-US" dirty="0"/>
              <a:t>Equity Financing</a:t>
            </a:r>
          </a:p>
          <a:p>
            <a:pPr lvl="1"/>
            <a:r>
              <a:rPr lang="en-US" dirty="0"/>
              <a:t>PACE</a:t>
            </a:r>
          </a:p>
        </p:txBody>
      </p:sp>
    </p:spTree>
    <p:extLst>
      <p:ext uri="{BB962C8B-B14F-4D97-AF65-F5344CB8AC3E}">
        <p14:creationId xmlns:p14="http://schemas.microsoft.com/office/powerpoint/2010/main" val="405890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to AEPS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Impacts of Act 40 of 2017 (HB 118)</a:t>
            </a:r>
          </a:p>
          <a:p>
            <a:r>
              <a:rPr lang="en-US" dirty="0"/>
              <a:t>Further Changes to AEPS targets</a:t>
            </a:r>
          </a:p>
          <a:p>
            <a:r>
              <a:rPr lang="en-US" dirty="0"/>
              <a:t>Changes to the APES model (e.g. ZECs)</a:t>
            </a:r>
          </a:p>
        </p:txBody>
      </p:sp>
    </p:spTree>
    <p:extLst>
      <p:ext uri="{BB962C8B-B14F-4D97-AF65-F5344CB8AC3E}">
        <p14:creationId xmlns:p14="http://schemas.microsoft.com/office/powerpoint/2010/main" val="92851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Enabling Grid Supply Solar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Barriers</a:t>
            </a:r>
          </a:p>
          <a:p>
            <a:r>
              <a:rPr lang="en-US" dirty="0"/>
              <a:t>Ownership models</a:t>
            </a:r>
          </a:p>
          <a:p>
            <a:r>
              <a:rPr lang="en-US" dirty="0"/>
              <a:t>Utility ownership</a:t>
            </a:r>
          </a:p>
        </p:txBody>
      </p:sp>
    </p:spTree>
    <p:extLst>
      <p:ext uri="{BB962C8B-B14F-4D97-AF65-F5344CB8AC3E}">
        <p14:creationId xmlns:p14="http://schemas.microsoft.com/office/powerpoint/2010/main" val="259721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Solar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November 4</a:t>
            </a:r>
            <a:r>
              <a:rPr lang="en-US" baseline="30000" dirty="0"/>
              <a:t>th</a:t>
            </a:r>
            <a:r>
              <a:rPr lang="en-US" dirty="0"/>
              <a:t> Webinar</a:t>
            </a:r>
          </a:p>
          <a:p>
            <a:r>
              <a:rPr lang="en-US" dirty="0"/>
              <a:t>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6594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Carbon Pricing</a:t>
            </a:r>
          </a:p>
          <a:p>
            <a:r>
              <a:rPr lang="en-US" dirty="0"/>
              <a:t>Fuel Switching</a:t>
            </a:r>
          </a:p>
          <a:p>
            <a:r>
              <a:rPr lang="en-US" dirty="0"/>
              <a:t>Technology Shifts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Alternative Ratemaking</a:t>
            </a:r>
          </a:p>
          <a:p>
            <a:r>
              <a:rPr lang="en-US" dirty="0"/>
              <a:t>Value of Solar</a:t>
            </a:r>
          </a:p>
        </p:txBody>
      </p:sp>
    </p:spTree>
    <p:extLst>
      <p:ext uri="{BB962C8B-B14F-4D97-AF65-F5344CB8AC3E}">
        <p14:creationId xmlns:p14="http://schemas.microsoft.com/office/powerpoint/2010/main" val="231155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Tax Policy</a:t>
            </a:r>
          </a:p>
          <a:p>
            <a:r>
              <a:rPr lang="en-US" dirty="0"/>
              <a:t>Building Codes</a:t>
            </a:r>
          </a:p>
          <a:p>
            <a:r>
              <a:rPr lang="en-US" dirty="0"/>
              <a:t>Equity Considerations</a:t>
            </a:r>
          </a:p>
          <a:p>
            <a:pPr lvl="1"/>
            <a:r>
              <a:rPr lang="en-US" dirty="0"/>
              <a:t>Low-income</a:t>
            </a:r>
          </a:p>
          <a:p>
            <a:pPr lvl="1"/>
            <a:r>
              <a:rPr lang="en-US" dirty="0"/>
              <a:t>Multi-family</a:t>
            </a:r>
          </a:p>
          <a:p>
            <a:pPr lvl="1"/>
            <a:r>
              <a:rPr lang="en-US" dirty="0"/>
              <a:t>MUSH sector</a:t>
            </a:r>
          </a:p>
        </p:txBody>
      </p:sp>
    </p:spTree>
    <p:extLst>
      <p:ext uri="{BB962C8B-B14F-4D97-AF65-F5344CB8AC3E}">
        <p14:creationId xmlns:p14="http://schemas.microsoft.com/office/powerpoint/2010/main" val="81881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377</Words>
  <Application>Microsoft Macintosh PowerPoint</Application>
  <PresentationFormat>Widescreen</PresentationFormat>
  <Paragraphs>100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Pennsylvania’s Solar Future </vt:lpstr>
      <vt:lpstr>Timeline</vt:lpstr>
      <vt:lpstr>Building the Solar Future Plan</vt:lpstr>
      <vt:lpstr>Access to Capital</vt:lpstr>
      <vt:lpstr>Changes to AEPS</vt:lpstr>
      <vt:lpstr>Enabling Grid Supply Solar</vt:lpstr>
      <vt:lpstr>Community Solar</vt:lpstr>
      <vt:lpstr>Leading Themes</vt:lpstr>
      <vt:lpstr>Other Factors</vt:lpstr>
      <vt:lpstr>PowerPoint Presentation</vt:lpstr>
    </vt:vector>
  </TitlesOfParts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Pennsylvania’s Solar Future</dc:title>
  <dc:creator>Robert Altenburg</dc:creator>
  <cp:lastModifiedBy>Robert Altenburg</cp:lastModifiedBy>
  <cp:revision>12</cp:revision>
  <dcterms:created xsi:type="dcterms:W3CDTF">2017-12-04T14:38:08Z</dcterms:created>
  <dcterms:modified xsi:type="dcterms:W3CDTF">2017-12-07T13:22:25Z</dcterms:modified>
</cp:coreProperties>
</file>