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3" r:id="rId4"/>
    <p:sldId id="264" r:id="rId5"/>
    <p:sldId id="265" r:id="rId6"/>
    <p:sldId id="268" r:id="rId7"/>
    <p:sldId id="259" r:id="rId8"/>
    <p:sldId id="260" r:id="rId9"/>
    <p:sldId id="269" r:id="rId10"/>
    <p:sldId id="270" r:id="rId11"/>
    <p:sldId id="271" r:id="rId12"/>
    <p:sldId id="274" r:id="rId13"/>
    <p:sldId id="273" r:id="rId14"/>
    <p:sldId id="272" r:id="rId15"/>
    <p:sldId id="277" r:id="rId16"/>
    <p:sldId id="275" r:id="rId17"/>
    <p:sldId id="261" r:id="rId18"/>
    <p:sldId id="276" r:id="rId19"/>
    <p:sldId id="278" r:id="rId20"/>
    <p:sldId id="262"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88367" autoAdjust="0"/>
  </p:normalViewPr>
  <p:slideViewPr>
    <p:cSldViewPr snapToGrid="0">
      <p:cViewPr varScale="1">
        <p:scale>
          <a:sx n="115" d="100"/>
          <a:sy n="115" d="100"/>
        </p:scale>
        <p:origin x="198" y="10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Sheet1!$D$8</c:f>
              <c:strCache>
                <c:ptCount val="1"/>
                <c:pt idx="0">
                  <c:v>Ten Years of Power Production</c:v>
                </c:pt>
              </c:strCache>
            </c:strRef>
          </c:tx>
          <c:spPr>
            <a:solidFill>
              <a:schemeClr val="accent1"/>
            </a:solidFill>
            <a:ln>
              <a:noFill/>
            </a:ln>
            <a:effectLst/>
          </c:spPr>
          <c:invertIfNegative val="0"/>
          <c:cat>
            <c:strRef>
              <c:f>Sheet1!$E$7:$F$7</c:f>
              <c:strCache>
                <c:ptCount val="2"/>
                <c:pt idx="0">
                  <c:v>2008 @ $8/watt DCp</c:v>
                </c:pt>
                <c:pt idx="1">
                  <c:v>2018 @ $3.50/watt DCp</c:v>
                </c:pt>
              </c:strCache>
            </c:strRef>
          </c:cat>
          <c:val>
            <c:numRef>
              <c:f>Sheet1!$E$8:$F$8</c:f>
              <c:numCache>
                <c:formatCode>General</c:formatCode>
                <c:ptCount val="2"/>
                <c:pt idx="0">
                  <c:v>8400</c:v>
                </c:pt>
                <c:pt idx="1">
                  <c:v>10700</c:v>
                </c:pt>
              </c:numCache>
            </c:numRef>
          </c:val>
          <c:extLst>
            <c:ext xmlns:c16="http://schemas.microsoft.com/office/drawing/2014/chart" uri="{C3380CC4-5D6E-409C-BE32-E72D297353CC}">
              <c16:uniqueId val="{00000000-C303-49D1-9EAC-C837A836D662}"/>
            </c:ext>
          </c:extLst>
        </c:ser>
        <c:ser>
          <c:idx val="1"/>
          <c:order val="1"/>
          <c:tx>
            <c:strRef>
              <c:f>Sheet1!$D$9</c:f>
              <c:strCache>
                <c:ptCount val="1"/>
                <c:pt idx="0">
                  <c:v>PA Sunshine Rebate @ $2.25/watt</c:v>
                </c:pt>
              </c:strCache>
            </c:strRef>
          </c:tx>
          <c:spPr>
            <a:solidFill>
              <a:schemeClr val="accent2"/>
            </a:solidFill>
            <a:ln>
              <a:noFill/>
            </a:ln>
            <a:effectLst/>
          </c:spPr>
          <c:invertIfNegative val="0"/>
          <c:cat>
            <c:strRef>
              <c:f>Sheet1!$E$7:$F$7</c:f>
              <c:strCache>
                <c:ptCount val="2"/>
                <c:pt idx="0">
                  <c:v>2008 @ $8/watt DCp</c:v>
                </c:pt>
                <c:pt idx="1">
                  <c:v>2018 @ $3.50/watt DCp</c:v>
                </c:pt>
              </c:strCache>
            </c:strRef>
          </c:cat>
          <c:val>
            <c:numRef>
              <c:f>Sheet1!$E$9:$F$9</c:f>
              <c:numCache>
                <c:formatCode>General</c:formatCode>
                <c:ptCount val="2"/>
                <c:pt idx="0">
                  <c:v>11250</c:v>
                </c:pt>
                <c:pt idx="1">
                  <c:v>0</c:v>
                </c:pt>
              </c:numCache>
            </c:numRef>
          </c:val>
          <c:extLst>
            <c:ext xmlns:c16="http://schemas.microsoft.com/office/drawing/2014/chart" uri="{C3380CC4-5D6E-409C-BE32-E72D297353CC}">
              <c16:uniqueId val="{00000001-C303-49D1-9EAC-C837A836D662}"/>
            </c:ext>
          </c:extLst>
        </c:ser>
        <c:ser>
          <c:idx val="2"/>
          <c:order val="2"/>
          <c:tx>
            <c:strRef>
              <c:f>Sheet1!$D$10</c:f>
              <c:strCache>
                <c:ptCount val="1"/>
                <c:pt idx="0">
                  <c:v>SRECs @ $275 to 2013, then @ $10</c:v>
                </c:pt>
              </c:strCache>
            </c:strRef>
          </c:tx>
          <c:spPr>
            <a:solidFill>
              <a:schemeClr val="accent6">
                <a:lumMod val="60000"/>
                <a:lumOff val="40000"/>
              </a:schemeClr>
            </a:solidFill>
            <a:ln>
              <a:noFill/>
            </a:ln>
            <a:effectLst/>
          </c:spPr>
          <c:invertIfNegative val="0"/>
          <c:cat>
            <c:strRef>
              <c:f>Sheet1!$E$7:$F$7</c:f>
              <c:strCache>
                <c:ptCount val="2"/>
                <c:pt idx="0">
                  <c:v>2008 @ $8/watt DCp</c:v>
                </c:pt>
                <c:pt idx="1">
                  <c:v>2018 @ $3.50/watt DCp</c:v>
                </c:pt>
              </c:strCache>
            </c:strRef>
          </c:cat>
          <c:val>
            <c:numRef>
              <c:f>Sheet1!$E$10:$F$10</c:f>
              <c:numCache>
                <c:formatCode>General</c:formatCode>
                <c:ptCount val="2"/>
                <c:pt idx="0">
                  <c:v>8550</c:v>
                </c:pt>
                <c:pt idx="1">
                  <c:v>600</c:v>
                </c:pt>
              </c:numCache>
            </c:numRef>
          </c:val>
          <c:extLst>
            <c:ext xmlns:c16="http://schemas.microsoft.com/office/drawing/2014/chart" uri="{C3380CC4-5D6E-409C-BE32-E72D297353CC}">
              <c16:uniqueId val="{00000002-C303-49D1-9EAC-C837A836D662}"/>
            </c:ext>
          </c:extLst>
        </c:ser>
        <c:ser>
          <c:idx val="3"/>
          <c:order val="3"/>
          <c:tx>
            <c:strRef>
              <c:f>Sheet1!$D$11</c:f>
              <c:strCache>
                <c:ptCount val="1"/>
                <c:pt idx="0">
                  <c:v>Federal ITC @ 30% after Rebate</c:v>
                </c:pt>
              </c:strCache>
            </c:strRef>
          </c:tx>
          <c:spPr>
            <a:solidFill>
              <a:schemeClr val="accent4"/>
            </a:solidFill>
            <a:ln>
              <a:noFill/>
            </a:ln>
            <a:effectLst/>
          </c:spPr>
          <c:invertIfNegative val="0"/>
          <c:cat>
            <c:strRef>
              <c:f>Sheet1!$E$7:$F$7</c:f>
              <c:strCache>
                <c:ptCount val="2"/>
                <c:pt idx="0">
                  <c:v>2008 @ $8/watt DCp</c:v>
                </c:pt>
                <c:pt idx="1">
                  <c:v>2018 @ $3.50/watt DCp</c:v>
                </c:pt>
              </c:strCache>
            </c:strRef>
          </c:cat>
          <c:val>
            <c:numRef>
              <c:f>Sheet1!$E$11:$F$11</c:f>
              <c:numCache>
                <c:formatCode>General</c:formatCode>
                <c:ptCount val="2"/>
                <c:pt idx="0">
                  <c:v>8625</c:v>
                </c:pt>
                <c:pt idx="1">
                  <c:v>5250</c:v>
                </c:pt>
              </c:numCache>
            </c:numRef>
          </c:val>
          <c:extLst>
            <c:ext xmlns:c16="http://schemas.microsoft.com/office/drawing/2014/chart" uri="{C3380CC4-5D6E-409C-BE32-E72D297353CC}">
              <c16:uniqueId val="{00000003-C303-49D1-9EAC-C837A836D662}"/>
            </c:ext>
          </c:extLst>
        </c:ser>
        <c:ser>
          <c:idx val="4"/>
          <c:order val="4"/>
          <c:tx>
            <c:strRef>
              <c:f>Sheet1!$D$13</c:f>
              <c:strCache>
                <c:ptCount val="1"/>
                <c:pt idx="0">
                  <c:v>Investment not Offset in 10 Years</c:v>
                </c:pt>
              </c:strCache>
            </c:strRef>
          </c:tx>
          <c:spPr>
            <a:solidFill>
              <a:srgbClr val="CC0066"/>
            </a:solidFill>
            <a:ln>
              <a:noFill/>
            </a:ln>
            <a:effectLst/>
          </c:spPr>
          <c:invertIfNegative val="0"/>
          <c:cat>
            <c:strRef>
              <c:f>Sheet1!$E$7:$F$7</c:f>
              <c:strCache>
                <c:ptCount val="2"/>
                <c:pt idx="0">
                  <c:v>2008 @ $8/watt DCp</c:v>
                </c:pt>
                <c:pt idx="1">
                  <c:v>2018 @ $3.50/watt DCp</c:v>
                </c:pt>
              </c:strCache>
            </c:strRef>
          </c:cat>
          <c:val>
            <c:numRef>
              <c:f>Sheet1!$E$13:$F$13</c:f>
              <c:numCache>
                <c:formatCode>General</c:formatCode>
                <c:ptCount val="2"/>
                <c:pt idx="0">
                  <c:v>3175</c:v>
                </c:pt>
                <c:pt idx="1">
                  <c:v>950</c:v>
                </c:pt>
              </c:numCache>
            </c:numRef>
          </c:val>
          <c:extLst>
            <c:ext xmlns:c16="http://schemas.microsoft.com/office/drawing/2014/chart" uri="{C3380CC4-5D6E-409C-BE32-E72D297353CC}">
              <c16:uniqueId val="{00000004-C303-49D1-9EAC-C837A836D662}"/>
            </c:ext>
          </c:extLst>
        </c:ser>
        <c:dLbls>
          <c:showLegendKey val="0"/>
          <c:showVal val="0"/>
          <c:showCatName val="0"/>
          <c:showSerName val="0"/>
          <c:showPercent val="0"/>
          <c:showBubbleSize val="0"/>
        </c:dLbls>
        <c:gapWidth val="150"/>
        <c:overlap val="100"/>
        <c:axId val="2147442184"/>
        <c:axId val="2147445960"/>
      </c:barChart>
      <c:catAx>
        <c:axId val="2147442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47445960"/>
        <c:crosses val="autoZero"/>
        <c:auto val="1"/>
        <c:lblAlgn val="ctr"/>
        <c:lblOffset val="100"/>
        <c:noMultiLvlLbl val="0"/>
      </c:catAx>
      <c:valAx>
        <c:axId val="2147445960"/>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7442184"/>
        <c:crosses val="autoZero"/>
        <c:crossBetween val="between"/>
      </c:valAx>
      <c:spPr>
        <a:noFill/>
        <a:ln>
          <a:noFill/>
        </a:ln>
        <a:effectLst/>
      </c:spPr>
    </c:plotArea>
    <c:legend>
      <c:legendPos val="t"/>
      <c:layout>
        <c:manualLayout>
          <c:xMode val="edge"/>
          <c:yMode val="edge"/>
          <c:x val="0.61829455020356305"/>
          <c:y val="2.2289766970618002E-2"/>
          <c:w val="0.35361263512782598"/>
          <c:h val="0.40349615872484001"/>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solidFill>
        <a:schemeClr val="tx1"/>
      </a:solidFill>
      <a:round/>
    </a:ln>
    <a:effectLst>
      <a:outerShdw blurRad="50800" dist="38100" dir="2700000" sx="101000" sy="101000" algn="tl"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Typical Turn-Key Solar PV Pricing per Watt by System</a:t>
            </a:r>
            <a:r>
              <a:rPr lang="en-US" b="1" baseline="0" dirty="0"/>
              <a:t> Size, Q4 2017</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1"/>
    </c:view3D>
    <c:floor>
      <c:thickness val="0"/>
      <c:spPr>
        <a:noFill/>
        <a:ln>
          <a:noFill/>
        </a:ln>
        <a:effectLst/>
        <a:sp3d/>
      </c:spPr>
    </c:floor>
    <c:sideWall>
      <c:thickness val="0"/>
      <c:spPr>
        <a:noFill/>
        <a:ln>
          <a:noFill/>
        </a:ln>
        <a:effectLst>
          <a:glow rad="127000">
            <a:schemeClr val="accent1">
              <a:alpha val="98000"/>
            </a:schemeClr>
          </a:glow>
        </a:effectLst>
        <a:scene3d>
          <a:camera prst="orthographicFront"/>
          <a:lightRig rig="threePt" dir="t"/>
        </a:scene3d>
        <a:sp3d>
          <a:bevelT w="6350"/>
        </a:sp3d>
      </c:spPr>
    </c:sideWall>
    <c:backWall>
      <c:thickness val="0"/>
      <c:spPr>
        <a:noFill/>
        <a:ln>
          <a:noFill/>
        </a:ln>
        <a:effectLst>
          <a:glow rad="127000">
            <a:schemeClr val="accent1">
              <a:alpha val="98000"/>
            </a:schemeClr>
          </a:glow>
        </a:effectLst>
        <a:scene3d>
          <a:camera prst="orthographicFront"/>
          <a:lightRig rig="threePt" dir="t"/>
        </a:scene3d>
        <a:sp3d>
          <a:bevelT w="6350"/>
        </a:sp3d>
      </c:spPr>
    </c:backWall>
    <c:plotArea>
      <c:layout/>
      <c:bar3DChart>
        <c:barDir val="col"/>
        <c:grouping val="clustered"/>
        <c:varyColors val="0"/>
        <c:ser>
          <c:idx val="0"/>
          <c:order val="0"/>
          <c:spPr>
            <a:solidFill>
              <a:schemeClr val="accent1"/>
            </a:solidFill>
            <a:ln>
              <a:noFill/>
            </a:ln>
            <a:effectLst/>
            <a:scene3d>
              <a:camera prst="orthographicFront"/>
              <a:lightRig rig="threePt" dir="t"/>
            </a:scene3d>
            <a:sp3d prstMaterial="dkEdge"/>
          </c:spPr>
          <c:invertIfNegative val="0"/>
          <c:dPt>
            <c:idx val="0"/>
            <c:invertIfNegative val="0"/>
            <c:bubble3D val="0"/>
            <c:spPr>
              <a:solidFill>
                <a:schemeClr val="accent2">
                  <a:lumMod val="75000"/>
                </a:schemeClr>
              </a:solidFill>
              <a:ln>
                <a:noFill/>
              </a:ln>
              <a:effectLst/>
              <a:scene3d>
                <a:camera prst="orthographicFront"/>
                <a:lightRig rig="threePt" dir="t"/>
              </a:scene3d>
              <a:sp3d prstMaterial="dkEdge"/>
            </c:spPr>
            <c:extLst>
              <c:ext xmlns:c16="http://schemas.microsoft.com/office/drawing/2014/chart" uri="{C3380CC4-5D6E-409C-BE32-E72D297353CC}">
                <c16:uniqueId val="{00000001-307A-476C-B13E-B9C8925A9640}"/>
              </c:ext>
            </c:extLst>
          </c:dPt>
          <c:dPt>
            <c:idx val="1"/>
            <c:invertIfNegative val="0"/>
            <c:bubble3D val="0"/>
            <c:spPr>
              <a:solidFill>
                <a:schemeClr val="accent2">
                  <a:lumMod val="75000"/>
                </a:schemeClr>
              </a:solidFill>
              <a:ln>
                <a:noFill/>
              </a:ln>
              <a:effectLst/>
              <a:scene3d>
                <a:camera prst="orthographicFront"/>
                <a:lightRig rig="threePt" dir="t"/>
              </a:scene3d>
              <a:sp3d prstMaterial="dkEdge"/>
            </c:spPr>
            <c:extLst>
              <c:ext xmlns:c16="http://schemas.microsoft.com/office/drawing/2014/chart" uri="{C3380CC4-5D6E-409C-BE32-E72D297353CC}">
                <c16:uniqueId val="{00000003-307A-476C-B13E-B9C8925A9640}"/>
              </c:ext>
            </c:extLst>
          </c:dPt>
          <c:cat>
            <c:strRef>
              <c:f>Sheet1!$H$15:$H$19</c:f>
              <c:strCache>
                <c:ptCount val="5"/>
                <c:pt idx="0">
                  <c:v>2 kW</c:v>
                </c:pt>
                <c:pt idx="1">
                  <c:v>5 kW</c:v>
                </c:pt>
                <c:pt idx="2">
                  <c:v>40 kW</c:v>
                </c:pt>
                <c:pt idx="3">
                  <c:v>500 kW</c:v>
                </c:pt>
                <c:pt idx="4">
                  <c:v>2 MW</c:v>
                </c:pt>
              </c:strCache>
            </c:strRef>
          </c:cat>
          <c:val>
            <c:numRef>
              <c:f>Sheet1!$I$15:$I$19</c:f>
              <c:numCache>
                <c:formatCode>General</c:formatCode>
                <c:ptCount val="5"/>
                <c:pt idx="0">
                  <c:v>5.8</c:v>
                </c:pt>
                <c:pt idx="1">
                  <c:v>3.5</c:v>
                </c:pt>
                <c:pt idx="2">
                  <c:v>2.2999999999999998</c:v>
                </c:pt>
                <c:pt idx="3">
                  <c:v>2</c:v>
                </c:pt>
                <c:pt idx="4">
                  <c:v>1.4</c:v>
                </c:pt>
              </c:numCache>
            </c:numRef>
          </c:val>
          <c:extLst>
            <c:ext xmlns:c16="http://schemas.microsoft.com/office/drawing/2014/chart" uri="{C3380CC4-5D6E-409C-BE32-E72D297353CC}">
              <c16:uniqueId val="{00000004-307A-476C-B13E-B9C8925A9640}"/>
            </c:ext>
          </c:extLst>
        </c:ser>
        <c:dLbls>
          <c:showLegendKey val="0"/>
          <c:showVal val="0"/>
          <c:showCatName val="0"/>
          <c:showSerName val="0"/>
          <c:showPercent val="0"/>
          <c:showBubbleSize val="0"/>
        </c:dLbls>
        <c:gapWidth val="150"/>
        <c:shape val="box"/>
        <c:axId val="-2137730456"/>
        <c:axId val="-2137724920"/>
        <c:axId val="0"/>
      </c:bar3DChart>
      <c:catAx>
        <c:axId val="-213773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37724920"/>
        <c:crosses val="autoZero"/>
        <c:auto val="1"/>
        <c:lblAlgn val="ctr"/>
        <c:lblOffset val="100"/>
        <c:noMultiLvlLbl val="0"/>
      </c:catAx>
      <c:valAx>
        <c:axId val="-2137724920"/>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377304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solidFill>
        <a:schemeClr val="tx1"/>
      </a:solidFill>
      <a:round/>
    </a:ln>
    <a:effectLst>
      <a:outerShdw blurRad="50800" dist="38100" dir="2700000" sx="101000" sy="101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FB8BD25-70B5-4AF6-8445-8C7FA1E3557D}" type="datetimeFigureOut">
              <a:rPr lang="en-US" smtClean="0"/>
              <a:t>12/5/2017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B82B4AA-AF2D-4BB6-B759-8F5E6CAEA31C}" type="slidenum">
              <a:rPr lang="en-US" smtClean="0"/>
              <a:t>‹#›</a:t>
            </a:fld>
            <a:endParaRPr lang="en-US"/>
          </a:p>
        </p:txBody>
      </p:sp>
    </p:spTree>
    <p:extLst>
      <p:ext uri="{BB962C8B-B14F-4D97-AF65-F5344CB8AC3E}">
        <p14:creationId xmlns:p14="http://schemas.microsoft.com/office/powerpoint/2010/main" val="214666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$18,000 is approx. 75% of the poverty threshold for a family of 4 at $24,600</a:t>
            </a:r>
          </a:p>
          <a:p>
            <a:r>
              <a:rPr lang="en-US" dirty="0"/>
              <a:t>$960 = $80/month</a:t>
            </a:r>
          </a:p>
          <a:p>
            <a:r>
              <a:rPr lang="en-US" dirty="0"/>
              <a:t>5 kW at 1200 kWh/kW = 6000 kWh.  At 16 cents per kWh = $960 in electricity value</a:t>
            </a:r>
          </a:p>
          <a:p>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2</a:t>
            </a:fld>
            <a:endParaRPr lang="en-US"/>
          </a:p>
        </p:txBody>
      </p:sp>
    </p:spTree>
    <p:extLst>
      <p:ext uri="{BB962C8B-B14F-4D97-AF65-F5344CB8AC3E}">
        <p14:creationId xmlns:p14="http://schemas.microsoft.com/office/powerpoint/2010/main" val="3102014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200 MW </a:t>
            </a:r>
          </a:p>
          <a:p>
            <a:endParaRPr lang="en-US" dirty="0"/>
          </a:p>
          <a:p>
            <a:r>
              <a:rPr lang="en-US" dirty="0"/>
              <a:t>Value of solar to commercial spaces was in being able to offer submarket rents to draw commercial enterprises into an area that was devoid of businesses; the solar helped ensure a successful mixed use development</a:t>
            </a:r>
          </a:p>
        </p:txBody>
      </p:sp>
      <p:sp>
        <p:nvSpPr>
          <p:cNvPr id="4" name="Slide Number Placeholder 3"/>
          <p:cNvSpPr>
            <a:spLocks noGrp="1"/>
          </p:cNvSpPr>
          <p:nvPr>
            <p:ph type="sldNum" sz="quarter" idx="10"/>
          </p:nvPr>
        </p:nvSpPr>
        <p:spPr/>
        <p:txBody>
          <a:bodyPr/>
          <a:lstStyle/>
          <a:p>
            <a:fld id="{9B82B4AA-AF2D-4BB6-B759-8F5E6CAEA31C}" type="slidenum">
              <a:rPr lang="en-US" smtClean="0"/>
              <a:t>18</a:t>
            </a:fld>
            <a:endParaRPr lang="en-US"/>
          </a:p>
        </p:txBody>
      </p:sp>
    </p:spTree>
    <p:extLst>
      <p:ext uri="{BB962C8B-B14F-4D97-AF65-F5344CB8AC3E}">
        <p14:creationId xmlns:p14="http://schemas.microsoft.com/office/powerpoint/2010/main" val="271004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200 MW </a:t>
            </a:r>
          </a:p>
          <a:p>
            <a:endParaRPr lang="en-US" dirty="0"/>
          </a:p>
          <a:p>
            <a:r>
              <a:rPr lang="en-US" dirty="0"/>
              <a:t>Value of solar to commercial spaces was in being able to offer submarket rents to draw commercial enterprises into an area that was devoid of businesses; the solar helped ensure a successful mixed use development</a:t>
            </a:r>
          </a:p>
        </p:txBody>
      </p:sp>
      <p:sp>
        <p:nvSpPr>
          <p:cNvPr id="4" name="Slide Number Placeholder 3"/>
          <p:cNvSpPr>
            <a:spLocks noGrp="1"/>
          </p:cNvSpPr>
          <p:nvPr>
            <p:ph type="sldNum" sz="quarter" idx="10"/>
          </p:nvPr>
        </p:nvSpPr>
        <p:spPr/>
        <p:txBody>
          <a:bodyPr/>
          <a:lstStyle/>
          <a:p>
            <a:fld id="{9B82B4AA-AF2D-4BB6-B759-8F5E6CAEA31C}" type="slidenum">
              <a:rPr lang="en-US" smtClean="0"/>
              <a:t>19</a:t>
            </a:fld>
            <a:endParaRPr lang="en-US"/>
          </a:p>
        </p:txBody>
      </p:sp>
    </p:spTree>
    <p:extLst>
      <p:ext uri="{BB962C8B-B14F-4D97-AF65-F5344CB8AC3E}">
        <p14:creationId xmlns:p14="http://schemas.microsoft.com/office/powerpoint/2010/main" val="142877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new PA Solar initiative announced 11-29-17</a:t>
            </a:r>
          </a:p>
          <a:p>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20</a:t>
            </a:fld>
            <a:endParaRPr lang="en-US"/>
          </a:p>
        </p:txBody>
      </p:sp>
    </p:spTree>
    <p:extLst>
      <p:ext uri="{BB962C8B-B14F-4D97-AF65-F5344CB8AC3E}">
        <p14:creationId xmlns:p14="http://schemas.microsoft.com/office/powerpoint/2010/main" val="261823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$18,000 is approx. 75% of the poverty threshold for a family of 4 at $24,600</a:t>
            </a:r>
          </a:p>
          <a:p>
            <a:r>
              <a:rPr lang="en-US" dirty="0"/>
              <a:t>$960 = $80/month</a:t>
            </a:r>
          </a:p>
          <a:p>
            <a:r>
              <a:rPr lang="en-US" dirty="0"/>
              <a:t>5 kW at 1200 kWh/kW = 6000 kWh.  At 16 cents per kWh = $960 in electricity value</a:t>
            </a:r>
          </a:p>
          <a:p>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3</a:t>
            </a:fld>
            <a:endParaRPr lang="en-US"/>
          </a:p>
        </p:txBody>
      </p:sp>
    </p:spTree>
    <p:extLst>
      <p:ext uri="{BB962C8B-B14F-4D97-AF65-F5344CB8AC3E}">
        <p14:creationId xmlns:p14="http://schemas.microsoft.com/office/powerpoint/2010/main" val="95620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$18,000 is approx. 75% of the poverty threshold for a family of 4 at $24,600</a:t>
            </a:r>
          </a:p>
          <a:p>
            <a:r>
              <a:rPr lang="en-US" dirty="0"/>
              <a:t>$960 = $80/month</a:t>
            </a:r>
          </a:p>
          <a:p>
            <a:r>
              <a:rPr lang="en-US" dirty="0"/>
              <a:t>5 kW at 1200 kWh/kW = 6000 kWh.  At 16 cents per kWh = $960 in electricity value</a:t>
            </a:r>
          </a:p>
          <a:p>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4</a:t>
            </a:fld>
            <a:endParaRPr lang="en-US"/>
          </a:p>
        </p:txBody>
      </p:sp>
    </p:spTree>
    <p:extLst>
      <p:ext uri="{BB962C8B-B14F-4D97-AF65-F5344CB8AC3E}">
        <p14:creationId xmlns:p14="http://schemas.microsoft.com/office/powerpoint/2010/main" val="284913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$18,000 is approx. 75% of the poverty threshold for a family of 4 at $24,600</a:t>
            </a:r>
          </a:p>
          <a:p>
            <a:r>
              <a:rPr lang="en-US" dirty="0"/>
              <a:t>$960 = $80/month</a:t>
            </a:r>
          </a:p>
          <a:p>
            <a:r>
              <a:rPr lang="en-US" dirty="0"/>
              <a:t>5 kW at 1200 kWh/kW = 6000 kWh.  At 16 cents per kWh = $960 in electricity value</a:t>
            </a:r>
          </a:p>
          <a:p>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5</a:t>
            </a:fld>
            <a:endParaRPr lang="en-US"/>
          </a:p>
        </p:txBody>
      </p:sp>
    </p:spTree>
    <p:extLst>
      <p:ext uri="{BB962C8B-B14F-4D97-AF65-F5344CB8AC3E}">
        <p14:creationId xmlns:p14="http://schemas.microsoft.com/office/powerpoint/2010/main" val="313259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$18,000 is approx. 75% of the poverty threshold for a family of 4 at $24,600</a:t>
            </a:r>
          </a:p>
          <a:p>
            <a:r>
              <a:rPr lang="en-US" dirty="0"/>
              <a:t>$960 = $80/month</a:t>
            </a:r>
          </a:p>
          <a:p>
            <a:r>
              <a:rPr lang="en-US" dirty="0"/>
              <a:t>5 kW at 1200 kWh/kW = 6000 kWh.  At 16 cents per kWh = $960 in electricity value</a:t>
            </a:r>
          </a:p>
          <a:p>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6</a:t>
            </a:fld>
            <a:endParaRPr lang="en-US"/>
          </a:p>
        </p:txBody>
      </p:sp>
    </p:spTree>
    <p:extLst>
      <p:ext uri="{BB962C8B-B14F-4D97-AF65-F5344CB8AC3E}">
        <p14:creationId xmlns:p14="http://schemas.microsoft.com/office/powerpoint/2010/main" val="338994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300" b="1" dirty="0"/>
              <a:t>2016 – 2019:</a:t>
            </a:r>
            <a:r>
              <a:rPr lang="en-US" sz="1300" dirty="0"/>
              <a:t> The tax credit remains at </a:t>
            </a:r>
            <a:r>
              <a:rPr lang="en-US" sz="1300" b="1" dirty="0"/>
              <a:t>30 percent</a:t>
            </a:r>
            <a:r>
              <a:rPr lang="en-US" sz="1300" dirty="0"/>
              <a:t> of the cost of the system.</a:t>
            </a:r>
          </a:p>
          <a:p>
            <a:r>
              <a:rPr lang="en-US" sz="1300" b="1" dirty="0"/>
              <a:t>2020:</a:t>
            </a:r>
            <a:r>
              <a:rPr lang="en-US" sz="1300" dirty="0"/>
              <a:t> Owners of new residential and commercial solar can deduct </a:t>
            </a:r>
            <a:r>
              <a:rPr lang="en-US" sz="1300" b="1" dirty="0"/>
              <a:t>26 percent</a:t>
            </a:r>
            <a:r>
              <a:rPr lang="en-US" sz="1300" dirty="0"/>
              <a:t> of the cost of the system from their taxes.</a:t>
            </a:r>
          </a:p>
          <a:p>
            <a:r>
              <a:rPr lang="en-US" sz="1300" b="1" dirty="0"/>
              <a:t>2021:</a:t>
            </a:r>
            <a:r>
              <a:rPr lang="en-US" sz="1300" dirty="0"/>
              <a:t> Owners of new residential and commercial solar can deduct </a:t>
            </a:r>
            <a:r>
              <a:rPr lang="en-US" sz="1300" b="1" dirty="0"/>
              <a:t>22 percent</a:t>
            </a:r>
            <a:r>
              <a:rPr lang="en-US" sz="1300" dirty="0"/>
              <a:t> of the cost of the system from their taxes.</a:t>
            </a:r>
          </a:p>
          <a:p>
            <a:r>
              <a:rPr lang="en-US" sz="1300" b="1" dirty="0"/>
              <a:t>2022 onwards:</a:t>
            </a:r>
            <a:r>
              <a:rPr lang="en-US" sz="1300" dirty="0"/>
              <a:t> Owners of new commercial solar energy systems can deduct </a:t>
            </a:r>
            <a:r>
              <a:rPr lang="en-US" sz="1300" b="1" dirty="0"/>
              <a:t>10 percent</a:t>
            </a:r>
            <a:r>
              <a:rPr lang="en-US" sz="1300" dirty="0"/>
              <a:t> of the cost of the system from their taxes. There is no federal credit for residential solar energy systems.</a:t>
            </a:r>
          </a:p>
          <a:p>
            <a:br>
              <a:rPr lang="en-US" dirty="0"/>
            </a:br>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13</a:t>
            </a:fld>
            <a:endParaRPr lang="en-US"/>
          </a:p>
        </p:txBody>
      </p:sp>
    </p:spTree>
    <p:extLst>
      <p:ext uri="{BB962C8B-B14F-4D97-AF65-F5344CB8AC3E}">
        <p14:creationId xmlns:p14="http://schemas.microsoft.com/office/powerpoint/2010/main" val="146294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string of (9) 260 watt modules = 2.3 kW system; and tat fit only after sacrificing tilt</a:t>
            </a:r>
          </a:p>
          <a:p>
            <a:endParaRPr lang="en-US" dirty="0"/>
          </a:p>
          <a:p>
            <a:r>
              <a:rPr lang="en-US" sz="1300" dirty="0"/>
              <a:t>City Council recently passed an increase to the Realty Transfer Tax of 0.1% which will generate enough revenue to support Council’s Housing Preservation priorities. Council released a bond in May 2017, focused on $60 million to be used to eliminate the waiting list for the Basic Systems Repair Program (“BSRP”), the Weatherization Assistance Program (“WAP”), and the Adaptive Modification Program (“AMP”). PEA encouraged Council to take another step and add $40 million additional for a loan program scheduled to go into effect in late 2017 for further to address fundamental home repair issues for those just above the income limits for the existing grant programs and fill in the gaps in existing repair services.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15</a:t>
            </a:fld>
            <a:endParaRPr lang="en-US"/>
          </a:p>
        </p:txBody>
      </p:sp>
    </p:spTree>
    <p:extLst>
      <p:ext uri="{BB962C8B-B14F-4D97-AF65-F5344CB8AC3E}">
        <p14:creationId xmlns:p14="http://schemas.microsoft.com/office/powerpoint/2010/main" val="86953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2B4AA-AF2D-4BB6-B759-8F5E6CAEA31C}" type="slidenum">
              <a:rPr lang="en-US" smtClean="0"/>
              <a:t>16</a:t>
            </a:fld>
            <a:endParaRPr lang="en-US"/>
          </a:p>
        </p:txBody>
      </p:sp>
    </p:spTree>
    <p:extLst>
      <p:ext uri="{BB962C8B-B14F-4D97-AF65-F5344CB8AC3E}">
        <p14:creationId xmlns:p14="http://schemas.microsoft.com/office/powerpoint/2010/main" val="110131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one that is local and east to understand</a:t>
            </a:r>
          </a:p>
          <a:p>
            <a:endParaRPr lang="en-US" dirty="0"/>
          </a:p>
          <a:p>
            <a:r>
              <a:rPr lang="en-US" dirty="0"/>
              <a:t>Not 200 MW </a:t>
            </a:r>
          </a:p>
          <a:p>
            <a:endParaRPr lang="en-US" dirty="0"/>
          </a:p>
          <a:p>
            <a:r>
              <a:rPr lang="en-US" dirty="0"/>
              <a:t>All from one bucket</a:t>
            </a:r>
          </a:p>
          <a:p>
            <a:endParaRPr lang="en-US" dirty="0"/>
          </a:p>
          <a:p>
            <a:r>
              <a:rPr lang="en-US" dirty="0"/>
              <a:t>Value of solar to commercial spaces was in being able to offer submarket rents to draw commercial enterprises into an area that was devoid of businesses; the solar helped ensure a successful mixed use development</a:t>
            </a:r>
          </a:p>
        </p:txBody>
      </p:sp>
      <p:sp>
        <p:nvSpPr>
          <p:cNvPr id="4" name="Slide Number Placeholder 3"/>
          <p:cNvSpPr>
            <a:spLocks noGrp="1"/>
          </p:cNvSpPr>
          <p:nvPr>
            <p:ph type="sldNum" sz="quarter" idx="10"/>
          </p:nvPr>
        </p:nvSpPr>
        <p:spPr/>
        <p:txBody>
          <a:bodyPr/>
          <a:lstStyle/>
          <a:p>
            <a:fld id="{9B82B4AA-AF2D-4BB6-B759-8F5E6CAEA31C}" type="slidenum">
              <a:rPr lang="en-US" smtClean="0"/>
              <a:t>17</a:t>
            </a:fld>
            <a:endParaRPr lang="en-US"/>
          </a:p>
        </p:txBody>
      </p:sp>
    </p:spTree>
    <p:extLst>
      <p:ext uri="{BB962C8B-B14F-4D97-AF65-F5344CB8AC3E}">
        <p14:creationId xmlns:p14="http://schemas.microsoft.com/office/powerpoint/2010/main" val="218226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F72E-E491-4A8C-A884-525F9213FB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BCE3E1-2F61-433E-AC8A-18852527E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B5069-CAFD-4096-A5B2-09CE9D4C4EB1}"/>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5" name="Footer Placeholder 4">
            <a:extLst>
              <a:ext uri="{FF2B5EF4-FFF2-40B4-BE49-F238E27FC236}">
                <a16:creationId xmlns:a16="http://schemas.microsoft.com/office/drawing/2014/main" id="{28B89102-991F-47EF-8745-6236E8179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44AD2-938E-4588-9BF4-0B09643E793F}"/>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82293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A006-62F9-4EA4-8F5C-DC99219FD0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F10A0-BFAA-4293-9B52-52AE97C313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F18CA-3C6D-4DF7-8670-B6242FF63E99}"/>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5" name="Footer Placeholder 4">
            <a:extLst>
              <a:ext uri="{FF2B5EF4-FFF2-40B4-BE49-F238E27FC236}">
                <a16:creationId xmlns:a16="http://schemas.microsoft.com/office/drawing/2014/main" id="{FA7D0C5A-96E9-4C07-BB2A-35265725B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1071A-C31E-4E1F-B51A-41FBF82AF0B0}"/>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344167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183A05-46C4-407F-94AC-E4CD3FCCD5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D4066B-F18A-407B-95D6-08930A2230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21B7B-7225-4BD3-8229-761A1AA30D11}"/>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5" name="Footer Placeholder 4">
            <a:extLst>
              <a:ext uri="{FF2B5EF4-FFF2-40B4-BE49-F238E27FC236}">
                <a16:creationId xmlns:a16="http://schemas.microsoft.com/office/drawing/2014/main" id="{7FA0791B-4F7C-4081-A76D-25ABAE3FB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B5179-294E-4573-9D90-092AEFBC6D37}"/>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99111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5ECF-A132-471F-B6A3-C6B33DB7A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7F633-2D78-458C-9BF3-18BC18086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CC3C4-026F-44EE-A422-F98FEC8AD3AD}"/>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5" name="Footer Placeholder 4">
            <a:extLst>
              <a:ext uri="{FF2B5EF4-FFF2-40B4-BE49-F238E27FC236}">
                <a16:creationId xmlns:a16="http://schemas.microsoft.com/office/drawing/2014/main" id="{A041CE3C-A852-4167-B9A4-DFBF19A61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D4229-07DD-45C4-9433-B9C33061FFD7}"/>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214786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FFB1-FBA9-46FD-BC1D-EE2850EF94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DE80E7-B2A4-4D23-9F76-28C32681E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3D8338-5E0C-4ED3-8CF2-7442F9BE6E62}"/>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5" name="Footer Placeholder 4">
            <a:extLst>
              <a:ext uri="{FF2B5EF4-FFF2-40B4-BE49-F238E27FC236}">
                <a16:creationId xmlns:a16="http://schemas.microsoft.com/office/drawing/2014/main" id="{BCC97FA4-B633-4D3D-B5CA-6081C9AD8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87BDB-260F-41FE-8174-F38E911DB3A2}"/>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39675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AD42-461F-472D-B36D-E5B371067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EA203-FDFA-4CAB-90AF-1F0D2FB700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65AC7F-5D58-455A-811D-FC6A78885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642A46-CF95-4062-80C3-278FD1A0B82F}"/>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6" name="Footer Placeholder 5">
            <a:extLst>
              <a:ext uri="{FF2B5EF4-FFF2-40B4-BE49-F238E27FC236}">
                <a16:creationId xmlns:a16="http://schemas.microsoft.com/office/drawing/2014/main" id="{81A23BBB-9DE5-4361-A187-552E96BCE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CFDF3-A8F1-4B67-8BF0-315017DFD070}"/>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333063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8C92-D973-43F9-9EB8-93C1050A39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9DDAFE-9877-400E-BAF3-3DC4937A65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9B40CA-14AD-471C-B3B3-46768D9863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206311-1A07-4F88-B33E-E0CE834E0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6B5647-29EB-47A4-9F7E-491F9E402D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249C28-5E93-4E97-9B37-451559BF9E21}"/>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8" name="Footer Placeholder 7">
            <a:extLst>
              <a:ext uri="{FF2B5EF4-FFF2-40B4-BE49-F238E27FC236}">
                <a16:creationId xmlns:a16="http://schemas.microsoft.com/office/drawing/2014/main" id="{73DA3984-E340-4A24-8472-0BD95C9C90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DDF35-B659-4A54-AF14-0EA0C4967160}"/>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11099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BC6B-FA48-48A9-B2A8-5A5C364894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5AC060-D905-4520-B430-1093A4C1C176}"/>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4" name="Footer Placeholder 3">
            <a:extLst>
              <a:ext uri="{FF2B5EF4-FFF2-40B4-BE49-F238E27FC236}">
                <a16:creationId xmlns:a16="http://schemas.microsoft.com/office/drawing/2014/main" id="{FD98DB78-FA86-40D9-A706-EDAB98350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CC8F1-B6CE-4EE8-835E-5C56215739F1}"/>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118827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2A97C8-8247-461F-B817-0B5B1CEDA1F5}"/>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3" name="Footer Placeholder 2">
            <a:extLst>
              <a:ext uri="{FF2B5EF4-FFF2-40B4-BE49-F238E27FC236}">
                <a16:creationId xmlns:a16="http://schemas.microsoft.com/office/drawing/2014/main" id="{2C3AEA97-1563-48D4-9EB3-690D1F9446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D2BA40-962B-4E98-B06A-67BB50B62FAF}"/>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378524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D9E2-2CD1-4A92-8727-2194566B7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ED9055-61E4-4E59-A75F-0D88D3B79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D508F6-CA2F-4973-9B21-85D8D466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3A459-E138-4DA3-AD9E-C06085690029}"/>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6" name="Footer Placeholder 5">
            <a:extLst>
              <a:ext uri="{FF2B5EF4-FFF2-40B4-BE49-F238E27FC236}">
                <a16:creationId xmlns:a16="http://schemas.microsoft.com/office/drawing/2014/main" id="{43BAF9C5-70FD-45EB-9C8A-5069F8CAD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27827-7AFA-422D-A3C3-1DACA5DE1547}"/>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412667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1606-CA14-4209-8EA3-D3E9E4A75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E44493-9FD0-4E33-BAEB-9356592CF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6D318D-B500-4B27-A272-EB1F59BB8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FC44A2-9AA6-4B3A-92B8-6E73376111CF}"/>
              </a:ext>
            </a:extLst>
          </p:cNvPr>
          <p:cNvSpPr>
            <a:spLocks noGrp="1"/>
          </p:cNvSpPr>
          <p:nvPr>
            <p:ph type="dt" sz="half" idx="10"/>
          </p:nvPr>
        </p:nvSpPr>
        <p:spPr/>
        <p:txBody>
          <a:bodyPr/>
          <a:lstStyle/>
          <a:p>
            <a:fld id="{9557CAF1-12BB-4DC1-968B-72F541B17D37}" type="datetimeFigureOut">
              <a:rPr lang="en-US" smtClean="0"/>
              <a:t>12/5/2017</a:t>
            </a:fld>
            <a:endParaRPr lang="en-US"/>
          </a:p>
        </p:txBody>
      </p:sp>
      <p:sp>
        <p:nvSpPr>
          <p:cNvPr id="6" name="Footer Placeholder 5">
            <a:extLst>
              <a:ext uri="{FF2B5EF4-FFF2-40B4-BE49-F238E27FC236}">
                <a16:creationId xmlns:a16="http://schemas.microsoft.com/office/drawing/2014/main" id="{29E71207-3F00-42DD-A46D-FE4C57AE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8A1F1-228A-473E-9805-C3D026DDF2BA}"/>
              </a:ext>
            </a:extLst>
          </p:cNvPr>
          <p:cNvSpPr>
            <a:spLocks noGrp="1"/>
          </p:cNvSpPr>
          <p:nvPr>
            <p:ph type="sldNum" sz="quarter" idx="12"/>
          </p:nvPr>
        </p:nvSpPr>
        <p:spPr/>
        <p:txBody>
          <a:bodyPr/>
          <a:lstStyle/>
          <a:p>
            <a:fld id="{EF5FD2E8-0493-41DB-8870-11385F43CC00}" type="slidenum">
              <a:rPr lang="en-US" smtClean="0"/>
              <a:t>‹#›</a:t>
            </a:fld>
            <a:endParaRPr lang="en-US"/>
          </a:p>
        </p:txBody>
      </p:sp>
    </p:spTree>
    <p:extLst>
      <p:ext uri="{BB962C8B-B14F-4D97-AF65-F5344CB8AC3E}">
        <p14:creationId xmlns:p14="http://schemas.microsoft.com/office/powerpoint/2010/main" val="184091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1">
                <a:tint val="45000"/>
                <a:satMod val="400000"/>
              </a:schemeClr>
            </a:duotone>
            <a:extLst>
              <a:ext uri="{BEBA8EAE-BF5A-486C-A8C5-ECC9F3942E4B}">
                <a14:imgProps xmlns:a14="http://schemas.microsoft.com/office/drawing/2010/main">
                  <a14:imgLayer r:embed="rId14">
                    <a14:imgEffect>
                      <a14:sharpenSoften amount="-30000"/>
                    </a14:imgEffect>
                    <a14:imgEffect>
                      <a14:colorTemperature colorTemp="4700"/>
                    </a14:imgEffect>
                    <a14:imgEffect>
                      <a14:saturation sat="0"/>
                    </a14:imgEffect>
                    <a14:imgEffect>
                      <a14:brightnessContrast bright="-50000" contras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228D9-2634-429E-8029-DAC99D647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DE35CF-A25E-42EA-AB4A-59A3DED73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125AF-2FCC-422B-B3E8-A188EC209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7CAF1-12BB-4DC1-968B-72F541B17D37}" type="datetimeFigureOut">
              <a:rPr lang="en-US" smtClean="0"/>
              <a:t>12/5/2017</a:t>
            </a:fld>
            <a:endParaRPr lang="en-US"/>
          </a:p>
        </p:txBody>
      </p:sp>
      <p:sp>
        <p:nvSpPr>
          <p:cNvPr id="5" name="Footer Placeholder 4">
            <a:extLst>
              <a:ext uri="{FF2B5EF4-FFF2-40B4-BE49-F238E27FC236}">
                <a16:creationId xmlns:a16="http://schemas.microsoft.com/office/drawing/2014/main" id="{781CF3A9-F5F2-4D41-886F-F09C7BEEA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87B671-6EB3-4B94-B9A4-D73E5AB7A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FD2E8-0493-41DB-8870-11385F43CC00}" type="slidenum">
              <a:rPr lang="en-US" smtClean="0"/>
              <a:t>‹#›</a:t>
            </a:fld>
            <a:endParaRPr lang="en-US"/>
          </a:p>
        </p:txBody>
      </p:sp>
    </p:spTree>
    <p:extLst>
      <p:ext uri="{BB962C8B-B14F-4D97-AF65-F5344CB8AC3E}">
        <p14:creationId xmlns:p14="http://schemas.microsoft.com/office/powerpoint/2010/main" val="144223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8C4060-69B7-41D2-AC1A-82A35E711145}"/>
              </a:ext>
            </a:extLst>
          </p:cNvPr>
          <p:cNvSpPr txBox="1"/>
          <p:nvPr/>
        </p:nvSpPr>
        <p:spPr>
          <a:xfrm>
            <a:off x="784274" y="720115"/>
            <a:ext cx="8534824" cy="769441"/>
          </a:xfrm>
          <a:prstGeom prst="rect">
            <a:avLst/>
          </a:prstGeom>
          <a:noFill/>
        </p:spPr>
        <p:txBody>
          <a:bodyPr wrap="square" rtlCol="0">
            <a:sp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Finding Pennsylvania’s Solar Future</a:t>
            </a:r>
          </a:p>
        </p:txBody>
      </p:sp>
      <p:sp>
        <p:nvSpPr>
          <p:cNvPr id="5" name="TextBox 4">
            <a:extLst>
              <a:ext uri="{FF2B5EF4-FFF2-40B4-BE49-F238E27FC236}">
                <a16:creationId xmlns:a16="http://schemas.microsoft.com/office/drawing/2014/main" id="{95564103-186A-48E6-A593-0AD6C831A690}"/>
              </a:ext>
            </a:extLst>
          </p:cNvPr>
          <p:cNvSpPr txBox="1"/>
          <p:nvPr/>
        </p:nvSpPr>
        <p:spPr>
          <a:xfrm>
            <a:off x="784274" y="1720786"/>
            <a:ext cx="9442314" cy="1200329"/>
          </a:xfrm>
          <a:prstGeom prst="rect">
            <a:avLst/>
          </a:prstGeom>
          <a:noFill/>
        </p:spPr>
        <p:txBody>
          <a:bodyPr wrap="square" rtlCol="0">
            <a:spAutoFit/>
          </a:bodyPr>
          <a:lstStyle/>
          <a:p>
            <a:r>
              <a:rPr lang="en-US" sz="3600" b="1" i="1" dirty="0">
                <a:solidFill>
                  <a:schemeClr val="accent4">
                    <a:lumMod val="40000"/>
                    <a:lumOff val="60000"/>
                  </a:schemeClr>
                </a:solidFill>
                <a:effectLst>
                  <a:outerShdw blurRad="38100" dist="38100" dir="2700000" algn="tl">
                    <a:srgbClr val="000000">
                      <a:alpha val="43137"/>
                    </a:srgbClr>
                  </a:outerShdw>
                </a:effectLst>
              </a:rPr>
              <a:t>Solar for Economically Disadvantaged Citizens and Communities</a:t>
            </a:r>
          </a:p>
        </p:txBody>
      </p:sp>
      <p:sp>
        <p:nvSpPr>
          <p:cNvPr id="6" name="TextBox 5">
            <a:extLst>
              <a:ext uri="{FF2B5EF4-FFF2-40B4-BE49-F238E27FC236}">
                <a16:creationId xmlns:a16="http://schemas.microsoft.com/office/drawing/2014/main" id="{1777044E-AF23-4FE7-AB94-C2555FD2693E}"/>
              </a:ext>
            </a:extLst>
          </p:cNvPr>
          <p:cNvSpPr txBox="1"/>
          <p:nvPr/>
        </p:nvSpPr>
        <p:spPr>
          <a:xfrm>
            <a:off x="2253574" y="4777024"/>
            <a:ext cx="9442314" cy="1569660"/>
          </a:xfrm>
          <a:prstGeom prst="rect">
            <a:avLst/>
          </a:prstGeom>
          <a:noFill/>
        </p:spPr>
        <p:txBody>
          <a:bodyPr wrap="square" rtlCol="0">
            <a:spAutoFit/>
          </a:bodyPr>
          <a:lstStyle/>
          <a:p>
            <a:pPr algn="r"/>
            <a:r>
              <a:rPr lang="en-US" sz="2400" b="1" dirty="0">
                <a:solidFill>
                  <a:schemeClr val="accent1">
                    <a:lumMod val="20000"/>
                    <a:lumOff val="80000"/>
                  </a:schemeClr>
                </a:solidFill>
                <a:effectLst>
                  <a:outerShdw blurRad="38100" dist="38100" dir="2700000" algn="tl">
                    <a:srgbClr val="000000">
                      <a:alpha val="43137"/>
                    </a:srgbClr>
                  </a:outerShdw>
                </a:effectLst>
              </a:rPr>
              <a:t>Stories and Observations from the Field</a:t>
            </a:r>
          </a:p>
          <a:p>
            <a:pPr algn="r"/>
            <a:r>
              <a:rPr lang="en-US" sz="2400" b="1" dirty="0">
                <a:solidFill>
                  <a:schemeClr val="accent1">
                    <a:lumMod val="20000"/>
                    <a:lumOff val="80000"/>
                  </a:schemeClr>
                </a:solidFill>
                <a:effectLst>
                  <a:outerShdw blurRad="38100" dist="38100" dir="2700000" algn="tl">
                    <a:srgbClr val="000000">
                      <a:alpha val="43137"/>
                    </a:srgbClr>
                  </a:outerShdw>
                </a:effectLst>
              </a:rPr>
              <a:t>Andrew Kleeman</a:t>
            </a:r>
          </a:p>
          <a:p>
            <a:pPr algn="r"/>
            <a:r>
              <a:rPr lang="en-US" sz="2400" b="1" dirty="0">
                <a:solidFill>
                  <a:schemeClr val="accent1">
                    <a:lumMod val="20000"/>
                    <a:lumOff val="80000"/>
                  </a:schemeClr>
                </a:solidFill>
                <a:effectLst>
                  <a:outerShdw blurRad="38100" dist="38100" dir="2700000" algn="tl">
                    <a:srgbClr val="000000">
                      <a:alpha val="43137"/>
                    </a:srgbClr>
                  </a:outerShdw>
                </a:effectLst>
              </a:rPr>
              <a:t>SVP </a:t>
            </a:r>
            <a:r>
              <a:rPr lang="en-US" sz="2400" b="1" dirty="0" err="1">
                <a:solidFill>
                  <a:schemeClr val="accent1">
                    <a:lumMod val="20000"/>
                    <a:lumOff val="80000"/>
                  </a:schemeClr>
                </a:solidFill>
                <a:effectLst>
                  <a:outerShdw blurRad="38100" dist="38100" dir="2700000" algn="tl">
                    <a:srgbClr val="000000">
                      <a:alpha val="43137"/>
                    </a:srgbClr>
                  </a:outerShdw>
                </a:effectLst>
              </a:rPr>
              <a:t>Ecosave</a:t>
            </a:r>
            <a:endParaRPr lang="en-US" sz="2400" b="1" dirty="0">
              <a:solidFill>
                <a:schemeClr val="accent1">
                  <a:lumMod val="20000"/>
                  <a:lumOff val="80000"/>
                </a:schemeClr>
              </a:solidFill>
              <a:effectLst>
                <a:outerShdw blurRad="38100" dist="38100" dir="2700000" algn="tl">
                  <a:srgbClr val="000000">
                    <a:alpha val="43137"/>
                  </a:srgbClr>
                </a:outerShdw>
              </a:effectLst>
            </a:endParaRPr>
          </a:p>
          <a:p>
            <a:pPr algn="r"/>
            <a:r>
              <a:rPr lang="en-US" sz="2400" b="1" dirty="0">
                <a:solidFill>
                  <a:schemeClr val="accent1">
                    <a:lumMod val="20000"/>
                    <a:lumOff val="80000"/>
                  </a:schemeClr>
                </a:solidFill>
                <a:effectLst>
                  <a:outerShdw blurRad="38100" dist="38100" dir="2700000" algn="tl">
                    <a:srgbClr val="000000">
                      <a:alpha val="43137"/>
                    </a:srgbClr>
                  </a:outerShdw>
                </a:effectLst>
              </a:rPr>
              <a:t>215 431 0565</a:t>
            </a:r>
          </a:p>
        </p:txBody>
      </p:sp>
    </p:spTree>
    <p:extLst>
      <p:ext uri="{BB962C8B-B14F-4D97-AF65-F5344CB8AC3E}">
        <p14:creationId xmlns:p14="http://schemas.microsoft.com/office/powerpoint/2010/main" val="341044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5348749" y="163974"/>
            <a:ext cx="6528619" cy="212365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r>
              <a:rPr lang="en-US" dirty="0"/>
              <a:t>Challenges of </a:t>
            </a:r>
          </a:p>
          <a:p>
            <a:pPr algn="ctr"/>
            <a:r>
              <a:rPr lang="en-US" dirty="0"/>
              <a:t>Individually Metered     Low Income Solar</a:t>
            </a:r>
          </a:p>
        </p:txBody>
      </p:sp>
      <p:sp>
        <p:nvSpPr>
          <p:cNvPr id="5" name="TextBox 4">
            <a:extLst>
              <a:ext uri="{FF2B5EF4-FFF2-40B4-BE49-F238E27FC236}">
                <a16:creationId xmlns:a16="http://schemas.microsoft.com/office/drawing/2014/main" id="{9D628510-FFE8-4588-90CD-5050F1112D72}"/>
              </a:ext>
            </a:extLst>
          </p:cNvPr>
          <p:cNvSpPr txBox="1"/>
          <p:nvPr/>
        </p:nvSpPr>
        <p:spPr>
          <a:xfrm>
            <a:off x="5815780" y="2825238"/>
            <a:ext cx="6061588" cy="1231106"/>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marL="514350" indent="-514350">
              <a:spcBef>
                <a:spcPts val="1200"/>
              </a:spcBef>
              <a:buFont typeface="+mj-lt"/>
              <a:buAutoNum type="arabicPeriod"/>
            </a:pPr>
            <a:r>
              <a:rPr lang="en-US" sz="3200" dirty="0">
                <a:solidFill>
                  <a:schemeClr val="accent1">
                    <a:lumMod val="75000"/>
                  </a:schemeClr>
                </a:solidFill>
              </a:rPr>
              <a:t>Roof Conditions</a:t>
            </a:r>
          </a:p>
          <a:p>
            <a:pPr marL="514350" indent="-514350">
              <a:spcBef>
                <a:spcPts val="1200"/>
              </a:spcBef>
              <a:buFont typeface="+mj-lt"/>
              <a:buAutoNum type="arabicPeriod"/>
            </a:pPr>
            <a:r>
              <a:rPr lang="en-US" sz="3200" dirty="0"/>
              <a:t>Structural Limitations </a:t>
            </a:r>
          </a:p>
        </p:txBody>
      </p:sp>
      <p:pic>
        <p:nvPicPr>
          <p:cNvPr id="4100" name="Picture 4" descr="Image result for images of rotted roof rafters">
            <a:extLst>
              <a:ext uri="{FF2B5EF4-FFF2-40B4-BE49-F238E27FC236}">
                <a16:creationId xmlns:a16="http://schemas.microsoft.com/office/drawing/2014/main" id="{1A058FC2-9D6A-4A1C-846C-F3E011C5D6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8"/>
          <a:stretch/>
        </p:blipFill>
        <p:spPr bwMode="auto">
          <a:xfrm>
            <a:off x="426554" y="1070160"/>
            <a:ext cx="4922195" cy="5272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35250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5348749" y="163974"/>
            <a:ext cx="6528619" cy="212365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r>
              <a:rPr lang="en-US" dirty="0"/>
              <a:t>Challenges of </a:t>
            </a:r>
          </a:p>
          <a:p>
            <a:pPr algn="ctr"/>
            <a:r>
              <a:rPr lang="en-US" dirty="0"/>
              <a:t>Individually Metered     Low Income Solar</a:t>
            </a:r>
          </a:p>
        </p:txBody>
      </p:sp>
      <p:sp>
        <p:nvSpPr>
          <p:cNvPr id="5" name="TextBox 4">
            <a:extLst>
              <a:ext uri="{FF2B5EF4-FFF2-40B4-BE49-F238E27FC236}">
                <a16:creationId xmlns:a16="http://schemas.microsoft.com/office/drawing/2014/main" id="{9D628510-FFE8-4588-90CD-5050F1112D72}"/>
              </a:ext>
            </a:extLst>
          </p:cNvPr>
          <p:cNvSpPr txBox="1"/>
          <p:nvPr/>
        </p:nvSpPr>
        <p:spPr>
          <a:xfrm>
            <a:off x="5815780" y="2825238"/>
            <a:ext cx="6061588" cy="1877437"/>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marL="514350" indent="-514350">
              <a:spcBef>
                <a:spcPts val="1200"/>
              </a:spcBef>
              <a:buFont typeface="+mj-lt"/>
              <a:buAutoNum type="arabicPeriod"/>
            </a:pPr>
            <a:r>
              <a:rPr lang="en-US" sz="3200" dirty="0">
                <a:solidFill>
                  <a:schemeClr val="accent1">
                    <a:lumMod val="75000"/>
                  </a:schemeClr>
                </a:solidFill>
              </a:rPr>
              <a:t>Roof Conditions</a:t>
            </a:r>
          </a:p>
          <a:p>
            <a:pPr marL="514350" indent="-514350">
              <a:spcBef>
                <a:spcPts val="1200"/>
              </a:spcBef>
              <a:buFont typeface="+mj-lt"/>
              <a:buAutoNum type="arabicPeriod"/>
            </a:pPr>
            <a:r>
              <a:rPr lang="en-US" sz="3200" dirty="0">
                <a:solidFill>
                  <a:schemeClr val="accent1">
                    <a:lumMod val="75000"/>
                  </a:schemeClr>
                </a:solidFill>
              </a:rPr>
              <a:t>Structural Limitations </a:t>
            </a:r>
          </a:p>
          <a:p>
            <a:pPr marL="514350" indent="-514350">
              <a:spcBef>
                <a:spcPts val="1200"/>
              </a:spcBef>
              <a:buFont typeface="+mj-lt"/>
              <a:buAutoNum type="arabicPeriod"/>
            </a:pPr>
            <a:r>
              <a:rPr lang="en-US" sz="3200" dirty="0"/>
              <a:t>Electrical Service Obsolescence</a:t>
            </a:r>
          </a:p>
        </p:txBody>
      </p:sp>
      <p:pic>
        <p:nvPicPr>
          <p:cNvPr id="3" name="Picture 2">
            <a:extLst>
              <a:ext uri="{FF2B5EF4-FFF2-40B4-BE49-F238E27FC236}">
                <a16:creationId xmlns:a16="http://schemas.microsoft.com/office/drawing/2014/main" id="{357E2A4F-52BB-417A-B084-7B1CBBA6D55D}"/>
              </a:ext>
            </a:extLst>
          </p:cNvPr>
          <p:cNvPicPr>
            <a:picLocks noChangeAspect="1"/>
          </p:cNvPicPr>
          <p:nvPr/>
        </p:nvPicPr>
        <p:blipFill>
          <a:blip r:embed="rId2"/>
          <a:stretch>
            <a:fillRect/>
          </a:stretch>
        </p:blipFill>
        <p:spPr>
          <a:xfrm>
            <a:off x="314632" y="319087"/>
            <a:ext cx="4876800" cy="6219825"/>
          </a:xfrm>
          <a:prstGeom prst="rect">
            <a:avLst/>
          </a:prstGeom>
        </p:spPr>
      </p:pic>
    </p:spTree>
    <p:extLst>
      <p:ext uri="{BB962C8B-B14F-4D97-AF65-F5344CB8AC3E}">
        <p14:creationId xmlns:p14="http://schemas.microsoft.com/office/powerpoint/2010/main" val="114857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5348749" y="163974"/>
            <a:ext cx="6528619" cy="212365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r>
              <a:rPr lang="en-US" dirty="0"/>
              <a:t>Challenges of </a:t>
            </a:r>
          </a:p>
          <a:p>
            <a:pPr algn="ctr"/>
            <a:r>
              <a:rPr lang="en-US" dirty="0"/>
              <a:t>Individually Metered     Low Income Solar</a:t>
            </a:r>
          </a:p>
        </p:txBody>
      </p:sp>
      <p:sp>
        <p:nvSpPr>
          <p:cNvPr id="5" name="TextBox 4">
            <a:extLst>
              <a:ext uri="{FF2B5EF4-FFF2-40B4-BE49-F238E27FC236}">
                <a16:creationId xmlns:a16="http://schemas.microsoft.com/office/drawing/2014/main" id="{9D628510-FFE8-4588-90CD-5050F1112D72}"/>
              </a:ext>
            </a:extLst>
          </p:cNvPr>
          <p:cNvSpPr txBox="1"/>
          <p:nvPr/>
        </p:nvSpPr>
        <p:spPr>
          <a:xfrm>
            <a:off x="5815780" y="2854735"/>
            <a:ext cx="6061588" cy="252376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marL="514350" indent="-514350">
              <a:spcBef>
                <a:spcPts val="1200"/>
              </a:spcBef>
              <a:buFont typeface="+mj-lt"/>
              <a:buAutoNum type="arabicPeriod"/>
            </a:pPr>
            <a:r>
              <a:rPr lang="en-US" sz="3200" dirty="0">
                <a:solidFill>
                  <a:schemeClr val="accent1">
                    <a:lumMod val="75000"/>
                  </a:schemeClr>
                </a:solidFill>
              </a:rPr>
              <a:t>Roof Conditions</a:t>
            </a:r>
          </a:p>
          <a:p>
            <a:pPr marL="514350" indent="-514350">
              <a:spcBef>
                <a:spcPts val="1200"/>
              </a:spcBef>
              <a:buFont typeface="+mj-lt"/>
              <a:buAutoNum type="arabicPeriod"/>
            </a:pPr>
            <a:r>
              <a:rPr lang="en-US" sz="3200" dirty="0">
                <a:solidFill>
                  <a:schemeClr val="accent1">
                    <a:lumMod val="75000"/>
                  </a:schemeClr>
                </a:solidFill>
              </a:rPr>
              <a:t>Structural Limitations </a:t>
            </a:r>
          </a:p>
          <a:p>
            <a:pPr marL="514350" indent="-514350">
              <a:spcBef>
                <a:spcPts val="1200"/>
              </a:spcBef>
              <a:buFont typeface="+mj-lt"/>
              <a:buAutoNum type="arabicPeriod"/>
            </a:pPr>
            <a:r>
              <a:rPr lang="en-US" sz="3200" dirty="0">
                <a:solidFill>
                  <a:schemeClr val="accent1">
                    <a:lumMod val="75000"/>
                  </a:schemeClr>
                </a:solidFill>
              </a:rPr>
              <a:t>Electrical Service Obsolescence</a:t>
            </a:r>
          </a:p>
          <a:p>
            <a:pPr marL="514350" indent="-514350">
              <a:spcBef>
                <a:spcPts val="1200"/>
              </a:spcBef>
              <a:buFont typeface="+mj-lt"/>
              <a:buAutoNum type="arabicPeriod"/>
            </a:pPr>
            <a:r>
              <a:rPr lang="en-US" sz="3200" dirty="0"/>
              <a:t>No Provision for Maintenance</a:t>
            </a:r>
          </a:p>
        </p:txBody>
      </p:sp>
      <p:pic>
        <p:nvPicPr>
          <p:cNvPr id="7170" name="Picture 2" descr="Image result for no house maintenance problems">
            <a:extLst>
              <a:ext uri="{FF2B5EF4-FFF2-40B4-BE49-F238E27FC236}">
                <a16:creationId xmlns:a16="http://schemas.microsoft.com/office/drawing/2014/main" id="{F655FB5E-9CBC-43F1-8A73-E49E49E068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74" y="540583"/>
            <a:ext cx="3851223" cy="5776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9249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5348749" y="163974"/>
            <a:ext cx="6528619" cy="212365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r>
              <a:rPr lang="en-US" dirty="0"/>
              <a:t>Challenges of </a:t>
            </a:r>
          </a:p>
          <a:p>
            <a:pPr algn="ctr"/>
            <a:r>
              <a:rPr lang="en-US" dirty="0"/>
              <a:t>Individually Metered     Low Income Solar</a:t>
            </a:r>
          </a:p>
        </p:txBody>
      </p:sp>
      <p:sp>
        <p:nvSpPr>
          <p:cNvPr id="5" name="TextBox 4">
            <a:extLst>
              <a:ext uri="{FF2B5EF4-FFF2-40B4-BE49-F238E27FC236}">
                <a16:creationId xmlns:a16="http://schemas.microsoft.com/office/drawing/2014/main" id="{9D628510-FFE8-4588-90CD-5050F1112D72}"/>
              </a:ext>
            </a:extLst>
          </p:cNvPr>
          <p:cNvSpPr txBox="1"/>
          <p:nvPr/>
        </p:nvSpPr>
        <p:spPr>
          <a:xfrm>
            <a:off x="5963264" y="2412284"/>
            <a:ext cx="6061588" cy="3170099"/>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marL="514350" indent="-514350">
              <a:spcBef>
                <a:spcPts val="1200"/>
              </a:spcBef>
              <a:buFont typeface="+mj-lt"/>
              <a:buAutoNum type="arabicPeriod"/>
            </a:pPr>
            <a:r>
              <a:rPr lang="en-US" sz="3200" dirty="0">
                <a:solidFill>
                  <a:schemeClr val="accent1">
                    <a:lumMod val="75000"/>
                  </a:schemeClr>
                </a:solidFill>
              </a:rPr>
              <a:t>Roof Conditions</a:t>
            </a:r>
          </a:p>
          <a:p>
            <a:pPr marL="514350" indent="-514350">
              <a:spcBef>
                <a:spcPts val="1200"/>
              </a:spcBef>
              <a:buFont typeface="+mj-lt"/>
              <a:buAutoNum type="arabicPeriod"/>
            </a:pPr>
            <a:r>
              <a:rPr lang="en-US" sz="3200" dirty="0">
                <a:solidFill>
                  <a:schemeClr val="accent1">
                    <a:lumMod val="75000"/>
                  </a:schemeClr>
                </a:solidFill>
              </a:rPr>
              <a:t>Structural Limitations </a:t>
            </a:r>
          </a:p>
          <a:p>
            <a:pPr marL="514350" indent="-514350">
              <a:spcBef>
                <a:spcPts val="1200"/>
              </a:spcBef>
              <a:buFont typeface="+mj-lt"/>
              <a:buAutoNum type="arabicPeriod"/>
            </a:pPr>
            <a:r>
              <a:rPr lang="en-US" sz="3200" dirty="0">
                <a:solidFill>
                  <a:schemeClr val="accent1">
                    <a:lumMod val="75000"/>
                  </a:schemeClr>
                </a:solidFill>
              </a:rPr>
              <a:t>Electrical Service Obsolescence</a:t>
            </a:r>
          </a:p>
          <a:p>
            <a:pPr marL="514350" indent="-514350">
              <a:spcBef>
                <a:spcPts val="1200"/>
              </a:spcBef>
              <a:buFont typeface="+mj-lt"/>
              <a:buAutoNum type="arabicPeriod"/>
            </a:pPr>
            <a:r>
              <a:rPr lang="en-US" sz="3200" dirty="0">
                <a:solidFill>
                  <a:schemeClr val="accent1">
                    <a:lumMod val="75000"/>
                  </a:schemeClr>
                </a:solidFill>
              </a:rPr>
              <a:t>No Provision for Maintenance</a:t>
            </a:r>
          </a:p>
          <a:p>
            <a:pPr marL="514350" indent="-514350">
              <a:spcBef>
                <a:spcPts val="1200"/>
              </a:spcBef>
              <a:buFont typeface="+mj-lt"/>
              <a:buAutoNum type="arabicPeriod"/>
            </a:pPr>
            <a:r>
              <a:rPr lang="en-US" sz="3200" dirty="0"/>
              <a:t>Inability to Monetize the ITC</a:t>
            </a:r>
          </a:p>
        </p:txBody>
      </p:sp>
      <p:pic>
        <p:nvPicPr>
          <p:cNvPr id="4" name="Picture 3">
            <a:extLst>
              <a:ext uri="{FF2B5EF4-FFF2-40B4-BE49-F238E27FC236}">
                <a16:creationId xmlns:a16="http://schemas.microsoft.com/office/drawing/2014/main" id="{907CA80C-CE5E-41E7-BCC7-4840EC7B49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632" y="469491"/>
            <a:ext cx="5112774" cy="6096000"/>
          </a:xfrm>
          <a:prstGeom prst="rect">
            <a:avLst/>
          </a:prstGeom>
        </p:spPr>
      </p:pic>
    </p:spTree>
    <p:extLst>
      <p:ext uri="{BB962C8B-B14F-4D97-AF65-F5344CB8AC3E}">
        <p14:creationId xmlns:p14="http://schemas.microsoft.com/office/powerpoint/2010/main" val="372856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5329085" y="198914"/>
            <a:ext cx="6528619" cy="212365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r>
              <a:rPr lang="en-US" dirty="0"/>
              <a:t>Challenges of </a:t>
            </a:r>
          </a:p>
          <a:p>
            <a:pPr algn="ctr"/>
            <a:r>
              <a:rPr lang="en-US" dirty="0"/>
              <a:t>Individually Metered     Low Income Solar</a:t>
            </a:r>
          </a:p>
        </p:txBody>
      </p:sp>
      <p:sp>
        <p:nvSpPr>
          <p:cNvPr id="5" name="TextBox 4">
            <a:extLst>
              <a:ext uri="{FF2B5EF4-FFF2-40B4-BE49-F238E27FC236}">
                <a16:creationId xmlns:a16="http://schemas.microsoft.com/office/drawing/2014/main" id="{9D628510-FFE8-4588-90CD-5050F1112D72}"/>
              </a:ext>
            </a:extLst>
          </p:cNvPr>
          <p:cNvSpPr txBox="1"/>
          <p:nvPr/>
        </p:nvSpPr>
        <p:spPr>
          <a:xfrm>
            <a:off x="5661844" y="2640378"/>
            <a:ext cx="6061588" cy="3862596"/>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marL="514350" indent="-514350">
              <a:spcBef>
                <a:spcPts val="600"/>
              </a:spcBef>
              <a:buFont typeface="+mj-lt"/>
              <a:buAutoNum type="arabicPeriod"/>
            </a:pPr>
            <a:r>
              <a:rPr lang="en-US" sz="2800" dirty="0">
                <a:solidFill>
                  <a:schemeClr val="accent1">
                    <a:lumMod val="75000"/>
                  </a:schemeClr>
                </a:solidFill>
              </a:rPr>
              <a:t>Roof Conditions</a:t>
            </a:r>
          </a:p>
          <a:p>
            <a:pPr marL="514350" indent="-514350">
              <a:spcBef>
                <a:spcPts val="600"/>
              </a:spcBef>
              <a:buFont typeface="+mj-lt"/>
              <a:buAutoNum type="arabicPeriod"/>
            </a:pPr>
            <a:r>
              <a:rPr lang="en-US" sz="2800" dirty="0">
                <a:solidFill>
                  <a:schemeClr val="accent1">
                    <a:lumMod val="75000"/>
                  </a:schemeClr>
                </a:solidFill>
              </a:rPr>
              <a:t>Structural Limitations </a:t>
            </a:r>
          </a:p>
          <a:p>
            <a:pPr marL="514350" indent="-514350">
              <a:spcBef>
                <a:spcPts val="600"/>
              </a:spcBef>
              <a:buFont typeface="+mj-lt"/>
              <a:buAutoNum type="arabicPeriod"/>
            </a:pPr>
            <a:r>
              <a:rPr lang="en-US" sz="2800" dirty="0">
                <a:solidFill>
                  <a:schemeClr val="accent1">
                    <a:lumMod val="75000"/>
                  </a:schemeClr>
                </a:solidFill>
              </a:rPr>
              <a:t>Electrical Service Obsolescence</a:t>
            </a:r>
          </a:p>
          <a:p>
            <a:pPr marL="514350" indent="-514350">
              <a:spcBef>
                <a:spcPts val="600"/>
              </a:spcBef>
              <a:buFont typeface="+mj-lt"/>
              <a:buAutoNum type="arabicPeriod"/>
            </a:pPr>
            <a:r>
              <a:rPr lang="en-US" sz="2800" dirty="0">
                <a:solidFill>
                  <a:schemeClr val="accent1">
                    <a:lumMod val="75000"/>
                  </a:schemeClr>
                </a:solidFill>
              </a:rPr>
              <a:t>No Provision for Maintenance</a:t>
            </a:r>
          </a:p>
          <a:p>
            <a:pPr marL="514350" indent="-514350">
              <a:spcBef>
                <a:spcPts val="600"/>
              </a:spcBef>
              <a:buFont typeface="+mj-lt"/>
              <a:buAutoNum type="arabicPeriod"/>
            </a:pPr>
            <a:r>
              <a:rPr lang="en-US" sz="2800" dirty="0">
                <a:solidFill>
                  <a:schemeClr val="accent1">
                    <a:lumMod val="75000"/>
                  </a:schemeClr>
                </a:solidFill>
              </a:rPr>
              <a:t>Inability to Monetize the ITC</a:t>
            </a:r>
          </a:p>
          <a:p>
            <a:pPr marL="514350" indent="-514350">
              <a:spcBef>
                <a:spcPts val="600"/>
              </a:spcBef>
              <a:buFont typeface="+mj-lt"/>
              <a:buAutoNum type="arabicPeriod"/>
            </a:pPr>
            <a:r>
              <a:rPr lang="en-US" sz="6000" dirty="0"/>
              <a:t> </a:t>
            </a:r>
            <a:r>
              <a:rPr lang="en-US" sz="3200" dirty="0"/>
              <a:t>S</a:t>
            </a:r>
            <a:r>
              <a:rPr lang="en-US" sz="6000" dirty="0"/>
              <a:t> </a:t>
            </a:r>
            <a:r>
              <a:rPr lang="en-US" dirty="0"/>
              <a:t>C</a:t>
            </a:r>
            <a:r>
              <a:rPr lang="en-US" sz="6000" dirty="0"/>
              <a:t> </a:t>
            </a:r>
            <a:r>
              <a:rPr lang="en-US" sz="5600" dirty="0"/>
              <a:t>A</a:t>
            </a:r>
            <a:r>
              <a:rPr lang="en-US" sz="6000" dirty="0"/>
              <a:t> </a:t>
            </a:r>
            <a:r>
              <a:rPr lang="en-US" sz="6800" dirty="0"/>
              <a:t>L</a:t>
            </a:r>
            <a:r>
              <a:rPr lang="en-US" sz="6000" dirty="0"/>
              <a:t> </a:t>
            </a:r>
            <a:r>
              <a:rPr lang="en-US" sz="8000" dirty="0"/>
              <a:t>E</a:t>
            </a:r>
          </a:p>
        </p:txBody>
      </p:sp>
      <p:graphicFrame>
        <p:nvGraphicFramePr>
          <p:cNvPr id="8" name="Chart 7">
            <a:extLst>
              <a:ext uri="{FF2B5EF4-FFF2-40B4-BE49-F238E27FC236}">
                <a16:creationId xmlns:a16="http://schemas.microsoft.com/office/drawing/2014/main" id="{9B15E0FA-9158-4432-8E29-3229A6C7C3B5}"/>
              </a:ext>
            </a:extLst>
          </p:cNvPr>
          <p:cNvGraphicFramePr>
            <a:graphicFrameLocks/>
          </p:cNvGraphicFramePr>
          <p:nvPr>
            <p:extLst>
              <p:ext uri="{D42A27DB-BD31-4B8C-83A1-F6EECF244321}">
                <p14:modId xmlns:p14="http://schemas.microsoft.com/office/powerpoint/2010/main" val="1432412983"/>
              </p:ext>
            </p:extLst>
          </p:nvPr>
        </p:nvGraphicFramePr>
        <p:xfrm>
          <a:off x="468568" y="563819"/>
          <a:ext cx="4437729" cy="57386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362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CD451-9211-46E1-B683-39B670CA16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64746" cy="6858001"/>
          </a:xfrm>
          <a:prstGeom prst="rect">
            <a:avLst/>
          </a:prstGeom>
        </p:spPr>
      </p:pic>
    </p:spTree>
    <p:extLst>
      <p:ext uri="{BB962C8B-B14F-4D97-AF65-F5344CB8AC3E}">
        <p14:creationId xmlns:p14="http://schemas.microsoft.com/office/powerpoint/2010/main" val="388096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5427404" y="193651"/>
            <a:ext cx="6528619" cy="212365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r>
              <a:rPr lang="en-US" dirty="0"/>
              <a:t>Challenges of </a:t>
            </a:r>
          </a:p>
          <a:p>
            <a:pPr algn="ctr"/>
            <a:r>
              <a:rPr lang="en-US" dirty="0"/>
              <a:t>Individually Metered     Low Income Solar</a:t>
            </a:r>
          </a:p>
        </p:txBody>
      </p:sp>
      <p:sp>
        <p:nvSpPr>
          <p:cNvPr id="5" name="TextBox 4">
            <a:extLst>
              <a:ext uri="{FF2B5EF4-FFF2-40B4-BE49-F238E27FC236}">
                <a16:creationId xmlns:a16="http://schemas.microsoft.com/office/drawing/2014/main" id="{9D628510-FFE8-4588-90CD-5050F1112D72}"/>
              </a:ext>
            </a:extLst>
          </p:cNvPr>
          <p:cNvSpPr txBox="1"/>
          <p:nvPr/>
        </p:nvSpPr>
        <p:spPr>
          <a:xfrm>
            <a:off x="6133789" y="2414236"/>
            <a:ext cx="6061588" cy="344709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marL="514350" indent="-514350">
              <a:spcBef>
                <a:spcPts val="1200"/>
              </a:spcBef>
              <a:buFont typeface="+mj-lt"/>
              <a:buAutoNum type="arabicPeriod"/>
            </a:pPr>
            <a:r>
              <a:rPr lang="en-US" sz="2800" dirty="0">
                <a:solidFill>
                  <a:schemeClr val="accent1">
                    <a:lumMod val="40000"/>
                    <a:lumOff val="60000"/>
                  </a:schemeClr>
                </a:solidFill>
              </a:rPr>
              <a:t>Roof Conditions</a:t>
            </a:r>
          </a:p>
          <a:p>
            <a:pPr marL="514350" indent="-514350">
              <a:spcBef>
                <a:spcPts val="1200"/>
              </a:spcBef>
              <a:buFont typeface="+mj-lt"/>
              <a:buAutoNum type="arabicPeriod"/>
            </a:pPr>
            <a:r>
              <a:rPr lang="en-US" sz="2800" dirty="0">
                <a:solidFill>
                  <a:schemeClr val="accent1">
                    <a:lumMod val="40000"/>
                    <a:lumOff val="60000"/>
                  </a:schemeClr>
                </a:solidFill>
              </a:rPr>
              <a:t>Structural Limitations </a:t>
            </a:r>
          </a:p>
          <a:p>
            <a:pPr marL="514350" indent="-514350">
              <a:spcBef>
                <a:spcPts val="1200"/>
              </a:spcBef>
              <a:buFont typeface="+mj-lt"/>
              <a:buAutoNum type="arabicPeriod"/>
            </a:pPr>
            <a:r>
              <a:rPr lang="en-US" sz="2800" dirty="0">
                <a:solidFill>
                  <a:schemeClr val="accent1">
                    <a:lumMod val="40000"/>
                    <a:lumOff val="60000"/>
                  </a:schemeClr>
                </a:solidFill>
              </a:rPr>
              <a:t>Electrical Service Obsolescence</a:t>
            </a:r>
          </a:p>
          <a:p>
            <a:pPr marL="514350" indent="-514350">
              <a:spcBef>
                <a:spcPts val="1200"/>
              </a:spcBef>
              <a:buFont typeface="+mj-lt"/>
              <a:buAutoNum type="arabicPeriod"/>
            </a:pPr>
            <a:r>
              <a:rPr lang="en-US" sz="2800" dirty="0">
                <a:solidFill>
                  <a:schemeClr val="accent1">
                    <a:lumMod val="40000"/>
                    <a:lumOff val="60000"/>
                  </a:schemeClr>
                </a:solidFill>
              </a:rPr>
              <a:t>No Provision for Maintenance</a:t>
            </a:r>
          </a:p>
          <a:p>
            <a:pPr marL="514350" indent="-514350">
              <a:spcBef>
                <a:spcPts val="1200"/>
              </a:spcBef>
              <a:buFont typeface="+mj-lt"/>
              <a:buAutoNum type="arabicPeriod"/>
            </a:pPr>
            <a:r>
              <a:rPr lang="en-US" sz="2800" dirty="0">
                <a:solidFill>
                  <a:schemeClr val="accent1">
                    <a:lumMod val="40000"/>
                    <a:lumOff val="60000"/>
                  </a:schemeClr>
                </a:solidFill>
              </a:rPr>
              <a:t>Inability to Monetize the ITC</a:t>
            </a:r>
          </a:p>
          <a:p>
            <a:pPr marL="514350" indent="-514350">
              <a:spcBef>
                <a:spcPts val="1200"/>
              </a:spcBef>
              <a:buFont typeface="+mj-lt"/>
              <a:buAutoNum type="arabicPeriod"/>
            </a:pPr>
            <a:r>
              <a:rPr lang="en-US" sz="2800" dirty="0">
                <a:solidFill>
                  <a:schemeClr val="accent1">
                    <a:lumMod val="40000"/>
                    <a:lumOff val="60000"/>
                  </a:schemeClr>
                </a:solidFill>
              </a:rPr>
              <a:t> S C A L E</a:t>
            </a:r>
          </a:p>
        </p:txBody>
      </p:sp>
      <p:sp>
        <p:nvSpPr>
          <p:cNvPr id="6" name="TextBox 5">
            <a:extLst>
              <a:ext uri="{FF2B5EF4-FFF2-40B4-BE49-F238E27FC236}">
                <a16:creationId xmlns:a16="http://schemas.microsoft.com/office/drawing/2014/main" id="{714E6E44-9702-4578-A8EA-C57D0A41D798}"/>
              </a:ext>
            </a:extLst>
          </p:cNvPr>
          <p:cNvSpPr txBox="1"/>
          <p:nvPr/>
        </p:nvSpPr>
        <p:spPr>
          <a:xfrm>
            <a:off x="563815" y="889843"/>
            <a:ext cx="4686607" cy="5078313"/>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spcBef>
                <a:spcPts val="1200"/>
              </a:spcBef>
            </a:pPr>
            <a:r>
              <a:rPr lang="en-US" sz="3600" dirty="0">
                <a:solidFill>
                  <a:srgbClr val="FFFF66"/>
                </a:solidFill>
              </a:rPr>
              <a:t>Larger Projects at new or renovated LIHTC or PHA sites, with a substantial common area load, or an ability to implement Community Solar overcome ALL of these Challenges</a:t>
            </a:r>
          </a:p>
        </p:txBody>
      </p:sp>
      <p:cxnSp>
        <p:nvCxnSpPr>
          <p:cNvPr id="4" name="Straight Connector 3">
            <a:extLst>
              <a:ext uri="{FF2B5EF4-FFF2-40B4-BE49-F238E27FC236}">
                <a16:creationId xmlns:a16="http://schemas.microsoft.com/office/drawing/2014/main" id="{4E26EEC0-8E70-4E97-B6D1-443EAD313D9B}"/>
              </a:ext>
            </a:extLst>
          </p:cNvPr>
          <p:cNvCxnSpPr/>
          <p:nvPr/>
        </p:nvCxnSpPr>
        <p:spPr>
          <a:xfrm>
            <a:off x="5781368" y="390832"/>
            <a:ext cx="0" cy="60763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F48D47-1A09-4AF9-9107-8F92B8F0A1CB}"/>
              </a:ext>
            </a:extLst>
          </p:cNvPr>
          <p:cNvSpPr/>
          <p:nvPr/>
        </p:nvSpPr>
        <p:spPr>
          <a:xfrm>
            <a:off x="5958348" y="4689987"/>
            <a:ext cx="5669830" cy="1366684"/>
          </a:xfrm>
          <a:prstGeom prst="rect">
            <a:avLst/>
          </a:prstGeom>
          <a:noFill/>
          <a:ln w="444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14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1436069" y="164036"/>
            <a:ext cx="9989014" cy="707886"/>
          </a:xfrm>
          <a:prstGeom prst="rect">
            <a:avLst/>
          </a:prstGeom>
          <a:noFill/>
        </p:spPr>
        <p:txBody>
          <a:bodyPr wrap="square" rtlCol="0">
            <a:spAutoFit/>
          </a:bodyPr>
          <a:lstStyle/>
          <a:p>
            <a:r>
              <a:rPr lang="en-US" sz="4000" b="1" dirty="0">
                <a:solidFill>
                  <a:schemeClr val="accent1">
                    <a:lumMod val="20000"/>
                    <a:lumOff val="80000"/>
                  </a:schemeClr>
                </a:solidFill>
                <a:effectLst>
                  <a:outerShdw blurRad="38100" dist="38100" dir="2700000" algn="tl">
                    <a:srgbClr val="000000">
                      <a:alpha val="43137"/>
                    </a:srgbClr>
                  </a:outerShdw>
                </a:effectLst>
              </a:rPr>
              <a:t>Public Housing Authority Success Story #1</a:t>
            </a:r>
          </a:p>
        </p:txBody>
      </p:sp>
      <p:sp>
        <p:nvSpPr>
          <p:cNvPr id="4" name="TextBox 3">
            <a:extLst>
              <a:ext uri="{FF2B5EF4-FFF2-40B4-BE49-F238E27FC236}">
                <a16:creationId xmlns:a16="http://schemas.microsoft.com/office/drawing/2014/main" id="{C40BE494-6D17-4FBD-9F7A-E9DEE63BA670}"/>
              </a:ext>
            </a:extLst>
          </p:cNvPr>
          <p:cNvSpPr txBox="1"/>
          <p:nvPr/>
        </p:nvSpPr>
        <p:spPr>
          <a:xfrm>
            <a:off x="496187" y="1948964"/>
            <a:ext cx="5422832" cy="4909036"/>
          </a:xfrm>
          <a:prstGeom prst="rect">
            <a:avLst/>
          </a:prstGeom>
          <a:noFill/>
        </p:spPr>
        <p:txBody>
          <a:bodyPr wrap="square" rtlCol="0">
            <a:spAutoFit/>
          </a:bodyPr>
          <a:lstStyle/>
          <a:p>
            <a:pPr marL="514350" indent="-514350">
              <a:spcBef>
                <a:spcPts val="1200"/>
              </a:spcBef>
              <a:buFont typeface="Wingdings" panose="05000000000000000000" pitchFamily="2" charset="2"/>
              <a:buChar char="v"/>
            </a:pPr>
            <a:r>
              <a:rPr lang="en-US" sz="2400" b="1" dirty="0">
                <a:solidFill>
                  <a:schemeClr val="accent4">
                    <a:lumMod val="40000"/>
                    <a:lumOff val="60000"/>
                  </a:schemeClr>
                </a:solidFill>
                <a:effectLst>
                  <a:outerShdw blurRad="38100" dist="38100" dir="2700000" algn="tl">
                    <a:srgbClr val="000000">
                      <a:alpha val="43137"/>
                    </a:srgbClr>
                  </a:outerShdw>
                </a:effectLst>
              </a:rPr>
              <a:t>$28 million ground-up, mixed use urban development with ample green space.</a:t>
            </a:r>
          </a:p>
          <a:p>
            <a:pPr marL="514350" indent="-514350">
              <a:spcBef>
                <a:spcPts val="1200"/>
              </a:spcBef>
              <a:buFont typeface="Wingdings" panose="05000000000000000000" pitchFamily="2" charset="2"/>
              <a:buChar char="v"/>
            </a:pPr>
            <a:r>
              <a:rPr lang="en-US" sz="2400" b="1" dirty="0">
                <a:solidFill>
                  <a:schemeClr val="accent4">
                    <a:lumMod val="40000"/>
                    <a:lumOff val="60000"/>
                  </a:schemeClr>
                </a:solidFill>
                <a:effectLst>
                  <a:outerShdw blurRad="38100" dist="38100" dir="2700000" algn="tl">
                    <a:srgbClr val="000000">
                      <a:alpha val="43137"/>
                    </a:srgbClr>
                  </a:outerShdw>
                </a:effectLst>
              </a:rPr>
              <a:t>$10 million ARRA funding, inclusive of a 197 kW solar power system that drove ARRA funding point scoring in the application phase.</a:t>
            </a:r>
          </a:p>
          <a:p>
            <a:pPr marL="514350" indent="-514350">
              <a:spcBef>
                <a:spcPts val="1200"/>
              </a:spcBef>
              <a:buFont typeface="Wingdings" panose="05000000000000000000" pitchFamily="2" charset="2"/>
              <a:buChar char="v"/>
            </a:pPr>
            <a:r>
              <a:rPr lang="en-US" sz="2400" b="1" dirty="0">
                <a:solidFill>
                  <a:schemeClr val="accent4">
                    <a:lumMod val="40000"/>
                    <a:lumOff val="60000"/>
                  </a:schemeClr>
                </a:solidFill>
                <a:effectLst>
                  <a:outerShdw blurRad="38100" dist="38100" dir="2700000" algn="tl">
                    <a:srgbClr val="000000">
                      <a:alpha val="43137"/>
                    </a:srgbClr>
                  </a:outerShdw>
                </a:effectLst>
              </a:rPr>
              <a:t>System offsets common area demand, and selected commercial spaces demand, yielding indirect value to residents.</a:t>
            </a:r>
          </a:p>
          <a:p>
            <a:pPr>
              <a:spcBef>
                <a:spcPts val="600"/>
              </a:spcBef>
            </a:pPr>
            <a:endParaRPr lang="en-US" sz="2400" b="1" dirty="0">
              <a:solidFill>
                <a:schemeClr val="accent4">
                  <a:lumMod val="40000"/>
                  <a:lumOff val="60000"/>
                </a:schemeClr>
              </a:solidFill>
              <a:effectLst>
                <a:outerShdw blurRad="38100" dist="38100" dir="2700000" algn="tl">
                  <a:srgbClr val="000000">
                    <a:alpha val="43137"/>
                  </a:srgbClr>
                </a:outerShdw>
              </a:effectLst>
            </a:endParaRPr>
          </a:p>
        </p:txBody>
      </p:sp>
      <p:pic>
        <p:nvPicPr>
          <p:cNvPr id="2050" name="Picture 2" descr="http://www.hrcg.com/wp-content/uploads/2016/09/PHA_Mantua_Square_3.jpg">
            <a:extLst>
              <a:ext uri="{FF2B5EF4-FFF2-40B4-BE49-F238E27FC236}">
                <a16:creationId xmlns:a16="http://schemas.microsoft.com/office/drawing/2014/main" id="{511DEB83-8E97-4C83-9B19-F4368494AF4A}"/>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103000"/>
                    </a14:imgEffect>
                    <a14:imgEffect>
                      <a14:brightnessContrast contrast="10000"/>
                    </a14:imgEffect>
                  </a14:imgLayer>
                </a14:imgProps>
              </a:ext>
              <a:ext uri="{28A0092B-C50C-407E-A947-70E740481C1C}">
                <a14:useLocalDpi xmlns:a14="http://schemas.microsoft.com/office/drawing/2010/main"/>
              </a:ext>
            </a:extLst>
          </a:blip>
          <a:srcRect/>
          <a:stretch/>
        </p:blipFill>
        <p:spPr bwMode="auto">
          <a:xfrm>
            <a:off x="6184213" y="2103822"/>
            <a:ext cx="5796532" cy="41452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65E31295-9910-481C-A3C3-204B5E3F58E4}"/>
              </a:ext>
            </a:extLst>
          </p:cNvPr>
          <p:cNvSpPr txBox="1"/>
          <p:nvPr/>
        </p:nvSpPr>
        <p:spPr>
          <a:xfrm>
            <a:off x="496187" y="1148833"/>
            <a:ext cx="8166032" cy="523220"/>
          </a:xfrm>
          <a:prstGeom prst="rect">
            <a:avLst/>
          </a:prstGeom>
          <a:noFill/>
        </p:spPr>
        <p:txBody>
          <a:bodyPr wrap="square" rtlCol="0">
            <a:spAutoFit/>
          </a:bodyPr>
          <a:lstStyle/>
          <a:p>
            <a:pPr>
              <a:spcBef>
                <a:spcPts val="600"/>
              </a:spcBef>
            </a:pPr>
            <a:r>
              <a:rPr lang="en-US" sz="2800" b="1" dirty="0">
                <a:solidFill>
                  <a:schemeClr val="accent4">
                    <a:lumMod val="40000"/>
                    <a:lumOff val="60000"/>
                  </a:schemeClr>
                </a:solidFill>
                <a:effectLst>
                  <a:outerShdw blurRad="38100" dist="38100" dir="2700000" algn="tl">
                    <a:srgbClr val="000000">
                      <a:alpha val="43137"/>
                    </a:srgbClr>
                  </a:outerShdw>
                </a:effectLst>
              </a:rPr>
              <a:t>Philadelphia Housing Authority’s Mantua Square:</a:t>
            </a:r>
            <a:endParaRPr lang="en-US" sz="2400" b="1"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74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1436069" y="164036"/>
            <a:ext cx="9989014" cy="707886"/>
          </a:xfrm>
          <a:prstGeom prst="rect">
            <a:avLst/>
          </a:prstGeom>
          <a:noFill/>
        </p:spPr>
        <p:txBody>
          <a:bodyPr wrap="square" rtlCol="0">
            <a:spAutoFit/>
          </a:bodyPr>
          <a:lstStyle/>
          <a:p>
            <a:r>
              <a:rPr lang="en-US" sz="4000" b="1" dirty="0">
                <a:solidFill>
                  <a:schemeClr val="accent1">
                    <a:lumMod val="20000"/>
                    <a:lumOff val="80000"/>
                  </a:schemeClr>
                </a:solidFill>
                <a:effectLst>
                  <a:outerShdw blurRad="38100" dist="38100" dir="2700000" algn="tl">
                    <a:srgbClr val="000000">
                      <a:alpha val="43137"/>
                    </a:srgbClr>
                  </a:outerShdw>
                </a:effectLst>
              </a:rPr>
              <a:t>Public Housing Authority Success Story #2</a:t>
            </a:r>
          </a:p>
        </p:txBody>
      </p:sp>
      <p:sp>
        <p:nvSpPr>
          <p:cNvPr id="4" name="TextBox 3">
            <a:extLst>
              <a:ext uri="{FF2B5EF4-FFF2-40B4-BE49-F238E27FC236}">
                <a16:creationId xmlns:a16="http://schemas.microsoft.com/office/drawing/2014/main" id="{C40BE494-6D17-4FBD-9F7A-E9DEE63BA670}"/>
              </a:ext>
            </a:extLst>
          </p:cNvPr>
          <p:cNvSpPr txBox="1"/>
          <p:nvPr/>
        </p:nvSpPr>
        <p:spPr>
          <a:xfrm>
            <a:off x="496187" y="1948964"/>
            <a:ext cx="5422832" cy="3724096"/>
          </a:xfrm>
          <a:prstGeom prst="rect">
            <a:avLst/>
          </a:prstGeom>
          <a:noFill/>
        </p:spPr>
        <p:txBody>
          <a:bodyPr wrap="square" rtlCol="0">
            <a:spAutoFit/>
          </a:bodyPr>
          <a:lstStyle/>
          <a:p>
            <a:pPr marL="514350" indent="-514350">
              <a:spcBef>
                <a:spcPts val="1200"/>
              </a:spcBef>
              <a:buFont typeface="Wingdings" panose="05000000000000000000" pitchFamily="2" charset="2"/>
              <a:buChar char="v"/>
            </a:pPr>
            <a:r>
              <a:rPr lang="en-US" sz="2400" b="1" dirty="0">
                <a:solidFill>
                  <a:schemeClr val="accent4">
                    <a:lumMod val="40000"/>
                    <a:lumOff val="60000"/>
                  </a:schemeClr>
                </a:solidFill>
                <a:effectLst>
                  <a:outerShdw blurRad="38100" dist="38100" dir="2700000" algn="tl">
                    <a:srgbClr val="000000">
                      <a:alpha val="43137"/>
                    </a:srgbClr>
                  </a:outerShdw>
                </a:effectLst>
              </a:rPr>
              <a:t>$12 million Energy Efficiency retrofit program at 856 scattered units, plus 1.7 MW (total) solar installation.</a:t>
            </a:r>
          </a:p>
          <a:p>
            <a:pPr marL="514350" indent="-514350">
              <a:spcBef>
                <a:spcPts val="1200"/>
              </a:spcBef>
              <a:buFont typeface="Wingdings" panose="05000000000000000000" pitchFamily="2" charset="2"/>
              <a:buChar char="v"/>
            </a:pPr>
            <a:r>
              <a:rPr lang="en-US" sz="2400" b="1" dirty="0">
                <a:solidFill>
                  <a:schemeClr val="accent4">
                    <a:lumMod val="40000"/>
                    <a:lumOff val="60000"/>
                  </a:schemeClr>
                </a:solidFill>
                <a:effectLst>
                  <a:outerShdw blurRad="38100" dist="38100" dir="2700000" algn="tl">
                    <a:srgbClr val="000000">
                      <a:alpha val="43137"/>
                    </a:srgbClr>
                  </a:outerShdw>
                </a:effectLst>
              </a:rPr>
              <a:t>Targets to offset 100% of Resident consumption (not likely at 2 kW per dwelling unit, but pretty good!)</a:t>
            </a:r>
          </a:p>
          <a:p>
            <a:pPr marL="514350" indent="-514350">
              <a:spcBef>
                <a:spcPts val="1200"/>
              </a:spcBef>
              <a:buFont typeface="Wingdings" panose="05000000000000000000" pitchFamily="2" charset="2"/>
              <a:buChar char="v"/>
            </a:pPr>
            <a:r>
              <a:rPr lang="en-US" sz="2400" b="1" dirty="0">
                <a:solidFill>
                  <a:schemeClr val="accent4">
                    <a:lumMod val="40000"/>
                    <a:lumOff val="60000"/>
                  </a:schemeClr>
                </a:solidFill>
                <a:effectLst>
                  <a:outerShdw blurRad="38100" dist="38100" dir="2700000" algn="tl">
                    <a:srgbClr val="000000">
                      <a:alpha val="43137"/>
                    </a:srgbClr>
                  </a:outerShdw>
                </a:effectLst>
              </a:rPr>
              <a:t>Clever and sophisticated aggregation of multiple funding sources (see next slide) </a:t>
            </a:r>
          </a:p>
        </p:txBody>
      </p:sp>
      <p:sp>
        <p:nvSpPr>
          <p:cNvPr id="6" name="TextBox 5">
            <a:extLst>
              <a:ext uri="{FF2B5EF4-FFF2-40B4-BE49-F238E27FC236}">
                <a16:creationId xmlns:a16="http://schemas.microsoft.com/office/drawing/2014/main" id="{65E31295-9910-481C-A3C3-204B5E3F58E4}"/>
              </a:ext>
            </a:extLst>
          </p:cNvPr>
          <p:cNvSpPr txBox="1"/>
          <p:nvPr/>
        </p:nvSpPr>
        <p:spPr>
          <a:xfrm>
            <a:off x="496187" y="1060342"/>
            <a:ext cx="11371348" cy="523220"/>
          </a:xfrm>
          <a:prstGeom prst="rect">
            <a:avLst/>
          </a:prstGeom>
          <a:noFill/>
        </p:spPr>
        <p:txBody>
          <a:bodyPr wrap="square" rtlCol="0">
            <a:spAutoFit/>
          </a:bodyPr>
          <a:lstStyle/>
          <a:p>
            <a:pPr>
              <a:spcBef>
                <a:spcPts val="600"/>
              </a:spcBef>
            </a:pPr>
            <a:r>
              <a:rPr lang="en-US" sz="2800" b="1" dirty="0">
                <a:solidFill>
                  <a:schemeClr val="accent4">
                    <a:lumMod val="40000"/>
                    <a:lumOff val="60000"/>
                  </a:schemeClr>
                </a:solidFill>
                <a:effectLst>
                  <a:outerShdw blurRad="38100" dist="38100" dir="2700000" algn="tl">
                    <a:srgbClr val="000000">
                      <a:alpha val="43137"/>
                    </a:srgbClr>
                  </a:outerShdw>
                </a:effectLst>
              </a:rPr>
              <a:t>Santa Barbara (CA) Housing Authority’s Portfolio EPC + Solar Project:</a:t>
            </a:r>
            <a:endParaRPr lang="en-US" sz="2400" b="1" dirty="0">
              <a:solidFill>
                <a:schemeClr val="accent4">
                  <a:lumMod val="40000"/>
                  <a:lumOff val="60000"/>
                </a:schemeClr>
              </a:solidFill>
              <a:effectLst>
                <a:outerShdw blurRad="38100" dist="38100" dir="2700000" algn="tl">
                  <a:srgbClr val="000000">
                    <a:alpha val="43137"/>
                  </a:srgbClr>
                </a:outerShdw>
              </a:effectLst>
            </a:endParaRPr>
          </a:p>
        </p:txBody>
      </p:sp>
      <p:pic>
        <p:nvPicPr>
          <p:cNvPr id="3074" name="Picture 2" descr="https://www.solarworld-usa.com/~/media/files/images/news-resources/downloads/santa-barbara-house-solar-panels-lg.jpg?la=en">
            <a:extLst>
              <a:ext uri="{FF2B5EF4-FFF2-40B4-BE49-F238E27FC236}">
                <a16:creationId xmlns:a16="http://schemas.microsoft.com/office/drawing/2014/main" id="{943F1FAE-9AD0-4484-9D46-632B1EBA0E6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94052" y="1948964"/>
            <a:ext cx="5673483" cy="45599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772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1436069" y="164036"/>
            <a:ext cx="9989014" cy="707886"/>
          </a:xfrm>
          <a:prstGeom prst="rect">
            <a:avLst/>
          </a:prstGeom>
          <a:noFill/>
        </p:spPr>
        <p:txBody>
          <a:bodyPr wrap="square" rtlCol="0">
            <a:spAutoFit/>
          </a:bodyPr>
          <a:lstStyle/>
          <a:p>
            <a:r>
              <a:rPr lang="en-US" sz="4000" b="1" dirty="0">
                <a:solidFill>
                  <a:schemeClr val="accent1">
                    <a:lumMod val="20000"/>
                    <a:lumOff val="80000"/>
                  </a:schemeClr>
                </a:solidFill>
                <a:effectLst>
                  <a:outerShdw blurRad="38100" dist="38100" dir="2700000" algn="tl">
                    <a:srgbClr val="000000">
                      <a:alpha val="43137"/>
                    </a:srgbClr>
                  </a:outerShdw>
                </a:effectLst>
              </a:rPr>
              <a:t>Public Housing Authority Success Story #2</a:t>
            </a:r>
          </a:p>
        </p:txBody>
      </p:sp>
      <p:sp>
        <p:nvSpPr>
          <p:cNvPr id="4" name="TextBox 3">
            <a:extLst>
              <a:ext uri="{FF2B5EF4-FFF2-40B4-BE49-F238E27FC236}">
                <a16:creationId xmlns:a16="http://schemas.microsoft.com/office/drawing/2014/main" id="{C40BE494-6D17-4FBD-9F7A-E9DEE63BA670}"/>
              </a:ext>
            </a:extLst>
          </p:cNvPr>
          <p:cNvSpPr txBox="1"/>
          <p:nvPr/>
        </p:nvSpPr>
        <p:spPr>
          <a:xfrm>
            <a:off x="496187" y="1843690"/>
            <a:ext cx="5422832" cy="4770537"/>
          </a:xfrm>
          <a:prstGeom prst="rect">
            <a:avLst/>
          </a:prstGeom>
          <a:noFill/>
        </p:spPr>
        <p:txBody>
          <a:bodyPr wrap="square" rtlCol="0">
            <a:spAutoFit/>
          </a:bodyPr>
          <a:lstStyle/>
          <a:p>
            <a:pPr>
              <a:spcBef>
                <a:spcPts val="1200"/>
              </a:spcBef>
            </a:pPr>
            <a:r>
              <a:rPr lang="en-US" sz="2400" b="1" dirty="0">
                <a:solidFill>
                  <a:schemeClr val="accent4">
                    <a:lumMod val="40000"/>
                    <a:lumOff val="60000"/>
                  </a:schemeClr>
                </a:solidFill>
                <a:effectLst>
                  <a:outerShdw blurRad="38100" dist="38100" dir="2700000" algn="tl">
                    <a:srgbClr val="000000">
                      <a:alpha val="43137"/>
                    </a:srgbClr>
                  </a:outerShdw>
                </a:effectLst>
              </a:rPr>
              <a:t>Textbook Integration of multiple funding sources:</a:t>
            </a:r>
          </a:p>
          <a:p>
            <a:pPr marL="457200" indent="-457200">
              <a:spcBef>
                <a:spcPts val="1200"/>
              </a:spcBef>
              <a:buFont typeface="+mj-lt"/>
              <a:buAutoNum type="arabicPeriod"/>
            </a:pPr>
            <a:r>
              <a:rPr lang="en-US" sz="2400" b="1" dirty="0">
                <a:solidFill>
                  <a:schemeClr val="accent4">
                    <a:lumMod val="40000"/>
                    <a:lumOff val="60000"/>
                  </a:schemeClr>
                </a:solidFill>
                <a:effectLst>
                  <a:outerShdw blurRad="38100" dist="38100" dir="2700000" algn="tl">
                    <a:srgbClr val="000000">
                      <a:alpha val="43137"/>
                    </a:srgbClr>
                  </a:outerShdw>
                </a:effectLst>
              </a:rPr>
              <a:t>California Rebates</a:t>
            </a:r>
          </a:p>
          <a:p>
            <a:pPr marL="457200" indent="-457200">
              <a:spcBef>
                <a:spcPts val="1200"/>
              </a:spcBef>
              <a:buFont typeface="+mj-lt"/>
              <a:buAutoNum type="arabicPeriod"/>
            </a:pPr>
            <a:r>
              <a:rPr lang="en-US" sz="2400" b="1" dirty="0">
                <a:solidFill>
                  <a:schemeClr val="accent4">
                    <a:lumMod val="40000"/>
                    <a:lumOff val="60000"/>
                  </a:schemeClr>
                </a:solidFill>
                <a:effectLst>
                  <a:outerShdw blurRad="38100" dist="38100" dir="2700000" algn="tl">
                    <a:srgbClr val="000000">
                      <a:alpha val="43137"/>
                    </a:srgbClr>
                  </a:outerShdw>
                </a:effectLst>
              </a:rPr>
              <a:t>ARRA Grant </a:t>
            </a:r>
          </a:p>
          <a:p>
            <a:pPr marL="457200" indent="-457200">
              <a:spcBef>
                <a:spcPts val="1200"/>
              </a:spcBef>
              <a:buFont typeface="+mj-lt"/>
              <a:buAutoNum type="arabicPeriod"/>
            </a:pPr>
            <a:r>
              <a:rPr lang="en-US" sz="2400" b="1" dirty="0">
                <a:solidFill>
                  <a:schemeClr val="accent4">
                    <a:lumMod val="40000"/>
                    <a:lumOff val="60000"/>
                  </a:schemeClr>
                </a:solidFill>
                <a:effectLst>
                  <a:outerShdw blurRad="38100" dist="38100" dir="2700000" algn="tl">
                    <a:srgbClr val="000000">
                      <a:alpha val="43137"/>
                    </a:srgbClr>
                  </a:outerShdw>
                </a:effectLst>
              </a:rPr>
              <a:t>Long Term PPA @ $0.08/kWh, through a captive energy company, which allowed monetization of the ITC and  MACRS depreciation</a:t>
            </a:r>
          </a:p>
          <a:p>
            <a:pPr marL="457200" indent="-457200">
              <a:spcBef>
                <a:spcPts val="1200"/>
              </a:spcBef>
              <a:buFont typeface="+mj-lt"/>
              <a:buAutoNum type="arabicPeriod"/>
            </a:pPr>
            <a:r>
              <a:rPr lang="en-US" sz="2400" b="1" dirty="0">
                <a:solidFill>
                  <a:schemeClr val="accent4">
                    <a:lumMod val="40000"/>
                    <a:lumOff val="60000"/>
                  </a:schemeClr>
                </a:solidFill>
                <a:effectLst>
                  <a:outerShdw blurRad="38100" dist="38100" dir="2700000" algn="tl">
                    <a:srgbClr val="000000">
                      <a:alpha val="43137"/>
                    </a:srgbClr>
                  </a:outerShdw>
                </a:effectLst>
              </a:rPr>
              <a:t>Leverage of cash flows created from the Energy Efficiency retrofits in Phase One </a:t>
            </a:r>
          </a:p>
        </p:txBody>
      </p:sp>
      <p:sp>
        <p:nvSpPr>
          <p:cNvPr id="6" name="TextBox 5">
            <a:extLst>
              <a:ext uri="{FF2B5EF4-FFF2-40B4-BE49-F238E27FC236}">
                <a16:creationId xmlns:a16="http://schemas.microsoft.com/office/drawing/2014/main" id="{65E31295-9910-481C-A3C3-204B5E3F58E4}"/>
              </a:ext>
            </a:extLst>
          </p:cNvPr>
          <p:cNvSpPr txBox="1"/>
          <p:nvPr/>
        </p:nvSpPr>
        <p:spPr>
          <a:xfrm>
            <a:off x="496187" y="1060342"/>
            <a:ext cx="11371348" cy="523220"/>
          </a:xfrm>
          <a:prstGeom prst="rect">
            <a:avLst/>
          </a:prstGeom>
          <a:noFill/>
        </p:spPr>
        <p:txBody>
          <a:bodyPr wrap="square" rtlCol="0">
            <a:spAutoFit/>
          </a:bodyPr>
          <a:lstStyle/>
          <a:p>
            <a:pPr>
              <a:spcBef>
                <a:spcPts val="600"/>
              </a:spcBef>
            </a:pPr>
            <a:r>
              <a:rPr lang="en-US" sz="2800" b="1" dirty="0">
                <a:solidFill>
                  <a:schemeClr val="accent4">
                    <a:lumMod val="40000"/>
                    <a:lumOff val="60000"/>
                  </a:schemeClr>
                </a:solidFill>
                <a:effectLst>
                  <a:outerShdw blurRad="38100" dist="38100" dir="2700000" algn="tl">
                    <a:srgbClr val="000000">
                      <a:alpha val="43137"/>
                    </a:srgbClr>
                  </a:outerShdw>
                </a:effectLst>
              </a:rPr>
              <a:t>Santa Barbara (CA) Housing Authority’s Portfolio EPC + Solar Project:</a:t>
            </a:r>
            <a:endParaRPr lang="en-US" sz="2400" b="1" dirty="0">
              <a:solidFill>
                <a:schemeClr val="accent4">
                  <a:lumMod val="40000"/>
                  <a:lumOff val="60000"/>
                </a:schemeClr>
              </a:solidFill>
              <a:effectLst>
                <a:outerShdw blurRad="38100" dist="38100" dir="2700000" algn="tl">
                  <a:srgbClr val="000000">
                    <a:alpha val="43137"/>
                  </a:srgbClr>
                </a:outerShdw>
              </a:effectLst>
            </a:endParaRPr>
          </a:p>
        </p:txBody>
      </p:sp>
      <p:pic>
        <p:nvPicPr>
          <p:cNvPr id="3074" name="Picture 2" descr="https://www.solarworld-usa.com/~/media/files/images/news-resources/downloads/santa-barbara-house-solar-panels-lg.jpg?la=en">
            <a:extLst>
              <a:ext uri="{FF2B5EF4-FFF2-40B4-BE49-F238E27FC236}">
                <a16:creationId xmlns:a16="http://schemas.microsoft.com/office/drawing/2014/main" id="{943F1FAE-9AD0-4484-9D46-632B1EBA0E6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94052" y="1948964"/>
            <a:ext cx="5673483" cy="45599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8452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784274" y="720115"/>
            <a:ext cx="3074126" cy="769441"/>
          </a:xfrm>
          <a:prstGeom prst="rect">
            <a:avLst/>
          </a:prstGeom>
          <a:noFill/>
        </p:spPr>
        <p:txBody>
          <a:bodyPr wrap="square" rtlCol="0">
            <a:sp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Who Cares ? </a:t>
            </a:r>
          </a:p>
        </p:txBody>
      </p:sp>
      <p:graphicFrame>
        <p:nvGraphicFramePr>
          <p:cNvPr id="3" name="Table 2">
            <a:extLst>
              <a:ext uri="{FF2B5EF4-FFF2-40B4-BE49-F238E27FC236}">
                <a16:creationId xmlns:a16="http://schemas.microsoft.com/office/drawing/2014/main" id="{5AF940CF-C6B2-4FC1-87AC-D0D30D8ED171}"/>
              </a:ext>
            </a:extLst>
          </p:cNvPr>
          <p:cNvGraphicFramePr>
            <a:graphicFrameLocks noGrp="1"/>
          </p:cNvGraphicFramePr>
          <p:nvPr>
            <p:extLst>
              <p:ext uri="{D42A27DB-BD31-4B8C-83A1-F6EECF244321}">
                <p14:modId xmlns:p14="http://schemas.microsoft.com/office/powerpoint/2010/main" val="564002922"/>
              </p:ext>
            </p:extLst>
          </p:nvPr>
        </p:nvGraphicFramePr>
        <p:xfrm>
          <a:off x="1179871" y="2044496"/>
          <a:ext cx="10068234" cy="4073867"/>
        </p:xfrm>
        <a:graphic>
          <a:graphicData uri="http://schemas.openxmlformats.org/drawingml/2006/table">
            <a:tbl>
              <a:tblPr firstRow="1" bandRow="1">
                <a:tableStyleId>{5C22544A-7EE6-4342-B048-85BDC9FD1C3A}</a:tableStyleId>
              </a:tblPr>
              <a:tblGrid>
                <a:gridCol w="5250426">
                  <a:extLst>
                    <a:ext uri="{9D8B030D-6E8A-4147-A177-3AD203B41FA5}">
                      <a16:colId xmlns:a16="http://schemas.microsoft.com/office/drawing/2014/main" val="3980762048"/>
                    </a:ext>
                  </a:extLst>
                </a:gridCol>
                <a:gridCol w="2408904">
                  <a:extLst>
                    <a:ext uri="{9D8B030D-6E8A-4147-A177-3AD203B41FA5}">
                      <a16:colId xmlns:a16="http://schemas.microsoft.com/office/drawing/2014/main" val="3450182101"/>
                    </a:ext>
                  </a:extLst>
                </a:gridCol>
                <a:gridCol w="2408904">
                  <a:extLst>
                    <a:ext uri="{9D8B030D-6E8A-4147-A177-3AD203B41FA5}">
                      <a16:colId xmlns:a16="http://schemas.microsoft.com/office/drawing/2014/main" val="4129851777"/>
                    </a:ext>
                  </a:extLst>
                </a:gridCol>
              </a:tblGrid>
              <a:tr h="797867">
                <a:tc>
                  <a:txBody>
                    <a:bodyPr/>
                    <a:lstStyle/>
                    <a:p>
                      <a:pPr algn="r"/>
                      <a:r>
                        <a:rPr lang="en-US" sz="2400" dirty="0"/>
                        <a:t>Impact of Solar on Household Expenses</a:t>
                      </a:r>
                    </a:p>
                  </a:txBody>
                  <a:tcPr anchor="ctr"/>
                </a:tc>
                <a:tc>
                  <a:txBody>
                    <a:bodyPr/>
                    <a:lstStyle/>
                    <a:p>
                      <a:pPr algn="ctr"/>
                      <a:r>
                        <a:rPr lang="en-US" sz="2400" dirty="0"/>
                        <a:t>Low Income</a:t>
                      </a:r>
                    </a:p>
                  </a:txBody>
                  <a:tcPr anchor="ctr"/>
                </a:tc>
                <a:tc>
                  <a:txBody>
                    <a:bodyPr/>
                    <a:lstStyle/>
                    <a:p>
                      <a:pPr algn="ctr"/>
                      <a:r>
                        <a:rPr lang="en-US" sz="2400" dirty="0"/>
                        <a:t>Middle Income </a:t>
                      </a:r>
                      <a:r>
                        <a:rPr lang="en-US" sz="2400" baseline="30000" dirty="0"/>
                        <a:t>(1)</a:t>
                      </a:r>
                    </a:p>
                  </a:txBody>
                  <a:tcPr anchor="ctr"/>
                </a:tc>
                <a:extLst>
                  <a:ext uri="{0D108BD9-81ED-4DB2-BD59-A6C34878D82A}">
                    <a16:rowId xmlns:a16="http://schemas.microsoft.com/office/drawing/2014/main" val="3095244343"/>
                  </a:ext>
                </a:extLst>
              </a:tr>
              <a:tr h="546000">
                <a:tc>
                  <a:txBody>
                    <a:bodyPr/>
                    <a:lstStyle/>
                    <a:p>
                      <a:pPr algn="r"/>
                      <a:r>
                        <a:rPr lang="en-US" sz="2400" dirty="0"/>
                        <a:t>Family Income</a:t>
                      </a:r>
                    </a:p>
                  </a:txBody>
                  <a:tcPr anchor="ctr"/>
                </a:tc>
                <a:tc>
                  <a:txBody>
                    <a:bodyPr/>
                    <a:lstStyle/>
                    <a:p>
                      <a:pPr algn="ctr"/>
                      <a:r>
                        <a:rPr lang="en-US" sz="2400" dirty="0"/>
                        <a:t>18,000</a:t>
                      </a:r>
                    </a:p>
                  </a:txBody>
                  <a:tcPr anchor="ctr"/>
                </a:tc>
                <a:tc>
                  <a:txBody>
                    <a:bodyPr/>
                    <a:lstStyle/>
                    <a:p>
                      <a:pPr algn="ctr"/>
                      <a:r>
                        <a:rPr lang="en-US" sz="2400" dirty="0"/>
                        <a:t>56,000</a:t>
                      </a:r>
                    </a:p>
                  </a:txBody>
                  <a:tcPr anchor="ctr"/>
                </a:tc>
                <a:extLst>
                  <a:ext uri="{0D108BD9-81ED-4DB2-BD59-A6C34878D82A}">
                    <a16:rowId xmlns:a16="http://schemas.microsoft.com/office/drawing/2014/main" val="1945078262"/>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942267801"/>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293249094"/>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271168018"/>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809308472"/>
                  </a:ext>
                </a:extLst>
              </a:tr>
              <a:tr h="546000">
                <a:tc gridSpan="3">
                  <a:txBody>
                    <a:bodyPr/>
                    <a:lstStyle/>
                    <a:p>
                      <a:pPr algn="ctr"/>
                      <a:r>
                        <a:rPr lang="en-US" sz="1400" dirty="0"/>
                        <a:t>(1) 2015 US Census Bureau Data, Middle Income = US Median Household </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52094211"/>
                  </a:ext>
                </a:extLst>
              </a:tr>
            </a:tbl>
          </a:graphicData>
        </a:graphic>
      </p:graphicFrame>
    </p:spTree>
    <p:extLst>
      <p:ext uri="{BB962C8B-B14F-4D97-AF65-F5344CB8AC3E}">
        <p14:creationId xmlns:p14="http://schemas.microsoft.com/office/powerpoint/2010/main" val="24129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1905509" y="149898"/>
            <a:ext cx="10087336" cy="769441"/>
          </a:xfrm>
          <a:prstGeom prst="rect">
            <a:avLst/>
          </a:prstGeom>
          <a:noFill/>
        </p:spPr>
        <p:txBody>
          <a:bodyPr wrap="square" rtlCol="0">
            <a:sp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LIHTC Solar Project Success Stories</a:t>
            </a:r>
          </a:p>
        </p:txBody>
      </p:sp>
      <p:pic>
        <p:nvPicPr>
          <p:cNvPr id="3" name="Picture 2">
            <a:extLst>
              <a:ext uri="{FF2B5EF4-FFF2-40B4-BE49-F238E27FC236}">
                <a16:creationId xmlns:a16="http://schemas.microsoft.com/office/drawing/2014/main" id="{F2D6A571-2636-4B4B-BAA9-A8FFD7661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638" y="2009978"/>
            <a:ext cx="4688732" cy="4184042"/>
          </a:xfrm>
          <a:prstGeom prst="rect">
            <a:avLst/>
          </a:prstGeom>
        </p:spPr>
      </p:pic>
      <p:sp>
        <p:nvSpPr>
          <p:cNvPr id="4" name="TextBox 3">
            <a:extLst>
              <a:ext uri="{FF2B5EF4-FFF2-40B4-BE49-F238E27FC236}">
                <a16:creationId xmlns:a16="http://schemas.microsoft.com/office/drawing/2014/main" id="{B720DAD3-1D68-4809-88ED-5830014C2CDD}"/>
              </a:ext>
            </a:extLst>
          </p:cNvPr>
          <p:cNvSpPr txBox="1"/>
          <p:nvPr/>
        </p:nvSpPr>
        <p:spPr>
          <a:xfrm>
            <a:off x="5604754" y="1893943"/>
            <a:ext cx="6418896" cy="4431983"/>
          </a:xfrm>
          <a:prstGeom prst="rect">
            <a:avLst/>
          </a:prstGeom>
          <a:noFill/>
        </p:spPr>
        <p:txBody>
          <a:bodyPr wrap="square" rtlCol="0">
            <a:spAutoFit/>
          </a:bodyPr>
          <a:lstStyle/>
          <a:p>
            <a:pPr marL="457200" indent="-457200">
              <a:spcBef>
                <a:spcPts val="1200"/>
              </a:spcBef>
              <a:buFont typeface="+mj-lt"/>
              <a:buAutoNum type="arabicPeriod"/>
            </a:pPr>
            <a:r>
              <a:rPr lang="en-US" sz="2200" b="1" dirty="0">
                <a:solidFill>
                  <a:schemeClr val="accent4">
                    <a:lumMod val="40000"/>
                    <a:lumOff val="60000"/>
                  </a:schemeClr>
                </a:solidFill>
                <a:effectLst>
                  <a:outerShdw blurRad="38100" dist="38100" dir="2700000" algn="tl">
                    <a:srgbClr val="000000">
                      <a:alpha val="43137"/>
                    </a:srgbClr>
                  </a:outerShdw>
                </a:effectLst>
              </a:rPr>
              <a:t>Syndicated LIHTC groups are already set-up for pass-through monetization of the ITC and long term hold periods.</a:t>
            </a:r>
          </a:p>
          <a:p>
            <a:pPr marL="457200" indent="-457200">
              <a:spcBef>
                <a:spcPts val="1200"/>
              </a:spcBef>
              <a:buFont typeface="+mj-lt"/>
              <a:buAutoNum type="arabicPeriod"/>
            </a:pPr>
            <a:r>
              <a:rPr lang="en-US" sz="2200" b="1" dirty="0">
                <a:solidFill>
                  <a:schemeClr val="accent4">
                    <a:lumMod val="40000"/>
                    <a:lumOff val="60000"/>
                  </a:schemeClr>
                </a:solidFill>
                <a:effectLst>
                  <a:outerShdw blurRad="38100" dist="38100" dir="2700000" algn="tl">
                    <a:srgbClr val="000000">
                      <a:alpha val="43137"/>
                    </a:srgbClr>
                  </a:outerShdw>
                </a:effectLst>
              </a:rPr>
              <a:t>Project sizes allow PV system scale of at least 50 kW. </a:t>
            </a:r>
          </a:p>
          <a:p>
            <a:pPr marL="457200" indent="-457200">
              <a:spcBef>
                <a:spcPts val="1200"/>
              </a:spcBef>
              <a:buFont typeface="+mj-lt"/>
              <a:buAutoNum type="arabicPeriod"/>
            </a:pPr>
            <a:r>
              <a:rPr lang="en-US" sz="2200" b="1" dirty="0">
                <a:solidFill>
                  <a:schemeClr val="accent4">
                    <a:lumMod val="40000"/>
                    <a:lumOff val="60000"/>
                  </a:schemeClr>
                </a:solidFill>
                <a:effectLst>
                  <a:outerShdw blurRad="38100" dist="38100" dir="2700000" algn="tl">
                    <a:srgbClr val="000000">
                      <a:alpha val="43137"/>
                    </a:srgbClr>
                  </a:outerShdw>
                </a:effectLst>
              </a:rPr>
              <a:t>Development in parts of the State where electrical costs are higher than average.</a:t>
            </a:r>
          </a:p>
          <a:p>
            <a:pPr marL="457200" indent="-457200">
              <a:spcBef>
                <a:spcPts val="1200"/>
              </a:spcBef>
              <a:buFont typeface="+mj-lt"/>
              <a:buAutoNum type="arabicPeriod"/>
            </a:pPr>
            <a:r>
              <a:rPr lang="en-US" sz="2200" b="1" dirty="0">
                <a:solidFill>
                  <a:schemeClr val="accent4">
                    <a:lumMod val="40000"/>
                    <a:lumOff val="60000"/>
                  </a:schemeClr>
                </a:solidFill>
                <a:effectLst>
                  <a:outerShdw blurRad="38100" dist="38100" dir="2700000" algn="tl">
                    <a:srgbClr val="000000">
                      <a:alpha val="43137"/>
                    </a:srgbClr>
                  </a:outerShdw>
                </a:effectLst>
              </a:rPr>
              <a:t>Central Metering, or a substantial common area load.</a:t>
            </a:r>
          </a:p>
          <a:p>
            <a:pPr marL="457200" indent="-457200">
              <a:spcBef>
                <a:spcPts val="1200"/>
              </a:spcBef>
              <a:buFont typeface="+mj-lt"/>
              <a:buAutoNum type="arabicPeriod"/>
            </a:pPr>
            <a:r>
              <a:rPr lang="en-US" sz="2200" b="1" dirty="0">
                <a:solidFill>
                  <a:schemeClr val="accent4">
                    <a:lumMod val="40000"/>
                    <a:lumOff val="60000"/>
                  </a:schemeClr>
                </a:solidFill>
                <a:effectLst>
                  <a:outerShdw blurRad="38100" dist="38100" dir="2700000" algn="tl">
                    <a:srgbClr val="000000">
                      <a:alpha val="43137"/>
                    </a:srgbClr>
                  </a:outerShdw>
                </a:effectLst>
              </a:rPr>
              <a:t>Always seeking the additional layer of incentive – state, local, utility, wherever, whenever. </a:t>
            </a:r>
          </a:p>
        </p:txBody>
      </p:sp>
      <p:sp>
        <p:nvSpPr>
          <p:cNvPr id="5" name="TextBox 4">
            <a:extLst>
              <a:ext uri="{FF2B5EF4-FFF2-40B4-BE49-F238E27FC236}">
                <a16:creationId xmlns:a16="http://schemas.microsoft.com/office/drawing/2014/main" id="{78CA559B-40E0-4684-9899-DF38B3A19136}"/>
              </a:ext>
            </a:extLst>
          </p:cNvPr>
          <p:cNvSpPr txBox="1"/>
          <p:nvPr/>
        </p:nvSpPr>
        <p:spPr>
          <a:xfrm>
            <a:off x="592638" y="1161566"/>
            <a:ext cx="11006723" cy="523220"/>
          </a:xfrm>
          <a:prstGeom prst="rect">
            <a:avLst/>
          </a:prstGeom>
          <a:noFill/>
        </p:spPr>
        <p:txBody>
          <a:bodyPr wrap="square" rtlCol="0">
            <a:spAutoFit/>
          </a:bodyPr>
          <a:lstStyle/>
          <a:p>
            <a:pPr algn="r">
              <a:spcBef>
                <a:spcPts val="1200"/>
              </a:spcBef>
            </a:pPr>
            <a:r>
              <a:rPr lang="en-US" sz="2800" b="1" dirty="0">
                <a:solidFill>
                  <a:schemeClr val="accent4">
                    <a:lumMod val="40000"/>
                    <a:lumOff val="60000"/>
                  </a:schemeClr>
                </a:solidFill>
                <a:effectLst>
                  <a:outerShdw blurRad="38100" dist="38100" dir="2700000" algn="tl">
                    <a:srgbClr val="000000">
                      <a:alpha val="43137"/>
                    </a:srgbClr>
                  </a:outerShdw>
                </a:effectLst>
              </a:rPr>
              <a:t>Multiple new Build LIHTC Projects in SEPA, sharing these characteristics:</a:t>
            </a:r>
          </a:p>
        </p:txBody>
      </p:sp>
    </p:spTree>
    <p:extLst>
      <p:ext uri="{BB962C8B-B14F-4D97-AF65-F5344CB8AC3E}">
        <p14:creationId xmlns:p14="http://schemas.microsoft.com/office/powerpoint/2010/main" val="109053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784274" y="720115"/>
            <a:ext cx="3074126" cy="769441"/>
          </a:xfrm>
          <a:prstGeom prst="rect">
            <a:avLst/>
          </a:prstGeom>
          <a:noFill/>
        </p:spPr>
        <p:txBody>
          <a:bodyPr wrap="square" rtlCol="0">
            <a:sp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Who Cares ? </a:t>
            </a:r>
          </a:p>
        </p:txBody>
      </p:sp>
      <p:graphicFrame>
        <p:nvGraphicFramePr>
          <p:cNvPr id="3" name="Table 2">
            <a:extLst>
              <a:ext uri="{FF2B5EF4-FFF2-40B4-BE49-F238E27FC236}">
                <a16:creationId xmlns:a16="http://schemas.microsoft.com/office/drawing/2014/main" id="{5AF940CF-C6B2-4FC1-87AC-D0D30D8ED171}"/>
              </a:ext>
            </a:extLst>
          </p:cNvPr>
          <p:cNvGraphicFramePr>
            <a:graphicFrameLocks noGrp="1"/>
          </p:cNvGraphicFramePr>
          <p:nvPr>
            <p:extLst>
              <p:ext uri="{D42A27DB-BD31-4B8C-83A1-F6EECF244321}">
                <p14:modId xmlns:p14="http://schemas.microsoft.com/office/powerpoint/2010/main" val="2827477175"/>
              </p:ext>
            </p:extLst>
          </p:nvPr>
        </p:nvGraphicFramePr>
        <p:xfrm>
          <a:off x="1179871" y="2044496"/>
          <a:ext cx="10068234" cy="4073867"/>
        </p:xfrm>
        <a:graphic>
          <a:graphicData uri="http://schemas.openxmlformats.org/drawingml/2006/table">
            <a:tbl>
              <a:tblPr firstRow="1" bandRow="1">
                <a:tableStyleId>{5C22544A-7EE6-4342-B048-85BDC9FD1C3A}</a:tableStyleId>
              </a:tblPr>
              <a:tblGrid>
                <a:gridCol w="5250426">
                  <a:extLst>
                    <a:ext uri="{9D8B030D-6E8A-4147-A177-3AD203B41FA5}">
                      <a16:colId xmlns:a16="http://schemas.microsoft.com/office/drawing/2014/main" val="3980762048"/>
                    </a:ext>
                  </a:extLst>
                </a:gridCol>
                <a:gridCol w="2408904">
                  <a:extLst>
                    <a:ext uri="{9D8B030D-6E8A-4147-A177-3AD203B41FA5}">
                      <a16:colId xmlns:a16="http://schemas.microsoft.com/office/drawing/2014/main" val="3450182101"/>
                    </a:ext>
                  </a:extLst>
                </a:gridCol>
                <a:gridCol w="2408904">
                  <a:extLst>
                    <a:ext uri="{9D8B030D-6E8A-4147-A177-3AD203B41FA5}">
                      <a16:colId xmlns:a16="http://schemas.microsoft.com/office/drawing/2014/main" val="4129851777"/>
                    </a:ext>
                  </a:extLst>
                </a:gridCol>
              </a:tblGrid>
              <a:tr h="797867">
                <a:tc>
                  <a:txBody>
                    <a:bodyPr/>
                    <a:lstStyle/>
                    <a:p>
                      <a:pPr algn="r"/>
                      <a:r>
                        <a:rPr lang="en-US" sz="2400" dirty="0"/>
                        <a:t>Impact of Solar on Household Expenses</a:t>
                      </a:r>
                    </a:p>
                  </a:txBody>
                  <a:tcPr anchor="ctr"/>
                </a:tc>
                <a:tc>
                  <a:txBody>
                    <a:bodyPr/>
                    <a:lstStyle/>
                    <a:p>
                      <a:pPr algn="ctr"/>
                      <a:r>
                        <a:rPr lang="en-US" sz="2400" dirty="0"/>
                        <a:t>Low Income</a:t>
                      </a:r>
                    </a:p>
                  </a:txBody>
                  <a:tcPr anchor="ctr"/>
                </a:tc>
                <a:tc>
                  <a:txBody>
                    <a:bodyPr/>
                    <a:lstStyle/>
                    <a:p>
                      <a:pPr algn="ctr"/>
                      <a:r>
                        <a:rPr lang="en-US" sz="2400" dirty="0"/>
                        <a:t>Middle Income </a:t>
                      </a:r>
                      <a:r>
                        <a:rPr lang="en-US" sz="2400" baseline="30000" dirty="0"/>
                        <a:t>(1)</a:t>
                      </a:r>
                    </a:p>
                  </a:txBody>
                  <a:tcPr anchor="ctr"/>
                </a:tc>
                <a:extLst>
                  <a:ext uri="{0D108BD9-81ED-4DB2-BD59-A6C34878D82A}">
                    <a16:rowId xmlns:a16="http://schemas.microsoft.com/office/drawing/2014/main" val="3095244343"/>
                  </a:ext>
                </a:extLst>
              </a:tr>
              <a:tr h="546000">
                <a:tc>
                  <a:txBody>
                    <a:bodyPr/>
                    <a:lstStyle/>
                    <a:p>
                      <a:pPr algn="r"/>
                      <a:r>
                        <a:rPr lang="en-US" sz="2400" dirty="0"/>
                        <a:t>Family Income</a:t>
                      </a:r>
                    </a:p>
                  </a:txBody>
                  <a:tcPr anchor="ctr"/>
                </a:tc>
                <a:tc>
                  <a:txBody>
                    <a:bodyPr/>
                    <a:lstStyle/>
                    <a:p>
                      <a:pPr algn="ctr"/>
                      <a:r>
                        <a:rPr lang="en-US" sz="2400" dirty="0"/>
                        <a:t>18,000</a:t>
                      </a:r>
                    </a:p>
                  </a:txBody>
                  <a:tcPr anchor="ctr"/>
                </a:tc>
                <a:tc>
                  <a:txBody>
                    <a:bodyPr/>
                    <a:lstStyle/>
                    <a:p>
                      <a:pPr algn="ctr"/>
                      <a:r>
                        <a:rPr lang="en-US" sz="2400" dirty="0"/>
                        <a:t>56,000</a:t>
                      </a:r>
                    </a:p>
                  </a:txBody>
                  <a:tcPr anchor="ctr"/>
                </a:tc>
                <a:extLst>
                  <a:ext uri="{0D108BD9-81ED-4DB2-BD59-A6C34878D82A}">
                    <a16:rowId xmlns:a16="http://schemas.microsoft.com/office/drawing/2014/main" val="1945078262"/>
                  </a:ext>
                </a:extLst>
              </a:tr>
              <a:tr h="546000">
                <a:tc>
                  <a:txBody>
                    <a:bodyPr/>
                    <a:lstStyle/>
                    <a:p>
                      <a:pPr algn="r"/>
                      <a:r>
                        <a:rPr lang="en-US" sz="2400" dirty="0"/>
                        <a:t>Electrical Expense, Annual  </a:t>
                      </a:r>
                    </a:p>
                  </a:txBody>
                  <a:tcPr anchor="ctr"/>
                </a:tc>
                <a:tc>
                  <a:txBody>
                    <a:bodyPr/>
                    <a:lstStyle/>
                    <a:p>
                      <a:pPr algn="ctr"/>
                      <a:r>
                        <a:rPr lang="en-US" sz="2400" dirty="0"/>
                        <a:t>$960</a:t>
                      </a:r>
                    </a:p>
                  </a:txBody>
                  <a:tcPr anchor="ctr"/>
                </a:tc>
                <a:tc>
                  <a:txBody>
                    <a:bodyPr/>
                    <a:lstStyle/>
                    <a:p>
                      <a:pPr algn="ctr"/>
                      <a:r>
                        <a:rPr lang="en-US" sz="2400" dirty="0"/>
                        <a:t>$1,200</a:t>
                      </a:r>
                    </a:p>
                  </a:txBody>
                  <a:tcPr anchor="ctr"/>
                </a:tc>
                <a:extLst>
                  <a:ext uri="{0D108BD9-81ED-4DB2-BD59-A6C34878D82A}">
                    <a16:rowId xmlns:a16="http://schemas.microsoft.com/office/drawing/2014/main" val="1942267801"/>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293249094"/>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271168018"/>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809308472"/>
                  </a:ext>
                </a:extLst>
              </a:tr>
              <a:tr h="546000">
                <a:tc gridSpan="3">
                  <a:txBody>
                    <a:bodyPr/>
                    <a:lstStyle/>
                    <a:p>
                      <a:pPr algn="ctr"/>
                      <a:r>
                        <a:rPr lang="en-US" sz="1400" dirty="0"/>
                        <a:t>(1) 2015 US Census Bureau Data, Middle Income = US Median Household </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52094211"/>
                  </a:ext>
                </a:extLst>
              </a:tr>
            </a:tbl>
          </a:graphicData>
        </a:graphic>
      </p:graphicFrame>
    </p:spTree>
    <p:extLst>
      <p:ext uri="{BB962C8B-B14F-4D97-AF65-F5344CB8AC3E}">
        <p14:creationId xmlns:p14="http://schemas.microsoft.com/office/powerpoint/2010/main" val="7198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784274" y="720115"/>
            <a:ext cx="3074126" cy="769441"/>
          </a:xfrm>
          <a:prstGeom prst="rect">
            <a:avLst/>
          </a:prstGeom>
          <a:noFill/>
        </p:spPr>
        <p:txBody>
          <a:bodyPr wrap="square" rtlCol="0">
            <a:sp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Who Cares ? </a:t>
            </a:r>
          </a:p>
        </p:txBody>
      </p:sp>
      <p:graphicFrame>
        <p:nvGraphicFramePr>
          <p:cNvPr id="3" name="Table 2">
            <a:extLst>
              <a:ext uri="{FF2B5EF4-FFF2-40B4-BE49-F238E27FC236}">
                <a16:creationId xmlns:a16="http://schemas.microsoft.com/office/drawing/2014/main" id="{5AF940CF-C6B2-4FC1-87AC-D0D30D8ED171}"/>
              </a:ext>
            </a:extLst>
          </p:cNvPr>
          <p:cNvGraphicFramePr>
            <a:graphicFrameLocks noGrp="1"/>
          </p:cNvGraphicFramePr>
          <p:nvPr>
            <p:extLst>
              <p:ext uri="{D42A27DB-BD31-4B8C-83A1-F6EECF244321}">
                <p14:modId xmlns:p14="http://schemas.microsoft.com/office/powerpoint/2010/main" val="1304264229"/>
              </p:ext>
            </p:extLst>
          </p:nvPr>
        </p:nvGraphicFramePr>
        <p:xfrm>
          <a:off x="1179871" y="2044496"/>
          <a:ext cx="10068234" cy="4073867"/>
        </p:xfrm>
        <a:graphic>
          <a:graphicData uri="http://schemas.openxmlformats.org/drawingml/2006/table">
            <a:tbl>
              <a:tblPr firstRow="1" bandRow="1">
                <a:tableStyleId>{5C22544A-7EE6-4342-B048-85BDC9FD1C3A}</a:tableStyleId>
              </a:tblPr>
              <a:tblGrid>
                <a:gridCol w="5250426">
                  <a:extLst>
                    <a:ext uri="{9D8B030D-6E8A-4147-A177-3AD203B41FA5}">
                      <a16:colId xmlns:a16="http://schemas.microsoft.com/office/drawing/2014/main" val="3980762048"/>
                    </a:ext>
                  </a:extLst>
                </a:gridCol>
                <a:gridCol w="2408904">
                  <a:extLst>
                    <a:ext uri="{9D8B030D-6E8A-4147-A177-3AD203B41FA5}">
                      <a16:colId xmlns:a16="http://schemas.microsoft.com/office/drawing/2014/main" val="3450182101"/>
                    </a:ext>
                  </a:extLst>
                </a:gridCol>
                <a:gridCol w="2408904">
                  <a:extLst>
                    <a:ext uri="{9D8B030D-6E8A-4147-A177-3AD203B41FA5}">
                      <a16:colId xmlns:a16="http://schemas.microsoft.com/office/drawing/2014/main" val="4129851777"/>
                    </a:ext>
                  </a:extLst>
                </a:gridCol>
              </a:tblGrid>
              <a:tr h="797867">
                <a:tc>
                  <a:txBody>
                    <a:bodyPr/>
                    <a:lstStyle/>
                    <a:p>
                      <a:pPr algn="r"/>
                      <a:r>
                        <a:rPr lang="en-US" sz="2400" dirty="0"/>
                        <a:t>Impact of Solar on Household Expenses</a:t>
                      </a:r>
                    </a:p>
                  </a:txBody>
                  <a:tcPr anchor="ctr"/>
                </a:tc>
                <a:tc>
                  <a:txBody>
                    <a:bodyPr/>
                    <a:lstStyle/>
                    <a:p>
                      <a:pPr algn="ctr"/>
                      <a:r>
                        <a:rPr lang="en-US" sz="2400" dirty="0"/>
                        <a:t>Low Income</a:t>
                      </a:r>
                    </a:p>
                  </a:txBody>
                  <a:tcPr anchor="ctr"/>
                </a:tc>
                <a:tc>
                  <a:txBody>
                    <a:bodyPr/>
                    <a:lstStyle/>
                    <a:p>
                      <a:pPr algn="ctr"/>
                      <a:r>
                        <a:rPr lang="en-US" sz="2400" dirty="0"/>
                        <a:t>Middle Income </a:t>
                      </a:r>
                      <a:r>
                        <a:rPr lang="en-US" sz="2400" baseline="30000" dirty="0"/>
                        <a:t>(1)</a:t>
                      </a:r>
                    </a:p>
                  </a:txBody>
                  <a:tcPr anchor="ctr"/>
                </a:tc>
                <a:extLst>
                  <a:ext uri="{0D108BD9-81ED-4DB2-BD59-A6C34878D82A}">
                    <a16:rowId xmlns:a16="http://schemas.microsoft.com/office/drawing/2014/main" val="3095244343"/>
                  </a:ext>
                </a:extLst>
              </a:tr>
              <a:tr h="546000">
                <a:tc>
                  <a:txBody>
                    <a:bodyPr/>
                    <a:lstStyle/>
                    <a:p>
                      <a:pPr algn="r"/>
                      <a:r>
                        <a:rPr lang="en-US" sz="2400" dirty="0"/>
                        <a:t>Family Income</a:t>
                      </a:r>
                    </a:p>
                  </a:txBody>
                  <a:tcPr anchor="ctr"/>
                </a:tc>
                <a:tc>
                  <a:txBody>
                    <a:bodyPr/>
                    <a:lstStyle/>
                    <a:p>
                      <a:pPr algn="ctr"/>
                      <a:r>
                        <a:rPr lang="en-US" sz="2400" dirty="0"/>
                        <a:t>18,000</a:t>
                      </a:r>
                    </a:p>
                  </a:txBody>
                  <a:tcPr anchor="ctr"/>
                </a:tc>
                <a:tc>
                  <a:txBody>
                    <a:bodyPr/>
                    <a:lstStyle/>
                    <a:p>
                      <a:pPr algn="ctr"/>
                      <a:r>
                        <a:rPr lang="en-US" sz="2400" dirty="0"/>
                        <a:t>56,000</a:t>
                      </a:r>
                    </a:p>
                  </a:txBody>
                  <a:tcPr anchor="ctr"/>
                </a:tc>
                <a:extLst>
                  <a:ext uri="{0D108BD9-81ED-4DB2-BD59-A6C34878D82A}">
                    <a16:rowId xmlns:a16="http://schemas.microsoft.com/office/drawing/2014/main" val="1945078262"/>
                  </a:ext>
                </a:extLst>
              </a:tr>
              <a:tr h="546000">
                <a:tc>
                  <a:txBody>
                    <a:bodyPr/>
                    <a:lstStyle/>
                    <a:p>
                      <a:pPr algn="r"/>
                      <a:r>
                        <a:rPr lang="en-US" sz="2400" dirty="0"/>
                        <a:t>Electrical Expense, Annual  </a:t>
                      </a:r>
                    </a:p>
                  </a:txBody>
                  <a:tcPr anchor="ctr"/>
                </a:tc>
                <a:tc>
                  <a:txBody>
                    <a:bodyPr/>
                    <a:lstStyle/>
                    <a:p>
                      <a:pPr algn="ctr"/>
                      <a:r>
                        <a:rPr lang="en-US" sz="2400" dirty="0"/>
                        <a:t>$960</a:t>
                      </a:r>
                    </a:p>
                  </a:txBody>
                  <a:tcPr anchor="ctr"/>
                </a:tc>
                <a:tc>
                  <a:txBody>
                    <a:bodyPr/>
                    <a:lstStyle/>
                    <a:p>
                      <a:pPr algn="ctr"/>
                      <a:r>
                        <a:rPr lang="en-US" sz="2400" dirty="0"/>
                        <a:t>$1,200</a:t>
                      </a:r>
                    </a:p>
                  </a:txBody>
                  <a:tcPr anchor="ctr"/>
                </a:tc>
                <a:extLst>
                  <a:ext uri="{0D108BD9-81ED-4DB2-BD59-A6C34878D82A}">
                    <a16:rowId xmlns:a16="http://schemas.microsoft.com/office/drawing/2014/main" val="1942267801"/>
                  </a:ext>
                </a:extLst>
              </a:tr>
              <a:tr h="546000">
                <a:tc>
                  <a:txBody>
                    <a:bodyPr/>
                    <a:lstStyle/>
                    <a:p>
                      <a:pPr algn="r"/>
                      <a:r>
                        <a:rPr lang="en-US" sz="2400" dirty="0"/>
                        <a:t>% of Annual Income</a:t>
                      </a:r>
                    </a:p>
                  </a:txBody>
                  <a:tcPr anchor="ctr"/>
                </a:tc>
                <a:tc>
                  <a:txBody>
                    <a:bodyPr/>
                    <a:lstStyle/>
                    <a:p>
                      <a:pPr algn="ctr"/>
                      <a:r>
                        <a:rPr lang="en-US" sz="2400" dirty="0"/>
                        <a:t>5%</a:t>
                      </a:r>
                    </a:p>
                  </a:txBody>
                  <a:tcPr anchor="ctr"/>
                </a:tc>
                <a:tc>
                  <a:txBody>
                    <a:bodyPr/>
                    <a:lstStyle/>
                    <a:p>
                      <a:pPr algn="ctr"/>
                      <a:r>
                        <a:rPr lang="en-US" sz="2400" dirty="0"/>
                        <a:t>2%</a:t>
                      </a:r>
                    </a:p>
                  </a:txBody>
                  <a:tcPr anchor="ctr"/>
                </a:tc>
                <a:extLst>
                  <a:ext uri="{0D108BD9-81ED-4DB2-BD59-A6C34878D82A}">
                    <a16:rowId xmlns:a16="http://schemas.microsoft.com/office/drawing/2014/main" val="1293249094"/>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271168018"/>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809308472"/>
                  </a:ext>
                </a:extLst>
              </a:tr>
              <a:tr h="546000">
                <a:tc gridSpan="3">
                  <a:txBody>
                    <a:bodyPr/>
                    <a:lstStyle/>
                    <a:p>
                      <a:pPr algn="ctr"/>
                      <a:r>
                        <a:rPr lang="en-US" sz="1400" dirty="0"/>
                        <a:t>(1) 2015 US Census Bureau Data, Middle Income = US Median Household </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52094211"/>
                  </a:ext>
                </a:extLst>
              </a:tr>
            </a:tbl>
          </a:graphicData>
        </a:graphic>
      </p:graphicFrame>
    </p:spTree>
    <p:extLst>
      <p:ext uri="{BB962C8B-B14F-4D97-AF65-F5344CB8AC3E}">
        <p14:creationId xmlns:p14="http://schemas.microsoft.com/office/powerpoint/2010/main" val="39034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784274" y="720115"/>
            <a:ext cx="3074126" cy="769441"/>
          </a:xfrm>
          <a:prstGeom prst="rect">
            <a:avLst/>
          </a:prstGeom>
          <a:noFill/>
        </p:spPr>
        <p:txBody>
          <a:bodyPr wrap="square" rtlCol="0">
            <a:sp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Who Cares ? </a:t>
            </a:r>
          </a:p>
        </p:txBody>
      </p:sp>
      <p:graphicFrame>
        <p:nvGraphicFramePr>
          <p:cNvPr id="3" name="Table 2">
            <a:extLst>
              <a:ext uri="{FF2B5EF4-FFF2-40B4-BE49-F238E27FC236}">
                <a16:creationId xmlns:a16="http://schemas.microsoft.com/office/drawing/2014/main" id="{5AF940CF-C6B2-4FC1-87AC-D0D30D8ED171}"/>
              </a:ext>
            </a:extLst>
          </p:cNvPr>
          <p:cNvGraphicFramePr>
            <a:graphicFrameLocks noGrp="1"/>
          </p:cNvGraphicFramePr>
          <p:nvPr>
            <p:extLst>
              <p:ext uri="{D42A27DB-BD31-4B8C-83A1-F6EECF244321}">
                <p14:modId xmlns:p14="http://schemas.microsoft.com/office/powerpoint/2010/main" val="51803347"/>
              </p:ext>
            </p:extLst>
          </p:nvPr>
        </p:nvGraphicFramePr>
        <p:xfrm>
          <a:off x="1179871" y="2044496"/>
          <a:ext cx="10068234" cy="4073867"/>
        </p:xfrm>
        <a:graphic>
          <a:graphicData uri="http://schemas.openxmlformats.org/drawingml/2006/table">
            <a:tbl>
              <a:tblPr firstRow="1" bandRow="1">
                <a:tableStyleId>{5C22544A-7EE6-4342-B048-85BDC9FD1C3A}</a:tableStyleId>
              </a:tblPr>
              <a:tblGrid>
                <a:gridCol w="5250426">
                  <a:extLst>
                    <a:ext uri="{9D8B030D-6E8A-4147-A177-3AD203B41FA5}">
                      <a16:colId xmlns:a16="http://schemas.microsoft.com/office/drawing/2014/main" val="3980762048"/>
                    </a:ext>
                  </a:extLst>
                </a:gridCol>
                <a:gridCol w="2408904">
                  <a:extLst>
                    <a:ext uri="{9D8B030D-6E8A-4147-A177-3AD203B41FA5}">
                      <a16:colId xmlns:a16="http://schemas.microsoft.com/office/drawing/2014/main" val="3450182101"/>
                    </a:ext>
                  </a:extLst>
                </a:gridCol>
                <a:gridCol w="2408904">
                  <a:extLst>
                    <a:ext uri="{9D8B030D-6E8A-4147-A177-3AD203B41FA5}">
                      <a16:colId xmlns:a16="http://schemas.microsoft.com/office/drawing/2014/main" val="4129851777"/>
                    </a:ext>
                  </a:extLst>
                </a:gridCol>
              </a:tblGrid>
              <a:tr h="797867">
                <a:tc>
                  <a:txBody>
                    <a:bodyPr/>
                    <a:lstStyle/>
                    <a:p>
                      <a:pPr algn="r"/>
                      <a:r>
                        <a:rPr lang="en-US" sz="2400" dirty="0"/>
                        <a:t>Impact of Solar on Household Expenses</a:t>
                      </a:r>
                    </a:p>
                  </a:txBody>
                  <a:tcPr anchor="ctr"/>
                </a:tc>
                <a:tc>
                  <a:txBody>
                    <a:bodyPr/>
                    <a:lstStyle/>
                    <a:p>
                      <a:pPr algn="ctr"/>
                      <a:r>
                        <a:rPr lang="en-US" sz="2400" dirty="0"/>
                        <a:t>Low Income</a:t>
                      </a:r>
                    </a:p>
                  </a:txBody>
                  <a:tcPr anchor="ctr"/>
                </a:tc>
                <a:tc>
                  <a:txBody>
                    <a:bodyPr/>
                    <a:lstStyle/>
                    <a:p>
                      <a:pPr algn="ctr"/>
                      <a:r>
                        <a:rPr lang="en-US" sz="2400" dirty="0"/>
                        <a:t>Middle Income </a:t>
                      </a:r>
                      <a:r>
                        <a:rPr lang="en-US" sz="2400" baseline="30000" dirty="0"/>
                        <a:t>(1)</a:t>
                      </a:r>
                    </a:p>
                  </a:txBody>
                  <a:tcPr anchor="ctr"/>
                </a:tc>
                <a:extLst>
                  <a:ext uri="{0D108BD9-81ED-4DB2-BD59-A6C34878D82A}">
                    <a16:rowId xmlns:a16="http://schemas.microsoft.com/office/drawing/2014/main" val="3095244343"/>
                  </a:ext>
                </a:extLst>
              </a:tr>
              <a:tr h="546000">
                <a:tc>
                  <a:txBody>
                    <a:bodyPr/>
                    <a:lstStyle/>
                    <a:p>
                      <a:pPr algn="r"/>
                      <a:r>
                        <a:rPr lang="en-US" sz="2400" dirty="0"/>
                        <a:t>Family Income</a:t>
                      </a:r>
                    </a:p>
                  </a:txBody>
                  <a:tcPr anchor="ctr"/>
                </a:tc>
                <a:tc>
                  <a:txBody>
                    <a:bodyPr/>
                    <a:lstStyle/>
                    <a:p>
                      <a:pPr algn="ctr"/>
                      <a:r>
                        <a:rPr lang="en-US" sz="2400" dirty="0"/>
                        <a:t>18,000</a:t>
                      </a:r>
                    </a:p>
                  </a:txBody>
                  <a:tcPr anchor="ctr"/>
                </a:tc>
                <a:tc>
                  <a:txBody>
                    <a:bodyPr/>
                    <a:lstStyle/>
                    <a:p>
                      <a:pPr algn="ctr"/>
                      <a:r>
                        <a:rPr lang="en-US" sz="2400" dirty="0"/>
                        <a:t>56,000</a:t>
                      </a:r>
                    </a:p>
                  </a:txBody>
                  <a:tcPr anchor="ctr"/>
                </a:tc>
                <a:extLst>
                  <a:ext uri="{0D108BD9-81ED-4DB2-BD59-A6C34878D82A}">
                    <a16:rowId xmlns:a16="http://schemas.microsoft.com/office/drawing/2014/main" val="1945078262"/>
                  </a:ext>
                </a:extLst>
              </a:tr>
              <a:tr h="546000">
                <a:tc>
                  <a:txBody>
                    <a:bodyPr/>
                    <a:lstStyle/>
                    <a:p>
                      <a:pPr algn="r"/>
                      <a:r>
                        <a:rPr lang="en-US" sz="2400" dirty="0"/>
                        <a:t>Electrical Expense, Annual  </a:t>
                      </a:r>
                    </a:p>
                  </a:txBody>
                  <a:tcPr anchor="ctr"/>
                </a:tc>
                <a:tc>
                  <a:txBody>
                    <a:bodyPr/>
                    <a:lstStyle/>
                    <a:p>
                      <a:pPr algn="ctr"/>
                      <a:r>
                        <a:rPr lang="en-US" sz="2400" dirty="0"/>
                        <a:t>$960</a:t>
                      </a:r>
                    </a:p>
                  </a:txBody>
                  <a:tcPr anchor="ctr"/>
                </a:tc>
                <a:tc>
                  <a:txBody>
                    <a:bodyPr/>
                    <a:lstStyle/>
                    <a:p>
                      <a:pPr algn="ctr"/>
                      <a:r>
                        <a:rPr lang="en-US" sz="2400" dirty="0"/>
                        <a:t>$1,200</a:t>
                      </a:r>
                    </a:p>
                  </a:txBody>
                  <a:tcPr anchor="ctr"/>
                </a:tc>
                <a:extLst>
                  <a:ext uri="{0D108BD9-81ED-4DB2-BD59-A6C34878D82A}">
                    <a16:rowId xmlns:a16="http://schemas.microsoft.com/office/drawing/2014/main" val="1942267801"/>
                  </a:ext>
                </a:extLst>
              </a:tr>
              <a:tr h="546000">
                <a:tc>
                  <a:txBody>
                    <a:bodyPr/>
                    <a:lstStyle/>
                    <a:p>
                      <a:pPr algn="r"/>
                      <a:r>
                        <a:rPr lang="en-US" sz="2400" dirty="0"/>
                        <a:t>% of Annual Income</a:t>
                      </a:r>
                    </a:p>
                  </a:txBody>
                  <a:tcPr anchor="ctr"/>
                </a:tc>
                <a:tc>
                  <a:txBody>
                    <a:bodyPr/>
                    <a:lstStyle/>
                    <a:p>
                      <a:pPr algn="ctr"/>
                      <a:r>
                        <a:rPr lang="en-US" sz="2400" dirty="0"/>
                        <a:t>5%</a:t>
                      </a:r>
                    </a:p>
                  </a:txBody>
                  <a:tcPr anchor="ctr"/>
                </a:tc>
                <a:tc>
                  <a:txBody>
                    <a:bodyPr/>
                    <a:lstStyle/>
                    <a:p>
                      <a:pPr algn="ctr"/>
                      <a:r>
                        <a:rPr lang="en-US" sz="2400" dirty="0"/>
                        <a:t>2%</a:t>
                      </a:r>
                    </a:p>
                  </a:txBody>
                  <a:tcPr anchor="ctr"/>
                </a:tc>
                <a:extLst>
                  <a:ext uri="{0D108BD9-81ED-4DB2-BD59-A6C34878D82A}">
                    <a16:rowId xmlns:a16="http://schemas.microsoft.com/office/drawing/2014/main" val="1293249094"/>
                  </a:ext>
                </a:extLst>
              </a:tr>
              <a:tr h="546000">
                <a:tc>
                  <a:txBody>
                    <a:bodyPr/>
                    <a:lstStyle/>
                    <a:p>
                      <a:pPr algn="r"/>
                      <a:r>
                        <a:rPr lang="en-US" sz="2400" dirty="0"/>
                        <a:t>% of Electrical Expense from 5 kW PV</a:t>
                      </a:r>
                    </a:p>
                  </a:txBody>
                  <a:tcPr anchor="ctr"/>
                </a:tc>
                <a:tc>
                  <a:txBody>
                    <a:bodyPr/>
                    <a:lstStyle/>
                    <a:p>
                      <a:pPr algn="ctr"/>
                      <a:r>
                        <a:rPr lang="en-US" sz="2400" dirty="0"/>
                        <a:t>100%</a:t>
                      </a:r>
                    </a:p>
                  </a:txBody>
                  <a:tcPr anchor="ctr"/>
                </a:tc>
                <a:tc>
                  <a:txBody>
                    <a:bodyPr/>
                    <a:lstStyle/>
                    <a:p>
                      <a:pPr algn="ctr"/>
                      <a:r>
                        <a:rPr lang="en-US" sz="2400" dirty="0"/>
                        <a:t>80%</a:t>
                      </a:r>
                    </a:p>
                  </a:txBody>
                  <a:tcPr anchor="ctr"/>
                </a:tc>
                <a:extLst>
                  <a:ext uri="{0D108BD9-81ED-4DB2-BD59-A6C34878D82A}">
                    <a16:rowId xmlns:a16="http://schemas.microsoft.com/office/drawing/2014/main" val="2271168018"/>
                  </a:ext>
                </a:extLst>
              </a:tr>
              <a:tr h="546000">
                <a:tc>
                  <a:txBody>
                    <a:bodyPr/>
                    <a:lstStyle/>
                    <a:p>
                      <a:pPr algn="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809308472"/>
                  </a:ext>
                </a:extLst>
              </a:tr>
              <a:tr h="546000">
                <a:tc gridSpan="3">
                  <a:txBody>
                    <a:bodyPr/>
                    <a:lstStyle/>
                    <a:p>
                      <a:pPr algn="ctr"/>
                      <a:r>
                        <a:rPr lang="en-US" sz="1400" dirty="0"/>
                        <a:t>(1) 2015 US Census Bureau Data, Middle Income = US Median Household </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52094211"/>
                  </a:ext>
                </a:extLst>
              </a:tr>
            </a:tbl>
          </a:graphicData>
        </a:graphic>
      </p:graphicFrame>
    </p:spTree>
    <p:extLst>
      <p:ext uri="{BB962C8B-B14F-4D97-AF65-F5344CB8AC3E}">
        <p14:creationId xmlns:p14="http://schemas.microsoft.com/office/powerpoint/2010/main" val="28797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784274" y="720115"/>
            <a:ext cx="3074126" cy="769441"/>
          </a:xfrm>
          <a:prstGeom prst="rect">
            <a:avLst/>
          </a:prstGeom>
          <a:noFill/>
        </p:spPr>
        <p:txBody>
          <a:bodyPr wrap="square" rtlCol="0">
            <a:sp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Who Cares ? </a:t>
            </a:r>
          </a:p>
        </p:txBody>
      </p:sp>
      <p:graphicFrame>
        <p:nvGraphicFramePr>
          <p:cNvPr id="3" name="Table 2">
            <a:extLst>
              <a:ext uri="{FF2B5EF4-FFF2-40B4-BE49-F238E27FC236}">
                <a16:creationId xmlns:a16="http://schemas.microsoft.com/office/drawing/2014/main" id="{5AF940CF-C6B2-4FC1-87AC-D0D30D8ED171}"/>
              </a:ext>
            </a:extLst>
          </p:cNvPr>
          <p:cNvGraphicFramePr>
            <a:graphicFrameLocks noGrp="1"/>
          </p:cNvGraphicFramePr>
          <p:nvPr>
            <p:extLst>
              <p:ext uri="{D42A27DB-BD31-4B8C-83A1-F6EECF244321}">
                <p14:modId xmlns:p14="http://schemas.microsoft.com/office/powerpoint/2010/main" val="2392459686"/>
              </p:ext>
            </p:extLst>
          </p:nvPr>
        </p:nvGraphicFramePr>
        <p:xfrm>
          <a:off x="1179871" y="2044496"/>
          <a:ext cx="10068234" cy="4073867"/>
        </p:xfrm>
        <a:graphic>
          <a:graphicData uri="http://schemas.openxmlformats.org/drawingml/2006/table">
            <a:tbl>
              <a:tblPr firstRow="1" bandRow="1">
                <a:tableStyleId>{5C22544A-7EE6-4342-B048-85BDC9FD1C3A}</a:tableStyleId>
              </a:tblPr>
              <a:tblGrid>
                <a:gridCol w="5250426">
                  <a:extLst>
                    <a:ext uri="{9D8B030D-6E8A-4147-A177-3AD203B41FA5}">
                      <a16:colId xmlns:a16="http://schemas.microsoft.com/office/drawing/2014/main" val="3980762048"/>
                    </a:ext>
                  </a:extLst>
                </a:gridCol>
                <a:gridCol w="2408904">
                  <a:extLst>
                    <a:ext uri="{9D8B030D-6E8A-4147-A177-3AD203B41FA5}">
                      <a16:colId xmlns:a16="http://schemas.microsoft.com/office/drawing/2014/main" val="3450182101"/>
                    </a:ext>
                  </a:extLst>
                </a:gridCol>
                <a:gridCol w="2408904">
                  <a:extLst>
                    <a:ext uri="{9D8B030D-6E8A-4147-A177-3AD203B41FA5}">
                      <a16:colId xmlns:a16="http://schemas.microsoft.com/office/drawing/2014/main" val="4129851777"/>
                    </a:ext>
                  </a:extLst>
                </a:gridCol>
              </a:tblGrid>
              <a:tr h="797867">
                <a:tc>
                  <a:txBody>
                    <a:bodyPr/>
                    <a:lstStyle/>
                    <a:p>
                      <a:pPr algn="r"/>
                      <a:r>
                        <a:rPr lang="en-US" sz="2400" dirty="0"/>
                        <a:t>Impact of Solar on Household Expenses</a:t>
                      </a:r>
                    </a:p>
                  </a:txBody>
                  <a:tcPr anchor="ctr"/>
                </a:tc>
                <a:tc>
                  <a:txBody>
                    <a:bodyPr/>
                    <a:lstStyle/>
                    <a:p>
                      <a:pPr algn="ctr"/>
                      <a:r>
                        <a:rPr lang="en-US" sz="2400" dirty="0"/>
                        <a:t>Low Income</a:t>
                      </a:r>
                    </a:p>
                  </a:txBody>
                  <a:tcPr anchor="ctr"/>
                </a:tc>
                <a:tc>
                  <a:txBody>
                    <a:bodyPr/>
                    <a:lstStyle/>
                    <a:p>
                      <a:pPr algn="ctr"/>
                      <a:r>
                        <a:rPr lang="en-US" sz="2400" dirty="0"/>
                        <a:t>Middle Income </a:t>
                      </a:r>
                      <a:r>
                        <a:rPr lang="en-US" sz="2400" baseline="30000" dirty="0"/>
                        <a:t>(1)</a:t>
                      </a:r>
                    </a:p>
                  </a:txBody>
                  <a:tcPr anchor="ctr"/>
                </a:tc>
                <a:extLst>
                  <a:ext uri="{0D108BD9-81ED-4DB2-BD59-A6C34878D82A}">
                    <a16:rowId xmlns:a16="http://schemas.microsoft.com/office/drawing/2014/main" val="3095244343"/>
                  </a:ext>
                </a:extLst>
              </a:tr>
              <a:tr h="546000">
                <a:tc>
                  <a:txBody>
                    <a:bodyPr/>
                    <a:lstStyle/>
                    <a:p>
                      <a:pPr algn="r"/>
                      <a:r>
                        <a:rPr lang="en-US" sz="2400" dirty="0">
                          <a:solidFill>
                            <a:schemeClr val="bg2">
                              <a:lumMod val="50000"/>
                            </a:schemeClr>
                          </a:solidFill>
                        </a:rPr>
                        <a:t>Family Income</a:t>
                      </a:r>
                    </a:p>
                  </a:txBody>
                  <a:tcPr anchor="ctr"/>
                </a:tc>
                <a:tc>
                  <a:txBody>
                    <a:bodyPr/>
                    <a:lstStyle/>
                    <a:p>
                      <a:pPr algn="ctr"/>
                      <a:r>
                        <a:rPr lang="en-US" sz="2400" dirty="0">
                          <a:solidFill>
                            <a:schemeClr val="bg2">
                              <a:lumMod val="50000"/>
                            </a:schemeClr>
                          </a:solidFill>
                        </a:rPr>
                        <a:t>18,000</a:t>
                      </a:r>
                    </a:p>
                  </a:txBody>
                  <a:tcPr anchor="ctr"/>
                </a:tc>
                <a:tc>
                  <a:txBody>
                    <a:bodyPr/>
                    <a:lstStyle/>
                    <a:p>
                      <a:pPr algn="ctr"/>
                      <a:r>
                        <a:rPr lang="en-US" sz="2400" dirty="0">
                          <a:solidFill>
                            <a:schemeClr val="bg2">
                              <a:lumMod val="50000"/>
                            </a:schemeClr>
                          </a:solidFill>
                        </a:rPr>
                        <a:t>56,000</a:t>
                      </a:r>
                    </a:p>
                  </a:txBody>
                  <a:tcPr anchor="ctr"/>
                </a:tc>
                <a:extLst>
                  <a:ext uri="{0D108BD9-81ED-4DB2-BD59-A6C34878D82A}">
                    <a16:rowId xmlns:a16="http://schemas.microsoft.com/office/drawing/2014/main" val="1945078262"/>
                  </a:ext>
                </a:extLst>
              </a:tr>
              <a:tr h="546000">
                <a:tc>
                  <a:txBody>
                    <a:bodyPr/>
                    <a:lstStyle/>
                    <a:p>
                      <a:pPr algn="r"/>
                      <a:r>
                        <a:rPr lang="en-US" sz="2400" dirty="0">
                          <a:solidFill>
                            <a:schemeClr val="bg2">
                              <a:lumMod val="50000"/>
                            </a:schemeClr>
                          </a:solidFill>
                        </a:rPr>
                        <a:t>Electrical Expense, Annual  </a:t>
                      </a:r>
                    </a:p>
                  </a:txBody>
                  <a:tcPr anchor="ctr"/>
                </a:tc>
                <a:tc>
                  <a:txBody>
                    <a:bodyPr/>
                    <a:lstStyle/>
                    <a:p>
                      <a:pPr algn="ctr"/>
                      <a:r>
                        <a:rPr lang="en-US" sz="2400" dirty="0">
                          <a:solidFill>
                            <a:schemeClr val="bg2">
                              <a:lumMod val="50000"/>
                            </a:schemeClr>
                          </a:solidFill>
                        </a:rPr>
                        <a:t>$960</a:t>
                      </a:r>
                    </a:p>
                  </a:txBody>
                  <a:tcPr anchor="ctr"/>
                </a:tc>
                <a:tc>
                  <a:txBody>
                    <a:bodyPr/>
                    <a:lstStyle/>
                    <a:p>
                      <a:pPr algn="ctr"/>
                      <a:r>
                        <a:rPr lang="en-US" sz="2400" dirty="0">
                          <a:solidFill>
                            <a:schemeClr val="bg2">
                              <a:lumMod val="50000"/>
                            </a:schemeClr>
                          </a:solidFill>
                        </a:rPr>
                        <a:t>$1,200</a:t>
                      </a:r>
                    </a:p>
                  </a:txBody>
                  <a:tcPr anchor="ctr"/>
                </a:tc>
                <a:extLst>
                  <a:ext uri="{0D108BD9-81ED-4DB2-BD59-A6C34878D82A}">
                    <a16:rowId xmlns:a16="http://schemas.microsoft.com/office/drawing/2014/main" val="1942267801"/>
                  </a:ext>
                </a:extLst>
              </a:tr>
              <a:tr h="546000">
                <a:tc>
                  <a:txBody>
                    <a:bodyPr/>
                    <a:lstStyle/>
                    <a:p>
                      <a:pPr algn="r"/>
                      <a:r>
                        <a:rPr lang="en-US" sz="2400" dirty="0">
                          <a:solidFill>
                            <a:schemeClr val="bg2">
                              <a:lumMod val="50000"/>
                            </a:schemeClr>
                          </a:solidFill>
                        </a:rPr>
                        <a:t>% of Annual Income</a:t>
                      </a:r>
                    </a:p>
                  </a:txBody>
                  <a:tcPr anchor="ctr"/>
                </a:tc>
                <a:tc>
                  <a:txBody>
                    <a:bodyPr/>
                    <a:lstStyle/>
                    <a:p>
                      <a:pPr algn="ctr"/>
                      <a:r>
                        <a:rPr lang="en-US" sz="2400" dirty="0">
                          <a:solidFill>
                            <a:schemeClr val="bg2">
                              <a:lumMod val="50000"/>
                            </a:schemeClr>
                          </a:solidFill>
                        </a:rPr>
                        <a:t>5%</a:t>
                      </a:r>
                    </a:p>
                  </a:txBody>
                  <a:tcPr anchor="ctr"/>
                </a:tc>
                <a:tc>
                  <a:txBody>
                    <a:bodyPr/>
                    <a:lstStyle/>
                    <a:p>
                      <a:pPr algn="ctr"/>
                      <a:r>
                        <a:rPr lang="en-US" sz="2400" dirty="0">
                          <a:solidFill>
                            <a:schemeClr val="bg2">
                              <a:lumMod val="50000"/>
                            </a:schemeClr>
                          </a:solidFill>
                        </a:rPr>
                        <a:t>2%</a:t>
                      </a:r>
                    </a:p>
                  </a:txBody>
                  <a:tcPr anchor="ctr"/>
                </a:tc>
                <a:extLst>
                  <a:ext uri="{0D108BD9-81ED-4DB2-BD59-A6C34878D82A}">
                    <a16:rowId xmlns:a16="http://schemas.microsoft.com/office/drawing/2014/main" val="1293249094"/>
                  </a:ext>
                </a:extLst>
              </a:tr>
              <a:tr h="546000">
                <a:tc>
                  <a:txBody>
                    <a:bodyPr/>
                    <a:lstStyle/>
                    <a:p>
                      <a:pPr algn="r"/>
                      <a:r>
                        <a:rPr lang="en-US" sz="2400" dirty="0">
                          <a:solidFill>
                            <a:schemeClr val="bg2">
                              <a:lumMod val="50000"/>
                            </a:schemeClr>
                          </a:solidFill>
                        </a:rPr>
                        <a:t>% of Electrical Expense from 5 kW PV</a:t>
                      </a:r>
                    </a:p>
                  </a:txBody>
                  <a:tcPr anchor="ctr"/>
                </a:tc>
                <a:tc>
                  <a:txBody>
                    <a:bodyPr/>
                    <a:lstStyle/>
                    <a:p>
                      <a:pPr algn="ctr"/>
                      <a:r>
                        <a:rPr lang="en-US" sz="2400" dirty="0">
                          <a:solidFill>
                            <a:schemeClr val="bg2">
                              <a:lumMod val="50000"/>
                            </a:schemeClr>
                          </a:solidFill>
                        </a:rPr>
                        <a:t>100%</a:t>
                      </a:r>
                    </a:p>
                  </a:txBody>
                  <a:tcPr anchor="ctr"/>
                </a:tc>
                <a:tc>
                  <a:txBody>
                    <a:bodyPr/>
                    <a:lstStyle/>
                    <a:p>
                      <a:pPr algn="ctr"/>
                      <a:r>
                        <a:rPr lang="en-US" sz="2400" dirty="0">
                          <a:solidFill>
                            <a:schemeClr val="bg2">
                              <a:lumMod val="50000"/>
                            </a:schemeClr>
                          </a:solidFill>
                        </a:rPr>
                        <a:t>80%</a:t>
                      </a:r>
                    </a:p>
                  </a:txBody>
                  <a:tcPr anchor="ctr"/>
                </a:tc>
                <a:extLst>
                  <a:ext uri="{0D108BD9-81ED-4DB2-BD59-A6C34878D82A}">
                    <a16:rowId xmlns:a16="http://schemas.microsoft.com/office/drawing/2014/main" val="2271168018"/>
                  </a:ext>
                </a:extLst>
              </a:tr>
              <a:tr h="546000">
                <a:tc>
                  <a:txBody>
                    <a:bodyPr/>
                    <a:lstStyle/>
                    <a:p>
                      <a:pPr algn="r"/>
                      <a:r>
                        <a:rPr lang="en-US" sz="2400" b="1" dirty="0"/>
                        <a:t>Impact on Quality of Life</a:t>
                      </a:r>
                    </a:p>
                  </a:txBody>
                  <a:tcPr anchor="ctr"/>
                </a:tc>
                <a:tc>
                  <a:txBody>
                    <a:bodyPr/>
                    <a:lstStyle/>
                    <a:p>
                      <a:pPr algn="ctr"/>
                      <a:r>
                        <a:rPr lang="en-US" sz="2400" b="1" dirty="0"/>
                        <a:t>Substantial</a:t>
                      </a:r>
                    </a:p>
                  </a:txBody>
                  <a:tcPr anchor="ctr"/>
                </a:tc>
                <a:tc>
                  <a:txBody>
                    <a:bodyPr/>
                    <a:lstStyle/>
                    <a:p>
                      <a:pPr algn="ctr"/>
                      <a:r>
                        <a:rPr lang="en-US" sz="2400" b="1" dirty="0"/>
                        <a:t>Modest</a:t>
                      </a:r>
                    </a:p>
                  </a:txBody>
                  <a:tcPr anchor="ctr"/>
                </a:tc>
                <a:extLst>
                  <a:ext uri="{0D108BD9-81ED-4DB2-BD59-A6C34878D82A}">
                    <a16:rowId xmlns:a16="http://schemas.microsoft.com/office/drawing/2014/main" val="809308472"/>
                  </a:ext>
                </a:extLst>
              </a:tr>
              <a:tr h="546000">
                <a:tc gridSpan="3">
                  <a:txBody>
                    <a:bodyPr/>
                    <a:lstStyle/>
                    <a:p>
                      <a:pPr algn="ctr"/>
                      <a:r>
                        <a:rPr lang="en-US" sz="1400" dirty="0"/>
                        <a:t>(1) 2015 US Census Bureau Data, Middle Income = US Median Household </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52094211"/>
                  </a:ext>
                </a:extLst>
              </a:tr>
            </a:tbl>
          </a:graphicData>
        </a:graphic>
      </p:graphicFrame>
    </p:spTree>
    <p:extLst>
      <p:ext uri="{BB962C8B-B14F-4D97-AF65-F5344CB8AC3E}">
        <p14:creationId xmlns:p14="http://schemas.microsoft.com/office/powerpoint/2010/main" val="411121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731519" y="670560"/>
            <a:ext cx="4774545" cy="769441"/>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r>
              <a:rPr lang="en-US" dirty="0"/>
              <a:t>Ten Years After… </a:t>
            </a:r>
          </a:p>
        </p:txBody>
      </p:sp>
      <p:graphicFrame>
        <p:nvGraphicFramePr>
          <p:cNvPr id="4" name="Chart 3">
            <a:extLst>
              <a:ext uri="{FF2B5EF4-FFF2-40B4-BE49-F238E27FC236}">
                <a16:creationId xmlns:a16="http://schemas.microsoft.com/office/drawing/2014/main" id="{494ACDE6-68A5-4D7F-82D6-52F61DB5B598}"/>
              </a:ext>
            </a:extLst>
          </p:cNvPr>
          <p:cNvGraphicFramePr>
            <a:graphicFrameLocks/>
          </p:cNvGraphicFramePr>
          <p:nvPr>
            <p:extLst>
              <p:ext uri="{D42A27DB-BD31-4B8C-83A1-F6EECF244321}">
                <p14:modId xmlns:p14="http://schemas.microsoft.com/office/powerpoint/2010/main" val="3154616292"/>
              </p:ext>
            </p:extLst>
          </p:nvPr>
        </p:nvGraphicFramePr>
        <p:xfrm>
          <a:off x="5811848" y="295275"/>
          <a:ext cx="5648633" cy="62674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5CB3A29-84FD-41AF-9158-2A26FAC7A0DA}"/>
              </a:ext>
            </a:extLst>
          </p:cNvPr>
          <p:cNvSpPr txBox="1"/>
          <p:nvPr/>
        </p:nvSpPr>
        <p:spPr>
          <a:xfrm>
            <a:off x="976095" y="1918333"/>
            <a:ext cx="4244833" cy="3108543"/>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r>
              <a:rPr lang="en-US" sz="2800" dirty="0"/>
              <a:t>The Capital Investment for a 5 kW system in PA, on a Single Family Dwelling is less than half of what it was, but the ROI (as simple payback period) is fundamentally the same.</a:t>
            </a:r>
          </a:p>
        </p:txBody>
      </p:sp>
    </p:spTree>
    <p:extLst>
      <p:ext uri="{BB962C8B-B14F-4D97-AF65-F5344CB8AC3E}">
        <p14:creationId xmlns:p14="http://schemas.microsoft.com/office/powerpoint/2010/main" val="54004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5348749" y="163974"/>
            <a:ext cx="6528619" cy="212365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r>
              <a:rPr lang="en-US" dirty="0"/>
              <a:t>Challenges of </a:t>
            </a:r>
          </a:p>
          <a:p>
            <a:pPr algn="ctr"/>
            <a:r>
              <a:rPr lang="en-US" dirty="0"/>
              <a:t>Individually Metered     Low Income Solar</a:t>
            </a:r>
          </a:p>
        </p:txBody>
      </p:sp>
      <p:pic>
        <p:nvPicPr>
          <p:cNvPr id="4" name="Picture 3">
            <a:extLst>
              <a:ext uri="{FF2B5EF4-FFF2-40B4-BE49-F238E27FC236}">
                <a16:creationId xmlns:a16="http://schemas.microsoft.com/office/drawing/2014/main" id="{E782249E-D59D-4189-B699-0A6FF7B6BC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4632" y="163974"/>
            <a:ext cx="4788310" cy="6384412"/>
          </a:xfrm>
          <a:prstGeom prst="rect">
            <a:avLst/>
          </a:prstGeom>
        </p:spPr>
      </p:pic>
    </p:spTree>
    <p:extLst>
      <p:ext uri="{BB962C8B-B14F-4D97-AF65-F5344CB8AC3E}">
        <p14:creationId xmlns:p14="http://schemas.microsoft.com/office/powerpoint/2010/main" val="246569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E60CF-9193-4C72-80DF-0D39B3F2BC31}"/>
              </a:ext>
            </a:extLst>
          </p:cNvPr>
          <p:cNvSpPr txBox="1"/>
          <p:nvPr/>
        </p:nvSpPr>
        <p:spPr>
          <a:xfrm>
            <a:off x="5348749" y="163974"/>
            <a:ext cx="6528619" cy="2123658"/>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algn="ctr"/>
            <a:r>
              <a:rPr lang="en-US" dirty="0"/>
              <a:t>Challenges of </a:t>
            </a:r>
          </a:p>
          <a:p>
            <a:pPr algn="ctr"/>
            <a:r>
              <a:rPr lang="en-US" dirty="0"/>
              <a:t>Individually Metered     Low Income Solar</a:t>
            </a:r>
          </a:p>
        </p:txBody>
      </p:sp>
      <p:sp>
        <p:nvSpPr>
          <p:cNvPr id="5" name="TextBox 4">
            <a:extLst>
              <a:ext uri="{FF2B5EF4-FFF2-40B4-BE49-F238E27FC236}">
                <a16:creationId xmlns:a16="http://schemas.microsoft.com/office/drawing/2014/main" id="{9D628510-FFE8-4588-90CD-5050F1112D72}"/>
              </a:ext>
            </a:extLst>
          </p:cNvPr>
          <p:cNvSpPr txBox="1"/>
          <p:nvPr/>
        </p:nvSpPr>
        <p:spPr>
          <a:xfrm>
            <a:off x="5815780" y="2825238"/>
            <a:ext cx="6061588" cy="584775"/>
          </a:xfrm>
          <a:prstGeom prst="rect">
            <a:avLst/>
          </a:prstGeom>
          <a:noFill/>
        </p:spPr>
        <p:txBody>
          <a:bodyPr wrap="square" rtlCol="0">
            <a:spAutoFit/>
          </a:bodyPr>
          <a:lstStyle>
            <a:defPPr>
              <a:defRPr lang="en-US"/>
            </a:defPPr>
            <a:lvl1pPr>
              <a:defRPr sz="4400" b="1">
                <a:solidFill>
                  <a:schemeClr val="accent1">
                    <a:lumMod val="20000"/>
                    <a:lumOff val="80000"/>
                  </a:schemeClr>
                </a:solidFill>
                <a:effectLst>
                  <a:outerShdw blurRad="38100" dist="38100" dir="2700000" algn="tl">
                    <a:srgbClr val="000000">
                      <a:alpha val="43137"/>
                    </a:srgbClr>
                  </a:outerShdw>
                </a:effectLst>
              </a:defRPr>
            </a:lvl1pPr>
          </a:lstStyle>
          <a:p>
            <a:pPr marL="514350" indent="-514350">
              <a:spcBef>
                <a:spcPts val="1200"/>
              </a:spcBef>
              <a:buFont typeface="+mj-lt"/>
              <a:buAutoNum type="arabicPeriod"/>
            </a:pPr>
            <a:r>
              <a:rPr lang="en-US" sz="3200" dirty="0"/>
              <a:t>Roof Conditions</a:t>
            </a:r>
          </a:p>
        </p:txBody>
      </p:sp>
      <p:pic>
        <p:nvPicPr>
          <p:cNvPr id="6" name="Picture 5">
            <a:extLst>
              <a:ext uri="{FF2B5EF4-FFF2-40B4-BE49-F238E27FC236}">
                <a16:creationId xmlns:a16="http://schemas.microsoft.com/office/drawing/2014/main" id="{11D959AB-961E-40C8-B928-D8E3737F194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4632" y="537622"/>
            <a:ext cx="5034117" cy="6000829"/>
          </a:xfrm>
          <a:prstGeom prst="rect">
            <a:avLst/>
          </a:prstGeom>
        </p:spPr>
      </p:pic>
    </p:spTree>
    <p:extLst>
      <p:ext uri="{BB962C8B-B14F-4D97-AF65-F5344CB8AC3E}">
        <p14:creationId xmlns:p14="http://schemas.microsoft.com/office/powerpoint/2010/main" val="2730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1356</Words>
  <Application>Microsoft Office PowerPoint</Application>
  <PresentationFormat>Widescreen</PresentationFormat>
  <Paragraphs>197</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Kleeman</dc:creator>
  <cp:lastModifiedBy>Althoff, David</cp:lastModifiedBy>
  <cp:revision>29</cp:revision>
  <cp:lastPrinted>2017-12-01T20:29:02Z</cp:lastPrinted>
  <dcterms:created xsi:type="dcterms:W3CDTF">2017-12-01T15:22:34Z</dcterms:created>
  <dcterms:modified xsi:type="dcterms:W3CDTF">2017-12-05T21:10:32Z</dcterms:modified>
</cp:coreProperties>
</file>