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  <p:sldMasterId id="2147483767" r:id="rId2"/>
    <p:sldMasterId id="2147483766" r:id="rId3"/>
  </p:sldMasterIdLst>
  <p:notesMasterIdLst>
    <p:notesMasterId r:id="rId17"/>
  </p:notesMasterIdLst>
  <p:handoutMasterIdLst>
    <p:handoutMasterId r:id="rId18"/>
  </p:handoutMasterIdLst>
  <p:sldIdLst>
    <p:sldId id="353" r:id="rId4"/>
    <p:sldId id="645" r:id="rId5"/>
    <p:sldId id="642" r:id="rId6"/>
    <p:sldId id="638" r:id="rId7"/>
    <p:sldId id="644" r:id="rId8"/>
    <p:sldId id="652" r:id="rId9"/>
    <p:sldId id="646" r:id="rId10"/>
    <p:sldId id="651" r:id="rId11"/>
    <p:sldId id="647" r:id="rId12"/>
    <p:sldId id="641" r:id="rId13"/>
    <p:sldId id="648" r:id="rId14"/>
    <p:sldId id="649" r:id="rId15"/>
    <p:sldId id="643" r:id="rId16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161D4E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161D4E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161D4E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161D4E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161D4E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161D4E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161D4E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161D4E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161D4E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A800"/>
    <a:srgbClr val="8C060C"/>
    <a:srgbClr val="D45121"/>
    <a:srgbClr val="7F7263"/>
    <a:srgbClr val="FFFFFF"/>
    <a:srgbClr val="132647"/>
    <a:srgbClr val="C7BEB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95" autoAdjust="0"/>
    <p:restoredTop sz="94563" autoAdjust="0"/>
  </p:normalViewPr>
  <p:slideViewPr>
    <p:cSldViewPr>
      <p:cViewPr>
        <p:scale>
          <a:sx n="75" d="100"/>
          <a:sy n="75" d="100"/>
        </p:scale>
        <p:origin x="-852" y="-222"/>
      </p:cViewPr>
      <p:guideLst>
        <p:guide orient="horz" pos="1008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4"/>
    </p:cViewPr>
  </p:sorterViewPr>
  <p:notesViewPr>
    <p:cSldViewPr>
      <p:cViewPr>
        <p:scale>
          <a:sx n="100" d="100"/>
          <a:sy n="100" d="100"/>
        </p:scale>
        <p:origin x="-444" y="936"/>
      </p:cViewPr>
      <p:guideLst>
        <p:guide orient="horz" pos="292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6129A0-1CD3-4BD1-B2EA-3AB15070D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713" y="73025"/>
            <a:ext cx="6777037" cy="508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26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985963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29B0B2-5329-431B-B775-351C40D18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6666" name="Line 10"/>
          <p:cNvSpPr>
            <a:spLocks noChangeShapeType="1"/>
          </p:cNvSpPr>
          <p:nvPr/>
        </p:nvSpPr>
        <p:spPr bwMode="auto">
          <a:xfrm>
            <a:off x="311150" y="5562600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326667" name="Line 11"/>
          <p:cNvSpPr>
            <a:spLocks noChangeShapeType="1"/>
          </p:cNvSpPr>
          <p:nvPr/>
        </p:nvSpPr>
        <p:spPr bwMode="auto">
          <a:xfrm>
            <a:off x="311150" y="5784850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326668" name="Line 12"/>
          <p:cNvSpPr>
            <a:spLocks noChangeShapeType="1"/>
          </p:cNvSpPr>
          <p:nvPr/>
        </p:nvSpPr>
        <p:spPr bwMode="auto">
          <a:xfrm>
            <a:off x="311150" y="6008688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326669" name="Line 13"/>
          <p:cNvSpPr>
            <a:spLocks noChangeShapeType="1"/>
          </p:cNvSpPr>
          <p:nvPr/>
        </p:nvSpPr>
        <p:spPr bwMode="auto">
          <a:xfrm>
            <a:off x="311150" y="6232525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326670" name="Line 14"/>
          <p:cNvSpPr>
            <a:spLocks noChangeShapeType="1"/>
          </p:cNvSpPr>
          <p:nvPr/>
        </p:nvSpPr>
        <p:spPr bwMode="auto">
          <a:xfrm>
            <a:off x="311150" y="6456363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326671" name="Line 15"/>
          <p:cNvSpPr>
            <a:spLocks noChangeShapeType="1"/>
          </p:cNvSpPr>
          <p:nvPr/>
        </p:nvSpPr>
        <p:spPr bwMode="auto">
          <a:xfrm>
            <a:off x="311150" y="6680200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326672" name="Line 16"/>
          <p:cNvSpPr>
            <a:spLocks noChangeShapeType="1"/>
          </p:cNvSpPr>
          <p:nvPr/>
        </p:nvSpPr>
        <p:spPr bwMode="auto">
          <a:xfrm>
            <a:off x="311150" y="6902450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326673" name="Line 17"/>
          <p:cNvSpPr>
            <a:spLocks noChangeShapeType="1"/>
          </p:cNvSpPr>
          <p:nvPr/>
        </p:nvSpPr>
        <p:spPr bwMode="auto">
          <a:xfrm>
            <a:off x="311150" y="7126288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326674" name="Line 18"/>
          <p:cNvSpPr>
            <a:spLocks noChangeShapeType="1"/>
          </p:cNvSpPr>
          <p:nvPr/>
        </p:nvSpPr>
        <p:spPr bwMode="auto">
          <a:xfrm>
            <a:off x="311150" y="7350125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326675" name="Line 19"/>
          <p:cNvSpPr>
            <a:spLocks noChangeShapeType="1"/>
          </p:cNvSpPr>
          <p:nvPr/>
        </p:nvSpPr>
        <p:spPr bwMode="auto">
          <a:xfrm>
            <a:off x="311150" y="7573963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326676" name="Line 20"/>
          <p:cNvSpPr>
            <a:spLocks noChangeShapeType="1"/>
          </p:cNvSpPr>
          <p:nvPr/>
        </p:nvSpPr>
        <p:spPr bwMode="auto">
          <a:xfrm>
            <a:off x="311150" y="7797800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326677" name="Line 21"/>
          <p:cNvSpPr>
            <a:spLocks noChangeShapeType="1"/>
          </p:cNvSpPr>
          <p:nvPr/>
        </p:nvSpPr>
        <p:spPr bwMode="auto">
          <a:xfrm>
            <a:off x="311150" y="8020050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326678" name="Line 22"/>
          <p:cNvSpPr>
            <a:spLocks noChangeShapeType="1"/>
          </p:cNvSpPr>
          <p:nvPr/>
        </p:nvSpPr>
        <p:spPr bwMode="auto">
          <a:xfrm>
            <a:off x="311150" y="8243888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326679" name="Line 23"/>
          <p:cNvSpPr>
            <a:spLocks noChangeShapeType="1"/>
          </p:cNvSpPr>
          <p:nvPr/>
        </p:nvSpPr>
        <p:spPr bwMode="auto">
          <a:xfrm>
            <a:off x="311150" y="8467725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326680" name="Line 24"/>
          <p:cNvSpPr>
            <a:spLocks noChangeShapeType="1"/>
          </p:cNvSpPr>
          <p:nvPr/>
        </p:nvSpPr>
        <p:spPr bwMode="auto">
          <a:xfrm>
            <a:off x="311150" y="8691563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326682" name="Rectangle 2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5575" y="5334000"/>
            <a:ext cx="6621463" cy="4183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14300" rtl="0" eaLnBrk="0" fontAlgn="base" hangingPunct="0">
      <a:spcBef>
        <a:spcPct val="25000"/>
      </a:spcBef>
      <a:spcAft>
        <a:spcPct val="0"/>
      </a:spcAft>
      <a:defRPr sz="1000" kern="1200">
        <a:solidFill>
          <a:srgbClr val="132647"/>
        </a:solidFill>
        <a:latin typeface="Georgia" pitchFamily="18" charset="0"/>
        <a:ea typeface="+mn-ea"/>
        <a:cs typeface="+mn-cs"/>
      </a:defRPr>
    </a:lvl1pPr>
    <a:lvl2pPr marL="742950" indent="-285750" algn="l" defTabSz="114300" rtl="0" eaLnBrk="0" fontAlgn="base" hangingPunct="0">
      <a:spcBef>
        <a:spcPct val="25000"/>
      </a:spcBef>
      <a:spcAft>
        <a:spcPct val="0"/>
      </a:spcAft>
      <a:buFont typeface="Wingdings" pitchFamily="2" charset="2"/>
      <a:defRPr sz="1000" kern="1200">
        <a:solidFill>
          <a:srgbClr val="132647"/>
        </a:solidFill>
        <a:latin typeface="Georgia" pitchFamily="18" charset="0"/>
        <a:ea typeface="+mn-ea"/>
        <a:cs typeface="+mn-cs"/>
      </a:defRPr>
    </a:lvl2pPr>
    <a:lvl3pPr marL="1143000" indent="-228600" algn="l" defTabSz="114300" rtl="0" eaLnBrk="0" fontAlgn="base" hangingPunct="0">
      <a:spcBef>
        <a:spcPct val="25000"/>
      </a:spcBef>
      <a:spcAft>
        <a:spcPct val="0"/>
      </a:spcAft>
      <a:buFont typeface="Arial Narrow" pitchFamily="34" charset="0"/>
      <a:buChar char="–"/>
      <a:defRPr sz="1000" kern="1200">
        <a:solidFill>
          <a:srgbClr val="132647"/>
        </a:solidFill>
        <a:latin typeface="Georgia" pitchFamily="18" charset="0"/>
        <a:ea typeface="+mn-ea"/>
        <a:cs typeface="+mn-cs"/>
      </a:defRPr>
    </a:lvl3pPr>
    <a:lvl4pPr marL="1600200" indent="-228600" algn="l" defTabSz="114300" rtl="0" eaLnBrk="0" fontAlgn="base" hangingPunct="0">
      <a:spcBef>
        <a:spcPct val="30000"/>
      </a:spcBef>
      <a:spcAft>
        <a:spcPct val="0"/>
      </a:spcAft>
      <a:defRPr sz="1200" kern="1200">
        <a:solidFill>
          <a:srgbClr val="161D4E"/>
        </a:solidFill>
        <a:latin typeface="Arial Narrow" pitchFamily="34" charset="0"/>
        <a:ea typeface="+mn-ea"/>
        <a:cs typeface="+mn-cs"/>
      </a:defRPr>
    </a:lvl4pPr>
    <a:lvl5pPr marL="2057400" indent="-228600" algn="l" defTabSz="114300" rtl="0" eaLnBrk="0" fontAlgn="base" hangingPunct="0">
      <a:spcBef>
        <a:spcPct val="30000"/>
      </a:spcBef>
      <a:spcAft>
        <a:spcPct val="0"/>
      </a:spcAft>
      <a:defRPr sz="1200" kern="1200">
        <a:solidFill>
          <a:srgbClr val="161D4E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C8A3E-FB9C-47C6-9E37-493373A196E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5265738"/>
            <a:ext cx="6699250" cy="3541712"/>
          </a:xfrm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4B073-B382-4675-AED5-7D4D5CD95DD6}" type="slidenum">
              <a:rPr lang="en-US"/>
              <a:pPr/>
              <a:t>9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6200"/>
            <a:ext cx="6781800" cy="50863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787" y="5334000"/>
            <a:ext cx="6698827" cy="3733800"/>
          </a:xfrm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4B073-B382-4675-AED5-7D4D5CD95DD6}" type="slidenum">
              <a:rPr lang="en-US"/>
              <a:pPr/>
              <a:t>11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6200"/>
            <a:ext cx="6781800" cy="50863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787" y="5334000"/>
            <a:ext cx="6698827" cy="3733800"/>
          </a:xfrm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LEASE CREDIT (c) Stanhope by Hufton + Crow_12"/>
          <p:cNvPicPr>
            <a:picLocks noChangeAspect="1" noChangeArrowheads="1"/>
          </p:cNvPicPr>
          <p:nvPr/>
        </p:nvPicPr>
        <p:blipFill>
          <a:blip r:embed="rId2" cstate="print"/>
          <a:srcRect l="1605" t="4878" r="728" b="39558"/>
          <a:stretch>
            <a:fillRect/>
          </a:stretch>
        </p:blipFill>
        <p:spPr bwMode="auto">
          <a:xfrm>
            <a:off x="0" y="0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-7938" y="0"/>
            <a:ext cx="8018463" cy="494188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26988" y="5257800"/>
            <a:ext cx="8027988" cy="1217613"/>
          </a:xfrm>
          <a:prstGeom prst="rect">
            <a:avLst/>
          </a:prstGeom>
          <a:solidFill>
            <a:srgbClr val="E1A800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42988" y="6442075"/>
            <a:ext cx="2438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solidFill>
                  <a:schemeClr val="tx1"/>
                </a:solidFill>
              </a:rPr>
              <a:t>© Stanhope by Hufton + Crow</a:t>
            </a:r>
          </a:p>
        </p:txBody>
      </p:sp>
      <p:pic>
        <p:nvPicPr>
          <p:cNvPr id="8" name="Picture 10" descr="PPT flag_sm"/>
          <p:cNvPicPr>
            <a:picLocks noChangeAspect="1" noChangeArrowheads="1"/>
          </p:cNvPicPr>
          <p:nvPr userDrawn="1"/>
        </p:nvPicPr>
        <p:blipFill>
          <a:blip r:embed="rId3" cstate="print"/>
          <a:srcRect l="52052" r="3978"/>
          <a:stretch>
            <a:fillRect/>
          </a:stretch>
        </p:blipFill>
        <p:spPr bwMode="auto">
          <a:xfrm>
            <a:off x="4038600" y="5257800"/>
            <a:ext cx="353695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61913"/>
            <a:ext cx="7772400" cy="29718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386138"/>
            <a:ext cx="64008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1AE30-95E6-464E-85BC-ABD47A5DF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BCDF2-16F1-458D-800B-E40B63300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9753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3716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36957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D9961-3602-45C2-8193-220831180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557338"/>
            <a:ext cx="381158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4813" y="1557338"/>
            <a:ext cx="38131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B962F-3580-492A-B191-BF4E48F4B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84888" y="188913"/>
            <a:ext cx="1943100" cy="5894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5681663" cy="5894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40504-6DE8-4435-9A74-C9C2C7139534}" type="datetimeFigureOut">
              <a:rPr lang="en-US"/>
              <a:pPr>
                <a:defRPr/>
              </a:pPr>
              <a:t>3/20/2010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4A569-A211-45E4-8CCE-DCA5C1973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0F230-CC4E-4CE6-A6E2-D5DD9DC3167D}" type="datetimeFigureOut">
              <a:rPr lang="en-US"/>
              <a:pPr>
                <a:defRPr/>
              </a:pPr>
              <a:t>3/20/2010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EF7D9-C86A-4B87-8686-2C10C078D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62E5-6FF9-4CE7-9BF1-2EAAC4E43950}" type="datetimeFigureOut">
              <a:rPr lang="en-US"/>
              <a:pPr>
                <a:defRPr/>
              </a:pPr>
              <a:t>3/20/2010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3A4B-995A-440C-B6C9-F10706F09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41E0D-C169-4DC4-84C9-817852E9DB0B}" type="datetimeFigureOut">
              <a:rPr lang="en-US"/>
              <a:pPr>
                <a:defRPr/>
              </a:pPr>
              <a:t>3/20/2010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D5C29-5438-4203-8611-0856BB5E3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96B8B-2A04-4A74-95D0-0A38ABAF99DF}" type="datetimeFigureOut">
              <a:rPr lang="en-US"/>
              <a:pPr>
                <a:defRPr/>
              </a:pPr>
              <a:t>3/20/2010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742A5-A6E8-45FB-9514-D7DA29EAA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2D47-368A-4D60-B582-2E135C8D3044}" type="datetimeFigureOut">
              <a:rPr lang="en-US"/>
              <a:pPr>
                <a:defRPr/>
              </a:pPr>
              <a:t>3/20/2010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519F7-59DE-4F65-9A76-A95CF9273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79F2B-8C4C-4E04-B237-D12DE465B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9C7CE-1D32-4CD6-A1F2-2F747A7479DD}" type="datetimeFigureOut">
              <a:rPr lang="en-US"/>
              <a:pPr>
                <a:defRPr/>
              </a:pPr>
              <a:t>3/20/2010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0E104-419A-42E1-85CC-C79DAD0AD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D2B24-6AD1-490C-9E92-99CCECCC0878}" type="datetimeFigureOut">
              <a:rPr lang="en-US"/>
              <a:pPr>
                <a:defRPr/>
              </a:pPr>
              <a:t>3/20/2010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B195C-10FC-43AA-B5C0-09ECB696F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B053-9F91-43D5-865C-D305FCF6C5B1}" type="datetimeFigureOut">
              <a:rPr lang="en-US"/>
              <a:pPr>
                <a:defRPr/>
              </a:pPr>
              <a:t>3/20/2010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7E175-5B64-4BAC-87EC-DD3C06A7E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CFE18-69B8-47CA-A36E-36155A0EB9C7}" type="datetimeFigureOut">
              <a:rPr lang="en-US"/>
              <a:pPr>
                <a:defRPr/>
              </a:pPr>
              <a:t>3/20/2010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5871C-4F04-41BB-B17C-DB91E79F2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62398-79FE-4364-BC0D-748A9B645D09}" type="datetimeFigureOut">
              <a:rPr lang="en-US"/>
              <a:pPr>
                <a:defRPr/>
              </a:pPr>
              <a:t>3/20/2010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F1C7E-428B-43C4-8540-57C9B73E0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691AA-D647-4D6D-B702-7A787BC89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976CB-398C-4295-9AEF-06BB2D808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4AA64-DCB0-4F1F-934D-3760A3D4A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D4C43-52C7-4A23-B383-AF8C9360A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584C2-E99A-42F2-BDDE-AC3699EEF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6BC06-6937-4CAC-BD56-B1EF950F4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54750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C4F496-4FC1-44D8-B7F9-283EF173F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6181725"/>
            <a:ext cx="7924800" cy="393700"/>
            <a:chOff x="0" y="3888"/>
            <a:chExt cx="4992" cy="248"/>
          </a:xfrm>
        </p:grpSpPr>
        <p:sp>
          <p:nvSpPr>
            <p:cNvPr id="204806" name="Rectangle 6"/>
            <p:cNvSpPr>
              <a:spLocks noChangeArrowheads="1"/>
            </p:cNvSpPr>
            <p:nvPr userDrawn="1"/>
          </p:nvSpPr>
          <p:spPr bwMode="auto">
            <a:xfrm>
              <a:off x="0" y="3888"/>
              <a:ext cx="4992" cy="248"/>
            </a:xfrm>
            <a:prstGeom prst="rect">
              <a:avLst/>
            </a:prstGeom>
            <a:solidFill>
              <a:srgbClr val="E1A800"/>
            </a:solidFill>
            <a:ln w="9525" algn="ctr">
              <a:solidFill>
                <a:srgbClr val="E1A8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807" name="Rectangle 7"/>
            <p:cNvSpPr>
              <a:spLocks noChangeArrowheads="1"/>
            </p:cNvSpPr>
            <p:nvPr userDrawn="1"/>
          </p:nvSpPr>
          <p:spPr bwMode="auto">
            <a:xfrm>
              <a:off x="4437" y="3888"/>
              <a:ext cx="503" cy="248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033" name="Picture 8" descr="Wordmark_White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469" y="3906"/>
              <a:ext cx="427" cy="2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1030" name="Picture 9" descr="PPT flag_sm"/>
          <p:cNvPicPr>
            <a:picLocks noChangeAspect="1" noChangeArrowheads="1"/>
          </p:cNvPicPr>
          <p:nvPr userDrawn="1"/>
        </p:nvPicPr>
        <p:blipFill>
          <a:blip r:embed="rId15" cstate="print"/>
          <a:srcRect l="52052" r="3978"/>
          <a:stretch>
            <a:fillRect/>
          </a:stretch>
        </p:blipFill>
        <p:spPr bwMode="auto">
          <a:xfrm>
            <a:off x="6629400" y="6172200"/>
            <a:ext cx="12287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34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334963" algn="l" rtl="0" eaLnBrk="0" fontAlgn="base" hangingPunct="0">
        <a:spcBef>
          <a:spcPct val="35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Font typeface="Symbol" pitchFamily="18" charset="2"/>
        <a:buChar char="·"/>
        <a:defRPr sz="24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Font typeface="Arial Narrow" pitchFamily="34" charset="0"/>
        <a:buChar char="–"/>
        <a:defRPr sz="2000">
          <a:solidFill>
            <a:schemeClr val="tx1"/>
          </a:solidFill>
          <a:latin typeface="+mn-lt"/>
        </a:defRPr>
      </a:lvl5pPr>
      <a:lvl6pPr marL="2057400" indent="-228600" algn="l" rtl="0" fontAlgn="base">
        <a:spcBef>
          <a:spcPct val="35000"/>
        </a:spcBef>
        <a:spcAft>
          <a:spcPct val="0"/>
        </a:spcAft>
        <a:buClr>
          <a:schemeClr val="tx1"/>
        </a:buClr>
        <a:buFont typeface="Arial Narrow" pitchFamily="34" charset="0"/>
        <a:buChar char="–"/>
        <a:defRPr sz="2000">
          <a:solidFill>
            <a:schemeClr val="tx1"/>
          </a:solidFill>
          <a:latin typeface="+mn-lt"/>
        </a:defRPr>
      </a:lvl6pPr>
      <a:lvl7pPr marL="2514600" indent="-228600" algn="l" rtl="0" fontAlgn="base">
        <a:spcBef>
          <a:spcPct val="35000"/>
        </a:spcBef>
        <a:spcAft>
          <a:spcPct val="0"/>
        </a:spcAft>
        <a:buClr>
          <a:schemeClr val="tx1"/>
        </a:buClr>
        <a:buFont typeface="Arial Narrow" pitchFamily="34" charset="0"/>
        <a:buChar char="–"/>
        <a:defRPr sz="2000">
          <a:solidFill>
            <a:schemeClr val="tx1"/>
          </a:solidFill>
          <a:latin typeface="+mn-lt"/>
        </a:defRPr>
      </a:lvl7pPr>
      <a:lvl8pPr marL="2971800" indent="-228600" algn="l" rtl="0" fontAlgn="base">
        <a:spcBef>
          <a:spcPct val="35000"/>
        </a:spcBef>
        <a:spcAft>
          <a:spcPct val="0"/>
        </a:spcAft>
        <a:buClr>
          <a:schemeClr val="tx1"/>
        </a:buClr>
        <a:buFont typeface="Arial Narrow" pitchFamily="34" charset="0"/>
        <a:buChar char="–"/>
        <a:defRPr sz="2000">
          <a:solidFill>
            <a:schemeClr val="tx1"/>
          </a:solidFill>
          <a:latin typeface="+mn-lt"/>
        </a:defRPr>
      </a:lvl8pPr>
      <a:lvl9pPr marL="3429000" indent="-228600" algn="l" rtl="0" fontAlgn="base">
        <a:spcBef>
          <a:spcPct val="35000"/>
        </a:spcBef>
        <a:spcAft>
          <a:spcPct val="0"/>
        </a:spcAft>
        <a:buClr>
          <a:schemeClr val="tx1"/>
        </a:buClr>
        <a:buFont typeface="Arial Narrow" pitchFamily="34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cintosh HD:Users:lawterd:Desktop:Willis_PPT:art:willis_title_bk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75" y="-3175"/>
            <a:ext cx="915193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gray">
          <a:xfrm>
            <a:off x="0" y="0"/>
            <a:ext cx="8027988" cy="4941888"/>
          </a:xfrm>
          <a:prstGeom prst="rect">
            <a:avLst/>
          </a:prstGeom>
          <a:solidFill>
            <a:srgbClr val="FFFFFF">
              <a:alpha val="39999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>
              <a:defRPr/>
            </a:pPr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2052" name="Picture 6" descr="PPT flag_sm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086350"/>
            <a:ext cx="8027988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188913"/>
            <a:ext cx="7777163" cy="122396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557338"/>
            <a:ext cx="7777163" cy="452596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Black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Black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Black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Black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Black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Black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Black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Arial" charset="0"/>
        <a:defRPr sz="2000" b="1">
          <a:solidFill>
            <a:srgbClr val="E1A800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>
          <a:solidFill>
            <a:schemeClr val="bg1"/>
          </a:solidFill>
          <a:latin typeface="+mn-lt"/>
          <a:cs typeface="+mn-cs"/>
        </a:defRPr>
      </a:lvl2pPr>
      <a:lvl3pPr marL="269875" indent="-266700" algn="l" rtl="0" eaLnBrk="0" fontAlgn="base" hangingPunct="0">
        <a:spcBef>
          <a:spcPct val="20000"/>
        </a:spcBef>
        <a:spcAft>
          <a:spcPct val="0"/>
        </a:spcAft>
        <a:buClr>
          <a:srgbClr val="E1A800"/>
        </a:buClr>
        <a:buSzPct val="85000"/>
        <a:buFont typeface="Wingdings" pitchFamily="2" charset="2"/>
        <a:buChar char="n"/>
        <a:defRPr sz="2000">
          <a:solidFill>
            <a:schemeClr val="bg1"/>
          </a:solidFill>
          <a:latin typeface="+mn-lt"/>
          <a:cs typeface="+mn-cs"/>
        </a:defRPr>
      </a:lvl3pPr>
      <a:lvl4pPr marL="550863" indent="-279400" algn="l" rtl="0" eaLnBrk="0" fontAlgn="base" hangingPunct="0">
        <a:spcBef>
          <a:spcPct val="5000"/>
        </a:spcBef>
        <a:spcAft>
          <a:spcPct val="0"/>
        </a:spcAft>
        <a:buFont typeface="Symbol" pitchFamily="18" charset="2"/>
        <a:buChar char="·"/>
        <a:defRPr sz="2000">
          <a:solidFill>
            <a:schemeClr val="bg1"/>
          </a:solidFill>
          <a:latin typeface="+mn-lt"/>
          <a:cs typeface="+mn-cs"/>
        </a:defRPr>
      </a:lvl4pPr>
      <a:lvl5pPr marL="809625" indent="-257175" algn="l" rtl="0" eaLnBrk="0" fontAlgn="base" hangingPunct="0">
        <a:spcBef>
          <a:spcPct val="5000"/>
        </a:spcBef>
        <a:spcAft>
          <a:spcPct val="0"/>
        </a:spcAft>
        <a:buFont typeface="Arial" charset="0"/>
        <a:buChar char="‒"/>
        <a:defRPr sz="2000">
          <a:solidFill>
            <a:schemeClr val="bg1"/>
          </a:solidFill>
          <a:latin typeface="+mn-lt"/>
          <a:cs typeface="+mn-cs"/>
        </a:defRPr>
      </a:lvl5pPr>
      <a:lvl6pPr marL="1266825" indent="-257175" algn="l" rtl="0" fontAlgn="base">
        <a:spcBef>
          <a:spcPct val="5000"/>
        </a:spcBef>
        <a:spcAft>
          <a:spcPct val="0"/>
        </a:spcAft>
        <a:buFont typeface="Arial" charset="0"/>
        <a:buChar char="‒"/>
        <a:defRPr sz="2000">
          <a:solidFill>
            <a:schemeClr val="bg1"/>
          </a:solidFill>
          <a:latin typeface="+mn-lt"/>
          <a:cs typeface="+mn-cs"/>
        </a:defRPr>
      </a:lvl6pPr>
      <a:lvl7pPr marL="1724025" indent="-257175" algn="l" rtl="0" fontAlgn="base">
        <a:spcBef>
          <a:spcPct val="5000"/>
        </a:spcBef>
        <a:spcAft>
          <a:spcPct val="0"/>
        </a:spcAft>
        <a:buFont typeface="Arial" charset="0"/>
        <a:buChar char="‒"/>
        <a:defRPr sz="2000">
          <a:solidFill>
            <a:schemeClr val="bg1"/>
          </a:solidFill>
          <a:latin typeface="+mn-lt"/>
          <a:cs typeface="+mn-cs"/>
        </a:defRPr>
      </a:lvl7pPr>
      <a:lvl8pPr marL="2181225" indent="-257175" algn="l" rtl="0" fontAlgn="base">
        <a:spcBef>
          <a:spcPct val="5000"/>
        </a:spcBef>
        <a:spcAft>
          <a:spcPct val="0"/>
        </a:spcAft>
        <a:buFont typeface="Arial" charset="0"/>
        <a:buChar char="‒"/>
        <a:defRPr sz="2000">
          <a:solidFill>
            <a:schemeClr val="bg1"/>
          </a:solidFill>
          <a:latin typeface="+mn-lt"/>
          <a:cs typeface="+mn-cs"/>
        </a:defRPr>
      </a:lvl8pPr>
      <a:lvl9pPr marL="2638425" indent="-257175" algn="l" rtl="0" fontAlgn="base">
        <a:spcBef>
          <a:spcPct val="5000"/>
        </a:spcBef>
        <a:spcAft>
          <a:spcPct val="0"/>
        </a:spcAft>
        <a:buFont typeface="Arial" charset="0"/>
        <a:buChar char="‒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851025"/>
            <a:ext cx="68199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D54A88-815A-47A2-B026-7F12A2740091}" type="datetimeFigureOut">
              <a:rPr lang="en-US"/>
              <a:pPr>
                <a:defRPr/>
              </a:pPr>
              <a:t>3/20/2010</a:t>
            </a:fld>
            <a:endParaRPr lang="en-US"/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A6A2685-7D64-4001-8FA6-BA6C455FA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8" name="Picture 6" descr="PLEASE CREDIT (c) Stanhope by Hufton + Crow_12"/>
          <p:cNvPicPr>
            <a:picLocks noChangeAspect="1" noChangeArrowheads="1"/>
          </p:cNvPicPr>
          <p:nvPr/>
        </p:nvPicPr>
        <p:blipFill>
          <a:blip r:embed="rId13" cstate="print"/>
          <a:srcRect l="87595" t="6364" r="728" b="45262"/>
          <a:stretch>
            <a:fillRect/>
          </a:stretch>
        </p:blipFill>
        <p:spPr bwMode="auto">
          <a:xfrm>
            <a:off x="8077200" y="185738"/>
            <a:ext cx="1096963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895600"/>
            <a:ext cx="7467600" cy="1752600"/>
          </a:xfrm>
        </p:spPr>
        <p:txBody>
          <a:bodyPr/>
          <a:lstStyle/>
          <a:p>
            <a:pPr marL="0" indent="0" eaLnBrk="1" hangingPunct="1"/>
            <a:r>
              <a:rPr lang="en-US" b="1" dirty="0" smtClean="0"/>
              <a:t>Kyle Beatty, Willis Re Inc.</a:t>
            </a:r>
          </a:p>
          <a:p>
            <a:pPr marL="0" indent="0" eaLnBrk="1" hangingPunct="1"/>
            <a:endParaRPr lang="en-US" sz="1600" dirty="0" smtClean="0"/>
          </a:p>
          <a:p>
            <a:pPr marL="0" indent="0" eaLnBrk="1" hangingPunct="1"/>
            <a:r>
              <a:rPr lang="en-US" sz="1600" dirty="0" smtClean="0"/>
              <a:t>WRN </a:t>
            </a:r>
            <a:r>
              <a:rPr lang="en-US" sz="1600" dirty="0" smtClean="0"/>
              <a:t>content provided by:</a:t>
            </a:r>
          </a:p>
          <a:p>
            <a:pPr marL="0" indent="0" eaLnBrk="1" hangingPunct="1"/>
            <a:r>
              <a:rPr lang="en-US" sz="1600" dirty="0" smtClean="0"/>
              <a:t>Dr. James Done, NCAR</a:t>
            </a:r>
          </a:p>
          <a:p>
            <a:pPr marL="0" indent="0" eaLnBrk="1" hangingPunct="1"/>
            <a:r>
              <a:rPr lang="en-US" sz="1600" dirty="0" smtClean="0"/>
              <a:t>Dr. Jane Strachan, Univ. of Reading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52400" y="-304800"/>
            <a:ext cx="7772400" cy="2971800"/>
          </a:xfrm>
        </p:spPr>
        <p:txBody>
          <a:bodyPr/>
          <a:lstStyle/>
          <a:p>
            <a:pPr eaLnBrk="1" hangingPunct="1"/>
            <a:r>
              <a:rPr lang="en-US" sz="5400" smtClean="0"/>
              <a:t>Moving From Debate to Action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PARALLEL TRACKS OF RESEARCH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495800"/>
          </a:xfrm>
        </p:spPr>
        <p:txBody>
          <a:bodyPr/>
          <a:lstStyle/>
          <a:p>
            <a:pPr marL="0" indent="0" eaLnBrk="1" hangingPunct="1"/>
            <a:r>
              <a:rPr lang="en-US" smtClean="0"/>
              <a:t>Educational alliance with Scripps Oceanography Institute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Educate primary insurers on current state of science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Inform business strategies regarding risks and opportunities associated with climate change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/>
            <a:r>
              <a:rPr lang="en-US" smtClean="0"/>
              <a:t>Unprecedented research with Willis Research Network (WRN)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Focus on the implication on </a:t>
            </a:r>
            <a:r>
              <a:rPr lang="en-US" i="1" smtClean="0"/>
              <a:t>regional</a:t>
            </a:r>
            <a:r>
              <a:rPr lang="en-US" smtClean="0"/>
              <a:t> hazard changes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Conducted in partnership with global re/insurance industry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B9EE3B8-8209-461A-929B-8ABB0BE67B91}" type="slidenum">
              <a:rPr lang="en-US"/>
              <a:pPr/>
              <a:t>11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229600" cy="1447800"/>
          </a:xfrm>
        </p:spPr>
        <p:txBody>
          <a:bodyPr/>
          <a:lstStyle/>
          <a:p>
            <a:pPr eaLnBrk="1" hangingPunct="1"/>
            <a:r>
              <a:rPr lang="en-US" dirty="0" smtClean="0"/>
              <a:t>GLOBAL TROPICAL CYCLONE RESEARCH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229600" cy="4495800"/>
          </a:xfrm>
        </p:spPr>
        <p:txBody>
          <a:bodyPr/>
          <a:lstStyle/>
          <a:p>
            <a:pPr marL="688975" lvl="1" indent="-457200" eaLnBrk="1" hangingPunct="1"/>
            <a:r>
              <a:rPr lang="en-GB" dirty="0" smtClean="0"/>
              <a:t>The Univ. of Reading and NCAR developing a global catastrophe event set from GCMs</a:t>
            </a:r>
          </a:p>
          <a:p>
            <a:pPr marL="1036637" lvl="2" indent="-457200" eaLnBrk="1" hangingPunct="1"/>
            <a:r>
              <a:rPr lang="en-GB" dirty="0" smtClean="0"/>
              <a:t>300 years of present day global climate conditions </a:t>
            </a:r>
          </a:p>
          <a:p>
            <a:pPr marL="1036637" lvl="2" indent="-457200" eaLnBrk="1" hangingPunct="1"/>
            <a:r>
              <a:rPr lang="en-GB" dirty="0" smtClean="0"/>
              <a:t>Specific focus on NH tropical cyclone patterns </a:t>
            </a:r>
          </a:p>
          <a:p>
            <a:pPr marL="1036637" lvl="2" indent="-457200" eaLnBrk="1" hangingPunct="1"/>
            <a:r>
              <a:rPr lang="en-GB" dirty="0" smtClean="0"/>
              <a:t>Goal to reduce reliance on limited historical data, with current focus on Asia-Pacific region</a:t>
            </a:r>
            <a:endParaRPr lang="en-US" dirty="0" smtClean="0"/>
          </a:p>
        </p:txBody>
      </p:sp>
      <p:pic>
        <p:nvPicPr>
          <p:cNvPr id="2050" name="Picture 33" descr="Asia_Typoon_GCM"/>
          <p:cNvPicPr>
            <a:picLocks noChangeAspect="1" noChangeArrowheads="1"/>
          </p:cNvPicPr>
          <p:nvPr/>
        </p:nvPicPr>
        <p:blipFill>
          <a:blip r:embed="rId3" cstate="print"/>
          <a:srcRect r="24429"/>
          <a:stretch>
            <a:fillRect/>
          </a:stretch>
        </p:blipFill>
        <p:spPr bwMode="auto">
          <a:xfrm>
            <a:off x="2133600" y="4495800"/>
            <a:ext cx="4800600" cy="15694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IMPLICATIONS OF CLIMATE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432388-29E2-4189-8854-EE8288A18D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16764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8975" marR="0" lvl="1" indent="-45720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  <a:tabLst/>
              <a:defRPr/>
            </a:pP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NCAR downscaling GCM outputs from A2 climate scenario to evaluate regional impacts</a:t>
            </a:r>
            <a:endParaRPr lang="en-GB" b="0" kern="0" dirty="0" smtClean="0">
              <a:solidFill>
                <a:schemeClr val="tx1"/>
              </a:solidFill>
              <a:latin typeface="+mn-lt"/>
            </a:endParaRPr>
          </a:p>
          <a:p>
            <a:pPr marL="1146175" lvl="2" indent="-457200">
              <a:spcBef>
                <a:spcPct val="35000"/>
              </a:spcBef>
              <a:buClr>
                <a:schemeClr val="accent1"/>
              </a:buClr>
              <a:buSzPct val="85000"/>
              <a:buFont typeface="Wingdings" pitchFamily="2" charset="2"/>
              <a:buChar char="n"/>
            </a:pPr>
            <a:r>
              <a:rPr lang="en-GB" sz="1800" b="0" dirty="0" smtClean="0"/>
              <a:t>Projections of critical hurricane parameters over the next 50 years, with confidence intervals</a:t>
            </a:r>
          </a:p>
          <a:p>
            <a:pPr marL="1146175" lvl="2" indent="-457200">
              <a:spcBef>
                <a:spcPct val="35000"/>
              </a:spcBef>
              <a:buClr>
                <a:schemeClr val="accent1"/>
              </a:buClr>
              <a:buSzPct val="85000"/>
              <a:buFont typeface="Wingdings" pitchFamily="2" charset="2"/>
              <a:buChar char="n"/>
            </a:pPr>
            <a:r>
              <a:rPr lang="en-US" sz="1800" b="0" dirty="0" smtClean="0"/>
              <a:t>Explore ways to combine these dynamical and statistical methods to create improved event sets</a:t>
            </a:r>
          </a:p>
          <a:p>
            <a:pPr marL="1146175" lvl="2" indent="-457200">
              <a:spcBef>
                <a:spcPct val="35000"/>
              </a:spcBef>
              <a:buClr>
                <a:schemeClr val="accent1"/>
              </a:buClr>
              <a:buSzPct val="85000"/>
              <a:buFont typeface="Wingdings" pitchFamily="2" charset="2"/>
              <a:buChar char="n"/>
            </a:pPr>
            <a:r>
              <a:rPr lang="en-GB" sz="1800" b="0" dirty="0" smtClean="0"/>
              <a:t>Goal of producing an adaptable damage index</a:t>
            </a:r>
            <a:endParaRPr lang="en-GB" sz="1800" b="0" dirty="0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477546" y="4191000"/>
            <a:ext cx="3878149" cy="1872619"/>
            <a:chOff x="700" y="480"/>
            <a:chExt cx="4260" cy="2057"/>
          </a:xfrm>
        </p:grpSpPr>
        <p:pic>
          <p:nvPicPr>
            <p:cNvPr id="7" name="Picture 8" descr="hurricane_model_resolu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8" y="480"/>
              <a:ext cx="4176" cy="2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1661" y="1584"/>
              <a:ext cx="185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  <a:buFont typeface="Symbol" pitchFamily="18" charset="2"/>
                <a:buNone/>
              </a:pPr>
              <a:r>
                <a:rPr lang="en-US" sz="800" b="1">
                  <a:solidFill>
                    <a:schemeClr val="bg1"/>
                  </a:solidFill>
                  <a:latin typeface="Arial Narrow" pitchFamily="34" charset="0"/>
                </a:rPr>
                <a:t>4km</a:t>
              </a: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1411" y="2016"/>
              <a:ext cx="236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  <a:buFont typeface="Symbol" pitchFamily="18" charset="2"/>
                <a:buNone/>
              </a:pPr>
              <a:r>
                <a:rPr lang="en-US" sz="800" b="1">
                  <a:solidFill>
                    <a:schemeClr val="bg1"/>
                  </a:solidFill>
                  <a:latin typeface="Arial Narrow" pitchFamily="34" charset="0"/>
                </a:rPr>
                <a:t>12km</a:t>
              </a: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994" y="2196"/>
              <a:ext cx="236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  <a:buFont typeface="Symbol" pitchFamily="18" charset="2"/>
                <a:buNone/>
              </a:pPr>
              <a:r>
                <a:rPr lang="en-US" sz="800" b="1">
                  <a:solidFill>
                    <a:schemeClr val="bg1"/>
                  </a:solidFill>
                  <a:latin typeface="Arial Narrow" pitchFamily="34" charset="0"/>
                </a:rPr>
                <a:t>36km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 rot="16200000">
              <a:off x="4245" y="1733"/>
              <a:ext cx="1308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  <a:buFont typeface="Symbol" pitchFamily="18" charset="2"/>
                <a:buNone/>
              </a:pPr>
              <a:r>
                <a:rPr lang="en-US" sz="800" b="1">
                  <a:solidFill>
                    <a:schemeClr val="tx1"/>
                  </a:solidFill>
                  <a:latin typeface="Arial Narrow" pitchFamily="34" charset="0"/>
                </a:rPr>
                <a:t>Image by Steve Dayo @UCAR</a:t>
              </a:r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>
              <a:off x="912" y="2448"/>
              <a:ext cx="3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 wrap="none" lIns="0" tIns="0" rIns="0" bIns="0" anchor="ctr"/>
            <a:lstStyle/>
            <a:p>
              <a:endParaRPr lang="en-US" sz="800"/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 flipH="1">
              <a:off x="768" y="672"/>
              <a:ext cx="0" cy="17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 wrap="none" lIns="0" tIns="0" rIns="0" bIns="0" anchor="ctr"/>
            <a:lstStyle/>
            <a:p>
              <a:endParaRPr lang="en-US" sz="800"/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 rot="16200000">
              <a:off x="359" y="1435"/>
              <a:ext cx="803" cy="1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  <a:buFont typeface="Symbol" pitchFamily="18" charset="2"/>
                <a:buNone/>
              </a:pPr>
              <a:r>
                <a:rPr lang="en-US" sz="800" b="1">
                  <a:solidFill>
                    <a:schemeClr val="tx1"/>
                  </a:solidFill>
                  <a:latin typeface="Arial Narrow" pitchFamily="34" charset="0"/>
                </a:rPr>
                <a:t>Global model data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OUR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b="1" cap="small" dirty="0" smtClean="0"/>
              <a:t>Understand</a:t>
            </a:r>
            <a:r>
              <a:rPr lang="en-US" b="1" dirty="0" smtClean="0"/>
              <a:t> </a:t>
            </a:r>
            <a:r>
              <a:rPr lang="en-US" dirty="0" smtClean="0"/>
              <a:t>the current science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b="1" cap="small" dirty="0" smtClean="0"/>
              <a:t>Predict</a:t>
            </a:r>
            <a:r>
              <a:rPr lang="en-US" cap="small" dirty="0" smtClean="0"/>
              <a:t> </a:t>
            </a:r>
            <a:r>
              <a:rPr lang="en-US" dirty="0" smtClean="0"/>
              <a:t>future climate with leading models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b="1" cap="small" dirty="0" smtClean="0"/>
              <a:t>Assess </a:t>
            </a:r>
            <a:r>
              <a:rPr lang="en-US" dirty="0" smtClean="0"/>
              <a:t>implications in a risk-based framework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b="1" cap="small" dirty="0" smtClean="0"/>
              <a:t>Consult </a:t>
            </a:r>
            <a:r>
              <a:rPr lang="en-US" dirty="0" smtClean="0"/>
              <a:t>with industry on management strategies</a:t>
            </a:r>
            <a:endParaRPr lang="en-US" dirty="0"/>
          </a:p>
        </p:txBody>
      </p:sp>
      <p:pic>
        <p:nvPicPr>
          <p:cNvPr id="15364" name="Picture 2" descr="Scripps_globeLogos_3lines_4color.gif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953000"/>
            <a:ext cx="23622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0" descr="PPT flag_sm"/>
          <p:cNvPicPr>
            <a:picLocks noChangeAspect="1" noChangeArrowheads="1"/>
          </p:cNvPicPr>
          <p:nvPr/>
        </p:nvPicPr>
        <p:blipFill>
          <a:blip r:embed="rId3" cstate="print"/>
          <a:srcRect l="52052" r="3978"/>
          <a:stretch>
            <a:fillRect/>
          </a:stretch>
        </p:blipFill>
        <p:spPr bwMode="auto">
          <a:xfrm>
            <a:off x="2057400" y="4953000"/>
            <a:ext cx="22145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/>
          </p:cNvSpPr>
          <p:nvPr>
            <p:ph type="title" idx="4294967295"/>
          </p:nvPr>
        </p:nvSpPr>
        <p:spPr>
          <a:xfrm>
            <a:off x="227013" y="31750"/>
            <a:ext cx="8229600" cy="882650"/>
          </a:xfrm>
        </p:spPr>
        <p:txBody>
          <a:bodyPr/>
          <a:lstStyle/>
          <a:p>
            <a:pPr>
              <a:defRPr/>
            </a:pPr>
            <a:r>
              <a:rPr lang="en-GB" cap="all" dirty="0"/>
              <a:t>Disclaimer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09799"/>
            <a:ext cx="7620000" cy="3649663"/>
          </a:xfrm>
          <a:noFill/>
        </p:spPr>
        <p:txBody>
          <a:bodyPr/>
          <a:lstStyle/>
          <a:p>
            <a:r>
              <a:rPr lang="en-GB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The </a:t>
            </a:r>
            <a:r>
              <a:rPr lang="en-GB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statements and opinions included in this </a:t>
            </a:r>
            <a:r>
              <a:rPr lang="en-GB" i="1" dirty="0" smtClean="0"/>
              <a:t>p</a:t>
            </a:r>
            <a:r>
              <a:rPr lang="en-GB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resentation </a:t>
            </a:r>
            <a:r>
              <a:rPr lang="en-GB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those of the individual speakers and do not necessarily represent the views of Willis Re Inc., its parent or sister companies, subsidiaries, affiliates, or its management.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752600" y="2286000"/>
            <a:ext cx="5334000" cy="1447800"/>
          </a:xfrm>
        </p:spPr>
        <p:txBody>
          <a:bodyPr/>
          <a:lstStyle/>
          <a:p>
            <a:pPr algn="ctr" eaLnBrk="1" hangingPunct="1"/>
            <a:r>
              <a:rPr lang="en-US" smtClean="0"/>
              <a:t>“WHAT IS YOUR OPINION?”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CLIMATE CHANGE “DEBATE”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spcBef>
                <a:spcPct val="50000"/>
              </a:spcBef>
              <a:buFont typeface="Times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Calibri" pitchFamily="34" charset="0"/>
              </a:rPr>
              <a:t>A. Global warming is simply not occurring</a:t>
            </a:r>
          </a:p>
          <a:p>
            <a:pPr marL="457200" indent="-457200" eaLnBrk="1" hangingPunct="1">
              <a:spcBef>
                <a:spcPct val="50000"/>
              </a:spcBef>
              <a:buFont typeface="Times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Calibri" pitchFamily="34" charset="0"/>
              </a:rPr>
              <a:t>B. If global warming is occurring, we don't know why</a:t>
            </a:r>
          </a:p>
          <a:p>
            <a:pPr marL="457200" indent="-457200" eaLnBrk="1" hangingPunct="1">
              <a:spcBef>
                <a:spcPct val="50000"/>
              </a:spcBef>
              <a:buFont typeface="Times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Calibri" pitchFamily="34" charset="0"/>
              </a:rPr>
              <a:t>C. We do know, however, that it is not caused by humans</a:t>
            </a:r>
          </a:p>
          <a:p>
            <a:pPr marL="457200" indent="-457200" eaLnBrk="1" hangingPunct="1">
              <a:spcBef>
                <a:spcPct val="50000"/>
              </a:spcBef>
              <a:buFont typeface="Times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Calibri" pitchFamily="34" charset="0"/>
              </a:rPr>
              <a:t>D. Even if people cause it, global warming is not bad</a:t>
            </a:r>
          </a:p>
          <a:p>
            <a:pPr marL="457200" indent="-457200" eaLnBrk="1" hangingPunct="1">
              <a:spcBef>
                <a:spcPct val="50000"/>
              </a:spcBef>
              <a:buFont typeface="Times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Calibri" pitchFamily="34" charset="0"/>
              </a:rPr>
              <a:t>E.  In any event, global warming cannot be stopped</a:t>
            </a:r>
            <a:endParaRPr lang="en-US" smtClean="0"/>
          </a:p>
        </p:txBody>
      </p:sp>
      <p:pic>
        <p:nvPicPr>
          <p:cNvPr id="7172" name="Picture 2" descr="Scripps_globeLogos_3lines_4color.gif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0"/>
            <a:ext cx="23622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INTERESTS IN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4495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Financial risks</a:t>
            </a:r>
            <a:r>
              <a:rPr lang="en-US" sz="1600" dirty="0" smtClean="0"/>
              <a:t> (property catastrophe, investment returns, cap and trade…)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Costs of business</a:t>
            </a:r>
            <a:r>
              <a:rPr lang="en-US" sz="1600" dirty="0" smtClean="0"/>
              <a:t> (reporting and state/federal/global regulation…)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Litigation risk </a:t>
            </a:r>
            <a:r>
              <a:rPr lang="en-US" sz="1600" dirty="0" smtClean="0"/>
              <a:t>(D&amp;O, pollution liability …)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Market demands</a:t>
            </a:r>
            <a:r>
              <a:rPr lang="en-US" sz="1600" dirty="0" smtClean="0"/>
              <a:t> (buyers, suppliers, employees…)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Investor demands</a:t>
            </a:r>
            <a:r>
              <a:rPr lang="en-US" sz="1600" dirty="0" smtClean="0"/>
              <a:t> (SEC, CDP…)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Competitive forces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New markets and products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Social responsibility / reputation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7694" y="5638800"/>
            <a:ext cx="819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External Forces or Opportunities? – </a:t>
            </a:r>
            <a:r>
              <a:rPr lang="en-US" i="1" dirty="0" smtClean="0"/>
              <a:t>a matter of perspective</a:t>
            </a:r>
            <a:endParaRPr lang="en-US" i="1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Physical risk - from direct impacts of Climate Change</a:t>
            </a:r>
          </a:p>
          <a:p>
            <a:pPr eaLnBrk="1" hangingPunct="1"/>
            <a:r>
              <a:rPr lang="en-US" dirty="0" smtClean="0"/>
              <a:t>Litigation risk – happening in US now, but not sticking</a:t>
            </a:r>
          </a:p>
          <a:p>
            <a:pPr eaLnBrk="1" hangingPunct="1"/>
            <a:r>
              <a:rPr lang="en-US" dirty="0" smtClean="0"/>
              <a:t>Competitive risk – change from carbon intensive processes &amp; products</a:t>
            </a:r>
          </a:p>
          <a:p>
            <a:pPr eaLnBrk="1" hangingPunct="1"/>
            <a:r>
              <a:rPr lang="en-US" dirty="0" smtClean="0"/>
              <a:t>Reputation risk – real or perceived lack of response to Climate Change</a:t>
            </a:r>
          </a:p>
          <a:p>
            <a:pPr eaLnBrk="1" hangingPunct="1"/>
            <a:r>
              <a:rPr lang="en-US" dirty="0" smtClean="0"/>
              <a:t>Regulatory risk – federal and global regulation </a:t>
            </a:r>
          </a:p>
          <a:p>
            <a:pPr eaLnBrk="1" hangingPunct="1"/>
            <a:r>
              <a:rPr lang="en-US" dirty="0" smtClean="0"/>
              <a:t>Financial risk – associated with Cap &amp; Trade market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INSURER CLIMATE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724400" cy="44958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Awareness of external stakeholders positions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Targeted product design based on changes in consumer behavior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“Green buildings”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Liability coverage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Pay-as-you-drive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CCS project coverage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Portfolio risk assessments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432388-29E2-4189-8854-EE8288A18D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7500" t="21000" r="48125" b="18000"/>
          <a:stretch>
            <a:fillRect/>
          </a:stretch>
        </p:blipFill>
        <p:spPr bwMode="auto">
          <a:xfrm>
            <a:off x="5067925" y="1752600"/>
            <a:ext cx="38474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5867400"/>
            <a:ext cx="2565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Mills / CERES, 2009</a:t>
            </a:r>
            <a:endParaRPr lang="en-US" sz="1400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NAIC CLIMATE DISCLUSURE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00200"/>
            <a:ext cx="4572000" cy="4495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submit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 to domestic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regulator by May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8 question, qualitative survey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ea typeface="+mn-ea"/>
                <a:cs typeface="+mn-cs"/>
              </a:rPr>
              <a:t>Approx. 300 insurers meet reporting requirements by 2011</a:t>
            </a:r>
          </a:p>
          <a:p>
            <a:endParaRPr lang="en-US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Property Casualty Insurers Association of America, Jan. 8, 2010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dirty="0" smtClean="0"/>
              <a:t>	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“Our members’ concerns still resides in the intent of this effort and regulators’ responsibility and ability to ensure that such a survey, administered under their regulatory authority, is facilitated for the sole purpose and benefit of insurance consumers, insurer solvency and a competitive marketplace.”</a:t>
            </a:r>
            <a:endParaRPr lang="en-US" sz="16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b="3609"/>
          <a:stretch>
            <a:fillRect/>
          </a:stretch>
        </p:blipFill>
        <p:spPr bwMode="auto">
          <a:xfrm>
            <a:off x="228600" y="1600200"/>
            <a:ext cx="3581400" cy="4495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B9EE3B8-8209-461A-929B-8ABB0BE67B91}" type="slidenum">
              <a:rPr lang="en-US"/>
              <a:pPr/>
              <a:t>9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553200" cy="1447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LARGEST INSURANCE COLLABORATION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229600" cy="4495800"/>
          </a:xfrm>
        </p:spPr>
        <p:txBody>
          <a:bodyPr/>
          <a:lstStyle/>
          <a:p>
            <a:pPr marL="688975" lvl="1" indent="-457200" eaLnBrk="1" hangingPunct="1"/>
            <a:r>
              <a:rPr lang="en-US" dirty="0" smtClean="0"/>
              <a:t>Over 30 member institutions in the WRN</a:t>
            </a:r>
          </a:p>
        </p:txBody>
      </p:sp>
      <p:pic>
        <p:nvPicPr>
          <p:cNvPr id="1026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314412"/>
            <a:ext cx="6934200" cy="370538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2521" t="8696" r="14435" b="7246"/>
          <a:stretch>
            <a:fillRect/>
          </a:stretch>
        </p:blipFill>
        <p:spPr bwMode="auto">
          <a:xfrm>
            <a:off x="6858000" y="76200"/>
            <a:ext cx="2209800" cy="18312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lis Re Standard template_ v1">
  <a:themeElements>
    <a:clrScheme name="Willis Re Standard template_ v1 1">
      <a:dk1>
        <a:srgbClr val="132647"/>
      </a:dk1>
      <a:lt1>
        <a:srgbClr val="FFFFFF"/>
      </a:lt1>
      <a:dk2>
        <a:srgbClr val="C40811"/>
      </a:dk2>
      <a:lt2>
        <a:srgbClr val="9FB8E5"/>
      </a:lt2>
      <a:accent1>
        <a:srgbClr val="E7B933"/>
      </a:accent1>
      <a:accent2>
        <a:srgbClr val="42516C"/>
      </a:accent2>
      <a:accent3>
        <a:srgbClr val="FFFFFF"/>
      </a:accent3>
      <a:accent4>
        <a:srgbClr val="0E1F3B"/>
      </a:accent4>
      <a:accent5>
        <a:srgbClr val="F1D9AD"/>
      </a:accent5>
      <a:accent6>
        <a:srgbClr val="3B4961"/>
      </a:accent6>
      <a:hlink>
        <a:srgbClr val="C7BEB6"/>
      </a:hlink>
      <a:folHlink>
        <a:srgbClr val="4F8B6D"/>
      </a:folHlink>
    </a:clrScheme>
    <a:fontScheme name="Willis Re Standard template_ v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161D4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161D4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illis Re Standard template_ v1 1">
        <a:dk1>
          <a:srgbClr val="132647"/>
        </a:dk1>
        <a:lt1>
          <a:srgbClr val="FFFFFF"/>
        </a:lt1>
        <a:dk2>
          <a:srgbClr val="C40811"/>
        </a:dk2>
        <a:lt2>
          <a:srgbClr val="9FB8E5"/>
        </a:lt2>
        <a:accent1>
          <a:srgbClr val="E7B933"/>
        </a:accent1>
        <a:accent2>
          <a:srgbClr val="42516C"/>
        </a:accent2>
        <a:accent3>
          <a:srgbClr val="FFFFFF"/>
        </a:accent3>
        <a:accent4>
          <a:srgbClr val="0E1F3B"/>
        </a:accent4>
        <a:accent5>
          <a:srgbClr val="F1D9AD"/>
        </a:accent5>
        <a:accent6>
          <a:srgbClr val="3B4961"/>
        </a:accent6>
        <a:hlink>
          <a:srgbClr val="C7BEB6"/>
        </a:hlink>
        <a:folHlink>
          <a:srgbClr val="4F8B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Willis Standard Design">
  <a:themeElements>
    <a:clrScheme name="2_Willis Standard Design 1">
      <a:dk1>
        <a:srgbClr val="7F7263"/>
      </a:dk1>
      <a:lt1>
        <a:srgbClr val="FFFFFF"/>
      </a:lt1>
      <a:dk2>
        <a:srgbClr val="132647"/>
      </a:dk2>
      <a:lt2>
        <a:srgbClr val="C7BEB6"/>
      </a:lt2>
      <a:accent1>
        <a:srgbClr val="E1A800"/>
      </a:accent1>
      <a:accent2>
        <a:srgbClr val="42516C"/>
      </a:accent2>
      <a:accent3>
        <a:srgbClr val="AAACB1"/>
      </a:accent3>
      <a:accent4>
        <a:srgbClr val="DADADA"/>
      </a:accent4>
      <a:accent5>
        <a:srgbClr val="EED1AA"/>
      </a:accent5>
      <a:accent6>
        <a:srgbClr val="3B4961"/>
      </a:accent6>
      <a:hlink>
        <a:srgbClr val="8C060C"/>
      </a:hlink>
      <a:folHlink>
        <a:srgbClr val="D45121"/>
      </a:folHlink>
    </a:clrScheme>
    <a:fontScheme name="2_Willis Standard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161D4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161D4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illis Standard Design 1">
        <a:dk1>
          <a:srgbClr val="7F7263"/>
        </a:dk1>
        <a:lt1>
          <a:srgbClr val="FFFFFF"/>
        </a:lt1>
        <a:dk2>
          <a:srgbClr val="132647"/>
        </a:dk2>
        <a:lt2>
          <a:srgbClr val="C7BEB6"/>
        </a:lt2>
        <a:accent1>
          <a:srgbClr val="E1A800"/>
        </a:accent1>
        <a:accent2>
          <a:srgbClr val="42516C"/>
        </a:accent2>
        <a:accent3>
          <a:srgbClr val="AAACB1"/>
        </a:accent3>
        <a:accent4>
          <a:srgbClr val="DADADA"/>
        </a:accent4>
        <a:accent5>
          <a:srgbClr val="EED1AA"/>
        </a:accent5>
        <a:accent6>
          <a:srgbClr val="3B4961"/>
        </a:accent6>
        <a:hlink>
          <a:srgbClr val="8C060C"/>
        </a:hlink>
        <a:folHlink>
          <a:srgbClr val="D451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132647"/>
      </a:dk1>
      <a:lt1>
        <a:srgbClr val="FFFFFF"/>
      </a:lt1>
      <a:dk2>
        <a:srgbClr val="C40811"/>
      </a:dk2>
      <a:lt2>
        <a:srgbClr val="9FB8E5"/>
      </a:lt2>
      <a:accent1>
        <a:srgbClr val="E7B933"/>
      </a:accent1>
      <a:accent2>
        <a:srgbClr val="42516C"/>
      </a:accent2>
      <a:accent3>
        <a:srgbClr val="FFFFFF"/>
      </a:accent3>
      <a:accent4>
        <a:srgbClr val="0E1F3B"/>
      </a:accent4>
      <a:accent5>
        <a:srgbClr val="F1D9AD"/>
      </a:accent5>
      <a:accent6>
        <a:srgbClr val="3B4961"/>
      </a:accent6>
      <a:hlink>
        <a:srgbClr val="C7BEB6"/>
      </a:hlink>
      <a:folHlink>
        <a:srgbClr val="4F8B6D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161D4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161D4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132647"/>
        </a:dk1>
        <a:lt1>
          <a:srgbClr val="FFFFFF"/>
        </a:lt1>
        <a:dk2>
          <a:srgbClr val="C40811"/>
        </a:dk2>
        <a:lt2>
          <a:srgbClr val="9FB8E5"/>
        </a:lt2>
        <a:accent1>
          <a:srgbClr val="E7B933"/>
        </a:accent1>
        <a:accent2>
          <a:srgbClr val="42516C"/>
        </a:accent2>
        <a:accent3>
          <a:srgbClr val="FFFFFF"/>
        </a:accent3>
        <a:accent4>
          <a:srgbClr val="0E1F3B"/>
        </a:accent4>
        <a:accent5>
          <a:srgbClr val="F1D9AD"/>
        </a:accent5>
        <a:accent6>
          <a:srgbClr val="3B4961"/>
        </a:accent6>
        <a:hlink>
          <a:srgbClr val="C7BEB6"/>
        </a:hlink>
        <a:folHlink>
          <a:srgbClr val="4F8B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10468</TotalTime>
  <Words>508</Words>
  <Application>Microsoft Office PowerPoint</Application>
  <PresentationFormat>Letter Paper (8.5x11 in)</PresentationFormat>
  <Paragraphs>84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Black</vt:lpstr>
      <vt:lpstr>Wingdings</vt:lpstr>
      <vt:lpstr>Symbol</vt:lpstr>
      <vt:lpstr>Arial Narrow</vt:lpstr>
      <vt:lpstr>Georgia</vt:lpstr>
      <vt:lpstr>Calibri</vt:lpstr>
      <vt:lpstr>Times</vt:lpstr>
      <vt:lpstr>Willis Re Standard template_ v1</vt:lpstr>
      <vt:lpstr>2_Willis Standard Design</vt:lpstr>
      <vt:lpstr>Custom Design</vt:lpstr>
      <vt:lpstr>Moving From Debate to Action</vt:lpstr>
      <vt:lpstr>Disclaimer</vt:lpstr>
      <vt:lpstr>“WHAT IS YOUR OPINION?”</vt:lpstr>
      <vt:lpstr>THE CLIMATE CHANGE “DEBATE”</vt:lpstr>
      <vt:lpstr>BUSINESS INTERESTS IN CLIMATE CHANGE</vt:lpstr>
      <vt:lpstr>Slide 6</vt:lpstr>
      <vt:lpstr>EXAMPLES OF INSURER CLIMATE ACTIVITIES</vt:lpstr>
      <vt:lpstr>NAIC CLIMATE DISCLUSURE SURVEY</vt:lpstr>
      <vt:lpstr>LARGEST INSURANCE COLLABORATION</vt:lpstr>
      <vt:lpstr>TWO PARALLEL TRACKS OF RESEARCH</vt:lpstr>
      <vt:lpstr>GLOBAL TROPICAL CYCLONE RESEARCH</vt:lpstr>
      <vt:lpstr>REGIONAL IMPLICATIONS OF CLIMATE CHANGE</vt:lpstr>
      <vt:lpstr>OUR GOALS</vt:lpstr>
    </vt:vector>
  </TitlesOfParts>
  <Company>Willis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McCutcheo_cl</dc:creator>
  <cp:lastModifiedBy>beatty_ky</cp:lastModifiedBy>
  <cp:revision>815</cp:revision>
  <dcterms:created xsi:type="dcterms:W3CDTF">2006-04-05T17:16:00Z</dcterms:created>
  <dcterms:modified xsi:type="dcterms:W3CDTF">2010-03-20T19:16:33Z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-1337268606</vt:i4>
  </property>
  <property fmtid="{D5CDD505-2E9C-101B-9397-08002B2CF9AE}" pid="3" name="_NewReviewCycle">
    <vt:lpwstr/>
  </property>
  <property fmtid="{D5CDD505-2E9C-101B-9397-08002B2CF9AE}" pid="4" name="_EmailSubject">
    <vt:lpwstr>Climate Change Adaptation Meeting Information</vt:lpwstr>
  </property>
  <property fmtid="{D5CDD505-2E9C-101B-9397-08002B2CF9AE}" pid="5" name="_AuthorEmail">
    <vt:lpwstr>Kyle.Beatty@willis.com</vt:lpwstr>
  </property>
  <property fmtid="{D5CDD505-2E9C-101B-9397-08002B2CF9AE}" pid="6" name="_AuthorEmailDisplayName">
    <vt:lpwstr>Beatty, Kyle</vt:lpwstr>
  </property>
</Properties>
</file>