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111_C5C2550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1"/>
  </p:notesMasterIdLst>
  <p:sldIdLst>
    <p:sldId id="256" r:id="rId4"/>
    <p:sldId id="261" r:id="rId5"/>
    <p:sldId id="266" r:id="rId6"/>
    <p:sldId id="262" r:id="rId7"/>
    <p:sldId id="264" r:id="rId8"/>
    <p:sldId id="267" r:id="rId9"/>
    <p:sldId id="269" r:id="rId10"/>
    <p:sldId id="2147472399" r:id="rId11"/>
    <p:sldId id="263" r:id="rId12"/>
    <p:sldId id="268" r:id="rId13"/>
    <p:sldId id="2147472398" r:id="rId14"/>
    <p:sldId id="259" r:id="rId15"/>
    <p:sldId id="2147472400" r:id="rId16"/>
    <p:sldId id="270" r:id="rId17"/>
    <p:sldId id="272" r:id="rId18"/>
    <p:sldId id="273" r:id="rId19"/>
    <p:sldId id="258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92571D-09CD-FA8F-1E74-21653EB52F7E}" name="Ron Shaw" initials="RS" userId="S::rshaw@resource-innovations.com::e369df4a-64a1-48cc-851c-77fbf2619e6a" providerId="AD"/>
  <p188:author id="{C6C1554E-C22D-A882-E967-0873BBFE88EB}" name="Lightman, Taylor" initials="LT" userId="S::tlightman@pa.gov::6e82292a-b432-42c2-ba5a-d864e43746e7" providerId="AD"/>
  <p188:author id="{3E3FA054-74E2-F989-7D2D-E90C1241E160}" name="Carley Macneill" initials="CM" userId="S::cmacneill@b-l-n.com::a8435951-37c8-47c4-ad55-3578a7e27268" providerId="AD"/>
  <p188:author id="{52576DCD-8670-9843-8F08-3C0598237FC2}" name="Kunsch, Heidi" initials="KH" userId="S::hekunsch@pa.gov::b53e8505-893a-4f8d-9538-e132c5ee58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8/10/relationships/authors" Target="authors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omments/modernComment_111_C5C255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DEB564-7105-4B88-9B4E-0CB90A49243A}" authorId="{C6C1554E-C22D-A882-E967-0873BBFE88EB}" created="2024-09-27T20:05:18.520">
    <pc:sldMkLst xmlns:pc="http://schemas.microsoft.com/office/powerpoint/2013/main/command">
      <pc:docMk/>
      <pc:sldMk cId="3317847301" sldId="273"/>
    </pc:sldMkLst>
    <p188:txBody>
      <a:bodyPr/>
      <a:lstStyle/>
      <a:p>
        <a:r>
          <a:rPr lang="en-US"/>
          <a:t>we need to establish a qr code to the survey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9861C-2284-4509-A968-3206C641FD4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D79D47-0C87-4E3D-AAC3-208021B90E42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Low-income Home Energy Assistance Program (LIHEAP)</a:t>
          </a:r>
        </a:p>
      </dgm:t>
    </dgm:pt>
    <dgm:pt modelId="{F634E1A3-1542-4325-8247-E7AC6E5B6B11}" type="parTrans" cxnId="{4601A478-A7EF-46D3-9353-A4A7DF1DE2A9}">
      <dgm:prSet/>
      <dgm:spPr/>
      <dgm:t>
        <a:bodyPr/>
        <a:lstStyle/>
        <a:p>
          <a:endParaRPr lang="en-US"/>
        </a:p>
      </dgm:t>
    </dgm:pt>
    <dgm:pt modelId="{757ABA69-F335-45EF-84E6-2BC578521DD0}" type="sibTrans" cxnId="{4601A478-A7EF-46D3-9353-A4A7DF1DE2A9}">
      <dgm:prSet/>
      <dgm:spPr/>
      <dgm:t>
        <a:bodyPr/>
        <a:lstStyle/>
        <a:p>
          <a:endParaRPr lang="en-US"/>
        </a:p>
      </dgm:t>
    </dgm:pt>
    <dgm:pt modelId="{C62E3CBE-D259-4DF1-8E77-CDF44F4FB51E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Medicaid</a:t>
          </a:r>
        </a:p>
      </dgm:t>
    </dgm:pt>
    <dgm:pt modelId="{1A6BE7D6-02B1-4997-80F5-B7BA23723455}" type="parTrans" cxnId="{D127BFEC-C832-4F58-B964-167A3CAA05D2}">
      <dgm:prSet/>
      <dgm:spPr/>
      <dgm:t>
        <a:bodyPr/>
        <a:lstStyle/>
        <a:p>
          <a:endParaRPr lang="en-US"/>
        </a:p>
      </dgm:t>
    </dgm:pt>
    <dgm:pt modelId="{B0DA758B-B60A-4754-962C-8FC6D1CFA5A7}" type="sibTrans" cxnId="{D127BFEC-C832-4F58-B964-167A3CAA05D2}">
      <dgm:prSet/>
      <dgm:spPr/>
      <dgm:t>
        <a:bodyPr/>
        <a:lstStyle/>
        <a:p>
          <a:endParaRPr lang="en-US"/>
        </a:p>
      </dgm:t>
    </dgm:pt>
    <dgm:pt modelId="{747EF611-C5AC-4FE2-BB11-CCF9DF81B4D2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 Food Assistance Program </a:t>
          </a:r>
          <a:r>
            <a:rPr lang="fr-FR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(SNAP)</a:t>
          </a:r>
          <a:endParaRPr lang="en-US" sz="1400" b="0" i="0">
            <a:latin typeface="Source Sans Pro" panose="020B0503030403020204" pitchFamily="34" charset="0"/>
            <a:ea typeface="Source Sans Pro" panose="020B0503030403020204" pitchFamily="34" charset="0"/>
          </a:endParaRPr>
        </a:p>
      </dgm:t>
    </dgm:pt>
    <dgm:pt modelId="{F62A410C-46B9-47F4-8248-88322F3E2DFE}" type="parTrans" cxnId="{DA0B0AB9-A568-4A52-A7B2-16DE49657D63}">
      <dgm:prSet/>
      <dgm:spPr/>
      <dgm:t>
        <a:bodyPr/>
        <a:lstStyle/>
        <a:p>
          <a:endParaRPr lang="en-US"/>
        </a:p>
      </dgm:t>
    </dgm:pt>
    <dgm:pt modelId="{21D71590-B25F-44B9-8444-BF34527A3D17}" type="sibTrans" cxnId="{DA0B0AB9-A568-4A52-A7B2-16DE49657D63}">
      <dgm:prSet/>
      <dgm:spPr/>
      <dgm:t>
        <a:bodyPr/>
        <a:lstStyle/>
        <a:p>
          <a:endParaRPr lang="en-US"/>
        </a:p>
      </dgm:t>
    </dgm:pt>
    <dgm:pt modelId="{445075A9-4EBA-42B1-A8EF-1C13E6C55CA4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Head Start</a:t>
          </a:r>
        </a:p>
      </dgm:t>
    </dgm:pt>
    <dgm:pt modelId="{14BE2F82-3AF4-45E7-8634-1DB5AAF05858}" type="parTrans" cxnId="{EB237CE4-E81F-4E6B-906A-D4942F98AD01}">
      <dgm:prSet/>
      <dgm:spPr/>
      <dgm:t>
        <a:bodyPr/>
        <a:lstStyle/>
        <a:p>
          <a:endParaRPr lang="en-US"/>
        </a:p>
      </dgm:t>
    </dgm:pt>
    <dgm:pt modelId="{8671E9AA-8189-409B-B2C5-65DB988A7229}" type="sibTrans" cxnId="{EB237CE4-E81F-4E6B-906A-D4942F98AD01}">
      <dgm:prSet/>
      <dgm:spPr/>
      <dgm:t>
        <a:bodyPr/>
        <a:lstStyle/>
        <a:p>
          <a:endParaRPr lang="en-US"/>
        </a:p>
      </dgm:t>
    </dgm:pt>
    <dgm:pt modelId="{96A00405-8BC5-45E2-A37C-C5BCF6ED13D1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Lifeline for Affordable Communications </a:t>
          </a:r>
        </a:p>
      </dgm:t>
    </dgm:pt>
    <dgm:pt modelId="{09735557-167D-4418-A789-29ECB000DDF4}" type="parTrans" cxnId="{7A47785D-AD6A-44A8-99E0-7DAEB62B9680}">
      <dgm:prSet/>
      <dgm:spPr/>
      <dgm:t>
        <a:bodyPr/>
        <a:lstStyle/>
        <a:p>
          <a:endParaRPr lang="en-US"/>
        </a:p>
      </dgm:t>
    </dgm:pt>
    <dgm:pt modelId="{7A3B3289-E6D8-48CE-8C5E-DE15A48FDDA4}" type="sibTrans" cxnId="{7A47785D-AD6A-44A8-99E0-7DAEB62B9680}">
      <dgm:prSet/>
      <dgm:spPr/>
      <dgm:t>
        <a:bodyPr/>
        <a:lstStyle/>
        <a:p>
          <a:endParaRPr lang="en-US"/>
        </a:p>
      </dgm:t>
    </dgm:pt>
    <dgm:pt modelId="{A1289AFE-7AA1-4B21-B922-4BEE6D4A4D91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National School Lunch Program (NSLP)  </a:t>
          </a:r>
        </a:p>
      </dgm:t>
    </dgm:pt>
    <dgm:pt modelId="{87F398A9-4A96-48C8-9011-19A50AD0C970}" type="parTrans" cxnId="{A059F404-96C4-4307-8DE9-EB294380D9AB}">
      <dgm:prSet/>
      <dgm:spPr/>
      <dgm:t>
        <a:bodyPr/>
        <a:lstStyle/>
        <a:p>
          <a:endParaRPr lang="en-US"/>
        </a:p>
      </dgm:t>
    </dgm:pt>
    <dgm:pt modelId="{1B0B344F-3CA6-4D6E-83BE-3517C2349543}" type="sibTrans" cxnId="{A059F404-96C4-4307-8DE9-EB294380D9AB}">
      <dgm:prSet/>
      <dgm:spPr/>
      <dgm:t>
        <a:bodyPr/>
        <a:lstStyle/>
        <a:p>
          <a:endParaRPr lang="en-US"/>
        </a:p>
      </dgm:t>
    </dgm:pt>
    <dgm:pt modelId="{782B86AE-3DF7-41F5-89F8-7C1470FA0052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Housing Improvement Program (HIP)</a:t>
          </a:r>
        </a:p>
      </dgm:t>
    </dgm:pt>
    <dgm:pt modelId="{9E7EFB53-2144-4E44-B664-DEBED00B286A}" type="parTrans" cxnId="{00D9A11A-2D21-452F-94BA-20D9F54DC0E6}">
      <dgm:prSet/>
      <dgm:spPr/>
      <dgm:t>
        <a:bodyPr/>
        <a:lstStyle/>
        <a:p>
          <a:endParaRPr lang="en-US"/>
        </a:p>
      </dgm:t>
    </dgm:pt>
    <dgm:pt modelId="{5E05E4C6-AE0B-4B82-83C8-91F9F254D5D9}" type="sibTrans" cxnId="{00D9A11A-2D21-452F-94BA-20D9F54DC0E6}">
      <dgm:prSet/>
      <dgm:spPr/>
      <dgm:t>
        <a:bodyPr/>
        <a:lstStyle/>
        <a:p>
          <a:endParaRPr lang="en-US"/>
        </a:p>
      </dgm:t>
    </dgm:pt>
    <dgm:pt modelId="{C1C390BF-51F0-432A-A61C-868114ACF6A2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Housing Opportunities for Persons with AIDS</a:t>
          </a:r>
        </a:p>
      </dgm:t>
    </dgm:pt>
    <dgm:pt modelId="{21B2A5A3-DDF5-4012-974F-5148C7603BDC}" type="parTrans" cxnId="{5FA27208-E42B-4007-8E78-DC8C2200B969}">
      <dgm:prSet/>
      <dgm:spPr/>
      <dgm:t>
        <a:bodyPr/>
        <a:lstStyle/>
        <a:p>
          <a:endParaRPr lang="en-US"/>
        </a:p>
      </dgm:t>
    </dgm:pt>
    <dgm:pt modelId="{0178E129-7ED5-45B6-9BA8-3B37DA73A236}" type="sibTrans" cxnId="{5FA27208-E42B-4007-8E78-DC8C2200B969}">
      <dgm:prSet/>
      <dgm:spPr/>
      <dgm:t>
        <a:bodyPr/>
        <a:lstStyle/>
        <a:p>
          <a:endParaRPr lang="en-US"/>
        </a:p>
      </dgm:t>
    </dgm:pt>
    <dgm:pt modelId="{6218C3C9-9053-4EE6-A880-687FAD85021A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Supplemental Security Income (SSI) </a:t>
          </a:r>
        </a:p>
      </dgm:t>
    </dgm:pt>
    <dgm:pt modelId="{2549CA0E-8B5C-42C0-ADD4-E35E4DE1946F}" type="parTrans" cxnId="{212E7933-B4C5-4076-BE83-426592CF34F6}">
      <dgm:prSet/>
      <dgm:spPr/>
      <dgm:t>
        <a:bodyPr/>
        <a:lstStyle/>
        <a:p>
          <a:endParaRPr lang="en-US"/>
        </a:p>
      </dgm:t>
    </dgm:pt>
    <dgm:pt modelId="{6FB4A073-6DEF-427A-AF57-960BD7778DFD}" type="sibTrans" cxnId="{212E7933-B4C5-4076-BE83-426592CF34F6}">
      <dgm:prSet/>
      <dgm:spPr/>
      <dgm:t>
        <a:bodyPr/>
        <a:lstStyle/>
        <a:p>
          <a:endParaRPr lang="en-US"/>
        </a:p>
      </dgm:t>
    </dgm:pt>
    <dgm:pt modelId="{FFBD25E6-32FC-4D95-B950-58B70D24E2DD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Home Weatherization Assistance Program (aka WAP)</a:t>
          </a:r>
        </a:p>
      </dgm:t>
    </dgm:pt>
    <dgm:pt modelId="{8C833366-8AC0-4890-B3CF-0BBF7B8772D1}" type="parTrans" cxnId="{9DF46D4E-BEA1-402B-86F1-329A93ACAAD6}">
      <dgm:prSet/>
      <dgm:spPr/>
      <dgm:t>
        <a:bodyPr/>
        <a:lstStyle/>
        <a:p>
          <a:endParaRPr lang="en-US"/>
        </a:p>
      </dgm:t>
    </dgm:pt>
    <dgm:pt modelId="{3CF8F0B8-1045-4450-8319-77A30F8A3D4D}" type="sibTrans" cxnId="{9DF46D4E-BEA1-402B-86F1-329A93ACAAD6}">
      <dgm:prSet/>
      <dgm:spPr/>
      <dgm:t>
        <a:bodyPr/>
        <a:lstStyle/>
        <a:p>
          <a:endParaRPr lang="en-US"/>
        </a:p>
      </dgm:t>
    </dgm:pt>
    <dgm:pt modelId="{EC311E82-FEA1-48F4-AD20-3C4DD26B2B17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Women, Infants &amp; Children (WIC)</a:t>
          </a:r>
        </a:p>
      </dgm:t>
    </dgm:pt>
    <dgm:pt modelId="{A53433D8-C83D-424E-B5F0-4A18F51C619B}" type="parTrans" cxnId="{42E29879-4096-4F8B-A487-9ACDF95EAA32}">
      <dgm:prSet/>
      <dgm:spPr/>
      <dgm:t>
        <a:bodyPr/>
        <a:lstStyle/>
        <a:p>
          <a:endParaRPr lang="en-US"/>
        </a:p>
      </dgm:t>
    </dgm:pt>
    <dgm:pt modelId="{0D92C2B0-099E-40FD-A539-8C34B4F038C8}" type="sibTrans" cxnId="{42E29879-4096-4F8B-A487-9ACDF95EAA32}">
      <dgm:prSet/>
      <dgm:spPr/>
      <dgm:t>
        <a:bodyPr/>
        <a:lstStyle/>
        <a:p>
          <a:endParaRPr lang="en-US"/>
        </a:p>
      </dgm:t>
    </dgm:pt>
    <dgm:pt modelId="{976A41C3-9412-4E80-8102-272E661B0BA0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Asset Limited Income Constrained Employed (ALICE)</a:t>
          </a:r>
        </a:p>
      </dgm:t>
    </dgm:pt>
    <dgm:pt modelId="{FD0B292F-C115-41F4-AF9F-68AF7758DCDF}" type="parTrans" cxnId="{67DE88EF-400F-41A7-8633-4FE27D4FB330}">
      <dgm:prSet/>
      <dgm:spPr/>
      <dgm:t>
        <a:bodyPr/>
        <a:lstStyle/>
        <a:p>
          <a:endParaRPr lang="en-US"/>
        </a:p>
      </dgm:t>
    </dgm:pt>
    <dgm:pt modelId="{928C2C38-80C1-47B2-BD85-127099B75484}" type="sibTrans" cxnId="{67DE88EF-400F-41A7-8633-4FE27D4FB330}">
      <dgm:prSet/>
      <dgm:spPr/>
      <dgm:t>
        <a:bodyPr/>
        <a:lstStyle/>
        <a:p>
          <a:endParaRPr lang="en-US"/>
        </a:p>
      </dgm:t>
    </dgm:pt>
    <dgm:pt modelId="{EC80FE72-DF5F-4B8D-BC2B-C081B3267089}">
      <dgm:prSet custT="1"/>
      <dgm:spPr>
        <a:solidFill>
          <a:schemeClr val="tx1"/>
        </a:solidFill>
      </dgm:spPr>
      <dgm:t>
        <a:bodyPr/>
        <a:lstStyle/>
        <a:p>
          <a:r>
            <a:rPr lang="en-US" sz="1400" b="0" i="0">
              <a:latin typeface="Source Sans Pro" panose="020B0503030403020204" pitchFamily="34" charset="0"/>
              <a:ea typeface="Source Sans Pro" panose="020B0503030403020204" pitchFamily="34" charset="0"/>
            </a:rPr>
            <a:t>Public Housing Authorities </a:t>
          </a:r>
        </a:p>
      </dgm:t>
    </dgm:pt>
    <dgm:pt modelId="{CE1CFF5C-9286-4770-B4FD-9F8F1C168D8A}" type="parTrans" cxnId="{72585AC3-B018-4CC8-9C63-8F135643CA20}">
      <dgm:prSet/>
      <dgm:spPr/>
      <dgm:t>
        <a:bodyPr/>
        <a:lstStyle/>
        <a:p>
          <a:endParaRPr lang="en-US"/>
        </a:p>
      </dgm:t>
    </dgm:pt>
    <dgm:pt modelId="{7859E499-7FED-4182-B221-5EA2E44ECD9F}" type="sibTrans" cxnId="{72585AC3-B018-4CC8-9C63-8F135643CA20}">
      <dgm:prSet/>
      <dgm:spPr/>
      <dgm:t>
        <a:bodyPr/>
        <a:lstStyle/>
        <a:p>
          <a:endParaRPr lang="en-US"/>
        </a:p>
      </dgm:t>
    </dgm:pt>
    <dgm:pt modelId="{55359734-619D-4C92-915F-7CEA6A61AD3C}" type="pres">
      <dgm:prSet presAssocID="{91A9861C-2284-4509-A968-3206C641FD41}" presName="diagram" presStyleCnt="0">
        <dgm:presLayoutVars>
          <dgm:dir/>
          <dgm:resizeHandles val="exact"/>
        </dgm:presLayoutVars>
      </dgm:prSet>
      <dgm:spPr/>
    </dgm:pt>
    <dgm:pt modelId="{01DAE658-9AD9-4593-BAC0-6E9A35DBBA37}" type="pres">
      <dgm:prSet presAssocID="{52D79D47-0C87-4E3D-AAC3-208021B90E42}" presName="node" presStyleLbl="node1" presStyleIdx="0" presStyleCnt="13" custLinFactNeighborX="3645" custLinFactNeighborY="-50">
        <dgm:presLayoutVars>
          <dgm:bulletEnabled val="1"/>
        </dgm:presLayoutVars>
      </dgm:prSet>
      <dgm:spPr/>
    </dgm:pt>
    <dgm:pt modelId="{166D8AF7-7EA6-4028-8A64-CB83107CE758}" type="pres">
      <dgm:prSet presAssocID="{757ABA69-F335-45EF-84E6-2BC578521DD0}" presName="sibTrans" presStyleCnt="0"/>
      <dgm:spPr/>
    </dgm:pt>
    <dgm:pt modelId="{34A66617-4F10-40EF-8B7E-63DEC8E61347}" type="pres">
      <dgm:prSet presAssocID="{C62E3CBE-D259-4DF1-8E77-CDF44F4FB51E}" presName="node" presStyleLbl="node1" presStyleIdx="1" presStyleCnt="13" custLinFactNeighborX="3645" custLinFactNeighborY="-50">
        <dgm:presLayoutVars>
          <dgm:bulletEnabled val="1"/>
        </dgm:presLayoutVars>
      </dgm:prSet>
      <dgm:spPr/>
    </dgm:pt>
    <dgm:pt modelId="{BF6493B8-B772-4D9D-A7BC-70A9BAE089E2}" type="pres">
      <dgm:prSet presAssocID="{B0DA758B-B60A-4754-962C-8FC6D1CFA5A7}" presName="sibTrans" presStyleCnt="0"/>
      <dgm:spPr/>
    </dgm:pt>
    <dgm:pt modelId="{4E180FDB-7FA3-4B59-B60E-325D763EC053}" type="pres">
      <dgm:prSet presAssocID="{747EF611-C5AC-4FE2-BB11-CCF9DF81B4D2}" presName="node" presStyleLbl="node1" presStyleIdx="2" presStyleCnt="13" custLinFactNeighborX="3645" custLinFactNeighborY="-50">
        <dgm:presLayoutVars>
          <dgm:bulletEnabled val="1"/>
        </dgm:presLayoutVars>
      </dgm:prSet>
      <dgm:spPr/>
    </dgm:pt>
    <dgm:pt modelId="{17B374C6-23C4-494F-9431-1F1F8324809F}" type="pres">
      <dgm:prSet presAssocID="{21D71590-B25F-44B9-8444-BF34527A3D17}" presName="sibTrans" presStyleCnt="0"/>
      <dgm:spPr/>
    </dgm:pt>
    <dgm:pt modelId="{039DCC76-E754-476E-BCCE-77E4A7A0BB8D}" type="pres">
      <dgm:prSet presAssocID="{445075A9-4EBA-42B1-A8EF-1C13E6C55CA4}" presName="node" presStyleLbl="node1" presStyleIdx="3" presStyleCnt="13" custLinFactNeighborX="3645" custLinFactNeighborY="-50">
        <dgm:presLayoutVars>
          <dgm:bulletEnabled val="1"/>
        </dgm:presLayoutVars>
      </dgm:prSet>
      <dgm:spPr/>
    </dgm:pt>
    <dgm:pt modelId="{D760CBAD-DE2E-4BB4-9CA0-FD17F11ACBD4}" type="pres">
      <dgm:prSet presAssocID="{8671E9AA-8189-409B-B2C5-65DB988A7229}" presName="sibTrans" presStyleCnt="0"/>
      <dgm:spPr/>
    </dgm:pt>
    <dgm:pt modelId="{CFA3BF06-2BFF-494A-BF92-E2D04CE22280}" type="pres">
      <dgm:prSet presAssocID="{96A00405-8BC5-45E2-A37C-C5BCF6ED13D1}" presName="node" presStyleLbl="node1" presStyleIdx="4" presStyleCnt="13" custLinFactNeighborX="3645" custLinFactNeighborY="-50">
        <dgm:presLayoutVars>
          <dgm:bulletEnabled val="1"/>
        </dgm:presLayoutVars>
      </dgm:prSet>
      <dgm:spPr/>
    </dgm:pt>
    <dgm:pt modelId="{86DAFC67-313A-4F63-838E-8399BF4075DF}" type="pres">
      <dgm:prSet presAssocID="{7A3B3289-E6D8-48CE-8C5E-DE15A48FDDA4}" presName="sibTrans" presStyleCnt="0"/>
      <dgm:spPr/>
    </dgm:pt>
    <dgm:pt modelId="{F9ED48A9-3DC2-4AD0-A0B7-3D061EAD48A9}" type="pres">
      <dgm:prSet presAssocID="{A1289AFE-7AA1-4B21-B922-4BEE6D4A4D91}" presName="node" presStyleLbl="node1" presStyleIdx="5" presStyleCnt="13" custLinFactNeighborX="3645" custLinFactNeighborY="-50">
        <dgm:presLayoutVars>
          <dgm:bulletEnabled val="1"/>
        </dgm:presLayoutVars>
      </dgm:prSet>
      <dgm:spPr/>
    </dgm:pt>
    <dgm:pt modelId="{6D68A36A-F0DF-4285-9DB0-11CBFDC6C6D3}" type="pres">
      <dgm:prSet presAssocID="{1B0B344F-3CA6-4D6E-83BE-3517C2349543}" presName="sibTrans" presStyleCnt="0"/>
      <dgm:spPr/>
    </dgm:pt>
    <dgm:pt modelId="{729024E0-BA3F-466F-A1EC-4CB0F5854653}" type="pres">
      <dgm:prSet presAssocID="{782B86AE-3DF7-41F5-89F8-7C1470FA0052}" presName="node" presStyleLbl="node1" presStyleIdx="6" presStyleCnt="13" custLinFactNeighborX="3645" custLinFactNeighborY="-50">
        <dgm:presLayoutVars>
          <dgm:bulletEnabled val="1"/>
        </dgm:presLayoutVars>
      </dgm:prSet>
      <dgm:spPr/>
    </dgm:pt>
    <dgm:pt modelId="{0C7B1ADE-82EF-46E5-92F9-B60DE3935293}" type="pres">
      <dgm:prSet presAssocID="{5E05E4C6-AE0B-4B82-83C8-91F9F254D5D9}" presName="sibTrans" presStyleCnt="0"/>
      <dgm:spPr/>
    </dgm:pt>
    <dgm:pt modelId="{9233409B-6E20-4617-A61A-85ECD3084A07}" type="pres">
      <dgm:prSet presAssocID="{C1C390BF-51F0-432A-A61C-868114ACF6A2}" presName="node" presStyleLbl="node1" presStyleIdx="7" presStyleCnt="13" custLinFactNeighborX="3645" custLinFactNeighborY="-50">
        <dgm:presLayoutVars>
          <dgm:bulletEnabled val="1"/>
        </dgm:presLayoutVars>
      </dgm:prSet>
      <dgm:spPr/>
    </dgm:pt>
    <dgm:pt modelId="{951322AC-596D-4E43-BF34-540167177BEF}" type="pres">
      <dgm:prSet presAssocID="{0178E129-7ED5-45B6-9BA8-3B37DA73A236}" presName="sibTrans" presStyleCnt="0"/>
      <dgm:spPr/>
    </dgm:pt>
    <dgm:pt modelId="{7C98E93D-BBA6-4055-9486-FA1830C2CFE3}" type="pres">
      <dgm:prSet presAssocID="{6218C3C9-9053-4EE6-A880-687FAD85021A}" presName="node" presStyleLbl="node1" presStyleIdx="8" presStyleCnt="13" custLinFactNeighborX="3645" custLinFactNeighborY="-50">
        <dgm:presLayoutVars>
          <dgm:bulletEnabled val="1"/>
        </dgm:presLayoutVars>
      </dgm:prSet>
      <dgm:spPr/>
    </dgm:pt>
    <dgm:pt modelId="{7BD40AAA-BC0F-481D-AF97-181AC6EE1FB8}" type="pres">
      <dgm:prSet presAssocID="{6FB4A073-6DEF-427A-AF57-960BD7778DFD}" presName="sibTrans" presStyleCnt="0"/>
      <dgm:spPr/>
    </dgm:pt>
    <dgm:pt modelId="{49E523FA-451B-4E01-9234-3C8AB1271C9A}" type="pres">
      <dgm:prSet presAssocID="{FFBD25E6-32FC-4D95-B950-58B70D24E2DD}" presName="node" presStyleLbl="node1" presStyleIdx="9" presStyleCnt="13" custLinFactNeighborX="3645" custLinFactNeighborY="-50">
        <dgm:presLayoutVars>
          <dgm:bulletEnabled val="1"/>
        </dgm:presLayoutVars>
      </dgm:prSet>
      <dgm:spPr/>
    </dgm:pt>
    <dgm:pt modelId="{42375F2A-3ECB-4A53-8E5B-BEF070EA992E}" type="pres">
      <dgm:prSet presAssocID="{3CF8F0B8-1045-4450-8319-77A30F8A3D4D}" presName="sibTrans" presStyleCnt="0"/>
      <dgm:spPr/>
    </dgm:pt>
    <dgm:pt modelId="{61A315C8-AE49-46B6-88DA-8B2C60470FE0}" type="pres">
      <dgm:prSet presAssocID="{EC311E82-FEA1-48F4-AD20-3C4DD26B2B17}" presName="node" presStyleLbl="node1" presStyleIdx="10" presStyleCnt="13" custLinFactNeighborX="3645" custLinFactNeighborY="-50">
        <dgm:presLayoutVars>
          <dgm:bulletEnabled val="1"/>
        </dgm:presLayoutVars>
      </dgm:prSet>
      <dgm:spPr/>
    </dgm:pt>
    <dgm:pt modelId="{7D77A7A0-7C4E-4D9F-ABB1-C4824348D81F}" type="pres">
      <dgm:prSet presAssocID="{0D92C2B0-099E-40FD-A539-8C34B4F038C8}" presName="sibTrans" presStyleCnt="0"/>
      <dgm:spPr/>
    </dgm:pt>
    <dgm:pt modelId="{5C467678-245A-40B7-956D-903002ACFFEC}" type="pres">
      <dgm:prSet presAssocID="{976A41C3-9412-4E80-8102-272E661B0BA0}" presName="node" presStyleLbl="node1" presStyleIdx="11" presStyleCnt="13" custLinFactNeighborX="3645" custLinFactNeighborY="-50">
        <dgm:presLayoutVars>
          <dgm:bulletEnabled val="1"/>
        </dgm:presLayoutVars>
      </dgm:prSet>
      <dgm:spPr/>
    </dgm:pt>
    <dgm:pt modelId="{87EC76E0-2763-461A-8618-701C1FFCF7F9}" type="pres">
      <dgm:prSet presAssocID="{928C2C38-80C1-47B2-BD85-127099B75484}" presName="sibTrans" presStyleCnt="0"/>
      <dgm:spPr/>
    </dgm:pt>
    <dgm:pt modelId="{32E51F8D-657E-4B29-A070-57E2A8FE8996}" type="pres">
      <dgm:prSet presAssocID="{EC80FE72-DF5F-4B8D-BC2B-C081B3267089}" presName="node" presStyleLbl="node1" presStyleIdx="12" presStyleCnt="13" custLinFactNeighborX="3645" custLinFactNeighborY="-50">
        <dgm:presLayoutVars>
          <dgm:bulletEnabled val="1"/>
        </dgm:presLayoutVars>
      </dgm:prSet>
      <dgm:spPr/>
    </dgm:pt>
  </dgm:ptLst>
  <dgm:cxnLst>
    <dgm:cxn modelId="{A059F404-96C4-4307-8DE9-EB294380D9AB}" srcId="{91A9861C-2284-4509-A968-3206C641FD41}" destId="{A1289AFE-7AA1-4B21-B922-4BEE6D4A4D91}" srcOrd="5" destOrd="0" parTransId="{87F398A9-4A96-48C8-9011-19A50AD0C970}" sibTransId="{1B0B344F-3CA6-4D6E-83BE-3517C2349543}"/>
    <dgm:cxn modelId="{14E90008-D8E4-412B-BE96-CF6D96D8EDF2}" type="presOf" srcId="{445075A9-4EBA-42B1-A8EF-1C13E6C55CA4}" destId="{039DCC76-E754-476E-BCCE-77E4A7A0BB8D}" srcOrd="0" destOrd="0" presId="urn:microsoft.com/office/officeart/2005/8/layout/default"/>
    <dgm:cxn modelId="{5FA27208-E42B-4007-8E78-DC8C2200B969}" srcId="{91A9861C-2284-4509-A968-3206C641FD41}" destId="{C1C390BF-51F0-432A-A61C-868114ACF6A2}" srcOrd="7" destOrd="0" parTransId="{21B2A5A3-DDF5-4012-974F-5148C7603BDC}" sibTransId="{0178E129-7ED5-45B6-9BA8-3B37DA73A236}"/>
    <dgm:cxn modelId="{00D9A11A-2D21-452F-94BA-20D9F54DC0E6}" srcId="{91A9861C-2284-4509-A968-3206C641FD41}" destId="{782B86AE-3DF7-41F5-89F8-7C1470FA0052}" srcOrd="6" destOrd="0" parTransId="{9E7EFB53-2144-4E44-B664-DEBED00B286A}" sibTransId="{5E05E4C6-AE0B-4B82-83C8-91F9F254D5D9}"/>
    <dgm:cxn modelId="{08E83123-FDF7-4F0B-ACF0-6B3FE6724D77}" type="presOf" srcId="{91A9861C-2284-4509-A968-3206C641FD41}" destId="{55359734-619D-4C92-915F-7CEA6A61AD3C}" srcOrd="0" destOrd="0" presId="urn:microsoft.com/office/officeart/2005/8/layout/default"/>
    <dgm:cxn modelId="{212E7933-B4C5-4076-BE83-426592CF34F6}" srcId="{91A9861C-2284-4509-A968-3206C641FD41}" destId="{6218C3C9-9053-4EE6-A880-687FAD85021A}" srcOrd="8" destOrd="0" parTransId="{2549CA0E-8B5C-42C0-ADD4-E35E4DE1946F}" sibTransId="{6FB4A073-6DEF-427A-AF57-960BD7778DFD}"/>
    <dgm:cxn modelId="{7A47785D-AD6A-44A8-99E0-7DAEB62B9680}" srcId="{91A9861C-2284-4509-A968-3206C641FD41}" destId="{96A00405-8BC5-45E2-A37C-C5BCF6ED13D1}" srcOrd="4" destOrd="0" parTransId="{09735557-167D-4418-A789-29ECB000DDF4}" sibTransId="{7A3B3289-E6D8-48CE-8C5E-DE15A48FDDA4}"/>
    <dgm:cxn modelId="{306AA866-B46B-4320-B0DE-526DC54F76B3}" type="presOf" srcId="{EC80FE72-DF5F-4B8D-BC2B-C081B3267089}" destId="{32E51F8D-657E-4B29-A070-57E2A8FE8996}" srcOrd="0" destOrd="0" presId="urn:microsoft.com/office/officeart/2005/8/layout/default"/>
    <dgm:cxn modelId="{9DF46D4E-BEA1-402B-86F1-329A93ACAAD6}" srcId="{91A9861C-2284-4509-A968-3206C641FD41}" destId="{FFBD25E6-32FC-4D95-B950-58B70D24E2DD}" srcOrd="9" destOrd="0" parTransId="{8C833366-8AC0-4890-B3CF-0BBF7B8772D1}" sibTransId="{3CF8F0B8-1045-4450-8319-77A30F8A3D4D}"/>
    <dgm:cxn modelId="{4601A478-A7EF-46D3-9353-A4A7DF1DE2A9}" srcId="{91A9861C-2284-4509-A968-3206C641FD41}" destId="{52D79D47-0C87-4E3D-AAC3-208021B90E42}" srcOrd="0" destOrd="0" parTransId="{F634E1A3-1542-4325-8247-E7AC6E5B6B11}" sibTransId="{757ABA69-F335-45EF-84E6-2BC578521DD0}"/>
    <dgm:cxn modelId="{42E29879-4096-4F8B-A487-9ACDF95EAA32}" srcId="{91A9861C-2284-4509-A968-3206C641FD41}" destId="{EC311E82-FEA1-48F4-AD20-3C4DD26B2B17}" srcOrd="10" destOrd="0" parTransId="{A53433D8-C83D-424E-B5F0-4A18F51C619B}" sibTransId="{0D92C2B0-099E-40FD-A539-8C34B4F038C8}"/>
    <dgm:cxn modelId="{1C5EE97B-A73B-4C26-A1D4-18018E919F8E}" type="presOf" srcId="{782B86AE-3DF7-41F5-89F8-7C1470FA0052}" destId="{729024E0-BA3F-466F-A1EC-4CB0F5854653}" srcOrd="0" destOrd="0" presId="urn:microsoft.com/office/officeart/2005/8/layout/default"/>
    <dgm:cxn modelId="{4B0E9F89-03CC-4CEF-A1EE-2DB205AFBAB6}" type="presOf" srcId="{6218C3C9-9053-4EE6-A880-687FAD85021A}" destId="{7C98E93D-BBA6-4055-9486-FA1830C2CFE3}" srcOrd="0" destOrd="0" presId="urn:microsoft.com/office/officeart/2005/8/layout/default"/>
    <dgm:cxn modelId="{6621469D-3686-4CC5-9C76-20C802D664CB}" type="presOf" srcId="{A1289AFE-7AA1-4B21-B922-4BEE6D4A4D91}" destId="{F9ED48A9-3DC2-4AD0-A0B7-3D061EAD48A9}" srcOrd="0" destOrd="0" presId="urn:microsoft.com/office/officeart/2005/8/layout/default"/>
    <dgm:cxn modelId="{40D805B2-8425-4B55-9068-988A2DBC553C}" type="presOf" srcId="{976A41C3-9412-4E80-8102-272E661B0BA0}" destId="{5C467678-245A-40B7-956D-903002ACFFEC}" srcOrd="0" destOrd="0" presId="urn:microsoft.com/office/officeart/2005/8/layout/default"/>
    <dgm:cxn modelId="{DA0B0AB9-A568-4A52-A7B2-16DE49657D63}" srcId="{91A9861C-2284-4509-A968-3206C641FD41}" destId="{747EF611-C5AC-4FE2-BB11-CCF9DF81B4D2}" srcOrd="2" destOrd="0" parTransId="{F62A410C-46B9-47F4-8248-88322F3E2DFE}" sibTransId="{21D71590-B25F-44B9-8444-BF34527A3D17}"/>
    <dgm:cxn modelId="{9DDC12BA-B8C0-47A5-8517-03AD7F29CB35}" type="presOf" srcId="{FFBD25E6-32FC-4D95-B950-58B70D24E2DD}" destId="{49E523FA-451B-4E01-9234-3C8AB1271C9A}" srcOrd="0" destOrd="0" presId="urn:microsoft.com/office/officeart/2005/8/layout/default"/>
    <dgm:cxn modelId="{72585AC3-B018-4CC8-9C63-8F135643CA20}" srcId="{91A9861C-2284-4509-A968-3206C641FD41}" destId="{EC80FE72-DF5F-4B8D-BC2B-C081B3267089}" srcOrd="12" destOrd="0" parTransId="{CE1CFF5C-9286-4770-B4FD-9F8F1C168D8A}" sibTransId="{7859E499-7FED-4182-B221-5EA2E44ECD9F}"/>
    <dgm:cxn modelId="{5307ADD9-372A-4358-BC7B-270FEE80DA91}" type="presOf" srcId="{C62E3CBE-D259-4DF1-8E77-CDF44F4FB51E}" destId="{34A66617-4F10-40EF-8B7E-63DEC8E61347}" srcOrd="0" destOrd="0" presId="urn:microsoft.com/office/officeart/2005/8/layout/default"/>
    <dgm:cxn modelId="{78A421DA-50BB-4394-AF66-8A9927C86D33}" type="presOf" srcId="{C1C390BF-51F0-432A-A61C-868114ACF6A2}" destId="{9233409B-6E20-4617-A61A-85ECD3084A07}" srcOrd="0" destOrd="0" presId="urn:microsoft.com/office/officeart/2005/8/layout/default"/>
    <dgm:cxn modelId="{D8B91DE1-42BC-40FB-A9AF-3CC35563A79F}" type="presOf" srcId="{747EF611-C5AC-4FE2-BB11-CCF9DF81B4D2}" destId="{4E180FDB-7FA3-4B59-B60E-325D763EC053}" srcOrd="0" destOrd="0" presId="urn:microsoft.com/office/officeart/2005/8/layout/default"/>
    <dgm:cxn modelId="{499A0CE4-93B1-485A-8E8B-1CA7F32FAA77}" type="presOf" srcId="{96A00405-8BC5-45E2-A37C-C5BCF6ED13D1}" destId="{CFA3BF06-2BFF-494A-BF92-E2D04CE22280}" srcOrd="0" destOrd="0" presId="urn:microsoft.com/office/officeart/2005/8/layout/default"/>
    <dgm:cxn modelId="{EB237CE4-E81F-4E6B-906A-D4942F98AD01}" srcId="{91A9861C-2284-4509-A968-3206C641FD41}" destId="{445075A9-4EBA-42B1-A8EF-1C13E6C55CA4}" srcOrd="3" destOrd="0" parTransId="{14BE2F82-3AF4-45E7-8634-1DB5AAF05858}" sibTransId="{8671E9AA-8189-409B-B2C5-65DB988A7229}"/>
    <dgm:cxn modelId="{D127BFEC-C832-4F58-B964-167A3CAA05D2}" srcId="{91A9861C-2284-4509-A968-3206C641FD41}" destId="{C62E3CBE-D259-4DF1-8E77-CDF44F4FB51E}" srcOrd="1" destOrd="0" parTransId="{1A6BE7D6-02B1-4997-80F5-B7BA23723455}" sibTransId="{B0DA758B-B60A-4754-962C-8FC6D1CFA5A7}"/>
    <dgm:cxn modelId="{67DE88EF-400F-41A7-8633-4FE27D4FB330}" srcId="{91A9861C-2284-4509-A968-3206C641FD41}" destId="{976A41C3-9412-4E80-8102-272E661B0BA0}" srcOrd="11" destOrd="0" parTransId="{FD0B292F-C115-41F4-AF9F-68AF7758DCDF}" sibTransId="{928C2C38-80C1-47B2-BD85-127099B75484}"/>
    <dgm:cxn modelId="{481F16F0-2167-4DB4-B02E-BFCF9BD85276}" type="presOf" srcId="{52D79D47-0C87-4E3D-AAC3-208021B90E42}" destId="{01DAE658-9AD9-4593-BAC0-6E9A35DBBA37}" srcOrd="0" destOrd="0" presId="urn:microsoft.com/office/officeart/2005/8/layout/default"/>
    <dgm:cxn modelId="{B244EBF8-D2F4-4C2E-A7E2-39C8A8619954}" type="presOf" srcId="{EC311E82-FEA1-48F4-AD20-3C4DD26B2B17}" destId="{61A315C8-AE49-46B6-88DA-8B2C60470FE0}" srcOrd="0" destOrd="0" presId="urn:microsoft.com/office/officeart/2005/8/layout/default"/>
    <dgm:cxn modelId="{1FCA775E-E979-4231-90F2-83808530AE39}" type="presParOf" srcId="{55359734-619D-4C92-915F-7CEA6A61AD3C}" destId="{01DAE658-9AD9-4593-BAC0-6E9A35DBBA37}" srcOrd="0" destOrd="0" presId="urn:microsoft.com/office/officeart/2005/8/layout/default"/>
    <dgm:cxn modelId="{A5A3FFC4-AF3B-4B16-B6A5-17BDFE6136F0}" type="presParOf" srcId="{55359734-619D-4C92-915F-7CEA6A61AD3C}" destId="{166D8AF7-7EA6-4028-8A64-CB83107CE758}" srcOrd="1" destOrd="0" presId="urn:microsoft.com/office/officeart/2005/8/layout/default"/>
    <dgm:cxn modelId="{0DD54E3B-EBE3-4B1E-B3AE-3A5FC8C67C0D}" type="presParOf" srcId="{55359734-619D-4C92-915F-7CEA6A61AD3C}" destId="{34A66617-4F10-40EF-8B7E-63DEC8E61347}" srcOrd="2" destOrd="0" presId="urn:microsoft.com/office/officeart/2005/8/layout/default"/>
    <dgm:cxn modelId="{9F719BA2-16F7-4CA2-B747-3B9D82024380}" type="presParOf" srcId="{55359734-619D-4C92-915F-7CEA6A61AD3C}" destId="{BF6493B8-B772-4D9D-A7BC-70A9BAE089E2}" srcOrd="3" destOrd="0" presId="urn:microsoft.com/office/officeart/2005/8/layout/default"/>
    <dgm:cxn modelId="{28CD003D-8AD2-494D-9505-060AFF1A8F0B}" type="presParOf" srcId="{55359734-619D-4C92-915F-7CEA6A61AD3C}" destId="{4E180FDB-7FA3-4B59-B60E-325D763EC053}" srcOrd="4" destOrd="0" presId="urn:microsoft.com/office/officeart/2005/8/layout/default"/>
    <dgm:cxn modelId="{23A80FF5-BC38-4CB4-B665-85B5CBD423AC}" type="presParOf" srcId="{55359734-619D-4C92-915F-7CEA6A61AD3C}" destId="{17B374C6-23C4-494F-9431-1F1F8324809F}" srcOrd="5" destOrd="0" presId="urn:microsoft.com/office/officeart/2005/8/layout/default"/>
    <dgm:cxn modelId="{E8311629-9955-478C-8C58-D438C1033784}" type="presParOf" srcId="{55359734-619D-4C92-915F-7CEA6A61AD3C}" destId="{039DCC76-E754-476E-BCCE-77E4A7A0BB8D}" srcOrd="6" destOrd="0" presId="urn:microsoft.com/office/officeart/2005/8/layout/default"/>
    <dgm:cxn modelId="{832E932D-10D0-4692-86A5-F05E387CBEAB}" type="presParOf" srcId="{55359734-619D-4C92-915F-7CEA6A61AD3C}" destId="{D760CBAD-DE2E-4BB4-9CA0-FD17F11ACBD4}" srcOrd="7" destOrd="0" presId="urn:microsoft.com/office/officeart/2005/8/layout/default"/>
    <dgm:cxn modelId="{04A8352B-9AE1-4135-AE50-95917E20D1E7}" type="presParOf" srcId="{55359734-619D-4C92-915F-7CEA6A61AD3C}" destId="{CFA3BF06-2BFF-494A-BF92-E2D04CE22280}" srcOrd="8" destOrd="0" presId="urn:microsoft.com/office/officeart/2005/8/layout/default"/>
    <dgm:cxn modelId="{82323CEA-E120-4E1E-B1A7-96B3042CC4B8}" type="presParOf" srcId="{55359734-619D-4C92-915F-7CEA6A61AD3C}" destId="{86DAFC67-313A-4F63-838E-8399BF4075DF}" srcOrd="9" destOrd="0" presId="urn:microsoft.com/office/officeart/2005/8/layout/default"/>
    <dgm:cxn modelId="{6BB7ED8A-3F08-48E8-BD45-CFEBB5F24A25}" type="presParOf" srcId="{55359734-619D-4C92-915F-7CEA6A61AD3C}" destId="{F9ED48A9-3DC2-4AD0-A0B7-3D061EAD48A9}" srcOrd="10" destOrd="0" presId="urn:microsoft.com/office/officeart/2005/8/layout/default"/>
    <dgm:cxn modelId="{F11334EA-16A8-43FD-B7D6-3A4809192306}" type="presParOf" srcId="{55359734-619D-4C92-915F-7CEA6A61AD3C}" destId="{6D68A36A-F0DF-4285-9DB0-11CBFDC6C6D3}" srcOrd="11" destOrd="0" presId="urn:microsoft.com/office/officeart/2005/8/layout/default"/>
    <dgm:cxn modelId="{19C5D765-B43F-4B8C-837A-89D1E1A713B7}" type="presParOf" srcId="{55359734-619D-4C92-915F-7CEA6A61AD3C}" destId="{729024E0-BA3F-466F-A1EC-4CB0F5854653}" srcOrd="12" destOrd="0" presId="urn:microsoft.com/office/officeart/2005/8/layout/default"/>
    <dgm:cxn modelId="{00675F3B-4A40-46F4-A817-71A4DD8E99A9}" type="presParOf" srcId="{55359734-619D-4C92-915F-7CEA6A61AD3C}" destId="{0C7B1ADE-82EF-46E5-92F9-B60DE3935293}" srcOrd="13" destOrd="0" presId="urn:microsoft.com/office/officeart/2005/8/layout/default"/>
    <dgm:cxn modelId="{1B7BDA9A-A01D-41C0-B571-FC3F727EFD0E}" type="presParOf" srcId="{55359734-619D-4C92-915F-7CEA6A61AD3C}" destId="{9233409B-6E20-4617-A61A-85ECD3084A07}" srcOrd="14" destOrd="0" presId="urn:microsoft.com/office/officeart/2005/8/layout/default"/>
    <dgm:cxn modelId="{7EC12EC7-F972-4ACA-AE77-1198267016E6}" type="presParOf" srcId="{55359734-619D-4C92-915F-7CEA6A61AD3C}" destId="{951322AC-596D-4E43-BF34-540167177BEF}" srcOrd="15" destOrd="0" presId="urn:microsoft.com/office/officeart/2005/8/layout/default"/>
    <dgm:cxn modelId="{D712B715-D166-4BF7-9633-C0CE6FA89690}" type="presParOf" srcId="{55359734-619D-4C92-915F-7CEA6A61AD3C}" destId="{7C98E93D-BBA6-4055-9486-FA1830C2CFE3}" srcOrd="16" destOrd="0" presId="urn:microsoft.com/office/officeart/2005/8/layout/default"/>
    <dgm:cxn modelId="{11488DD4-011E-4A73-85D3-95B7B4DEA60D}" type="presParOf" srcId="{55359734-619D-4C92-915F-7CEA6A61AD3C}" destId="{7BD40AAA-BC0F-481D-AF97-181AC6EE1FB8}" srcOrd="17" destOrd="0" presId="urn:microsoft.com/office/officeart/2005/8/layout/default"/>
    <dgm:cxn modelId="{56A951D2-4B29-4EBD-8549-F7ED7088C47A}" type="presParOf" srcId="{55359734-619D-4C92-915F-7CEA6A61AD3C}" destId="{49E523FA-451B-4E01-9234-3C8AB1271C9A}" srcOrd="18" destOrd="0" presId="urn:microsoft.com/office/officeart/2005/8/layout/default"/>
    <dgm:cxn modelId="{A380E1E3-AE36-47BD-929B-E14EF34717B8}" type="presParOf" srcId="{55359734-619D-4C92-915F-7CEA6A61AD3C}" destId="{42375F2A-3ECB-4A53-8E5B-BEF070EA992E}" srcOrd="19" destOrd="0" presId="urn:microsoft.com/office/officeart/2005/8/layout/default"/>
    <dgm:cxn modelId="{4EFA21B6-B5BE-4748-BCB9-DF7664EB9F39}" type="presParOf" srcId="{55359734-619D-4C92-915F-7CEA6A61AD3C}" destId="{61A315C8-AE49-46B6-88DA-8B2C60470FE0}" srcOrd="20" destOrd="0" presId="urn:microsoft.com/office/officeart/2005/8/layout/default"/>
    <dgm:cxn modelId="{E4588661-51C5-4806-B130-CD45EEB73D51}" type="presParOf" srcId="{55359734-619D-4C92-915F-7CEA6A61AD3C}" destId="{7D77A7A0-7C4E-4D9F-ABB1-C4824348D81F}" srcOrd="21" destOrd="0" presId="urn:microsoft.com/office/officeart/2005/8/layout/default"/>
    <dgm:cxn modelId="{D6684E13-3EF9-486E-8F9A-6834EEBEB4C4}" type="presParOf" srcId="{55359734-619D-4C92-915F-7CEA6A61AD3C}" destId="{5C467678-245A-40B7-956D-903002ACFFEC}" srcOrd="22" destOrd="0" presId="urn:microsoft.com/office/officeart/2005/8/layout/default"/>
    <dgm:cxn modelId="{E95D41C8-E952-40D6-82E1-68EDEAC5871D}" type="presParOf" srcId="{55359734-619D-4C92-915F-7CEA6A61AD3C}" destId="{87EC76E0-2763-461A-8618-701C1FFCF7F9}" srcOrd="23" destOrd="0" presId="urn:microsoft.com/office/officeart/2005/8/layout/default"/>
    <dgm:cxn modelId="{0526A7C8-5233-4BA6-A63E-D21C8C3EEDEE}" type="presParOf" srcId="{55359734-619D-4C92-915F-7CEA6A61AD3C}" destId="{32E51F8D-657E-4B29-A070-57E2A8FE8996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AE658-9AD9-4593-BAC0-6E9A35DBBA37}">
      <dsp:nvSpPr>
        <dsp:cNvPr id="0" name=""/>
        <dsp:cNvSpPr/>
      </dsp:nvSpPr>
      <dsp:spPr>
        <a:xfrm>
          <a:off x="62212" y="20943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Low-income Home Energy Assistance Program (LIHEAP)</a:t>
          </a:r>
        </a:p>
      </dsp:txBody>
      <dsp:txXfrm>
        <a:off x="62212" y="20943"/>
        <a:ext cx="1624488" cy="974693"/>
      </dsp:txXfrm>
    </dsp:sp>
    <dsp:sp modelId="{34A66617-4F10-40EF-8B7E-63DEC8E61347}">
      <dsp:nvSpPr>
        <dsp:cNvPr id="0" name=""/>
        <dsp:cNvSpPr/>
      </dsp:nvSpPr>
      <dsp:spPr>
        <a:xfrm>
          <a:off x="1849150" y="20943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Medicaid</a:t>
          </a:r>
        </a:p>
      </dsp:txBody>
      <dsp:txXfrm>
        <a:off x="1849150" y="20943"/>
        <a:ext cx="1624488" cy="974693"/>
      </dsp:txXfrm>
    </dsp:sp>
    <dsp:sp modelId="{4E180FDB-7FA3-4B59-B60E-325D763EC053}">
      <dsp:nvSpPr>
        <dsp:cNvPr id="0" name=""/>
        <dsp:cNvSpPr/>
      </dsp:nvSpPr>
      <dsp:spPr>
        <a:xfrm>
          <a:off x="3636088" y="20943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 Food Assistance Program </a:t>
          </a:r>
          <a:r>
            <a:rPr lang="fr-FR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(SNAP)</a:t>
          </a:r>
          <a:endParaRPr lang="en-US" sz="1400" b="0" i="0" kern="1200">
            <a:latin typeface="Source Sans Pro" panose="020B0503030403020204" pitchFamily="34" charset="0"/>
            <a:ea typeface="Source Sans Pro" panose="020B0503030403020204" pitchFamily="34" charset="0"/>
          </a:endParaRPr>
        </a:p>
      </dsp:txBody>
      <dsp:txXfrm>
        <a:off x="3636088" y="20943"/>
        <a:ext cx="1624488" cy="974693"/>
      </dsp:txXfrm>
    </dsp:sp>
    <dsp:sp modelId="{039DCC76-E754-476E-BCCE-77E4A7A0BB8D}">
      <dsp:nvSpPr>
        <dsp:cNvPr id="0" name=""/>
        <dsp:cNvSpPr/>
      </dsp:nvSpPr>
      <dsp:spPr>
        <a:xfrm>
          <a:off x="5423025" y="20943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Head Start</a:t>
          </a:r>
        </a:p>
      </dsp:txBody>
      <dsp:txXfrm>
        <a:off x="5423025" y="20943"/>
        <a:ext cx="1624488" cy="974693"/>
      </dsp:txXfrm>
    </dsp:sp>
    <dsp:sp modelId="{CFA3BF06-2BFF-494A-BF92-E2D04CE22280}">
      <dsp:nvSpPr>
        <dsp:cNvPr id="0" name=""/>
        <dsp:cNvSpPr/>
      </dsp:nvSpPr>
      <dsp:spPr>
        <a:xfrm>
          <a:off x="7153751" y="20943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Lifeline for Affordable Communications </a:t>
          </a:r>
        </a:p>
      </dsp:txBody>
      <dsp:txXfrm>
        <a:off x="7153751" y="20943"/>
        <a:ext cx="1624488" cy="974693"/>
      </dsp:txXfrm>
    </dsp:sp>
    <dsp:sp modelId="{F9ED48A9-3DC2-4AD0-A0B7-3D061EAD48A9}">
      <dsp:nvSpPr>
        <dsp:cNvPr id="0" name=""/>
        <dsp:cNvSpPr/>
      </dsp:nvSpPr>
      <dsp:spPr>
        <a:xfrm>
          <a:off x="62212" y="1158086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National School Lunch Program (NSLP)  </a:t>
          </a:r>
        </a:p>
      </dsp:txBody>
      <dsp:txXfrm>
        <a:off x="62212" y="1158086"/>
        <a:ext cx="1624488" cy="974693"/>
      </dsp:txXfrm>
    </dsp:sp>
    <dsp:sp modelId="{729024E0-BA3F-466F-A1EC-4CB0F5854653}">
      <dsp:nvSpPr>
        <dsp:cNvPr id="0" name=""/>
        <dsp:cNvSpPr/>
      </dsp:nvSpPr>
      <dsp:spPr>
        <a:xfrm>
          <a:off x="1849150" y="1158086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Housing Improvement Program (HIP)</a:t>
          </a:r>
        </a:p>
      </dsp:txBody>
      <dsp:txXfrm>
        <a:off x="1849150" y="1158086"/>
        <a:ext cx="1624488" cy="974693"/>
      </dsp:txXfrm>
    </dsp:sp>
    <dsp:sp modelId="{9233409B-6E20-4617-A61A-85ECD3084A07}">
      <dsp:nvSpPr>
        <dsp:cNvPr id="0" name=""/>
        <dsp:cNvSpPr/>
      </dsp:nvSpPr>
      <dsp:spPr>
        <a:xfrm>
          <a:off x="3636088" y="1158086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Housing Opportunities for Persons with AIDS</a:t>
          </a:r>
        </a:p>
      </dsp:txBody>
      <dsp:txXfrm>
        <a:off x="3636088" y="1158086"/>
        <a:ext cx="1624488" cy="974693"/>
      </dsp:txXfrm>
    </dsp:sp>
    <dsp:sp modelId="{7C98E93D-BBA6-4055-9486-FA1830C2CFE3}">
      <dsp:nvSpPr>
        <dsp:cNvPr id="0" name=""/>
        <dsp:cNvSpPr/>
      </dsp:nvSpPr>
      <dsp:spPr>
        <a:xfrm>
          <a:off x="5423025" y="1158086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Supplemental Security Income (SSI) </a:t>
          </a:r>
        </a:p>
      </dsp:txBody>
      <dsp:txXfrm>
        <a:off x="5423025" y="1158086"/>
        <a:ext cx="1624488" cy="974693"/>
      </dsp:txXfrm>
    </dsp:sp>
    <dsp:sp modelId="{49E523FA-451B-4E01-9234-3C8AB1271C9A}">
      <dsp:nvSpPr>
        <dsp:cNvPr id="0" name=""/>
        <dsp:cNvSpPr/>
      </dsp:nvSpPr>
      <dsp:spPr>
        <a:xfrm>
          <a:off x="7153751" y="1158086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Home Weatherization Assistance Program (aka WAP)</a:t>
          </a:r>
        </a:p>
      </dsp:txBody>
      <dsp:txXfrm>
        <a:off x="7153751" y="1158086"/>
        <a:ext cx="1624488" cy="974693"/>
      </dsp:txXfrm>
    </dsp:sp>
    <dsp:sp modelId="{61A315C8-AE49-46B6-88DA-8B2C60470FE0}">
      <dsp:nvSpPr>
        <dsp:cNvPr id="0" name=""/>
        <dsp:cNvSpPr/>
      </dsp:nvSpPr>
      <dsp:spPr>
        <a:xfrm>
          <a:off x="1849150" y="2295228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Women, Infants &amp; Children (WIC)</a:t>
          </a:r>
        </a:p>
      </dsp:txBody>
      <dsp:txXfrm>
        <a:off x="1849150" y="2295228"/>
        <a:ext cx="1624488" cy="974693"/>
      </dsp:txXfrm>
    </dsp:sp>
    <dsp:sp modelId="{5C467678-245A-40B7-956D-903002ACFFEC}">
      <dsp:nvSpPr>
        <dsp:cNvPr id="0" name=""/>
        <dsp:cNvSpPr/>
      </dsp:nvSpPr>
      <dsp:spPr>
        <a:xfrm>
          <a:off x="3636088" y="2295228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rPr>
            <a:t>Asset Limited Income Constrained Employed (ALICE)</a:t>
          </a:r>
        </a:p>
      </dsp:txBody>
      <dsp:txXfrm>
        <a:off x="3636088" y="2295228"/>
        <a:ext cx="1624488" cy="974693"/>
      </dsp:txXfrm>
    </dsp:sp>
    <dsp:sp modelId="{32E51F8D-657E-4B29-A070-57E2A8FE8996}">
      <dsp:nvSpPr>
        <dsp:cNvPr id="0" name=""/>
        <dsp:cNvSpPr/>
      </dsp:nvSpPr>
      <dsp:spPr>
        <a:xfrm>
          <a:off x="5423025" y="2295228"/>
          <a:ext cx="1624488" cy="974693"/>
        </a:xfrm>
        <a:prstGeom prst="rect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>
              <a:latin typeface="Source Sans Pro" panose="020B0503030403020204" pitchFamily="34" charset="0"/>
              <a:ea typeface="Source Sans Pro" panose="020B0503030403020204" pitchFamily="34" charset="0"/>
            </a:rPr>
            <a:t>Public Housing Authorities </a:t>
          </a:r>
        </a:p>
      </dsp:txBody>
      <dsp:txXfrm>
        <a:off x="5423025" y="2295228"/>
        <a:ext cx="1624488" cy="974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19C2F-005B-0EDB-CE99-FA0EE9882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540234-E1F0-3DE9-48BE-902732EF5D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7E2B3AE-24DB-41FA-B9B1-D301611BD8C5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C5A6149-9253-DB54-14C3-2EFA6CDB85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2F5180-0E86-9B56-66A2-AFBED11ABF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61E32-8338-5ED1-2804-68D05DF04A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0FF54-0B2B-9E83-A153-0878C54A5E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9BF175-BA02-4CFF-9398-4347F85E7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9125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7DF0E-6878-4224-AD7E-E5CAB0DDBE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76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4C45E4-5211-E84F-468C-DD21B9A1B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25654D4-F559-E4B6-FDF1-7DF0CC145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8A32BB3-2604-E09F-4F03-801C75617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F2D91-0DAC-41ED-BE40-65836E5C184D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4C45E4-5211-E84F-468C-DD21B9A1B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25654D4-F559-E4B6-FDF1-7DF0CC145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8A32BB3-2604-E09F-4F03-801C75617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F2D91-0DAC-41ED-BE40-65836E5C184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5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4C45E4-5211-E84F-468C-DD21B9A1B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25654D4-F559-E4B6-FDF1-7DF0CC145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8A32BB3-2604-E09F-4F03-801C75617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F2D91-0DAC-41ED-BE40-65836E5C184D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88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4C45E4-5211-E84F-468C-DD21B9A1B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25654D4-F559-E4B6-FDF1-7DF0CC145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8A32BB3-2604-E09F-4F03-801C75617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F2D91-0DAC-41ED-BE40-65836E5C184D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61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94C45E4-5211-E84F-468C-DD21B9A1B8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725654D4-F559-E4B6-FDF1-7DF0CC145C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8A32BB3-2604-E09F-4F03-801C75617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F2D91-0DAC-41ED-BE40-65836E5C184D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46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304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70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36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120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05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D7DF0E-6878-4224-AD7E-E5CAB0DDBE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04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69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4A85565-3E6E-0A93-97BA-08A5A09B9B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D1F7E61B-CD3F-56C2-3E42-0C880E4ED2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4C19523D-DF66-B711-DC5F-886A0A9E3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D7DF0E-6878-4224-AD7E-E5CAB0DDBEC3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47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AA362-6E87-2D6D-C09E-BAC00571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CF7AE-061D-41E6-9C84-B0EA350E1AEF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1CCEF-C08C-D1C9-8638-6BDAEE29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882BD-517D-0755-C5EE-6A3B8175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FE7E6-C2F6-4790-BA3F-3E3399A35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36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9FB7-E2FE-6D53-3BF5-B0AD10BF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BAE7-C203-4D80-8DE8-49C0224EC2E5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4F426-9D62-EC23-CF71-F295F304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D29C-5D7A-24E9-B7B6-CD6D189E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A162-FC6F-4BDB-9BB3-BFFB05CBB5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93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ED6C-9F00-4B39-BA66-B3883FF9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7E65-FEEF-4541-901A-89B8B9D74BED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7B2C-DE77-33AC-B9D1-D233B7CB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55136-AB6D-8C97-461C-D096C75A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0778B-1BF8-430D-9F90-80BF7FA7D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97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F3153-7494-74F7-3663-AD60531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EA381-6E95-4044-B3AB-96A325358BEF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D601D-E63A-5A1C-CB9B-59F7ACB2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BC593-4684-077E-7B48-6D97E6DB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598A-4711-4DDA-9A31-B6FF055C9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5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405A-91C6-3E7F-A915-F859DF9DC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46EA9-384C-409B-AD04-D280E79349D4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8256-CD44-DCF2-653C-1178BB6A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B42EF-3E8F-B6E8-E94E-56A7D0933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1D66-E95A-453A-B63D-3A7396E5F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2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BEFC57-4E64-F280-CCC9-D8887DA51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367F-EA32-4B3D-8886-B7C212165F65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3B47CD-61BB-7F77-0B53-83ED659C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BBC99A-866B-47E9-2B40-5B9DBB05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B1E2F-56AF-4410-9156-F472DC1BD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98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B3EB64-4340-A94F-3802-B2989D8F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B582F-BD58-41FA-BC9D-DE24CEA77298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51429BF-6D22-A64C-3A54-2E990F77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0FEE5B-B41B-E6B1-1ACC-BB409FC4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59F19-0B66-406B-BFE0-E116D4213D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57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0DB226D-3225-8C64-841C-A30B03A9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C43E9-0071-4CA1-91CF-B27E152B22A0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0B7A20-BB51-2C42-7B39-041831FC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86AAB66-8C04-0B97-FED8-EAC9D5CD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29F6-3C6F-4B48-A098-2795E84BB3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57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146303-0872-2CA5-14DB-AA3B3B59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899AD-86BF-4A75-AFAF-AC9015FC59DF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8D28A6-6BDF-0194-28FB-560AB92F8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EE7DF7-E576-1C21-4380-7CC55D55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7B15-98A3-457F-A41C-7896F09D34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518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6052B2-6A4D-1320-7A7E-AF236192C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5DD3C-148A-4BD1-B7C9-0F1DF6AF9397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3CA1A0D-6504-CE42-51DD-B8C1E8E8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74E769-9C9D-DC05-FA49-B48AA1D9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A8D7-A0A4-4460-A58B-7AA37D7697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67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055FE5-F360-A8B1-7C3D-44EDE8E0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610C-E624-4DE4-8FC3-6E826F53529C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7C33E5-0D71-432E-1459-FD2CD1EB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E6FC98-F572-ADC3-5184-18780EFD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512E1-E84F-42C6-8DB9-794495EFC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688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737C7D3-BB44-8BDD-CF8A-6B42EA46BB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A747E1F-1C99-7B22-9819-A8AC7D6C46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2EEF2-D483-776F-D726-FDB6A1745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82E90A-A54E-4C2F-8997-B8E61D66EDE5}" type="datetimeFigureOut">
              <a:rPr lang="en-US"/>
              <a:pPr>
                <a:defRPr/>
              </a:pPr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A8A8B-22C4-390F-5701-B7D58EB09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A0F4B-3033-B629-6BB2-11E4BDA0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3D400F-20C8-4B30-9A2E-1E5598CE7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ingtool.geoplatform.gov/en/#3/33.47/-97.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C5C2550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-EPHomeEngRebates@p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8E9E3B92-74BC-C39B-1146-715A81C0E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915400" cy="1470025"/>
          </a:xfrm>
        </p:spPr>
        <p:txBody>
          <a:bodyPr/>
          <a:lstStyle/>
          <a:p>
            <a:r>
              <a:rPr lang="en-US" altLang="en-US" b="1"/>
              <a:t>Pennsylvania Home Energy Rebates</a:t>
            </a:r>
            <a:endParaRPr lang="en-US"/>
          </a:p>
        </p:txBody>
      </p:sp>
      <p:sp>
        <p:nvSpPr>
          <p:cNvPr id="3075" name="Subtitle 2">
            <a:extLst>
              <a:ext uri="{FF2B5EF4-FFF2-40B4-BE49-F238E27FC236}">
                <a16:creationId xmlns:a16="http://schemas.microsoft.com/office/drawing/2014/main" id="{9EF5C391-30C4-A586-B52A-AEF1F123A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05200"/>
            <a:ext cx="7162800" cy="25146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ea typeface="Calibri"/>
                <a:cs typeface="Calibri"/>
              </a:rPr>
              <a:t>Public Feedback Meetings</a:t>
            </a:r>
          </a:p>
        </p:txBody>
      </p:sp>
      <p:sp>
        <p:nvSpPr>
          <p:cNvPr id="3076" name="TextBox 4">
            <a:extLst>
              <a:ext uri="{FF2B5EF4-FFF2-40B4-BE49-F238E27FC236}">
                <a16:creationId xmlns:a16="http://schemas.microsoft.com/office/drawing/2014/main" id="{4E981D2E-0B23-8D56-AA74-2893DC416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9436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Jessica Shirley, Acting Secretary</a:t>
            </a:r>
          </a:p>
        </p:txBody>
      </p:sp>
      <p:sp>
        <p:nvSpPr>
          <p:cNvPr id="3077" name="TextBox 5">
            <a:extLst>
              <a:ext uri="{FF2B5EF4-FFF2-40B4-BE49-F238E27FC236}">
                <a16:creationId xmlns:a16="http://schemas.microsoft.com/office/drawing/2014/main" id="{C23D28B0-401D-C1F7-4537-383DFE17B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9436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Josh Shapiro, Governor</a:t>
            </a:r>
          </a:p>
        </p:txBody>
      </p:sp>
      <p:pic>
        <p:nvPicPr>
          <p:cNvPr id="3078" name="Picture 1">
            <a:extLst>
              <a:ext uri="{FF2B5EF4-FFF2-40B4-BE49-F238E27FC236}">
                <a16:creationId xmlns:a16="http://schemas.microsoft.com/office/drawing/2014/main" id="{F3BC4FF1-4A2E-BAFE-9CAE-A6DA37E1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Next Steps</a:t>
              </a:r>
              <a:endParaRPr lang="en-US"/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40"/>
            <a:ext cx="8229600" cy="489172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Gather input on programs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Hire Program Implementer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Finalize Program Design in Nov/Dec 2024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Launch Program (anticipated Q2 2025)</a:t>
            </a:r>
          </a:p>
          <a:p>
            <a:pPr>
              <a:lnSpc>
                <a:spcPct val="150000"/>
              </a:lnSpc>
            </a:pPr>
            <a:endParaRPr lang="en-US" altLang="en-US" dirty="0">
              <a:ea typeface="Calibri"/>
              <a:cs typeface="Calibri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820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HER </a:t>
              </a:r>
              <a:r>
                <a:rPr lang="en-US" altLang="en-US" sz="400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Tentative Timeline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831"/>
            <a:ext cx="8229600" cy="99145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000" b="1">
                <a:highlight>
                  <a:srgbClr val="FFFF00"/>
                </a:highlight>
                <a:ea typeface="Calibri"/>
                <a:cs typeface="Calibri"/>
              </a:rPr>
              <a:t>NOTE: This schedule is subject to change based off the various approval windows the Home Energy Rebate Programs must go through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1F977-DBD6-E0DB-B52E-C2E9C159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31" y="6327775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0F262-8D92-CB18-6A53-2B69FF737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63" y="1357726"/>
            <a:ext cx="8181085" cy="36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4776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861D472-8E1F-E099-E292-E5371543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6152"/>
            <a:ext cx="8229600" cy="3806698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/>
              <a:t>Ensure at least 40% of investments flow to disadvantaged communities (DACs)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hlinkClick r:id="rId3"/>
              </a:rPr>
              <a:t>Utilizing Federal CJEST map to define DACs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dirty="0">
                <a:ea typeface="Calibri"/>
                <a:cs typeface="Calibri"/>
              </a:rPr>
              <a:t>$200 contractor incentive for completing projects in DACs</a:t>
            </a: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E1F89F82-F8BD-AF6B-F58E-051F6A9D0686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1070"/>
            <a:chOff x="288977" y="355144"/>
            <a:chExt cx="8382000" cy="661312"/>
          </a:xfrm>
        </p:grpSpPr>
        <p:pic>
          <p:nvPicPr>
            <p:cNvPr id="6151" name="Picture 5" descr="Aging banner">
              <a:extLst>
                <a:ext uri="{FF2B5EF4-FFF2-40B4-BE49-F238E27FC236}">
                  <a16:creationId xmlns:a16="http://schemas.microsoft.com/office/drawing/2014/main" id="{8A7BC178-F2E8-F2A5-C56C-1D121B2B9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">
              <a:extLst>
                <a:ext uri="{FF2B5EF4-FFF2-40B4-BE49-F238E27FC236}">
                  <a16:creationId xmlns:a16="http://schemas.microsoft.com/office/drawing/2014/main" id="{8A1B5EF5-043F-7A53-2F12-477C2A33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Justice40 Initiative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1">
            <a:extLst>
              <a:ext uri="{FF2B5EF4-FFF2-40B4-BE49-F238E27FC236}">
                <a16:creationId xmlns:a16="http://schemas.microsoft.com/office/drawing/2014/main" id="{13FA6BF6-A22F-97AE-3CF8-514946D2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22975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61B5ED8-6539-6097-CD1D-983BA7D96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946" y="1443714"/>
            <a:ext cx="8810107" cy="5029200"/>
          </a:xfrm>
          <a:prstGeom prst="rect">
            <a:avLst/>
          </a:prstGeom>
        </p:spPr>
      </p:pic>
      <p:grpSp>
        <p:nvGrpSpPr>
          <p:cNvPr id="6148" name="Group 1">
            <a:extLst>
              <a:ext uri="{FF2B5EF4-FFF2-40B4-BE49-F238E27FC236}">
                <a16:creationId xmlns:a16="http://schemas.microsoft.com/office/drawing/2014/main" id="{E1F89F82-F8BD-AF6B-F58E-051F6A9D0686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1070"/>
            <a:chOff x="288977" y="355144"/>
            <a:chExt cx="8382000" cy="661312"/>
          </a:xfrm>
        </p:grpSpPr>
        <p:pic>
          <p:nvPicPr>
            <p:cNvPr id="6151" name="Picture 5" descr="Aging banner">
              <a:extLst>
                <a:ext uri="{FF2B5EF4-FFF2-40B4-BE49-F238E27FC236}">
                  <a16:creationId xmlns:a16="http://schemas.microsoft.com/office/drawing/2014/main" id="{8A7BC178-F2E8-F2A5-C56C-1D121B2B9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">
              <a:extLst>
                <a:ext uri="{FF2B5EF4-FFF2-40B4-BE49-F238E27FC236}">
                  <a16:creationId xmlns:a16="http://schemas.microsoft.com/office/drawing/2014/main" id="{8A1B5EF5-043F-7A53-2F12-477C2A33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sz="4000">
                  <a:solidFill>
                    <a:schemeClr val="bg1"/>
                  </a:solidFill>
                  <a:latin typeface="Calibri"/>
                  <a:cs typeface="Calibri"/>
                </a:rPr>
                <a:t>DACs in PA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859310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861D472-8E1F-E099-E292-E5371543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48833"/>
            <a:ext cx="8229600" cy="34988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3000" dirty="0">
                <a:ea typeface="Calibri"/>
                <a:cs typeface="Calibri"/>
              </a:rPr>
              <a:t>Documents: IRS 1040 Form, Employer W-2 for each member of household, proof of residence</a:t>
            </a:r>
          </a:p>
          <a:p>
            <a:pPr>
              <a:buFont typeface="Arial" charset="0"/>
              <a:buChar char="•"/>
              <a:defRPr/>
            </a:pPr>
            <a:r>
              <a:rPr lang="en-US" sz="3000" dirty="0">
                <a:ea typeface="Calibri"/>
                <a:cs typeface="Calibri"/>
              </a:rPr>
              <a:t>Categorical eligibility examples:</a:t>
            </a:r>
          </a:p>
          <a:p>
            <a:pPr marL="0" indent="0" eaLnBrk="1" hangingPunct="1">
              <a:buNone/>
              <a:defRPr/>
            </a:pPr>
            <a:endParaRPr lang="en-US" dirty="0">
              <a:ea typeface="Calibri"/>
              <a:cs typeface="Calibri"/>
            </a:endParaRPr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E1F89F82-F8BD-AF6B-F58E-051F6A9D0686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1247775"/>
            <a:chOff x="288977" y="355144"/>
            <a:chExt cx="8382000" cy="1248231"/>
          </a:xfrm>
        </p:grpSpPr>
        <p:sp>
          <p:nvSpPr>
            <p:cNvPr id="6150" name="TextBox 1">
              <a:extLst>
                <a:ext uri="{FF2B5EF4-FFF2-40B4-BE49-F238E27FC236}">
                  <a16:creationId xmlns:a16="http://schemas.microsoft.com/office/drawing/2014/main" id="{FEDE1579-8A21-FD6B-084A-92AF0B756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ea typeface="Calibri"/>
                <a:cs typeface="Calibri"/>
              </a:endParaRPr>
            </a:p>
          </p:txBody>
        </p:sp>
        <p:pic>
          <p:nvPicPr>
            <p:cNvPr id="6151" name="Picture 5" descr="Aging banner">
              <a:extLst>
                <a:ext uri="{FF2B5EF4-FFF2-40B4-BE49-F238E27FC236}">
                  <a16:creationId xmlns:a16="http://schemas.microsoft.com/office/drawing/2014/main" id="{8A7BC178-F2E8-F2A5-C56C-1D121B2B9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">
              <a:extLst>
                <a:ext uri="{FF2B5EF4-FFF2-40B4-BE49-F238E27FC236}">
                  <a16:creationId xmlns:a16="http://schemas.microsoft.com/office/drawing/2014/main" id="{8A1B5EF5-043F-7A53-2F12-477C2A33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Participation within Program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FFBC4AAD-A327-AFFF-ABDA-E3EEE3E50F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4347782"/>
              </p:ext>
            </p:extLst>
          </p:nvPr>
        </p:nvGraphicFramePr>
        <p:xfrm>
          <a:off x="192024" y="3008376"/>
          <a:ext cx="8778240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105103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861D472-8E1F-E099-E292-E5371543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7" y="1252728"/>
            <a:ext cx="8229600" cy="342087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Shamokin: Tuesday, October 15</a:t>
            </a:r>
            <a:r>
              <a:rPr lang="en-US" baseline="30000" dirty="0"/>
              <a:t>th</a:t>
            </a:r>
            <a:r>
              <a:rPr lang="en-US" dirty="0"/>
              <a:t> @6pm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Pottstown: Wednesday, October 16</a:t>
            </a:r>
            <a:r>
              <a:rPr lang="en-US" baseline="30000" dirty="0"/>
              <a:t>th</a:t>
            </a:r>
            <a:r>
              <a:rPr lang="en-US" dirty="0"/>
              <a:t>@ 6pm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Pittsburgh: Thursday, October 17</a:t>
            </a:r>
            <a:r>
              <a:rPr lang="en-US" baseline="30000" dirty="0"/>
              <a:t>th</a:t>
            </a:r>
            <a:r>
              <a:rPr lang="en-US" dirty="0"/>
              <a:t> @ 6pm</a:t>
            </a:r>
            <a:endParaRPr lang="en-US" dirty="0">
              <a:ea typeface="Calibri"/>
              <a:cs typeface="Calibri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Virtual: Monday, October 24</a:t>
            </a:r>
            <a:r>
              <a:rPr lang="en-US" baseline="30000" dirty="0"/>
              <a:t>th</a:t>
            </a:r>
            <a:r>
              <a:rPr lang="en-US" dirty="0"/>
              <a:t> @ 6pm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Calibri"/>
                <a:cs typeface="Calibri"/>
              </a:rPr>
              <a:t>Philadelphia: Tuesday, October 29</a:t>
            </a:r>
            <a:r>
              <a:rPr lang="en-US" baseline="30000" dirty="0">
                <a:ea typeface="Calibri"/>
                <a:cs typeface="Calibri"/>
              </a:rPr>
              <a:t>th</a:t>
            </a:r>
            <a:r>
              <a:rPr lang="en-US" dirty="0">
                <a:ea typeface="Calibri"/>
                <a:cs typeface="Calibri"/>
              </a:rPr>
              <a:t> @ 6pm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E1F89F82-F8BD-AF6B-F58E-051F6A9D0686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1070"/>
            <a:chOff x="288977" y="355144"/>
            <a:chExt cx="8382000" cy="661312"/>
          </a:xfrm>
        </p:grpSpPr>
        <p:pic>
          <p:nvPicPr>
            <p:cNvPr id="6151" name="Picture 5" descr="Aging banner">
              <a:extLst>
                <a:ext uri="{FF2B5EF4-FFF2-40B4-BE49-F238E27FC236}">
                  <a16:creationId xmlns:a16="http://schemas.microsoft.com/office/drawing/2014/main" id="{8A7BC178-F2E8-F2A5-C56C-1D121B2B9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">
              <a:extLst>
                <a:ext uri="{FF2B5EF4-FFF2-40B4-BE49-F238E27FC236}">
                  <a16:creationId xmlns:a16="http://schemas.microsoft.com/office/drawing/2014/main" id="{8A1B5EF5-043F-7A53-2F12-477C2A33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4000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Feedback Sessions</a:t>
              </a:r>
              <a:endParaRPr lang="en-US" dirty="0"/>
            </a:p>
          </p:txBody>
        </p:sp>
      </p:grpSp>
      <p:pic>
        <p:nvPicPr>
          <p:cNvPr id="6149" name="Picture 1">
            <a:extLst>
              <a:ext uri="{FF2B5EF4-FFF2-40B4-BE49-F238E27FC236}">
                <a16:creationId xmlns:a16="http://schemas.microsoft.com/office/drawing/2014/main" id="{13FA6BF6-A22F-97AE-3CF8-514946D2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22975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4093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861D472-8E1F-E099-E292-E5371543F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48" y="1391017"/>
            <a:ext cx="4090468" cy="3498850"/>
          </a:xfrm>
        </p:spPr>
        <p:txBody>
          <a:bodyPr/>
          <a:lstStyle/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ea typeface="Source Sans Pro" panose="020B0503030403020204" pitchFamily="34" charset="0"/>
              </a:rPr>
              <a:t>Simply scan the QR code with your mobile device to access the survey.</a:t>
            </a: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ea typeface="Source Sans Pro" panose="020B0503030403020204" pitchFamily="34" charset="0"/>
              </a:rPr>
              <a:t>The survey will take approximately 5 minutes of your time. </a:t>
            </a:r>
          </a:p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ea typeface="Source Sans Pro" panose="020B0503030403020204" pitchFamily="34" charset="0"/>
              </a:rPr>
              <a:t>Your feedback is crucial to refining our processes and ensuring a seamless experience for everyone.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800" b="0" i="0" u="none" strike="noStrike" baseline="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en-US" dirty="0">
              <a:highlight>
                <a:srgbClr val="FFFF00"/>
              </a:highligh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6148" name="Group 1">
            <a:extLst>
              <a:ext uri="{FF2B5EF4-FFF2-40B4-BE49-F238E27FC236}">
                <a16:creationId xmlns:a16="http://schemas.microsoft.com/office/drawing/2014/main" id="{E1F89F82-F8BD-AF6B-F58E-051F6A9D0686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1247775"/>
            <a:chOff x="288977" y="355144"/>
            <a:chExt cx="8382000" cy="1248231"/>
          </a:xfrm>
        </p:grpSpPr>
        <p:sp>
          <p:nvSpPr>
            <p:cNvPr id="6150" name="TextBox 1">
              <a:extLst>
                <a:ext uri="{FF2B5EF4-FFF2-40B4-BE49-F238E27FC236}">
                  <a16:creationId xmlns:a16="http://schemas.microsoft.com/office/drawing/2014/main" id="{FEDE1579-8A21-FD6B-084A-92AF0B756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ea typeface="Calibri"/>
                <a:cs typeface="Calibri"/>
              </a:endParaRPr>
            </a:p>
          </p:txBody>
        </p:sp>
        <p:pic>
          <p:nvPicPr>
            <p:cNvPr id="6151" name="Picture 5" descr="Aging banner">
              <a:extLst>
                <a:ext uri="{FF2B5EF4-FFF2-40B4-BE49-F238E27FC236}">
                  <a16:creationId xmlns:a16="http://schemas.microsoft.com/office/drawing/2014/main" id="{8A7BC178-F2E8-F2A5-C56C-1D121B2B9F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2" name="Rectangle 2">
              <a:extLst>
                <a:ext uri="{FF2B5EF4-FFF2-40B4-BE49-F238E27FC236}">
                  <a16:creationId xmlns:a16="http://schemas.microsoft.com/office/drawing/2014/main" id="{8A1B5EF5-043F-7A53-2F12-477C2A33D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Community Survey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6149" name="Picture 1">
            <a:extLst>
              <a:ext uri="{FF2B5EF4-FFF2-40B4-BE49-F238E27FC236}">
                <a16:creationId xmlns:a16="http://schemas.microsoft.com/office/drawing/2014/main" id="{13FA6BF6-A22F-97AE-3CF8-514946D2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22975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C8300-4BFE-84BA-E00A-88125970A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285" y="1882218"/>
            <a:ext cx="2938408" cy="29237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E07FBC-0651-F6A1-EA7A-03F1CDD62B5E}"/>
              </a:ext>
            </a:extLst>
          </p:cNvPr>
          <p:cNvSpPr txBox="1"/>
          <p:nvPr/>
        </p:nvSpPr>
        <p:spPr>
          <a:xfrm>
            <a:off x="4928616" y="1311675"/>
            <a:ext cx="3681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</a:rPr>
              <a:t> </a:t>
            </a:r>
            <a:r>
              <a:rPr lang="en-US" sz="2000" b="1" i="0" u="none" strike="noStrike" baseline="0" dirty="0">
                <a:solidFill>
                  <a:srgbClr val="000000"/>
                </a:solidFill>
                <a:latin typeface="+mn-lt"/>
              </a:rPr>
              <a:t>Stakeholder Survey QR Code:</a:t>
            </a:r>
            <a:endParaRPr lang="en-US" sz="2000" dirty="0">
              <a:highlight>
                <a:srgbClr val="FFFF00"/>
              </a:highlight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4730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2903628-846A-AF26-2E6B-E2AEB7D7B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2076450"/>
            <a:ext cx="8610600" cy="3757613"/>
          </a:xfrm>
        </p:spPr>
        <p:txBody>
          <a:bodyPr/>
          <a:lstStyle/>
          <a:p>
            <a:r>
              <a:rPr lang="en-US" altLang="en-US" b="1" dirty="0"/>
              <a:t>Thank you!</a:t>
            </a:r>
            <a:br>
              <a:rPr lang="en-US" altLang="en-US" b="1" dirty="0">
                <a:ea typeface="Calibri"/>
                <a:cs typeface="Calibri"/>
              </a:rPr>
            </a:br>
            <a:r>
              <a:rPr lang="en-US" altLang="en-US" b="1" dirty="0">
                <a:ea typeface="Calibri"/>
                <a:cs typeface="Calibri"/>
              </a:rPr>
              <a:t>With questions, email: </a:t>
            </a:r>
            <a:br>
              <a:rPr lang="en-US" altLang="en-US" b="1" dirty="0">
                <a:latin typeface="Calibri"/>
                <a:ea typeface="Calibri"/>
                <a:cs typeface="Calibri"/>
              </a:rPr>
            </a:br>
            <a:r>
              <a:rPr lang="en-US" b="1" u="sng" dirty="0">
                <a:latin typeface="Calibri"/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RA-EPHomeEngRebates@pa.gov</a:t>
            </a:r>
            <a:br>
              <a:rPr lang="en-US" altLang="en-US" b="1" dirty="0"/>
            </a:br>
            <a:endParaRPr lang="en-US" altLang="en-US" b="1" dirty="0">
              <a:ea typeface="Calibri"/>
              <a:cs typeface="Calibri"/>
            </a:endParaRP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B79C05FA-F2A9-CD01-4C5F-8D11BDFF8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Agenda</a:t>
              </a:r>
              <a:endParaRPr lang="en-US"/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2144"/>
            <a:ext cx="8229600" cy="497401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Introductions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Program Overview &amp; Goals (HER &amp; HEAR)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Justice40 Initiative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Program Participation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Questions &amp; Feedback</a:t>
            </a:r>
          </a:p>
          <a:p>
            <a:pPr>
              <a:lnSpc>
                <a:spcPct val="150000"/>
              </a:lnSpc>
            </a:pPr>
            <a:endParaRPr lang="en-US" altLang="en-US" dirty="0">
              <a:ea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en-US" dirty="0">
              <a:ea typeface="Calibri"/>
              <a:cs typeface="Calibri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9685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Energy Programs Office Mission</a:t>
              </a:r>
              <a:endParaRPr lang="en-US" altLang="en-US" sz="400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26" y="1389889"/>
            <a:ext cx="8229600" cy="46253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dirty="0">
                <a:latin typeface="Calibri"/>
                <a:ea typeface="Source Sans Pro"/>
                <a:cs typeface="Calibri"/>
              </a:rPr>
              <a:t>Work as partners with individuals, organizations, governments and businesses to achieve a balance in the energy sector for deploying energy technologies that prevent pollution, protect our natural resources while ensuring affordable and abundant energy resources for Pennsylvanians that supports economic growth.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041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DOE's Home Energy Rebates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258" y="1280160"/>
            <a:ext cx="8673483" cy="4735033"/>
          </a:xfrm>
        </p:spPr>
        <p:txBody>
          <a:bodyPr/>
          <a:lstStyle/>
          <a:p>
            <a:r>
              <a:rPr lang="en-US" altLang="en-US" dirty="0">
                <a:ea typeface="Calibri"/>
                <a:cs typeface="Calibri"/>
              </a:rPr>
              <a:t>Home Efficiency Rebates (HER)</a:t>
            </a:r>
            <a:endParaRPr lang="en-US" dirty="0"/>
          </a:p>
          <a:p>
            <a:pPr lvl="1"/>
            <a:r>
              <a:rPr lang="en-US" altLang="en-US" dirty="0">
                <a:ea typeface="Calibri"/>
                <a:cs typeface="Calibri"/>
              </a:rPr>
              <a:t>Involves retrofitting homes to enhance energy efficiency</a:t>
            </a:r>
          </a:p>
          <a:p>
            <a:pPr lvl="1"/>
            <a:r>
              <a:rPr lang="en-US" altLang="en-US" dirty="0">
                <a:ea typeface="Calibri"/>
                <a:cs typeface="Calibri"/>
              </a:rPr>
              <a:t>PA allocated $129,980,260.00</a:t>
            </a:r>
          </a:p>
          <a:p>
            <a:pPr eaLnBrk="1" hangingPunct="1"/>
            <a:r>
              <a:rPr lang="en-US" dirty="0"/>
              <a:t>Home Electrification and Appliance Rebates (HEAR)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Encourages adoption of appliances that are electric and consume less energy and lower costs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PA allocated $129,226,380.00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892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Program Goals</a:t>
              </a:r>
              <a:endParaRPr lang="en-US"/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3744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Enhance Quality of Life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Reduce Energy Burden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Reduce carbon emissions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Market Transformation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Equitable program distribution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0378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35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Home Electrification &amp; Appliance Rebates</a:t>
              </a:r>
              <a:endParaRPr lang="en-US" sz="3500">
                <a:solidFill>
                  <a:schemeClr val="bg1"/>
                </a:solidFill>
              </a:endParaRPr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7835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Calibri"/>
                <a:cs typeface="Calibri"/>
              </a:rPr>
              <a:t>Low-and Moderate-Income households (earning 150% or less of AMI)</a:t>
            </a:r>
          </a:p>
          <a:p>
            <a:pPr lvl="1"/>
            <a:r>
              <a:rPr lang="en-US" altLang="en-US" dirty="0">
                <a:ea typeface="Calibri"/>
                <a:cs typeface="Calibri"/>
              </a:rPr>
              <a:t>Higher rebate value to less than 80% AMI households</a:t>
            </a:r>
          </a:p>
          <a:p>
            <a:pPr lvl="1"/>
            <a:r>
              <a:rPr lang="en-US" altLang="en-US" dirty="0">
                <a:ea typeface="Calibri"/>
                <a:cs typeface="Calibri"/>
              </a:rPr>
              <a:t>Rebate capped at $14k/unit</a:t>
            </a:r>
          </a:p>
          <a:p>
            <a:pPr eaLnBrk="1" hangingPunct="1"/>
            <a:r>
              <a:rPr lang="en-US" altLang="en-US" dirty="0">
                <a:ea typeface="Calibri"/>
                <a:cs typeface="Calibri"/>
              </a:rPr>
              <a:t>High-Efficiency Equipment: Heat Pumps (HVAC &amp; Water Heaters), Stoves, Clothes Dryers, etc.</a:t>
            </a:r>
          </a:p>
          <a:p>
            <a:r>
              <a:rPr lang="en-US" altLang="en-US" dirty="0">
                <a:ea typeface="Calibri"/>
                <a:cs typeface="Calibri"/>
              </a:rPr>
              <a:t>Electrical Upgrades: Electric Load Service Center, Insulation, Air-Sealing, Ventilation, Wiring, etc.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125633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277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Next Steps</a:t>
              </a:r>
              <a:endParaRPr lang="en-US"/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5880"/>
            <a:ext cx="8229600" cy="480028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Gather input on programs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Finalize Program Design in November 2024</a:t>
            </a:r>
          </a:p>
          <a:p>
            <a:pPr>
              <a:lnSpc>
                <a:spcPct val="150000"/>
              </a:lnSpc>
            </a:pPr>
            <a:r>
              <a:rPr lang="en-US" altLang="en-US" dirty="0">
                <a:ea typeface="Calibri"/>
                <a:cs typeface="Calibri"/>
              </a:rPr>
              <a:t>Launch Program (anticipated Q1 2025)</a:t>
            </a:r>
          </a:p>
          <a:p>
            <a:pPr>
              <a:lnSpc>
                <a:spcPct val="150000"/>
              </a:lnSpc>
            </a:pPr>
            <a:endParaRPr lang="en-US" altLang="en-US" dirty="0">
              <a:ea typeface="Calibri"/>
              <a:cs typeface="Calibri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5459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</a:rPr>
                <a:t>HEAR </a:t>
              </a:r>
              <a:r>
                <a:rPr lang="en-US" altLang="en-US" sz="4000">
                  <a:solidFill>
                    <a:prstClr val="white"/>
                  </a:solidFill>
                  <a:latin typeface="Calibri"/>
                  <a:ea typeface="Calibri"/>
                  <a:cs typeface="Calibri"/>
                </a:rPr>
                <a:t>Tentative Timeline</a:t>
              </a: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831"/>
            <a:ext cx="8229600" cy="99145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en-US" sz="2000" b="1" dirty="0">
                <a:highlight>
                  <a:srgbClr val="FFFF00"/>
                </a:highlight>
                <a:ea typeface="Calibri"/>
                <a:cs typeface="Calibri"/>
              </a:rPr>
              <a:t>NOTE: This schedule is subject to change based off the various approval windows the Home Energy Rebate Programs must go through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1F977-DBD6-E0DB-B52E-C2E9C1596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31" y="6327775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AD329-B16A-9CFF-57D2-E35A6FD4A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4" y="2011680"/>
            <a:ext cx="8986612" cy="230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4828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>
            <a:extLst>
              <a:ext uri="{FF2B5EF4-FFF2-40B4-BE49-F238E27FC236}">
                <a16:creationId xmlns:a16="http://schemas.microsoft.com/office/drawing/2014/main" id="{B90F39E1-14BE-B54D-B637-438F626E7067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4101" name="Picture 5" descr="Aging banner">
              <a:extLst>
                <a:ext uri="{FF2B5EF4-FFF2-40B4-BE49-F238E27FC236}">
                  <a16:creationId xmlns:a16="http://schemas.microsoft.com/office/drawing/2014/main" id="{EBE4F5F4-962D-2D1D-00AE-52AF52484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Rectangle 2">
              <a:extLst>
                <a:ext uri="{FF2B5EF4-FFF2-40B4-BE49-F238E27FC236}">
                  <a16:creationId xmlns:a16="http://schemas.microsoft.com/office/drawing/2014/main" id="{CE3AE5A5-8D08-D9D8-0EBD-BD8334F4A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en-US" sz="400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Home Efficiency Rebates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099" name="Content Placeholder 1">
            <a:extLst>
              <a:ext uri="{FF2B5EF4-FFF2-40B4-BE49-F238E27FC236}">
                <a16:creationId xmlns:a16="http://schemas.microsoft.com/office/drawing/2014/main" id="{FE7191FB-E006-E61A-3DD8-B80185F93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24" y="1316736"/>
            <a:ext cx="8519795" cy="4464145"/>
          </a:xfrm>
        </p:spPr>
        <p:txBody>
          <a:bodyPr/>
          <a:lstStyle/>
          <a:p>
            <a:r>
              <a:rPr lang="en-US" altLang="en-US" dirty="0">
                <a:ea typeface="Calibri"/>
                <a:cs typeface="Calibri"/>
              </a:rPr>
              <a:t>Low-Income Multi-family Affordable Housing</a:t>
            </a:r>
            <a:endParaRPr lang="en-US" dirty="0"/>
          </a:p>
          <a:p>
            <a:pPr eaLnBrk="1" hangingPunct="1"/>
            <a:r>
              <a:rPr lang="en-US" altLang="en-US" dirty="0">
                <a:ea typeface="Calibri"/>
                <a:cs typeface="Calibri"/>
              </a:rPr>
              <a:t>Need a minimum of 20% Energy Savings to participate</a:t>
            </a:r>
          </a:p>
          <a:p>
            <a:pPr lvl="1"/>
            <a:r>
              <a:rPr lang="en-US" altLang="en-US" dirty="0">
                <a:ea typeface="Calibri"/>
                <a:cs typeface="Calibri"/>
              </a:rPr>
              <a:t>Air-sealing, insulation, heat pump HVAC &amp; Water Heaters, etc.</a:t>
            </a:r>
          </a:p>
          <a:p>
            <a:r>
              <a:rPr lang="en-US" altLang="en-US" dirty="0">
                <a:ea typeface="Calibri"/>
                <a:cs typeface="Calibri"/>
              </a:rPr>
              <a:t>Higher rebates available at 35% or greater energy savings</a:t>
            </a:r>
          </a:p>
          <a:p>
            <a:r>
              <a:rPr lang="en-US" altLang="en-US" dirty="0">
                <a:ea typeface="Calibri"/>
                <a:cs typeface="Calibri"/>
              </a:rPr>
              <a:t>Higher rebates available for families with incomes less than 80% AMI 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6B2337B0-C603-E2BB-4AD4-10C1D5047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6019800"/>
            <a:ext cx="33861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7472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D739B72624D44A2DBD11ED6E6056E" ma:contentTypeVersion="16" ma:contentTypeDescription="Create a new document." ma:contentTypeScope="" ma:versionID="69fc4e0cb366cf7fc7e732f272185be4">
  <xsd:schema xmlns:xsd="http://www.w3.org/2001/XMLSchema" xmlns:xs="http://www.w3.org/2001/XMLSchema" xmlns:p="http://schemas.microsoft.com/office/2006/metadata/properties" xmlns:ns2="a73ad931-1967-4044-8ca4-6765e19ed0f5" xmlns:ns3="56f6bee1-ad7d-441f-8126-cc969dd82323" targetNamespace="http://schemas.microsoft.com/office/2006/metadata/properties" ma:root="true" ma:fieldsID="7f4b1420a9f738ae4e6928fef42f8940" ns2:_="" ns3:_="">
    <xsd:import namespace="a73ad931-1967-4044-8ca4-6765e19ed0f5"/>
    <xsd:import namespace="56f6bee1-ad7d-441f-8126-cc969dd82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ad931-1967-4044-8ca4-6765e19ed0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3380fc7-fa52-4f73-84dd-cd41989e36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f6bee1-ad7d-441f-8126-cc969dd8232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458facc-f43a-4deb-936f-372162685380}" ma:internalName="TaxCatchAll" ma:showField="CatchAllData" ma:web="56f6bee1-ad7d-441f-8126-cc969dd82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2C630D-BBB6-4310-AA15-D2439805E93B}">
  <ds:schemaRefs>
    <ds:schemaRef ds:uri="56f6bee1-ad7d-441f-8126-cc969dd82323"/>
    <ds:schemaRef ds:uri="a73ad931-1967-4044-8ca4-6765e19ed0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EB9335-8A3C-453B-8B9C-9EB5A79E9E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617</Words>
  <Application>Microsoft Office PowerPoint</Application>
  <PresentationFormat>On-screen Show (4:3)</PresentationFormat>
  <Paragraphs>99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Source Sans Pro</vt:lpstr>
      <vt:lpstr>Office Theme</vt:lpstr>
      <vt:lpstr>Pennsylvania Home Energy Rebates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With questions, email:  RA-EPHomeEngRebates@pa.gov </vt:lpstr>
    </vt:vector>
  </TitlesOfParts>
  <Company>Commonwealth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 Bold Black 44 pt Calibri Font</dc:title>
  <dc:creator>Rickens, Susan</dc:creator>
  <cp:lastModifiedBy>Jagiela, Darek</cp:lastModifiedBy>
  <cp:revision>10</cp:revision>
  <cp:lastPrinted>2012-04-25T13:41:06Z</cp:lastPrinted>
  <dcterms:created xsi:type="dcterms:W3CDTF">2012-04-25T13:00:02Z</dcterms:created>
  <dcterms:modified xsi:type="dcterms:W3CDTF">2024-11-22T20:49:03Z</dcterms:modified>
</cp:coreProperties>
</file>