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60" r:id="rId5"/>
    <p:sldId id="257" r:id="rId6"/>
    <p:sldId id="285" r:id="rId7"/>
    <p:sldId id="263" r:id="rId8"/>
    <p:sldId id="270" r:id="rId9"/>
    <p:sldId id="293" r:id="rId10"/>
    <p:sldId id="277" r:id="rId11"/>
    <p:sldId id="308" r:id="rId12"/>
    <p:sldId id="311" r:id="rId13"/>
    <p:sldId id="314" r:id="rId14"/>
    <p:sldId id="315" r:id="rId15"/>
    <p:sldId id="318" r:id="rId16"/>
    <p:sldId id="317" r:id="rId17"/>
    <p:sldId id="288" r:id="rId18"/>
    <p:sldId id="305" r:id="rId19"/>
    <p:sldId id="306" r:id="rId20"/>
    <p:sldId id="307" r:id="rId21"/>
    <p:sldId id="290" r:id="rId22"/>
    <p:sldId id="292" r:id="rId23"/>
    <p:sldId id="312" r:id="rId24"/>
    <p:sldId id="279" r:id="rId25"/>
    <p:sldId id="284" r:id="rId26"/>
    <p:sldId id="281" r:id="rId27"/>
    <p:sldId id="282" r:id="rId28"/>
    <p:sldId id="313" r:id="rId29"/>
    <p:sldId id="309" r:id="rId30"/>
    <p:sldId id="320" r:id="rId31"/>
    <p:sldId id="294" r:id="rId32"/>
    <p:sldId id="295" r:id="rId33"/>
    <p:sldId id="283" r:id="rId34"/>
    <p:sldId id="271" r:id="rId35"/>
    <p:sldId id="276" r:id="rId36"/>
    <p:sldId id="310" r:id="rId37"/>
    <p:sldId id="302" r:id="rId38"/>
    <p:sldId id="304" r:id="rId39"/>
    <p:sldId id="275" r:id="rId40"/>
    <p:sldId id="303" r:id="rId41"/>
    <p:sldId id="296" r:id="rId42"/>
    <p:sldId id="297" r:id="rId43"/>
    <p:sldId id="298" r:id="rId44"/>
    <p:sldId id="299" r:id="rId45"/>
    <p:sldId id="300" r:id="rId46"/>
    <p:sldId id="301" r:id="rId47"/>
    <p:sldId id="274" r:id="rId48"/>
    <p:sldId id="269" r:id="rId49"/>
    <p:sldId id="258" r:id="rId5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32D5D-05B5-46FA-9D6C-563BC52C1C63}" v="20" dt="2024-01-23T17:59:57.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54" autoAdjust="0"/>
  </p:normalViewPr>
  <p:slideViewPr>
    <p:cSldViewPr>
      <p:cViewPr varScale="1">
        <p:scale>
          <a:sx n="90" d="100"/>
          <a:sy n="90" d="100"/>
        </p:scale>
        <p:origin x="1530"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2" d="100"/>
          <a:sy n="52" d="100"/>
        </p:scale>
        <p:origin x="-187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3E8C84-0148-408B-A71E-1CABCBD97725}"/>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5C54E87-79B9-4F1F-8FAB-B5E685D7BCAC}"/>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vl1pPr>
          </a:lstStyle>
          <a:p>
            <a:pPr>
              <a:defRPr/>
            </a:pPr>
            <a:fld id="{67EE259D-98F7-4855-8EA5-D58E697500AE}" type="datetimeFigureOut">
              <a:rPr lang="en-US"/>
              <a:pPr>
                <a:defRPr/>
              </a:pPr>
              <a:t>10/4/2024</a:t>
            </a:fld>
            <a:endParaRPr lang="en-US"/>
          </a:p>
        </p:txBody>
      </p:sp>
      <p:sp>
        <p:nvSpPr>
          <p:cNvPr id="4" name="Slide Image Placeholder 3">
            <a:extLst>
              <a:ext uri="{FF2B5EF4-FFF2-40B4-BE49-F238E27FC236}">
                <a16:creationId xmlns:a16="http://schemas.microsoft.com/office/drawing/2014/main" id="{08CD5A02-428E-4603-B489-AAD474A79839}"/>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26421B2-101C-4A5E-9BC6-F2F82617D0C2}"/>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376B04F-97E6-44A2-9AC3-25DAD628947A}"/>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1DCE835E-11A1-4CB1-93BA-2A0CF44886E2}"/>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9A08AC7-6DE5-42DB-B483-95C54B5BCB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Wouldn’t it be great if every one of your submissions to the Department were accepted the first time without comment? I know that would be a time saver for DEP, and an even greater time saver for you as a remediator. My name is Carolyn Fair and I work in the Land Recycling Program and one of my assignments was to assemble a work team from across all six regions of DEP to address this goal: Complete Act 2 Report Submissions every time. The work team consisted of members from across the state and at all levels from Managers, to Administrative Assistants; veterans to new employees. This presentation summarizes what we found as keys to a complete Act 2 report submission. Let’s get started!</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1</a:t>
            </a:fld>
            <a:endParaRPr lang="en-US" altLang="en-US"/>
          </a:p>
        </p:txBody>
      </p:sp>
    </p:spTree>
    <p:extLst>
      <p:ext uri="{BB962C8B-B14F-4D97-AF65-F5344CB8AC3E}">
        <p14:creationId xmlns:p14="http://schemas.microsoft.com/office/powerpoint/2010/main" val="206361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section allows the remediator to select the contaminant groups present on the site in soil and groundwater according to the Act 2 standard that will be met.</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10</a:t>
            </a:fld>
            <a:endParaRPr lang="en-US" altLang="en-US"/>
          </a:p>
        </p:txBody>
      </p:sp>
    </p:spTree>
    <p:extLst>
      <p:ext uri="{BB962C8B-B14F-4D97-AF65-F5344CB8AC3E}">
        <p14:creationId xmlns:p14="http://schemas.microsoft.com/office/powerpoint/2010/main" val="424187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final section of the NIR identifies all recipients who will obtain a release of liability when the final report is approved. This includes the Property Owner, the Consultant, any other Remediator identified as well as the preparer of the NIR.</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04464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Please note that on the first page of the NIR form, it asks you to indicate if the NIR is New or Revised. Let’s talk about the things that may trigger a revision to an NIR.</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12</a:t>
            </a:fld>
            <a:endParaRPr lang="en-US" altLang="en-US"/>
          </a:p>
        </p:txBody>
      </p:sp>
    </p:spTree>
    <p:extLst>
      <p:ext uri="{BB962C8B-B14F-4D97-AF65-F5344CB8AC3E}">
        <p14:creationId xmlns:p14="http://schemas.microsoft.com/office/powerpoint/2010/main" val="92170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You may need to submit a revised NIR for the reasons listed on this slide. Please note that if you do need to submit a revised NIR, that will have to come with </a:t>
            </a:r>
            <a:r>
              <a:rPr lang="en-US" altLang="en-US" b="1" dirty="0"/>
              <a:t>NEW public and municipal notifications </a:t>
            </a:r>
            <a:r>
              <a:rPr lang="en-US" altLang="en-US" dirty="0"/>
              <a:t>for that change. </a:t>
            </a:r>
            <a:r>
              <a:rPr lang="en-US" altLang="en-US" b="1" dirty="0"/>
              <a:t>Reference Slide</a:t>
            </a:r>
          </a:p>
          <a:p>
            <a:pPr eaLnBrk="1" hangingPunct="1">
              <a:spcBef>
                <a:spcPct val="0"/>
              </a:spcBef>
            </a:pPr>
            <a:r>
              <a:rPr lang="en-US" altLang="en-US" b="1" dirty="0"/>
              <a:t>So </a:t>
            </a:r>
            <a:r>
              <a:rPr lang="en-US" altLang="en-US" b="0" dirty="0"/>
              <a:t>that covers the first element in the NIR submission package: the NIR form.</a:t>
            </a:r>
            <a:endParaRPr lang="en-US" altLang="en-US" b="1" dirty="0"/>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079734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element in the NIR package is Proof of notification. Proof of notification is satisfied by the submission of 1 or 2 .  While this slide is in reference to NIR specifically, </a:t>
            </a:r>
            <a:r>
              <a:rPr lang="en-US" altLang="en-US" b="1" u="sng" dirty="0"/>
              <a:t>these examples of proof of notification also apply to all Remediation Report submissions. </a:t>
            </a:r>
            <a:r>
              <a:rPr lang="en-US" altLang="en-US" b="1" u="none" dirty="0"/>
              <a:t>  Reference Slide  </a:t>
            </a:r>
            <a:r>
              <a:rPr lang="en-US" altLang="en-US" u="none" dirty="0"/>
              <a:t>The next three slides show examples of what this satisfactory Proof of notification looks like.</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04066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Proof of notification is satisfied by a certified mail receipt.</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15</a:t>
            </a:fld>
            <a:endParaRPr lang="en-US" altLang="en-US"/>
          </a:p>
        </p:txBody>
      </p:sp>
    </p:spTree>
    <p:extLst>
      <p:ext uri="{BB962C8B-B14F-4D97-AF65-F5344CB8AC3E}">
        <p14:creationId xmlns:p14="http://schemas.microsoft.com/office/powerpoint/2010/main" val="287078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Proof of notification is satisfied by a read receipt which is automatically returned from an email to the municipality.</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766857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Proof of notification is satisfied by a confirmation email coming from a municipal email account.</a:t>
            </a:r>
          </a:p>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17</a:t>
            </a:fld>
            <a:endParaRPr lang="en-US" altLang="en-US"/>
          </a:p>
        </p:txBody>
      </p:sp>
    </p:spTree>
    <p:extLst>
      <p:ext uri="{BB962C8B-B14F-4D97-AF65-F5344CB8AC3E}">
        <p14:creationId xmlns:p14="http://schemas.microsoft.com/office/powerpoint/2010/main" val="3847228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moving on to the Remediation Reports following the NIR, it is important to consider the public comment period needs. </a:t>
            </a:r>
            <a:r>
              <a:rPr lang="en-US" altLang="en-US" b="1" dirty="0"/>
              <a:t>Reference Slide</a:t>
            </a:r>
          </a:p>
          <a:p>
            <a:pPr eaLnBrk="1" hangingPunct="1">
              <a:spcBef>
                <a:spcPct val="0"/>
              </a:spcBef>
            </a:pPr>
            <a:r>
              <a:rPr lang="en-US" altLang="en-US" dirty="0"/>
              <a:t>So the public comment period is required only for SSS and the SIA standard, but sometimes you might start out with a submission under the Background or State-wide Health standards and later change to pursue a clean-up under the SSS or SIA. Please note that if you do change to pursuing SSS or SIA standard, you must go back and use the appropriate notice provisions and comment and review period.</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851870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Act 2 Remediation report submissions. So we are talking here about the reports following your NIR submittal and comment period if it applies. So the FR, Remedial Investigation Report, Risk Assessment Report, Cleanup Plan, and Baseline Environmental Report. This is what your report package looks like for those.</a:t>
            </a:r>
          </a:p>
          <a:p>
            <a:pPr eaLnBrk="1" hangingPunct="1">
              <a:spcBef>
                <a:spcPct val="0"/>
              </a:spcBef>
            </a:pPr>
            <a:r>
              <a:rPr lang="en-US" altLang="en-US" b="1" dirty="0"/>
              <a:t>Reference Slide</a:t>
            </a:r>
          </a:p>
          <a:p>
            <a:pPr eaLnBrk="1" hangingPunct="1">
              <a:spcBef>
                <a:spcPct val="0"/>
              </a:spcBef>
            </a:pPr>
            <a:r>
              <a:rPr lang="en-US" altLang="en-US" dirty="0"/>
              <a:t>These are the elements of a complete report submission, but please note that, when seeking site-specific standards, the required 30-day timeframe for the comment period following the NIR submittal must have elapsed before the report can be accepted. </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19</a:t>
            </a:fld>
            <a:endParaRPr lang="en-US" altLang="en-US"/>
          </a:p>
        </p:txBody>
      </p:sp>
    </p:spTree>
    <p:extLst>
      <p:ext uri="{BB962C8B-B14F-4D97-AF65-F5344CB8AC3E}">
        <p14:creationId xmlns:p14="http://schemas.microsoft.com/office/powerpoint/2010/main" val="46267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As our agenda, we will cover what the basic elements of a report submittal are and then follow up with additional background on some of those important submittal pieces. Then we will cover the submittal process itself, and end with discussing some common errors that we see often.</a:t>
            </a:r>
            <a:endParaRPr lang="en-US" altLang="en-US" b="1" dirty="0"/>
          </a:p>
          <a:p>
            <a:pPr eaLnBrk="1" hangingPunct="1">
              <a:spcBef>
                <a:spcPct val="0"/>
              </a:spcBef>
            </a:pPr>
            <a:endParaRPr lang="en-US" altLang="en-US" dirty="0"/>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All reports following the NIR are initiated by a Transmittal Sheet. The word version allows you to fill out the form electronically for upload..</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20</a:t>
            </a:fld>
            <a:endParaRPr lang="en-US" altLang="en-US"/>
          </a:p>
        </p:txBody>
      </p:sp>
    </p:spTree>
    <p:extLst>
      <p:ext uri="{BB962C8B-B14F-4D97-AF65-F5344CB8AC3E}">
        <p14:creationId xmlns:p14="http://schemas.microsoft.com/office/powerpoint/2010/main" val="211004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This is what the Transmittal Sheet looks like. Section 1 consists of site identification</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21</a:t>
            </a:fld>
            <a:endParaRPr lang="en-US" altLang="en-US"/>
          </a:p>
        </p:txBody>
      </p:sp>
    </p:spTree>
    <p:extLst>
      <p:ext uri="{BB962C8B-B14F-4D97-AF65-F5344CB8AC3E}">
        <p14:creationId xmlns:p14="http://schemas.microsoft.com/office/powerpoint/2010/main" val="151255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defRPr/>
            </a:pPr>
            <a:r>
              <a:rPr lang="en-US" altLang="en-US" sz="1200" dirty="0">
                <a:latin typeface="Calibri" panose="020F0502020204030204" pitchFamily="34" charset="0"/>
                <a:ea typeface="MS Gothic" panose="020B0609070205080204" pitchFamily="49" charset="-128"/>
              </a:rPr>
              <a:t>Section 2 identifies all reports being submitted along with the fee required. If multiple reports are being submitted, be sure to add up all of the applicable fees and pay together with the submittal. Fee submittal is now all electronic, and it requires you to correctly identify the fees corresponding to any reports being submitted.</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22</a:t>
            </a:fld>
            <a:endParaRPr lang="en-US" altLang="en-US"/>
          </a:p>
        </p:txBody>
      </p:sp>
    </p:spTree>
    <p:extLst>
      <p:ext uri="{BB962C8B-B14F-4D97-AF65-F5344CB8AC3E}">
        <p14:creationId xmlns:p14="http://schemas.microsoft.com/office/powerpoint/2010/main" val="1812495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Section 3 identifies the public notice requirement and reminds you of your obligation to provide proof of notification. You are actually checking the boxes that you are including proof of notification.</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23</a:t>
            </a:fld>
            <a:endParaRPr lang="en-US" altLang="en-US"/>
          </a:p>
        </p:txBody>
      </p:sp>
    </p:spTree>
    <p:extLst>
      <p:ext uri="{BB962C8B-B14F-4D97-AF65-F5344CB8AC3E}">
        <p14:creationId xmlns:p14="http://schemas.microsoft.com/office/powerpoint/2010/main" val="1102810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Finally, Section 4 of the transmittal sheet identifies project contacts including the consultant and remediator</a:t>
            </a:r>
          </a:p>
          <a:p>
            <a:pPr marL="0" marR="0" lvl="0" indent="0" algn="l" defTabSz="914400" rtl="0" eaLnBrk="0" fontAlgn="base" latinLnBrk="0" hangingPunct="0">
              <a:lnSpc>
                <a:spcPct val="100000"/>
              </a:lnSpc>
              <a:spcBef>
                <a:spcPct val="0"/>
              </a:spcBef>
              <a:spcAft>
                <a:spcPct val="0"/>
              </a:spcAft>
              <a:buClrTx/>
              <a:buSzTx/>
              <a:buFontTx/>
              <a:buNone/>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defRPr/>
            </a:pPr>
            <a:r>
              <a:rPr lang="en-US" altLang="en-US" dirty="0"/>
              <a:t>So that covers the Transmittal sheet. Then the report you are submitting. The next element of your report package is the FR Summary form</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24</a:t>
            </a:fld>
            <a:endParaRPr lang="en-US" altLang="en-US"/>
          </a:p>
        </p:txBody>
      </p:sp>
    </p:spTree>
    <p:extLst>
      <p:ext uri="{BB962C8B-B14F-4D97-AF65-F5344CB8AC3E}">
        <p14:creationId xmlns:p14="http://schemas.microsoft.com/office/powerpoint/2010/main" val="23361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The FR Summary Form can be found on the Forms and Lists link from Slide 4. This is part of your package only when you are submitting a Final Report</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25</a:t>
            </a:fld>
            <a:endParaRPr lang="en-US" altLang="en-US"/>
          </a:p>
        </p:txBody>
      </p:sp>
    </p:spTree>
    <p:extLst>
      <p:ext uri="{BB962C8B-B14F-4D97-AF65-F5344CB8AC3E}">
        <p14:creationId xmlns:p14="http://schemas.microsoft.com/office/powerpoint/2010/main" val="4100595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The FR Summary is a form that looks like this and you are just filling out the form with data from your Final Report.</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26</a:t>
            </a:fld>
            <a:endParaRPr lang="en-US" altLang="en-US"/>
          </a:p>
        </p:txBody>
      </p:sp>
    </p:spTree>
    <p:extLst>
      <p:ext uri="{BB962C8B-B14F-4D97-AF65-F5344CB8AC3E}">
        <p14:creationId xmlns:p14="http://schemas.microsoft.com/office/powerpoint/2010/main" val="2248997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element of your report package is the proof of municipal and public notification which we talked about under the Notice of Intent to Remediate. So the same details apply here for your other report submissions.</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27</a:t>
            </a:fld>
            <a:endParaRPr lang="en-US" altLang="en-US"/>
          </a:p>
        </p:txBody>
      </p:sp>
    </p:spTree>
    <p:extLst>
      <p:ext uri="{BB962C8B-B14F-4D97-AF65-F5344CB8AC3E}">
        <p14:creationId xmlns:p14="http://schemas.microsoft.com/office/powerpoint/2010/main" val="792670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I just want to cover an additional tool to help with notification. Here on the Forms and Lists page are some notification correspondence examples. These are some templates that are available for wording of notification to municipalities. If you click the link here…</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28</a:t>
            </a:fld>
            <a:endParaRPr lang="en-US" altLang="en-US"/>
          </a:p>
        </p:txBody>
      </p:sp>
    </p:spTree>
    <p:extLst>
      <p:ext uri="{BB962C8B-B14F-4D97-AF65-F5344CB8AC3E}">
        <p14:creationId xmlns:p14="http://schemas.microsoft.com/office/powerpoint/2010/main" val="1724100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You will find there are several templates for different reports and standards. The example shown here is for submission of a plan or report for a SS standard. I encourage you to check these out to see if you may find them helpful.</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29</a:t>
            </a:fld>
            <a:endParaRPr lang="en-US" altLang="en-US"/>
          </a:p>
        </p:txBody>
      </p:sp>
    </p:spTree>
    <p:extLst>
      <p:ext uri="{BB962C8B-B14F-4D97-AF65-F5344CB8AC3E}">
        <p14:creationId xmlns:p14="http://schemas.microsoft.com/office/powerpoint/2010/main" val="1995475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1" dirty="0"/>
          </a:p>
          <a:p>
            <a:pPr eaLnBrk="1" hangingPunct="1">
              <a:spcBef>
                <a:spcPct val="0"/>
              </a:spcBef>
            </a:pPr>
            <a:r>
              <a:rPr lang="en-US" altLang="en-US" dirty="0"/>
              <a:t>The two goals of the presentation are to reduce errors and omissions in Act 2 report submittals, and to eliminate Administrative Deficiencies and Disapprovals due to inaccurate submissions.</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3</a:t>
            </a:fld>
            <a:endParaRPr lang="en-US" altLang="en-US"/>
          </a:p>
        </p:txBody>
      </p:sp>
    </p:spTree>
    <p:extLst>
      <p:ext uri="{BB962C8B-B14F-4D97-AF65-F5344CB8AC3E}">
        <p14:creationId xmlns:p14="http://schemas.microsoft.com/office/powerpoint/2010/main" val="1754271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defRPr/>
            </a:pPr>
            <a:r>
              <a:rPr lang="en-US" altLang="en-US" dirty="0"/>
              <a:t>The next element of your report package is the checklist.</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These are completely optional, but they may help you to make sure you have included everything. </a:t>
            </a:r>
            <a:r>
              <a:rPr lang="en-US" altLang="en-US" sz="1200" b="1" dirty="0">
                <a:latin typeface="Calibri" panose="020F0502020204030204" pitchFamily="34" charset="0"/>
                <a:ea typeface="MS Gothic" panose="020B0609070205080204" pitchFamily="49" charset="-128"/>
              </a:rPr>
              <a:t>Reference Slide</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30</a:t>
            </a:fld>
            <a:endParaRPr lang="en-US" altLang="en-US"/>
          </a:p>
        </p:txBody>
      </p:sp>
    </p:spTree>
    <p:extLst>
      <p:ext uri="{BB962C8B-B14F-4D97-AF65-F5344CB8AC3E}">
        <p14:creationId xmlns:p14="http://schemas.microsoft.com/office/powerpoint/2010/main" val="8997545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0348097B-D458-42C9-99DA-ECC163358B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AA1821A-3F4C-484C-AFB9-D5D35B29B8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46628" lvl="1" indent="-289562">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600" dirty="0">
                <a:latin typeface="Calibri" panose="020F0502020204030204" pitchFamily="34" charset="0"/>
                <a:ea typeface="MS Gothic" panose="020B0609070205080204" pitchFamily="49" charset="-128"/>
              </a:rPr>
              <a:t>This is what the SSS checklist looks like</a:t>
            </a:r>
          </a:p>
        </p:txBody>
      </p:sp>
      <p:sp>
        <p:nvSpPr>
          <p:cNvPr id="19460" name="Slide Number Placeholder 3">
            <a:extLst>
              <a:ext uri="{FF2B5EF4-FFF2-40B4-BE49-F238E27FC236}">
                <a16:creationId xmlns:a16="http://schemas.microsoft.com/office/drawing/2014/main" id="{A5DCD324-4939-4575-97B6-BF5F7EE48E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BE6CDC-D509-47A2-BCAD-AD81C258812E}" type="slidenum">
              <a:rPr lang="en-US" altLang="en-US" smtClean="0"/>
              <a:pPr>
                <a:spcBef>
                  <a:spcPct val="0"/>
                </a:spcBef>
              </a:pPr>
              <a:t>31</a:t>
            </a:fld>
            <a:endParaRPr lang="en-US" altLang="en-US"/>
          </a:p>
        </p:txBody>
      </p:sp>
    </p:spTree>
    <p:extLst>
      <p:ext uri="{BB962C8B-B14F-4D97-AF65-F5344CB8AC3E}">
        <p14:creationId xmlns:p14="http://schemas.microsoft.com/office/powerpoint/2010/main" val="556094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Now I just want to give you some additional background information on each of the items in this list that may be helpful in understanding their purpose and importance.</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32</a:t>
            </a:fld>
            <a:endParaRPr lang="en-US" altLang="en-US"/>
          </a:p>
        </p:txBody>
      </p:sp>
    </p:spTree>
    <p:extLst>
      <p:ext uri="{BB962C8B-B14F-4D97-AF65-F5344CB8AC3E}">
        <p14:creationId xmlns:p14="http://schemas.microsoft.com/office/powerpoint/2010/main" val="3278562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DEP uses the FR Summary as an accessible description of work to aid in review. The FR Summary is a piece of the “plain language summary” required by Section 901 of Act 2. It is also useful for the public to have such a summary available. The information included allows for tracking to assess the success of the program.</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33</a:t>
            </a:fld>
            <a:endParaRPr lang="en-US" altLang="en-US"/>
          </a:p>
        </p:txBody>
      </p:sp>
    </p:spTree>
    <p:extLst>
      <p:ext uri="{BB962C8B-B14F-4D97-AF65-F5344CB8AC3E}">
        <p14:creationId xmlns:p14="http://schemas.microsoft.com/office/powerpoint/2010/main" val="18499849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The Public Notification period is very important to make sure everyone has been given opportunity to comment. The proof of notification proves to DEP that appropriate steps have been taken to notify the public. The examples of proof of notification that we talked about on slides 15-17 of this presentation should be provided along with the letter or email sent to the municipality or the newspaper text.</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34</a:t>
            </a:fld>
            <a:endParaRPr lang="en-US" altLang="en-US"/>
          </a:p>
        </p:txBody>
      </p:sp>
    </p:spTree>
    <p:extLst>
      <p:ext uri="{BB962C8B-B14F-4D97-AF65-F5344CB8AC3E}">
        <p14:creationId xmlns:p14="http://schemas.microsoft.com/office/powerpoint/2010/main" val="427246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35</a:t>
            </a:fld>
            <a:endParaRPr lang="en-US" altLang="en-US"/>
          </a:p>
        </p:txBody>
      </p:sp>
    </p:spTree>
    <p:extLst>
      <p:ext uri="{BB962C8B-B14F-4D97-AF65-F5344CB8AC3E}">
        <p14:creationId xmlns:p14="http://schemas.microsoft.com/office/powerpoint/2010/main" val="4039258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Public Involvement may take the form of a Public Involvement Plan (PIP) if a municipality would like. </a:t>
            </a:r>
            <a:r>
              <a:rPr lang="en-US" altLang="en-US" sz="1200" b="1" dirty="0">
                <a:latin typeface="Calibri" panose="020F0502020204030204" pitchFamily="34" charset="0"/>
                <a:ea typeface="MS Gothic" panose="020B0609070205080204" pitchFamily="49" charset="-128"/>
              </a:rPr>
              <a:t>Reference Slide </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Comments from the PIP need to be provided in each report. (Act 2 304(n)(2)(</a:t>
            </a:r>
            <a:r>
              <a:rPr lang="en-US" altLang="en-US" sz="1200" dirty="0" err="1">
                <a:latin typeface="Calibri" panose="020F0502020204030204" pitchFamily="34" charset="0"/>
                <a:ea typeface="MS Gothic" panose="020B0609070205080204" pitchFamily="49" charset="-128"/>
              </a:rPr>
              <a:t>i</a:t>
            </a:r>
            <a:r>
              <a:rPr lang="en-US" altLang="en-US" sz="1200" dirty="0">
                <a:latin typeface="Calibri" panose="020F0502020204030204" pitchFamily="34" charset="0"/>
                <a:ea typeface="MS Gothic" panose="020B0609070205080204" pitchFamily="49" charset="-128"/>
              </a:rPr>
              <a:t>)). Please read the TGM Section II.A.3.c for additional details regarding the Public Involvement Plan. </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36</a:t>
            </a:fld>
            <a:endParaRPr lang="en-US" altLang="en-US"/>
          </a:p>
        </p:txBody>
      </p:sp>
    </p:spTree>
    <p:extLst>
      <p:ext uri="{BB962C8B-B14F-4D97-AF65-F5344CB8AC3E}">
        <p14:creationId xmlns:p14="http://schemas.microsoft.com/office/powerpoint/2010/main" val="4071208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b="1" dirty="0">
                <a:latin typeface="Calibri" panose="020F0502020204030204" pitchFamily="34" charset="0"/>
                <a:ea typeface="MS Gothic" panose="020B0609070205080204" pitchFamily="49" charset="-128"/>
              </a:rPr>
              <a:t>Reference Slide bullet 1 and 2… </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Remember we talked about all of the reports that are submitted under SSS : Remedial Inv, Cleanup, Risk Assessment</a:t>
            </a:r>
            <a:endParaRPr lang="en-US" altLang="en-US" sz="1200" b="1" dirty="0">
              <a:latin typeface="Calibri" panose="020F0502020204030204" pitchFamily="34" charset="0"/>
              <a:ea typeface="MS Gothic" panose="020B0609070205080204" pitchFamily="49" charset="-128"/>
            </a:endParaRP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Bullet 3</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For example: There is a risk of having the report package disapproved if the Cleanup Plan is not approved ahead of FR submission.</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b="1" dirty="0">
              <a:latin typeface="Calibri" panose="020F0502020204030204" pitchFamily="34" charset="0"/>
              <a:ea typeface="MS Gothic" panose="020B0609070205080204" pitchFamily="49" charset="-128"/>
            </a:endParaRP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37</a:t>
            </a:fld>
            <a:endParaRPr lang="en-US" altLang="en-US"/>
          </a:p>
        </p:txBody>
      </p:sp>
    </p:spTree>
    <p:extLst>
      <p:ext uri="{BB962C8B-B14F-4D97-AF65-F5344CB8AC3E}">
        <p14:creationId xmlns:p14="http://schemas.microsoft.com/office/powerpoint/2010/main" val="3016848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The only remaining element of the report package is the FEE. </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All submissions and payments are now completed electronically. This process if the same for all reports: NIRs as well as other remediation reports. On the DEP webpage, look for “Electronic Submissions”…</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38</a:t>
            </a:fld>
            <a:endParaRPr lang="en-US" altLang="en-US"/>
          </a:p>
        </p:txBody>
      </p:sp>
    </p:spTree>
    <p:extLst>
      <p:ext uri="{BB962C8B-B14F-4D97-AF65-F5344CB8AC3E}">
        <p14:creationId xmlns:p14="http://schemas.microsoft.com/office/powerpoint/2010/main" val="191807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That brings you here…. Then select “public upload” which takes you to the </a:t>
            </a:r>
            <a:r>
              <a:rPr lang="en-US" altLang="en-US" sz="1200" dirty="0" err="1">
                <a:latin typeface="Calibri" panose="020F0502020204030204" pitchFamily="34" charset="0"/>
                <a:ea typeface="MS Gothic" panose="020B0609070205080204" pitchFamily="49" charset="-128"/>
              </a:rPr>
              <a:t>ePermitting</a:t>
            </a:r>
            <a:r>
              <a:rPr lang="en-US" altLang="en-US" sz="1200" dirty="0">
                <a:latin typeface="Calibri" panose="020F0502020204030204" pitchFamily="34" charset="0"/>
                <a:ea typeface="MS Gothic" panose="020B0609070205080204" pitchFamily="49" charset="-128"/>
              </a:rPr>
              <a:t> page. </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39</a:t>
            </a:fld>
            <a:endParaRPr lang="en-US" altLang="en-US"/>
          </a:p>
        </p:txBody>
      </p:sp>
    </p:spTree>
    <p:extLst>
      <p:ext uri="{BB962C8B-B14F-4D97-AF65-F5344CB8AC3E}">
        <p14:creationId xmlns:p14="http://schemas.microsoft.com/office/powerpoint/2010/main" val="179559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This is a list of Helpful Documents and Links to assist with Act 2 Report submissions. Following the webinar, this presentation will be posted on the Land Recycling Program webpage, and you should find this page helpful then as these are active links. We will look at some details of each of these throughout this training. </a:t>
            </a:r>
            <a:r>
              <a:rPr lang="en-US" altLang="en-US" sz="1200" b="1" dirty="0">
                <a:latin typeface="Calibri" panose="020F0502020204030204" pitchFamily="34" charset="0"/>
                <a:ea typeface="MS Gothic" panose="020B0609070205080204" pitchFamily="49" charset="-128"/>
              </a:rPr>
              <a:t>Reference Slide</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a:t>
            </a:fld>
            <a:endParaRPr lang="en-US" altLang="en-US"/>
          </a:p>
        </p:txBody>
      </p:sp>
    </p:spTree>
    <p:extLst>
      <p:ext uri="{BB962C8B-B14F-4D97-AF65-F5344CB8AC3E}">
        <p14:creationId xmlns:p14="http://schemas.microsoft.com/office/powerpoint/2010/main" val="2939276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Note the “Public Upload” in the upper left that indicates you are on the correct page. In the “Submission Information” section, selecting “ENV CLEANUP &amp; BROWNFIELDS ECB” in the Filter Submission Types by Program area will limit the forms you see available. </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40</a:t>
            </a:fld>
            <a:endParaRPr lang="en-US" altLang="en-US"/>
          </a:p>
        </p:txBody>
      </p:sp>
    </p:spTree>
    <p:extLst>
      <p:ext uri="{BB962C8B-B14F-4D97-AF65-F5344CB8AC3E}">
        <p14:creationId xmlns:p14="http://schemas.microsoft.com/office/powerpoint/2010/main" val="3926683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Next select the Submission Type from the drop-down. In this example, Land Recycling Combination of Standards Final Report is selected.</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41</a:t>
            </a:fld>
            <a:endParaRPr lang="en-US" altLang="en-US"/>
          </a:p>
        </p:txBody>
      </p:sp>
    </p:spTree>
    <p:extLst>
      <p:ext uri="{BB962C8B-B14F-4D97-AF65-F5344CB8AC3E}">
        <p14:creationId xmlns:p14="http://schemas.microsoft.com/office/powerpoint/2010/main" val="9414958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A link to the Transmittal Sheet appears which is helpful for selecting the fee appropriate for your submission, but this link is not a form where you can type directly in the fields. It may be easier to use the Word version of the Transmittal Sheet on the Forms &amp; Lists site and then upload that.</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42</a:t>
            </a:fld>
            <a:endParaRPr lang="en-US" altLang="en-US"/>
          </a:p>
        </p:txBody>
      </p:sp>
    </p:spTree>
    <p:extLst>
      <p:ext uri="{BB962C8B-B14F-4D97-AF65-F5344CB8AC3E}">
        <p14:creationId xmlns:p14="http://schemas.microsoft.com/office/powerpoint/2010/main" val="1851373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Use this link to attach the Transmittal Sheet and your report. Please use care in making sure you are submitting the correct fee. All fees are submitted electronically, and the report submission goes directly to OnBase from the </a:t>
            </a:r>
            <a:r>
              <a:rPr lang="en-US" altLang="en-US" sz="1200" dirty="0" err="1">
                <a:latin typeface="Calibri" panose="020F0502020204030204" pitchFamily="34" charset="0"/>
                <a:ea typeface="MS Gothic" panose="020B0609070205080204" pitchFamily="49" charset="-128"/>
              </a:rPr>
              <a:t>ePermitting</a:t>
            </a:r>
            <a:r>
              <a:rPr lang="en-US" altLang="en-US" sz="1200" dirty="0">
                <a:latin typeface="Calibri" panose="020F0502020204030204" pitchFamily="34" charset="0"/>
                <a:ea typeface="MS Gothic" panose="020B0609070205080204" pitchFamily="49" charset="-128"/>
              </a:rPr>
              <a:t> site. Then choose the Select button in the lower right.</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43</a:t>
            </a:fld>
            <a:endParaRPr lang="en-US" altLang="en-US"/>
          </a:p>
        </p:txBody>
      </p:sp>
    </p:spTree>
    <p:extLst>
      <p:ext uri="{BB962C8B-B14F-4D97-AF65-F5344CB8AC3E}">
        <p14:creationId xmlns:p14="http://schemas.microsoft.com/office/powerpoint/2010/main" val="3132308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Finally, Let’s talk about some of the common errors that are seen in submissions and re-cap how they can be avoided.</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1., 2., and 3. Public Notice along with proof of notice and time for comment period and PIP are common errors. Let’s walk through each of these.</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4. Remember to affix the Professional Geologist seal when necessary. </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5. Reports may be submitted together but please note that there is a risk that a Final Report may not be approved when other reports (especially Cleanup Plan) have not been approved first.</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6. Please be sure that you have the correct fee for your submission. If multiple reports are submitted together, remember to add all the applicable fees together for your submission</a:t>
            </a: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sz="1200" b="1" dirty="0">
                <a:effectLst/>
                <a:latin typeface="Verdana" panose="020B0604030504040204" pitchFamily="34" charset="0"/>
                <a:ea typeface="Times New Roman" panose="02020603050405020304" pitchFamily="18" charset="0"/>
                <a:cs typeface="Times New Roman" panose="02020603050405020304" pitchFamily="18" charset="0"/>
              </a:rPr>
              <a:t>Additional information on procedures for submission of NUA, RDA, waivers, and baseline work plans may be needed. Please feel free to reach out with questions regarding any of these items.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endParaRPr lang="en-US" altLang="en-US" sz="1200" dirty="0">
              <a:latin typeface="Calibri" panose="020F0502020204030204" pitchFamily="34" charset="0"/>
              <a:ea typeface="MS Gothic" panose="020B0609070205080204" pitchFamily="49" charset="-128"/>
            </a:endParaRP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44</a:t>
            </a:fld>
            <a:endParaRPr lang="en-US" altLang="en-US"/>
          </a:p>
        </p:txBody>
      </p:sp>
    </p:spTree>
    <p:extLst>
      <p:ext uri="{BB962C8B-B14F-4D97-AF65-F5344CB8AC3E}">
        <p14:creationId xmlns:p14="http://schemas.microsoft.com/office/powerpoint/2010/main" val="16959025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I hope you have found all of this information helpful and that it leads to more complete and successful submissions for you in the future. The next steps for this presentation is to make the information widely available going forward. To accomplish that, we will have the recorded webinar available in a link on the Land Recycling webpage. There will also be a link to the PowerPoint presentation itself for you to be able to view the information. Also on the webpage near these two links there will be a list of the helpful documents and other links to guide you smoothly through any submission.</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45</a:t>
            </a:fld>
            <a:endParaRPr lang="en-US" altLang="en-US"/>
          </a:p>
        </p:txBody>
      </p:sp>
    </p:spTree>
    <p:extLst>
      <p:ext uri="{BB962C8B-B14F-4D97-AF65-F5344CB8AC3E}">
        <p14:creationId xmlns:p14="http://schemas.microsoft.com/office/powerpoint/2010/main" val="2895448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time I would like to invite any questions you would like to ask that may have occurred to you during the presentation. I have lined up two members of the work group that created this presentation to answer your questions as they are more qualified than I am to answer them: Ben Thonus, Environmental Program Manager from the Southcentral region, and Pam Trowbridge, Professional Geologist Manager, also from the Southcentral regional office. </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46</a:t>
            </a:fld>
            <a:endParaRPr lang="en-US" altLang="en-US"/>
          </a:p>
        </p:txBody>
      </p:sp>
    </p:spTree>
    <p:extLst>
      <p:ext uri="{BB962C8B-B14F-4D97-AF65-F5344CB8AC3E}">
        <p14:creationId xmlns:p14="http://schemas.microsoft.com/office/powerpoint/2010/main" val="727780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we talk about Act 2 Report Submissions, that includes the NIR as well as follow-up remediation reports that come in to the Department. Those remediation reports include the FR, Remedial Investigation Report, Risk Assessment Report, Cleanup Plan, and Baseline Environmental Report. </a:t>
            </a:r>
            <a:r>
              <a:rPr lang="en-US" altLang="en-US" b="1" dirty="0"/>
              <a:t>Additional details can be found in the TGM Section II.A.3 regarding the Remediation Reports that need to be submitted depending on which Act 2 standard is being achieved.</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5</a:t>
            </a:fld>
            <a:endParaRPr lang="en-US" altLang="en-US"/>
          </a:p>
        </p:txBody>
      </p:sp>
    </p:spTree>
    <p:extLst>
      <p:ext uri="{BB962C8B-B14F-4D97-AF65-F5344CB8AC3E}">
        <p14:creationId xmlns:p14="http://schemas.microsoft.com/office/powerpoint/2010/main" val="184074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Notice of Intent to Remediate or NIR submissions follow </a:t>
            </a:r>
            <a:r>
              <a:rPr lang="en-US" altLang="en-US" b="1" dirty="0"/>
              <a:t>section II.A.3 of the TGM </a:t>
            </a:r>
            <a:r>
              <a:rPr lang="en-US" altLang="en-US" dirty="0"/>
              <a:t>as is noted here on the slide. The package for an NIR submission includes … </a:t>
            </a:r>
            <a:r>
              <a:rPr lang="en-US" altLang="en-US" b="1" dirty="0"/>
              <a:t>Reference Slide </a:t>
            </a:r>
            <a:r>
              <a:rPr lang="en-US" altLang="en-US" b="0" dirty="0"/>
              <a:t>We will talk in detail about each of these elements starting with the NIR Form itself.</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6</a:t>
            </a:fld>
            <a:endParaRPr lang="en-US" altLang="en-US"/>
          </a:p>
        </p:txBody>
      </p:sp>
    </p:spTree>
    <p:extLst>
      <p:ext uri="{BB962C8B-B14F-4D97-AF65-F5344CB8AC3E}">
        <p14:creationId xmlns:p14="http://schemas.microsoft.com/office/powerpoint/2010/main" val="3595084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tabLst>
                <a:tab pos="0" algn="l"/>
                <a:tab pos="464270" algn="l"/>
                <a:tab pos="930156" algn="l"/>
                <a:tab pos="1396043" algn="l"/>
                <a:tab pos="1861930" algn="l"/>
                <a:tab pos="2327817" algn="l"/>
                <a:tab pos="2793704" algn="l"/>
                <a:tab pos="3259590" algn="l"/>
                <a:tab pos="3725477" algn="l"/>
                <a:tab pos="4191364" algn="l"/>
                <a:tab pos="4657251" algn="l"/>
                <a:tab pos="5124755" algn="l"/>
                <a:tab pos="5589024" algn="l"/>
                <a:tab pos="6054911" algn="l"/>
                <a:tab pos="6522415" algn="l"/>
                <a:tab pos="6986685" algn="l"/>
                <a:tab pos="7452572" algn="l"/>
                <a:tab pos="7918458" algn="l"/>
                <a:tab pos="8384345" algn="l"/>
                <a:tab pos="8851849" algn="l"/>
                <a:tab pos="9316119" algn="l"/>
              </a:tabLst>
            </a:pPr>
            <a:r>
              <a:rPr lang="en-US" altLang="en-US" sz="1200" dirty="0">
                <a:latin typeface="Calibri" panose="020F0502020204030204" pitchFamily="34" charset="0"/>
                <a:ea typeface="MS Gothic" panose="020B0609070205080204" pitchFamily="49" charset="-128"/>
              </a:rPr>
              <a:t>The NIR Form can be found on the Forms and Lists link that we saw on Slide 4. This is what it looks like on the LRP webpage when you click that link. You will notice there are lots of helpful things on this page and we will talk about a few of them coming up here. The NIR form is here in red. Notice that for each of the forms listed there is a PDF version and a Word version. When you select the Notice of Intent to Remediate here it will take you to the form itself which looks like this:</a:t>
            </a:r>
          </a:p>
        </p:txBody>
      </p:sp>
      <p:sp>
        <p:nvSpPr>
          <p:cNvPr id="4" name="Slide Number Placeholder 3"/>
          <p:cNvSpPr>
            <a:spLocks noGrp="1"/>
          </p:cNvSpPr>
          <p:nvPr>
            <p:ph type="sldNum" sz="quarter" idx="5"/>
          </p:nvPr>
        </p:nvSpPr>
        <p:spPr/>
        <p:txBody>
          <a:bodyPr/>
          <a:lstStyle/>
          <a:p>
            <a:pPr>
              <a:defRPr/>
            </a:pPr>
            <a:fld id="{E9A08AC7-6DE5-42DB-B483-95C54B5BCB81}" type="slidenum">
              <a:rPr lang="en-US" altLang="en-US" smtClean="0"/>
              <a:pPr>
                <a:defRPr/>
              </a:pPr>
              <a:t>7</a:t>
            </a:fld>
            <a:endParaRPr lang="en-US" altLang="en-US"/>
          </a:p>
        </p:txBody>
      </p:sp>
    </p:spTree>
    <p:extLst>
      <p:ext uri="{BB962C8B-B14F-4D97-AF65-F5344CB8AC3E}">
        <p14:creationId xmlns:p14="http://schemas.microsoft.com/office/powerpoint/2010/main" val="381305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NIR form has recently been updated so take a note if you may be using an old version that you have on your desktop to get this newest version. The first section is identifying information about the site.</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8</a:t>
            </a:fld>
            <a:endParaRPr lang="en-US" altLang="en-US"/>
          </a:p>
        </p:txBody>
      </p:sp>
    </p:spTree>
    <p:extLst>
      <p:ext uri="{BB962C8B-B14F-4D97-AF65-F5344CB8AC3E}">
        <p14:creationId xmlns:p14="http://schemas.microsoft.com/office/powerpoint/2010/main" val="50183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F7F98D-2AB6-4E8B-BA65-FCDF7E0C41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995661B-EBEC-4FB2-BB74-91093DE8E3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next section is a </a:t>
            </a:r>
            <a:r>
              <a:rPr lang="en-US" altLang="en-US" b="1" dirty="0"/>
              <a:t>description of the site contamination </a:t>
            </a:r>
            <a:r>
              <a:rPr lang="en-US" altLang="en-US" dirty="0"/>
              <a:t>along with the </a:t>
            </a:r>
            <a:r>
              <a:rPr lang="en-US" altLang="en-US" b="1" dirty="0"/>
              <a:t>current and intended future use of the property</a:t>
            </a:r>
            <a:r>
              <a:rPr lang="en-US" altLang="en-US" dirty="0"/>
              <a:t>, and a description of the </a:t>
            </a:r>
            <a:r>
              <a:rPr lang="en-US" altLang="en-US" b="1" dirty="0"/>
              <a:t>proposed remediation measures.</a:t>
            </a:r>
          </a:p>
        </p:txBody>
      </p:sp>
      <p:sp>
        <p:nvSpPr>
          <p:cNvPr id="16388" name="Slide Number Placeholder 3">
            <a:extLst>
              <a:ext uri="{FF2B5EF4-FFF2-40B4-BE49-F238E27FC236}">
                <a16:creationId xmlns:a16="http://schemas.microsoft.com/office/drawing/2014/main" id="{7CBD61CC-70A8-4C34-83F2-DA5999ECE0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E6305B-A629-4AD2-A626-FF960BC877A7}" type="slidenum">
              <a:rPr lang="en-US" altLang="en-US" smtClean="0"/>
              <a:pPr>
                <a:spcBef>
                  <a:spcPct val="0"/>
                </a:spcBef>
              </a:pPr>
              <a:t>9</a:t>
            </a:fld>
            <a:endParaRPr lang="en-US" altLang="en-US"/>
          </a:p>
        </p:txBody>
      </p:sp>
    </p:spTree>
    <p:extLst>
      <p:ext uri="{BB962C8B-B14F-4D97-AF65-F5344CB8AC3E}">
        <p14:creationId xmlns:p14="http://schemas.microsoft.com/office/powerpoint/2010/main" val="4166380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3D9BDC2D-EFCB-4C26-952D-053F6EE6E8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118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a:lstStyle/>
          <a:p>
            <a:r>
              <a:rPr lang="en-US" altLang="en-US"/>
              <a:t>Click to edit Master title style</a:t>
            </a:r>
            <a:endParaRPr lang="en-US" dirty="0"/>
          </a:p>
        </p:txBody>
      </p:sp>
      <p:sp>
        <p:nvSpPr>
          <p:cNvPr id="3" name="Subtitle 2"/>
          <p:cNvSpPr>
            <a:spLocks noGrp="1"/>
          </p:cNvSpPr>
          <p:nvPr>
            <p:ph type="subTitle" idx="1"/>
          </p:nvPr>
        </p:nvSpPr>
        <p:spPr>
          <a:xfrm>
            <a:off x="1371600" y="367585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5" name="Date Placeholder 3">
            <a:extLst>
              <a:ext uri="{FF2B5EF4-FFF2-40B4-BE49-F238E27FC236}">
                <a16:creationId xmlns:a16="http://schemas.microsoft.com/office/drawing/2014/main" id="{F84ED4F7-75F4-4C60-BED1-55DEA0D85656}"/>
              </a:ext>
            </a:extLst>
          </p:cNvPr>
          <p:cNvSpPr>
            <a:spLocks noGrp="1"/>
          </p:cNvSpPr>
          <p:nvPr>
            <p:ph type="dt" sz="half" idx="10"/>
          </p:nvPr>
        </p:nvSpPr>
        <p:spPr/>
        <p:txBody>
          <a:bodyPr/>
          <a:lstStyle>
            <a:lvl1pPr algn="ctr" eaLnBrk="1" hangingPunct="1">
              <a:spcBef>
                <a:spcPct val="0"/>
              </a:spcBef>
              <a:buFontTx/>
              <a:buNone/>
              <a:defRPr/>
            </a:lvl1pPr>
          </a:lstStyle>
          <a:p>
            <a:pPr>
              <a:defRPr/>
            </a:pPr>
            <a:r>
              <a:rPr lang="en-US" altLang="en-US"/>
              <a:t>Tom Wolf, Governor</a:t>
            </a:r>
          </a:p>
        </p:txBody>
      </p:sp>
      <p:sp>
        <p:nvSpPr>
          <p:cNvPr id="6" name="Footer Placeholder 4">
            <a:extLst>
              <a:ext uri="{FF2B5EF4-FFF2-40B4-BE49-F238E27FC236}">
                <a16:creationId xmlns:a16="http://schemas.microsoft.com/office/drawing/2014/main" id="{5979645E-89D3-4537-8AA2-DC6A23D22C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C6BB64-1A40-4889-BB5B-9FD2F8740413}"/>
              </a:ext>
            </a:extLst>
          </p:cNvPr>
          <p:cNvSpPr>
            <a:spLocks noGrp="1"/>
          </p:cNvSpPr>
          <p:nvPr>
            <p:ph type="sldNum" sz="quarter" idx="12"/>
          </p:nvPr>
        </p:nvSpPr>
        <p:spPr>
          <a:xfrm>
            <a:off x="6324600" y="6356350"/>
            <a:ext cx="2362200" cy="365125"/>
          </a:xfrm>
        </p:spPr>
        <p:txBody>
          <a:bodyPr/>
          <a:lstStyle>
            <a:lvl1pPr>
              <a:defRPr/>
            </a:lvl1pPr>
          </a:lstStyle>
          <a:p>
            <a:pPr>
              <a:defRPr/>
            </a:pPr>
            <a:r>
              <a:rPr lang="en-US" altLang="en-US" dirty="0"/>
              <a:t>Acting Secretary Patrick McDonnell</a:t>
            </a:r>
          </a:p>
        </p:txBody>
      </p:sp>
    </p:spTree>
    <p:extLst>
      <p:ext uri="{BB962C8B-B14F-4D97-AF65-F5344CB8AC3E}">
        <p14:creationId xmlns:p14="http://schemas.microsoft.com/office/powerpoint/2010/main" val="421796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5" descr="Aging banner">
            <a:extLst>
              <a:ext uri="{FF2B5EF4-FFF2-40B4-BE49-F238E27FC236}">
                <a16:creationId xmlns:a16="http://schemas.microsoft.com/office/drawing/2014/main" id="{FB2459CA-4EC1-4011-BF7B-957EB6745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6400"/>
            <a:ext cx="838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ABF01933-B290-4617-A71C-FA344FFD3871}"/>
              </a:ext>
            </a:extLst>
          </p:cNvPr>
          <p:cNvSpPr>
            <a:spLocks noGrp="1"/>
          </p:cNvSpPr>
          <p:nvPr>
            <p:ph type="body" sz="quarter" idx="13"/>
          </p:nvPr>
        </p:nvSpPr>
        <p:spPr>
          <a:xfrm>
            <a:off x="457200" y="317295"/>
            <a:ext cx="7848600" cy="457200"/>
          </a:xfrm>
        </p:spPr>
        <p:txBody>
          <a:bodyPr/>
          <a:lstStyle>
            <a:lvl1pPr marL="0" indent="0" algn="ctr">
              <a:buNone/>
              <a:defRPr sz="4000">
                <a:solidFill>
                  <a:schemeClr val="bg1"/>
                </a:solidFill>
                <a:latin typeface="+mn-lt"/>
              </a:defRPr>
            </a:lvl1pPr>
          </a:lstStyle>
          <a:p>
            <a:pPr lvl="0"/>
            <a:r>
              <a:rPr lang="en-US" dirty="0"/>
              <a:t>Edit Master text styles</a:t>
            </a:r>
          </a:p>
        </p:txBody>
      </p:sp>
      <p:sp>
        <p:nvSpPr>
          <p:cNvPr id="5" name="Date Placeholder 3">
            <a:extLst>
              <a:ext uri="{FF2B5EF4-FFF2-40B4-BE49-F238E27FC236}">
                <a16:creationId xmlns:a16="http://schemas.microsoft.com/office/drawing/2014/main" id="{066B81EC-2E64-432E-8C4D-73BE70DCC8ED}"/>
              </a:ext>
            </a:extLst>
          </p:cNvPr>
          <p:cNvSpPr>
            <a:spLocks noGrp="1"/>
          </p:cNvSpPr>
          <p:nvPr>
            <p:ph type="dt" sz="half" idx="14"/>
          </p:nvPr>
        </p:nvSpPr>
        <p:spPr/>
        <p:txBody>
          <a:bodyPr/>
          <a:lstStyle>
            <a:lvl1pPr>
              <a:defRPr/>
            </a:lvl1pPr>
          </a:lstStyle>
          <a:p>
            <a:pPr>
              <a:defRPr/>
            </a:pPr>
            <a:fld id="{8D935E1B-9C30-4F57-9703-59DFD838E35F}" type="datetimeFigureOut">
              <a:rPr lang="en-US"/>
              <a:pPr>
                <a:defRPr/>
              </a:pPr>
              <a:t>10/4/2024</a:t>
            </a:fld>
            <a:endParaRPr lang="en-US"/>
          </a:p>
        </p:txBody>
      </p:sp>
      <p:sp>
        <p:nvSpPr>
          <p:cNvPr id="6" name="Footer Placeholder 4">
            <a:extLst>
              <a:ext uri="{FF2B5EF4-FFF2-40B4-BE49-F238E27FC236}">
                <a16:creationId xmlns:a16="http://schemas.microsoft.com/office/drawing/2014/main" id="{BCFF8BEE-3FF9-4B25-8351-2E451CA7738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028F2A9-C0BB-4166-90D2-27EAC0407CFF}"/>
              </a:ext>
            </a:extLst>
          </p:cNvPr>
          <p:cNvSpPr>
            <a:spLocks noGrp="1"/>
          </p:cNvSpPr>
          <p:nvPr>
            <p:ph type="sldNum" sz="quarter" idx="16"/>
          </p:nvPr>
        </p:nvSpPr>
        <p:spPr/>
        <p:txBody>
          <a:bodyPr/>
          <a:lstStyle>
            <a:lvl1pPr>
              <a:defRPr/>
            </a:lvl1pPr>
          </a:lstStyle>
          <a:p>
            <a:pPr>
              <a:defRPr/>
            </a:pPr>
            <a:fld id="{543C52DA-9EA1-481F-AD67-5A1F13B9ADA5}" type="slidenum">
              <a:rPr lang="en-US" altLang="en-US"/>
              <a:pPr>
                <a:defRPr/>
              </a:pPr>
              <a:t>‹#›</a:t>
            </a:fld>
            <a:endParaRPr lang="en-US" altLang="en-US"/>
          </a:p>
        </p:txBody>
      </p:sp>
    </p:spTree>
    <p:extLst>
      <p:ext uri="{BB962C8B-B14F-4D97-AF65-F5344CB8AC3E}">
        <p14:creationId xmlns:p14="http://schemas.microsoft.com/office/powerpoint/2010/main" val="102543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B6F8D-09DD-47F1-B533-48E3EADF622E}"/>
              </a:ext>
            </a:extLst>
          </p:cNvPr>
          <p:cNvSpPr>
            <a:spLocks noGrp="1"/>
          </p:cNvSpPr>
          <p:nvPr>
            <p:ph type="dt" sz="half" idx="10"/>
          </p:nvPr>
        </p:nvSpPr>
        <p:spPr/>
        <p:txBody>
          <a:bodyPr/>
          <a:lstStyle>
            <a:lvl1pPr>
              <a:defRPr/>
            </a:lvl1pPr>
          </a:lstStyle>
          <a:p>
            <a:pPr>
              <a:defRPr/>
            </a:pPr>
            <a:fld id="{8DAD4109-F60E-4481-AAE3-BB56B0696B39}" type="datetimeFigureOut">
              <a:rPr lang="en-US"/>
              <a:pPr>
                <a:defRPr/>
              </a:pPr>
              <a:t>10/4/2024</a:t>
            </a:fld>
            <a:endParaRPr lang="en-US"/>
          </a:p>
        </p:txBody>
      </p:sp>
      <p:sp>
        <p:nvSpPr>
          <p:cNvPr id="5" name="Footer Placeholder 4">
            <a:extLst>
              <a:ext uri="{FF2B5EF4-FFF2-40B4-BE49-F238E27FC236}">
                <a16:creationId xmlns:a16="http://schemas.microsoft.com/office/drawing/2014/main" id="{30CBF4AA-E970-44DC-9794-252FA0C9C9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C5A6D6-446D-48D8-8167-82F43BE2035E}"/>
              </a:ext>
            </a:extLst>
          </p:cNvPr>
          <p:cNvSpPr>
            <a:spLocks noGrp="1"/>
          </p:cNvSpPr>
          <p:nvPr>
            <p:ph type="sldNum" sz="quarter" idx="12"/>
          </p:nvPr>
        </p:nvSpPr>
        <p:spPr/>
        <p:txBody>
          <a:bodyPr/>
          <a:lstStyle>
            <a:lvl1pPr>
              <a:defRPr/>
            </a:lvl1pPr>
          </a:lstStyle>
          <a:p>
            <a:pPr>
              <a:defRPr/>
            </a:pPr>
            <a:fld id="{48FCFF80-8F8D-41DE-B50B-396B1231CA0C}" type="slidenum">
              <a:rPr lang="en-US" altLang="en-US"/>
              <a:pPr>
                <a:defRPr/>
              </a:pPr>
              <a:t>‹#›</a:t>
            </a:fld>
            <a:endParaRPr lang="en-US" altLang="en-US"/>
          </a:p>
        </p:txBody>
      </p:sp>
    </p:spTree>
    <p:extLst>
      <p:ext uri="{BB962C8B-B14F-4D97-AF65-F5344CB8AC3E}">
        <p14:creationId xmlns:p14="http://schemas.microsoft.com/office/powerpoint/2010/main" val="296768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descr="DEP-rgb">
            <a:extLst>
              <a:ext uri="{FF2B5EF4-FFF2-40B4-BE49-F238E27FC236}">
                <a16:creationId xmlns:a16="http://schemas.microsoft.com/office/drawing/2014/main" id="{7BE4B6C2-9311-478C-82F6-7F37E9E079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
            <a:extLst>
              <a:ext uri="{FF2B5EF4-FFF2-40B4-BE49-F238E27FC236}">
                <a16:creationId xmlns:a16="http://schemas.microsoft.com/office/drawing/2014/main" id="{4DCD3200-3EF6-48BE-89FF-E63B2364BA4B}"/>
              </a:ext>
            </a:extLst>
          </p:cNvPr>
          <p:cNvGrpSpPr>
            <a:grpSpLocks/>
          </p:cNvGrpSpPr>
          <p:nvPr userDrawn="1"/>
        </p:nvGrpSpPr>
        <p:grpSpPr bwMode="auto">
          <a:xfrm>
            <a:off x="476250" y="381000"/>
            <a:ext cx="8382000" cy="660400"/>
            <a:chOff x="288977" y="355144"/>
            <a:chExt cx="8382000" cy="661312"/>
          </a:xfrm>
        </p:grpSpPr>
        <p:pic>
          <p:nvPicPr>
            <p:cNvPr id="6" name="Picture 8" descr="Aging banner">
              <a:extLst>
                <a:ext uri="{FF2B5EF4-FFF2-40B4-BE49-F238E27FC236}">
                  <a16:creationId xmlns:a16="http://schemas.microsoft.com/office/drawing/2014/main" id="{CCCD655B-C0F5-48EC-BF63-1530A3148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B7E573EF-551B-457E-B143-96F510993CE9}"/>
                </a:ext>
              </a:extLst>
            </p:cNvPr>
            <p:cNvSpPr txBox="1">
              <a:spLocks noChangeArrowheads="1"/>
            </p:cNvSpPr>
            <p:nvPr/>
          </p:nvSpPr>
          <p:spPr bwMode="auto">
            <a:xfrm>
              <a:off x="631877" y="421911"/>
              <a:ext cx="7848600" cy="4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endParaRPr lang="en-US" altLang="en-US" sz="4000" dirty="0">
                <a:solidFill>
                  <a:schemeClr val="bg1"/>
                </a:solidFill>
              </a:endParaRPr>
            </a:p>
          </p:txBody>
        </p:sp>
      </p:grpSp>
      <p:sp>
        <p:nvSpPr>
          <p:cNvPr id="3" name="Content Placeholder 2"/>
          <p:cNvSpPr>
            <a:spLocks noGrp="1"/>
          </p:cNvSpPr>
          <p:nvPr>
            <p:ph idx="1"/>
          </p:nvPr>
        </p:nvSpPr>
        <p:spPr>
          <a:xfrm>
            <a:off x="457200" y="1397793"/>
            <a:ext cx="8229600" cy="4525963"/>
          </a:xfrm>
        </p:spPr>
        <p:txBody>
          <a:bodyPr/>
          <a:lstStyle/>
          <a:p>
            <a:pPr lvl="0"/>
            <a:r>
              <a:rPr lang="en-US" altLang="en-US" dirty="0"/>
              <a:t>Edit Master text styles</a:t>
            </a:r>
          </a:p>
          <a:p>
            <a:pPr lvl="1"/>
            <a:r>
              <a:rPr lang="en-US" altLang="en-US" dirty="0"/>
              <a:t>Second level</a:t>
            </a:r>
          </a:p>
          <a:p>
            <a:pPr lvl="2"/>
            <a:r>
              <a:rPr lang="en-US" altLang="en-US" dirty="0"/>
              <a:t>Third level</a:t>
            </a:r>
          </a:p>
        </p:txBody>
      </p:sp>
      <p:sp>
        <p:nvSpPr>
          <p:cNvPr id="15" name="Text Placeholder 8">
            <a:extLst>
              <a:ext uri="{FF2B5EF4-FFF2-40B4-BE49-F238E27FC236}">
                <a16:creationId xmlns:a16="http://schemas.microsoft.com/office/drawing/2014/main" id="{63D7DC16-8A85-4CA9-8A08-2B94E231F424}"/>
              </a:ext>
            </a:extLst>
          </p:cNvPr>
          <p:cNvSpPr>
            <a:spLocks noGrp="1"/>
          </p:cNvSpPr>
          <p:nvPr>
            <p:ph type="body" sz="quarter" idx="13"/>
          </p:nvPr>
        </p:nvSpPr>
        <p:spPr>
          <a:xfrm>
            <a:off x="598715" y="311625"/>
            <a:ext cx="7848600" cy="457200"/>
          </a:xfrm>
        </p:spPr>
        <p:txBody>
          <a:bodyPr/>
          <a:lstStyle>
            <a:lvl1pPr marL="0" indent="0" algn="ctr">
              <a:buNone/>
              <a:defRPr sz="4000">
                <a:solidFill>
                  <a:schemeClr val="bg1"/>
                </a:solidFill>
                <a:latin typeface="+mn-lt"/>
              </a:defRPr>
            </a:lvl1pPr>
          </a:lstStyle>
          <a:p>
            <a:pPr lvl="0"/>
            <a:r>
              <a:rPr lang="en-US"/>
              <a:t>Edit Master text styles</a:t>
            </a:r>
          </a:p>
        </p:txBody>
      </p:sp>
      <p:sp>
        <p:nvSpPr>
          <p:cNvPr id="8" name="Date Placeholder 3">
            <a:extLst>
              <a:ext uri="{FF2B5EF4-FFF2-40B4-BE49-F238E27FC236}">
                <a16:creationId xmlns:a16="http://schemas.microsoft.com/office/drawing/2014/main" id="{2367E0EE-95DC-4817-8F1B-50C56FE3BAC4}"/>
              </a:ext>
            </a:extLst>
          </p:cNvPr>
          <p:cNvSpPr>
            <a:spLocks noGrp="1"/>
          </p:cNvSpPr>
          <p:nvPr>
            <p:ph type="dt" sz="half" idx="14"/>
          </p:nvPr>
        </p:nvSpPr>
        <p:spPr/>
        <p:txBody>
          <a:bodyPr/>
          <a:lstStyle>
            <a:lvl1pPr>
              <a:defRPr/>
            </a:lvl1pPr>
          </a:lstStyle>
          <a:p>
            <a:pPr>
              <a:defRPr/>
            </a:pPr>
            <a:fld id="{036BCC94-4729-4C47-9C49-F26B21D7FD9D}" type="datetimeFigureOut">
              <a:rPr lang="en-US"/>
              <a:pPr>
                <a:defRPr/>
              </a:pPr>
              <a:t>10/4/2024</a:t>
            </a:fld>
            <a:endParaRPr lang="en-US"/>
          </a:p>
        </p:txBody>
      </p:sp>
      <p:sp>
        <p:nvSpPr>
          <p:cNvPr id="9" name="Footer Placeholder 4">
            <a:extLst>
              <a:ext uri="{FF2B5EF4-FFF2-40B4-BE49-F238E27FC236}">
                <a16:creationId xmlns:a16="http://schemas.microsoft.com/office/drawing/2014/main" id="{287C8CA7-FF27-491C-A0DB-D6B72F4C007E}"/>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3505CEE3-A136-4EAE-989F-18CE933C1B29}"/>
              </a:ext>
            </a:extLst>
          </p:cNvPr>
          <p:cNvSpPr>
            <a:spLocks noGrp="1"/>
          </p:cNvSpPr>
          <p:nvPr>
            <p:ph type="sldNum" sz="quarter" idx="16"/>
          </p:nvPr>
        </p:nvSpPr>
        <p:spPr/>
        <p:txBody>
          <a:bodyPr/>
          <a:lstStyle>
            <a:lvl1pPr>
              <a:defRPr/>
            </a:lvl1pPr>
          </a:lstStyle>
          <a:p>
            <a:pPr>
              <a:defRPr/>
            </a:pPr>
            <a:fld id="{AD6F438B-EEC3-4B95-A6CA-9A18E321B876}" type="slidenum">
              <a:rPr lang="en-US" altLang="en-US"/>
              <a:pPr>
                <a:defRPr/>
              </a:pPr>
              <a:t>‹#›</a:t>
            </a:fld>
            <a:endParaRPr lang="en-US" altLang="en-US"/>
          </a:p>
        </p:txBody>
      </p:sp>
    </p:spTree>
    <p:extLst>
      <p:ext uri="{BB962C8B-B14F-4D97-AF65-F5344CB8AC3E}">
        <p14:creationId xmlns:p14="http://schemas.microsoft.com/office/powerpoint/2010/main" val="130251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AA5A124-D675-432B-B671-056B35AB0D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B39016F2-87AA-4D69-B10A-84E9961734E9}"/>
              </a:ext>
            </a:extLst>
          </p:cNvPr>
          <p:cNvSpPr>
            <a:spLocks noGrp="1"/>
          </p:cNvSpPr>
          <p:nvPr>
            <p:ph type="dt" sz="half" idx="10"/>
          </p:nvPr>
        </p:nvSpPr>
        <p:spPr/>
        <p:txBody>
          <a:bodyPr/>
          <a:lstStyle>
            <a:lvl1pPr>
              <a:defRPr/>
            </a:lvl1pPr>
          </a:lstStyle>
          <a:p>
            <a:pPr>
              <a:defRPr/>
            </a:pPr>
            <a:fld id="{40AEF8D2-868F-474F-9B7C-04E74DA3D8FB}" type="datetimeFigureOut">
              <a:rPr lang="en-US"/>
              <a:pPr>
                <a:defRPr/>
              </a:pPr>
              <a:t>10/4/2024</a:t>
            </a:fld>
            <a:endParaRPr lang="en-US"/>
          </a:p>
        </p:txBody>
      </p:sp>
      <p:sp>
        <p:nvSpPr>
          <p:cNvPr id="6" name="Footer Placeholder 4">
            <a:extLst>
              <a:ext uri="{FF2B5EF4-FFF2-40B4-BE49-F238E27FC236}">
                <a16:creationId xmlns:a16="http://schemas.microsoft.com/office/drawing/2014/main" id="{D91371AE-89E4-42D6-B690-F597BCA3490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19CC07-2597-45BF-B842-88FD6B39E789}"/>
              </a:ext>
            </a:extLst>
          </p:cNvPr>
          <p:cNvSpPr>
            <a:spLocks noGrp="1"/>
          </p:cNvSpPr>
          <p:nvPr>
            <p:ph type="sldNum"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0769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666E896A-8526-439E-9DE7-E2E7E091C2AA}"/>
              </a:ext>
            </a:extLst>
          </p:cNvPr>
          <p:cNvGrpSpPr>
            <a:grpSpLocks/>
          </p:cNvGrpSpPr>
          <p:nvPr userDrawn="1"/>
        </p:nvGrpSpPr>
        <p:grpSpPr bwMode="auto">
          <a:xfrm>
            <a:off x="476250" y="381000"/>
            <a:ext cx="8382000" cy="660400"/>
            <a:chOff x="288977" y="355144"/>
            <a:chExt cx="8382000" cy="661312"/>
          </a:xfrm>
        </p:grpSpPr>
        <p:pic>
          <p:nvPicPr>
            <p:cNvPr id="6" name="Picture 7" descr="Aging banner">
              <a:extLst>
                <a:ext uri="{FF2B5EF4-FFF2-40B4-BE49-F238E27FC236}">
                  <a16:creationId xmlns:a16="http://schemas.microsoft.com/office/drawing/2014/main" id="{4D338F87-C158-4255-A75C-BA21C075C9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D603D51-B088-4A23-93DC-4111FFA80E05}"/>
                </a:ext>
              </a:extLst>
            </p:cNvPr>
            <p:cNvSpPr txBox="1">
              <a:spLocks noChangeArrowheads="1"/>
            </p:cNvSpPr>
            <p:nvPr/>
          </p:nvSpPr>
          <p:spPr bwMode="auto">
            <a:xfrm>
              <a:off x="631877" y="421911"/>
              <a:ext cx="7848600" cy="4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endParaRPr lang="en-US" altLang="en-US" sz="4000" dirty="0">
                <a:solidFill>
                  <a:schemeClr val="bg1"/>
                </a:solidFill>
              </a:endParaRPr>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8">
            <a:extLst>
              <a:ext uri="{FF2B5EF4-FFF2-40B4-BE49-F238E27FC236}">
                <a16:creationId xmlns:a16="http://schemas.microsoft.com/office/drawing/2014/main" id="{6F1C1C55-4F16-4A23-A0EF-FFE1E7AC9BC8}"/>
              </a:ext>
            </a:extLst>
          </p:cNvPr>
          <p:cNvSpPr>
            <a:spLocks noGrp="1"/>
          </p:cNvSpPr>
          <p:nvPr>
            <p:ph type="body" sz="quarter" idx="13"/>
          </p:nvPr>
        </p:nvSpPr>
        <p:spPr>
          <a:xfrm>
            <a:off x="598715" y="311625"/>
            <a:ext cx="7848600" cy="457200"/>
          </a:xfrm>
        </p:spPr>
        <p:txBody>
          <a:bodyPr/>
          <a:lstStyle>
            <a:lvl1pPr marL="0" indent="0" algn="ctr">
              <a:buNone/>
              <a:defRPr sz="4000">
                <a:solidFill>
                  <a:schemeClr val="bg1"/>
                </a:solidFill>
                <a:latin typeface="+mn-lt"/>
              </a:defRPr>
            </a:lvl1pPr>
          </a:lstStyle>
          <a:p>
            <a:pPr lvl="0"/>
            <a:r>
              <a:rPr lang="en-US"/>
              <a:t>Edit Master text styles</a:t>
            </a:r>
          </a:p>
        </p:txBody>
      </p:sp>
      <p:sp>
        <p:nvSpPr>
          <p:cNvPr id="8" name="Date Placeholder 3">
            <a:extLst>
              <a:ext uri="{FF2B5EF4-FFF2-40B4-BE49-F238E27FC236}">
                <a16:creationId xmlns:a16="http://schemas.microsoft.com/office/drawing/2014/main" id="{C3B7D2BB-BDFD-48AF-BBD1-CD34CBE807A7}"/>
              </a:ext>
            </a:extLst>
          </p:cNvPr>
          <p:cNvSpPr>
            <a:spLocks noGrp="1"/>
          </p:cNvSpPr>
          <p:nvPr>
            <p:ph type="dt" sz="half" idx="14"/>
          </p:nvPr>
        </p:nvSpPr>
        <p:spPr/>
        <p:txBody>
          <a:bodyPr/>
          <a:lstStyle>
            <a:lvl1pPr>
              <a:defRPr/>
            </a:lvl1pPr>
          </a:lstStyle>
          <a:p>
            <a:pPr>
              <a:defRPr/>
            </a:pPr>
            <a:fld id="{6BC63639-F401-4F59-9FF1-2FC1FE144E08}" type="datetimeFigureOut">
              <a:rPr lang="en-US"/>
              <a:pPr>
                <a:defRPr/>
              </a:pPr>
              <a:t>10/4/2024</a:t>
            </a:fld>
            <a:endParaRPr lang="en-US"/>
          </a:p>
        </p:txBody>
      </p:sp>
      <p:sp>
        <p:nvSpPr>
          <p:cNvPr id="9" name="Footer Placeholder 4">
            <a:extLst>
              <a:ext uri="{FF2B5EF4-FFF2-40B4-BE49-F238E27FC236}">
                <a16:creationId xmlns:a16="http://schemas.microsoft.com/office/drawing/2014/main" id="{049035C3-ECF5-4C6D-857C-2B4FC3BD928C}"/>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F2D2B24-3268-4370-ADD5-044DFA0EB2D2}"/>
              </a:ext>
            </a:extLst>
          </p:cNvPr>
          <p:cNvSpPr>
            <a:spLocks noGrp="1"/>
          </p:cNvSpPr>
          <p:nvPr>
            <p:ph type="sldNum" sz="quarter" idx="16"/>
          </p:nvPr>
        </p:nvSpPr>
        <p:spPr/>
        <p:txBody>
          <a:bodyPr/>
          <a:lstStyle>
            <a:lvl1pPr>
              <a:defRPr/>
            </a:lvl1pPr>
          </a:lstStyle>
          <a:p>
            <a:pPr>
              <a:defRPr/>
            </a:pPr>
            <a:fld id="{FDC19220-9574-41AD-8E57-DE8C2AD182CF}" type="slidenum">
              <a:rPr lang="en-US" altLang="en-US"/>
              <a:pPr>
                <a:defRPr/>
              </a:pPr>
              <a:t>‹#›</a:t>
            </a:fld>
            <a:endParaRPr lang="en-US" altLang="en-US"/>
          </a:p>
        </p:txBody>
      </p:sp>
    </p:spTree>
    <p:extLst>
      <p:ext uri="{BB962C8B-B14F-4D97-AF65-F5344CB8AC3E}">
        <p14:creationId xmlns:p14="http://schemas.microsoft.com/office/powerpoint/2010/main" val="258858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3E12D0-DA30-4651-B359-E49A38D517C0}"/>
              </a:ext>
            </a:extLst>
          </p:cNvPr>
          <p:cNvGrpSpPr>
            <a:grpSpLocks/>
          </p:cNvGrpSpPr>
          <p:nvPr userDrawn="1"/>
        </p:nvGrpSpPr>
        <p:grpSpPr bwMode="auto">
          <a:xfrm>
            <a:off x="476250" y="381000"/>
            <a:ext cx="8382000" cy="660400"/>
            <a:chOff x="288977" y="355144"/>
            <a:chExt cx="8382000" cy="661312"/>
          </a:xfrm>
        </p:grpSpPr>
        <p:pic>
          <p:nvPicPr>
            <p:cNvPr id="8" name="Picture 5" descr="Aging banner">
              <a:extLst>
                <a:ext uri="{FF2B5EF4-FFF2-40B4-BE49-F238E27FC236}">
                  <a16:creationId xmlns:a16="http://schemas.microsoft.com/office/drawing/2014/main" id="{94217857-FE3D-4164-A03A-E5161028E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B9102316-3943-4FDB-BEA0-499F9EB1073C}"/>
                </a:ext>
              </a:extLst>
            </p:cNvPr>
            <p:cNvSpPr txBox="1">
              <a:spLocks noChangeArrowheads="1"/>
            </p:cNvSpPr>
            <p:nvPr/>
          </p:nvSpPr>
          <p:spPr bwMode="auto">
            <a:xfrm>
              <a:off x="631877" y="421911"/>
              <a:ext cx="7848600" cy="4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endParaRPr lang="en-US" altLang="en-US" sz="4000" dirty="0">
                <a:solidFill>
                  <a:schemeClr val="bg1"/>
                </a:solidFill>
              </a:endParaRPr>
            </a:p>
          </p:txBody>
        </p:sp>
      </p:gr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8">
            <a:extLst>
              <a:ext uri="{FF2B5EF4-FFF2-40B4-BE49-F238E27FC236}">
                <a16:creationId xmlns:a16="http://schemas.microsoft.com/office/drawing/2014/main" id="{AE45E125-D59A-4239-8076-4AC35A48F7BD}"/>
              </a:ext>
            </a:extLst>
          </p:cNvPr>
          <p:cNvSpPr>
            <a:spLocks noGrp="1"/>
          </p:cNvSpPr>
          <p:nvPr>
            <p:ph type="body" sz="quarter" idx="13"/>
          </p:nvPr>
        </p:nvSpPr>
        <p:spPr>
          <a:xfrm>
            <a:off x="598715" y="311625"/>
            <a:ext cx="7848600" cy="457200"/>
          </a:xfrm>
        </p:spPr>
        <p:txBody>
          <a:bodyPr/>
          <a:lstStyle>
            <a:lvl1pPr marL="0" indent="0" algn="ctr">
              <a:buNone/>
              <a:defRPr sz="4000">
                <a:solidFill>
                  <a:schemeClr val="bg1"/>
                </a:solidFill>
                <a:latin typeface="+mn-lt"/>
              </a:defRPr>
            </a:lvl1pPr>
          </a:lstStyle>
          <a:p>
            <a:pPr lvl="0"/>
            <a:r>
              <a:rPr lang="en-US"/>
              <a:t>Edit Master text styles</a:t>
            </a:r>
          </a:p>
        </p:txBody>
      </p:sp>
      <p:sp>
        <p:nvSpPr>
          <p:cNvPr id="10" name="Date Placeholder 3">
            <a:extLst>
              <a:ext uri="{FF2B5EF4-FFF2-40B4-BE49-F238E27FC236}">
                <a16:creationId xmlns:a16="http://schemas.microsoft.com/office/drawing/2014/main" id="{37137207-8150-406C-B872-EE4C271A91B5}"/>
              </a:ext>
            </a:extLst>
          </p:cNvPr>
          <p:cNvSpPr>
            <a:spLocks noGrp="1"/>
          </p:cNvSpPr>
          <p:nvPr>
            <p:ph type="dt" sz="half" idx="14"/>
          </p:nvPr>
        </p:nvSpPr>
        <p:spPr/>
        <p:txBody>
          <a:bodyPr/>
          <a:lstStyle>
            <a:lvl1pPr>
              <a:defRPr/>
            </a:lvl1pPr>
          </a:lstStyle>
          <a:p>
            <a:pPr>
              <a:defRPr/>
            </a:pPr>
            <a:fld id="{478B5D35-8D05-4F0D-8C0D-3B3A6C8A9FE5}" type="datetimeFigureOut">
              <a:rPr lang="en-US"/>
              <a:pPr>
                <a:defRPr/>
              </a:pPr>
              <a:t>10/4/2024</a:t>
            </a:fld>
            <a:endParaRPr lang="en-US"/>
          </a:p>
        </p:txBody>
      </p:sp>
      <p:sp>
        <p:nvSpPr>
          <p:cNvPr id="11" name="Footer Placeholder 4">
            <a:extLst>
              <a:ext uri="{FF2B5EF4-FFF2-40B4-BE49-F238E27FC236}">
                <a16:creationId xmlns:a16="http://schemas.microsoft.com/office/drawing/2014/main" id="{ACCFF545-67AA-4733-963C-39C93F927B99}"/>
              </a:ext>
            </a:extLst>
          </p:cNvPr>
          <p:cNvSpPr>
            <a:spLocks noGrp="1"/>
          </p:cNvSpPr>
          <p:nvPr>
            <p:ph type="ftr" sz="quarter" idx="15"/>
          </p:nvPr>
        </p:nvSpPr>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9E6E0099-05C9-479D-BBD3-7F7F22659B29}"/>
              </a:ext>
            </a:extLst>
          </p:cNvPr>
          <p:cNvSpPr>
            <a:spLocks noGrp="1"/>
          </p:cNvSpPr>
          <p:nvPr>
            <p:ph type="sldNum" sz="quarter" idx="16"/>
          </p:nvPr>
        </p:nvSpPr>
        <p:spPr/>
        <p:txBody>
          <a:bodyPr/>
          <a:lstStyle>
            <a:lvl1pPr>
              <a:defRPr/>
            </a:lvl1pPr>
          </a:lstStyle>
          <a:p>
            <a:pPr>
              <a:defRPr/>
            </a:pPr>
            <a:fld id="{1F013E51-D0FA-4810-A42A-C76F3F9F93E3}" type="slidenum">
              <a:rPr lang="en-US" altLang="en-US"/>
              <a:pPr>
                <a:defRPr/>
              </a:pPr>
              <a:t>‹#›</a:t>
            </a:fld>
            <a:endParaRPr lang="en-US" altLang="en-US"/>
          </a:p>
        </p:txBody>
      </p:sp>
    </p:spTree>
    <p:extLst>
      <p:ext uri="{BB962C8B-B14F-4D97-AF65-F5344CB8AC3E}">
        <p14:creationId xmlns:p14="http://schemas.microsoft.com/office/powerpoint/2010/main" val="23948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6DC62A44-E1BD-4DC3-85A8-DFCE9E0BC4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3"/>
          </p:nvPr>
        </p:nvSpPr>
        <p:spPr>
          <a:xfrm>
            <a:off x="457200" y="1295400"/>
            <a:ext cx="8229600" cy="4724400"/>
          </a:xfrm>
        </p:spPr>
        <p:txBody>
          <a:bodyPr/>
          <a:lstStyle>
            <a:lvl1pPr algn="ctr">
              <a:defRPr/>
            </a:lvl1pPr>
          </a:lstStyle>
          <a:p>
            <a:pPr lvl="0"/>
            <a:r>
              <a:rPr lang="en-US" altLang="en-US"/>
              <a:t>Edit Master text styles</a:t>
            </a:r>
          </a:p>
        </p:txBody>
      </p:sp>
      <p:sp>
        <p:nvSpPr>
          <p:cNvPr id="4" name="Date Placeholder 3">
            <a:extLst>
              <a:ext uri="{FF2B5EF4-FFF2-40B4-BE49-F238E27FC236}">
                <a16:creationId xmlns:a16="http://schemas.microsoft.com/office/drawing/2014/main" id="{3EA95BB8-61FC-4AD5-8375-4FB60B7FFCCC}"/>
              </a:ext>
            </a:extLst>
          </p:cNvPr>
          <p:cNvSpPr>
            <a:spLocks noGrp="1"/>
          </p:cNvSpPr>
          <p:nvPr>
            <p:ph type="dt" sz="half" idx="14"/>
          </p:nvPr>
        </p:nvSpPr>
        <p:spPr/>
        <p:txBody>
          <a:bodyPr/>
          <a:lstStyle>
            <a:lvl1pPr>
              <a:defRPr/>
            </a:lvl1pPr>
          </a:lstStyle>
          <a:p>
            <a:pPr>
              <a:defRPr/>
            </a:pPr>
            <a:fld id="{6DD22E73-B4A4-4F34-9250-294FDA5C1737}" type="datetimeFigureOut">
              <a:rPr lang="en-US"/>
              <a:pPr>
                <a:defRPr/>
              </a:pPr>
              <a:t>10/4/2024</a:t>
            </a:fld>
            <a:endParaRPr lang="en-US"/>
          </a:p>
        </p:txBody>
      </p:sp>
      <p:sp>
        <p:nvSpPr>
          <p:cNvPr id="5" name="Footer Placeholder 4">
            <a:extLst>
              <a:ext uri="{FF2B5EF4-FFF2-40B4-BE49-F238E27FC236}">
                <a16:creationId xmlns:a16="http://schemas.microsoft.com/office/drawing/2014/main" id="{044C906C-94F4-4827-9FB8-9DA55ACD6513}"/>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57B6DB-4338-477D-B6C3-720254B4FD04}"/>
              </a:ext>
            </a:extLst>
          </p:cNvPr>
          <p:cNvSpPr>
            <a:spLocks noGrp="1"/>
          </p:cNvSpPr>
          <p:nvPr>
            <p:ph type="sldNum" sz="quarter" idx="16"/>
          </p:nvPr>
        </p:nvSpPr>
        <p:spPr/>
        <p:txBody>
          <a:bodyPr/>
          <a:lstStyle>
            <a:lvl1pPr>
              <a:defRPr/>
            </a:lvl1pPr>
          </a:lstStyle>
          <a:p>
            <a:pPr>
              <a:defRPr/>
            </a:pPr>
            <a:r>
              <a:rPr lang="en-US" altLang="en-US"/>
              <a:t>No DEP logo when using graphic header</a:t>
            </a:r>
          </a:p>
          <a:p>
            <a:pPr>
              <a:defRPr/>
            </a:pPr>
            <a:endParaRPr lang="en-US" altLang="en-US"/>
          </a:p>
        </p:txBody>
      </p:sp>
    </p:spTree>
    <p:extLst>
      <p:ext uri="{BB962C8B-B14F-4D97-AF65-F5344CB8AC3E}">
        <p14:creationId xmlns:p14="http://schemas.microsoft.com/office/powerpoint/2010/main" val="368915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B2CBDEB3-5258-4676-8673-B3A34A75D102}"/>
              </a:ext>
            </a:extLst>
          </p:cNvPr>
          <p:cNvGrpSpPr>
            <a:grpSpLocks/>
          </p:cNvGrpSpPr>
          <p:nvPr userDrawn="1"/>
        </p:nvGrpSpPr>
        <p:grpSpPr bwMode="auto">
          <a:xfrm>
            <a:off x="476250" y="381000"/>
            <a:ext cx="8382000" cy="660400"/>
            <a:chOff x="288977" y="355144"/>
            <a:chExt cx="8382000" cy="661312"/>
          </a:xfrm>
        </p:grpSpPr>
        <p:pic>
          <p:nvPicPr>
            <p:cNvPr id="4" name="Picture 5" descr="Aging banner">
              <a:extLst>
                <a:ext uri="{FF2B5EF4-FFF2-40B4-BE49-F238E27FC236}">
                  <a16:creationId xmlns:a16="http://schemas.microsoft.com/office/drawing/2014/main" id="{76F3A773-A82C-42C2-BE35-415759DF1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77" y="355144"/>
              <a:ext cx="8382000" cy="6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604AA825-E0B2-473F-B1CD-037700955AB3}"/>
                </a:ext>
              </a:extLst>
            </p:cNvPr>
            <p:cNvSpPr txBox="1">
              <a:spLocks noChangeArrowheads="1"/>
            </p:cNvSpPr>
            <p:nvPr/>
          </p:nvSpPr>
          <p:spPr bwMode="auto">
            <a:xfrm>
              <a:off x="631877" y="421911"/>
              <a:ext cx="7848600" cy="45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defRPr/>
              </a:pPr>
              <a:endParaRPr lang="en-US" altLang="en-US" sz="4000" dirty="0">
                <a:solidFill>
                  <a:schemeClr val="bg1"/>
                </a:solidFill>
              </a:endParaRPr>
            </a:p>
          </p:txBody>
        </p:sp>
      </p:grpSp>
      <p:sp>
        <p:nvSpPr>
          <p:cNvPr id="9" name="Text Placeholder 8">
            <a:extLst>
              <a:ext uri="{FF2B5EF4-FFF2-40B4-BE49-F238E27FC236}">
                <a16:creationId xmlns:a16="http://schemas.microsoft.com/office/drawing/2014/main" id="{FDE989CE-B81A-4825-AC71-2B8F7D0E1DAE}"/>
              </a:ext>
            </a:extLst>
          </p:cNvPr>
          <p:cNvSpPr>
            <a:spLocks noGrp="1"/>
          </p:cNvSpPr>
          <p:nvPr>
            <p:ph type="body" sz="quarter" idx="13"/>
          </p:nvPr>
        </p:nvSpPr>
        <p:spPr>
          <a:xfrm>
            <a:off x="598715" y="311625"/>
            <a:ext cx="7848600" cy="457200"/>
          </a:xfrm>
        </p:spPr>
        <p:txBody>
          <a:bodyPr/>
          <a:lstStyle>
            <a:lvl1pPr marL="0" indent="0" algn="ctr">
              <a:buNone/>
              <a:defRPr sz="4000">
                <a:solidFill>
                  <a:schemeClr val="bg1"/>
                </a:solidFill>
                <a:latin typeface="+mn-lt"/>
              </a:defRPr>
            </a:lvl1pPr>
          </a:lstStyle>
          <a:p>
            <a:pPr lvl="0"/>
            <a:r>
              <a:rPr lang="en-US"/>
              <a:t>Edit Master text styles</a:t>
            </a:r>
          </a:p>
        </p:txBody>
      </p:sp>
      <p:sp>
        <p:nvSpPr>
          <p:cNvPr id="6" name="Date Placeholder 3">
            <a:extLst>
              <a:ext uri="{FF2B5EF4-FFF2-40B4-BE49-F238E27FC236}">
                <a16:creationId xmlns:a16="http://schemas.microsoft.com/office/drawing/2014/main" id="{F44B9935-73C2-4C76-B29E-2CF819EDDF67}"/>
              </a:ext>
            </a:extLst>
          </p:cNvPr>
          <p:cNvSpPr>
            <a:spLocks noGrp="1"/>
          </p:cNvSpPr>
          <p:nvPr>
            <p:ph type="dt" sz="half" idx="14"/>
          </p:nvPr>
        </p:nvSpPr>
        <p:spPr/>
        <p:txBody>
          <a:bodyPr/>
          <a:lstStyle>
            <a:lvl1pPr>
              <a:defRPr/>
            </a:lvl1pPr>
          </a:lstStyle>
          <a:p>
            <a:pPr>
              <a:defRPr/>
            </a:pPr>
            <a:fld id="{6CB558DC-E259-4110-AB4D-76C77EC87947}" type="datetimeFigureOut">
              <a:rPr lang="en-US"/>
              <a:pPr>
                <a:defRPr/>
              </a:pPr>
              <a:t>10/4/2024</a:t>
            </a:fld>
            <a:endParaRPr lang="en-US"/>
          </a:p>
        </p:txBody>
      </p:sp>
      <p:sp>
        <p:nvSpPr>
          <p:cNvPr id="7" name="Footer Placeholder 4">
            <a:extLst>
              <a:ext uri="{FF2B5EF4-FFF2-40B4-BE49-F238E27FC236}">
                <a16:creationId xmlns:a16="http://schemas.microsoft.com/office/drawing/2014/main" id="{DD2564E4-EA87-4A1A-846E-DBCD8F38D4B3}"/>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93DAA25-ACF6-44A9-A2AE-A0B2A91CADAB}"/>
              </a:ext>
            </a:extLst>
          </p:cNvPr>
          <p:cNvSpPr>
            <a:spLocks noGrp="1"/>
          </p:cNvSpPr>
          <p:nvPr>
            <p:ph type="sldNum" sz="quarter" idx="16"/>
          </p:nvPr>
        </p:nvSpPr>
        <p:spPr/>
        <p:txBody>
          <a:bodyPr/>
          <a:lstStyle>
            <a:lvl1pPr>
              <a:defRPr/>
            </a:lvl1pPr>
          </a:lstStyle>
          <a:p>
            <a:pPr>
              <a:defRPr/>
            </a:pPr>
            <a:fld id="{80A4EACD-BB16-4A9C-AF7F-B020D0F99F48}" type="slidenum">
              <a:rPr lang="en-US" altLang="en-US"/>
              <a:pPr>
                <a:defRPr/>
              </a:pPr>
              <a:t>‹#›</a:t>
            </a:fld>
            <a:endParaRPr lang="en-US" altLang="en-US"/>
          </a:p>
        </p:txBody>
      </p:sp>
    </p:spTree>
    <p:extLst>
      <p:ext uri="{BB962C8B-B14F-4D97-AF65-F5344CB8AC3E}">
        <p14:creationId xmlns:p14="http://schemas.microsoft.com/office/powerpoint/2010/main" val="135445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B8FFE9-BB60-438B-BBE7-684BC3E0126E}"/>
              </a:ext>
            </a:extLst>
          </p:cNvPr>
          <p:cNvSpPr>
            <a:spLocks noGrp="1"/>
          </p:cNvSpPr>
          <p:nvPr>
            <p:ph type="dt" sz="half" idx="10"/>
          </p:nvPr>
        </p:nvSpPr>
        <p:spPr/>
        <p:txBody>
          <a:bodyPr/>
          <a:lstStyle>
            <a:lvl1pPr>
              <a:defRPr/>
            </a:lvl1pPr>
          </a:lstStyle>
          <a:p>
            <a:pPr>
              <a:defRPr/>
            </a:pPr>
            <a:fld id="{B43173A4-6B28-4C01-97A4-F70D177059A2}" type="datetimeFigureOut">
              <a:rPr lang="en-US"/>
              <a:pPr>
                <a:defRPr/>
              </a:pPr>
              <a:t>10/4/2024</a:t>
            </a:fld>
            <a:endParaRPr lang="en-US"/>
          </a:p>
        </p:txBody>
      </p:sp>
      <p:sp>
        <p:nvSpPr>
          <p:cNvPr id="6" name="Footer Placeholder 4">
            <a:extLst>
              <a:ext uri="{FF2B5EF4-FFF2-40B4-BE49-F238E27FC236}">
                <a16:creationId xmlns:a16="http://schemas.microsoft.com/office/drawing/2014/main" id="{D29DF6C3-3FC3-4FDE-8476-7D2ED393C2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202CE4-1DAC-411B-BC85-81166337C678}"/>
              </a:ext>
            </a:extLst>
          </p:cNvPr>
          <p:cNvSpPr>
            <a:spLocks noGrp="1"/>
          </p:cNvSpPr>
          <p:nvPr>
            <p:ph type="sldNum" sz="quarter" idx="12"/>
          </p:nvPr>
        </p:nvSpPr>
        <p:spPr/>
        <p:txBody>
          <a:bodyPr/>
          <a:lstStyle>
            <a:lvl1pPr>
              <a:defRPr/>
            </a:lvl1pPr>
          </a:lstStyle>
          <a:p>
            <a:pPr>
              <a:defRPr/>
            </a:pPr>
            <a:fld id="{A1622FC1-A4F7-4F09-9A6B-A7B28FCEFED6}" type="slidenum">
              <a:rPr lang="en-US" altLang="en-US"/>
              <a:pPr>
                <a:defRPr/>
              </a:pPr>
              <a:t>‹#›</a:t>
            </a:fld>
            <a:endParaRPr lang="en-US" altLang="en-US"/>
          </a:p>
        </p:txBody>
      </p:sp>
    </p:spTree>
    <p:extLst>
      <p:ext uri="{BB962C8B-B14F-4D97-AF65-F5344CB8AC3E}">
        <p14:creationId xmlns:p14="http://schemas.microsoft.com/office/powerpoint/2010/main" val="222920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53074F1-CCF8-4652-AC0A-F3F57758890F}"/>
              </a:ext>
            </a:extLst>
          </p:cNvPr>
          <p:cNvSpPr>
            <a:spLocks noGrp="1"/>
          </p:cNvSpPr>
          <p:nvPr>
            <p:ph type="dt" sz="half" idx="10"/>
          </p:nvPr>
        </p:nvSpPr>
        <p:spPr/>
        <p:txBody>
          <a:bodyPr/>
          <a:lstStyle>
            <a:lvl1pPr>
              <a:defRPr/>
            </a:lvl1pPr>
          </a:lstStyle>
          <a:p>
            <a:pPr>
              <a:defRPr/>
            </a:pPr>
            <a:fld id="{D8002211-A2EF-4B65-9835-336A8A9780CB}" type="datetimeFigureOut">
              <a:rPr lang="en-US"/>
              <a:pPr>
                <a:defRPr/>
              </a:pPr>
              <a:t>10/4/2024</a:t>
            </a:fld>
            <a:endParaRPr lang="en-US"/>
          </a:p>
        </p:txBody>
      </p:sp>
      <p:sp>
        <p:nvSpPr>
          <p:cNvPr id="6" name="Footer Placeholder 4">
            <a:extLst>
              <a:ext uri="{FF2B5EF4-FFF2-40B4-BE49-F238E27FC236}">
                <a16:creationId xmlns:a16="http://schemas.microsoft.com/office/drawing/2014/main" id="{8D697BF7-CA79-4A0A-A844-98B08C1E9A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05F861-9BDF-4C3E-BF60-734CFE7648BA}"/>
              </a:ext>
            </a:extLst>
          </p:cNvPr>
          <p:cNvSpPr>
            <a:spLocks noGrp="1"/>
          </p:cNvSpPr>
          <p:nvPr>
            <p:ph type="sldNum" sz="quarter" idx="12"/>
          </p:nvPr>
        </p:nvSpPr>
        <p:spPr/>
        <p:txBody>
          <a:bodyPr/>
          <a:lstStyle>
            <a:lvl1pPr>
              <a:defRPr/>
            </a:lvl1pPr>
          </a:lstStyle>
          <a:p>
            <a:pPr>
              <a:defRPr/>
            </a:pPr>
            <a:fld id="{456572EB-20FA-40EE-A0FD-8EA5194CB21D}" type="slidenum">
              <a:rPr lang="en-US" altLang="en-US"/>
              <a:pPr>
                <a:defRPr/>
              </a:pPr>
              <a:t>‹#›</a:t>
            </a:fld>
            <a:endParaRPr lang="en-US" altLang="en-US"/>
          </a:p>
        </p:txBody>
      </p:sp>
    </p:spTree>
    <p:extLst>
      <p:ext uri="{BB962C8B-B14F-4D97-AF65-F5344CB8AC3E}">
        <p14:creationId xmlns:p14="http://schemas.microsoft.com/office/powerpoint/2010/main" val="167833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F8C8F0B8-1368-4036-8B55-C0813D5F51D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4241C77-68BE-4A75-8BD5-723F1CEF4C0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19EB6B-549B-4312-A9E6-D8F7F9E188F8}" type="datetimeFigureOut">
              <a:rPr lang="en-US"/>
              <a:pPr>
                <a:defRPr/>
              </a:pPr>
              <a:t>10/4/2024</a:t>
            </a:fld>
            <a:endParaRPr lang="en-US"/>
          </a:p>
        </p:txBody>
      </p:sp>
      <p:sp>
        <p:nvSpPr>
          <p:cNvPr id="5" name="Footer Placeholder 4">
            <a:extLst>
              <a:ext uri="{FF2B5EF4-FFF2-40B4-BE49-F238E27FC236}">
                <a16:creationId xmlns:a16="http://schemas.microsoft.com/office/drawing/2014/main" id="{AD62F7C7-E563-412D-A1D9-896D9C94F3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BEA782C-DB29-4032-AB68-8E32AA1728A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r>
              <a:rPr lang="en-US" altLang="en-US" dirty="0"/>
              <a:t>Acting Secretary Patrick McDonnell</a:t>
            </a:r>
          </a:p>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www.depgreenport.state.pa.us/elibrary/GetDocument?docId=1420617&amp;DocName=03%20SECTION%20II:%20%20ACT%202%20REMEDIATION%20PROCESS.PDF%20%20%3cspan%20style%3D%22color:blue%3b%22%3e%3c/span%3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reenport.pa.gov/ePermitPublicAccess/PublicSubmission/Home" TargetMode="External"/><Relationship Id="rId5" Type="http://schemas.openxmlformats.org/officeDocument/2006/relationships/hyperlink" Target="https://www.dep.pa.gov/Business/Land/LandRecycling/Standards-Guidance-Procedures/Guidance-Technical-Tools/Pages/Question-and-Answer-Database.aspx" TargetMode="External"/><Relationship Id="rId4" Type="http://schemas.openxmlformats.org/officeDocument/2006/relationships/hyperlink" Target="https://www.dep.pa.gov/Business/Land/LandRecycling/Forms-Checklists-Notifications/Pages/Forms-and-Lists.asp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ra-eplandrecycling@pa.gov"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3F24EE-842F-4C3C-934D-F20A42587203}"/>
              </a:ext>
            </a:extLst>
          </p:cNvPr>
          <p:cNvSpPr>
            <a:spLocks noGrp="1"/>
          </p:cNvSpPr>
          <p:nvPr>
            <p:ph type="ctrTitle"/>
          </p:nvPr>
        </p:nvSpPr>
        <p:spPr bwMode="auto">
          <a:xfrm>
            <a:off x="152400" y="2130425"/>
            <a:ext cx="8915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t>Act 2 Report Submissions</a:t>
            </a:r>
          </a:p>
        </p:txBody>
      </p:sp>
      <p:sp>
        <p:nvSpPr>
          <p:cNvPr id="14339" name="Subtitle 2">
            <a:extLst>
              <a:ext uri="{FF2B5EF4-FFF2-40B4-BE49-F238E27FC236}">
                <a16:creationId xmlns:a16="http://schemas.microsoft.com/office/drawing/2014/main" id="{BB5CDD6C-8CA0-4856-8EC3-868E204BBF33}"/>
              </a:ext>
            </a:extLst>
          </p:cNvPr>
          <p:cNvSpPr>
            <a:spLocks noGrp="1"/>
          </p:cNvSpPr>
          <p:nvPr>
            <p:ph type="subTitle" idx="1"/>
          </p:nvPr>
        </p:nvSpPr>
        <p:spPr>
          <a:xfrm>
            <a:off x="1143000" y="3505200"/>
            <a:ext cx="7162800" cy="2514600"/>
          </a:xfrm>
        </p:spPr>
        <p:txBody>
          <a:bodyPr/>
          <a:lstStyle/>
          <a:p>
            <a:pPr eaLnBrk="1" hangingPunct="1"/>
            <a:endParaRPr lang="en-US" altLang="en-US" dirty="0">
              <a:solidFill>
                <a:schemeClr val="tx1"/>
              </a:solidFill>
            </a:endParaRPr>
          </a:p>
          <a:p>
            <a:pPr eaLnBrk="1" hangingPunct="1"/>
            <a:r>
              <a:rPr lang="en-US" altLang="en-US" dirty="0">
                <a:solidFill>
                  <a:schemeClr val="tx1"/>
                </a:solidFill>
              </a:rPr>
              <a:t>September 2024</a:t>
            </a:r>
          </a:p>
          <a:p>
            <a:pPr eaLnBrk="1" hangingPunct="1"/>
            <a:endParaRPr lang="en-US" altLang="en-US" dirty="0">
              <a:solidFill>
                <a:schemeClr val="tx1"/>
              </a:solidFill>
            </a:endParaRPr>
          </a:p>
          <a:p>
            <a:pPr eaLnBrk="1" hangingPunct="1"/>
            <a:endParaRPr lang="en-US" altLang="en-US" dirty="0">
              <a:solidFill>
                <a:schemeClr val="tx1"/>
              </a:solidFill>
            </a:endParaRPr>
          </a:p>
        </p:txBody>
      </p:sp>
      <p:pic>
        <p:nvPicPr>
          <p:cNvPr id="14340" name="Picture 1">
            <a:extLst>
              <a:ext uri="{FF2B5EF4-FFF2-40B4-BE49-F238E27FC236}">
                <a16:creationId xmlns:a16="http://schemas.microsoft.com/office/drawing/2014/main" id="{D47589D6-2C53-483F-9B17-49945345D2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7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a:extLst>
              <a:ext uri="{FF2B5EF4-FFF2-40B4-BE49-F238E27FC236}">
                <a16:creationId xmlns:a16="http://schemas.microsoft.com/office/drawing/2014/main" id="{93A27F6B-B049-4B80-BA0D-0F4051C80519}"/>
              </a:ext>
            </a:extLst>
          </p:cNvPr>
          <p:cNvSpPr txBox="1">
            <a:spLocks noChangeArrowheads="1"/>
          </p:cNvSpPr>
          <p:nvPr/>
        </p:nvSpPr>
        <p:spPr bwMode="auto">
          <a:xfrm>
            <a:off x="5029200" y="59436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1800" dirty="0"/>
              <a:t>Jessica Shirley, Acting Secretary</a:t>
            </a:r>
          </a:p>
        </p:txBody>
      </p:sp>
      <p:sp>
        <p:nvSpPr>
          <p:cNvPr id="14342" name="TextBox 5">
            <a:extLst>
              <a:ext uri="{FF2B5EF4-FFF2-40B4-BE49-F238E27FC236}">
                <a16:creationId xmlns:a16="http://schemas.microsoft.com/office/drawing/2014/main" id="{473FE639-C623-4B5D-ABCF-6B1F831893E2}"/>
              </a:ext>
            </a:extLst>
          </p:cNvPr>
          <p:cNvSpPr txBox="1">
            <a:spLocks noChangeArrowheads="1"/>
          </p:cNvSpPr>
          <p:nvPr/>
        </p:nvSpPr>
        <p:spPr bwMode="auto">
          <a:xfrm>
            <a:off x="609600" y="59436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a:t>Josh Shapiro, Governor</a:t>
            </a:r>
          </a:p>
        </p:txBody>
      </p:sp>
      <p:pic>
        <p:nvPicPr>
          <p:cNvPr id="8" name="Picture 3">
            <a:extLst>
              <a:ext uri="{FF2B5EF4-FFF2-40B4-BE49-F238E27FC236}">
                <a16:creationId xmlns:a16="http://schemas.microsoft.com/office/drawing/2014/main" id="{CD2313D5-3C77-4D71-8565-C24F4FFDF8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176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sz="2400" dirty="0"/>
          </a:p>
          <a:p>
            <a:pPr marL="0" indent="0" eaLnBrk="1" hangingPunct="1">
              <a:spcBef>
                <a:spcPct val="0"/>
              </a:spcBef>
              <a:spcAft>
                <a:spcPts val="600"/>
              </a:spcAft>
              <a:buNone/>
            </a:pPr>
            <a:endParaRPr lang="en-US" altLang="en-US" dirty="0"/>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Notice of Intent to Remediate</a:t>
            </a:r>
          </a:p>
        </p:txBody>
      </p:sp>
      <p:pic>
        <p:nvPicPr>
          <p:cNvPr id="3" name="Picture 2">
            <a:extLst>
              <a:ext uri="{FF2B5EF4-FFF2-40B4-BE49-F238E27FC236}">
                <a16:creationId xmlns:a16="http://schemas.microsoft.com/office/drawing/2014/main" id="{5CEAB1B7-605C-99B6-072D-976D6E39E935}"/>
              </a:ext>
            </a:extLst>
          </p:cNvPr>
          <p:cNvPicPr>
            <a:picLocks noChangeAspect="1"/>
          </p:cNvPicPr>
          <p:nvPr/>
        </p:nvPicPr>
        <p:blipFill>
          <a:blip r:embed="rId3"/>
          <a:stretch>
            <a:fillRect/>
          </a:stretch>
        </p:blipFill>
        <p:spPr>
          <a:xfrm>
            <a:off x="270676" y="1111926"/>
            <a:ext cx="5995637" cy="5467350"/>
          </a:xfrm>
          <a:prstGeom prst="rect">
            <a:avLst/>
          </a:prstGeom>
        </p:spPr>
      </p:pic>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020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sz="2400" dirty="0"/>
          </a:p>
          <a:p>
            <a:pPr marL="0" indent="0" eaLnBrk="1" hangingPunct="1">
              <a:spcBef>
                <a:spcPct val="0"/>
              </a:spcBef>
              <a:spcAft>
                <a:spcPts val="600"/>
              </a:spcAft>
              <a:buNone/>
            </a:pPr>
            <a:endParaRPr lang="en-US" altLang="en-US" dirty="0"/>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Notice of Intent to Remediate</a:t>
            </a:r>
          </a:p>
        </p:txBody>
      </p:sp>
      <p:pic>
        <p:nvPicPr>
          <p:cNvPr id="3" name="Picture 2">
            <a:extLst>
              <a:ext uri="{FF2B5EF4-FFF2-40B4-BE49-F238E27FC236}">
                <a16:creationId xmlns:a16="http://schemas.microsoft.com/office/drawing/2014/main" id="{7B8E1B1B-6453-D192-FE34-3187BCC0EAAC}"/>
              </a:ext>
            </a:extLst>
          </p:cNvPr>
          <p:cNvPicPr>
            <a:picLocks noChangeAspect="1"/>
          </p:cNvPicPr>
          <p:nvPr/>
        </p:nvPicPr>
        <p:blipFill>
          <a:blip r:embed="rId3"/>
          <a:stretch>
            <a:fillRect/>
          </a:stretch>
        </p:blipFill>
        <p:spPr>
          <a:xfrm>
            <a:off x="405566" y="1066800"/>
            <a:ext cx="6300033" cy="5791200"/>
          </a:xfrm>
          <a:prstGeom prst="rect">
            <a:avLst/>
          </a:prstGeom>
        </p:spPr>
      </p:pic>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8309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dirty="0"/>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Revision of an NIR</a:t>
            </a:r>
          </a:p>
        </p:txBody>
      </p:sp>
      <p:pic>
        <p:nvPicPr>
          <p:cNvPr id="3" name="Picture 2">
            <a:extLst>
              <a:ext uri="{FF2B5EF4-FFF2-40B4-BE49-F238E27FC236}">
                <a16:creationId xmlns:a16="http://schemas.microsoft.com/office/drawing/2014/main" id="{F17184E0-DD39-1FC4-9DB0-85EE7175E939}"/>
              </a:ext>
            </a:extLst>
          </p:cNvPr>
          <p:cNvPicPr>
            <a:picLocks noChangeAspect="1"/>
          </p:cNvPicPr>
          <p:nvPr/>
        </p:nvPicPr>
        <p:blipFill>
          <a:blip r:embed="rId3"/>
          <a:stretch>
            <a:fillRect/>
          </a:stretch>
        </p:blipFill>
        <p:spPr>
          <a:xfrm>
            <a:off x="762000" y="1066800"/>
            <a:ext cx="6888436" cy="5791200"/>
          </a:xfrm>
          <a:prstGeom prst="rect">
            <a:avLst/>
          </a:prstGeom>
        </p:spPr>
      </p:pic>
      <p:sp>
        <p:nvSpPr>
          <p:cNvPr id="2" name="Rectangle 1">
            <a:extLst>
              <a:ext uri="{FF2B5EF4-FFF2-40B4-BE49-F238E27FC236}">
                <a16:creationId xmlns:a16="http://schemas.microsoft.com/office/drawing/2014/main" id="{1806310E-233A-5BE6-3C97-DE7B690227E0}"/>
              </a:ext>
            </a:extLst>
          </p:cNvPr>
          <p:cNvSpPr/>
          <p:nvPr/>
        </p:nvSpPr>
        <p:spPr>
          <a:xfrm>
            <a:off x="3771900" y="1905000"/>
            <a:ext cx="16002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4776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502943" y="1166018"/>
            <a:ext cx="8229600" cy="5006182"/>
          </a:xfrm>
        </p:spPr>
        <p:txBody>
          <a:bodyPr/>
          <a:lstStyle/>
          <a:p>
            <a:pPr marL="0" indent="0" eaLnBrk="1" hangingPunct="1">
              <a:spcBef>
                <a:spcPct val="0"/>
              </a:spcBef>
              <a:spcAft>
                <a:spcPts val="600"/>
              </a:spcAft>
              <a:buNone/>
            </a:pPr>
            <a:r>
              <a:rPr lang="en-US" altLang="en-US" sz="2800" dirty="0"/>
              <a:t>A revised NIR </a:t>
            </a:r>
            <a:r>
              <a:rPr lang="en-US" altLang="en-US" sz="2800" u="sng" dirty="0"/>
              <a:t>along with new public and municipal notifications</a:t>
            </a:r>
            <a:r>
              <a:rPr lang="en-US" altLang="en-US" sz="2800" dirty="0"/>
              <a:t> must be submitted through the same process for the following reasons: </a:t>
            </a:r>
          </a:p>
          <a:p>
            <a:pPr marL="457200" lvl="1" indent="0" eaLnBrk="1" hangingPunct="1">
              <a:spcBef>
                <a:spcPct val="0"/>
              </a:spcBef>
              <a:spcAft>
                <a:spcPts val="0"/>
              </a:spcAft>
              <a:buNone/>
            </a:pPr>
            <a:endParaRPr lang="en-US" altLang="en-US" sz="1400" dirty="0"/>
          </a:p>
          <a:p>
            <a:pPr lvl="1" eaLnBrk="1" hangingPunct="1">
              <a:spcBef>
                <a:spcPct val="0"/>
              </a:spcBef>
              <a:spcAft>
                <a:spcPts val="600"/>
              </a:spcAft>
            </a:pPr>
            <a:r>
              <a:rPr lang="en-US" altLang="en-US" sz="2400" dirty="0"/>
              <a:t>Change or addition of municipality</a:t>
            </a:r>
          </a:p>
          <a:p>
            <a:pPr lvl="1" eaLnBrk="1" hangingPunct="1">
              <a:spcBef>
                <a:spcPct val="0"/>
              </a:spcBef>
              <a:spcAft>
                <a:spcPts val="600"/>
              </a:spcAft>
            </a:pPr>
            <a:r>
              <a:rPr lang="en-US" altLang="en-US" sz="2400" dirty="0"/>
              <a:t>Change to site-specific standard, combination of standards, or special industrial area</a:t>
            </a:r>
          </a:p>
          <a:p>
            <a:pPr lvl="1" eaLnBrk="1" hangingPunct="1">
              <a:spcBef>
                <a:spcPct val="0"/>
              </a:spcBef>
              <a:spcAft>
                <a:spcPts val="600"/>
              </a:spcAft>
            </a:pPr>
            <a:r>
              <a:rPr lang="en-US" altLang="en-US" sz="2400" dirty="0"/>
              <a:t>Change in project scope or future use of the property</a:t>
            </a:r>
          </a:p>
          <a:p>
            <a:pPr lvl="1" eaLnBrk="1" hangingPunct="1">
              <a:spcBef>
                <a:spcPct val="0"/>
              </a:spcBef>
              <a:spcAft>
                <a:spcPts val="600"/>
              </a:spcAft>
            </a:pPr>
            <a:r>
              <a:rPr lang="en-US" altLang="en-US" sz="2400" dirty="0"/>
              <a:t>Change to contaminants or media being investigated</a:t>
            </a:r>
          </a:p>
          <a:p>
            <a:pPr lvl="1" eaLnBrk="1" hangingPunct="1">
              <a:spcBef>
                <a:spcPct val="0"/>
              </a:spcBef>
              <a:spcAft>
                <a:spcPts val="600"/>
              </a:spcAft>
            </a:pPr>
            <a:r>
              <a:rPr lang="en-US" altLang="en-US" sz="2400" dirty="0"/>
              <a:t>Decision to participate in the One Cleanup Program</a:t>
            </a:r>
          </a:p>
          <a:p>
            <a:pPr lvl="1" eaLnBrk="1" hangingPunct="1">
              <a:spcBef>
                <a:spcPct val="0"/>
              </a:spcBef>
              <a:spcAft>
                <a:spcPts val="600"/>
              </a:spcAft>
            </a:pPr>
            <a:endParaRPr lang="en-US" altLang="en-US" dirty="0"/>
          </a:p>
          <a:p>
            <a:pPr lvl="1" eaLnBrk="1" hangingPunct="1">
              <a:spcBef>
                <a:spcPct val="0"/>
              </a:spcBef>
              <a:spcAft>
                <a:spcPts val="600"/>
              </a:spcAft>
            </a:pPr>
            <a:endParaRPr lang="en-US" altLang="en-US" dirty="0"/>
          </a:p>
          <a:p>
            <a:pPr marL="457200" lvl="1" indent="0" eaLnBrk="1" hangingPunct="1">
              <a:spcBef>
                <a:spcPct val="0"/>
              </a:spcBef>
              <a:spcAft>
                <a:spcPts val="600"/>
              </a:spcAft>
              <a:buNone/>
            </a:pPr>
            <a:endParaRPr lang="en-US" altLang="en-US" dirty="0"/>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Revision of an NIR</a:t>
            </a:r>
          </a:p>
        </p:txBody>
      </p:sp>
    </p:spTree>
    <p:extLst>
      <p:ext uri="{BB962C8B-B14F-4D97-AF65-F5344CB8AC3E}">
        <p14:creationId xmlns:p14="http://schemas.microsoft.com/office/powerpoint/2010/main" val="41779941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219200"/>
            <a:ext cx="8229600" cy="4703763"/>
          </a:xfrm>
        </p:spPr>
        <p:txBody>
          <a:bodyPr/>
          <a:lstStyle/>
          <a:p>
            <a:pPr marL="0" indent="0" eaLnBrk="1" hangingPunct="1">
              <a:spcBef>
                <a:spcPct val="0"/>
              </a:spcBef>
              <a:spcAft>
                <a:spcPts val="600"/>
              </a:spcAft>
              <a:buNone/>
            </a:pPr>
            <a:r>
              <a:rPr lang="en-US" u="sng" dirty="0"/>
              <a:t>Proof of notification</a:t>
            </a:r>
            <a:r>
              <a:rPr lang="en-US" dirty="0"/>
              <a:t>: </a:t>
            </a:r>
            <a:r>
              <a:rPr lang="en-US" altLang="en-US" sz="2400" dirty="0"/>
              <a:t>(TGM II.A.3)</a:t>
            </a:r>
            <a:endParaRPr lang="en-US" sz="2400" dirty="0"/>
          </a:p>
          <a:p>
            <a:pPr marL="514350" indent="-514350" eaLnBrk="1" hangingPunct="1">
              <a:spcBef>
                <a:spcPct val="0"/>
              </a:spcBef>
              <a:spcAft>
                <a:spcPts val="600"/>
              </a:spcAft>
              <a:buAutoNum type="arabicPeriod"/>
            </a:pPr>
            <a:r>
              <a:rPr lang="en-US" sz="2800" dirty="0"/>
              <a:t>A copy of the proposed text of the newspaper notice and expected publication date. This includes publication in an online news site.</a:t>
            </a:r>
          </a:p>
          <a:p>
            <a:pPr marL="514350" indent="-514350" eaLnBrk="1" hangingPunct="1">
              <a:spcBef>
                <a:spcPct val="0"/>
              </a:spcBef>
              <a:spcAft>
                <a:spcPts val="600"/>
              </a:spcAft>
              <a:buAutoNum type="arabicPeriod"/>
            </a:pPr>
            <a:endParaRPr lang="en-US" sz="2400" dirty="0"/>
          </a:p>
          <a:p>
            <a:pPr marL="514350" indent="-514350" eaLnBrk="1" hangingPunct="1">
              <a:spcBef>
                <a:spcPct val="0"/>
              </a:spcBef>
              <a:spcAft>
                <a:spcPts val="600"/>
              </a:spcAft>
              <a:buAutoNum type="arabicPeriod" startAt="2"/>
            </a:pPr>
            <a:r>
              <a:rPr lang="en-US" sz="2800" dirty="0"/>
              <a:t>A copy of the letter mailed to the municipality along     with one of the following:</a:t>
            </a:r>
          </a:p>
          <a:p>
            <a:pPr marL="1314450" lvl="2" indent="-514350" eaLnBrk="1" hangingPunct="1">
              <a:spcBef>
                <a:spcPct val="0"/>
              </a:spcBef>
              <a:spcAft>
                <a:spcPts val="600"/>
              </a:spcAft>
              <a:buFont typeface="+mj-lt"/>
              <a:buAutoNum type="alphaLcPeriod"/>
            </a:pPr>
            <a:r>
              <a:rPr lang="en-US" dirty="0"/>
              <a:t>a certified mail receipt</a:t>
            </a:r>
          </a:p>
          <a:p>
            <a:pPr marL="1314450" lvl="2" indent="-514350" eaLnBrk="1" hangingPunct="1">
              <a:spcBef>
                <a:spcPct val="0"/>
              </a:spcBef>
              <a:spcAft>
                <a:spcPts val="600"/>
              </a:spcAft>
              <a:buFont typeface="+mj-lt"/>
              <a:buAutoNum type="alphaLcPeriod"/>
            </a:pPr>
            <a:r>
              <a:rPr lang="en-US" dirty="0"/>
              <a:t>a read-receipt </a:t>
            </a:r>
          </a:p>
          <a:p>
            <a:pPr marL="1314450" lvl="2" indent="-514350" eaLnBrk="1" hangingPunct="1">
              <a:spcBef>
                <a:spcPct val="0"/>
              </a:spcBef>
              <a:spcAft>
                <a:spcPts val="600"/>
              </a:spcAft>
              <a:buFont typeface="+mj-lt"/>
              <a:buAutoNum type="alphaLcPeriod"/>
            </a:pPr>
            <a:r>
              <a:rPr lang="en-US" dirty="0"/>
              <a:t>a confirmation email from a municipal email account</a:t>
            </a:r>
          </a:p>
          <a:p>
            <a:pPr marL="1314450" lvl="2" indent="-514350" eaLnBrk="1" hangingPunct="1">
              <a:spcBef>
                <a:spcPct val="0"/>
              </a:spcBef>
              <a:spcAft>
                <a:spcPts val="600"/>
              </a:spcAft>
              <a:buFont typeface="+mj-lt"/>
              <a:buAutoNum type="alphaLcPeriod"/>
            </a:pPr>
            <a:endParaRPr lang="en-US" dirty="0"/>
          </a:p>
          <a:p>
            <a:pPr marL="0" indent="0" eaLnBrk="1" hangingPunct="1">
              <a:spcBef>
                <a:spcPct val="0"/>
              </a:spcBef>
              <a:spcAft>
                <a:spcPts val="600"/>
              </a:spcAft>
              <a:buNone/>
            </a:pPr>
            <a:endParaRPr lang="en-US" altLang="en-US" sz="2800"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Proof of Notification </a:t>
            </a:r>
          </a:p>
        </p:txBody>
      </p:sp>
    </p:spTree>
    <p:extLst>
      <p:ext uri="{BB962C8B-B14F-4D97-AF65-F5344CB8AC3E}">
        <p14:creationId xmlns:p14="http://schemas.microsoft.com/office/powerpoint/2010/main" val="703358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219200"/>
            <a:ext cx="8229600" cy="4703763"/>
          </a:xfrm>
        </p:spPr>
        <p:txBody>
          <a:bodyPr/>
          <a:lstStyle/>
          <a:p>
            <a:pPr marL="0" indent="0" eaLnBrk="1" hangingPunct="1">
              <a:spcBef>
                <a:spcPct val="0"/>
              </a:spcBef>
              <a:spcAft>
                <a:spcPts val="600"/>
              </a:spcAft>
              <a:buNone/>
            </a:pPr>
            <a:r>
              <a:rPr lang="en-US" u="sng" dirty="0"/>
              <a:t>Proof of notification</a:t>
            </a:r>
            <a:r>
              <a:rPr lang="en-US" dirty="0"/>
              <a:t>: </a:t>
            </a:r>
          </a:p>
          <a:p>
            <a:pPr marL="800100" lvl="2" indent="0" eaLnBrk="1" hangingPunct="1">
              <a:spcBef>
                <a:spcPct val="0"/>
              </a:spcBef>
              <a:spcAft>
                <a:spcPts val="600"/>
              </a:spcAft>
              <a:buNone/>
            </a:pPr>
            <a:r>
              <a:rPr lang="en-US" dirty="0"/>
              <a:t>A certified mail receipt</a:t>
            </a:r>
          </a:p>
          <a:p>
            <a:pPr marL="800100" lvl="2" indent="0" eaLnBrk="1" hangingPunct="1">
              <a:spcBef>
                <a:spcPct val="0"/>
              </a:spcBef>
              <a:spcAft>
                <a:spcPts val="600"/>
              </a:spcAft>
              <a:buNone/>
            </a:pPr>
            <a:endParaRPr lang="en-US" dirty="0"/>
          </a:p>
          <a:p>
            <a:pPr marL="1314450" lvl="2" indent="-514350" eaLnBrk="1" hangingPunct="1">
              <a:spcBef>
                <a:spcPct val="0"/>
              </a:spcBef>
              <a:spcAft>
                <a:spcPts val="600"/>
              </a:spcAft>
              <a:buFont typeface="+mj-lt"/>
              <a:buAutoNum type="alphaLcPeriod"/>
            </a:pPr>
            <a:endParaRPr lang="en-US" dirty="0"/>
          </a:p>
          <a:p>
            <a:pPr marL="0" indent="0" eaLnBrk="1" hangingPunct="1">
              <a:spcBef>
                <a:spcPct val="0"/>
              </a:spcBef>
              <a:spcAft>
                <a:spcPts val="600"/>
              </a:spcAft>
              <a:buNone/>
            </a:pPr>
            <a:endParaRPr lang="en-US" altLang="en-US" sz="2800"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Proof of Notification</a:t>
            </a:r>
          </a:p>
        </p:txBody>
      </p:sp>
      <p:pic>
        <p:nvPicPr>
          <p:cNvPr id="3" name="Picture 2" descr="Text&#10;&#10;Description automatically generated">
            <a:extLst>
              <a:ext uri="{FF2B5EF4-FFF2-40B4-BE49-F238E27FC236}">
                <a16:creationId xmlns:a16="http://schemas.microsoft.com/office/drawing/2014/main" id="{2619AC02-4C67-4821-B56F-7063769C01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219351"/>
            <a:ext cx="5151207" cy="3419450"/>
          </a:xfrm>
          <a:prstGeom prst="rect">
            <a:avLst/>
          </a:prstGeom>
        </p:spPr>
      </p:pic>
    </p:spTree>
    <p:extLst>
      <p:ext uri="{BB962C8B-B14F-4D97-AF65-F5344CB8AC3E}">
        <p14:creationId xmlns:p14="http://schemas.microsoft.com/office/powerpoint/2010/main" val="31482772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219200"/>
            <a:ext cx="8229600" cy="4703763"/>
          </a:xfrm>
        </p:spPr>
        <p:txBody>
          <a:bodyPr/>
          <a:lstStyle/>
          <a:p>
            <a:pPr marL="0" indent="0" eaLnBrk="1" hangingPunct="1">
              <a:spcBef>
                <a:spcPct val="0"/>
              </a:spcBef>
              <a:spcAft>
                <a:spcPts val="600"/>
              </a:spcAft>
              <a:buNone/>
            </a:pPr>
            <a:r>
              <a:rPr lang="en-US" u="sng" dirty="0"/>
              <a:t>Proof of notification</a:t>
            </a:r>
            <a:r>
              <a:rPr lang="en-US" dirty="0"/>
              <a:t>: </a:t>
            </a:r>
          </a:p>
          <a:p>
            <a:pPr marL="800100" lvl="2" indent="0" eaLnBrk="1" hangingPunct="1">
              <a:spcBef>
                <a:spcPct val="0"/>
              </a:spcBef>
              <a:spcAft>
                <a:spcPts val="600"/>
              </a:spcAft>
              <a:buNone/>
            </a:pPr>
            <a:r>
              <a:rPr lang="en-US" dirty="0"/>
              <a:t>A read receipt</a:t>
            </a:r>
          </a:p>
          <a:p>
            <a:pPr marL="1314450" lvl="2" indent="-514350" eaLnBrk="1" hangingPunct="1">
              <a:spcBef>
                <a:spcPct val="0"/>
              </a:spcBef>
              <a:spcAft>
                <a:spcPts val="600"/>
              </a:spcAft>
              <a:buFont typeface="+mj-lt"/>
              <a:buAutoNum type="alphaLcPeriod"/>
            </a:pPr>
            <a:endParaRPr lang="en-US" dirty="0"/>
          </a:p>
          <a:p>
            <a:pPr marL="0" indent="0" eaLnBrk="1" hangingPunct="1">
              <a:spcBef>
                <a:spcPct val="0"/>
              </a:spcBef>
              <a:spcAft>
                <a:spcPts val="600"/>
              </a:spcAft>
              <a:buNone/>
            </a:pPr>
            <a:endParaRPr lang="en-US" altLang="en-US" sz="2800" dirty="0"/>
          </a:p>
          <a:p>
            <a:pPr marL="0" indent="0" eaLnBrk="1" hangingPunct="1">
              <a:spcBef>
                <a:spcPct val="0"/>
              </a:spcBef>
              <a:spcAft>
                <a:spcPts val="600"/>
              </a:spcAft>
              <a:buNone/>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Proof of Notification</a:t>
            </a:r>
          </a:p>
        </p:txBody>
      </p:sp>
      <p:pic>
        <p:nvPicPr>
          <p:cNvPr id="4" name="Picture 3">
            <a:extLst>
              <a:ext uri="{FF2B5EF4-FFF2-40B4-BE49-F238E27FC236}">
                <a16:creationId xmlns:a16="http://schemas.microsoft.com/office/drawing/2014/main" id="{17D3F8DB-D603-4F0C-B81E-A3CAE2A58C35}"/>
              </a:ext>
            </a:extLst>
          </p:cNvPr>
          <p:cNvPicPr>
            <a:picLocks noChangeAspect="1"/>
          </p:cNvPicPr>
          <p:nvPr/>
        </p:nvPicPr>
        <p:blipFill>
          <a:blip r:embed="rId4"/>
          <a:stretch>
            <a:fillRect/>
          </a:stretch>
        </p:blipFill>
        <p:spPr>
          <a:xfrm>
            <a:off x="407901" y="2253757"/>
            <a:ext cx="8037583" cy="3232643"/>
          </a:xfrm>
          <a:prstGeom prst="rect">
            <a:avLst/>
          </a:prstGeom>
        </p:spPr>
      </p:pic>
    </p:spTree>
    <p:extLst>
      <p:ext uri="{BB962C8B-B14F-4D97-AF65-F5344CB8AC3E}">
        <p14:creationId xmlns:p14="http://schemas.microsoft.com/office/powerpoint/2010/main" val="42146130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219200"/>
            <a:ext cx="8229600" cy="4703763"/>
          </a:xfrm>
        </p:spPr>
        <p:txBody>
          <a:bodyPr/>
          <a:lstStyle/>
          <a:p>
            <a:pPr marL="0" indent="0" eaLnBrk="1" hangingPunct="1">
              <a:spcBef>
                <a:spcPct val="0"/>
              </a:spcBef>
              <a:spcAft>
                <a:spcPts val="600"/>
              </a:spcAft>
              <a:buNone/>
            </a:pPr>
            <a:r>
              <a:rPr lang="en-US" u="sng" dirty="0"/>
              <a:t>Proof of notification</a:t>
            </a:r>
            <a:r>
              <a:rPr lang="en-US" dirty="0"/>
              <a:t>: </a:t>
            </a:r>
          </a:p>
          <a:p>
            <a:pPr marL="800100" lvl="2" indent="0" eaLnBrk="1" hangingPunct="1">
              <a:spcBef>
                <a:spcPct val="0"/>
              </a:spcBef>
              <a:spcAft>
                <a:spcPts val="600"/>
              </a:spcAft>
              <a:buNone/>
            </a:pPr>
            <a:r>
              <a:rPr lang="en-US" dirty="0"/>
              <a:t>A confirmation email from a municipal email account </a:t>
            </a:r>
          </a:p>
          <a:p>
            <a:pPr marL="1314450" lvl="2" indent="-514350" eaLnBrk="1" hangingPunct="1">
              <a:spcBef>
                <a:spcPct val="0"/>
              </a:spcBef>
              <a:spcAft>
                <a:spcPts val="600"/>
              </a:spcAft>
              <a:buFont typeface="+mj-lt"/>
              <a:buAutoNum type="alphaLcPeriod"/>
            </a:pPr>
            <a:endParaRPr lang="en-US" dirty="0"/>
          </a:p>
          <a:p>
            <a:pPr marL="0" indent="0" eaLnBrk="1" hangingPunct="1">
              <a:spcBef>
                <a:spcPct val="0"/>
              </a:spcBef>
              <a:spcAft>
                <a:spcPts val="600"/>
              </a:spcAft>
              <a:buNone/>
            </a:pPr>
            <a:endParaRPr lang="en-US" altLang="en-US" sz="2800" dirty="0"/>
          </a:p>
          <a:p>
            <a:pPr eaLnBrk="1" hangingPunct="1">
              <a:spcBef>
                <a:spcPct val="0"/>
              </a:spcBef>
              <a:spcAft>
                <a:spcPts val="600"/>
              </a:spcAft>
            </a:pPr>
            <a:endParaRPr lang="en-US" altLang="en-US" dirty="0"/>
          </a:p>
          <a:p>
            <a:pPr marL="0" indent="0" eaLnBrk="1" hangingPunct="1">
              <a:spcBef>
                <a:spcPct val="0"/>
              </a:spcBef>
              <a:spcAft>
                <a:spcPts val="600"/>
              </a:spcAft>
              <a:buNone/>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Proof of Notification</a:t>
            </a:r>
          </a:p>
        </p:txBody>
      </p:sp>
      <p:pic>
        <p:nvPicPr>
          <p:cNvPr id="2" name="Picture 1">
            <a:extLst>
              <a:ext uri="{FF2B5EF4-FFF2-40B4-BE49-F238E27FC236}">
                <a16:creationId xmlns:a16="http://schemas.microsoft.com/office/drawing/2014/main" id="{A087A577-5B26-44FA-BDF0-49D72F95CEAE}"/>
              </a:ext>
            </a:extLst>
          </p:cNvPr>
          <p:cNvPicPr>
            <a:picLocks noChangeAspect="1"/>
          </p:cNvPicPr>
          <p:nvPr/>
        </p:nvPicPr>
        <p:blipFill>
          <a:blip r:embed="rId4"/>
          <a:stretch>
            <a:fillRect/>
          </a:stretch>
        </p:blipFill>
        <p:spPr>
          <a:xfrm>
            <a:off x="914400" y="2274888"/>
            <a:ext cx="6048375" cy="3571875"/>
          </a:xfrm>
          <a:prstGeom prst="rect">
            <a:avLst/>
          </a:prstGeom>
        </p:spPr>
      </p:pic>
    </p:spTree>
    <p:extLst>
      <p:ext uri="{BB962C8B-B14F-4D97-AF65-F5344CB8AC3E}">
        <p14:creationId xmlns:p14="http://schemas.microsoft.com/office/powerpoint/2010/main" val="32819362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304800" y="1066800"/>
            <a:ext cx="8229600" cy="4779963"/>
          </a:xfrm>
        </p:spPr>
        <p:txBody>
          <a:bodyPr/>
          <a:lstStyle/>
          <a:p>
            <a:pPr eaLnBrk="1" hangingPunct="1">
              <a:spcBef>
                <a:spcPct val="0"/>
              </a:spcBef>
              <a:spcAft>
                <a:spcPts val="600"/>
              </a:spcAft>
            </a:pPr>
            <a:r>
              <a:rPr lang="en-US" altLang="en-US" dirty="0"/>
              <a:t>A 30-day public comment period following municipal &amp; public notification is required for site-specific standard (SSS) or the special industrial area (SIA).</a:t>
            </a:r>
          </a:p>
          <a:p>
            <a:pPr eaLnBrk="1" hangingPunct="1">
              <a:spcBef>
                <a:spcPts val="600"/>
              </a:spcBef>
              <a:spcAft>
                <a:spcPts val="600"/>
              </a:spcAft>
            </a:pPr>
            <a:r>
              <a:rPr lang="en-US" altLang="en-US" dirty="0"/>
              <a:t> Applicant must inform the municipality of the 30-day comment period as well as their right to request a public involvement plan (PIP).</a:t>
            </a:r>
          </a:p>
          <a:p>
            <a:pPr eaLnBrk="1" hangingPunct="1">
              <a:spcBef>
                <a:spcPts val="600"/>
              </a:spcBef>
              <a:spcAft>
                <a:spcPts val="0"/>
              </a:spcAft>
            </a:pPr>
            <a:r>
              <a:rPr lang="en-US" altLang="en-US" u="sng" dirty="0"/>
              <a:t>DEP will not accept an Act 2 report submission until after the 30-day comment period</a:t>
            </a:r>
            <a:r>
              <a:rPr lang="en-US" altLang="en-US" dirty="0"/>
              <a:t>.</a:t>
            </a:r>
          </a:p>
          <a:p>
            <a:pPr marL="0" indent="0" eaLnBrk="1" hangingPunct="1">
              <a:spcBef>
                <a:spcPct val="0"/>
              </a:spcBef>
              <a:spcAft>
                <a:spcPts val="600"/>
              </a:spcAft>
              <a:buNone/>
            </a:pPr>
            <a:r>
              <a:rPr lang="en-US" altLang="en-US" dirty="0"/>
              <a:t>	</a:t>
            </a:r>
          </a:p>
          <a:p>
            <a:pPr eaLnBrk="1" hangingPunct="1">
              <a:spcBef>
                <a:spcPct val="0"/>
              </a:spcBef>
              <a:spcAft>
                <a:spcPts val="600"/>
              </a:spcAft>
            </a:pPr>
            <a:endParaRPr lang="en-US" altLang="en-US" sz="2800" dirty="0"/>
          </a:p>
          <a:p>
            <a:pPr eaLnBrk="1" hangingPunct="1">
              <a:spcBef>
                <a:spcPct val="0"/>
              </a:spcBef>
              <a:spcAft>
                <a:spcPts val="600"/>
              </a:spcAft>
            </a:pPr>
            <a:endParaRPr lang="en-US" altLang="en-US" sz="2800"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Remediation Reports</a:t>
            </a:r>
          </a:p>
        </p:txBody>
      </p:sp>
    </p:spTree>
    <p:extLst>
      <p:ext uri="{BB962C8B-B14F-4D97-AF65-F5344CB8AC3E}">
        <p14:creationId xmlns:p14="http://schemas.microsoft.com/office/powerpoint/2010/main" val="266409721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066800"/>
            <a:ext cx="8229600" cy="4856163"/>
          </a:xfrm>
        </p:spPr>
        <p:txBody>
          <a:bodyPr/>
          <a:lstStyle/>
          <a:p>
            <a:pPr marL="0" indent="0" eaLnBrk="1" hangingPunct="1">
              <a:spcBef>
                <a:spcPct val="0"/>
              </a:spcBef>
              <a:spcAft>
                <a:spcPts val="600"/>
              </a:spcAft>
              <a:buNone/>
            </a:pPr>
            <a:r>
              <a:rPr lang="en-US" altLang="en-US" dirty="0"/>
              <a:t>Act 2 Remediation Report Submissions: </a:t>
            </a:r>
            <a:r>
              <a:rPr lang="en-US" altLang="en-US" sz="2000" dirty="0"/>
              <a:t>(TGM II.A.3)</a:t>
            </a:r>
            <a:endParaRPr lang="en-US" altLang="en-US" dirty="0"/>
          </a:p>
          <a:p>
            <a:pPr eaLnBrk="1" hangingPunct="1">
              <a:spcBef>
                <a:spcPct val="0"/>
              </a:spcBef>
              <a:spcAft>
                <a:spcPts val="600"/>
              </a:spcAft>
            </a:pPr>
            <a:r>
              <a:rPr lang="en-US" altLang="en-US" dirty="0"/>
              <a:t>Report Package includes</a:t>
            </a:r>
          </a:p>
          <a:p>
            <a:pPr lvl="1" eaLnBrk="1" hangingPunct="1">
              <a:spcBef>
                <a:spcPct val="0"/>
              </a:spcBef>
              <a:spcAft>
                <a:spcPts val="600"/>
              </a:spcAft>
            </a:pPr>
            <a:r>
              <a:rPr lang="en-US" altLang="en-US" dirty="0"/>
              <a:t>Transmittal Sheet</a:t>
            </a:r>
          </a:p>
          <a:p>
            <a:pPr lvl="1" eaLnBrk="1" hangingPunct="1">
              <a:spcBef>
                <a:spcPct val="0"/>
              </a:spcBef>
              <a:spcAft>
                <a:spcPts val="600"/>
              </a:spcAft>
            </a:pPr>
            <a:r>
              <a:rPr lang="en-US" altLang="en-US" dirty="0"/>
              <a:t>Report(s) being submitted</a:t>
            </a:r>
          </a:p>
          <a:p>
            <a:pPr lvl="1" eaLnBrk="1" hangingPunct="1">
              <a:spcBef>
                <a:spcPct val="0"/>
              </a:spcBef>
              <a:spcAft>
                <a:spcPts val="600"/>
              </a:spcAft>
            </a:pPr>
            <a:r>
              <a:rPr lang="en-US" altLang="en-US" dirty="0"/>
              <a:t>FR Summary </a:t>
            </a:r>
            <a:r>
              <a:rPr lang="en-US" altLang="en-US" sz="1800" dirty="0">
                <a:solidFill>
                  <a:srgbClr val="FF0000"/>
                </a:solidFill>
              </a:rPr>
              <a:t>(For FR only)</a:t>
            </a:r>
            <a:endParaRPr lang="en-US" altLang="en-US" dirty="0"/>
          </a:p>
          <a:p>
            <a:pPr lvl="1" eaLnBrk="1" hangingPunct="1">
              <a:spcBef>
                <a:spcPct val="0"/>
              </a:spcBef>
              <a:spcAft>
                <a:spcPts val="600"/>
              </a:spcAft>
            </a:pPr>
            <a:r>
              <a:rPr lang="en-US" altLang="en-US" dirty="0"/>
              <a:t>Proof of Municipal and public notification</a:t>
            </a:r>
          </a:p>
          <a:p>
            <a:pPr marL="457200" lvl="1" indent="0" eaLnBrk="1" hangingPunct="1">
              <a:spcBef>
                <a:spcPct val="0"/>
              </a:spcBef>
              <a:spcAft>
                <a:spcPts val="600"/>
              </a:spcAft>
              <a:buNone/>
            </a:pPr>
            <a:r>
              <a:rPr lang="en-US" altLang="en-US" sz="1800" dirty="0"/>
              <a:t>	</a:t>
            </a:r>
            <a:r>
              <a:rPr lang="en-US" altLang="en-US" sz="1800" dirty="0">
                <a:solidFill>
                  <a:srgbClr val="FF0000"/>
                </a:solidFill>
              </a:rPr>
              <a:t>(Not required for background or Statewide health FR when submitted 	within 90 days of the date of release. Not required for baseline 	environmental reports under SIA)</a:t>
            </a:r>
          </a:p>
          <a:p>
            <a:pPr lvl="1" eaLnBrk="1" hangingPunct="1">
              <a:spcBef>
                <a:spcPct val="0"/>
              </a:spcBef>
              <a:spcAft>
                <a:spcPts val="600"/>
              </a:spcAft>
            </a:pPr>
            <a:r>
              <a:rPr lang="en-US" altLang="en-US" dirty="0"/>
              <a:t>Checklist (optional)</a:t>
            </a:r>
          </a:p>
          <a:p>
            <a:pPr lvl="1" eaLnBrk="1" hangingPunct="1">
              <a:spcBef>
                <a:spcPct val="0"/>
              </a:spcBef>
              <a:spcAft>
                <a:spcPts val="600"/>
              </a:spcAft>
            </a:pPr>
            <a:r>
              <a:rPr lang="en-US" altLang="en-US" dirty="0"/>
              <a:t>Fee</a:t>
            </a:r>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Remediation Reports</a:t>
            </a:r>
          </a:p>
        </p:txBody>
      </p:sp>
    </p:spTree>
    <p:extLst>
      <p:ext uri="{BB962C8B-B14F-4D97-AF65-F5344CB8AC3E}">
        <p14:creationId xmlns:p14="http://schemas.microsoft.com/office/powerpoint/2010/main" val="33353859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dirty="0"/>
          </a:p>
          <a:p>
            <a:pPr marL="0" indent="0" algn="ctr" eaLnBrk="1" hangingPunct="1">
              <a:spcBef>
                <a:spcPct val="0"/>
              </a:spcBef>
              <a:spcAft>
                <a:spcPts val="600"/>
              </a:spcAft>
              <a:buNone/>
            </a:pPr>
            <a:r>
              <a:rPr lang="en-US" altLang="en-US" b="1" dirty="0"/>
              <a:t>AGENDA: </a:t>
            </a:r>
          </a:p>
          <a:p>
            <a:pPr eaLnBrk="1" hangingPunct="1">
              <a:spcBef>
                <a:spcPct val="0"/>
              </a:spcBef>
              <a:spcAft>
                <a:spcPts val="600"/>
              </a:spcAft>
            </a:pPr>
            <a:r>
              <a:rPr lang="en-US" altLang="en-US" dirty="0"/>
              <a:t>Elements of a Report Submission</a:t>
            </a:r>
          </a:p>
          <a:p>
            <a:pPr eaLnBrk="1" hangingPunct="1">
              <a:spcBef>
                <a:spcPct val="0"/>
              </a:spcBef>
              <a:spcAft>
                <a:spcPts val="600"/>
              </a:spcAft>
            </a:pPr>
            <a:r>
              <a:rPr lang="en-US" altLang="en-US" dirty="0"/>
              <a:t>Additional Background on Important Submittal Pieces</a:t>
            </a:r>
          </a:p>
          <a:p>
            <a:pPr eaLnBrk="1" hangingPunct="1">
              <a:spcBef>
                <a:spcPct val="0"/>
              </a:spcBef>
              <a:spcAft>
                <a:spcPts val="600"/>
              </a:spcAft>
            </a:pPr>
            <a:r>
              <a:rPr lang="en-US" altLang="en-US" dirty="0"/>
              <a:t>Submittal Process</a:t>
            </a:r>
          </a:p>
          <a:p>
            <a:pPr eaLnBrk="1" hangingPunct="1">
              <a:spcBef>
                <a:spcPct val="0"/>
              </a:spcBef>
              <a:spcAft>
                <a:spcPts val="600"/>
              </a:spcAft>
            </a:pPr>
            <a:r>
              <a:rPr lang="en-US" altLang="en-US" dirty="0"/>
              <a:t>Common Errors</a:t>
            </a:r>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Overview</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8C7A4B5-F811-4053-AC46-8204CA4BE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1143000"/>
            <a:ext cx="5886910" cy="5299920"/>
          </a:xfrm>
          <a:prstGeom prst="rect">
            <a:avLst/>
          </a:prstGeom>
        </p:spPr>
      </p:pic>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Transmittal Sheet</a:t>
            </a:r>
          </a:p>
          <a:p>
            <a:endParaRPr lang="en-US" altLang="en-US" dirty="0"/>
          </a:p>
        </p:txBody>
      </p:sp>
      <p:sp>
        <p:nvSpPr>
          <p:cNvPr id="7" name="Rectangle 6">
            <a:extLst>
              <a:ext uri="{FF2B5EF4-FFF2-40B4-BE49-F238E27FC236}">
                <a16:creationId xmlns:a16="http://schemas.microsoft.com/office/drawing/2014/main" id="{98B52F2A-15AE-4567-9F37-516D7D562E98}"/>
              </a:ext>
            </a:extLst>
          </p:cNvPr>
          <p:cNvSpPr/>
          <p:nvPr/>
        </p:nvSpPr>
        <p:spPr>
          <a:xfrm>
            <a:off x="304800" y="4038600"/>
            <a:ext cx="5257800" cy="609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EB4395-7756-485F-82FE-36E6B75C5466}"/>
              </a:ext>
            </a:extLst>
          </p:cNvPr>
          <p:cNvSpPr/>
          <p:nvPr/>
        </p:nvSpPr>
        <p:spPr>
          <a:xfrm>
            <a:off x="52754" y="1113692"/>
            <a:ext cx="246184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153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ext&#10;&#10;Description automatically generated">
            <a:extLst>
              <a:ext uri="{FF2B5EF4-FFF2-40B4-BE49-F238E27FC236}">
                <a16:creationId xmlns:a16="http://schemas.microsoft.com/office/drawing/2014/main" id="{432E37A5-7085-429C-ABBF-2775B9D3B8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96523"/>
            <a:ext cx="8822988" cy="4573677"/>
          </a:xfr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Transmittal Sheet</a:t>
            </a:r>
          </a:p>
          <a:p>
            <a:endParaRPr lang="en-US" altLang="en-US" dirty="0"/>
          </a:p>
        </p:txBody>
      </p:sp>
    </p:spTree>
    <p:extLst>
      <p:ext uri="{BB962C8B-B14F-4D97-AF65-F5344CB8AC3E}">
        <p14:creationId xmlns:p14="http://schemas.microsoft.com/office/powerpoint/2010/main" val="497640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Transmittal Sheet</a:t>
            </a:r>
          </a:p>
          <a:p>
            <a:endParaRPr lang="en-US" alt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BDB96AB3-CC41-4C5B-8BDB-A7C1FFD16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1" y="1266523"/>
            <a:ext cx="9061892" cy="4525962"/>
          </a:xfrm>
          <a:prstGeom prst="rect">
            <a:avLst/>
          </a:prstGeom>
        </p:spPr>
      </p:pic>
      <p:sp>
        <p:nvSpPr>
          <p:cNvPr id="2" name="Rectangle 1">
            <a:extLst>
              <a:ext uri="{FF2B5EF4-FFF2-40B4-BE49-F238E27FC236}">
                <a16:creationId xmlns:a16="http://schemas.microsoft.com/office/drawing/2014/main" id="{A98CD77E-FF38-4152-8112-04CE865CC9B5}"/>
              </a:ext>
            </a:extLst>
          </p:cNvPr>
          <p:cNvSpPr/>
          <p:nvPr/>
        </p:nvSpPr>
        <p:spPr>
          <a:xfrm>
            <a:off x="228600" y="3429000"/>
            <a:ext cx="3048000" cy="1981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04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6105E8-44F7-4866-A243-8E2BAEE1874E}"/>
              </a:ext>
            </a:extLst>
          </p:cNvPr>
          <p:cNvPicPr>
            <a:picLocks noChangeAspect="1"/>
          </p:cNvPicPr>
          <p:nvPr/>
        </p:nvPicPr>
        <p:blipFill>
          <a:blip r:embed="rId3"/>
          <a:stretch>
            <a:fillRect/>
          </a:stretch>
        </p:blipFill>
        <p:spPr>
          <a:xfrm>
            <a:off x="838200" y="1128711"/>
            <a:ext cx="7391399" cy="4662489"/>
          </a:xfrm>
          <a:prstGeom prst="rect">
            <a:avLst/>
          </a:prstGeom>
        </p:spPr>
      </p:pic>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Transmittal Sheet</a:t>
            </a:r>
          </a:p>
          <a:p>
            <a:endParaRPr lang="en-US" altLang="en-US" dirty="0"/>
          </a:p>
        </p:txBody>
      </p:sp>
    </p:spTree>
    <p:extLst>
      <p:ext uri="{BB962C8B-B14F-4D97-AF65-F5344CB8AC3E}">
        <p14:creationId xmlns:p14="http://schemas.microsoft.com/office/powerpoint/2010/main" val="10222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B2DB2036-6BFE-4D12-915E-49FDBCB6A9DE}"/>
              </a:ext>
            </a:extLst>
          </p:cNvPr>
          <p:cNvPicPr>
            <a:picLocks noGrp="1" noChangeAspect="1"/>
          </p:cNvPicPr>
          <p:nvPr>
            <p:ph idx="1"/>
          </p:nvPr>
        </p:nvPicPr>
        <p:blipFill>
          <a:blip r:embed="rId3"/>
          <a:stretch>
            <a:fillRect/>
          </a:stretch>
        </p:blipFill>
        <p:spPr>
          <a:xfrm>
            <a:off x="904672" y="1143000"/>
            <a:ext cx="6934870" cy="4648200"/>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Transmittal Sheet</a:t>
            </a:r>
          </a:p>
          <a:p>
            <a:endParaRPr lang="en-US" altLang="en-US" dirty="0"/>
          </a:p>
        </p:txBody>
      </p:sp>
    </p:spTree>
    <p:extLst>
      <p:ext uri="{BB962C8B-B14F-4D97-AF65-F5344CB8AC3E}">
        <p14:creationId xmlns:p14="http://schemas.microsoft.com/office/powerpoint/2010/main" val="287318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8C7A4B5-F811-4053-AC46-8204CA4BE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1143000"/>
            <a:ext cx="5886910" cy="5299920"/>
          </a:xfrm>
          <a:prstGeom prst="rect">
            <a:avLst/>
          </a:prstGeom>
        </p:spPr>
      </p:pic>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FR Summary</a:t>
            </a:r>
          </a:p>
          <a:p>
            <a:endParaRPr lang="en-US" altLang="en-US" dirty="0"/>
          </a:p>
        </p:txBody>
      </p:sp>
      <p:sp>
        <p:nvSpPr>
          <p:cNvPr id="7" name="Rectangle 6">
            <a:extLst>
              <a:ext uri="{FF2B5EF4-FFF2-40B4-BE49-F238E27FC236}">
                <a16:creationId xmlns:a16="http://schemas.microsoft.com/office/drawing/2014/main" id="{98B52F2A-15AE-4567-9F37-516D7D562E98}"/>
              </a:ext>
            </a:extLst>
          </p:cNvPr>
          <p:cNvSpPr/>
          <p:nvPr/>
        </p:nvSpPr>
        <p:spPr>
          <a:xfrm>
            <a:off x="228600" y="5815992"/>
            <a:ext cx="5248072"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EB4395-7756-485F-82FE-36E6B75C5466}"/>
              </a:ext>
            </a:extLst>
          </p:cNvPr>
          <p:cNvSpPr/>
          <p:nvPr/>
        </p:nvSpPr>
        <p:spPr>
          <a:xfrm>
            <a:off x="52754" y="1113692"/>
            <a:ext cx="246184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01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FR Summary</a:t>
            </a:r>
          </a:p>
          <a:p>
            <a:endParaRPr lang="en-US" altLang="en-US" dirty="0"/>
          </a:p>
        </p:txBody>
      </p:sp>
      <p:pic>
        <p:nvPicPr>
          <p:cNvPr id="5" name="Content Placeholder 4">
            <a:extLst>
              <a:ext uri="{FF2B5EF4-FFF2-40B4-BE49-F238E27FC236}">
                <a16:creationId xmlns:a16="http://schemas.microsoft.com/office/drawing/2014/main" id="{25B5A495-4899-0982-4DB4-FC66602A8745}"/>
              </a:ext>
            </a:extLst>
          </p:cNvPr>
          <p:cNvPicPr>
            <a:picLocks noGrp="1" noChangeAspect="1"/>
          </p:cNvPicPr>
          <p:nvPr>
            <p:ph idx="1"/>
          </p:nvPr>
        </p:nvPicPr>
        <p:blipFill>
          <a:blip r:embed="rId3"/>
          <a:stretch>
            <a:fillRect/>
          </a:stretch>
        </p:blipFill>
        <p:spPr>
          <a:xfrm>
            <a:off x="2057400" y="1063494"/>
            <a:ext cx="4706213" cy="4859469"/>
          </a:xfrm>
        </p:spPr>
      </p:pic>
    </p:spTree>
    <p:extLst>
      <p:ext uri="{BB962C8B-B14F-4D97-AF65-F5344CB8AC3E}">
        <p14:creationId xmlns:p14="http://schemas.microsoft.com/office/powerpoint/2010/main" val="1043424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066800"/>
            <a:ext cx="8229600" cy="4856163"/>
          </a:xfrm>
        </p:spPr>
        <p:txBody>
          <a:bodyPr/>
          <a:lstStyle/>
          <a:p>
            <a:pPr marL="0" indent="0" eaLnBrk="1" hangingPunct="1">
              <a:spcBef>
                <a:spcPct val="0"/>
              </a:spcBef>
              <a:spcAft>
                <a:spcPts val="600"/>
              </a:spcAft>
              <a:buNone/>
            </a:pPr>
            <a:r>
              <a:rPr lang="en-US" altLang="en-US" dirty="0"/>
              <a:t>Act 2 Remediation Report Submissions: </a:t>
            </a:r>
            <a:r>
              <a:rPr lang="en-US" altLang="en-US" sz="2000" dirty="0"/>
              <a:t>(TGM II.A.3)</a:t>
            </a:r>
            <a:endParaRPr lang="en-US" altLang="en-US" dirty="0"/>
          </a:p>
          <a:p>
            <a:pPr eaLnBrk="1" hangingPunct="1">
              <a:spcBef>
                <a:spcPct val="0"/>
              </a:spcBef>
              <a:spcAft>
                <a:spcPts val="600"/>
              </a:spcAft>
            </a:pPr>
            <a:r>
              <a:rPr lang="en-US" altLang="en-US" dirty="0"/>
              <a:t>Report Package includes</a:t>
            </a:r>
          </a:p>
          <a:p>
            <a:pPr lvl="1" eaLnBrk="1" hangingPunct="1">
              <a:spcBef>
                <a:spcPct val="0"/>
              </a:spcBef>
              <a:spcAft>
                <a:spcPts val="600"/>
              </a:spcAft>
            </a:pPr>
            <a:r>
              <a:rPr lang="en-US" altLang="en-US" dirty="0"/>
              <a:t>Transmittal Sheet</a:t>
            </a:r>
          </a:p>
          <a:p>
            <a:pPr lvl="1" eaLnBrk="1" hangingPunct="1">
              <a:spcBef>
                <a:spcPct val="0"/>
              </a:spcBef>
              <a:spcAft>
                <a:spcPts val="600"/>
              </a:spcAft>
            </a:pPr>
            <a:r>
              <a:rPr lang="en-US" altLang="en-US" dirty="0"/>
              <a:t>Report(s) being submitted</a:t>
            </a:r>
          </a:p>
          <a:p>
            <a:pPr lvl="1" eaLnBrk="1" hangingPunct="1">
              <a:spcBef>
                <a:spcPct val="0"/>
              </a:spcBef>
              <a:spcAft>
                <a:spcPts val="600"/>
              </a:spcAft>
            </a:pPr>
            <a:r>
              <a:rPr lang="en-US" altLang="en-US" dirty="0"/>
              <a:t>FR Summary </a:t>
            </a:r>
            <a:r>
              <a:rPr lang="en-US" altLang="en-US" sz="1800" dirty="0">
                <a:solidFill>
                  <a:srgbClr val="FF0000"/>
                </a:solidFill>
              </a:rPr>
              <a:t>(For FR only)</a:t>
            </a:r>
            <a:endParaRPr lang="en-US" altLang="en-US" dirty="0"/>
          </a:p>
          <a:p>
            <a:pPr lvl="1" eaLnBrk="1" hangingPunct="1">
              <a:spcBef>
                <a:spcPct val="0"/>
              </a:spcBef>
              <a:spcAft>
                <a:spcPts val="600"/>
              </a:spcAft>
            </a:pPr>
            <a:r>
              <a:rPr lang="en-US" altLang="en-US" dirty="0"/>
              <a:t>Proof of Municipal and public notification</a:t>
            </a:r>
          </a:p>
          <a:p>
            <a:pPr marL="457200" lvl="1" indent="0" eaLnBrk="1" hangingPunct="1">
              <a:spcBef>
                <a:spcPct val="0"/>
              </a:spcBef>
              <a:spcAft>
                <a:spcPts val="600"/>
              </a:spcAft>
              <a:buNone/>
            </a:pPr>
            <a:r>
              <a:rPr lang="en-US" altLang="en-US" sz="1800" dirty="0"/>
              <a:t>	</a:t>
            </a:r>
            <a:r>
              <a:rPr lang="en-US" altLang="en-US" sz="1800" dirty="0">
                <a:solidFill>
                  <a:srgbClr val="FF0000"/>
                </a:solidFill>
              </a:rPr>
              <a:t>(Not required for background or Statewide health FR when submitted 	within 90 days of the date of release. Not required for baseline 	environmental reports under SIA)</a:t>
            </a:r>
          </a:p>
          <a:p>
            <a:pPr lvl="1" eaLnBrk="1" hangingPunct="1">
              <a:spcBef>
                <a:spcPct val="0"/>
              </a:spcBef>
              <a:spcAft>
                <a:spcPts val="600"/>
              </a:spcAft>
            </a:pPr>
            <a:r>
              <a:rPr lang="en-US" altLang="en-US" dirty="0"/>
              <a:t>Checklist (optional)</a:t>
            </a:r>
          </a:p>
          <a:p>
            <a:pPr lvl="1" eaLnBrk="1" hangingPunct="1">
              <a:spcBef>
                <a:spcPct val="0"/>
              </a:spcBef>
              <a:spcAft>
                <a:spcPts val="600"/>
              </a:spcAft>
            </a:pPr>
            <a:r>
              <a:rPr lang="en-US" altLang="en-US" dirty="0"/>
              <a:t>Fee</a:t>
            </a:r>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Remediation Reports</a:t>
            </a:r>
          </a:p>
        </p:txBody>
      </p:sp>
    </p:spTree>
    <p:extLst>
      <p:ext uri="{BB962C8B-B14F-4D97-AF65-F5344CB8AC3E}">
        <p14:creationId xmlns:p14="http://schemas.microsoft.com/office/powerpoint/2010/main" val="35430263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Notification Templates</a:t>
            </a:r>
          </a:p>
          <a:p>
            <a:endParaRPr lang="en-US" altLang="en-US" dirty="0"/>
          </a:p>
        </p:txBody>
      </p:sp>
      <p:sp>
        <p:nvSpPr>
          <p:cNvPr id="5" name="TextBox 4">
            <a:extLst>
              <a:ext uri="{FF2B5EF4-FFF2-40B4-BE49-F238E27FC236}">
                <a16:creationId xmlns:a16="http://schemas.microsoft.com/office/drawing/2014/main" id="{BBC82805-5364-4F7A-BE4B-D2B781889A21}"/>
              </a:ext>
            </a:extLst>
          </p:cNvPr>
          <p:cNvSpPr txBox="1"/>
          <p:nvPr/>
        </p:nvSpPr>
        <p:spPr bwMode="auto">
          <a:xfrm>
            <a:off x="6096001" y="1923126"/>
            <a:ext cx="2590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a:buFont typeface="Arial" panose="020B0604020202020204" pitchFamily="34" charset="0"/>
              <a:buNone/>
            </a:pPr>
            <a:r>
              <a:rPr lang="en-US" sz="3200" dirty="0"/>
              <a:t>Templates are available for wording of notification to municipalities</a:t>
            </a:r>
            <a:endParaRPr lang="en-US" sz="3200" dirty="0">
              <a:solidFill>
                <a:schemeClr val="bg1"/>
              </a:solidFill>
            </a:endParaRPr>
          </a:p>
        </p:txBody>
      </p:sp>
      <p:pic>
        <p:nvPicPr>
          <p:cNvPr id="6" name="Picture 5" descr="Graphical user interface, text, application, email&#10;&#10;Description automatically generated">
            <a:extLst>
              <a:ext uri="{FF2B5EF4-FFF2-40B4-BE49-F238E27FC236}">
                <a16:creationId xmlns:a16="http://schemas.microsoft.com/office/drawing/2014/main" id="{CC8E9EED-9AE1-4604-948C-E065C7F4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1" y="1059323"/>
            <a:ext cx="6098897" cy="5490770"/>
          </a:xfrm>
          <a:prstGeom prst="rect">
            <a:avLst/>
          </a:prstGeom>
        </p:spPr>
      </p:pic>
      <p:sp>
        <p:nvSpPr>
          <p:cNvPr id="2" name="Rectangle 1">
            <a:extLst>
              <a:ext uri="{FF2B5EF4-FFF2-40B4-BE49-F238E27FC236}">
                <a16:creationId xmlns:a16="http://schemas.microsoft.com/office/drawing/2014/main" id="{80C849FB-E656-4AB9-9BF1-49AB6960EC16}"/>
              </a:ext>
            </a:extLst>
          </p:cNvPr>
          <p:cNvSpPr/>
          <p:nvPr/>
        </p:nvSpPr>
        <p:spPr>
          <a:xfrm>
            <a:off x="3124200" y="5247714"/>
            <a:ext cx="3089031" cy="7089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8AC2A50-AABF-57D5-6ECF-03B4998E1D46}"/>
              </a:ext>
            </a:extLst>
          </p:cNvPr>
          <p:cNvSpPr/>
          <p:nvPr/>
        </p:nvSpPr>
        <p:spPr>
          <a:xfrm>
            <a:off x="93257" y="1056080"/>
            <a:ext cx="2421343" cy="5655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793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Notification Templates</a:t>
            </a:r>
          </a:p>
          <a:p>
            <a:endParaRPr lang="en-US" altLang="en-US" dirty="0"/>
          </a:p>
        </p:txBody>
      </p:sp>
      <p:sp>
        <p:nvSpPr>
          <p:cNvPr id="5" name="TextBox 4">
            <a:extLst>
              <a:ext uri="{FF2B5EF4-FFF2-40B4-BE49-F238E27FC236}">
                <a16:creationId xmlns:a16="http://schemas.microsoft.com/office/drawing/2014/main" id="{BBC82805-5364-4F7A-BE4B-D2B781889A21}"/>
              </a:ext>
            </a:extLst>
          </p:cNvPr>
          <p:cNvSpPr txBox="1"/>
          <p:nvPr/>
        </p:nvSpPr>
        <p:spPr bwMode="auto">
          <a:xfrm>
            <a:off x="6124575" y="1923126"/>
            <a:ext cx="25622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a:buFont typeface="Arial" panose="020B0604020202020204" pitchFamily="34" charset="0"/>
              <a:buNone/>
            </a:pPr>
            <a:r>
              <a:rPr lang="en-US" sz="3200" dirty="0"/>
              <a:t>Templates are available for wording of notification to municipalities</a:t>
            </a:r>
            <a:endParaRPr lang="en-US" sz="3200" dirty="0">
              <a:solidFill>
                <a:schemeClr val="bg1"/>
              </a:solidFill>
            </a:endParaRPr>
          </a:p>
        </p:txBody>
      </p:sp>
      <p:sp>
        <p:nvSpPr>
          <p:cNvPr id="2" name="Rectangle 1">
            <a:extLst>
              <a:ext uri="{FF2B5EF4-FFF2-40B4-BE49-F238E27FC236}">
                <a16:creationId xmlns:a16="http://schemas.microsoft.com/office/drawing/2014/main" id="{80C849FB-E656-4AB9-9BF1-49AB6960EC16}"/>
              </a:ext>
            </a:extLst>
          </p:cNvPr>
          <p:cNvSpPr/>
          <p:nvPr/>
        </p:nvSpPr>
        <p:spPr>
          <a:xfrm>
            <a:off x="269631" y="1334846"/>
            <a:ext cx="5826369" cy="40753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2991344-F23E-45AB-B003-D224F3C971A9}"/>
              </a:ext>
            </a:extLst>
          </p:cNvPr>
          <p:cNvPicPr>
            <a:picLocks noChangeAspect="1"/>
          </p:cNvPicPr>
          <p:nvPr/>
        </p:nvPicPr>
        <p:blipFill>
          <a:blip r:embed="rId3"/>
          <a:stretch>
            <a:fillRect/>
          </a:stretch>
        </p:blipFill>
        <p:spPr>
          <a:xfrm>
            <a:off x="304800" y="1533523"/>
            <a:ext cx="5667375" cy="3333750"/>
          </a:xfrm>
          <a:prstGeom prst="rect">
            <a:avLst/>
          </a:prstGeom>
        </p:spPr>
      </p:pic>
    </p:spTree>
    <p:extLst>
      <p:ext uri="{BB962C8B-B14F-4D97-AF65-F5344CB8AC3E}">
        <p14:creationId xmlns:p14="http://schemas.microsoft.com/office/powerpoint/2010/main" val="44975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dirty="0"/>
          </a:p>
          <a:p>
            <a:pPr marL="0" indent="0" algn="ctr" eaLnBrk="1" hangingPunct="1">
              <a:spcBef>
                <a:spcPct val="0"/>
              </a:spcBef>
              <a:spcAft>
                <a:spcPts val="600"/>
              </a:spcAft>
              <a:buNone/>
            </a:pPr>
            <a:r>
              <a:rPr lang="en-US" altLang="en-US" b="1" dirty="0"/>
              <a:t>GOALS: </a:t>
            </a:r>
          </a:p>
          <a:p>
            <a:pPr eaLnBrk="1" hangingPunct="1">
              <a:spcBef>
                <a:spcPct val="0"/>
              </a:spcBef>
              <a:spcAft>
                <a:spcPts val="600"/>
              </a:spcAft>
            </a:pPr>
            <a:r>
              <a:rPr lang="en-US" altLang="en-US" dirty="0"/>
              <a:t>To reduce errors and omissions in Act 2 Report Submittals</a:t>
            </a:r>
          </a:p>
          <a:p>
            <a:pPr eaLnBrk="1" hangingPunct="1">
              <a:spcBef>
                <a:spcPct val="0"/>
              </a:spcBef>
              <a:spcAft>
                <a:spcPts val="600"/>
              </a:spcAft>
            </a:pPr>
            <a:r>
              <a:rPr lang="en-US" altLang="en-US" dirty="0"/>
              <a:t>Eliminate Administrative Deficiencies and Disapprovals due to inaccurate submissions</a:t>
            </a:r>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Overview</a:t>
            </a:r>
          </a:p>
        </p:txBody>
      </p:sp>
    </p:spTree>
    <p:extLst>
      <p:ext uri="{BB962C8B-B14F-4D97-AF65-F5344CB8AC3E}">
        <p14:creationId xmlns:p14="http://schemas.microsoft.com/office/powerpoint/2010/main" val="24762958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8C7A4B5-F811-4053-AC46-8204CA4BE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1143000"/>
            <a:ext cx="5886910" cy="5299920"/>
          </a:xfrm>
          <a:prstGeom prst="rect">
            <a:avLst/>
          </a:prstGeom>
        </p:spPr>
      </p:pic>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Checklists</a:t>
            </a:r>
          </a:p>
          <a:p>
            <a:endParaRPr lang="en-US" altLang="en-US" dirty="0"/>
          </a:p>
        </p:txBody>
      </p:sp>
      <p:sp>
        <p:nvSpPr>
          <p:cNvPr id="2" name="Rectangle 1">
            <a:extLst>
              <a:ext uri="{FF2B5EF4-FFF2-40B4-BE49-F238E27FC236}">
                <a16:creationId xmlns:a16="http://schemas.microsoft.com/office/drawing/2014/main" id="{80C849FB-E656-4AB9-9BF1-49AB6960EC16}"/>
              </a:ext>
            </a:extLst>
          </p:cNvPr>
          <p:cNvSpPr/>
          <p:nvPr/>
        </p:nvSpPr>
        <p:spPr>
          <a:xfrm>
            <a:off x="159224" y="2438400"/>
            <a:ext cx="56388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BC82805-5364-4F7A-BE4B-D2B781889A21}"/>
              </a:ext>
            </a:extLst>
          </p:cNvPr>
          <p:cNvSpPr txBox="1"/>
          <p:nvPr/>
        </p:nvSpPr>
        <p:spPr bwMode="auto">
          <a:xfrm>
            <a:off x="6213231" y="1430685"/>
            <a:ext cx="247356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ctr">
              <a:buFont typeface="Arial" panose="020B0604020202020204" pitchFamily="34" charset="0"/>
              <a:buNone/>
            </a:pPr>
            <a:r>
              <a:rPr lang="en-US" sz="3200" dirty="0"/>
              <a:t>Checklists are available to help make sure you have included everything needed</a:t>
            </a:r>
            <a:endParaRPr lang="en-US" sz="3200" dirty="0">
              <a:solidFill>
                <a:schemeClr val="bg1"/>
              </a:solidFill>
            </a:endParaRPr>
          </a:p>
        </p:txBody>
      </p:sp>
    </p:spTree>
    <p:extLst>
      <p:ext uri="{BB962C8B-B14F-4D97-AF65-F5344CB8AC3E}">
        <p14:creationId xmlns:p14="http://schemas.microsoft.com/office/powerpoint/2010/main" val="372711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F76B8353-43AC-4921-A5D0-90CF86C17766}"/>
              </a:ext>
            </a:extLst>
          </p:cNvPr>
          <p:cNvSpPr>
            <a:spLocks noGrp="1"/>
          </p:cNvSpPr>
          <p:nvPr>
            <p:ph idx="1"/>
          </p:nvPr>
        </p:nvSpPr>
        <p:spPr>
          <a:xfrm>
            <a:off x="457200" y="1371600"/>
            <a:ext cx="8229600" cy="4191000"/>
          </a:xfrm>
        </p:spPr>
        <p:txBody>
          <a:bodyPr/>
          <a:lstStyle/>
          <a:p>
            <a:pPr eaLnBrk="1" hangingPunct="1">
              <a:lnSpc>
                <a:spcPct val="150000"/>
              </a:lnSpc>
              <a:buFont typeface="Arial" charset="0"/>
              <a:buChar char="•"/>
              <a:defRPr/>
            </a:pPr>
            <a:endParaRPr lang="en-US" dirty="0"/>
          </a:p>
          <a:p>
            <a:pPr marL="0" indent="0" eaLnBrk="1" hangingPunct="1">
              <a:buFont typeface="Arial" charset="0"/>
              <a:buNone/>
              <a:defRPr/>
            </a:pPr>
            <a:endParaRPr lang="en-US" dirty="0"/>
          </a:p>
        </p:txBody>
      </p:sp>
      <p:sp>
        <p:nvSpPr>
          <p:cNvPr id="18435" name="Rectangle 2">
            <a:extLst>
              <a:ext uri="{FF2B5EF4-FFF2-40B4-BE49-F238E27FC236}">
                <a16:creationId xmlns:a16="http://schemas.microsoft.com/office/drawing/2014/main" id="{76FD5380-2DDD-4437-BA4F-59BC9770B9F1}"/>
              </a:ext>
            </a:extLst>
          </p:cNvPr>
          <p:cNvSpPr txBox="1">
            <a:spLocks noChangeArrowheads="1"/>
          </p:cNvSpPr>
          <p:nvPr/>
        </p:nvSpPr>
        <p:spPr bwMode="auto">
          <a:xfrm>
            <a:off x="762000" y="38576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dirty="0">
                <a:solidFill>
                  <a:schemeClr val="bg1"/>
                </a:solidFill>
              </a:rPr>
              <a:t>Checklists</a:t>
            </a:r>
          </a:p>
        </p:txBody>
      </p:sp>
      <p:pic>
        <p:nvPicPr>
          <p:cNvPr id="18436" name="Picture 7" descr="DEP-rgb">
            <a:extLst>
              <a:ext uri="{FF2B5EF4-FFF2-40B4-BE49-F238E27FC236}">
                <a16:creationId xmlns:a16="http://schemas.microsoft.com/office/drawing/2014/main" id="{0518E591-D410-4DD4-AAA8-DD4F50993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B4DE51-E09B-46AE-A2C4-4D06E30C1643}"/>
              </a:ext>
            </a:extLst>
          </p:cNvPr>
          <p:cNvPicPr>
            <a:picLocks noChangeAspect="1"/>
          </p:cNvPicPr>
          <p:nvPr/>
        </p:nvPicPr>
        <p:blipFill>
          <a:blip r:embed="rId4"/>
          <a:stretch>
            <a:fillRect/>
          </a:stretch>
        </p:blipFill>
        <p:spPr>
          <a:xfrm>
            <a:off x="1023937" y="1309687"/>
            <a:ext cx="7096125" cy="4238625"/>
          </a:xfrm>
          <a:prstGeom prst="rect">
            <a:avLst/>
          </a:prstGeom>
        </p:spPr>
      </p:pic>
    </p:spTree>
    <p:extLst>
      <p:ext uri="{BB962C8B-B14F-4D97-AF65-F5344CB8AC3E}">
        <p14:creationId xmlns:p14="http://schemas.microsoft.com/office/powerpoint/2010/main" val="38825751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buNone/>
            </a:pPr>
            <a:endParaRPr lang="en-US" altLang="en-US" dirty="0"/>
          </a:p>
          <a:p>
            <a:pPr marL="0" indent="0">
              <a:buNone/>
            </a:pPr>
            <a:r>
              <a:rPr lang="en-US" altLang="en-US" dirty="0"/>
              <a:t>FR Summary</a:t>
            </a:r>
          </a:p>
          <a:p>
            <a:pPr marL="0" indent="0">
              <a:buNone/>
            </a:pPr>
            <a:r>
              <a:rPr lang="en-US" altLang="en-US" dirty="0"/>
              <a:t>Public Notification</a:t>
            </a:r>
          </a:p>
          <a:p>
            <a:pPr marL="0" indent="0">
              <a:buNone/>
            </a:pPr>
            <a:r>
              <a:rPr lang="en-US" altLang="en-US" dirty="0"/>
              <a:t>Public Involvement</a:t>
            </a:r>
          </a:p>
          <a:p>
            <a:pPr marL="0" indent="0">
              <a:buNone/>
            </a:pPr>
            <a:r>
              <a:rPr lang="en-US" altLang="en-US" dirty="0"/>
              <a:t>Submission of Multiple Reports</a:t>
            </a:r>
          </a:p>
          <a:p>
            <a:pPr marL="0" indent="0">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Additional Background </a:t>
            </a:r>
          </a:p>
        </p:txBody>
      </p:sp>
    </p:spTree>
    <p:extLst>
      <p:ext uri="{BB962C8B-B14F-4D97-AF65-F5344CB8AC3E}">
        <p14:creationId xmlns:p14="http://schemas.microsoft.com/office/powerpoint/2010/main" val="2742653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305800" cy="4525963"/>
          </a:xfrm>
        </p:spPr>
        <p:txBody>
          <a:bodyPr/>
          <a:lstStyle/>
          <a:p>
            <a:pPr marL="0" indent="0">
              <a:buNone/>
            </a:pPr>
            <a:endParaRPr lang="en-US" altLang="en-US" dirty="0"/>
          </a:p>
          <a:p>
            <a:pPr marL="0" indent="0">
              <a:buNone/>
            </a:pPr>
            <a:r>
              <a:rPr lang="en-US" altLang="en-US" dirty="0"/>
              <a:t>FR Summary </a:t>
            </a:r>
          </a:p>
          <a:p>
            <a:pPr marL="0" indent="0">
              <a:buNone/>
            </a:pPr>
            <a:r>
              <a:rPr lang="en-US" altLang="en-US" dirty="0"/>
              <a:t>       – DEP requests this as part of the submission</a:t>
            </a:r>
          </a:p>
          <a:p>
            <a:pPr marL="0" indent="0">
              <a:buNone/>
            </a:pPr>
            <a:r>
              <a:rPr lang="en-US" altLang="en-US" dirty="0"/>
              <a:t>       – Plain language summary</a:t>
            </a:r>
          </a:p>
          <a:p>
            <a:pPr marL="0" indent="0">
              <a:buNone/>
            </a:pPr>
            <a:r>
              <a:rPr lang="en-US" altLang="en-US" dirty="0"/>
              <a:t>       – Part of Public Record</a:t>
            </a:r>
          </a:p>
          <a:p>
            <a:pPr marL="0" indent="0">
              <a:buNone/>
            </a:pPr>
            <a:r>
              <a:rPr lang="en-US" altLang="en-US" sz="2800" dirty="0"/>
              <a:t>	</a:t>
            </a: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Additional Background </a:t>
            </a:r>
          </a:p>
        </p:txBody>
      </p:sp>
    </p:spTree>
    <p:extLst>
      <p:ext uri="{BB962C8B-B14F-4D97-AF65-F5344CB8AC3E}">
        <p14:creationId xmlns:p14="http://schemas.microsoft.com/office/powerpoint/2010/main" val="2338172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953000"/>
          </a:xfrm>
        </p:spPr>
        <p:txBody>
          <a:bodyPr/>
          <a:lstStyle/>
          <a:p>
            <a:pPr marL="0" indent="0">
              <a:buNone/>
            </a:pPr>
            <a:r>
              <a:rPr lang="en-US" altLang="en-US" dirty="0"/>
              <a:t>Public Notification – </a:t>
            </a:r>
          </a:p>
          <a:p>
            <a:pPr marL="0" indent="0">
              <a:buNone/>
            </a:pPr>
            <a:r>
              <a:rPr lang="en-US" altLang="en-US" dirty="0"/>
              <a:t>	Proof of notification is required to ensure 	public has been given opportunity to 	comment</a:t>
            </a:r>
          </a:p>
          <a:p>
            <a:pPr marL="1260475" indent="-346075">
              <a:buNone/>
            </a:pPr>
            <a:r>
              <a:rPr lang="en-US" altLang="en-US" dirty="0"/>
              <a:t>		1. Certified mail receipt, read-receipt, 	or confirmation email along with 	letter</a:t>
            </a:r>
          </a:p>
          <a:p>
            <a:pPr marL="0" indent="0">
              <a:buNone/>
            </a:pPr>
            <a:r>
              <a:rPr lang="en-US" altLang="en-US" dirty="0"/>
              <a:t>		2. Text of newspaper notice along 		with publication date</a:t>
            </a:r>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Additional Background </a:t>
            </a:r>
          </a:p>
        </p:txBody>
      </p:sp>
    </p:spTree>
    <p:extLst>
      <p:ext uri="{BB962C8B-B14F-4D97-AF65-F5344CB8AC3E}">
        <p14:creationId xmlns:p14="http://schemas.microsoft.com/office/powerpoint/2010/main" val="1867878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953000"/>
          </a:xfrm>
        </p:spPr>
        <p:txBody>
          <a:bodyPr/>
          <a:lstStyle/>
          <a:p>
            <a:pPr marL="0" indent="0">
              <a:buNone/>
            </a:pPr>
            <a:endParaRPr lang="en-US" altLang="en-US" dirty="0"/>
          </a:p>
          <a:p>
            <a:pPr marL="0" indent="0">
              <a:buNone/>
            </a:pPr>
            <a:endParaRPr lang="en-US" altLang="en-US" dirty="0"/>
          </a:p>
          <a:p>
            <a:pPr marL="0" indent="0">
              <a:buNone/>
            </a:pPr>
            <a:r>
              <a:rPr lang="en-US" altLang="en-US" dirty="0"/>
              <a:t>Public Involvement – </a:t>
            </a:r>
          </a:p>
          <a:p>
            <a:pPr marL="0" indent="0">
              <a:buNone/>
            </a:pPr>
            <a:r>
              <a:rPr lang="en-US" altLang="en-US" sz="2800" dirty="0"/>
              <a:t>	</a:t>
            </a:r>
            <a:r>
              <a:rPr lang="en-US" altLang="en-US" dirty="0"/>
              <a:t>All SSS and SIA reports cannot be 	submitted 	until after 30 days from the NIR 	submittal to allow for comment. </a:t>
            </a:r>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Additional Background </a:t>
            </a:r>
          </a:p>
        </p:txBody>
      </p:sp>
    </p:spTree>
    <p:extLst>
      <p:ext uri="{BB962C8B-B14F-4D97-AF65-F5344CB8AC3E}">
        <p14:creationId xmlns:p14="http://schemas.microsoft.com/office/powerpoint/2010/main" val="2031050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304800" y="990600"/>
            <a:ext cx="8534400" cy="4525963"/>
          </a:xfrm>
        </p:spPr>
        <p:txBody>
          <a:bodyPr/>
          <a:lstStyle/>
          <a:p>
            <a:pPr marL="0" indent="0">
              <a:buNone/>
            </a:pPr>
            <a:endParaRPr lang="en-US" altLang="en-US" sz="800" dirty="0"/>
          </a:p>
          <a:p>
            <a:pPr marL="0" indent="0">
              <a:buNone/>
            </a:pPr>
            <a:r>
              <a:rPr lang="en-US" altLang="en-US" dirty="0"/>
              <a:t>Public Involvement Plan (PIP) </a:t>
            </a:r>
          </a:p>
          <a:p>
            <a:pPr lvl="1"/>
            <a:r>
              <a:rPr lang="en-US" altLang="en-US" dirty="0"/>
              <a:t>Plan between the Municipality and the Remediator</a:t>
            </a:r>
          </a:p>
          <a:p>
            <a:pPr lvl="1"/>
            <a:r>
              <a:rPr lang="en-US" altLang="en-US" dirty="0"/>
              <a:t>Allows for Municipality and public to comment on any concerns or inconsistencies</a:t>
            </a:r>
          </a:p>
          <a:p>
            <a:pPr lvl="1"/>
            <a:r>
              <a:rPr lang="en-US" altLang="en-US" dirty="0"/>
              <a:t>Municipality can request a PIP</a:t>
            </a:r>
          </a:p>
          <a:p>
            <a:pPr lvl="1"/>
            <a:r>
              <a:rPr lang="en-US" altLang="en-US" dirty="0"/>
              <a:t>If requested, the PIP </a:t>
            </a:r>
          </a:p>
          <a:p>
            <a:pPr lvl="2"/>
            <a:r>
              <a:rPr lang="en-US" altLang="en-US" dirty="0"/>
              <a:t>is submitted to both municipality and DEP</a:t>
            </a:r>
          </a:p>
          <a:p>
            <a:pPr lvl="2"/>
            <a:r>
              <a:rPr lang="en-US" altLang="en-US" dirty="0"/>
              <a:t>must be submitted before a Remedial Investigation Report for SSS, and before a Baseline Environmental Report for SIA</a:t>
            </a:r>
          </a:p>
          <a:p>
            <a:pPr lvl="1"/>
            <a:r>
              <a:rPr lang="en-US" altLang="en-US" dirty="0"/>
              <a:t>TGM Section II.A.3.c</a:t>
            </a:r>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Additional Background </a:t>
            </a:r>
          </a:p>
        </p:txBody>
      </p:sp>
    </p:spTree>
    <p:extLst>
      <p:ext uri="{BB962C8B-B14F-4D97-AF65-F5344CB8AC3E}">
        <p14:creationId xmlns:p14="http://schemas.microsoft.com/office/powerpoint/2010/main" val="4005651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304800" y="1066800"/>
            <a:ext cx="8229600" cy="4525963"/>
          </a:xfrm>
        </p:spPr>
        <p:txBody>
          <a:bodyPr/>
          <a:lstStyle/>
          <a:p>
            <a:pPr marL="0" indent="0">
              <a:buNone/>
            </a:pPr>
            <a:r>
              <a:rPr lang="en-US" altLang="en-US" dirty="0"/>
              <a:t>Submission of Multiple Reports  </a:t>
            </a:r>
          </a:p>
          <a:p>
            <a:pPr lvl="1"/>
            <a:r>
              <a:rPr lang="en-US" altLang="en-US" sz="3200" dirty="0"/>
              <a:t>Multiple Reports can be submitted together</a:t>
            </a:r>
          </a:p>
          <a:p>
            <a:pPr lvl="1"/>
            <a:r>
              <a:rPr lang="en-US" altLang="en-US" sz="3200" dirty="0"/>
              <a:t>It is preferred that SSS FR be submitted separately</a:t>
            </a:r>
          </a:p>
          <a:p>
            <a:pPr lvl="1"/>
            <a:r>
              <a:rPr lang="en-US" altLang="en-US" sz="3200" dirty="0"/>
              <a:t>If one of the reports combined with the SSS FR is not approved, the entire package will be disapproved.</a:t>
            </a:r>
          </a:p>
          <a:p>
            <a:pPr lvl="1"/>
            <a:r>
              <a:rPr lang="en-US" altLang="en-US" sz="3200" dirty="0"/>
              <a:t>Consult the Q&amp;A Document referenced on Slide 4 for further detail (Question II.5)</a:t>
            </a:r>
          </a:p>
          <a:p>
            <a:pPr lvl="1"/>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Additional Background </a:t>
            </a:r>
          </a:p>
        </p:txBody>
      </p:sp>
    </p:spTree>
    <p:extLst>
      <p:ext uri="{BB962C8B-B14F-4D97-AF65-F5344CB8AC3E}">
        <p14:creationId xmlns:p14="http://schemas.microsoft.com/office/powerpoint/2010/main" val="2238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99117BC-343E-4E67-B44F-EE90B21C97DF}"/>
              </a:ext>
            </a:extLst>
          </p:cNvPr>
          <p:cNvPicPr>
            <a:picLocks noGrp="1" noChangeAspect="1"/>
          </p:cNvPicPr>
          <p:nvPr>
            <p:ph idx="1"/>
          </p:nvPr>
        </p:nvPicPr>
        <p:blipFill>
          <a:blip r:embed="rId3"/>
          <a:stretch>
            <a:fillRect/>
          </a:stretch>
        </p:blipFill>
        <p:spPr>
          <a:xfrm>
            <a:off x="133464" y="1295400"/>
            <a:ext cx="8904182" cy="4343400"/>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Submittal Process</a:t>
            </a:r>
          </a:p>
        </p:txBody>
      </p:sp>
      <p:pic>
        <p:nvPicPr>
          <p:cNvPr id="3" name="Picture 2">
            <a:extLst>
              <a:ext uri="{FF2B5EF4-FFF2-40B4-BE49-F238E27FC236}">
                <a16:creationId xmlns:a16="http://schemas.microsoft.com/office/drawing/2014/main" id="{29CFE67D-0D99-4386-8A3E-7644C3DBA7C2}"/>
              </a:ext>
            </a:extLst>
          </p:cNvPr>
          <p:cNvPicPr>
            <a:picLocks noChangeAspect="1"/>
          </p:cNvPicPr>
          <p:nvPr/>
        </p:nvPicPr>
        <p:blipFill>
          <a:blip r:embed="rId4"/>
          <a:stretch>
            <a:fillRect/>
          </a:stretch>
        </p:blipFill>
        <p:spPr>
          <a:xfrm>
            <a:off x="2286000" y="3393831"/>
            <a:ext cx="1255912" cy="743776"/>
          </a:xfrm>
          <a:prstGeom prst="rect">
            <a:avLst/>
          </a:prstGeom>
        </p:spPr>
      </p:pic>
    </p:spTree>
    <p:extLst>
      <p:ext uri="{BB962C8B-B14F-4D97-AF65-F5344CB8AC3E}">
        <p14:creationId xmlns:p14="http://schemas.microsoft.com/office/powerpoint/2010/main" val="667682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99117BC-343E-4E67-B44F-EE90B21C97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76784" y="1295400"/>
            <a:ext cx="8617542" cy="4343400"/>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Submittal Process</a:t>
            </a:r>
          </a:p>
        </p:txBody>
      </p:sp>
      <p:pic>
        <p:nvPicPr>
          <p:cNvPr id="3" name="Picture 2">
            <a:extLst>
              <a:ext uri="{FF2B5EF4-FFF2-40B4-BE49-F238E27FC236}">
                <a16:creationId xmlns:a16="http://schemas.microsoft.com/office/drawing/2014/main" id="{29CFE67D-0D99-4386-8A3E-7644C3DBA7C2}"/>
              </a:ext>
            </a:extLst>
          </p:cNvPr>
          <p:cNvPicPr>
            <a:picLocks noChangeAspect="1"/>
          </p:cNvPicPr>
          <p:nvPr/>
        </p:nvPicPr>
        <p:blipFill>
          <a:blip r:embed="rId4"/>
          <a:stretch>
            <a:fillRect/>
          </a:stretch>
        </p:blipFill>
        <p:spPr>
          <a:xfrm>
            <a:off x="2590800" y="5059482"/>
            <a:ext cx="914400" cy="503117"/>
          </a:xfrm>
          <a:prstGeom prst="rect">
            <a:avLst/>
          </a:prstGeom>
        </p:spPr>
      </p:pic>
    </p:spTree>
    <p:extLst>
      <p:ext uri="{BB962C8B-B14F-4D97-AF65-F5344CB8AC3E}">
        <p14:creationId xmlns:p14="http://schemas.microsoft.com/office/powerpoint/2010/main" val="149875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dirty="0"/>
          </a:p>
          <a:p>
            <a:pPr marL="514350" indent="-514350">
              <a:spcBef>
                <a:spcPts val="1200"/>
              </a:spcBef>
              <a:spcAft>
                <a:spcPts val="1200"/>
              </a:spcAft>
              <a:buFont typeface="+mj-lt"/>
              <a:buAutoNum type="arabicPeriod"/>
            </a:pPr>
            <a:r>
              <a:rPr lang="en-US" i="1" dirty="0">
                <a:solidFill>
                  <a:schemeClr val="tx2">
                    <a:lumMod val="75000"/>
                  </a:schemeClr>
                </a:solidFill>
                <a:hlinkClick r:id="rId3">
                  <a:extLst>
                    <a:ext uri="{A12FA001-AC4F-418D-AE19-62706E023703}">
                      <ahyp:hlinkClr xmlns:ahyp="http://schemas.microsoft.com/office/drawing/2018/hyperlinkcolor" val="tx"/>
                    </a:ext>
                  </a:extLst>
                </a:hlinkClick>
              </a:rPr>
              <a:t>Technical Guidance Manual (TGM) Section II</a:t>
            </a:r>
            <a:r>
              <a:rPr lang="en-US" i="1" dirty="0">
                <a:solidFill>
                  <a:schemeClr val="tx2">
                    <a:lumMod val="75000"/>
                  </a:schemeClr>
                </a:solidFill>
              </a:rPr>
              <a:t> </a:t>
            </a:r>
            <a:endParaRPr lang="en-US" i="1" dirty="0">
              <a:solidFill>
                <a:schemeClr val="tx2">
                  <a:lumMod val="75000"/>
                </a:schemeClr>
              </a:solidFill>
              <a:hlinkClick r:id="rId4">
                <a:extLst>
                  <a:ext uri="{A12FA001-AC4F-418D-AE19-62706E023703}">
                    <ahyp:hlinkClr xmlns:ahyp="http://schemas.microsoft.com/office/drawing/2018/hyperlinkcolor" val="tx"/>
                  </a:ext>
                </a:extLst>
              </a:hlinkClick>
            </a:endParaRPr>
          </a:p>
          <a:p>
            <a:pPr marL="514350" indent="-514350">
              <a:spcBef>
                <a:spcPts val="1200"/>
              </a:spcBef>
              <a:spcAft>
                <a:spcPts val="1200"/>
              </a:spcAft>
              <a:buFont typeface="+mj-lt"/>
              <a:buAutoNum type="arabicPeriod"/>
            </a:pPr>
            <a:r>
              <a:rPr lang="en-US" i="1" dirty="0">
                <a:solidFill>
                  <a:schemeClr val="tx2">
                    <a:lumMod val="75000"/>
                  </a:schemeClr>
                </a:solidFill>
                <a:hlinkClick r:id="rId4">
                  <a:extLst>
                    <a:ext uri="{A12FA001-AC4F-418D-AE19-62706E023703}">
                      <ahyp:hlinkClr xmlns:ahyp="http://schemas.microsoft.com/office/drawing/2018/hyperlinkcolor" val="tx"/>
                    </a:ext>
                  </a:extLst>
                </a:hlinkClick>
              </a:rPr>
              <a:t>Forms and Lists (pa.gov)</a:t>
            </a:r>
            <a:endParaRPr lang="en-US" i="1" dirty="0">
              <a:solidFill>
                <a:schemeClr val="tx2">
                  <a:lumMod val="75000"/>
                </a:schemeClr>
              </a:solidFill>
            </a:endParaRPr>
          </a:p>
          <a:p>
            <a:pPr marL="514350" indent="-514350">
              <a:spcBef>
                <a:spcPts val="1200"/>
              </a:spcBef>
              <a:spcAft>
                <a:spcPts val="1200"/>
              </a:spcAft>
              <a:buFont typeface="+mj-lt"/>
              <a:buAutoNum type="arabicPeriod" startAt="3"/>
            </a:pPr>
            <a:r>
              <a:rPr lang="en-US" i="1" dirty="0">
                <a:solidFill>
                  <a:schemeClr val="tx2">
                    <a:lumMod val="75000"/>
                  </a:schemeClr>
                </a:solidFill>
                <a:hlinkClick r:id="rId5">
                  <a:extLst>
                    <a:ext uri="{A12FA001-AC4F-418D-AE19-62706E023703}">
                      <ahyp:hlinkClr xmlns:ahyp="http://schemas.microsoft.com/office/drawing/2018/hyperlinkcolor" val="tx"/>
                    </a:ext>
                  </a:extLst>
                </a:hlinkClick>
              </a:rPr>
              <a:t>Question and Answer Document (pa.gov)</a:t>
            </a:r>
            <a:endParaRPr lang="en-US" i="1" dirty="0">
              <a:solidFill>
                <a:schemeClr val="tx2">
                  <a:lumMod val="75000"/>
                </a:schemeClr>
              </a:solidFill>
            </a:endParaRPr>
          </a:p>
          <a:p>
            <a:pPr marL="514350" indent="-514350">
              <a:spcBef>
                <a:spcPts val="1200"/>
              </a:spcBef>
              <a:spcAft>
                <a:spcPts val="1200"/>
              </a:spcAft>
              <a:buFont typeface="+mj-lt"/>
              <a:buAutoNum type="arabicPeriod" startAt="4"/>
            </a:pPr>
            <a:r>
              <a:rPr lang="en-US" i="1" dirty="0" err="1">
                <a:solidFill>
                  <a:schemeClr val="tx2">
                    <a:lumMod val="75000"/>
                  </a:schemeClr>
                </a:solidFill>
                <a:hlinkClick r:id="rId6">
                  <a:extLst>
                    <a:ext uri="{A12FA001-AC4F-418D-AE19-62706E023703}">
                      <ahyp:hlinkClr xmlns:ahyp="http://schemas.microsoft.com/office/drawing/2018/hyperlinkcolor" val="tx"/>
                    </a:ext>
                  </a:extLst>
                </a:hlinkClick>
              </a:rPr>
              <a:t>ePermitting</a:t>
            </a:r>
            <a:r>
              <a:rPr lang="en-US" i="1" dirty="0">
                <a:solidFill>
                  <a:schemeClr val="tx2">
                    <a:lumMod val="75000"/>
                  </a:schemeClr>
                </a:solidFill>
                <a:hlinkClick r:id="rId6">
                  <a:extLst>
                    <a:ext uri="{A12FA001-AC4F-418D-AE19-62706E023703}">
                      <ahyp:hlinkClr xmlns:ahyp="http://schemas.microsoft.com/office/drawing/2018/hyperlinkcolor" val="tx"/>
                    </a:ext>
                  </a:extLst>
                </a:hlinkClick>
              </a:rPr>
              <a:t> (pa.gov)</a:t>
            </a:r>
            <a:endParaRPr lang="en-US" altLang="en-US" i="1" dirty="0">
              <a:solidFill>
                <a:schemeClr val="tx2">
                  <a:lumMod val="75000"/>
                </a:schemeClr>
              </a:solidFill>
            </a:endParaRPr>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Helpful Documents/Links</a:t>
            </a:r>
          </a:p>
        </p:txBody>
      </p:sp>
    </p:spTree>
    <p:extLst>
      <p:ext uri="{BB962C8B-B14F-4D97-AF65-F5344CB8AC3E}">
        <p14:creationId xmlns:p14="http://schemas.microsoft.com/office/powerpoint/2010/main" val="3425392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99117BC-343E-4E67-B44F-EE90B21C97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57694" y="1080658"/>
            <a:ext cx="6709905" cy="4710542"/>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Submittal Process</a:t>
            </a:r>
          </a:p>
        </p:txBody>
      </p:sp>
      <p:pic>
        <p:nvPicPr>
          <p:cNvPr id="3" name="Picture 2">
            <a:extLst>
              <a:ext uri="{FF2B5EF4-FFF2-40B4-BE49-F238E27FC236}">
                <a16:creationId xmlns:a16="http://schemas.microsoft.com/office/drawing/2014/main" id="{29CFE67D-0D99-4386-8A3E-7644C3DBA7C2}"/>
              </a:ext>
            </a:extLst>
          </p:cNvPr>
          <p:cNvPicPr>
            <a:picLocks noChangeAspect="1"/>
          </p:cNvPicPr>
          <p:nvPr/>
        </p:nvPicPr>
        <p:blipFill>
          <a:blip r:embed="rId4"/>
          <a:stretch>
            <a:fillRect/>
          </a:stretch>
        </p:blipFill>
        <p:spPr>
          <a:xfrm>
            <a:off x="3045846" y="3886200"/>
            <a:ext cx="2133600" cy="1639768"/>
          </a:xfrm>
          <a:prstGeom prst="rect">
            <a:avLst/>
          </a:prstGeom>
        </p:spPr>
      </p:pic>
      <p:pic>
        <p:nvPicPr>
          <p:cNvPr id="5" name="Picture 4">
            <a:extLst>
              <a:ext uri="{FF2B5EF4-FFF2-40B4-BE49-F238E27FC236}">
                <a16:creationId xmlns:a16="http://schemas.microsoft.com/office/drawing/2014/main" id="{F0CFEA46-B49E-4106-9945-B28203FE94C2}"/>
              </a:ext>
            </a:extLst>
          </p:cNvPr>
          <p:cNvPicPr>
            <a:picLocks noChangeAspect="1"/>
          </p:cNvPicPr>
          <p:nvPr/>
        </p:nvPicPr>
        <p:blipFill>
          <a:blip r:embed="rId4"/>
          <a:stretch>
            <a:fillRect/>
          </a:stretch>
        </p:blipFill>
        <p:spPr>
          <a:xfrm>
            <a:off x="914400" y="1066801"/>
            <a:ext cx="914400" cy="304800"/>
          </a:xfrm>
          <a:prstGeom prst="rect">
            <a:avLst/>
          </a:prstGeom>
          <a:ln w="15875">
            <a:solidFill>
              <a:srgbClr val="FF0000"/>
            </a:solidFill>
          </a:ln>
        </p:spPr>
      </p:pic>
      <p:pic>
        <p:nvPicPr>
          <p:cNvPr id="6" name="Picture 5">
            <a:extLst>
              <a:ext uri="{FF2B5EF4-FFF2-40B4-BE49-F238E27FC236}">
                <a16:creationId xmlns:a16="http://schemas.microsoft.com/office/drawing/2014/main" id="{A91A6852-C275-42CC-93B4-1EDB75A340BD}"/>
              </a:ext>
            </a:extLst>
          </p:cNvPr>
          <p:cNvPicPr>
            <a:picLocks noChangeAspect="1"/>
          </p:cNvPicPr>
          <p:nvPr/>
        </p:nvPicPr>
        <p:blipFill>
          <a:blip r:embed="rId4"/>
          <a:stretch>
            <a:fillRect/>
          </a:stretch>
        </p:blipFill>
        <p:spPr>
          <a:xfrm>
            <a:off x="914400" y="3962400"/>
            <a:ext cx="1905000" cy="304800"/>
          </a:xfrm>
          <a:prstGeom prst="rect">
            <a:avLst/>
          </a:prstGeom>
          <a:ln w="15875">
            <a:solidFill>
              <a:srgbClr val="FF0000"/>
            </a:solidFill>
          </a:ln>
        </p:spPr>
      </p:pic>
    </p:spTree>
    <p:extLst>
      <p:ext uri="{BB962C8B-B14F-4D97-AF65-F5344CB8AC3E}">
        <p14:creationId xmlns:p14="http://schemas.microsoft.com/office/powerpoint/2010/main" val="3436397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99117BC-343E-4E67-B44F-EE90B21C97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598488" y="1080658"/>
            <a:ext cx="7707312" cy="4710541"/>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Submittal Process</a:t>
            </a:r>
          </a:p>
        </p:txBody>
      </p:sp>
      <p:pic>
        <p:nvPicPr>
          <p:cNvPr id="3" name="Picture 2">
            <a:extLst>
              <a:ext uri="{FF2B5EF4-FFF2-40B4-BE49-F238E27FC236}">
                <a16:creationId xmlns:a16="http://schemas.microsoft.com/office/drawing/2014/main" id="{29CFE67D-0D99-4386-8A3E-7644C3DBA7C2}"/>
              </a:ext>
            </a:extLst>
          </p:cNvPr>
          <p:cNvPicPr>
            <a:picLocks noChangeAspect="1"/>
          </p:cNvPicPr>
          <p:nvPr/>
        </p:nvPicPr>
        <p:blipFill>
          <a:blip r:embed="rId4"/>
          <a:stretch>
            <a:fillRect/>
          </a:stretch>
        </p:blipFill>
        <p:spPr>
          <a:xfrm>
            <a:off x="3045846" y="3886200"/>
            <a:ext cx="4802754" cy="1639768"/>
          </a:xfrm>
          <a:prstGeom prst="rect">
            <a:avLst/>
          </a:prstGeom>
        </p:spPr>
      </p:pic>
      <p:pic>
        <p:nvPicPr>
          <p:cNvPr id="5" name="Picture 4">
            <a:extLst>
              <a:ext uri="{FF2B5EF4-FFF2-40B4-BE49-F238E27FC236}">
                <a16:creationId xmlns:a16="http://schemas.microsoft.com/office/drawing/2014/main" id="{F0CFEA46-B49E-4106-9945-B28203FE94C2}"/>
              </a:ext>
            </a:extLst>
          </p:cNvPr>
          <p:cNvPicPr>
            <a:picLocks noChangeAspect="1"/>
          </p:cNvPicPr>
          <p:nvPr/>
        </p:nvPicPr>
        <p:blipFill>
          <a:blip r:embed="rId4"/>
          <a:stretch>
            <a:fillRect/>
          </a:stretch>
        </p:blipFill>
        <p:spPr>
          <a:xfrm>
            <a:off x="838200" y="1082793"/>
            <a:ext cx="914400" cy="304800"/>
          </a:xfrm>
          <a:prstGeom prst="rect">
            <a:avLst/>
          </a:prstGeom>
          <a:ln w="15875">
            <a:solidFill>
              <a:srgbClr val="FF0000"/>
            </a:solidFill>
          </a:ln>
        </p:spPr>
      </p:pic>
      <p:pic>
        <p:nvPicPr>
          <p:cNvPr id="6" name="Picture 5">
            <a:extLst>
              <a:ext uri="{FF2B5EF4-FFF2-40B4-BE49-F238E27FC236}">
                <a16:creationId xmlns:a16="http://schemas.microsoft.com/office/drawing/2014/main" id="{A91A6852-C275-42CC-93B4-1EDB75A340BD}"/>
              </a:ext>
            </a:extLst>
          </p:cNvPr>
          <p:cNvPicPr>
            <a:picLocks noChangeAspect="1"/>
          </p:cNvPicPr>
          <p:nvPr/>
        </p:nvPicPr>
        <p:blipFill>
          <a:blip r:embed="rId4"/>
          <a:stretch>
            <a:fillRect/>
          </a:stretch>
        </p:blipFill>
        <p:spPr>
          <a:xfrm>
            <a:off x="685800" y="4191000"/>
            <a:ext cx="1905000" cy="304800"/>
          </a:xfrm>
          <a:prstGeom prst="rect">
            <a:avLst/>
          </a:prstGeom>
          <a:ln w="15875">
            <a:solidFill>
              <a:srgbClr val="FF0000"/>
            </a:solidFill>
          </a:ln>
        </p:spPr>
      </p:pic>
    </p:spTree>
    <p:extLst>
      <p:ext uri="{BB962C8B-B14F-4D97-AF65-F5344CB8AC3E}">
        <p14:creationId xmlns:p14="http://schemas.microsoft.com/office/powerpoint/2010/main" val="337332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99117BC-343E-4E67-B44F-EE90B21C97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65954" y="1600201"/>
            <a:ext cx="8404220" cy="3657600"/>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Submittal Process</a:t>
            </a:r>
          </a:p>
        </p:txBody>
      </p:sp>
      <p:pic>
        <p:nvPicPr>
          <p:cNvPr id="3" name="Picture 2">
            <a:extLst>
              <a:ext uri="{FF2B5EF4-FFF2-40B4-BE49-F238E27FC236}">
                <a16:creationId xmlns:a16="http://schemas.microsoft.com/office/drawing/2014/main" id="{29CFE67D-0D99-4386-8A3E-7644C3DBA7C2}"/>
              </a:ext>
            </a:extLst>
          </p:cNvPr>
          <p:cNvPicPr>
            <a:picLocks noChangeAspect="1"/>
          </p:cNvPicPr>
          <p:nvPr/>
        </p:nvPicPr>
        <p:blipFill>
          <a:blip r:embed="rId4"/>
          <a:stretch>
            <a:fillRect/>
          </a:stretch>
        </p:blipFill>
        <p:spPr>
          <a:xfrm>
            <a:off x="3045846" y="3886200"/>
            <a:ext cx="4802754" cy="304800"/>
          </a:xfrm>
          <a:prstGeom prst="rect">
            <a:avLst/>
          </a:prstGeom>
        </p:spPr>
      </p:pic>
    </p:spTree>
    <p:extLst>
      <p:ext uri="{BB962C8B-B14F-4D97-AF65-F5344CB8AC3E}">
        <p14:creationId xmlns:p14="http://schemas.microsoft.com/office/powerpoint/2010/main" val="669366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99117BC-343E-4E67-B44F-EE90B21C97D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62000" y="1120407"/>
            <a:ext cx="7239000" cy="4509344"/>
          </a:xfrm>
          <a:prstGeom prst="rect">
            <a:avLst/>
          </a:prstGeom>
        </p:spPr>
      </p:pic>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Submittal Process</a:t>
            </a:r>
          </a:p>
        </p:txBody>
      </p:sp>
      <p:pic>
        <p:nvPicPr>
          <p:cNvPr id="3" name="Picture 2">
            <a:extLst>
              <a:ext uri="{FF2B5EF4-FFF2-40B4-BE49-F238E27FC236}">
                <a16:creationId xmlns:a16="http://schemas.microsoft.com/office/drawing/2014/main" id="{29CFE67D-0D99-4386-8A3E-7644C3DBA7C2}"/>
              </a:ext>
            </a:extLst>
          </p:cNvPr>
          <p:cNvPicPr>
            <a:picLocks noChangeAspect="1"/>
          </p:cNvPicPr>
          <p:nvPr/>
        </p:nvPicPr>
        <p:blipFill>
          <a:blip r:embed="rId4"/>
          <a:stretch>
            <a:fillRect/>
          </a:stretch>
        </p:blipFill>
        <p:spPr>
          <a:xfrm>
            <a:off x="762000" y="4343400"/>
            <a:ext cx="1600200" cy="609600"/>
          </a:xfrm>
          <a:prstGeom prst="rect">
            <a:avLst/>
          </a:prstGeom>
        </p:spPr>
      </p:pic>
      <p:pic>
        <p:nvPicPr>
          <p:cNvPr id="5" name="Picture 4">
            <a:extLst>
              <a:ext uri="{FF2B5EF4-FFF2-40B4-BE49-F238E27FC236}">
                <a16:creationId xmlns:a16="http://schemas.microsoft.com/office/drawing/2014/main" id="{25615618-3DA0-435B-B85D-E17152D321B2}"/>
              </a:ext>
            </a:extLst>
          </p:cNvPr>
          <p:cNvPicPr>
            <a:picLocks noChangeAspect="1"/>
          </p:cNvPicPr>
          <p:nvPr/>
        </p:nvPicPr>
        <p:blipFill>
          <a:blip r:embed="rId4"/>
          <a:stretch>
            <a:fillRect/>
          </a:stretch>
        </p:blipFill>
        <p:spPr>
          <a:xfrm>
            <a:off x="6400800" y="5181600"/>
            <a:ext cx="1143000" cy="304800"/>
          </a:xfrm>
          <a:prstGeom prst="rect">
            <a:avLst/>
          </a:prstGeom>
        </p:spPr>
      </p:pic>
    </p:spTree>
    <p:extLst>
      <p:ext uri="{BB962C8B-B14F-4D97-AF65-F5344CB8AC3E}">
        <p14:creationId xmlns:p14="http://schemas.microsoft.com/office/powerpoint/2010/main" val="1599209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397000"/>
            <a:ext cx="8229600" cy="4525963"/>
          </a:xfrm>
        </p:spPr>
        <p:txBody>
          <a:bodyPr/>
          <a:lstStyle/>
          <a:p>
            <a:pPr marL="514350" indent="-514350">
              <a:buFont typeface="+mj-lt"/>
              <a:buAutoNum type="arabicPeriod"/>
            </a:pPr>
            <a:r>
              <a:rPr lang="en-US" dirty="0"/>
              <a:t>Required public notice – legal ad in local paper or online news site</a:t>
            </a:r>
          </a:p>
          <a:p>
            <a:pPr marL="514350" indent="-514350">
              <a:buFont typeface="+mj-lt"/>
              <a:buAutoNum type="arabicPeriod"/>
            </a:pPr>
            <a:r>
              <a:rPr lang="en-US" dirty="0"/>
              <a:t>Proof of public and municipal notice</a:t>
            </a:r>
          </a:p>
          <a:p>
            <a:pPr marL="514350" indent="-514350">
              <a:buFont typeface="+mj-lt"/>
              <a:buAutoNum type="arabicPeriod"/>
            </a:pPr>
            <a:r>
              <a:rPr lang="en-US" dirty="0"/>
              <a:t>Time for comment period and PIP</a:t>
            </a:r>
            <a:endParaRPr lang="en-US" altLang="en-US" dirty="0"/>
          </a:p>
          <a:p>
            <a:pPr marL="514350" indent="-514350">
              <a:buFont typeface="+mj-lt"/>
              <a:buAutoNum type="arabicPeriod"/>
            </a:pPr>
            <a:r>
              <a:rPr lang="en-US" altLang="en-US" dirty="0"/>
              <a:t>Professional Geologist seal</a:t>
            </a:r>
          </a:p>
          <a:p>
            <a:pPr marL="514350" indent="-514350">
              <a:buFont typeface="+mj-lt"/>
              <a:buAutoNum type="arabicPeriod"/>
            </a:pPr>
            <a:r>
              <a:rPr lang="en-US" altLang="en-US" dirty="0"/>
              <a:t>Combined reports submissions</a:t>
            </a:r>
          </a:p>
          <a:p>
            <a:pPr marL="514350" indent="-514350">
              <a:buFont typeface="+mj-lt"/>
              <a:buAutoNum type="arabicPeriod"/>
            </a:pPr>
            <a:r>
              <a:rPr lang="en-US" altLang="en-US" dirty="0"/>
              <a:t>Correct fee</a:t>
            </a:r>
          </a:p>
          <a:p>
            <a:pPr marL="514350" indent="-514350">
              <a:buFont typeface="+mj-lt"/>
              <a:buAutoNum type="arabicPeriod"/>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Avoiding Common Errors</a:t>
            </a:r>
          </a:p>
        </p:txBody>
      </p:sp>
    </p:spTree>
    <p:extLst>
      <p:ext uri="{BB962C8B-B14F-4D97-AF65-F5344CB8AC3E}">
        <p14:creationId xmlns:p14="http://schemas.microsoft.com/office/powerpoint/2010/main" val="3018912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397000"/>
            <a:ext cx="8229600" cy="4525963"/>
          </a:xfrm>
        </p:spPr>
        <p:txBody>
          <a:bodyPr/>
          <a:lstStyle/>
          <a:p>
            <a:r>
              <a:rPr lang="en-US" altLang="en-US" dirty="0"/>
              <a:t>Training recording link on the Land Recycling webpage</a:t>
            </a:r>
          </a:p>
          <a:p>
            <a:r>
              <a:rPr lang="en-US" altLang="en-US" dirty="0"/>
              <a:t>PowerPoint available on webpage</a:t>
            </a:r>
          </a:p>
          <a:p>
            <a:r>
              <a:rPr lang="en-US" altLang="en-US" dirty="0"/>
              <a:t>List of helpful documents/links</a:t>
            </a:r>
          </a:p>
          <a:p>
            <a:pPr marL="457200" lvl="1" indent="0">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Next Steps</a:t>
            </a:r>
          </a:p>
        </p:txBody>
      </p:sp>
    </p:spTree>
    <p:extLst>
      <p:ext uri="{BB962C8B-B14F-4D97-AF65-F5344CB8AC3E}">
        <p14:creationId xmlns:p14="http://schemas.microsoft.com/office/powerpoint/2010/main" val="3350311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65F7782-B3EC-4067-B34D-1AEFAB32DA80}"/>
              </a:ext>
            </a:extLst>
          </p:cNvPr>
          <p:cNvSpPr>
            <a:spLocks noGrp="1"/>
          </p:cNvSpPr>
          <p:nvPr>
            <p:ph type="ctrTitle"/>
          </p:nvPr>
        </p:nvSpPr>
        <p:spPr bwMode="auto">
          <a:xfrm>
            <a:off x="266700" y="2076450"/>
            <a:ext cx="8610600" cy="3757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t>Questions?</a:t>
            </a:r>
            <a:br>
              <a:rPr lang="en-US" altLang="en-US" b="1" dirty="0"/>
            </a:br>
            <a:br>
              <a:rPr lang="en-US" altLang="en-US" sz="3200" b="1" dirty="0"/>
            </a:br>
            <a:r>
              <a:rPr lang="en-US" sz="3200" u="sng" dirty="0">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ra-eplandrecycling@pa.gov</a:t>
            </a:r>
            <a:br>
              <a:rPr lang="en-US" sz="1800" dirty="0">
                <a:effectLst/>
                <a:latin typeface="Calibri" panose="020F0502020204030204" pitchFamily="34" charset="0"/>
                <a:ea typeface="Calibri" panose="020F0502020204030204" pitchFamily="34" charset="0"/>
              </a:rPr>
            </a:br>
            <a:endParaRPr lang="en-US" altLang="en-US" b="1" dirty="0"/>
          </a:p>
        </p:txBody>
      </p:sp>
      <p:pic>
        <p:nvPicPr>
          <p:cNvPr id="5" name="Picture 3">
            <a:extLst>
              <a:ext uri="{FF2B5EF4-FFF2-40B4-BE49-F238E27FC236}">
                <a16:creationId xmlns:a16="http://schemas.microsoft.com/office/drawing/2014/main" id="{246DC149-4EDB-4F1A-BD8D-1D8E909F2E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1176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r>
              <a:rPr lang="en-US" altLang="en-US" dirty="0"/>
              <a:t>Act 2 Report Submissions:</a:t>
            </a:r>
            <a:endParaRPr lang="en-US" altLang="en-US" sz="2400" dirty="0"/>
          </a:p>
          <a:p>
            <a:pPr eaLnBrk="1" hangingPunct="1">
              <a:spcBef>
                <a:spcPct val="0"/>
              </a:spcBef>
              <a:spcAft>
                <a:spcPts val="600"/>
              </a:spcAft>
            </a:pPr>
            <a:r>
              <a:rPr lang="en-US" altLang="en-US" dirty="0"/>
              <a:t>Notice of Intent to Remediate (NIR) </a:t>
            </a:r>
          </a:p>
          <a:p>
            <a:pPr marL="457200" lvl="1" indent="0" eaLnBrk="1" hangingPunct="1">
              <a:spcBef>
                <a:spcPct val="0"/>
              </a:spcBef>
              <a:spcAft>
                <a:spcPts val="600"/>
              </a:spcAft>
              <a:buNone/>
            </a:pPr>
            <a:r>
              <a:rPr lang="en-US" altLang="en-US" sz="1400" dirty="0"/>
              <a:t> </a:t>
            </a:r>
          </a:p>
          <a:p>
            <a:pPr eaLnBrk="1" hangingPunct="1">
              <a:spcBef>
                <a:spcPct val="0"/>
              </a:spcBef>
              <a:spcAft>
                <a:spcPts val="600"/>
              </a:spcAft>
            </a:pPr>
            <a:r>
              <a:rPr lang="en-US" altLang="en-US" dirty="0"/>
              <a:t>Remediation Reports </a:t>
            </a:r>
          </a:p>
          <a:p>
            <a:pPr lvl="1" eaLnBrk="1" hangingPunct="1">
              <a:spcBef>
                <a:spcPct val="0"/>
              </a:spcBef>
              <a:spcAft>
                <a:spcPts val="600"/>
              </a:spcAft>
            </a:pPr>
            <a:r>
              <a:rPr lang="en-US" altLang="en-US" dirty="0"/>
              <a:t>Final Report (FR)</a:t>
            </a:r>
          </a:p>
          <a:p>
            <a:pPr lvl="1" eaLnBrk="1" hangingPunct="1">
              <a:spcBef>
                <a:spcPct val="0"/>
              </a:spcBef>
              <a:spcAft>
                <a:spcPts val="600"/>
              </a:spcAft>
            </a:pPr>
            <a:r>
              <a:rPr lang="en-US" altLang="en-US" dirty="0"/>
              <a:t>Remedial Investigation Report</a:t>
            </a:r>
          </a:p>
          <a:p>
            <a:pPr lvl="1" eaLnBrk="1" hangingPunct="1">
              <a:spcBef>
                <a:spcPct val="0"/>
              </a:spcBef>
              <a:spcAft>
                <a:spcPts val="600"/>
              </a:spcAft>
            </a:pPr>
            <a:r>
              <a:rPr lang="en-US" altLang="en-US" dirty="0"/>
              <a:t>Risk Assessment Report</a:t>
            </a:r>
          </a:p>
          <a:p>
            <a:pPr lvl="1" eaLnBrk="1" hangingPunct="1">
              <a:spcBef>
                <a:spcPct val="0"/>
              </a:spcBef>
              <a:spcAft>
                <a:spcPts val="600"/>
              </a:spcAft>
            </a:pPr>
            <a:r>
              <a:rPr lang="en-US" altLang="en-US" dirty="0"/>
              <a:t>Cleanup Plan</a:t>
            </a:r>
          </a:p>
          <a:p>
            <a:pPr lvl="1" eaLnBrk="1" hangingPunct="1">
              <a:spcBef>
                <a:spcPct val="0"/>
              </a:spcBef>
              <a:spcAft>
                <a:spcPts val="600"/>
              </a:spcAft>
            </a:pPr>
            <a:r>
              <a:rPr lang="en-US" altLang="en-US" dirty="0"/>
              <a:t>Baseline Environmental Report</a:t>
            </a:r>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Overview</a:t>
            </a:r>
          </a:p>
        </p:txBody>
      </p:sp>
    </p:spTree>
    <p:extLst>
      <p:ext uri="{BB962C8B-B14F-4D97-AF65-F5344CB8AC3E}">
        <p14:creationId xmlns:p14="http://schemas.microsoft.com/office/powerpoint/2010/main" val="39513524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r>
              <a:rPr lang="en-US" altLang="en-US" dirty="0"/>
              <a:t>NIR Submissions: </a:t>
            </a:r>
            <a:r>
              <a:rPr lang="en-US" altLang="en-US" sz="2400" dirty="0"/>
              <a:t>(TGM II.A.3)</a:t>
            </a:r>
          </a:p>
          <a:p>
            <a:pPr marL="0" indent="0" eaLnBrk="1" hangingPunct="1">
              <a:spcBef>
                <a:spcPct val="0"/>
              </a:spcBef>
              <a:spcAft>
                <a:spcPts val="600"/>
              </a:spcAft>
              <a:buNone/>
            </a:pPr>
            <a:endParaRPr lang="en-US" altLang="en-US" dirty="0"/>
          </a:p>
          <a:p>
            <a:pPr eaLnBrk="1" hangingPunct="1">
              <a:spcBef>
                <a:spcPct val="0"/>
              </a:spcBef>
              <a:spcAft>
                <a:spcPts val="600"/>
              </a:spcAft>
            </a:pPr>
            <a:r>
              <a:rPr lang="en-US" altLang="en-US" dirty="0"/>
              <a:t>NIR Package includes</a:t>
            </a:r>
          </a:p>
          <a:p>
            <a:pPr marL="457200" lvl="1" indent="0" eaLnBrk="1" hangingPunct="1">
              <a:spcBef>
                <a:spcPct val="0"/>
              </a:spcBef>
              <a:spcAft>
                <a:spcPts val="600"/>
              </a:spcAft>
              <a:buNone/>
            </a:pPr>
            <a:endParaRPr lang="en-US" altLang="en-US" dirty="0"/>
          </a:p>
          <a:p>
            <a:pPr lvl="1" eaLnBrk="1" hangingPunct="1">
              <a:spcBef>
                <a:spcPct val="0"/>
              </a:spcBef>
              <a:spcAft>
                <a:spcPts val="600"/>
              </a:spcAft>
            </a:pPr>
            <a:r>
              <a:rPr lang="en-US" altLang="en-US" dirty="0"/>
              <a:t>Proof of municipal and public notification of NIR</a:t>
            </a:r>
          </a:p>
          <a:p>
            <a:pPr lvl="1" eaLnBrk="1" hangingPunct="1">
              <a:spcBef>
                <a:spcPct val="0"/>
              </a:spcBef>
              <a:spcAft>
                <a:spcPts val="600"/>
              </a:spcAft>
            </a:pPr>
            <a:r>
              <a:rPr lang="en-US" altLang="en-US" dirty="0"/>
              <a:t>NIR Form</a:t>
            </a:r>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Notice of Intent to Remediate</a:t>
            </a:r>
          </a:p>
        </p:txBody>
      </p:sp>
    </p:spTree>
    <p:extLst>
      <p:ext uri="{BB962C8B-B14F-4D97-AF65-F5344CB8AC3E}">
        <p14:creationId xmlns:p14="http://schemas.microsoft.com/office/powerpoint/2010/main" val="33777689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8C7A4B5-F811-4053-AC46-8204CA4BE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1143000"/>
            <a:ext cx="5886910" cy="5299920"/>
          </a:xfrm>
          <a:prstGeom prst="rect">
            <a:avLst/>
          </a:prstGeom>
        </p:spPr>
      </p:pic>
      <p:sp>
        <p:nvSpPr>
          <p:cNvPr id="20482" name="Content Placeholder 1">
            <a:extLst>
              <a:ext uri="{FF2B5EF4-FFF2-40B4-BE49-F238E27FC236}">
                <a16:creationId xmlns:a16="http://schemas.microsoft.com/office/drawing/2014/main" id="{5D43ADEB-915B-43CA-948A-C95088FB0E19}"/>
              </a:ext>
            </a:extLst>
          </p:cNvPr>
          <p:cNvSpPr>
            <a:spLocks noGrp="1"/>
          </p:cNvSpPr>
          <p:nvPr>
            <p:ph idx="1"/>
          </p:nvPr>
        </p:nvSpPr>
        <p:spPr>
          <a:xfrm>
            <a:off x="457200" y="1143000"/>
            <a:ext cx="8229600" cy="4525963"/>
          </a:xfrm>
        </p:spPr>
        <p:txBody>
          <a:bodyPr/>
          <a:lstStyle/>
          <a:p>
            <a:pPr marL="0" indent="0" algn="ctr">
              <a:buNone/>
            </a:pPr>
            <a:endParaRPr lang="en-US" altLang="en-US" dirty="0"/>
          </a:p>
          <a:p>
            <a:pPr marL="0" indent="0" algn="ctr">
              <a:buNone/>
            </a:pPr>
            <a:endParaRPr lang="en-US" altLang="en-US" dirty="0"/>
          </a:p>
        </p:txBody>
      </p:sp>
      <p:sp>
        <p:nvSpPr>
          <p:cNvPr id="20483" name="Text Placeholder 2">
            <a:extLst>
              <a:ext uri="{FF2B5EF4-FFF2-40B4-BE49-F238E27FC236}">
                <a16:creationId xmlns:a16="http://schemas.microsoft.com/office/drawing/2014/main" id="{C8178917-E30A-45D9-8CC6-E4438B186D4C}"/>
              </a:ext>
            </a:extLst>
          </p:cNvPr>
          <p:cNvSpPr>
            <a:spLocks noGrp="1"/>
          </p:cNvSpPr>
          <p:nvPr>
            <p:ph type="body" sz="quarter" idx="13"/>
          </p:nvPr>
        </p:nvSpPr>
        <p:spPr>
          <a:xfrm>
            <a:off x="598488" y="311150"/>
            <a:ext cx="7848600" cy="457200"/>
          </a:xfrm>
        </p:spPr>
        <p:txBody>
          <a:bodyPr/>
          <a:lstStyle/>
          <a:p>
            <a:r>
              <a:rPr lang="en-US" altLang="en-US" dirty="0"/>
              <a:t>NIR Form</a:t>
            </a:r>
          </a:p>
          <a:p>
            <a:endParaRPr lang="en-US" altLang="en-US" dirty="0"/>
          </a:p>
        </p:txBody>
      </p:sp>
      <p:sp>
        <p:nvSpPr>
          <p:cNvPr id="7" name="Rectangle 6">
            <a:extLst>
              <a:ext uri="{FF2B5EF4-FFF2-40B4-BE49-F238E27FC236}">
                <a16:creationId xmlns:a16="http://schemas.microsoft.com/office/drawing/2014/main" id="{98B52F2A-15AE-4567-9F37-516D7D562E98}"/>
              </a:ext>
            </a:extLst>
          </p:cNvPr>
          <p:cNvSpPr/>
          <p:nvPr/>
        </p:nvSpPr>
        <p:spPr>
          <a:xfrm>
            <a:off x="304800" y="1916234"/>
            <a:ext cx="5248072"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EB4395-7756-485F-82FE-36E6B75C5466}"/>
              </a:ext>
            </a:extLst>
          </p:cNvPr>
          <p:cNvSpPr/>
          <p:nvPr/>
        </p:nvSpPr>
        <p:spPr>
          <a:xfrm>
            <a:off x="52754" y="1113692"/>
            <a:ext cx="246184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4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dirty="0"/>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Notice of Intent to Remediate</a:t>
            </a:r>
          </a:p>
        </p:txBody>
      </p:sp>
      <p:pic>
        <p:nvPicPr>
          <p:cNvPr id="3" name="Picture 2">
            <a:extLst>
              <a:ext uri="{FF2B5EF4-FFF2-40B4-BE49-F238E27FC236}">
                <a16:creationId xmlns:a16="http://schemas.microsoft.com/office/drawing/2014/main" id="{F17184E0-DD39-1FC4-9DB0-85EE7175E939}"/>
              </a:ext>
            </a:extLst>
          </p:cNvPr>
          <p:cNvPicPr>
            <a:picLocks noChangeAspect="1"/>
          </p:cNvPicPr>
          <p:nvPr/>
        </p:nvPicPr>
        <p:blipFill>
          <a:blip r:embed="rId3"/>
          <a:stretch>
            <a:fillRect/>
          </a:stretch>
        </p:blipFill>
        <p:spPr>
          <a:xfrm>
            <a:off x="571907" y="1066800"/>
            <a:ext cx="7193236" cy="5791200"/>
          </a:xfrm>
          <a:prstGeom prst="rect">
            <a:avLst/>
          </a:prstGeom>
        </p:spPr>
      </p:pic>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56680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1">
            <a:extLst>
              <a:ext uri="{FF2B5EF4-FFF2-40B4-BE49-F238E27FC236}">
                <a16:creationId xmlns:a16="http://schemas.microsoft.com/office/drawing/2014/main" id="{75514E7A-FA5B-4FA8-8550-178AE2BD10DF}"/>
              </a:ext>
            </a:extLst>
          </p:cNvPr>
          <p:cNvSpPr>
            <a:spLocks noGrp="1"/>
          </p:cNvSpPr>
          <p:nvPr>
            <p:ph idx="1"/>
          </p:nvPr>
        </p:nvSpPr>
        <p:spPr>
          <a:xfrm>
            <a:off x="457200" y="1397000"/>
            <a:ext cx="8229600" cy="4525963"/>
          </a:xfrm>
        </p:spPr>
        <p:txBody>
          <a:bodyPr/>
          <a:lstStyle/>
          <a:p>
            <a:pPr marL="0" indent="0" eaLnBrk="1" hangingPunct="1">
              <a:spcBef>
                <a:spcPct val="0"/>
              </a:spcBef>
              <a:spcAft>
                <a:spcPts val="600"/>
              </a:spcAft>
              <a:buNone/>
            </a:pPr>
            <a:endParaRPr lang="en-US" altLang="en-US" sz="2400" dirty="0"/>
          </a:p>
          <a:p>
            <a:pPr marL="0" indent="0" eaLnBrk="1" hangingPunct="1">
              <a:spcBef>
                <a:spcPct val="0"/>
              </a:spcBef>
              <a:spcAft>
                <a:spcPts val="600"/>
              </a:spcAft>
              <a:buNone/>
            </a:pPr>
            <a:endParaRPr lang="en-US" altLang="en-US" dirty="0"/>
          </a:p>
          <a:p>
            <a:pPr marL="457200" lvl="1" indent="0" eaLnBrk="1" hangingPunct="1">
              <a:spcBef>
                <a:spcPct val="0"/>
              </a:spcBef>
              <a:spcAft>
                <a:spcPts val="600"/>
              </a:spcAft>
              <a:buNone/>
            </a:pPr>
            <a:endParaRPr lang="en-US" altLang="en-US" dirty="0"/>
          </a:p>
          <a:p>
            <a:pPr eaLnBrk="1" hangingPunct="1">
              <a:spcBef>
                <a:spcPct val="0"/>
              </a:spcBef>
              <a:spcAft>
                <a:spcPts val="600"/>
              </a:spcAft>
            </a:pPr>
            <a:endParaRPr lang="en-US" altLang="en-US" dirty="0"/>
          </a:p>
          <a:p>
            <a:pPr eaLnBrk="1" hangingPunct="1">
              <a:spcBef>
                <a:spcPct val="0"/>
              </a:spcBef>
              <a:spcAft>
                <a:spcPts val="600"/>
              </a:spcAft>
            </a:pPr>
            <a:endParaRPr lang="en-US" altLang="en-US" b="1" dirty="0"/>
          </a:p>
        </p:txBody>
      </p:sp>
      <p:sp>
        <p:nvSpPr>
          <p:cNvPr id="15364" name="Text Placeholder 2">
            <a:extLst>
              <a:ext uri="{FF2B5EF4-FFF2-40B4-BE49-F238E27FC236}">
                <a16:creationId xmlns:a16="http://schemas.microsoft.com/office/drawing/2014/main" id="{589614AB-7E21-4A06-843F-FA0566C5CE74}"/>
              </a:ext>
            </a:extLst>
          </p:cNvPr>
          <p:cNvSpPr>
            <a:spLocks noGrp="1"/>
          </p:cNvSpPr>
          <p:nvPr>
            <p:ph type="body" sz="quarter" idx="13"/>
          </p:nvPr>
        </p:nvSpPr>
        <p:spPr>
          <a:xfrm>
            <a:off x="598488" y="311150"/>
            <a:ext cx="7848600" cy="457200"/>
          </a:xfrm>
        </p:spPr>
        <p:txBody>
          <a:bodyPr/>
          <a:lstStyle/>
          <a:p>
            <a:r>
              <a:rPr lang="en-US" altLang="en-US" dirty="0"/>
              <a:t>Notice of Intent to Remediate</a:t>
            </a:r>
          </a:p>
        </p:txBody>
      </p:sp>
      <p:pic>
        <p:nvPicPr>
          <p:cNvPr id="3" name="Picture 2">
            <a:extLst>
              <a:ext uri="{FF2B5EF4-FFF2-40B4-BE49-F238E27FC236}">
                <a16:creationId xmlns:a16="http://schemas.microsoft.com/office/drawing/2014/main" id="{127DBC9A-E2FE-82D5-77EB-DAFACEDD8AB9}"/>
              </a:ext>
            </a:extLst>
          </p:cNvPr>
          <p:cNvPicPr>
            <a:picLocks noChangeAspect="1"/>
          </p:cNvPicPr>
          <p:nvPr/>
        </p:nvPicPr>
        <p:blipFill>
          <a:blip r:embed="rId3"/>
          <a:stretch>
            <a:fillRect/>
          </a:stretch>
        </p:blipFill>
        <p:spPr>
          <a:xfrm>
            <a:off x="598488" y="1207294"/>
            <a:ext cx="7543800" cy="4829175"/>
          </a:xfrm>
          <a:prstGeom prst="rect">
            <a:avLst/>
          </a:prstGeom>
        </p:spPr>
      </p:pic>
      <p:pic>
        <p:nvPicPr>
          <p:cNvPr id="15362" name="Picture 7" descr="DEP-rgb">
            <a:extLst>
              <a:ext uri="{FF2B5EF4-FFF2-40B4-BE49-F238E27FC236}">
                <a16:creationId xmlns:a16="http://schemas.microsoft.com/office/drawing/2014/main" id="{A78152B9-05B6-42EB-AE75-BFBB83D56B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46763"/>
            <a:ext cx="26241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89699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nchor="ctr"/>
      <a:lstStyle>
        <a:defPPr algn="ctr">
          <a:buFont typeface="Arial" panose="020B0604020202020204" pitchFamily="34" charset="0"/>
          <a:buNone/>
          <a:defRPr sz="4000" dirty="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F7FB6F636B634AAEB4D6E8EBCD18E5" ma:contentTypeVersion="1" ma:contentTypeDescription="Create a new document." ma:contentTypeScope="" ma:versionID="c456d6c9fd232b50c09a159c3e2235c9">
  <xsd:schema xmlns:xsd="http://www.w3.org/2001/XMLSchema" xmlns:xs="http://www.w3.org/2001/XMLSchema" xmlns:p="http://schemas.microsoft.com/office/2006/metadata/properties" xmlns:ns2="f7644315-0d2f-4e26-acf6-08990f4e3dbc" targetNamespace="http://schemas.microsoft.com/office/2006/metadata/properties" ma:root="true" ma:fieldsID="9bed52bd5507d261826b71d741c25a3d" ns2:_="">
    <xsd:import namespace="f7644315-0d2f-4e26-acf6-08990f4e3dbc"/>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44315-0d2f-4e26-acf6-08990f4e3dbc" elementFormDefault="qualified">
    <xsd:import namespace="http://schemas.microsoft.com/office/2006/documentManagement/types"/>
    <xsd:import namespace="http://schemas.microsoft.com/office/infopath/2007/PartnerControls"/>
    <xsd:element name="Category" ma:index="8" ma:displayName="Category" ma:default="Administration" ma:description="Assigning category determines to what web part the item is displayed" ma:format="Dropdown" ma:internalName="Category">
      <xsd:simpleType>
        <xsd:restriction base="dms:Choice">
          <xsd:enumeration value="Administration"/>
          <xsd:enumeration value="Chief Counsel, Bureau of"/>
          <xsd:enumeration value="Clean Water, Bureau of"/>
          <xsd:enumeration value="Communications Office"/>
          <xsd:enumeration value="Environmental Cleanup and Brownfields, Bureau of"/>
          <xsd:enumeration value="Grants Center"/>
          <xsd:enumeration value="Human Resources, Bureau of"/>
          <xsd:enumeration value="DEP Onboarding Program"/>
          <xsd:enumeration value="Laboratories, Bureau of"/>
          <xsd:enumeration value="Miscellaneous"/>
          <xsd:enumeration value="M.O.M.'s Station"/>
          <xsd:enumeration value="Mining Programs, Bureau of"/>
          <xsd:enumeration value="Office Services, Bureau of"/>
          <xsd:enumeration value="Radiation Protection, Bureau of"/>
          <xsd:enumeration value="Safe Drinking Water, Bureau of"/>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f7644315-0d2f-4e26-acf6-08990f4e3dbc">Administration</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4EC75D-BF83-42AF-BA95-E7AE30F6FF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644315-0d2f-4e26-acf6-08990f4e3d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616428-6AC8-4689-B43A-4B2CD5DD478D}">
  <ds:schemaRefs>
    <ds:schemaRef ds:uri="http://purl.org/dc/elements/1.1/"/>
    <ds:schemaRef ds:uri="http://schemas.microsoft.com/office/2006/metadata/properties"/>
    <ds:schemaRef ds:uri="f7644315-0d2f-4e26-acf6-08990f4e3dbc"/>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3BFC22FB-52AA-4E98-9D82-4E5F0B3159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7563</TotalTime>
  <Words>3397</Words>
  <Application>Microsoft Office PowerPoint</Application>
  <PresentationFormat>On-screen Show (4:3)</PresentationFormat>
  <Paragraphs>305</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Verdana</vt:lpstr>
      <vt:lpstr>Office Theme</vt:lpstr>
      <vt:lpstr>Act 2 Report Submissions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ra-eplandrecycling@pa.gov </vt:lpstr>
    </vt:vector>
  </TitlesOfParts>
  <Company>Commonwealth of Pennsylvania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Bold Black 44 pt Calibri Font</dc:title>
  <dc:creator>Rickens, Susan</dc:creator>
  <cp:lastModifiedBy>John Gross</cp:lastModifiedBy>
  <cp:revision>75</cp:revision>
  <cp:lastPrinted>2024-09-17T17:58:36Z</cp:lastPrinted>
  <dcterms:created xsi:type="dcterms:W3CDTF">2012-04-25T13:00:02Z</dcterms:created>
  <dcterms:modified xsi:type="dcterms:W3CDTF">2024-10-04T18:49:42Z</dcterms:modified>
</cp:coreProperties>
</file>