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4" r:id="rId2"/>
    <p:sldId id="321" r:id="rId3"/>
    <p:sldId id="354" r:id="rId4"/>
    <p:sldId id="355" r:id="rId5"/>
    <p:sldId id="372" r:id="rId6"/>
    <p:sldId id="357" r:id="rId7"/>
    <p:sldId id="358" r:id="rId8"/>
    <p:sldId id="390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73" r:id="rId19"/>
    <p:sldId id="391" r:id="rId20"/>
    <p:sldId id="395" r:id="rId21"/>
    <p:sldId id="396" r:id="rId22"/>
    <p:sldId id="398" r:id="rId23"/>
    <p:sldId id="392" r:id="rId24"/>
    <p:sldId id="399" r:id="rId25"/>
    <p:sldId id="400" r:id="rId26"/>
    <p:sldId id="393" r:id="rId27"/>
    <p:sldId id="402" r:id="rId28"/>
    <p:sldId id="345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463"/>
    <a:srgbClr val="AFAFAF"/>
    <a:srgbClr val="6E6E6E"/>
    <a:srgbClr val="83AABB"/>
    <a:srgbClr val="87B7B7"/>
    <a:srgbClr val="145A64"/>
    <a:srgbClr val="595959"/>
    <a:srgbClr val="A6A6A6"/>
    <a:srgbClr val="061E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9" autoAdjust="0"/>
    <p:restoredTop sz="94758" autoAdjust="0"/>
  </p:normalViewPr>
  <p:slideViewPr>
    <p:cSldViewPr>
      <p:cViewPr>
        <p:scale>
          <a:sx n="66" d="100"/>
          <a:sy n="66" d="100"/>
        </p:scale>
        <p:origin x="-13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6DAEB-5F12-441B-9F0F-D2B6E0C320F6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4239-7746-4D85-BBA7-DF5C1930F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22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DC2088B-156A-4AAB-9BD5-9E1DC4066821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EFE8FB4-21F6-4732-9AB7-EAB39DB05C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30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5463"/>
              </a:buClr>
              <a:buFont typeface="Wingdings" pitchFamily="2" charset="2"/>
              <a:buChar char="§"/>
              <a:defRPr>
                <a:latin typeface="Arial" pitchFamily="34" charset="0"/>
              </a:defRPr>
            </a:lvl1pPr>
            <a:lvl2pPr marL="742950" indent="-285750">
              <a:buClr>
                <a:srgbClr val="155463"/>
              </a:buClr>
              <a:buFont typeface="Wingdings" pitchFamily="2" charset="2"/>
              <a:buChar char="§"/>
              <a:defRPr>
                <a:latin typeface="Arial" pitchFamily="34" charset="0"/>
              </a:defRPr>
            </a:lvl2pPr>
            <a:lvl3pPr marL="1143000" indent="-228600">
              <a:buClr>
                <a:srgbClr val="155463"/>
              </a:buClr>
              <a:buFont typeface="Wingdings" pitchFamily="2" charset="2"/>
              <a:buChar char="§"/>
              <a:defRPr>
                <a:latin typeface="Arial" pitchFamily="34" charset="0"/>
              </a:defRPr>
            </a:lvl3pPr>
            <a:lvl4pPr marL="1600200" indent="-228600">
              <a:buClr>
                <a:srgbClr val="155463"/>
              </a:buClr>
              <a:buFont typeface="Wingdings" pitchFamily="2" charset="2"/>
              <a:buChar char="§"/>
              <a:defRPr>
                <a:latin typeface="Arial" pitchFamily="34" charset="0"/>
              </a:defRPr>
            </a:lvl4pPr>
            <a:lvl5pPr marL="2057400" indent="-228600">
              <a:buClr>
                <a:srgbClr val="155463"/>
              </a:buClr>
              <a:buFont typeface="Wingdings" pitchFamily="2" charset="2"/>
              <a:buChar char="§"/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99205ACF-7668-4F73-BB1C-D882AA179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76200"/>
            <a:ext cx="9144000" cy="6431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8" name="Picture 4" descr="L:\Marketing\Logos\LanganLogoBlack GIF.gif"/>
          <p:cNvPicPr>
            <a:picLocks noChangeAspect="1" noChangeArrowheads="1"/>
          </p:cNvPicPr>
          <p:nvPr userDrawn="1"/>
        </p:nvPicPr>
        <p:blipFill>
          <a:blip r:embed="rId13" cstate="print"/>
          <a:srcRect b="26791"/>
          <a:stretch>
            <a:fillRect/>
          </a:stretch>
        </p:blipFill>
        <p:spPr bwMode="auto">
          <a:xfrm>
            <a:off x="7086600" y="6473952"/>
            <a:ext cx="1819275" cy="2663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 userDrawn="1"/>
        </p:nvCxnSpPr>
        <p:spPr>
          <a:xfrm>
            <a:off x="-76200" y="6355080"/>
            <a:ext cx="8991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57200" y="6428232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Excellence       Practical Experience       Client Responsiveness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355080"/>
            <a:ext cx="9144000" cy="0"/>
          </a:xfrm>
          <a:prstGeom prst="line">
            <a:avLst/>
          </a:prstGeom>
          <a:ln w="25400">
            <a:solidFill>
              <a:srgbClr val="1554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286000"/>
            <a:ext cx="6740829" cy="16002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58514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EPA Brownfield Assessment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Assessment Activities </a:t>
            </a:r>
          </a:p>
          <a:p>
            <a:pPr lvl="1"/>
            <a:r>
              <a:rPr lang="en-US" dirty="0" smtClean="0"/>
              <a:t>Inventory of Sites</a:t>
            </a:r>
          </a:p>
          <a:p>
            <a:pPr lvl="1"/>
            <a:r>
              <a:rPr lang="en-US" dirty="0" smtClean="0"/>
              <a:t>Area Wide Planning</a:t>
            </a:r>
          </a:p>
          <a:p>
            <a:pPr lvl="1"/>
            <a:r>
              <a:rPr lang="en-US" dirty="0" smtClean="0"/>
              <a:t>Phase I and Phase II Assessments</a:t>
            </a:r>
          </a:p>
          <a:p>
            <a:pPr lvl="1"/>
            <a:r>
              <a:rPr lang="en-US" dirty="0" smtClean="0"/>
              <a:t>Reuse planning</a:t>
            </a:r>
          </a:p>
          <a:p>
            <a:pPr lvl="1"/>
            <a:r>
              <a:rPr lang="en-US" dirty="0" smtClean="0"/>
              <a:t>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15341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 Cleanup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Eligible applicants</a:t>
            </a:r>
          </a:p>
          <a:p>
            <a:pPr lvl="1"/>
            <a:r>
              <a:rPr lang="en-US" dirty="0" smtClean="0"/>
              <a:t>Government entities, Quasi-Governmental entities (Redevelopment Authorities)</a:t>
            </a:r>
          </a:p>
          <a:p>
            <a:pPr lvl="1"/>
            <a:r>
              <a:rPr lang="en-US" dirty="0" smtClean="0"/>
              <a:t>Non-Profits</a:t>
            </a:r>
          </a:p>
          <a:p>
            <a:pPr lvl="1"/>
            <a:r>
              <a:rPr lang="en-US" dirty="0" smtClean="0"/>
              <a:t>Higher Education</a:t>
            </a:r>
          </a:p>
          <a:p>
            <a:pPr lvl="1"/>
            <a:r>
              <a:rPr lang="en-US" dirty="0" smtClean="0"/>
              <a:t>Must own site, but must not be responsible for 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 Cleanup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funding 	- $200,000</a:t>
            </a:r>
          </a:p>
          <a:p>
            <a:r>
              <a:rPr lang="en-US" dirty="0" smtClean="0"/>
              <a:t>Must have had a Phase I completed prior to ownership</a:t>
            </a:r>
          </a:p>
          <a:p>
            <a:r>
              <a:rPr lang="en-US" dirty="0" smtClean="0"/>
              <a:t>Must have Phase II completed</a:t>
            </a:r>
          </a:p>
          <a:p>
            <a:r>
              <a:rPr lang="en-US" dirty="0" smtClean="0"/>
              <a:t>Must provide 20% match</a:t>
            </a:r>
          </a:p>
          <a:p>
            <a:r>
              <a:rPr lang="en-US" dirty="0" smtClean="0"/>
              <a:t>Cannot be responsible party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Brownfields Revolving Loan Fund (RLF)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Eligible applicants – Government and Quasi-Government entities only</a:t>
            </a:r>
          </a:p>
          <a:p>
            <a:r>
              <a:rPr lang="en-US" dirty="0" smtClean="0"/>
              <a:t>Make low-interest loans and sub-grants to carry out cleanup activities</a:t>
            </a:r>
          </a:p>
          <a:p>
            <a:r>
              <a:rPr lang="en-US" dirty="0" smtClean="0"/>
              <a:t>Typical RLF amount $1,000,000</a:t>
            </a:r>
          </a:p>
          <a:p>
            <a:r>
              <a:rPr lang="en-US" dirty="0" smtClean="0"/>
              <a:t>Useful to entice redevelopers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Brownfields Multi-Purpose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Program</a:t>
            </a:r>
          </a:p>
          <a:p>
            <a:r>
              <a:rPr lang="en-US" dirty="0" smtClean="0"/>
              <a:t>Combination Assessment and Cleanup</a:t>
            </a:r>
          </a:p>
          <a:p>
            <a:r>
              <a:rPr lang="en-US" dirty="0" smtClean="0"/>
              <a:t>Only government or quasi-governmental entity</a:t>
            </a:r>
          </a:p>
          <a:p>
            <a:r>
              <a:rPr lang="en-US" dirty="0" smtClean="0"/>
              <a:t>Must own site</a:t>
            </a:r>
          </a:p>
          <a:p>
            <a:r>
              <a:rPr lang="en-US" dirty="0" smtClean="0"/>
              <a:t>Must have Phase 1 ESA complete</a:t>
            </a:r>
          </a:p>
          <a:p>
            <a:r>
              <a:rPr lang="en-US" dirty="0" smtClean="0"/>
              <a:t>Must have previously been awardee</a:t>
            </a:r>
          </a:p>
          <a:p>
            <a:r>
              <a:rPr lang="en-US" dirty="0" smtClean="0"/>
              <a:t>$400,000 available per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Brownfields Area Wide Planning Grant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Eligible applicants – Government, Quasi Government; Indian Tribes, Non-Profits, the </a:t>
            </a:r>
            <a:r>
              <a:rPr lang="en-US" sz="2800" dirty="0" err="1" smtClean="0"/>
              <a:t>Metlakatla</a:t>
            </a:r>
            <a:r>
              <a:rPr lang="en-US" sz="2800" dirty="0" smtClean="0"/>
              <a:t> Indian Community</a:t>
            </a:r>
          </a:p>
          <a:p>
            <a:r>
              <a:rPr lang="en-US" sz="2800" dirty="0" smtClean="0"/>
              <a:t>$175,000, no-match required</a:t>
            </a:r>
          </a:p>
          <a:p>
            <a:r>
              <a:rPr lang="en-US" sz="2800" dirty="0" smtClean="0"/>
              <a:t>Focused on neighborhoods, corridors, etc.</a:t>
            </a:r>
          </a:p>
          <a:p>
            <a:r>
              <a:rPr lang="en-US" sz="2800" dirty="0" smtClean="0"/>
              <a:t>Geared for community involvement in planning for brownfield redevelopment</a:t>
            </a:r>
          </a:p>
        </p:txBody>
      </p:sp>
    </p:spTree>
    <p:extLst>
      <p:ext uri="{BB962C8B-B14F-4D97-AF65-F5344CB8AC3E}">
        <p14:creationId xmlns:p14="http://schemas.microsoft.com/office/powerpoint/2010/main" val="39976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Brownfields Grants </a:t>
            </a:r>
            <a:br>
              <a:rPr lang="en-US" dirty="0" smtClean="0"/>
            </a:br>
            <a:r>
              <a:rPr lang="en-US" dirty="0" smtClean="0"/>
              <a:t>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  <p:extLst>
      <p:ext uri="{BB962C8B-B14F-4D97-AF65-F5344CB8AC3E}">
        <p14:creationId xmlns:p14="http://schemas.microsoft.com/office/powerpoint/2010/main" val="9121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Borough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448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 Line</a:t>
            </a:r>
          </a:p>
          <a:p>
            <a:pPr marL="0" indent="0">
              <a:buNone/>
            </a:pPr>
            <a:r>
              <a:rPr lang="en-US" sz="2400" dirty="0" smtClean="0"/>
              <a:t>2006 – U.S. EPA Brownfields Assessment Grant 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$350,000</a:t>
            </a:r>
          </a:p>
          <a:p>
            <a:pPr marL="0" indent="0">
              <a:buNone/>
            </a:pPr>
            <a:r>
              <a:rPr lang="en-US" sz="2400" dirty="0" smtClean="0"/>
              <a:t>2010 – DCED – Industrial Site Reuse Program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$125,000</a:t>
            </a:r>
          </a:p>
          <a:p>
            <a:pPr marL="0" indent="0">
              <a:buNone/>
            </a:pPr>
            <a:r>
              <a:rPr lang="en-US" sz="2400" dirty="0" smtClean="0"/>
              <a:t>2010 – U.S. EPA Brownfields Cleanup Grant</a:t>
            </a:r>
          </a:p>
          <a:p>
            <a:pPr marL="0" indent="0">
              <a:buNone/>
            </a:pPr>
            <a:r>
              <a:rPr lang="en-US" sz="2400" dirty="0" smtClean="0"/>
              <a:t>	$200,000</a:t>
            </a:r>
          </a:p>
          <a:p>
            <a:pPr marL="0" indent="0">
              <a:buNone/>
            </a:pPr>
            <a:r>
              <a:rPr lang="en-US" sz="2400" dirty="0" smtClean="0"/>
              <a:t>2010 – U.S. EPA Brownfields Community-Wide Assessment 	Grant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$200,000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4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EPA Brownfield Grant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 Wide Program</a:t>
            </a:r>
          </a:p>
          <a:p>
            <a:r>
              <a:rPr lang="en-US" dirty="0" smtClean="0"/>
              <a:t>Dispersed Over the U.S. EPA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 Economic Development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Public Works / Economic Adjustment</a:t>
            </a:r>
          </a:p>
          <a:p>
            <a:pPr lvl="1"/>
            <a:r>
              <a:rPr lang="en-US" dirty="0" smtClean="0"/>
              <a:t>Empowers distressed communities to revitalize, expand, and upgrade their physical </a:t>
            </a:r>
            <a:r>
              <a:rPr lang="en-US" u="sng" dirty="0" smtClean="0"/>
              <a:t>infrastructure</a:t>
            </a:r>
            <a:r>
              <a:rPr lang="en-US" dirty="0" smtClean="0"/>
              <a:t> to attract new industry, encourage expansion, 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Infrastructure construction, improvements, extensions, brownfield development, </a:t>
            </a:r>
            <a:r>
              <a:rPr lang="en-US" dirty="0"/>
              <a:t>engineering design, </a:t>
            </a:r>
            <a:r>
              <a:rPr lang="en-US" dirty="0" smtClean="0"/>
              <a:t>etc.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828800"/>
            <a:ext cx="5410200" cy="2401824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1400" dirty="0" smtClean="0"/>
              <a:t> 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1400" dirty="0" smtClean="0"/>
              <a:t>Presented by;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1400" dirty="0" smtClean="0"/>
              <a:t>Greg Firely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1400" dirty="0" smtClean="0"/>
              <a:t>215-850-0009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1400" dirty="0" smtClean="0"/>
              <a:t>gfirely@langan.com</a:t>
            </a:r>
            <a:endParaRPr lang="en-US" sz="1400" dirty="0"/>
          </a:p>
        </p:txBody>
      </p:sp>
      <p:pic>
        <p:nvPicPr>
          <p:cNvPr id="10" name="Picture 3" descr="\\langan.com\Elmwood Park\Other\Graphic Design\CORPORATE GRAPHICS\Other\AIA Course Booklet\Images\Traffic aerial2.jpg"/>
          <p:cNvPicPr>
            <a:picLocks noChangeAspect="1" noChangeArrowheads="1"/>
          </p:cNvPicPr>
          <p:nvPr/>
        </p:nvPicPr>
        <p:blipFill>
          <a:blip r:embed="rId2" cstate="print"/>
          <a:srcRect t="25556" r="1667" b="13333"/>
          <a:stretch>
            <a:fillRect/>
          </a:stretch>
        </p:blipFill>
        <p:spPr bwMode="auto">
          <a:xfrm>
            <a:off x="1219200" y="3728918"/>
            <a:ext cx="2209800" cy="2065330"/>
          </a:xfrm>
          <a:prstGeom prst="rect">
            <a:avLst/>
          </a:prstGeom>
          <a:noFill/>
        </p:spPr>
      </p:pic>
      <p:pic>
        <p:nvPicPr>
          <p:cNvPr id="11" name="Picture 2" descr="G:\Other\Graphic Design\CORPORATE GRAPHICS\Other\Award boards working folders\Prudential- Devils Arena\Board Images\IMG_0016.JPG"/>
          <p:cNvPicPr>
            <a:picLocks noChangeAspect="1" noChangeArrowheads="1"/>
          </p:cNvPicPr>
          <p:nvPr/>
        </p:nvPicPr>
        <p:blipFill>
          <a:blip r:embed="rId3" cstate="print"/>
          <a:srcRect l="7031" t="2344" r="13636"/>
          <a:stretch>
            <a:fillRect/>
          </a:stretch>
        </p:blipFill>
        <p:spPr bwMode="auto">
          <a:xfrm>
            <a:off x="3581401" y="3688122"/>
            <a:ext cx="2184060" cy="2131090"/>
          </a:xfrm>
          <a:prstGeom prst="rect">
            <a:avLst/>
          </a:prstGeom>
          <a:noFill/>
        </p:spPr>
      </p:pic>
      <p:pic>
        <p:nvPicPr>
          <p:cNvPr id="14" name="Picture 2" descr="MetroMiami-Met3 pan view"/>
          <p:cNvPicPr>
            <a:picLocks noChangeAspect="1" noChangeArrowheads="1"/>
          </p:cNvPicPr>
          <p:nvPr/>
        </p:nvPicPr>
        <p:blipFill>
          <a:blip r:embed="rId4" cstate="print"/>
          <a:srcRect l="6322"/>
          <a:stretch>
            <a:fillRect/>
          </a:stretch>
        </p:blipFill>
        <p:spPr bwMode="auto">
          <a:xfrm>
            <a:off x="5943600" y="3672864"/>
            <a:ext cx="2199715" cy="21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300335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</a:rPr>
              <a:t>Grant Funding</a:t>
            </a:r>
          </a:p>
          <a:p>
            <a:pPr algn="ctr"/>
            <a:r>
              <a:rPr lang="en-US" sz="2800" b="1" dirty="0" smtClean="0">
                <a:latin typeface="Arial" pitchFamily="34" charset="0"/>
              </a:rPr>
              <a:t>Programs -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 Economic Development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Public Works / Economic Adjustment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3200" dirty="0" smtClean="0"/>
              <a:t>Eligible entities</a:t>
            </a:r>
          </a:p>
          <a:p>
            <a:pPr lvl="2"/>
            <a:r>
              <a:rPr lang="en-US" sz="2800" dirty="0" smtClean="0"/>
              <a:t>state, political subdivision of a state, district organization, Indian tribe, institution of higher education, or a non-profit acting in coordination with a political subdivision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 Economic Development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Public Works / Economic Adjustment</a:t>
            </a:r>
          </a:p>
          <a:p>
            <a:pPr lvl="1"/>
            <a:r>
              <a:rPr lang="en-US" sz="2400" dirty="0" smtClean="0"/>
              <a:t>Empowers </a:t>
            </a:r>
            <a:r>
              <a:rPr lang="en-US" sz="2400" u="sng" dirty="0" smtClean="0"/>
              <a:t>distressed communities</a:t>
            </a:r>
            <a:r>
              <a:rPr lang="en-US" sz="2400" dirty="0" smtClean="0"/>
              <a:t> to revitalize, expand, and upgrade their physical infrastructure to attract new industry, encourage expansion, etc.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Distressed Communities</a:t>
            </a:r>
          </a:p>
          <a:p>
            <a:pPr lvl="2"/>
            <a:r>
              <a:rPr lang="en-US" dirty="0" smtClean="0"/>
              <a:t>An unemployment rate that is 1% greater than the national average (four previous 24-month period); or</a:t>
            </a:r>
          </a:p>
          <a:p>
            <a:pPr lvl="2"/>
            <a:r>
              <a:rPr lang="en-US" dirty="0" smtClean="0"/>
              <a:t>Per capita income that is 80% or less the national average; or</a:t>
            </a:r>
          </a:p>
          <a:p>
            <a:pPr lvl="2"/>
            <a:r>
              <a:rPr lang="en-US" dirty="0" smtClean="0"/>
              <a:t>A “special need” as determined by the EDA.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8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 Economic Development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Public Works / Economic </a:t>
            </a:r>
            <a:r>
              <a:rPr lang="en-US" u="sng" dirty="0" smtClean="0"/>
              <a:t>Adjustment</a:t>
            </a:r>
          </a:p>
          <a:p>
            <a:pPr marL="0" indent="0">
              <a:buNone/>
            </a:pPr>
            <a:r>
              <a:rPr lang="en-US" sz="2800" u="sng" dirty="0" smtClean="0"/>
              <a:t>Dollars and Cents</a:t>
            </a:r>
            <a:endParaRPr lang="en-US" sz="2800" u="sng" dirty="0"/>
          </a:p>
          <a:p>
            <a:pPr lvl="1"/>
            <a:r>
              <a:rPr lang="en-US" sz="2400" dirty="0" smtClean="0"/>
              <a:t>Approximately $150 million for FY2014</a:t>
            </a:r>
          </a:p>
          <a:p>
            <a:pPr lvl="1"/>
            <a:r>
              <a:rPr lang="en-US" sz="2400" dirty="0" smtClean="0"/>
              <a:t>Application for FY15 being accepted until November</a:t>
            </a:r>
          </a:p>
          <a:p>
            <a:pPr lvl="1"/>
            <a:r>
              <a:rPr lang="en-US" sz="2400" dirty="0" smtClean="0"/>
              <a:t>Matching Requirement, sliding scale 50-80%; dependent on “distressed communities” rating</a:t>
            </a:r>
          </a:p>
          <a:p>
            <a:pPr lvl="1"/>
            <a:r>
              <a:rPr lang="en-US" sz="2400" dirty="0" smtClean="0"/>
              <a:t>Typical award $200,000 to $1 million</a:t>
            </a:r>
          </a:p>
          <a:p>
            <a:pPr lvl="1"/>
            <a:endParaRPr lang="en-US" sz="1400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8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/>
              <a:t>Act 13 was established to provide funding to local and state entities within Pennsylvania for specific eligible activities.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Established funding for Counties and Municipalities with wells; </a:t>
            </a:r>
          </a:p>
          <a:p>
            <a:pPr lvl="1"/>
            <a:r>
              <a:rPr lang="en-US" dirty="0" smtClean="0"/>
              <a:t>Unconventional Gas Well Fund; and those without</a:t>
            </a:r>
          </a:p>
          <a:p>
            <a:pPr lvl="1"/>
            <a:r>
              <a:rPr lang="en-US" dirty="0" smtClean="0"/>
              <a:t>Marcellus Legacy Fund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1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r>
              <a:rPr lang="en-US" dirty="0" smtClean="0"/>
              <a:t>Act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/>
          <a:lstStyle/>
          <a:p>
            <a:pPr marL="457200" lvl="1" indent="0">
              <a:buNone/>
            </a:pPr>
            <a:r>
              <a:rPr lang="en-US" u="sng" dirty="0" smtClean="0"/>
              <a:t>Unconventional Gas Well Fund</a:t>
            </a:r>
          </a:p>
          <a:p>
            <a:pPr lvl="1"/>
            <a:r>
              <a:rPr lang="en-US" sz="2000" dirty="0" smtClean="0"/>
              <a:t>Construction / Repair or infrastructure</a:t>
            </a:r>
          </a:p>
          <a:p>
            <a:pPr lvl="1"/>
            <a:r>
              <a:rPr lang="en-US" sz="2000" dirty="0" smtClean="0"/>
              <a:t>Emergency Preparedness</a:t>
            </a:r>
          </a:p>
          <a:p>
            <a:pPr lvl="1"/>
            <a:r>
              <a:rPr lang="en-US" sz="2000" dirty="0" smtClean="0"/>
              <a:t>Environmental Programs</a:t>
            </a:r>
          </a:p>
          <a:p>
            <a:pPr lvl="1"/>
            <a:r>
              <a:rPr lang="en-US" sz="2000" dirty="0" smtClean="0"/>
              <a:t>Preservation of waters</a:t>
            </a:r>
          </a:p>
          <a:p>
            <a:pPr lvl="1"/>
            <a:r>
              <a:rPr lang="en-US" sz="2000" dirty="0" smtClean="0"/>
              <a:t>Tax reductions</a:t>
            </a:r>
          </a:p>
          <a:p>
            <a:pPr lvl="1"/>
            <a:r>
              <a:rPr lang="en-US" sz="2000" dirty="0" smtClean="0"/>
              <a:t>Programs to increase affordable housing</a:t>
            </a:r>
          </a:p>
          <a:p>
            <a:pPr lvl="1"/>
            <a:r>
              <a:rPr lang="en-US" sz="2000" dirty="0" smtClean="0"/>
              <a:t>Records management, GIS, and IT</a:t>
            </a:r>
          </a:p>
          <a:p>
            <a:pPr lvl="1"/>
            <a:r>
              <a:rPr lang="en-US" sz="2000" dirty="0" smtClean="0"/>
              <a:t>Delivery of social services</a:t>
            </a:r>
          </a:p>
          <a:p>
            <a:pPr lvl="1"/>
            <a:r>
              <a:rPr lang="en-US" sz="2000" dirty="0" smtClean="0"/>
              <a:t>Judicial services</a:t>
            </a:r>
          </a:p>
          <a:p>
            <a:pPr lvl="1"/>
            <a:r>
              <a:rPr lang="en-US" sz="2000" dirty="0" smtClean="0"/>
              <a:t>Capital reserve</a:t>
            </a:r>
          </a:p>
          <a:p>
            <a:pPr lvl="1"/>
            <a:r>
              <a:rPr lang="en-US" sz="2000" dirty="0" smtClean="0"/>
              <a:t>Career and technical centers for training of workers in oil and gas</a:t>
            </a:r>
          </a:p>
          <a:p>
            <a:pPr lvl="1"/>
            <a:r>
              <a:rPr lang="en-US" sz="2000" dirty="0" smtClean="0"/>
              <a:t>Local planning initiatives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58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pPr marL="457200" lvl="1" indent="0">
              <a:buNone/>
            </a:pPr>
            <a:r>
              <a:rPr lang="en-US" u="sng" dirty="0" smtClean="0"/>
              <a:t>Marcellus Legacy Fund </a:t>
            </a:r>
          </a:p>
          <a:p>
            <a:pPr lvl="1"/>
            <a:r>
              <a:rPr lang="en-US" dirty="0" smtClean="0"/>
              <a:t>Acid mine drainage issues</a:t>
            </a:r>
            <a:endParaRPr lang="en-US" dirty="0"/>
          </a:p>
          <a:p>
            <a:pPr lvl="1"/>
            <a:r>
              <a:rPr lang="en-US" dirty="0" smtClean="0"/>
              <a:t>Orphan or abandoned oil and gas well closure</a:t>
            </a:r>
          </a:p>
          <a:p>
            <a:pPr lvl="1"/>
            <a:r>
              <a:rPr lang="en-US" dirty="0" smtClean="0"/>
              <a:t>Complying with PA Sewage Facilities Act</a:t>
            </a:r>
          </a:p>
          <a:p>
            <a:pPr lvl="1"/>
            <a:r>
              <a:rPr lang="en-US" dirty="0" smtClean="0"/>
              <a:t>Planning, acquisition, development and rehab and repair of greenways, recreational trails, open space and parks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7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States Department of Agriculture</a:t>
            </a:r>
          </a:p>
          <a:p>
            <a:r>
              <a:rPr lang="en-US" dirty="0" smtClean="0"/>
              <a:t>Pennsylvania Department of Conservation of Natural Resources</a:t>
            </a:r>
          </a:p>
          <a:p>
            <a:r>
              <a:rPr lang="en-US" dirty="0" smtClean="0"/>
              <a:t>Private Entities</a:t>
            </a:r>
          </a:p>
        </p:txBody>
      </p:sp>
    </p:spTree>
    <p:extLst>
      <p:ext uri="{BB962C8B-B14F-4D97-AF65-F5344CB8AC3E}">
        <p14:creationId xmlns:p14="http://schemas.microsoft.com/office/powerpoint/2010/main" val="21168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Pennsylvania Department of Conservation of Natural Resources</a:t>
            </a:r>
          </a:p>
          <a:p>
            <a:pPr lvl="1"/>
            <a:r>
              <a:rPr lang="en-US" dirty="0" smtClean="0"/>
              <a:t>Community Conservation Partnership Program (C2P2)</a:t>
            </a:r>
          </a:p>
          <a:p>
            <a:pPr lvl="1"/>
            <a:r>
              <a:rPr lang="en-US" dirty="0" smtClean="0"/>
              <a:t>Recreational in nature, parks, open space, trails, equipment, etc.</a:t>
            </a:r>
          </a:p>
          <a:p>
            <a:pPr lvl="1"/>
            <a:r>
              <a:rPr lang="en-US" dirty="0" smtClean="0"/>
              <a:t>Grants typically range from $10,000 - $120,000</a:t>
            </a:r>
          </a:p>
          <a:p>
            <a:pPr lvl="1"/>
            <a:r>
              <a:rPr lang="en-US" dirty="0" smtClean="0"/>
              <a:t>Require 50% matching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286000"/>
            <a:ext cx="6740829" cy="16002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  <a:p>
            <a:pPr algn="ctr" eaLnBrk="1" hangingPunct="1"/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44609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Technical Excellence     Practical Experience     Client Responsiveness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" name="Picture 4" descr="^ LANGAN_logo_rgb USE THIS (300dpi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53"/>
          <a:stretch>
            <a:fillRect/>
          </a:stretch>
        </p:blipFill>
        <p:spPr bwMode="auto">
          <a:xfrm>
            <a:off x="1879975" y="2057400"/>
            <a:ext cx="5511425" cy="138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09800" y="4114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</a:t>
            </a:r>
          </a:p>
          <a:p>
            <a:r>
              <a:rPr lang="en-US" dirty="0" smtClean="0"/>
              <a:t>Greg Firely</a:t>
            </a:r>
          </a:p>
          <a:p>
            <a:r>
              <a:rPr lang="en-US" dirty="0" smtClean="0"/>
              <a:t>215-850-0009</a:t>
            </a:r>
          </a:p>
          <a:p>
            <a:r>
              <a:rPr lang="en-US" dirty="0" smtClean="0"/>
              <a:t>gfirely@langan.com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Grant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U.S. EPA</a:t>
            </a:r>
          </a:p>
          <a:p>
            <a:pPr lvl="1"/>
            <a:r>
              <a:rPr lang="en-US" dirty="0" smtClean="0"/>
              <a:t>Available Annually</a:t>
            </a:r>
          </a:p>
          <a:p>
            <a:pPr lvl="1"/>
            <a:r>
              <a:rPr lang="en-US" dirty="0" smtClean="0"/>
              <a:t>Nation wide competition</a:t>
            </a:r>
          </a:p>
          <a:p>
            <a:pPr lvl="1"/>
            <a:r>
              <a:rPr lang="en-US" dirty="0" smtClean="0"/>
              <a:t>$70 million set aside this fiscal year for brownfield grants </a:t>
            </a:r>
          </a:p>
          <a:p>
            <a:pPr lvl="1"/>
            <a:r>
              <a:rPr lang="en-US" dirty="0" smtClean="0"/>
              <a:t>1 in 4 grants are awarded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Brownfields Grant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Assessments </a:t>
            </a:r>
          </a:p>
          <a:p>
            <a:r>
              <a:rPr lang="en-US" dirty="0" smtClean="0"/>
              <a:t>Cleanup</a:t>
            </a:r>
          </a:p>
          <a:p>
            <a:r>
              <a:rPr lang="en-US" dirty="0" smtClean="0"/>
              <a:t>Revolving Loan Funds</a:t>
            </a:r>
          </a:p>
          <a:p>
            <a:r>
              <a:rPr lang="en-US" dirty="0" smtClean="0"/>
              <a:t>Multi Purpose</a:t>
            </a:r>
          </a:p>
          <a:p>
            <a:r>
              <a:rPr lang="en-US" dirty="0" smtClean="0"/>
              <a:t>Area Wide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Brownfields Grant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Focus on the re-use and redevelopment of brownfields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4" descr="http://www.snowdragon.org/explore/moffat/moffat0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426002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2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EPA Brownfield Assessment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Eligibility – Government and Quasi-Governmental entities (Redevelopment Authorities)</a:t>
            </a:r>
          </a:p>
          <a:p>
            <a:r>
              <a:rPr lang="en-US" sz="2800" dirty="0" smtClean="0"/>
              <a:t>Ownership Not Required – Must have access to site</a:t>
            </a:r>
          </a:p>
          <a:p>
            <a:r>
              <a:rPr lang="en-US" sz="2800" dirty="0"/>
              <a:t>Superfund NPL sites and federally owned land/facilities (DOD) are not eligible.  FUDS are.</a:t>
            </a:r>
            <a:endParaRPr lang="en-US" sz="2800" dirty="0" smtClean="0"/>
          </a:p>
          <a:p>
            <a:r>
              <a:rPr lang="en-US" sz="2800" dirty="0" smtClean="0"/>
              <a:t>Petroleum and/or Hazardous Substances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EPA Brownfield Assessment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Site-Specific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Placeholder 4"/>
          <p:cNvPicPr>
            <a:picLocks/>
          </p:cNvPicPr>
          <p:nvPr/>
        </p:nvPicPr>
        <p:blipFill>
          <a:blip r:embed="rId2" cstate="print"/>
          <a:srcRect l="6759" r="6759"/>
          <a:stretch>
            <a:fillRect/>
          </a:stretch>
        </p:blipFill>
        <p:spPr bwMode="auto">
          <a:xfrm>
            <a:off x="19050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4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EPA Brownfield Assessment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Wide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\\langan.com\data\DT\other\TYates\BCR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91467" cy="41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EPA Brownfield Assessment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Available Funding </a:t>
            </a:r>
          </a:p>
          <a:p>
            <a:pPr marL="457200" lvl="1" indent="0">
              <a:buNone/>
            </a:pPr>
            <a:r>
              <a:rPr lang="en-US" dirty="0" smtClean="0"/>
              <a:t>Community Wide Grants 	</a:t>
            </a:r>
          </a:p>
          <a:p>
            <a:pPr lvl="1">
              <a:buFontTx/>
              <a:buChar char="-"/>
            </a:pPr>
            <a:r>
              <a:rPr lang="en-US" dirty="0" smtClean="0"/>
              <a:t>Hazardous Substances		$200,000</a:t>
            </a:r>
          </a:p>
          <a:p>
            <a:pPr lvl="1">
              <a:buFontTx/>
              <a:buChar char="-"/>
            </a:pPr>
            <a:r>
              <a:rPr lang="en-US" dirty="0" smtClean="0"/>
              <a:t>Petroleum Substances		$200,000</a:t>
            </a:r>
          </a:p>
          <a:p>
            <a:pPr lvl="1">
              <a:buFontTx/>
              <a:buChar char="-"/>
            </a:pPr>
            <a:r>
              <a:rPr lang="en-US" dirty="0" smtClean="0"/>
              <a:t>Site Specific 			$350,000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Coalition 				$1,000,000</a:t>
            </a:r>
          </a:p>
        </p:txBody>
      </p:sp>
    </p:spTree>
    <p:extLst>
      <p:ext uri="{BB962C8B-B14F-4D97-AF65-F5344CB8AC3E}">
        <p14:creationId xmlns:p14="http://schemas.microsoft.com/office/powerpoint/2010/main" val="24276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754</Words>
  <Application>Microsoft Office PowerPoint</Application>
  <PresentationFormat>On-screen Show (4:3)</PresentationFormat>
  <Paragraphs>163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Federal Grant Programs</vt:lpstr>
      <vt:lpstr>U.S. EPA Brownfields Grant Programs</vt:lpstr>
      <vt:lpstr>U.S. EPA Brownfields Grant Program</vt:lpstr>
      <vt:lpstr>U.S. EPA Brownfield Assessment Grants</vt:lpstr>
      <vt:lpstr>U.S. EPA Brownfield Assessment Grants</vt:lpstr>
      <vt:lpstr>U.S. EPA Brownfield Assessment Grants</vt:lpstr>
      <vt:lpstr>U.S. EPA Brownfield Assessment Grants</vt:lpstr>
      <vt:lpstr>U.S. EPA Brownfield Assessment Grants</vt:lpstr>
      <vt:lpstr>U.S. EPA Brownfield Cleanup Grants</vt:lpstr>
      <vt:lpstr>U.S. EPA Brownfield Cleanup Grants</vt:lpstr>
      <vt:lpstr>U.S. EPA Brownfields Revolving Loan Fund (RLF)</vt:lpstr>
      <vt:lpstr>U.S. EPA Brownfields Multi-Purpose Grant</vt:lpstr>
      <vt:lpstr>U.S. EPA Brownfields Area Wide Planning Grant </vt:lpstr>
      <vt:lpstr>U.S. EPA Brownfields Grants  In action</vt:lpstr>
      <vt:lpstr>Taylor Borough</vt:lpstr>
      <vt:lpstr>US EPA Brownfield Grant Program</vt:lpstr>
      <vt:lpstr>United State Economic Development Administration</vt:lpstr>
      <vt:lpstr>United State Economic Development Administration</vt:lpstr>
      <vt:lpstr>United State Economic Development Administration</vt:lpstr>
      <vt:lpstr>United State Economic Development Administration</vt:lpstr>
      <vt:lpstr>Act 13</vt:lpstr>
      <vt:lpstr>Act 13</vt:lpstr>
      <vt:lpstr>Act 13</vt:lpstr>
      <vt:lpstr>Additional Resources</vt:lpstr>
      <vt:lpstr>Additional Resources</vt:lpstr>
      <vt:lpstr>PowerPoint Presentation</vt:lpstr>
    </vt:vector>
  </TitlesOfParts>
  <Company>Langan Engineering &amp; Environmental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Gallopo</dc:creator>
  <cp:lastModifiedBy>Build</cp:lastModifiedBy>
  <cp:revision>412</cp:revision>
  <cp:lastPrinted>2014-03-12T13:24:36Z</cp:lastPrinted>
  <dcterms:created xsi:type="dcterms:W3CDTF">2009-10-29T19:31:07Z</dcterms:created>
  <dcterms:modified xsi:type="dcterms:W3CDTF">2014-03-17T17:23:26Z</dcterms:modified>
</cp:coreProperties>
</file>