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8" r:id="rId1"/>
    <p:sldMasterId id="2147483691" r:id="rId2"/>
  </p:sldMasterIdLst>
  <p:notesMasterIdLst>
    <p:notesMasterId r:id="rId20"/>
  </p:notesMasterIdLst>
  <p:sldIdLst>
    <p:sldId id="413" r:id="rId3"/>
    <p:sldId id="358" r:id="rId4"/>
    <p:sldId id="339" r:id="rId5"/>
    <p:sldId id="397" r:id="rId6"/>
    <p:sldId id="348" r:id="rId7"/>
    <p:sldId id="345" r:id="rId8"/>
    <p:sldId id="377" r:id="rId9"/>
    <p:sldId id="353" r:id="rId10"/>
    <p:sldId id="370" r:id="rId11"/>
    <p:sldId id="412" r:id="rId12"/>
    <p:sldId id="371" r:id="rId13"/>
    <p:sldId id="373" r:id="rId14"/>
    <p:sldId id="372" r:id="rId15"/>
    <p:sldId id="374" r:id="rId16"/>
    <p:sldId id="415" r:id="rId17"/>
    <p:sldId id="419" r:id="rId18"/>
    <p:sldId id="418" r:id="rId19"/>
  </p:sldIdLst>
  <p:sldSz cx="12192000" cy="6858000"/>
  <p:notesSz cx="7010400" cy="12039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89A4A7"/>
    <a:srgbClr val="0033CC"/>
    <a:srgbClr val="006600"/>
    <a:srgbClr val="2E437D"/>
    <a:srgbClr val="2F5C9A"/>
    <a:srgbClr val="304381"/>
    <a:srgbClr val="2C407D"/>
    <a:srgbClr val="363035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99" autoAdjust="0"/>
    <p:restoredTop sz="64409" autoAdjust="0"/>
  </p:normalViewPr>
  <p:slideViewPr>
    <p:cSldViewPr snapToGrid="0">
      <p:cViewPr varScale="1">
        <p:scale>
          <a:sx n="66" d="100"/>
          <a:sy n="66" d="100"/>
        </p:scale>
        <p:origin x="1938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3900" y="-138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845776" cy="63881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2412722" y="0"/>
            <a:ext cx="1845776" cy="63881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ED22372-A6BD-4B8E-8AE4-8B63E72EAAB2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1689100" y="1592263"/>
            <a:ext cx="7637463" cy="42973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25948" y="6127291"/>
            <a:ext cx="3407587" cy="501323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2093215"/>
            <a:ext cx="1845776" cy="63881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412722" y="12093215"/>
            <a:ext cx="1845776" cy="63881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29ACAD4-8CA5-483D-A232-78590D312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804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3543300" y="3001963"/>
            <a:ext cx="14411325" cy="8107362"/>
          </a:xfrm>
          <a:ln/>
        </p:spPr>
      </p:sp>
      <p:sp>
        <p:nvSpPr>
          <p:cNvPr id="798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200" dirty="0"/>
          </a:p>
        </p:txBody>
      </p:sp>
      <p:sp>
        <p:nvSpPr>
          <p:cNvPr id="798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472356">
              <a:defRPr/>
            </a:pPr>
            <a:fld id="{42DCFAED-0B01-4593-BD91-FD316EFBC181}" type="slidenum">
              <a:rPr lang="en-US" sz="2800" kern="0">
                <a:solidFill>
                  <a:prstClr val="black"/>
                </a:solidFill>
                <a:latin typeface="Calibri"/>
              </a:rPr>
              <a:pPr defTabSz="1472356">
                <a:defRPr/>
              </a:pPr>
              <a:t>1</a:t>
            </a:fld>
            <a:endParaRPr lang="en-US" sz="2800" kern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35907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689100" y="1592263"/>
            <a:ext cx="7637463" cy="42973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2349985">
              <a:defRPr/>
            </a:pPr>
            <a:endParaRPr 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9ACAD4-8CA5-483D-A232-78590D3120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44622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689100" y="1592263"/>
            <a:ext cx="7637463" cy="42973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sng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9ACAD4-8CA5-483D-A232-78590D3120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90453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689100" y="1592263"/>
            <a:ext cx="7637463" cy="42973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2349985">
              <a:spcBef>
                <a:spcPct val="20000"/>
              </a:spcBef>
              <a:spcAft>
                <a:spcPct val="0"/>
              </a:spcAft>
              <a:defRPr/>
            </a:pPr>
            <a:endParaRPr lang="en-US" b="1" u="sng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9ACAD4-8CA5-483D-A232-78590D3120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92005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689100" y="1592263"/>
            <a:ext cx="7637463" cy="42973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  <a:spcAft>
                <a:spcPct val="0"/>
              </a:spcAft>
              <a:defRPr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9ACAD4-8CA5-483D-A232-78590D3120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50387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689100" y="1592263"/>
            <a:ext cx="7637463" cy="42973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2349985">
              <a:defRPr/>
            </a:pPr>
            <a:endParaRPr 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9ACAD4-8CA5-483D-A232-78590D3120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36319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3543300" y="3001963"/>
            <a:ext cx="14411325" cy="8107362"/>
          </a:xfrm>
          <a:ln/>
        </p:spPr>
      </p:sp>
      <p:sp>
        <p:nvSpPr>
          <p:cNvPr id="798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200" dirty="0"/>
          </a:p>
          <a:p>
            <a:endParaRPr lang="en-US" sz="1200" dirty="0"/>
          </a:p>
        </p:txBody>
      </p:sp>
      <p:sp>
        <p:nvSpPr>
          <p:cNvPr id="798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472356">
              <a:defRPr/>
            </a:pPr>
            <a:fld id="{42DCFAED-0B01-4593-BD91-FD316EFBC181}" type="slidenum">
              <a:rPr lang="en-US" sz="2800" kern="0">
                <a:solidFill>
                  <a:prstClr val="black"/>
                </a:solidFill>
                <a:latin typeface="Calibri"/>
              </a:rPr>
              <a:pPr defTabSz="1472356">
                <a:defRPr/>
              </a:pPr>
              <a:t>15</a:t>
            </a:fld>
            <a:endParaRPr lang="en-US" sz="2800" kern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64595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3543300" y="3001963"/>
            <a:ext cx="14411325" cy="8107362"/>
          </a:xfrm>
          <a:ln/>
        </p:spPr>
      </p:sp>
      <p:sp>
        <p:nvSpPr>
          <p:cNvPr id="798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200" dirty="0"/>
          </a:p>
        </p:txBody>
      </p:sp>
      <p:sp>
        <p:nvSpPr>
          <p:cNvPr id="798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472356">
              <a:defRPr/>
            </a:pPr>
            <a:fld id="{42DCFAED-0B01-4593-BD91-FD316EFBC181}" type="slidenum">
              <a:rPr lang="en-US" sz="2800" kern="0">
                <a:solidFill>
                  <a:prstClr val="black"/>
                </a:solidFill>
                <a:latin typeface="Calibri"/>
              </a:rPr>
              <a:pPr defTabSz="1472356">
                <a:defRPr/>
              </a:pPr>
              <a:t>16</a:t>
            </a:fld>
            <a:endParaRPr lang="en-US" sz="2800" kern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42706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689100" y="1592263"/>
            <a:ext cx="7637463" cy="42973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2349985">
              <a:defRPr/>
            </a:pPr>
            <a:endParaRPr 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9ACAD4-8CA5-483D-A232-78590D3120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5176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689100" y="1592263"/>
            <a:ext cx="7637463" cy="42973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2349985"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9ACAD4-8CA5-483D-A232-78590D3120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0678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689100" y="1592263"/>
            <a:ext cx="7637463" cy="42973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2349985">
              <a:defRPr/>
            </a:pPr>
            <a:endParaRPr lang="en-US" sz="1200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9ACAD4-8CA5-483D-A232-78590D3120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144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689100" y="1592263"/>
            <a:ext cx="7637463" cy="42973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2349985">
              <a:defRPr/>
            </a:pPr>
            <a:endParaRPr lang="en-US" sz="1200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9ACAD4-8CA5-483D-A232-78590D3120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7005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689100" y="1592263"/>
            <a:ext cx="7637463" cy="42973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2349985">
              <a:defRPr/>
            </a:pPr>
            <a:endParaRPr lang="en-US" sz="1200" dirty="0"/>
          </a:p>
          <a:p>
            <a:pPr defTabSz="2349985">
              <a:defRPr/>
            </a:pPr>
            <a:endParaRPr 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9ACAD4-8CA5-483D-A232-78590D3120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2371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689100" y="1592263"/>
            <a:ext cx="7637463" cy="42973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2349985"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9ACAD4-8CA5-483D-A232-78590D3120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9327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689100" y="1592263"/>
            <a:ext cx="7637463" cy="42973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9ACAD4-8CA5-483D-A232-78590D3120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54196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689100" y="1592263"/>
            <a:ext cx="7637463" cy="42973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2349985"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9ACAD4-8CA5-483D-A232-78590D3120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08516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689100" y="1592263"/>
            <a:ext cx="7637463" cy="42973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2349985">
              <a:defRPr/>
            </a:pPr>
            <a:endParaRPr 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9ACAD4-8CA5-483D-A232-78590D3120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1682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35" indent="0" algn="ctr">
              <a:buNone/>
              <a:defRPr/>
            </a:lvl2pPr>
            <a:lvl3pPr marL="914273" indent="0" algn="ctr">
              <a:buNone/>
              <a:defRPr/>
            </a:lvl3pPr>
            <a:lvl4pPr marL="1371408" indent="0" algn="ctr">
              <a:buNone/>
              <a:defRPr/>
            </a:lvl4pPr>
            <a:lvl5pPr marL="1828546" indent="0" algn="ctr">
              <a:buNone/>
              <a:defRPr/>
            </a:lvl5pPr>
            <a:lvl6pPr marL="2285683" indent="0" algn="ctr">
              <a:buNone/>
              <a:defRPr/>
            </a:lvl6pPr>
            <a:lvl7pPr marL="2742818" indent="0" algn="ctr">
              <a:buNone/>
              <a:defRPr/>
            </a:lvl7pPr>
            <a:lvl8pPr marL="3199955" indent="0" algn="ctr">
              <a:buNone/>
              <a:defRPr/>
            </a:lvl8pPr>
            <a:lvl9pPr marL="3657091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22D1B-76EF-4C75-BAF4-1C2FE3DA9B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662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F10BC-546A-43A7-AAFC-83CE3761B1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511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4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4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C5FAE-BCE9-4908-B470-6C91925A739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491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34F23-C501-489C-A179-2CCD04663F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07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9867" y="1628783"/>
            <a:ext cx="10363200" cy="1241425"/>
          </a:xfrm>
          <a:noFill/>
        </p:spPr>
        <p:txBody>
          <a:bodyPr/>
          <a:lstStyle>
            <a:lvl1pPr>
              <a:defRPr b="1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42584" y="4329633"/>
            <a:ext cx="8534400" cy="7620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5" name="Picture 7" descr="\\pa.lcl\epshares\LogoTemplates\DEP PowerPoint headers\waterwayswetlands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424" y="-1"/>
            <a:ext cx="11903241" cy="124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66337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55995" indent="-213112">
              <a:buFont typeface="Courier New" panose="02070309020205020404" pitchFamily="49" charset="0"/>
              <a:buChar char="o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4647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8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21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853" indent="0">
              <a:buNone/>
              <a:defRPr sz="1351"/>
            </a:lvl2pPr>
            <a:lvl3pPr marL="685706" indent="0">
              <a:buNone/>
              <a:defRPr sz="1200"/>
            </a:lvl3pPr>
            <a:lvl4pPr marL="1028557" indent="0">
              <a:buNone/>
              <a:defRPr sz="1051"/>
            </a:lvl4pPr>
            <a:lvl5pPr marL="1371410" indent="0">
              <a:buNone/>
              <a:defRPr sz="1051"/>
            </a:lvl5pPr>
            <a:lvl6pPr marL="1714262" indent="0">
              <a:buNone/>
              <a:defRPr sz="1051"/>
            </a:lvl6pPr>
            <a:lvl7pPr marL="2057115" indent="0">
              <a:buNone/>
              <a:defRPr sz="1051"/>
            </a:lvl7pPr>
            <a:lvl8pPr marL="2399967" indent="0">
              <a:buNone/>
              <a:defRPr sz="1051"/>
            </a:lvl8pPr>
            <a:lvl9pPr marL="2742818" indent="0">
              <a:buNone/>
              <a:defRPr sz="10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8130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458920"/>
            <a:ext cx="5537200" cy="490537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1458920"/>
            <a:ext cx="5537200" cy="490537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68813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242"/>
            <a:ext cx="10972800" cy="107817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3" indent="0">
              <a:buNone/>
              <a:defRPr sz="1500" b="1"/>
            </a:lvl2pPr>
            <a:lvl3pPr marL="685706" indent="0">
              <a:buNone/>
              <a:defRPr sz="1351" b="1"/>
            </a:lvl3pPr>
            <a:lvl4pPr marL="1028557" indent="0">
              <a:buNone/>
              <a:defRPr sz="1200" b="1"/>
            </a:lvl4pPr>
            <a:lvl5pPr marL="1371410" indent="0">
              <a:buNone/>
              <a:defRPr sz="1200" b="1"/>
            </a:lvl5pPr>
            <a:lvl6pPr marL="1714262" indent="0">
              <a:buNone/>
              <a:defRPr sz="1200" b="1"/>
            </a:lvl6pPr>
            <a:lvl7pPr marL="2057115" indent="0">
              <a:buNone/>
              <a:defRPr sz="1200" b="1"/>
            </a:lvl7pPr>
            <a:lvl8pPr marL="2399967" indent="0">
              <a:buNone/>
              <a:defRPr sz="1200" b="1"/>
            </a:lvl8pPr>
            <a:lvl9pPr marL="274281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1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3" indent="0">
              <a:buNone/>
              <a:defRPr sz="1500" b="1"/>
            </a:lvl2pPr>
            <a:lvl3pPr marL="685706" indent="0">
              <a:buNone/>
              <a:defRPr sz="1351" b="1"/>
            </a:lvl3pPr>
            <a:lvl4pPr marL="1028557" indent="0">
              <a:buNone/>
              <a:defRPr sz="1200" b="1"/>
            </a:lvl4pPr>
            <a:lvl5pPr marL="1371410" indent="0">
              <a:buNone/>
              <a:defRPr sz="1200" b="1"/>
            </a:lvl5pPr>
            <a:lvl6pPr marL="1714262" indent="0">
              <a:buNone/>
              <a:defRPr sz="1200" b="1"/>
            </a:lvl6pPr>
            <a:lvl7pPr marL="2057115" indent="0">
              <a:buNone/>
              <a:defRPr sz="1200" b="1"/>
            </a:lvl7pPr>
            <a:lvl8pPr marL="2399967" indent="0">
              <a:buNone/>
              <a:defRPr sz="1200" b="1"/>
            </a:lvl8pPr>
            <a:lvl9pPr marL="274281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6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1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0718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03599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8804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DF085-7753-4199-8212-CDB6852381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3172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382138"/>
            <a:ext cx="4011084" cy="1052963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368497"/>
            <a:ext cx="6815667" cy="575767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051"/>
            </a:lvl1pPr>
            <a:lvl2pPr marL="342853" indent="0">
              <a:buNone/>
              <a:defRPr sz="900"/>
            </a:lvl2pPr>
            <a:lvl3pPr marL="685706" indent="0">
              <a:buNone/>
              <a:defRPr sz="751"/>
            </a:lvl3pPr>
            <a:lvl4pPr marL="1028557" indent="0">
              <a:buNone/>
              <a:defRPr sz="675"/>
            </a:lvl4pPr>
            <a:lvl5pPr marL="1371410" indent="0">
              <a:buNone/>
              <a:defRPr sz="675"/>
            </a:lvl5pPr>
            <a:lvl6pPr marL="1714262" indent="0">
              <a:buNone/>
              <a:defRPr sz="675"/>
            </a:lvl6pPr>
            <a:lvl7pPr marL="2057115" indent="0">
              <a:buNone/>
              <a:defRPr sz="675"/>
            </a:lvl7pPr>
            <a:lvl8pPr marL="2399967" indent="0">
              <a:buNone/>
              <a:defRPr sz="675"/>
            </a:lvl8pPr>
            <a:lvl9pPr marL="2742818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97094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853" indent="0">
              <a:buNone/>
              <a:defRPr sz="2100"/>
            </a:lvl2pPr>
            <a:lvl3pPr marL="685706" indent="0">
              <a:buNone/>
              <a:defRPr sz="1800"/>
            </a:lvl3pPr>
            <a:lvl4pPr marL="1028557" indent="0">
              <a:buNone/>
              <a:defRPr sz="1500"/>
            </a:lvl4pPr>
            <a:lvl5pPr marL="1371410" indent="0">
              <a:buNone/>
              <a:defRPr sz="1500"/>
            </a:lvl5pPr>
            <a:lvl6pPr marL="1714262" indent="0">
              <a:buNone/>
              <a:defRPr sz="1500"/>
            </a:lvl6pPr>
            <a:lvl7pPr marL="2057115" indent="0">
              <a:buNone/>
              <a:defRPr sz="1500"/>
            </a:lvl7pPr>
            <a:lvl8pPr marL="2399967" indent="0">
              <a:buNone/>
              <a:defRPr sz="1500"/>
            </a:lvl8pPr>
            <a:lvl9pPr marL="2742818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051"/>
            </a:lvl1pPr>
            <a:lvl2pPr marL="342853" indent="0">
              <a:buNone/>
              <a:defRPr sz="900"/>
            </a:lvl2pPr>
            <a:lvl3pPr marL="685706" indent="0">
              <a:buNone/>
              <a:defRPr sz="751"/>
            </a:lvl3pPr>
            <a:lvl4pPr marL="1028557" indent="0">
              <a:buNone/>
              <a:defRPr sz="675"/>
            </a:lvl4pPr>
            <a:lvl5pPr marL="1371410" indent="0">
              <a:buNone/>
              <a:defRPr sz="675"/>
            </a:lvl5pPr>
            <a:lvl6pPr marL="1714262" indent="0">
              <a:buNone/>
              <a:defRPr sz="675"/>
            </a:lvl6pPr>
            <a:lvl7pPr marL="2057115" indent="0">
              <a:buNone/>
              <a:defRPr sz="675"/>
            </a:lvl7pPr>
            <a:lvl8pPr marL="2399967" indent="0">
              <a:buNone/>
              <a:defRPr sz="675"/>
            </a:lvl8pPr>
            <a:lvl9pPr marL="2742818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98144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2068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228600"/>
            <a:ext cx="2895600" cy="61356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8483600" cy="61356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30009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603" y="368490"/>
            <a:ext cx="11582400" cy="88656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06400" y="1458920"/>
            <a:ext cx="5537200" cy="4905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1458920"/>
            <a:ext cx="5537200" cy="4905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669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09434"/>
            <a:ext cx="11582400" cy="7637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06400" y="1458920"/>
            <a:ext cx="5537200" cy="4905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46800" y="1458921"/>
            <a:ext cx="5537200" cy="23764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46800" y="3987800"/>
            <a:ext cx="5537200" cy="23764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04841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4800" y="228600"/>
            <a:ext cx="11582400" cy="6135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681159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3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853" indent="0" algn="ctr">
              <a:buNone/>
              <a:defRPr/>
            </a:lvl2pPr>
            <a:lvl3pPr marL="685706" indent="0" algn="ctr">
              <a:buNone/>
              <a:defRPr/>
            </a:lvl3pPr>
            <a:lvl4pPr marL="1028557" indent="0" algn="ctr">
              <a:buNone/>
              <a:defRPr/>
            </a:lvl4pPr>
            <a:lvl5pPr marL="1371410" indent="0" algn="ctr">
              <a:buNone/>
              <a:defRPr/>
            </a:lvl5pPr>
            <a:lvl6pPr marL="1714262" indent="0" algn="ctr">
              <a:buNone/>
              <a:defRPr/>
            </a:lvl6pPr>
            <a:lvl7pPr marL="2057115" indent="0" algn="ctr">
              <a:buNone/>
              <a:defRPr/>
            </a:lvl7pPr>
            <a:lvl8pPr marL="2399967" indent="0" algn="ctr">
              <a:buNone/>
              <a:defRPr/>
            </a:lvl8pPr>
            <a:lvl9pPr marL="274281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285027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68308"/>
            <a:ext cx="11582400" cy="944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06400" y="1458920"/>
            <a:ext cx="5537200" cy="4905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46800" y="1458920"/>
            <a:ext cx="5537200" cy="4905375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091652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382138"/>
            <a:ext cx="10972800" cy="1035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96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96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 lIns="91432" tIns="45716" rIns="91432" bIns="45716"/>
          <a:lstStyle>
            <a:lvl1pPr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 lIns="91432" tIns="45716" rIns="91432" bIns="45716"/>
          <a:lstStyle>
            <a:lvl1pPr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lIns="91432" tIns="45716" rIns="91432" bIns="45716"/>
          <a:lstStyle>
            <a:lvl1pPr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EB9BEE-1044-4605-9EED-84B11B95506E}" type="slidenum">
              <a:rPr lang="en-US">
                <a:solidFill>
                  <a:srgbClr val="000066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957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6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9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5" indent="0">
              <a:buNone/>
              <a:defRPr sz="1800"/>
            </a:lvl2pPr>
            <a:lvl3pPr marL="914273" indent="0">
              <a:buNone/>
              <a:defRPr sz="1600"/>
            </a:lvl3pPr>
            <a:lvl4pPr marL="1371408" indent="0">
              <a:buNone/>
              <a:defRPr sz="1400"/>
            </a:lvl4pPr>
            <a:lvl5pPr marL="1828546" indent="0">
              <a:buNone/>
              <a:defRPr sz="1400"/>
            </a:lvl5pPr>
            <a:lvl6pPr marL="2285683" indent="0">
              <a:buNone/>
              <a:defRPr sz="1400"/>
            </a:lvl6pPr>
            <a:lvl7pPr marL="2742818" indent="0">
              <a:buNone/>
              <a:defRPr sz="1400"/>
            </a:lvl7pPr>
            <a:lvl8pPr marL="3199955" indent="0">
              <a:buNone/>
              <a:defRPr sz="1400"/>
            </a:lvl8pPr>
            <a:lvl9pPr marL="3657091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DCBC9-7FA6-46EF-AEF2-B9A050B9E5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477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B2201-D3A5-47EE-9D09-A4554C5C29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637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5" indent="0">
              <a:buNone/>
              <a:defRPr sz="2000" b="1"/>
            </a:lvl2pPr>
            <a:lvl3pPr marL="914273" indent="0">
              <a:buNone/>
              <a:defRPr sz="1800" b="1"/>
            </a:lvl3pPr>
            <a:lvl4pPr marL="1371408" indent="0">
              <a:buNone/>
              <a:defRPr sz="1600" b="1"/>
            </a:lvl4pPr>
            <a:lvl5pPr marL="1828546" indent="0">
              <a:buNone/>
              <a:defRPr sz="1600" b="1"/>
            </a:lvl5pPr>
            <a:lvl6pPr marL="2285683" indent="0">
              <a:buNone/>
              <a:defRPr sz="1600" b="1"/>
            </a:lvl6pPr>
            <a:lvl7pPr marL="2742818" indent="0">
              <a:buNone/>
              <a:defRPr sz="1600" b="1"/>
            </a:lvl7pPr>
            <a:lvl8pPr marL="3199955" indent="0">
              <a:buNone/>
              <a:defRPr sz="1600" b="1"/>
            </a:lvl8pPr>
            <a:lvl9pPr marL="365709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4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5" indent="0">
              <a:buNone/>
              <a:defRPr sz="2000" b="1"/>
            </a:lvl2pPr>
            <a:lvl3pPr marL="914273" indent="0">
              <a:buNone/>
              <a:defRPr sz="1800" b="1"/>
            </a:lvl3pPr>
            <a:lvl4pPr marL="1371408" indent="0">
              <a:buNone/>
              <a:defRPr sz="1600" b="1"/>
            </a:lvl4pPr>
            <a:lvl5pPr marL="1828546" indent="0">
              <a:buNone/>
              <a:defRPr sz="1600" b="1"/>
            </a:lvl5pPr>
            <a:lvl6pPr marL="2285683" indent="0">
              <a:buNone/>
              <a:defRPr sz="1600" b="1"/>
            </a:lvl6pPr>
            <a:lvl7pPr marL="2742818" indent="0">
              <a:buNone/>
              <a:defRPr sz="1600" b="1"/>
            </a:lvl7pPr>
            <a:lvl8pPr marL="3199955" indent="0">
              <a:buNone/>
              <a:defRPr sz="1600" b="1"/>
            </a:lvl8pPr>
            <a:lvl9pPr marL="365709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6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75DAC-ABDE-4FB6-826E-5381FC6F11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86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3980C-F0F9-4F74-A8B5-5994CC9260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491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F6454-B5AA-4F07-9521-2177A04211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014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6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5" indent="0">
              <a:buNone/>
              <a:defRPr sz="1200"/>
            </a:lvl2pPr>
            <a:lvl3pPr marL="914273" indent="0">
              <a:buNone/>
              <a:defRPr sz="1000"/>
            </a:lvl3pPr>
            <a:lvl4pPr marL="1371408" indent="0">
              <a:buNone/>
              <a:defRPr sz="900"/>
            </a:lvl4pPr>
            <a:lvl5pPr marL="1828546" indent="0">
              <a:buNone/>
              <a:defRPr sz="900"/>
            </a:lvl5pPr>
            <a:lvl6pPr marL="2285683" indent="0">
              <a:buNone/>
              <a:defRPr sz="900"/>
            </a:lvl6pPr>
            <a:lvl7pPr marL="2742818" indent="0">
              <a:buNone/>
              <a:defRPr sz="900"/>
            </a:lvl7pPr>
            <a:lvl8pPr marL="3199955" indent="0">
              <a:buNone/>
              <a:defRPr sz="900"/>
            </a:lvl8pPr>
            <a:lvl9pPr marL="365709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D0459-149A-4B89-95FC-6927D39D22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479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5" indent="0">
              <a:buNone/>
              <a:defRPr sz="2800"/>
            </a:lvl2pPr>
            <a:lvl3pPr marL="914273" indent="0">
              <a:buNone/>
              <a:defRPr sz="2400"/>
            </a:lvl3pPr>
            <a:lvl4pPr marL="1371408" indent="0">
              <a:buNone/>
              <a:defRPr sz="2000"/>
            </a:lvl4pPr>
            <a:lvl5pPr marL="1828546" indent="0">
              <a:buNone/>
              <a:defRPr sz="2000"/>
            </a:lvl5pPr>
            <a:lvl6pPr marL="2285683" indent="0">
              <a:buNone/>
              <a:defRPr sz="2000"/>
            </a:lvl6pPr>
            <a:lvl7pPr marL="2742818" indent="0">
              <a:buNone/>
              <a:defRPr sz="2000"/>
            </a:lvl7pPr>
            <a:lvl8pPr marL="3199955" indent="0">
              <a:buNone/>
              <a:defRPr sz="2000"/>
            </a:lvl8pPr>
            <a:lvl9pPr marL="3657091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5" indent="0">
              <a:buNone/>
              <a:defRPr sz="1200"/>
            </a:lvl2pPr>
            <a:lvl3pPr marL="914273" indent="0">
              <a:buNone/>
              <a:defRPr sz="1000"/>
            </a:lvl3pPr>
            <a:lvl4pPr marL="1371408" indent="0">
              <a:buNone/>
              <a:defRPr sz="900"/>
            </a:lvl4pPr>
            <a:lvl5pPr marL="1828546" indent="0">
              <a:buNone/>
              <a:defRPr sz="900"/>
            </a:lvl5pPr>
            <a:lvl6pPr marL="2285683" indent="0">
              <a:buNone/>
              <a:defRPr sz="900"/>
            </a:lvl6pPr>
            <a:lvl7pPr marL="2742818" indent="0">
              <a:buNone/>
              <a:defRPr sz="900"/>
            </a:lvl7pPr>
            <a:lvl8pPr marL="3199955" indent="0">
              <a:buNone/>
              <a:defRPr sz="900"/>
            </a:lvl8pPr>
            <a:lvl9pPr marL="365709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59D70-7DEB-41E5-B4C2-512B61EDE8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452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A6088D-830D-4428-8FB2-C8A8688F17A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344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27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40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54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297" indent="-341297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25" indent="-284149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357" indent="-227002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533" indent="-227002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711" indent="-227002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250" indent="-22856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386" indent="-22856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524" indent="-22856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662" indent="-22856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defTabSz="914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3" algn="l" defTabSz="914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8" algn="l" defTabSz="914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46" algn="l" defTabSz="914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83" algn="l" defTabSz="914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18" algn="l" defTabSz="914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55" algn="l" defTabSz="914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91" algn="l" defTabSz="9142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458920"/>
            <a:ext cx="11277600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9347200" y="6381750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575" tIns="34287" rIns="68575" bIns="34287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9F3B9BEA-6F44-4DC2-AD49-938F8735FE5E}" type="slidenum">
              <a:rPr lang="en-US" sz="1051">
                <a:solidFill>
                  <a:srgbClr val="000066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51" dirty="0">
              <a:solidFill>
                <a:srgbClr val="000066"/>
              </a:solidFill>
            </a:endParaRPr>
          </a:p>
        </p:txBody>
      </p:sp>
      <p:pic>
        <p:nvPicPr>
          <p:cNvPr id="1029" name="Picture 15" descr="DEPlogoRGBright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91649" y="6372232"/>
            <a:ext cx="209126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"/>
          <p:cNvGrpSpPr>
            <a:grpSpLocks/>
          </p:cNvGrpSpPr>
          <p:nvPr userDrawn="1"/>
        </p:nvGrpSpPr>
        <p:grpSpPr bwMode="auto">
          <a:xfrm>
            <a:off x="385233" y="355600"/>
            <a:ext cx="11176000" cy="660400"/>
            <a:chOff x="288977" y="355144"/>
            <a:chExt cx="8382000" cy="661312"/>
          </a:xfrm>
        </p:grpSpPr>
        <p:pic>
          <p:nvPicPr>
            <p:cNvPr id="18" name="Picture 5" descr="Aging banner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77" y="355144"/>
              <a:ext cx="8382000" cy="661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Rectangle 2"/>
            <p:cNvSpPr txBox="1">
              <a:spLocks noChangeArrowheads="1"/>
            </p:cNvSpPr>
            <p:nvPr/>
          </p:nvSpPr>
          <p:spPr bwMode="auto">
            <a:xfrm>
              <a:off x="762000" y="384641"/>
              <a:ext cx="7848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000" dirty="0">
                <a:solidFill>
                  <a:srgbClr val="FFFFFF"/>
                </a:solidFill>
              </a:endParaRPr>
            </a:p>
          </p:txBody>
        </p: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9259" y="130834"/>
            <a:ext cx="115824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97541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853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706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557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41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5972" indent="-255972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5995" indent="-213112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6017" indent="-170252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198901" indent="-170252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1783" indent="-170252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689" indent="-171426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539" indent="-171426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393" indent="-171426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246" indent="-171426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70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53" algn="l" defTabSz="68570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06" algn="l" defTabSz="68570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557" algn="l" defTabSz="68570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410" algn="l" defTabSz="68570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262" algn="l" defTabSz="68570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115" algn="l" defTabSz="68570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399967" algn="l" defTabSz="68570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2818" algn="l" defTabSz="68570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26545" y="1414531"/>
            <a:ext cx="12239811" cy="170958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48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Draft Guidance on Trenchless Technology</a:t>
            </a:r>
          </a:p>
          <a:p>
            <a:pPr>
              <a:spcBef>
                <a:spcPts val="0"/>
              </a:spcBef>
            </a:pPr>
            <a:endParaRPr lang="en-US" sz="36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3600" dirty="0">
                <a:solidFill>
                  <a:schemeClr val="tx1"/>
                </a:solidFill>
              </a:rPr>
              <a:t>Environmental Considerations for the Construction and Operation of Trenchless Technology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Presentation</a:t>
            </a:r>
          </a:p>
          <a:p>
            <a:pPr>
              <a:spcBef>
                <a:spcPts val="0"/>
              </a:spcBef>
            </a:pPr>
            <a:r>
              <a:rPr lang="en-US" dirty="0"/>
              <a:t>to the</a:t>
            </a:r>
          </a:p>
          <a:p>
            <a:pPr>
              <a:spcBef>
                <a:spcPts val="0"/>
              </a:spcBef>
            </a:pPr>
            <a:r>
              <a:rPr lang="en-US" dirty="0"/>
              <a:t>Oil and Gas Technical Advisory Board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December 2019</a:t>
            </a:r>
          </a:p>
          <a:p>
            <a:pPr>
              <a:spcBef>
                <a:spcPts val="0"/>
              </a:spcBef>
            </a:pPr>
            <a:r>
              <a:rPr lang="en-US" dirty="0"/>
              <a:t>Harrisburg, PA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78851" name="Rectangle 7"/>
          <p:cNvSpPr>
            <a:spLocks noChangeArrowheads="1"/>
          </p:cNvSpPr>
          <p:nvPr/>
        </p:nvSpPr>
        <p:spPr bwMode="auto">
          <a:xfrm>
            <a:off x="2886077" y="2680098"/>
            <a:ext cx="6417469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35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 dirty="0">
              <a:solidFill>
                <a:srgbClr val="003366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5632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36CAB-5CA4-486F-BBF1-DA06ADB0B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Trenchless Technology Technical Guidance Document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CC12B-3500-4D11-87CD-71192623C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343" y="1213944"/>
            <a:ext cx="11115799" cy="5270517"/>
          </a:xfrm>
          <a:noFill/>
        </p:spPr>
        <p:txBody>
          <a:bodyPr/>
          <a:lstStyle/>
          <a:p>
            <a:pPr marL="0" indent="0">
              <a:buNone/>
            </a:pPr>
            <a:r>
              <a:rPr lang="en-US" b="1" dirty="0"/>
              <a:t>Section 2. Suitability, Feasibility, and Environmental Considerations, cont.</a:t>
            </a:r>
          </a:p>
          <a:p>
            <a:pPr marL="0" lvl="1" indent="0">
              <a:buNone/>
            </a:pPr>
            <a:endParaRPr lang="en-US" sz="2400" dirty="0"/>
          </a:p>
          <a:p>
            <a:pPr marL="0" lvl="1" indent="0">
              <a:buNone/>
            </a:pPr>
            <a:r>
              <a:rPr lang="en-US" sz="2400" dirty="0"/>
              <a:t>C. Feasibility Analysis </a:t>
            </a:r>
          </a:p>
          <a:p>
            <a:pPr marL="0" lvl="1" indent="0">
              <a:buNone/>
            </a:pPr>
            <a:endParaRPr lang="en-US" sz="2400" i="1" dirty="0">
              <a:highlight>
                <a:srgbClr val="FFFF00"/>
              </a:highlight>
            </a:endParaRPr>
          </a:p>
          <a:p>
            <a:pPr marL="0" lvl="1" indent="0">
              <a:buNone/>
            </a:pPr>
            <a:r>
              <a:rPr lang="en-US" sz="2400" dirty="0"/>
              <a:t>D. Environmental Considerations	</a:t>
            </a:r>
          </a:p>
          <a:p>
            <a:pPr marL="0" lvl="1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dirty="0"/>
              <a:t>E. Conclusion	</a:t>
            </a:r>
          </a:p>
          <a:p>
            <a:pPr marL="639731" lvl="1" indent="0">
              <a:buNone/>
            </a:pPr>
            <a:endParaRPr lang="en-US" sz="2400" dirty="0"/>
          </a:p>
        </p:txBody>
      </p:sp>
      <p:pic>
        <p:nvPicPr>
          <p:cNvPr id="7" name="Picture 6" descr="A picture containing tree, outdoor, ground, grass&#10;&#10;Description generated with very high confidence">
            <a:extLst>
              <a:ext uri="{FF2B5EF4-FFF2-40B4-BE49-F238E27FC236}">
                <a16:creationId xmlns:a16="http://schemas.microsoft.com/office/drawing/2014/main" id="{396CBDC0-D7E8-4E9E-A041-E15C9E1802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240" y="2101159"/>
            <a:ext cx="5385032" cy="269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156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36CAB-5CA4-486F-BBF1-DA06ADB0B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259" y="130832"/>
            <a:ext cx="11582400" cy="944563"/>
          </a:xfrm>
        </p:spPr>
        <p:txBody>
          <a:bodyPr/>
          <a:lstStyle/>
          <a:p>
            <a:r>
              <a:rPr lang="en-US" dirty="0"/>
              <a:t>Trenchless Technology Technical Guidance Document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CC12B-3500-4D11-87CD-71192623C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341" y="1075395"/>
            <a:ext cx="11155555" cy="5437861"/>
          </a:xfrm>
          <a:noFill/>
        </p:spPr>
        <p:txBody>
          <a:bodyPr/>
          <a:lstStyle/>
          <a:p>
            <a:pPr marL="0" indent="0">
              <a:buNone/>
            </a:pPr>
            <a:r>
              <a:rPr lang="en-US" b="1" dirty="0"/>
              <a:t>Section 3. Design and Permitting</a:t>
            </a:r>
            <a:r>
              <a:rPr lang="en-US" dirty="0"/>
              <a:t>	</a:t>
            </a:r>
            <a:endParaRPr lang="en-US" sz="2000" dirty="0"/>
          </a:p>
          <a:p>
            <a:pPr marL="457178" indent="-457178">
              <a:buFont typeface="+mj-lt"/>
              <a:buAutoNum type="alphaUcPeriod"/>
            </a:pPr>
            <a:r>
              <a:rPr lang="en-US" dirty="0"/>
              <a:t>Preferred Alternative	</a:t>
            </a:r>
            <a:endParaRPr lang="en-US" sz="2000" i="1" dirty="0">
              <a:highlight>
                <a:srgbClr val="FFFF00"/>
              </a:highlight>
              <a:cs typeface="Arial"/>
            </a:endParaRPr>
          </a:p>
          <a:p>
            <a:pPr marL="457178" indent="-457178">
              <a:buFont typeface="+mj-lt"/>
              <a:buAutoNum type="alphaUcPeriod"/>
            </a:pPr>
            <a:r>
              <a:rPr lang="en-US" dirty="0"/>
              <a:t>Design	</a:t>
            </a:r>
            <a:endParaRPr lang="en-US" sz="2000" i="1" dirty="0">
              <a:highlight>
                <a:srgbClr val="FFFF00"/>
              </a:highlight>
              <a:cs typeface="Arial"/>
            </a:endParaRPr>
          </a:p>
          <a:p>
            <a:pPr marL="800060" lvl="1" indent="-457178">
              <a:buFont typeface="+mj-lt"/>
              <a:buAutoNum type="arabicPeriod"/>
            </a:pPr>
            <a:r>
              <a:rPr lang="en-US" sz="2400" dirty="0"/>
              <a:t>Site Constraints and Topographic Considerations	</a:t>
            </a:r>
            <a:endParaRPr lang="en-US" sz="2000" i="1" dirty="0">
              <a:highlight>
                <a:srgbClr val="FFFF00"/>
              </a:highlight>
              <a:cs typeface="Arial"/>
            </a:endParaRPr>
          </a:p>
          <a:p>
            <a:pPr marL="800060" lvl="1" indent="-457178">
              <a:buFont typeface="+mj-lt"/>
              <a:buAutoNum type="arabicPeriod"/>
            </a:pPr>
            <a:r>
              <a:rPr lang="en-US" sz="2400" dirty="0"/>
              <a:t>Inadvertent Returns (IRs)	</a:t>
            </a:r>
            <a:endParaRPr lang="en-US" sz="2000" i="1" dirty="0">
              <a:highlight>
                <a:srgbClr val="FFFF00"/>
              </a:highlight>
              <a:cs typeface="Arial"/>
            </a:endParaRPr>
          </a:p>
          <a:p>
            <a:pPr marL="800060" lvl="1" indent="-457178">
              <a:buFont typeface="+mj-lt"/>
              <a:buAutoNum type="arabicPeriod"/>
            </a:pPr>
            <a:r>
              <a:rPr lang="en-US" sz="2400" dirty="0"/>
              <a:t>Hole Flush	</a:t>
            </a:r>
            <a:endParaRPr lang="en-US" sz="2000" i="1" dirty="0">
              <a:highlight>
                <a:srgbClr val="FFFF00"/>
              </a:highlight>
              <a:cs typeface="Arial"/>
            </a:endParaRPr>
          </a:p>
          <a:p>
            <a:pPr marL="800060" lvl="1" indent="-457178">
              <a:buFont typeface="+mj-lt"/>
              <a:buAutoNum type="arabicPeriod"/>
            </a:pPr>
            <a:r>
              <a:rPr lang="en-US" sz="2400" dirty="0"/>
              <a:t>Hole Stability	</a:t>
            </a:r>
            <a:endParaRPr lang="en-US" sz="2000" i="1" dirty="0">
              <a:highlight>
                <a:srgbClr val="FFFF00"/>
              </a:highlight>
              <a:cs typeface="Arial"/>
            </a:endParaRPr>
          </a:p>
          <a:p>
            <a:pPr marL="800060" lvl="1" indent="-457178">
              <a:buAutoNum type="arabicPeriod"/>
            </a:pPr>
            <a:r>
              <a:rPr lang="en-US" sz="2400" dirty="0"/>
              <a:t>Failure Mode Contingency Planning</a:t>
            </a:r>
            <a:endParaRPr lang="en-US" sz="2000" i="1" dirty="0">
              <a:highlight>
                <a:srgbClr val="FFFF00"/>
              </a:highlight>
              <a:cs typeface="Arial"/>
            </a:endParaRPr>
          </a:p>
          <a:p>
            <a:pPr marL="800060" lvl="1" indent="-457178">
              <a:buFont typeface="+mj-lt"/>
              <a:buAutoNum type="arabicPeriod"/>
            </a:pPr>
            <a:r>
              <a:rPr lang="en-US" sz="2400" dirty="0"/>
              <a:t>Water Supplies	</a:t>
            </a:r>
            <a:endParaRPr lang="en-US" sz="2000" i="1" dirty="0">
              <a:highlight>
                <a:srgbClr val="FFFF00"/>
              </a:highlight>
              <a:cs typeface="Arial"/>
            </a:endParaRPr>
          </a:p>
          <a:p>
            <a:pPr marL="800060" lvl="1" indent="-457178">
              <a:buFont typeface="+mj-lt"/>
              <a:buAutoNum type="arabicPeriod"/>
            </a:pPr>
            <a:r>
              <a:rPr lang="en-US" sz="2400" dirty="0"/>
              <a:t>Waters of the Commonwealth	</a:t>
            </a:r>
            <a:endParaRPr lang="en-US" sz="2000" i="1" dirty="0">
              <a:highlight>
                <a:srgbClr val="FFFF00"/>
              </a:highlight>
              <a:cs typeface="Arial"/>
            </a:endParaRPr>
          </a:p>
          <a:p>
            <a:pPr marL="457178" indent="-457178">
              <a:buFont typeface="+mj-lt"/>
              <a:buAutoNum type="alphaUcPeriod"/>
            </a:pPr>
            <a:r>
              <a:rPr lang="en-US" dirty="0"/>
              <a:t>Confirmation	</a:t>
            </a:r>
            <a:endParaRPr lang="en-US" sz="2000" i="1" dirty="0">
              <a:highlight>
                <a:srgbClr val="FFFF00"/>
              </a:highlight>
              <a:cs typeface="Arial"/>
            </a:endParaRPr>
          </a:p>
          <a:p>
            <a:pPr marL="457178" indent="-457178">
              <a:buFont typeface="+mj-lt"/>
              <a:buAutoNum type="alphaUcPeriod"/>
            </a:pPr>
            <a:r>
              <a:rPr lang="en-US" dirty="0"/>
              <a:t>Permitting	</a:t>
            </a:r>
            <a:endParaRPr lang="en-US" sz="2000" i="1" dirty="0">
              <a:highlight>
                <a:srgbClr val="FFFF00"/>
              </a:highlight>
              <a:cs typeface="Arial"/>
            </a:endParaRPr>
          </a:p>
          <a:p>
            <a:pPr marL="457178" indent="-457178">
              <a:buFont typeface="+mj-lt"/>
              <a:buAutoNum type="alphaUcPeriod"/>
            </a:pPr>
            <a:endParaRPr lang="en-US" sz="2000" dirty="0"/>
          </a:p>
          <a:p>
            <a:pPr marL="639413" lvl="1" indent="0">
              <a:buNone/>
            </a:pPr>
            <a:endParaRPr lang="en-US" sz="3200" dirty="0">
              <a:cs typeface="Arial"/>
            </a:endParaRPr>
          </a:p>
        </p:txBody>
      </p:sp>
      <p:pic>
        <p:nvPicPr>
          <p:cNvPr id="7" name="Picture 6" descr="A close up of a black background&#10;&#10;Description generated with high confidence">
            <a:extLst>
              <a:ext uri="{FF2B5EF4-FFF2-40B4-BE49-F238E27FC236}">
                <a16:creationId xmlns:a16="http://schemas.microsoft.com/office/drawing/2014/main" id="{5DEF589A-3B46-4610-A6A5-7D29F6998A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171" y="3657601"/>
            <a:ext cx="4749654" cy="196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549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36CAB-5CA4-486F-BBF1-DA06ADB0B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Trenchless Technology Technical Guidance Document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CC12B-3500-4D11-87CD-71192623C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828" y="1170040"/>
            <a:ext cx="11204077" cy="5687960"/>
          </a:xfrm>
          <a:noFill/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/>
              <a:t>Section 4. Construction and Compliance</a:t>
            </a:r>
            <a:r>
              <a:rPr lang="en-US" dirty="0"/>
              <a:t>	</a:t>
            </a:r>
            <a:endParaRPr lang="en-US" sz="2000" dirty="0"/>
          </a:p>
          <a:p>
            <a:pPr marL="457178" indent="-457178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dirty="0"/>
              <a:t>Preparedness, Prevention, and Contingency (PPC) Plan	</a:t>
            </a:r>
            <a:endParaRPr lang="en-US" sz="2000" i="1" dirty="0">
              <a:highlight>
                <a:srgbClr val="FFFF00"/>
              </a:highlight>
              <a:cs typeface="Arial"/>
            </a:endParaRPr>
          </a:p>
          <a:p>
            <a:pPr marL="457178" indent="-457178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dirty="0"/>
              <a:t>Personnel, Responsibilities, and Trainings	</a:t>
            </a:r>
            <a:endParaRPr lang="en-US" sz="2000" i="1" dirty="0">
              <a:highlight>
                <a:srgbClr val="FFFF00"/>
              </a:highlight>
              <a:cs typeface="Arial"/>
            </a:endParaRPr>
          </a:p>
          <a:p>
            <a:pPr marL="457178" indent="-457178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dirty="0"/>
              <a:t>Preconstruction Activities	</a:t>
            </a:r>
            <a:endParaRPr lang="en-US" sz="2000" i="1" dirty="0">
              <a:highlight>
                <a:srgbClr val="FFFF00"/>
              </a:highlight>
              <a:cs typeface="Arial"/>
            </a:endParaRPr>
          </a:p>
          <a:p>
            <a:pPr marL="457178" indent="-457178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dirty="0"/>
              <a:t>Drilling Fluid Management	</a:t>
            </a:r>
            <a:endParaRPr lang="en-US" sz="2000" i="1" dirty="0">
              <a:highlight>
                <a:srgbClr val="FFFF00"/>
              </a:highlight>
              <a:cs typeface="Arial"/>
            </a:endParaRPr>
          </a:p>
        </p:txBody>
      </p:sp>
      <p:pic>
        <p:nvPicPr>
          <p:cNvPr id="4" name="Picture 3" descr="A group of people standing in front of a truck&#10;&#10;Description generated with very high confidence">
            <a:extLst>
              <a:ext uri="{FF2B5EF4-FFF2-40B4-BE49-F238E27FC236}">
                <a16:creationId xmlns:a16="http://schemas.microsoft.com/office/drawing/2014/main" id="{A86D3567-0428-4FC1-A00C-162A0B3503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3007117"/>
            <a:ext cx="4702059" cy="313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755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36CAB-5CA4-486F-BBF1-DA06ADB0B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Trenchless Technology Technical Guidance Document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CC12B-3500-4D11-87CD-71192623C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829" y="1097849"/>
            <a:ext cx="7616954" cy="5363107"/>
          </a:xfrm>
          <a:noFill/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/>
              <a:t>Section 4. Construction and Compliance, cont.</a:t>
            </a:r>
            <a:r>
              <a:rPr lang="en-US" dirty="0"/>
              <a:t>	</a:t>
            </a:r>
          </a:p>
          <a:p>
            <a:pPr marL="457178" indent="-457178">
              <a:spcBef>
                <a:spcPts val="0"/>
              </a:spcBef>
              <a:spcAft>
                <a:spcPts val="1200"/>
              </a:spcAft>
              <a:buFont typeface="+mj-lt"/>
              <a:buAutoNum type="alphaUcPeriod" startAt="5"/>
            </a:pPr>
            <a:r>
              <a:rPr lang="en-US" dirty="0"/>
              <a:t>Inadvertent Return Minimization and Methodologies </a:t>
            </a:r>
            <a:endParaRPr lang="en-US" i="1" dirty="0">
              <a:highlight>
                <a:srgbClr val="FFFF00"/>
              </a:highlight>
            </a:endParaRPr>
          </a:p>
          <a:p>
            <a:pPr marL="757200" lvl="1" indent="-457178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dirty="0"/>
              <a:t>Instrumentation	</a:t>
            </a:r>
          </a:p>
          <a:p>
            <a:pPr marL="757200" lvl="1" indent="-457178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dirty="0"/>
              <a:t>Fluid Circulation	</a:t>
            </a:r>
          </a:p>
          <a:p>
            <a:pPr marL="757200" lvl="1" indent="-457178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dirty="0"/>
              <a:t>Loss of Circulation	</a:t>
            </a:r>
          </a:p>
          <a:p>
            <a:pPr marL="457178" indent="-457178">
              <a:spcBef>
                <a:spcPts val="0"/>
              </a:spcBef>
              <a:spcAft>
                <a:spcPts val="1200"/>
              </a:spcAft>
              <a:buFont typeface="+mj-lt"/>
              <a:buAutoNum type="alphaUcPeriod" startAt="5"/>
            </a:pPr>
            <a:r>
              <a:rPr lang="en-US" dirty="0"/>
              <a:t>Inspection, Compliance, Monitoring, and Emergency Response	</a:t>
            </a:r>
            <a:endParaRPr lang="en-US" i="1" dirty="0">
              <a:highlight>
                <a:srgbClr val="FFFF00"/>
              </a:highlight>
            </a:endParaRPr>
          </a:p>
          <a:p>
            <a:pPr marL="757200" lvl="1" indent="-457178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dirty="0"/>
              <a:t>Inspection Protocols	</a:t>
            </a:r>
          </a:p>
          <a:p>
            <a:pPr marL="757200" lvl="1" indent="-457178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dirty="0"/>
              <a:t>Monitoring Protocols	</a:t>
            </a:r>
          </a:p>
          <a:p>
            <a:pPr marL="757200" lvl="1" indent="-457178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dirty="0"/>
              <a:t>Compliance	</a:t>
            </a:r>
          </a:p>
          <a:p>
            <a:pPr marL="757200" lvl="1" indent="-457178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dirty="0"/>
              <a:t>Emergency Response Planning	</a:t>
            </a:r>
          </a:p>
          <a:p>
            <a:endParaRPr lang="en-US" dirty="0"/>
          </a:p>
        </p:txBody>
      </p:sp>
      <p:pic>
        <p:nvPicPr>
          <p:cNvPr id="7" name="Picture 6" descr="A group of people walking down a dirt road&#10;&#10;Description generated with very high confidence">
            <a:extLst>
              <a:ext uri="{FF2B5EF4-FFF2-40B4-BE49-F238E27FC236}">
                <a16:creationId xmlns:a16="http://schemas.microsoft.com/office/drawing/2014/main" id="{66B04F52-1637-4A6B-ADE2-2FDFE6023F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678" y="2413763"/>
            <a:ext cx="4461851" cy="334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404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36CAB-5CA4-486F-BBF1-DA06ADB0B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Trenchless Technology Technical Guidance Document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CC12B-3500-4D11-87CD-71192623C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117" y="1289311"/>
            <a:ext cx="10956639" cy="4875962"/>
          </a:xfrm>
          <a:noFill/>
        </p:spPr>
        <p:txBody>
          <a:bodyPr/>
          <a:lstStyle/>
          <a:p>
            <a:pPr marL="0" indent="0">
              <a:buNone/>
            </a:pPr>
            <a:r>
              <a:rPr lang="en-US" b="1" dirty="0"/>
              <a:t>Appendices</a:t>
            </a:r>
            <a:endParaRPr lang="en-US" dirty="0"/>
          </a:p>
          <a:p>
            <a:pPr marL="457178" indent="-457178">
              <a:buFont typeface="+mj-lt"/>
              <a:buAutoNum type="alphaUcPeriod"/>
            </a:pPr>
            <a:r>
              <a:rPr lang="en-US" dirty="0"/>
              <a:t>Trenchless Technology Risk Evaluation</a:t>
            </a:r>
          </a:p>
          <a:p>
            <a:pPr marL="457178" indent="-457178">
              <a:buFont typeface="+mj-lt"/>
              <a:buAutoNum type="alphaUcPeriod"/>
            </a:pPr>
            <a:r>
              <a:rPr lang="en-US" dirty="0"/>
              <a:t>Data Resource List</a:t>
            </a:r>
          </a:p>
          <a:p>
            <a:pPr marL="457178" indent="-457178">
              <a:buFont typeface="+mj-lt"/>
              <a:buAutoNum type="alphaUcPeriod"/>
            </a:pPr>
            <a:r>
              <a:rPr lang="en-US" dirty="0"/>
              <a:t>Bore &amp; HDD Flowchart</a:t>
            </a:r>
          </a:p>
          <a:p>
            <a:pPr marL="457178" indent="-457178">
              <a:buFont typeface="+mj-lt"/>
              <a:buAutoNum type="alphaUcPeriod"/>
            </a:pPr>
            <a:r>
              <a:rPr lang="en-US" dirty="0"/>
              <a:t>Instructions for Determining Public Water Supply Source Locations using </a:t>
            </a:r>
            <a:r>
              <a:rPr lang="en-US" dirty="0" err="1"/>
              <a:t>eMapPA</a:t>
            </a:r>
            <a:endParaRPr lang="en-US" dirty="0"/>
          </a:p>
          <a:p>
            <a:pPr marL="457178" indent="-457178">
              <a:buFont typeface="+mj-lt"/>
              <a:buAutoNum type="alphaUcPeriod"/>
            </a:pPr>
            <a:r>
              <a:rPr lang="en-US" dirty="0"/>
              <a:t>Example Template for a PPC Plan – Simple and Complex Projects</a:t>
            </a:r>
          </a:p>
          <a:p>
            <a:pPr marL="457178" indent="-457178">
              <a:buFont typeface="+mj-lt"/>
              <a:buAutoNum type="alphaUcPeriod"/>
            </a:pPr>
            <a:r>
              <a:rPr lang="en-US" dirty="0"/>
              <a:t>Example Notification Letter and Well Construction Questionnaire</a:t>
            </a:r>
          </a:p>
          <a:p>
            <a:pPr marL="457178" indent="-457178">
              <a:buFont typeface="+mj-lt"/>
              <a:buAutoNum type="alphaUcPeriod"/>
            </a:pPr>
            <a:r>
              <a:rPr lang="en-US" dirty="0"/>
              <a:t>Example letter conveying water quality results and notification of EPA maximum contaminant Level (MCL) exceedances</a:t>
            </a:r>
          </a:p>
          <a:p>
            <a:pPr marL="457178" indent="-457178">
              <a:buFont typeface="+mj-lt"/>
              <a:buAutoNum type="alphaUcPeriod"/>
            </a:pPr>
            <a:r>
              <a:rPr lang="en-US" dirty="0"/>
              <a:t>Technical Guidance Document – Plan Submittal Checklist(s)</a:t>
            </a:r>
          </a:p>
          <a:p>
            <a:pPr marL="514326" indent="-514326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639731" lvl="1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232197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684127"/>
            <a:ext cx="12012849" cy="170958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6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Draft Guidance on Alternatives Analysis</a:t>
            </a:r>
          </a:p>
          <a:p>
            <a:pPr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</a:rPr>
              <a:t>Methods and Factors to Consider to complete Alternatives Analysis </a:t>
            </a:r>
            <a:endParaRPr lang="en-US" sz="2800" dirty="0"/>
          </a:p>
          <a:p>
            <a:pPr>
              <a:spcBef>
                <a:spcPts val="0"/>
              </a:spcBef>
            </a:pPr>
            <a:endParaRPr lang="en-US" sz="2800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78851" name="Rectangle 7"/>
          <p:cNvSpPr>
            <a:spLocks noChangeArrowheads="1"/>
          </p:cNvSpPr>
          <p:nvPr/>
        </p:nvSpPr>
        <p:spPr bwMode="auto">
          <a:xfrm>
            <a:off x="2886077" y="2680098"/>
            <a:ext cx="6417469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35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 dirty="0">
              <a:solidFill>
                <a:srgbClr val="003366"/>
              </a:solidFill>
              <a:latin typeface="Arial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B5CFEE8-9785-4E25-9FC2-0F1EAA82B118}"/>
              </a:ext>
            </a:extLst>
          </p:cNvPr>
          <p:cNvSpPr txBox="1">
            <a:spLocks/>
          </p:cNvSpPr>
          <p:nvPr/>
        </p:nvSpPr>
        <p:spPr bwMode="auto">
          <a:xfrm>
            <a:off x="339650" y="3080561"/>
            <a:ext cx="11673199" cy="2943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4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1pPr>
            <a:lvl2pPr marL="555995" indent="-213112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</a:defRPr>
            </a:lvl2pPr>
            <a:lvl3pPr marL="856017" indent="-170252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1198901" indent="-170252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</a:defRPr>
            </a:lvl4pPr>
            <a:lvl5pPr marL="1541783" indent="-170252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5pPr>
            <a:lvl6pPr marL="1885689" indent="-171426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228539" indent="-171426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571393" indent="-171426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914246" indent="-171426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algn="l">
              <a:spcBef>
                <a:spcPts val="0"/>
              </a:spcBef>
              <a:spcAft>
                <a:spcPts val="2400"/>
              </a:spcAft>
            </a:pPr>
            <a:r>
              <a:rPr lang="en-US" u="sng" kern="0" dirty="0"/>
              <a:t>Stipulation of Settlement:</a:t>
            </a:r>
            <a:r>
              <a:rPr lang="en-US" kern="0" dirty="0"/>
              <a:t> </a:t>
            </a:r>
            <a:r>
              <a:rPr lang="en-US" i="1" kern="0" dirty="0"/>
              <a:t>“The Department will seek stakeholder input for policy, procedure, and/or guidance development related to … The recommended methodology and factors to consider to complete an Alternatives Analysis under 25  Pa. Code § 105.13(e)(1)(viii).”</a:t>
            </a:r>
          </a:p>
          <a:p>
            <a:pPr algn="l">
              <a:spcBef>
                <a:spcPts val="0"/>
              </a:spcBef>
              <a:spcAft>
                <a:spcPts val="2400"/>
              </a:spcAft>
            </a:pPr>
            <a:r>
              <a:rPr lang="en-US" u="sng" kern="0" dirty="0"/>
              <a:t>Alternative Analysis:  </a:t>
            </a:r>
            <a:r>
              <a:rPr lang="en-US" kern="0" dirty="0"/>
              <a:t>A detailed analysis of alternatives to the proposed action, including alternative locations, routings or designs to avoid or minimize adverse environmental impacts.</a:t>
            </a:r>
          </a:p>
          <a:p>
            <a:pPr algn="l">
              <a:spcBef>
                <a:spcPts val="0"/>
              </a:spcBef>
              <a:spcAft>
                <a:spcPts val="2400"/>
              </a:spcAft>
            </a:pPr>
            <a:endParaRPr lang="en-US" i="1" kern="0" dirty="0"/>
          </a:p>
          <a:p>
            <a:endParaRPr lang="en-US" kern="0" dirty="0"/>
          </a:p>
          <a:p>
            <a:pPr marL="639731" lvl="1" indent="0">
              <a:buFontTx/>
              <a:buNone/>
            </a:pPr>
            <a:endParaRPr lang="en-US" sz="3200" kern="0" dirty="0"/>
          </a:p>
        </p:txBody>
      </p:sp>
    </p:spTree>
    <p:extLst>
      <p:ext uri="{BB962C8B-B14F-4D97-AF65-F5344CB8AC3E}">
        <p14:creationId xmlns:p14="http://schemas.microsoft.com/office/powerpoint/2010/main" val="848873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7"/>
          <p:cNvSpPr>
            <a:spLocks noChangeArrowheads="1"/>
          </p:cNvSpPr>
          <p:nvPr/>
        </p:nvSpPr>
        <p:spPr bwMode="auto">
          <a:xfrm>
            <a:off x="2886077" y="2680098"/>
            <a:ext cx="6417469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35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 dirty="0">
              <a:solidFill>
                <a:srgbClr val="003366"/>
              </a:solidFill>
              <a:latin typeface="Arial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B5CFEE8-9785-4E25-9FC2-0F1EAA82B118}"/>
              </a:ext>
            </a:extLst>
          </p:cNvPr>
          <p:cNvSpPr txBox="1">
            <a:spLocks/>
          </p:cNvSpPr>
          <p:nvPr/>
        </p:nvSpPr>
        <p:spPr bwMode="auto">
          <a:xfrm>
            <a:off x="439860" y="1789164"/>
            <a:ext cx="11572602" cy="2943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4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1pPr>
            <a:lvl2pPr marL="555995" indent="-213112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</a:defRPr>
            </a:lvl2pPr>
            <a:lvl3pPr marL="856017" indent="-170252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1198901" indent="-170252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</a:defRPr>
            </a:lvl4pPr>
            <a:lvl5pPr marL="1541783" indent="-170252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5pPr>
            <a:lvl6pPr marL="1885689" indent="-171426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228539" indent="-171426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571393" indent="-171426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914246" indent="-171426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kern="0" dirty="0"/>
              <a:t>Alternatives Analysis Technical Guidance Document has been developed via the same process as and in tandem with the Trenchless Technology Technical Guidance Document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kern="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kern="0" dirty="0"/>
              <a:t>Input from broad stakeholder interests and expertise including state and federal agencies, industries, and appellants</a:t>
            </a:r>
          </a:p>
          <a:p>
            <a:pPr algn="l"/>
            <a:endParaRPr lang="en-US" kern="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kern="0" dirty="0"/>
              <a:t>Stakeholder Draft comment period closed on November 29</a:t>
            </a:r>
            <a:r>
              <a:rPr lang="en-US" kern="0" baseline="30000" dirty="0"/>
              <a:t>th</a:t>
            </a:r>
            <a:r>
              <a:rPr lang="en-US" kern="0" dirty="0"/>
              <a:t>, 2019</a:t>
            </a:r>
          </a:p>
          <a:p>
            <a:pPr algn="l"/>
            <a:endParaRPr lang="en-US" kern="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kern="0" dirty="0"/>
              <a:t>Anticipate to send to Advisory Committees and Boards for comment in early 2020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kern="0" dirty="0"/>
          </a:p>
          <a:p>
            <a:pPr algn="l"/>
            <a:endParaRPr lang="en-US" kern="0" dirty="0"/>
          </a:p>
          <a:p>
            <a:pPr marL="639731" lvl="1" indent="0">
              <a:buFontTx/>
              <a:buNone/>
            </a:pPr>
            <a:endParaRPr lang="en-US" sz="3200" kern="0" dirty="0"/>
          </a:p>
        </p:txBody>
      </p:sp>
    </p:spTree>
    <p:extLst>
      <p:ext uri="{BB962C8B-B14F-4D97-AF65-F5344CB8AC3E}">
        <p14:creationId xmlns:p14="http://schemas.microsoft.com/office/powerpoint/2010/main" val="1816656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36CAB-5CA4-486F-BBF1-DA06ADB0B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Trenchless Technology Technical Guidance Document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4E5EF6-BCE6-4DD6-9986-26443C332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779" y="1459727"/>
            <a:ext cx="11277600" cy="3295775"/>
          </a:xfrm>
        </p:spPr>
        <p:txBody>
          <a:bodyPr/>
          <a:lstStyle/>
          <a:p>
            <a:pPr marL="0" indent="0" algn="ctr">
              <a:buNone/>
            </a:pPr>
            <a:endParaRPr lang="en-US" sz="4400" b="1" dirty="0"/>
          </a:p>
          <a:p>
            <a:pPr marL="0" indent="0" algn="ctr">
              <a:buNone/>
            </a:pPr>
            <a:r>
              <a:rPr lang="en-US" sz="4400" b="1" u="sng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863849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36CAB-5CA4-486F-BBF1-DA06ADB0B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Trenchless Technology Technical Guidance Document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CC12B-3500-4D11-87CD-71192623C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633" y="1170884"/>
            <a:ext cx="11256899" cy="2943917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b="1" dirty="0"/>
              <a:t>Charge of the Stakeholder workgroup: </a:t>
            </a:r>
            <a:r>
              <a:rPr lang="en-US" i="1" dirty="0"/>
              <a:t>“Construction and Operation during Horizontal Directional Drilling (HDD)”</a:t>
            </a:r>
            <a:endParaRPr lang="en-US" dirty="0"/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u="sng" dirty="0"/>
              <a:t>Stipulation states:</a:t>
            </a:r>
            <a:r>
              <a:rPr lang="en-US" dirty="0"/>
              <a:t> </a:t>
            </a:r>
            <a:r>
              <a:rPr lang="en-US" i="1" dirty="0"/>
              <a:t>Enhanced Best Practices ("EBP") in the design and execution of HDDs and HDD Inadvertent Return Assessment, Preparedness, Prevention and Contingency Plans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dirty="0"/>
              <a:t>HDD workgroup and the Trenchless Technology Technical Guidance Document</a:t>
            </a:r>
          </a:p>
          <a:p>
            <a:pPr marL="300023" lvl="1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pPr marL="514326" indent="-514326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639731" lvl="1" indent="0">
              <a:buNone/>
            </a:pP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E6FC0B-7EEE-4F66-B2AA-09D5081698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358"/>
          <a:stretch/>
        </p:blipFill>
        <p:spPr>
          <a:xfrm>
            <a:off x="457202" y="4508683"/>
            <a:ext cx="11130332" cy="181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282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36CAB-5CA4-486F-BBF1-DA06ADB0B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Trenchless Technology Technical Guidance Document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CC12B-3500-4D11-87CD-71192623C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155" y="1539502"/>
            <a:ext cx="11347690" cy="3778995"/>
          </a:xfrm>
        </p:spPr>
        <p:txBody>
          <a:bodyPr/>
          <a:lstStyle/>
          <a:p>
            <a:r>
              <a:rPr lang="en-US" sz="2800" dirty="0"/>
              <a:t>Site-specific geological, topographical, and hydrological analysis to be considered</a:t>
            </a:r>
          </a:p>
          <a:p>
            <a:endParaRPr lang="en-US" sz="2800" dirty="0"/>
          </a:p>
          <a:p>
            <a:r>
              <a:rPr lang="en-US" sz="2800" dirty="0"/>
              <a:t>Type of analysis and documentation of adjacent features in the vicinity of the project footprint</a:t>
            </a:r>
          </a:p>
          <a:p>
            <a:endParaRPr lang="en-US" sz="2800" dirty="0"/>
          </a:p>
          <a:p>
            <a:r>
              <a:rPr lang="en-US" sz="2800" dirty="0"/>
              <a:t>Potential impact of the planned activity on or from adjacent features.</a:t>
            </a:r>
          </a:p>
        </p:txBody>
      </p:sp>
    </p:spTree>
    <p:extLst>
      <p:ext uri="{BB962C8B-B14F-4D97-AF65-F5344CB8AC3E}">
        <p14:creationId xmlns:p14="http://schemas.microsoft.com/office/powerpoint/2010/main" val="4257965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36CAB-5CA4-486F-BBF1-DA06ADB0B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Trenchless Technology Technical Guidance Document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CC12B-3500-4D11-87CD-71192623C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388" y="1075393"/>
            <a:ext cx="11330098" cy="510012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Enhanced Best Practices for: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preventing and responding to Inadvertent Returns (IRs) and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preventing and responding to hydrological impacts from IRs;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groundwater quality and quantity protection;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procedures to identify water supplies in the vicinity of a proposed HDD beyond the use of the Pennsylvania Groundwater Information System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Recommendations for permittee to conduct water supply testing (quality and quantity) for landowners within the vicinity of an HDD.</a:t>
            </a:r>
          </a:p>
          <a:p>
            <a:pPr marL="342882" lvl="1" indent="0">
              <a:buNone/>
            </a:pPr>
            <a:endParaRPr lang="en-US" sz="2400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0331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36CAB-5CA4-486F-BBF1-DA06ADB0B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Contributors to the Guidance Document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CC12B-3500-4D11-87CD-71192623C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259" y="5073880"/>
            <a:ext cx="4731190" cy="1421064"/>
          </a:xfrm>
        </p:spPr>
        <p:txBody>
          <a:bodyPr numCol="1"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b="1" dirty="0"/>
              <a:t>Industry Representatives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Oil and Gas Experts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Drilling Experts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E8DE8DC-0FBD-485B-85F9-ED3E949BE2D4}"/>
              </a:ext>
            </a:extLst>
          </p:cNvPr>
          <p:cNvSpPr txBox="1">
            <a:spLocks/>
          </p:cNvSpPr>
          <p:nvPr/>
        </p:nvSpPr>
        <p:spPr bwMode="auto">
          <a:xfrm>
            <a:off x="166036" y="1075397"/>
            <a:ext cx="8942362" cy="3053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marL="255972" indent="-255972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5995" indent="-213112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</a:defRPr>
            </a:lvl2pPr>
            <a:lvl3pPr marL="856017" indent="-170252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1198901" indent="-170252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</a:defRPr>
            </a:lvl4pPr>
            <a:lvl5pPr marL="1541783" indent="-170252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5pPr>
            <a:lvl6pPr marL="1885689" indent="-171426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228539" indent="-171426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571393" indent="-171426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914246" indent="-171426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b="1" kern="0" dirty="0"/>
              <a:t>State Agency Representatives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kern="0" dirty="0"/>
              <a:t>DEP’s Regional Permit Coordination Office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kern="0" dirty="0"/>
              <a:t>DEP’s Bureau of Oil and Gas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kern="0" dirty="0"/>
              <a:t>DEP’s Bureau of Waterways Engineering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kern="0" dirty="0"/>
              <a:t>Pennsylvania Public Utility Commission (PUC)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72B4FE3-CFD3-4785-B4AC-5958B6266F8B}"/>
              </a:ext>
            </a:extLst>
          </p:cNvPr>
          <p:cNvSpPr txBox="1">
            <a:spLocks/>
          </p:cNvSpPr>
          <p:nvPr/>
        </p:nvSpPr>
        <p:spPr bwMode="auto">
          <a:xfrm>
            <a:off x="6749611" y="1079005"/>
            <a:ext cx="5413361" cy="2233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marL="255972" indent="-255972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5995" indent="-213112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</a:defRPr>
            </a:lvl2pPr>
            <a:lvl3pPr marL="856017" indent="-170252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1198901" indent="-170252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</a:defRPr>
            </a:lvl4pPr>
            <a:lvl5pPr marL="1541783" indent="-170252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5pPr>
            <a:lvl6pPr marL="1885689" indent="-171426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228539" indent="-171426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571393" indent="-171426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914246" indent="-171426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b="1" kern="0" dirty="0"/>
              <a:t>Appellant Representatives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kern="0" dirty="0"/>
              <a:t>Clean Air Council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kern="0" dirty="0"/>
              <a:t>Mountain Watershed Association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kern="0" dirty="0"/>
              <a:t>Delaware Riverkeeper Network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kern="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75322B7-087E-4846-A49B-43FD9FD5DA51}"/>
              </a:ext>
            </a:extLst>
          </p:cNvPr>
          <p:cNvSpPr txBox="1">
            <a:spLocks/>
          </p:cNvSpPr>
          <p:nvPr/>
        </p:nvSpPr>
        <p:spPr bwMode="auto">
          <a:xfrm>
            <a:off x="209259" y="3523328"/>
            <a:ext cx="9710596" cy="1752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marL="255972" indent="-255972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5995" indent="-213112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</a:defRPr>
            </a:lvl2pPr>
            <a:lvl3pPr marL="856017" indent="-170252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1198901" indent="-170252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</a:defRPr>
            </a:lvl4pPr>
            <a:lvl5pPr marL="1541783" indent="-170252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5pPr>
            <a:lvl6pPr marL="1885689" indent="-171426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228539" indent="-171426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571393" indent="-171426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914246" indent="-171426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b="1" kern="0" dirty="0"/>
              <a:t>Federal Agency Representatives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kern="0" dirty="0"/>
              <a:t>Federal Energy Regulatory Commission (FERC)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kern="0" dirty="0"/>
              <a:t>Pipeline and Hazardous Materials Safety Administration (PHMSA)</a:t>
            </a:r>
          </a:p>
        </p:txBody>
      </p:sp>
    </p:spTree>
    <p:extLst>
      <p:ext uri="{BB962C8B-B14F-4D97-AF65-F5344CB8AC3E}">
        <p14:creationId xmlns:p14="http://schemas.microsoft.com/office/powerpoint/2010/main" val="1832680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36CAB-5CA4-486F-BBF1-DA06ADB0B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Trenchless Technology Technical Guidance Document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CC12B-3500-4D11-87CD-71192623C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601" y="1254585"/>
            <a:ext cx="10138370" cy="4986558"/>
          </a:xfrm>
        </p:spPr>
        <p:txBody>
          <a:bodyPr/>
          <a:lstStyle/>
          <a:p>
            <a:pPr marL="255892" indent="-255892"/>
            <a:r>
              <a:rPr lang="en-US" sz="2400" u="sng" dirty="0"/>
              <a:t>Advisory Committees and Boards we are presenting to include:</a:t>
            </a:r>
          </a:p>
          <a:p>
            <a:pPr marL="555915" lvl="1" indent="-255892">
              <a:spcBef>
                <a:spcPts val="0"/>
              </a:spcBef>
              <a:spcAft>
                <a:spcPts val="2000"/>
              </a:spcAft>
            </a:pPr>
            <a:r>
              <a:rPr lang="en-US" sz="2400" dirty="0">
                <a:cs typeface="Arial"/>
              </a:rPr>
              <a:t>Water Resources Advisory Committee (WRAC) – </a:t>
            </a:r>
            <a:r>
              <a:rPr lang="en-US" sz="2400" i="1" dirty="0">
                <a:cs typeface="Arial"/>
              </a:rPr>
              <a:t>October 30, 2019</a:t>
            </a:r>
          </a:p>
          <a:p>
            <a:pPr marL="555915" lvl="1" indent="-255892">
              <a:spcBef>
                <a:spcPts val="0"/>
              </a:spcBef>
              <a:spcAft>
                <a:spcPts val="2000"/>
              </a:spcAft>
            </a:pPr>
            <a:r>
              <a:rPr lang="en-US" sz="2400" dirty="0">
                <a:cs typeface="Arial"/>
              </a:rPr>
              <a:t>Agricultural Advisory Board (AAB) – </a:t>
            </a:r>
            <a:r>
              <a:rPr lang="en-US" sz="2400" i="1" dirty="0">
                <a:cs typeface="Arial"/>
              </a:rPr>
              <a:t>November 7, 2019</a:t>
            </a:r>
          </a:p>
          <a:p>
            <a:pPr marL="555915" lvl="1" indent="-255892">
              <a:spcBef>
                <a:spcPts val="0"/>
              </a:spcBef>
              <a:spcAft>
                <a:spcPts val="2000"/>
              </a:spcAft>
            </a:pPr>
            <a:r>
              <a:rPr lang="en-US" sz="2400" dirty="0">
                <a:cs typeface="Arial"/>
              </a:rPr>
              <a:t>Oil and Gas Technical Advisory Board – </a:t>
            </a:r>
            <a:r>
              <a:rPr lang="en-US" sz="2400" i="1" dirty="0">
                <a:cs typeface="Arial"/>
              </a:rPr>
              <a:t>December 18; AA declined</a:t>
            </a:r>
          </a:p>
          <a:p>
            <a:pPr marL="555915" lvl="1" indent="-255892">
              <a:spcBef>
                <a:spcPts val="0"/>
              </a:spcBef>
              <a:spcAft>
                <a:spcPts val="2000"/>
              </a:spcAft>
            </a:pPr>
            <a:r>
              <a:rPr lang="en-US" sz="2400" dirty="0">
                <a:cs typeface="Arial"/>
              </a:rPr>
              <a:t>Small Water Technical Advisory Committee – </a:t>
            </a:r>
            <a:r>
              <a:rPr lang="en-US" sz="2400" i="1" dirty="0">
                <a:cs typeface="Arial"/>
              </a:rPr>
              <a:t>TBD</a:t>
            </a:r>
          </a:p>
          <a:p>
            <a:pPr marL="555915" lvl="1" indent="-255892">
              <a:spcBef>
                <a:spcPts val="0"/>
              </a:spcBef>
              <a:spcAft>
                <a:spcPts val="2000"/>
              </a:spcAft>
            </a:pPr>
            <a:r>
              <a:rPr lang="en-US" sz="2400" dirty="0">
                <a:cs typeface="Arial"/>
              </a:rPr>
              <a:t>Citizens Advisory Council (CAC) – </a:t>
            </a:r>
            <a:r>
              <a:rPr lang="en-US" sz="2400" i="1" dirty="0">
                <a:cs typeface="Arial"/>
              </a:rPr>
              <a:t>TBD</a:t>
            </a:r>
          </a:p>
          <a:p>
            <a:pPr marL="555915" lvl="1" indent="-255892">
              <a:spcBef>
                <a:spcPts val="0"/>
              </a:spcBef>
              <a:spcAft>
                <a:spcPts val="2000"/>
              </a:spcAft>
            </a:pPr>
            <a:r>
              <a:rPr lang="en-US" sz="2400" dirty="0">
                <a:cs typeface="Arial"/>
              </a:rPr>
              <a:t>Bureau of Safe Drinking Water – </a:t>
            </a:r>
            <a:r>
              <a:rPr lang="en-US" sz="2400" i="1" dirty="0">
                <a:cs typeface="Arial"/>
              </a:rPr>
              <a:t>Provided Comments on Draft</a:t>
            </a:r>
          </a:p>
          <a:p>
            <a:pPr marL="555915" lvl="1" indent="-255892">
              <a:spcBef>
                <a:spcPts val="0"/>
              </a:spcBef>
              <a:spcAft>
                <a:spcPts val="2000"/>
              </a:spcAft>
            </a:pPr>
            <a:r>
              <a:rPr lang="en-US" sz="2400" dirty="0">
                <a:cs typeface="Arial"/>
              </a:rPr>
              <a:t>Environmental Justice Advisory Board (EJAB) - </a:t>
            </a:r>
            <a:r>
              <a:rPr lang="en-US" sz="2400" i="1" dirty="0">
                <a:cs typeface="Arial"/>
              </a:rPr>
              <a:t>TBD</a:t>
            </a:r>
          </a:p>
          <a:p>
            <a:pPr marL="555915" lvl="1" indent="-255892">
              <a:spcBef>
                <a:spcPts val="0"/>
              </a:spcBef>
              <a:spcAft>
                <a:spcPts val="2000"/>
              </a:spcAft>
            </a:pPr>
            <a:r>
              <a:rPr lang="en-US" sz="2400" dirty="0">
                <a:cs typeface="Arial"/>
              </a:rPr>
              <a:t>Sewage Advisory Committee - </a:t>
            </a:r>
            <a:r>
              <a:rPr lang="en-US" sz="2400" i="1" dirty="0">
                <a:cs typeface="Arial"/>
              </a:rPr>
              <a:t>declined</a:t>
            </a:r>
          </a:p>
          <a:p>
            <a:pPr marL="255892" indent="-255892"/>
            <a:endParaRPr lang="en-US" dirty="0">
              <a:cs typeface="Arial"/>
            </a:endParaRPr>
          </a:p>
          <a:p>
            <a:pPr marL="514326" indent="-514326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639413" lvl="1" indent="0">
              <a:buNone/>
            </a:pPr>
            <a:endParaRPr lang="en-US" sz="2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6324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36CAB-5CA4-486F-BBF1-DA06ADB0B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Trenchless Technology Technical Guidance Document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CC12B-3500-4D11-87CD-71192623C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117" y="1289311"/>
            <a:ext cx="10956639" cy="4488639"/>
          </a:xfrm>
          <a:noFill/>
        </p:spPr>
        <p:txBody>
          <a:bodyPr/>
          <a:lstStyle/>
          <a:p>
            <a:pPr marL="0" indent="0">
              <a:buNone/>
            </a:pPr>
            <a:r>
              <a:rPr lang="en-US" b="1" dirty="0"/>
              <a:t>Section 1. Preamble</a:t>
            </a:r>
            <a:r>
              <a:rPr lang="en-US" dirty="0"/>
              <a:t>	</a:t>
            </a:r>
          </a:p>
          <a:p>
            <a:pPr marL="457178" indent="-457178">
              <a:buFont typeface="+mj-lt"/>
              <a:buAutoNum type="alphaUcPeriod"/>
            </a:pPr>
            <a:r>
              <a:rPr lang="en-US" sz="2200" u="sng" dirty="0"/>
              <a:t>Foreword/Executive Summary </a:t>
            </a:r>
            <a:r>
              <a:rPr lang="en-US" sz="2200" dirty="0"/>
              <a:t>– </a:t>
            </a:r>
          </a:p>
          <a:p>
            <a:pPr lvl="1"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policies, procedures, and best practices to aid in the prevention of adverse environmental impacts from construction utilizing trenchless technology.</a:t>
            </a:r>
          </a:p>
          <a:p>
            <a:pPr lvl="1"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It is a road map for project proponents</a:t>
            </a:r>
          </a:p>
          <a:p>
            <a:pPr lvl="1"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It outlines the steps and options to be considered when a project proponent, for any project (e.g., fiber optic, pipeline, etc.) proposes the use of a trenchless technology construction method</a:t>
            </a:r>
          </a:p>
          <a:p>
            <a:pPr lvl="1"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It includes a suitability and feasibility analysis, as well as Environmental Considerations, a design and permitting section, and a construction and compliance section. </a:t>
            </a:r>
          </a:p>
          <a:p>
            <a:pPr marL="0" indent="0">
              <a:buNone/>
            </a:pPr>
            <a:r>
              <a:rPr lang="en-US" sz="22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262672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36CAB-5CA4-486F-BBF1-DA06ADB0B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Trenchless Technology Technical Guidance Document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CC12B-3500-4D11-87CD-71192623C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117" y="1225810"/>
            <a:ext cx="10956639" cy="5437863"/>
          </a:xfrm>
          <a:noFill/>
        </p:spPr>
        <p:txBody>
          <a:bodyPr/>
          <a:lstStyle/>
          <a:p>
            <a:pPr marL="0" indent="0">
              <a:buNone/>
            </a:pPr>
            <a:r>
              <a:rPr lang="en-US" b="1" dirty="0"/>
              <a:t>Section 1. Preamble, cont. -</a:t>
            </a: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sz="2200" dirty="0"/>
              <a:t>					</a:t>
            </a:r>
            <a:endParaRPr lang="en-US" sz="2200" i="1" dirty="0">
              <a:highlight>
                <a:srgbClr val="FFFF00"/>
              </a:highlight>
            </a:endParaRPr>
          </a:p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2800" dirty="0"/>
              <a:t>B. </a:t>
            </a:r>
            <a:r>
              <a:rPr lang="en-US" sz="2800" u="sng" dirty="0"/>
              <a:t>Disclaimer</a:t>
            </a:r>
            <a:endParaRPr lang="en-US" sz="2800" dirty="0"/>
          </a:p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2800" dirty="0"/>
              <a:t>C. </a:t>
            </a:r>
            <a:r>
              <a:rPr lang="en-US" sz="2800" u="sng" dirty="0"/>
              <a:t>Authority</a:t>
            </a:r>
            <a:endParaRPr lang="en-US" sz="2800" dirty="0"/>
          </a:p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2800" dirty="0"/>
              <a:t>D. </a:t>
            </a:r>
            <a:r>
              <a:rPr lang="en-US" sz="2800" u="sng" dirty="0"/>
              <a:t>Purpose</a:t>
            </a:r>
            <a:r>
              <a:rPr lang="en-US" sz="2800" dirty="0"/>
              <a:t> </a:t>
            </a:r>
          </a:p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2800" dirty="0"/>
              <a:t>E. </a:t>
            </a:r>
            <a:r>
              <a:rPr lang="en-US" sz="2800" u="sng" dirty="0"/>
              <a:t>Scope</a:t>
            </a:r>
            <a:r>
              <a:rPr lang="en-US" sz="2800" dirty="0"/>
              <a:t> </a:t>
            </a:r>
          </a:p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2800" dirty="0"/>
              <a:t>F. </a:t>
            </a:r>
            <a:r>
              <a:rPr lang="en-US" sz="2800" u="sng" dirty="0"/>
              <a:t>Definitions</a:t>
            </a:r>
            <a:r>
              <a:rPr lang="en-US" sz="2800" dirty="0"/>
              <a:t>  	</a:t>
            </a:r>
          </a:p>
          <a:p>
            <a:endParaRPr lang="en-US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1394FA-575B-4647-A7D4-7E84376F84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687" y="1759333"/>
            <a:ext cx="5376404" cy="40323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4916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36CAB-5CA4-486F-BBF1-DA06ADB0B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Trenchless Technology Technical Guidance Document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CC12B-3500-4D11-87CD-71192623C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559" y="1227795"/>
            <a:ext cx="11115799" cy="5270517"/>
          </a:xfrm>
          <a:noFill/>
        </p:spPr>
        <p:txBody>
          <a:bodyPr/>
          <a:lstStyle/>
          <a:p>
            <a:pPr marL="0" indent="0">
              <a:buNone/>
            </a:pPr>
            <a:r>
              <a:rPr lang="en-US" b="1" dirty="0"/>
              <a:t>Section 2. Suitability, Feasibility, and Environmental Considerations</a:t>
            </a:r>
          </a:p>
          <a:p>
            <a:pPr marL="457178" indent="-457178">
              <a:buFont typeface="+mj-lt"/>
              <a:buAutoNum type="alphaUcPeriod"/>
            </a:pPr>
            <a:endParaRPr lang="en-US" sz="1600" dirty="0"/>
          </a:p>
          <a:p>
            <a:pPr marL="457178" indent="-457178">
              <a:buFont typeface="+mj-lt"/>
              <a:buAutoNum type="alphaUcPeriod"/>
            </a:pPr>
            <a:r>
              <a:rPr lang="en-US" dirty="0"/>
              <a:t>Proposed Alternative </a:t>
            </a:r>
            <a:endParaRPr lang="en-US" i="1" dirty="0">
              <a:highlight>
                <a:srgbClr val="FFFF00"/>
              </a:highlight>
            </a:endParaRPr>
          </a:p>
          <a:p>
            <a:pPr marL="457178" indent="-457178">
              <a:buFont typeface="+mj-lt"/>
              <a:buAutoNum type="alphaUcPeriod"/>
            </a:pPr>
            <a:r>
              <a:rPr lang="en-US" dirty="0"/>
              <a:t>Site Suitability Analysis – looks at the physical, technical, and geological constraints of the project.</a:t>
            </a:r>
            <a:endParaRPr lang="en-US" i="1" dirty="0">
              <a:highlight>
                <a:srgbClr val="FFFF00"/>
              </a:highlight>
            </a:endParaRPr>
          </a:p>
          <a:p>
            <a:pPr marL="457178" indent="-457178">
              <a:buFont typeface="+mj-lt"/>
              <a:buAutoNum type="alphaUcPeriod"/>
            </a:pPr>
            <a:endParaRPr lang="en-US" i="1" dirty="0">
              <a:highlight>
                <a:srgbClr val="FFFF00"/>
              </a:highlight>
            </a:endParaRPr>
          </a:p>
          <a:p>
            <a:pPr marL="800060" lvl="1" indent="-457178">
              <a:buFont typeface="+mj-lt"/>
              <a:buAutoNum type="arabicPeriod"/>
            </a:pPr>
            <a:r>
              <a:rPr lang="en-US" sz="2400" u="sng" dirty="0"/>
              <a:t>Existing Surface Conditions </a:t>
            </a:r>
            <a:r>
              <a:rPr lang="en-US" sz="2400" dirty="0"/>
              <a:t>– (e.g., Topography, Water resources, cultural, </a:t>
            </a:r>
            <a:r>
              <a:rPr lang="en-US" sz="2400" dirty="0" err="1"/>
              <a:t>etc</a:t>
            </a:r>
            <a:r>
              <a:rPr lang="en-US" sz="2400" dirty="0"/>
              <a:t>).</a:t>
            </a:r>
            <a:endParaRPr lang="en-US" sz="2400" i="1" dirty="0">
              <a:highlight>
                <a:srgbClr val="FFFF00"/>
              </a:highlight>
            </a:endParaRPr>
          </a:p>
          <a:p>
            <a:pPr marL="800060" lvl="1" indent="-457178">
              <a:buFont typeface="+mj-lt"/>
              <a:buAutoNum type="arabicPeriod"/>
            </a:pPr>
            <a:r>
              <a:rPr lang="en-US" sz="2400" u="sng" dirty="0"/>
              <a:t>Subsurface Conditions </a:t>
            </a:r>
            <a:r>
              <a:rPr lang="en-US" sz="2400" dirty="0"/>
              <a:t>– (e.g., geological conditions, soil interfaces and geological contacts, groundwater, existing utilities, such as cross bores, wells).</a:t>
            </a:r>
            <a:endParaRPr lang="en-US" sz="2400" i="1" dirty="0">
              <a:highlight>
                <a:srgbClr val="FFFF00"/>
              </a:highlight>
            </a:endParaRPr>
          </a:p>
          <a:p>
            <a:pPr marL="800060" lvl="1" indent="-457178">
              <a:buFont typeface="+mj-lt"/>
              <a:buAutoNum type="arabicPeriod"/>
            </a:pPr>
            <a:r>
              <a:rPr lang="en-US" sz="2400" u="sng" dirty="0"/>
              <a:t>Field Exploration</a:t>
            </a:r>
            <a:r>
              <a:rPr lang="en-US" sz="2400" dirty="0"/>
              <a:t> – “ground truthing”. Geotech and Geophysical investigations and hydrogeologic investigations.</a:t>
            </a:r>
            <a:endParaRPr lang="en-US" sz="2400" u="sng" dirty="0"/>
          </a:p>
          <a:p>
            <a:pPr marL="639731" lvl="1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1753745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P_Stormwater">
  <a:themeElements>
    <a:clrScheme name="Custom 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56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P_Stormwa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P_Stormwa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P_Stormwa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P_Stormwa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P_Stormwa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P_Stormwa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P_Stormwa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P_Stormwa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P_Stormwa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P_Stormwa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P_Stormwa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P_Stormwa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P_Stormwa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P_Stormwater 13">
        <a:dk1>
          <a:srgbClr val="000000"/>
        </a:dk1>
        <a:lt1>
          <a:srgbClr val="FFFFFF"/>
        </a:lt1>
        <a:dk2>
          <a:srgbClr val="FFCC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P_Stormwater 14">
        <a:dk1>
          <a:srgbClr val="000066"/>
        </a:dk1>
        <a:lt1>
          <a:srgbClr val="FFFFFF"/>
        </a:lt1>
        <a:dk2>
          <a:srgbClr val="FFCC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798</Words>
  <Application>Microsoft Office PowerPoint</Application>
  <PresentationFormat>Widescreen</PresentationFormat>
  <Paragraphs>167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Courier New</vt:lpstr>
      <vt:lpstr>Default Design</vt:lpstr>
      <vt:lpstr>2_DEP_Stormwater</vt:lpstr>
      <vt:lpstr>PowerPoint Presentation</vt:lpstr>
      <vt:lpstr>Trenchless Technology Technical Guidance Document</vt:lpstr>
      <vt:lpstr>Trenchless Technology Technical Guidance Document</vt:lpstr>
      <vt:lpstr>Trenchless Technology Technical Guidance Document</vt:lpstr>
      <vt:lpstr>Contributors to the Guidance Document</vt:lpstr>
      <vt:lpstr>Trenchless Technology Technical Guidance Document</vt:lpstr>
      <vt:lpstr>Trenchless Technology Technical Guidance Document</vt:lpstr>
      <vt:lpstr>Trenchless Technology Technical Guidance Document</vt:lpstr>
      <vt:lpstr>Trenchless Technology Technical Guidance Document</vt:lpstr>
      <vt:lpstr>Trenchless Technology Technical Guidance Document</vt:lpstr>
      <vt:lpstr>Trenchless Technology Technical Guidance Document</vt:lpstr>
      <vt:lpstr>Trenchless Technology Technical Guidance Document</vt:lpstr>
      <vt:lpstr>Trenchless Technology Technical Guidance Document</vt:lpstr>
      <vt:lpstr>Trenchless Technology Technical Guidance Document</vt:lpstr>
      <vt:lpstr>PowerPoint Presentation</vt:lpstr>
      <vt:lpstr>PowerPoint Presentation</vt:lpstr>
      <vt:lpstr>Trenchless Technology Technical Guidance Document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2</cp:revision>
  <dcterms:created xsi:type="dcterms:W3CDTF">2018-06-12T20:38:21Z</dcterms:created>
  <dcterms:modified xsi:type="dcterms:W3CDTF">2019-11-13T13:42:32Z</dcterms:modified>
</cp:coreProperties>
</file>