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1142" r:id="rId2"/>
    <p:sldId id="1143" r:id="rId3"/>
    <p:sldId id="1147" r:id="rId4"/>
    <p:sldId id="386" r:id="rId5"/>
    <p:sldId id="382" r:id="rId6"/>
    <p:sldId id="383" r:id="rId7"/>
    <p:sldId id="1146" r:id="rId8"/>
    <p:sldId id="385" r:id="rId9"/>
    <p:sldId id="387" r:id="rId10"/>
    <p:sldId id="1139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489" autoAdjust="0"/>
  </p:normalViewPr>
  <p:slideViewPr>
    <p:cSldViewPr snapToGrid="0">
      <p:cViewPr varScale="1">
        <p:scale>
          <a:sx n="56" d="100"/>
          <a:sy n="56" d="100"/>
        </p:scale>
        <p:origin x="1580" y="5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8AF44A-69FC-497F-9A31-2E149B660EE9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2FB208-FE14-46CB-A82A-3DCE5124D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950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2FB208-FE14-46CB-A82A-3DCE5124D12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6104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3ED3D-E2C8-4B14-B361-46825DC19CC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4194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FF727A6D-D5D4-303A-0219-6BB3539E8F0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81100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3D578E51-D40C-2697-C9BA-F7464FE7CC9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78870F9E-BFF0-D662-D7E7-B0965ED56E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D5C7C40-96A8-4C62-B046-8218546DACD0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B3886F-E88E-4A8E-B75D-F3F4CF2272F1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29785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i="1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8CECF0-C0F4-4821-A28A-4C0EE542B46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345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1" i="1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b="1" i="1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8CECF0-C0F4-4821-A28A-4C0EE542B46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3392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i="1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8CECF0-C0F4-4821-A28A-4C0EE542B46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5923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i="1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8CECF0-C0F4-4821-A28A-4C0EE542B46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2390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i="1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8CECF0-C0F4-4821-A28A-4C0EE542B46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3136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i="1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8CECF0-C0F4-4821-A28A-4C0EE542B46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0229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0E4D1-FB1E-4F00-9A92-01353D9970FE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5D436-2030-47B9-9777-1D19586DF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047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0E4D1-FB1E-4F00-9A92-01353D9970FE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5D436-2030-47B9-9777-1D19586DF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62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0E4D1-FB1E-4F00-9A92-01353D9970FE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5D436-2030-47B9-9777-1D19586DF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868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0E4D1-FB1E-4F00-9A92-01353D9970FE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5D436-2030-47B9-9777-1D19586DF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649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0E4D1-FB1E-4F00-9A92-01353D9970FE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5D436-2030-47B9-9777-1D19586DF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2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0E4D1-FB1E-4F00-9A92-01353D9970FE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5D436-2030-47B9-9777-1D19586DF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28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0E4D1-FB1E-4F00-9A92-01353D9970FE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5D436-2030-47B9-9777-1D19586DF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335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0E4D1-FB1E-4F00-9A92-01353D9970FE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5D436-2030-47B9-9777-1D19586DF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489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0E4D1-FB1E-4F00-9A92-01353D9970FE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5D436-2030-47B9-9777-1D19586DF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824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0E4D1-FB1E-4F00-9A92-01353D9970FE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5D436-2030-47B9-9777-1D19586DF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740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0E4D1-FB1E-4F00-9A92-01353D9970FE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5D436-2030-47B9-9777-1D19586DF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28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00E4D1-FB1E-4F00-9A92-01353D9970FE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5D436-2030-47B9-9777-1D19586DF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839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8.sv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hyperlink" Target="mailto:amathew@pa.gov" TargetMode="External"/><Relationship Id="rId4" Type="http://schemas.openxmlformats.org/officeDocument/2006/relationships/hyperlink" Target="mailto:josephkel@pa.gov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0E232CE4-A2A8-5D75-53AD-AF5D4E484C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" y="2130431"/>
            <a:ext cx="8915400" cy="1470025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400" b="1" dirty="0"/>
              <a:t>Erosion and Sediment Control General Permit (ESCGP-4)</a:t>
            </a:r>
          </a:p>
        </p:txBody>
      </p:sp>
      <p:sp>
        <p:nvSpPr>
          <p:cNvPr id="3075" name="Subtitle 2">
            <a:extLst>
              <a:ext uri="{FF2B5EF4-FFF2-40B4-BE49-F238E27FC236}">
                <a16:creationId xmlns:a16="http://schemas.microsoft.com/office/drawing/2014/main" id="{66C0824F-FFD2-6710-87E5-60F52C9742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798333"/>
            <a:ext cx="7162800" cy="2514600"/>
          </a:xfrm>
        </p:spPr>
        <p:txBody>
          <a:bodyPr/>
          <a:lstStyle/>
          <a:p>
            <a:pPr eaLnBrk="1" hangingPunct="1"/>
            <a:r>
              <a:rPr lang="en-US" altLang="en-US" sz="3200" dirty="0"/>
              <a:t>Oil and Gas Technical Advisory Board</a:t>
            </a:r>
            <a:endParaRPr lang="en-US" altLang="en-US" sz="3200" dirty="0">
              <a:solidFill>
                <a:schemeClr val="tx1"/>
              </a:solidFill>
            </a:endParaRPr>
          </a:p>
          <a:p>
            <a:pPr eaLnBrk="1" hangingPunct="1"/>
            <a:r>
              <a:rPr lang="en-US" altLang="en-US" sz="3200" dirty="0"/>
              <a:t>June 13, 2024</a:t>
            </a:r>
            <a:endParaRPr lang="en-US" altLang="en-US" sz="3200" dirty="0">
              <a:solidFill>
                <a:schemeClr val="tx1"/>
              </a:solidFill>
            </a:endParaRPr>
          </a:p>
          <a:p>
            <a:pPr eaLnBrk="1" hangingPunct="1"/>
            <a:endParaRPr lang="en-US" altLang="en-US" dirty="0">
              <a:solidFill>
                <a:schemeClr val="tx1"/>
              </a:solidFill>
            </a:endParaRPr>
          </a:p>
          <a:p>
            <a:pPr eaLnBrk="1" hangingPunct="1"/>
            <a:endParaRPr lang="en-US" altLang="en-US" dirty="0">
              <a:solidFill>
                <a:schemeClr val="tx1"/>
              </a:solidFill>
            </a:endParaRPr>
          </a:p>
        </p:txBody>
      </p:sp>
      <p:sp>
        <p:nvSpPr>
          <p:cNvPr id="3076" name="TextBox 4">
            <a:extLst>
              <a:ext uri="{FF2B5EF4-FFF2-40B4-BE49-F238E27FC236}">
                <a16:creationId xmlns:a16="http://schemas.microsoft.com/office/drawing/2014/main" id="{0AE22169-A04B-497F-78B0-0BDF9D8852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5943601"/>
            <a:ext cx="39624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Jessica Shirley, Acting Secretary</a:t>
            </a:r>
          </a:p>
        </p:txBody>
      </p:sp>
      <p:sp>
        <p:nvSpPr>
          <p:cNvPr id="3077" name="TextBox 5">
            <a:extLst>
              <a:ext uri="{FF2B5EF4-FFF2-40B4-BE49-F238E27FC236}">
                <a16:creationId xmlns:a16="http://schemas.microsoft.com/office/drawing/2014/main" id="{4A11490C-62C9-3C8E-0E36-7E1735E770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943601"/>
            <a:ext cx="28194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Josh Shapiro, Governor</a:t>
            </a:r>
          </a:p>
        </p:txBody>
      </p:sp>
      <p:pic>
        <p:nvPicPr>
          <p:cNvPr id="3078" name="Picture 1">
            <a:extLst>
              <a:ext uri="{FF2B5EF4-FFF2-40B4-BE49-F238E27FC236}">
                <a16:creationId xmlns:a16="http://schemas.microsoft.com/office/drawing/2014/main" id="{004C9F36-A8C0-A592-6539-A4A9BCD684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"/>
            <a:ext cx="9144000" cy="1179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"/>
            <a:ext cx="9144000" cy="117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7682D1B5-F278-43C6-A2C9-C454FD729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024" y="1508023"/>
            <a:ext cx="6757415" cy="2428181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en-US" sz="4900" b="1" dirty="0"/>
              <a:t>QUESTIONS</a:t>
            </a:r>
            <a:br>
              <a:rPr lang="en-US" sz="4900" b="1" dirty="0"/>
            </a:br>
            <a:r>
              <a:rPr lang="en-US" sz="4900" b="1" dirty="0"/>
              <a:t> </a:t>
            </a:r>
            <a:br>
              <a:rPr lang="en-US" sz="4900" b="1" dirty="0"/>
            </a:br>
            <a:r>
              <a:rPr lang="en-US" sz="4900" b="1" dirty="0"/>
              <a:t>717-772-5991</a:t>
            </a:r>
            <a:br>
              <a:rPr lang="en-US" sz="4900" b="1" dirty="0"/>
            </a:br>
            <a:br>
              <a:rPr lang="en-US" sz="4900" b="1" u="sng" dirty="0"/>
            </a:br>
            <a:r>
              <a:rPr lang="en-US" sz="4900" b="1" dirty="0"/>
              <a:t>Joe Kelly </a:t>
            </a:r>
            <a:br>
              <a:rPr lang="en-US" sz="4900" b="1" dirty="0"/>
            </a:br>
            <a:r>
              <a:rPr lang="en-US" sz="4900" b="1" u="sng" dirty="0">
                <a:hlinkClick r:id="rId4"/>
              </a:rPr>
              <a:t>josephkel@pa.gov</a:t>
            </a:r>
            <a:br>
              <a:rPr lang="en-US" sz="4900" b="1" u="sng" dirty="0"/>
            </a:br>
            <a:r>
              <a:rPr lang="en-US" sz="4900" b="1" dirty="0"/>
              <a:t>Ann Mathew</a:t>
            </a:r>
            <a:br>
              <a:rPr lang="en-US" sz="4900" b="1" dirty="0"/>
            </a:br>
            <a:r>
              <a:rPr lang="en-US" sz="4900" b="1" dirty="0">
                <a:hlinkClick r:id="rId5"/>
              </a:rPr>
              <a:t>amathew@pa.gov</a:t>
            </a:r>
            <a:br>
              <a:rPr lang="en-US" sz="4900" b="1" dirty="0"/>
            </a:br>
            <a:br>
              <a:rPr lang="en-US" sz="4900" b="1" dirty="0"/>
            </a:br>
            <a:br>
              <a:rPr lang="en-US" sz="4900" b="1" u="sng" dirty="0"/>
            </a:br>
            <a:br>
              <a:rPr lang="en-US" sz="2400" b="1" u="sng" dirty="0"/>
            </a:br>
            <a:r>
              <a:rPr lang="en-US" sz="2400" b="1" u="sng" dirty="0"/>
              <a:t> </a:t>
            </a:r>
            <a:br>
              <a:rPr lang="en-US" sz="2400" b="1" u="sng" dirty="0"/>
            </a:br>
            <a:br>
              <a:rPr lang="en-US" sz="2400" b="1" u="sng" dirty="0"/>
            </a:br>
            <a:br>
              <a:rPr lang="en-US" sz="2400" b="1" u="sng" dirty="0"/>
            </a:br>
            <a:endParaRPr lang="en-US" sz="7200" b="1" u="sng" dirty="0"/>
          </a:p>
        </p:txBody>
      </p:sp>
      <p:pic>
        <p:nvPicPr>
          <p:cNvPr id="5" name="Content Placeholder 4" descr="Questions">
            <a:extLst>
              <a:ext uri="{FF2B5EF4-FFF2-40B4-BE49-F238E27FC236}">
                <a16:creationId xmlns:a16="http://schemas.microsoft.com/office/drawing/2014/main" id="{BD5E8F63-3E53-40A6-9C2B-9E90BE3B9BF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168357" y="2273831"/>
            <a:ext cx="3611619" cy="3611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905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1">
            <a:extLst>
              <a:ext uri="{FF2B5EF4-FFF2-40B4-BE49-F238E27FC236}">
                <a16:creationId xmlns:a16="http://schemas.microsoft.com/office/drawing/2014/main" id="{9D23E552-68CE-3C78-2E3A-4A46ACBA2CA9}"/>
              </a:ext>
            </a:extLst>
          </p:cNvPr>
          <p:cNvGrpSpPr>
            <a:grpSpLocks/>
          </p:cNvGrpSpPr>
          <p:nvPr/>
        </p:nvGrpSpPr>
        <p:grpSpPr bwMode="auto">
          <a:xfrm>
            <a:off x="288925" y="355600"/>
            <a:ext cx="8382000" cy="660400"/>
            <a:chOff x="288977" y="355144"/>
            <a:chExt cx="8382000" cy="661312"/>
          </a:xfrm>
        </p:grpSpPr>
        <p:pic>
          <p:nvPicPr>
            <p:cNvPr id="4101" name="Picture 5" descr="Aging banner">
              <a:extLst>
                <a:ext uri="{FF2B5EF4-FFF2-40B4-BE49-F238E27FC236}">
                  <a16:creationId xmlns:a16="http://schemas.microsoft.com/office/drawing/2014/main" id="{CD1F5AB0-C334-5A3F-C0B2-1BB1858BE99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977" y="355144"/>
              <a:ext cx="8382000" cy="661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102" name="Rectangle 2">
              <a:extLst>
                <a:ext uri="{FF2B5EF4-FFF2-40B4-BE49-F238E27FC236}">
                  <a16:creationId xmlns:a16="http://schemas.microsoft.com/office/drawing/2014/main" id="{CD6EDF96-C636-0D01-0A9D-B2B9427ACF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2000" y="384641"/>
              <a:ext cx="78486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buFont typeface="Arial" panose="020B0604020202020204" pitchFamily="34" charset="0"/>
                <a:buNone/>
              </a:pPr>
              <a:r>
                <a:rPr lang="en-US" altLang="en-US" sz="4000" dirty="0">
                  <a:solidFill>
                    <a:schemeClr val="bg1"/>
                  </a:solidFill>
                </a:rPr>
                <a:t>ESCGP-3 Status</a:t>
              </a:r>
            </a:p>
          </p:txBody>
        </p:sp>
      </p:grpSp>
      <p:pic>
        <p:nvPicPr>
          <p:cNvPr id="4099" name="Picture 7" descr="DEP-rgb">
            <a:extLst>
              <a:ext uri="{FF2B5EF4-FFF2-40B4-BE49-F238E27FC236}">
                <a16:creationId xmlns:a16="http://schemas.microsoft.com/office/drawing/2014/main" id="{8203C1CE-3E80-ED00-9046-322DA13AB8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3" y="5846767"/>
            <a:ext cx="2624139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EA38FB65-A9D3-B329-0607-3032EC288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76277" y="1552372"/>
            <a:ext cx="9925050" cy="3975993"/>
          </a:xfrm>
        </p:spPr>
        <p:txBody>
          <a:bodyPr vert="horz" lIns="91440" tIns="45720" rIns="91440" bIns="45720" rtlCol="0" anchor="t">
            <a:normAutofit/>
          </a:bodyPr>
          <a:lstStyle/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dirty="0">
                <a:cs typeface="Calibri"/>
              </a:rPr>
              <a:t>ESCGP-3 published: October 6, 2018</a:t>
            </a:r>
          </a:p>
          <a:p>
            <a:pPr lvl="2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60000"/>
              <a:buFont typeface="Wingdings" panose="05000000000000000000" pitchFamily="2" charset="2"/>
              <a:buChar char="§"/>
            </a:pPr>
            <a:r>
              <a:rPr lang="en-US" sz="3200" dirty="0">
                <a:cs typeface="Calibri"/>
              </a:rPr>
              <a:t>ESCGP lifespan is 5 years: October 6, 2023</a:t>
            </a:r>
          </a:p>
          <a:p>
            <a:pPr lvl="2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60000"/>
              <a:buFont typeface="Wingdings" panose="05000000000000000000" pitchFamily="2" charset="2"/>
              <a:buChar char="§"/>
            </a:pPr>
            <a:r>
              <a:rPr lang="en-US" sz="3200" dirty="0">
                <a:cs typeface="Calibri"/>
              </a:rPr>
              <a:t>Administratively extended: January 6, 2025 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9">
            <a:extLst>
              <a:ext uri="{FF2B5EF4-FFF2-40B4-BE49-F238E27FC236}">
                <a16:creationId xmlns:a16="http://schemas.microsoft.com/office/drawing/2014/main" id="{3C2F40D3-AEAB-432A-BB40-C10FA8BAA58F}"/>
              </a:ext>
            </a:extLst>
          </p:cNvPr>
          <p:cNvGrpSpPr>
            <a:grpSpLocks/>
          </p:cNvGrpSpPr>
          <p:nvPr/>
        </p:nvGrpSpPr>
        <p:grpSpPr bwMode="auto">
          <a:xfrm>
            <a:off x="350359" y="204293"/>
            <a:ext cx="8382000" cy="660399"/>
            <a:chOff x="1304754" y="-1421398"/>
            <a:chExt cx="8382000" cy="661312"/>
          </a:xfrm>
        </p:grpSpPr>
        <p:pic>
          <p:nvPicPr>
            <p:cNvPr id="38" name="Picture 5" descr="Aging banner">
              <a:extLst>
                <a:ext uri="{FF2B5EF4-FFF2-40B4-BE49-F238E27FC236}">
                  <a16:creationId xmlns:a16="http://schemas.microsoft.com/office/drawing/2014/main" id="{A3A18810-A1E3-4168-986C-B3A4403143B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4754" y="-1421398"/>
              <a:ext cx="8382000" cy="661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814ABB8B-4E0D-4AF5-962D-21DB8DAF61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71454" y="-1421398"/>
              <a:ext cx="78486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/>
              <a:r>
                <a:rPr lang="en-US" sz="4000" dirty="0">
                  <a:solidFill>
                    <a:schemeClr val="bg1"/>
                  </a:solidFill>
                </a:rPr>
                <a:t>Implementation Timeline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E0BC8CDB-A6B5-C8DC-F42E-FE4937FDB148}"/>
              </a:ext>
            </a:extLst>
          </p:cNvPr>
          <p:cNvGrpSpPr/>
          <p:nvPr/>
        </p:nvGrpSpPr>
        <p:grpSpPr>
          <a:xfrm>
            <a:off x="274240" y="1341939"/>
            <a:ext cx="1633376" cy="1002060"/>
            <a:chOff x="3735" y="631962"/>
            <a:chExt cx="1633376" cy="1002060"/>
          </a:xfrm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67C80585-5CA4-AAF5-512E-9290CCF2AC5E}"/>
                </a:ext>
              </a:extLst>
            </p:cNvPr>
            <p:cNvSpPr/>
            <p:nvPr/>
          </p:nvSpPr>
          <p:spPr>
            <a:xfrm>
              <a:off x="3735" y="631962"/>
              <a:ext cx="1633376" cy="980026"/>
            </a:xfrm>
            <a:prstGeom prst="roundRect">
              <a:avLst>
                <a:gd name="adj" fmla="val 10000"/>
              </a:avLst>
            </a:prstGeom>
            <a:solidFill>
              <a:srgbClr val="92D050"/>
            </a:solidFill>
            <a:effectLst>
              <a:outerShdw blurRad="50800" dist="50800" dir="5400000" algn="ctr" rotWithShape="0">
                <a:schemeClr val="bg1">
                  <a:lumMod val="50000"/>
                </a:scheme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6" name="Rectangle: Rounded Corners 4">
              <a:extLst>
                <a:ext uri="{FF2B5EF4-FFF2-40B4-BE49-F238E27FC236}">
                  <a16:creationId xmlns:a16="http://schemas.microsoft.com/office/drawing/2014/main" id="{7AC2394B-50C7-27ED-B97E-9B6FDE414507}"/>
                </a:ext>
              </a:extLst>
            </p:cNvPr>
            <p:cNvSpPr txBox="1"/>
            <p:nvPr/>
          </p:nvSpPr>
          <p:spPr>
            <a:xfrm>
              <a:off x="32439" y="711404"/>
              <a:ext cx="1575968" cy="92261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300" b="1" kern="1200" dirty="0">
                  <a:solidFill>
                    <a:schemeClr val="tx1"/>
                  </a:solidFill>
                </a:rPr>
                <a:t>June 13, 2024</a:t>
              </a:r>
            </a:p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300" kern="1200" dirty="0">
                  <a:solidFill>
                    <a:schemeClr val="tx1"/>
                  </a:solidFill>
                </a:rPr>
                <a:t> TAB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6ED81DA1-A190-07F5-4A86-264D97D2650F}"/>
              </a:ext>
            </a:extLst>
          </p:cNvPr>
          <p:cNvGrpSpPr/>
          <p:nvPr/>
        </p:nvGrpSpPr>
        <p:grpSpPr>
          <a:xfrm>
            <a:off x="2134686" y="1721961"/>
            <a:ext cx="346275" cy="405077"/>
            <a:chOff x="1780849" y="919437"/>
            <a:chExt cx="346275" cy="405077"/>
          </a:xfrm>
        </p:grpSpPr>
        <p:sp>
          <p:nvSpPr>
            <p:cNvPr id="8" name="Arrow: Right 7">
              <a:extLst>
                <a:ext uri="{FF2B5EF4-FFF2-40B4-BE49-F238E27FC236}">
                  <a16:creationId xmlns:a16="http://schemas.microsoft.com/office/drawing/2014/main" id="{CF008694-24B8-F2DD-1225-FCD5ADB84060}"/>
                </a:ext>
              </a:extLst>
            </p:cNvPr>
            <p:cNvSpPr/>
            <p:nvPr/>
          </p:nvSpPr>
          <p:spPr>
            <a:xfrm>
              <a:off x="1780849" y="919437"/>
              <a:ext cx="346275" cy="405077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Arrow: Right 4">
              <a:extLst>
                <a:ext uri="{FF2B5EF4-FFF2-40B4-BE49-F238E27FC236}">
                  <a16:creationId xmlns:a16="http://schemas.microsoft.com/office/drawing/2014/main" id="{6B3818ED-E520-3D63-6097-202A46E86529}"/>
                </a:ext>
              </a:extLst>
            </p:cNvPr>
            <p:cNvSpPr txBox="1"/>
            <p:nvPr/>
          </p:nvSpPr>
          <p:spPr>
            <a:xfrm>
              <a:off x="1780849" y="1000452"/>
              <a:ext cx="242393" cy="24304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1100" kern="1200"/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B62A889D-6272-6D2C-8A68-C233FE440BFB}"/>
              </a:ext>
            </a:extLst>
          </p:cNvPr>
          <p:cNvGrpSpPr/>
          <p:nvPr/>
        </p:nvGrpSpPr>
        <p:grpSpPr>
          <a:xfrm>
            <a:off x="2632569" y="1363973"/>
            <a:ext cx="1670389" cy="980026"/>
            <a:chOff x="2290463" y="631962"/>
            <a:chExt cx="1670389" cy="980026"/>
          </a:xfrm>
        </p:grpSpPr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FA816AA5-B993-13E8-15AE-45C208D295E4}"/>
                </a:ext>
              </a:extLst>
            </p:cNvPr>
            <p:cNvSpPr/>
            <p:nvPr/>
          </p:nvSpPr>
          <p:spPr>
            <a:xfrm>
              <a:off x="2290463" y="631962"/>
              <a:ext cx="1633376" cy="980026"/>
            </a:xfrm>
            <a:prstGeom prst="roundRect">
              <a:avLst>
                <a:gd name="adj" fmla="val 10000"/>
              </a:avLst>
            </a:prstGeom>
            <a:solidFill>
              <a:srgbClr val="92D050"/>
            </a:solidFill>
            <a:effectLst>
              <a:outerShdw blurRad="50800" dist="50800" dir="5400000" algn="ctr" rotWithShape="0">
                <a:schemeClr val="bg1">
                  <a:lumMod val="50000"/>
                </a:scheme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2" name="Rectangle: Rounded Corners 4">
              <a:extLst>
                <a:ext uri="{FF2B5EF4-FFF2-40B4-BE49-F238E27FC236}">
                  <a16:creationId xmlns:a16="http://schemas.microsoft.com/office/drawing/2014/main" id="{B719745B-6DA0-4E25-07FD-EDF05C79C149}"/>
                </a:ext>
              </a:extLst>
            </p:cNvPr>
            <p:cNvSpPr txBox="1"/>
            <p:nvPr/>
          </p:nvSpPr>
          <p:spPr>
            <a:xfrm>
              <a:off x="2384884" y="632854"/>
              <a:ext cx="1575968" cy="92261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300" b="1" kern="1200" dirty="0">
                  <a:solidFill>
                    <a:schemeClr val="tx1"/>
                  </a:solidFill>
                </a:rPr>
                <a:t>June 29, 2024</a:t>
              </a:r>
            </a:p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300" kern="1200" dirty="0">
                  <a:solidFill>
                    <a:schemeClr val="tx1"/>
                  </a:solidFill>
                </a:rPr>
                <a:t>PA Bulletin DRAFT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24F14819-150E-4893-9284-A33AC67496DA}"/>
              </a:ext>
            </a:extLst>
          </p:cNvPr>
          <p:cNvGrpSpPr/>
          <p:nvPr/>
        </p:nvGrpSpPr>
        <p:grpSpPr>
          <a:xfrm>
            <a:off x="6725142" y="1725728"/>
            <a:ext cx="348341" cy="405077"/>
            <a:chOff x="4068358" y="894564"/>
            <a:chExt cx="348341" cy="405077"/>
          </a:xfrm>
        </p:grpSpPr>
        <p:sp>
          <p:nvSpPr>
            <p:cNvPr id="14" name="Arrow: Right 13">
              <a:extLst>
                <a:ext uri="{FF2B5EF4-FFF2-40B4-BE49-F238E27FC236}">
                  <a16:creationId xmlns:a16="http://schemas.microsoft.com/office/drawing/2014/main" id="{775B108B-0EAA-3CF6-14E0-B5E75576157A}"/>
                </a:ext>
              </a:extLst>
            </p:cNvPr>
            <p:cNvSpPr/>
            <p:nvPr/>
          </p:nvSpPr>
          <p:spPr>
            <a:xfrm rot="21524701">
              <a:off x="4068358" y="894564"/>
              <a:ext cx="348341" cy="405077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Arrow: Right 4">
              <a:extLst>
                <a:ext uri="{FF2B5EF4-FFF2-40B4-BE49-F238E27FC236}">
                  <a16:creationId xmlns:a16="http://schemas.microsoft.com/office/drawing/2014/main" id="{7ECF88C8-6B24-BD4B-6EA1-A5463A51C1AB}"/>
                </a:ext>
              </a:extLst>
            </p:cNvPr>
            <p:cNvSpPr txBox="1"/>
            <p:nvPr/>
          </p:nvSpPr>
          <p:spPr>
            <a:xfrm rot="21524701">
              <a:off x="4068371" y="976723"/>
              <a:ext cx="243839" cy="24304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1100" kern="120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5C138ACC-4076-F2BD-C00B-ACEA974582BD}"/>
              </a:ext>
            </a:extLst>
          </p:cNvPr>
          <p:cNvGrpSpPr/>
          <p:nvPr/>
        </p:nvGrpSpPr>
        <p:grpSpPr>
          <a:xfrm>
            <a:off x="4463672" y="1725727"/>
            <a:ext cx="346325" cy="405077"/>
            <a:chOff x="6358018" y="849550"/>
            <a:chExt cx="346325" cy="405077"/>
          </a:xfrm>
        </p:grpSpPr>
        <p:sp>
          <p:nvSpPr>
            <p:cNvPr id="17" name="Arrow: Right 16">
              <a:extLst>
                <a:ext uri="{FF2B5EF4-FFF2-40B4-BE49-F238E27FC236}">
                  <a16:creationId xmlns:a16="http://schemas.microsoft.com/office/drawing/2014/main" id="{F757BDB7-6870-C866-5FD4-F26846C8FB04}"/>
                </a:ext>
              </a:extLst>
            </p:cNvPr>
            <p:cNvSpPr/>
            <p:nvPr/>
          </p:nvSpPr>
          <p:spPr>
            <a:xfrm rot="21540233">
              <a:off x="6358018" y="849550"/>
              <a:ext cx="346325" cy="405077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Arrow: Right 4">
              <a:extLst>
                <a:ext uri="{FF2B5EF4-FFF2-40B4-BE49-F238E27FC236}">
                  <a16:creationId xmlns:a16="http://schemas.microsoft.com/office/drawing/2014/main" id="{C26972C2-17E0-6086-4156-2BCC4DC56B52}"/>
                </a:ext>
              </a:extLst>
            </p:cNvPr>
            <p:cNvSpPr txBox="1"/>
            <p:nvPr/>
          </p:nvSpPr>
          <p:spPr>
            <a:xfrm rot="21540233">
              <a:off x="6358026" y="931468"/>
              <a:ext cx="242428" cy="24304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1100" kern="1200" dirty="0"/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35425715-67EC-E263-695C-4AD91766B1C1}"/>
              </a:ext>
            </a:extLst>
          </p:cNvPr>
          <p:cNvGrpSpPr/>
          <p:nvPr/>
        </p:nvGrpSpPr>
        <p:grpSpPr>
          <a:xfrm>
            <a:off x="917093" y="4036492"/>
            <a:ext cx="405077" cy="346275"/>
            <a:chOff x="7481804" y="1665789"/>
            <a:chExt cx="405077" cy="346275"/>
          </a:xfrm>
        </p:grpSpPr>
        <p:sp>
          <p:nvSpPr>
            <p:cNvPr id="20" name="Arrow: Right 19">
              <a:extLst>
                <a:ext uri="{FF2B5EF4-FFF2-40B4-BE49-F238E27FC236}">
                  <a16:creationId xmlns:a16="http://schemas.microsoft.com/office/drawing/2014/main" id="{2791302E-D5BE-50AB-CA01-96D5E15CF1F9}"/>
                </a:ext>
              </a:extLst>
            </p:cNvPr>
            <p:cNvSpPr/>
            <p:nvPr/>
          </p:nvSpPr>
          <p:spPr>
            <a:xfrm rot="5400000">
              <a:off x="7511205" y="1636388"/>
              <a:ext cx="346275" cy="405077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Arrow: Right 4">
              <a:extLst>
                <a:ext uri="{FF2B5EF4-FFF2-40B4-BE49-F238E27FC236}">
                  <a16:creationId xmlns:a16="http://schemas.microsoft.com/office/drawing/2014/main" id="{200DD17D-FE62-7647-0DC3-58E2D5DAA9FC}"/>
                </a:ext>
              </a:extLst>
            </p:cNvPr>
            <p:cNvSpPr txBox="1"/>
            <p:nvPr/>
          </p:nvSpPr>
          <p:spPr>
            <a:xfrm>
              <a:off x="7562819" y="1665789"/>
              <a:ext cx="243047" cy="24239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1100" kern="1200"/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E508A6AB-51D6-4BFD-710F-4D3EEDA274D5}"/>
              </a:ext>
            </a:extLst>
          </p:cNvPr>
          <p:cNvGrpSpPr/>
          <p:nvPr/>
        </p:nvGrpSpPr>
        <p:grpSpPr>
          <a:xfrm>
            <a:off x="4398863" y="3244294"/>
            <a:ext cx="346273" cy="405077"/>
            <a:chOff x="6377645" y="2462877"/>
            <a:chExt cx="346273" cy="405077"/>
          </a:xfrm>
        </p:grpSpPr>
        <p:sp>
          <p:nvSpPr>
            <p:cNvPr id="23" name="Arrow: Right 22">
              <a:extLst>
                <a:ext uri="{FF2B5EF4-FFF2-40B4-BE49-F238E27FC236}">
                  <a16:creationId xmlns:a16="http://schemas.microsoft.com/office/drawing/2014/main" id="{9E7E0171-1D2F-1DD8-AD64-5B1C51AC0D9A}"/>
                </a:ext>
              </a:extLst>
            </p:cNvPr>
            <p:cNvSpPr/>
            <p:nvPr/>
          </p:nvSpPr>
          <p:spPr>
            <a:xfrm rot="10800000">
              <a:off x="6377645" y="2462877"/>
              <a:ext cx="346273" cy="405077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Arrow: Right 4">
              <a:extLst>
                <a:ext uri="{FF2B5EF4-FFF2-40B4-BE49-F238E27FC236}">
                  <a16:creationId xmlns:a16="http://schemas.microsoft.com/office/drawing/2014/main" id="{5FE7919F-FDE4-C7D6-84E7-116DA00167D2}"/>
                </a:ext>
              </a:extLst>
            </p:cNvPr>
            <p:cNvSpPr txBox="1"/>
            <p:nvPr/>
          </p:nvSpPr>
          <p:spPr>
            <a:xfrm rot="21600000">
              <a:off x="6481527" y="2543892"/>
              <a:ext cx="242391" cy="24304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1100" kern="1200"/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37BD4148-E595-887D-C999-753B3FAAF3B1}"/>
              </a:ext>
            </a:extLst>
          </p:cNvPr>
          <p:cNvGrpSpPr/>
          <p:nvPr/>
        </p:nvGrpSpPr>
        <p:grpSpPr>
          <a:xfrm>
            <a:off x="2111568" y="3239696"/>
            <a:ext cx="346275" cy="405077"/>
            <a:chOff x="4090918" y="2462877"/>
            <a:chExt cx="346275" cy="405077"/>
          </a:xfrm>
        </p:grpSpPr>
        <p:sp>
          <p:nvSpPr>
            <p:cNvPr id="26" name="Arrow: Right 25">
              <a:extLst>
                <a:ext uri="{FF2B5EF4-FFF2-40B4-BE49-F238E27FC236}">
                  <a16:creationId xmlns:a16="http://schemas.microsoft.com/office/drawing/2014/main" id="{CBBFECAC-8E2A-6096-56E3-E59AAF44B9F6}"/>
                </a:ext>
              </a:extLst>
            </p:cNvPr>
            <p:cNvSpPr/>
            <p:nvPr/>
          </p:nvSpPr>
          <p:spPr>
            <a:xfrm rot="10800000">
              <a:off x="4090918" y="2462877"/>
              <a:ext cx="346275" cy="405077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7" name="Arrow: Right 4">
              <a:extLst>
                <a:ext uri="{FF2B5EF4-FFF2-40B4-BE49-F238E27FC236}">
                  <a16:creationId xmlns:a16="http://schemas.microsoft.com/office/drawing/2014/main" id="{7A3B3739-B1C9-48CB-FEC6-9B508B8E5EE5}"/>
                </a:ext>
              </a:extLst>
            </p:cNvPr>
            <p:cNvSpPr txBox="1"/>
            <p:nvPr/>
          </p:nvSpPr>
          <p:spPr>
            <a:xfrm rot="21600000">
              <a:off x="4194800" y="2543892"/>
              <a:ext cx="242393" cy="24304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1100" kern="1200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412BF9A9-9E34-7408-4A08-BF5C8ADBCD43}"/>
              </a:ext>
            </a:extLst>
          </p:cNvPr>
          <p:cNvGrpSpPr/>
          <p:nvPr/>
        </p:nvGrpSpPr>
        <p:grpSpPr>
          <a:xfrm>
            <a:off x="6717205" y="3226461"/>
            <a:ext cx="338060" cy="405077"/>
            <a:chOff x="1815816" y="2462877"/>
            <a:chExt cx="338060" cy="405077"/>
          </a:xfrm>
        </p:grpSpPr>
        <p:sp>
          <p:nvSpPr>
            <p:cNvPr id="29" name="Arrow: Right 28">
              <a:extLst>
                <a:ext uri="{FF2B5EF4-FFF2-40B4-BE49-F238E27FC236}">
                  <a16:creationId xmlns:a16="http://schemas.microsoft.com/office/drawing/2014/main" id="{8FCC4BA5-A4DE-9FE5-0D7D-F3A51959624E}"/>
                </a:ext>
              </a:extLst>
            </p:cNvPr>
            <p:cNvSpPr/>
            <p:nvPr/>
          </p:nvSpPr>
          <p:spPr>
            <a:xfrm rot="10800000">
              <a:off x="1815816" y="2462877"/>
              <a:ext cx="338060" cy="405077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Arrow: Right 4">
              <a:extLst>
                <a:ext uri="{FF2B5EF4-FFF2-40B4-BE49-F238E27FC236}">
                  <a16:creationId xmlns:a16="http://schemas.microsoft.com/office/drawing/2014/main" id="{B2AB5AA1-BD4F-E21F-4E21-63AC6EF4C775}"/>
                </a:ext>
              </a:extLst>
            </p:cNvPr>
            <p:cNvSpPr txBox="1"/>
            <p:nvPr/>
          </p:nvSpPr>
          <p:spPr>
            <a:xfrm rot="21600000">
              <a:off x="1917234" y="2543892"/>
              <a:ext cx="236642" cy="24304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1100" kern="1200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42FE779D-8855-3E08-27DC-BEB334916038}"/>
              </a:ext>
            </a:extLst>
          </p:cNvPr>
          <p:cNvGrpSpPr/>
          <p:nvPr/>
        </p:nvGrpSpPr>
        <p:grpSpPr>
          <a:xfrm>
            <a:off x="7797882" y="2512050"/>
            <a:ext cx="405077" cy="346291"/>
            <a:chOff x="629469" y="3299158"/>
            <a:chExt cx="405077" cy="346291"/>
          </a:xfrm>
        </p:grpSpPr>
        <p:sp>
          <p:nvSpPr>
            <p:cNvPr id="32" name="Arrow: Right 31">
              <a:extLst>
                <a:ext uri="{FF2B5EF4-FFF2-40B4-BE49-F238E27FC236}">
                  <a16:creationId xmlns:a16="http://schemas.microsoft.com/office/drawing/2014/main" id="{7F00175F-7A92-063A-85B3-46A61F67F3BE}"/>
                </a:ext>
              </a:extLst>
            </p:cNvPr>
            <p:cNvSpPr/>
            <p:nvPr/>
          </p:nvSpPr>
          <p:spPr>
            <a:xfrm rot="5432623">
              <a:off x="658862" y="3269765"/>
              <a:ext cx="346291" cy="405077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3" name="Arrow: Right 4">
              <a:extLst>
                <a:ext uri="{FF2B5EF4-FFF2-40B4-BE49-F238E27FC236}">
                  <a16:creationId xmlns:a16="http://schemas.microsoft.com/office/drawing/2014/main" id="{0C6CEB48-8FEE-FB43-4117-C1011685A4AF}"/>
                </a:ext>
              </a:extLst>
            </p:cNvPr>
            <p:cNvSpPr txBox="1"/>
            <p:nvPr/>
          </p:nvSpPr>
          <p:spPr>
            <a:xfrm rot="32623">
              <a:off x="710977" y="3299160"/>
              <a:ext cx="243047" cy="24240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1100" kern="1200"/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809EE444-30CF-97A1-0CE2-AB4F0979B49D}"/>
              </a:ext>
            </a:extLst>
          </p:cNvPr>
          <p:cNvGrpSpPr/>
          <p:nvPr/>
        </p:nvGrpSpPr>
        <p:grpSpPr>
          <a:xfrm>
            <a:off x="2119149" y="4853434"/>
            <a:ext cx="359866" cy="405077"/>
            <a:chOff x="1790216" y="4107308"/>
            <a:chExt cx="359866" cy="405077"/>
          </a:xfrm>
        </p:grpSpPr>
        <p:sp>
          <p:nvSpPr>
            <p:cNvPr id="35" name="Arrow: Right 34">
              <a:extLst>
                <a:ext uri="{FF2B5EF4-FFF2-40B4-BE49-F238E27FC236}">
                  <a16:creationId xmlns:a16="http://schemas.microsoft.com/office/drawing/2014/main" id="{B5E166B3-D05C-F522-6CC1-7C649408E917}"/>
                </a:ext>
              </a:extLst>
            </p:cNvPr>
            <p:cNvSpPr/>
            <p:nvPr/>
          </p:nvSpPr>
          <p:spPr>
            <a:xfrm rot="33160">
              <a:off x="1790216" y="4107308"/>
              <a:ext cx="359866" cy="405077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6" name="Arrow: Right 4">
              <a:extLst>
                <a:ext uri="{FF2B5EF4-FFF2-40B4-BE49-F238E27FC236}">
                  <a16:creationId xmlns:a16="http://schemas.microsoft.com/office/drawing/2014/main" id="{BBB17375-AD00-15BA-4809-F8DD8027AD1B}"/>
                </a:ext>
              </a:extLst>
            </p:cNvPr>
            <p:cNvSpPr txBox="1"/>
            <p:nvPr/>
          </p:nvSpPr>
          <p:spPr>
            <a:xfrm rot="33160">
              <a:off x="1790219" y="4187802"/>
              <a:ext cx="251906" cy="24304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1100" kern="1200"/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6F20A052-DC10-0AA4-B285-94085B5ABD34}"/>
              </a:ext>
            </a:extLst>
          </p:cNvPr>
          <p:cNvGrpSpPr/>
          <p:nvPr/>
        </p:nvGrpSpPr>
        <p:grpSpPr>
          <a:xfrm>
            <a:off x="4926657" y="1338557"/>
            <a:ext cx="1633376" cy="980026"/>
            <a:chOff x="4580931" y="581785"/>
            <a:chExt cx="1633376" cy="980026"/>
          </a:xfrm>
        </p:grpSpPr>
        <p:sp>
          <p:nvSpPr>
            <p:cNvPr id="41" name="Rectangle: Rounded Corners 40">
              <a:extLst>
                <a:ext uri="{FF2B5EF4-FFF2-40B4-BE49-F238E27FC236}">
                  <a16:creationId xmlns:a16="http://schemas.microsoft.com/office/drawing/2014/main" id="{F4751049-F56A-B4A8-A787-557D150F05B2}"/>
                </a:ext>
              </a:extLst>
            </p:cNvPr>
            <p:cNvSpPr/>
            <p:nvPr/>
          </p:nvSpPr>
          <p:spPr>
            <a:xfrm>
              <a:off x="4580931" y="581785"/>
              <a:ext cx="1633376" cy="980026"/>
            </a:xfrm>
            <a:prstGeom prst="roundRect">
              <a:avLst>
                <a:gd name="adj" fmla="val 10000"/>
              </a:avLst>
            </a:prstGeom>
            <a:solidFill>
              <a:srgbClr val="92D050"/>
            </a:solidFill>
            <a:effectLst>
              <a:outerShdw blurRad="50800" dist="50800" dir="5400000" algn="ctr" rotWithShape="0">
                <a:schemeClr val="bg1">
                  <a:lumMod val="50000"/>
                </a:scheme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42" name="Rectangle: Rounded Corners 4">
              <a:extLst>
                <a:ext uri="{FF2B5EF4-FFF2-40B4-BE49-F238E27FC236}">
                  <a16:creationId xmlns:a16="http://schemas.microsoft.com/office/drawing/2014/main" id="{70C51211-F679-C987-9A3E-280797942EFB}"/>
                </a:ext>
              </a:extLst>
            </p:cNvPr>
            <p:cNvSpPr txBox="1"/>
            <p:nvPr/>
          </p:nvSpPr>
          <p:spPr>
            <a:xfrm>
              <a:off x="4609635" y="610489"/>
              <a:ext cx="1575968" cy="92261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300" b="1" kern="1200" dirty="0">
                  <a:solidFill>
                    <a:schemeClr val="tx1"/>
                  </a:solidFill>
                </a:rPr>
                <a:t>June 29 – July 28, 2024</a:t>
              </a:r>
            </a:p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300" b="1" kern="1200" dirty="0">
                  <a:solidFill>
                    <a:schemeClr val="tx1"/>
                  </a:solidFill>
                </a:rPr>
                <a:t> </a:t>
              </a:r>
              <a:r>
                <a:rPr lang="en-US" sz="1300" kern="1200" dirty="0">
                  <a:solidFill>
                    <a:schemeClr val="tx1"/>
                  </a:solidFill>
                </a:rPr>
                <a:t>Comment/Response</a:t>
              </a: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FDEBABF4-5EBC-4E15-CABF-AC81D81E9C1E}"/>
              </a:ext>
            </a:extLst>
          </p:cNvPr>
          <p:cNvGrpSpPr/>
          <p:nvPr/>
        </p:nvGrpSpPr>
        <p:grpSpPr>
          <a:xfrm>
            <a:off x="7183733" y="1363973"/>
            <a:ext cx="1633376" cy="980026"/>
            <a:chOff x="6867655" y="542025"/>
            <a:chExt cx="1633376" cy="980026"/>
          </a:xfrm>
        </p:grpSpPr>
        <p:sp>
          <p:nvSpPr>
            <p:cNvPr id="44" name="Rectangle: Rounded Corners 43">
              <a:extLst>
                <a:ext uri="{FF2B5EF4-FFF2-40B4-BE49-F238E27FC236}">
                  <a16:creationId xmlns:a16="http://schemas.microsoft.com/office/drawing/2014/main" id="{BC87EF9C-8619-F1CA-DEB9-31E16C4F1843}"/>
                </a:ext>
              </a:extLst>
            </p:cNvPr>
            <p:cNvSpPr/>
            <p:nvPr/>
          </p:nvSpPr>
          <p:spPr>
            <a:xfrm>
              <a:off x="6867655" y="542025"/>
              <a:ext cx="1633376" cy="980026"/>
            </a:xfrm>
            <a:prstGeom prst="roundRect">
              <a:avLst>
                <a:gd name="adj" fmla="val 10000"/>
              </a:avLst>
            </a:prstGeom>
            <a:solidFill>
              <a:srgbClr val="92D050"/>
            </a:solidFill>
            <a:effectLst>
              <a:outerShdw blurRad="50800" dist="50800" dir="5400000" algn="ctr" rotWithShape="0">
                <a:schemeClr val="bg1">
                  <a:lumMod val="50000"/>
                </a:scheme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45" name="Rectangle: Rounded Corners 4">
              <a:extLst>
                <a:ext uri="{FF2B5EF4-FFF2-40B4-BE49-F238E27FC236}">
                  <a16:creationId xmlns:a16="http://schemas.microsoft.com/office/drawing/2014/main" id="{C517DDF3-BC64-1D81-E384-ED86BE94C70E}"/>
                </a:ext>
              </a:extLst>
            </p:cNvPr>
            <p:cNvSpPr txBox="1"/>
            <p:nvPr/>
          </p:nvSpPr>
          <p:spPr>
            <a:xfrm>
              <a:off x="6896359" y="570729"/>
              <a:ext cx="1575968" cy="92261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300" b="1" kern="1200" dirty="0">
                  <a:solidFill>
                    <a:schemeClr val="tx1"/>
                  </a:solidFill>
                </a:rPr>
                <a:t>July  29 – August 31, 2024 </a:t>
              </a:r>
            </a:p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300" kern="1200" dirty="0">
                  <a:solidFill>
                    <a:schemeClr val="tx1"/>
                  </a:solidFill>
                </a:rPr>
                <a:t>Draft Edits</a:t>
              </a:r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DA6ED777-B606-BBB3-C59F-4D9EA29C471C}"/>
              </a:ext>
            </a:extLst>
          </p:cNvPr>
          <p:cNvGrpSpPr/>
          <p:nvPr/>
        </p:nvGrpSpPr>
        <p:grpSpPr>
          <a:xfrm>
            <a:off x="7212437" y="2952221"/>
            <a:ext cx="1633376" cy="980026"/>
            <a:chOff x="6867655" y="2175402"/>
            <a:chExt cx="1633376" cy="980026"/>
          </a:xfrm>
        </p:grpSpPr>
        <p:sp>
          <p:nvSpPr>
            <p:cNvPr id="50" name="Rectangle: Rounded Corners 49">
              <a:extLst>
                <a:ext uri="{FF2B5EF4-FFF2-40B4-BE49-F238E27FC236}">
                  <a16:creationId xmlns:a16="http://schemas.microsoft.com/office/drawing/2014/main" id="{331B6B39-BA26-C3DC-37AC-E2487404FA49}"/>
                </a:ext>
              </a:extLst>
            </p:cNvPr>
            <p:cNvSpPr/>
            <p:nvPr/>
          </p:nvSpPr>
          <p:spPr>
            <a:xfrm>
              <a:off x="6867655" y="2175402"/>
              <a:ext cx="1633376" cy="980026"/>
            </a:xfrm>
            <a:prstGeom prst="roundRect">
              <a:avLst>
                <a:gd name="adj" fmla="val 10000"/>
              </a:avLst>
            </a:prstGeom>
            <a:solidFill>
              <a:srgbClr val="92D050"/>
            </a:solidFill>
            <a:effectLst>
              <a:outerShdw blurRad="50800" dist="50800" dir="5400000" algn="ctr" rotWithShape="0">
                <a:schemeClr val="bg1">
                  <a:lumMod val="50000"/>
                </a:scheme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51" name="Rectangle: Rounded Corners 4">
              <a:extLst>
                <a:ext uri="{FF2B5EF4-FFF2-40B4-BE49-F238E27FC236}">
                  <a16:creationId xmlns:a16="http://schemas.microsoft.com/office/drawing/2014/main" id="{3AA26503-259B-CE71-E422-6C2FD3BC0511}"/>
                </a:ext>
              </a:extLst>
            </p:cNvPr>
            <p:cNvSpPr txBox="1"/>
            <p:nvPr/>
          </p:nvSpPr>
          <p:spPr>
            <a:xfrm>
              <a:off x="6896359" y="2204106"/>
              <a:ext cx="1575968" cy="92261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300" b="1" kern="1200" dirty="0">
                  <a:solidFill>
                    <a:schemeClr val="tx1"/>
                  </a:solidFill>
                </a:rPr>
                <a:t>September 5, 2024 </a:t>
              </a:r>
            </a:p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300" kern="1200" dirty="0">
                  <a:solidFill>
                    <a:schemeClr val="tx1"/>
                  </a:solidFill>
                </a:rPr>
                <a:t>TAB</a:t>
              </a:r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A6897385-CC4C-FDBA-7D48-359121A27E65}"/>
              </a:ext>
            </a:extLst>
          </p:cNvPr>
          <p:cNvGrpSpPr/>
          <p:nvPr/>
        </p:nvGrpSpPr>
        <p:grpSpPr>
          <a:xfrm>
            <a:off x="4926657" y="2920418"/>
            <a:ext cx="1633376" cy="980026"/>
            <a:chOff x="4580931" y="2175402"/>
            <a:chExt cx="1633376" cy="980026"/>
          </a:xfrm>
        </p:grpSpPr>
        <p:sp>
          <p:nvSpPr>
            <p:cNvPr id="53" name="Rectangle: Rounded Corners 52">
              <a:extLst>
                <a:ext uri="{FF2B5EF4-FFF2-40B4-BE49-F238E27FC236}">
                  <a16:creationId xmlns:a16="http://schemas.microsoft.com/office/drawing/2014/main" id="{37B4C806-F926-4099-960D-9F191CE068E3}"/>
                </a:ext>
              </a:extLst>
            </p:cNvPr>
            <p:cNvSpPr/>
            <p:nvPr/>
          </p:nvSpPr>
          <p:spPr>
            <a:xfrm>
              <a:off x="4580931" y="2175402"/>
              <a:ext cx="1633376" cy="980026"/>
            </a:xfrm>
            <a:prstGeom prst="roundRect">
              <a:avLst>
                <a:gd name="adj" fmla="val 10000"/>
              </a:avLst>
            </a:prstGeom>
            <a:solidFill>
              <a:srgbClr val="92D050"/>
            </a:solidFill>
            <a:effectLst>
              <a:outerShdw blurRad="50800" dist="50800" dir="5400000" algn="ctr" rotWithShape="0">
                <a:schemeClr val="bg1">
                  <a:lumMod val="50000"/>
                </a:scheme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54" name="Rectangle: Rounded Corners 4">
              <a:extLst>
                <a:ext uri="{FF2B5EF4-FFF2-40B4-BE49-F238E27FC236}">
                  <a16:creationId xmlns:a16="http://schemas.microsoft.com/office/drawing/2014/main" id="{050AFC2A-43FD-D014-1E9E-557BDE57D38D}"/>
                </a:ext>
              </a:extLst>
            </p:cNvPr>
            <p:cNvSpPr txBox="1"/>
            <p:nvPr/>
          </p:nvSpPr>
          <p:spPr>
            <a:xfrm>
              <a:off x="4609635" y="2204106"/>
              <a:ext cx="1575968" cy="92261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300" b="1" kern="1200" dirty="0">
                  <a:solidFill>
                    <a:schemeClr val="tx1"/>
                  </a:solidFill>
                </a:rPr>
                <a:t>September 21, 2024</a:t>
              </a:r>
            </a:p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300" kern="1200" dirty="0">
                  <a:solidFill>
                    <a:schemeClr val="tx1"/>
                  </a:solidFill>
                </a:rPr>
                <a:t>PA Bulletin FINAL</a:t>
              </a: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E527C4D3-40A8-E60C-FF8B-85F070C49400}"/>
              </a:ext>
            </a:extLst>
          </p:cNvPr>
          <p:cNvGrpSpPr/>
          <p:nvPr/>
        </p:nvGrpSpPr>
        <p:grpSpPr>
          <a:xfrm>
            <a:off x="2639370" y="2887045"/>
            <a:ext cx="1633376" cy="980026"/>
            <a:chOff x="2294204" y="2175402"/>
            <a:chExt cx="1633376" cy="980026"/>
          </a:xfrm>
        </p:grpSpPr>
        <p:sp>
          <p:nvSpPr>
            <p:cNvPr id="56" name="Rectangle: Rounded Corners 55">
              <a:extLst>
                <a:ext uri="{FF2B5EF4-FFF2-40B4-BE49-F238E27FC236}">
                  <a16:creationId xmlns:a16="http://schemas.microsoft.com/office/drawing/2014/main" id="{6562192B-1FFB-03B4-04DE-A0625F28886A}"/>
                </a:ext>
              </a:extLst>
            </p:cNvPr>
            <p:cNvSpPr/>
            <p:nvPr/>
          </p:nvSpPr>
          <p:spPr>
            <a:xfrm>
              <a:off x="2294204" y="2175402"/>
              <a:ext cx="1633376" cy="980026"/>
            </a:xfrm>
            <a:prstGeom prst="roundRect">
              <a:avLst>
                <a:gd name="adj" fmla="val 10000"/>
              </a:avLst>
            </a:prstGeom>
            <a:solidFill>
              <a:srgbClr val="92D050"/>
            </a:solidFill>
            <a:effectLst>
              <a:outerShdw blurRad="50800" dist="50800" dir="5400000" algn="ctr" rotWithShape="0">
                <a:schemeClr val="bg1">
                  <a:lumMod val="50000"/>
                </a:scheme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57" name="Rectangle: Rounded Corners 4">
              <a:extLst>
                <a:ext uri="{FF2B5EF4-FFF2-40B4-BE49-F238E27FC236}">
                  <a16:creationId xmlns:a16="http://schemas.microsoft.com/office/drawing/2014/main" id="{7278AE4A-4767-1AA5-F124-FC22BD5B6C51}"/>
                </a:ext>
              </a:extLst>
            </p:cNvPr>
            <p:cNvSpPr txBox="1"/>
            <p:nvPr/>
          </p:nvSpPr>
          <p:spPr>
            <a:xfrm>
              <a:off x="2322908" y="2204106"/>
              <a:ext cx="1575968" cy="92261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300" b="1" kern="1200" dirty="0">
                  <a:solidFill>
                    <a:schemeClr val="tx1"/>
                  </a:solidFill>
                </a:rPr>
                <a:t>September 23 – October 11, 2024, </a:t>
              </a:r>
              <a:r>
                <a:rPr lang="en-US" sz="1300" kern="1200" dirty="0">
                  <a:solidFill>
                    <a:schemeClr val="tx1"/>
                  </a:solidFill>
                </a:rPr>
                <a:t>Training</a:t>
              </a:r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2DA72BAC-9B95-2C25-E6E2-CB5648D010DD}"/>
              </a:ext>
            </a:extLst>
          </p:cNvPr>
          <p:cNvGrpSpPr/>
          <p:nvPr/>
        </p:nvGrpSpPr>
        <p:grpSpPr>
          <a:xfrm>
            <a:off x="302944" y="2858341"/>
            <a:ext cx="1633376" cy="980026"/>
            <a:chOff x="22976" y="2175402"/>
            <a:chExt cx="1633376" cy="980026"/>
          </a:xfrm>
        </p:grpSpPr>
        <p:sp>
          <p:nvSpPr>
            <p:cNvPr id="59" name="Rectangle: Rounded Corners 58">
              <a:extLst>
                <a:ext uri="{FF2B5EF4-FFF2-40B4-BE49-F238E27FC236}">
                  <a16:creationId xmlns:a16="http://schemas.microsoft.com/office/drawing/2014/main" id="{6ADA3742-61D5-2736-CC99-C2A1CF0FCFBD}"/>
                </a:ext>
              </a:extLst>
            </p:cNvPr>
            <p:cNvSpPr/>
            <p:nvPr/>
          </p:nvSpPr>
          <p:spPr>
            <a:xfrm>
              <a:off x="22976" y="2175402"/>
              <a:ext cx="1633376" cy="980026"/>
            </a:xfrm>
            <a:prstGeom prst="roundRect">
              <a:avLst>
                <a:gd name="adj" fmla="val 10000"/>
              </a:avLst>
            </a:prstGeom>
            <a:solidFill>
              <a:srgbClr val="00B0F0"/>
            </a:solidFill>
            <a:effectLst>
              <a:outerShdw blurRad="50800" dist="50800" dir="5400000" algn="ctr" rotWithShape="0">
                <a:schemeClr val="bg1">
                  <a:lumMod val="50000"/>
                </a:scheme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60" name="Rectangle: Rounded Corners 4">
              <a:extLst>
                <a:ext uri="{FF2B5EF4-FFF2-40B4-BE49-F238E27FC236}">
                  <a16:creationId xmlns:a16="http://schemas.microsoft.com/office/drawing/2014/main" id="{7495437C-1F37-64AB-CE55-E32FECF78A65}"/>
                </a:ext>
              </a:extLst>
            </p:cNvPr>
            <p:cNvSpPr txBox="1"/>
            <p:nvPr/>
          </p:nvSpPr>
          <p:spPr>
            <a:xfrm>
              <a:off x="51680" y="2204106"/>
              <a:ext cx="1575968" cy="92261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300" b="1" kern="1200" dirty="0">
                  <a:solidFill>
                    <a:schemeClr val="tx1"/>
                  </a:solidFill>
                </a:rPr>
                <a:t>November 6, 2024</a:t>
              </a:r>
            </a:p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300" kern="1200" dirty="0">
                  <a:solidFill>
                    <a:schemeClr val="tx1"/>
                  </a:solidFill>
                </a:rPr>
                <a:t>ESCGP-3 last day to submit</a:t>
              </a: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476D7812-220E-35F1-D857-3F0F2D61685F}"/>
              </a:ext>
            </a:extLst>
          </p:cNvPr>
          <p:cNvGrpSpPr/>
          <p:nvPr/>
        </p:nvGrpSpPr>
        <p:grpSpPr>
          <a:xfrm>
            <a:off x="274240" y="4524133"/>
            <a:ext cx="1633376" cy="980026"/>
            <a:chOff x="7476" y="3808779"/>
            <a:chExt cx="1633376" cy="980026"/>
          </a:xfrm>
        </p:grpSpPr>
        <p:sp>
          <p:nvSpPr>
            <p:cNvPr id="62" name="Rectangle: Rounded Corners 61">
              <a:extLst>
                <a:ext uri="{FF2B5EF4-FFF2-40B4-BE49-F238E27FC236}">
                  <a16:creationId xmlns:a16="http://schemas.microsoft.com/office/drawing/2014/main" id="{B17E0FEC-A712-A063-F0F6-147E7AD20892}"/>
                </a:ext>
              </a:extLst>
            </p:cNvPr>
            <p:cNvSpPr/>
            <p:nvPr/>
          </p:nvSpPr>
          <p:spPr>
            <a:xfrm>
              <a:off x="7476" y="3808779"/>
              <a:ext cx="1633376" cy="980026"/>
            </a:xfrm>
            <a:prstGeom prst="roundRect">
              <a:avLst>
                <a:gd name="adj" fmla="val 10000"/>
              </a:avLst>
            </a:prstGeom>
            <a:solidFill>
              <a:srgbClr val="00B0F0"/>
            </a:solidFill>
            <a:effectLst>
              <a:outerShdw blurRad="50800" dist="50800" dir="5400000" algn="ctr" rotWithShape="0">
                <a:schemeClr val="bg1">
                  <a:lumMod val="50000"/>
                </a:scheme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63" name="Rectangle: Rounded Corners 4">
              <a:extLst>
                <a:ext uri="{FF2B5EF4-FFF2-40B4-BE49-F238E27FC236}">
                  <a16:creationId xmlns:a16="http://schemas.microsoft.com/office/drawing/2014/main" id="{38E42698-CD76-D9BC-6724-07719A860E29}"/>
                </a:ext>
              </a:extLst>
            </p:cNvPr>
            <p:cNvSpPr txBox="1"/>
            <p:nvPr/>
          </p:nvSpPr>
          <p:spPr>
            <a:xfrm>
              <a:off x="36180" y="3837483"/>
              <a:ext cx="1575968" cy="92261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300" b="1" kern="1200" dirty="0">
                  <a:solidFill>
                    <a:schemeClr val="tx1"/>
                  </a:solidFill>
                </a:rPr>
                <a:t>December 14, 2024 </a:t>
              </a:r>
            </a:p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300" kern="1200" dirty="0">
                  <a:solidFill>
                    <a:schemeClr val="tx1"/>
                  </a:solidFill>
                </a:rPr>
                <a:t>ESCGP-3 Final technical comments</a:t>
              </a: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3F4E28AB-4A9C-2596-ECB0-0A6AB25A88EE}"/>
              </a:ext>
            </a:extLst>
          </p:cNvPr>
          <p:cNvGrpSpPr/>
          <p:nvPr/>
        </p:nvGrpSpPr>
        <p:grpSpPr>
          <a:xfrm>
            <a:off x="2639370" y="4524133"/>
            <a:ext cx="1633376" cy="980026"/>
            <a:chOff x="2319815" y="3831085"/>
            <a:chExt cx="1633376" cy="980026"/>
          </a:xfrm>
        </p:grpSpPr>
        <p:sp>
          <p:nvSpPr>
            <p:cNvPr id="65" name="Rectangle: Rounded Corners 64">
              <a:extLst>
                <a:ext uri="{FF2B5EF4-FFF2-40B4-BE49-F238E27FC236}">
                  <a16:creationId xmlns:a16="http://schemas.microsoft.com/office/drawing/2014/main" id="{67513B73-066D-B0F9-2674-1B00B0C3B118}"/>
                </a:ext>
              </a:extLst>
            </p:cNvPr>
            <p:cNvSpPr/>
            <p:nvPr/>
          </p:nvSpPr>
          <p:spPr>
            <a:xfrm>
              <a:off x="2319815" y="3831085"/>
              <a:ext cx="1633376" cy="980026"/>
            </a:xfrm>
            <a:prstGeom prst="roundRect">
              <a:avLst>
                <a:gd name="adj" fmla="val 10000"/>
              </a:avLst>
            </a:prstGeom>
            <a:solidFill>
              <a:srgbClr val="00B0F0"/>
            </a:solidFill>
            <a:ln>
              <a:solidFill>
                <a:srgbClr val="FF0000"/>
              </a:solidFill>
              <a:prstDash val="solid"/>
            </a:ln>
            <a:effectLst>
              <a:outerShdw blurRad="50800" dist="50800" dir="5400000" algn="ctr" rotWithShape="0">
                <a:schemeClr val="bg1">
                  <a:lumMod val="50000"/>
                </a:scheme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66" name="Rectangle: Rounded Corners 4">
              <a:extLst>
                <a:ext uri="{FF2B5EF4-FFF2-40B4-BE49-F238E27FC236}">
                  <a16:creationId xmlns:a16="http://schemas.microsoft.com/office/drawing/2014/main" id="{5E2B38A9-2411-2619-3F74-B896613D6B9F}"/>
                </a:ext>
              </a:extLst>
            </p:cNvPr>
            <p:cNvSpPr txBox="1"/>
            <p:nvPr/>
          </p:nvSpPr>
          <p:spPr>
            <a:xfrm>
              <a:off x="2370422" y="3859789"/>
              <a:ext cx="1575968" cy="922618"/>
            </a:xfrm>
            <a:prstGeom prst="rect">
              <a:avLst/>
            </a:prstGeom>
            <a:ln>
              <a:prstDash val="soli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300" b="1" kern="1200" dirty="0">
                  <a:solidFill>
                    <a:schemeClr val="tx1"/>
                  </a:solidFill>
                </a:rPr>
                <a:t>January 6, 2025 </a:t>
              </a:r>
              <a:r>
                <a:rPr lang="en-US" sz="1300" kern="1200" dirty="0">
                  <a:solidFill>
                    <a:schemeClr val="tx1"/>
                  </a:solidFill>
                </a:rPr>
                <a:t>ESCGP-3 expires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CBF489A5-8C83-AB4C-3805-F6026C134B2B}"/>
              </a:ext>
            </a:extLst>
          </p:cNvPr>
          <p:cNvSpPr txBox="1"/>
          <p:nvPr/>
        </p:nvSpPr>
        <p:spPr>
          <a:xfrm>
            <a:off x="5974583" y="4732285"/>
            <a:ext cx="17336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GREEN: ESCGP-4</a:t>
            </a:r>
          </a:p>
          <a:p>
            <a:r>
              <a:rPr lang="en-US" dirty="0"/>
              <a:t>BLUE: ESCGP-3</a:t>
            </a:r>
          </a:p>
        </p:txBody>
      </p:sp>
      <p:pic>
        <p:nvPicPr>
          <p:cNvPr id="47" name="Picture 7" descr="DEP-rgb">
            <a:extLst>
              <a:ext uri="{FF2B5EF4-FFF2-40B4-BE49-F238E27FC236}">
                <a16:creationId xmlns:a16="http://schemas.microsoft.com/office/drawing/2014/main" id="{211D7FEB-EAE7-EA2A-407A-CFEF1E4BF1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3276" y="5966417"/>
            <a:ext cx="2624139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5770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104024-331B-4B66-8F07-6BACF1AA5D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42167"/>
            <a:ext cx="8010525" cy="3127173"/>
          </a:xfrm>
        </p:spPr>
        <p:txBody>
          <a:bodyPr vert="horz" lIns="91440" tIns="45720" rIns="91440" bIns="45720" rtlCol="0" anchor="t">
            <a:noAutofit/>
          </a:bodyPr>
          <a:lstStyle/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Post Construction Stormwater Management (PCSM) Manual changes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dirty="0">
                <a:cs typeface="Calibri"/>
              </a:rPr>
              <a:t>PAG-02 (General NPDES Permit) consistency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dirty="0">
                <a:cs typeface="Calibri"/>
              </a:rPr>
              <a:t>ePermit consistency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dirty="0">
                <a:cs typeface="Calibri"/>
              </a:rPr>
              <a:t>Individual Erosion and Sediment Control Permit clarification 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dirty="0">
                <a:cs typeface="Calibri"/>
              </a:rPr>
              <a:t>MSC lawsuit settlement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>
              <a:cs typeface="Calibri"/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F5CB7C7B-BA0A-4274-A4BE-7C60E847C4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412" y="157406"/>
            <a:ext cx="8224863" cy="7918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E1AC77-FAFD-44FE-87FC-08DDA6B80688}"/>
              </a:ext>
            </a:extLst>
          </p:cNvPr>
          <p:cNvSpPr txBox="1"/>
          <p:nvPr/>
        </p:nvSpPr>
        <p:spPr>
          <a:xfrm>
            <a:off x="1054557" y="136525"/>
            <a:ext cx="7028571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ESCGP-3 to ESCGP-4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8170CB1-E784-1DA6-2E49-648B69A56B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2743" y="6172200"/>
            <a:ext cx="1733550" cy="361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78533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104024-331B-4B66-8F07-6BACF1AA5D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6412" y="1774585"/>
            <a:ext cx="8413749" cy="375642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lvl="1" indent="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sz="3200" b="1" dirty="0">
                <a:cs typeface="Calibri"/>
              </a:rPr>
              <a:t>PCSM “BMPs” 	        PCSM “SCMs” </a:t>
            </a:r>
          </a:p>
          <a:p>
            <a:pPr marL="0" indent="0">
              <a:buNone/>
            </a:pPr>
            <a:r>
              <a:rPr lang="en-US" sz="3200" dirty="0">
                <a:cs typeface="Calibri"/>
              </a:rPr>
              <a:t>Stormwater Control Measure (SCM) – 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000000"/>
                </a:solidFill>
                <a:cs typeface="Calibri"/>
              </a:rPr>
              <a:t>A</a:t>
            </a:r>
            <a:r>
              <a:rPr lang="en-US" sz="3200" b="0" i="0" u="none" strike="noStrike" baseline="0" dirty="0">
                <a:solidFill>
                  <a:srgbClr val="000000"/>
                </a:solidFill>
              </a:rPr>
              <a:t>ny natural feature or manmade structure designed or utilized to reduce or manage the volume, pollutant load, or peak rate of stormwater runoff. </a:t>
            </a:r>
          </a:p>
          <a:p>
            <a:pPr marL="457200" lvl="1" indent="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None/>
            </a:pPr>
            <a:endParaRPr lang="en-US" dirty="0">
              <a:cs typeface="Calibri"/>
            </a:endParaRPr>
          </a:p>
          <a:p>
            <a:pPr marL="457200" lvl="1" indent="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None/>
            </a:pPr>
            <a:endParaRPr lang="en-US" dirty="0">
              <a:cs typeface="Calibri"/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F5CB7C7B-BA0A-4274-A4BE-7C60E847C4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412" y="157406"/>
            <a:ext cx="8224863" cy="7918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E1AC77-FAFD-44FE-87FC-08DDA6B80688}"/>
              </a:ext>
            </a:extLst>
          </p:cNvPr>
          <p:cNvSpPr txBox="1"/>
          <p:nvPr/>
        </p:nvSpPr>
        <p:spPr>
          <a:xfrm>
            <a:off x="1678158" y="112956"/>
            <a:ext cx="5408442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PCSM Manual Updates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D8D1D2DF-1B1C-1A91-25CD-FC3C05AB28CB}"/>
              </a:ext>
            </a:extLst>
          </p:cNvPr>
          <p:cNvCxnSpPr/>
          <p:nvPr/>
        </p:nvCxnSpPr>
        <p:spPr>
          <a:xfrm>
            <a:off x="3098514" y="2074987"/>
            <a:ext cx="722142" cy="0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73A9225C-6FFB-B85B-962F-2E3A82449D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994403"/>
            <a:ext cx="1733550" cy="361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&quot;Not Allowed&quot; Symbol 4">
            <a:extLst>
              <a:ext uri="{FF2B5EF4-FFF2-40B4-BE49-F238E27FC236}">
                <a16:creationId xmlns:a16="http://schemas.microsoft.com/office/drawing/2014/main" id="{A155A829-CEF4-D215-FE48-37278E1B2F6C}"/>
              </a:ext>
            </a:extLst>
          </p:cNvPr>
          <p:cNvSpPr/>
          <p:nvPr/>
        </p:nvSpPr>
        <p:spPr>
          <a:xfrm>
            <a:off x="1789043" y="1617786"/>
            <a:ext cx="884583" cy="946507"/>
          </a:xfrm>
          <a:prstGeom prst="noSmoking">
            <a:avLst/>
          </a:prstGeom>
          <a:solidFill>
            <a:srgbClr val="FF0000">
              <a:alpha val="62000"/>
            </a:srgbClr>
          </a:solidFill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1713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104024-331B-4B66-8F07-6BACF1AA5D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481218"/>
            <a:ext cx="9729147" cy="4447317"/>
          </a:xfrm>
        </p:spPr>
        <p:txBody>
          <a:bodyPr vert="horz" lIns="91440" tIns="45720" rIns="91440" bIns="45720" rtlCol="0" anchor="t">
            <a:noAutofit/>
          </a:bodyPr>
          <a:lstStyle/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dirty="0">
                <a:ea typeface="Times New Roman" panose="02020603050405020304" pitchFamily="18" charset="0"/>
              </a:rPr>
              <a:t>Definitions </a:t>
            </a:r>
            <a:endParaRPr lang="en-US" sz="3200" dirty="0">
              <a:solidFill>
                <a:srgbClr val="FF0000"/>
              </a:solidFill>
              <a:ea typeface="Times New Roman" panose="02020603050405020304" pitchFamily="18" charset="0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dirty="0">
                <a:ea typeface="Times New Roman" panose="02020603050405020304" pitchFamily="18" charset="0"/>
              </a:rPr>
              <a:t>New planned discharges require Notice of Intent (NOI) </a:t>
            </a:r>
            <a:endParaRPr lang="en-US" sz="3200" dirty="0">
              <a:ea typeface="Times New Roman" panose="02020603050405020304" pitchFamily="18" charset="0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dirty="0">
                <a:ea typeface="Times New Roman" panose="02020603050405020304" pitchFamily="18" charset="0"/>
              </a:rPr>
              <a:t>Permit amendment process  </a:t>
            </a:r>
            <a:endParaRPr lang="en-US" sz="3200" dirty="0">
              <a:ea typeface="Arial" panose="020B0604020202020204" pitchFamily="34" charset="0"/>
            </a:endParaRP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dirty="0">
                <a:ea typeface="Times New Roman" panose="02020603050405020304" pitchFamily="18" charset="0"/>
              </a:rPr>
              <a:t>Visual site inspection requirements </a:t>
            </a:r>
            <a:endParaRPr lang="en-US" sz="3200" dirty="0">
              <a:ea typeface="Times New Roman" panose="02020603050405020304" pitchFamily="18" charset="0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dirty="0">
                <a:ea typeface="Times New Roman" panose="02020603050405020304" pitchFamily="18" charset="0"/>
              </a:rPr>
              <a:t>Site inspector qualification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dirty="0">
                <a:ea typeface="Times New Roman" panose="02020603050405020304" pitchFamily="18" charset="0"/>
              </a:rPr>
              <a:t>Erosion Potential Analysis</a:t>
            </a:r>
          </a:p>
          <a:p>
            <a:pPr lvl="1">
              <a:spcBef>
                <a:spcPts val="890"/>
              </a:spcBef>
              <a:buClr>
                <a:srgbClr val="4472C4"/>
              </a:buClr>
            </a:pPr>
            <a:endParaRPr lang="en-US" sz="3200" dirty="0">
              <a:ea typeface="Times New Roman" panose="02020603050405020304" pitchFamily="18" charset="0"/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F5CB7C7B-BA0A-4274-A4BE-7C60E847C4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412" y="157406"/>
            <a:ext cx="8224863" cy="7918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FC8B0EE-C752-406B-B687-6A2F3C9773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1993" y="6083496"/>
            <a:ext cx="1733550" cy="361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E1AC77-FAFD-44FE-87FC-08DDA6B80688}"/>
              </a:ext>
            </a:extLst>
          </p:cNvPr>
          <p:cNvSpPr txBox="1"/>
          <p:nvPr/>
        </p:nvSpPr>
        <p:spPr>
          <a:xfrm>
            <a:off x="1471508" y="62914"/>
            <a:ext cx="6433456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Consistency with PAG-02</a:t>
            </a:r>
          </a:p>
        </p:txBody>
      </p:sp>
    </p:spTree>
    <p:extLst>
      <p:ext uri="{BB962C8B-B14F-4D97-AF65-F5344CB8AC3E}">
        <p14:creationId xmlns:p14="http://schemas.microsoft.com/office/powerpoint/2010/main" val="13166201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104024-331B-4B66-8F07-6BACF1AA5D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93045" y="1481218"/>
            <a:ext cx="8708396" cy="4447317"/>
          </a:xfrm>
        </p:spPr>
        <p:txBody>
          <a:bodyPr vert="horz" lIns="91440" tIns="45720" rIns="91440" bIns="45720" rtlCol="0" anchor="t">
            <a:normAutofit/>
          </a:bodyPr>
          <a:lstStyle/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dirty="0">
                <a:ea typeface="Arial" panose="020B0604020202020204" pitchFamily="34" charset="0"/>
              </a:rPr>
              <a:t>Inoperative/Ineffective E&amp;S BMPs and PCSM SCMs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dirty="0">
                <a:ea typeface="Arial" panose="020B0604020202020204" pitchFamily="34" charset="0"/>
              </a:rPr>
              <a:t>Co-permittee forms eliminated</a:t>
            </a:r>
            <a:endParaRPr lang="en-US" sz="3200" dirty="0">
              <a:ea typeface="Arial" panose="020B0604020202020204" pitchFamily="34" charset="0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dirty="0">
                <a:ea typeface="Times New Roman" panose="02020603050405020304" pitchFamily="18" charset="0"/>
              </a:rPr>
              <a:t>Post-construction infiltration SCM testing</a:t>
            </a:r>
            <a:endParaRPr lang="en-US" sz="3200" dirty="0">
              <a:ea typeface="Arial" panose="020B0604020202020204" pitchFamily="34" charset="0"/>
            </a:endParaRP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dirty="0">
                <a:ea typeface="Times New Roman" panose="02020603050405020304" pitchFamily="18" charset="0"/>
              </a:rPr>
              <a:t>Alternative BMP/SCM process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dirty="0">
                <a:ea typeface="Arial" panose="020B0604020202020204" pitchFamily="34" charset="0"/>
              </a:rPr>
              <a:t>No invasive species in seed mix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dirty="0">
                <a:ea typeface="Arial" panose="020B0604020202020204" pitchFamily="34" charset="0"/>
              </a:rPr>
              <a:t>County and municipal notification forms</a:t>
            </a:r>
          </a:p>
          <a:p>
            <a:pPr lvl="1">
              <a:spcBef>
                <a:spcPts val="890"/>
              </a:spcBef>
              <a:buClr>
                <a:srgbClr val="4472C4"/>
              </a:buClr>
            </a:pPr>
            <a:endParaRPr lang="en-US" sz="3200" dirty="0">
              <a:ea typeface="Arial" panose="020B0604020202020204" pitchFamily="34" charset="0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  <a:buClr>
                <a:srgbClr val="4472C4"/>
              </a:buClr>
            </a:pPr>
            <a:endParaRPr lang="en-US" sz="2000" dirty="0">
              <a:ea typeface="Arial" panose="020B0604020202020204" pitchFamily="34" charset="0"/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F5CB7C7B-BA0A-4274-A4BE-7C60E847C4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412" y="157406"/>
            <a:ext cx="8224863" cy="7918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FC8B0EE-C752-406B-B687-6A2F3C9773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1749" y="6098561"/>
            <a:ext cx="1733550" cy="361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E1AC77-FAFD-44FE-87FC-08DDA6B80688}"/>
              </a:ext>
            </a:extLst>
          </p:cNvPr>
          <p:cNvSpPr txBox="1"/>
          <p:nvPr/>
        </p:nvSpPr>
        <p:spPr>
          <a:xfrm>
            <a:off x="1471508" y="62914"/>
            <a:ext cx="6433456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Consistency with PAG-02</a:t>
            </a:r>
          </a:p>
        </p:txBody>
      </p:sp>
    </p:spTree>
    <p:extLst>
      <p:ext uri="{BB962C8B-B14F-4D97-AF65-F5344CB8AC3E}">
        <p14:creationId xmlns:p14="http://schemas.microsoft.com/office/powerpoint/2010/main" val="23776360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104024-331B-4B66-8F07-6BACF1AA5D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99391" y="1719836"/>
            <a:ext cx="9725025" cy="3784748"/>
          </a:xfrm>
        </p:spPr>
        <p:txBody>
          <a:bodyPr vert="horz" lIns="91440" tIns="45720" rIns="91440" bIns="45720" rtlCol="0" anchor="t">
            <a:noAutofit/>
          </a:bodyPr>
          <a:lstStyle/>
          <a:p>
            <a:pPr lvl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</a:pPr>
            <a:r>
              <a:rPr lang="en-US" sz="3200" dirty="0">
                <a:cs typeface="Calibri"/>
              </a:rPr>
              <a:t>Well site restoration language updates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F5CB7C7B-BA0A-4274-A4BE-7C60E847C4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412" y="157406"/>
            <a:ext cx="8224863" cy="7918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FC8B0EE-C752-406B-B687-6A2F3C9773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174" y="6094203"/>
            <a:ext cx="1733550" cy="361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E1AC77-FAFD-44FE-87FC-08DDA6B80688}"/>
              </a:ext>
            </a:extLst>
          </p:cNvPr>
          <p:cNvSpPr txBox="1"/>
          <p:nvPr/>
        </p:nvSpPr>
        <p:spPr>
          <a:xfrm>
            <a:off x="1864622" y="157406"/>
            <a:ext cx="5408442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MSC Lawsuit Agreement</a:t>
            </a:r>
          </a:p>
        </p:txBody>
      </p:sp>
    </p:spTree>
    <p:extLst>
      <p:ext uri="{BB962C8B-B14F-4D97-AF65-F5344CB8AC3E}">
        <p14:creationId xmlns:p14="http://schemas.microsoft.com/office/powerpoint/2010/main" val="21714805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104024-331B-4B66-8F07-6BACF1AA5D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84953" y="1513582"/>
            <a:ext cx="9725025" cy="4595928"/>
          </a:xfrm>
        </p:spPr>
        <p:txBody>
          <a:bodyPr vert="horz" lIns="91440" tIns="45720" rIns="91440" bIns="45720" rtlCol="0" anchor="t">
            <a:noAutofit/>
          </a:bodyPr>
          <a:lstStyle/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dirty="0">
                <a:cs typeface="Calibri"/>
              </a:rPr>
              <a:t>Updated weblinks 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dirty="0">
                <a:cs typeface="Calibri"/>
              </a:rPr>
              <a:t>Deleted Expedited Review (General Permit)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dirty="0">
                <a:cs typeface="Calibri"/>
              </a:rPr>
              <a:t>E&amp;S and PCSM Plan checklists removed from NOI Instructions - created weblinks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dirty="0">
                <a:cs typeface="Calibri"/>
              </a:rPr>
              <a:t>Permit Application Consultation Tool (PACT) reference added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F5CB7C7B-BA0A-4274-A4BE-7C60E847C4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412" y="157406"/>
            <a:ext cx="8224863" cy="7918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FC8B0EE-C752-406B-B687-6A2F3C9773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2297" y="5928535"/>
            <a:ext cx="1733550" cy="361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E1AC77-FAFD-44FE-87FC-08DDA6B80688}"/>
              </a:ext>
            </a:extLst>
          </p:cNvPr>
          <p:cNvSpPr txBox="1"/>
          <p:nvPr/>
        </p:nvSpPr>
        <p:spPr>
          <a:xfrm>
            <a:off x="1384307" y="103431"/>
            <a:ext cx="6369064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Corrections and Clarifications</a:t>
            </a:r>
          </a:p>
        </p:txBody>
      </p:sp>
    </p:spTree>
    <p:extLst>
      <p:ext uri="{BB962C8B-B14F-4D97-AF65-F5344CB8AC3E}">
        <p14:creationId xmlns:p14="http://schemas.microsoft.com/office/powerpoint/2010/main" val="313311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722</TotalTime>
  <Words>364</Words>
  <Application>Microsoft Office PowerPoint</Application>
  <PresentationFormat>On-screen Show (4:3)</PresentationFormat>
  <Paragraphs>74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Office Theme</vt:lpstr>
      <vt:lpstr>Erosion and Sediment Control General Permit (ESCGP-4)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QUESTIONS   717-772-5991  Joe Kelly  josephkel@pa.gov Ann Mathew amathew@pa.gov   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EROSION AND SEDIMENT CONTROL GENERAL PERMIT -4 (ESCGP-4)</dc:title>
  <dc:creator>Mathew, Ann</dc:creator>
  <cp:lastModifiedBy>Sviben, Elisabeth</cp:lastModifiedBy>
  <cp:revision>11</cp:revision>
  <cp:lastPrinted>1601-01-01T00:00:00Z</cp:lastPrinted>
  <dcterms:created xsi:type="dcterms:W3CDTF">2024-03-04T18:57:58Z</dcterms:created>
  <dcterms:modified xsi:type="dcterms:W3CDTF">2024-06-07T13:33:56Z</dcterms:modified>
</cp:coreProperties>
</file>