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7" r:id="rId2"/>
    <p:sldId id="258" r:id="rId3"/>
    <p:sldId id="299" r:id="rId4"/>
    <p:sldId id="300" r:id="rId5"/>
    <p:sldId id="264" r:id="rId6"/>
    <p:sldId id="266" r:id="rId7"/>
    <p:sldId id="292" r:id="rId8"/>
    <p:sldId id="282" r:id="rId9"/>
    <p:sldId id="287" r:id="rId10"/>
    <p:sldId id="301" r:id="rId11"/>
    <p:sldId id="295" r:id="rId12"/>
    <p:sldId id="296" r:id="rId13"/>
    <p:sldId id="297" r:id="rId14"/>
    <p:sldId id="298" r:id="rId15"/>
    <p:sldId id="288"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2708" autoAdjust="0"/>
  </p:normalViewPr>
  <p:slideViewPr>
    <p:cSldViewPr snapToGrid="0">
      <p:cViewPr varScale="1">
        <p:scale>
          <a:sx n="63" d="100"/>
          <a:sy n="63" d="100"/>
        </p:scale>
        <p:origin x="1116" y="72"/>
      </p:cViewPr>
      <p:guideLst/>
    </p:cSldViewPr>
  </p:slideViewPr>
  <p:outlineViewPr>
    <p:cViewPr>
      <p:scale>
        <a:sx n="33" d="100"/>
        <a:sy n="33" d="100"/>
      </p:scale>
      <p:origin x="0" y="-2938"/>
    </p:cViewPr>
  </p:outlin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CDA82-3040-440E-BCDC-E4A9B2EBE853}" type="datetimeFigureOut">
              <a:rPr lang="en-US" smtClean="0"/>
              <a:t>4/12/2017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E7DF5-D230-4815-94EA-FD8FDE02F336}" type="slidenum">
              <a:rPr lang="en-US" smtClean="0"/>
              <a:t>‹#›</a:t>
            </a:fld>
            <a:endParaRPr lang="en-US" dirty="0"/>
          </a:p>
        </p:txBody>
      </p:sp>
    </p:spTree>
    <p:extLst>
      <p:ext uri="{BB962C8B-B14F-4D97-AF65-F5344CB8AC3E}">
        <p14:creationId xmlns:p14="http://schemas.microsoft.com/office/powerpoint/2010/main" val="6550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2</a:t>
            </a:fld>
            <a:endParaRPr lang="en-US" dirty="0"/>
          </a:p>
        </p:txBody>
      </p:sp>
    </p:spTree>
    <p:extLst>
      <p:ext uri="{BB962C8B-B14F-4D97-AF65-F5344CB8AC3E}">
        <p14:creationId xmlns:p14="http://schemas.microsoft.com/office/powerpoint/2010/main" val="375756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12</a:t>
            </a:fld>
            <a:endParaRPr lang="en-US"/>
          </a:p>
        </p:txBody>
      </p:sp>
    </p:spTree>
    <p:extLst>
      <p:ext uri="{BB962C8B-B14F-4D97-AF65-F5344CB8AC3E}">
        <p14:creationId xmlns:p14="http://schemas.microsoft.com/office/powerpoint/2010/main" val="383912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 has 30 days to send NOV</a:t>
            </a:r>
          </a:p>
          <a:p>
            <a:endParaRPr lang="en-US" dirty="0"/>
          </a:p>
          <a:p>
            <a:r>
              <a:rPr lang="en-US" dirty="0"/>
              <a:t>NOV allows an additional 90 days to</a:t>
            </a:r>
            <a:r>
              <a:rPr lang="en-US" baseline="0" dirty="0"/>
              <a:t> achieve compliance.</a:t>
            </a:r>
            <a:endParaRPr lang="en-US" dirty="0"/>
          </a:p>
          <a:p>
            <a:endParaRPr lang="en-US" dirty="0"/>
          </a:p>
          <a:p>
            <a:r>
              <a:rPr lang="en-US" dirty="0"/>
              <a:t>As</a:t>
            </a:r>
            <a:r>
              <a:rPr lang="en-US" baseline="0" dirty="0"/>
              <a:t> of April 6, compliance has been achieved for one operation during 90 day NOV time frame.</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13</a:t>
            </a:fld>
            <a:endParaRPr lang="en-US"/>
          </a:p>
        </p:txBody>
      </p:sp>
    </p:spTree>
    <p:extLst>
      <p:ext uri="{BB962C8B-B14F-4D97-AF65-F5344CB8AC3E}">
        <p14:creationId xmlns:p14="http://schemas.microsoft.com/office/powerpoint/2010/main" val="24307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Updating SOP and Inspection form due to EPA</a:t>
            </a:r>
            <a:r>
              <a:rPr lang="en-US" baseline="0" dirty="0"/>
              <a:t> grant conditions and lessons learned thus far.</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14</a:t>
            </a:fld>
            <a:endParaRPr lang="en-US"/>
          </a:p>
        </p:txBody>
      </p:sp>
    </p:spTree>
    <p:extLst>
      <p:ext uri="{BB962C8B-B14F-4D97-AF65-F5344CB8AC3E}">
        <p14:creationId xmlns:p14="http://schemas.microsoft.com/office/powerpoint/2010/main" val="40512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doing the pilot testing include Clinton, Susquehanna, Cumberland, Adams, who do not have PracticeKeeper now and Lancaster, Allegheny, Chester, Berks and Juniata Counties who do have it.</a:t>
            </a:r>
          </a:p>
          <a:p>
            <a:endParaRPr lang="en-US" dirty="0"/>
          </a:p>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15</a:t>
            </a:fld>
            <a:endParaRPr lang="en-US"/>
          </a:p>
        </p:txBody>
      </p:sp>
    </p:spTree>
    <p:extLst>
      <p:ext uri="{BB962C8B-B14F-4D97-AF65-F5344CB8AC3E}">
        <p14:creationId xmlns:p14="http://schemas.microsoft.com/office/powerpoint/2010/main" val="64711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Thank Districts and Regional</a:t>
            </a:r>
            <a:r>
              <a:rPr lang="en-US" altLang="en-US" baseline="0" dirty="0"/>
              <a:t> Offices for their dedication and efforts.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34" indent="-282559">
              <a:defRPr>
                <a:solidFill>
                  <a:schemeClr val="tx1"/>
                </a:solidFill>
                <a:latin typeface="Calibri" panose="020F0502020204030204" pitchFamily="34" charset="0"/>
                <a:ea typeface="MS PGothic" panose="020B0600070205080204" pitchFamily="34" charset="-128"/>
              </a:defRPr>
            </a:lvl2pPr>
            <a:lvl3pPr marL="1139762" indent="-225412">
              <a:defRPr>
                <a:solidFill>
                  <a:schemeClr val="tx1"/>
                </a:solidFill>
                <a:latin typeface="Calibri" panose="020F0502020204030204" pitchFamily="34" charset="0"/>
                <a:ea typeface="MS PGothic" panose="020B0600070205080204" pitchFamily="34" charset="-128"/>
              </a:defRPr>
            </a:lvl3pPr>
            <a:lvl4pPr marL="1596936" indent="-225412">
              <a:defRPr>
                <a:solidFill>
                  <a:schemeClr val="tx1"/>
                </a:solidFill>
                <a:latin typeface="Calibri" panose="020F0502020204030204" pitchFamily="34" charset="0"/>
                <a:ea typeface="MS PGothic" panose="020B0600070205080204" pitchFamily="34" charset="-128"/>
              </a:defRPr>
            </a:lvl4pPr>
            <a:lvl5pPr marL="2052524" indent="-225412">
              <a:defRPr>
                <a:solidFill>
                  <a:schemeClr val="tx1"/>
                </a:solidFill>
                <a:latin typeface="Calibri" panose="020F0502020204030204" pitchFamily="34" charset="0"/>
                <a:ea typeface="MS PGothic" panose="020B0600070205080204" pitchFamily="34" charset="-128"/>
              </a:defRPr>
            </a:lvl5pPr>
            <a:lvl6pPr marL="2509699" indent="-22541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6874" indent="-22541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4049" indent="-22541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1223" indent="-22541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AA9DC2-1FC3-4E99-B18A-5C5A5A7F581A}" type="slidenum">
              <a:rPr lang="en-US" altLang="en-US" smtClean="0"/>
              <a:pPr/>
              <a:t>16</a:t>
            </a:fld>
            <a:endParaRPr lang="en-US" altLang="en-US" dirty="0"/>
          </a:p>
        </p:txBody>
      </p:sp>
    </p:spTree>
    <p:extLst>
      <p:ext uri="{BB962C8B-B14F-4D97-AF65-F5344CB8AC3E}">
        <p14:creationId xmlns:p14="http://schemas.microsoft.com/office/powerpoint/2010/main" val="151030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3</a:t>
            </a:fld>
            <a:endParaRPr lang="en-US" dirty="0"/>
          </a:p>
        </p:txBody>
      </p:sp>
    </p:spTree>
    <p:extLst>
      <p:ext uri="{BB962C8B-B14F-4D97-AF65-F5344CB8AC3E}">
        <p14:creationId xmlns:p14="http://schemas.microsoft.com/office/powerpoint/2010/main" val="27462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4</a:t>
            </a:fld>
            <a:endParaRPr lang="en-US" dirty="0"/>
          </a:p>
        </p:txBody>
      </p:sp>
    </p:spTree>
    <p:extLst>
      <p:ext uri="{BB962C8B-B14F-4D97-AF65-F5344CB8AC3E}">
        <p14:creationId xmlns:p14="http://schemas.microsoft.com/office/powerpoint/2010/main" val="161895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solidFill>
                  <a:srgbClr val="000000"/>
                </a:solidFill>
              </a:rPr>
              <a:t>Responsible for 69 percent of remaining </a:t>
            </a:r>
            <a:r>
              <a:rPr lang="en-US" sz="1200" b="1" dirty="0" err="1">
                <a:solidFill>
                  <a:srgbClr val="000000"/>
                </a:solidFill>
              </a:rPr>
              <a:t>basinwide</a:t>
            </a:r>
            <a:r>
              <a:rPr lang="en-US" sz="1200" b="1" dirty="0">
                <a:solidFill>
                  <a:srgbClr val="000000"/>
                </a:solidFill>
              </a:rPr>
              <a:t> nitrogen load reductions by 2025</a:t>
            </a:r>
          </a:p>
          <a:p>
            <a:endParaRPr lang="en-US" sz="1200" b="1" dirty="0">
              <a:solidFill>
                <a:srgbClr val="000000"/>
              </a:solidFill>
            </a:endParaRPr>
          </a:p>
          <a:p>
            <a:pPr marL="342900" indent="-342900">
              <a:buFont typeface="Arial" panose="020B0604020202020204" pitchFamily="34" charset="0"/>
              <a:buChar char="•"/>
            </a:pPr>
            <a:r>
              <a:rPr lang="en-US" sz="1200" b="1" dirty="0">
                <a:solidFill>
                  <a:srgbClr val="000000"/>
                </a:solidFill>
              </a:rPr>
              <a:t>Agriculture will likely be responsible for much </a:t>
            </a:r>
            <a:r>
              <a:rPr lang="en-US" sz="1200" b="1" u="sng" dirty="0">
                <a:solidFill>
                  <a:srgbClr val="000000"/>
                </a:solidFill>
              </a:rPr>
              <a:t>more</a:t>
            </a:r>
            <a:r>
              <a:rPr lang="en-US" sz="1200" b="1" dirty="0">
                <a:solidFill>
                  <a:srgbClr val="000000"/>
                </a:solidFill>
              </a:rPr>
              <a:t> than 80 percent of these nitrogen reductions by 2025</a:t>
            </a:r>
          </a:p>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t>5</a:t>
            </a:fld>
            <a:endParaRPr lang="en-US" dirty="0"/>
          </a:p>
        </p:txBody>
      </p:sp>
    </p:spTree>
    <p:extLst>
      <p:ext uri="{BB962C8B-B14F-4D97-AF65-F5344CB8AC3E}">
        <p14:creationId xmlns:p14="http://schemas.microsoft.com/office/powerpoint/2010/main" val="265788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51" indent="-228551">
              <a:buFont typeface="+mj-lt"/>
              <a:buAutoNum type="arabicPeriod"/>
              <a:defRPr/>
            </a:pPr>
            <a:r>
              <a:rPr lang="en-US" b="1" dirty="0"/>
              <a:t>Address pollutant reduction by: a) meeting the EPA goal of inspecting 10 percent of farms and MS4s in the watershed annually, b) ensuring development and use of manure management and agricultural erosion and sediment control plans, and c) enforcement for non-compliance</a:t>
            </a:r>
          </a:p>
          <a:p>
            <a:pPr marL="0" indent="0">
              <a:buFont typeface="+mj-lt"/>
              <a:buNone/>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75" indent="-282575">
              <a:defRPr>
                <a:solidFill>
                  <a:schemeClr val="tx1"/>
                </a:solidFill>
                <a:latin typeface="Calibri" panose="020F0502020204030204" pitchFamily="34" charset="0"/>
                <a:ea typeface="MS PGothic" panose="020B0600070205080204" pitchFamily="34" charset="-128"/>
              </a:defRPr>
            </a:lvl2pPr>
            <a:lvl3pPr marL="1139825" indent="-225425">
              <a:defRPr>
                <a:solidFill>
                  <a:schemeClr val="tx1"/>
                </a:solidFill>
                <a:latin typeface="Calibri" panose="020F0502020204030204" pitchFamily="34" charset="0"/>
                <a:ea typeface="MS PGothic" panose="020B0600070205080204" pitchFamily="34" charset="-128"/>
              </a:defRPr>
            </a:lvl3pPr>
            <a:lvl4pPr marL="1597025" indent="-225425">
              <a:defRPr>
                <a:solidFill>
                  <a:schemeClr val="tx1"/>
                </a:solidFill>
                <a:latin typeface="Calibri" panose="020F0502020204030204" pitchFamily="34" charset="0"/>
                <a:ea typeface="MS PGothic" panose="020B0600070205080204" pitchFamily="34" charset="-128"/>
              </a:defRPr>
            </a:lvl4pPr>
            <a:lvl5pPr marL="2052638" indent="-225425">
              <a:defRPr>
                <a:solidFill>
                  <a:schemeClr val="tx1"/>
                </a:solidFill>
                <a:latin typeface="Calibri" panose="020F0502020204030204" pitchFamily="34" charset="0"/>
                <a:ea typeface="MS PGothic" panose="020B0600070205080204" pitchFamily="34" charset="-128"/>
              </a:defRPr>
            </a:lvl5pPr>
            <a:lvl6pPr marL="25098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70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42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14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3777B86-B152-4699-8B3E-F2BFEFDCF81D}" type="slidenum">
              <a:rPr lang="en-US" altLang="en-US" smtClean="0"/>
              <a:pPr/>
              <a:t>7</a:t>
            </a:fld>
            <a:endParaRPr lang="en-US" altLang="en-US"/>
          </a:p>
        </p:txBody>
      </p:sp>
    </p:spTree>
    <p:extLst>
      <p:ext uri="{BB962C8B-B14F-4D97-AF65-F5344CB8AC3E}">
        <p14:creationId xmlns:p14="http://schemas.microsoft.com/office/powerpoint/2010/main" val="93268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total amount of inspections that will be accomplished by each county conservation district annually.</a:t>
            </a:r>
          </a:p>
        </p:txBody>
      </p:sp>
      <p:sp>
        <p:nvSpPr>
          <p:cNvPr id="4" name="Slide Number Placeholder 3"/>
          <p:cNvSpPr>
            <a:spLocks noGrp="1"/>
          </p:cNvSpPr>
          <p:nvPr>
            <p:ph type="sldNum" sz="quarter" idx="10"/>
          </p:nvPr>
        </p:nvSpPr>
        <p:spPr/>
        <p:txBody>
          <a:bodyPr/>
          <a:lstStyle/>
          <a:p>
            <a:fld id="{7F6E7DF5-D230-4815-94EA-FD8FDE02F336}" type="slidenum">
              <a:rPr lang="en-US" smtClean="0"/>
              <a:t>8</a:t>
            </a:fld>
            <a:endParaRPr lang="en-US" dirty="0"/>
          </a:p>
        </p:txBody>
      </p:sp>
    </p:spTree>
    <p:extLst>
      <p:ext uri="{BB962C8B-B14F-4D97-AF65-F5344CB8AC3E}">
        <p14:creationId xmlns:p14="http://schemas.microsoft.com/office/powerpoint/2010/main" val="293646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Administratively Complete Manure Management Plan = 64%</a:t>
            </a:r>
          </a:p>
          <a:p>
            <a:pPr lvl="3"/>
            <a:r>
              <a:rPr lang="en-US" dirty="0"/>
              <a:t>95% of those with plans reported to be keeping records</a:t>
            </a:r>
          </a:p>
          <a:p>
            <a:pPr lvl="2"/>
            <a:r>
              <a:rPr lang="en-US" dirty="0"/>
              <a:t>Administratively Complete Agriculture E&amp;S Plan = 60%</a:t>
            </a:r>
          </a:p>
          <a:p>
            <a:pPr lvl="3"/>
            <a:r>
              <a:rPr lang="en-US" dirty="0"/>
              <a:t>97% of those with plans reported to be implementing the plan</a:t>
            </a:r>
          </a:p>
          <a:p>
            <a:pPr lvl="2"/>
            <a:r>
              <a:rPr lang="en-US" dirty="0"/>
              <a:t>Number referred to DEP for follow-up enforcement action due to lack of plan(s) = 5</a:t>
            </a:r>
          </a:p>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9</a:t>
            </a:fld>
            <a:endParaRPr lang="en-US"/>
          </a:p>
        </p:txBody>
      </p:sp>
    </p:spTree>
    <p:extLst>
      <p:ext uri="{BB962C8B-B14F-4D97-AF65-F5344CB8AC3E}">
        <p14:creationId xmlns:p14="http://schemas.microsoft.com/office/powerpoint/2010/main" val="125007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10</a:t>
            </a:fld>
            <a:endParaRPr lang="en-US"/>
          </a:p>
        </p:txBody>
      </p:sp>
    </p:spTree>
    <p:extLst>
      <p:ext uri="{BB962C8B-B14F-4D97-AF65-F5344CB8AC3E}">
        <p14:creationId xmlns:p14="http://schemas.microsoft.com/office/powerpoint/2010/main" val="315048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11</a:t>
            </a:fld>
            <a:endParaRPr lang="en-US"/>
          </a:p>
        </p:txBody>
      </p:sp>
    </p:spTree>
    <p:extLst>
      <p:ext uri="{BB962C8B-B14F-4D97-AF65-F5344CB8AC3E}">
        <p14:creationId xmlns:p14="http://schemas.microsoft.com/office/powerpoint/2010/main" val="256365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21197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28913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8093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42066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3644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417965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37417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181302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2457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77149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CEC89-1EE8-4DD9-BA69-3E44D5C08F77}" type="datetimeFigureOut">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t>‹#›</a:t>
            </a:fld>
            <a:endParaRPr lang="en-US" dirty="0"/>
          </a:p>
        </p:txBody>
      </p:sp>
    </p:spTree>
    <p:extLst>
      <p:ext uri="{BB962C8B-B14F-4D97-AF65-F5344CB8AC3E}">
        <p14:creationId xmlns:p14="http://schemas.microsoft.com/office/powerpoint/2010/main" val="25159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CEC89-1EE8-4DD9-BA69-3E44D5C08F77}" type="datetimeFigureOut">
              <a:rPr lang="en-US" smtClean="0"/>
              <a:t>4/12/2017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2646F-7E92-46E9-9F00-CACB7624B721}" type="slidenum">
              <a:rPr lang="en-US" smtClean="0"/>
              <a:t>‹#›</a:t>
            </a:fld>
            <a:endParaRPr lang="en-US" dirty="0"/>
          </a:p>
        </p:txBody>
      </p:sp>
    </p:spTree>
    <p:extLst>
      <p:ext uri="{BB962C8B-B14F-4D97-AF65-F5344CB8AC3E}">
        <p14:creationId xmlns:p14="http://schemas.microsoft.com/office/powerpoint/2010/main" val="263842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mailto:dgoodlande@pa.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jiwhitcomb@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5746"/>
            <a:ext cx="9144000" cy="2387600"/>
          </a:xfrm>
        </p:spPr>
        <p:txBody>
          <a:bodyPr>
            <a:normAutofit/>
          </a:bodyPr>
          <a:lstStyle/>
          <a:p>
            <a:r>
              <a:rPr lang="en-US" sz="4400" b="1" dirty="0">
                <a:latin typeface="+mn-lt"/>
              </a:rPr>
              <a:t>Agriculture Initial Inspections</a:t>
            </a:r>
            <a:br>
              <a:rPr lang="en-US" sz="4400" b="1" dirty="0">
                <a:latin typeface="+mn-lt"/>
              </a:rPr>
            </a:br>
            <a:r>
              <a:rPr lang="en-US" sz="4400" b="1" dirty="0">
                <a:latin typeface="+mn-lt"/>
              </a:rPr>
              <a:t>Update</a:t>
            </a:r>
          </a:p>
        </p:txBody>
      </p:sp>
      <p:sp>
        <p:nvSpPr>
          <p:cNvPr id="3" name="Subtitle 2"/>
          <p:cNvSpPr>
            <a:spLocks noGrp="1"/>
          </p:cNvSpPr>
          <p:nvPr>
            <p:ph type="subTitle" idx="1"/>
          </p:nvPr>
        </p:nvSpPr>
        <p:spPr>
          <a:xfrm>
            <a:off x="1524000" y="3783346"/>
            <a:ext cx="9144000" cy="1474454"/>
          </a:xfrm>
        </p:spPr>
        <p:txBody>
          <a:bodyPr>
            <a:normAutofit lnSpcReduction="10000"/>
          </a:bodyPr>
          <a:lstStyle/>
          <a:p>
            <a:r>
              <a:rPr lang="en-US" dirty="0"/>
              <a:t> </a:t>
            </a:r>
          </a:p>
          <a:p>
            <a:r>
              <a:rPr lang="en-US" sz="3200" dirty="0"/>
              <a:t>Ag Advisory Board</a:t>
            </a:r>
          </a:p>
          <a:p>
            <a:r>
              <a:rPr lang="en-US" sz="3200" dirty="0"/>
              <a:t>April 27, 2017</a:t>
            </a:r>
          </a:p>
        </p:txBody>
      </p:sp>
      <p:pic>
        <p:nvPicPr>
          <p:cNvPr id="5" name="Picture 2" descr="C:\Users\amusa\AppData\Local\Microsoft\Windows\Temporary Internet Files\Content.Outlook\KM4QU5ZJ\Clean_wate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
            <a:ext cx="12209463" cy="157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40080" y="6230303"/>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a:t>Tom Wolf, Governor</a:t>
            </a:r>
          </a:p>
        </p:txBody>
      </p:sp>
      <p:sp>
        <p:nvSpPr>
          <p:cNvPr id="7" name="TextBox 7"/>
          <p:cNvSpPr txBox="1">
            <a:spLocks noChangeArrowheads="1"/>
          </p:cNvSpPr>
          <p:nvPr/>
        </p:nvSpPr>
        <p:spPr bwMode="auto">
          <a:xfrm>
            <a:off x="8336280" y="6230302"/>
            <a:ext cx="320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t>Patrick McDonnell, Acting Secretary</a:t>
            </a:r>
          </a:p>
        </p:txBody>
      </p:sp>
    </p:spTree>
    <p:extLst>
      <p:ext uri="{BB962C8B-B14F-4D97-AF65-F5344CB8AC3E}">
        <p14:creationId xmlns:p14="http://schemas.microsoft.com/office/powerpoint/2010/main" val="32552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Pre-inspection notice</a:t>
            </a:r>
          </a:p>
          <a:p>
            <a:r>
              <a:rPr lang="en-US" sz="3200" dirty="0"/>
              <a:t>Inspection performed by Conservation District or DEP staff</a:t>
            </a:r>
          </a:p>
          <a:p>
            <a:pPr lvl="1"/>
            <a:r>
              <a:rPr lang="en-US" sz="2800" dirty="0"/>
              <a:t>Time frame to achieve compliance, if non-compliant</a:t>
            </a:r>
          </a:p>
          <a:p>
            <a:r>
              <a:rPr lang="en-US" sz="3200" dirty="0"/>
              <a:t>Follow-up activities and measures</a:t>
            </a:r>
          </a:p>
          <a:p>
            <a:r>
              <a:rPr lang="en-US" sz="3200" dirty="0"/>
              <a:t>Referral to DEP </a:t>
            </a:r>
          </a:p>
          <a:p>
            <a:pPr lvl="1"/>
            <a:r>
              <a:rPr lang="en-US" sz="2800" dirty="0"/>
              <a:t>Referral is </a:t>
            </a:r>
            <a:r>
              <a:rPr lang="en-US" sz="2800"/>
              <a:t>made when </a:t>
            </a:r>
            <a:r>
              <a:rPr lang="en-US" sz="2800" dirty="0"/>
              <a:t>the inspection is completed by CD and the operation remains in non-compliance</a:t>
            </a:r>
          </a:p>
          <a:p>
            <a:pPr marL="0" indent="0">
              <a:buNone/>
            </a:pPr>
            <a:endParaRPr lang="en-US" sz="2800" dirty="0"/>
          </a:p>
          <a:p>
            <a:endParaRPr lang="en-US" sz="3200" dirty="0"/>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93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fontScale="92500" lnSpcReduction="20000"/>
          </a:bodyPr>
          <a:lstStyle/>
          <a:p>
            <a:r>
              <a:rPr lang="en-US" sz="3600" dirty="0"/>
              <a:t>Manure Management – 273 out of 326 inspected by Districts were required to have MMP</a:t>
            </a:r>
          </a:p>
          <a:p>
            <a:pPr lvl="2"/>
            <a:r>
              <a:rPr lang="en-US" sz="2800" dirty="0"/>
              <a:t>195 farms reported having animals; 78 farms importing manure</a:t>
            </a:r>
          </a:p>
          <a:p>
            <a:pPr lvl="2"/>
            <a:r>
              <a:rPr lang="en-US" sz="2800" dirty="0"/>
              <a:t>175 farms have administratively complete Manure Management Plan (64% initial compliance)</a:t>
            </a:r>
          </a:p>
          <a:p>
            <a:pPr lvl="2"/>
            <a:r>
              <a:rPr lang="en-US" sz="2800" dirty="0"/>
              <a:t>71 farms (26% of those with planning requirement) reported using assistance to develop plans; the rest were developed by the farmer</a:t>
            </a:r>
          </a:p>
          <a:p>
            <a:pPr lvl="2"/>
            <a:r>
              <a:rPr lang="en-US" sz="2800" dirty="0"/>
              <a:t>167 farms (95% of farms with planning requirement) self-reported as implementing the plan</a:t>
            </a:r>
          </a:p>
          <a:p>
            <a:pPr lvl="2"/>
            <a:r>
              <a:rPr lang="en-US" sz="2800" dirty="0"/>
              <a:t>179 farms (66% of farms with planning requirement) self-reported following required application setbacks</a:t>
            </a:r>
          </a:p>
          <a:p>
            <a:pPr lvl="2"/>
            <a:r>
              <a:rPr lang="en-US" sz="2800" dirty="0"/>
              <a:t>144 farms (82% of farms with planning requirement) self-reported the completion of required application records</a:t>
            </a:r>
          </a:p>
          <a:p>
            <a:pPr lvl="1"/>
            <a:endParaRPr lang="en-US" sz="3200" dirty="0"/>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2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Agricultural Erosion and Sediment Control (Ag E&amp;S) Plan –</a:t>
            </a:r>
          </a:p>
          <a:p>
            <a:pPr marL="0" indent="0">
              <a:buNone/>
            </a:pPr>
            <a:r>
              <a:rPr lang="en-US" sz="3200" dirty="0"/>
              <a:t>256 out of 326 inspected by Districts were required to have Ag E&amp;S Plan</a:t>
            </a:r>
          </a:p>
          <a:p>
            <a:pPr lvl="2"/>
            <a:r>
              <a:rPr lang="en-US" sz="2800" dirty="0"/>
              <a:t>155 farms (60% initial compliance) have administratively complete Ag E&amp;S Plan</a:t>
            </a:r>
          </a:p>
          <a:p>
            <a:pPr lvl="2"/>
            <a:r>
              <a:rPr lang="en-US" sz="2800" dirty="0"/>
              <a:t>148 farms (95% of those with planning requirement) reported using assistance to develop plans</a:t>
            </a:r>
          </a:p>
          <a:p>
            <a:pPr lvl="2"/>
            <a:r>
              <a:rPr lang="en-US" sz="2800" dirty="0"/>
              <a:t>150 farms (97% of farms with planning requirement) self-reported as implementing the plan</a:t>
            </a:r>
            <a:endParaRPr lang="en-US" sz="3200" dirty="0"/>
          </a:p>
          <a:p>
            <a:pPr lvl="1"/>
            <a:endParaRPr lang="en-US" sz="3200" dirty="0"/>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08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Referrals (December 31, 2016 to April 1, 2017)</a:t>
            </a:r>
          </a:p>
          <a:p>
            <a:pPr lvl="1"/>
            <a:r>
              <a:rPr lang="en-US" sz="2800" dirty="0"/>
              <a:t> 11 operations were referred to DEP for follow-up enforcement action due to lack of required MMP, Ag E&amp;S Plan, or both</a:t>
            </a:r>
          </a:p>
          <a:p>
            <a:pPr lvl="1"/>
            <a:r>
              <a:rPr lang="en-US" sz="2800" dirty="0"/>
              <a:t>NOVs have been sent to 6 operations</a:t>
            </a:r>
          </a:p>
          <a:p>
            <a:pPr marL="0" indent="0">
              <a:buNone/>
            </a:pPr>
            <a:endParaRPr lang="en-US" sz="3200" dirty="0"/>
          </a:p>
          <a:p>
            <a:pPr lvl="1"/>
            <a:endParaRPr lang="en-US" sz="3200" dirty="0"/>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5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Updating SOP and Inspection Form</a:t>
            </a:r>
          </a:p>
          <a:p>
            <a:pPr lvl="1"/>
            <a:r>
              <a:rPr lang="en-US" sz="2800" dirty="0"/>
              <a:t>Workgroup comprised of: </a:t>
            </a:r>
          </a:p>
          <a:p>
            <a:pPr lvl="2"/>
            <a:r>
              <a:rPr lang="en-US" sz="2800" dirty="0"/>
              <a:t>4 county conservation districts (Clinton, Union, Cumberland, Lancaster); </a:t>
            </a:r>
          </a:p>
          <a:p>
            <a:pPr lvl="2"/>
            <a:r>
              <a:rPr lang="en-US" sz="2800" dirty="0"/>
              <a:t>4 DEP Regional Offices (NCRO, NERO, SCRO, SERO)</a:t>
            </a:r>
          </a:p>
          <a:p>
            <a:pPr lvl="2"/>
            <a:r>
              <a:rPr lang="en-US" sz="2800" dirty="0"/>
              <a:t>DEP Central Office (Operations Division, Bureau of Clean Water)</a:t>
            </a:r>
          </a:p>
          <a:p>
            <a:r>
              <a:rPr lang="en-US" sz="3200" dirty="0"/>
              <a:t>Continue on course for inspecting 10% of agricultural operations per year</a:t>
            </a:r>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 – Future</a:t>
              </a:r>
              <a:r>
                <a:rPr kumimoji="0" lang="en-US" altLang="en-US" sz="4000" b="0" i="0" u="none" strike="noStrike" kern="0" cap="none" spc="0" normalizeH="0" noProof="0" dirty="0">
                  <a:ln>
                    <a:noFill/>
                  </a:ln>
                  <a:solidFill>
                    <a:prstClr val="white"/>
                  </a:solidFill>
                  <a:effectLst/>
                  <a:uLnTx/>
                  <a:uFillTx/>
                  <a:latin typeface="Calibri" panose="020F0502020204030204" pitchFamily="34" charset="0"/>
                  <a:ea typeface="MS PGothic" panose="020B0600070205080204" pitchFamily="34" charset="-128"/>
                </a:rPr>
                <a:t> </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29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27971"/>
            <a:ext cx="10515600" cy="4605189"/>
          </a:xfrm>
        </p:spPr>
        <p:txBody>
          <a:bodyPr>
            <a:normAutofit fontScale="92500" lnSpcReduction="20000"/>
          </a:bodyPr>
          <a:lstStyle/>
          <a:p>
            <a:r>
              <a:rPr lang="en-US" sz="3200" dirty="0"/>
              <a:t>Worldview Development</a:t>
            </a:r>
          </a:p>
          <a:p>
            <a:pPr lvl="1"/>
            <a:r>
              <a:rPr lang="en-US" sz="2800" dirty="0"/>
              <a:t>Used the existing database design that was created for five Pennsylvania county conservation districts and Virginia Department of Environmental Quality </a:t>
            </a:r>
          </a:p>
          <a:p>
            <a:pPr lvl="1"/>
            <a:r>
              <a:rPr lang="en-US" sz="2800" dirty="0"/>
              <a:t>Submitted 2016 Progress Data Using the new Database Software</a:t>
            </a:r>
          </a:p>
          <a:p>
            <a:r>
              <a:rPr lang="en-US" sz="3200" dirty="0"/>
              <a:t>PracticeKeeper Software Launch to ALL Districts in July, 2017</a:t>
            </a:r>
          </a:p>
          <a:p>
            <a:pPr lvl="1"/>
            <a:r>
              <a:rPr lang="en-US" sz="2800" dirty="0"/>
              <a:t>6 Modules – Nutrient Management, E &amp; S Planning, Watershed Projects, Complaints and BMPs</a:t>
            </a:r>
          </a:p>
          <a:p>
            <a:pPr lvl="1"/>
            <a:r>
              <a:rPr lang="en-US" sz="2800" dirty="0"/>
              <a:t>DEP staff and 9 Districts pilot testing starting now</a:t>
            </a:r>
          </a:p>
          <a:p>
            <a:pPr lvl="1"/>
            <a:r>
              <a:rPr lang="en-US" sz="2800" dirty="0"/>
              <a:t>Inspection Module forthcoming</a:t>
            </a:r>
          </a:p>
          <a:p>
            <a:r>
              <a:rPr lang="en-US" sz="3200" dirty="0"/>
              <a:t>Hardware for PracticeKeeper</a:t>
            </a:r>
          </a:p>
          <a:p>
            <a:pPr lvl="1"/>
            <a:r>
              <a:rPr lang="en-US" sz="2800" dirty="0"/>
              <a:t>Funding Distributed for tablets for in-the-field data collection</a:t>
            </a:r>
          </a:p>
          <a:p>
            <a:pPr lvl="1"/>
            <a:r>
              <a:rPr lang="en-US" sz="2800" dirty="0"/>
              <a:t>Tablets will also be used for completion of inspections</a:t>
            </a:r>
          </a:p>
          <a:p>
            <a:pPr lvl="1"/>
            <a:endParaRPr lang="en-US" sz="2800" dirty="0"/>
          </a:p>
          <a:p>
            <a:pPr marL="457200" lvl="1" indent="0">
              <a:buNone/>
            </a:pPr>
            <a:endParaRPr lang="en-US" sz="28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noProof="0" dirty="0">
                  <a:solidFill>
                    <a:prstClr val="white"/>
                  </a:solidFill>
                </a:rPr>
                <a:t>Agricultural Inspection Initiative -- Future</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6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200" dirty="0">
              <a:solidFill>
                <a:srgbClr val="898989"/>
              </a:solidFill>
            </a:endParaRPr>
          </a:p>
        </p:txBody>
      </p:sp>
      <p:sp>
        <p:nvSpPr>
          <p:cNvPr id="30725" name="TextBox 2"/>
          <p:cNvSpPr txBox="1">
            <a:spLocks noChangeArrowheads="1"/>
          </p:cNvSpPr>
          <p:nvPr/>
        </p:nvSpPr>
        <p:spPr bwMode="auto">
          <a:xfrm>
            <a:off x="2104231" y="1764094"/>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t>Contact Information:</a:t>
            </a:r>
          </a:p>
          <a:p>
            <a:pPr algn="ctr">
              <a:spcBef>
                <a:spcPct val="0"/>
              </a:spcBef>
              <a:buFontTx/>
              <a:buNone/>
            </a:pPr>
            <a:endParaRPr lang="en-US" altLang="en-US" sz="2400" dirty="0"/>
          </a:p>
        </p:txBody>
      </p:sp>
      <p:sp>
        <p:nvSpPr>
          <p:cNvPr id="2" name="TextBox 1"/>
          <p:cNvSpPr txBox="1"/>
          <p:nvPr/>
        </p:nvSpPr>
        <p:spPr>
          <a:xfrm>
            <a:off x="6202680" y="2635684"/>
            <a:ext cx="5151120" cy="3016210"/>
          </a:xfrm>
          <a:prstGeom prst="rect">
            <a:avLst/>
          </a:prstGeom>
          <a:noFill/>
        </p:spPr>
        <p:txBody>
          <a:bodyPr wrap="square" rtlCol="0">
            <a:spAutoFit/>
          </a:bodyPr>
          <a:lstStyle/>
          <a:p>
            <a:pPr algn="ctr">
              <a:spcBef>
                <a:spcPct val="0"/>
              </a:spcBef>
              <a:buFontTx/>
              <a:buNone/>
            </a:pPr>
            <a:r>
              <a:rPr lang="en-US" altLang="en-US" sz="3600" dirty="0"/>
              <a:t>Douglas Goodlander</a:t>
            </a:r>
          </a:p>
          <a:p>
            <a:pPr algn="ctr">
              <a:spcBef>
                <a:spcPct val="0"/>
              </a:spcBef>
              <a:buFontTx/>
              <a:buNone/>
            </a:pPr>
            <a:r>
              <a:rPr lang="en-US" altLang="en-US" sz="3200" dirty="0"/>
              <a:t>Program Manager</a:t>
            </a:r>
          </a:p>
          <a:p>
            <a:pPr algn="ctr">
              <a:spcBef>
                <a:spcPct val="0"/>
              </a:spcBef>
              <a:buFontTx/>
              <a:buNone/>
            </a:pPr>
            <a:r>
              <a:rPr lang="en-US" altLang="en-US" sz="3200" dirty="0"/>
              <a:t>Operations Division</a:t>
            </a:r>
          </a:p>
          <a:p>
            <a:pPr algn="ctr">
              <a:spcBef>
                <a:spcPct val="0"/>
              </a:spcBef>
              <a:buFontTx/>
              <a:buNone/>
            </a:pPr>
            <a:r>
              <a:rPr lang="en-US" altLang="en-US" sz="3600" dirty="0">
                <a:hlinkClick r:id="rId3"/>
              </a:rPr>
              <a:t>dgoodlande@pa.gov</a:t>
            </a:r>
            <a:r>
              <a:rPr lang="en-US" altLang="en-US" sz="3600" dirty="0"/>
              <a:t> </a:t>
            </a:r>
          </a:p>
          <a:p>
            <a:pPr algn="ctr">
              <a:spcBef>
                <a:spcPct val="0"/>
              </a:spcBef>
              <a:buFontTx/>
              <a:buNone/>
            </a:pPr>
            <a:r>
              <a:rPr lang="en-US" altLang="en-US" sz="3600" dirty="0"/>
              <a:t>772-0141</a:t>
            </a:r>
          </a:p>
          <a:p>
            <a:endParaRPr lang="en-US" dirty="0"/>
          </a:p>
        </p:txBody>
      </p:sp>
      <p:sp>
        <p:nvSpPr>
          <p:cNvPr id="7" name="TextBox 6"/>
          <p:cNvSpPr txBox="1"/>
          <p:nvPr/>
        </p:nvSpPr>
        <p:spPr>
          <a:xfrm>
            <a:off x="320040" y="2635684"/>
            <a:ext cx="6019800" cy="3016210"/>
          </a:xfrm>
          <a:prstGeom prst="rect">
            <a:avLst/>
          </a:prstGeom>
          <a:noFill/>
        </p:spPr>
        <p:txBody>
          <a:bodyPr wrap="square" rtlCol="0">
            <a:spAutoFit/>
          </a:bodyPr>
          <a:lstStyle/>
          <a:p>
            <a:pPr algn="ctr">
              <a:spcBef>
                <a:spcPct val="0"/>
              </a:spcBef>
              <a:buFontTx/>
              <a:buNone/>
            </a:pPr>
            <a:r>
              <a:rPr lang="en-US" altLang="en-US" sz="3600" dirty="0"/>
              <a:t>Jill Whitcomb</a:t>
            </a:r>
          </a:p>
          <a:p>
            <a:pPr algn="ctr">
              <a:spcBef>
                <a:spcPct val="0"/>
              </a:spcBef>
              <a:buFontTx/>
              <a:buNone/>
            </a:pPr>
            <a:r>
              <a:rPr lang="en-US" altLang="en-US" sz="3200" dirty="0"/>
              <a:t>Environmental Group Manager</a:t>
            </a:r>
          </a:p>
          <a:p>
            <a:pPr algn="ctr">
              <a:spcBef>
                <a:spcPct val="0"/>
              </a:spcBef>
              <a:buFontTx/>
              <a:buNone/>
            </a:pPr>
            <a:r>
              <a:rPr lang="en-US" altLang="en-US" sz="3200" dirty="0"/>
              <a:t>NPS Compliance </a:t>
            </a:r>
            <a:endParaRPr lang="en-US" altLang="en-US" sz="3200" dirty="0">
              <a:hlinkClick r:id="rId4"/>
            </a:endParaRPr>
          </a:p>
          <a:p>
            <a:pPr algn="ctr">
              <a:spcBef>
                <a:spcPct val="0"/>
              </a:spcBef>
              <a:buFontTx/>
              <a:buNone/>
            </a:pPr>
            <a:r>
              <a:rPr lang="en-US" altLang="en-US" sz="3600" dirty="0">
                <a:hlinkClick r:id="rId4"/>
              </a:rPr>
              <a:t>jiwhitcomb@pa.gov</a:t>
            </a:r>
            <a:r>
              <a:rPr lang="en-US" altLang="en-US" sz="3600" dirty="0"/>
              <a:t> </a:t>
            </a:r>
          </a:p>
          <a:p>
            <a:pPr algn="ctr">
              <a:spcBef>
                <a:spcPct val="0"/>
              </a:spcBef>
              <a:buFontTx/>
              <a:buNone/>
            </a:pPr>
            <a:r>
              <a:rPr lang="en-US" altLang="en-US" sz="3600" dirty="0"/>
              <a:t>783-5205</a:t>
            </a:r>
          </a:p>
          <a:p>
            <a:endParaRPr lang="en-US" dirty="0"/>
          </a:p>
        </p:txBody>
      </p:sp>
      <p:pic>
        <p:nvPicPr>
          <p:cNvPr id="8" name="Picture 2" descr="C:\Users\amusa\AppData\Local\Microsoft\Windows\Temporary Internet Files\Content.Outlook\KM4QU5ZJ\Clean_water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209463" cy="157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6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3200" dirty="0"/>
          </a:p>
          <a:p>
            <a:r>
              <a:rPr lang="en-US" sz="3200" dirty="0"/>
              <a:t>Past – Quick Overview </a:t>
            </a:r>
          </a:p>
          <a:p>
            <a:r>
              <a:rPr lang="en-US" sz="3200" dirty="0"/>
              <a:t>Present – Restoration Strategy and Initial Ag Inspection Update</a:t>
            </a:r>
          </a:p>
          <a:p>
            <a:r>
              <a:rPr lang="en-US" sz="3200" dirty="0"/>
              <a:t>Future – Data Management</a:t>
            </a:r>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Agenda</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6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Chapter 91 and Chapter 102 requirements</a:t>
            </a:r>
          </a:p>
          <a:p>
            <a:r>
              <a:rPr lang="en-US" sz="3200" dirty="0"/>
              <a:t>Small Agricultural Operations</a:t>
            </a:r>
          </a:p>
          <a:p>
            <a:r>
              <a:rPr lang="en-US" sz="3200" dirty="0"/>
              <a:t>Specific focus in the Chesapeake Bay Watershed</a:t>
            </a:r>
          </a:p>
          <a:p>
            <a:endParaRPr lang="en-US" sz="32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dirty="0">
                  <a:solidFill>
                    <a:prstClr val="white"/>
                  </a:solidFill>
                </a:rPr>
                <a:t>Agriculture Initial Inspections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99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Chapter 91 - Manure Management Plan Requirements</a:t>
            </a:r>
          </a:p>
          <a:p>
            <a:r>
              <a:rPr lang="en-US" sz="3200" dirty="0"/>
              <a:t>Chapter 102 - Ag E&amp;S Requirements</a:t>
            </a:r>
          </a:p>
          <a:p>
            <a:r>
              <a:rPr lang="en-US" sz="3200" dirty="0"/>
              <a:t>Education and Outreach</a:t>
            </a:r>
          </a:p>
          <a:p>
            <a:pPr lvl="1"/>
            <a:r>
              <a:rPr lang="en-US" sz="2800" dirty="0"/>
              <a:t>Education and Outreach Visits</a:t>
            </a:r>
          </a:p>
          <a:p>
            <a:pPr lvl="1"/>
            <a:r>
              <a:rPr lang="en-US" sz="2800" dirty="0"/>
              <a:t>Manure Management and Ag E&amp;S Workshops</a:t>
            </a:r>
          </a:p>
          <a:p>
            <a:r>
              <a:rPr lang="en-US" sz="3200" dirty="0"/>
              <a:t>Planning Assistance</a:t>
            </a:r>
          </a:p>
          <a:p>
            <a:pPr lvl="1"/>
            <a:r>
              <a:rPr lang="en-US" sz="2800" dirty="0"/>
              <a:t>Technical Assistance</a:t>
            </a:r>
          </a:p>
          <a:p>
            <a:pPr lvl="1"/>
            <a:r>
              <a:rPr lang="en-US" sz="2800" dirty="0"/>
              <a:t>Funding</a:t>
            </a:r>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noProof="0" dirty="0">
                  <a:solidFill>
                    <a:prstClr val="white"/>
                  </a:solidFill>
                </a:rPr>
                <a:t>Agriculture Initial </a:t>
              </a:r>
              <a:r>
                <a:rPr lang="en-US" altLang="en-US" sz="4000" kern="0" dirty="0">
                  <a:solidFill>
                    <a:prstClr val="white"/>
                  </a:solidFill>
                </a:rPr>
                <a:t>Inspections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08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5259256" y="5160786"/>
            <a:ext cx="2109996" cy="1528573"/>
          </a:xfrm>
          <a:prstGeom prst="rect">
            <a:avLst/>
          </a:prstGeom>
        </p:spPr>
      </p:pic>
      <p:pic>
        <p:nvPicPr>
          <p:cNvPr id="23" name="Picture 22"/>
          <p:cNvPicPr>
            <a:picLocks noChangeAspect="1"/>
          </p:cNvPicPr>
          <p:nvPr/>
        </p:nvPicPr>
        <p:blipFill>
          <a:blip r:embed="rId4"/>
          <a:stretch>
            <a:fillRect/>
          </a:stretch>
        </p:blipFill>
        <p:spPr>
          <a:xfrm>
            <a:off x="6506652" y="2120175"/>
            <a:ext cx="4161349" cy="3014662"/>
          </a:xfrm>
          <a:prstGeom prst="rect">
            <a:avLst/>
          </a:prstGeom>
          <a:ln>
            <a:noFill/>
          </a:ln>
        </p:spPr>
      </p:pic>
      <p:pic>
        <p:nvPicPr>
          <p:cNvPr id="17" name="Picture 16"/>
          <p:cNvPicPr>
            <a:picLocks noChangeAspect="1"/>
          </p:cNvPicPr>
          <p:nvPr/>
        </p:nvPicPr>
        <p:blipFill rotWithShape="1">
          <a:blip r:embed="rId5"/>
          <a:srcRect l="-13962" r="13962"/>
          <a:stretch/>
        </p:blipFill>
        <p:spPr>
          <a:xfrm>
            <a:off x="190500" y="1723607"/>
            <a:ext cx="5257800" cy="3807801"/>
          </a:xfrm>
          <a:prstGeom prst="rect">
            <a:avLst/>
          </a:prstGeom>
          <a:ln>
            <a:noFill/>
          </a:ln>
        </p:spPr>
      </p:pic>
      <p:sp>
        <p:nvSpPr>
          <p:cNvPr id="5" name="Rectangle 4"/>
          <p:cNvSpPr txBox="1">
            <a:spLocks noChangeArrowheads="1"/>
          </p:cNvSpPr>
          <p:nvPr/>
        </p:nvSpPr>
        <p:spPr>
          <a:xfrm>
            <a:off x="2983983" y="539978"/>
            <a:ext cx="6508970"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Pennsylvania Nitrogen Loads: 2015-2025</a:t>
            </a:r>
          </a:p>
        </p:txBody>
      </p:sp>
      <p:sp>
        <p:nvSpPr>
          <p:cNvPr id="7" name="TextBox 6"/>
          <p:cNvSpPr txBox="1"/>
          <p:nvPr/>
        </p:nvSpPr>
        <p:spPr>
          <a:xfrm>
            <a:off x="6863444" y="2662724"/>
            <a:ext cx="184731" cy="369332"/>
          </a:xfrm>
          <a:prstGeom prst="rect">
            <a:avLst/>
          </a:prstGeom>
          <a:noFill/>
        </p:spPr>
        <p:txBody>
          <a:bodyPr wrap="none" rtlCol="0">
            <a:spAutoFit/>
          </a:bodyPr>
          <a:lstStyle/>
          <a:p>
            <a:endParaRPr lang="en-US" dirty="0"/>
          </a:p>
        </p:txBody>
      </p:sp>
      <p:sp>
        <p:nvSpPr>
          <p:cNvPr id="8" name="TextBox 7"/>
          <p:cNvSpPr txBox="1"/>
          <p:nvPr/>
        </p:nvSpPr>
        <p:spPr>
          <a:xfrm>
            <a:off x="4799047" y="1976924"/>
            <a:ext cx="184731" cy="369332"/>
          </a:xfrm>
          <a:prstGeom prst="rect">
            <a:avLst/>
          </a:prstGeom>
          <a:noFill/>
        </p:spPr>
        <p:txBody>
          <a:bodyPr wrap="none" rtlCol="0">
            <a:spAutoFit/>
          </a:bodyPr>
          <a:lstStyle/>
          <a:p>
            <a:endParaRPr lang="en-US" dirty="0"/>
          </a:p>
        </p:txBody>
      </p:sp>
      <p:sp>
        <p:nvSpPr>
          <p:cNvPr id="13" name="TextBox 12"/>
          <p:cNvSpPr txBox="1"/>
          <p:nvPr/>
        </p:nvSpPr>
        <p:spPr>
          <a:xfrm>
            <a:off x="3139543" y="5427619"/>
            <a:ext cx="806631" cy="461665"/>
          </a:xfrm>
          <a:prstGeom prst="rect">
            <a:avLst/>
          </a:prstGeom>
          <a:noFill/>
        </p:spPr>
        <p:txBody>
          <a:bodyPr wrap="none" rtlCol="0">
            <a:spAutoFit/>
          </a:bodyPr>
          <a:lstStyle/>
          <a:p>
            <a:r>
              <a:rPr lang="en-US" sz="2400" b="1" dirty="0"/>
              <a:t>2015</a:t>
            </a:r>
          </a:p>
        </p:txBody>
      </p:sp>
      <p:sp>
        <p:nvSpPr>
          <p:cNvPr id="14" name="TextBox 13"/>
          <p:cNvSpPr txBox="1"/>
          <p:nvPr/>
        </p:nvSpPr>
        <p:spPr>
          <a:xfrm>
            <a:off x="8231854" y="5110266"/>
            <a:ext cx="806631" cy="461665"/>
          </a:xfrm>
          <a:prstGeom prst="rect">
            <a:avLst/>
          </a:prstGeom>
          <a:noFill/>
        </p:spPr>
        <p:txBody>
          <a:bodyPr wrap="none" rtlCol="0">
            <a:spAutoFit/>
          </a:bodyPr>
          <a:lstStyle/>
          <a:p>
            <a:r>
              <a:rPr lang="en-US" sz="2400" b="1" dirty="0"/>
              <a:t>2025</a:t>
            </a:r>
          </a:p>
        </p:txBody>
      </p:sp>
      <p:pic>
        <p:nvPicPr>
          <p:cNvPr id="4" name="Picture 3"/>
          <p:cNvPicPr>
            <a:picLocks noChangeAspect="1"/>
          </p:cNvPicPr>
          <p:nvPr/>
        </p:nvPicPr>
        <p:blipFill rotWithShape="1">
          <a:blip r:embed="rId6"/>
          <a:srcRect t="1322" b="92881"/>
          <a:stretch/>
        </p:blipFill>
        <p:spPr>
          <a:xfrm>
            <a:off x="2662937" y="991116"/>
            <a:ext cx="7151062" cy="300224"/>
          </a:xfrm>
          <a:prstGeom prst="rect">
            <a:avLst/>
          </a:prstGeom>
        </p:spPr>
      </p:pic>
      <p:sp>
        <p:nvSpPr>
          <p:cNvPr id="3" name="Right Arrow 2"/>
          <p:cNvSpPr>
            <a:spLocks noChangeAspect="1"/>
          </p:cNvSpPr>
          <p:nvPr/>
        </p:nvSpPr>
        <p:spPr>
          <a:xfrm>
            <a:off x="5667886" y="3344884"/>
            <a:ext cx="1141164" cy="5652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981200" y="1365730"/>
            <a:ext cx="838200" cy="523220"/>
          </a:xfrm>
          <a:prstGeom prst="rect">
            <a:avLst/>
          </a:prstGeom>
          <a:noFill/>
        </p:spPr>
        <p:txBody>
          <a:bodyPr wrap="square" rtlCol="0">
            <a:spAutoFit/>
          </a:bodyPr>
          <a:lstStyle/>
          <a:p>
            <a:pPr algn="r"/>
            <a:r>
              <a:rPr lang="en-US" sz="2800" b="1" dirty="0"/>
              <a:t>113</a:t>
            </a:r>
            <a:r>
              <a:rPr lang="en-US" sz="2800" dirty="0"/>
              <a:t> </a:t>
            </a:r>
            <a:endParaRPr lang="en-US" sz="2800" b="1" dirty="0"/>
          </a:p>
        </p:txBody>
      </p:sp>
      <p:sp>
        <p:nvSpPr>
          <p:cNvPr id="20" name="TextBox 19"/>
          <p:cNvSpPr txBox="1"/>
          <p:nvPr/>
        </p:nvSpPr>
        <p:spPr>
          <a:xfrm>
            <a:off x="9214527" y="1888950"/>
            <a:ext cx="838200" cy="523220"/>
          </a:xfrm>
          <a:prstGeom prst="rect">
            <a:avLst/>
          </a:prstGeom>
          <a:noFill/>
        </p:spPr>
        <p:txBody>
          <a:bodyPr wrap="square" rtlCol="0">
            <a:spAutoFit/>
          </a:bodyPr>
          <a:lstStyle/>
          <a:p>
            <a:pPr algn="r"/>
            <a:r>
              <a:rPr lang="en-US" sz="2800" b="1" dirty="0"/>
              <a:t>79</a:t>
            </a:r>
            <a:r>
              <a:rPr lang="en-US" sz="2800" dirty="0"/>
              <a:t> </a:t>
            </a:r>
            <a:endParaRPr lang="en-US" sz="2800" b="1" dirty="0"/>
          </a:p>
        </p:txBody>
      </p:sp>
      <p:sp>
        <p:nvSpPr>
          <p:cNvPr id="22" name="TextBox 21"/>
          <p:cNvSpPr txBox="1"/>
          <p:nvPr/>
        </p:nvSpPr>
        <p:spPr>
          <a:xfrm>
            <a:off x="7167692" y="5728993"/>
            <a:ext cx="2687900" cy="861774"/>
          </a:xfrm>
          <a:prstGeom prst="rect">
            <a:avLst/>
          </a:prstGeom>
          <a:noFill/>
          <a:ln>
            <a:noFill/>
          </a:ln>
        </p:spPr>
        <p:txBody>
          <a:bodyPr wrap="square" rtlCol="0">
            <a:spAutoFit/>
          </a:bodyPr>
          <a:lstStyle/>
          <a:p>
            <a:pPr>
              <a:lnSpc>
                <a:spcPts val="2000"/>
              </a:lnSpc>
            </a:pPr>
            <a:r>
              <a:rPr lang="en-US" b="1" dirty="0">
                <a:latin typeface="Arial" panose="020B0604020202020204" pitchFamily="34" charset="0"/>
                <a:cs typeface="Arial" panose="020B0604020202020204" pitchFamily="34" charset="0"/>
              </a:rPr>
              <a:t>78% Agriculture</a:t>
            </a:r>
          </a:p>
          <a:p>
            <a:pPr>
              <a:lnSpc>
                <a:spcPts val="2000"/>
              </a:lnSpc>
            </a:pPr>
            <a:r>
              <a:rPr lang="en-US" b="1" dirty="0">
                <a:latin typeface="Arial" panose="020B0604020202020204" pitchFamily="34" charset="0"/>
                <a:cs typeface="Arial" panose="020B0604020202020204" pitchFamily="34" charset="0"/>
              </a:rPr>
              <a:t>20% Urban</a:t>
            </a:r>
          </a:p>
          <a:p>
            <a:pPr>
              <a:lnSpc>
                <a:spcPts val="2000"/>
              </a:lnSpc>
            </a:pPr>
            <a:r>
              <a:rPr lang="en-US" b="1" dirty="0">
                <a:latin typeface="Arial" panose="020B0604020202020204" pitchFamily="34" charset="0"/>
                <a:cs typeface="Arial" panose="020B0604020202020204" pitchFamily="34" charset="0"/>
              </a:rPr>
              <a:t>  2% Septic Systems</a:t>
            </a:r>
          </a:p>
        </p:txBody>
      </p:sp>
      <p:sp>
        <p:nvSpPr>
          <p:cNvPr id="25" name="TextBox 24"/>
          <p:cNvSpPr txBox="1"/>
          <p:nvPr/>
        </p:nvSpPr>
        <p:spPr>
          <a:xfrm>
            <a:off x="1676400" y="5894939"/>
            <a:ext cx="3886200" cy="646331"/>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Where </a:t>
            </a:r>
            <a:r>
              <a:rPr lang="en-US" b="1" u="sng" dirty="0">
                <a:solidFill>
                  <a:prstClr val="black"/>
                </a:solidFill>
                <a:latin typeface="Arial" panose="020B0604020202020204" pitchFamily="34" charset="0"/>
                <a:cs typeface="Arial" panose="020B0604020202020204" pitchFamily="34" charset="0"/>
              </a:rPr>
              <a:t>will</a:t>
            </a:r>
            <a:r>
              <a:rPr lang="en-US" b="1" dirty="0">
                <a:solidFill>
                  <a:prstClr val="black"/>
                </a:solidFill>
                <a:latin typeface="Arial" panose="020B0604020202020204" pitchFamily="34" charset="0"/>
                <a:cs typeface="Arial" panose="020B0604020202020204" pitchFamily="34" charset="0"/>
              </a:rPr>
              <a:t> the remaining nitrogen reductions* come from?</a:t>
            </a:r>
          </a:p>
        </p:txBody>
      </p:sp>
      <p:sp>
        <p:nvSpPr>
          <p:cNvPr id="26" name="TextBox 25"/>
          <p:cNvSpPr txBox="1"/>
          <p:nvPr/>
        </p:nvSpPr>
        <p:spPr>
          <a:xfrm>
            <a:off x="1524001" y="6604628"/>
            <a:ext cx="3459777" cy="261610"/>
          </a:xfrm>
          <a:prstGeom prst="rect">
            <a:avLst/>
          </a:prstGeom>
          <a:noFill/>
        </p:spPr>
        <p:txBody>
          <a:bodyPr wrap="square" rtlCol="0">
            <a:spAutoFit/>
          </a:bodyPr>
          <a:lstStyle/>
          <a:p>
            <a:r>
              <a:rPr lang="en-US" sz="1100" dirty="0"/>
              <a:t>*</a:t>
            </a:r>
            <a:r>
              <a:rPr lang="en-US" sz="1100" b="1" dirty="0">
                <a:solidFill>
                  <a:srgbClr val="FF0000"/>
                </a:solidFill>
              </a:rPr>
              <a:t>Based on the jurisdictions’ Phase II WIPs.</a:t>
            </a:r>
          </a:p>
        </p:txBody>
      </p:sp>
      <p:sp>
        <p:nvSpPr>
          <p:cNvPr id="2" name="TextBox 1"/>
          <p:cNvSpPr txBox="1"/>
          <p:nvPr/>
        </p:nvSpPr>
        <p:spPr>
          <a:xfrm rot="10800000" flipV="1">
            <a:off x="9116122" y="263906"/>
            <a:ext cx="2347745" cy="369332"/>
          </a:xfrm>
          <a:prstGeom prst="rect">
            <a:avLst/>
          </a:prstGeom>
          <a:noFill/>
          <a:ln w="38100">
            <a:solidFill>
              <a:srgbClr val="FF0000"/>
            </a:solidFill>
          </a:ln>
        </p:spPr>
        <p:txBody>
          <a:bodyPr wrap="square" rtlCol="0">
            <a:spAutoFit/>
          </a:bodyPr>
          <a:lstStyle/>
          <a:p>
            <a:r>
              <a:rPr lang="en-US" dirty="0"/>
              <a:t>From Rich </a:t>
            </a:r>
            <a:r>
              <a:rPr lang="en-US" dirty="0" err="1"/>
              <a:t>Batiuk</a:t>
            </a:r>
            <a:r>
              <a:rPr lang="en-US" dirty="0"/>
              <a:t>, EPA</a:t>
            </a:r>
          </a:p>
        </p:txBody>
      </p:sp>
      <p:sp>
        <p:nvSpPr>
          <p:cNvPr id="18" name="Rectangle 4"/>
          <p:cNvSpPr txBox="1">
            <a:spLocks noChangeArrowheads="1"/>
          </p:cNvSpPr>
          <p:nvPr/>
        </p:nvSpPr>
        <p:spPr>
          <a:xfrm>
            <a:off x="3124657" y="204470"/>
            <a:ext cx="6508970"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Chesapeake Bay Watershed</a:t>
            </a:r>
          </a:p>
        </p:txBody>
      </p:sp>
    </p:spTree>
    <p:extLst>
      <p:ext uri="{BB962C8B-B14F-4D97-AF65-F5344CB8AC3E}">
        <p14:creationId xmlns:p14="http://schemas.microsoft.com/office/powerpoint/2010/main" val="59602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5521788" y="5348912"/>
            <a:ext cx="1870274" cy="1354488"/>
          </a:xfrm>
          <a:prstGeom prst="rect">
            <a:avLst/>
          </a:prstGeom>
        </p:spPr>
      </p:pic>
      <p:pic>
        <p:nvPicPr>
          <p:cNvPr id="23" name="Picture 22"/>
          <p:cNvPicPr>
            <a:picLocks noChangeAspect="1"/>
          </p:cNvPicPr>
          <p:nvPr/>
        </p:nvPicPr>
        <p:blipFill>
          <a:blip r:embed="rId3"/>
          <a:stretch>
            <a:fillRect/>
          </a:stretch>
        </p:blipFill>
        <p:spPr>
          <a:xfrm>
            <a:off x="6629400" y="2250195"/>
            <a:ext cx="3657600" cy="2648905"/>
          </a:xfrm>
          <a:prstGeom prst="rect">
            <a:avLst/>
          </a:prstGeom>
          <a:ln>
            <a:noFill/>
          </a:ln>
        </p:spPr>
      </p:pic>
      <p:pic>
        <p:nvPicPr>
          <p:cNvPr id="19" name="Picture 18"/>
          <p:cNvPicPr>
            <a:picLocks noChangeAspect="1"/>
          </p:cNvPicPr>
          <p:nvPr/>
        </p:nvPicPr>
        <p:blipFill rotWithShape="1">
          <a:blip r:embed="rId4"/>
          <a:srcRect l="-3907" r="3907"/>
          <a:stretch/>
        </p:blipFill>
        <p:spPr>
          <a:xfrm>
            <a:off x="1576081" y="2086249"/>
            <a:ext cx="4115830" cy="2980765"/>
          </a:xfrm>
          <a:prstGeom prst="rect">
            <a:avLst/>
          </a:prstGeom>
          <a:ln>
            <a:noFill/>
          </a:ln>
        </p:spPr>
      </p:pic>
      <p:pic>
        <p:nvPicPr>
          <p:cNvPr id="10" name="Picture 9"/>
          <p:cNvPicPr>
            <a:picLocks noChangeAspect="1"/>
          </p:cNvPicPr>
          <p:nvPr/>
        </p:nvPicPr>
        <p:blipFill rotWithShape="1">
          <a:blip r:embed="rId5"/>
          <a:srcRect b="92733"/>
          <a:stretch/>
        </p:blipFill>
        <p:spPr>
          <a:xfrm>
            <a:off x="2520469" y="1360850"/>
            <a:ext cx="7151062" cy="376354"/>
          </a:xfrm>
          <a:prstGeom prst="rect">
            <a:avLst/>
          </a:prstGeom>
        </p:spPr>
      </p:pic>
      <p:sp>
        <p:nvSpPr>
          <p:cNvPr id="5" name="Rectangle 4"/>
          <p:cNvSpPr txBox="1">
            <a:spLocks noChangeArrowheads="1"/>
          </p:cNvSpPr>
          <p:nvPr/>
        </p:nvSpPr>
        <p:spPr>
          <a:xfrm>
            <a:off x="2590800" y="1038215"/>
            <a:ext cx="6889906"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Pennsylvania Phosphorus Loads: 2015-2025</a:t>
            </a:r>
          </a:p>
        </p:txBody>
      </p:sp>
      <p:sp>
        <p:nvSpPr>
          <p:cNvPr id="7" name="TextBox 6"/>
          <p:cNvSpPr txBox="1"/>
          <p:nvPr/>
        </p:nvSpPr>
        <p:spPr>
          <a:xfrm>
            <a:off x="6863444" y="2662724"/>
            <a:ext cx="184731" cy="369332"/>
          </a:xfrm>
          <a:prstGeom prst="rect">
            <a:avLst/>
          </a:prstGeom>
          <a:noFill/>
        </p:spPr>
        <p:txBody>
          <a:bodyPr wrap="none" rtlCol="0">
            <a:spAutoFit/>
          </a:bodyPr>
          <a:lstStyle/>
          <a:p>
            <a:endParaRPr lang="en-US" dirty="0"/>
          </a:p>
        </p:txBody>
      </p:sp>
      <p:sp>
        <p:nvSpPr>
          <p:cNvPr id="8" name="TextBox 7"/>
          <p:cNvSpPr txBox="1"/>
          <p:nvPr/>
        </p:nvSpPr>
        <p:spPr>
          <a:xfrm>
            <a:off x="4799047" y="1976924"/>
            <a:ext cx="184731" cy="369332"/>
          </a:xfrm>
          <a:prstGeom prst="rect">
            <a:avLst/>
          </a:prstGeom>
          <a:noFill/>
        </p:spPr>
        <p:txBody>
          <a:bodyPr wrap="none" rtlCol="0">
            <a:spAutoFit/>
          </a:bodyPr>
          <a:lstStyle/>
          <a:p>
            <a:endParaRPr lang="en-US" dirty="0"/>
          </a:p>
        </p:txBody>
      </p:sp>
      <p:sp>
        <p:nvSpPr>
          <p:cNvPr id="13" name="TextBox 12"/>
          <p:cNvSpPr txBox="1"/>
          <p:nvPr/>
        </p:nvSpPr>
        <p:spPr>
          <a:xfrm>
            <a:off x="3362615" y="5084826"/>
            <a:ext cx="806631" cy="461665"/>
          </a:xfrm>
          <a:prstGeom prst="rect">
            <a:avLst/>
          </a:prstGeom>
          <a:noFill/>
        </p:spPr>
        <p:txBody>
          <a:bodyPr wrap="none" rtlCol="0">
            <a:spAutoFit/>
          </a:bodyPr>
          <a:lstStyle/>
          <a:p>
            <a:r>
              <a:rPr lang="en-US" sz="2400" b="1" dirty="0"/>
              <a:t>2015</a:t>
            </a:r>
          </a:p>
        </p:txBody>
      </p:sp>
      <p:sp>
        <p:nvSpPr>
          <p:cNvPr id="16" name="TextBox 15"/>
          <p:cNvSpPr txBox="1"/>
          <p:nvPr/>
        </p:nvSpPr>
        <p:spPr>
          <a:xfrm>
            <a:off x="8022825" y="4931070"/>
            <a:ext cx="806631" cy="461665"/>
          </a:xfrm>
          <a:prstGeom prst="rect">
            <a:avLst/>
          </a:prstGeom>
          <a:noFill/>
        </p:spPr>
        <p:txBody>
          <a:bodyPr wrap="none" rtlCol="0">
            <a:spAutoFit/>
          </a:bodyPr>
          <a:lstStyle/>
          <a:p>
            <a:r>
              <a:rPr lang="en-US" sz="2400" b="1" dirty="0"/>
              <a:t>2025</a:t>
            </a:r>
          </a:p>
        </p:txBody>
      </p:sp>
      <p:sp>
        <p:nvSpPr>
          <p:cNvPr id="17" name="Right Arrow 16"/>
          <p:cNvSpPr>
            <a:spLocks noChangeAspect="1"/>
          </p:cNvSpPr>
          <p:nvPr/>
        </p:nvSpPr>
        <p:spPr>
          <a:xfrm>
            <a:off x="5814644" y="3294006"/>
            <a:ext cx="1141164" cy="5652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74270" y="2194316"/>
            <a:ext cx="838200" cy="523220"/>
          </a:xfrm>
          <a:prstGeom prst="rect">
            <a:avLst/>
          </a:prstGeom>
          <a:noFill/>
        </p:spPr>
        <p:txBody>
          <a:bodyPr wrap="square" rtlCol="0">
            <a:spAutoFit/>
          </a:bodyPr>
          <a:lstStyle/>
          <a:p>
            <a:pPr algn="r"/>
            <a:r>
              <a:rPr lang="en-US" sz="2800" b="1" dirty="0"/>
              <a:t>4.3</a:t>
            </a:r>
            <a:r>
              <a:rPr lang="en-US" sz="2800" dirty="0"/>
              <a:t> </a:t>
            </a:r>
            <a:endParaRPr lang="en-US" sz="2800" b="1" dirty="0"/>
          </a:p>
        </p:txBody>
      </p:sp>
      <p:sp>
        <p:nvSpPr>
          <p:cNvPr id="21" name="TextBox 20"/>
          <p:cNvSpPr txBox="1"/>
          <p:nvPr/>
        </p:nvSpPr>
        <p:spPr>
          <a:xfrm>
            <a:off x="9311759" y="2284853"/>
            <a:ext cx="838200" cy="523220"/>
          </a:xfrm>
          <a:prstGeom prst="rect">
            <a:avLst/>
          </a:prstGeom>
          <a:noFill/>
        </p:spPr>
        <p:txBody>
          <a:bodyPr wrap="square" rtlCol="0">
            <a:spAutoFit/>
          </a:bodyPr>
          <a:lstStyle/>
          <a:p>
            <a:pPr algn="r"/>
            <a:r>
              <a:rPr lang="en-US" sz="2800" b="1" dirty="0"/>
              <a:t>3.6</a:t>
            </a:r>
            <a:r>
              <a:rPr lang="en-US" sz="2800" dirty="0"/>
              <a:t> </a:t>
            </a:r>
            <a:endParaRPr lang="en-US" sz="2800" b="1" dirty="0"/>
          </a:p>
        </p:txBody>
      </p:sp>
      <p:sp>
        <p:nvSpPr>
          <p:cNvPr id="22" name="TextBox 21"/>
          <p:cNvSpPr txBox="1"/>
          <p:nvPr/>
        </p:nvSpPr>
        <p:spPr>
          <a:xfrm>
            <a:off x="7239000" y="5854140"/>
            <a:ext cx="2241706" cy="605294"/>
          </a:xfrm>
          <a:prstGeom prst="rect">
            <a:avLst/>
          </a:prstGeom>
          <a:noFill/>
          <a:ln>
            <a:noFill/>
          </a:ln>
        </p:spPr>
        <p:txBody>
          <a:bodyPr wrap="square" rtlCol="0">
            <a:spAutoFit/>
          </a:bodyPr>
          <a:lstStyle/>
          <a:p>
            <a:pPr>
              <a:lnSpc>
                <a:spcPts val="2000"/>
              </a:lnSpc>
            </a:pPr>
            <a:r>
              <a:rPr lang="en-US" sz="2000" b="1" dirty="0">
                <a:latin typeface="+mj-lt"/>
              </a:rPr>
              <a:t>76% Agriculture</a:t>
            </a:r>
          </a:p>
          <a:p>
            <a:pPr>
              <a:lnSpc>
                <a:spcPts val="2000"/>
              </a:lnSpc>
            </a:pPr>
            <a:r>
              <a:rPr lang="en-US" sz="2000" b="1" dirty="0">
                <a:latin typeface="+mj-lt"/>
              </a:rPr>
              <a:t>24% Urban</a:t>
            </a:r>
          </a:p>
        </p:txBody>
      </p:sp>
      <p:sp>
        <p:nvSpPr>
          <p:cNvPr id="25" name="TextBox 24"/>
          <p:cNvSpPr txBox="1"/>
          <p:nvPr/>
        </p:nvSpPr>
        <p:spPr>
          <a:xfrm>
            <a:off x="1424196" y="5787659"/>
            <a:ext cx="4419600" cy="646331"/>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Where </a:t>
            </a:r>
            <a:r>
              <a:rPr lang="en-US" b="1" u="sng" dirty="0">
                <a:solidFill>
                  <a:prstClr val="black"/>
                </a:solidFill>
                <a:latin typeface="Arial" panose="020B0604020202020204" pitchFamily="34" charset="0"/>
                <a:cs typeface="Arial" panose="020B0604020202020204" pitchFamily="34" charset="0"/>
              </a:rPr>
              <a:t>will</a:t>
            </a:r>
            <a:r>
              <a:rPr lang="en-US" b="1" dirty="0">
                <a:solidFill>
                  <a:prstClr val="black"/>
                </a:solidFill>
                <a:latin typeface="Arial" panose="020B0604020202020204" pitchFamily="34" charset="0"/>
                <a:cs typeface="Arial" panose="020B0604020202020204" pitchFamily="34" charset="0"/>
              </a:rPr>
              <a:t> the remaining phosphorus reductions* come from?</a:t>
            </a:r>
          </a:p>
        </p:txBody>
      </p:sp>
      <p:sp>
        <p:nvSpPr>
          <p:cNvPr id="26" name="TextBox 25"/>
          <p:cNvSpPr txBox="1"/>
          <p:nvPr/>
        </p:nvSpPr>
        <p:spPr>
          <a:xfrm>
            <a:off x="1524001" y="6604628"/>
            <a:ext cx="3459777" cy="261610"/>
          </a:xfrm>
          <a:prstGeom prst="rect">
            <a:avLst/>
          </a:prstGeom>
          <a:noFill/>
        </p:spPr>
        <p:txBody>
          <a:bodyPr wrap="square" rtlCol="0">
            <a:spAutoFit/>
          </a:bodyPr>
          <a:lstStyle/>
          <a:p>
            <a:r>
              <a:rPr lang="en-US" sz="1100" dirty="0"/>
              <a:t>*</a:t>
            </a:r>
            <a:r>
              <a:rPr lang="en-US" sz="1100" b="1" dirty="0">
                <a:solidFill>
                  <a:srgbClr val="FF0000"/>
                </a:solidFill>
              </a:rPr>
              <a:t>Based on the jurisdictions’ Phase II WIPs.</a:t>
            </a:r>
          </a:p>
        </p:txBody>
      </p:sp>
      <p:sp>
        <p:nvSpPr>
          <p:cNvPr id="18" name="TextBox 17"/>
          <p:cNvSpPr txBox="1"/>
          <p:nvPr/>
        </p:nvSpPr>
        <p:spPr>
          <a:xfrm rot="10800000" flipV="1">
            <a:off x="9116122" y="263906"/>
            <a:ext cx="2347745" cy="369332"/>
          </a:xfrm>
          <a:prstGeom prst="rect">
            <a:avLst/>
          </a:prstGeom>
          <a:noFill/>
          <a:ln w="38100">
            <a:solidFill>
              <a:srgbClr val="FF0000"/>
            </a:solidFill>
          </a:ln>
        </p:spPr>
        <p:txBody>
          <a:bodyPr wrap="square" rtlCol="0">
            <a:spAutoFit/>
          </a:bodyPr>
          <a:lstStyle/>
          <a:p>
            <a:r>
              <a:rPr lang="en-US" dirty="0"/>
              <a:t>From Rich </a:t>
            </a:r>
            <a:r>
              <a:rPr lang="en-US" dirty="0" err="1"/>
              <a:t>Batiuk</a:t>
            </a:r>
            <a:r>
              <a:rPr lang="en-US" dirty="0"/>
              <a:t>, EPA</a:t>
            </a:r>
          </a:p>
        </p:txBody>
      </p:sp>
      <p:sp>
        <p:nvSpPr>
          <p:cNvPr id="27" name="Rectangle 4"/>
          <p:cNvSpPr txBox="1">
            <a:spLocks noChangeArrowheads="1"/>
          </p:cNvSpPr>
          <p:nvPr/>
        </p:nvSpPr>
        <p:spPr>
          <a:xfrm>
            <a:off x="3130741" y="537780"/>
            <a:ext cx="6508970"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Chesapeake Bay Watershed</a:t>
            </a:r>
          </a:p>
        </p:txBody>
      </p:sp>
    </p:spTree>
    <p:extLst>
      <p:ext uri="{BB962C8B-B14F-4D97-AF65-F5344CB8AC3E}">
        <p14:creationId xmlns:p14="http://schemas.microsoft.com/office/powerpoint/2010/main" val="64517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
          <p:cNvGrpSpPr>
            <a:grpSpLocks/>
          </p:cNvGrpSpPr>
          <p:nvPr/>
        </p:nvGrpSpPr>
        <p:grpSpPr bwMode="auto">
          <a:xfrm>
            <a:off x="471948" y="355600"/>
            <a:ext cx="11189110" cy="660400"/>
            <a:chOff x="288977" y="355144"/>
            <a:chExt cx="8382000" cy="661312"/>
          </a:xfrm>
        </p:grpSpPr>
        <p:pic>
          <p:nvPicPr>
            <p:cNvPr id="24582"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dirty="0">
                  <a:solidFill>
                    <a:schemeClr val="bg1"/>
                  </a:solidFill>
                </a:rPr>
                <a:t>Restoration Strategy: Six Elements</a:t>
              </a:r>
            </a:p>
          </p:txBody>
        </p:sp>
      </p:grpSp>
      <p:pic>
        <p:nvPicPr>
          <p:cNvPr id="24579" name="Picture 7" descr="DEP-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846764"/>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355845" y="1525586"/>
            <a:ext cx="1020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257300" indent="-5143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spcBef>
                <a:spcPts val="600"/>
              </a:spcBef>
              <a:spcAft>
                <a:spcPts val="600"/>
              </a:spcAft>
              <a:buFont typeface="Calibri" panose="020F0502020204030204" pitchFamily="34" charset="0"/>
              <a:buAutoNum type="arabicParenR"/>
            </a:pPr>
            <a:r>
              <a:rPr lang="en-US" altLang="en-US" sz="3600" b="1" dirty="0"/>
              <a:t>Address Pollutant Reduction </a:t>
            </a:r>
          </a:p>
          <a:p>
            <a:pPr lvl="1">
              <a:spcBef>
                <a:spcPts val="600"/>
              </a:spcBef>
              <a:spcAft>
                <a:spcPts val="600"/>
              </a:spcAft>
              <a:buFont typeface="Calibri" panose="020F0502020204030204" pitchFamily="34" charset="0"/>
              <a:buAutoNum type="arabicParenR"/>
            </a:pPr>
            <a:r>
              <a:rPr lang="en-US" altLang="en-US" sz="3600" dirty="0"/>
              <a:t>Quantify &amp; Multiply BMPs</a:t>
            </a:r>
          </a:p>
          <a:p>
            <a:pPr lvl="1">
              <a:spcBef>
                <a:spcPts val="600"/>
              </a:spcBef>
              <a:spcAft>
                <a:spcPts val="600"/>
              </a:spcAft>
              <a:buFont typeface="Calibri" panose="020F0502020204030204" pitchFamily="34" charset="0"/>
              <a:buAutoNum type="arabicParenR"/>
            </a:pPr>
            <a:r>
              <a:rPr lang="en-US" altLang="en-US" sz="3600" dirty="0"/>
              <a:t>Improve Record-keeping</a:t>
            </a:r>
          </a:p>
          <a:p>
            <a:pPr lvl="1">
              <a:spcBef>
                <a:spcPts val="600"/>
              </a:spcBef>
              <a:spcAft>
                <a:spcPts val="600"/>
              </a:spcAft>
              <a:buFont typeface="Calibri" panose="020F0502020204030204" pitchFamily="34" charset="0"/>
              <a:buAutoNum type="arabicParenR"/>
            </a:pPr>
            <a:r>
              <a:rPr lang="en-US" altLang="en-US" sz="3600" dirty="0"/>
              <a:t>Identify Needed Changes</a:t>
            </a:r>
          </a:p>
          <a:p>
            <a:pPr lvl="1">
              <a:spcBef>
                <a:spcPts val="600"/>
              </a:spcBef>
              <a:spcAft>
                <a:spcPts val="600"/>
              </a:spcAft>
              <a:buFont typeface="Calibri" panose="020F0502020204030204" pitchFamily="34" charset="0"/>
              <a:buAutoNum type="arabicParenR"/>
            </a:pPr>
            <a:r>
              <a:rPr lang="en-US" altLang="en-US" sz="3600" dirty="0"/>
              <a:t>Establish a DEP Chesapeake Bay Office</a:t>
            </a:r>
          </a:p>
          <a:p>
            <a:pPr lvl="1">
              <a:spcBef>
                <a:spcPts val="600"/>
              </a:spcBef>
              <a:spcAft>
                <a:spcPts val="600"/>
              </a:spcAft>
              <a:buFont typeface="Calibri" panose="020F0502020204030204" pitchFamily="34" charset="0"/>
              <a:buAutoNum type="arabicParenR"/>
            </a:pPr>
            <a:r>
              <a:rPr lang="en-US" altLang="en-US" sz="3600" dirty="0"/>
              <a:t>Seek New Resources</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1A0CD8-66C7-4552-A893-84526249C3DE}" type="slidenum">
              <a:rPr lang="en-US" altLang="en-US" sz="1200">
                <a:solidFill>
                  <a:srgbClr val="898989"/>
                </a:solidFill>
              </a:rPr>
              <a:pPr>
                <a:spcBef>
                  <a:spcPct val="0"/>
                </a:spcBef>
                <a:buFontTx/>
                <a:buNone/>
              </a:pPr>
              <a:t>7</a:t>
            </a:fld>
            <a:endParaRPr lang="en-US" altLang="en-US" sz="1200">
              <a:solidFill>
                <a:srgbClr val="898989"/>
              </a:solidFill>
            </a:endParaRPr>
          </a:p>
        </p:txBody>
      </p:sp>
    </p:spTree>
    <p:extLst>
      <p:ext uri="{BB962C8B-B14F-4D97-AF65-F5344CB8AC3E}">
        <p14:creationId xmlns:p14="http://schemas.microsoft.com/office/powerpoint/2010/main" val="100159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67" y="0"/>
            <a:ext cx="8875059" cy="6858000"/>
          </a:xfrm>
          <a:prstGeom prst="rect">
            <a:avLst/>
          </a:prstGeom>
        </p:spPr>
      </p:pic>
      <p:sp>
        <p:nvSpPr>
          <p:cNvPr id="3" name="TextBox 2"/>
          <p:cNvSpPr txBox="1"/>
          <p:nvPr/>
        </p:nvSpPr>
        <p:spPr>
          <a:xfrm>
            <a:off x="6002992" y="5187913"/>
            <a:ext cx="398429" cy="276999"/>
          </a:xfrm>
          <a:prstGeom prst="rect">
            <a:avLst/>
          </a:prstGeom>
          <a:noFill/>
        </p:spPr>
        <p:txBody>
          <a:bodyPr wrap="square" rtlCol="0">
            <a:spAutoFit/>
          </a:bodyPr>
          <a:lstStyle/>
          <a:p>
            <a:r>
              <a:rPr lang="en-US" sz="1200" dirty="0"/>
              <a:t>50</a:t>
            </a:r>
            <a:endParaRPr lang="en-US" sz="1200" kern="1200" dirty="0">
              <a:solidFill>
                <a:schemeClr val="tx1"/>
              </a:solidFill>
            </a:endParaRPr>
          </a:p>
        </p:txBody>
      </p:sp>
      <p:sp>
        <p:nvSpPr>
          <p:cNvPr id="5" name="TextBox 4"/>
          <p:cNvSpPr txBox="1"/>
          <p:nvPr/>
        </p:nvSpPr>
        <p:spPr>
          <a:xfrm rot="10800000" flipV="1">
            <a:off x="4187930" y="4937856"/>
            <a:ext cx="495842" cy="276999"/>
          </a:xfrm>
          <a:prstGeom prst="rect">
            <a:avLst/>
          </a:prstGeom>
          <a:noFill/>
        </p:spPr>
        <p:txBody>
          <a:bodyPr wrap="square" rtlCol="0">
            <a:spAutoFit/>
          </a:bodyPr>
          <a:lstStyle/>
          <a:p>
            <a:r>
              <a:rPr lang="en-US" sz="1200" kern="1200" dirty="0">
                <a:solidFill>
                  <a:schemeClr val="tx1"/>
                </a:solidFill>
                <a:latin typeface="+mn-lt"/>
                <a:ea typeface="+mn-ea"/>
                <a:cs typeface="+mn-cs"/>
              </a:rPr>
              <a:t>75</a:t>
            </a:r>
          </a:p>
        </p:txBody>
      </p:sp>
      <p:sp>
        <p:nvSpPr>
          <p:cNvPr id="7" name="TextBox 6"/>
          <p:cNvSpPr txBox="1"/>
          <p:nvPr/>
        </p:nvSpPr>
        <p:spPr>
          <a:xfrm>
            <a:off x="3766506" y="4196572"/>
            <a:ext cx="398429" cy="276999"/>
          </a:xfrm>
          <a:prstGeom prst="rect">
            <a:avLst/>
          </a:prstGeom>
          <a:noFill/>
        </p:spPr>
        <p:txBody>
          <a:bodyPr wrap="square" rtlCol="0">
            <a:spAutoFit/>
          </a:bodyPr>
          <a:lstStyle/>
          <a:p>
            <a:r>
              <a:rPr lang="en-US" sz="1200" dirty="0"/>
              <a:t>50</a:t>
            </a:r>
            <a:endParaRPr lang="en-US" sz="1200" kern="1200" dirty="0">
              <a:solidFill>
                <a:schemeClr val="tx1"/>
              </a:solidFill>
            </a:endParaRPr>
          </a:p>
        </p:txBody>
      </p:sp>
      <p:sp>
        <p:nvSpPr>
          <p:cNvPr id="8" name="TextBox 7"/>
          <p:cNvSpPr txBox="1"/>
          <p:nvPr/>
        </p:nvSpPr>
        <p:spPr>
          <a:xfrm>
            <a:off x="7982559" y="4196571"/>
            <a:ext cx="749956" cy="276999"/>
          </a:xfrm>
          <a:prstGeom prst="rect">
            <a:avLst/>
          </a:prstGeom>
          <a:noFill/>
        </p:spPr>
        <p:txBody>
          <a:bodyPr wrap="square" rtlCol="0">
            <a:spAutoFit/>
          </a:bodyPr>
          <a:lstStyle/>
          <a:p>
            <a:r>
              <a:rPr lang="en-US" sz="1200" kern="1200" dirty="0">
                <a:solidFill>
                  <a:schemeClr val="tx1"/>
                </a:solidFill>
              </a:rPr>
              <a:t>50</a:t>
            </a:r>
          </a:p>
        </p:txBody>
      </p:sp>
      <p:sp>
        <p:nvSpPr>
          <p:cNvPr id="10" name="TextBox 9"/>
          <p:cNvSpPr txBox="1"/>
          <p:nvPr/>
        </p:nvSpPr>
        <p:spPr>
          <a:xfrm>
            <a:off x="4427008" y="4040473"/>
            <a:ext cx="749956" cy="276999"/>
          </a:xfrm>
          <a:prstGeom prst="rect">
            <a:avLst/>
          </a:prstGeom>
          <a:noFill/>
        </p:spPr>
        <p:txBody>
          <a:bodyPr wrap="square" rtlCol="0">
            <a:spAutoFit/>
          </a:bodyPr>
          <a:lstStyle/>
          <a:p>
            <a:r>
              <a:rPr lang="en-US" sz="1200" kern="1200" dirty="0">
                <a:solidFill>
                  <a:schemeClr val="tx1"/>
                </a:solidFill>
              </a:rPr>
              <a:t>50</a:t>
            </a:r>
          </a:p>
        </p:txBody>
      </p:sp>
      <p:sp>
        <p:nvSpPr>
          <p:cNvPr id="11" name="TextBox 10"/>
          <p:cNvSpPr txBox="1"/>
          <p:nvPr/>
        </p:nvSpPr>
        <p:spPr>
          <a:xfrm rot="10800000" flipV="1">
            <a:off x="4164937" y="3281588"/>
            <a:ext cx="495842" cy="276999"/>
          </a:xfrm>
          <a:prstGeom prst="rect">
            <a:avLst/>
          </a:prstGeom>
          <a:noFill/>
        </p:spPr>
        <p:txBody>
          <a:bodyPr wrap="square" rtlCol="0">
            <a:spAutoFit/>
          </a:bodyPr>
          <a:lstStyle/>
          <a:p>
            <a:r>
              <a:rPr lang="en-US" sz="1200" dirty="0"/>
              <a:t>38</a:t>
            </a:r>
            <a:endParaRPr lang="en-US" sz="1200" kern="1200" dirty="0">
              <a:solidFill>
                <a:schemeClr val="tx1"/>
              </a:solidFill>
              <a:latin typeface="+mn-lt"/>
              <a:ea typeface="+mn-ea"/>
              <a:cs typeface="+mn-cs"/>
            </a:endParaRPr>
          </a:p>
        </p:txBody>
      </p:sp>
      <p:sp>
        <p:nvSpPr>
          <p:cNvPr id="12" name="TextBox 11"/>
          <p:cNvSpPr txBox="1"/>
          <p:nvPr/>
        </p:nvSpPr>
        <p:spPr>
          <a:xfrm rot="10800000" flipV="1">
            <a:off x="5226435" y="3290500"/>
            <a:ext cx="495842" cy="276999"/>
          </a:xfrm>
          <a:prstGeom prst="rect">
            <a:avLst/>
          </a:prstGeom>
          <a:noFill/>
        </p:spPr>
        <p:txBody>
          <a:bodyPr wrap="square" rtlCol="0">
            <a:spAutoFit/>
          </a:bodyPr>
          <a:lstStyle/>
          <a:p>
            <a:r>
              <a:rPr lang="en-US" sz="1200" kern="1200" dirty="0">
                <a:solidFill>
                  <a:schemeClr val="tx1"/>
                </a:solidFill>
                <a:latin typeface="+mn-lt"/>
                <a:ea typeface="+mn-ea"/>
                <a:cs typeface="+mn-cs"/>
              </a:rPr>
              <a:t>50</a:t>
            </a:r>
          </a:p>
        </p:txBody>
      </p:sp>
      <p:sp>
        <p:nvSpPr>
          <p:cNvPr id="13" name="TextBox 12"/>
          <p:cNvSpPr txBox="1"/>
          <p:nvPr/>
        </p:nvSpPr>
        <p:spPr>
          <a:xfrm>
            <a:off x="8127088" y="4849287"/>
            <a:ext cx="601118" cy="276999"/>
          </a:xfrm>
          <a:prstGeom prst="rect">
            <a:avLst/>
          </a:prstGeom>
          <a:noFill/>
        </p:spPr>
        <p:txBody>
          <a:bodyPr wrap="square" rtlCol="0">
            <a:spAutoFit/>
          </a:bodyPr>
          <a:lstStyle/>
          <a:p>
            <a:r>
              <a:rPr lang="en-US" sz="1200" kern="1200" dirty="0">
                <a:solidFill>
                  <a:schemeClr val="tx1"/>
                </a:solidFill>
              </a:rPr>
              <a:t>100</a:t>
            </a:r>
          </a:p>
        </p:txBody>
      </p:sp>
      <p:sp>
        <p:nvSpPr>
          <p:cNvPr id="14" name="TextBox 13"/>
          <p:cNvSpPr txBox="1"/>
          <p:nvPr/>
        </p:nvSpPr>
        <p:spPr>
          <a:xfrm rot="10800000" flipV="1">
            <a:off x="7075750" y="2950000"/>
            <a:ext cx="592014" cy="276999"/>
          </a:xfrm>
          <a:prstGeom prst="rect">
            <a:avLst/>
          </a:prstGeom>
          <a:noFill/>
        </p:spPr>
        <p:txBody>
          <a:bodyPr wrap="square" rtlCol="0">
            <a:spAutoFit/>
          </a:bodyPr>
          <a:lstStyle/>
          <a:p>
            <a:r>
              <a:rPr lang="en-US" sz="1200" dirty="0"/>
              <a:t>38</a:t>
            </a:r>
            <a:endParaRPr lang="en-US" sz="1200" kern="1200" dirty="0">
              <a:solidFill>
                <a:schemeClr val="tx1"/>
              </a:solidFill>
              <a:latin typeface="+mn-lt"/>
              <a:ea typeface="+mn-ea"/>
              <a:cs typeface="+mn-cs"/>
            </a:endParaRPr>
          </a:p>
        </p:txBody>
      </p:sp>
      <p:sp>
        <p:nvSpPr>
          <p:cNvPr id="15" name="TextBox 14"/>
          <p:cNvSpPr txBox="1"/>
          <p:nvPr/>
        </p:nvSpPr>
        <p:spPr>
          <a:xfrm rot="10800000" flipV="1">
            <a:off x="5474356" y="2618722"/>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17" name="TextBox 16"/>
          <p:cNvSpPr txBox="1"/>
          <p:nvPr/>
        </p:nvSpPr>
        <p:spPr>
          <a:xfrm rot="10800000" flipV="1">
            <a:off x="5755071" y="4683136"/>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19" name="TextBox 18"/>
          <p:cNvSpPr txBox="1"/>
          <p:nvPr/>
        </p:nvSpPr>
        <p:spPr>
          <a:xfrm>
            <a:off x="7357341" y="4772414"/>
            <a:ext cx="544820" cy="276999"/>
          </a:xfrm>
          <a:prstGeom prst="rect">
            <a:avLst/>
          </a:prstGeom>
          <a:noFill/>
        </p:spPr>
        <p:txBody>
          <a:bodyPr wrap="square" rtlCol="0">
            <a:spAutoFit/>
          </a:bodyPr>
          <a:lstStyle/>
          <a:p>
            <a:r>
              <a:rPr lang="en-US" sz="1200" dirty="0"/>
              <a:t>300</a:t>
            </a:r>
            <a:endParaRPr lang="en-US" sz="1200" kern="1200" dirty="0">
              <a:solidFill>
                <a:schemeClr val="tx1"/>
              </a:solidFill>
            </a:endParaRPr>
          </a:p>
        </p:txBody>
      </p:sp>
      <p:sp>
        <p:nvSpPr>
          <p:cNvPr id="20" name="TextBox 19"/>
          <p:cNvSpPr txBox="1"/>
          <p:nvPr/>
        </p:nvSpPr>
        <p:spPr>
          <a:xfrm rot="10800000" flipV="1">
            <a:off x="4660779" y="5111557"/>
            <a:ext cx="495842" cy="276999"/>
          </a:xfrm>
          <a:prstGeom prst="rect">
            <a:avLst/>
          </a:prstGeom>
          <a:noFill/>
        </p:spPr>
        <p:txBody>
          <a:bodyPr wrap="square" rtlCol="0">
            <a:spAutoFit/>
          </a:bodyPr>
          <a:lstStyle/>
          <a:p>
            <a:r>
              <a:rPr lang="en-US" sz="1200" dirty="0"/>
              <a:t>75</a:t>
            </a:r>
            <a:endParaRPr lang="en-US" sz="1200" kern="1200" dirty="0">
              <a:solidFill>
                <a:schemeClr val="tx1"/>
              </a:solidFill>
              <a:latin typeface="+mn-lt"/>
              <a:ea typeface="+mn-ea"/>
              <a:cs typeface="+mn-cs"/>
            </a:endParaRPr>
          </a:p>
        </p:txBody>
      </p:sp>
      <p:sp>
        <p:nvSpPr>
          <p:cNvPr id="21" name="TextBox 20"/>
          <p:cNvSpPr txBox="1"/>
          <p:nvPr/>
        </p:nvSpPr>
        <p:spPr>
          <a:xfrm rot="10800000" flipV="1">
            <a:off x="4861969" y="4075674"/>
            <a:ext cx="495842" cy="276999"/>
          </a:xfrm>
          <a:prstGeom prst="rect">
            <a:avLst/>
          </a:prstGeom>
          <a:noFill/>
        </p:spPr>
        <p:txBody>
          <a:bodyPr wrap="square" rtlCol="0">
            <a:spAutoFit/>
          </a:bodyPr>
          <a:lstStyle/>
          <a:p>
            <a:r>
              <a:rPr lang="en-US" sz="1200" dirty="0"/>
              <a:t>25</a:t>
            </a:r>
            <a:endParaRPr lang="en-US" sz="1200" kern="1200" dirty="0">
              <a:solidFill>
                <a:schemeClr val="tx1"/>
              </a:solidFill>
              <a:latin typeface="+mn-lt"/>
              <a:ea typeface="+mn-ea"/>
              <a:cs typeface="+mn-cs"/>
            </a:endParaRPr>
          </a:p>
        </p:txBody>
      </p:sp>
      <p:sp>
        <p:nvSpPr>
          <p:cNvPr id="22" name="TextBox 21"/>
          <p:cNvSpPr txBox="1"/>
          <p:nvPr/>
        </p:nvSpPr>
        <p:spPr>
          <a:xfrm rot="10800000" flipV="1">
            <a:off x="5850385" y="3657619"/>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23" name="TextBox 22"/>
          <p:cNvSpPr txBox="1"/>
          <p:nvPr/>
        </p:nvSpPr>
        <p:spPr>
          <a:xfrm>
            <a:off x="8112233" y="2097588"/>
            <a:ext cx="749956" cy="276999"/>
          </a:xfrm>
          <a:prstGeom prst="rect">
            <a:avLst/>
          </a:prstGeom>
          <a:noFill/>
        </p:spPr>
        <p:txBody>
          <a:bodyPr wrap="square" rtlCol="0">
            <a:spAutoFit/>
          </a:bodyPr>
          <a:lstStyle/>
          <a:p>
            <a:r>
              <a:rPr lang="en-US" sz="1200" kern="1200" dirty="0">
                <a:solidFill>
                  <a:schemeClr val="tx1"/>
                </a:solidFill>
              </a:rPr>
              <a:t>50</a:t>
            </a:r>
          </a:p>
        </p:txBody>
      </p:sp>
      <p:sp>
        <p:nvSpPr>
          <p:cNvPr id="25" name="TextBox 24"/>
          <p:cNvSpPr txBox="1"/>
          <p:nvPr/>
        </p:nvSpPr>
        <p:spPr>
          <a:xfrm>
            <a:off x="7038088" y="3937174"/>
            <a:ext cx="749956" cy="276999"/>
          </a:xfrm>
          <a:prstGeom prst="rect">
            <a:avLst/>
          </a:prstGeom>
          <a:noFill/>
        </p:spPr>
        <p:txBody>
          <a:bodyPr wrap="square" rtlCol="0">
            <a:spAutoFit/>
          </a:bodyPr>
          <a:lstStyle/>
          <a:p>
            <a:r>
              <a:rPr lang="en-US" sz="1200" dirty="0"/>
              <a:t>88</a:t>
            </a:r>
            <a:endParaRPr lang="en-US" sz="1200" kern="1200" dirty="0">
              <a:solidFill>
                <a:schemeClr val="tx1"/>
              </a:solidFill>
            </a:endParaRPr>
          </a:p>
        </p:txBody>
      </p:sp>
      <p:sp>
        <p:nvSpPr>
          <p:cNvPr id="26" name="TextBox 25"/>
          <p:cNvSpPr txBox="1"/>
          <p:nvPr/>
        </p:nvSpPr>
        <p:spPr>
          <a:xfrm>
            <a:off x="5555855" y="3505739"/>
            <a:ext cx="398429" cy="276999"/>
          </a:xfrm>
          <a:prstGeom prst="rect">
            <a:avLst/>
          </a:prstGeom>
          <a:noFill/>
        </p:spPr>
        <p:txBody>
          <a:bodyPr wrap="square" rtlCol="0">
            <a:spAutoFit/>
          </a:bodyPr>
          <a:lstStyle/>
          <a:p>
            <a:r>
              <a:rPr lang="en-US" sz="1200" dirty="0"/>
              <a:t>63</a:t>
            </a:r>
            <a:endParaRPr lang="en-US" sz="1200" kern="1200" dirty="0">
              <a:solidFill>
                <a:schemeClr val="tx1"/>
              </a:solidFill>
            </a:endParaRPr>
          </a:p>
        </p:txBody>
      </p:sp>
      <p:sp>
        <p:nvSpPr>
          <p:cNvPr id="27" name="TextBox 26"/>
          <p:cNvSpPr txBox="1"/>
          <p:nvPr/>
        </p:nvSpPr>
        <p:spPr>
          <a:xfrm>
            <a:off x="6401421" y="2454581"/>
            <a:ext cx="398429" cy="276999"/>
          </a:xfrm>
          <a:prstGeom prst="rect">
            <a:avLst/>
          </a:prstGeom>
          <a:noFill/>
        </p:spPr>
        <p:txBody>
          <a:bodyPr wrap="square" rtlCol="0">
            <a:spAutoFit/>
          </a:bodyPr>
          <a:lstStyle/>
          <a:p>
            <a:r>
              <a:rPr lang="en-US" sz="1200" kern="1200" dirty="0">
                <a:solidFill>
                  <a:schemeClr val="tx1"/>
                </a:solidFill>
              </a:rPr>
              <a:t>50</a:t>
            </a:r>
          </a:p>
        </p:txBody>
      </p:sp>
      <p:sp>
        <p:nvSpPr>
          <p:cNvPr id="29" name="TextBox 28"/>
          <p:cNvSpPr txBox="1"/>
          <p:nvPr/>
        </p:nvSpPr>
        <p:spPr>
          <a:xfrm rot="10800000" flipV="1">
            <a:off x="6679888" y="2840829"/>
            <a:ext cx="430085"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34" name="TextBox 33"/>
          <p:cNvSpPr txBox="1"/>
          <p:nvPr/>
        </p:nvSpPr>
        <p:spPr>
          <a:xfrm rot="10800000" flipV="1">
            <a:off x="7499998" y="3584422"/>
            <a:ext cx="592014"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35" name="TextBox 34"/>
          <p:cNvSpPr txBox="1"/>
          <p:nvPr/>
        </p:nvSpPr>
        <p:spPr>
          <a:xfrm rot="10800000" flipV="1">
            <a:off x="6274950" y="3464115"/>
            <a:ext cx="440924" cy="276999"/>
          </a:xfrm>
          <a:prstGeom prst="rect">
            <a:avLst/>
          </a:prstGeom>
          <a:noFill/>
        </p:spPr>
        <p:txBody>
          <a:bodyPr wrap="square" rtlCol="0">
            <a:spAutoFit/>
          </a:bodyPr>
          <a:lstStyle/>
          <a:p>
            <a:r>
              <a:rPr lang="en-US" sz="1200" kern="1200" dirty="0">
                <a:solidFill>
                  <a:schemeClr val="tx1"/>
                </a:solidFill>
                <a:latin typeface="+mn-lt"/>
                <a:ea typeface="+mn-ea"/>
                <a:cs typeface="+mn-cs"/>
              </a:rPr>
              <a:t>50</a:t>
            </a:r>
          </a:p>
        </p:txBody>
      </p:sp>
      <p:sp>
        <p:nvSpPr>
          <p:cNvPr id="37" name="TextBox 36"/>
          <p:cNvSpPr txBox="1"/>
          <p:nvPr/>
        </p:nvSpPr>
        <p:spPr>
          <a:xfrm>
            <a:off x="6917808" y="2249383"/>
            <a:ext cx="749956" cy="276999"/>
          </a:xfrm>
          <a:prstGeom prst="rect">
            <a:avLst/>
          </a:prstGeom>
          <a:noFill/>
        </p:spPr>
        <p:txBody>
          <a:bodyPr wrap="square" rtlCol="0">
            <a:spAutoFit/>
          </a:bodyPr>
          <a:lstStyle/>
          <a:p>
            <a:r>
              <a:rPr lang="en-US" sz="1200" dirty="0"/>
              <a:t>2</a:t>
            </a:r>
            <a:r>
              <a:rPr lang="en-US" sz="1200" kern="1200" dirty="0">
                <a:solidFill>
                  <a:schemeClr val="tx1"/>
                </a:solidFill>
              </a:rPr>
              <a:t>5</a:t>
            </a:r>
          </a:p>
        </p:txBody>
      </p:sp>
      <p:sp>
        <p:nvSpPr>
          <p:cNvPr id="38" name="TextBox 37"/>
          <p:cNvSpPr txBox="1"/>
          <p:nvPr/>
        </p:nvSpPr>
        <p:spPr>
          <a:xfrm>
            <a:off x="7903831" y="1521746"/>
            <a:ext cx="749956" cy="276999"/>
          </a:xfrm>
          <a:prstGeom prst="rect">
            <a:avLst/>
          </a:prstGeom>
          <a:noFill/>
        </p:spPr>
        <p:txBody>
          <a:bodyPr wrap="square" rtlCol="0">
            <a:spAutoFit/>
          </a:bodyPr>
          <a:lstStyle/>
          <a:p>
            <a:r>
              <a:rPr lang="en-US" sz="1200" kern="1200" dirty="0">
                <a:solidFill>
                  <a:schemeClr val="tx1"/>
                </a:solidFill>
              </a:rPr>
              <a:t>50</a:t>
            </a:r>
          </a:p>
        </p:txBody>
      </p:sp>
      <p:sp>
        <p:nvSpPr>
          <p:cNvPr id="40" name="TextBox 39"/>
          <p:cNvSpPr txBox="1"/>
          <p:nvPr/>
        </p:nvSpPr>
        <p:spPr>
          <a:xfrm>
            <a:off x="5005113" y="1763974"/>
            <a:ext cx="749956" cy="276999"/>
          </a:xfrm>
          <a:prstGeom prst="rect">
            <a:avLst/>
          </a:prstGeom>
          <a:noFill/>
        </p:spPr>
        <p:txBody>
          <a:bodyPr wrap="square" rtlCol="0">
            <a:spAutoFit/>
          </a:bodyPr>
          <a:lstStyle/>
          <a:p>
            <a:r>
              <a:rPr lang="en-US" sz="1200" kern="1200" dirty="0">
                <a:solidFill>
                  <a:schemeClr val="tx1"/>
                </a:solidFill>
              </a:rPr>
              <a:t>50</a:t>
            </a:r>
          </a:p>
        </p:txBody>
      </p:sp>
      <p:sp>
        <p:nvSpPr>
          <p:cNvPr id="41" name="TextBox 40"/>
          <p:cNvSpPr txBox="1"/>
          <p:nvPr/>
        </p:nvSpPr>
        <p:spPr>
          <a:xfrm rot="10800000" flipV="1">
            <a:off x="6084069" y="3139705"/>
            <a:ext cx="430085"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42" name="TextBox 41"/>
          <p:cNvSpPr txBox="1"/>
          <p:nvPr/>
        </p:nvSpPr>
        <p:spPr>
          <a:xfrm>
            <a:off x="7656134" y="1886878"/>
            <a:ext cx="429789" cy="276999"/>
          </a:xfrm>
          <a:prstGeom prst="rect">
            <a:avLst/>
          </a:prstGeom>
          <a:noFill/>
        </p:spPr>
        <p:txBody>
          <a:bodyPr wrap="square" rtlCol="0">
            <a:spAutoFit/>
          </a:bodyPr>
          <a:lstStyle/>
          <a:p>
            <a:r>
              <a:rPr lang="en-US" sz="1200" kern="1200" dirty="0">
                <a:solidFill>
                  <a:schemeClr val="tx1"/>
                </a:solidFill>
              </a:rPr>
              <a:t>38</a:t>
            </a:r>
          </a:p>
        </p:txBody>
      </p:sp>
      <p:pic>
        <p:nvPicPr>
          <p:cNvPr id="44"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7445" y="6205491"/>
            <a:ext cx="1639877" cy="34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25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DEP began inspections </a:t>
            </a:r>
            <a:r>
              <a:rPr lang="en-US" sz="3200" dirty="0">
                <a:solidFill>
                  <a:srgbClr val="FF0000"/>
                </a:solidFill>
              </a:rPr>
              <a:t>August 29, 2016</a:t>
            </a:r>
          </a:p>
          <a:p>
            <a:r>
              <a:rPr lang="en-US" sz="3200" dirty="0"/>
              <a:t>Districts began inspections </a:t>
            </a:r>
            <a:r>
              <a:rPr lang="en-US" sz="3200" dirty="0">
                <a:solidFill>
                  <a:srgbClr val="FF0000"/>
                </a:solidFill>
              </a:rPr>
              <a:t>October 3, 2016 </a:t>
            </a:r>
          </a:p>
          <a:p>
            <a:r>
              <a:rPr lang="en-US" sz="3200" dirty="0"/>
              <a:t>Preliminary Results (as of December 31, 2016):</a:t>
            </a:r>
          </a:p>
          <a:p>
            <a:pPr marL="0" indent="0">
              <a:buNone/>
            </a:pPr>
            <a:endParaRPr lang="en-US" sz="3200" dirty="0"/>
          </a:p>
          <a:p>
            <a:pPr lvl="1"/>
            <a:r>
              <a:rPr lang="en-US" sz="3200" dirty="0"/>
              <a:t>Over 500 Inspections Completed (29,400 + acres)</a:t>
            </a:r>
          </a:p>
          <a:p>
            <a:pPr lvl="2"/>
            <a:r>
              <a:rPr lang="en-US" sz="3200" dirty="0"/>
              <a:t>Over 326 by Conservation Districts</a:t>
            </a:r>
          </a:p>
          <a:p>
            <a:pPr lvl="2"/>
            <a:r>
              <a:rPr lang="en-US" sz="3200" dirty="0"/>
              <a:t>Over 177 by DEP</a:t>
            </a:r>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75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Widescreen</PresentationFormat>
  <Paragraphs>181</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PGothic</vt:lpstr>
      <vt:lpstr>Arial</vt:lpstr>
      <vt:lpstr>Calibri</vt:lpstr>
      <vt:lpstr>Calibri Light</vt:lpstr>
      <vt:lpstr>Office Theme</vt:lpstr>
      <vt:lpstr>Agriculture Initial Inspections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2017-01-19T15:58:26Z</dcterms:created>
  <dcterms:modified xsi:type="dcterms:W3CDTF">2017-04-12T20:01:22Z</dcterms:modified>
</cp:coreProperties>
</file>