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60" r:id="rId4"/>
    <p:sldId id="275" r:id="rId5"/>
    <p:sldId id="276" r:id="rId6"/>
    <p:sldId id="277" r:id="rId7"/>
    <p:sldId id="265" r:id="rId8"/>
    <p:sldId id="266" r:id="rId9"/>
    <p:sldId id="267" r:id="rId10"/>
    <p:sldId id="285" r:id="rId11"/>
    <p:sldId id="286" r:id="rId12"/>
    <p:sldId id="287" r:id="rId13"/>
    <p:sldId id="284" r:id="rId14"/>
    <p:sldId id="268" r:id="rId15"/>
    <p:sldId id="269" r:id="rId16"/>
    <p:sldId id="270" r:id="rId17"/>
    <p:sldId id="271" r:id="rId18"/>
    <p:sldId id="272" r:id="rId19"/>
    <p:sldId id="273" r:id="rId20"/>
    <p:sldId id="274" r:id="rId21"/>
    <p:sldId id="288" r:id="rId22"/>
    <p:sldId id="289" r:id="rId23"/>
    <p:sldId id="290" r:id="rId24"/>
    <p:sldId id="291" r:id="rId25"/>
    <p:sldId id="292" r:id="rId26"/>
    <p:sldId id="293" r:id="rId27"/>
    <p:sldId id="294" r:id="rId28"/>
    <p:sldId id="295"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5B10761-EA0B-409C-B5FF-44071936ADCA}" type="datetimeFigureOut">
              <a:rPr lang="en-US" smtClean="0"/>
              <a:t>4/17/2017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D0A978-1844-461D-88A4-A7CB34EB92B8}"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B10761-EA0B-409C-B5FF-44071936ADCA}" type="datetimeFigureOut">
              <a:rPr lang="en-US" smtClean="0"/>
              <a:t>4/17/2017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D0A978-1844-461D-88A4-A7CB34EB92B8}"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B10761-EA0B-409C-B5FF-44071936ADCA}" type="datetimeFigureOut">
              <a:rPr lang="en-US" smtClean="0"/>
              <a:t>4/17/2017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D0A978-1844-461D-88A4-A7CB34EB92B8}"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B10761-EA0B-409C-B5FF-44071936ADCA}" type="datetimeFigureOut">
              <a:rPr lang="en-US" smtClean="0"/>
              <a:t>4/17/2017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D0A978-1844-461D-88A4-A7CB34EB92B8}"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B10761-EA0B-409C-B5FF-44071936ADCA}" type="datetimeFigureOut">
              <a:rPr lang="en-US" smtClean="0"/>
              <a:t>4/17/2017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D0A978-1844-461D-88A4-A7CB34EB92B8}"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5B10761-EA0B-409C-B5FF-44071936ADCA}" type="datetimeFigureOut">
              <a:rPr lang="en-US" smtClean="0"/>
              <a:t>4/17/2017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D0A978-1844-461D-88A4-A7CB34EB92B8}"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B10761-EA0B-409C-B5FF-44071936ADCA}" type="datetimeFigureOut">
              <a:rPr lang="en-US" smtClean="0"/>
              <a:t>4/17/2017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D0A978-1844-461D-88A4-A7CB34EB92B8}"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B10761-EA0B-409C-B5FF-44071936ADCA}" type="datetimeFigureOut">
              <a:rPr lang="en-US" smtClean="0"/>
              <a:t>4/17/2017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D0A978-1844-461D-88A4-A7CB34EB92B8}"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B10761-EA0B-409C-B5FF-44071936ADCA}" type="datetimeFigureOut">
              <a:rPr lang="en-US" smtClean="0"/>
              <a:t>4/17/2017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AD0A978-1844-461D-88A4-A7CB34EB92B8}"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B10761-EA0B-409C-B5FF-44071936ADCA}" type="datetimeFigureOut">
              <a:rPr lang="en-US" smtClean="0"/>
              <a:t>4/17/2017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D0A978-1844-461D-88A4-A7CB34EB92B8}" type="slidenum">
              <a:rPr lang="en-US" smtClean="0"/>
              <a:t>‹#›</a:t>
            </a:fld>
            <a:endParaRPr lang="en-US" dirty="0"/>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95B10761-EA0B-409C-B5FF-44071936ADCA}" type="datetimeFigureOut">
              <a:rPr lang="en-US" smtClean="0"/>
              <a:t>4/17/2017</a:t>
            </a:fld>
            <a:endParaRPr lang="en-US" dirty="0"/>
          </a:p>
        </p:txBody>
      </p:sp>
      <p:sp>
        <p:nvSpPr>
          <p:cNvPr id="9" name="Slide Number Placeholder 8"/>
          <p:cNvSpPr>
            <a:spLocks noGrp="1"/>
          </p:cNvSpPr>
          <p:nvPr>
            <p:ph type="sldNum" sz="quarter" idx="11"/>
          </p:nvPr>
        </p:nvSpPr>
        <p:spPr/>
        <p:txBody>
          <a:bodyPr/>
          <a:lstStyle/>
          <a:p>
            <a:fld id="{FAD0A978-1844-461D-88A4-A7CB34EB92B8}"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AD0A978-1844-461D-88A4-A7CB34EB92B8}" type="slidenum">
              <a:rPr lang="en-US" smtClean="0"/>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95B10761-EA0B-409C-B5FF-44071936ADCA}" type="datetimeFigureOut">
              <a:rPr lang="en-US" smtClean="0"/>
              <a:t>4/17/2017</a:t>
            </a:fld>
            <a:endParaRPr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6000" dirty="0"/>
              <a:t>Standard Animal Weights </a:t>
            </a:r>
            <a:br>
              <a:rPr lang="en-US" dirty="0"/>
            </a:br>
            <a:br>
              <a:rPr lang="en-US" dirty="0"/>
            </a:br>
            <a:r>
              <a:rPr lang="en-US" sz="3100" dirty="0"/>
              <a:t>Agricultural Advisory Board</a:t>
            </a:r>
            <a:br>
              <a:rPr lang="en-US" sz="3100" dirty="0"/>
            </a:br>
            <a:r>
              <a:rPr lang="en-US" sz="3100" dirty="0"/>
              <a:t>April 27, 2017</a:t>
            </a:r>
            <a:br>
              <a:rPr lang="en-US" sz="3100" dirty="0"/>
            </a:br>
            <a:endParaRPr lang="en-US" sz="3100" dirty="0"/>
          </a:p>
        </p:txBody>
      </p:sp>
      <p:sp>
        <p:nvSpPr>
          <p:cNvPr id="3" name="Subtitle 2"/>
          <p:cNvSpPr>
            <a:spLocks noGrp="1"/>
          </p:cNvSpPr>
          <p:nvPr>
            <p:ph type="subTitle" idx="1"/>
          </p:nvPr>
        </p:nvSpPr>
        <p:spPr>
          <a:xfrm>
            <a:off x="1828800" y="4648200"/>
            <a:ext cx="6400800" cy="1752600"/>
          </a:xfrm>
        </p:spPr>
        <p:txBody>
          <a:bodyPr/>
          <a:lstStyle/>
          <a:p>
            <a:pPr algn="r"/>
            <a:r>
              <a:rPr lang="en-US" dirty="0"/>
              <a:t>Frank X. Schneider</a:t>
            </a:r>
          </a:p>
          <a:p>
            <a:pPr algn="r"/>
            <a:r>
              <a:rPr lang="en-US" dirty="0"/>
              <a:t>Director, Nutrient and Odor Management Programs</a:t>
            </a:r>
          </a:p>
          <a:p>
            <a:endParaRPr lang="en-US" dirty="0"/>
          </a:p>
        </p:txBody>
      </p:sp>
    </p:spTree>
    <p:extLst>
      <p:ext uri="{BB962C8B-B14F-4D97-AF65-F5344CB8AC3E}">
        <p14:creationId xmlns:p14="http://schemas.microsoft.com/office/powerpoint/2010/main" val="457794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620000" cy="838200"/>
          </a:xfrm>
        </p:spPr>
        <p:txBody>
          <a:bodyPr/>
          <a:lstStyle/>
          <a:p>
            <a:r>
              <a:rPr lang="en-US" dirty="0"/>
              <a:t>Poultry (Broiler)</a:t>
            </a:r>
            <a:br>
              <a:rPr lang="en-US" dirty="0"/>
            </a:br>
            <a:r>
              <a:rPr lang="en-US" sz="5400" dirty="0"/>
              <a:t>	- </a:t>
            </a:r>
            <a:r>
              <a:rPr lang="en-US" sz="2400" b="1" i="1" u="sng" dirty="0"/>
              <a:t>Significant</a:t>
            </a:r>
            <a:r>
              <a:rPr lang="en-US" sz="2400" dirty="0"/>
              <a:t> change, compared to 2010 version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36795529"/>
              </p:ext>
            </p:extLst>
          </p:nvPr>
        </p:nvGraphicFramePr>
        <p:xfrm>
          <a:off x="533400" y="2133596"/>
          <a:ext cx="6778625" cy="2708152"/>
        </p:xfrm>
        <a:graphic>
          <a:graphicData uri="http://schemas.openxmlformats.org/drawingml/2006/table">
            <a:tbl>
              <a:tblPr firstRow="1" firstCol="1" bandRow="1">
                <a:tableStyleId>{5C22544A-7EE6-4342-B048-85BDC9FD1C3A}</a:tableStyleId>
              </a:tblPr>
              <a:tblGrid>
                <a:gridCol w="3192163">
                  <a:extLst>
                    <a:ext uri="{9D8B030D-6E8A-4147-A177-3AD203B41FA5}">
                      <a16:colId xmlns:a16="http://schemas.microsoft.com/office/drawing/2014/main" val="1904887823"/>
                    </a:ext>
                  </a:extLst>
                </a:gridCol>
                <a:gridCol w="3586462">
                  <a:extLst>
                    <a:ext uri="{9D8B030D-6E8A-4147-A177-3AD203B41FA5}">
                      <a16:colId xmlns:a16="http://schemas.microsoft.com/office/drawing/2014/main" val="436175448"/>
                    </a:ext>
                  </a:extLst>
                </a:gridCol>
              </a:tblGrid>
              <a:tr h="338519">
                <a:tc>
                  <a:txBody>
                    <a:bodyPr/>
                    <a:lstStyle/>
                    <a:p>
                      <a:pPr marL="0" marR="0">
                        <a:lnSpc>
                          <a:spcPct val="115000"/>
                        </a:lnSpc>
                        <a:spcBef>
                          <a:spcPts val="0"/>
                        </a:spcBef>
                        <a:spcAft>
                          <a:spcPts val="0"/>
                        </a:spcAft>
                      </a:pPr>
                      <a:r>
                        <a:rPr lang="en-US" sz="1200" dirty="0">
                          <a:effectLst/>
                        </a:rPr>
                        <a:t>Broiler, large: 0–53 days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strike="sngStrike" dirty="0">
                          <a:effectLst/>
                        </a:rPr>
                        <a:t>3.0</a:t>
                      </a:r>
                      <a:r>
                        <a:rPr lang="en-US" sz="1200" u="sng" dirty="0">
                          <a:solidFill>
                            <a:srgbClr val="FF0000"/>
                          </a:solidFill>
                          <a:effectLst/>
                        </a:rPr>
                        <a:t>3.5</a:t>
                      </a:r>
                      <a:r>
                        <a:rPr lang="en-US" sz="1200" dirty="0">
                          <a:effectLst/>
                        </a:rPr>
                        <a:t> (0.09</a:t>
                      </a:r>
                      <a:r>
                        <a:rPr lang="en-US" sz="1200" u="sng" dirty="0">
                          <a:effectLst/>
                        </a:rPr>
                        <a:t> – </a:t>
                      </a:r>
                      <a:r>
                        <a:rPr lang="en-US" sz="1200" strike="sngStrike" dirty="0">
                          <a:effectLst/>
                        </a:rPr>
                        <a:t>–6.0</a:t>
                      </a:r>
                      <a:r>
                        <a:rPr lang="en-US" sz="1200" u="sng" dirty="0">
                          <a:solidFill>
                            <a:srgbClr val="FF0000"/>
                          </a:solidFill>
                          <a:effectLst/>
                        </a:rPr>
                        <a:t>7.0</a:t>
                      </a:r>
                      <a:r>
                        <a:rPr lang="en-US" sz="12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1368886"/>
                  </a:ext>
                </a:extLst>
              </a:tr>
              <a:tr h="338519">
                <a:tc>
                  <a:txBody>
                    <a:bodyPr/>
                    <a:lstStyle/>
                    <a:p>
                      <a:pPr marL="0" marR="0">
                        <a:lnSpc>
                          <a:spcPct val="115000"/>
                        </a:lnSpc>
                        <a:spcBef>
                          <a:spcPts val="0"/>
                        </a:spcBef>
                        <a:spcAft>
                          <a:spcPts val="0"/>
                        </a:spcAft>
                      </a:pPr>
                      <a:r>
                        <a:rPr lang="en-US" sz="1200" dirty="0">
                          <a:effectLst/>
                        </a:rPr>
                        <a:t>Broiler, medium: 0–35 days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strike="sngStrike" dirty="0">
                          <a:effectLst/>
                        </a:rPr>
                        <a:t>2.3</a:t>
                      </a:r>
                      <a:r>
                        <a:rPr lang="en-US" sz="1200" u="sng" dirty="0">
                          <a:solidFill>
                            <a:srgbClr val="FF0000"/>
                          </a:solidFill>
                          <a:effectLst/>
                        </a:rPr>
                        <a:t>2.5</a:t>
                      </a:r>
                      <a:r>
                        <a:rPr lang="en-US" sz="1200" dirty="0">
                          <a:effectLst/>
                        </a:rPr>
                        <a:t> (0.09</a:t>
                      </a:r>
                      <a:r>
                        <a:rPr lang="en-US" sz="1200" u="sng" dirty="0">
                          <a:effectLst/>
                        </a:rPr>
                        <a:t> – </a:t>
                      </a:r>
                      <a:r>
                        <a:rPr lang="en-US" sz="1200" strike="sngStrike" dirty="0">
                          <a:effectLst/>
                        </a:rPr>
                        <a:t>–4.5</a:t>
                      </a:r>
                      <a:r>
                        <a:rPr lang="en-US" sz="1200" u="sng" dirty="0">
                          <a:solidFill>
                            <a:srgbClr val="FF0000"/>
                          </a:solidFill>
                          <a:effectLst/>
                        </a:rPr>
                        <a:t>5.0</a:t>
                      </a:r>
                      <a:r>
                        <a:rPr lang="en-US" sz="12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164547"/>
                  </a:ext>
                </a:extLst>
              </a:tr>
              <a:tr h="338519">
                <a:tc>
                  <a:txBody>
                    <a:bodyPr/>
                    <a:lstStyle/>
                    <a:p>
                      <a:pPr marL="0" marR="0">
                        <a:lnSpc>
                          <a:spcPct val="115000"/>
                        </a:lnSpc>
                        <a:spcBef>
                          <a:spcPts val="0"/>
                        </a:spcBef>
                        <a:spcAft>
                          <a:spcPts val="0"/>
                        </a:spcAft>
                      </a:pPr>
                      <a:r>
                        <a:rPr lang="en-US" sz="1200" dirty="0">
                          <a:effectLst/>
                        </a:rPr>
                        <a:t>Roaster, male: 0–7 wk.</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4.7 (0.09 – 9.3)</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87661762"/>
                  </a:ext>
                </a:extLst>
              </a:tr>
              <a:tr h="338519">
                <a:tc>
                  <a:txBody>
                    <a:bodyPr/>
                    <a:lstStyle/>
                    <a:p>
                      <a:pPr marL="0" marR="0">
                        <a:lnSpc>
                          <a:spcPct val="115000"/>
                        </a:lnSpc>
                        <a:spcBef>
                          <a:spcPts val="0"/>
                        </a:spcBef>
                        <a:spcAft>
                          <a:spcPts val="0"/>
                        </a:spcAft>
                      </a:pPr>
                      <a:r>
                        <a:rPr lang="en-US" sz="1200" dirty="0">
                          <a:effectLst/>
                        </a:rPr>
                        <a:t>Roaster, female: 0–9 wk.</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4.9 (0.09 – 9.8)</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49542226"/>
                  </a:ext>
                </a:extLst>
              </a:tr>
              <a:tr h="338519">
                <a:tc>
                  <a:txBody>
                    <a:bodyPr/>
                    <a:lstStyle/>
                    <a:p>
                      <a:pPr marL="0" marR="0">
                        <a:lnSpc>
                          <a:spcPct val="115000"/>
                        </a:lnSpc>
                        <a:spcBef>
                          <a:spcPts val="0"/>
                        </a:spcBef>
                        <a:spcAft>
                          <a:spcPts val="0"/>
                        </a:spcAft>
                      </a:pPr>
                      <a:r>
                        <a:rPr lang="en-US" sz="1200" u="sng" dirty="0">
                          <a:solidFill>
                            <a:srgbClr val="FF0000"/>
                          </a:solidFill>
                          <a:effectLst/>
                        </a:rPr>
                        <a:t>Broiler, breeder pullet: 0-20 wk.</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2.55 (0.09 – 5.0)</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5947174"/>
                  </a:ext>
                </a:extLst>
              </a:tr>
              <a:tr h="338519">
                <a:tc>
                  <a:txBody>
                    <a:bodyPr/>
                    <a:lstStyle/>
                    <a:p>
                      <a:pPr marL="0" marR="0">
                        <a:lnSpc>
                          <a:spcPct val="115000"/>
                        </a:lnSpc>
                        <a:spcBef>
                          <a:spcPts val="0"/>
                        </a:spcBef>
                        <a:spcAft>
                          <a:spcPts val="0"/>
                        </a:spcAft>
                      </a:pPr>
                      <a:r>
                        <a:rPr lang="en-US" sz="1200" u="sng" dirty="0">
                          <a:solidFill>
                            <a:srgbClr val="FF0000"/>
                          </a:solidFill>
                          <a:effectLst/>
                        </a:rPr>
                        <a:t>Broiler, breeder cockerel:  0-20 wk.</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3.55 (0.09 – 7.0)</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4113337"/>
                  </a:ext>
                </a:extLst>
              </a:tr>
              <a:tr h="338519">
                <a:tc>
                  <a:txBody>
                    <a:bodyPr/>
                    <a:lstStyle/>
                    <a:p>
                      <a:pPr marL="0" marR="0">
                        <a:lnSpc>
                          <a:spcPct val="115000"/>
                        </a:lnSpc>
                        <a:spcBef>
                          <a:spcPts val="0"/>
                        </a:spcBef>
                        <a:spcAft>
                          <a:spcPts val="0"/>
                        </a:spcAft>
                      </a:pPr>
                      <a:r>
                        <a:rPr lang="en-US" sz="1200" u="sng" dirty="0">
                          <a:solidFill>
                            <a:srgbClr val="FF0000"/>
                          </a:solidFill>
                          <a:effectLst/>
                        </a:rPr>
                        <a:t>Broiler, breeder hen: 20-65 wk.</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6.75 (5.0 – 8.5)</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72582409"/>
                  </a:ext>
                </a:extLst>
              </a:tr>
              <a:tr h="338519">
                <a:tc>
                  <a:txBody>
                    <a:bodyPr/>
                    <a:lstStyle/>
                    <a:p>
                      <a:pPr marL="0" marR="0">
                        <a:lnSpc>
                          <a:spcPct val="115000"/>
                        </a:lnSpc>
                        <a:spcBef>
                          <a:spcPts val="0"/>
                        </a:spcBef>
                        <a:spcAft>
                          <a:spcPts val="0"/>
                        </a:spcAft>
                      </a:pPr>
                      <a:r>
                        <a:rPr lang="en-US" sz="1200" u="sng" dirty="0">
                          <a:solidFill>
                            <a:srgbClr val="FF0000"/>
                          </a:solidFill>
                          <a:effectLst/>
                        </a:rPr>
                        <a:t>Broiler, breeder rooster:  20-65 wk.</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8.75 (7.0 – 10.5)</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943308"/>
                  </a:ext>
                </a:extLst>
              </a:tr>
            </a:tbl>
          </a:graphicData>
        </a:graphic>
      </p:graphicFrame>
    </p:spTree>
    <p:extLst>
      <p:ext uri="{BB962C8B-B14F-4D97-AF65-F5344CB8AC3E}">
        <p14:creationId xmlns:p14="http://schemas.microsoft.com/office/powerpoint/2010/main" val="3889298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Poultry (Turkey)</a:t>
            </a:r>
            <a:br>
              <a:rPr lang="en-US" dirty="0"/>
            </a:br>
            <a:r>
              <a:rPr lang="en-US" sz="5400" dirty="0"/>
              <a:t>	- </a:t>
            </a:r>
            <a:r>
              <a:rPr lang="en-US" sz="2400" b="1" i="1" u="sng" dirty="0"/>
              <a:t>Significant</a:t>
            </a:r>
            <a:r>
              <a:rPr lang="en-US" sz="2400" dirty="0"/>
              <a:t> change, compared to 2010 version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8438862"/>
              </p:ext>
            </p:extLst>
          </p:nvPr>
        </p:nvGraphicFramePr>
        <p:xfrm>
          <a:off x="457201" y="2133600"/>
          <a:ext cx="6854824" cy="2392680"/>
        </p:xfrm>
        <a:graphic>
          <a:graphicData uri="http://schemas.openxmlformats.org/drawingml/2006/table">
            <a:tbl>
              <a:tblPr firstRow="1" firstCol="1" bandRow="1">
                <a:tableStyleId>{5C22544A-7EE6-4342-B048-85BDC9FD1C3A}</a:tableStyleId>
              </a:tblPr>
              <a:tblGrid>
                <a:gridCol w="3427412">
                  <a:extLst>
                    <a:ext uri="{9D8B030D-6E8A-4147-A177-3AD203B41FA5}">
                      <a16:colId xmlns:a16="http://schemas.microsoft.com/office/drawing/2014/main" val="3300943017"/>
                    </a:ext>
                  </a:extLst>
                </a:gridCol>
                <a:gridCol w="3427412">
                  <a:extLst>
                    <a:ext uri="{9D8B030D-6E8A-4147-A177-3AD203B41FA5}">
                      <a16:colId xmlns:a16="http://schemas.microsoft.com/office/drawing/2014/main" val="2930044892"/>
                    </a:ext>
                  </a:extLst>
                </a:gridCol>
              </a:tblGrid>
              <a:tr h="478536">
                <a:tc>
                  <a:txBody>
                    <a:bodyPr/>
                    <a:lstStyle/>
                    <a:p>
                      <a:pPr marL="0" marR="0">
                        <a:lnSpc>
                          <a:spcPct val="115000"/>
                        </a:lnSpc>
                        <a:spcBef>
                          <a:spcPts val="0"/>
                        </a:spcBef>
                        <a:spcAft>
                          <a:spcPts val="0"/>
                        </a:spcAft>
                      </a:pPr>
                      <a:r>
                        <a:rPr lang="en-US" sz="1200" u="sng" dirty="0">
                          <a:solidFill>
                            <a:srgbClr val="FF0000"/>
                          </a:solidFill>
                          <a:effectLst/>
                        </a:rPr>
                        <a:t>Turkey, tom brooder: 0-6 wk.</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3.36 (0.22 – 6.5)</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38679537"/>
                  </a:ext>
                </a:extLst>
              </a:tr>
              <a:tr h="478536">
                <a:tc>
                  <a:txBody>
                    <a:bodyPr/>
                    <a:lstStyle/>
                    <a:p>
                      <a:pPr marL="0" marR="0">
                        <a:lnSpc>
                          <a:spcPct val="115000"/>
                        </a:lnSpc>
                        <a:spcBef>
                          <a:spcPts val="0"/>
                        </a:spcBef>
                        <a:spcAft>
                          <a:spcPts val="0"/>
                        </a:spcAft>
                      </a:pPr>
                      <a:r>
                        <a:rPr lang="en-US" sz="1200" u="sng" dirty="0">
                          <a:solidFill>
                            <a:srgbClr val="FF0000"/>
                          </a:solidFill>
                          <a:effectLst/>
                        </a:rPr>
                        <a:t>Turkey, hen brooder: 0-6 wk.</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2.74 (0.22 – 5.25)</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44504707"/>
                  </a:ext>
                </a:extLst>
              </a:tr>
              <a:tr h="478536">
                <a:tc>
                  <a:txBody>
                    <a:bodyPr/>
                    <a:lstStyle/>
                    <a:p>
                      <a:pPr marL="0" marR="0">
                        <a:lnSpc>
                          <a:spcPct val="115000"/>
                        </a:lnSpc>
                        <a:spcBef>
                          <a:spcPts val="0"/>
                        </a:spcBef>
                        <a:spcAft>
                          <a:spcPts val="0"/>
                        </a:spcAft>
                      </a:pPr>
                      <a:r>
                        <a:rPr lang="en-US" sz="1200" dirty="0">
                          <a:effectLst/>
                        </a:rPr>
                        <a:t>Turkey, tom: </a:t>
                      </a:r>
                      <a:r>
                        <a:rPr lang="en-US" sz="1200" u="sng" dirty="0">
                          <a:solidFill>
                            <a:srgbClr val="FF0000"/>
                          </a:solidFill>
                          <a:effectLst/>
                        </a:rPr>
                        <a:t>6</a:t>
                      </a:r>
                      <a:r>
                        <a:rPr lang="en-US" sz="1200" strike="sngStrike" dirty="0">
                          <a:solidFill>
                            <a:schemeClr val="bg2">
                              <a:lumMod val="40000"/>
                              <a:lumOff val="60000"/>
                            </a:schemeClr>
                          </a:solidFill>
                          <a:effectLst/>
                        </a:rPr>
                        <a:t>0</a:t>
                      </a:r>
                      <a:r>
                        <a:rPr lang="en-US" sz="1200" dirty="0">
                          <a:effectLst/>
                        </a:rPr>
                        <a:t>–18 wk.</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strike="sngStrike" dirty="0">
                          <a:effectLst/>
                        </a:rPr>
                        <a:t>20.0</a:t>
                      </a:r>
                      <a:r>
                        <a:rPr lang="en-US" sz="1200" u="sng" dirty="0">
                          <a:solidFill>
                            <a:srgbClr val="FF0000"/>
                          </a:solidFill>
                          <a:effectLst/>
                        </a:rPr>
                        <a:t>25.25</a:t>
                      </a:r>
                      <a:r>
                        <a:rPr lang="en-US" sz="1200" dirty="0">
                          <a:effectLst/>
                        </a:rPr>
                        <a:t> (</a:t>
                      </a:r>
                      <a:r>
                        <a:rPr lang="en-US" sz="1200" u="sng" dirty="0">
                          <a:solidFill>
                            <a:srgbClr val="FF0000"/>
                          </a:solidFill>
                          <a:effectLst/>
                        </a:rPr>
                        <a:t>6.5</a:t>
                      </a:r>
                      <a:r>
                        <a:rPr lang="en-US" sz="1200" strike="sngStrike" dirty="0">
                          <a:effectLst/>
                        </a:rPr>
                        <a:t>0.</a:t>
                      </a:r>
                      <a:r>
                        <a:rPr lang="en-US" sz="1200" u="sng" dirty="0">
                          <a:effectLst/>
                        </a:rPr>
                        <a:t> – </a:t>
                      </a:r>
                      <a:r>
                        <a:rPr lang="en-US" sz="1200" strike="sngStrike" dirty="0">
                          <a:effectLst/>
                        </a:rPr>
                        <a:t>12–40</a:t>
                      </a:r>
                      <a:r>
                        <a:rPr lang="en-US" sz="1200" u="sng" dirty="0">
                          <a:solidFill>
                            <a:srgbClr val="FF0000"/>
                          </a:solidFill>
                          <a:effectLst/>
                        </a:rPr>
                        <a:t>44</a:t>
                      </a: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2246778"/>
                  </a:ext>
                </a:extLst>
              </a:tr>
              <a:tr h="478536">
                <a:tc>
                  <a:txBody>
                    <a:bodyPr/>
                    <a:lstStyle/>
                    <a:p>
                      <a:pPr marL="0" marR="0">
                        <a:lnSpc>
                          <a:spcPct val="115000"/>
                        </a:lnSpc>
                        <a:spcBef>
                          <a:spcPts val="0"/>
                        </a:spcBef>
                        <a:spcAft>
                          <a:spcPts val="0"/>
                        </a:spcAft>
                      </a:pPr>
                      <a:r>
                        <a:rPr lang="en-US" sz="1200" dirty="0">
                          <a:effectLst/>
                        </a:rPr>
                        <a:t>Turkey, hen</a:t>
                      </a:r>
                      <a:r>
                        <a:rPr lang="en-US" sz="1200" u="sng" dirty="0">
                          <a:effectLst/>
                        </a:rPr>
                        <a:t> </a:t>
                      </a:r>
                      <a:r>
                        <a:rPr lang="en-US" sz="1200" u="sng" dirty="0">
                          <a:solidFill>
                            <a:srgbClr val="FF0000"/>
                          </a:solidFill>
                          <a:effectLst/>
                        </a:rPr>
                        <a:t>regular</a:t>
                      </a:r>
                      <a:r>
                        <a:rPr lang="en-US" sz="1200" dirty="0">
                          <a:effectLst/>
                        </a:rPr>
                        <a:t>: </a:t>
                      </a:r>
                      <a:r>
                        <a:rPr lang="en-US" sz="1200" u="sng" dirty="0">
                          <a:solidFill>
                            <a:srgbClr val="FF0000"/>
                          </a:solidFill>
                          <a:effectLst/>
                        </a:rPr>
                        <a:t>6</a:t>
                      </a:r>
                      <a:r>
                        <a:rPr lang="en-US" sz="1200" strike="sngStrike" dirty="0">
                          <a:effectLst/>
                        </a:rPr>
                        <a:t>0</a:t>
                      </a:r>
                      <a:r>
                        <a:rPr lang="en-US" sz="1200" dirty="0">
                          <a:effectLst/>
                        </a:rPr>
                        <a:t>–12 wk.</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strike="sngStrike" dirty="0">
                          <a:effectLst/>
                        </a:rPr>
                        <a:t>7.1</a:t>
                      </a:r>
                      <a:r>
                        <a:rPr lang="en-US" sz="1200" u="sng" dirty="0">
                          <a:solidFill>
                            <a:srgbClr val="FF0000"/>
                          </a:solidFill>
                          <a:effectLst/>
                        </a:rPr>
                        <a:t>11.13</a:t>
                      </a:r>
                      <a:r>
                        <a:rPr lang="en-US" sz="1200" dirty="0">
                          <a:effectLst/>
                        </a:rPr>
                        <a:t> (</a:t>
                      </a:r>
                      <a:r>
                        <a:rPr lang="en-US" sz="1200" u="sng" dirty="0">
                          <a:solidFill>
                            <a:srgbClr val="FF0000"/>
                          </a:solidFill>
                          <a:effectLst/>
                        </a:rPr>
                        <a:t>5.25</a:t>
                      </a:r>
                      <a:r>
                        <a:rPr lang="en-US" sz="1200" strike="sngStrike" dirty="0">
                          <a:effectLst/>
                        </a:rPr>
                        <a:t>0.12</a:t>
                      </a:r>
                      <a:r>
                        <a:rPr lang="en-US" sz="1200" u="sng" dirty="0">
                          <a:effectLst/>
                        </a:rPr>
                        <a:t> – </a:t>
                      </a:r>
                      <a:r>
                        <a:rPr lang="en-US" sz="1200" strike="sngStrike" dirty="0">
                          <a:effectLst/>
                        </a:rPr>
                        <a:t>–14</a:t>
                      </a:r>
                      <a:r>
                        <a:rPr lang="en-US" sz="1200" u="sng" dirty="0">
                          <a:solidFill>
                            <a:srgbClr val="FF0000"/>
                          </a:solidFill>
                          <a:effectLst/>
                        </a:rPr>
                        <a:t>17</a:t>
                      </a: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32547245"/>
                  </a:ext>
                </a:extLst>
              </a:tr>
              <a:tr h="478536">
                <a:tc>
                  <a:txBody>
                    <a:bodyPr/>
                    <a:lstStyle/>
                    <a:p>
                      <a:pPr marL="0" marR="0">
                        <a:lnSpc>
                          <a:spcPct val="115000"/>
                        </a:lnSpc>
                        <a:spcBef>
                          <a:spcPts val="0"/>
                        </a:spcBef>
                        <a:spcAft>
                          <a:spcPts val="0"/>
                        </a:spcAft>
                      </a:pPr>
                      <a:r>
                        <a:rPr lang="en-US" sz="1200" u="sng" dirty="0">
                          <a:solidFill>
                            <a:srgbClr val="FF0000"/>
                          </a:solidFill>
                          <a:effectLst/>
                        </a:rPr>
                        <a:t>Turkey, hen heavy: 6-16 wk.</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14.63 (5.25 – 24)</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20562784"/>
                  </a:ext>
                </a:extLst>
              </a:tr>
            </a:tbl>
          </a:graphicData>
        </a:graphic>
      </p:graphicFrame>
    </p:spTree>
    <p:extLst>
      <p:ext uri="{BB962C8B-B14F-4D97-AF65-F5344CB8AC3E}">
        <p14:creationId xmlns:p14="http://schemas.microsoft.com/office/powerpoint/2010/main" val="1964519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Poultry (Duck)</a:t>
            </a:r>
            <a:br>
              <a:rPr lang="en-US" sz="3200" dirty="0"/>
            </a:br>
            <a:r>
              <a:rPr lang="en-US" sz="3200" dirty="0"/>
              <a:t>	- </a:t>
            </a:r>
            <a:r>
              <a:rPr lang="en-US" sz="2400" b="1" i="1" u="sng" dirty="0"/>
              <a:t>Significant</a:t>
            </a:r>
            <a:r>
              <a:rPr lang="en-US" sz="2400" dirty="0"/>
              <a:t> change, compared to 2010 version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99435637"/>
              </p:ext>
            </p:extLst>
          </p:nvPr>
        </p:nvGraphicFramePr>
        <p:xfrm>
          <a:off x="457201" y="1981200"/>
          <a:ext cx="6854824" cy="2439924"/>
        </p:xfrm>
        <a:graphic>
          <a:graphicData uri="http://schemas.openxmlformats.org/drawingml/2006/table">
            <a:tbl>
              <a:tblPr firstRow="1" firstCol="1" bandRow="1">
                <a:tableStyleId>{5C22544A-7EE6-4342-B048-85BDC9FD1C3A}</a:tableStyleId>
              </a:tblPr>
              <a:tblGrid>
                <a:gridCol w="3427412">
                  <a:extLst>
                    <a:ext uri="{9D8B030D-6E8A-4147-A177-3AD203B41FA5}">
                      <a16:colId xmlns:a16="http://schemas.microsoft.com/office/drawing/2014/main" val="133963669"/>
                    </a:ext>
                  </a:extLst>
                </a:gridCol>
                <a:gridCol w="3427412">
                  <a:extLst>
                    <a:ext uri="{9D8B030D-6E8A-4147-A177-3AD203B41FA5}">
                      <a16:colId xmlns:a16="http://schemas.microsoft.com/office/drawing/2014/main" val="2723677573"/>
                    </a:ext>
                  </a:extLst>
                </a:gridCol>
              </a:tblGrid>
              <a:tr h="609981">
                <a:tc>
                  <a:txBody>
                    <a:bodyPr/>
                    <a:lstStyle/>
                    <a:p>
                      <a:pPr marL="0" marR="0">
                        <a:lnSpc>
                          <a:spcPct val="115000"/>
                        </a:lnSpc>
                        <a:spcBef>
                          <a:spcPts val="0"/>
                        </a:spcBef>
                        <a:spcAft>
                          <a:spcPts val="0"/>
                        </a:spcAft>
                      </a:pPr>
                      <a:r>
                        <a:rPr lang="en-US" sz="1200" dirty="0">
                          <a:effectLst/>
                        </a:rPr>
                        <a:t>Duck</a:t>
                      </a:r>
                      <a:r>
                        <a:rPr lang="en-US" sz="1200" u="sng" dirty="0">
                          <a:effectLst/>
                        </a:rPr>
                        <a:t>, </a:t>
                      </a:r>
                      <a:r>
                        <a:rPr lang="en-US" sz="1200" u="sng" dirty="0">
                          <a:solidFill>
                            <a:srgbClr val="FF0000"/>
                          </a:solidFill>
                          <a:effectLst/>
                        </a:rPr>
                        <a:t>starter</a:t>
                      </a:r>
                      <a:r>
                        <a:rPr lang="en-US" sz="1200" dirty="0">
                          <a:effectLst/>
                        </a:rPr>
                        <a:t>: 0–</a:t>
                      </a:r>
                      <a:r>
                        <a:rPr lang="en-US" sz="1200" u="sng" dirty="0">
                          <a:solidFill>
                            <a:srgbClr val="FF0000"/>
                          </a:solidFill>
                          <a:effectLst/>
                        </a:rPr>
                        <a:t>17</a:t>
                      </a:r>
                      <a:r>
                        <a:rPr lang="en-US" sz="1200" strike="sngStrike" dirty="0">
                          <a:effectLst/>
                        </a:rPr>
                        <a:t>43</a:t>
                      </a:r>
                      <a:r>
                        <a:rPr lang="en-US" sz="1200" dirty="0">
                          <a:effectLst/>
                        </a:rPr>
                        <a:t> days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1.36</a:t>
                      </a:r>
                      <a:r>
                        <a:rPr lang="en-US" sz="1200" strike="sngStrike" dirty="0">
                          <a:effectLst/>
                        </a:rPr>
                        <a:t>3.56</a:t>
                      </a:r>
                      <a:r>
                        <a:rPr lang="en-US" sz="1200" dirty="0">
                          <a:effectLst/>
                        </a:rPr>
                        <a:t> (</a:t>
                      </a:r>
                      <a:r>
                        <a:rPr lang="en-US" sz="1200" dirty="0">
                          <a:solidFill>
                            <a:srgbClr val="FF0000"/>
                          </a:solidFill>
                          <a:effectLst/>
                        </a:rPr>
                        <a:t>0.</a:t>
                      </a:r>
                      <a:r>
                        <a:rPr lang="en-US" sz="1200" u="sng" dirty="0">
                          <a:solidFill>
                            <a:srgbClr val="FF0000"/>
                          </a:solidFill>
                          <a:effectLst/>
                        </a:rPr>
                        <a:t>22 – 2.5 </a:t>
                      </a:r>
                      <a:r>
                        <a:rPr lang="en-US" sz="1200" strike="sngStrike" dirty="0">
                          <a:effectLst/>
                        </a:rPr>
                        <a:t>11–7</a:t>
                      </a: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74440999"/>
                  </a:ext>
                </a:extLst>
              </a:tr>
              <a:tr h="609981">
                <a:tc>
                  <a:txBody>
                    <a:bodyPr/>
                    <a:lstStyle/>
                    <a:p>
                      <a:pPr marL="0" marR="0">
                        <a:lnSpc>
                          <a:spcPct val="115000"/>
                        </a:lnSpc>
                        <a:spcBef>
                          <a:spcPts val="0"/>
                        </a:spcBef>
                        <a:spcAft>
                          <a:spcPts val="0"/>
                        </a:spcAft>
                      </a:pPr>
                      <a:r>
                        <a:rPr lang="en-US" sz="1200" u="sng" dirty="0">
                          <a:solidFill>
                            <a:srgbClr val="FF0000"/>
                          </a:solidFill>
                          <a:effectLst/>
                        </a:rPr>
                        <a:t>Duck, finisher: 17-38 days</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4.88 (2.5 – 7.25)</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07789658"/>
                  </a:ext>
                </a:extLst>
              </a:tr>
              <a:tr h="609981">
                <a:tc>
                  <a:txBody>
                    <a:bodyPr/>
                    <a:lstStyle/>
                    <a:p>
                      <a:pPr marL="0" marR="0">
                        <a:lnSpc>
                          <a:spcPct val="115000"/>
                        </a:lnSpc>
                        <a:spcBef>
                          <a:spcPts val="0"/>
                        </a:spcBef>
                        <a:spcAft>
                          <a:spcPts val="0"/>
                        </a:spcAft>
                      </a:pPr>
                      <a:r>
                        <a:rPr lang="en-US" sz="1200" u="sng" dirty="0">
                          <a:solidFill>
                            <a:srgbClr val="FF0000"/>
                          </a:solidFill>
                          <a:effectLst/>
                        </a:rPr>
                        <a:t>Duck, developer: 0-196 days</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3.21 (0.22 – 6.2)</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34674754"/>
                  </a:ext>
                </a:extLst>
              </a:tr>
              <a:tr h="609981">
                <a:tc>
                  <a:txBody>
                    <a:bodyPr/>
                    <a:lstStyle/>
                    <a:p>
                      <a:pPr marL="0" marR="0">
                        <a:lnSpc>
                          <a:spcPct val="115000"/>
                        </a:lnSpc>
                        <a:spcBef>
                          <a:spcPts val="0"/>
                        </a:spcBef>
                        <a:spcAft>
                          <a:spcPts val="0"/>
                        </a:spcAft>
                      </a:pPr>
                      <a:r>
                        <a:rPr lang="en-US" sz="1200" u="sng" dirty="0">
                          <a:solidFill>
                            <a:srgbClr val="FF0000"/>
                          </a:solidFill>
                          <a:effectLst/>
                        </a:rPr>
                        <a:t>Duck, layer</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6.85 (6.2 – 7.5)</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29136911"/>
                  </a:ext>
                </a:extLst>
              </a:tr>
            </a:tbl>
          </a:graphicData>
        </a:graphic>
      </p:graphicFrame>
    </p:spTree>
    <p:extLst>
      <p:ext uri="{BB962C8B-B14F-4D97-AF65-F5344CB8AC3E}">
        <p14:creationId xmlns:p14="http://schemas.microsoft.com/office/powerpoint/2010/main" val="6433098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Poultry (Other)</a:t>
            </a:r>
            <a:br>
              <a:rPr lang="en-US" sz="2800" dirty="0"/>
            </a:br>
            <a:r>
              <a:rPr lang="en-US" sz="2800" dirty="0"/>
              <a:t>	- </a:t>
            </a:r>
            <a:r>
              <a:rPr lang="en-US" sz="2800" b="1" i="1" u="sng" dirty="0"/>
              <a:t>Significant</a:t>
            </a:r>
            <a:r>
              <a:rPr lang="en-US" sz="2800" dirty="0"/>
              <a:t> </a:t>
            </a:r>
            <a:r>
              <a:rPr lang="en-US" sz="2400" dirty="0"/>
              <a:t>change, compared to 2010 version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43732964"/>
              </p:ext>
            </p:extLst>
          </p:nvPr>
        </p:nvGraphicFramePr>
        <p:xfrm>
          <a:off x="990600" y="1981196"/>
          <a:ext cx="6321425" cy="2860552"/>
        </p:xfrm>
        <a:graphic>
          <a:graphicData uri="http://schemas.openxmlformats.org/drawingml/2006/table">
            <a:tbl>
              <a:tblPr firstRow="1" firstCol="1" bandRow="1">
                <a:tableStyleId>{5C22544A-7EE6-4342-B048-85BDC9FD1C3A}</a:tableStyleId>
              </a:tblPr>
              <a:tblGrid>
                <a:gridCol w="2702989">
                  <a:extLst>
                    <a:ext uri="{9D8B030D-6E8A-4147-A177-3AD203B41FA5}">
                      <a16:colId xmlns:a16="http://schemas.microsoft.com/office/drawing/2014/main" val="977446418"/>
                    </a:ext>
                  </a:extLst>
                </a:gridCol>
                <a:gridCol w="3618436">
                  <a:extLst>
                    <a:ext uri="{9D8B030D-6E8A-4147-A177-3AD203B41FA5}">
                      <a16:colId xmlns:a16="http://schemas.microsoft.com/office/drawing/2014/main" val="2414290880"/>
                    </a:ext>
                  </a:extLst>
                </a:gridCol>
              </a:tblGrid>
              <a:tr h="357569">
                <a:tc>
                  <a:txBody>
                    <a:bodyPr/>
                    <a:lstStyle/>
                    <a:p>
                      <a:pPr marL="0" marR="0">
                        <a:lnSpc>
                          <a:spcPct val="115000"/>
                        </a:lnSpc>
                        <a:spcBef>
                          <a:spcPts val="0"/>
                        </a:spcBef>
                        <a:spcAft>
                          <a:spcPts val="0"/>
                        </a:spcAft>
                      </a:pPr>
                      <a:r>
                        <a:rPr lang="en-US" sz="1200" dirty="0">
                          <a:effectLst/>
                        </a:rPr>
                        <a:t>Guinea</a:t>
                      </a:r>
                      <a:r>
                        <a:rPr lang="en-US" sz="1200" u="sng" dirty="0">
                          <a:effectLst/>
                        </a:rPr>
                        <a:t>, </a:t>
                      </a:r>
                      <a:r>
                        <a:rPr lang="en-US" sz="1200" u="sng" dirty="0">
                          <a:solidFill>
                            <a:srgbClr val="FF0000"/>
                          </a:solidFill>
                          <a:effectLst/>
                        </a:rPr>
                        <a:t>growing</a:t>
                      </a:r>
                      <a:r>
                        <a:rPr lang="en-US" sz="1200" dirty="0">
                          <a:effectLst/>
                        </a:rPr>
                        <a:t>: 0–</a:t>
                      </a:r>
                      <a:r>
                        <a:rPr lang="en-US" sz="1200" dirty="0">
                          <a:solidFill>
                            <a:srgbClr val="FF0000"/>
                          </a:solidFill>
                          <a:effectLst/>
                        </a:rPr>
                        <a:t>14</a:t>
                      </a:r>
                      <a:r>
                        <a:rPr lang="en-US" sz="1200" dirty="0">
                          <a:effectLst/>
                        </a:rPr>
                        <a:t> </a:t>
                      </a:r>
                      <a:r>
                        <a:rPr lang="en-US" sz="1200" strike="sngStrike" dirty="0">
                          <a:effectLst/>
                        </a:rPr>
                        <a:t>to 24 </a:t>
                      </a:r>
                      <a:r>
                        <a:rPr lang="en-US" sz="1200" dirty="0">
                          <a:effectLst/>
                        </a:rPr>
                        <a:t>wk.</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1.9 (0.06</a:t>
                      </a:r>
                      <a:r>
                        <a:rPr lang="en-US" sz="1200" u="sng" dirty="0">
                          <a:effectLst/>
                        </a:rPr>
                        <a:t> – </a:t>
                      </a:r>
                      <a:r>
                        <a:rPr lang="en-US" sz="1200" strike="sngStrike" dirty="0">
                          <a:effectLst/>
                        </a:rPr>
                        <a:t>–</a:t>
                      </a:r>
                      <a:r>
                        <a:rPr lang="en-US" sz="1200" dirty="0">
                          <a:effectLst/>
                        </a:rPr>
                        <a:t>3.75)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70222967"/>
                  </a:ext>
                </a:extLst>
              </a:tr>
              <a:tr h="357569">
                <a:tc>
                  <a:txBody>
                    <a:bodyPr/>
                    <a:lstStyle/>
                    <a:p>
                      <a:pPr marL="0" marR="0">
                        <a:lnSpc>
                          <a:spcPct val="115000"/>
                        </a:lnSpc>
                        <a:spcBef>
                          <a:spcPts val="0"/>
                        </a:spcBef>
                        <a:spcAft>
                          <a:spcPts val="0"/>
                        </a:spcAft>
                      </a:pPr>
                      <a:r>
                        <a:rPr lang="en-US" sz="1200" u="sng" dirty="0">
                          <a:solidFill>
                            <a:srgbClr val="FF0000"/>
                          </a:solidFill>
                          <a:effectLst/>
                        </a:rPr>
                        <a:t>Guinea, mature</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3.75</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78958951"/>
                  </a:ext>
                </a:extLst>
              </a:tr>
              <a:tr h="357569">
                <a:tc>
                  <a:txBody>
                    <a:bodyPr/>
                    <a:lstStyle/>
                    <a:p>
                      <a:pPr marL="0" marR="0">
                        <a:lnSpc>
                          <a:spcPct val="115000"/>
                        </a:lnSpc>
                        <a:spcBef>
                          <a:spcPts val="0"/>
                        </a:spcBef>
                        <a:spcAft>
                          <a:spcPts val="0"/>
                        </a:spcAft>
                      </a:pPr>
                      <a:r>
                        <a:rPr lang="en-US" sz="1200" dirty="0">
                          <a:effectLst/>
                        </a:rPr>
                        <a:t>Pheasant</a:t>
                      </a:r>
                      <a:r>
                        <a:rPr lang="en-US" sz="1200" u="sng" dirty="0">
                          <a:effectLst/>
                        </a:rPr>
                        <a:t>, </a:t>
                      </a:r>
                      <a:r>
                        <a:rPr lang="en-US" sz="1200" u="sng" dirty="0">
                          <a:solidFill>
                            <a:srgbClr val="FF0000"/>
                          </a:solidFill>
                          <a:effectLst/>
                        </a:rPr>
                        <a:t>growing</a:t>
                      </a:r>
                      <a:r>
                        <a:rPr lang="en-US" sz="1200" dirty="0">
                          <a:effectLst/>
                        </a:rPr>
                        <a:t>: 0–</a:t>
                      </a:r>
                      <a:r>
                        <a:rPr lang="en-US" sz="1200" dirty="0">
                          <a:solidFill>
                            <a:srgbClr val="FF0000"/>
                          </a:solidFill>
                          <a:effectLst/>
                        </a:rPr>
                        <a:t>13</a:t>
                      </a:r>
                      <a:r>
                        <a:rPr lang="en-US" sz="1200" dirty="0">
                          <a:effectLst/>
                        </a:rPr>
                        <a:t> </a:t>
                      </a:r>
                      <a:r>
                        <a:rPr lang="en-US" sz="1200" strike="sngStrike" dirty="0">
                          <a:effectLst/>
                        </a:rPr>
                        <a:t>to 43 </a:t>
                      </a:r>
                      <a:r>
                        <a:rPr lang="en-US" sz="1200" dirty="0">
                          <a:effectLst/>
                        </a:rPr>
                        <a:t>wk.</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1.53 (0.05</a:t>
                      </a:r>
                      <a:r>
                        <a:rPr lang="en-US" sz="1200" u="sng" dirty="0">
                          <a:effectLst/>
                        </a:rPr>
                        <a:t> – </a:t>
                      </a:r>
                      <a:r>
                        <a:rPr lang="en-US" sz="1200" strike="sngStrike" dirty="0">
                          <a:effectLst/>
                        </a:rPr>
                        <a:t>–</a:t>
                      </a:r>
                      <a:r>
                        <a:rPr lang="en-US" sz="1200" dirty="0">
                          <a:effectLst/>
                        </a:rPr>
                        <a:t>3</a:t>
                      </a:r>
                      <a:r>
                        <a:rPr lang="en-US" sz="1200" u="sng" dirty="0">
                          <a:effectLst/>
                        </a:rPr>
                        <a:t>.0</a:t>
                      </a: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73233671"/>
                  </a:ext>
                </a:extLst>
              </a:tr>
              <a:tr h="357569">
                <a:tc>
                  <a:txBody>
                    <a:bodyPr/>
                    <a:lstStyle/>
                    <a:p>
                      <a:pPr marL="0" marR="0">
                        <a:lnSpc>
                          <a:spcPct val="115000"/>
                        </a:lnSpc>
                        <a:spcBef>
                          <a:spcPts val="0"/>
                        </a:spcBef>
                        <a:spcAft>
                          <a:spcPts val="0"/>
                        </a:spcAft>
                      </a:pPr>
                      <a:r>
                        <a:rPr lang="en-US" sz="1200" u="sng" dirty="0">
                          <a:solidFill>
                            <a:srgbClr val="FF0000"/>
                          </a:solidFill>
                          <a:effectLst/>
                        </a:rPr>
                        <a:t>Pheasant, mature</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3.0</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625075"/>
                  </a:ext>
                </a:extLst>
              </a:tr>
              <a:tr h="357569">
                <a:tc>
                  <a:txBody>
                    <a:bodyPr/>
                    <a:lstStyle/>
                    <a:p>
                      <a:pPr marL="0" marR="0">
                        <a:lnSpc>
                          <a:spcPct val="115000"/>
                        </a:lnSpc>
                        <a:spcBef>
                          <a:spcPts val="0"/>
                        </a:spcBef>
                        <a:spcAft>
                          <a:spcPts val="0"/>
                        </a:spcAft>
                      </a:pPr>
                      <a:r>
                        <a:rPr lang="en-US" sz="1200" dirty="0">
                          <a:effectLst/>
                        </a:rPr>
                        <a:t>Chukar</a:t>
                      </a:r>
                      <a:r>
                        <a:rPr lang="en-US" sz="1200" u="sng" dirty="0">
                          <a:effectLst/>
                        </a:rPr>
                        <a:t>, </a:t>
                      </a:r>
                      <a:r>
                        <a:rPr lang="en-US" sz="1200" dirty="0">
                          <a:effectLst/>
                        </a:rPr>
                        <a:t>growing: 0–</a:t>
                      </a:r>
                      <a:r>
                        <a:rPr lang="en-US" sz="1200" dirty="0">
                          <a:solidFill>
                            <a:srgbClr val="FF0000"/>
                          </a:solidFill>
                          <a:effectLst/>
                        </a:rPr>
                        <a:t>13</a:t>
                      </a:r>
                      <a:r>
                        <a:rPr lang="en-US" sz="1200" dirty="0">
                          <a:effectLst/>
                        </a:rPr>
                        <a:t> </a:t>
                      </a:r>
                      <a:r>
                        <a:rPr lang="en-US" sz="1200" strike="sngStrike" dirty="0">
                          <a:effectLst/>
                        </a:rPr>
                        <a:t>to 43 </a:t>
                      </a:r>
                      <a:r>
                        <a:rPr lang="en-US" sz="1200" dirty="0">
                          <a:effectLst/>
                        </a:rPr>
                        <a:t>wk.</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0.52 (0.04</a:t>
                      </a:r>
                      <a:r>
                        <a:rPr lang="en-US" sz="1200" u="sng" dirty="0">
                          <a:effectLst/>
                        </a:rPr>
                        <a:t> – </a:t>
                      </a:r>
                      <a:r>
                        <a:rPr lang="en-US" sz="1200" strike="sngStrike" dirty="0">
                          <a:effectLst/>
                        </a:rPr>
                        <a:t>–</a:t>
                      </a:r>
                      <a:r>
                        <a:rPr lang="en-US" sz="1200" dirty="0">
                          <a:effectLst/>
                        </a:rPr>
                        <a:t>1</a:t>
                      </a:r>
                      <a:r>
                        <a:rPr lang="en-US" sz="1200" u="sng" dirty="0">
                          <a:effectLst/>
                        </a:rPr>
                        <a:t>.0</a:t>
                      </a: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17926196"/>
                  </a:ext>
                </a:extLst>
              </a:tr>
              <a:tr h="357569">
                <a:tc>
                  <a:txBody>
                    <a:bodyPr/>
                    <a:lstStyle/>
                    <a:p>
                      <a:pPr marL="0" marR="0">
                        <a:lnSpc>
                          <a:spcPct val="115000"/>
                        </a:lnSpc>
                        <a:spcBef>
                          <a:spcPts val="0"/>
                        </a:spcBef>
                        <a:spcAft>
                          <a:spcPts val="0"/>
                        </a:spcAft>
                      </a:pPr>
                      <a:r>
                        <a:rPr lang="en-US" sz="1200" u="sng" dirty="0">
                          <a:solidFill>
                            <a:srgbClr val="FF0000"/>
                          </a:solidFill>
                          <a:effectLst/>
                        </a:rPr>
                        <a:t>Chukar, mature</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1.0</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1714105"/>
                  </a:ext>
                </a:extLst>
              </a:tr>
              <a:tr h="357569">
                <a:tc>
                  <a:txBody>
                    <a:bodyPr/>
                    <a:lstStyle/>
                    <a:p>
                      <a:pPr marL="0" marR="0">
                        <a:lnSpc>
                          <a:spcPct val="115000"/>
                        </a:lnSpc>
                        <a:spcBef>
                          <a:spcPts val="0"/>
                        </a:spcBef>
                        <a:spcAft>
                          <a:spcPts val="0"/>
                        </a:spcAft>
                      </a:pPr>
                      <a:r>
                        <a:rPr lang="en-US" sz="1200" dirty="0">
                          <a:effectLst/>
                        </a:rPr>
                        <a:t>Quail</a:t>
                      </a:r>
                      <a:r>
                        <a:rPr lang="en-US" sz="1200" u="sng" dirty="0">
                          <a:effectLst/>
                        </a:rPr>
                        <a:t>, </a:t>
                      </a:r>
                      <a:r>
                        <a:rPr lang="en-US" sz="1200" u="sng" dirty="0">
                          <a:solidFill>
                            <a:srgbClr val="FF0000"/>
                          </a:solidFill>
                          <a:effectLst/>
                        </a:rPr>
                        <a:t>growing</a:t>
                      </a:r>
                      <a:r>
                        <a:rPr lang="en-US" sz="1200" dirty="0">
                          <a:effectLst/>
                        </a:rPr>
                        <a:t>: 0–</a:t>
                      </a:r>
                      <a:r>
                        <a:rPr lang="en-US" sz="1200" dirty="0">
                          <a:solidFill>
                            <a:srgbClr val="FF0000"/>
                          </a:solidFill>
                          <a:effectLst/>
                        </a:rPr>
                        <a:t>13 </a:t>
                      </a:r>
                      <a:r>
                        <a:rPr lang="en-US" sz="1200" strike="sngStrike" dirty="0">
                          <a:effectLst/>
                        </a:rPr>
                        <a:t>to 43 </a:t>
                      </a:r>
                      <a:r>
                        <a:rPr lang="en-US" sz="1200" dirty="0">
                          <a:effectLst/>
                        </a:rPr>
                        <a:t>wk.</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0.26 (0.02</a:t>
                      </a:r>
                      <a:r>
                        <a:rPr lang="en-US" sz="1200" u="sng" dirty="0">
                          <a:effectLst/>
                        </a:rPr>
                        <a:t> – </a:t>
                      </a:r>
                      <a:r>
                        <a:rPr lang="en-US" sz="1200" strike="sngStrike" dirty="0">
                          <a:effectLst/>
                        </a:rPr>
                        <a:t>–</a:t>
                      </a:r>
                      <a:r>
                        <a:rPr lang="en-US" sz="1200" dirty="0">
                          <a:effectLst/>
                        </a:rPr>
                        <a:t>0.5)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8977282"/>
                  </a:ext>
                </a:extLst>
              </a:tr>
              <a:tr h="357569">
                <a:tc>
                  <a:txBody>
                    <a:bodyPr/>
                    <a:lstStyle/>
                    <a:p>
                      <a:pPr marL="0" marR="0">
                        <a:lnSpc>
                          <a:spcPct val="115000"/>
                        </a:lnSpc>
                        <a:spcBef>
                          <a:spcPts val="0"/>
                        </a:spcBef>
                        <a:spcAft>
                          <a:spcPts val="0"/>
                        </a:spcAft>
                      </a:pPr>
                      <a:r>
                        <a:rPr lang="en-US" sz="1200" u="sng" dirty="0">
                          <a:solidFill>
                            <a:srgbClr val="FF0000"/>
                          </a:solidFill>
                          <a:effectLst/>
                        </a:rPr>
                        <a:t>Quail, mature</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0.5</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23827859"/>
                  </a:ext>
                </a:extLst>
              </a:tr>
            </a:tbl>
          </a:graphicData>
        </a:graphic>
      </p:graphicFrame>
    </p:spTree>
    <p:extLst>
      <p:ext uri="{BB962C8B-B14F-4D97-AF65-F5344CB8AC3E}">
        <p14:creationId xmlns:p14="http://schemas.microsoft.com/office/powerpoint/2010/main" val="445855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Beef</a:t>
            </a:r>
            <a:br>
              <a:rPr lang="en-US" dirty="0"/>
            </a:br>
            <a:r>
              <a:rPr lang="en-US" sz="2800" dirty="0"/>
              <a:t>	- </a:t>
            </a:r>
            <a:r>
              <a:rPr lang="en-US" sz="2800" b="1" i="1" u="sng" dirty="0"/>
              <a:t>Slight</a:t>
            </a:r>
            <a:r>
              <a:rPr lang="en-US" sz="2800" dirty="0"/>
              <a:t> change, compared to 2010 version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76660077"/>
              </p:ext>
            </p:extLst>
          </p:nvPr>
        </p:nvGraphicFramePr>
        <p:xfrm>
          <a:off x="685800" y="2362203"/>
          <a:ext cx="6621779" cy="3047994"/>
        </p:xfrm>
        <a:graphic>
          <a:graphicData uri="http://schemas.openxmlformats.org/drawingml/2006/table">
            <a:tbl>
              <a:tblPr firstRow="1" firstCol="1" bandRow="1">
                <a:tableStyleId>{5C22544A-7EE6-4342-B048-85BDC9FD1C3A}</a:tableStyleId>
              </a:tblPr>
              <a:tblGrid>
                <a:gridCol w="3231965">
                  <a:extLst>
                    <a:ext uri="{9D8B030D-6E8A-4147-A177-3AD203B41FA5}">
                      <a16:colId xmlns:a16="http://schemas.microsoft.com/office/drawing/2014/main" val="3761371585"/>
                    </a:ext>
                  </a:extLst>
                </a:gridCol>
                <a:gridCol w="3389814">
                  <a:extLst>
                    <a:ext uri="{9D8B030D-6E8A-4147-A177-3AD203B41FA5}">
                      <a16:colId xmlns:a16="http://schemas.microsoft.com/office/drawing/2014/main" val="2632942025"/>
                    </a:ext>
                  </a:extLst>
                </a:gridCol>
              </a:tblGrid>
              <a:tr h="338666">
                <a:tc>
                  <a:txBody>
                    <a:bodyPr/>
                    <a:lstStyle/>
                    <a:p>
                      <a:pPr marL="0" marR="0" algn="ctr">
                        <a:lnSpc>
                          <a:spcPct val="115000"/>
                        </a:lnSpc>
                        <a:spcBef>
                          <a:spcPts val="0"/>
                        </a:spcBef>
                        <a:spcAft>
                          <a:spcPts val="0"/>
                        </a:spcAft>
                      </a:pPr>
                      <a:r>
                        <a:rPr lang="en-US" sz="1200" dirty="0">
                          <a:effectLst/>
                        </a:rPr>
                        <a:t>Type of Animal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200" dirty="0">
                          <a:effectLst/>
                        </a:rPr>
                        <a:t>Standard Weight (lbs..) during Production (range)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84425828"/>
                  </a:ext>
                </a:extLst>
              </a:tr>
              <a:tr h="338666">
                <a:tc>
                  <a:txBody>
                    <a:bodyPr/>
                    <a:lstStyle/>
                    <a:p>
                      <a:pPr marL="0" marR="0">
                        <a:lnSpc>
                          <a:spcPct val="115000"/>
                        </a:lnSpc>
                        <a:spcBef>
                          <a:spcPts val="0"/>
                        </a:spcBef>
                        <a:spcAft>
                          <a:spcPts val="0"/>
                        </a:spcAft>
                      </a:pPr>
                      <a:r>
                        <a:rPr lang="en-US" sz="1200" dirty="0">
                          <a:effectLst/>
                        </a:rPr>
                        <a:t>Beef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07555626"/>
                  </a:ext>
                </a:extLst>
              </a:tr>
              <a:tr h="338666">
                <a:tc>
                  <a:txBody>
                    <a:bodyPr/>
                    <a:lstStyle/>
                    <a:p>
                      <a:pPr marL="0" marR="0">
                        <a:lnSpc>
                          <a:spcPct val="115000"/>
                        </a:lnSpc>
                        <a:spcBef>
                          <a:spcPts val="0"/>
                        </a:spcBef>
                        <a:spcAft>
                          <a:spcPts val="0"/>
                        </a:spcAft>
                      </a:pPr>
                      <a:r>
                        <a:rPr lang="en-US" sz="1200" dirty="0">
                          <a:effectLst/>
                        </a:rPr>
                        <a:t>Calf: 0–8 mo.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300 (100</a:t>
                      </a:r>
                      <a:r>
                        <a:rPr lang="en-US" sz="1200" u="sng" dirty="0">
                          <a:effectLst/>
                        </a:rPr>
                        <a:t> – </a:t>
                      </a:r>
                      <a:r>
                        <a:rPr lang="en-US" sz="1200" dirty="0">
                          <a:effectLst/>
                        </a:rPr>
                        <a:t>500)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09920816"/>
                  </a:ext>
                </a:extLst>
              </a:tr>
              <a:tr h="338666">
                <a:tc>
                  <a:txBody>
                    <a:bodyPr/>
                    <a:lstStyle/>
                    <a:p>
                      <a:pPr marL="0" marR="0">
                        <a:lnSpc>
                          <a:spcPct val="115000"/>
                        </a:lnSpc>
                        <a:spcBef>
                          <a:spcPts val="0"/>
                        </a:spcBef>
                        <a:spcAft>
                          <a:spcPts val="0"/>
                        </a:spcAft>
                      </a:pPr>
                      <a:r>
                        <a:rPr lang="en-US" sz="1200" u="sng" dirty="0">
                          <a:solidFill>
                            <a:srgbClr val="FF0000"/>
                          </a:solidFill>
                          <a:effectLst/>
                        </a:rPr>
                        <a:t>Backgrounding Cattle</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500 (300 – 700)</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14984530"/>
                  </a:ext>
                </a:extLst>
              </a:tr>
              <a:tr h="338666">
                <a:tc>
                  <a:txBody>
                    <a:bodyPr/>
                    <a:lstStyle/>
                    <a:p>
                      <a:pPr marL="0" marR="0">
                        <a:lnSpc>
                          <a:spcPct val="115000"/>
                        </a:lnSpc>
                        <a:spcBef>
                          <a:spcPts val="0"/>
                        </a:spcBef>
                        <a:spcAft>
                          <a:spcPts val="0"/>
                        </a:spcAft>
                      </a:pPr>
                      <a:r>
                        <a:rPr lang="en-US" sz="1200" dirty="0">
                          <a:effectLst/>
                        </a:rPr>
                        <a:t>Finishing: 8–24 mo.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950 (500</a:t>
                      </a:r>
                      <a:r>
                        <a:rPr lang="en-US" sz="1200" u="sng" dirty="0">
                          <a:effectLst/>
                        </a:rPr>
                        <a:t> – </a:t>
                      </a:r>
                      <a:r>
                        <a:rPr lang="en-US" sz="1200" dirty="0">
                          <a:effectLst/>
                        </a:rPr>
                        <a:t>1400)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93956276"/>
                  </a:ext>
                </a:extLst>
              </a:tr>
              <a:tr h="338666">
                <a:tc>
                  <a:txBody>
                    <a:bodyPr/>
                    <a:lstStyle/>
                    <a:p>
                      <a:pPr marL="0" marR="0">
                        <a:lnSpc>
                          <a:spcPct val="115000"/>
                        </a:lnSpc>
                        <a:spcBef>
                          <a:spcPts val="0"/>
                        </a:spcBef>
                        <a:spcAft>
                          <a:spcPts val="0"/>
                        </a:spcAft>
                      </a:pPr>
                      <a:r>
                        <a:rPr lang="en-US" sz="1200" u="sng" dirty="0">
                          <a:solidFill>
                            <a:srgbClr val="FF0000"/>
                          </a:solidFill>
                          <a:effectLst/>
                        </a:rPr>
                        <a:t>Replacement Heifer: 8 mo.-1 yr.</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500 (300 – 700)</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50470018"/>
                  </a:ext>
                </a:extLst>
              </a:tr>
              <a:tr h="338666">
                <a:tc>
                  <a:txBody>
                    <a:bodyPr/>
                    <a:lstStyle/>
                    <a:p>
                      <a:pPr marL="0" marR="0">
                        <a:lnSpc>
                          <a:spcPct val="115000"/>
                        </a:lnSpc>
                        <a:spcBef>
                          <a:spcPts val="0"/>
                        </a:spcBef>
                        <a:spcAft>
                          <a:spcPts val="0"/>
                        </a:spcAft>
                      </a:pPr>
                      <a:r>
                        <a:rPr lang="en-US" sz="1200" u="sng" dirty="0">
                          <a:solidFill>
                            <a:srgbClr val="FF0000"/>
                          </a:solidFill>
                          <a:effectLst/>
                        </a:rPr>
                        <a:t>Replacement Heifer: 1-2 yr.</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875 (700 – 1050)</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68169482"/>
                  </a:ext>
                </a:extLst>
              </a:tr>
              <a:tr h="338666">
                <a:tc>
                  <a:txBody>
                    <a:bodyPr/>
                    <a:lstStyle/>
                    <a:p>
                      <a:pPr marL="0" marR="0">
                        <a:lnSpc>
                          <a:spcPct val="115000"/>
                        </a:lnSpc>
                        <a:spcBef>
                          <a:spcPts val="0"/>
                        </a:spcBef>
                        <a:spcAft>
                          <a:spcPts val="0"/>
                        </a:spcAft>
                      </a:pPr>
                      <a:r>
                        <a:rPr lang="en-US" sz="1200" dirty="0">
                          <a:effectLst/>
                        </a:rPr>
                        <a:t>Cow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1400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25834609"/>
                  </a:ext>
                </a:extLst>
              </a:tr>
              <a:tr h="338666">
                <a:tc>
                  <a:txBody>
                    <a:bodyPr/>
                    <a:lstStyle/>
                    <a:p>
                      <a:pPr marL="0" marR="0">
                        <a:lnSpc>
                          <a:spcPct val="115000"/>
                        </a:lnSpc>
                        <a:spcBef>
                          <a:spcPts val="0"/>
                        </a:spcBef>
                        <a:spcAft>
                          <a:spcPts val="0"/>
                        </a:spcAft>
                      </a:pPr>
                      <a:r>
                        <a:rPr lang="en-US" sz="1200" dirty="0">
                          <a:effectLst/>
                        </a:rPr>
                        <a:t>Bull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1500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89105046"/>
                  </a:ext>
                </a:extLst>
              </a:tr>
            </a:tbl>
          </a:graphicData>
        </a:graphic>
      </p:graphicFrame>
    </p:spTree>
    <p:extLst>
      <p:ext uri="{BB962C8B-B14F-4D97-AF65-F5344CB8AC3E}">
        <p14:creationId xmlns:p14="http://schemas.microsoft.com/office/powerpoint/2010/main" val="2237972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Veal</a:t>
            </a:r>
            <a:br>
              <a:rPr lang="en-US" dirty="0"/>
            </a:br>
            <a:r>
              <a:rPr lang="en-US" dirty="0"/>
              <a:t>	- </a:t>
            </a:r>
            <a:r>
              <a:rPr lang="en-US" sz="2800" b="1" i="1" u="sng" dirty="0"/>
              <a:t>Slight</a:t>
            </a:r>
            <a:r>
              <a:rPr lang="en-US" sz="2800" dirty="0"/>
              <a:t> change, compared to 2010 version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20149207"/>
              </p:ext>
            </p:extLst>
          </p:nvPr>
        </p:nvGraphicFramePr>
        <p:xfrm>
          <a:off x="914400" y="2438400"/>
          <a:ext cx="6393180" cy="1772412"/>
        </p:xfrm>
        <a:graphic>
          <a:graphicData uri="http://schemas.openxmlformats.org/drawingml/2006/table">
            <a:tbl>
              <a:tblPr firstRow="1" firstCol="1" bandRow="1">
                <a:tableStyleId>{5C22544A-7EE6-4342-B048-85BDC9FD1C3A}</a:tableStyleId>
              </a:tblPr>
              <a:tblGrid>
                <a:gridCol w="3196590">
                  <a:extLst>
                    <a:ext uri="{9D8B030D-6E8A-4147-A177-3AD203B41FA5}">
                      <a16:colId xmlns:a16="http://schemas.microsoft.com/office/drawing/2014/main" val="1161332426"/>
                    </a:ext>
                  </a:extLst>
                </a:gridCol>
                <a:gridCol w="3196590">
                  <a:extLst>
                    <a:ext uri="{9D8B030D-6E8A-4147-A177-3AD203B41FA5}">
                      <a16:colId xmlns:a16="http://schemas.microsoft.com/office/drawing/2014/main" val="1782669062"/>
                    </a:ext>
                  </a:extLst>
                </a:gridCol>
              </a:tblGrid>
              <a:tr h="590804">
                <a:tc>
                  <a:txBody>
                    <a:bodyPr/>
                    <a:lstStyle/>
                    <a:p>
                      <a:pPr marL="0" marR="0" algn="ctr">
                        <a:lnSpc>
                          <a:spcPct val="115000"/>
                        </a:lnSpc>
                        <a:spcBef>
                          <a:spcPts val="0"/>
                        </a:spcBef>
                        <a:spcAft>
                          <a:spcPts val="0"/>
                        </a:spcAft>
                      </a:pPr>
                      <a:r>
                        <a:rPr lang="en-US" sz="1200" dirty="0">
                          <a:effectLst/>
                        </a:rPr>
                        <a:t>Type of Animal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200" dirty="0">
                          <a:effectLst/>
                        </a:rPr>
                        <a:t>Standard Weight (lbs..) during Production (range)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7674976"/>
                  </a:ext>
                </a:extLst>
              </a:tr>
              <a:tr h="590804">
                <a:tc>
                  <a:txBody>
                    <a:bodyPr/>
                    <a:lstStyle/>
                    <a:p>
                      <a:pPr marL="0" marR="0">
                        <a:lnSpc>
                          <a:spcPct val="115000"/>
                        </a:lnSpc>
                        <a:spcBef>
                          <a:spcPts val="0"/>
                        </a:spcBef>
                        <a:spcAft>
                          <a:spcPts val="0"/>
                        </a:spcAft>
                      </a:pPr>
                      <a:r>
                        <a:rPr lang="en-US" sz="1200" dirty="0">
                          <a:effectLst/>
                        </a:rPr>
                        <a:t>Veal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47912134"/>
                  </a:ext>
                </a:extLst>
              </a:tr>
              <a:tr h="590804">
                <a:tc>
                  <a:txBody>
                    <a:bodyPr/>
                    <a:lstStyle/>
                    <a:p>
                      <a:pPr marL="0" marR="0">
                        <a:lnSpc>
                          <a:spcPct val="115000"/>
                        </a:lnSpc>
                        <a:spcBef>
                          <a:spcPts val="0"/>
                        </a:spcBef>
                        <a:spcAft>
                          <a:spcPts val="0"/>
                        </a:spcAft>
                      </a:pPr>
                      <a:r>
                        <a:rPr lang="en-US" sz="1200" dirty="0">
                          <a:effectLst/>
                        </a:rPr>
                        <a:t>Calf: 0–20 wk.</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2</a:t>
                      </a:r>
                      <a:r>
                        <a:rPr lang="en-US" sz="1200" u="sng" dirty="0">
                          <a:solidFill>
                            <a:srgbClr val="FF0000"/>
                          </a:solidFill>
                          <a:effectLst/>
                        </a:rPr>
                        <a:t>8</a:t>
                      </a:r>
                      <a:r>
                        <a:rPr lang="en-US" sz="1200" dirty="0">
                          <a:effectLst/>
                        </a:rPr>
                        <a:t>0 (95</a:t>
                      </a:r>
                      <a:r>
                        <a:rPr lang="en-US" sz="1200" u="sng" dirty="0">
                          <a:effectLst/>
                        </a:rPr>
                        <a:t> – </a:t>
                      </a:r>
                      <a:r>
                        <a:rPr lang="en-US" sz="1200" dirty="0">
                          <a:effectLst/>
                        </a:rPr>
                        <a:t>4</a:t>
                      </a:r>
                      <a:r>
                        <a:rPr lang="en-US" sz="1200" u="sng" dirty="0">
                          <a:effectLst/>
                        </a:rPr>
                        <a:t>6</a:t>
                      </a:r>
                      <a:r>
                        <a:rPr lang="en-US" sz="1200" dirty="0">
                          <a:effectLst/>
                        </a:rPr>
                        <a:t>5)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57977113"/>
                  </a:ext>
                </a:extLst>
              </a:tr>
            </a:tbl>
          </a:graphicData>
        </a:graphic>
      </p:graphicFrame>
    </p:spTree>
    <p:extLst>
      <p:ext uri="{BB962C8B-B14F-4D97-AF65-F5344CB8AC3E}">
        <p14:creationId xmlns:p14="http://schemas.microsoft.com/office/powerpoint/2010/main" val="1631947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Sheep and Goats</a:t>
            </a:r>
            <a:br>
              <a:rPr lang="en-US" dirty="0"/>
            </a:br>
            <a:r>
              <a:rPr lang="en-US" dirty="0"/>
              <a:t>	-</a:t>
            </a:r>
            <a:r>
              <a:rPr lang="en-US" sz="2400" dirty="0"/>
              <a:t> </a:t>
            </a:r>
            <a:r>
              <a:rPr lang="en-US" sz="2400" b="1" i="1" u="sng" dirty="0"/>
              <a:t>Significant</a:t>
            </a:r>
            <a:r>
              <a:rPr lang="en-US" sz="2400" dirty="0"/>
              <a:t> change, compared to 2010 version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04646572"/>
              </p:ext>
            </p:extLst>
          </p:nvPr>
        </p:nvGraphicFramePr>
        <p:xfrm>
          <a:off x="381000" y="1687068"/>
          <a:ext cx="6926580" cy="4789932"/>
        </p:xfrm>
        <a:graphic>
          <a:graphicData uri="http://schemas.openxmlformats.org/drawingml/2006/table">
            <a:tbl>
              <a:tblPr firstRow="1" firstCol="1" bandRow="1">
                <a:tableStyleId>{5C22544A-7EE6-4342-B048-85BDC9FD1C3A}</a:tableStyleId>
              </a:tblPr>
              <a:tblGrid>
                <a:gridCol w="3463290">
                  <a:extLst>
                    <a:ext uri="{9D8B030D-6E8A-4147-A177-3AD203B41FA5}">
                      <a16:colId xmlns:a16="http://schemas.microsoft.com/office/drawing/2014/main" val="3497304106"/>
                    </a:ext>
                  </a:extLst>
                </a:gridCol>
                <a:gridCol w="3463290">
                  <a:extLst>
                    <a:ext uri="{9D8B030D-6E8A-4147-A177-3AD203B41FA5}">
                      <a16:colId xmlns:a16="http://schemas.microsoft.com/office/drawing/2014/main" val="1157089290"/>
                    </a:ext>
                  </a:extLst>
                </a:gridCol>
              </a:tblGrid>
              <a:tr h="228092">
                <a:tc>
                  <a:txBody>
                    <a:bodyPr/>
                    <a:lstStyle/>
                    <a:p>
                      <a:pPr marL="0" marR="0" algn="ctr">
                        <a:lnSpc>
                          <a:spcPct val="115000"/>
                        </a:lnSpc>
                        <a:spcBef>
                          <a:spcPts val="0"/>
                        </a:spcBef>
                        <a:spcAft>
                          <a:spcPts val="0"/>
                        </a:spcAft>
                      </a:pPr>
                      <a:r>
                        <a:rPr lang="en-US" sz="1200" dirty="0">
                          <a:effectLst/>
                        </a:rPr>
                        <a:t>Type of Animal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200" dirty="0">
                          <a:effectLst/>
                        </a:rPr>
                        <a:t>Standard Weight (lbs..) during Production (range)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44761751"/>
                  </a:ext>
                </a:extLst>
              </a:tr>
              <a:tr h="228092">
                <a:tc>
                  <a:txBody>
                    <a:bodyPr/>
                    <a:lstStyle/>
                    <a:p>
                      <a:pPr marL="0" marR="0">
                        <a:lnSpc>
                          <a:spcPct val="115000"/>
                        </a:lnSpc>
                        <a:spcBef>
                          <a:spcPts val="0"/>
                        </a:spcBef>
                        <a:spcAft>
                          <a:spcPts val="0"/>
                        </a:spcAft>
                      </a:pPr>
                      <a:r>
                        <a:rPr lang="en-US" sz="1200" dirty="0">
                          <a:effectLst/>
                        </a:rPr>
                        <a:t>Larger Breed Sheep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45617137"/>
                  </a:ext>
                </a:extLst>
              </a:tr>
              <a:tr h="228092">
                <a:tc>
                  <a:txBody>
                    <a:bodyPr/>
                    <a:lstStyle/>
                    <a:p>
                      <a:pPr marL="0" marR="0">
                        <a:lnSpc>
                          <a:spcPct val="115000"/>
                        </a:lnSpc>
                        <a:spcBef>
                          <a:spcPts val="0"/>
                        </a:spcBef>
                        <a:spcAft>
                          <a:spcPts val="0"/>
                        </a:spcAft>
                      </a:pPr>
                      <a:r>
                        <a:rPr lang="en-US" sz="1200" dirty="0">
                          <a:effectLst/>
                        </a:rPr>
                        <a:t>Lamb: 0–1 yr.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85 </a:t>
                      </a:r>
                      <a:r>
                        <a:rPr lang="en-US" sz="1200" dirty="0">
                          <a:solidFill>
                            <a:srgbClr val="FF0000"/>
                          </a:solidFill>
                          <a:effectLst/>
                        </a:rPr>
                        <a:t>(10</a:t>
                      </a:r>
                      <a:r>
                        <a:rPr lang="en-US" sz="1200" u="sng" dirty="0">
                          <a:solidFill>
                            <a:srgbClr val="FF0000"/>
                          </a:solidFill>
                          <a:effectLst/>
                        </a:rPr>
                        <a:t> – 180</a:t>
                      </a:r>
                      <a:r>
                        <a:rPr lang="en-US" sz="1200" dirty="0">
                          <a:solidFill>
                            <a:srgbClr val="FF0000"/>
                          </a:solidFill>
                          <a:effectLst/>
                        </a:rPr>
                        <a:t>)</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33553280"/>
                  </a:ext>
                </a:extLst>
              </a:tr>
              <a:tr h="228092">
                <a:tc>
                  <a:txBody>
                    <a:bodyPr/>
                    <a:lstStyle/>
                    <a:p>
                      <a:pPr marL="0" marR="0">
                        <a:lnSpc>
                          <a:spcPct val="115000"/>
                        </a:lnSpc>
                        <a:spcBef>
                          <a:spcPts val="0"/>
                        </a:spcBef>
                        <a:spcAft>
                          <a:spcPts val="0"/>
                        </a:spcAft>
                      </a:pPr>
                      <a:r>
                        <a:rPr lang="en-US" sz="1200" dirty="0">
                          <a:effectLst/>
                        </a:rPr>
                        <a:t>Ewe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225</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25862574"/>
                  </a:ext>
                </a:extLst>
              </a:tr>
              <a:tr h="228092">
                <a:tc>
                  <a:txBody>
                    <a:bodyPr/>
                    <a:lstStyle/>
                    <a:p>
                      <a:pPr marL="0" marR="0">
                        <a:lnSpc>
                          <a:spcPct val="115000"/>
                        </a:lnSpc>
                        <a:spcBef>
                          <a:spcPts val="0"/>
                        </a:spcBef>
                        <a:spcAft>
                          <a:spcPts val="0"/>
                        </a:spcAft>
                      </a:pPr>
                      <a:r>
                        <a:rPr lang="en-US" sz="1200" dirty="0">
                          <a:effectLst/>
                        </a:rPr>
                        <a:t>Ram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300</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8565737"/>
                  </a:ext>
                </a:extLst>
              </a:tr>
              <a:tr h="228092">
                <a:tc>
                  <a:txBody>
                    <a:bodyPr/>
                    <a:lstStyle/>
                    <a:p>
                      <a:pPr marL="0" marR="0">
                        <a:lnSpc>
                          <a:spcPct val="115000"/>
                        </a:lnSpc>
                        <a:spcBef>
                          <a:spcPts val="0"/>
                        </a:spcBef>
                        <a:spcAft>
                          <a:spcPts val="0"/>
                        </a:spcAft>
                      </a:pPr>
                      <a:r>
                        <a:rPr lang="en-US" sz="1200" u="sng" dirty="0">
                          <a:solidFill>
                            <a:srgbClr val="FF0000"/>
                          </a:solidFill>
                          <a:effectLst/>
                        </a:rPr>
                        <a:t>Medium</a:t>
                      </a:r>
                      <a:r>
                        <a:rPr lang="en-US" sz="1200" dirty="0">
                          <a:effectLst/>
                        </a:rPr>
                        <a:t> Breed Sheep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23116751"/>
                  </a:ext>
                </a:extLst>
              </a:tr>
              <a:tr h="228092">
                <a:tc>
                  <a:txBody>
                    <a:bodyPr/>
                    <a:lstStyle/>
                    <a:p>
                      <a:pPr marL="0" marR="0">
                        <a:lnSpc>
                          <a:spcPct val="115000"/>
                        </a:lnSpc>
                        <a:spcBef>
                          <a:spcPts val="0"/>
                        </a:spcBef>
                        <a:spcAft>
                          <a:spcPts val="0"/>
                        </a:spcAft>
                      </a:pPr>
                      <a:r>
                        <a:rPr lang="en-US" sz="1200" dirty="0">
                          <a:effectLst/>
                        </a:rPr>
                        <a:t>Lamb: 0–1 yr.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80 </a:t>
                      </a:r>
                      <a:r>
                        <a:rPr lang="en-US" sz="1200" dirty="0">
                          <a:solidFill>
                            <a:srgbClr val="FF0000"/>
                          </a:solidFill>
                          <a:effectLst/>
                        </a:rPr>
                        <a:t>(10</a:t>
                      </a:r>
                      <a:r>
                        <a:rPr lang="en-US" sz="1200" u="sng" dirty="0">
                          <a:solidFill>
                            <a:srgbClr val="FF0000"/>
                          </a:solidFill>
                          <a:effectLst/>
                        </a:rPr>
                        <a:t> – 150</a:t>
                      </a:r>
                      <a:r>
                        <a:rPr lang="en-US" sz="1200" dirty="0">
                          <a:solidFill>
                            <a:srgbClr val="FF0000"/>
                          </a:solidFill>
                          <a:effectLst/>
                        </a:rPr>
                        <a:t>)</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93776498"/>
                  </a:ext>
                </a:extLst>
              </a:tr>
              <a:tr h="228092">
                <a:tc>
                  <a:txBody>
                    <a:bodyPr/>
                    <a:lstStyle/>
                    <a:p>
                      <a:pPr marL="0" marR="0">
                        <a:lnSpc>
                          <a:spcPct val="115000"/>
                        </a:lnSpc>
                        <a:spcBef>
                          <a:spcPts val="0"/>
                        </a:spcBef>
                        <a:spcAft>
                          <a:spcPts val="0"/>
                        </a:spcAft>
                      </a:pPr>
                      <a:r>
                        <a:rPr lang="en-US" sz="1200" dirty="0">
                          <a:effectLst/>
                        </a:rPr>
                        <a:t>Ewe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175</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04536432"/>
                  </a:ext>
                </a:extLst>
              </a:tr>
              <a:tr h="228092">
                <a:tc>
                  <a:txBody>
                    <a:bodyPr/>
                    <a:lstStyle/>
                    <a:p>
                      <a:pPr marL="0" marR="0">
                        <a:lnSpc>
                          <a:spcPct val="115000"/>
                        </a:lnSpc>
                        <a:spcBef>
                          <a:spcPts val="0"/>
                        </a:spcBef>
                        <a:spcAft>
                          <a:spcPts val="0"/>
                        </a:spcAft>
                      </a:pPr>
                      <a:r>
                        <a:rPr lang="en-US" sz="1200" dirty="0">
                          <a:effectLst/>
                        </a:rPr>
                        <a:t>Ram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225</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30656727"/>
                  </a:ext>
                </a:extLst>
              </a:tr>
              <a:tr h="228092">
                <a:tc>
                  <a:txBody>
                    <a:bodyPr/>
                    <a:lstStyle/>
                    <a:p>
                      <a:pPr marL="0" marR="0">
                        <a:lnSpc>
                          <a:spcPct val="115000"/>
                        </a:lnSpc>
                        <a:spcBef>
                          <a:spcPts val="0"/>
                        </a:spcBef>
                        <a:spcAft>
                          <a:spcPts val="0"/>
                        </a:spcAft>
                      </a:pPr>
                      <a:r>
                        <a:rPr lang="en-US" sz="1200" u="sng" dirty="0">
                          <a:effectLst/>
                        </a:rPr>
                        <a:t>Smaller Breed Sheep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69521863"/>
                  </a:ext>
                </a:extLst>
              </a:tr>
              <a:tr h="228092">
                <a:tc>
                  <a:txBody>
                    <a:bodyPr/>
                    <a:lstStyle/>
                    <a:p>
                      <a:pPr marL="0" marR="0">
                        <a:lnSpc>
                          <a:spcPct val="115000"/>
                        </a:lnSpc>
                        <a:spcBef>
                          <a:spcPts val="0"/>
                        </a:spcBef>
                        <a:spcAft>
                          <a:spcPts val="0"/>
                        </a:spcAft>
                      </a:pPr>
                      <a:r>
                        <a:rPr lang="en-US" sz="1200" u="sng" dirty="0">
                          <a:effectLst/>
                        </a:rPr>
                        <a:t>Lamb: 0–1 yr.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45 (10 – 80)</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93588448"/>
                  </a:ext>
                </a:extLst>
              </a:tr>
              <a:tr h="228092">
                <a:tc>
                  <a:txBody>
                    <a:bodyPr/>
                    <a:lstStyle/>
                    <a:p>
                      <a:pPr marL="0" marR="0">
                        <a:lnSpc>
                          <a:spcPct val="115000"/>
                        </a:lnSpc>
                        <a:spcBef>
                          <a:spcPts val="0"/>
                        </a:spcBef>
                        <a:spcAft>
                          <a:spcPts val="0"/>
                        </a:spcAft>
                      </a:pPr>
                      <a:r>
                        <a:rPr lang="en-US" sz="1200" u="sng" dirty="0">
                          <a:effectLst/>
                        </a:rPr>
                        <a:t>Ewe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100</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4097545"/>
                  </a:ext>
                </a:extLst>
              </a:tr>
              <a:tr h="228092">
                <a:tc>
                  <a:txBody>
                    <a:bodyPr/>
                    <a:lstStyle/>
                    <a:p>
                      <a:pPr marL="0" marR="0">
                        <a:lnSpc>
                          <a:spcPct val="115000"/>
                        </a:lnSpc>
                        <a:spcBef>
                          <a:spcPts val="0"/>
                        </a:spcBef>
                        <a:spcAft>
                          <a:spcPts val="0"/>
                        </a:spcAft>
                      </a:pPr>
                      <a:r>
                        <a:rPr lang="en-US" sz="1200" u="sng" dirty="0">
                          <a:effectLst/>
                        </a:rPr>
                        <a:t>Ram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125</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26718362"/>
                  </a:ext>
                </a:extLst>
              </a:tr>
              <a:tr h="228092">
                <a:tc>
                  <a:txBody>
                    <a:bodyPr/>
                    <a:lstStyle/>
                    <a:p>
                      <a:pPr marL="0" marR="0">
                        <a:lnSpc>
                          <a:spcPct val="115000"/>
                        </a:lnSpc>
                        <a:spcBef>
                          <a:spcPts val="0"/>
                        </a:spcBef>
                        <a:spcAft>
                          <a:spcPts val="0"/>
                        </a:spcAft>
                      </a:pPr>
                      <a:r>
                        <a:rPr lang="en-US" sz="1200" dirty="0">
                          <a:effectLst/>
                        </a:rPr>
                        <a:t>Meat Goats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62818622"/>
                  </a:ext>
                </a:extLst>
              </a:tr>
              <a:tr h="228092">
                <a:tc>
                  <a:txBody>
                    <a:bodyPr/>
                    <a:lstStyle/>
                    <a:p>
                      <a:pPr marL="0" marR="0">
                        <a:lnSpc>
                          <a:spcPct val="115000"/>
                        </a:lnSpc>
                        <a:spcBef>
                          <a:spcPts val="0"/>
                        </a:spcBef>
                        <a:spcAft>
                          <a:spcPts val="0"/>
                        </a:spcAft>
                      </a:pPr>
                      <a:r>
                        <a:rPr lang="en-US" sz="1200" dirty="0">
                          <a:effectLst/>
                        </a:rPr>
                        <a:t>Kid: 0–1 yr.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65 (5</a:t>
                      </a:r>
                      <a:r>
                        <a:rPr lang="en-US" sz="1200" u="sng" dirty="0">
                          <a:effectLst/>
                        </a:rPr>
                        <a:t> – </a:t>
                      </a:r>
                      <a:r>
                        <a:rPr lang="en-US" sz="1200" dirty="0">
                          <a:effectLst/>
                        </a:rPr>
                        <a:t>125)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60694596"/>
                  </a:ext>
                </a:extLst>
              </a:tr>
              <a:tr h="228092">
                <a:tc>
                  <a:txBody>
                    <a:bodyPr/>
                    <a:lstStyle/>
                    <a:p>
                      <a:pPr marL="0" marR="0">
                        <a:lnSpc>
                          <a:spcPct val="115000"/>
                        </a:lnSpc>
                        <a:spcBef>
                          <a:spcPts val="0"/>
                        </a:spcBef>
                        <a:spcAft>
                          <a:spcPts val="0"/>
                        </a:spcAft>
                      </a:pPr>
                      <a:r>
                        <a:rPr lang="en-US" sz="1200" dirty="0">
                          <a:effectLst/>
                        </a:rPr>
                        <a:t>Doe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150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06541789"/>
                  </a:ext>
                </a:extLst>
              </a:tr>
              <a:tr h="228092">
                <a:tc>
                  <a:txBody>
                    <a:bodyPr/>
                    <a:lstStyle/>
                    <a:p>
                      <a:pPr marL="0" marR="0">
                        <a:lnSpc>
                          <a:spcPct val="115000"/>
                        </a:lnSpc>
                        <a:spcBef>
                          <a:spcPts val="0"/>
                        </a:spcBef>
                        <a:spcAft>
                          <a:spcPts val="0"/>
                        </a:spcAft>
                      </a:pPr>
                      <a:r>
                        <a:rPr lang="en-US" sz="1200" dirty="0">
                          <a:effectLst/>
                        </a:rPr>
                        <a:t>Buck</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200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98607633"/>
                  </a:ext>
                </a:extLst>
              </a:tr>
              <a:tr h="228092">
                <a:tc>
                  <a:txBody>
                    <a:bodyPr/>
                    <a:lstStyle/>
                    <a:p>
                      <a:pPr marL="0" marR="0">
                        <a:lnSpc>
                          <a:spcPct val="115000"/>
                        </a:lnSpc>
                        <a:spcBef>
                          <a:spcPts val="0"/>
                        </a:spcBef>
                        <a:spcAft>
                          <a:spcPts val="0"/>
                        </a:spcAft>
                      </a:pPr>
                      <a:r>
                        <a:rPr lang="en-US" sz="1200" dirty="0">
                          <a:effectLst/>
                        </a:rPr>
                        <a:t>Dairy Goats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72276637"/>
                  </a:ext>
                </a:extLst>
              </a:tr>
              <a:tr h="228092">
                <a:tc>
                  <a:txBody>
                    <a:bodyPr/>
                    <a:lstStyle/>
                    <a:p>
                      <a:pPr marL="0" marR="0">
                        <a:lnSpc>
                          <a:spcPct val="115000"/>
                        </a:lnSpc>
                        <a:spcBef>
                          <a:spcPts val="0"/>
                        </a:spcBef>
                        <a:spcAft>
                          <a:spcPts val="0"/>
                        </a:spcAft>
                      </a:pPr>
                      <a:r>
                        <a:rPr lang="en-US" sz="1200" dirty="0">
                          <a:effectLst/>
                        </a:rPr>
                        <a:t>Kid: 0–1 yr.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45 (5</a:t>
                      </a:r>
                      <a:r>
                        <a:rPr lang="en-US" sz="1200" u="sng" dirty="0">
                          <a:effectLst/>
                        </a:rPr>
                        <a:t> – </a:t>
                      </a:r>
                      <a:r>
                        <a:rPr lang="en-US" sz="1200" dirty="0">
                          <a:effectLst/>
                        </a:rPr>
                        <a:t>85)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67834403"/>
                  </a:ext>
                </a:extLst>
              </a:tr>
              <a:tr h="228092">
                <a:tc>
                  <a:txBody>
                    <a:bodyPr/>
                    <a:lstStyle/>
                    <a:p>
                      <a:pPr marL="0" marR="0">
                        <a:lnSpc>
                          <a:spcPct val="115000"/>
                        </a:lnSpc>
                        <a:spcBef>
                          <a:spcPts val="0"/>
                        </a:spcBef>
                        <a:spcAft>
                          <a:spcPts val="0"/>
                        </a:spcAft>
                      </a:pPr>
                      <a:r>
                        <a:rPr lang="en-US" sz="1200" dirty="0">
                          <a:effectLst/>
                        </a:rPr>
                        <a:t>Doe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125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67396122"/>
                  </a:ext>
                </a:extLst>
              </a:tr>
              <a:tr h="228092">
                <a:tc>
                  <a:txBody>
                    <a:bodyPr/>
                    <a:lstStyle/>
                    <a:p>
                      <a:pPr marL="0" marR="0">
                        <a:lnSpc>
                          <a:spcPct val="115000"/>
                        </a:lnSpc>
                        <a:spcBef>
                          <a:spcPts val="0"/>
                        </a:spcBef>
                        <a:spcAft>
                          <a:spcPts val="0"/>
                        </a:spcAft>
                      </a:pPr>
                      <a:r>
                        <a:rPr lang="en-US" sz="1200" dirty="0">
                          <a:effectLst/>
                        </a:rPr>
                        <a:t>Buck</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170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21280998"/>
                  </a:ext>
                </a:extLst>
              </a:tr>
            </a:tbl>
          </a:graphicData>
        </a:graphic>
      </p:graphicFrame>
    </p:spTree>
    <p:extLst>
      <p:ext uri="{BB962C8B-B14F-4D97-AF65-F5344CB8AC3E}">
        <p14:creationId xmlns:p14="http://schemas.microsoft.com/office/powerpoint/2010/main" val="18447999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160" y="0"/>
            <a:ext cx="7620000" cy="1143000"/>
          </a:xfrm>
        </p:spPr>
        <p:txBody>
          <a:bodyPr/>
          <a:lstStyle/>
          <a:p>
            <a:r>
              <a:rPr lang="en-US" sz="2800" dirty="0"/>
              <a:t>Equine</a:t>
            </a:r>
            <a:br>
              <a:rPr lang="en-US" sz="2800" dirty="0"/>
            </a:br>
            <a:r>
              <a:rPr lang="en-US" sz="2800" dirty="0"/>
              <a:t>	- no change, compared to 2010 version</a:t>
            </a:r>
          </a:p>
        </p:txBody>
      </p:sp>
      <p:pic>
        <p:nvPicPr>
          <p:cNvPr id="717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9600" y="1143001"/>
            <a:ext cx="7105650" cy="2819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5148" y="3886200"/>
            <a:ext cx="7058025" cy="2543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495080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Bison</a:t>
            </a:r>
            <a:br>
              <a:rPr lang="en-US" dirty="0"/>
            </a:br>
            <a:r>
              <a:rPr lang="en-US" dirty="0"/>
              <a:t>	</a:t>
            </a:r>
            <a:r>
              <a:rPr lang="en-US" sz="2400" dirty="0"/>
              <a:t>- </a:t>
            </a:r>
            <a:r>
              <a:rPr lang="en-US" sz="2400" b="1" i="1" u="sng" dirty="0"/>
              <a:t>Significant </a:t>
            </a:r>
            <a:r>
              <a:rPr lang="en-US" sz="2400" dirty="0"/>
              <a:t>change, compared to 2010 version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3508965"/>
              </p:ext>
            </p:extLst>
          </p:nvPr>
        </p:nvGraphicFramePr>
        <p:xfrm>
          <a:off x="457200" y="2514600"/>
          <a:ext cx="6850380" cy="2286000"/>
        </p:xfrm>
        <a:graphic>
          <a:graphicData uri="http://schemas.openxmlformats.org/drawingml/2006/table">
            <a:tbl>
              <a:tblPr firstRow="1" firstCol="1" bandRow="1">
                <a:tableStyleId>{5C22544A-7EE6-4342-B048-85BDC9FD1C3A}</a:tableStyleId>
              </a:tblPr>
              <a:tblGrid>
                <a:gridCol w="3425190">
                  <a:extLst>
                    <a:ext uri="{9D8B030D-6E8A-4147-A177-3AD203B41FA5}">
                      <a16:colId xmlns:a16="http://schemas.microsoft.com/office/drawing/2014/main" val="904424297"/>
                    </a:ext>
                  </a:extLst>
                </a:gridCol>
                <a:gridCol w="3425190">
                  <a:extLst>
                    <a:ext uri="{9D8B030D-6E8A-4147-A177-3AD203B41FA5}">
                      <a16:colId xmlns:a16="http://schemas.microsoft.com/office/drawing/2014/main" val="1906935164"/>
                    </a:ext>
                  </a:extLst>
                </a:gridCol>
              </a:tblGrid>
              <a:tr h="381000">
                <a:tc>
                  <a:txBody>
                    <a:bodyPr/>
                    <a:lstStyle/>
                    <a:p>
                      <a:pPr marL="0" marR="0" algn="ctr">
                        <a:lnSpc>
                          <a:spcPct val="115000"/>
                        </a:lnSpc>
                        <a:spcBef>
                          <a:spcPts val="0"/>
                        </a:spcBef>
                        <a:spcAft>
                          <a:spcPts val="0"/>
                        </a:spcAft>
                      </a:pPr>
                      <a:r>
                        <a:rPr lang="en-US" sz="1200" dirty="0">
                          <a:effectLst/>
                        </a:rPr>
                        <a:t>Type of Animal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200" dirty="0">
                          <a:effectLst/>
                        </a:rPr>
                        <a:t>Standard Weight (lbs..) during Production (range)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94306141"/>
                  </a:ext>
                </a:extLst>
              </a:tr>
              <a:tr h="381000">
                <a:tc>
                  <a:txBody>
                    <a:bodyPr/>
                    <a:lstStyle/>
                    <a:p>
                      <a:pPr marL="0" marR="0">
                        <a:lnSpc>
                          <a:spcPct val="115000"/>
                        </a:lnSpc>
                        <a:spcBef>
                          <a:spcPts val="0"/>
                        </a:spcBef>
                        <a:spcAft>
                          <a:spcPts val="0"/>
                        </a:spcAft>
                      </a:pPr>
                      <a:r>
                        <a:rPr lang="en-US" sz="1200" dirty="0">
                          <a:effectLst/>
                        </a:rPr>
                        <a:t>Bison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31410014"/>
                  </a:ext>
                </a:extLst>
              </a:tr>
              <a:tr h="381000">
                <a:tc>
                  <a:txBody>
                    <a:bodyPr/>
                    <a:lstStyle/>
                    <a:p>
                      <a:pPr marL="0" marR="0">
                        <a:lnSpc>
                          <a:spcPct val="115000"/>
                        </a:lnSpc>
                        <a:spcBef>
                          <a:spcPts val="0"/>
                        </a:spcBef>
                        <a:spcAft>
                          <a:spcPts val="0"/>
                        </a:spcAft>
                      </a:pPr>
                      <a:r>
                        <a:rPr lang="en-US" sz="1200" dirty="0">
                          <a:effectLst/>
                        </a:rPr>
                        <a:t>Calf: 0–1 yr.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275 (50</a:t>
                      </a:r>
                      <a:r>
                        <a:rPr lang="en-US" sz="1200" u="sng" dirty="0">
                          <a:effectLst/>
                        </a:rPr>
                        <a:t> – </a:t>
                      </a:r>
                      <a:r>
                        <a:rPr lang="en-US" sz="1200" dirty="0">
                          <a:effectLst/>
                        </a:rPr>
                        <a:t>500)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62605724"/>
                  </a:ext>
                </a:extLst>
              </a:tr>
              <a:tr h="381000">
                <a:tc>
                  <a:txBody>
                    <a:bodyPr/>
                    <a:lstStyle/>
                    <a:p>
                      <a:pPr marL="0" marR="0">
                        <a:lnSpc>
                          <a:spcPct val="115000"/>
                        </a:lnSpc>
                        <a:spcBef>
                          <a:spcPts val="0"/>
                        </a:spcBef>
                        <a:spcAft>
                          <a:spcPts val="0"/>
                        </a:spcAft>
                      </a:pPr>
                      <a:r>
                        <a:rPr lang="en-US" sz="1200" dirty="0">
                          <a:effectLst/>
                        </a:rPr>
                        <a:t>Yearling 1-2 yr.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650 (500</a:t>
                      </a:r>
                      <a:r>
                        <a:rPr lang="en-US" sz="1200" u="sng" dirty="0">
                          <a:effectLst/>
                        </a:rPr>
                        <a:t> – </a:t>
                      </a:r>
                      <a:r>
                        <a:rPr lang="en-US" sz="1200" dirty="0">
                          <a:effectLst/>
                        </a:rPr>
                        <a:t>800)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27524676"/>
                  </a:ext>
                </a:extLst>
              </a:tr>
              <a:tr h="381000">
                <a:tc>
                  <a:txBody>
                    <a:bodyPr/>
                    <a:lstStyle/>
                    <a:p>
                      <a:pPr marL="0" marR="0">
                        <a:lnSpc>
                          <a:spcPct val="115000"/>
                        </a:lnSpc>
                        <a:spcBef>
                          <a:spcPts val="0"/>
                        </a:spcBef>
                        <a:spcAft>
                          <a:spcPts val="0"/>
                        </a:spcAft>
                      </a:pPr>
                      <a:r>
                        <a:rPr lang="en-US" sz="1200" dirty="0">
                          <a:effectLst/>
                        </a:rPr>
                        <a:t>Cow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1000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89788709"/>
                  </a:ext>
                </a:extLst>
              </a:tr>
              <a:tr h="381000">
                <a:tc>
                  <a:txBody>
                    <a:bodyPr/>
                    <a:lstStyle/>
                    <a:p>
                      <a:pPr marL="0" marR="0">
                        <a:lnSpc>
                          <a:spcPct val="115000"/>
                        </a:lnSpc>
                        <a:spcBef>
                          <a:spcPts val="0"/>
                        </a:spcBef>
                        <a:spcAft>
                          <a:spcPts val="0"/>
                        </a:spcAft>
                      </a:pPr>
                      <a:r>
                        <a:rPr lang="en-US" sz="1200" dirty="0">
                          <a:effectLst/>
                        </a:rPr>
                        <a:t>Bull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1600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18561515"/>
                  </a:ext>
                </a:extLst>
              </a:tr>
            </a:tbl>
          </a:graphicData>
        </a:graphic>
      </p:graphicFrame>
    </p:spTree>
    <p:extLst>
      <p:ext uri="{BB962C8B-B14F-4D97-AF65-F5344CB8AC3E}">
        <p14:creationId xmlns:p14="http://schemas.microsoft.com/office/powerpoint/2010/main" val="6711547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Deer</a:t>
            </a:r>
            <a:br>
              <a:rPr lang="en-US" dirty="0"/>
            </a:br>
            <a:r>
              <a:rPr lang="en-US" sz="2800" dirty="0"/>
              <a:t>	- </a:t>
            </a:r>
            <a:r>
              <a:rPr lang="en-US" sz="2800" b="1" i="1" u="sng" dirty="0"/>
              <a:t>No</a:t>
            </a:r>
            <a:r>
              <a:rPr lang="en-US" sz="2800" dirty="0"/>
              <a:t> change, compared to 2010 version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52047058"/>
              </p:ext>
            </p:extLst>
          </p:nvPr>
        </p:nvGraphicFramePr>
        <p:xfrm>
          <a:off x="685800" y="2514601"/>
          <a:ext cx="6621780" cy="2116835"/>
        </p:xfrm>
        <a:graphic>
          <a:graphicData uri="http://schemas.openxmlformats.org/drawingml/2006/table">
            <a:tbl>
              <a:tblPr firstRow="1" firstCol="1" bandRow="1">
                <a:tableStyleId>{5C22544A-7EE6-4342-B048-85BDC9FD1C3A}</a:tableStyleId>
              </a:tblPr>
              <a:tblGrid>
                <a:gridCol w="3310890">
                  <a:extLst>
                    <a:ext uri="{9D8B030D-6E8A-4147-A177-3AD203B41FA5}">
                      <a16:colId xmlns:a16="http://schemas.microsoft.com/office/drawing/2014/main" val="3974595166"/>
                    </a:ext>
                  </a:extLst>
                </a:gridCol>
                <a:gridCol w="3310890">
                  <a:extLst>
                    <a:ext uri="{9D8B030D-6E8A-4147-A177-3AD203B41FA5}">
                      <a16:colId xmlns:a16="http://schemas.microsoft.com/office/drawing/2014/main" val="2340836930"/>
                    </a:ext>
                  </a:extLst>
                </a:gridCol>
              </a:tblGrid>
              <a:tr h="302405">
                <a:tc>
                  <a:txBody>
                    <a:bodyPr/>
                    <a:lstStyle/>
                    <a:p>
                      <a:pPr marL="0" marR="0" algn="ctr">
                        <a:lnSpc>
                          <a:spcPct val="115000"/>
                        </a:lnSpc>
                        <a:spcBef>
                          <a:spcPts val="0"/>
                        </a:spcBef>
                        <a:spcAft>
                          <a:spcPts val="0"/>
                        </a:spcAft>
                      </a:pPr>
                      <a:r>
                        <a:rPr lang="en-US" sz="1200" dirty="0">
                          <a:effectLst/>
                        </a:rPr>
                        <a:t>Type of Animal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200" dirty="0">
                          <a:effectLst/>
                        </a:rPr>
                        <a:t>Standard Weight (lbs..) during Production (range)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41846716"/>
                  </a:ext>
                </a:extLst>
              </a:tr>
              <a:tr h="302405">
                <a:tc>
                  <a:txBody>
                    <a:bodyPr/>
                    <a:lstStyle/>
                    <a:p>
                      <a:pPr marL="0" marR="0">
                        <a:lnSpc>
                          <a:spcPct val="115000"/>
                        </a:lnSpc>
                        <a:spcBef>
                          <a:spcPts val="0"/>
                        </a:spcBef>
                        <a:spcAft>
                          <a:spcPts val="0"/>
                        </a:spcAft>
                      </a:pPr>
                      <a:r>
                        <a:rPr lang="en-US" sz="1200" dirty="0">
                          <a:effectLst/>
                        </a:rPr>
                        <a:t>Deer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01789446"/>
                  </a:ext>
                </a:extLst>
              </a:tr>
              <a:tr h="302405">
                <a:tc>
                  <a:txBody>
                    <a:bodyPr/>
                    <a:lstStyle/>
                    <a:p>
                      <a:pPr marL="0" marR="0">
                        <a:lnSpc>
                          <a:spcPct val="115000"/>
                        </a:lnSpc>
                        <a:spcBef>
                          <a:spcPts val="0"/>
                        </a:spcBef>
                        <a:spcAft>
                          <a:spcPts val="0"/>
                        </a:spcAft>
                      </a:pPr>
                      <a:r>
                        <a:rPr lang="en-US" sz="1200" dirty="0">
                          <a:effectLst/>
                        </a:rPr>
                        <a:t>Fawn: 0-6 mo.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36 (7</a:t>
                      </a:r>
                      <a:r>
                        <a:rPr lang="en-US" sz="1200" u="sng" dirty="0">
                          <a:effectLst/>
                        </a:rPr>
                        <a:t> – </a:t>
                      </a:r>
                      <a:r>
                        <a:rPr lang="en-US" sz="1200" dirty="0">
                          <a:effectLst/>
                        </a:rPr>
                        <a:t>65)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6446015"/>
                  </a:ext>
                </a:extLst>
              </a:tr>
              <a:tr h="302405">
                <a:tc>
                  <a:txBody>
                    <a:bodyPr/>
                    <a:lstStyle/>
                    <a:p>
                      <a:pPr marL="0" marR="0">
                        <a:lnSpc>
                          <a:spcPct val="115000"/>
                        </a:lnSpc>
                        <a:spcBef>
                          <a:spcPts val="0"/>
                        </a:spcBef>
                        <a:spcAft>
                          <a:spcPts val="0"/>
                        </a:spcAft>
                      </a:pPr>
                      <a:r>
                        <a:rPr lang="en-US" sz="1200" dirty="0">
                          <a:effectLst/>
                        </a:rPr>
                        <a:t>Yearling Doe: 6-18 mo.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95 (65</a:t>
                      </a:r>
                      <a:r>
                        <a:rPr lang="en-US" sz="1200" u="sng" dirty="0">
                          <a:effectLst/>
                        </a:rPr>
                        <a:t> – </a:t>
                      </a:r>
                      <a:r>
                        <a:rPr lang="en-US" sz="1200" dirty="0">
                          <a:effectLst/>
                        </a:rPr>
                        <a:t>125)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65210479"/>
                  </a:ext>
                </a:extLst>
              </a:tr>
              <a:tr h="302405">
                <a:tc>
                  <a:txBody>
                    <a:bodyPr/>
                    <a:lstStyle/>
                    <a:p>
                      <a:pPr marL="0" marR="0">
                        <a:lnSpc>
                          <a:spcPct val="115000"/>
                        </a:lnSpc>
                        <a:spcBef>
                          <a:spcPts val="0"/>
                        </a:spcBef>
                        <a:spcAft>
                          <a:spcPts val="0"/>
                        </a:spcAft>
                      </a:pPr>
                      <a:r>
                        <a:rPr lang="en-US" sz="1200" dirty="0">
                          <a:effectLst/>
                        </a:rPr>
                        <a:t>Yearling Buck: 6-18 mo.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110 (65</a:t>
                      </a:r>
                      <a:r>
                        <a:rPr lang="en-US" sz="1200" u="sng" dirty="0">
                          <a:effectLst/>
                        </a:rPr>
                        <a:t> – </a:t>
                      </a:r>
                      <a:r>
                        <a:rPr lang="en-US" sz="1200" dirty="0">
                          <a:effectLst/>
                        </a:rPr>
                        <a:t>155)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42722373"/>
                  </a:ext>
                </a:extLst>
              </a:tr>
              <a:tr h="302405">
                <a:tc>
                  <a:txBody>
                    <a:bodyPr/>
                    <a:lstStyle/>
                    <a:p>
                      <a:pPr marL="0" marR="0">
                        <a:lnSpc>
                          <a:spcPct val="115000"/>
                        </a:lnSpc>
                        <a:spcBef>
                          <a:spcPts val="0"/>
                        </a:spcBef>
                        <a:spcAft>
                          <a:spcPts val="0"/>
                        </a:spcAft>
                      </a:pPr>
                      <a:r>
                        <a:rPr lang="en-US" sz="1200" dirty="0">
                          <a:effectLst/>
                        </a:rPr>
                        <a:t>Mature Doe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145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1724640"/>
                  </a:ext>
                </a:extLst>
              </a:tr>
              <a:tr h="302405">
                <a:tc>
                  <a:txBody>
                    <a:bodyPr/>
                    <a:lstStyle/>
                    <a:p>
                      <a:pPr marL="0" marR="0">
                        <a:lnSpc>
                          <a:spcPct val="115000"/>
                        </a:lnSpc>
                        <a:spcBef>
                          <a:spcPts val="0"/>
                        </a:spcBef>
                        <a:spcAft>
                          <a:spcPts val="0"/>
                        </a:spcAft>
                      </a:pPr>
                      <a:r>
                        <a:rPr lang="en-US" sz="1200" dirty="0">
                          <a:effectLst/>
                        </a:rPr>
                        <a:t>Mature Buck</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200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5078904"/>
                  </a:ext>
                </a:extLst>
              </a:tr>
            </a:tbl>
          </a:graphicData>
        </a:graphic>
      </p:graphicFrame>
    </p:spTree>
    <p:extLst>
      <p:ext uri="{BB962C8B-B14F-4D97-AF65-F5344CB8AC3E}">
        <p14:creationId xmlns:p14="http://schemas.microsoft.com/office/powerpoint/2010/main" val="1087209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Background</a:t>
            </a:r>
          </a:p>
        </p:txBody>
      </p:sp>
      <p:sp>
        <p:nvSpPr>
          <p:cNvPr id="3" name="Content Placeholder 2"/>
          <p:cNvSpPr>
            <a:spLocks noGrp="1"/>
          </p:cNvSpPr>
          <p:nvPr>
            <p:ph idx="1"/>
          </p:nvPr>
        </p:nvSpPr>
        <p:spPr>
          <a:xfrm>
            <a:off x="457200" y="1417638"/>
            <a:ext cx="7620000" cy="4983162"/>
          </a:xfrm>
        </p:spPr>
        <p:txBody>
          <a:bodyPr>
            <a:normAutofit fontScale="92500"/>
          </a:bodyPr>
          <a:lstStyle/>
          <a:p>
            <a:r>
              <a:rPr lang="en-US" dirty="0"/>
              <a:t>Staff would like to update the </a:t>
            </a:r>
            <a:r>
              <a:rPr lang="en-US" dirty="0" err="1"/>
              <a:t>AAB</a:t>
            </a:r>
            <a:r>
              <a:rPr lang="en-US" dirty="0"/>
              <a:t> on changes to the Standard Animal Weights that are utilized in the Act 38 Nutrient Management Program.</a:t>
            </a:r>
          </a:p>
          <a:p>
            <a:endParaRPr lang="en-US" dirty="0"/>
          </a:p>
          <a:p>
            <a:r>
              <a:rPr lang="en-US" dirty="0"/>
              <a:t>Staff is seeking a recommendation from the </a:t>
            </a:r>
            <a:r>
              <a:rPr lang="en-US" dirty="0" err="1"/>
              <a:t>AAB</a:t>
            </a:r>
            <a:r>
              <a:rPr lang="en-US" dirty="0"/>
              <a:t> to the State Conservation Commission (SCC).  </a:t>
            </a:r>
          </a:p>
          <a:p>
            <a:endParaRPr lang="en-US" dirty="0"/>
          </a:p>
          <a:p>
            <a:r>
              <a:rPr lang="en-US" dirty="0"/>
              <a:t>The current animal weights that are used in the Act 38 Nutrient Management Plan (NMP) program were developed in 2010.  </a:t>
            </a:r>
          </a:p>
          <a:p>
            <a:endParaRPr lang="en-US" dirty="0"/>
          </a:p>
          <a:p>
            <a:r>
              <a:rPr lang="en-US" dirty="0"/>
              <a:t>The original animal weights were published in 1997 for Act 6.  </a:t>
            </a:r>
          </a:p>
          <a:p>
            <a:pPr lvl="1"/>
            <a:r>
              <a:rPr lang="en-US" dirty="0"/>
              <a:t>In 2007, a revision was made for Act 38.  </a:t>
            </a:r>
          </a:p>
          <a:p>
            <a:pPr lvl="1"/>
            <a:r>
              <a:rPr lang="en-US" dirty="0"/>
              <a:t>In 2010, the weights were again revised to better reflect current Pennsylvania agriculture.</a:t>
            </a:r>
          </a:p>
          <a:p>
            <a:endParaRPr lang="en-US" dirty="0"/>
          </a:p>
        </p:txBody>
      </p:sp>
    </p:spTree>
    <p:extLst>
      <p:ext uri="{BB962C8B-B14F-4D97-AF65-F5344CB8AC3E}">
        <p14:creationId xmlns:p14="http://schemas.microsoft.com/office/powerpoint/2010/main" val="37538010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Alpaca and Llama</a:t>
            </a:r>
            <a:br>
              <a:rPr lang="en-US" dirty="0"/>
            </a:br>
            <a:r>
              <a:rPr lang="en-US" dirty="0"/>
              <a:t>	</a:t>
            </a:r>
            <a:r>
              <a:rPr lang="en-US" sz="2800" dirty="0"/>
              <a:t>- </a:t>
            </a:r>
            <a:r>
              <a:rPr lang="en-US" sz="2800" b="1" i="1" u="sng" dirty="0"/>
              <a:t>Slight</a:t>
            </a:r>
            <a:r>
              <a:rPr lang="en-US" sz="2800" dirty="0"/>
              <a:t> change, compared to 2010 version</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22402007"/>
              </p:ext>
            </p:extLst>
          </p:nvPr>
        </p:nvGraphicFramePr>
        <p:xfrm>
          <a:off x="762000" y="2286000"/>
          <a:ext cx="6545580" cy="2555748"/>
        </p:xfrm>
        <a:graphic>
          <a:graphicData uri="http://schemas.openxmlformats.org/drawingml/2006/table">
            <a:tbl>
              <a:tblPr firstRow="1" firstCol="1" bandRow="1">
                <a:tableStyleId>{5C22544A-7EE6-4342-B048-85BDC9FD1C3A}</a:tableStyleId>
              </a:tblPr>
              <a:tblGrid>
                <a:gridCol w="3272790">
                  <a:extLst>
                    <a:ext uri="{9D8B030D-6E8A-4147-A177-3AD203B41FA5}">
                      <a16:colId xmlns:a16="http://schemas.microsoft.com/office/drawing/2014/main" val="2607687704"/>
                    </a:ext>
                  </a:extLst>
                </a:gridCol>
                <a:gridCol w="3272790">
                  <a:extLst>
                    <a:ext uri="{9D8B030D-6E8A-4147-A177-3AD203B41FA5}">
                      <a16:colId xmlns:a16="http://schemas.microsoft.com/office/drawing/2014/main" val="3248455621"/>
                    </a:ext>
                  </a:extLst>
                </a:gridCol>
              </a:tblGrid>
              <a:tr h="283972">
                <a:tc>
                  <a:txBody>
                    <a:bodyPr/>
                    <a:lstStyle/>
                    <a:p>
                      <a:pPr marL="0" marR="0" algn="ctr">
                        <a:lnSpc>
                          <a:spcPct val="115000"/>
                        </a:lnSpc>
                        <a:spcBef>
                          <a:spcPts val="0"/>
                        </a:spcBef>
                        <a:spcAft>
                          <a:spcPts val="0"/>
                        </a:spcAft>
                      </a:pPr>
                      <a:r>
                        <a:rPr lang="en-US" sz="1200" dirty="0">
                          <a:effectLst/>
                        </a:rPr>
                        <a:t>Type of Animal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200" dirty="0">
                          <a:effectLst/>
                        </a:rPr>
                        <a:t>Standard Weight (lbs..) during Production (range)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04673438"/>
                  </a:ext>
                </a:extLst>
              </a:tr>
              <a:tr h="283972">
                <a:tc>
                  <a:txBody>
                    <a:bodyPr/>
                    <a:lstStyle/>
                    <a:p>
                      <a:pPr marL="0" marR="0">
                        <a:lnSpc>
                          <a:spcPct val="115000"/>
                        </a:lnSpc>
                        <a:spcBef>
                          <a:spcPts val="0"/>
                        </a:spcBef>
                        <a:spcAft>
                          <a:spcPts val="0"/>
                        </a:spcAft>
                      </a:pPr>
                      <a:r>
                        <a:rPr lang="en-US" sz="1200" dirty="0">
                          <a:effectLst/>
                        </a:rPr>
                        <a:t>Alpaca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24814008"/>
                  </a:ext>
                </a:extLst>
              </a:tr>
              <a:tr h="283972">
                <a:tc>
                  <a:txBody>
                    <a:bodyPr/>
                    <a:lstStyle/>
                    <a:p>
                      <a:pPr marL="0" marR="0">
                        <a:lnSpc>
                          <a:spcPct val="115000"/>
                        </a:lnSpc>
                        <a:spcBef>
                          <a:spcPts val="0"/>
                        </a:spcBef>
                        <a:spcAft>
                          <a:spcPts val="0"/>
                        </a:spcAft>
                      </a:pPr>
                      <a:r>
                        <a:rPr lang="en-US" sz="1200" dirty="0">
                          <a:effectLst/>
                        </a:rPr>
                        <a:t>Young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80 (15</a:t>
                      </a:r>
                      <a:r>
                        <a:rPr lang="en-US" sz="1200" u="sng" dirty="0">
                          <a:effectLst/>
                        </a:rPr>
                        <a:t> – </a:t>
                      </a:r>
                      <a:r>
                        <a:rPr lang="en-US" sz="1200" dirty="0">
                          <a:effectLst/>
                        </a:rPr>
                        <a:t>145)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84725366"/>
                  </a:ext>
                </a:extLst>
              </a:tr>
              <a:tr h="283972">
                <a:tc>
                  <a:txBody>
                    <a:bodyPr/>
                    <a:lstStyle/>
                    <a:p>
                      <a:pPr marL="0" marR="0">
                        <a:lnSpc>
                          <a:spcPct val="115000"/>
                        </a:lnSpc>
                        <a:spcBef>
                          <a:spcPts val="0"/>
                        </a:spcBef>
                        <a:spcAft>
                          <a:spcPts val="0"/>
                        </a:spcAft>
                      </a:pPr>
                      <a:r>
                        <a:rPr lang="en-US" sz="1200" dirty="0">
                          <a:effectLst/>
                        </a:rPr>
                        <a:t>Mature Female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145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38579200"/>
                  </a:ext>
                </a:extLst>
              </a:tr>
              <a:tr h="283972">
                <a:tc>
                  <a:txBody>
                    <a:bodyPr/>
                    <a:lstStyle/>
                    <a:p>
                      <a:pPr marL="0" marR="0">
                        <a:lnSpc>
                          <a:spcPct val="115000"/>
                        </a:lnSpc>
                        <a:spcBef>
                          <a:spcPts val="0"/>
                        </a:spcBef>
                        <a:spcAft>
                          <a:spcPts val="0"/>
                        </a:spcAft>
                      </a:pPr>
                      <a:r>
                        <a:rPr lang="en-US" sz="1200" dirty="0">
                          <a:effectLst/>
                        </a:rPr>
                        <a:t>Mature Male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170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36381708"/>
                  </a:ext>
                </a:extLst>
              </a:tr>
              <a:tr h="283972">
                <a:tc>
                  <a:txBody>
                    <a:bodyPr/>
                    <a:lstStyle/>
                    <a:p>
                      <a:pPr marL="0" marR="0">
                        <a:lnSpc>
                          <a:spcPct val="115000"/>
                        </a:lnSpc>
                        <a:spcBef>
                          <a:spcPts val="0"/>
                        </a:spcBef>
                        <a:spcAft>
                          <a:spcPts val="0"/>
                        </a:spcAft>
                      </a:pPr>
                      <a:r>
                        <a:rPr lang="en-US" sz="1200" dirty="0">
                          <a:effectLst/>
                        </a:rPr>
                        <a:t>Llama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76119894"/>
                  </a:ext>
                </a:extLst>
              </a:tr>
              <a:tr h="283972">
                <a:tc>
                  <a:txBody>
                    <a:bodyPr/>
                    <a:lstStyle/>
                    <a:p>
                      <a:pPr marL="0" marR="0">
                        <a:lnSpc>
                          <a:spcPct val="115000"/>
                        </a:lnSpc>
                        <a:spcBef>
                          <a:spcPts val="0"/>
                        </a:spcBef>
                        <a:spcAft>
                          <a:spcPts val="0"/>
                        </a:spcAft>
                      </a:pPr>
                      <a:r>
                        <a:rPr lang="en-US" sz="1200" dirty="0">
                          <a:effectLst/>
                        </a:rPr>
                        <a:t>Cria: 0-1 yr.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7</a:t>
                      </a:r>
                      <a:r>
                        <a:rPr lang="en-US" sz="1200" dirty="0">
                          <a:solidFill>
                            <a:srgbClr val="FF0000"/>
                          </a:solidFill>
                          <a:effectLst/>
                        </a:rPr>
                        <a:t>5 (2</a:t>
                      </a:r>
                      <a:r>
                        <a:rPr lang="en-US" sz="1200" u="sng" dirty="0">
                          <a:solidFill>
                            <a:srgbClr val="FF0000"/>
                          </a:solidFill>
                          <a:effectLst/>
                        </a:rPr>
                        <a:t>5– </a:t>
                      </a:r>
                      <a:r>
                        <a:rPr lang="en-US" sz="1200" strike="sngStrike" dirty="0">
                          <a:solidFill>
                            <a:srgbClr val="FF0000"/>
                          </a:solidFill>
                          <a:effectLst/>
                        </a:rPr>
                        <a:t>-</a:t>
                      </a:r>
                      <a:r>
                        <a:rPr lang="en-US" sz="1200" dirty="0">
                          <a:solidFill>
                            <a:srgbClr val="FF0000"/>
                          </a:solidFill>
                          <a:effectLst/>
                        </a:rPr>
                        <a:t>1</a:t>
                      </a:r>
                      <a:r>
                        <a:rPr lang="en-US" sz="1200" u="sng" dirty="0">
                          <a:solidFill>
                            <a:srgbClr val="FF0000"/>
                          </a:solidFill>
                          <a:effectLst/>
                        </a:rPr>
                        <a:t>25</a:t>
                      </a:r>
                      <a:r>
                        <a:rPr lang="en-US" sz="1200" dirty="0">
                          <a:solidFill>
                            <a:srgbClr val="FF0000"/>
                          </a:solidFill>
                          <a:effectLst/>
                        </a:rPr>
                        <a:t>)</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45180342"/>
                  </a:ext>
                </a:extLst>
              </a:tr>
              <a:tr h="283972">
                <a:tc>
                  <a:txBody>
                    <a:bodyPr/>
                    <a:lstStyle/>
                    <a:p>
                      <a:pPr marL="0" marR="0">
                        <a:lnSpc>
                          <a:spcPct val="115000"/>
                        </a:lnSpc>
                        <a:spcBef>
                          <a:spcPts val="0"/>
                        </a:spcBef>
                        <a:spcAft>
                          <a:spcPts val="0"/>
                        </a:spcAft>
                      </a:pPr>
                      <a:r>
                        <a:rPr lang="en-US" sz="1200" dirty="0">
                          <a:effectLst/>
                        </a:rPr>
                        <a:t>Yearling: 1-2 yr.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effectLst/>
                        </a:rPr>
                        <a:t>2</a:t>
                      </a:r>
                      <a:r>
                        <a:rPr lang="en-US" sz="1200" u="sng" dirty="0">
                          <a:solidFill>
                            <a:srgbClr val="FF0000"/>
                          </a:solidFill>
                          <a:effectLst/>
                        </a:rPr>
                        <a:t>13</a:t>
                      </a:r>
                      <a:r>
                        <a:rPr lang="en-US" sz="1200" dirty="0">
                          <a:solidFill>
                            <a:srgbClr val="FF0000"/>
                          </a:solidFill>
                          <a:effectLst/>
                        </a:rPr>
                        <a:t> (1</a:t>
                      </a:r>
                      <a:r>
                        <a:rPr lang="en-US" sz="1200" u="sng" dirty="0">
                          <a:solidFill>
                            <a:srgbClr val="FF0000"/>
                          </a:solidFill>
                          <a:effectLst/>
                        </a:rPr>
                        <a:t>25 – </a:t>
                      </a:r>
                      <a:r>
                        <a:rPr lang="en-US" sz="1200" dirty="0">
                          <a:solidFill>
                            <a:srgbClr val="FF0000"/>
                          </a:solidFill>
                          <a:effectLst/>
                        </a:rPr>
                        <a:t>300)</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74025612"/>
                  </a:ext>
                </a:extLst>
              </a:tr>
              <a:tr h="283972">
                <a:tc>
                  <a:txBody>
                    <a:bodyPr/>
                    <a:lstStyle/>
                    <a:p>
                      <a:pPr marL="0" marR="0">
                        <a:lnSpc>
                          <a:spcPct val="115000"/>
                        </a:lnSpc>
                        <a:spcBef>
                          <a:spcPts val="0"/>
                        </a:spcBef>
                        <a:spcAft>
                          <a:spcPts val="0"/>
                        </a:spcAft>
                      </a:pPr>
                      <a:r>
                        <a:rPr lang="en-US" sz="1200" dirty="0">
                          <a:effectLst/>
                        </a:rPr>
                        <a:t>Mature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effectLst/>
                        </a:rPr>
                        <a:t>3</a:t>
                      </a:r>
                      <a:r>
                        <a:rPr lang="en-US" sz="1200" u="sng" dirty="0">
                          <a:solidFill>
                            <a:srgbClr val="FF0000"/>
                          </a:solidFill>
                          <a:effectLst/>
                        </a:rPr>
                        <a:t>50</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3942814"/>
                  </a:ext>
                </a:extLst>
              </a:tr>
            </a:tbl>
          </a:graphicData>
        </a:graphic>
      </p:graphicFrame>
    </p:spTree>
    <p:extLst>
      <p:ext uri="{BB962C8B-B14F-4D97-AF65-F5344CB8AC3E}">
        <p14:creationId xmlns:p14="http://schemas.microsoft.com/office/powerpoint/2010/main" val="17816295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“Roll Out” / Implementation</a:t>
            </a:r>
          </a:p>
        </p:txBody>
      </p:sp>
      <p:sp>
        <p:nvSpPr>
          <p:cNvPr id="3" name="Content Placeholder 2"/>
          <p:cNvSpPr>
            <a:spLocks noGrp="1"/>
          </p:cNvSpPr>
          <p:nvPr>
            <p:ph idx="1"/>
          </p:nvPr>
        </p:nvSpPr>
        <p:spPr/>
        <p:txBody>
          <a:bodyPr>
            <a:normAutofit/>
          </a:bodyPr>
          <a:lstStyle/>
          <a:p>
            <a:r>
              <a:rPr lang="en-US" sz="2000" dirty="0"/>
              <a:t>The SCC will publish the revised Standard Animal Weights and groupings table in the PA Bulletin, as soon as practical, after the SCC approves.</a:t>
            </a:r>
          </a:p>
          <a:p>
            <a:pPr marL="114300" indent="0">
              <a:buNone/>
            </a:pPr>
            <a:endParaRPr lang="en-US" sz="2000" dirty="0"/>
          </a:p>
          <a:p>
            <a:pPr lvl="0"/>
            <a:r>
              <a:rPr lang="en-US" sz="2000" dirty="0"/>
              <a:t>Agronomy Fact Sheet 54 will be updated and published.</a:t>
            </a:r>
          </a:p>
          <a:p>
            <a:pPr marL="114300" indent="0">
              <a:buNone/>
            </a:pPr>
            <a:endParaRPr lang="en-US" sz="2000" dirty="0"/>
          </a:p>
          <a:p>
            <a:pPr lvl="0"/>
            <a:r>
              <a:rPr lang="en-US" sz="2000" dirty="0"/>
              <a:t>New Standard Weights will be updated in the Growing Animal Weight Calculator section of the NMP spreadsheet.  </a:t>
            </a:r>
          </a:p>
          <a:p>
            <a:pPr marL="868680" lvl="1" indent="-457200">
              <a:buFont typeface="+mj-lt"/>
              <a:buAutoNum type="arabicPeriod"/>
            </a:pPr>
            <a:r>
              <a:rPr lang="en-US" dirty="0"/>
              <a:t>That NMP spreadsheet will be version 6.0.  </a:t>
            </a:r>
          </a:p>
          <a:p>
            <a:pPr marL="868680" lvl="1" indent="-457200">
              <a:buFont typeface="+mj-lt"/>
              <a:buAutoNum type="arabicPeriod"/>
            </a:pPr>
            <a:r>
              <a:rPr lang="en-US" dirty="0"/>
              <a:t>NMP Spreadsheet 6.0 is proposed to be released in October 2017 and then must be used for all CY 2019 NMP and beyond (until replaced by the next version). </a:t>
            </a:r>
          </a:p>
          <a:p>
            <a:pPr marL="868680" lvl="1" indent="-457200">
              <a:buFont typeface="+mj-lt"/>
              <a:buAutoNum type="arabicPeriod"/>
            </a:pPr>
            <a:r>
              <a:rPr lang="en-US" dirty="0"/>
              <a:t>This release timing matches with the NM Technical Manual timing.</a:t>
            </a:r>
          </a:p>
          <a:p>
            <a:endParaRPr lang="en-US" dirty="0"/>
          </a:p>
        </p:txBody>
      </p:sp>
    </p:spTree>
    <p:extLst>
      <p:ext uri="{BB962C8B-B14F-4D97-AF65-F5344CB8AC3E}">
        <p14:creationId xmlns:p14="http://schemas.microsoft.com/office/powerpoint/2010/main" val="27458196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“Roll Out” / Implementation</a:t>
            </a:r>
          </a:p>
        </p:txBody>
      </p:sp>
      <p:sp>
        <p:nvSpPr>
          <p:cNvPr id="3" name="Content Placeholder 2"/>
          <p:cNvSpPr>
            <a:spLocks noGrp="1"/>
          </p:cNvSpPr>
          <p:nvPr>
            <p:ph idx="1"/>
          </p:nvPr>
        </p:nvSpPr>
        <p:spPr/>
        <p:txBody>
          <a:bodyPr/>
          <a:lstStyle/>
          <a:p>
            <a:r>
              <a:rPr lang="en-US" dirty="0"/>
              <a:t>A commercial Nutrient Management Specialist (NMS) must perform a CAO calculation that will be verified by a delegated conservation district or the SCC.  </a:t>
            </a:r>
          </a:p>
          <a:p>
            <a:pPr marL="114300" indent="0">
              <a:buNone/>
            </a:pPr>
            <a:endParaRPr lang="en-US" dirty="0"/>
          </a:p>
          <a:p>
            <a:r>
              <a:rPr lang="en-US" dirty="0"/>
              <a:t>Delegated CD’s can perform “preliminary” or “draft” CAO calculations but when it is determined that an operator is close to the CAO threshold, a commercial NMS needs to be brought in to perform the actual calculation that will then be reviewed by the delegated CD or SCC.</a:t>
            </a:r>
          </a:p>
          <a:p>
            <a:endParaRPr lang="en-US" dirty="0"/>
          </a:p>
        </p:txBody>
      </p:sp>
    </p:spTree>
    <p:extLst>
      <p:ext uri="{BB962C8B-B14F-4D97-AF65-F5344CB8AC3E}">
        <p14:creationId xmlns:p14="http://schemas.microsoft.com/office/powerpoint/2010/main" val="15977736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“Roll Out” / Implementation</a:t>
            </a:r>
            <a:br>
              <a:rPr lang="en-US" dirty="0"/>
            </a:br>
            <a:r>
              <a:rPr lang="en-US" b="1" u="sng" dirty="0">
                <a:solidFill>
                  <a:srgbClr val="FF0000"/>
                </a:solidFill>
              </a:rPr>
              <a:t>Newly Identified CAOs</a:t>
            </a:r>
            <a:endParaRPr lang="en-US" b="1" dirty="0">
              <a:solidFill>
                <a:srgbClr val="FF0000"/>
              </a:solidFill>
            </a:endParaRPr>
          </a:p>
        </p:txBody>
      </p:sp>
      <p:sp>
        <p:nvSpPr>
          <p:cNvPr id="3" name="Content Placeholder 2"/>
          <p:cNvSpPr>
            <a:spLocks noGrp="1"/>
          </p:cNvSpPr>
          <p:nvPr>
            <p:ph idx="1"/>
          </p:nvPr>
        </p:nvSpPr>
        <p:spPr>
          <a:xfrm>
            <a:off x="457200" y="1600200"/>
            <a:ext cx="7620000" cy="5257800"/>
          </a:xfrm>
        </p:spPr>
        <p:txBody>
          <a:bodyPr>
            <a:normAutofit fontScale="70000" lnSpcReduction="20000"/>
          </a:bodyPr>
          <a:lstStyle/>
          <a:p>
            <a:pPr marL="114300" indent="0">
              <a:buNone/>
            </a:pPr>
            <a:r>
              <a:rPr lang="en-US" sz="2400" b="1" dirty="0"/>
              <a:t>	Note: we need to follow the regulations at (83.261. General.)</a:t>
            </a:r>
            <a:endParaRPr lang="en-US" sz="2400" dirty="0"/>
          </a:p>
          <a:p>
            <a:pPr marL="114300" lvl="0" indent="0">
              <a:buNone/>
            </a:pPr>
            <a:r>
              <a:rPr lang="en-US" sz="2600" dirty="0"/>
              <a:t>(1) (iii)   For </a:t>
            </a:r>
            <a:r>
              <a:rPr lang="en-US" sz="2600" u="sng" dirty="0"/>
              <a:t>new operations </a:t>
            </a:r>
            <a:r>
              <a:rPr lang="en-US" sz="2600" dirty="0"/>
              <a:t>defined as CAOs and commencing before October 1, 2006, a plan shall have been submitted prior to commencement of operations. </a:t>
            </a:r>
          </a:p>
          <a:p>
            <a:pPr marL="114300" indent="0">
              <a:buNone/>
            </a:pPr>
            <a:endParaRPr lang="en-US" sz="2600" dirty="0"/>
          </a:p>
          <a:p>
            <a:pPr marL="114300" lvl="0" indent="0">
              <a:buNone/>
            </a:pPr>
            <a:r>
              <a:rPr lang="en-US" sz="2600" dirty="0"/>
              <a:t>(3)  </a:t>
            </a:r>
            <a:r>
              <a:rPr lang="en-US" sz="2600" i="1" u="sng" dirty="0"/>
              <a:t>Operations that become defined as CAOs after October 1, 2006, </a:t>
            </a:r>
            <a:r>
              <a:rPr lang="en-US" sz="2600" b="1" i="1" u="sng" dirty="0"/>
              <a:t>due to expansion </a:t>
            </a:r>
            <a:r>
              <a:rPr lang="en-US" sz="2600" i="1" u="sng" dirty="0"/>
              <a:t>of an existing operation or loss of rented or leased land</a:t>
            </a:r>
            <a:r>
              <a:rPr lang="en-US" sz="2600" dirty="0"/>
              <a:t>. Existing operations that </a:t>
            </a:r>
            <a:r>
              <a:rPr lang="en-US" sz="2600" b="1" u="sng" dirty="0"/>
              <a:t>make changes </a:t>
            </a:r>
            <a:r>
              <a:rPr lang="en-US" sz="2600" dirty="0"/>
              <a:t>to their operations that result in becoming defined as CAOs for the first time after October 1, 2006, shall meet the following: </a:t>
            </a:r>
          </a:p>
          <a:p>
            <a:pPr lvl="1"/>
            <a:r>
              <a:rPr lang="en-US" sz="2600" dirty="0"/>
              <a:t> (i)   An agricultural operation which becomes a CAO after October 1, 2006, due to loss of land suitable for manure application, shall submit a plan within 6 months after the date which the operation becomes a CAO. </a:t>
            </a:r>
          </a:p>
          <a:p>
            <a:pPr lvl="1"/>
            <a:r>
              <a:rPr lang="en-US" sz="2600" dirty="0"/>
              <a:t>An agricultural operation which will become a CAO </a:t>
            </a:r>
            <a:r>
              <a:rPr lang="en-US" sz="2600" b="1" u="sng" dirty="0"/>
              <a:t>due to expansion </a:t>
            </a:r>
            <a:r>
              <a:rPr lang="en-US" sz="2600" dirty="0"/>
              <a:t>of operations by the addition of animals shall obtain approval of the plan prior to the expansion. </a:t>
            </a:r>
          </a:p>
          <a:p>
            <a:pPr marL="114300" indent="0">
              <a:buNone/>
            </a:pPr>
            <a:endParaRPr lang="en-US" sz="2600" dirty="0"/>
          </a:p>
          <a:p>
            <a:pPr lvl="0"/>
            <a:r>
              <a:rPr lang="en-US" sz="2600" dirty="0"/>
              <a:t>(4)  </a:t>
            </a:r>
            <a:r>
              <a:rPr lang="en-US" sz="2600" i="1" dirty="0"/>
              <a:t>New operations</a:t>
            </a:r>
            <a:r>
              <a:rPr lang="en-US" sz="2600" dirty="0"/>
              <a:t>. A new operation which will commence after October 1, 2006, and which will be a CAO, shall obtain approval of a plan meeting the requirements of this subchapter prior to the commencement of the operation.</a:t>
            </a:r>
          </a:p>
          <a:p>
            <a:endParaRPr lang="en-US" dirty="0"/>
          </a:p>
        </p:txBody>
      </p:sp>
    </p:spTree>
    <p:extLst>
      <p:ext uri="{BB962C8B-B14F-4D97-AF65-F5344CB8AC3E}">
        <p14:creationId xmlns:p14="http://schemas.microsoft.com/office/powerpoint/2010/main" val="26244193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a:t>“Roll Out” / Implementation</a:t>
            </a:r>
            <a:br>
              <a:rPr lang="en-US" dirty="0"/>
            </a:br>
            <a:r>
              <a:rPr lang="en-US" sz="2600" b="1" u="sng" dirty="0">
                <a:solidFill>
                  <a:srgbClr val="FF0000"/>
                </a:solidFill>
              </a:rPr>
              <a:t>Newly Identified CAOs – Due to Weight Changes Only</a:t>
            </a:r>
            <a:endParaRPr lang="en-US" sz="2600" b="1" dirty="0"/>
          </a:p>
        </p:txBody>
      </p:sp>
      <p:sp>
        <p:nvSpPr>
          <p:cNvPr id="3" name="Content Placeholder 2"/>
          <p:cNvSpPr>
            <a:spLocks noGrp="1"/>
          </p:cNvSpPr>
          <p:nvPr>
            <p:ph idx="1"/>
          </p:nvPr>
        </p:nvSpPr>
        <p:spPr>
          <a:xfrm>
            <a:off x="457200" y="1417638"/>
            <a:ext cx="7620000" cy="5211762"/>
          </a:xfrm>
        </p:spPr>
        <p:txBody>
          <a:bodyPr>
            <a:normAutofit fontScale="92500" lnSpcReduction="10000"/>
          </a:bodyPr>
          <a:lstStyle/>
          <a:p>
            <a:pPr marL="411480" lvl="1" indent="0">
              <a:buNone/>
            </a:pPr>
            <a:r>
              <a:rPr lang="en-US" dirty="0"/>
              <a:t>The NEW Standard WEIGHTS will become effective on October 1, 2019 (Start of Crop Year 2020)</a:t>
            </a:r>
          </a:p>
          <a:p>
            <a:pPr marL="411480" lvl="1" indent="0">
              <a:buNone/>
            </a:pPr>
            <a:endParaRPr lang="en-US" dirty="0"/>
          </a:p>
          <a:p>
            <a:pPr marL="411480" lvl="1" indent="0">
              <a:buNone/>
            </a:pPr>
            <a:r>
              <a:rPr lang="en-US" dirty="0"/>
              <a:t>It may be necessary to provide two CAO calculations.  </a:t>
            </a:r>
          </a:p>
          <a:p>
            <a:pPr marL="1120140" lvl="2" indent="-342900">
              <a:buFont typeface="+mj-lt"/>
              <a:buAutoNum type="arabicPeriod"/>
            </a:pPr>
            <a:r>
              <a:rPr lang="en-US" dirty="0"/>
              <a:t>The 1</a:t>
            </a:r>
            <a:r>
              <a:rPr lang="en-US" baseline="30000" dirty="0"/>
              <a:t>st</a:t>
            </a:r>
            <a:r>
              <a:rPr lang="en-US" dirty="0"/>
              <a:t> CAO calculation will provide the AEU/Ac calculation prior to the release of the new standard weights.</a:t>
            </a:r>
          </a:p>
          <a:p>
            <a:pPr lvl="4"/>
            <a:r>
              <a:rPr lang="en-US" sz="1600" dirty="0"/>
              <a:t>If this CAO calculation show a CAO, the operator must follow  previous guidance.</a:t>
            </a:r>
          </a:p>
          <a:p>
            <a:pPr marL="1120140" lvl="2" indent="-342900">
              <a:buFont typeface="+mj-lt"/>
              <a:buAutoNum type="arabicPeriod"/>
            </a:pPr>
            <a:r>
              <a:rPr lang="en-US" dirty="0"/>
              <a:t>The 2</a:t>
            </a:r>
            <a:r>
              <a:rPr lang="en-US" baseline="30000" dirty="0"/>
              <a:t>nd</a:t>
            </a:r>
            <a:r>
              <a:rPr lang="en-US" dirty="0"/>
              <a:t> CAO calculation will provide the AEU/Ac with the new standard weights.  </a:t>
            </a:r>
          </a:p>
          <a:p>
            <a:pPr marL="411480" lvl="1" indent="0">
              <a:buNone/>
            </a:pPr>
            <a:endParaRPr lang="en-US" sz="2400" dirty="0"/>
          </a:p>
          <a:p>
            <a:pPr marL="411480" lvl="1" indent="0">
              <a:buNone/>
            </a:pPr>
            <a:r>
              <a:rPr lang="en-US" dirty="0"/>
              <a:t>Once the operation is confirmed to be a CAO, that CAO will have 2 crop  years from that date to have an approved NMP.</a:t>
            </a:r>
          </a:p>
          <a:p>
            <a:pPr lvl="3"/>
            <a:r>
              <a:rPr lang="en-US" dirty="0"/>
              <a:t>These CAOs will need to have Crop Year 2020 NMPs</a:t>
            </a:r>
          </a:p>
          <a:p>
            <a:pPr lvl="3"/>
            <a:r>
              <a:rPr lang="en-US" dirty="0"/>
              <a:t>Plan approval before October 1, 2019, so plan should be submitted for review in June/July 2019</a:t>
            </a:r>
          </a:p>
          <a:p>
            <a:pPr lvl="3"/>
            <a:r>
              <a:rPr lang="en-US" dirty="0"/>
              <a:t>Note this is a 2 year roll out from when SCC approves weights until plan should be submitted for review and 2 1/12 years from weight approval until plan must be approved.</a:t>
            </a:r>
          </a:p>
        </p:txBody>
      </p:sp>
    </p:spTree>
    <p:extLst>
      <p:ext uri="{BB962C8B-B14F-4D97-AF65-F5344CB8AC3E}">
        <p14:creationId xmlns:p14="http://schemas.microsoft.com/office/powerpoint/2010/main" val="13083734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a:t>“Roll Out” / Implementation</a:t>
            </a:r>
            <a:br>
              <a:rPr lang="en-US" sz="2800" dirty="0"/>
            </a:br>
            <a:r>
              <a:rPr lang="en-US" sz="3200" u="sng" dirty="0">
                <a:solidFill>
                  <a:srgbClr val="FF0000"/>
                </a:solidFill>
              </a:rPr>
              <a:t>Existing CAOs and CAFOs</a:t>
            </a:r>
          </a:p>
        </p:txBody>
      </p:sp>
      <p:sp>
        <p:nvSpPr>
          <p:cNvPr id="3" name="Content Placeholder 2"/>
          <p:cNvSpPr>
            <a:spLocks noGrp="1"/>
          </p:cNvSpPr>
          <p:nvPr>
            <p:ph idx="1"/>
          </p:nvPr>
        </p:nvSpPr>
        <p:spPr/>
        <p:txBody>
          <a:bodyPr/>
          <a:lstStyle/>
          <a:p>
            <a:pPr marL="411480" lvl="1" indent="0">
              <a:buNone/>
            </a:pPr>
            <a:r>
              <a:rPr lang="en-US" dirty="0"/>
              <a:t>New weights will be brought into the NMP when the NMP is due to be amended.  </a:t>
            </a:r>
          </a:p>
          <a:p>
            <a:pPr marL="411480" lvl="1" indent="0">
              <a:buNone/>
            </a:pPr>
            <a:endParaRPr lang="en-US" dirty="0"/>
          </a:p>
          <a:p>
            <a:pPr marL="411480" lvl="1" indent="0">
              <a:buNone/>
            </a:pPr>
            <a:r>
              <a:rPr lang="en-US" dirty="0"/>
              <a:t>This amendment may be at the triennial review or sooner, if one of the amendment criteria (“triggers”) are met before the triennial review.</a:t>
            </a:r>
          </a:p>
          <a:p>
            <a:pPr lvl="2"/>
            <a:r>
              <a:rPr lang="en-US" dirty="0"/>
              <a:t>Note that the 10% increase in AEUs “trigger”, </a:t>
            </a:r>
            <a:r>
              <a:rPr lang="en-US" dirty="0">
                <a:solidFill>
                  <a:srgbClr val="FF0000"/>
                </a:solidFill>
              </a:rPr>
              <a:t>for this standard weight update only,</a:t>
            </a:r>
            <a:r>
              <a:rPr lang="en-US" dirty="0"/>
              <a:t> is merely for an expansion (addition) of animals and not based off the new standard animal weights until the triennial review time.</a:t>
            </a:r>
          </a:p>
          <a:p>
            <a:pPr lvl="2"/>
            <a:endParaRPr lang="en-US" dirty="0"/>
          </a:p>
          <a:p>
            <a:pPr lvl="1"/>
            <a:r>
              <a:rPr lang="en-US" dirty="0"/>
              <a:t>This would allow a 3-year phase in period for existing CAOs and CAFOs</a:t>
            </a:r>
          </a:p>
          <a:p>
            <a:endParaRPr lang="en-US" dirty="0"/>
          </a:p>
        </p:txBody>
      </p:sp>
    </p:spTree>
    <p:extLst>
      <p:ext uri="{BB962C8B-B14F-4D97-AF65-F5344CB8AC3E}">
        <p14:creationId xmlns:p14="http://schemas.microsoft.com/office/powerpoint/2010/main" val="33176701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dirty="0"/>
              <a:t>“</a:t>
            </a:r>
            <a:r>
              <a:rPr lang="en-US" sz="3600" dirty="0"/>
              <a:t>Roll Out” / Implementation</a:t>
            </a:r>
            <a:br>
              <a:rPr lang="en-US" sz="3600" dirty="0"/>
            </a:br>
            <a:r>
              <a:rPr lang="en-US" sz="3600" u="sng" dirty="0">
                <a:solidFill>
                  <a:srgbClr val="FF0000"/>
                </a:solidFill>
              </a:rPr>
              <a:t>New CAFOs</a:t>
            </a:r>
            <a:endParaRPr lang="en-US" sz="3600" dirty="0"/>
          </a:p>
        </p:txBody>
      </p:sp>
      <p:sp>
        <p:nvSpPr>
          <p:cNvPr id="3" name="Content Placeholder 2"/>
          <p:cNvSpPr>
            <a:spLocks noGrp="1"/>
          </p:cNvSpPr>
          <p:nvPr>
            <p:ph idx="1"/>
          </p:nvPr>
        </p:nvSpPr>
        <p:spPr/>
        <p:txBody>
          <a:bodyPr>
            <a:normAutofit/>
          </a:bodyPr>
          <a:lstStyle/>
          <a:p>
            <a:pPr marL="411480" lvl="1" indent="0">
              <a:buNone/>
            </a:pPr>
            <a:r>
              <a:rPr lang="en-US" dirty="0"/>
              <a:t>The NEW Standard WEIGHTS will become effective on October 1, 2019 (Start of Crop Year 2020)</a:t>
            </a:r>
          </a:p>
          <a:p>
            <a:pPr marL="411480" lvl="1" indent="0">
              <a:buNone/>
            </a:pPr>
            <a:endParaRPr lang="en-US" dirty="0"/>
          </a:p>
          <a:p>
            <a:pPr marL="411480" lvl="1" indent="0">
              <a:buNone/>
            </a:pPr>
            <a:r>
              <a:rPr lang="en-US" dirty="0"/>
              <a:t>If the CAFO is also a CAO, they will follow the CAO Guidance:</a:t>
            </a:r>
          </a:p>
          <a:p>
            <a:pPr marL="411480" lvl="1" indent="0">
              <a:buNone/>
            </a:pPr>
            <a:r>
              <a:rPr lang="en-US" dirty="0"/>
              <a:t>	- The newly defined CAFO will be required to have an approved 	CAFO permit by the time that the new animal weights become 	effective (October 1, 2019).  </a:t>
            </a:r>
          </a:p>
          <a:p>
            <a:pPr marL="411480" lvl="1" indent="0">
              <a:buNone/>
            </a:pPr>
            <a:r>
              <a:rPr lang="en-US" dirty="0"/>
              <a:t>	- This requirement will necessitate that the newly defined 	CAFO submit an administratively complete CAFO permit 	application by April 1, 2019.  </a:t>
            </a:r>
          </a:p>
          <a:p>
            <a:pPr marL="411480" lvl="1" indent="0">
              <a:buNone/>
            </a:pPr>
            <a:endParaRPr lang="en-US" dirty="0"/>
          </a:p>
          <a:p>
            <a:pPr marL="411480" lvl="1" indent="0">
              <a:buNone/>
            </a:pPr>
            <a:endParaRPr lang="en-US" dirty="0"/>
          </a:p>
          <a:p>
            <a:endParaRPr lang="en-US" dirty="0"/>
          </a:p>
        </p:txBody>
      </p:sp>
    </p:spTree>
    <p:extLst>
      <p:ext uri="{BB962C8B-B14F-4D97-AF65-F5344CB8AC3E}">
        <p14:creationId xmlns:p14="http://schemas.microsoft.com/office/powerpoint/2010/main" val="29921177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620000" cy="1143000"/>
          </a:xfrm>
        </p:spPr>
        <p:txBody>
          <a:bodyPr/>
          <a:lstStyle/>
          <a:p>
            <a:pPr algn="ctr"/>
            <a:r>
              <a:rPr lang="en-US" sz="3600" dirty="0"/>
              <a:t>“Roll Out” / Implementation</a:t>
            </a:r>
            <a:br>
              <a:rPr lang="en-US" sz="3600" dirty="0"/>
            </a:br>
            <a:r>
              <a:rPr lang="en-US" sz="3600" u="sng" dirty="0">
                <a:solidFill>
                  <a:srgbClr val="FF0000"/>
                </a:solidFill>
              </a:rPr>
              <a:t>New VAO CAFOs</a:t>
            </a:r>
            <a:endParaRPr lang="en-US" sz="3600" dirty="0"/>
          </a:p>
        </p:txBody>
      </p:sp>
      <p:sp>
        <p:nvSpPr>
          <p:cNvPr id="3" name="Content Placeholder 2"/>
          <p:cNvSpPr>
            <a:spLocks noGrp="1"/>
          </p:cNvSpPr>
          <p:nvPr>
            <p:ph idx="1"/>
          </p:nvPr>
        </p:nvSpPr>
        <p:spPr/>
        <p:txBody>
          <a:bodyPr/>
          <a:lstStyle/>
          <a:p>
            <a:pPr marL="114300" indent="0">
              <a:buNone/>
            </a:pPr>
            <a:r>
              <a:rPr lang="en-US" dirty="0"/>
              <a:t>If a newly defined Voluntary Animal Operation (VAO) CAFO, Once the operation is confirmed to be a CAFO, using the NEW Standard Animal Weights, that CAFO will have up to 2 crop years to have an approved NMP and CAFO permit.</a:t>
            </a:r>
          </a:p>
          <a:p>
            <a:pPr lvl="3"/>
            <a:r>
              <a:rPr lang="en-US" dirty="0"/>
              <a:t>The newly defined CAFO will be required to have an approved CAFO permit by the time that the new animal weights become effective (October 1, 2019).  This requirement will necessitate that the newly defined CAFO submit an administratively complete CAFO permit application by April 1, 2019.  </a:t>
            </a:r>
          </a:p>
          <a:p>
            <a:pPr lvl="3"/>
            <a:r>
              <a:rPr lang="en-US" dirty="0"/>
              <a:t>Note this is a 2 year roll out from when SCC approves weights until plan should be submitted for review and 2 1/2 years from when the revised weights were approved by the SCC until the NMP must be approved.</a:t>
            </a:r>
          </a:p>
          <a:p>
            <a:endParaRPr lang="en-US" dirty="0"/>
          </a:p>
        </p:txBody>
      </p:sp>
    </p:spTree>
    <p:extLst>
      <p:ext uri="{BB962C8B-B14F-4D97-AF65-F5344CB8AC3E}">
        <p14:creationId xmlns:p14="http://schemas.microsoft.com/office/powerpoint/2010/main" val="15735277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Questions</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574196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Regulations</a:t>
            </a:r>
          </a:p>
        </p:txBody>
      </p:sp>
      <p:sp>
        <p:nvSpPr>
          <p:cNvPr id="3" name="Content Placeholder 2"/>
          <p:cNvSpPr>
            <a:spLocks noGrp="1"/>
          </p:cNvSpPr>
          <p:nvPr>
            <p:ph idx="1"/>
          </p:nvPr>
        </p:nvSpPr>
        <p:spPr/>
        <p:txBody>
          <a:bodyPr>
            <a:normAutofit/>
          </a:bodyPr>
          <a:lstStyle/>
          <a:p>
            <a:pPr fontAlgn="base" hangingPunct="0"/>
            <a:r>
              <a:rPr lang="en-US" dirty="0"/>
              <a:t>83.262 (a) (1) (i) of the Act 38 regulations state:</a:t>
            </a:r>
          </a:p>
          <a:p>
            <a:pPr marL="457200" lvl="1" indent="0" fontAlgn="base" hangingPunct="0">
              <a:buNone/>
            </a:pPr>
            <a:r>
              <a:rPr lang="en-US" dirty="0"/>
              <a:t>	Compute the animal weight for the agricultural operation 	by multiplying the average number of animals on the 	agricultural operation by the </a:t>
            </a:r>
            <a:r>
              <a:rPr lang="en-US" i="1" u="sng" dirty="0">
                <a:solidFill>
                  <a:srgbClr val="0070C0"/>
                </a:solidFill>
              </a:rPr>
              <a:t>standard animal weight used </a:t>
            </a:r>
            <a:r>
              <a:rPr lang="en-US" dirty="0">
                <a:solidFill>
                  <a:srgbClr val="0070C0"/>
                </a:solidFill>
              </a:rPr>
              <a:t>	</a:t>
            </a:r>
            <a:r>
              <a:rPr lang="en-US" i="1" u="sng" dirty="0">
                <a:solidFill>
                  <a:srgbClr val="0070C0"/>
                </a:solidFill>
              </a:rPr>
              <a:t>by the livestock industry in this Commonwealth</a:t>
            </a:r>
            <a:r>
              <a:rPr lang="en-US" dirty="0"/>
              <a:t>. The standard 	weights contained in guidance published by the 	Commission may be used to meet this requirement. Other 	animal weights may be used in place of those in the 	Commission guidance, if there is sufficient documentation to 	support their use. For those animal types not included in the 	Commission guidance, the average animal weight for the 	operation shall be used for this calculation, taking into 	account, if applicable, the range of animal weights throughout 	the time the animals are on the operation.</a:t>
            </a:r>
          </a:p>
          <a:p>
            <a:endParaRPr lang="en-US" dirty="0"/>
          </a:p>
        </p:txBody>
      </p:sp>
    </p:spTree>
    <p:extLst>
      <p:ext uri="{BB962C8B-B14F-4D97-AF65-F5344CB8AC3E}">
        <p14:creationId xmlns:p14="http://schemas.microsoft.com/office/powerpoint/2010/main" val="940681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Public Comment</a:t>
            </a:r>
          </a:p>
        </p:txBody>
      </p:sp>
      <p:sp>
        <p:nvSpPr>
          <p:cNvPr id="3" name="Content Placeholder 2"/>
          <p:cNvSpPr>
            <a:spLocks noGrp="1"/>
          </p:cNvSpPr>
          <p:nvPr>
            <p:ph idx="1"/>
          </p:nvPr>
        </p:nvSpPr>
        <p:spPr/>
        <p:txBody>
          <a:bodyPr/>
          <a:lstStyle/>
          <a:p>
            <a:r>
              <a:rPr lang="en-US" dirty="0"/>
              <a:t>In September 2016, the SCC approved a 60-day public comment period on the draft standard animal weights and animal grouping.  </a:t>
            </a:r>
          </a:p>
          <a:p>
            <a:endParaRPr lang="en-US" dirty="0"/>
          </a:p>
          <a:p>
            <a:r>
              <a:rPr lang="en-US" dirty="0"/>
              <a:t>On October 28, 2016 SCC staff released the draft for public comment and also briefed the NMAB and the DEP AAB.  </a:t>
            </a:r>
          </a:p>
          <a:p>
            <a:endParaRPr lang="en-US" dirty="0"/>
          </a:p>
          <a:p>
            <a:r>
              <a:rPr lang="en-US" dirty="0"/>
              <a:t>The comment period ended December 30, 2016.</a:t>
            </a:r>
          </a:p>
          <a:p>
            <a:endParaRPr lang="en-US" dirty="0"/>
          </a:p>
        </p:txBody>
      </p:sp>
    </p:spTree>
    <p:extLst>
      <p:ext uri="{BB962C8B-B14F-4D97-AF65-F5344CB8AC3E}">
        <p14:creationId xmlns:p14="http://schemas.microsoft.com/office/powerpoint/2010/main" val="3345147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Public Comment</a:t>
            </a:r>
          </a:p>
        </p:txBody>
      </p:sp>
      <p:sp>
        <p:nvSpPr>
          <p:cNvPr id="3" name="Content Placeholder 2"/>
          <p:cNvSpPr>
            <a:spLocks noGrp="1"/>
          </p:cNvSpPr>
          <p:nvPr>
            <p:ph idx="1"/>
          </p:nvPr>
        </p:nvSpPr>
        <p:spPr/>
        <p:txBody>
          <a:bodyPr/>
          <a:lstStyle/>
          <a:p>
            <a:pPr fontAlgn="base" hangingPunct="0"/>
            <a:r>
              <a:rPr lang="en-US" dirty="0"/>
              <a:t>The public comment announcement asked for the following:</a:t>
            </a:r>
          </a:p>
          <a:p>
            <a:pPr marL="868680" lvl="1" indent="-457200" fontAlgn="base" hangingPunct="0">
              <a:buFont typeface="+mj-lt"/>
              <a:buAutoNum type="arabicPeriod"/>
            </a:pPr>
            <a:r>
              <a:rPr lang="en-US" dirty="0"/>
              <a:t>Comments on the draft weights.</a:t>
            </a:r>
          </a:p>
          <a:p>
            <a:pPr marL="868680" lvl="1" indent="-457200" fontAlgn="base" hangingPunct="0">
              <a:buFont typeface="+mj-lt"/>
              <a:buAutoNum type="arabicPeriod"/>
            </a:pPr>
            <a:r>
              <a:rPr lang="en-US" dirty="0"/>
              <a:t>Comments on the animal grouping.</a:t>
            </a:r>
          </a:p>
          <a:p>
            <a:pPr marL="868680" lvl="1" indent="-457200" fontAlgn="base" hangingPunct="0">
              <a:buFont typeface="+mj-lt"/>
              <a:buAutoNum type="arabicPeriod"/>
            </a:pPr>
            <a:r>
              <a:rPr lang="en-US" dirty="0"/>
              <a:t>When should the changes become effective?</a:t>
            </a:r>
          </a:p>
          <a:p>
            <a:pPr marL="868680" lvl="1" indent="-457200" fontAlgn="base" hangingPunct="0">
              <a:buFont typeface="+mj-lt"/>
              <a:buAutoNum type="arabicPeriod"/>
            </a:pPr>
            <a:r>
              <a:rPr lang="en-US" dirty="0"/>
              <a:t>How will the new animal weights be brought into existing Nutrient Management Plans (NMPs)?</a:t>
            </a:r>
          </a:p>
          <a:p>
            <a:pPr marL="868680" lvl="1" indent="-457200" fontAlgn="base" hangingPunct="0">
              <a:buFont typeface="+mj-lt"/>
              <a:buAutoNum type="arabicPeriod"/>
            </a:pPr>
            <a:r>
              <a:rPr lang="en-US" dirty="0"/>
              <a:t>How will the new animal weights be brought into existing Concentrated Animal Operation (CAO) / Concentrated Animal Feeding Operation (CAFO) calculations that show someone is not a CAO / CAFO?</a:t>
            </a:r>
          </a:p>
          <a:p>
            <a:pPr marL="868680" lvl="1" indent="-457200" fontAlgn="base" hangingPunct="0">
              <a:buFont typeface="+mj-lt"/>
              <a:buAutoNum type="arabicPeriod"/>
            </a:pPr>
            <a:r>
              <a:rPr lang="en-US" dirty="0"/>
              <a:t>How will these new weights and agronomy facts 54 be “rolled out”?</a:t>
            </a:r>
          </a:p>
          <a:p>
            <a:endParaRPr lang="en-US" dirty="0"/>
          </a:p>
        </p:txBody>
      </p:sp>
    </p:spTree>
    <p:extLst>
      <p:ext uri="{BB962C8B-B14F-4D97-AF65-F5344CB8AC3E}">
        <p14:creationId xmlns:p14="http://schemas.microsoft.com/office/powerpoint/2010/main" val="1311147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Public Comment</a:t>
            </a:r>
          </a:p>
        </p:txBody>
      </p:sp>
      <p:sp>
        <p:nvSpPr>
          <p:cNvPr id="3" name="Content Placeholder 2"/>
          <p:cNvSpPr>
            <a:spLocks noGrp="1"/>
          </p:cNvSpPr>
          <p:nvPr>
            <p:ph idx="1"/>
          </p:nvPr>
        </p:nvSpPr>
        <p:spPr/>
        <p:txBody>
          <a:bodyPr/>
          <a:lstStyle/>
          <a:p>
            <a:r>
              <a:rPr lang="en-US" dirty="0"/>
              <a:t>The SCC received 84 comments from 25 commentators.  </a:t>
            </a:r>
          </a:p>
          <a:p>
            <a:endParaRPr lang="en-US" dirty="0"/>
          </a:p>
          <a:p>
            <a:r>
              <a:rPr lang="en-US" dirty="0"/>
              <a:t>Based off the comments received, we asked the PSU species specialists to review the draft again and make final adjustments.  </a:t>
            </a:r>
          </a:p>
          <a:p>
            <a:endParaRPr lang="en-US" dirty="0"/>
          </a:p>
          <a:p>
            <a:r>
              <a:rPr lang="en-US" dirty="0"/>
              <a:t>Changed have occurred.</a:t>
            </a:r>
          </a:p>
          <a:p>
            <a:endParaRPr lang="en-US" dirty="0"/>
          </a:p>
        </p:txBody>
      </p:sp>
    </p:spTree>
    <p:extLst>
      <p:ext uri="{BB962C8B-B14F-4D97-AF65-F5344CB8AC3E}">
        <p14:creationId xmlns:p14="http://schemas.microsoft.com/office/powerpoint/2010/main" val="310806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563562"/>
          </a:xfrm>
        </p:spPr>
        <p:txBody>
          <a:bodyPr/>
          <a:lstStyle/>
          <a:p>
            <a:r>
              <a:rPr lang="en-US" dirty="0"/>
              <a:t>Proposed Dairy</a:t>
            </a:r>
            <a:br>
              <a:rPr lang="en-US" dirty="0"/>
            </a:br>
            <a:r>
              <a:rPr lang="en-US" dirty="0"/>
              <a:t>	- </a:t>
            </a:r>
            <a:r>
              <a:rPr lang="en-US" sz="2400" b="1" i="1" u="sng" dirty="0"/>
              <a:t>Significant</a:t>
            </a:r>
            <a:r>
              <a:rPr lang="en-US" sz="2400" dirty="0"/>
              <a:t> change, compared to 2010 version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82673780"/>
              </p:ext>
            </p:extLst>
          </p:nvPr>
        </p:nvGraphicFramePr>
        <p:xfrm>
          <a:off x="380999" y="1676402"/>
          <a:ext cx="6931026" cy="4724391"/>
        </p:xfrm>
        <a:graphic>
          <a:graphicData uri="http://schemas.openxmlformats.org/drawingml/2006/table">
            <a:tbl>
              <a:tblPr firstRow="1" firstCol="1" bandRow="1">
                <a:tableStyleId>{5C22544A-7EE6-4342-B048-85BDC9FD1C3A}</a:tableStyleId>
              </a:tblPr>
              <a:tblGrid>
                <a:gridCol w="3465513">
                  <a:extLst>
                    <a:ext uri="{9D8B030D-6E8A-4147-A177-3AD203B41FA5}">
                      <a16:colId xmlns:a16="http://schemas.microsoft.com/office/drawing/2014/main" val="2968236946"/>
                    </a:ext>
                  </a:extLst>
                </a:gridCol>
                <a:gridCol w="3465513">
                  <a:extLst>
                    <a:ext uri="{9D8B030D-6E8A-4147-A177-3AD203B41FA5}">
                      <a16:colId xmlns:a16="http://schemas.microsoft.com/office/drawing/2014/main" val="344822521"/>
                    </a:ext>
                  </a:extLst>
                </a:gridCol>
              </a:tblGrid>
              <a:tr h="539399">
                <a:tc>
                  <a:txBody>
                    <a:bodyPr/>
                    <a:lstStyle/>
                    <a:p>
                      <a:pPr marL="0" marR="0" algn="ctr">
                        <a:lnSpc>
                          <a:spcPct val="115000"/>
                        </a:lnSpc>
                        <a:spcBef>
                          <a:spcPts val="0"/>
                        </a:spcBef>
                        <a:spcAft>
                          <a:spcPts val="0"/>
                        </a:spcAft>
                      </a:pPr>
                      <a:r>
                        <a:rPr lang="en-US" sz="1200" dirty="0">
                          <a:effectLst/>
                        </a:rPr>
                        <a:t>Type of Animal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200" dirty="0">
                          <a:effectLst/>
                        </a:rPr>
                        <a:t>Standard Weight (lbs.) during Production (range)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36959612"/>
                  </a:ext>
                </a:extLst>
              </a:tr>
              <a:tr h="261562">
                <a:tc>
                  <a:txBody>
                    <a:bodyPr/>
                    <a:lstStyle/>
                    <a:p>
                      <a:pPr marL="0" marR="0" algn="l">
                        <a:lnSpc>
                          <a:spcPct val="115000"/>
                        </a:lnSpc>
                        <a:spcBef>
                          <a:spcPts val="0"/>
                        </a:spcBef>
                        <a:spcAft>
                          <a:spcPts val="0"/>
                        </a:spcAft>
                      </a:pPr>
                      <a:r>
                        <a:rPr lang="en-US" sz="1200" dirty="0">
                          <a:effectLst/>
                        </a:rPr>
                        <a:t>Dairy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6967688"/>
                  </a:ext>
                </a:extLst>
              </a:tr>
              <a:tr h="261562">
                <a:tc>
                  <a:txBody>
                    <a:bodyPr/>
                    <a:lstStyle/>
                    <a:p>
                      <a:pPr marL="0" marR="0" algn="l">
                        <a:lnSpc>
                          <a:spcPct val="115000"/>
                        </a:lnSpc>
                        <a:spcBef>
                          <a:spcPts val="0"/>
                        </a:spcBef>
                        <a:spcAft>
                          <a:spcPts val="0"/>
                        </a:spcAft>
                      </a:pPr>
                      <a:r>
                        <a:rPr lang="en-US" sz="1200" dirty="0">
                          <a:solidFill>
                            <a:srgbClr val="FF0000"/>
                          </a:solidFill>
                          <a:effectLst/>
                        </a:rPr>
                        <a:t>Holstein/Brown Swiss</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01500215"/>
                  </a:ext>
                </a:extLst>
              </a:tr>
              <a:tr h="261562">
                <a:tc>
                  <a:txBody>
                    <a:bodyPr/>
                    <a:lstStyle/>
                    <a:p>
                      <a:pPr marL="0" marR="0" algn="l">
                        <a:lnSpc>
                          <a:spcPct val="115000"/>
                        </a:lnSpc>
                        <a:spcBef>
                          <a:spcPts val="0"/>
                        </a:spcBef>
                        <a:spcAft>
                          <a:spcPts val="0"/>
                        </a:spcAft>
                      </a:pPr>
                      <a:r>
                        <a:rPr lang="en-US" sz="1200" dirty="0">
                          <a:effectLst/>
                        </a:rPr>
                        <a:t>  Cow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lnSpc>
                          <a:spcPct val="115000"/>
                        </a:lnSpc>
                        <a:spcBef>
                          <a:spcPts val="0"/>
                        </a:spcBef>
                        <a:spcAft>
                          <a:spcPts val="0"/>
                        </a:spcAft>
                      </a:pPr>
                      <a:r>
                        <a:rPr lang="en-US" sz="1200" strike="sngStrike" dirty="0">
                          <a:effectLst/>
                        </a:rPr>
                        <a:t>1,300</a:t>
                      </a:r>
                      <a:r>
                        <a:rPr lang="en-US" sz="1200" u="sng" dirty="0">
                          <a:solidFill>
                            <a:srgbClr val="FF0000"/>
                          </a:solidFill>
                          <a:effectLst/>
                        </a:rPr>
                        <a:t>1450</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71070050"/>
                  </a:ext>
                </a:extLst>
              </a:tr>
              <a:tr h="261562">
                <a:tc>
                  <a:txBody>
                    <a:bodyPr/>
                    <a:lstStyle/>
                    <a:p>
                      <a:pPr marL="0" marR="0" algn="l">
                        <a:lnSpc>
                          <a:spcPct val="115000"/>
                        </a:lnSpc>
                        <a:spcBef>
                          <a:spcPts val="0"/>
                        </a:spcBef>
                        <a:spcAft>
                          <a:spcPts val="0"/>
                        </a:spcAft>
                      </a:pPr>
                      <a:r>
                        <a:rPr lang="en-US" sz="1200" dirty="0">
                          <a:effectLst/>
                        </a:rPr>
                        <a:t>  Heifer: 1–2 yr.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lnSpc>
                          <a:spcPct val="115000"/>
                        </a:lnSpc>
                        <a:spcBef>
                          <a:spcPts val="0"/>
                        </a:spcBef>
                        <a:spcAft>
                          <a:spcPts val="0"/>
                        </a:spcAft>
                      </a:pPr>
                      <a:r>
                        <a:rPr lang="en-US" sz="1200" strike="sngStrike" dirty="0">
                          <a:effectLst/>
                        </a:rPr>
                        <a:t>900 </a:t>
                      </a:r>
                      <a:r>
                        <a:rPr lang="en-US" sz="1200" u="sng" dirty="0">
                          <a:solidFill>
                            <a:srgbClr val="FF0000"/>
                          </a:solidFill>
                          <a:effectLst/>
                        </a:rPr>
                        <a:t>1000 </a:t>
                      </a:r>
                      <a:r>
                        <a:rPr lang="en-US" sz="1200" dirty="0">
                          <a:effectLst/>
                        </a:rPr>
                        <a:t>(</a:t>
                      </a:r>
                      <a:r>
                        <a:rPr lang="en-US" sz="1200" strike="sngStrike" dirty="0">
                          <a:effectLst/>
                        </a:rPr>
                        <a:t>650–1,150 </a:t>
                      </a:r>
                      <a:r>
                        <a:rPr lang="en-US" sz="1200" u="sng" dirty="0">
                          <a:solidFill>
                            <a:srgbClr val="FF0000"/>
                          </a:solidFill>
                          <a:effectLst/>
                        </a:rPr>
                        <a:t>750 – 1250</a:t>
                      </a:r>
                      <a:r>
                        <a:rPr lang="en-US" sz="12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70999217"/>
                  </a:ext>
                </a:extLst>
              </a:tr>
              <a:tr h="261562">
                <a:tc>
                  <a:txBody>
                    <a:bodyPr/>
                    <a:lstStyle/>
                    <a:p>
                      <a:pPr marL="0" marR="0" algn="l">
                        <a:lnSpc>
                          <a:spcPct val="115000"/>
                        </a:lnSpc>
                        <a:spcBef>
                          <a:spcPts val="0"/>
                        </a:spcBef>
                        <a:spcAft>
                          <a:spcPts val="0"/>
                        </a:spcAft>
                      </a:pPr>
                      <a:r>
                        <a:rPr lang="en-US" sz="1200" dirty="0">
                          <a:effectLst/>
                        </a:rPr>
                        <a:t>  Calf: 0–1 yr.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lnSpc>
                          <a:spcPct val="115000"/>
                        </a:lnSpc>
                        <a:spcBef>
                          <a:spcPts val="0"/>
                        </a:spcBef>
                        <a:spcAft>
                          <a:spcPts val="0"/>
                        </a:spcAft>
                      </a:pPr>
                      <a:r>
                        <a:rPr lang="en-US" sz="1200" strike="sngStrike" dirty="0">
                          <a:effectLst/>
                        </a:rPr>
                        <a:t>375 </a:t>
                      </a:r>
                      <a:r>
                        <a:rPr lang="en-US" sz="1200" u="sng" dirty="0">
                          <a:solidFill>
                            <a:srgbClr val="FF0000"/>
                          </a:solidFill>
                          <a:effectLst/>
                        </a:rPr>
                        <a:t>420</a:t>
                      </a:r>
                      <a:r>
                        <a:rPr lang="en-US" sz="1200" u="sng" dirty="0">
                          <a:effectLst/>
                        </a:rPr>
                        <a:t> </a:t>
                      </a:r>
                      <a:r>
                        <a:rPr lang="en-US" sz="1200" dirty="0">
                          <a:effectLst/>
                        </a:rPr>
                        <a:t>(</a:t>
                      </a:r>
                      <a:r>
                        <a:rPr lang="en-US" sz="1200" strike="sngStrike" dirty="0">
                          <a:effectLst/>
                        </a:rPr>
                        <a:t>100–650 </a:t>
                      </a:r>
                      <a:r>
                        <a:rPr lang="en-US" sz="1200" u="sng" dirty="0">
                          <a:solidFill>
                            <a:srgbClr val="FF0000"/>
                          </a:solidFill>
                          <a:effectLst/>
                        </a:rPr>
                        <a:t>90 – 750</a:t>
                      </a:r>
                      <a:r>
                        <a:rPr lang="en-US" sz="12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13567246"/>
                  </a:ext>
                </a:extLst>
              </a:tr>
              <a:tr h="261562">
                <a:tc>
                  <a:txBody>
                    <a:bodyPr/>
                    <a:lstStyle/>
                    <a:p>
                      <a:pPr marL="0" marR="0" algn="l">
                        <a:lnSpc>
                          <a:spcPct val="115000"/>
                        </a:lnSpc>
                        <a:spcBef>
                          <a:spcPts val="0"/>
                        </a:spcBef>
                        <a:spcAft>
                          <a:spcPts val="0"/>
                        </a:spcAft>
                      </a:pPr>
                      <a:r>
                        <a:rPr lang="en-US" sz="1200" dirty="0">
                          <a:effectLst/>
                        </a:rPr>
                        <a:t>  Bull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lnSpc>
                          <a:spcPct val="115000"/>
                        </a:lnSpc>
                        <a:spcBef>
                          <a:spcPts val="0"/>
                        </a:spcBef>
                        <a:spcAft>
                          <a:spcPts val="0"/>
                        </a:spcAft>
                      </a:pPr>
                      <a:r>
                        <a:rPr lang="en-US" sz="1200" strike="sngStrike" dirty="0">
                          <a:effectLst/>
                        </a:rPr>
                        <a:t>1,500 </a:t>
                      </a:r>
                      <a:r>
                        <a:rPr lang="en-US" sz="1200" u="sng" dirty="0">
                          <a:solidFill>
                            <a:srgbClr val="FF0000"/>
                          </a:solidFill>
                          <a:effectLst/>
                        </a:rPr>
                        <a:t>1700</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59414455"/>
                  </a:ext>
                </a:extLst>
              </a:tr>
              <a:tr h="261562">
                <a:tc>
                  <a:txBody>
                    <a:bodyPr/>
                    <a:lstStyle/>
                    <a:p>
                      <a:pPr marL="0" marR="0" algn="l">
                        <a:lnSpc>
                          <a:spcPct val="115000"/>
                        </a:lnSpc>
                        <a:spcBef>
                          <a:spcPts val="0"/>
                        </a:spcBef>
                        <a:spcAft>
                          <a:spcPts val="0"/>
                        </a:spcAft>
                      </a:pPr>
                      <a:r>
                        <a:rPr lang="en-US" sz="1200" dirty="0">
                          <a:solidFill>
                            <a:srgbClr val="FF0000"/>
                          </a:solidFill>
                          <a:effectLst/>
                        </a:rPr>
                        <a:t>Guernsey/Ayrshire</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92066286"/>
                  </a:ext>
                </a:extLst>
              </a:tr>
              <a:tr h="261562">
                <a:tc>
                  <a:txBody>
                    <a:bodyPr/>
                    <a:lstStyle/>
                    <a:p>
                      <a:pPr marL="0" marR="0" algn="l">
                        <a:lnSpc>
                          <a:spcPct val="115000"/>
                        </a:lnSpc>
                        <a:spcBef>
                          <a:spcPts val="0"/>
                        </a:spcBef>
                        <a:spcAft>
                          <a:spcPts val="0"/>
                        </a:spcAft>
                      </a:pPr>
                      <a:r>
                        <a:rPr lang="en-US" sz="1200" dirty="0">
                          <a:effectLst/>
                        </a:rPr>
                        <a:t>  Cow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lnSpc>
                          <a:spcPct val="115000"/>
                        </a:lnSpc>
                        <a:spcBef>
                          <a:spcPts val="0"/>
                        </a:spcBef>
                        <a:spcAft>
                          <a:spcPts val="0"/>
                        </a:spcAft>
                      </a:pPr>
                      <a:r>
                        <a:rPr lang="en-US" sz="1200" strike="sngStrike" dirty="0">
                          <a:effectLst/>
                        </a:rPr>
                        <a:t>1,100 </a:t>
                      </a:r>
                      <a:r>
                        <a:rPr lang="en-US" sz="1200" u="sng" dirty="0">
                          <a:solidFill>
                            <a:srgbClr val="FF0000"/>
                          </a:solidFill>
                          <a:effectLst/>
                        </a:rPr>
                        <a:t>1200</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38990257"/>
                  </a:ext>
                </a:extLst>
              </a:tr>
              <a:tr h="261562">
                <a:tc>
                  <a:txBody>
                    <a:bodyPr/>
                    <a:lstStyle/>
                    <a:p>
                      <a:pPr marL="0" marR="0" algn="l">
                        <a:lnSpc>
                          <a:spcPct val="115000"/>
                        </a:lnSpc>
                        <a:spcBef>
                          <a:spcPts val="0"/>
                        </a:spcBef>
                        <a:spcAft>
                          <a:spcPts val="0"/>
                        </a:spcAft>
                      </a:pPr>
                      <a:r>
                        <a:rPr lang="en-US" sz="1200" dirty="0">
                          <a:effectLst/>
                        </a:rPr>
                        <a:t>  Heifer: 1–2 yr.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lnSpc>
                          <a:spcPct val="115000"/>
                        </a:lnSpc>
                        <a:spcBef>
                          <a:spcPts val="0"/>
                        </a:spcBef>
                        <a:spcAft>
                          <a:spcPts val="0"/>
                        </a:spcAft>
                      </a:pPr>
                      <a:r>
                        <a:rPr lang="en-US" sz="1200" strike="sngStrike" dirty="0">
                          <a:effectLst/>
                        </a:rPr>
                        <a:t>800 </a:t>
                      </a:r>
                      <a:r>
                        <a:rPr lang="en-US" sz="1200" u="sng" dirty="0">
                          <a:solidFill>
                            <a:srgbClr val="FF0000"/>
                          </a:solidFill>
                          <a:effectLst/>
                        </a:rPr>
                        <a:t>865</a:t>
                      </a:r>
                      <a:r>
                        <a:rPr lang="en-US" sz="1200" u="sng" dirty="0">
                          <a:effectLst/>
                        </a:rPr>
                        <a:t> </a:t>
                      </a:r>
                      <a:r>
                        <a:rPr lang="en-US" sz="1200" dirty="0">
                          <a:effectLst/>
                        </a:rPr>
                        <a:t>(</a:t>
                      </a:r>
                      <a:r>
                        <a:rPr lang="en-US" sz="1200" strike="sngStrike" dirty="0">
                          <a:effectLst/>
                        </a:rPr>
                        <a:t>575–1,025 </a:t>
                      </a:r>
                      <a:r>
                        <a:rPr lang="en-US" sz="1200" u="sng" dirty="0">
                          <a:solidFill>
                            <a:srgbClr val="FF0000"/>
                          </a:solidFill>
                          <a:effectLst/>
                        </a:rPr>
                        <a:t>630 – 1100</a:t>
                      </a:r>
                      <a:r>
                        <a:rPr lang="en-US" sz="12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26327055"/>
                  </a:ext>
                </a:extLst>
              </a:tr>
              <a:tr h="261562">
                <a:tc>
                  <a:txBody>
                    <a:bodyPr/>
                    <a:lstStyle/>
                    <a:p>
                      <a:pPr marL="0" marR="0" algn="l">
                        <a:lnSpc>
                          <a:spcPct val="115000"/>
                        </a:lnSpc>
                        <a:spcBef>
                          <a:spcPts val="0"/>
                        </a:spcBef>
                        <a:spcAft>
                          <a:spcPts val="0"/>
                        </a:spcAft>
                      </a:pPr>
                      <a:r>
                        <a:rPr lang="en-US" sz="1200" dirty="0">
                          <a:effectLst/>
                        </a:rPr>
                        <a:t>  Calf: 0–1 yr.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lnSpc>
                          <a:spcPct val="115000"/>
                        </a:lnSpc>
                        <a:spcBef>
                          <a:spcPts val="0"/>
                        </a:spcBef>
                        <a:spcAft>
                          <a:spcPts val="0"/>
                        </a:spcAft>
                      </a:pPr>
                      <a:r>
                        <a:rPr lang="en-US" sz="1200" strike="sngStrike" dirty="0">
                          <a:effectLst/>
                        </a:rPr>
                        <a:t>338 </a:t>
                      </a:r>
                      <a:r>
                        <a:rPr lang="en-US" sz="1200" u="sng" dirty="0">
                          <a:solidFill>
                            <a:srgbClr val="FF0000"/>
                          </a:solidFill>
                          <a:effectLst/>
                        </a:rPr>
                        <a:t>350</a:t>
                      </a:r>
                      <a:r>
                        <a:rPr lang="en-US" sz="1200" u="sng" dirty="0">
                          <a:effectLst/>
                        </a:rPr>
                        <a:t> </a:t>
                      </a:r>
                      <a:r>
                        <a:rPr lang="en-US" sz="1200" dirty="0">
                          <a:effectLst/>
                        </a:rPr>
                        <a:t>(</a:t>
                      </a:r>
                      <a:r>
                        <a:rPr lang="en-US" sz="1200" strike="sngStrike" dirty="0">
                          <a:effectLst/>
                        </a:rPr>
                        <a:t>100–575 </a:t>
                      </a:r>
                      <a:r>
                        <a:rPr lang="en-US" sz="1200" u="sng" dirty="0">
                          <a:solidFill>
                            <a:srgbClr val="FF0000"/>
                          </a:solidFill>
                          <a:effectLst/>
                        </a:rPr>
                        <a:t>70 – 630</a:t>
                      </a:r>
                      <a:r>
                        <a:rPr lang="en-US" sz="12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61571774"/>
                  </a:ext>
                </a:extLst>
              </a:tr>
              <a:tr h="261562">
                <a:tc>
                  <a:txBody>
                    <a:bodyPr/>
                    <a:lstStyle/>
                    <a:p>
                      <a:pPr marL="0" marR="0" algn="l">
                        <a:lnSpc>
                          <a:spcPct val="115000"/>
                        </a:lnSpc>
                        <a:spcBef>
                          <a:spcPts val="0"/>
                        </a:spcBef>
                        <a:spcAft>
                          <a:spcPts val="0"/>
                        </a:spcAft>
                      </a:pPr>
                      <a:r>
                        <a:rPr lang="en-US" sz="1200" dirty="0">
                          <a:effectLst/>
                        </a:rPr>
                        <a:t>  Bull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lnSpc>
                          <a:spcPct val="115000"/>
                        </a:lnSpc>
                        <a:spcBef>
                          <a:spcPts val="0"/>
                        </a:spcBef>
                        <a:spcAft>
                          <a:spcPts val="0"/>
                        </a:spcAft>
                      </a:pPr>
                      <a:r>
                        <a:rPr lang="en-US" sz="1200" strike="sngStrike" dirty="0">
                          <a:effectLst/>
                        </a:rPr>
                        <a:t>1,250 </a:t>
                      </a:r>
                      <a:r>
                        <a:rPr lang="en-US" sz="1200" u="sng" dirty="0">
                          <a:solidFill>
                            <a:srgbClr val="FF0000"/>
                          </a:solidFill>
                          <a:effectLst/>
                        </a:rPr>
                        <a:t>1600</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77099923"/>
                  </a:ext>
                </a:extLst>
              </a:tr>
              <a:tr h="261562">
                <a:tc>
                  <a:txBody>
                    <a:bodyPr/>
                    <a:lstStyle/>
                    <a:p>
                      <a:pPr marL="0" marR="0" algn="l">
                        <a:lnSpc>
                          <a:spcPct val="115000"/>
                        </a:lnSpc>
                        <a:spcBef>
                          <a:spcPts val="0"/>
                        </a:spcBef>
                        <a:spcAft>
                          <a:spcPts val="0"/>
                        </a:spcAft>
                      </a:pPr>
                      <a:r>
                        <a:rPr lang="en-US" sz="1200" dirty="0">
                          <a:effectLst/>
                        </a:rPr>
                        <a:t>Jersey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06490989"/>
                  </a:ext>
                </a:extLst>
              </a:tr>
              <a:tr h="261562">
                <a:tc>
                  <a:txBody>
                    <a:bodyPr/>
                    <a:lstStyle/>
                    <a:p>
                      <a:pPr marL="0" marR="0" algn="l">
                        <a:lnSpc>
                          <a:spcPct val="115000"/>
                        </a:lnSpc>
                        <a:spcBef>
                          <a:spcPts val="0"/>
                        </a:spcBef>
                        <a:spcAft>
                          <a:spcPts val="0"/>
                        </a:spcAft>
                      </a:pPr>
                      <a:r>
                        <a:rPr lang="en-US" sz="1200" dirty="0">
                          <a:effectLst/>
                        </a:rPr>
                        <a:t>  Cow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lnSpc>
                          <a:spcPct val="115000"/>
                        </a:lnSpc>
                        <a:spcBef>
                          <a:spcPts val="0"/>
                        </a:spcBef>
                        <a:spcAft>
                          <a:spcPts val="0"/>
                        </a:spcAft>
                      </a:pPr>
                      <a:r>
                        <a:rPr lang="en-US" sz="1200" strike="sngStrike" dirty="0">
                          <a:effectLst/>
                        </a:rPr>
                        <a:t>900 </a:t>
                      </a:r>
                      <a:r>
                        <a:rPr lang="en-US" sz="1200" u="sng" dirty="0">
                          <a:solidFill>
                            <a:srgbClr val="FF0000"/>
                          </a:solidFill>
                          <a:effectLst/>
                        </a:rPr>
                        <a:t>1000</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91517088"/>
                  </a:ext>
                </a:extLst>
              </a:tr>
              <a:tr h="261562">
                <a:tc>
                  <a:txBody>
                    <a:bodyPr/>
                    <a:lstStyle/>
                    <a:p>
                      <a:pPr marL="0" marR="0" algn="l">
                        <a:lnSpc>
                          <a:spcPct val="115000"/>
                        </a:lnSpc>
                        <a:spcBef>
                          <a:spcPts val="0"/>
                        </a:spcBef>
                        <a:spcAft>
                          <a:spcPts val="0"/>
                        </a:spcAft>
                      </a:pPr>
                      <a:r>
                        <a:rPr lang="en-US" sz="1200" dirty="0">
                          <a:effectLst/>
                        </a:rPr>
                        <a:t>  Heifer: 1–2 yr.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lnSpc>
                          <a:spcPct val="115000"/>
                        </a:lnSpc>
                        <a:spcBef>
                          <a:spcPts val="0"/>
                        </a:spcBef>
                        <a:spcAft>
                          <a:spcPts val="0"/>
                        </a:spcAft>
                      </a:pPr>
                      <a:r>
                        <a:rPr lang="en-US" sz="1200" strike="sngStrike" dirty="0">
                          <a:effectLst/>
                        </a:rPr>
                        <a:t>600 </a:t>
                      </a:r>
                      <a:r>
                        <a:rPr lang="en-US" sz="1200" u="sng" dirty="0">
                          <a:solidFill>
                            <a:srgbClr val="FF0000"/>
                          </a:solidFill>
                          <a:effectLst/>
                        </a:rPr>
                        <a:t>675</a:t>
                      </a:r>
                      <a:r>
                        <a:rPr lang="en-US" sz="1200" u="sng" dirty="0">
                          <a:effectLst/>
                        </a:rPr>
                        <a:t> </a:t>
                      </a:r>
                      <a:r>
                        <a:rPr lang="en-US" sz="1200" dirty="0">
                          <a:effectLst/>
                        </a:rPr>
                        <a:t>(</a:t>
                      </a:r>
                      <a:r>
                        <a:rPr lang="en-US" sz="1200" strike="sngStrike" dirty="0">
                          <a:effectLst/>
                        </a:rPr>
                        <a:t>400–800 </a:t>
                      </a:r>
                      <a:r>
                        <a:rPr lang="en-US" sz="1200" u="sng" dirty="0">
                          <a:solidFill>
                            <a:srgbClr val="FF0000"/>
                          </a:solidFill>
                          <a:effectLst/>
                        </a:rPr>
                        <a:t>500 – 850</a:t>
                      </a:r>
                      <a:r>
                        <a:rPr lang="en-US" sz="12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89716782"/>
                  </a:ext>
                </a:extLst>
              </a:tr>
              <a:tr h="261562">
                <a:tc>
                  <a:txBody>
                    <a:bodyPr/>
                    <a:lstStyle/>
                    <a:p>
                      <a:pPr marL="0" marR="0" algn="l">
                        <a:lnSpc>
                          <a:spcPct val="115000"/>
                        </a:lnSpc>
                        <a:spcBef>
                          <a:spcPts val="0"/>
                        </a:spcBef>
                        <a:spcAft>
                          <a:spcPts val="0"/>
                        </a:spcAft>
                      </a:pPr>
                      <a:r>
                        <a:rPr lang="en-US" sz="1200" dirty="0">
                          <a:effectLst/>
                        </a:rPr>
                        <a:t>  Calf: 0–1 yr.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lnSpc>
                          <a:spcPct val="115000"/>
                        </a:lnSpc>
                        <a:spcBef>
                          <a:spcPts val="0"/>
                        </a:spcBef>
                        <a:spcAft>
                          <a:spcPts val="0"/>
                        </a:spcAft>
                      </a:pPr>
                      <a:r>
                        <a:rPr lang="en-US" sz="1200" dirty="0">
                          <a:effectLst/>
                        </a:rPr>
                        <a:t>225 (</a:t>
                      </a:r>
                      <a:r>
                        <a:rPr lang="en-US" sz="1200" dirty="0">
                          <a:solidFill>
                            <a:srgbClr val="FF0000"/>
                          </a:solidFill>
                          <a:effectLst/>
                        </a:rPr>
                        <a:t>50</a:t>
                      </a:r>
                      <a:r>
                        <a:rPr lang="en-US" sz="1200" u="sng" dirty="0">
                          <a:solidFill>
                            <a:srgbClr val="FF0000"/>
                          </a:solidFill>
                          <a:effectLst/>
                        </a:rPr>
                        <a:t> </a:t>
                      </a:r>
                      <a:r>
                        <a:rPr lang="en-US" sz="1200" u="sng" dirty="0">
                          <a:effectLst/>
                        </a:rPr>
                        <a:t>– </a:t>
                      </a:r>
                      <a:r>
                        <a:rPr lang="en-US" sz="1200" strike="sngStrike" dirty="0">
                          <a:effectLst/>
                        </a:rPr>
                        <a:t>–400</a:t>
                      </a:r>
                      <a:r>
                        <a:rPr lang="en-US" sz="1200" u="sng" dirty="0">
                          <a:solidFill>
                            <a:srgbClr val="FF0000"/>
                          </a:solidFill>
                          <a:effectLst/>
                        </a:rPr>
                        <a:t>500</a:t>
                      </a:r>
                      <a:r>
                        <a:rPr lang="en-US" sz="12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75708455"/>
                  </a:ext>
                </a:extLst>
              </a:tr>
              <a:tr h="261562">
                <a:tc>
                  <a:txBody>
                    <a:bodyPr/>
                    <a:lstStyle/>
                    <a:p>
                      <a:pPr marL="0" marR="0" algn="l">
                        <a:lnSpc>
                          <a:spcPct val="115000"/>
                        </a:lnSpc>
                        <a:spcBef>
                          <a:spcPts val="0"/>
                        </a:spcBef>
                        <a:spcAft>
                          <a:spcPts val="0"/>
                        </a:spcAft>
                      </a:pPr>
                      <a:r>
                        <a:rPr lang="en-US" sz="1200" dirty="0">
                          <a:effectLst/>
                        </a:rPr>
                        <a:t>  Bull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lnSpc>
                          <a:spcPct val="115000"/>
                        </a:lnSpc>
                        <a:spcBef>
                          <a:spcPts val="0"/>
                        </a:spcBef>
                        <a:spcAft>
                          <a:spcPts val="0"/>
                        </a:spcAft>
                      </a:pPr>
                      <a:r>
                        <a:rPr lang="en-US" sz="1200" strike="sngStrike" dirty="0">
                          <a:effectLst/>
                        </a:rPr>
                        <a:t>1,000 </a:t>
                      </a:r>
                      <a:r>
                        <a:rPr lang="en-US" sz="1200" u="sng" dirty="0">
                          <a:solidFill>
                            <a:srgbClr val="FF0000"/>
                          </a:solidFill>
                          <a:effectLst/>
                        </a:rPr>
                        <a:t>1200</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86684843"/>
                  </a:ext>
                </a:extLst>
              </a:tr>
            </a:tbl>
          </a:graphicData>
        </a:graphic>
      </p:graphicFrame>
    </p:spTree>
    <p:extLst>
      <p:ext uri="{BB962C8B-B14F-4D97-AF65-F5344CB8AC3E}">
        <p14:creationId xmlns:p14="http://schemas.microsoft.com/office/powerpoint/2010/main" val="1682044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Proposed Swine</a:t>
            </a:r>
            <a:br>
              <a:rPr lang="en-US" dirty="0"/>
            </a:br>
            <a:r>
              <a:rPr lang="en-US" dirty="0"/>
              <a:t>	- </a:t>
            </a:r>
            <a:r>
              <a:rPr lang="en-US" sz="2800" b="1" i="1" u="sng" dirty="0"/>
              <a:t>Slight</a:t>
            </a:r>
            <a:r>
              <a:rPr lang="en-US" sz="2800" dirty="0"/>
              <a:t> change, compared to 2010 version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11325005"/>
              </p:ext>
            </p:extLst>
          </p:nvPr>
        </p:nvGraphicFramePr>
        <p:xfrm>
          <a:off x="457201" y="2209800"/>
          <a:ext cx="6854824" cy="2526792"/>
        </p:xfrm>
        <a:graphic>
          <a:graphicData uri="http://schemas.openxmlformats.org/drawingml/2006/table">
            <a:tbl>
              <a:tblPr firstRow="1" firstCol="1" bandRow="1">
                <a:tableStyleId>{5C22544A-7EE6-4342-B048-85BDC9FD1C3A}</a:tableStyleId>
              </a:tblPr>
              <a:tblGrid>
                <a:gridCol w="3427412">
                  <a:extLst>
                    <a:ext uri="{9D8B030D-6E8A-4147-A177-3AD203B41FA5}">
                      <a16:colId xmlns:a16="http://schemas.microsoft.com/office/drawing/2014/main" val="4275787987"/>
                    </a:ext>
                  </a:extLst>
                </a:gridCol>
                <a:gridCol w="3427412">
                  <a:extLst>
                    <a:ext uri="{9D8B030D-6E8A-4147-A177-3AD203B41FA5}">
                      <a16:colId xmlns:a16="http://schemas.microsoft.com/office/drawing/2014/main" val="57651383"/>
                    </a:ext>
                  </a:extLst>
                </a:gridCol>
              </a:tblGrid>
              <a:tr h="315849">
                <a:tc>
                  <a:txBody>
                    <a:bodyPr/>
                    <a:lstStyle/>
                    <a:p>
                      <a:pPr marL="0" marR="0" algn="ctr">
                        <a:lnSpc>
                          <a:spcPct val="115000"/>
                        </a:lnSpc>
                        <a:spcBef>
                          <a:spcPts val="0"/>
                        </a:spcBef>
                        <a:spcAft>
                          <a:spcPts val="0"/>
                        </a:spcAft>
                      </a:pPr>
                      <a:r>
                        <a:rPr lang="en-US" sz="1200" dirty="0">
                          <a:effectLst/>
                        </a:rPr>
                        <a:t>Type of Animal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200" dirty="0">
                          <a:effectLst/>
                        </a:rPr>
                        <a:t>Standard Weight (lbs.) during Production (range)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55690478"/>
                  </a:ext>
                </a:extLst>
              </a:tr>
              <a:tr h="315849">
                <a:tc>
                  <a:txBody>
                    <a:bodyPr/>
                    <a:lstStyle/>
                    <a:p>
                      <a:pPr marL="0" marR="0">
                        <a:lnSpc>
                          <a:spcPct val="115000"/>
                        </a:lnSpc>
                        <a:spcBef>
                          <a:spcPts val="0"/>
                        </a:spcBef>
                        <a:spcAft>
                          <a:spcPts val="0"/>
                        </a:spcAft>
                      </a:pPr>
                      <a:r>
                        <a:rPr lang="en-US" sz="1200" dirty="0">
                          <a:effectLst/>
                        </a:rPr>
                        <a:t>Swine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19348576"/>
                  </a:ext>
                </a:extLst>
              </a:tr>
              <a:tr h="315849">
                <a:tc>
                  <a:txBody>
                    <a:bodyPr/>
                    <a:lstStyle/>
                    <a:p>
                      <a:pPr marL="0" marR="0">
                        <a:lnSpc>
                          <a:spcPct val="115000"/>
                        </a:lnSpc>
                        <a:spcBef>
                          <a:spcPts val="0"/>
                        </a:spcBef>
                        <a:spcAft>
                          <a:spcPts val="0"/>
                        </a:spcAft>
                      </a:pPr>
                      <a:r>
                        <a:rPr lang="en-US" sz="1200" dirty="0">
                          <a:effectLst/>
                        </a:rPr>
                        <a:t>Nursery pig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effectLst/>
                        </a:rPr>
                        <a:t>3</a:t>
                      </a:r>
                      <a:r>
                        <a:rPr lang="en-US" sz="1200" u="sng" dirty="0">
                          <a:solidFill>
                            <a:srgbClr val="FF0000"/>
                          </a:solidFill>
                          <a:effectLst/>
                        </a:rPr>
                        <a:t>5</a:t>
                      </a:r>
                      <a:r>
                        <a:rPr lang="en-US" sz="1200" strike="sngStrike" dirty="0">
                          <a:effectLst/>
                        </a:rPr>
                        <a:t>0</a:t>
                      </a:r>
                      <a:r>
                        <a:rPr lang="en-US" sz="1200" dirty="0">
                          <a:effectLst/>
                        </a:rPr>
                        <a:t> (1</a:t>
                      </a:r>
                      <a:r>
                        <a:rPr lang="en-US" sz="1200" u="sng" dirty="0">
                          <a:effectLst/>
                        </a:rPr>
                        <a:t>3 – </a:t>
                      </a:r>
                      <a:r>
                        <a:rPr lang="en-US" sz="1200" strike="sngStrike" dirty="0">
                          <a:effectLst/>
                        </a:rPr>
                        <a:t>5–</a:t>
                      </a:r>
                      <a:r>
                        <a:rPr lang="en-US" sz="1200" u="sng" dirty="0">
                          <a:effectLst/>
                        </a:rPr>
                        <a:t>57</a:t>
                      </a:r>
                      <a:r>
                        <a:rPr lang="en-US" sz="1200" strike="sngStrike" dirty="0">
                          <a:effectLst/>
                        </a:rPr>
                        <a:t>45</a:t>
                      </a:r>
                      <a:r>
                        <a:rPr lang="en-US" sz="12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14434361"/>
                  </a:ext>
                </a:extLst>
              </a:tr>
              <a:tr h="315849">
                <a:tc>
                  <a:txBody>
                    <a:bodyPr/>
                    <a:lstStyle/>
                    <a:p>
                      <a:pPr marL="0" marR="0">
                        <a:lnSpc>
                          <a:spcPct val="115000"/>
                        </a:lnSpc>
                        <a:spcBef>
                          <a:spcPts val="0"/>
                        </a:spcBef>
                        <a:spcAft>
                          <a:spcPts val="0"/>
                        </a:spcAft>
                      </a:pPr>
                      <a:r>
                        <a:rPr lang="en-US" sz="1200" dirty="0">
                          <a:effectLst/>
                        </a:rPr>
                        <a:t>Wean to finish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effectLst/>
                        </a:rPr>
                        <a:t>14</a:t>
                      </a:r>
                      <a:r>
                        <a:rPr lang="en-US" sz="1200" u="sng" dirty="0">
                          <a:solidFill>
                            <a:srgbClr val="FF0000"/>
                          </a:solidFill>
                          <a:effectLst/>
                        </a:rPr>
                        <a:t>3</a:t>
                      </a:r>
                      <a:r>
                        <a:rPr lang="en-US" sz="1200" strike="sngStrike" dirty="0">
                          <a:effectLst/>
                        </a:rPr>
                        <a:t>0</a:t>
                      </a:r>
                      <a:r>
                        <a:rPr lang="en-US" sz="1200" dirty="0">
                          <a:effectLst/>
                        </a:rPr>
                        <a:t> (1</a:t>
                      </a:r>
                      <a:r>
                        <a:rPr lang="en-US" sz="1200" u="sng" dirty="0">
                          <a:effectLst/>
                        </a:rPr>
                        <a:t>3 – </a:t>
                      </a:r>
                      <a:r>
                        <a:rPr lang="en-US" sz="1200" strike="sngStrike" dirty="0">
                          <a:effectLst/>
                        </a:rPr>
                        <a:t>5-</a:t>
                      </a:r>
                      <a:r>
                        <a:rPr lang="en-US" sz="1200" dirty="0">
                          <a:effectLst/>
                        </a:rPr>
                        <a:t>2</a:t>
                      </a:r>
                      <a:r>
                        <a:rPr lang="en-US" sz="1200" u="sng" dirty="0">
                          <a:effectLst/>
                        </a:rPr>
                        <a:t>73</a:t>
                      </a:r>
                      <a:r>
                        <a:rPr lang="en-US" sz="1200" strike="sngStrike" dirty="0">
                          <a:effectLst/>
                        </a:rPr>
                        <a:t>65</a:t>
                      </a:r>
                      <a:r>
                        <a:rPr lang="en-US" sz="12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38605931"/>
                  </a:ext>
                </a:extLst>
              </a:tr>
              <a:tr h="315849">
                <a:tc>
                  <a:txBody>
                    <a:bodyPr/>
                    <a:lstStyle/>
                    <a:p>
                      <a:pPr marL="0" marR="0">
                        <a:lnSpc>
                          <a:spcPct val="115000"/>
                        </a:lnSpc>
                        <a:spcBef>
                          <a:spcPts val="0"/>
                        </a:spcBef>
                        <a:spcAft>
                          <a:spcPts val="0"/>
                        </a:spcAft>
                      </a:pPr>
                      <a:r>
                        <a:rPr lang="en-US" sz="1200" dirty="0">
                          <a:effectLst/>
                        </a:rPr>
                        <a:t>Grow finish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effectLst/>
                        </a:rPr>
                        <a:t>1</a:t>
                      </a:r>
                      <a:r>
                        <a:rPr lang="en-US" sz="1200" u="sng" dirty="0">
                          <a:solidFill>
                            <a:srgbClr val="FF0000"/>
                          </a:solidFill>
                          <a:effectLst/>
                        </a:rPr>
                        <a:t>65</a:t>
                      </a:r>
                      <a:r>
                        <a:rPr lang="en-US" sz="1200" u="sng" dirty="0">
                          <a:effectLst/>
                        </a:rPr>
                        <a:t> </a:t>
                      </a:r>
                      <a:r>
                        <a:rPr lang="en-US" sz="1200" strike="sngStrike" dirty="0">
                          <a:effectLst/>
                        </a:rPr>
                        <a:t>5</a:t>
                      </a:r>
                      <a:r>
                        <a:rPr lang="en-US" sz="1200" dirty="0">
                          <a:effectLst/>
                        </a:rPr>
                        <a:t> (</a:t>
                      </a:r>
                      <a:r>
                        <a:rPr lang="en-US" sz="1200" u="sng" dirty="0">
                          <a:effectLst/>
                        </a:rPr>
                        <a:t>57 – </a:t>
                      </a:r>
                      <a:r>
                        <a:rPr lang="en-US" sz="1200" strike="sngStrike" dirty="0">
                          <a:effectLst/>
                        </a:rPr>
                        <a:t>45–</a:t>
                      </a:r>
                      <a:r>
                        <a:rPr lang="en-US" sz="1200" dirty="0">
                          <a:effectLst/>
                        </a:rPr>
                        <a:t>2</a:t>
                      </a:r>
                      <a:r>
                        <a:rPr lang="en-US" sz="1200" u="sng" dirty="0">
                          <a:effectLst/>
                        </a:rPr>
                        <a:t>73</a:t>
                      </a:r>
                      <a:r>
                        <a:rPr lang="en-US" sz="1200" strike="sngStrike" dirty="0">
                          <a:effectLst/>
                        </a:rPr>
                        <a:t>65</a:t>
                      </a:r>
                      <a:r>
                        <a:rPr lang="en-US" sz="12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33436256"/>
                  </a:ext>
                </a:extLst>
              </a:tr>
              <a:tr h="315849">
                <a:tc>
                  <a:txBody>
                    <a:bodyPr/>
                    <a:lstStyle/>
                    <a:p>
                      <a:pPr marL="0" marR="0">
                        <a:lnSpc>
                          <a:spcPct val="115000"/>
                        </a:lnSpc>
                        <a:spcBef>
                          <a:spcPts val="0"/>
                        </a:spcBef>
                        <a:spcAft>
                          <a:spcPts val="0"/>
                        </a:spcAft>
                      </a:pPr>
                      <a:r>
                        <a:rPr lang="en-US" sz="1200" dirty="0">
                          <a:effectLst/>
                        </a:rPr>
                        <a:t>Gestating sow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effectLst/>
                        </a:rPr>
                        <a:t>4</a:t>
                      </a:r>
                      <a:r>
                        <a:rPr lang="en-US" sz="1200" u="sng" dirty="0">
                          <a:solidFill>
                            <a:srgbClr val="FF0000"/>
                          </a:solidFill>
                          <a:effectLst/>
                        </a:rPr>
                        <a:t>50</a:t>
                      </a:r>
                      <a:r>
                        <a:rPr lang="en-US" sz="1200" strike="sngStrike" dirty="0">
                          <a:effectLst/>
                        </a:rPr>
                        <a:t>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6687340"/>
                  </a:ext>
                </a:extLst>
              </a:tr>
              <a:tr h="315849">
                <a:tc>
                  <a:txBody>
                    <a:bodyPr/>
                    <a:lstStyle/>
                    <a:p>
                      <a:pPr marL="0" marR="0">
                        <a:lnSpc>
                          <a:spcPct val="115000"/>
                        </a:lnSpc>
                        <a:spcBef>
                          <a:spcPts val="0"/>
                        </a:spcBef>
                        <a:spcAft>
                          <a:spcPts val="0"/>
                        </a:spcAft>
                      </a:pPr>
                      <a:r>
                        <a:rPr lang="en-US" sz="1200" dirty="0">
                          <a:effectLst/>
                        </a:rPr>
                        <a:t>Sow and litter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470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71511735"/>
                  </a:ext>
                </a:extLst>
              </a:tr>
              <a:tr h="315849">
                <a:tc>
                  <a:txBody>
                    <a:bodyPr/>
                    <a:lstStyle/>
                    <a:p>
                      <a:pPr marL="0" marR="0">
                        <a:lnSpc>
                          <a:spcPct val="115000"/>
                        </a:lnSpc>
                        <a:spcBef>
                          <a:spcPts val="0"/>
                        </a:spcBef>
                        <a:spcAft>
                          <a:spcPts val="0"/>
                        </a:spcAft>
                      </a:pPr>
                      <a:r>
                        <a:rPr lang="en-US" sz="1200" dirty="0">
                          <a:effectLst/>
                        </a:rPr>
                        <a:t>Boar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450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65756375"/>
                  </a:ext>
                </a:extLst>
              </a:tr>
            </a:tbl>
          </a:graphicData>
        </a:graphic>
      </p:graphicFrame>
    </p:spTree>
    <p:extLst>
      <p:ext uri="{BB962C8B-B14F-4D97-AF65-F5344CB8AC3E}">
        <p14:creationId xmlns:p14="http://schemas.microsoft.com/office/powerpoint/2010/main" val="1758790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620000" cy="1143000"/>
          </a:xfrm>
        </p:spPr>
        <p:txBody>
          <a:bodyPr/>
          <a:lstStyle/>
          <a:p>
            <a:r>
              <a:rPr lang="en-US" dirty="0"/>
              <a:t>Poultry (Layer)</a:t>
            </a:r>
            <a:br>
              <a:rPr lang="en-US" dirty="0"/>
            </a:br>
            <a:r>
              <a:rPr lang="en-US" sz="2800" dirty="0"/>
              <a:t>	- </a:t>
            </a:r>
            <a:r>
              <a:rPr lang="en-US" sz="2400" b="1" i="1" u="sng" dirty="0"/>
              <a:t>Significant</a:t>
            </a:r>
            <a:r>
              <a:rPr lang="en-US" sz="2400" dirty="0"/>
              <a:t> change, compared to 2010 version</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371604191"/>
              </p:ext>
            </p:extLst>
          </p:nvPr>
        </p:nvGraphicFramePr>
        <p:xfrm>
          <a:off x="838200" y="2438401"/>
          <a:ext cx="6473825" cy="3657603"/>
        </p:xfrm>
        <a:graphic>
          <a:graphicData uri="http://schemas.openxmlformats.org/drawingml/2006/table">
            <a:tbl>
              <a:tblPr firstRow="1" firstCol="1" bandRow="1">
                <a:tableStyleId>{5C22544A-7EE6-4342-B048-85BDC9FD1C3A}</a:tableStyleId>
              </a:tblPr>
              <a:tblGrid>
                <a:gridCol w="3160712">
                  <a:extLst>
                    <a:ext uri="{9D8B030D-6E8A-4147-A177-3AD203B41FA5}">
                      <a16:colId xmlns:a16="http://schemas.microsoft.com/office/drawing/2014/main" val="3263716850"/>
                    </a:ext>
                  </a:extLst>
                </a:gridCol>
                <a:gridCol w="3313113">
                  <a:extLst>
                    <a:ext uri="{9D8B030D-6E8A-4147-A177-3AD203B41FA5}">
                      <a16:colId xmlns:a16="http://schemas.microsoft.com/office/drawing/2014/main" val="3092374934"/>
                    </a:ext>
                  </a:extLst>
                </a:gridCol>
              </a:tblGrid>
              <a:tr h="577449">
                <a:tc>
                  <a:txBody>
                    <a:bodyPr/>
                    <a:lstStyle/>
                    <a:p>
                      <a:pPr marL="0" marR="0" algn="ctr">
                        <a:lnSpc>
                          <a:spcPct val="115000"/>
                        </a:lnSpc>
                        <a:spcBef>
                          <a:spcPts val="0"/>
                        </a:spcBef>
                        <a:spcAft>
                          <a:spcPts val="0"/>
                        </a:spcAft>
                      </a:pPr>
                      <a:r>
                        <a:rPr lang="en-US" sz="1200" dirty="0">
                          <a:effectLst/>
                        </a:rPr>
                        <a:t>Type of Animal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200" dirty="0">
                          <a:effectLst/>
                        </a:rPr>
                        <a:t>Standard Weight (lbs.) during Production (range)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7505759"/>
                  </a:ext>
                </a:extLst>
              </a:tr>
              <a:tr h="280014">
                <a:tc>
                  <a:txBody>
                    <a:bodyPr/>
                    <a:lstStyle/>
                    <a:p>
                      <a:pPr marL="0" marR="0">
                        <a:lnSpc>
                          <a:spcPct val="115000"/>
                        </a:lnSpc>
                        <a:spcBef>
                          <a:spcPts val="0"/>
                        </a:spcBef>
                        <a:spcAft>
                          <a:spcPts val="0"/>
                        </a:spcAft>
                      </a:pPr>
                      <a:r>
                        <a:rPr lang="en-US" sz="1200" dirty="0">
                          <a:effectLst/>
                        </a:rPr>
                        <a:t>Poultry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19532638"/>
                  </a:ext>
                </a:extLst>
              </a:tr>
              <a:tr h="280014">
                <a:tc>
                  <a:txBody>
                    <a:bodyPr/>
                    <a:lstStyle/>
                    <a:p>
                      <a:pPr marL="0" marR="0">
                        <a:lnSpc>
                          <a:spcPct val="115000"/>
                        </a:lnSpc>
                        <a:spcBef>
                          <a:spcPts val="0"/>
                        </a:spcBef>
                        <a:spcAft>
                          <a:spcPts val="0"/>
                        </a:spcAft>
                      </a:pPr>
                      <a:r>
                        <a:rPr lang="en-US" sz="1200" dirty="0">
                          <a:effectLst/>
                        </a:rPr>
                        <a:t>Layer: 18–</a:t>
                      </a:r>
                      <a:r>
                        <a:rPr lang="en-US" sz="1200" strike="sngStrike" dirty="0">
                          <a:effectLst/>
                        </a:rPr>
                        <a:t>65 </a:t>
                      </a:r>
                      <a:r>
                        <a:rPr lang="en-US" sz="1200" u="sng" dirty="0">
                          <a:solidFill>
                            <a:srgbClr val="FF0000"/>
                          </a:solidFill>
                          <a:effectLst/>
                        </a:rPr>
                        <a:t>75</a:t>
                      </a:r>
                      <a:r>
                        <a:rPr lang="en-US" sz="1200" u="sng" dirty="0">
                          <a:effectLst/>
                        </a:rPr>
                        <a:t> </a:t>
                      </a:r>
                      <a:r>
                        <a:rPr lang="en-US" sz="1200" dirty="0">
                          <a:effectLst/>
                        </a:rPr>
                        <a:t>wk.</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strike="sngStrike" dirty="0">
                          <a:effectLst/>
                        </a:rPr>
                        <a:t>3.10</a:t>
                      </a:r>
                      <a:r>
                        <a:rPr lang="en-US" sz="1200" u="sng" dirty="0">
                          <a:solidFill>
                            <a:srgbClr val="FF0000"/>
                          </a:solidFill>
                          <a:effectLst/>
                        </a:rPr>
                        <a:t>3.13</a:t>
                      </a:r>
                      <a:r>
                        <a:rPr lang="en-US" sz="1200" dirty="0">
                          <a:effectLst/>
                        </a:rPr>
                        <a:t> (</a:t>
                      </a:r>
                      <a:r>
                        <a:rPr lang="en-US" sz="1200" strike="sngStrike" dirty="0">
                          <a:effectLst/>
                        </a:rPr>
                        <a:t>2.75</a:t>
                      </a:r>
                      <a:r>
                        <a:rPr lang="en-US" sz="1200" u="sng" dirty="0">
                          <a:solidFill>
                            <a:srgbClr val="FF0000"/>
                          </a:solidFill>
                          <a:effectLst/>
                        </a:rPr>
                        <a:t>2.82 </a:t>
                      </a:r>
                      <a:r>
                        <a:rPr lang="en-US" sz="1200" u="sng" dirty="0">
                          <a:effectLst/>
                        </a:rPr>
                        <a:t>– </a:t>
                      </a:r>
                      <a:r>
                        <a:rPr lang="en-US" sz="1200" strike="sngStrike" dirty="0">
                          <a:effectLst/>
                        </a:rPr>
                        <a:t>–3.45</a:t>
                      </a:r>
                      <a:r>
                        <a:rPr lang="en-US" sz="1200" u="sng" dirty="0">
                          <a:solidFill>
                            <a:srgbClr val="FF0000"/>
                          </a:solidFill>
                          <a:effectLst/>
                        </a:rPr>
                        <a:t>3.44</a:t>
                      </a:r>
                      <a:r>
                        <a:rPr lang="en-US" sz="12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82498662"/>
                  </a:ext>
                </a:extLst>
              </a:tr>
              <a:tr h="280014">
                <a:tc>
                  <a:txBody>
                    <a:bodyPr/>
                    <a:lstStyle/>
                    <a:p>
                      <a:pPr marL="0" marR="0">
                        <a:lnSpc>
                          <a:spcPct val="115000"/>
                        </a:lnSpc>
                        <a:spcBef>
                          <a:spcPts val="0"/>
                        </a:spcBef>
                        <a:spcAft>
                          <a:spcPts val="0"/>
                        </a:spcAft>
                      </a:pPr>
                      <a:r>
                        <a:rPr lang="en-US" sz="1200" dirty="0">
                          <a:effectLst/>
                        </a:rPr>
                        <a:t>Layer: 18–</a:t>
                      </a:r>
                      <a:r>
                        <a:rPr lang="en-US" sz="1200" strike="sngStrike" dirty="0">
                          <a:effectLst/>
                        </a:rPr>
                        <a:t>105 </a:t>
                      </a:r>
                      <a:r>
                        <a:rPr lang="en-US" sz="1200" u="sng" dirty="0">
                          <a:solidFill>
                            <a:srgbClr val="FF0000"/>
                          </a:solidFill>
                          <a:effectLst/>
                        </a:rPr>
                        <a:t>90</a:t>
                      </a:r>
                      <a:r>
                        <a:rPr lang="en-US" sz="1200" u="sng" dirty="0">
                          <a:effectLst/>
                        </a:rPr>
                        <a:t> </a:t>
                      </a:r>
                      <a:r>
                        <a:rPr lang="en-US" sz="1200" dirty="0">
                          <a:effectLst/>
                        </a:rPr>
                        <a:t>wk.</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strike="sngStrike" dirty="0">
                          <a:effectLst/>
                        </a:rPr>
                        <a:t>3.15</a:t>
                      </a:r>
                      <a:r>
                        <a:rPr lang="en-US" sz="1200" u="sng" dirty="0">
                          <a:solidFill>
                            <a:srgbClr val="FF0000"/>
                          </a:solidFill>
                          <a:effectLst/>
                        </a:rPr>
                        <a:t>3.14</a:t>
                      </a:r>
                      <a:r>
                        <a:rPr lang="en-US" sz="1200" dirty="0">
                          <a:effectLst/>
                        </a:rPr>
                        <a:t> </a:t>
                      </a:r>
                      <a:r>
                        <a:rPr lang="en-US" sz="1200" u="sng" dirty="0">
                          <a:solidFill>
                            <a:srgbClr val="FF0000"/>
                          </a:solidFill>
                          <a:effectLst/>
                        </a:rPr>
                        <a:t>(2.82 – 3.46) </a:t>
                      </a:r>
                      <a:r>
                        <a:rPr lang="en-US" sz="1200" strike="sngStrike" dirty="0">
                          <a:effectLst/>
                        </a:rPr>
                        <a:t>weighted avg.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70062060"/>
                  </a:ext>
                </a:extLst>
              </a:tr>
              <a:tr h="280014">
                <a:tc>
                  <a:txBody>
                    <a:bodyPr/>
                    <a:lstStyle/>
                    <a:p>
                      <a:pPr marL="0" marR="0">
                        <a:lnSpc>
                          <a:spcPct val="115000"/>
                        </a:lnSpc>
                        <a:spcBef>
                          <a:spcPts val="0"/>
                        </a:spcBef>
                        <a:spcAft>
                          <a:spcPts val="0"/>
                        </a:spcAft>
                      </a:pPr>
                      <a:r>
                        <a:rPr lang="en-US" sz="1200" dirty="0">
                          <a:effectLst/>
                        </a:rPr>
                        <a:t>Layer, brown egg: </a:t>
                      </a:r>
                      <a:r>
                        <a:rPr lang="en-US" sz="1200" strike="sngStrike" dirty="0">
                          <a:effectLst/>
                        </a:rPr>
                        <a:t>20–65 </a:t>
                      </a:r>
                      <a:r>
                        <a:rPr lang="en-US" sz="1200" u="sng" dirty="0">
                          <a:solidFill>
                            <a:srgbClr val="FF0000"/>
                          </a:solidFill>
                          <a:effectLst/>
                        </a:rPr>
                        <a:t>18-75</a:t>
                      </a:r>
                      <a:r>
                        <a:rPr lang="en-US" sz="1200" dirty="0">
                          <a:effectLst/>
                        </a:rPr>
                        <a:t> wk.</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strike="sngStrike" dirty="0">
                          <a:effectLst/>
                        </a:rPr>
                        <a:t>3.8 </a:t>
                      </a:r>
                      <a:r>
                        <a:rPr lang="en-US" sz="1200" u="sng" dirty="0">
                          <a:solidFill>
                            <a:srgbClr val="FF0000"/>
                          </a:solidFill>
                          <a:effectLst/>
                        </a:rPr>
                        <a:t>3.85</a:t>
                      </a:r>
                      <a:r>
                        <a:rPr lang="en-US" sz="1200" dirty="0">
                          <a:effectLst/>
                        </a:rPr>
                        <a:t> (</a:t>
                      </a:r>
                      <a:r>
                        <a:rPr lang="en-US" sz="1200" strike="sngStrike" dirty="0">
                          <a:effectLst/>
                        </a:rPr>
                        <a:t>3.3-4.3 </a:t>
                      </a:r>
                      <a:r>
                        <a:rPr lang="en-US" sz="1200" u="sng" dirty="0">
                          <a:solidFill>
                            <a:srgbClr val="FF0000"/>
                          </a:solidFill>
                          <a:effectLst/>
                        </a:rPr>
                        <a:t>3.35 – 4.34</a:t>
                      </a:r>
                      <a:r>
                        <a:rPr lang="en-US" sz="12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18136440"/>
                  </a:ext>
                </a:extLst>
              </a:tr>
              <a:tr h="280014">
                <a:tc>
                  <a:txBody>
                    <a:bodyPr/>
                    <a:lstStyle/>
                    <a:p>
                      <a:pPr marL="0" marR="0">
                        <a:lnSpc>
                          <a:spcPct val="115000"/>
                        </a:lnSpc>
                        <a:spcBef>
                          <a:spcPts val="0"/>
                        </a:spcBef>
                        <a:spcAft>
                          <a:spcPts val="0"/>
                        </a:spcAft>
                      </a:pPr>
                      <a:r>
                        <a:rPr lang="en-US" sz="1200" dirty="0">
                          <a:effectLst/>
                        </a:rPr>
                        <a:t>Layer, brown egg: </a:t>
                      </a:r>
                      <a:r>
                        <a:rPr lang="en-US" sz="1200" strike="sngStrike" dirty="0">
                          <a:effectLst/>
                        </a:rPr>
                        <a:t>20–105 </a:t>
                      </a:r>
                      <a:r>
                        <a:rPr lang="en-US" sz="1200" u="sng" dirty="0">
                          <a:solidFill>
                            <a:srgbClr val="FF0000"/>
                          </a:solidFill>
                          <a:effectLst/>
                        </a:rPr>
                        <a:t>18-90</a:t>
                      </a:r>
                      <a:r>
                        <a:rPr lang="en-US" sz="1200" dirty="0">
                          <a:effectLst/>
                        </a:rPr>
                        <a:t> wk.</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strike="sngStrike" dirty="0">
                          <a:effectLst/>
                        </a:rPr>
                        <a:t>4.00 </a:t>
                      </a:r>
                      <a:r>
                        <a:rPr lang="en-US" sz="1200" u="sng" dirty="0">
                          <a:solidFill>
                            <a:srgbClr val="FF0000"/>
                          </a:solidFill>
                          <a:effectLst/>
                        </a:rPr>
                        <a:t>3.85</a:t>
                      </a:r>
                      <a:r>
                        <a:rPr lang="en-US" sz="1200" dirty="0">
                          <a:effectLst/>
                        </a:rPr>
                        <a:t> (</a:t>
                      </a:r>
                      <a:r>
                        <a:rPr lang="en-US" sz="1200" strike="sngStrike" dirty="0">
                          <a:effectLst/>
                        </a:rPr>
                        <a:t>3.3-4.7 </a:t>
                      </a:r>
                      <a:r>
                        <a:rPr lang="en-US" sz="1200" u="sng" dirty="0">
                          <a:solidFill>
                            <a:srgbClr val="FF0000"/>
                          </a:solidFill>
                          <a:effectLst/>
                        </a:rPr>
                        <a:t>3.35 – 4.34</a:t>
                      </a:r>
                      <a:r>
                        <a:rPr lang="en-US" sz="12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07055292"/>
                  </a:ext>
                </a:extLst>
              </a:tr>
              <a:tr h="280014">
                <a:tc>
                  <a:txBody>
                    <a:bodyPr/>
                    <a:lstStyle/>
                    <a:p>
                      <a:pPr marL="0" marR="0">
                        <a:lnSpc>
                          <a:spcPct val="115000"/>
                        </a:lnSpc>
                        <a:spcBef>
                          <a:spcPts val="0"/>
                        </a:spcBef>
                        <a:spcAft>
                          <a:spcPts val="0"/>
                        </a:spcAft>
                      </a:pPr>
                      <a:r>
                        <a:rPr lang="en-US" sz="1200" dirty="0">
                          <a:effectLst/>
                        </a:rPr>
                        <a:t>Pullet: 0–</a:t>
                      </a:r>
                      <a:r>
                        <a:rPr lang="en-US" sz="1200" strike="sngStrike" dirty="0">
                          <a:effectLst/>
                        </a:rPr>
                        <a:t>18 </a:t>
                      </a:r>
                      <a:r>
                        <a:rPr lang="en-US" sz="1200" u="sng" dirty="0">
                          <a:solidFill>
                            <a:srgbClr val="FF0000"/>
                          </a:solidFill>
                          <a:effectLst/>
                        </a:rPr>
                        <a:t>16</a:t>
                      </a:r>
                      <a:r>
                        <a:rPr lang="en-US" sz="1200" u="sng" dirty="0">
                          <a:effectLst/>
                        </a:rPr>
                        <a:t> </a:t>
                      </a:r>
                      <a:r>
                        <a:rPr lang="en-US" sz="1200" dirty="0">
                          <a:effectLst/>
                        </a:rPr>
                        <a:t>wk.</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strike="sngStrike" dirty="0">
                          <a:effectLst/>
                        </a:rPr>
                        <a:t>1.42</a:t>
                      </a:r>
                      <a:r>
                        <a:rPr lang="en-US" sz="1200" u="sng" dirty="0">
                          <a:effectLst/>
                        </a:rPr>
                        <a:t>1.38</a:t>
                      </a:r>
                      <a:r>
                        <a:rPr lang="en-US" sz="1200" dirty="0">
                          <a:effectLst/>
                        </a:rPr>
                        <a:t> (0.08</a:t>
                      </a:r>
                      <a:r>
                        <a:rPr lang="en-US" sz="1200" u="sng" dirty="0">
                          <a:effectLst/>
                        </a:rPr>
                        <a:t> – </a:t>
                      </a:r>
                      <a:r>
                        <a:rPr lang="en-US" sz="1200" strike="sngStrike" dirty="0">
                          <a:effectLst/>
                        </a:rPr>
                        <a:t>–2.75</a:t>
                      </a:r>
                      <a:r>
                        <a:rPr lang="en-US" sz="1200" u="sng" dirty="0">
                          <a:effectLst/>
                        </a:rPr>
                        <a:t>2.67</a:t>
                      </a:r>
                      <a:r>
                        <a:rPr lang="en-US" sz="12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84357526"/>
                  </a:ext>
                </a:extLst>
              </a:tr>
              <a:tr h="280014">
                <a:tc>
                  <a:txBody>
                    <a:bodyPr/>
                    <a:lstStyle/>
                    <a:p>
                      <a:pPr marL="0" marR="0">
                        <a:lnSpc>
                          <a:spcPct val="115000"/>
                        </a:lnSpc>
                        <a:spcBef>
                          <a:spcPts val="0"/>
                        </a:spcBef>
                        <a:spcAft>
                          <a:spcPts val="0"/>
                        </a:spcAft>
                      </a:pPr>
                      <a:r>
                        <a:rPr lang="en-US" sz="1200" u="sng" dirty="0">
                          <a:solidFill>
                            <a:srgbClr val="FF0000"/>
                          </a:solidFill>
                          <a:effectLst/>
                        </a:rPr>
                        <a:t>Pullet, brown egg: 0–16 wk.</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1.54 (0.08 – 3.0)</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1858792"/>
                  </a:ext>
                </a:extLst>
              </a:tr>
              <a:tr h="280014">
                <a:tc>
                  <a:txBody>
                    <a:bodyPr/>
                    <a:lstStyle/>
                    <a:p>
                      <a:pPr marL="0" marR="0">
                        <a:lnSpc>
                          <a:spcPct val="115000"/>
                        </a:lnSpc>
                        <a:spcBef>
                          <a:spcPts val="0"/>
                        </a:spcBef>
                        <a:spcAft>
                          <a:spcPts val="0"/>
                        </a:spcAft>
                      </a:pPr>
                      <a:r>
                        <a:rPr lang="en-US" sz="1200" u="sng" dirty="0">
                          <a:solidFill>
                            <a:srgbClr val="FF0000"/>
                          </a:solidFill>
                          <a:effectLst/>
                        </a:rPr>
                        <a:t>Layer, white egg breeder hen:  17-70 wk.</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3.25 (2.7 – 3.8)</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59614743"/>
                  </a:ext>
                </a:extLst>
              </a:tr>
              <a:tr h="280014">
                <a:tc>
                  <a:txBody>
                    <a:bodyPr/>
                    <a:lstStyle/>
                    <a:p>
                      <a:pPr marL="0" marR="0">
                        <a:lnSpc>
                          <a:spcPct val="115000"/>
                        </a:lnSpc>
                        <a:spcBef>
                          <a:spcPts val="0"/>
                        </a:spcBef>
                        <a:spcAft>
                          <a:spcPts val="0"/>
                        </a:spcAft>
                      </a:pPr>
                      <a:r>
                        <a:rPr lang="en-US" sz="1200" u="sng" dirty="0">
                          <a:solidFill>
                            <a:srgbClr val="FF0000"/>
                          </a:solidFill>
                          <a:effectLst/>
                        </a:rPr>
                        <a:t>Layer, white egg breeder rooster:  17-70 wk.</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4.37 (3.67 – 5.06)</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60396837"/>
                  </a:ext>
                </a:extLst>
              </a:tr>
              <a:tr h="280014">
                <a:tc>
                  <a:txBody>
                    <a:bodyPr/>
                    <a:lstStyle/>
                    <a:p>
                      <a:pPr marL="0" marR="0">
                        <a:lnSpc>
                          <a:spcPct val="115000"/>
                        </a:lnSpc>
                        <a:spcBef>
                          <a:spcPts val="0"/>
                        </a:spcBef>
                        <a:spcAft>
                          <a:spcPts val="0"/>
                        </a:spcAft>
                      </a:pPr>
                      <a:r>
                        <a:rPr lang="en-US" sz="1200" u="sng" dirty="0">
                          <a:solidFill>
                            <a:srgbClr val="FF0000"/>
                          </a:solidFill>
                          <a:effectLst/>
                        </a:rPr>
                        <a:t>Layer, brown egg breeder hen:  17-70 wk.</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3.55 (2.9 – 4.2)</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047514"/>
                  </a:ext>
                </a:extLst>
              </a:tr>
              <a:tr h="280014">
                <a:tc>
                  <a:txBody>
                    <a:bodyPr/>
                    <a:lstStyle/>
                    <a:p>
                      <a:pPr marL="0" marR="0">
                        <a:lnSpc>
                          <a:spcPct val="115000"/>
                        </a:lnSpc>
                        <a:spcBef>
                          <a:spcPts val="0"/>
                        </a:spcBef>
                        <a:spcAft>
                          <a:spcPts val="0"/>
                        </a:spcAft>
                      </a:pPr>
                      <a:r>
                        <a:rPr lang="en-US" sz="1200" u="sng" dirty="0">
                          <a:solidFill>
                            <a:srgbClr val="FF0000"/>
                          </a:solidFill>
                          <a:effectLst/>
                        </a:rPr>
                        <a:t>Layer, brown egg breeder rooster:  17-70 wk.</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u="sng" dirty="0">
                          <a:solidFill>
                            <a:srgbClr val="FF0000"/>
                          </a:solidFill>
                          <a:effectLst/>
                        </a:rPr>
                        <a:t>5.05 (4.5 – 5.06)</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47189263"/>
                  </a:ext>
                </a:extLst>
              </a:tr>
            </a:tbl>
          </a:graphicData>
        </a:graphic>
      </p:graphicFrame>
    </p:spTree>
    <p:extLst>
      <p:ext uri="{BB962C8B-B14F-4D97-AF65-F5344CB8AC3E}">
        <p14:creationId xmlns:p14="http://schemas.microsoft.com/office/powerpoint/2010/main" val="18193681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276</TotalTime>
  <Words>1989</Words>
  <Application>Microsoft Office PowerPoint</Application>
  <PresentationFormat>On-screen Show (4:3)</PresentationFormat>
  <Paragraphs>336</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Cambria</vt:lpstr>
      <vt:lpstr>Times New Roman</vt:lpstr>
      <vt:lpstr>Adjacency</vt:lpstr>
      <vt:lpstr>Standard Animal Weights   Agricultural Advisory Board April 27, 2017 </vt:lpstr>
      <vt:lpstr>Background</vt:lpstr>
      <vt:lpstr>Regulations</vt:lpstr>
      <vt:lpstr>Public Comment</vt:lpstr>
      <vt:lpstr>Public Comment</vt:lpstr>
      <vt:lpstr>Public Comment</vt:lpstr>
      <vt:lpstr>Proposed Dairy  - Significant change, compared to 2010 version</vt:lpstr>
      <vt:lpstr>Proposed Swine  - Slight change, compared to 2010 version</vt:lpstr>
      <vt:lpstr>Poultry (Layer)  - Significant change, compared to 2010 version</vt:lpstr>
      <vt:lpstr>Poultry (Broiler)  - Significant change, compared to 2010 version</vt:lpstr>
      <vt:lpstr>Poultry (Turkey)  - Significant change, compared to 2010 version</vt:lpstr>
      <vt:lpstr>Poultry (Duck)  - Significant change, compared to 2010 version</vt:lpstr>
      <vt:lpstr>Poultry (Other)  - Significant change, compared to 2010 version</vt:lpstr>
      <vt:lpstr>Beef  - Slight change, compared to 2010 version</vt:lpstr>
      <vt:lpstr>Veal  - Slight change, compared to 2010 version</vt:lpstr>
      <vt:lpstr>Sheep and Goats  - Significant change, compared to 2010 version</vt:lpstr>
      <vt:lpstr>Equine  - no change, compared to 2010 version</vt:lpstr>
      <vt:lpstr>Bison  - Significant change, compared to 2010 version</vt:lpstr>
      <vt:lpstr>Deer  - No change, compared to 2010 version</vt:lpstr>
      <vt:lpstr>Alpaca and Llama  - Slight change, compared to 2010 version</vt:lpstr>
      <vt:lpstr>“Roll Out” / Implementation</vt:lpstr>
      <vt:lpstr>“Roll Out” / Implementation</vt:lpstr>
      <vt:lpstr>“Roll Out” / Implementation Newly Identified CAOs</vt:lpstr>
      <vt:lpstr>“Roll Out” / Implementation Newly Identified CAOs – Due to Weight Changes Only</vt:lpstr>
      <vt:lpstr>“Roll Out” / Implementation Existing CAOs and CAFOs</vt:lpstr>
      <vt:lpstr>“Roll Out” / Implementation New CAFOs</vt:lpstr>
      <vt:lpstr>“Roll Out” / Implementation New VAO CAFOs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Animal Weights   Nutrient Management Advisory Board April 21, 2016</dc:title>
  <dc:creator>Schneider, Frank</dc:creator>
  <cp:lastModifiedBy>Schneider, Frank</cp:lastModifiedBy>
  <cp:revision>37</cp:revision>
  <dcterms:created xsi:type="dcterms:W3CDTF">2016-03-18T12:06:45Z</dcterms:created>
  <dcterms:modified xsi:type="dcterms:W3CDTF">2017-04-17T12:42:52Z</dcterms:modified>
</cp:coreProperties>
</file>