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404" r:id="rId5"/>
    <p:sldId id="416" r:id="rId6"/>
    <p:sldId id="441" r:id="rId7"/>
    <p:sldId id="1267" r:id="rId8"/>
    <p:sldId id="1268" r:id="rId9"/>
    <p:sldId id="1269" r:id="rId10"/>
    <p:sldId id="1270" r:id="rId11"/>
    <p:sldId id="444" r:id="rId12"/>
    <p:sldId id="442" r:id="rId13"/>
    <p:sldId id="1272" r:id="rId14"/>
    <p:sldId id="1271" r:id="rId15"/>
    <p:sldId id="1273" r:id="rId16"/>
    <p:sldId id="419" r:id="rId17"/>
  </p:sldIdLst>
  <p:sldSz cx="12192000" cy="6858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32"/>
    <a:srgbClr val="030C9D"/>
    <a:srgbClr val="3BBEFA"/>
    <a:srgbClr val="3572EF"/>
    <a:srgbClr val="A7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7"/>
    <p:restoredTop sz="79060" autoAdjust="0"/>
  </p:normalViewPr>
  <p:slideViewPr>
    <p:cSldViewPr snapToGrid="0">
      <p:cViewPr varScale="1">
        <p:scale>
          <a:sx n="87" d="100"/>
          <a:sy n="87" d="100"/>
        </p:scale>
        <p:origin x="1392"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nes, Robert" userId="c384cfe4-175f-458e-ac41-d40d932b22f5" providerId="ADAL" clId="{C70425CD-332C-4A4A-B77A-52C60F6D394D}"/>
    <pc:docChg chg="modSld">
      <pc:chgData name="Haines, Robert" userId="c384cfe4-175f-458e-ac41-d40d932b22f5" providerId="ADAL" clId="{C70425CD-332C-4A4A-B77A-52C60F6D394D}" dt="2026-03-18T13:53:55.254" v="73" actId="20577"/>
      <pc:docMkLst>
        <pc:docMk/>
      </pc:docMkLst>
      <pc:sldChg chg="modSp mod">
        <pc:chgData name="Haines, Robert" userId="c384cfe4-175f-458e-ac41-d40d932b22f5" providerId="ADAL" clId="{C70425CD-332C-4A4A-B77A-52C60F6D394D}" dt="2026-03-18T13:53:55.254" v="73" actId="20577"/>
        <pc:sldMkLst>
          <pc:docMk/>
          <pc:sldMk cId="0" sldId="404"/>
        </pc:sldMkLst>
        <pc:spChg chg="mod">
          <ac:chgData name="Haines, Robert" userId="c384cfe4-175f-458e-ac41-d40d932b22f5" providerId="ADAL" clId="{C70425CD-332C-4A4A-B77A-52C60F6D394D}" dt="2026-03-18T13:53:55.254" v="73" actId="20577"/>
          <ac:spMkLst>
            <pc:docMk/>
            <pc:sldMk cId="0" sldId="404"/>
            <ac:spMk id="4100" creationId="{28FE7E05-BA31-6C89-B7C4-6AF2A297E577}"/>
          </ac:spMkLst>
        </pc:spChg>
      </pc:sldChg>
    </pc:docChg>
  </pc:docChgLst>
  <pc:docChgLst>
    <pc:chgData name="Chalfant, Brian" userId="a13bd1eb-b157-4e7c-99ef-3773d82ad83d" providerId="ADAL" clId="{D57129FF-9FA9-4FEA-B156-587F71BF4CAD}"/>
    <pc:docChg chg="custSel modSld">
      <pc:chgData name="Chalfant, Brian" userId="a13bd1eb-b157-4e7c-99ef-3773d82ad83d" providerId="ADAL" clId="{D57129FF-9FA9-4FEA-B156-587F71BF4CAD}" dt="2026-03-13T19:13:00.953" v="1077" actId="948"/>
      <pc:docMkLst>
        <pc:docMk/>
      </pc:docMkLst>
      <pc:sldChg chg="modSp mod">
        <pc:chgData name="Chalfant, Brian" userId="a13bd1eb-b157-4e7c-99ef-3773d82ad83d" providerId="ADAL" clId="{D57129FF-9FA9-4FEA-B156-587F71BF4CAD}" dt="2026-03-13T19:00:20.454" v="70" actId="6549"/>
        <pc:sldMkLst>
          <pc:docMk/>
          <pc:sldMk cId="0" sldId="404"/>
        </pc:sldMkLst>
        <pc:spChg chg="mod">
          <ac:chgData name="Chalfant, Brian" userId="a13bd1eb-b157-4e7c-99ef-3773d82ad83d" providerId="ADAL" clId="{D57129FF-9FA9-4FEA-B156-587F71BF4CAD}" dt="2026-03-13T18:51:25.867" v="15" actId="1076"/>
          <ac:spMkLst>
            <pc:docMk/>
            <pc:sldMk cId="0" sldId="404"/>
            <ac:spMk id="4098" creationId="{6A19BE22-4436-1E2F-ED44-BD5D4DF486CA}"/>
          </ac:spMkLst>
        </pc:spChg>
        <pc:spChg chg="mod">
          <ac:chgData name="Chalfant, Brian" userId="a13bd1eb-b157-4e7c-99ef-3773d82ad83d" providerId="ADAL" clId="{D57129FF-9FA9-4FEA-B156-587F71BF4CAD}" dt="2026-03-13T19:00:20.454" v="70" actId="6549"/>
          <ac:spMkLst>
            <pc:docMk/>
            <pc:sldMk cId="0" sldId="404"/>
            <ac:spMk id="4100" creationId="{28FE7E05-BA31-6C89-B7C4-6AF2A297E577}"/>
          </ac:spMkLst>
        </pc:spChg>
      </pc:sldChg>
      <pc:sldChg chg="modSp mod">
        <pc:chgData name="Chalfant, Brian" userId="a13bd1eb-b157-4e7c-99ef-3773d82ad83d" providerId="ADAL" clId="{D57129FF-9FA9-4FEA-B156-587F71BF4CAD}" dt="2026-03-13T19:00:33.523" v="71" actId="6549"/>
        <pc:sldMkLst>
          <pc:docMk/>
          <pc:sldMk cId="0" sldId="416"/>
        </pc:sldMkLst>
        <pc:spChg chg="mod">
          <ac:chgData name="Chalfant, Brian" userId="a13bd1eb-b157-4e7c-99ef-3773d82ad83d" providerId="ADAL" clId="{D57129FF-9FA9-4FEA-B156-587F71BF4CAD}" dt="2026-03-13T19:00:33.523" v="71" actId="6549"/>
          <ac:spMkLst>
            <pc:docMk/>
            <pc:sldMk cId="0" sldId="416"/>
            <ac:spMk id="17411" creationId="{911000DE-C1FD-F57E-A168-5BAAC1ACFE65}"/>
          </ac:spMkLst>
        </pc:spChg>
      </pc:sldChg>
      <pc:sldChg chg="modSp mod">
        <pc:chgData name="Chalfant, Brian" userId="a13bd1eb-b157-4e7c-99ef-3773d82ad83d" providerId="ADAL" clId="{D57129FF-9FA9-4FEA-B156-587F71BF4CAD}" dt="2026-03-13T18:59:57.477" v="23" actId="113"/>
        <pc:sldMkLst>
          <pc:docMk/>
          <pc:sldMk cId="0" sldId="419"/>
        </pc:sldMkLst>
        <pc:spChg chg="mod">
          <ac:chgData name="Chalfant, Brian" userId="a13bd1eb-b157-4e7c-99ef-3773d82ad83d" providerId="ADAL" clId="{D57129FF-9FA9-4FEA-B156-587F71BF4CAD}" dt="2026-03-13T18:59:57.477" v="23" actId="113"/>
          <ac:spMkLst>
            <pc:docMk/>
            <pc:sldMk cId="0" sldId="419"/>
            <ac:spMk id="33796" creationId="{C32718D9-A454-B1AD-70F4-17135D5345AE}"/>
          </ac:spMkLst>
        </pc:spChg>
      </pc:sldChg>
      <pc:sldChg chg="modSp mod">
        <pc:chgData name="Chalfant, Brian" userId="a13bd1eb-b157-4e7c-99ef-3773d82ad83d" providerId="ADAL" clId="{D57129FF-9FA9-4FEA-B156-587F71BF4CAD}" dt="2026-03-13T19:03:51.926" v="84" actId="20577"/>
        <pc:sldMkLst>
          <pc:docMk/>
          <pc:sldMk cId="2596287644" sldId="442"/>
        </pc:sldMkLst>
        <pc:spChg chg="mod">
          <ac:chgData name="Chalfant, Brian" userId="a13bd1eb-b157-4e7c-99ef-3773d82ad83d" providerId="ADAL" clId="{D57129FF-9FA9-4FEA-B156-587F71BF4CAD}" dt="2026-03-13T19:03:51.926" v="84" actId="20577"/>
          <ac:spMkLst>
            <pc:docMk/>
            <pc:sldMk cId="2596287644" sldId="442"/>
            <ac:spMk id="17411" creationId="{67F3F170-FB36-29EE-A3C7-CA45EF87AC84}"/>
          </ac:spMkLst>
        </pc:spChg>
      </pc:sldChg>
      <pc:sldChg chg="modSp mod">
        <pc:chgData name="Chalfant, Brian" userId="a13bd1eb-b157-4e7c-99ef-3773d82ad83d" providerId="ADAL" clId="{D57129FF-9FA9-4FEA-B156-587F71BF4CAD}" dt="2026-03-13T19:03:19.216" v="76" actId="14100"/>
        <pc:sldMkLst>
          <pc:docMk/>
          <pc:sldMk cId="2542383876" sldId="1267"/>
        </pc:sldMkLst>
        <pc:picChg chg="mod">
          <ac:chgData name="Chalfant, Brian" userId="a13bd1eb-b157-4e7c-99ef-3773d82ad83d" providerId="ADAL" clId="{D57129FF-9FA9-4FEA-B156-587F71BF4CAD}" dt="2026-03-13T19:03:19.216" v="76" actId="14100"/>
          <ac:picMkLst>
            <pc:docMk/>
            <pc:sldMk cId="2542383876" sldId="1267"/>
            <ac:picMk id="4" creationId="{7B940A2C-0A06-948F-6D4D-9B493C640956}"/>
          </ac:picMkLst>
        </pc:picChg>
      </pc:sldChg>
      <pc:sldChg chg="modSp">
        <pc:chgData name="Chalfant, Brian" userId="a13bd1eb-b157-4e7c-99ef-3773d82ad83d" providerId="ADAL" clId="{D57129FF-9FA9-4FEA-B156-587F71BF4CAD}" dt="2026-03-13T19:03:31.084" v="77" actId="14100"/>
        <pc:sldMkLst>
          <pc:docMk/>
          <pc:sldMk cId="1465027387" sldId="1269"/>
        </pc:sldMkLst>
        <pc:spChg chg="mod">
          <ac:chgData name="Chalfant, Brian" userId="a13bd1eb-b157-4e7c-99ef-3773d82ad83d" providerId="ADAL" clId="{D57129FF-9FA9-4FEA-B156-587F71BF4CAD}" dt="2026-03-13T19:03:31.084" v="77" actId="14100"/>
          <ac:spMkLst>
            <pc:docMk/>
            <pc:sldMk cId="1465027387" sldId="1269"/>
            <ac:spMk id="26626" creationId="{3317FE8E-05D5-0C7A-3846-DDE7A2C2217C}"/>
          </ac:spMkLst>
        </pc:spChg>
      </pc:sldChg>
      <pc:sldChg chg="addSp delSp modSp mod modNotesTx">
        <pc:chgData name="Chalfant, Brian" userId="a13bd1eb-b157-4e7c-99ef-3773d82ad83d" providerId="ADAL" clId="{D57129FF-9FA9-4FEA-B156-587F71BF4CAD}" dt="2026-03-13T19:13:00.953" v="1077" actId="948"/>
        <pc:sldMkLst>
          <pc:docMk/>
          <pc:sldMk cId="765730363" sldId="1271"/>
        </pc:sldMkLst>
        <pc:spChg chg="mod">
          <ac:chgData name="Chalfant, Brian" userId="a13bd1eb-b157-4e7c-99ef-3773d82ad83d" providerId="ADAL" clId="{D57129FF-9FA9-4FEA-B156-587F71BF4CAD}" dt="2026-03-13T19:04:56.108" v="173" actId="14100"/>
          <ac:spMkLst>
            <pc:docMk/>
            <pc:sldMk cId="765730363" sldId="1271"/>
            <ac:spMk id="17410" creationId="{994E6DDF-32B6-3EA8-3495-FC0AFFB98DE3}"/>
          </ac:spMkLst>
        </pc:spChg>
        <pc:spChg chg="mod">
          <ac:chgData name="Chalfant, Brian" userId="a13bd1eb-b157-4e7c-99ef-3773d82ad83d" providerId="ADAL" clId="{D57129FF-9FA9-4FEA-B156-587F71BF4CAD}" dt="2026-03-13T19:13:00.953" v="1077" actId="948"/>
          <ac:spMkLst>
            <pc:docMk/>
            <pc:sldMk cId="765730363" sldId="1271"/>
            <ac:spMk id="17411" creationId="{4AD84FAB-5475-974A-3A6D-AA17D72F612C}"/>
          </ac:spMkLst>
        </pc:spChg>
      </pc:sldChg>
      <pc:sldChg chg="modSp mod">
        <pc:chgData name="Chalfant, Brian" userId="a13bd1eb-b157-4e7c-99ef-3773d82ad83d" providerId="ADAL" clId="{D57129FF-9FA9-4FEA-B156-587F71BF4CAD}" dt="2026-03-13T19:04:00.783" v="86" actId="20577"/>
        <pc:sldMkLst>
          <pc:docMk/>
          <pc:sldMk cId="3688676932" sldId="1272"/>
        </pc:sldMkLst>
        <pc:spChg chg="mod">
          <ac:chgData name="Chalfant, Brian" userId="a13bd1eb-b157-4e7c-99ef-3773d82ad83d" providerId="ADAL" clId="{D57129FF-9FA9-4FEA-B156-587F71BF4CAD}" dt="2026-03-13T19:04:00.783" v="86" actId="20577"/>
          <ac:spMkLst>
            <pc:docMk/>
            <pc:sldMk cId="3688676932" sldId="1272"/>
            <ac:spMk id="26627" creationId="{FD0F4384-CE07-D667-21EC-1FC6B5514BE3}"/>
          </ac:spMkLst>
        </pc:spChg>
      </pc:sldChg>
    </pc:docChg>
  </pc:docChgLst>
  <pc:docChgLst>
    <pc:chgData name="Patel, Jay (DEP)" userId="98f40d28-9267-400f-9656-163a2cce0b6c" providerId="ADAL" clId="{3B14EA86-6B45-4623-8209-DD42D29BA2F9}"/>
    <pc:docChg chg="modSld sldOrd">
      <pc:chgData name="Patel, Jay (DEP)" userId="98f40d28-9267-400f-9656-163a2cce0b6c" providerId="ADAL" clId="{3B14EA86-6B45-4623-8209-DD42D29BA2F9}" dt="2026-02-19T12:14:36.103" v="1"/>
      <pc:docMkLst>
        <pc:docMk/>
      </pc:docMkLst>
      <pc:sldChg chg="ord">
        <pc:chgData name="Patel, Jay (DEP)" userId="98f40d28-9267-400f-9656-163a2cce0b6c" providerId="ADAL" clId="{3B14EA86-6B45-4623-8209-DD42D29BA2F9}" dt="2026-02-19T12:14:36.103" v="1"/>
        <pc:sldMkLst>
          <pc:docMk/>
          <pc:sldMk cId="764140557" sldId="4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0F7781-A336-236E-0837-289660111C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B8BBBCF-E851-ED5B-AED8-E1B8CF121D5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A50E0BC-77B2-4ED9-BEC4-D5FD8BF78BC6}" type="datetimeFigureOut">
              <a:rPr lang="en-US"/>
              <a:pPr>
                <a:defRPr/>
              </a:pPr>
              <a:t>3/18/2026</a:t>
            </a:fld>
            <a:endParaRPr lang="en-US"/>
          </a:p>
        </p:txBody>
      </p:sp>
      <p:sp>
        <p:nvSpPr>
          <p:cNvPr id="4" name="Slide Image Placeholder 3">
            <a:extLst>
              <a:ext uri="{FF2B5EF4-FFF2-40B4-BE49-F238E27FC236}">
                <a16:creationId xmlns:a16="http://schemas.microsoft.com/office/drawing/2014/main" id="{9771BA8B-417C-D5BD-B91F-AB7AA50C323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3DA33D8-0684-0BE1-7B30-F3E371DB222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9CB3717-7AF2-0BBF-9FFF-306636A879D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5D0C293-A17A-DA10-2705-95AD0F3AAF5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595C218-57D5-4DB5-9198-A5622F970F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Chesapeake Bay Ag Inspection Annual Summary has been published for the ag inspection program since the inception of the program in 2015/2016.</a:t>
            </a:r>
          </a:p>
          <a:p>
            <a:endParaRPr lang="en-US" dirty="0"/>
          </a:p>
          <a:p>
            <a:r>
              <a:rPr lang="en-US" dirty="0"/>
              <a:t>It provides information about the goals and accomplishments of the inspection report and the challenges that were observed within the reporting year.</a:t>
            </a:r>
          </a:p>
          <a:p>
            <a:endParaRPr lang="en-US" dirty="0"/>
          </a:p>
          <a:p>
            <a:r>
              <a:rPr lang="en-US" dirty="0"/>
              <a:t>As the data is required to be entered into PK, the information is derived from database pulls from PK.</a:t>
            </a:r>
          </a:p>
          <a:p>
            <a:endParaRPr lang="en-US" dirty="0"/>
          </a:p>
          <a:p>
            <a:r>
              <a:rPr lang="en-US" dirty="0"/>
              <a:t>We are currently celebrating 10 year of the program since its inception.</a:t>
            </a:r>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2</a:t>
            </a:fld>
            <a:endParaRPr lang="en-US"/>
          </a:p>
        </p:txBody>
      </p:sp>
    </p:spTree>
    <p:extLst>
      <p:ext uri="{BB962C8B-B14F-4D97-AF65-F5344CB8AC3E}">
        <p14:creationId xmlns:p14="http://schemas.microsoft.com/office/powerpoint/2010/main" val="12272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following challenges, the program inspected more then 230,000 acres on more than 2,200 farms during 2024/2025.</a:t>
            </a:r>
          </a:p>
          <a:p>
            <a:endParaRPr lang="en-US" dirty="0"/>
          </a:p>
          <a:p>
            <a:r>
              <a:rPr lang="en-US" dirty="0"/>
              <a:t>-Highly Pathogenic Avian Influenza – resulted in fewer overall inspections completed than we would expect in normal years.  This year, the HPAI outbreak affected numerous animal types, including poultry and dairy cattle, so due to enhanced bio-security measures all agricultural inspection programs, including CAFOs, less inspections occur.  The safety and wellbeing of our producers and livestock is of utmost importance, so extreme sensitivity was considered for bio-security measures.</a:t>
            </a:r>
          </a:p>
          <a:p>
            <a:r>
              <a:rPr lang="en-US" dirty="0"/>
              <a:t>-Staff turnover, for both Districts and DEP regional offices.</a:t>
            </a:r>
          </a:p>
          <a:p>
            <a:r>
              <a:rPr lang="en-US" dirty="0"/>
              <a:t>-With the increased numbers of Phase 2 inspections, the required output for Districts decreases as there is more time involved in completing Phase 2 inspections compared to initial inspections.</a:t>
            </a:r>
          </a:p>
          <a:p>
            <a:r>
              <a:rPr lang="en-US" dirty="0"/>
              <a:t>-The average operation size inspected decreased again this year.  From last years reporting period to the current reporting period, the average operation size went down from 79 to 70 acres.</a:t>
            </a:r>
          </a:p>
          <a:p>
            <a:endParaRPr lang="en-US" dirty="0"/>
          </a:p>
          <a:p>
            <a:r>
              <a:rPr lang="en-US" dirty="0"/>
              <a:t>Inspected acres this year were 7.4% of the total agricultural acres in PA’s portion of the Bay watershed, which is short of the annual program goal of 10%, but not bad considering these significant challenges!</a:t>
            </a:r>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11</a:t>
            </a:fld>
            <a:endParaRPr lang="en-US"/>
          </a:p>
        </p:txBody>
      </p:sp>
    </p:spTree>
    <p:extLst>
      <p:ext uri="{BB962C8B-B14F-4D97-AF65-F5344CB8AC3E}">
        <p14:creationId xmlns:p14="http://schemas.microsoft.com/office/powerpoint/2010/main" val="335672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CB48D-AC48-4F46-E1F5-9230F2453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B5DEF-B3EF-AA72-5856-673F15DE2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98BEB-3C19-C791-EDFB-8B1B6FF423B5}"/>
              </a:ext>
            </a:extLst>
          </p:cNvPr>
          <p:cNvSpPr>
            <a:spLocks noGrp="1"/>
          </p:cNvSpPr>
          <p:nvPr>
            <p:ph type="body" idx="1"/>
          </p:nvPr>
        </p:nvSpPr>
        <p:spPr/>
        <p:txBody>
          <a:bodyPr/>
          <a:lstStyle/>
          <a:p>
            <a:r>
              <a:rPr lang="en-US" dirty="0"/>
              <a:t>There were great accomplishes with the ag inspection program, but it was not without challenges that has the overall program fall short of the program goal.</a:t>
            </a:r>
          </a:p>
          <a:p>
            <a:endParaRPr lang="en-US" dirty="0"/>
          </a:p>
          <a:p>
            <a:r>
              <a:rPr lang="en-US" dirty="0"/>
              <a:t>With 10 years of the program implementation, we are encouraged by the results and look forward to the continued success of the program.  This program is just one way to be able to report the good work that the PA agricultural community is doing!</a:t>
            </a:r>
          </a:p>
        </p:txBody>
      </p:sp>
      <p:sp>
        <p:nvSpPr>
          <p:cNvPr id="4" name="Slide Number Placeholder 3">
            <a:extLst>
              <a:ext uri="{FF2B5EF4-FFF2-40B4-BE49-F238E27FC236}">
                <a16:creationId xmlns:a16="http://schemas.microsoft.com/office/drawing/2014/main" id="{F0E20E1A-FCD6-FF14-90A2-35A7F4B8EA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5C218-57D5-4DB5-9198-A5622F970F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304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all ag inspection programs included within this annual summary, there were a total of 2,207 inspection from July 1, 2024 – June 30, 2025.  </a:t>
            </a:r>
          </a:p>
          <a:p>
            <a:endParaRPr lang="en-US" dirty="0"/>
          </a:p>
          <a:p>
            <a:r>
              <a:rPr lang="en-US" dirty="0"/>
              <a:t>This year, a few CCDs did their first status review of Manure Management Plans, which represent the right column, the results of which have been integrated into our strategy to verify nutrient management </a:t>
            </a:r>
            <a:r>
              <a:rPr lang="en-US" dirty="0" err="1"/>
              <a:t>bmps</a:t>
            </a:r>
            <a:r>
              <a:rPr lang="en-US" dirty="0"/>
              <a:t> within the county where the status review was completed.</a:t>
            </a:r>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3</a:t>
            </a:fld>
            <a:endParaRPr lang="en-US"/>
          </a:p>
        </p:txBody>
      </p:sp>
    </p:spTree>
    <p:extLst>
      <p:ext uri="{BB962C8B-B14F-4D97-AF65-F5344CB8AC3E}">
        <p14:creationId xmlns:p14="http://schemas.microsoft.com/office/powerpoint/2010/main" val="389415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was a decrease in total operations inspected from the previous years, which resulted in only inspecting 7.4% of the total acres inspected across the program compared to our goal of 10% total acres inspected.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 will go into details of several challenges that lead to the decrease later, but I will highlight, that there were several Act 38 Nutrient Management status review that were not entered into PK by CCDs and this is one of the reason that the total inspection numbers were down.</a:t>
            </a:r>
          </a:p>
          <a:p>
            <a:endParaRPr lang="en-US" dirty="0"/>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4</a:t>
            </a:fld>
            <a:endParaRPr lang="en-US"/>
          </a:p>
        </p:txBody>
      </p:sp>
    </p:spTree>
    <p:extLst>
      <p:ext uri="{BB962C8B-B14F-4D97-AF65-F5344CB8AC3E}">
        <p14:creationId xmlns:p14="http://schemas.microsoft.com/office/powerpoint/2010/main" val="387415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inspections that determined BMP implementation/maintenance resulted in verification that almost all BMPs are are being implemented </a:t>
            </a:r>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5</a:t>
            </a:fld>
            <a:endParaRPr lang="en-US"/>
          </a:p>
        </p:txBody>
      </p:sp>
    </p:spTree>
    <p:extLst>
      <p:ext uri="{BB962C8B-B14F-4D97-AF65-F5344CB8AC3E}">
        <p14:creationId xmlns:p14="http://schemas.microsoft.com/office/powerpoint/2010/main" val="182915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time of the initial and Phase 2 inspections, verification of administratively complete plans are completed; ensuring that those plans meet the obligations of the state regulations.  The initial inspections resulted in approximately 60% of Manure Management Plans and Ag E&amp;S Plans were administratively complete; however, at the time of the Phase 2 inspection approximately 90% of plans are administratively complete.  For the plans that were not administratively completed at the time of the inspections, the District’s have been key in providing technical assistance with the development of those plans to get the operations in compliance with the state regulations.</a:t>
            </a:r>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6</a:t>
            </a:fld>
            <a:endParaRPr lang="en-US"/>
          </a:p>
        </p:txBody>
      </p:sp>
    </p:spTree>
    <p:extLst>
      <p:ext uri="{BB962C8B-B14F-4D97-AF65-F5344CB8AC3E}">
        <p14:creationId xmlns:p14="http://schemas.microsoft.com/office/powerpoint/2010/main" val="428884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operations that the Districts or DEP regional offices cannot gain voluntary compliance with obtaining administratively complete MMP and Ag E&amp;S plans, those cases are referred to DEP Central Office for enforcement.  This does not include referrals that had water quality related violations as those are handled by the DEP regional offices.</a:t>
            </a:r>
          </a:p>
          <a:p>
            <a:endParaRPr lang="en-US" dirty="0"/>
          </a:p>
          <a:p>
            <a:r>
              <a:rPr lang="en-US" dirty="0"/>
              <a:t>For this reporting period, there were a total of 56 referrals and DEP Central Office was able to get compliance and ultimately close out 53 cases.  A note about the cases for this reporting period, there were 4 that were referred to our legal counsel for pursuance of a Petition to Enforce, which did not occur in the prior years.</a:t>
            </a:r>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7</a:t>
            </a:fld>
            <a:endParaRPr lang="en-US"/>
          </a:p>
        </p:txBody>
      </p:sp>
    </p:spTree>
    <p:extLst>
      <p:ext uri="{BB962C8B-B14F-4D97-AF65-F5344CB8AC3E}">
        <p14:creationId xmlns:p14="http://schemas.microsoft.com/office/powerpoint/2010/main" val="386079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Nutrient Management BMPs are broken into core N/P and supplemental N/P and rate, timing and placement.  There were approximately 825,000 reportable acres of core N/P and approximately 275,000 reportable acres of supplement nutrient management BMPs.  The map shows reported BMPs by county with the relative sized circle of BMP count per county and the blue counties are counties that are covered by a Chesapeake Bay Technician.   </a:t>
            </a:r>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8</a:t>
            </a:fld>
            <a:endParaRPr lang="en-US"/>
          </a:p>
        </p:txBody>
      </p:sp>
    </p:spTree>
    <p:extLst>
      <p:ext uri="{BB962C8B-B14F-4D97-AF65-F5344CB8AC3E}">
        <p14:creationId xmlns:p14="http://schemas.microsoft.com/office/powerpoint/2010/main" val="317956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component of this inspection program, is BMP verification/reverification.</a:t>
            </a:r>
          </a:p>
          <a:p>
            <a:endParaRPr lang="en-US" dirty="0"/>
          </a:p>
          <a:p>
            <a:r>
              <a:rPr lang="en-US" dirty="0"/>
              <a:t>Over 8,000 BMP were verified for the first time and approximately 2,600 BMPs were reverified after the BMP lifespan expired.  In order for BMPs to remain in CAST modeling scenarios, those BMPs need to be reverified.  Of the reverified BMPs, 94% passed the inspection and extended their reporting lifespan.</a:t>
            </a:r>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9</a:t>
            </a:fld>
            <a:endParaRPr lang="en-US"/>
          </a:p>
        </p:txBody>
      </p:sp>
    </p:spTree>
    <p:extLst>
      <p:ext uri="{BB962C8B-B14F-4D97-AF65-F5344CB8AC3E}">
        <p14:creationId xmlns:p14="http://schemas.microsoft.com/office/powerpoint/2010/main" val="61368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great depiction of ag structural BMPs, such as grassed waterways, manure storage facilities, and diversions, that were reported for 2025.  There is a high density of BMPs reported in counties that have CB technicians and engineers, as they are integral in getting these designed, installed, and reverified.</a:t>
            </a:r>
          </a:p>
        </p:txBody>
      </p:sp>
      <p:sp>
        <p:nvSpPr>
          <p:cNvPr id="4" name="Slide Number Placeholder 3"/>
          <p:cNvSpPr>
            <a:spLocks noGrp="1"/>
          </p:cNvSpPr>
          <p:nvPr>
            <p:ph type="sldNum" sz="quarter" idx="5"/>
          </p:nvPr>
        </p:nvSpPr>
        <p:spPr/>
        <p:txBody>
          <a:bodyPr/>
          <a:lstStyle/>
          <a:p>
            <a:pPr>
              <a:defRPr/>
            </a:pPr>
            <a:fld id="{F595C218-57D5-4DB5-9198-A5622F970FD3}" type="slidenum">
              <a:rPr lang="en-US" smtClean="0"/>
              <a:pPr>
                <a:defRPr/>
              </a:pPr>
              <a:t>10</a:t>
            </a:fld>
            <a:endParaRPr lang="en-US"/>
          </a:p>
        </p:txBody>
      </p:sp>
    </p:spTree>
    <p:extLst>
      <p:ext uri="{BB962C8B-B14F-4D97-AF65-F5344CB8AC3E}">
        <p14:creationId xmlns:p14="http://schemas.microsoft.com/office/powerpoint/2010/main" val="372622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CAD0D2-31B1-5130-5E40-1A424185B088}"/>
              </a:ext>
            </a:extLst>
          </p:cNvPr>
          <p:cNvSpPr>
            <a:spLocks noGrp="1"/>
          </p:cNvSpPr>
          <p:nvPr>
            <p:ph type="dt" sz="half" idx="10"/>
          </p:nvPr>
        </p:nvSpPr>
        <p:spPr/>
        <p:txBody>
          <a:bodyPr/>
          <a:lstStyle>
            <a:lvl1pPr>
              <a:defRPr/>
            </a:lvl1pPr>
          </a:lstStyle>
          <a:p>
            <a:pPr>
              <a:defRPr/>
            </a:pPr>
            <a:fld id="{E2DB4579-D3A7-420B-8883-2EBFF87DB6D9}" type="datetimeFigureOut">
              <a:rPr lang="en-US"/>
              <a:pPr>
                <a:defRPr/>
              </a:pPr>
              <a:t>3/18/2026</a:t>
            </a:fld>
            <a:endParaRPr lang="en-US"/>
          </a:p>
        </p:txBody>
      </p:sp>
      <p:sp>
        <p:nvSpPr>
          <p:cNvPr id="5" name="Footer Placeholder 4">
            <a:extLst>
              <a:ext uri="{FF2B5EF4-FFF2-40B4-BE49-F238E27FC236}">
                <a16:creationId xmlns:a16="http://schemas.microsoft.com/office/drawing/2014/main" id="{ADABBF3D-4F01-C71A-3CDE-3C8B3D8F7F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B20166-A999-8113-8F07-270C45D40032}"/>
              </a:ext>
            </a:extLst>
          </p:cNvPr>
          <p:cNvSpPr>
            <a:spLocks noGrp="1"/>
          </p:cNvSpPr>
          <p:nvPr>
            <p:ph type="sldNum" sz="quarter" idx="12"/>
          </p:nvPr>
        </p:nvSpPr>
        <p:spPr/>
        <p:txBody>
          <a:bodyPr/>
          <a:lstStyle>
            <a:lvl1pPr>
              <a:defRPr/>
            </a:lvl1pPr>
          </a:lstStyle>
          <a:p>
            <a:pPr>
              <a:defRPr/>
            </a:pPr>
            <a:fld id="{5A1E1527-FB37-4BBB-B288-1D2A9C455719}" type="slidenum">
              <a:rPr lang="en-US"/>
              <a:pPr>
                <a:defRPr/>
              </a:pPr>
              <a:t>‹#›</a:t>
            </a:fld>
            <a:endParaRPr lang="en-US"/>
          </a:p>
        </p:txBody>
      </p:sp>
    </p:spTree>
    <p:extLst>
      <p:ext uri="{BB962C8B-B14F-4D97-AF65-F5344CB8AC3E}">
        <p14:creationId xmlns:p14="http://schemas.microsoft.com/office/powerpoint/2010/main" val="422246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6E545-000A-6201-039F-87242FA0F322}"/>
              </a:ext>
            </a:extLst>
          </p:cNvPr>
          <p:cNvSpPr>
            <a:spLocks noGrp="1"/>
          </p:cNvSpPr>
          <p:nvPr>
            <p:ph type="dt" sz="half" idx="10"/>
          </p:nvPr>
        </p:nvSpPr>
        <p:spPr/>
        <p:txBody>
          <a:bodyPr/>
          <a:lstStyle>
            <a:lvl1pPr>
              <a:defRPr/>
            </a:lvl1pPr>
          </a:lstStyle>
          <a:p>
            <a:pPr>
              <a:defRPr/>
            </a:pPr>
            <a:fld id="{18850CD2-0468-479F-8497-409C643DC9D8}" type="datetimeFigureOut">
              <a:rPr lang="en-US"/>
              <a:pPr>
                <a:defRPr/>
              </a:pPr>
              <a:t>3/18/2026</a:t>
            </a:fld>
            <a:endParaRPr lang="en-US"/>
          </a:p>
        </p:txBody>
      </p:sp>
      <p:sp>
        <p:nvSpPr>
          <p:cNvPr id="5" name="Footer Placeholder 4">
            <a:extLst>
              <a:ext uri="{FF2B5EF4-FFF2-40B4-BE49-F238E27FC236}">
                <a16:creationId xmlns:a16="http://schemas.microsoft.com/office/drawing/2014/main" id="{A5FA3D00-868A-7C47-68DF-708C35B773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F291C1-A7D6-9B69-E1CB-F9B5B4B5C8B4}"/>
              </a:ext>
            </a:extLst>
          </p:cNvPr>
          <p:cNvSpPr>
            <a:spLocks noGrp="1"/>
          </p:cNvSpPr>
          <p:nvPr>
            <p:ph type="sldNum" sz="quarter" idx="12"/>
          </p:nvPr>
        </p:nvSpPr>
        <p:spPr/>
        <p:txBody>
          <a:bodyPr/>
          <a:lstStyle>
            <a:lvl1pPr>
              <a:defRPr/>
            </a:lvl1pPr>
          </a:lstStyle>
          <a:p>
            <a:pPr>
              <a:defRPr/>
            </a:pPr>
            <a:fld id="{DC41ABDD-45B7-428B-B30C-22A4197892AB}" type="slidenum">
              <a:rPr lang="en-US"/>
              <a:pPr>
                <a:defRPr/>
              </a:pPr>
              <a:t>‹#›</a:t>
            </a:fld>
            <a:endParaRPr lang="en-US"/>
          </a:p>
        </p:txBody>
      </p:sp>
    </p:spTree>
    <p:extLst>
      <p:ext uri="{BB962C8B-B14F-4D97-AF65-F5344CB8AC3E}">
        <p14:creationId xmlns:p14="http://schemas.microsoft.com/office/powerpoint/2010/main" val="323122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0DFC0-136F-C6B1-E3EA-CF24EEC37342}"/>
              </a:ext>
            </a:extLst>
          </p:cNvPr>
          <p:cNvSpPr>
            <a:spLocks noGrp="1"/>
          </p:cNvSpPr>
          <p:nvPr>
            <p:ph type="dt" sz="half" idx="10"/>
          </p:nvPr>
        </p:nvSpPr>
        <p:spPr/>
        <p:txBody>
          <a:bodyPr/>
          <a:lstStyle>
            <a:lvl1pPr>
              <a:defRPr/>
            </a:lvl1pPr>
          </a:lstStyle>
          <a:p>
            <a:pPr>
              <a:defRPr/>
            </a:pPr>
            <a:fld id="{97BCFEBC-7832-4CF5-AAF9-748B89A41E42}" type="datetimeFigureOut">
              <a:rPr lang="en-US"/>
              <a:pPr>
                <a:defRPr/>
              </a:pPr>
              <a:t>3/18/2026</a:t>
            </a:fld>
            <a:endParaRPr lang="en-US"/>
          </a:p>
        </p:txBody>
      </p:sp>
      <p:sp>
        <p:nvSpPr>
          <p:cNvPr id="5" name="Footer Placeholder 4">
            <a:extLst>
              <a:ext uri="{FF2B5EF4-FFF2-40B4-BE49-F238E27FC236}">
                <a16:creationId xmlns:a16="http://schemas.microsoft.com/office/drawing/2014/main" id="{3460FE5B-C4CE-90B4-1105-7A313BF0C2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B06EAF-81A1-94EF-1CFE-52C3C0CCCB09}"/>
              </a:ext>
            </a:extLst>
          </p:cNvPr>
          <p:cNvSpPr>
            <a:spLocks noGrp="1"/>
          </p:cNvSpPr>
          <p:nvPr>
            <p:ph type="sldNum" sz="quarter" idx="12"/>
          </p:nvPr>
        </p:nvSpPr>
        <p:spPr/>
        <p:txBody>
          <a:bodyPr/>
          <a:lstStyle>
            <a:lvl1pPr>
              <a:defRPr/>
            </a:lvl1pPr>
          </a:lstStyle>
          <a:p>
            <a:pPr>
              <a:defRPr/>
            </a:pPr>
            <a:fld id="{AF2858DE-70AF-4BA9-9AE3-CF7ECFD6FF6E}" type="slidenum">
              <a:rPr lang="en-US"/>
              <a:pPr>
                <a:defRPr/>
              </a:pPr>
              <a:t>‹#›</a:t>
            </a:fld>
            <a:endParaRPr lang="en-US"/>
          </a:p>
        </p:txBody>
      </p:sp>
    </p:spTree>
    <p:extLst>
      <p:ext uri="{BB962C8B-B14F-4D97-AF65-F5344CB8AC3E}">
        <p14:creationId xmlns:p14="http://schemas.microsoft.com/office/powerpoint/2010/main" val="263519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428343" y="0"/>
            <a:ext cx="6763656" cy="6857999"/>
          </a:xfrm>
        </p:spPr>
        <p:txBody>
          <a:bodyPr rtlCol="0">
            <a:normAutofit/>
          </a:bodyPr>
          <a:lstStyle/>
          <a:p>
            <a:pPr lvl="0"/>
            <a:endParaRPr lang="en-US" noProof="0"/>
          </a:p>
        </p:txBody>
      </p:sp>
    </p:spTree>
    <p:extLst>
      <p:ext uri="{BB962C8B-B14F-4D97-AF65-F5344CB8AC3E}">
        <p14:creationId xmlns:p14="http://schemas.microsoft.com/office/powerpoint/2010/main" val="38245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CBCD7-B979-F6B3-9A23-E015CB70AABA}"/>
              </a:ext>
            </a:extLst>
          </p:cNvPr>
          <p:cNvSpPr>
            <a:spLocks noGrp="1"/>
          </p:cNvSpPr>
          <p:nvPr>
            <p:ph type="dt" sz="half" idx="10"/>
          </p:nvPr>
        </p:nvSpPr>
        <p:spPr/>
        <p:txBody>
          <a:bodyPr/>
          <a:lstStyle>
            <a:lvl1pPr>
              <a:defRPr/>
            </a:lvl1pPr>
          </a:lstStyle>
          <a:p>
            <a:pPr>
              <a:defRPr/>
            </a:pPr>
            <a:fld id="{30B94BB0-08CC-426C-9483-8713735009FC}" type="datetimeFigureOut">
              <a:rPr lang="en-US"/>
              <a:pPr>
                <a:defRPr/>
              </a:pPr>
              <a:t>3/18/2026</a:t>
            </a:fld>
            <a:endParaRPr lang="en-US"/>
          </a:p>
        </p:txBody>
      </p:sp>
      <p:sp>
        <p:nvSpPr>
          <p:cNvPr id="5" name="Footer Placeholder 4">
            <a:extLst>
              <a:ext uri="{FF2B5EF4-FFF2-40B4-BE49-F238E27FC236}">
                <a16:creationId xmlns:a16="http://schemas.microsoft.com/office/drawing/2014/main" id="{6D6FFAC6-A203-31BA-BA01-DCC8904263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0E03D4-C93F-E666-1121-6F16A177DA8F}"/>
              </a:ext>
            </a:extLst>
          </p:cNvPr>
          <p:cNvSpPr>
            <a:spLocks noGrp="1"/>
          </p:cNvSpPr>
          <p:nvPr>
            <p:ph type="sldNum" sz="quarter" idx="12"/>
          </p:nvPr>
        </p:nvSpPr>
        <p:spPr/>
        <p:txBody>
          <a:bodyPr/>
          <a:lstStyle>
            <a:lvl1pPr>
              <a:defRPr/>
            </a:lvl1pPr>
          </a:lstStyle>
          <a:p>
            <a:pPr>
              <a:defRPr/>
            </a:pPr>
            <a:fld id="{D9C7232E-BB31-41DB-948A-218823BE164B}" type="slidenum">
              <a:rPr lang="en-US"/>
              <a:pPr>
                <a:defRPr/>
              </a:pPr>
              <a:t>‹#›</a:t>
            </a:fld>
            <a:endParaRPr lang="en-US"/>
          </a:p>
        </p:txBody>
      </p:sp>
    </p:spTree>
    <p:extLst>
      <p:ext uri="{BB962C8B-B14F-4D97-AF65-F5344CB8AC3E}">
        <p14:creationId xmlns:p14="http://schemas.microsoft.com/office/powerpoint/2010/main" val="279257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09544B-2023-D149-FEEB-D29B1656C123}"/>
              </a:ext>
            </a:extLst>
          </p:cNvPr>
          <p:cNvSpPr>
            <a:spLocks noGrp="1"/>
          </p:cNvSpPr>
          <p:nvPr>
            <p:ph type="dt" sz="half" idx="10"/>
          </p:nvPr>
        </p:nvSpPr>
        <p:spPr/>
        <p:txBody>
          <a:bodyPr/>
          <a:lstStyle>
            <a:lvl1pPr>
              <a:defRPr/>
            </a:lvl1pPr>
          </a:lstStyle>
          <a:p>
            <a:pPr>
              <a:defRPr/>
            </a:pPr>
            <a:fld id="{02E6CD84-BFAF-4AA5-A540-3D48A647AE34}" type="datetimeFigureOut">
              <a:rPr lang="en-US"/>
              <a:pPr>
                <a:defRPr/>
              </a:pPr>
              <a:t>3/18/2026</a:t>
            </a:fld>
            <a:endParaRPr lang="en-US"/>
          </a:p>
        </p:txBody>
      </p:sp>
      <p:sp>
        <p:nvSpPr>
          <p:cNvPr id="5" name="Footer Placeholder 4">
            <a:extLst>
              <a:ext uri="{FF2B5EF4-FFF2-40B4-BE49-F238E27FC236}">
                <a16:creationId xmlns:a16="http://schemas.microsoft.com/office/drawing/2014/main" id="{20976AF6-AB8C-3DDD-C037-796C81ECD4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0C0012-111A-E531-AF53-001E5AA89860}"/>
              </a:ext>
            </a:extLst>
          </p:cNvPr>
          <p:cNvSpPr>
            <a:spLocks noGrp="1"/>
          </p:cNvSpPr>
          <p:nvPr>
            <p:ph type="sldNum" sz="quarter" idx="12"/>
          </p:nvPr>
        </p:nvSpPr>
        <p:spPr/>
        <p:txBody>
          <a:bodyPr/>
          <a:lstStyle>
            <a:lvl1pPr>
              <a:defRPr/>
            </a:lvl1pPr>
          </a:lstStyle>
          <a:p>
            <a:pPr>
              <a:defRPr/>
            </a:pPr>
            <a:fld id="{3D4D26DC-0C5B-4C47-B171-01E56216460A}" type="slidenum">
              <a:rPr lang="en-US"/>
              <a:pPr>
                <a:defRPr/>
              </a:pPr>
              <a:t>‹#›</a:t>
            </a:fld>
            <a:endParaRPr lang="en-US"/>
          </a:p>
        </p:txBody>
      </p:sp>
    </p:spTree>
    <p:extLst>
      <p:ext uri="{BB962C8B-B14F-4D97-AF65-F5344CB8AC3E}">
        <p14:creationId xmlns:p14="http://schemas.microsoft.com/office/powerpoint/2010/main" val="28486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9C532DE-7F5C-19BB-A3FB-5216CCC72F59}"/>
              </a:ext>
            </a:extLst>
          </p:cNvPr>
          <p:cNvSpPr>
            <a:spLocks noGrp="1"/>
          </p:cNvSpPr>
          <p:nvPr>
            <p:ph type="dt" sz="half" idx="10"/>
          </p:nvPr>
        </p:nvSpPr>
        <p:spPr/>
        <p:txBody>
          <a:bodyPr/>
          <a:lstStyle>
            <a:lvl1pPr>
              <a:defRPr/>
            </a:lvl1pPr>
          </a:lstStyle>
          <a:p>
            <a:pPr>
              <a:defRPr/>
            </a:pPr>
            <a:fld id="{464D7ED0-F6A7-4993-A985-4028216BA685}" type="datetimeFigureOut">
              <a:rPr lang="en-US"/>
              <a:pPr>
                <a:defRPr/>
              </a:pPr>
              <a:t>3/18/2026</a:t>
            </a:fld>
            <a:endParaRPr lang="en-US"/>
          </a:p>
        </p:txBody>
      </p:sp>
      <p:sp>
        <p:nvSpPr>
          <p:cNvPr id="6" name="Footer Placeholder 4">
            <a:extLst>
              <a:ext uri="{FF2B5EF4-FFF2-40B4-BE49-F238E27FC236}">
                <a16:creationId xmlns:a16="http://schemas.microsoft.com/office/drawing/2014/main" id="{A8103409-83BD-6929-B4AA-04A04702E7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46BCFC-42D9-217B-362D-C89A3E21D9A1}"/>
              </a:ext>
            </a:extLst>
          </p:cNvPr>
          <p:cNvSpPr>
            <a:spLocks noGrp="1"/>
          </p:cNvSpPr>
          <p:nvPr>
            <p:ph type="sldNum" sz="quarter" idx="12"/>
          </p:nvPr>
        </p:nvSpPr>
        <p:spPr/>
        <p:txBody>
          <a:bodyPr/>
          <a:lstStyle>
            <a:lvl1pPr>
              <a:defRPr/>
            </a:lvl1pPr>
          </a:lstStyle>
          <a:p>
            <a:pPr>
              <a:defRPr/>
            </a:pPr>
            <a:fld id="{7B69EC64-C05E-4077-8AFC-0949DA8EA838}" type="slidenum">
              <a:rPr lang="en-US"/>
              <a:pPr>
                <a:defRPr/>
              </a:pPr>
              <a:t>‹#›</a:t>
            </a:fld>
            <a:endParaRPr lang="en-US"/>
          </a:p>
        </p:txBody>
      </p:sp>
    </p:spTree>
    <p:extLst>
      <p:ext uri="{BB962C8B-B14F-4D97-AF65-F5344CB8AC3E}">
        <p14:creationId xmlns:p14="http://schemas.microsoft.com/office/powerpoint/2010/main" val="161244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5CFD226-152B-C716-588D-7A6C33127D22}"/>
              </a:ext>
            </a:extLst>
          </p:cNvPr>
          <p:cNvSpPr>
            <a:spLocks noGrp="1"/>
          </p:cNvSpPr>
          <p:nvPr>
            <p:ph type="dt" sz="half" idx="10"/>
          </p:nvPr>
        </p:nvSpPr>
        <p:spPr/>
        <p:txBody>
          <a:bodyPr/>
          <a:lstStyle>
            <a:lvl1pPr>
              <a:defRPr/>
            </a:lvl1pPr>
          </a:lstStyle>
          <a:p>
            <a:pPr>
              <a:defRPr/>
            </a:pPr>
            <a:fld id="{E07C0C8C-DF99-42AE-AB08-D2D318E3C3D3}" type="datetimeFigureOut">
              <a:rPr lang="en-US"/>
              <a:pPr>
                <a:defRPr/>
              </a:pPr>
              <a:t>3/18/2026</a:t>
            </a:fld>
            <a:endParaRPr lang="en-US"/>
          </a:p>
        </p:txBody>
      </p:sp>
      <p:sp>
        <p:nvSpPr>
          <p:cNvPr id="8" name="Footer Placeholder 4">
            <a:extLst>
              <a:ext uri="{FF2B5EF4-FFF2-40B4-BE49-F238E27FC236}">
                <a16:creationId xmlns:a16="http://schemas.microsoft.com/office/drawing/2014/main" id="{97AD6288-5BC2-8E2D-A984-1A4DF52FDD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2D3ACB8-BD42-A77F-64E0-9AEC8A4A11B9}"/>
              </a:ext>
            </a:extLst>
          </p:cNvPr>
          <p:cNvSpPr>
            <a:spLocks noGrp="1"/>
          </p:cNvSpPr>
          <p:nvPr>
            <p:ph type="sldNum" sz="quarter" idx="12"/>
          </p:nvPr>
        </p:nvSpPr>
        <p:spPr/>
        <p:txBody>
          <a:bodyPr/>
          <a:lstStyle>
            <a:lvl1pPr>
              <a:defRPr/>
            </a:lvl1pPr>
          </a:lstStyle>
          <a:p>
            <a:pPr>
              <a:defRPr/>
            </a:pPr>
            <a:fld id="{5279615F-ABD0-4721-946D-74E8F415DA21}" type="slidenum">
              <a:rPr lang="en-US"/>
              <a:pPr>
                <a:defRPr/>
              </a:pPr>
              <a:t>‹#›</a:t>
            </a:fld>
            <a:endParaRPr lang="en-US"/>
          </a:p>
        </p:txBody>
      </p:sp>
    </p:spTree>
    <p:extLst>
      <p:ext uri="{BB962C8B-B14F-4D97-AF65-F5344CB8AC3E}">
        <p14:creationId xmlns:p14="http://schemas.microsoft.com/office/powerpoint/2010/main" val="422978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C8E41D5-C99A-F972-F0CF-D5031AAAD852}"/>
              </a:ext>
            </a:extLst>
          </p:cNvPr>
          <p:cNvSpPr>
            <a:spLocks noGrp="1"/>
          </p:cNvSpPr>
          <p:nvPr>
            <p:ph type="dt" sz="half" idx="10"/>
          </p:nvPr>
        </p:nvSpPr>
        <p:spPr/>
        <p:txBody>
          <a:bodyPr/>
          <a:lstStyle>
            <a:lvl1pPr>
              <a:defRPr/>
            </a:lvl1pPr>
          </a:lstStyle>
          <a:p>
            <a:pPr>
              <a:defRPr/>
            </a:pPr>
            <a:fld id="{8D00054A-3683-45F0-88F1-011ADF1EA3C3}" type="datetimeFigureOut">
              <a:rPr lang="en-US"/>
              <a:pPr>
                <a:defRPr/>
              </a:pPr>
              <a:t>3/18/2026</a:t>
            </a:fld>
            <a:endParaRPr lang="en-US"/>
          </a:p>
        </p:txBody>
      </p:sp>
      <p:sp>
        <p:nvSpPr>
          <p:cNvPr id="4" name="Footer Placeholder 4">
            <a:extLst>
              <a:ext uri="{FF2B5EF4-FFF2-40B4-BE49-F238E27FC236}">
                <a16:creationId xmlns:a16="http://schemas.microsoft.com/office/drawing/2014/main" id="{A222D179-C91E-B75B-CC50-9C6B1E140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BE5FDF6-197A-C0C2-9EF1-843C5CFEC005}"/>
              </a:ext>
            </a:extLst>
          </p:cNvPr>
          <p:cNvSpPr>
            <a:spLocks noGrp="1"/>
          </p:cNvSpPr>
          <p:nvPr>
            <p:ph type="sldNum" sz="quarter" idx="12"/>
          </p:nvPr>
        </p:nvSpPr>
        <p:spPr/>
        <p:txBody>
          <a:bodyPr/>
          <a:lstStyle>
            <a:lvl1pPr>
              <a:defRPr/>
            </a:lvl1pPr>
          </a:lstStyle>
          <a:p>
            <a:pPr>
              <a:defRPr/>
            </a:pPr>
            <a:fld id="{46EF3BC7-E300-4229-B9ED-01CBF9724C05}" type="slidenum">
              <a:rPr lang="en-US"/>
              <a:pPr>
                <a:defRPr/>
              </a:pPr>
              <a:t>‹#›</a:t>
            </a:fld>
            <a:endParaRPr lang="en-US"/>
          </a:p>
        </p:txBody>
      </p:sp>
    </p:spTree>
    <p:extLst>
      <p:ext uri="{BB962C8B-B14F-4D97-AF65-F5344CB8AC3E}">
        <p14:creationId xmlns:p14="http://schemas.microsoft.com/office/powerpoint/2010/main" val="240962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A421B1-BC28-AB38-361F-B2E2A715184A}"/>
              </a:ext>
            </a:extLst>
          </p:cNvPr>
          <p:cNvSpPr>
            <a:spLocks noGrp="1"/>
          </p:cNvSpPr>
          <p:nvPr>
            <p:ph type="dt" sz="half" idx="10"/>
          </p:nvPr>
        </p:nvSpPr>
        <p:spPr/>
        <p:txBody>
          <a:bodyPr/>
          <a:lstStyle>
            <a:lvl1pPr>
              <a:defRPr/>
            </a:lvl1pPr>
          </a:lstStyle>
          <a:p>
            <a:pPr>
              <a:defRPr/>
            </a:pPr>
            <a:fld id="{FB376767-D97D-4A65-9004-B187A58FC339}" type="datetimeFigureOut">
              <a:rPr lang="en-US"/>
              <a:pPr>
                <a:defRPr/>
              </a:pPr>
              <a:t>3/18/2026</a:t>
            </a:fld>
            <a:endParaRPr lang="en-US"/>
          </a:p>
        </p:txBody>
      </p:sp>
      <p:sp>
        <p:nvSpPr>
          <p:cNvPr id="3" name="Footer Placeholder 4">
            <a:extLst>
              <a:ext uri="{FF2B5EF4-FFF2-40B4-BE49-F238E27FC236}">
                <a16:creationId xmlns:a16="http://schemas.microsoft.com/office/drawing/2014/main" id="{2A1899DE-3A47-108E-B98B-458E373A654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1EB7969-EEF9-2F50-F99A-659CD61A0155}"/>
              </a:ext>
            </a:extLst>
          </p:cNvPr>
          <p:cNvSpPr>
            <a:spLocks noGrp="1"/>
          </p:cNvSpPr>
          <p:nvPr>
            <p:ph type="sldNum" sz="quarter" idx="12"/>
          </p:nvPr>
        </p:nvSpPr>
        <p:spPr/>
        <p:txBody>
          <a:bodyPr/>
          <a:lstStyle>
            <a:lvl1pPr>
              <a:defRPr/>
            </a:lvl1pPr>
          </a:lstStyle>
          <a:p>
            <a:pPr>
              <a:defRPr/>
            </a:pPr>
            <a:fld id="{E3AD5E71-4A10-42EC-9EEA-4266A648F68D}" type="slidenum">
              <a:rPr lang="en-US"/>
              <a:pPr>
                <a:defRPr/>
              </a:pPr>
              <a:t>‹#›</a:t>
            </a:fld>
            <a:endParaRPr lang="en-US"/>
          </a:p>
        </p:txBody>
      </p:sp>
    </p:spTree>
    <p:extLst>
      <p:ext uri="{BB962C8B-B14F-4D97-AF65-F5344CB8AC3E}">
        <p14:creationId xmlns:p14="http://schemas.microsoft.com/office/powerpoint/2010/main" val="174938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50298A5-5788-2327-B270-CA07C3019C17}"/>
              </a:ext>
            </a:extLst>
          </p:cNvPr>
          <p:cNvSpPr>
            <a:spLocks noGrp="1"/>
          </p:cNvSpPr>
          <p:nvPr>
            <p:ph type="dt" sz="half" idx="10"/>
          </p:nvPr>
        </p:nvSpPr>
        <p:spPr/>
        <p:txBody>
          <a:bodyPr/>
          <a:lstStyle>
            <a:lvl1pPr>
              <a:defRPr/>
            </a:lvl1pPr>
          </a:lstStyle>
          <a:p>
            <a:pPr>
              <a:defRPr/>
            </a:pPr>
            <a:fld id="{1F4AD01E-CA5A-4AB4-A9B4-19BB596F2E2D}" type="datetimeFigureOut">
              <a:rPr lang="en-US"/>
              <a:pPr>
                <a:defRPr/>
              </a:pPr>
              <a:t>3/18/2026</a:t>
            </a:fld>
            <a:endParaRPr lang="en-US"/>
          </a:p>
        </p:txBody>
      </p:sp>
      <p:sp>
        <p:nvSpPr>
          <p:cNvPr id="6" name="Footer Placeholder 4">
            <a:extLst>
              <a:ext uri="{FF2B5EF4-FFF2-40B4-BE49-F238E27FC236}">
                <a16:creationId xmlns:a16="http://schemas.microsoft.com/office/drawing/2014/main" id="{65DC3D5C-35EA-25DF-E0FE-B439A39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871F4A-A2D0-E70E-866E-D872B305634E}"/>
              </a:ext>
            </a:extLst>
          </p:cNvPr>
          <p:cNvSpPr>
            <a:spLocks noGrp="1"/>
          </p:cNvSpPr>
          <p:nvPr>
            <p:ph type="sldNum" sz="quarter" idx="12"/>
          </p:nvPr>
        </p:nvSpPr>
        <p:spPr/>
        <p:txBody>
          <a:bodyPr/>
          <a:lstStyle>
            <a:lvl1pPr>
              <a:defRPr/>
            </a:lvl1pPr>
          </a:lstStyle>
          <a:p>
            <a:pPr>
              <a:defRPr/>
            </a:pPr>
            <a:fld id="{BC9F322B-79EF-45F0-A37A-26363E150FA5}" type="slidenum">
              <a:rPr lang="en-US"/>
              <a:pPr>
                <a:defRPr/>
              </a:pPr>
              <a:t>‹#›</a:t>
            </a:fld>
            <a:endParaRPr lang="en-US"/>
          </a:p>
        </p:txBody>
      </p:sp>
    </p:spTree>
    <p:extLst>
      <p:ext uri="{BB962C8B-B14F-4D97-AF65-F5344CB8AC3E}">
        <p14:creationId xmlns:p14="http://schemas.microsoft.com/office/powerpoint/2010/main" val="366337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25504BF-1A08-0A7E-0B41-A5B0A1B1824D}"/>
              </a:ext>
            </a:extLst>
          </p:cNvPr>
          <p:cNvSpPr>
            <a:spLocks noGrp="1"/>
          </p:cNvSpPr>
          <p:nvPr>
            <p:ph type="dt" sz="half" idx="10"/>
          </p:nvPr>
        </p:nvSpPr>
        <p:spPr/>
        <p:txBody>
          <a:bodyPr/>
          <a:lstStyle>
            <a:lvl1pPr>
              <a:defRPr/>
            </a:lvl1pPr>
          </a:lstStyle>
          <a:p>
            <a:pPr>
              <a:defRPr/>
            </a:pPr>
            <a:fld id="{D73DF34A-A06D-4CDD-8939-1F7FD86B0A7C}" type="datetimeFigureOut">
              <a:rPr lang="en-US"/>
              <a:pPr>
                <a:defRPr/>
              </a:pPr>
              <a:t>3/18/2026</a:t>
            </a:fld>
            <a:endParaRPr lang="en-US"/>
          </a:p>
        </p:txBody>
      </p:sp>
      <p:sp>
        <p:nvSpPr>
          <p:cNvPr id="6" name="Footer Placeholder 4">
            <a:extLst>
              <a:ext uri="{FF2B5EF4-FFF2-40B4-BE49-F238E27FC236}">
                <a16:creationId xmlns:a16="http://schemas.microsoft.com/office/drawing/2014/main" id="{0A8E392A-889C-DA04-3F72-D42ACEB323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197A13-EE0B-2D40-A9F0-74D5C1FCE527}"/>
              </a:ext>
            </a:extLst>
          </p:cNvPr>
          <p:cNvSpPr>
            <a:spLocks noGrp="1"/>
          </p:cNvSpPr>
          <p:nvPr>
            <p:ph type="sldNum" sz="quarter" idx="12"/>
          </p:nvPr>
        </p:nvSpPr>
        <p:spPr/>
        <p:txBody>
          <a:bodyPr/>
          <a:lstStyle>
            <a:lvl1pPr>
              <a:defRPr/>
            </a:lvl1pPr>
          </a:lstStyle>
          <a:p>
            <a:pPr>
              <a:defRPr/>
            </a:pPr>
            <a:fld id="{7E3752C6-485A-4459-9357-F99993012B92}" type="slidenum">
              <a:rPr lang="en-US"/>
              <a:pPr>
                <a:defRPr/>
              </a:pPr>
              <a:t>‹#›</a:t>
            </a:fld>
            <a:endParaRPr lang="en-US"/>
          </a:p>
        </p:txBody>
      </p:sp>
    </p:spTree>
    <p:extLst>
      <p:ext uri="{BB962C8B-B14F-4D97-AF65-F5344CB8AC3E}">
        <p14:creationId xmlns:p14="http://schemas.microsoft.com/office/powerpoint/2010/main" val="318661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95B046A-78C2-BB84-7699-831BB05A27D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4CB853B-E941-33D3-F710-0F2E7966AED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063429E-3235-80EB-8637-B10F1C9FAC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fld id="{54541010-22CB-4C41-B211-6A0E1BA7639F}" type="datetimeFigureOut">
              <a:rPr lang="en-US"/>
              <a:pPr>
                <a:defRPr/>
              </a:pPr>
              <a:t>3/18/2026</a:t>
            </a:fld>
            <a:endParaRPr lang="en-US"/>
          </a:p>
        </p:txBody>
      </p:sp>
      <p:sp>
        <p:nvSpPr>
          <p:cNvPr id="5" name="Footer Placeholder 4">
            <a:extLst>
              <a:ext uri="{FF2B5EF4-FFF2-40B4-BE49-F238E27FC236}">
                <a16:creationId xmlns:a16="http://schemas.microsoft.com/office/drawing/2014/main" id="{EEA07B14-4CEF-6809-0F56-F63BF16DA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A30784A-B489-5EF5-FF5A-5BF7F639E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82000"/>
                  </a:schemeClr>
                </a:solidFill>
                <a:latin typeface="+mn-lt"/>
              </a:defRPr>
            </a:lvl1pPr>
          </a:lstStyle>
          <a:p>
            <a:pPr>
              <a:defRPr/>
            </a:pPr>
            <a:fld id="{00249D4D-5208-4F7D-BC64-3B201EF0AF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extBox 11">
            <a:extLst>
              <a:ext uri="{FF2B5EF4-FFF2-40B4-BE49-F238E27FC236}">
                <a16:creationId xmlns:a16="http://schemas.microsoft.com/office/drawing/2014/main" id="{6A19BE22-4436-1E2F-ED44-BD5D4DF486CA}"/>
              </a:ext>
            </a:extLst>
          </p:cNvPr>
          <p:cNvSpPr txBox="1">
            <a:spLocks noChangeArrowheads="1"/>
          </p:cNvSpPr>
          <p:nvPr/>
        </p:nvSpPr>
        <p:spPr bwMode="auto">
          <a:xfrm>
            <a:off x="792480" y="374076"/>
            <a:ext cx="106070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6600" b="1" dirty="0">
                <a:solidFill>
                  <a:schemeClr val="bg1"/>
                </a:solidFill>
                <a:latin typeface="Calibri" panose="020F0502020204030204" pitchFamily="34" charset="0"/>
                <a:cs typeface="Calibri" panose="020F0502020204030204" pitchFamily="34" charset="0"/>
              </a:rPr>
              <a:t>2024-2025 Chesapeake Bay Agricultural Inspections Annual Summary</a:t>
            </a:r>
          </a:p>
        </p:txBody>
      </p:sp>
      <p:sp>
        <p:nvSpPr>
          <p:cNvPr id="22" name="TextBox 21">
            <a:extLst>
              <a:ext uri="{FF2B5EF4-FFF2-40B4-BE49-F238E27FC236}">
                <a16:creationId xmlns:a16="http://schemas.microsoft.com/office/drawing/2014/main" id="{A4EFF87A-6951-1B52-C79D-9243423DBCF8}"/>
              </a:ext>
            </a:extLst>
          </p:cNvPr>
          <p:cNvSpPr txBox="1"/>
          <p:nvPr/>
        </p:nvSpPr>
        <p:spPr>
          <a:xfrm>
            <a:off x="352425" y="6227763"/>
            <a:ext cx="7997825" cy="312737"/>
          </a:xfrm>
          <a:prstGeom prst="rect">
            <a:avLst/>
          </a:prstGeom>
          <a:noFill/>
        </p:spPr>
        <p:txBody>
          <a:bodyPr>
            <a:spAutoFit/>
          </a:bodyPr>
          <a:lstStyle/>
          <a:p>
            <a:pPr eaLnBrk="1" fontAlgn="auto" hangingPunct="1">
              <a:lnSpc>
                <a:spcPct val="107000"/>
              </a:lnSpc>
              <a:spcBef>
                <a:spcPts val="0"/>
              </a:spcBef>
              <a:spcAft>
                <a:spcPts val="800"/>
              </a:spcAft>
              <a:defRPr/>
            </a:pPr>
            <a:r>
              <a:rPr lang="en-US" sz="1400" spc="300" dirty="0">
                <a:solidFill>
                  <a:srgbClr val="001832"/>
                </a:solidFill>
                <a:latin typeface="Calibri" panose="020F0502020204030204" pitchFamily="34" charset="0"/>
                <a:ea typeface="Calibri" panose="020F0502020204030204" pitchFamily="34" charset="0"/>
                <a:cs typeface="Calibri" panose="020F0502020204030204" pitchFamily="34" charset="0"/>
              </a:rPr>
              <a:t>JOSH SHAPIRO, GOVERNOR  |  JESSICA SHIRLEY, SECRETARY</a:t>
            </a:r>
            <a:endParaRPr lang="en-US" sz="1400" spc="300" dirty="0">
              <a:solidFill>
                <a:srgbClr val="001832"/>
              </a:solidFill>
              <a:latin typeface="Calibri" panose="020F0502020204030204" pitchFamily="34" charset="0"/>
              <a:ea typeface="Calibri" panose="020F0502020204030204" pitchFamily="34" charset="0"/>
              <a:cs typeface="Arial" panose="020B0604020202020204" pitchFamily="34" charset="0"/>
            </a:endParaRPr>
          </a:p>
        </p:txBody>
      </p:sp>
      <p:sp>
        <p:nvSpPr>
          <p:cNvPr id="4100" name="Rectangle 1">
            <a:extLst>
              <a:ext uri="{FF2B5EF4-FFF2-40B4-BE49-F238E27FC236}">
                <a16:creationId xmlns:a16="http://schemas.microsoft.com/office/drawing/2014/main" id="{28FE7E05-BA31-6C89-B7C4-6AF2A297E577}"/>
              </a:ext>
            </a:extLst>
          </p:cNvPr>
          <p:cNvSpPr>
            <a:spLocks noChangeArrowheads="1"/>
          </p:cNvSpPr>
          <p:nvPr/>
        </p:nvSpPr>
        <p:spPr bwMode="auto">
          <a:xfrm>
            <a:off x="0" y="3905225"/>
            <a:ext cx="12192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a:lnSpc>
                <a:spcPct val="100000"/>
              </a:lnSpc>
              <a:spcBef>
                <a:spcPct val="0"/>
              </a:spcBef>
              <a:buFontTx/>
              <a:buNone/>
            </a:pPr>
            <a:r>
              <a:rPr lang="en-US" altLang="en-US" dirty="0">
                <a:solidFill>
                  <a:schemeClr val="bg1"/>
                </a:solidFill>
                <a:latin typeface="Calibri" panose="020F0502020204030204" pitchFamily="34" charset="0"/>
                <a:cs typeface="Calibri" panose="020F0502020204030204" pitchFamily="34" charset="0"/>
              </a:rPr>
              <a:t>Water Resources Advisory Committee</a:t>
            </a:r>
          </a:p>
          <a:p>
            <a:pPr algn="ctr">
              <a:lnSpc>
                <a:spcPct val="100000"/>
              </a:lnSpc>
              <a:spcBef>
                <a:spcPct val="0"/>
              </a:spcBef>
              <a:buFontTx/>
              <a:buNone/>
            </a:pPr>
            <a:endParaRPr lang="en-US" altLang="en-US" sz="1000" dirty="0">
              <a:solidFill>
                <a:schemeClr val="bg1"/>
              </a:solidFill>
              <a:latin typeface="Calibri" panose="020F0502020204030204" pitchFamily="34" charset="0"/>
              <a:cs typeface="Calibri" panose="020F0502020204030204" pitchFamily="34" charset="0"/>
            </a:endParaRPr>
          </a:p>
          <a:p>
            <a:pPr algn="ctr">
              <a:lnSpc>
                <a:spcPct val="100000"/>
              </a:lnSpc>
              <a:spcBef>
                <a:spcPct val="0"/>
              </a:spcBef>
              <a:buFontTx/>
              <a:buNone/>
            </a:pPr>
            <a:r>
              <a:rPr lang="en-US" altLang="en-US" dirty="0">
                <a:solidFill>
                  <a:schemeClr val="bg1"/>
                </a:solidFill>
                <a:latin typeface="Calibri" panose="020F0502020204030204" pitchFamily="34" charset="0"/>
                <a:cs typeface="Calibri" panose="020F0502020204030204" pitchFamily="34" charset="0"/>
              </a:rPr>
              <a:t>May 13, 2026 </a:t>
            </a:r>
            <a:endParaRPr lang="en-US" altLang="en-US"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A256BAA-78A6-030B-BC57-DF58405FE46C}"/>
            </a:ext>
          </a:extLst>
        </p:cNvPr>
        <p:cNvGrpSpPr/>
        <p:nvPr/>
      </p:nvGrpSpPr>
      <p:grpSpPr>
        <a:xfrm>
          <a:off x="0" y="0"/>
          <a:ext cx="0" cy="0"/>
          <a:chOff x="0" y="0"/>
          <a:chExt cx="0" cy="0"/>
        </a:xfrm>
      </p:grpSpPr>
      <p:sp>
        <p:nvSpPr>
          <p:cNvPr id="26626" name="TextBox 11">
            <a:extLst>
              <a:ext uri="{FF2B5EF4-FFF2-40B4-BE49-F238E27FC236}">
                <a16:creationId xmlns:a16="http://schemas.microsoft.com/office/drawing/2014/main" id="{A8482EA8-AF32-74C3-1180-E34B62D2D9E0}"/>
              </a:ext>
            </a:extLst>
          </p:cNvPr>
          <p:cNvSpPr txBox="1">
            <a:spLocks noChangeArrowheads="1"/>
          </p:cNvSpPr>
          <p:nvPr/>
        </p:nvSpPr>
        <p:spPr bwMode="auto">
          <a:xfrm>
            <a:off x="521999" y="1476519"/>
            <a:ext cx="406847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Agricultural Structural BMP Heat Map</a:t>
            </a:r>
          </a:p>
        </p:txBody>
      </p:sp>
      <p:sp>
        <p:nvSpPr>
          <p:cNvPr id="26627" name="TextBox 2">
            <a:extLst>
              <a:ext uri="{FF2B5EF4-FFF2-40B4-BE49-F238E27FC236}">
                <a16:creationId xmlns:a16="http://schemas.microsoft.com/office/drawing/2014/main" id="{FD0F4384-CE07-D667-21EC-1FC6B5514BE3}"/>
              </a:ext>
            </a:extLst>
          </p:cNvPr>
          <p:cNvSpPr txBox="1">
            <a:spLocks noChangeArrowheads="1"/>
          </p:cNvSpPr>
          <p:nvPr/>
        </p:nvSpPr>
        <p:spPr bwMode="auto">
          <a:xfrm>
            <a:off x="521999" y="3784843"/>
            <a:ext cx="3562350" cy="246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Structural BMPs, such as grassed waterways, manure storage facilities, diversions, etc. were implemented across the watershed and reported for 2025.</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lang="en-US" sz="1800" dirty="0">
                <a:solidFill>
                  <a:prstClr val="black"/>
                </a:solidFill>
                <a:latin typeface="Calibri" panose="020F0502020204030204" pitchFamily="34" charset="0"/>
                <a:ea typeface="Calibri" panose="020F0502020204030204" pitchFamily="34" charset="0"/>
                <a:cs typeface="Calibri" panose="020F0502020204030204" pitchFamily="34" charset="0"/>
              </a:rPr>
              <a:t> The Chesapeake Bay Technician and Engineers were integral in getting these designed and installed.</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picture containing map&#10;&#10;AI-generated content may be incorrect.">
            <a:extLst>
              <a:ext uri="{FF2B5EF4-FFF2-40B4-BE49-F238E27FC236}">
                <a16:creationId xmlns:a16="http://schemas.microsoft.com/office/drawing/2014/main" id="{CF966265-263E-4606-AD31-5DA269224BDA}"/>
              </a:ext>
            </a:extLst>
          </p:cNvPr>
          <p:cNvPicPr>
            <a:picLocks noChangeAspect="1"/>
          </p:cNvPicPr>
          <p:nvPr/>
        </p:nvPicPr>
        <p:blipFill>
          <a:blip r:embed="rId4"/>
          <a:stretch>
            <a:fillRect/>
          </a:stretch>
        </p:blipFill>
        <p:spPr>
          <a:xfrm>
            <a:off x="4590472" y="454786"/>
            <a:ext cx="7436428" cy="5746330"/>
          </a:xfrm>
          <a:prstGeom prst="rect">
            <a:avLst/>
          </a:prstGeom>
        </p:spPr>
      </p:pic>
    </p:spTree>
    <p:extLst>
      <p:ext uri="{BB962C8B-B14F-4D97-AF65-F5344CB8AC3E}">
        <p14:creationId xmlns:p14="http://schemas.microsoft.com/office/powerpoint/2010/main" val="368867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1159550-1F32-EFAF-08F9-D6D09B91E7CF}"/>
            </a:ext>
          </a:extLst>
        </p:cNvPr>
        <p:cNvGrpSpPr/>
        <p:nvPr/>
      </p:nvGrpSpPr>
      <p:grpSpPr>
        <a:xfrm>
          <a:off x="0" y="0"/>
          <a:ext cx="0" cy="0"/>
          <a:chOff x="0" y="0"/>
          <a:chExt cx="0" cy="0"/>
        </a:xfrm>
      </p:grpSpPr>
      <p:sp>
        <p:nvSpPr>
          <p:cNvPr id="17410" name="TextBox 11">
            <a:extLst>
              <a:ext uri="{FF2B5EF4-FFF2-40B4-BE49-F238E27FC236}">
                <a16:creationId xmlns:a16="http://schemas.microsoft.com/office/drawing/2014/main" id="{994E6DDF-32B6-3EA8-3495-FC0AFFB98DE3}"/>
              </a:ext>
            </a:extLst>
          </p:cNvPr>
          <p:cNvSpPr txBox="1">
            <a:spLocks noChangeArrowheads="1"/>
          </p:cNvSpPr>
          <p:nvPr/>
        </p:nvSpPr>
        <p:spPr bwMode="auto">
          <a:xfrm>
            <a:off x="434340" y="1881803"/>
            <a:ext cx="5246370" cy="290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ts val="7438"/>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2024/2025 Accomplishments and Challenges</a:t>
            </a:r>
          </a:p>
        </p:txBody>
      </p:sp>
      <p:sp>
        <p:nvSpPr>
          <p:cNvPr id="17411" name="TextBox 2">
            <a:extLst>
              <a:ext uri="{FF2B5EF4-FFF2-40B4-BE49-F238E27FC236}">
                <a16:creationId xmlns:a16="http://schemas.microsoft.com/office/drawing/2014/main" id="{4AD84FAB-5475-974A-3A6D-AA17D72F612C}"/>
              </a:ext>
            </a:extLst>
          </p:cNvPr>
          <p:cNvSpPr txBox="1">
            <a:spLocks noChangeArrowheads="1"/>
          </p:cNvSpPr>
          <p:nvPr/>
        </p:nvSpPr>
        <p:spPr bwMode="auto">
          <a:xfrm>
            <a:off x="5852160" y="993461"/>
            <a:ext cx="6339840" cy="498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0" fontAlgn="base" latinLnBrk="0" hangingPunct="0">
              <a:lnSpc>
                <a:spcPct val="90000"/>
              </a:lnSpc>
              <a:spcBef>
                <a:spcPts val="1000"/>
              </a:spcBef>
              <a:spcAft>
                <a:spcPct val="0"/>
              </a:spcAft>
              <a:buClrTx/>
              <a:buSz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Despite the following challenges, during this year, the program inspected more than 230,000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acres (7.4% of all agricultural acres in PA’s portion of the Bay watershed) on more than 2,200 farms: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90000"/>
              </a:lnSpc>
              <a:spcBef>
                <a:spcPts val="18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Highly Pathogenic Avian Influenza</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Staffing turnover</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Increased numbers of Phase 2 inspections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Decreased farm size</a:t>
            </a:r>
          </a:p>
          <a:p>
            <a:pPr marL="0" marR="0" lvl="0" indent="0" algn="l" defTabSz="914400" rtl="0" eaLnBrk="0" fontAlgn="base" latinLnBrk="0" hangingPunct="0">
              <a:lnSpc>
                <a:spcPct val="90000"/>
              </a:lnSpc>
              <a:spcBef>
                <a:spcPts val="1800"/>
              </a:spcBef>
              <a:spcAft>
                <a:spcPct val="0"/>
              </a:spcAft>
              <a:buClrTx/>
              <a:buSzTx/>
              <a:buNone/>
              <a:tabLst/>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Short of the annual program goal of 10% but not bad, considering these challenges!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573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A3EA9B4-47DC-230A-8D00-7ADB15CD310B}"/>
            </a:ext>
          </a:extLst>
        </p:cNvPr>
        <p:cNvGrpSpPr/>
        <p:nvPr/>
      </p:nvGrpSpPr>
      <p:grpSpPr>
        <a:xfrm>
          <a:off x="0" y="0"/>
          <a:ext cx="0" cy="0"/>
          <a:chOff x="0" y="0"/>
          <a:chExt cx="0" cy="0"/>
        </a:xfrm>
      </p:grpSpPr>
      <p:sp>
        <p:nvSpPr>
          <p:cNvPr id="17410" name="TextBox 11">
            <a:extLst>
              <a:ext uri="{FF2B5EF4-FFF2-40B4-BE49-F238E27FC236}">
                <a16:creationId xmlns:a16="http://schemas.microsoft.com/office/drawing/2014/main" id="{22D57C7C-7495-16A9-0F3D-C3ABCA9CC171}"/>
              </a:ext>
            </a:extLst>
          </p:cNvPr>
          <p:cNvSpPr txBox="1">
            <a:spLocks noChangeArrowheads="1"/>
          </p:cNvSpPr>
          <p:nvPr/>
        </p:nvSpPr>
        <p:spPr bwMode="auto">
          <a:xfrm>
            <a:off x="425244" y="2450911"/>
            <a:ext cx="4444181" cy="100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ts val="7438"/>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Summary</a:t>
            </a:r>
          </a:p>
        </p:txBody>
      </p:sp>
      <p:sp>
        <p:nvSpPr>
          <p:cNvPr id="17411" name="TextBox 2">
            <a:extLst>
              <a:ext uri="{FF2B5EF4-FFF2-40B4-BE49-F238E27FC236}">
                <a16:creationId xmlns:a16="http://schemas.microsoft.com/office/drawing/2014/main" id="{593635D3-E23E-8559-06F0-6A8F63FB949A}"/>
              </a:ext>
            </a:extLst>
          </p:cNvPr>
          <p:cNvSpPr txBox="1">
            <a:spLocks noChangeArrowheads="1"/>
          </p:cNvSpPr>
          <p:nvPr/>
        </p:nvSpPr>
        <p:spPr bwMode="auto">
          <a:xfrm>
            <a:off x="4419600" y="657215"/>
            <a:ext cx="6999288" cy="55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285750" indent="-285750" eaLnBrk="1" hangingPunct="1">
              <a:lnSpc>
                <a:spcPct val="107000"/>
              </a:lnSpc>
              <a:spcBef>
                <a:spcPct val="0"/>
              </a:spcBef>
              <a:spcAft>
                <a:spcPts val="800"/>
              </a:spcAf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were great </a:t>
            </a:r>
            <a:r>
              <a:rPr lang="en-US" altLang="en-US" sz="3200" dirty="0">
                <a:solidFill>
                  <a:prstClr val="black"/>
                </a:solidFill>
                <a:latin typeface="Calibri" panose="020F0502020204030204" pitchFamily="34" charset="0"/>
                <a:cs typeface="Calibri" panose="020F0502020204030204" pitchFamily="34" charset="0"/>
              </a:rPr>
              <a:t>accomplishments </a:t>
            </a:r>
            <a:r>
              <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 the agricultural inspection in PA for 2024-2025 but there were many challenges that resulted in decreased results as </a:t>
            </a:r>
            <a:r>
              <a:rPr lang="en-US" altLang="en-US" sz="3200" dirty="0">
                <a:solidFill>
                  <a:prstClr val="black"/>
                </a:solidFill>
                <a:latin typeface="Calibri" panose="020F0502020204030204" pitchFamily="34" charset="0"/>
                <a:cs typeface="Calibri" panose="020F0502020204030204" pitchFamily="34" charset="0"/>
              </a:rPr>
              <a:t>compared to the previous reporting years. </a:t>
            </a:r>
          </a:p>
          <a:p>
            <a:pPr marL="285750" marR="0" lvl="0" indent="-28575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Celebrated 10</a:t>
            </a:r>
            <a:r>
              <a:rPr kumimoji="0" lang="en-US" altLang="en-US" sz="3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th</a:t>
            </a:r>
            <a:r>
              <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year milestone</a:t>
            </a:r>
          </a:p>
          <a:p>
            <a:pPr marL="285750" marR="0" lvl="0" indent="-28575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lang="en-US" altLang="en-US" sz="3200" dirty="0">
                <a:solidFill>
                  <a:prstClr val="black"/>
                </a:solidFill>
                <a:latin typeface="Calibri" panose="020F0502020204030204" pitchFamily="34" charset="0"/>
                <a:cs typeface="Calibri" panose="020F0502020204030204" pitchFamily="34" charset="0"/>
              </a:rPr>
              <a:t>Able to continue to report the good work that the PA agricultural community is doing.</a:t>
            </a:r>
            <a:endParaRPr lang="en-US" altLang="en-US" sz="3200" b="0" i="0" u="none" strike="noStrike" kern="1200" cap="none" spc="0" baseline="0" noProof="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094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Box 11">
            <a:extLst>
              <a:ext uri="{FF2B5EF4-FFF2-40B4-BE49-F238E27FC236}">
                <a16:creationId xmlns:a16="http://schemas.microsoft.com/office/drawing/2014/main" id="{6000C77C-C206-12FC-B34B-4AA63A00001E}"/>
              </a:ext>
            </a:extLst>
          </p:cNvPr>
          <p:cNvSpPr txBox="1">
            <a:spLocks noChangeArrowheads="1"/>
          </p:cNvSpPr>
          <p:nvPr/>
        </p:nvSpPr>
        <p:spPr bwMode="auto">
          <a:xfrm>
            <a:off x="4470400" y="838200"/>
            <a:ext cx="325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a:solidFill>
                  <a:srgbClr val="001832"/>
                </a:solidFill>
                <a:latin typeface="Calibri" panose="020F0502020204030204" pitchFamily="34" charset="0"/>
                <a:cs typeface="Calibri" panose="020F0502020204030204" pitchFamily="34" charset="0"/>
              </a:rPr>
              <a:t>Get In Touch</a:t>
            </a:r>
          </a:p>
        </p:txBody>
      </p:sp>
      <p:sp>
        <p:nvSpPr>
          <p:cNvPr id="33795" name="TextBox 8">
            <a:extLst>
              <a:ext uri="{FF2B5EF4-FFF2-40B4-BE49-F238E27FC236}">
                <a16:creationId xmlns:a16="http://schemas.microsoft.com/office/drawing/2014/main" id="{425F91B1-F850-36F3-0CC1-DDA69BB9902C}"/>
              </a:ext>
            </a:extLst>
          </p:cNvPr>
          <p:cNvSpPr txBox="1">
            <a:spLocks noChangeArrowheads="1"/>
          </p:cNvSpPr>
          <p:nvPr/>
        </p:nvSpPr>
        <p:spPr bwMode="auto">
          <a:xfrm>
            <a:off x="476250" y="5087938"/>
            <a:ext cx="110109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7000"/>
              </a:lnSpc>
              <a:spcBef>
                <a:spcPct val="0"/>
              </a:spcBef>
              <a:spcAft>
                <a:spcPts val="800"/>
              </a:spcAft>
              <a:buFontTx/>
              <a:buNone/>
            </a:pPr>
            <a:r>
              <a:rPr lang="en-US" altLang="en-US" sz="1400" dirty="0">
                <a:latin typeface="Calibri" panose="020F0502020204030204" pitchFamily="34" charset="0"/>
                <a:cs typeface="Calibri" panose="020F0502020204030204" pitchFamily="34" charset="0"/>
              </a:rPr>
              <a:t>The Department of Environmental Protection’s mission is to protect Pennsylvania’s air, land and water resources and to provide for the health and safety of its residents and visitors, consistent with the rights and duties established under the Environmental Rights Amendment (Article 1, Section 27 of the Pennsylvania Constitution). </a:t>
            </a:r>
          </a:p>
        </p:txBody>
      </p:sp>
      <p:sp>
        <p:nvSpPr>
          <p:cNvPr id="33796" name="TextBox 15">
            <a:extLst>
              <a:ext uri="{FF2B5EF4-FFF2-40B4-BE49-F238E27FC236}">
                <a16:creationId xmlns:a16="http://schemas.microsoft.com/office/drawing/2014/main" id="{C32718D9-A454-B1AD-70F4-17135D5345AE}"/>
              </a:ext>
            </a:extLst>
          </p:cNvPr>
          <p:cNvSpPr txBox="1">
            <a:spLocks noChangeArrowheads="1"/>
          </p:cNvSpPr>
          <p:nvPr/>
        </p:nvSpPr>
        <p:spPr bwMode="auto">
          <a:xfrm>
            <a:off x="0" y="2274888"/>
            <a:ext cx="1219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Krista Crone</a:t>
            </a:r>
          </a:p>
          <a:p>
            <a:pPr algn="ctr" eaLnBrk="1" hangingPunct="1">
              <a:lnSpc>
                <a:spcPct val="100000"/>
              </a:lnSpc>
              <a:spcBef>
                <a:spcPct val="0"/>
              </a:spcBef>
              <a:buFontTx/>
              <a:buNone/>
            </a:pPr>
            <a:r>
              <a:rPr lang="en-US" altLang="en-US" sz="2400" dirty="0">
                <a:solidFill>
                  <a:srgbClr val="001832"/>
                </a:solidFill>
                <a:latin typeface="Calibri" panose="020F0502020204030204" pitchFamily="34" charset="0"/>
                <a:cs typeface="Calibri" panose="020F0502020204030204" pitchFamily="34" charset="0"/>
              </a:rPr>
              <a:t>Bureau of Watershed Restoration and Nonpoint Source Management</a:t>
            </a:r>
          </a:p>
          <a:p>
            <a:pPr algn="ctr" eaLnBrk="1" hangingPunct="1">
              <a:lnSpc>
                <a:spcPct val="100000"/>
              </a:lnSpc>
              <a:spcBef>
                <a:spcPct val="0"/>
              </a:spcBef>
              <a:buFontTx/>
              <a:buNone/>
            </a:pPr>
            <a:r>
              <a:rPr lang="en-US" altLang="en-US" sz="2400" dirty="0">
                <a:solidFill>
                  <a:srgbClr val="001832"/>
                </a:solidFill>
                <a:latin typeface="Calibri" panose="020F0502020204030204" pitchFamily="34" charset="0"/>
                <a:cs typeface="Calibri" panose="020F0502020204030204" pitchFamily="34" charset="0"/>
              </a:rPr>
              <a:t>Agriculture Compliance Section</a:t>
            </a:r>
          </a:p>
          <a:p>
            <a:pPr algn="ctr" eaLnBrk="1" hangingPunct="1">
              <a:lnSpc>
                <a:spcPct val="100000"/>
              </a:lnSpc>
              <a:spcBef>
                <a:spcPct val="0"/>
              </a:spcBef>
              <a:buFontTx/>
              <a:buNone/>
            </a:pPr>
            <a:endParaRPr lang="en-US" altLang="en-US" sz="2400" b="1" dirty="0">
              <a:solidFill>
                <a:srgbClr val="001832"/>
              </a:solidFill>
              <a:latin typeface="Calibri" panose="020F0502020204030204" pitchFamily="34" charset="0"/>
              <a:cs typeface="Calibri" panose="020F0502020204030204" pitchFamily="34" charset="0"/>
            </a:endParaRPr>
          </a:p>
          <a:p>
            <a:pPr algn="ctr" eaLnBrk="1" hangingPunct="1">
              <a:lnSpc>
                <a:spcPct val="100000"/>
              </a:lnSpc>
              <a:spcBef>
                <a:spcPct val="0"/>
              </a:spcBef>
              <a:buFontTx/>
              <a:buNone/>
            </a:pPr>
            <a:endParaRPr lang="en-US" altLang="en-US" sz="2400" b="1" dirty="0">
              <a:solidFill>
                <a:srgbClr val="001832"/>
              </a:solidFill>
              <a:latin typeface="Calibri" panose="020F0502020204030204" pitchFamily="34" charset="0"/>
              <a:cs typeface="Calibri" panose="020F0502020204030204" pitchFamily="34" charset="0"/>
            </a:endParaRPr>
          </a:p>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717-772-3369 / krcrone@pa.gov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extBox 11">
            <a:extLst>
              <a:ext uri="{FF2B5EF4-FFF2-40B4-BE49-F238E27FC236}">
                <a16:creationId xmlns:a16="http://schemas.microsoft.com/office/drawing/2014/main" id="{3BFE29E8-511E-D437-9902-23D6606CE6CC}"/>
              </a:ext>
            </a:extLst>
          </p:cNvPr>
          <p:cNvSpPr txBox="1">
            <a:spLocks noChangeArrowheads="1"/>
          </p:cNvSpPr>
          <p:nvPr/>
        </p:nvSpPr>
        <p:spPr bwMode="auto">
          <a:xfrm>
            <a:off x="425244" y="2450911"/>
            <a:ext cx="4444181" cy="19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ts val="7438"/>
              </a:lnSpc>
              <a:spcBef>
                <a:spcPct val="0"/>
              </a:spcBef>
              <a:buFontTx/>
              <a:buNone/>
            </a:pPr>
            <a:r>
              <a:rPr lang="en-US" altLang="en-US" sz="6000" b="1" dirty="0">
                <a:solidFill>
                  <a:srgbClr val="001832"/>
                </a:solidFill>
                <a:latin typeface="Calibri" panose="020F0502020204030204" pitchFamily="34" charset="0"/>
                <a:cs typeface="Calibri" panose="020F0502020204030204" pitchFamily="34" charset="0"/>
              </a:rPr>
              <a:t>Background Information</a:t>
            </a:r>
          </a:p>
        </p:txBody>
      </p:sp>
      <p:sp>
        <p:nvSpPr>
          <p:cNvPr id="17411" name="TextBox 2">
            <a:extLst>
              <a:ext uri="{FF2B5EF4-FFF2-40B4-BE49-F238E27FC236}">
                <a16:creationId xmlns:a16="http://schemas.microsoft.com/office/drawing/2014/main" id="{911000DE-C1FD-F57E-A168-5BAAC1ACFE65}"/>
              </a:ext>
            </a:extLst>
          </p:cNvPr>
          <p:cNvSpPr txBox="1">
            <a:spLocks noChangeArrowheads="1"/>
          </p:cNvSpPr>
          <p:nvPr/>
        </p:nvSpPr>
        <p:spPr bwMode="auto">
          <a:xfrm>
            <a:off x="5106988" y="1721954"/>
            <a:ext cx="5905500" cy="353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285750" indent="-285750" eaLnBrk="1" hangingPunct="1">
              <a:lnSpc>
                <a:spcPct val="107000"/>
              </a:lnSpc>
              <a:spcBef>
                <a:spcPct val="0"/>
              </a:spcBef>
              <a:spcAft>
                <a:spcPts val="800"/>
              </a:spcAft>
            </a:pPr>
            <a:r>
              <a:rPr lang="en-US" altLang="en-US" sz="3200" dirty="0">
                <a:latin typeface="Calibri" panose="020F0502020204030204" pitchFamily="34" charset="0"/>
                <a:cs typeface="Calibri" panose="020F0502020204030204" pitchFamily="34" charset="0"/>
              </a:rPr>
              <a:t>Developed annually since 2016</a:t>
            </a:r>
          </a:p>
          <a:p>
            <a:pPr marL="285750" indent="-285750" eaLnBrk="1" hangingPunct="1">
              <a:lnSpc>
                <a:spcPct val="107000"/>
              </a:lnSpc>
              <a:spcBef>
                <a:spcPct val="0"/>
              </a:spcBef>
              <a:spcAft>
                <a:spcPts val="800"/>
              </a:spcAft>
            </a:pPr>
            <a:r>
              <a:rPr lang="en-US" altLang="en-US" sz="3200" dirty="0">
                <a:latin typeface="Calibri" panose="020F0502020204030204" pitchFamily="34" charset="0"/>
                <a:cs typeface="Calibri" panose="020F0502020204030204" pitchFamily="34" charset="0"/>
              </a:rPr>
              <a:t>Showcases accomplishments of agricultural inspections in PA</a:t>
            </a:r>
          </a:p>
          <a:p>
            <a:pPr marL="285750" indent="-285750" eaLnBrk="1" hangingPunct="1">
              <a:lnSpc>
                <a:spcPct val="107000"/>
              </a:lnSpc>
              <a:spcBef>
                <a:spcPct val="0"/>
              </a:spcBef>
              <a:spcAft>
                <a:spcPts val="800"/>
              </a:spcAft>
            </a:pPr>
            <a:r>
              <a:rPr lang="en-US" altLang="en-US" sz="3200" dirty="0">
                <a:latin typeface="Calibri" panose="020F0502020204030204" pitchFamily="34" charset="0"/>
                <a:cs typeface="Calibri" panose="020F0502020204030204" pitchFamily="34" charset="0"/>
              </a:rPr>
              <a:t>Information derived from a reporting database</a:t>
            </a:r>
          </a:p>
          <a:p>
            <a:pPr marL="285750" indent="-285750" eaLnBrk="1" hangingPunct="1">
              <a:lnSpc>
                <a:spcPct val="107000"/>
              </a:lnSpc>
              <a:spcBef>
                <a:spcPct val="0"/>
              </a:spcBef>
              <a:spcAft>
                <a:spcPts val="800"/>
              </a:spcAft>
            </a:pPr>
            <a:r>
              <a:rPr lang="en-US" altLang="en-US" sz="3200" dirty="0">
                <a:latin typeface="Calibri" panose="020F0502020204030204" pitchFamily="34" charset="0"/>
                <a:cs typeface="Calibri" panose="020F0502020204030204" pitchFamily="34" charset="0"/>
              </a:rPr>
              <a:t>10</a:t>
            </a:r>
            <a:r>
              <a:rPr lang="en-US" altLang="en-US" sz="3200" baseline="30000" dirty="0">
                <a:latin typeface="Calibri" panose="020F0502020204030204" pitchFamily="34" charset="0"/>
                <a:cs typeface="Calibri" panose="020F0502020204030204" pitchFamily="34" charset="0"/>
              </a:rPr>
              <a:t>th</a:t>
            </a:r>
            <a:r>
              <a:rPr lang="en-US" altLang="en-US" sz="3200" dirty="0">
                <a:latin typeface="Calibri" panose="020F0502020204030204" pitchFamily="34" charset="0"/>
                <a:cs typeface="Calibri" panose="020F0502020204030204" pitchFamily="34" charset="0"/>
              </a:rPr>
              <a:t> year milestone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extBox 11">
            <a:extLst>
              <a:ext uri="{FF2B5EF4-FFF2-40B4-BE49-F238E27FC236}">
                <a16:creationId xmlns:a16="http://schemas.microsoft.com/office/drawing/2014/main" id="{53B87C1C-852B-0709-A705-967F2A3B196C}"/>
              </a:ext>
            </a:extLst>
          </p:cNvPr>
          <p:cNvSpPr txBox="1">
            <a:spLocks noChangeArrowheads="1"/>
          </p:cNvSpPr>
          <p:nvPr/>
        </p:nvSpPr>
        <p:spPr bwMode="auto">
          <a:xfrm>
            <a:off x="364410" y="1511820"/>
            <a:ext cx="42438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2024/2025 Chesapeake Bay Agricultural Inspections</a:t>
            </a:r>
          </a:p>
        </p:txBody>
      </p:sp>
      <p:sp>
        <p:nvSpPr>
          <p:cNvPr id="26627" name="TextBox 2">
            <a:extLst>
              <a:ext uri="{FF2B5EF4-FFF2-40B4-BE49-F238E27FC236}">
                <a16:creationId xmlns:a16="http://schemas.microsoft.com/office/drawing/2014/main" id="{95CC8BC8-7250-C6AD-832B-BBAEF58F49FE}"/>
              </a:ext>
            </a:extLst>
          </p:cNvPr>
          <p:cNvSpPr txBox="1">
            <a:spLocks noChangeArrowheads="1"/>
          </p:cNvSpPr>
          <p:nvPr/>
        </p:nvSpPr>
        <p:spPr bwMode="auto">
          <a:xfrm>
            <a:off x="364410" y="4555448"/>
            <a:ext cx="3562350" cy="96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County Locations and Total Number of Completed Agricultural Inspections by Inspection Type</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6A0C103-F0B0-7838-B85C-43D50F4A4C2C}"/>
              </a:ext>
            </a:extLst>
          </p:cNvPr>
          <p:cNvPicPr>
            <a:picLocks noChangeAspect="1"/>
          </p:cNvPicPr>
          <p:nvPr/>
        </p:nvPicPr>
        <p:blipFill>
          <a:blip r:embed="rId4"/>
          <a:stretch>
            <a:fillRect/>
          </a:stretch>
        </p:blipFill>
        <p:spPr>
          <a:xfrm>
            <a:off x="4491414" y="1105975"/>
            <a:ext cx="7633862" cy="40362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4C27BEA-40DA-0776-FBDC-CCB093595FA6}"/>
            </a:ext>
          </a:extLst>
        </p:cNvPr>
        <p:cNvGrpSpPr/>
        <p:nvPr/>
      </p:nvGrpSpPr>
      <p:grpSpPr>
        <a:xfrm>
          <a:off x="0" y="0"/>
          <a:ext cx="0" cy="0"/>
          <a:chOff x="0" y="0"/>
          <a:chExt cx="0" cy="0"/>
        </a:xfrm>
      </p:grpSpPr>
      <p:sp>
        <p:nvSpPr>
          <p:cNvPr id="26626" name="TextBox 11">
            <a:extLst>
              <a:ext uri="{FF2B5EF4-FFF2-40B4-BE49-F238E27FC236}">
                <a16:creationId xmlns:a16="http://schemas.microsoft.com/office/drawing/2014/main" id="{34B548A6-9BF7-EBBB-6551-78221CA1332D}"/>
              </a:ext>
            </a:extLst>
          </p:cNvPr>
          <p:cNvSpPr txBox="1">
            <a:spLocks noChangeArrowheads="1"/>
          </p:cNvSpPr>
          <p:nvPr/>
        </p:nvSpPr>
        <p:spPr bwMode="auto">
          <a:xfrm>
            <a:off x="604838" y="1524865"/>
            <a:ext cx="46461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Agricultural Inspection Summary by Year</a:t>
            </a:r>
          </a:p>
        </p:txBody>
      </p:sp>
      <p:sp>
        <p:nvSpPr>
          <p:cNvPr id="26627" name="TextBox 2">
            <a:extLst>
              <a:ext uri="{FF2B5EF4-FFF2-40B4-BE49-F238E27FC236}">
                <a16:creationId xmlns:a16="http://schemas.microsoft.com/office/drawing/2014/main" id="{645F8382-0EDA-6087-D317-A804ECDD089C}"/>
              </a:ext>
            </a:extLst>
          </p:cNvPr>
          <p:cNvSpPr txBox="1">
            <a:spLocks noChangeArrowheads="1"/>
          </p:cNvSpPr>
          <p:nvPr/>
        </p:nvSpPr>
        <p:spPr bwMode="auto">
          <a:xfrm>
            <a:off x="604838" y="3833189"/>
            <a:ext cx="3562350" cy="185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Farms and Agriculture Acres Inspected within Pennsylvania’s portion of the Chesapeake Bay Watershed Since the Inception of the Expanded Agricultural Inspection Program</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B940A2C-0A06-948F-6D4D-9B493C640956}"/>
              </a:ext>
            </a:extLst>
          </p:cNvPr>
          <p:cNvPicPr>
            <a:picLocks noChangeAspect="1"/>
          </p:cNvPicPr>
          <p:nvPr/>
        </p:nvPicPr>
        <p:blipFill>
          <a:blip r:embed="rId4"/>
          <a:stretch>
            <a:fillRect/>
          </a:stretch>
        </p:blipFill>
        <p:spPr>
          <a:xfrm>
            <a:off x="5734027" y="422910"/>
            <a:ext cx="5515267" cy="5923905"/>
          </a:xfrm>
          <a:prstGeom prst="rect">
            <a:avLst/>
          </a:prstGeom>
        </p:spPr>
      </p:pic>
    </p:spTree>
    <p:extLst>
      <p:ext uri="{BB962C8B-B14F-4D97-AF65-F5344CB8AC3E}">
        <p14:creationId xmlns:p14="http://schemas.microsoft.com/office/powerpoint/2010/main" val="254238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B6B6A1C-AF2F-CE83-A759-7D99498A7EBC}"/>
            </a:ext>
          </a:extLst>
        </p:cNvPr>
        <p:cNvGrpSpPr/>
        <p:nvPr/>
      </p:nvGrpSpPr>
      <p:grpSpPr>
        <a:xfrm>
          <a:off x="0" y="0"/>
          <a:ext cx="0" cy="0"/>
          <a:chOff x="0" y="0"/>
          <a:chExt cx="0" cy="0"/>
        </a:xfrm>
      </p:grpSpPr>
      <p:sp>
        <p:nvSpPr>
          <p:cNvPr id="26626" name="TextBox 11">
            <a:extLst>
              <a:ext uri="{FF2B5EF4-FFF2-40B4-BE49-F238E27FC236}">
                <a16:creationId xmlns:a16="http://schemas.microsoft.com/office/drawing/2014/main" id="{CB00537A-C352-2BCC-D70C-5E53CC0AAEC0}"/>
              </a:ext>
            </a:extLst>
          </p:cNvPr>
          <p:cNvSpPr txBox="1">
            <a:spLocks noChangeArrowheads="1"/>
          </p:cNvSpPr>
          <p:nvPr/>
        </p:nvSpPr>
        <p:spPr bwMode="auto">
          <a:xfrm>
            <a:off x="208348" y="2200078"/>
            <a:ext cx="45517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2024/2025 BMP Implementation</a:t>
            </a:r>
          </a:p>
        </p:txBody>
      </p:sp>
      <p:sp>
        <p:nvSpPr>
          <p:cNvPr id="26627" name="TextBox 2">
            <a:extLst>
              <a:ext uri="{FF2B5EF4-FFF2-40B4-BE49-F238E27FC236}">
                <a16:creationId xmlns:a16="http://schemas.microsoft.com/office/drawing/2014/main" id="{F4D34138-CBFF-9EF4-04A0-19410F0AE1F2}"/>
              </a:ext>
            </a:extLst>
          </p:cNvPr>
          <p:cNvSpPr txBox="1">
            <a:spLocks noChangeArrowheads="1"/>
          </p:cNvSpPr>
          <p:nvPr/>
        </p:nvSpPr>
        <p:spPr bwMode="auto">
          <a:xfrm>
            <a:off x="208348" y="3769738"/>
            <a:ext cx="3802777" cy="126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Percent of Operations Evaluated Meeting the BMP Implementation Requirements of the MMP and Ag E&amp;S Plan</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EF28506-3991-AA33-9BF9-DF158E6D832C}"/>
              </a:ext>
            </a:extLst>
          </p:cNvPr>
          <p:cNvPicPr>
            <a:picLocks noChangeAspect="1"/>
          </p:cNvPicPr>
          <p:nvPr/>
        </p:nvPicPr>
        <p:blipFill>
          <a:blip r:embed="rId4"/>
          <a:stretch>
            <a:fillRect/>
          </a:stretch>
        </p:blipFill>
        <p:spPr>
          <a:xfrm>
            <a:off x="4629735" y="2379405"/>
            <a:ext cx="7353917" cy="1919641"/>
          </a:xfrm>
          <a:prstGeom prst="rect">
            <a:avLst/>
          </a:prstGeom>
        </p:spPr>
      </p:pic>
    </p:spTree>
    <p:extLst>
      <p:ext uri="{BB962C8B-B14F-4D97-AF65-F5344CB8AC3E}">
        <p14:creationId xmlns:p14="http://schemas.microsoft.com/office/powerpoint/2010/main" val="83329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3F79E2A-589E-49EE-3D5C-4F5E1D28E14E}"/>
            </a:ext>
          </a:extLst>
        </p:cNvPr>
        <p:cNvGrpSpPr/>
        <p:nvPr/>
      </p:nvGrpSpPr>
      <p:grpSpPr>
        <a:xfrm>
          <a:off x="0" y="0"/>
          <a:ext cx="0" cy="0"/>
          <a:chOff x="0" y="0"/>
          <a:chExt cx="0" cy="0"/>
        </a:xfrm>
      </p:grpSpPr>
      <p:sp>
        <p:nvSpPr>
          <p:cNvPr id="26626" name="TextBox 11">
            <a:extLst>
              <a:ext uri="{FF2B5EF4-FFF2-40B4-BE49-F238E27FC236}">
                <a16:creationId xmlns:a16="http://schemas.microsoft.com/office/drawing/2014/main" id="{3317FE8E-05D5-0C7A-3846-DDE7A2C2217C}"/>
              </a:ext>
            </a:extLst>
          </p:cNvPr>
          <p:cNvSpPr txBox="1">
            <a:spLocks noChangeArrowheads="1"/>
          </p:cNvSpPr>
          <p:nvPr/>
        </p:nvSpPr>
        <p:spPr bwMode="auto">
          <a:xfrm>
            <a:off x="155069" y="2189001"/>
            <a:ext cx="49282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2024/2025 Administratively Complete Ag Plans</a:t>
            </a:r>
          </a:p>
        </p:txBody>
      </p:sp>
      <p:sp>
        <p:nvSpPr>
          <p:cNvPr id="26627" name="TextBox 2">
            <a:extLst>
              <a:ext uri="{FF2B5EF4-FFF2-40B4-BE49-F238E27FC236}">
                <a16:creationId xmlns:a16="http://schemas.microsoft.com/office/drawing/2014/main" id="{B9B039D9-EF87-DE24-D1CE-0260F05594BC}"/>
              </a:ext>
            </a:extLst>
          </p:cNvPr>
          <p:cNvSpPr txBox="1">
            <a:spLocks noChangeArrowheads="1"/>
          </p:cNvSpPr>
          <p:nvPr/>
        </p:nvSpPr>
        <p:spPr bwMode="auto">
          <a:xfrm>
            <a:off x="155069" y="4497325"/>
            <a:ext cx="3802777" cy="126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Percent of Administratively Complete Plans Found at the Time of Inspection for Agricultural Operations Required to Have and Implement the Plan(s)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6F88861-FA3D-DFD2-C1FA-3B41046C9821}"/>
              </a:ext>
            </a:extLst>
          </p:cNvPr>
          <p:cNvPicPr>
            <a:picLocks noChangeAspect="1"/>
          </p:cNvPicPr>
          <p:nvPr/>
        </p:nvPicPr>
        <p:blipFill>
          <a:blip r:embed="rId4"/>
          <a:stretch>
            <a:fillRect/>
          </a:stretch>
        </p:blipFill>
        <p:spPr>
          <a:xfrm>
            <a:off x="5083276" y="2454734"/>
            <a:ext cx="6900375" cy="2331945"/>
          </a:xfrm>
          <a:prstGeom prst="rect">
            <a:avLst/>
          </a:prstGeom>
        </p:spPr>
      </p:pic>
    </p:spTree>
    <p:extLst>
      <p:ext uri="{BB962C8B-B14F-4D97-AF65-F5344CB8AC3E}">
        <p14:creationId xmlns:p14="http://schemas.microsoft.com/office/powerpoint/2010/main" val="146502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D6254F2-BA4F-848F-4D02-180A8F97AD2D}"/>
            </a:ext>
          </a:extLst>
        </p:cNvPr>
        <p:cNvGrpSpPr/>
        <p:nvPr/>
      </p:nvGrpSpPr>
      <p:grpSpPr>
        <a:xfrm>
          <a:off x="0" y="0"/>
          <a:ext cx="0" cy="0"/>
          <a:chOff x="0" y="0"/>
          <a:chExt cx="0" cy="0"/>
        </a:xfrm>
      </p:grpSpPr>
      <p:sp>
        <p:nvSpPr>
          <p:cNvPr id="26626" name="TextBox 11">
            <a:extLst>
              <a:ext uri="{FF2B5EF4-FFF2-40B4-BE49-F238E27FC236}">
                <a16:creationId xmlns:a16="http://schemas.microsoft.com/office/drawing/2014/main" id="{1937AD9E-6E0F-27A1-1BE1-F0E6A3A8AA35}"/>
              </a:ext>
            </a:extLst>
          </p:cNvPr>
          <p:cNvSpPr txBox="1">
            <a:spLocks noChangeArrowheads="1"/>
          </p:cNvSpPr>
          <p:nvPr/>
        </p:nvSpPr>
        <p:spPr bwMode="auto">
          <a:xfrm>
            <a:off x="294970" y="2566779"/>
            <a:ext cx="51324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4800" b="1" dirty="0">
                <a:solidFill>
                  <a:srgbClr val="001832"/>
                </a:solidFill>
                <a:latin typeface="Calibri" panose="020F0502020204030204" pitchFamily="34" charset="0"/>
                <a:cs typeface="Calibri" panose="020F0502020204030204" pitchFamily="34" charset="0"/>
              </a:rPr>
              <a:t>Referral</a:t>
            </a:r>
            <a:r>
              <a:rPr kumimoji="0" lang="en-US" altLang="en-US" sz="48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s by Year</a:t>
            </a:r>
          </a:p>
        </p:txBody>
      </p:sp>
      <p:sp>
        <p:nvSpPr>
          <p:cNvPr id="26627" name="TextBox 2">
            <a:extLst>
              <a:ext uri="{FF2B5EF4-FFF2-40B4-BE49-F238E27FC236}">
                <a16:creationId xmlns:a16="http://schemas.microsoft.com/office/drawing/2014/main" id="{F6708F11-6E16-B8AA-7882-863257FE362F}"/>
              </a:ext>
            </a:extLst>
          </p:cNvPr>
          <p:cNvSpPr txBox="1">
            <a:spLocks noChangeArrowheads="1"/>
          </p:cNvSpPr>
          <p:nvPr/>
        </p:nvSpPr>
        <p:spPr bwMode="auto">
          <a:xfrm>
            <a:off x="294970" y="3429000"/>
            <a:ext cx="4225592" cy="185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7000"/>
              </a:lnSpc>
              <a:spcBef>
                <a:spcPct val="0"/>
              </a:spcBef>
              <a:spcAft>
                <a:spcPts val="800"/>
              </a:spcAft>
              <a:buClrTx/>
              <a:buSzTx/>
              <a:buFontTx/>
              <a:buNone/>
              <a:tabLst/>
              <a:defRPr/>
            </a:pPr>
            <a:r>
              <a:rPr lang="en-US" altLang="en-US" sz="1800" dirty="0">
                <a:solidFill>
                  <a:prstClr val="black"/>
                </a:solidFill>
                <a:latin typeface="Calibri" panose="020F0502020204030204" pitchFamily="34" charset="0"/>
                <a:cs typeface="Calibri" panose="020F0502020204030204" pitchFamily="34" charset="0"/>
              </a:rPr>
              <a:t>The total referrals to the DEP Bureau of Watershed Restoration and Nonpoint Source Management for continued non-compliance for plan-only violations and enforcement actions taken on those operations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EE9F18E-44BE-9557-C8DD-3F6663FA112C}"/>
              </a:ext>
            </a:extLst>
          </p:cNvPr>
          <p:cNvPicPr>
            <a:picLocks noChangeAspect="1"/>
          </p:cNvPicPr>
          <p:nvPr/>
        </p:nvPicPr>
        <p:blipFill>
          <a:blip r:embed="rId4"/>
          <a:stretch>
            <a:fillRect/>
          </a:stretch>
        </p:blipFill>
        <p:spPr>
          <a:xfrm>
            <a:off x="5083276" y="1559774"/>
            <a:ext cx="6953655" cy="3757818"/>
          </a:xfrm>
          <a:prstGeom prst="rect">
            <a:avLst/>
          </a:prstGeom>
        </p:spPr>
      </p:pic>
    </p:spTree>
    <p:extLst>
      <p:ext uri="{BB962C8B-B14F-4D97-AF65-F5344CB8AC3E}">
        <p14:creationId xmlns:p14="http://schemas.microsoft.com/office/powerpoint/2010/main" val="180360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E9BA843-6722-755A-63FA-FC93FAFBDB59}"/>
            </a:ext>
          </a:extLst>
        </p:cNvPr>
        <p:cNvGrpSpPr/>
        <p:nvPr/>
      </p:nvGrpSpPr>
      <p:grpSpPr>
        <a:xfrm>
          <a:off x="0" y="0"/>
          <a:ext cx="0" cy="0"/>
          <a:chOff x="0" y="0"/>
          <a:chExt cx="0" cy="0"/>
        </a:xfrm>
      </p:grpSpPr>
      <p:sp>
        <p:nvSpPr>
          <p:cNvPr id="26626" name="TextBox 11">
            <a:extLst>
              <a:ext uri="{FF2B5EF4-FFF2-40B4-BE49-F238E27FC236}">
                <a16:creationId xmlns:a16="http://schemas.microsoft.com/office/drawing/2014/main" id="{3B74CBD6-61C8-2953-ED26-826CC33D3EDC}"/>
              </a:ext>
            </a:extLst>
          </p:cNvPr>
          <p:cNvSpPr txBox="1">
            <a:spLocks noChangeArrowheads="1"/>
          </p:cNvSpPr>
          <p:nvPr/>
        </p:nvSpPr>
        <p:spPr bwMode="auto">
          <a:xfrm>
            <a:off x="521999" y="1476519"/>
            <a:ext cx="4068473" cy="234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Nutrient Management BMPs</a:t>
            </a:r>
          </a:p>
        </p:txBody>
      </p:sp>
      <p:sp>
        <p:nvSpPr>
          <p:cNvPr id="26627" name="TextBox 2">
            <a:extLst>
              <a:ext uri="{FF2B5EF4-FFF2-40B4-BE49-F238E27FC236}">
                <a16:creationId xmlns:a16="http://schemas.microsoft.com/office/drawing/2014/main" id="{A75BF553-A6C2-AACD-6234-7AFA8D703488}"/>
              </a:ext>
            </a:extLst>
          </p:cNvPr>
          <p:cNvSpPr txBox="1">
            <a:spLocks noChangeArrowheads="1"/>
          </p:cNvSpPr>
          <p:nvPr/>
        </p:nvSpPr>
        <p:spPr bwMode="auto">
          <a:xfrm>
            <a:off x="521999" y="3683000"/>
            <a:ext cx="3562350" cy="196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Over 824,645 reportable acres of core nitrogen and core phosphorus</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Over 274,894 acres of supplemental nutrient management BMPs (nitrogen and phosphorus rate, timing, and placement combined)</a:t>
            </a:r>
          </a:p>
        </p:txBody>
      </p:sp>
      <p:pic>
        <p:nvPicPr>
          <p:cNvPr id="4" name="Picture 3" descr="Map&#10;&#10;AI-generated content may be incorrect.">
            <a:extLst>
              <a:ext uri="{FF2B5EF4-FFF2-40B4-BE49-F238E27FC236}">
                <a16:creationId xmlns:a16="http://schemas.microsoft.com/office/drawing/2014/main" id="{9A071FFB-6D07-957C-FF7C-DAEFDA901D81}"/>
              </a:ext>
            </a:extLst>
          </p:cNvPr>
          <p:cNvPicPr>
            <a:picLocks noChangeAspect="1"/>
          </p:cNvPicPr>
          <p:nvPr/>
        </p:nvPicPr>
        <p:blipFill>
          <a:blip r:embed="rId4"/>
          <a:stretch>
            <a:fillRect/>
          </a:stretch>
        </p:blipFill>
        <p:spPr>
          <a:xfrm>
            <a:off x="4805406" y="649994"/>
            <a:ext cx="7142820" cy="5519452"/>
          </a:xfrm>
          <a:prstGeom prst="rect">
            <a:avLst/>
          </a:prstGeom>
        </p:spPr>
      </p:pic>
    </p:spTree>
    <p:extLst>
      <p:ext uri="{BB962C8B-B14F-4D97-AF65-F5344CB8AC3E}">
        <p14:creationId xmlns:p14="http://schemas.microsoft.com/office/powerpoint/2010/main" val="76414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161F2518-2342-A6DD-8175-0784BC9AA873}"/>
            </a:ext>
          </a:extLst>
        </p:cNvPr>
        <p:cNvGrpSpPr/>
        <p:nvPr/>
      </p:nvGrpSpPr>
      <p:grpSpPr>
        <a:xfrm>
          <a:off x="0" y="0"/>
          <a:ext cx="0" cy="0"/>
          <a:chOff x="0" y="0"/>
          <a:chExt cx="0" cy="0"/>
        </a:xfrm>
      </p:grpSpPr>
      <p:sp>
        <p:nvSpPr>
          <p:cNvPr id="17410" name="TextBox 11">
            <a:extLst>
              <a:ext uri="{FF2B5EF4-FFF2-40B4-BE49-F238E27FC236}">
                <a16:creationId xmlns:a16="http://schemas.microsoft.com/office/drawing/2014/main" id="{5E2ED827-AA1D-C3CC-D915-AACF806493C7}"/>
              </a:ext>
            </a:extLst>
          </p:cNvPr>
          <p:cNvSpPr txBox="1">
            <a:spLocks noChangeArrowheads="1"/>
          </p:cNvSpPr>
          <p:nvPr/>
        </p:nvSpPr>
        <p:spPr bwMode="auto">
          <a:xfrm>
            <a:off x="702581" y="2450911"/>
            <a:ext cx="3875037" cy="19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ts val="7438"/>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BMP Verification</a:t>
            </a:r>
          </a:p>
        </p:txBody>
      </p:sp>
      <p:sp>
        <p:nvSpPr>
          <p:cNvPr id="17411" name="TextBox 2">
            <a:extLst>
              <a:ext uri="{FF2B5EF4-FFF2-40B4-BE49-F238E27FC236}">
                <a16:creationId xmlns:a16="http://schemas.microsoft.com/office/drawing/2014/main" id="{67F3F170-FB36-29EE-A3C7-CA45EF87AC84}"/>
              </a:ext>
            </a:extLst>
          </p:cNvPr>
          <p:cNvSpPr txBox="1">
            <a:spLocks noChangeArrowheads="1"/>
          </p:cNvSpPr>
          <p:nvPr/>
        </p:nvSpPr>
        <p:spPr bwMode="auto">
          <a:xfrm>
            <a:off x="5033097" y="1445379"/>
            <a:ext cx="5905500" cy="413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lvl="0">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Over 8,032 BMPs will be reported as verified for the first time</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For BMPs not to fall out of the CAST modeling scenarios after their reporting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lifespan, BMP reverification is necessary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lvl="1" indent="0">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Over 1,617 BMP records will be reported as reverified</a:t>
            </a:r>
          </a:p>
          <a:p>
            <a:pPr lvl="1" indent="0">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Of these reverified BMPs, 94% passed the inspection</a:t>
            </a:r>
          </a:p>
        </p:txBody>
      </p:sp>
    </p:spTree>
    <p:extLst>
      <p:ext uri="{BB962C8B-B14F-4D97-AF65-F5344CB8AC3E}">
        <p14:creationId xmlns:p14="http://schemas.microsoft.com/office/powerpoint/2010/main" val="25962876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04c5e2-1e7f-40b1-b8e5-68fc9d2a169f" xsi:nil="true"/>
    <lcf76f155ced4ddcb4097134ff3c332f xmlns="743111e2-b2e8-4426-9ac6-90771c0673c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42A181FD0D424C965936DB257EA153" ma:contentTypeVersion="17" ma:contentTypeDescription="Create a new document." ma:contentTypeScope="" ma:versionID="c1b45c567b78f821bf40982750ca9f1b">
  <xsd:schema xmlns:xsd="http://www.w3.org/2001/XMLSchema" xmlns:xs="http://www.w3.org/2001/XMLSchema" xmlns:p="http://schemas.microsoft.com/office/2006/metadata/properties" xmlns:ns2="13881a5b-2ee6-43b3-906b-ce04b97a5d86" xmlns:ns3="743111e2-b2e8-4426-9ac6-90771c0673ce" xmlns:ns4="9a04c5e2-1e7f-40b1-b8e5-68fc9d2a169f" targetNamespace="http://schemas.microsoft.com/office/2006/metadata/properties" ma:root="true" ma:fieldsID="d83b143a1285c7f4387d910fc3a4042f" ns2:_="" ns3:_="" ns4:_="">
    <xsd:import namespace="13881a5b-2ee6-43b3-906b-ce04b97a5d86"/>
    <xsd:import namespace="743111e2-b2e8-4426-9ac6-90771c0673ce"/>
    <xsd:import namespace="9a04c5e2-1e7f-40b1-b8e5-68fc9d2a169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lcf76f155ced4ddcb4097134ff3c332f" minOccurs="0"/>
                <xsd:element ref="ns4:TaxCatchAll"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81a5b-2ee6-43b3-906b-ce04b97a5d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3111e2-b2e8-4426-9ac6-90771c0673c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04c5e2-1e7f-40b1-b8e5-68fc9d2a169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139c792-f5a2-43ce-a053-fa0d5a8d3bf8}" ma:internalName="TaxCatchAll" ma:showField="CatchAllData" ma:web="9a04c5e2-1e7f-40b1-b8e5-68fc9d2a1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BA22E9-DE1F-4507-95F6-A8C4C0613271}">
  <ds:schemaRefs>
    <ds:schemaRef ds:uri="http://schemas.microsoft.com/office/2006/metadata/properties"/>
    <ds:schemaRef ds:uri="743111e2-b2e8-4426-9ac6-90771c0673ce"/>
    <ds:schemaRef ds:uri="http://purl.org/dc/elements/1.1/"/>
    <ds:schemaRef ds:uri="13881a5b-2ee6-43b3-906b-ce04b97a5d86"/>
    <ds:schemaRef ds:uri="http://schemas.openxmlformats.org/package/2006/metadata/core-properties"/>
    <ds:schemaRef ds:uri="9a04c5e2-1e7f-40b1-b8e5-68fc9d2a169f"/>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634A812-168E-4C2E-B33C-964655BFF86A}">
  <ds:schemaRefs>
    <ds:schemaRef ds:uri="http://schemas.microsoft.com/sharepoint/v3/contenttype/forms"/>
  </ds:schemaRefs>
</ds:datastoreItem>
</file>

<file path=customXml/itemProps3.xml><?xml version="1.0" encoding="utf-8"?>
<ds:datastoreItem xmlns:ds="http://schemas.openxmlformats.org/officeDocument/2006/customXml" ds:itemID="{A4CBD651-AA2D-4B26-AEA6-E38BC2E04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81a5b-2ee6-43b3-906b-ce04b97a5d86"/>
    <ds:schemaRef ds:uri="743111e2-b2e8-4426-9ac6-90771c0673ce"/>
    <ds:schemaRef ds:uri="9a04c5e2-1e7f-40b1-b8e5-68fc9d2a1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6562</TotalTime>
  <Words>1520</Words>
  <Application>Microsoft Office PowerPoint</Application>
  <PresentationFormat>Widescreen</PresentationFormat>
  <Paragraphs>95</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spesifikdesign</dc:creator>
  <cp:lastModifiedBy>Haines, Robert</cp:lastModifiedBy>
  <cp:revision>107</cp:revision>
  <cp:lastPrinted>2024-08-08T18:41:01Z</cp:lastPrinted>
  <dcterms:created xsi:type="dcterms:W3CDTF">2024-08-01T10:00:04Z</dcterms:created>
  <dcterms:modified xsi:type="dcterms:W3CDTF">2026-03-18T13:54:01Z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0x0101006B42A181FD0D424C965936DB257EA153</vt:lpwstr>
  </property>
  <property fmtid="{D5CDD505-2E9C-101B-9397-08002B2CF9AE}" pid="3" name="MediaServiceImageTags">
    <vt:lpwstr/>
  </property>
  <property fmtid="{D5CDD505-2E9C-101B-9397-08002B2CF9AE}" pid="4" name="ArticulateGUID">
    <vt:lpwstr>4FA494F0-7B9B-412F-B6DB-70D14E0AEF2B</vt:lpwstr>
  </property>
  <property fmtid="{D5CDD505-2E9C-101B-9397-08002B2CF9AE}" pid="5" name="ArticulatePath">
    <vt:lpwstr>https://pagov-my.sharepoint.com/personal/robhaines_pa_gov/Documents/Advisory Boards-Committees/WRAC/2026/May 13/03_2024-2025_CBAIP_ANNUAL_SUMMARY_PRESENTATION</vt:lpwstr>
  </property>
</Properties>
</file>