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1"/>
  </p:sldMasterIdLst>
  <p:notesMasterIdLst>
    <p:notesMasterId r:id="rId10"/>
  </p:notesMasterIdLst>
  <p:sldIdLst>
    <p:sldId id="256" r:id="rId2"/>
    <p:sldId id="257" r:id="rId3"/>
    <p:sldId id="268" r:id="rId4"/>
    <p:sldId id="270" r:id="rId5"/>
    <p:sldId id="267" r:id="rId6"/>
    <p:sldId id="269" r:id="rId7"/>
    <p:sldId id="266"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46844E-595E-4FF9-80E5-26218625F18C}" v="22" dt="2025-01-30T13:04:02.3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5" autoAdjust="0"/>
    <p:restoredTop sz="94660"/>
  </p:normalViewPr>
  <p:slideViewPr>
    <p:cSldViewPr snapToGrid="0">
      <p:cViewPr varScale="1">
        <p:scale>
          <a:sx n="100" d="100"/>
          <a:sy n="100" d="100"/>
        </p:scale>
        <p:origin x="720"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mycogentrix-my.sharepoint.com/personal/johntissue_cogentrix_com/Documents/Documents/AQTAC/Survey%20Results_Ver%20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r>
              <a:rPr lang="en-US"/>
              <a:t>Current Career Sector</a:t>
            </a:r>
          </a:p>
        </c:rich>
      </c:tx>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dLbls>
          <c:dLblPos val="outEnd"/>
          <c:showLegendKey val="0"/>
          <c:showVal val="1"/>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6DF831-4944-4973-8440-841500B18C93}" type="datetimeFigureOut">
              <a:rPr lang="en-US" smtClean="0"/>
              <a:t>1/30/2025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D4008B-582A-45DA-A291-1E21DE3306BC}" type="slidenum">
              <a:rPr lang="en-US" smtClean="0"/>
              <a:t>‹#›</a:t>
            </a:fld>
            <a:endParaRPr lang="en-US"/>
          </a:p>
        </p:txBody>
      </p:sp>
    </p:spTree>
    <p:extLst>
      <p:ext uri="{BB962C8B-B14F-4D97-AF65-F5344CB8AC3E}">
        <p14:creationId xmlns:p14="http://schemas.microsoft.com/office/powerpoint/2010/main" val="2002671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5E681B2C-984C-4D6D-80E8-D67CE916AD4F}" type="datetime1">
              <a:rPr lang="en-US" smtClean="0"/>
              <a:t>1/30/2025</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2854744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AD9A339A-A1A2-45DB-A84B-59C4BE520D03}" type="datetime1">
              <a:rPr lang="en-US" smtClean="0"/>
              <a:t>1/30/2025</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407619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D5377D54-6240-4984-887C-5B7D00BFFC5D}" type="datetime1">
              <a:rPr lang="en-US" smtClean="0"/>
              <a:t>1/30/2025</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70828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A43BA57-3EB6-4A73-9D2E-24FA6C02CF92}" type="datetime1">
              <a:rPr lang="en-US" smtClean="0"/>
              <a:t>1/30/2025</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22747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499085EF-DF4D-4940-B430-D1CE44F5A74E}" type="datetime1">
              <a:rPr lang="en-US" smtClean="0"/>
              <a:t>1/30/2025</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4191539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743F88E1-393E-4454-8AE3-6F51B7087A53}" type="datetime1">
              <a:rPr lang="en-US" smtClean="0"/>
              <a:t>1/30/2025</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1793910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EC44248C-34F9-4CEA-B2E8-D8C87FF82224}" type="datetime1">
              <a:rPr lang="en-US" smtClean="0"/>
              <a:t>1/30/2025</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153782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9789F4D0-563E-4111-A4C0-9DBC63F81670}" type="datetime1">
              <a:rPr lang="en-US" smtClean="0"/>
              <a:t>1/30/2025</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514489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AE311571-E589-48C5-9C7B-2B615B13E497}" type="datetime1">
              <a:rPr lang="en-US" smtClean="0"/>
              <a:t>1/30/2025</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719903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EDA40207-0ACD-4C1A-849B-1DD39E03D136}" type="datetime1">
              <a:rPr lang="en-US" smtClean="0"/>
              <a:t>1/30/2025</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667494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73FA7280-62CD-4020-851A-F05E9F916BD2}" type="datetime1">
              <a:rPr lang="en-US" smtClean="0"/>
              <a:t>1/30/2025</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40600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90327C78-7320-4883-BC3B-988E44A6A274}" type="datetime1">
              <a:rPr lang="en-US" smtClean="0"/>
              <a:t>1/30/2025</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7097944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ADFFAB7E-4788-405E-A4D8-B6644AE463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A9F985A2-1334-4D86-97FF-10FE78059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Rectangle 29">
            <a:extLst>
              <a:ext uri="{FF2B5EF4-FFF2-40B4-BE49-F238E27FC236}">
                <a16:creationId xmlns:a16="http://schemas.microsoft.com/office/drawing/2014/main" id="{611151DD-A4A6-4DD2-B74D-ECEC523EE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2000" cy="60990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FFA46F-0D1C-9188-1E27-62B897C4AB20}"/>
              </a:ext>
            </a:extLst>
          </p:cNvPr>
          <p:cNvSpPr>
            <a:spLocks noGrp="1"/>
          </p:cNvSpPr>
          <p:nvPr>
            <p:ph type="ctrTitle"/>
          </p:nvPr>
        </p:nvSpPr>
        <p:spPr>
          <a:xfrm>
            <a:off x="735721" y="1773238"/>
            <a:ext cx="4465093" cy="2797175"/>
          </a:xfrm>
        </p:spPr>
        <p:txBody>
          <a:bodyPr>
            <a:normAutofit fontScale="90000"/>
          </a:bodyPr>
          <a:lstStyle/>
          <a:p>
            <a:pPr algn="l"/>
            <a:r>
              <a:rPr lang="en-US" sz="5600" dirty="0"/>
              <a:t>Air Program Guidance Documents Review Proposal</a:t>
            </a:r>
          </a:p>
        </p:txBody>
      </p:sp>
      <p:sp>
        <p:nvSpPr>
          <p:cNvPr id="3" name="Subtitle 2">
            <a:extLst>
              <a:ext uri="{FF2B5EF4-FFF2-40B4-BE49-F238E27FC236}">
                <a16:creationId xmlns:a16="http://schemas.microsoft.com/office/drawing/2014/main" id="{327828BE-E9F4-618C-3F57-2CA89FF09CCA}"/>
              </a:ext>
            </a:extLst>
          </p:cNvPr>
          <p:cNvSpPr>
            <a:spLocks noGrp="1"/>
          </p:cNvSpPr>
          <p:nvPr>
            <p:ph type="subTitle" idx="1"/>
          </p:nvPr>
        </p:nvSpPr>
        <p:spPr>
          <a:xfrm>
            <a:off x="748861" y="4724959"/>
            <a:ext cx="4465093" cy="1524000"/>
          </a:xfrm>
        </p:spPr>
        <p:txBody>
          <a:bodyPr>
            <a:normAutofit/>
          </a:bodyPr>
          <a:lstStyle/>
          <a:p>
            <a:pPr algn="l"/>
            <a:r>
              <a:rPr lang="en-US" dirty="0"/>
              <a:t>February 6, 2025</a:t>
            </a:r>
          </a:p>
        </p:txBody>
      </p:sp>
      <p:pic>
        <p:nvPicPr>
          <p:cNvPr id="5" name="Picture 4">
            <a:extLst>
              <a:ext uri="{FF2B5EF4-FFF2-40B4-BE49-F238E27FC236}">
                <a16:creationId xmlns:a16="http://schemas.microsoft.com/office/drawing/2014/main" id="{BCF34024-546D-8085-BEB2-AF5B8959419A}"/>
              </a:ext>
            </a:extLst>
          </p:cNvPr>
          <p:cNvPicPr>
            <a:picLocks noChangeAspect="1"/>
          </p:cNvPicPr>
          <p:nvPr/>
        </p:nvPicPr>
        <p:blipFill>
          <a:blip r:embed="rId2"/>
          <a:stretch>
            <a:fillRect/>
          </a:stretch>
        </p:blipFill>
        <p:spPr>
          <a:xfrm>
            <a:off x="5962814" y="2027478"/>
            <a:ext cx="5467186" cy="3553671"/>
          </a:xfrm>
          <a:prstGeom prst="rect">
            <a:avLst/>
          </a:prstGeom>
        </p:spPr>
      </p:pic>
    </p:spTree>
    <p:extLst>
      <p:ext uri="{BB962C8B-B14F-4D97-AF65-F5344CB8AC3E}">
        <p14:creationId xmlns:p14="http://schemas.microsoft.com/office/powerpoint/2010/main" val="3913968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60797C-B81A-17E4-944A-58290658427B}"/>
              </a:ext>
            </a:extLst>
          </p:cNvPr>
          <p:cNvSpPr>
            <a:spLocks noGrp="1"/>
          </p:cNvSpPr>
          <p:nvPr>
            <p:ph type="title"/>
          </p:nvPr>
        </p:nvSpPr>
        <p:spPr>
          <a:xfrm>
            <a:off x="579549" y="540913"/>
            <a:ext cx="10947043" cy="5767812"/>
          </a:xfrm>
        </p:spPr>
        <p:txBody>
          <a:bodyPr anchor="ctr">
            <a:normAutofit fontScale="90000"/>
          </a:bodyPr>
          <a:lstStyle/>
          <a:p>
            <a:r>
              <a:rPr lang="en-US" sz="4000" dirty="0">
                <a:latin typeface="Calibri" panose="020F0502020204030204" pitchFamily="34" charset="0"/>
                <a:cs typeface="Calibri" panose="020F0502020204030204" pitchFamily="34" charset="0"/>
              </a:rPr>
              <a:t>AQTAC Committee Project Proposal</a:t>
            </a:r>
            <a:br>
              <a:rPr lang="en-US" sz="4000" dirty="0">
                <a:latin typeface="Calibri" panose="020F0502020204030204" pitchFamily="34" charset="0"/>
                <a:cs typeface="Calibri" panose="020F0502020204030204" pitchFamily="34" charset="0"/>
              </a:rPr>
            </a:br>
            <a:br>
              <a:rPr lang="en-US" sz="4000" dirty="0">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Initiate an AQTAC led project to review the current PADEP Air Quality Program guidance documents. Provide PADEP with feedback and a list of potential priorities</a:t>
            </a:r>
            <a:br>
              <a:rPr lang="en-US" sz="4000" dirty="0">
                <a:latin typeface="Calibri" panose="020F0502020204030204" pitchFamily="34" charset="0"/>
                <a:cs typeface="Calibri" panose="020F0502020204030204" pitchFamily="34" charset="0"/>
              </a:rPr>
            </a:br>
            <a:br>
              <a:rPr lang="en-US" sz="4000" dirty="0">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Goal: Compare PADEP guidance to typical guidance provided by state environmental agencies</a:t>
            </a:r>
            <a:br>
              <a:rPr lang="en-US" sz="4000" dirty="0">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	1.) Is applicable guidance missing? </a:t>
            </a:r>
            <a:br>
              <a:rPr lang="en-US" sz="4000" dirty="0">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	2.) Is available guidance out-of-date or obsolete?</a:t>
            </a:r>
            <a:br>
              <a:rPr lang="en-US" sz="4000" dirty="0">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	3.) Is guidance available? </a:t>
            </a:r>
            <a:r>
              <a:rPr lang="en-US" sz="4000">
                <a:latin typeface="Calibri" panose="020F0502020204030204" pitchFamily="34" charset="0"/>
                <a:cs typeface="Calibri" panose="020F0502020204030204" pitchFamily="34" charset="0"/>
              </a:rPr>
              <a:t>(DEP </a:t>
            </a:r>
            <a:r>
              <a:rPr lang="en-US" sz="4000" dirty="0">
                <a:latin typeface="Calibri" panose="020F0502020204030204" pitchFamily="34" charset="0"/>
                <a:cs typeface="Calibri" panose="020F0502020204030204" pitchFamily="34" charset="0"/>
              </a:rPr>
              <a:t>and community)</a:t>
            </a:r>
            <a:endParaRPr lang="en-US" sz="2800" dirty="0">
              <a:latin typeface="Calibri" panose="020F0502020204030204" pitchFamily="34" charset="0"/>
              <a:cs typeface="Calibri" panose="020F0502020204030204" pitchFamily="34" charset="0"/>
            </a:endParaRPr>
          </a:p>
        </p:txBody>
      </p:sp>
      <p:sp>
        <p:nvSpPr>
          <p:cNvPr id="5" name="Slide Number Placeholder 4">
            <a:extLst>
              <a:ext uri="{FF2B5EF4-FFF2-40B4-BE49-F238E27FC236}">
                <a16:creationId xmlns:a16="http://schemas.microsoft.com/office/drawing/2014/main" id="{C0C95292-B36E-6B0C-08C4-9476DDDCAB1E}"/>
              </a:ext>
            </a:extLst>
          </p:cNvPr>
          <p:cNvSpPr>
            <a:spLocks noGrp="1"/>
          </p:cNvSpPr>
          <p:nvPr>
            <p:ph type="sldNum" sz="quarter" idx="12"/>
          </p:nvPr>
        </p:nvSpPr>
        <p:spPr/>
        <p:txBody>
          <a:bodyPr/>
          <a:lstStyle/>
          <a:p>
            <a:fld id="{CB1E4CB7-CB13-4810-BF18-BE31AFC64F93}" type="slidenum">
              <a:rPr lang="en-US" smtClean="0"/>
              <a:t>2</a:t>
            </a:fld>
            <a:endParaRPr lang="en-US"/>
          </a:p>
        </p:txBody>
      </p:sp>
    </p:spTree>
    <p:extLst>
      <p:ext uri="{BB962C8B-B14F-4D97-AF65-F5344CB8AC3E}">
        <p14:creationId xmlns:p14="http://schemas.microsoft.com/office/powerpoint/2010/main" val="2300419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49632-B04E-A7EF-3653-AD9FA99632C5}"/>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239C99A-0D04-FAD0-07AC-1AFDA05744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623C92-7BA6-9BA2-ED83-70A333A243A8}"/>
              </a:ext>
            </a:extLst>
          </p:cNvPr>
          <p:cNvSpPr>
            <a:spLocks noGrp="1"/>
          </p:cNvSpPr>
          <p:nvPr>
            <p:ph type="title"/>
          </p:nvPr>
        </p:nvSpPr>
        <p:spPr>
          <a:xfrm>
            <a:off x="579549" y="257577"/>
            <a:ext cx="10947043" cy="5821251"/>
          </a:xfrm>
        </p:spPr>
        <p:txBody>
          <a:bodyPr anchor="ctr">
            <a:noAutofit/>
          </a:bodyPr>
          <a:lstStyle/>
          <a:p>
            <a:r>
              <a:rPr lang="en-US" sz="3200" dirty="0">
                <a:latin typeface="Calibri" panose="020F0502020204030204" pitchFamily="34" charset="0"/>
                <a:cs typeface="Calibri" panose="020F0502020204030204" pitchFamily="34" charset="0"/>
              </a:rPr>
              <a:t>Why Initiate This Project?</a:t>
            </a:r>
            <a:br>
              <a:rPr lang="en-US" sz="3200" dirty="0">
                <a:latin typeface="Calibri" panose="020F0502020204030204" pitchFamily="34" charset="0"/>
                <a:cs typeface="Calibri" panose="020F0502020204030204" pitchFamily="34" charset="0"/>
              </a:rPr>
            </a:br>
            <a:br>
              <a:rPr lang="en-US" sz="32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PA is a key economic contributor and benefits when its processes align with its importance and impact. For instance:</a:t>
            </a:r>
            <a:br>
              <a:rPr lang="en-US" sz="3200" dirty="0">
                <a:latin typeface="Calibri" panose="020F0502020204030204" pitchFamily="34" charset="0"/>
                <a:cs typeface="Calibri" panose="020F0502020204030204" pitchFamily="34" charset="0"/>
              </a:rPr>
            </a:br>
            <a:br>
              <a:rPr lang="en-US" sz="32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PA Contributions - PA ranks 6</a:t>
            </a:r>
            <a:r>
              <a:rPr lang="en-US" sz="3200" baseline="30000" dirty="0">
                <a:latin typeface="Calibri" panose="020F0502020204030204" pitchFamily="34" charset="0"/>
                <a:cs typeface="Calibri" panose="020F0502020204030204" pitchFamily="34" charset="0"/>
              </a:rPr>
              <a:t>th</a:t>
            </a:r>
            <a:r>
              <a:rPr lang="en-US" sz="3200" dirty="0">
                <a:latin typeface="Calibri" panose="020F0502020204030204" pitchFamily="34" charset="0"/>
                <a:cs typeface="Calibri" panose="020F0502020204030204" pitchFamily="34" charset="0"/>
              </a:rPr>
              <a:t> in a ranked comparison of US gross domestic product</a:t>
            </a:r>
            <a:r>
              <a:rPr lang="en-US" sz="3200" baseline="30000" dirty="0">
                <a:latin typeface="Calibri" panose="020F0502020204030204" pitchFamily="34" charset="0"/>
                <a:cs typeface="Calibri" panose="020F0502020204030204" pitchFamily="34" charset="0"/>
              </a:rPr>
              <a:t>1</a:t>
            </a:r>
            <a:br>
              <a:rPr lang="en-US" sz="3200" baseline="30000" dirty="0">
                <a:latin typeface="Calibri" panose="020F0502020204030204" pitchFamily="34" charset="0"/>
                <a:cs typeface="Calibri" panose="020F0502020204030204" pitchFamily="34" charset="0"/>
              </a:rPr>
            </a:br>
            <a:br>
              <a:rPr lang="en-US" sz="3200" baseline="300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PA Population - PA ranks 5</a:t>
            </a:r>
            <a:r>
              <a:rPr lang="en-US" sz="3200" baseline="30000" dirty="0">
                <a:latin typeface="Calibri" panose="020F0502020204030204" pitchFamily="34" charset="0"/>
                <a:cs typeface="Calibri" panose="020F0502020204030204" pitchFamily="34" charset="0"/>
              </a:rPr>
              <a:t>th</a:t>
            </a:r>
            <a:r>
              <a:rPr lang="en-US" sz="3200" dirty="0">
                <a:latin typeface="Calibri" panose="020F0502020204030204" pitchFamily="34" charset="0"/>
                <a:cs typeface="Calibri" panose="020F0502020204030204" pitchFamily="34" charset="0"/>
              </a:rPr>
              <a:t> in US population</a:t>
            </a:r>
            <a:r>
              <a:rPr lang="en-US" sz="3200" baseline="30000" dirty="0">
                <a:latin typeface="Calibri" panose="020F0502020204030204" pitchFamily="34" charset="0"/>
                <a:cs typeface="Calibri" panose="020F0502020204030204" pitchFamily="34" charset="0"/>
              </a:rPr>
              <a:t>2</a:t>
            </a:r>
            <a:br>
              <a:rPr lang="en-US" sz="3200" baseline="30000" dirty="0">
                <a:latin typeface="Calibri" panose="020F0502020204030204" pitchFamily="34" charset="0"/>
                <a:cs typeface="Calibri" panose="020F0502020204030204" pitchFamily="34" charset="0"/>
              </a:rPr>
            </a:br>
            <a:br>
              <a:rPr lang="en-US" sz="32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AQTAC members have the knowledge and experience to contribute to a project with this scope. </a:t>
            </a:r>
            <a:br>
              <a:rPr lang="en-US" sz="2800" baseline="30000" dirty="0">
                <a:latin typeface="Calibri" panose="020F0502020204030204" pitchFamily="34" charset="0"/>
                <a:cs typeface="Calibri" panose="020F0502020204030204" pitchFamily="34" charset="0"/>
              </a:rPr>
            </a:br>
            <a:endParaRPr lang="en-US" sz="2800" dirty="0">
              <a:latin typeface="Calibri" panose="020F0502020204030204" pitchFamily="34" charset="0"/>
              <a:cs typeface="Calibri" panose="020F0502020204030204" pitchFamily="34" charset="0"/>
            </a:endParaRPr>
          </a:p>
        </p:txBody>
      </p:sp>
      <p:sp>
        <p:nvSpPr>
          <p:cNvPr id="5" name="Slide Number Placeholder 4">
            <a:extLst>
              <a:ext uri="{FF2B5EF4-FFF2-40B4-BE49-F238E27FC236}">
                <a16:creationId xmlns:a16="http://schemas.microsoft.com/office/drawing/2014/main" id="{04BCB7C4-DFEC-3FD2-CE89-1B2225B514BB}"/>
              </a:ext>
            </a:extLst>
          </p:cNvPr>
          <p:cNvSpPr>
            <a:spLocks noGrp="1"/>
          </p:cNvSpPr>
          <p:nvPr>
            <p:ph type="sldNum" sz="quarter" idx="12"/>
          </p:nvPr>
        </p:nvSpPr>
        <p:spPr/>
        <p:txBody>
          <a:bodyPr/>
          <a:lstStyle/>
          <a:p>
            <a:fld id="{CB1E4CB7-CB13-4810-BF18-BE31AFC64F93}" type="slidenum">
              <a:rPr lang="en-US" smtClean="0"/>
              <a:t>3</a:t>
            </a:fld>
            <a:endParaRPr lang="en-US"/>
          </a:p>
        </p:txBody>
      </p:sp>
      <p:sp>
        <p:nvSpPr>
          <p:cNvPr id="3" name="TextBox 2">
            <a:extLst>
              <a:ext uri="{FF2B5EF4-FFF2-40B4-BE49-F238E27FC236}">
                <a16:creationId xmlns:a16="http://schemas.microsoft.com/office/drawing/2014/main" id="{45557455-253B-B80F-62D9-889EE94F73A6}"/>
              </a:ext>
            </a:extLst>
          </p:cNvPr>
          <p:cNvSpPr txBox="1"/>
          <p:nvPr/>
        </p:nvSpPr>
        <p:spPr>
          <a:xfrm>
            <a:off x="579549" y="6119594"/>
            <a:ext cx="10320099" cy="646331"/>
          </a:xfrm>
          <a:prstGeom prst="rect">
            <a:avLst/>
          </a:prstGeom>
          <a:noFill/>
        </p:spPr>
        <p:txBody>
          <a:bodyPr wrap="square" rtlCol="0">
            <a:spAutoFit/>
          </a:bodyPr>
          <a:lstStyle/>
          <a:p>
            <a:r>
              <a:rPr lang="en-US" baseline="30000"/>
              <a:t>1</a:t>
            </a:r>
            <a:r>
              <a:rPr lang="en-US" sz="1200"/>
              <a:t>https://www.statista.com/statistics/248023/us-gross-domestic-product-gdp-by-state/#:~:text=The%20gross%20domestic%20product%20(GDP,with%2035.07%20billion%20U.S.%20dollars.</a:t>
            </a:r>
          </a:p>
          <a:p>
            <a:r>
              <a:rPr lang="en-US" sz="1200" baseline="30000"/>
              <a:t>2</a:t>
            </a:r>
            <a:r>
              <a:rPr lang="en-US" sz="1200"/>
              <a:t>https://www.census.gov/data/tables/time-series/demo/popest/2020s-state-total.html</a:t>
            </a:r>
            <a:endParaRPr lang="en-US" dirty="0"/>
          </a:p>
        </p:txBody>
      </p:sp>
    </p:spTree>
    <p:extLst>
      <p:ext uri="{BB962C8B-B14F-4D97-AF65-F5344CB8AC3E}">
        <p14:creationId xmlns:p14="http://schemas.microsoft.com/office/powerpoint/2010/main" val="3935099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9122B-2993-8C12-D59A-46993CC2F1F0}"/>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D89B4F8-80A3-A63F-6372-EDA53CD55C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E00BEC-9F99-F524-0126-3310B4B9ED9C}"/>
              </a:ext>
            </a:extLst>
          </p:cNvPr>
          <p:cNvSpPr>
            <a:spLocks noGrp="1"/>
          </p:cNvSpPr>
          <p:nvPr>
            <p:ph type="title"/>
          </p:nvPr>
        </p:nvSpPr>
        <p:spPr>
          <a:xfrm>
            <a:off x="579549" y="257577"/>
            <a:ext cx="10947043" cy="5821251"/>
          </a:xfrm>
        </p:spPr>
        <p:txBody>
          <a:bodyPr anchor="ctr">
            <a:noAutofit/>
          </a:bodyPr>
          <a:lstStyle/>
          <a:p>
            <a:r>
              <a:rPr lang="en-US" sz="3200" dirty="0">
                <a:latin typeface="Calibri" panose="020F0502020204030204" pitchFamily="34" charset="0"/>
                <a:cs typeface="Calibri" panose="020F0502020204030204" pitchFamily="34" charset="0"/>
              </a:rPr>
              <a:t>Why Initiate This Project?</a:t>
            </a:r>
            <a:br>
              <a:rPr lang="en-US" sz="3200" dirty="0">
                <a:latin typeface="Calibri" panose="020F0502020204030204" pitchFamily="34" charset="0"/>
                <a:cs typeface="Calibri" panose="020F0502020204030204" pitchFamily="34" charset="0"/>
              </a:rPr>
            </a:br>
            <a:br>
              <a:rPr lang="en-US" sz="32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As members of the regulated community as well as agency personnel, AQTAC likely provides a different perspective on guidance documents</a:t>
            </a:r>
            <a:br>
              <a:rPr lang="en-US" sz="3200" dirty="0">
                <a:latin typeface="Calibri" panose="020F0502020204030204" pitchFamily="34" charset="0"/>
                <a:cs typeface="Calibri" panose="020F0502020204030204" pitchFamily="34" charset="0"/>
              </a:rPr>
            </a:br>
            <a:br>
              <a:rPr lang="en-US" sz="3200" baseline="300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PADEP may not have the staff available to prioritize the effort</a:t>
            </a:r>
            <a:br>
              <a:rPr lang="en-US" sz="3200" dirty="0">
                <a:latin typeface="Calibri" panose="020F0502020204030204" pitchFamily="34" charset="0"/>
                <a:cs typeface="Calibri" panose="020F0502020204030204" pitchFamily="34" charset="0"/>
              </a:rPr>
            </a:br>
            <a:br>
              <a:rPr lang="en-US" sz="3200" baseline="300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Consistent application of regulatory requirements and clear requirements protect the environment while streamlining PADEP’s workload, improving regulatory analysis and industry planning and supporting growth</a:t>
            </a:r>
          </a:p>
        </p:txBody>
      </p:sp>
      <p:sp>
        <p:nvSpPr>
          <p:cNvPr id="5" name="Slide Number Placeholder 4">
            <a:extLst>
              <a:ext uri="{FF2B5EF4-FFF2-40B4-BE49-F238E27FC236}">
                <a16:creationId xmlns:a16="http://schemas.microsoft.com/office/drawing/2014/main" id="{908E8D29-DBDF-7F27-3C60-FE3DC343C338}"/>
              </a:ext>
            </a:extLst>
          </p:cNvPr>
          <p:cNvSpPr>
            <a:spLocks noGrp="1"/>
          </p:cNvSpPr>
          <p:nvPr>
            <p:ph type="sldNum" sz="quarter" idx="12"/>
          </p:nvPr>
        </p:nvSpPr>
        <p:spPr/>
        <p:txBody>
          <a:bodyPr/>
          <a:lstStyle/>
          <a:p>
            <a:fld id="{CB1E4CB7-CB13-4810-BF18-BE31AFC64F93}" type="slidenum">
              <a:rPr lang="en-US" smtClean="0"/>
              <a:t>4</a:t>
            </a:fld>
            <a:endParaRPr lang="en-US"/>
          </a:p>
        </p:txBody>
      </p:sp>
    </p:spTree>
    <p:extLst>
      <p:ext uri="{BB962C8B-B14F-4D97-AF65-F5344CB8AC3E}">
        <p14:creationId xmlns:p14="http://schemas.microsoft.com/office/powerpoint/2010/main" val="2536437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C481-74CC-8950-67F7-122C74414371}"/>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B11A6F-B776-D7F5-68EE-1B367C576E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818B32E-B153-B433-DA8C-ACBAE8685AA0}"/>
              </a:ext>
            </a:extLst>
          </p:cNvPr>
          <p:cNvSpPr>
            <a:spLocks noGrp="1"/>
          </p:cNvSpPr>
          <p:nvPr>
            <p:ph type="title"/>
          </p:nvPr>
        </p:nvSpPr>
        <p:spPr>
          <a:xfrm>
            <a:off x="761340" y="644565"/>
            <a:ext cx="10366005" cy="5664160"/>
          </a:xfrm>
        </p:spPr>
        <p:txBody>
          <a:bodyPr anchor="ctr">
            <a:normAutofit fontScale="90000"/>
          </a:bodyPr>
          <a:lstStyle/>
          <a:p>
            <a:r>
              <a:rPr lang="en-US" sz="3600" dirty="0">
                <a:latin typeface="Calibri" panose="020F0502020204030204" pitchFamily="34" charset="0"/>
                <a:cs typeface="Calibri" panose="020F0502020204030204" pitchFamily="34" charset="0"/>
              </a:rPr>
              <a:t>Potential Guidance Document Review Considerations</a:t>
            </a:r>
            <a:br>
              <a:rPr lang="en-US" sz="3600" dirty="0">
                <a:latin typeface="Calibri" panose="020F0502020204030204" pitchFamily="34" charset="0"/>
                <a:cs typeface="Calibri" panose="020F0502020204030204" pitchFamily="34" charset="0"/>
              </a:rPr>
            </a:b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1.) Guidance Document Preparation Date</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2.) Regulatory Change Impacts</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a.) Federal or State</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3.) Policy Changes</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4.) Guidance documents addressing significant PA environment and health impacts (these have changed over time)</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5.) Guidance document addressing key PA industries (size, emissions or economic impact)</a:t>
            </a:r>
            <a:br>
              <a:rPr lang="en-US" sz="2800" dirty="0">
                <a:latin typeface="Calibri" panose="020F0502020204030204" pitchFamily="34" charset="0"/>
                <a:cs typeface="Calibri" panose="020F0502020204030204" pitchFamily="34" charset="0"/>
              </a:rPr>
            </a:br>
            <a:br>
              <a:rPr lang="en-US" sz="2800" dirty="0">
                <a:latin typeface="Calibri" panose="020F0502020204030204" pitchFamily="34" charset="0"/>
                <a:cs typeface="Calibri" panose="020F0502020204030204" pitchFamily="34" charset="0"/>
              </a:rPr>
            </a:br>
            <a:endParaRPr lang="en-US" sz="2800" dirty="0">
              <a:latin typeface="Calibri" panose="020F0502020204030204" pitchFamily="34" charset="0"/>
              <a:cs typeface="Calibri" panose="020F0502020204030204" pitchFamily="34" charset="0"/>
            </a:endParaRPr>
          </a:p>
        </p:txBody>
      </p:sp>
      <p:sp>
        <p:nvSpPr>
          <p:cNvPr id="5" name="Slide Number Placeholder 4">
            <a:extLst>
              <a:ext uri="{FF2B5EF4-FFF2-40B4-BE49-F238E27FC236}">
                <a16:creationId xmlns:a16="http://schemas.microsoft.com/office/drawing/2014/main" id="{2F177C1E-F06E-BACC-D74F-5881E7FA3E8B}"/>
              </a:ext>
            </a:extLst>
          </p:cNvPr>
          <p:cNvSpPr>
            <a:spLocks noGrp="1"/>
          </p:cNvSpPr>
          <p:nvPr>
            <p:ph type="sldNum" sz="quarter" idx="12"/>
          </p:nvPr>
        </p:nvSpPr>
        <p:spPr/>
        <p:txBody>
          <a:bodyPr/>
          <a:lstStyle/>
          <a:p>
            <a:fld id="{CB1E4CB7-CB13-4810-BF18-BE31AFC64F93}" type="slidenum">
              <a:rPr lang="en-US" smtClean="0"/>
              <a:t>5</a:t>
            </a:fld>
            <a:endParaRPr lang="en-US"/>
          </a:p>
        </p:txBody>
      </p:sp>
    </p:spTree>
    <p:extLst>
      <p:ext uri="{BB962C8B-B14F-4D97-AF65-F5344CB8AC3E}">
        <p14:creationId xmlns:p14="http://schemas.microsoft.com/office/powerpoint/2010/main" val="3455329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43131-0FB0-ABE5-03B7-934DD256C4D1}"/>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73BA153-07F8-E181-9BFC-3BCEB22972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C988C09-1111-B9E3-8881-B02308A86346}"/>
              </a:ext>
            </a:extLst>
          </p:cNvPr>
          <p:cNvSpPr>
            <a:spLocks noGrp="1"/>
          </p:cNvSpPr>
          <p:nvPr>
            <p:ph type="title"/>
          </p:nvPr>
        </p:nvSpPr>
        <p:spPr>
          <a:xfrm>
            <a:off x="761340" y="644565"/>
            <a:ext cx="10366005" cy="5337050"/>
          </a:xfrm>
        </p:spPr>
        <p:txBody>
          <a:bodyPr anchor="ctr">
            <a:normAutofit/>
          </a:bodyPr>
          <a:lstStyle/>
          <a:p>
            <a:r>
              <a:rPr lang="en-US" sz="3200" dirty="0">
                <a:latin typeface="Calibri" panose="020F0502020204030204" pitchFamily="34" charset="0"/>
                <a:cs typeface="Calibri" panose="020F0502020204030204" pitchFamily="34" charset="0"/>
              </a:rPr>
              <a:t>Potential Project Report Output</a:t>
            </a:r>
            <a:br>
              <a:rPr lang="en-US" sz="3200" dirty="0">
                <a:latin typeface="Calibri" panose="020F0502020204030204" pitchFamily="34" charset="0"/>
                <a:cs typeface="Calibri" panose="020F0502020204030204" pitchFamily="34" charset="0"/>
              </a:rPr>
            </a:br>
            <a:br>
              <a:rPr lang="en-US" sz="32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1.) List potential new guidance documents and/or categories where there are identified gaps</a:t>
            </a:r>
            <a:br>
              <a:rPr lang="en-US" sz="32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2.) List recommended updates to existing guidance documents based on the criteria</a:t>
            </a:r>
            <a:br>
              <a:rPr lang="en-US" sz="32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3.) Provide a proposed, prioritized guidance document list for creation and/or update based revisions</a:t>
            </a:r>
            <a:br>
              <a:rPr lang="en-US" sz="32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4.) Provide example guidance documents from states that may represent good or even best practice format and/or information by topic, if available</a:t>
            </a:r>
          </a:p>
        </p:txBody>
      </p:sp>
      <p:sp>
        <p:nvSpPr>
          <p:cNvPr id="5" name="Slide Number Placeholder 4">
            <a:extLst>
              <a:ext uri="{FF2B5EF4-FFF2-40B4-BE49-F238E27FC236}">
                <a16:creationId xmlns:a16="http://schemas.microsoft.com/office/drawing/2014/main" id="{587815D8-85FC-94A3-5B84-FA17EF585FFD}"/>
              </a:ext>
            </a:extLst>
          </p:cNvPr>
          <p:cNvSpPr>
            <a:spLocks noGrp="1"/>
          </p:cNvSpPr>
          <p:nvPr>
            <p:ph type="sldNum" sz="quarter" idx="12"/>
          </p:nvPr>
        </p:nvSpPr>
        <p:spPr/>
        <p:txBody>
          <a:bodyPr/>
          <a:lstStyle/>
          <a:p>
            <a:fld id="{CB1E4CB7-CB13-4810-BF18-BE31AFC64F93}" type="slidenum">
              <a:rPr lang="en-US" smtClean="0"/>
              <a:t>6</a:t>
            </a:fld>
            <a:endParaRPr lang="en-US"/>
          </a:p>
        </p:txBody>
      </p:sp>
    </p:spTree>
    <p:extLst>
      <p:ext uri="{BB962C8B-B14F-4D97-AF65-F5344CB8AC3E}">
        <p14:creationId xmlns:p14="http://schemas.microsoft.com/office/powerpoint/2010/main" val="1098206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60797C-B81A-17E4-944A-58290658427B}"/>
              </a:ext>
            </a:extLst>
          </p:cNvPr>
          <p:cNvSpPr>
            <a:spLocks noGrp="1"/>
          </p:cNvSpPr>
          <p:nvPr>
            <p:ph type="title"/>
          </p:nvPr>
        </p:nvSpPr>
        <p:spPr>
          <a:xfrm>
            <a:off x="762000" y="779915"/>
            <a:ext cx="3908996" cy="5337050"/>
          </a:xfrm>
        </p:spPr>
        <p:txBody>
          <a:bodyPr anchor="ctr">
            <a:normAutofit/>
          </a:bodyPr>
          <a:lstStyle/>
          <a:p>
            <a:r>
              <a:rPr lang="en-US" dirty="0">
                <a:latin typeface="Calibri" panose="020F0502020204030204" pitchFamily="34" charset="0"/>
                <a:cs typeface="Calibri" panose="020F0502020204030204" pitchFamily="34" charset="0"/>
              </a:rPr>
              <a:t>Guidance Document Age</a:t>
            </a:r>
            <a:br>
              <a:rPr lang="en-US" dirty="0">
                <a:latin typeface="Calibri" panose="020F0502020204030204" pitchFamily="34" charset="0"/>
                <a:cs typeface="Calibri" panose="020F0502020204030204" pitchFamily="34" charset="0"/>
              </a:rPr>
            </a:br>
            <a:br>
              <a:rPr lang="en-US" dirty="0">
                <a:latin typeface="Calibri" panose="020F0502020204030204" pitchFamily="34" charset="0"/>
                <a:cs typeface="Calibri" panose="020F0502020204030204" pitchFamily="34" charset="0"/>
              </a:rPr>
            </a:br>
            <a:r>
              <a:rPr lang="en-US" sz="3100" dirty="0">
                <a:latin typeface="Calibri" panose="020F0502020204030204" pitchFamily="34" charset="0"/>
                <a:cs typeface="Calibri" panose="020F0502020204030204" pitchFamily="34" charset="0"/>
              </a:rPr>
              <a:t>Results from 67 guidance documents located in the Final Guidance Documents folder in </a:t>
            </a:r>
            <a:r>
              <a:rPr lang="en-US" sz="3100" dirty="0" err="1">
                <a:latin typeface="Calibri" panose="020F0502020204030204" pitchFamily="34" charset="0"/>
                <a:cs typeface="Calibri" panose="020F0502020204030204" pitchFamily="34" charset="0"/>
              </a:rPr>
              <a:t>eLibrary</a:t>
            </a:r>
            <a:r>
              <a:rPr lang="en-US" sz="3100"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p:txBody>
      </p:sp>
      <p:sp>
        <p:nvSpPr>
          <p:cNvPr id="5" name="Slide Number Placeholder 4">
            <a:extLst>
              <a:ext uri="{FF2B5EF4-FFF2-40B4-BE49-F238E27FC236}">
                <a16:creationId xmlns:a16="http://schemas.microsoft.com/office/drawing/2014/main" id="{C0C95292-B36E-6B0C-08C4-9476DDDCAB1E}"/>
              </a:ext>
            </a:extLst>
          </p:cNvPr>
          <p:cNvSpPr>
            <a:spLocks noGrp="1"/>
          </p:cNvSpPr>
          <p:nvPr>
            <p:ph type="sldNum" sz="quarter" idx="12"/>
          </p:nvPr>
        </p:nvSpPr>
        <p:spPr/>
        <p:txBody>
          <a:bodyPr/>
          <a:lstStyle/>
          <a:p>
            <a:fld id="{CB1E4CB7-CB13-4810-BF18-BE31AFC64F93}" type="slidenum">
              <a:rPr lang="en-US" smtClean="0"/>
              <a:t>7</a:t>
            </a:fld>
            <a:endParaRPr lang="en-US"/>
          </a:p>
        </p:txBody>
      </p:sp>
      <p:pic>
        <p:nvPicPr>
          <p:cNvPr id="15" name="Picture 14">
            <a:extLst>
              <a:ext uri="{FF2B5EF4-FFF2-40B4-BE49-F238E27FC236}">
                <a16:creationId xmlns:a16="http://schemas.microsoft.com/office/drawing/2014/main" id="{81CAE1B9-10C1-84AC-8379-9CA1FBD4D677}"/>
              </a:ext>
            </a:extLst>
          </p:cNvPr>
          <p:cNvPicPr>
            <a:picLocks noChangeAspect="1"/>
          </p:cNvPicPr>
          <p:nvPr/>
        </p:nvPicPr>
        <p:blipFill>
          <a:blip r:embed="rId2"/>
          <a:stretch>
            <a:fillRect/>
          </a:stretch>
        </p:blipFill>
        <p:spPr>
          <a:xfrm>
            <a:off x="4923084" y="852877"/>
            <a:ext cx="6724650" cy="5191125"/>
          </a:xfrm>
          <a:prstGeom prst="rect">
            <a:avLst/>
          </a:prstGeom>
        </p:spPr>
      </p:pic>
    </p:spTree>
    <p:extLst>
      <p:ext uri="{BB962C8B-B14F-4D97-AF65-F5344CB8AC3E}">
        <p14:creationId xmlns:p14="http://schemas.microsoft.com/office/powerpoint/2010/main" val="3262474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60797C-B81A-17E4-944A-58290658427B}"/>
              </a:ext>
            </a:extLst>
          </p:cNvPr>
          <p:cNvSpPr>
            <a:spLocks noGrp="1"/>
          </p:cNvSpPr>
          <p:nvPr>
            <p:ph type="title"/>
          </p:nvPr>
        </p:nvSpPr>
        <p:spPr>
          <a:xfrm>
            <a:off x="403412" y="758951"/>
            <a:ext cx="10901897" cy="5337050"/>
          </a:xfrm>
        </p:spPr>
        <p:txBody>
          <a:bodyPr anchor="ctr">
            <a:normAutofit/>
          </a:bodyPr>
          <a:lstStyle/>
          <a:p>
            <a:pPr algn="ctr"/>
            <a:r>
              <a:rPr lang="en-US" sz="6600" baseline="0" dirty="0"/>
              <a:t>Questions?</a:t>
            </a:r>
            <a:endParaRPr lang="en-US" sz="6600" dirty="0"/>
          </a:p>
        </p:txBody>
      </p:sp>
      <p:graphicFrame>
        <p:nvGraphicFramePr>
          <p:cNvPr id="4" name="Content Placeholder 3">
            <a:extLst>
              <a:ext uri="{FF2B5EF4-FFF2-40B4-BE49-F238E27FC236}">
                <a16:creationId xmlns:a16="http://schemas.microsoft.com/office/drawing/2014/main" id="{DA5DF070-19C2-7C6C-B4D0-829A0260C1AF}"/>
              </a:ext>
            </a:extLst>
          </p:cNvPr>
          <p:cNvGraphicFramePr>
            <a:graphicFrameLocks noGrp="1"/>
          </p:cNvGraphicFramePr>
          <p:nvPr>
            <p:ph idx="1"/>
          </p:nvPr>
        </p:nvGraphicFramePr>
        <p:xfrm>
          <a:off x="5416298" y="758951"/>
          <a:ext cx="5980170" cy="5337050"/>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a:extLst>
              <a:ext uri="{FF2B5EF4-FFF2-40B4-BE49-F238E27FC236}">
                <a16:creationId xmlns:a16="http://schemas.microsoft.com/office/drawing/2014/main" id="{AD1E66F9-82EF-A83C-4DC9-BC135ED72227}"/>
              </a:ext>
            </a:extLst>
          </p:cNvPr>
          <p:cNvSpPr>
            <a:spLocks noGrp="1"/>
          </p:cNvSpPr>
          <p:nvPr>
            <p:ph type="sldNum" sz="quarter" idx="12"/>
          </p:nvPr>
        </p:nvSpPr>
        <p:spPr/>
        <p:txBody>
          <a:bodyPr/>
          <a:lstStyle/>
          <a:p>
            <a:fld id="{CB1E4CB7-CB13-4810-BF18-BE31AFC64F93}" type="slidenum">
              <a:rPr lang="en-US" smtClean="0"/>
              <a:t>8</a:t>
            </a:fld>
            <a:endParaRPr lang="en-US"/>
          </a:p>
        </p:txBody>
      </p:sp>
    </p:spTree>
    <p:extLst>
      <p:ext uri="{BB962C8B-B14F-4D97-AF65-F5344CB8AC3E}">
        <p14:creationId xmlns:p14="http://schemas.microsoft.com/office/powerpoint/2010/main" val="2602483587"/>
      </p:ext>
    </p:extLst>
  </p:cSld>
  <p:clrMapOvr>
    <a:masterClrMapping/>
  </p:clrMapOvr>
</p:sld>
</file>

<file path=ppt/theme/theme1.xml><?xml version="1.0" encoding="utf-8"?>
<a:theme xmlns:a="http://schemas.openxmlformats.org/drawingml/2006/main" name="PrismaticVTI">
  <a:themeElements>
    <a:clrScheme name="AnalogousFromLightSeedLeftStep">
      <a:dk1>
        <a:srgbClr val="000000"/>
      </a:dk1>
      <a:lt1>
        <a:srgbClr val="FFFFFF"/>
      </a:lt1>
      <a:dk2>
        <a:srgbClr val="412924"/>
      </a:dk2>
      <a:lt2>
        <a:srgbClr val="E2E3E8"/>
      </a:lt2>
      <a:accent1>
        <a:srgbClr val="AAA081"/>
      </a:accent1>
      <a:accent2>
        <a:srgbClr val="BA937F"/>
      </a:accent2>
      <a:accent3>
        <a:srgbClr val="C49396"/>
      </a:accent3>
      <a:accent4>
        <a:srgbClr val="BA7F9C"/>
      </a:accent4>
      <a:accent5>
        <a:srgbClr val="C38FBE"/>
      </a:accent5>
      <a:accent6>
        <a:srgbClr val="A77FBA"/>
      </a:accent6>
      <a:hlink>
        <a:srgbClr val="697AAE"/>
      </a:hlink>
      <a:folHlink>
        <a:srgbClr val="7F7F7F"/>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1574</TotalTime>
  <Words>474</Words>
  <Application>Microsoft Office PowerPoint</Application>
  <PresentationFormat>Widescreen</PresentationFormat>
  <Paragraphs>19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Aharoni</vt:lpstr>
      <vt:lpstr>Arial</vt:lpstr>
      <vt:lpstr>Avenir Next LT Pro</vt:lpstr>
      <vt:lpstr>Calibri</vt:lpstr>
      <vt:lpstr>PrismaticVTI</vt:lpstr>
      <vt:lpstr>Air Program Guidance Documents Review Proposal</vt:lpstr>
      <vt:lpstr>AQTAC Committee Project Proposal  Initiate an AQTAC led project to review the current PADEP Air Quality Program guidance documents. Provide PADEP with feedback and a list of potential priorities  Goal: Compare PADEP guidance to typical guidance provided by state environmental agencies  1.) Is applicable guidance missing?   2.) Is available guidance out-of-date or obsolete?  3.) Is guidance available? (DEP and community)</vt:lpstr>
      <vt:lpstr>Why Initiate This Project?  PA is a key economic contributor and benefits when its processes align with its importance and impact. For instance:  PA Contributions - PA ranks 6th in a ranked comparison of US gross domestic product1  PA Population - PA ranks 5th in US population2  AQTAC members have the knowledge and experience to contribute to a project with this scope.  </vt:lpstr>
      <vt:lpstr>Why Initiate This Project?  As members of the regulated community as well as agency personnel, AQTAC likely provides a different perspective on guidance documents  PADEP may not have the staff available to prioritize the effort  Consistent application of regulatory requirements and clear requirements protect the environment while streamlining PADEP’s workload, improving regulatory analysis and industry planning and supporting growth</vt:lpstr>
      <vt:lpstr>Potential Guidance Document Review Considerations  1.) Guidance Document Preparation Date 2.) Regulatory Change Impacts  a.) Federal or State 3.) Policy Changes 4.) Guidance documents addressing significant PA environment and health impacts (these have changed over time) 5.) Guidance document addressing key PA industries (size, emissions or economic impact)  </vt:lpstr>
      <vt:lpstr>Potential Project Report Output  1.) List potential new guidance documents and/or categories where there are identified gaps 2.) List recommended updates to existing guidance documents based on the criteria 3.) Provide a proposed, prioritized guidance document list for creation and/or update based revisions 4.) Provide example guidance documents from states that may represent good or even best practice format and/or information by topic, if available</vt:lpstr>
      <vt:lpstr>Guidance Document Age  Results from 67 guidance documents located in the Final Guidance Documents folder in eLibrary </vt:lpstr>
      <vt:lpstr>Questions?</vt:lpstr>
    </vt:vector>
  </TitlesOfParts>
  <Company>Cogentrix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AQTAC Member Survey Results</dc:title>
  <dc:creator>Tissue, John</dc:creator>
  <cp:lastModifiedBy>Tissue, John</cp:lastModifiedBy>
  <cp:revision>4</cp:revision>
  <dcterms:created xsi:type="dcterms:W3CDTF">2023-05-03T19:09:23Z</dcterms:created>
  <dcterms:modified xsi:type="dcterms:W3CDTF">2025-01-30T23:25:51Z</dcterms:modified>
</cp:coreProperties>
</file>