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8"/>
  </p:notesMasterIdLst>
  <p:sldIdLst>
    <p:sldId id="258" r:id="rId5"/>
    <p:sldId id="259" r:id="rId6"/>
    <p:sldId id="279" r:id="rId7"/>
    <p:sldId id="261" r:id="rId8"/>
    <p:sldId id="262" r:id="rId9"/>
    <p:sldId id="280" r:id="rId10"/>
    <p:sldId id="281" r:id="rId11"/>
    <p:sldId id="282" r:id="rId12"/>
    <p:sldId id="263" r:id="rId13"/>
    <p:sldId id="264" r:id="rId14"/>
    <p:sldId id="283" r:id="rId15"/>
    <p:sldId id="284" r:id="rId16"/>
    <p:sldId id="28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5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y Presto" userId="c8a56ee5d7d4e7e8" providerId="LiveId" clId="{A484F11A-6926-49F3-B6D6-FD4AF71A5FC0}"/>
    <pc:docChg chg="undo redo custSel modSld">
      <pc:chgData name="Marcy Presto" userId="c8a56ee5d7d4e7e8" providerId="LiveId" clId="{A484F11A-6926-49F3-B6D6-FD4AF71A5FC0}" dt="2024-04-22T19:12:35.961" v="188" actId="20577"/>
      <pc:docMkLst>
        <pc:docMk/>
      </pc:docMkLst>
      <pc:sldChg chg="modSp mod">
        <pc:chgData name="Marcy Presto" userId="c8a56ee5d7d4e7e8" providerId="LiveId" clId="{A484F11A-6926-49F3-B6D6-FD4AF71A5FC0}" dt="2024-04-22T18:59:55.423" v="50" actId="27636"/>
        <pc:sldMkLst>
          <pc:docMk/>
          <pc:sldMk cId="1244069971" sldId="259"/>
        </pc:sldMkLst>
        <pc:spChg chg="mod">
          <ac:chgData name="Marcy Presto" userId="c8a56ee5d7d4e7e8" providerId="LiveId" clId="{A484F11A-6926-49F3-B6D6-FD4AF71A5FC0}" dt="2024-04-22T18:59:55.423" v="50" actId="27636"/>
          <ac:spMkLst>
            <pc:docMk/>
            <pc:sldMk cId="1244069971" sldId="259"/>
            <ac:spMk id="6" creationId="{D14C8FA8-CFB4-47D4-AC39-986E0F4086C9}"/>
          </ac:spMkLst>
        </pc:spChg>
      </pc:sldChg>
      <pc:sldChg chg="modSp mod">
        <pc:chgData name="Marcy Presto" userId="c8a56ee5d7d4e7e8" providerId="LiveId" clId="{A484F11A-6926-49F3-B6D6-FD4AF71A5FC0}" dt="2024-04-22T19:01:22.465" v="126" actId="20577"/>
        <pc:sldMkLst>
          <pc:docMk/>
          <pc:sldMk cId="2941695527" sldId="279"/>
        </pc:sldMkLst>
        <pc:spChg chg="mod">
          <ac:chgData name="Marcy Presto" userId="c8a56ee5d7d4e7e8" providerId="LiveId" clId="{A484F11A-6926-49F3-B6D6-FD4AF71A5FC0}" dt="2024-04-22T19:01:22.465" v="126" actId="20577"/>
          <ac:spMkLst>
            <pc:docMk/>
            <pc:sldMk cId="2941695527" sldId="279"/>
            <ac:spMk id="6" creationId="{D14C8FA8-CFB4-47D4-AC39-986E0F4086C9}"/>
          </ac:spMkLst>
        </pc:spChg>
      </pc:sldChg>
      <pc:sldChg chg="modSp mod">
        <pc:chgData name="Marcy Presto" userId="c8a56ee5d7d4e7e8" providerId="LiveId" clId="{A484F11A-6926-49F3-B6D6-FD4AF71A5FC0}" dt="2024-04-22T19:04:26.381" v="129" actId="1076"/>
        <pc:sldMkLst>
          <pc:docMk/>
          <pc:sldMk cId="2038774552" sldId="280"/>
        </pc:sldMkLst>
        <pc:picChg chg="mod">
          <ac:chgData name="Marcy Presto" userId="c8a56ee5d7d4e7e8" providerId="LiveId" clId="{A484F11A-6926-49F3-B6D6-FD4AF71A5FC0}" dt="2024-04-22T19:04:26.381" v="129" actId="1076"/>
          <ac:picMkLst>
            <pc:docMk/>
            <pc:sldMk cId="2038774552" sldId="280"/>
            <ac:picMk id="8" creationId="{26D77534-4328-EC34-068F-120A338C88F2}"/>
          </ac:picMkLst>
        </pc:picChg>
      </pc:sldChg>
      <pc:sldChg chg="modSp mod">
        <pc:chgData name="Marcy Presto" userId="c8a56ee5d7d4e7e8" providerId="LiveId" clId="{A484F11A-6926-49F3-B6D6-FD4AF71A5FC0}" dt="2024-04-22T19:10:09.442" v="130" actId="14100"/>
        <pc:sldMkLst>
          <pc:docMk/>
          <pc:sldMk cId="421679239" sldId="282"/>
        </pc:sldMkLst>
        <pc:picChg chg="mod">
          <ac:chgData name="Marcy Presto" userId="c8a56ee5d7d4e7e8" providerId="LiveId" clId="{A484F11A-6926-49F3-B6D6-FD4AF71A5FC0}" dt="2024-04-22T19:10:09.442" v="130" actId="14100"/>
          <ac:picMkLst>
            <pc:docMk/>
            <pc:sldMk cId="421679239" sldId="282"/>
            <ac:picMk id="7" creationId="{C2BF1E36-0043-8EA0-47AB-A3527B6E0673}"/>
          </ac:picMkLst>
        </pc:picChg>
      </pc:sldChg>
      <pc:sldChg chg="modSp mod">
        <pc:chgData name="Marcy Presto" userId="c8a56ee5d7d4e7e8" providerId="LiveId" clId="{A484F11A-6926-49F3-B6D6-FD4AF71A5FC0}" dt="2024-04-22T19:10:47.417" v="135" actId="6549"/>
        <pc:sldMkLst>
          <pc:docMk/>
          <pc:sldMk cId="755730743" sldId="284"/>
        </pc:sldMkLst>
        <pc:spChg chg="mod">
          <ac:chgData name="Marcy Presto" userId="c8a56ee5d7d4e7e8" providerId="LiveId" clId="{A484F11A-6926-49F3-B6D6-FD4AF71A5FC0}" dt="2024-04-22T19:10:47.417" v="135" actId="6549"/>
          <ac:spMkLst>
            <pc:docMk/>
            <pc:sldMk cId="755730743" sldId="284"/>
            <ac:spMk id="4" creationId="{F2E4A1F1-DB72-01BD-CC7F-90A13449D75F}"/>
          </ac:spMkLst>
        </pc:spChg>
      </pc:sldChg>
      <pc:sldChg chg="modSp mod">
        <pc:chgData name="Marcy Presto" userId="c8a56ee5d7d4e7e8" providerId="LiveId" clId="{A484F11A-6926-49F3-B6D6-FD4AF71A5FC0}" dt="2024-04-22T19:12:35.961" v="188" actId="20577"/>
        <pc:sldMkLst>
          <pc:docMk/>
          <pc:sldMk cId="4203006926" sldId="285"/>
        </pc:sldMkLst>
        <pc:spChg chg="mod">
          <ac:chgData name="Marcy Presto" userId="c8a56ee5d7d4e7e8" providerId="LiveId" clId="{A484F11A-6926-49F3-B6D6-FD4AF71A5FC0}" dt="2024-04-22T19:12:35.961" v="188" actId="20577"/>
          <ac:spMkLst>
            <pc:docMk/>
            <pc:sldMk cId="4203006926" sldId="285"/>
            <ac:spMk id="4" creationId="{F2E4A1F1-DB72-01BD-CC7F-90A13449D75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2DEAF2-75E0-435C-AA70-AC14D4F0489E}" type="datetimeFigureOut">
              <a:rPr lang="en-US" smtClean="0"/>
              <a:t>4/22/2024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158474-B158-480A-A013-00AC4DB06870}" type="slidenum">
              <a:rPr lang="en-US" smtClean="0"/>
              <a:t>‹#›</a:t>
            </a:fld>
            <a:endParaRPr lang="en-US" dirty="0"/>
          </a:p>
        </p:txBody>
      </p:sp>
    </p:spTree>
    <p:extLst>
      <p:ext uri="{BB962C8B-B14F-4D97-AF65-F5344CB8AC3E}">
        <p14:creationId xmlns:p14="http://schemas.microsoft.com/office/powerpoint/2010/main" val="962598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586B75A-687E-405C-8A0B-8D00578BA2C3}" type="datetimeFigureOut">
              <a:rPr lang="en-US" dirty="0"/>
              <a:pPr/>
              <a:t>4/22/2024</a:t>
            </a:fld>
            <a:endParaRPr lang="en-US" dirty="0"/>
          </a:p>
        </p:txBody>
      </p:sp>
      <p:sp>
        <p:nvSpPr>
          <p:cNvPr id="5" name="Footer Placeholder 4"/>
          <p:cNvSpPr>
            <a:spLocks noGrp="1"/>
          </p:cNvSpPr>
          <p:nvPr>
            <p:ph type="ftr" sz="quarter" idx="11"/>
          </p:nvPr>
        </p:nvSpPr>
        <p:spPr/>
        <p:txBody>
          <a:bodyPr/>
          <a:lstStyle/>
          <a:p>
            <a:pPr>
              <a:lnSpc>
                <a:spcPct val="90000"/>
              </a:lnSpc>
              <a:spcAft>
                <a:spcPts val="600"/>
              </a:spcAft>
            </a:pPr>
            <a:r>
              <a:rPr lang="en-US" dirty="0"/>
              <a:t>KGC Solutions, Inc. | 5225 Library Road, #134 | Bethel Park, PA  15102  </a:t>
            </a:r>
            <a:br>
              <a:rPr lang="en-US" dirty="0"/>
            </a:br>
            <a:r>
              <a:rPr lang="en-US" dirty="0"/>
              <a:t>Phone: 412-491-0390</a:t>
            </a:r>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 useBgFill="1">
        <p:nvSpPr>
          <p:cNvPr id="9" name="Rectangle 8">
            <a:extLst>
              <a:ext uri="{FF2B5EF4-FFF2-40B4-BE49-F238E27FC236}">
                <a16:creationId xmlns:a16="http://schemas.microsoft.com/office/drawing/2014/main" id="{77829748-B29E-8A7C-38DF-60DEA6A8133B}"/>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E151CF1A-FF27-C784-9A02-505F35B49F90}"/>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77EE448-5B8A-965D-B52D-F494C4E3C7ED}"/>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6FBAFC75-BA17-54C6-4CC4-63DEAC278154}"/>
              </a:ext>
              <a:ext uri="{C183D7F6-B498-43B3-948B-1728B52AA6E4}">
                <adec:decorative xmlns:adec="http://schemas.microsoft.com/office/drawing/2017/decorative" val="1"/>
              </a:ext>
            </a:extLst>
          </p:cNvPr>
          <p:cNvCxnSpPr/>
          <p:nvPr userDrawn="1">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drawing&#10;&#10;Description automatically generated">
            <a:extLst>
              <a:ext uri="{FF2B5EF4-FFF2-40B4-BE49-F238E27FC236}">
                <a16:creationId xmlns:a16="http://schemas.microsoft.com/office/drawing/2014/main" id="{81ECA6FA-6E74-BBD4-0BA8-E36227A950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2332" y="6479336"/>
            <a:ext cx="1666468" cy="356005"/>
          </a:xfrm>
          <a:prstGeom prst="rect">
            <a:avLst/>
          </a:prstGeom>
        </p:spPr>
      </p:pic>
    </p:spTree>
    <p:extLst>
      <p:ext uri="{BB962C8B-B14F-4D97-AF65-F5344CB8AC3E}">
        <p14:creationId xmlns:p14="http://schemas.microsoft.com/office/powerpoint/2010/main" val="1115399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56C96FE-D31B-4394-A379-6211F4197FEF}" type="datetime1">
              <a:rPr lang="en-US" smtClean="0"/>
              <a:t>4/22/2024</a:t>
            </a:fld>
            <a:endParaRPr lang="en-US" dirty="0"/>
          </a:p>
        </p:txBody>
      </p:sp>
      <p:sp>
        <p:nvSpPr>
          <p:cNvPr id="8" name="Footer Placeholder 7"/>
          <p:cNvSpPr>
            <a:spLocks noGrp="1"/>
          </p:cNvSpPr>
          <p:nvPr>
            <p:ph type="ftr" sz="quarter" idx="11"/>
          </p:nvPr>
        </p:nvSpPr>
        <p:spPr/>
        <p:txBody>
          <a:bodyPr/>
          <a:lstStyle/>
          <a:p>
            <a:r>
              <a:rPr lang="en-US" dirty="0"/>
              <a:t>KGC Solutions, Inc. | 5225 Library Road, #134 | Bethel Park, PA  15102 | Phone: 412-491-0390</a:t>
            </a:r>
          </a:p>
        </p:txBody>
      </p:sp>
      <p:sp>
        <p:nvSpPr>
          <p:cNvPr id="9" name="Slide Number Placeholder 8"/>
          <p:cNvSpPr>
            <a:spLocks noGrp="1"/>
          </p:cNvSpPr>
          <p:nvPr>
            <p:ph type="sldNum" sz="quarter" idx="12"/>
          </p:nvPr>
        </p:nvSpPr>
        <p:spPr/>
        <p:txBody>
          <a:bodyPr/>
          <a:lstStyle/>
          <a:p>
            <a:fld id="{522B8611-F73D-4E68-B921-135ADBE5159B}" type="slidenum">
              <a:rPr lang="en-US" smtClean="0"/>
              <a:t>‹#›</a:t>
            </a:fld>
            <a:endParaRPr lang="en-US" dirty="0"/>
          </a:p>
        </p:txBody>
      </p:sp>
    </p:spTree>
    <p:extLst>
      <p:ext uri="{BB962C8B-B14F-4D97-AF65-F5344CB8AC3E}">
        <p14:creationId xmlns:p14="http://schemas.microsoft.com/office/powerpoint/2010/main" val="4249426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E88F764-09DA-412C-BFFB-44056D0DE5EE}" type="datetime1">
              <a:rPr lang="en-US" smtClean="0"/>
              <a:t>4/22/2024</a:t>
            </a:fld>
            <a:endParaRPr lang="en-US" dirty="0"/>
          </a:p>
        </p:txBody>
      </p:sp>
      <p:sp>
        <p:nvSpPr>
          <p:cNvPr id="8" name="Footer Placeholder 7"/>
          <p:cNvSpPr>
            <a:spLocks noGrp="1"/>
          </p:cNvSpPr>
          <p:nvPr>
            <p:ph type="ftr" sz="quarter" idx="11"/>
          </p:nvPr>
        </p:nvSpPr>
        <p:spPr/>
        <p:txBody>
          <a:bodyPr/>
          <a:lstStyle/>
          <a:p>
            <a:r>
              <a:rPr lang="en-US" dirty="0"/>
              <a:t>KGC Solutions, Inc. | 5225 Library Road, #134 | Bethel Park, PA  15102 | Phone: 412-491-0390</a:t>
            </a:r>
          </a:p>
        </p:txBody>
      </p:sp>
      <p:sp>
        <p:nvSpPr>
          <p:cNvPr id="9" name="Slide Number Placeholder 8"/>
          <p:cNvSpPr>
            <a:spLocks noGrp="1"/>
          </p:cNvSpPr>
          <p:nvPr>
            <p:ph type="sldNum" sz="quarter" idx="12"/>
          </p:nvPr>
        </p:nvSpPr>
        <p:spPr/>
        <p:txBody>
          <a:bodyPr/>
          <a:lstStyle/>
          <a:p>
            <a:fld id="{522B8611-F73D-4E68-B921-135ADBE5159B}" type="slidenum">
              <a:rPr lang="en-US" smtClean="0"/>
              <a:t>‹#›</a:t>
            </a:fld>
            <a:endParaRPr lang="en-US" dirty="0"/>
          </a:p>
        </p:txBody>
      </p:sp>
    </p:spTree>
    <p:extLst>
      <p:ext uri="{BB962C8B-B14F-4D97-AF65-F5344CB8AC3E}">
        <p14:creationId xmlns:p14="http://schemas.microsoft.com/office/powerpoint/2010/main" val="337584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7FD0B1D-6352-44AF-8829-C15B37D68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1229423E-F3CD-4962-84C3-68953B700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6B800BE7-85DB-43D5-840B-F60C3C817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52D2E1C7-7265-4E79-8A3F-A97B6E60F3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5" name="Footer Placeholder 3">
            <a:extLst>
              <a:ext uri="{FF2B5EF4-FFF2-40B4-BE49-F238E27FC236}">
                <a16:creationId xmlns:a16="http://schemas.microsoft.com/office/drawing/2014/main" id="{904EDF05-FF69-4FF4-B24A-AE70965378AD}"/>
              </a:ext>
            </a:extLst>
          </p:cNvPr>
          <p:cNvSpPr>
            <a:spLocks noGrp="1"/>
          </p:cNvSpPr>
          <p:nvPr>
            <p:ph type="ftr" sz="quarter" idx="11"/>
          </p:nvPr>
        </p:nvSpPr>
        <p:spPr>
          <a:xfrm>
            <a:off x="3305262" y="6492240"/>
            <a:ext cx="5821960" cy="365125"/>
          </a:xfrm>
        </p:spPr>
        <p:txBody>
          <a:bodyPr>
            <a:noAutofit/>
          </a:bodyPr>
          <a:lstStyle/>
          <a:p>
            <a:pPr>
              <a:lnSpc>
                <a:spcPct val="90000"/>
              </a:lnSpc>
              <a:spcAft>
                <a:spcPts val="600"/>
              </a:spcAft>
            </a:pPr>
            <a:r>
              <a:rPr lang="en-US" dirty="0"/>
              <a:t>KGC Solutions, Inc. | 5225 Library Road, #134 | Bethel Park, PA  15102  </a:t>
            </a:r>
            <a:br>
              <a:rPr lang="en-US" dirty="0"/>
            </a:br>
            <a:r>
              <a:rPr lang="en-US" dirty="0"/>
              <a:t>Phone: 412-491-0390</a:t>
            </a:r>
          </a:p>
        </p:txBody>
      </p:sp>
      <p:pic>
        <p:nvPicPr>
          <p:cNvPr id="16" name="Picture 15" descr="A picture containing drawing&#10;&#10;Description automatically generated">
            <a:extLst>
              <a:ext uri="{FF2B5EF4-FFF2-40B4-BE49-F238E27FC236}">
                <a16:creationId xmlns:a16="http://schemas.microsoft.com/office/drawing/2014/main" id="{E8F70913-561E-4765-B60D-3087CA5CAE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2332" y="6479336"/>
            <a:ext cx="1666468" cy="356005"/>
          </a:xfrm>
          <a:prstGeom prst="rect">
            <a:avLst/>
          </a:prstGeom>
        </p:spPr>
      </p:pic>
      <p:sp>
        <p:nvSpPr>
          <p:cNvPr id="17" name="Title 1">
            <a:extLst>
              <a:ext uri="{FF2B5EF4-FFF2-40B4-BE49-F238E27FC236}">
                <a16:creationId xmlns:a16="http://schemas.microsoft.com/office/drawing/2014/main" id="{0F0AF1B9-9F2F-4162-808C-E73AA4A44B12}"/>
              </a:ext>
            </a:extLst>
          </p:cNvPr>
          <p:cNvSpPr>
            <a:spLocks noGrp="1"/>
          </p:cNvSpPr>
          <p:nvPr>
            <p:ph type="title"/>
          </p:nvPr>
        </p:nvSpPr>
        <p:spPr>
          <a:xfrm>
            <a:off x="831850" y="1709738"/>
            <a:ext cx="10515600" cy="2852737"/>
          </a:xfrm>
        </p:spPr>
        <p:txBody>
          <a:bodyPr anchor="b">
            <a:normAutofit/>
          </a:bodyPr>
          <a:lstStyle>
            <a:lvl1pPr algn="ctr">
              <a:defRPr sz="7200">
                <a:latin typeface="Arial Nova Light" panose="020B0304020202020204" pitchFamily="34" charset="0"/>
              </a:defRPr>
            </a:lvl1pPr>
          </a:lstStyle>
          <a:p>
            <a:r>
              <a:rPr lang="en-US"/>
              <a:t>Click to edit Master title style</a:t>
            </a:r>
          </a:p>
        </p:txBody>
      </p:sp>
      <p:sp>
        <p:nvSpPr>
          <p:cNvPr id="18" name="Text Placeholder 2">
            <a:extLst>
              <a:ext uri="{FF2B5EF4-FFF2-40B4-BE49-F238E27FC236}">
                <a16:creationId xmlns:a16="http://schemas.microsoft.com/office/drawing/2014/main" id="{4887195F-67F4-4123-AEFF-B01146172D1D}"/>
              </a:ext>
            </a:extLst>
          </p:cNvPr>
          <p:cNvSpPr>
            <a:spLocks noGrp="1"/>
          </p:cNvSpPr>
          <p:nvPr>
            <p:ph type="body" idx="1"/>
          </p:nvPr>
        </p:nvSpPr>
        <p:spPr>
          <a:xfrm>
            <a:off x="831850" y="5295138"/>
            <a:ext cx="10515600" cy="794512"/>
          </a:xfrm>
        </p:spPr>
        <p:txBody>
          <a:bodyPr>
            <a:normAutofit/>
          </a:bodyPr>
          <a:lstStyle>
            <a:lvl1pPr marL="0" indent="0" algn="ctr">
              <a:buNone/>
              <a:defRPr sz="2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601777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4/22/2024</a:t>
            </a:fld>
            <a:endParaRPr lang="en-US" dirty="0"/>
          </a:p>
        </p:txBody>
      </p:sp>
      <p:sp>
        <p:nvSpPr>
          <p:cNvPr id="5" name="Footer Placeholder 4"/>
          <p:cNvSpPr>
            <a:spLocks noGrp="1"/>
          </p:cNvSpPr>
          <p:nvPr>
            <p:ph type="ftr" sz="quarter" idx="11"/>
          </p:nvPr>
        </p:nvSpPr>
        <p:spPr/>
        <p:txBody>
          <a:bodyPr/>
          <a:lstStyle/>
          <a:p>
            <a:r>
              <a:rPr lang="en-US" dirty="0"/>
              <a:t>KGC Solutions, Inc. | 5225 Library Road, #134 | Bethel Park, PA  15102  Phone: 412-491-0390</a:t>
            </a:r>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 useBgFill="1">
        <p:nvSpPr>
          <p:cNvPr id="7" name="Rectangle 20">
            <a:extLst>
              <a:ext uri="{FF2B5EF4-FFF2-40B4-BE49-F238E27FC236}">
                <a16:creationId xmlns:a16="http://schemas.microsoft.com/office/drawing/2014/main" id="{FC7D7E2F-5CC3-8DC1-A3C5-FAAF5EEBA426}"/>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ight Triangle 22">
            <a:extLst>
              <a:ext uri="{FF2B5EF4-FFF2-40B4-BE49-F238E27FC236}">
                <a16:creationId xmlns:a16="http://schemas.microsoft.com/office/drawing/2014/main" id="{D151A912-CB0B-1A41-9ACD-AA9A4923534E}"/>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DA5FEF65-3FFC-6D5D-4A76-8A0A7627FF8F}"/>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3">
            <a:extLst>
              <a:ext uri="{FF2B5EF4-FFF2-40B4-BE49-F238E27FC236}">
                <a16:creationId xmlns:a16="http://schemas.microsoft.com/office/drawing/2014/main" id="{3053B58F-7387-002F-B527-C772144395B1}"/>
              </a:ext>
            </a:extLst>
          </p:cNvPr>
          <p:cNvSpPr txBox="1">
            <a:spLocks/>
          </p:cNvSpPr>
          <p:nvPr userDrawn="1"/>
        </p:nvSpPr>
        <p:spPr>
          <a:xfrm rot="5400000">
            <a:off x="-2377440" y="3246120"/>
            <a:ext cx="5605272" cy="365760"/>
          </a:xfrm>
          <a:prstGeom prst="rect">
            <a:avLst/>
          </a:prstGeom>
        </p:spPr>
        <p:txBody>
          <a:bodyPr vert="horz" lIns="91440" tIns="45720" rIns="91440" bIns="45720" rtlCol="0" anchor="t">
            <a:normAutofit/>
          </a:bodyPr>
          <a:lstStyle>
            <a:defPPr>
              <a:defRPr lang="en-US"/>
            </a:defPPr>
            <a:lvl1pPr marL="0" algn="ctr" defTabSz="457200" rtl="0" eaLnBrk="1" latinLnBrk="0" hangingPunct="1">
              <a:defRPr sz="11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defTabSz="914400">
              <a:spcAft>
                <a:spcPts val="600"/>
              </a:spcAft>
            </a:pPr>
            <a:r>
              <a:rPr lang="en-US" dirty="0">
                <a:solidFill>
                  <a:schemeClr val="tx1">
                    <a:lumMod val="75000"/>
                    <a:lumOff val="25000"/>
                  </a:schemeClr>
                </a:solidFill>
              </a:rPr>
              <a:t>KGC Solutions, Inc. | 5225 Library Road, #134 | Bethel Park, PA  15102 | Phone: 412-491-0390</a:t>
            </a:r>
          </a:p>
        </p:txBody>
      </p:sp>
      <p:sp>
        <p:nvSpPr>
          <p:cNvPr id="11" name="Slide Number Placeholder 4">
            <a:extLst>
              <a:ext uri="{FF2B5EF4-FFF2-40B4-BE49-F238E27FC236}">
                <a16:creationId xmlns:a16="http://schemas.microsoft.com/office/drawing/2014/main" id="{4A463FFD-E413-8EC6-F6DC-E88907389232}"/>
              </a:ext>
            </a:extLst>
          </p:cNvPr>
          <p:cNvSpPr txBox="1">
            <a:spLocks/>
          </p:cNvSpPr>
          <p:nvPr userDrawn="1"/>
        </p:nvSpPr>
        <p:spPr>
          <a:xfrm>
            <a:off x="9850579" y="5626249"/>
            <a:ext cx="1669112" cy="576223"/>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lnSpc>
                <a:spcPct val="90000"/>
              </a:lnSpc>
              <a:spcAft>
                <a:spcPts val="600"/>
              </a:spcAft>
            </a:pPr>
            <a:r>
              <a:rPr lang="en-US" sz="2400" dirty="0">
                <a:solidFill>
                  <a:srgbClr val="FFFFFF"/>
                </a:solidFill>
              </a:rPr>
              <a:t>Page </a:t>
            </a:r>
            <a:fld id="{522B8611-F73D-4E68-B921-135ADBE5159B}" type="slidenum">
              <a:rPr lang="en-US" sz="2400" smtClean="0">
                <a:solidFill>
                  <a:srgbClr val="FFFFFF"/>
                </a:solidFill>
              </a:rPr>
              <a:pPr defTabSz="914400">
                <a:lnSpc>
                  <a:spcPct val="90000"/>
                </a:lnSpc>
                <a:spcAft>
                  <a:spcPts val="600"/>
                </a:spcAft>
              </a:pPr>
              <a:t>‹#›</a:t>
            </a:fld>
            <a:endParaRPr lang="en-US" sz="2400" dirty="0">
              <a:solidFill>
                <a:srgbClr val="FFFFFF"/>
              </a:solidFill>
            </a:endParaRPr>
          </a:p>
        </p:txBody>
      </p:sp>
      <p:pic>
        <p:nvPicPr>
          <p:cNvPr id="12" name="Picture 11" descr="A picture containing drawing&#10;&#10;Description automatically generated">
            <a:extLst>
              <a:ext uri="{FF2B5EF4-FFF2-40B4-BE49-F238E27FC236}">
                <a16:creationId xmlns:a16="http://schemas.microsoft.com/office/drawing/2014/main" id="{CB994C87-9116-7342-3AF8-B50837E4BCA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604721" y="741186"/>
            <a:ext cx="1626677" cy="347505"/>
          </a:xfrm>
          <a:prstGeom prst="rect">
            <a:avLst/>
          </a:prstGeom>
        </p:spPr>
      </p:pic>
    </p:spTree>
    <p:extLst>
      <p:ext uri="{BB962C8B-B14F-4D97-AF65-F5344CB8AC3E}">
        <p14:creationId xmlns:p14="http://schemas.microsoft.com/office/powerpoint/2010/main" val="4258423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518462-D6EB-4110-8CB8-0A4B5BC4EF20}" type="datetime1">
              <a:rPr lang="en-US" smtClean="0"/>
              <a:t>4/22/2024</a:t>
            </a:fld>
            <a:endParaRPr lang="en-US" dirty="0"/>
          </a:p>
        </p:txBody>
      </p:sp>
      <p:sp>
        <p:nvSpPr>
          <p:cNvPr id="5" name="Footer Placeholder 4"/>
          <p:cNvSpPr>
            <a:spLocks noGrp="1"/>
          </p:cNvSpPr>
          <p:nvPr>
            <p:ph type="ftr" sz="quarter" idx="11"/>
          </p:nvPr>
        </p:nvSpPr>
        <p:spPr/>
        <p:txBody>
          <a:bodyPr/>
          <a:lstStyle/>
          <a:p>
            <a:r>
              <a:rPr lang="en-US" dirty="0"/>
              <a:t>KGC Solutions, Inc. | 5225 Library Road, #134 | Bethel Park, PA  15102 | Phone: 412-491-0390</a:t>
            </a:r>
          </a:p>
        </p:txBody>
      </p:sp>
      <p:sp>
        <p:nvSpPr>
          <p:cNvPr id="6" name="Slide Number Placeholder 5"/>
          <p:cNvSpPr>
            <a:spLocks noGrp="1"/>
          </p:cNvSpPr>
          <p:nvPr>
            <p:ph type="sldNum" sz="quarter" idx="12"/>
          </p:nvPr>
        </p:nvSpPr>
        <p:spPr/>
        <p:txBody>
          <a:bodyPr/>
          <a:lstStyle/>
          <a:p>
            <a:fld id="{522B8611-F73D-4E68-B921-135ADBE5159B}" type="slidenum">
              <a:rPr lang="en-US" smtClean="0"/>
              <a:t>‹#›</a:t>
            </a:fld>
            <a:endParaRPr lang="en-US" dirty="0"/>
          </a:p>
        </p:txBody>
      </p:sp>
    </p:spTree>
    <p:extLst>
      <p:ext uri="{BB962C8B-B14F-4D97-AF65-F5344CB8AC3E}">
        <p14:creationId xmlns:p14="http://schemas.microsoft.com/office/powerpoint/2010/main" val="2707502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C764DE79-268F-4C1A-8933-263129D2AF90}" type="datetimeFigureOut">
              <a:rPr lang="en-US" smtClean="0"/>
              <a:t>4/22/2024</a:t>
            </a:fld>
            <a:endParaRPr lang="en-US" dirty="0"/>
          </a:p>
        </p:txBody>
      </p:sp>
      <p:sp>
        <p:nvSpPr>
          <p:cNvPr id="9" name="Footer Placeholder 8"/>
          <p:cNvSpPr>
            <a:spLocks noGrp="1"/>
          </p:cNvSpPr>
          <p:nvPr>
            <p:ph type="ftr" sz="quarter" idx="11"/>
          </p:nvPr>
        </p:nvSpPr>
        <p:spPr/>
        <p:txBody>
          <a:bodyPr/>
          <a:lstStyle/>
          <a:p>
            <a:r>
              <a:rPr lang="en-US" dirty="0"/>
              <a:t>KGC Solutions, Inc. | 5225 Library Road, #134 | Bethel Park, PA  15102  Phone: 412-491-0390</a:t>
            </a:r>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 useBgFill="1">
        <p:nvSpPr>
          <p:cNvPr id="5" name="Rectangle 20">
            <a:extLst>
              <a:ext uri="{FF2B5EF4-FFF2-40B4-BE49-F238E27FC236}">
                <a16:creationId xmlns:a16="http://schemas.microsoft.com/office/drawing/2014/main" id="{D9E0CB15-0A7B-C6AB-A0C7-C1820115DEF1}"/>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ight Triangle 22">
            <a:extLst>
              <a:ext uri="{FF2B5EF4-FFF2-40B4-BE49-F238E27FC236}">
                <a16:creationId xmlns:a16="http://schemas.microsoft.com/office/drawing/2014/main" id="{BC7611CD-12DE-FCE2-23EA-AC904719B6DA}"/>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DCEEC894-A4B9-EFD3-0251-807569868302}"/>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ooter Placeholder 3">
            <a:extLst>
              <a:ext uri="{FF2B5EF4-FFF2-40B4-BE49-F238E27FC236}">
                <a16:creationId xmlns:a16="http://schemas.microsoft.com/office/drawing/2014/main" id="{78722D3A-864D-8FE4-C8B4-900485ABD737}"/>
              </a:ext>
            </a:extLst>
          </p:cNvPr>
          <p:cNvSpPr txBox="1">
            <a:spLocks/>
          </p:cNvSpPr>
          <p:nvPr userDrawn="1"/>
        </p:nvSpPr>
        <p:spPr>
          <a:xfrm rot="5400000">
            <a:off x="-2377440" y="3246120"/>
            <a:ext cx="5605272" cy="365760"/>
          </a:xfrm>
          <a:prstGeom prst="rect">
            <a:avLst/>
          </a:prstGeom>
        </p:spPr>
        <p:txBody>
          <a:bodyPr vert="horz" lIns="91440" tIns="45720" rIns="91440" bIns="45720" rtlCol="0" anchor="t">
            <a:normAutofit/>
          </a:bodyPr>
          <a:lstStyle>
            <a:defPPr>
              <a:defRPr lang="en-US"/>
            </a:defPPr>
            <a:lvl1pPr marL="0" algn="ctr" defTabSz="457200" rtl="0" eaLnBrk="1" latinLnBrk="0" hangingPunct="1">
              <a:defRPr sz="11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defTabSz="914400">
              <a:spcAft>
                <a:spcPts val="600"/>
              </a:spcAft>
            </a:pPr>
            <a:r>
              <a:rPr lang="en-US" dirty="0">
                <a:solidFill>
                  <a:schemeClr val="tx1">
                    <a:lumMod val="75000"/>
                    <a:lumOff val="25000"/>
                  </a:schemeClr>
                </a:solidFill>
              </a:rPr>
              <a:t>KGC Solutions, Inc. | 5225 Library Road, #134 | Bethel Park, PA  15102 | Phone: 412-491-0390</a:t>
            </a:r>
          </a:p>
        </p:txBody>
      </p:sp>
      <p:pic>
        <p:nvPicPr>
          <p:cNvPr id="12" name="Picture 11" descr="A picture containing drawing&#10;&#10;Description automatically generated">
            <a:extLst>
              <a:ext uri="{FF2B5EF4-FFF2-40B4-BE49-F238E27FC236}">
                <a16:creationId xmlns:a16="http://schemas.microsoft.com/office/drawing/2014/main" id="{BC366464-5618-D9A6-B61F-67559A6C52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604721" y="741186"/>
            <a:ext cx="1626677" cy="347505"/>
          </a:xfrm>
          <a:prstGeom prst="rect">
            <a:avLst/>
          </a:prstGeom>
        </p:spPr>
      </p:pic>
      <p:sp>
        <p:nvSpPr>
          <p:cNvPr id="13" name="Slide Number Placeholder 4">
            <a:extLst>
              <a:ext uri="{FF2B5EF4-FFF2-40B4-BE49-F238E27FC236}">
                <a16:creationId xmlns:a16="http://schemas.microsoft.com/office/drawing/2014/main" id="{1C307C52-3237-4E00-3995-5FE81E994B0C}"/>
              </a:ext>
            </a:extLst>
          </p:cNvPr>
          <p:cNvSpPr txBox="1">
            <a:spLocks/>
          </p:cNvSpPr>
          <p:nvPr userDrawn="1"/>
        </p:nvSpPr>
        <p:spPr>
          <a:xfrm>
            <a:off x="9850579" y="5626249"/>
            <a:ext cx="1669112" cy="576223"/>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lnSpc>
                <a:spcPct val="90000"/>
              </a:lnSpc>
              <a:spcAft>
                <a:spcPts val="600"/>
              </a:spcAft>
            </a:pPr>
            <a:r>
              <a:rPr lang="en-US" sz="2400" dirty="0">
                <a:solidFill>
                  <a:srgbClr val="FFFFFF"/>
                </a:solidFill>
              </a:rPr>
              <a:t>Page </a:t>
            </a:r>
            <a:fld id="{522B8611-F73D-4E68-B921-135ADBE5159B}" type="slidenum">
              <a:rPr lang="en-US" sz="2400" smtClean="0">
                <a:solidFill>
                  <a:srgbClr val="FFFFFF"/>
                </a:solidFill>
              </a:rPr>
              <a:pPr defTabSz="914400">
                <a:lnSpc>
                  <a:spcPct val="90000"/>
                </a:lnSpc>
                <a:spcAft>
                  <a:spcPts val="600"/>
                </a:spcAft>
              </a:pPr>
              <a:t>‹#›</a:t>
            </a:fld>
            <a:endParaRPr lang="en-US" sz="2400" dirty="0">
              <a:solidFill>
                <a:srgbClr val="FFFFFF"/>
              </a:solidFill>
            </a:endParaRPr>
          </a:p>
        </p:txBody>
      </p:sp>
    </p:spTree>
    <p:extLst>
      <p:ext uri="{BB962C8B-B14F-4D97-AF65-F5344CB8AC3E}">
        <p14:creationId xmlns:p14="http://schemas.microsoft.com/office/powerpoint/2010/main" val="2153736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C764DE79-268F-4C1A-8933-263129D2AF90}" type="datetimeFigureOut">
              <a:rPr lang="en-US" smtClean="0"/>
              <a:t>4/22/2024</a:t>
            </a:fld>
            <a:endParaRPr lang="en-US" dirty="0"/>
          </a:p>
        </p:txBody>
      </p:sp>
      <p:sp>
        <p:nvSpPr>
          <p:cNvPr id="11" name="Footer Placeholder 10"/>
          <p:cNvSpPr>
            <a:spLocks noGrp="1"/>
          </p:cNvSpPr>
          <p:nvPr>
            <p:ph type="ftr" sz="quarter" idx="11"/>
          </p:nvPr>
        </p:nvSpPr>
        <p:spPr/>
        <p:txBody>
          <a:bodyPr/>
          <a:lstStyle/>
          <a:p>
            <a:r>
              <a:rPr lang="en-US" dirty="0"/>
              <a:t>KGC Solutions, Inc. | 5225 Library Road, #134 | Bethel Park, PA  15102 | Phone: 412-491-0390</a:t>
            </a:r>
          </a:p>
        </p:txBody>
      </p:sp>
      <p:sp>
        <p:nvSpPr>
          <p:cNvPr id="12" name="Slide Number Placeholder 11"/>
          <p:cNvSpPr>
            <a:spLocks noGrp="1"/>
          </p:cNvSpPr>
          <p:nvPr>
            <p:ph type="sldNum" sz="quarter" idx="12"/>
          </p:nvPr>
        </p:nvSpPr>
        <p:spPr/>
        <p:txBody>
          <a:bodyPr/>
          <a:lstStyle/>
          <a:p>
            <a:r>
              <a:rPr lang="en-US" dirty="0"/>
              <a:t>Page </a:t>
            </a:r>
            <a:fld id="{522B8611-F73D-4E68-B921-135ADBE5159B}" type="slidenum">
              <a:rPr lang="en-US" smtClean="0"/>
              <a:pPr/>
              <a:t>‹#›</a:t>
            </a:fld>
            <a:endParaRPr lang="en-US" dirty="0"/>
          </a:p>
        </p:txBody>
      </p:sp>
      <p:sp>
        <p:nvSpPr>
          <p:cNvPr id="7" name="Rectangle 6">
            <a:extLst>
              <a:ext uri="{FF2B5EF4-FFF2-40B4-BE49-F238E27FC236}">
                <a16:creationId xmlns:a16="http://schemas.microsoft.com/office/drawing/2014/main" id="{AAEEFFBE-8912-DDA3-7D49-8A848E76758C}"/>
              </a:ext>
            </a:extLst>
          </p:cNvPr>
          <p:cNvSpPr/>
          <p:nvPr userDrawn="1"/>
        </p:nvSpPr>
        <p:spPr>
          <a:xfrm>
            <a:off x="838199" y="1668598"/>
            <a:ext cx="10515599" cy="104775"/>
          </a:xfrm>
          <a:prstGeom prst="rect">
            <a:avLst/>
          </a:prstGeom>
          <a:solidFill>
            <a:schemeClr val="accent2"/>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8" name="Rectangle 7">
            <a:extLst>
              <a:ext uri="{FF2B5EF4-FFF2-40B4-BE49-F238E27FC236}">
                <a16:creationId xmlns:a16="http://schemas.microsoft.com/office/drawing/2014/main" id="{5091B77A-ECB4-9C23-E252-04FCF783AD03}"/>
              </a:ext>
            </a:extLst>
          </p:cNvPr>
          <p:cNvSpPr/>
          <p:nvPr userDrawn="1"/>
        </p:nvSpPr>
        <p:spPr>
          <a:xfrm>
            <a:off x="838199" y="326571"/>
            <a:ext cx="10515599" cy="45719"/>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Tree>
    <p:extLst>
      <p:ext uri="{BB962C8B-B14F-4D97-AF65-F5344CB8AC3E}">
        <p14:creationId xmlns:p14="http://schemas.microsoft.com/office/powerpoint/2010/main" val="1071270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C764DE79-268F-4C1A-8933-263129D2AF90}" type="datetimeFigureOut">
              <a:rPr lang="en-US" smtClean="0"/>
              <a:t>4/22/2024</a:t>
            </a:fld>
            <a:endParaRPr lang="en-US" dirty="0"/>
          </a:p>
        </p:txBody>
      </p:sp>
      <p:sp>
        <p:nvSpPr>
          <p:cNvPr id="7" name="Footer Placeholder 6"/>
          <p:cNvSpPr>
            <a:spLocks noGrp="1"/>
          </p:cNvSpPr>
          <p:nvPr>
            <p:ph type="ftr" sz="quarter" idx="11"/>
          </p:nvPr>
        </p:nvSpPr>
        <p:spPr/>
        <p:txBody>
          <a:bodyPr/>
          <a:lstStyle/>
          <a:p>
            <a:r>
              <a:rPr lang="en-US" dirty="0"/>
              <a:t>KGC Solutions, Inc. | 5225 Library Road, #134 | Bethel Park, PA  15102  Phone: 412-491-0390</a:t>
            </a:r>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 useBgFill="1">
        <p:nvSpPr>
          <p:cNvPr id="3" name="Rectangle 20">
            <a:extLst>
              <a:ext uri="{FF2B5EF4-FFF2-40B4-BE49-F238E27FC236}">
                <a16:creationId xmlns:a16="http://schemas.microsoft.com/office/drawing/2014/main" id="{1E034FAD-AB71-7BB8-D808-4EF76EAE754B}"/>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ight Triangle 22">
            <a:extLst>
              <a:ext uri="{FF2B5EF4-FFF2-40B4-BE49-F238E27FC236}">
                <a16:creationId xmlns:a16="http://schemas.microsoft.com/office/drawing/2014/main" id="{EE0B0BBA-54E0-4188-7DAA-6F37625B1370}"/>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7E90C298-0E31-4729-C5AB-C84D1F881C23}"/>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ooter Placeholder 3">
            <a:extLst>
              <a:ext uri="{FF2B5EF4-FFF2-40B4-BE49-F238E27FC236}">
                <a16:creationId xmlns:a16="http://schemas.microsoft.com/office/drawing/2014/main" id="{DD2F7DAE-4200-C72B-536A-7CC044E37C0C}"/>
              </a:ext>
            </a:extLst>
          </p:cNvPr>
          <p:cNvSpPr txBox="1">
            <a:spLocks/>
          </p:cNvSpPr>
          <p:nvPr userDrawn="1"/>
        </p:nvSpPr>
        <p:spPr>
          <a:xfrm rot="5400000">
            <a:off x="-2377440" y="3246120"/>
            <a:ext cx="5605272" cy="365760"/>
          </a:xfrm>
          <a:prstGeom prst="rect">
            <a:avLst/>
          </a:prstGeom>
        </p:spPr>
        <p:txBody>
          <a:bodyPr vert="horz" lIns="91440" tIns="45720" rIns="91440" bIns="45720" rtlCol="0" anchor="t">
            <a:normAutofit/>
          </a:bodyPr>
          <a:lstStyle>
            <a:defPPr>
              <a:defRPr lang="en-US"/>
            </a:defPPr>
            <a:lvl1pPr marL="0" algn="ctr" defTabSz="457200" rtl="0" eaLnBrk="1" latinLnBrk="0" hangingPunct="1">
              <a:defRPr sz="11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defTabSz="914400">
              <a:spcAft>
                <a:spcPts val="600"/>
              </a:spcAft>
            </a:pPr>
            <a:r>
              <a:rPr lang="en-US" dirty="0">
                <a:solidFill>
                  <a:schemeClr val="tx1">
                    <a:lumMod val="75000"/>
                    <a:lumOff val="25000"/>
                  </a:schemeClr>
                </a:solidFill>
              </a:rPr>
              <a:t>KGC Solutions, Inc. | 5225 Library Road, #134 | Bethel Park, PA  15102 | Phone: 412-491-0390</a:t>
            </a:r>
          </a:p>
        </p:txBody>
      </p:sp>
      <p:pic>
        <p:nvPicPr>
          <p:cNvPr id="10" name="Picture 9" descr="A picture containing drawing&#10;&#10;Description automatically generated">
            <a:extLst>
              <a:ext uri="{FF2B5EF4-FFF2-40B4-BE49-F238E27FC236}">
                <a16:creationId xmlns:a16="http://schemas.microsoft.com/office/drawing/2014/main" id="{1A2FDC5E-3923-3675-BA6C-A73459FA8C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604721" y="741186"/>
            <a:ext cx="1626677" cy="347505"/>
          </a:xfrm>
          <a:prstGeom prst="rect">
            <a:avLst/>
          </a:prstGeom>
        </p:spPr>
      </p:pic>
      <p:sp>
        <p:nvSpPr>
          <p:cNvPr id="11" name="Slide Number Placeholder 4">
            <a:extLst>
              <a:ext uri="{FF2B5EF4-FFF2-40B4-BE49-F238E27FC236}">
                <a16:creationId xmlns:a16="http://schemas.microsoft.com/office/drawing/2014/main" id="{62217F46-AED0-FA04-F1FE-5B3904245206}"/>
              </a:ext>
            </a:extLst>
          </p:cNvPr>
          <p:cNvSpPr txBox="1">
            <a:spLocks/>
          </p:cNvSpPr>
          <p:nvPr userDrawn="1"/>
        </p:nvSpPr>
        <p:spPr>
          <a:xfrm>
            <a:off x="9850579" y="5626249"/>
            <a:ext cx="1669112" cy="576223"/>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lnSpc>
                <a:spcPct val="90000"/>
              </a:lnSpc>
              <a:spcAft>
                <a:spcPts val="600"/>
              </a:spcAft>
            </a:pPr>
            <a:r>
              <a:rPr lang="en-US" sz="2400" dirty="0">
                <a:solidFill>
                  <a:srgbClr val="FFFFFF"/>
                </a:solidFill>
              </a:rPr>
              <a:t>Page </a:t>
            </a:r>
            <a:fld id="{522B8611-F73D-4E68-B921-135ADBE5159B}" type="slidenum">
              <a:rPr lang="en-US" sz="2400" smtClean="0">
                <a:solidFill>
                  <a:srgbClr val="FFFFFF"/>
                </a:solidFill>
              </a:rPr>
              <a:pPr defTabSz="914400">
                <a:lnSpc>
                  <a:spcPct val="90000"/>
                </a:lnSpc>
                <a:spcAft>
                  <a:spcPts val="600"/>
                </a:spcAft>
              </a:pPr>
              <a:t>‹#›</a:t>
            </a:fld>
            <a:endParaRPr lang="en-US" sz="2400" dirty="0">
              <a:solidFill>
                <a:srgbClr val="FFFFFF"/>
              </a:solidFill>
            </a:endParaRPr>
          </a:p>
        </p:txBody>
      </p:sp>
    </p:spTree>
    <p:extLst>
      <p:ext uri="{BB962C8B-B14F-4D97-AF65-F5344CB8AC3E}">
        <p14:creationId xmlns:p14="http://schemas.microsoft.com/office/powerpoint/2010/main" val="1693472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1442B47-E258-4860-938F-41AAA7800938}" type="datetime1">
              <a:rPr lang="en-US" smtClean="0"/>
              <a:t>4/22/2024</a:t>
            </a:fld>
            <a:endParaRPr lang="en-US" dirty="0"/>
          </a:p>
        </p:txBody>
      </p:sp>
      <p:sp>
        <p:nvSpPr>
          <p:cNvPr id="6" name="Footer Placeholder 5"/>
          <p:cNvSpPr>
            <a:spLocks noGrp="1"/>
          </p:cNvSpPr>
          <p:nvPr>
            <p:ph type="ftr" sz="quarter" idx="11"/>
          </p:nvPr>
        </p:nvSpPr>
        <p:spPr/>
        <p:txBody>
          <a:bodyPr/>
          <a:lstStyle/>
          <a:p>
            <a:r>
              <a:rPr lang="en-US" dirty="0"/>
              <a:t>KGC Solutions, Inc. | 5225 Library Road, #134 | Bethel Park, PA  15102  Phone: 412-491-0390</a:t>
            </a:r>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 useBgFill="1">
        <p:nvSpPr>
          <p:cNvPr id="2" name="Rectangle 20">
            <a:extLst>
              <a:ext uri="{FF2B5EF4-FFF2-40B4-BE49-F238E27FC236}">
                <a16:creationId xmlns:a16="http://schemas.microsoft.com/office/drawing/2014/main" id="{F2FEC66E-D1B2-524A-5B7D-A1D25E5456EA}"/>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ight Triangle 22">
            <a:extLst>
              <a:ext uri="{FF2B5EF4-FFF2-40B4-BE49-F238E27FC236}">
                <a16:creationId xmlns:a16="http://schemas.microsoft.com/office/drawing/2014/main" id="{57D891D7-EB70-48AA-03EC-0D26E62BC100}"/>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A8A5E385-D5CA-2A56-15F3-AF5B1CF8D937}"/>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3">
            <a:extLst>
              <a:ext uri="{FF2B5EF4-FFF2-40B4-BE49-F238E27FC236}">
                <a16:creationId xmlns:a16="http://schemas.microsoft.com/office/drawing/2014/main" id="{C44E9BB7-D4F1-ADC1-B9F0-3EA9FDC03CFF}"/>
              </a:ext>
            </a:extLst>
          </p:cNvPr>
          <p:cNvSpPr txBox="1">
            <a:spLocks/>
          </p:cNvSpPr>
          <p:nvPr userDrawn="1"/>
        </p:nvSpPr>
        <p:spPr>
          <a:xfrm rot="5400000">
            <a:off x="-2377440" y="3246120"/>
            <a:ext cx="5605272" cy="365760"/>
          </a:xfrm>
          <a:prstGeom prst="rect">
            <a:avLst/>
          </a:prstGeom>
        </p:spPr>
        <p:txBody>
          <a:bodyPr vert="horz" lIns="91440" tIns="45720" rIns="91440" bIns="45720" rtlCol="0" anchor="t">
            <a:normAutofit/>
          </a:bodyPr>
          <a:lstStyle>
            <a:defPPr>
              <a:defRPr lang="en-US"/>
            </a:defPPr>
            <a:lvl1pPr marL="0" algn="ctr" defTabSz="457200" rtl="0" eaLnBrk="1" latinLnBrk="0" hangingPunct="1">
              <a:defRPr sz="11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defTabSz="914400">
              <a:spcAft>
                <a:spcPts val="600"/>
              </a:spcAft>
            </a:pPr>
            <a:r>
              <a:rPr lang="en-US" dirty="0">
                <a:solidFill>
                  <a:schemeClr val="tx1">
                    <a:lumMod val="75000"/>
                    <a:lumOff val="25000"/>
                  </a:schemeClr>
                </a:solidFill>
              </a:rPr>
              <a:t>KGC Solutions, Inc. | 5225 Library Road, #134 | Bethel Park, PA  15102 | Phone: 412-491-0390</a:t>
            </a:r>
          </a:p>
        </p:txBody>
      </p:sp>
      <p:pic>
        <p:nvPicPr>
          <p:cNvPr id="9" name="Picture 8" descr="A picture containing drawing&#10;&#10;Description automatically generated">
            <a:extLst>
              <a:ext uri="{FF2B5EF4-FFF2-40B4-BE49-F238E27FC236}">
                <a16:creationId xmlns:a16="http://schemas.microsoft.com/office/drawing/2014/main" id="{74BADF8D-1AAB-DDFD-FF0E-2BBAB557DE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604721" y="741186"/>
            <a:ext cx="1626677" cy="347505"/>
          </a:xfrm>
          <a:prstGeom prst="rect">
            <a:avLst/>
          </a:prstGeom>
        </p:spPr>
      </p:pic>
      <p:sp>
        <p:nvSpPr>
          <p:cNvPr id="10" name="Slide Number Placeholder 4">
            <a:extLst>
              <a:ext uri="{FF2B5EF4-FFF2-40B4-BE49-F238E27FC236}">
                <a16:creationId xmlns:a16="http://schemas.microsoft.com/office/drawing/2014/main" id="{DA210953-79F2-BD3D-2BFC-AF8227A1296F}"/>
              </a:ext>
            </a:extLst>
          </p:cNvPr>
          <p:cNvSpPr txBox="1">
            <a:spLocks/>
          </p:cNvSpPr>
          <p:nvPr userDrawn="1"/>
        </p:nvSpPr>
        <p:spPr>
          <a:xfrm>
            <a:off x="9850579" y="5626249"/>
            <a:ext cx="1669112" cy="576223"/>
          </a:xfrm>
          <a:prstGeom prst="rect">
            <a:avLst/>
          </a:prstGeom>
        </p:spPr>
        <p:txBody>
          <a:bodyPr vert="horz" lIns="91440" tIns="45720" rIns="91440" bIns="45720" rtlCol="0" anchor="ctr">
            <a:normAutofit/>
          </a:bodyP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lnSpc>
                <a:spcPct val="90000"/>
              </a:lnSpc>
              <a:spcAft>
                <a:spcPts val="600"/>
              </a:spcAft>
            </a:pPr>
            <a:r>
              <a:rPr lang="en-US" sz="2400" dirty="0">
                <a:solidFill>
                  <a:srgbClr val="FFFFFF"/>
                </a:solidFill>
              </a:rPr>
              <a:t>Page </a:t>
            </a:r>
            <a:fld id="{522B8611-F73D-4E68-B921-135ADBE5159B}" type="slidenum">
              <a:rPr lang="en-US" sz="2400" smtClean="0">
                <a:solidFill>
                  <a:srgbClr val="FFFFFF"/>
                </a:solidFill>
              </a:rPr>
              <a:pPr defTabSz="914400">
                <a:lnSpc>
                  <a:spcPct val="90000"/>
                </a:lnSpc>
                <a:spcAft>
                  <a:spcPts val="600"/>
                </a:spcAft>
              </a:pPr>
              <a:t>‹#›</a:t>
            </a:fld>
            <a:endParaRPr lang="en-US" sz="2400" dirty="0">
              <a:solidFill>
                <a:srgbClr val="FFFFFF"/>
              </a:solidFill>
            </a:endParaRPr>
          </a:p>
        </p:txBody>
      </p:sp>
    </p:spTree>
    <p:extLst>
      <p:ext uri="{BB962C8B-B14F-4D97-AF65-F5344CB8AC3E}">
        <p14:creationId xmlns:p14="http://schemas.microsoft.com/office/powerpoint/2010/main" val="876685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5E4DDF5-5DC9-47E8-8B02-39AD2635FBF2}" type="datetime1">
              <a:rPr lang="en-US" smtClean="0"/>
              <a:t>4/22/2024</a:t>
            </a:fld>
            <a:endParaRPr lang="en-US" dirty="0"/>
          </a:p>
        </p:txBody>
      </p:sp>
      <p:sp>
        <p:nvSpPr>
          <p:cNvPr id="9" name="Footer Placeholder 8"/>
          <p:cNvSpPr>
            <a:spLocks noGrp="1"/>
          </p:cNvSpPr>
          <p:nvPr>
            <p:ph type="ftr" sz="quarter" idx="11"/>
          </p:nvPr>
        </p:nvSpPr>
        <p:spPr/>
        <p:txBody>
          <a:bodyPr/>
          <a:lstStyle/>
          <a:p>
            <a:r>
              <a:rPr lang="en-US" dirty="0"/>
              <a:t>KGC Solutions, Inc. | 5225 Library Road, #134 | Bethel Park, PA  15102 | Phone: 412-491-0390</a:t>
            </a:r>
          </a:p>
        </p:txBody>
      </p:sp>
      <p:sp>
        <p:nvSpPr>
          <p:cNvPr id="10" name="Slide Number Placeholder 9"/>
          <p:cNvSpPr>
            <a:spLocks noGrp="1"/>
          </p:cNvSpPr>
          <p:nvPr>
            <p:ph type="sldNum" sz="quarter" idx="12"/>
          </p:nvPr>
        </p:nvSpPr>
        <p:spPr/>
        <p:txBody>
          <a:bodyPr/>
          <a:lstStyle/>
          <a:p>
            <a:fld id="{522B8611-F73D-4E68-B921-135ADBE5159B}" type="slidenum">
              <a:rPr lang="en-US" smtClean="0"/>
              <a:t>‹#›</a:t>
            </a:fld>
            <a:endParaRPr lang="en-US" dirty="0"/>
          </a:p>
        </p:txBody>
      </p:sp>
    </p:spTree>
    <p:extLst>
      <p:ext uri="{BB962C8B-B14F-4D97-AF65-F5344CB8AC3E}">
        <p14:creationId xmlns:p14="http://schemas.microsoft.com/office/powerpoint/2010/main" val="56651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DDF430A-31D9-4DF5-9A55-C63DA5F5DD6B}" type="datetime1">
              <a:rPr lang="en-US" smtClean="0"/>
              <a:t>4/22/2024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dirty="0"/>
              <a:t>KGC Solutions, Inc. | 5225 Library Road, #134 | Bethel Park, PA  15102 | Phone: 412-491-0390</a:t>
            </a:r>
          </a:p>
        </p:txBody>
      </p:sp>
      <p:sp>
        <p:nvSpPr>
          <p:cNvPr id="10" name="Slide Number Placeholder 9"/>
          <p:cNvSpPr>
            <a:spLocks noGrp="1"/>
          </p:cNvSpPr>
          <p:nvPr>
            <p:ph type="sldNum" sz="quarter" idx="12"/>
          </p:nvPr>
        </p:nvSpPr>
        <p:spPr/>
        <p:txBody>
          <a:bodyPr/>
          <a:lstStyle/>
          <a:p>
            <a:fld id="{522B8611-F73D-4E68-B921-135ADBE5159B}" type="slidenum">
              <a:rPr lang="en-US" smtClean="0"/>
              <a:t>‹#›</a:t>
            </a:fld>
            <a:endParaRPr lang="en-US" dirty="0"/>
          </a:p>
        </p:txBody>
      </p:sp>
    </p:spTree>
    <p:extLst>
      <p:ext uri="{BB962C8B-B14F-4D97-AF65-F5344CB8AC3E}">
        <p14:creationId xmlns:p14="http://schemas.microsoft.com/office/powerpoint/2010/main" val="3648838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DA52A39F-BD8A-4708-91B2-C1CF6C157FA7}" type="datetime1">
              <a:rPr lang="en-US" smtClean="0"/>
              <a:t>4/22/2024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dirty="0"/>
              <a:t>KGC Solutions, Inc. | 5225 Library Road, #134 | Bethel Park, PA  15102 | Phone: 412-491-0390</a:t>
            </a: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522B8611-F73D-4E68-B921-135ADBE5159B}" type="slidenum">
              <a:rPr lang="en-US" smtClean="0"/>
              <a:t>‹#›</a:t>
            </a:fld>
            <a:endParaRPr lang="en-US" dirty="0"/>
          </a:p>
        </p:txBody>
      </p:sp>
    </p:spTree>
    <p:extLst>
      <p:ext uri="{BB962C8B-B14F-4D97-AF65-F5344CB8AC3E}">
        <p14:creationId xmlns:p14="http://schemas.microsoft.com/office/powerpoint/2010/main" val="28373544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73" r:id="rId12"/>
  </p:sldLayoutIdLst>
  <p:hf hd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F4AD318-2FB6-4C6E-931E-58E404FA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1A118E35-1CBF-4863-8497-F4DF1A166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3" name="Freeform: Shape 12">
            <a:extLst>
              <a:ext uri="{FF2B5EF4-FFF2-40B4-BE49-F238E27FC236}">
                <a16:creationId xmlns:a16="http://schemas.microsoft.com/office/drawing/2014/main" id="{6E187274-5DC2-4BE0-AF99-925D6D973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Title 2">
            <a:extLst>
              <a:ext uri="{FF2B5EF4-FFF2-40B4-BE49-F238E27FC236}">
                <a16:creationId xmlns:a16="http://schemas.microsoft.com/office/drawing/2014/main" id="{ACDD1770-8D62-4102-901C-FCF8FA153B64}"/>
              </a:ext>
            </a:extLst>
          </p:cNvPr>
          <p:cNvSpPr>
            <a:spLocks noGrp="1"/>
          </p:cNvSpPr>
          <p:nvPr>
            <p:ph type="ctrTitle"/>
          </p:nvPr>
        </p:nvSpPr>
        <p:spPr>
          <a:xfrm>
            <a:off x="1069849" y="1298448"/>
            <a:ext cx="7056444" cy="3255264"/>
          </a:xfrm>
        </p:spPr>
        <p:txBody>
          <a:bodyPr>
            <a:normAutofit/>
          </a:bodyPr>
          <a:lstStyle/>
          <a:p>
            <a:pPr algn="r"/>
            <a:r>
              <a:rPr lang="en-US" dirty="0">
                <a:solidFill>
                  <a:schemeClr val="accent1"/>
                </a:solidFill>
              </a:rPr>
              <a:t>CONSOL Energy</a:t>
            </a:r>
          </a:p>
        </p:txBody>
      </p:sp>
      <p:sp>
        <p:nvSpPr>
          <p:cNvPr id="4" name="Text Placeholder 3">
            <a:extLst>
              <a:ext uri="{FF2B5EF4-FFF2-40B4-BE49-F238E27FC236}">
                <a16:creationId xmlns:a16="http://schemas.microsoft.com/office/drawing/2014/main" id="{2A441FD0-F8BB-424A-8683-468F6928D814}"/>
              </a:ext>
            </a:extLst>
          </p:cNvPr>
          <p:cNvSpPr>
            <a:spLocks noGrp="1"/>
          </p:cNvSpPr>
          <p:nvPr>
            <p:ph type="subTitle" idx="1"/>
          </p:nvPr>
        </p:nvSpPr>
        <p:spPr>
          <a:xfrm>
            <a:off x="8528702" y="4084889"/>
            <a:ext cx="3021621" cy="1709159"/>
          </a:xfrm>
        </p:spPr>
        <p:txBody>
          <a:bodyPr>
            <a:normAutofit/>
          </a:bodyPr>
          <a:lstStyle/>
          <a:p>
            <a:pPr algn="r"/>
            <a:r>
              <a:rPr lang="en-US" sz="1800" dirty="0">
                <a:solidFill>
                  <a:srgbClr val="FFFFFF"/>
                </a:solidFill>
              </a:rPr>
              <a:t>Pennsylvania State Inspection Forms – Digital Conversion</a:t>
            </a:r>
          </a:p>
        </p:txBody>
      </p:sp>
      <p:sp>
        <p:nvSpPr>
          <p:cNvPr id="2" name="Footer Placeholder 1">
            <a:extLst>
              <a:ext uri="{FF2B5EF4-FFF2-40B4-BE49-F238E27FC236}">
                <a16:creationId xmlns:a16="http://schemas.microsoft.com/office/drawing/2014/main" id="{2DB5FC4D-B25B-439F-897F-883310943F0C}"/>
              </a:ext>
            </a:extLst>
          </p:cNvPr>
          <p:cNvSpPr>
            <a:spLocks noGrp="1"/>
          </p:cNvSpPr>
          <p:nvPr>
            <p:ph type="ftr" sz="quarter" idx="11"/>
          </p:nvPr>
        </p:nvSpPr>
        <p:spPr>
          <a:xfrm>
            <a:off x="3869268" y="6356350"/>
            <a:ext cx="5911517" cy="365125"/>
          </a:xfrm>
        </p:spPr>
        <p:txBody>
          <a:bodyPr>
            <a:normAutofit/>
          </a:bodyPr>
          <a:lstStyle/>
          <a:p>
            <a:pPr>
              <a:lnSpc>
                <a:spcPct val="90000"/>
              </a:lnSpc>
              <a:spcAft>
                <a:spcPts val="600"/>
              </a:spcAft>
            </a:pPr>
            <a:r>
              <a:rPr lang="en-US" sz="900" dirty="0"/>
              <a:t>KGC Solutions, Inc. | 5225 Library Road, #134 | Bethel Park, PA  15102  </a:t>
            </a:r>
            <a:br>
              <a:rPr lang="en-US" sz="900" dirty="0"/>
            </a:br>
            <a:r>
              <a:rPr lang="en-US" sz="900" dirty="0"/>
              <a:t>Phone: 412-491-0390</a:t>
            </a:r>
          </a:p>
        </p:txBody>
      </p:sp>
    </p:spTree>
    <p:extLst>
      <p:ext uri="{BB962C8B-B14F-4D97-AF65-F5344CB8AC3E}">
        <p14:creationId xmlns:p14="http://schemas.microsoft.com/office/powerpoint/2010/main" val="2662966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7AEB-CDEB-2EE9-00AF-1A3FE1BD9EE7}"/>
              </a:ext>
            </a:extLst>
          </p:cNvPr>
          <p:cNvSpPr>
            <a:spLocks noGrp="1"/>
          </p:cNvSpPr>
          <p:nvPr>
            <p:ph type="title"/>
          </p:nvPr>
        </p:nvSpPr>
        <p:spPr>
          <a:xfrm>
            <a:off x="340438" y="1358585"/>
            <a:ext cx="2834640" cy="2377440"/>
          </a:xfrm>
        </p:spPr>
        <p:txBody>
          <a:bodyPr/>
          <a:lstStyle/>
          <a:p>
            <a:r>
              <a:rPr lang="en-US" dirty="0"/>
              <a:t>Authorized Users Only</a:t>
            </a:r>
          </a:p>
        </p:txBody>
      </p:sp>
      <p:sp>
        <p:nvSpPr>
          <p:cNvPr id="4" name="Text Placeholder 3">
            <a:extLst>
              <a:ext uri="{FF2B5EF4-FFF2-40B4-BE49-F238E27FC236}">
                <a16:creationId xmlns:a16="http://schemas.microsoft.com/office/drawing/2014/main" id="{F2E4A1F1-DB72-01BD-CC7F-90A13449D75F}"/>
              </a:ext>
            </a:extLst>
          </p:cNvPr>
          <p:cNvSpPr>
            <a:spLocks noGrp="1"/>
          </p:cNvSpPr>
          <p:nvPr>
            <p:ph type="body" sz="half" idx="2"/>
          </p:nvPr>
        </p:nvSpPr>
        <p:spPr>
          <a:xfrm>
            <a:off x="7599604" y="2061969"/>
            <a:ext cx="2834640" cy="2321990"/>
          </a:xfrm>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ormAutofit/>
          </a:bodyPr>
          <a:lstStyle/>
          <a:p>
            <a:pPr algn="ctr"/>
            <a:endParaRPr lang="en-US" sz="1600" b="1" dirty="0">
              <a:solidFill>
                <a:schemeClr val="tx1"/>
              </a:solidFill>
            </a:endParaRPr>
          </a:p>
          <a:p>
            <a:pPr algn="ctr"/>
            <a:r>
              <a:rPr lang="en-US" sz="1600" b="1" dirty="0">
                <a:solidFill>
                  <a:schemeClr val="tx1"/>
                </a:solidFill>
              </a:rPr>
              <a:t>The system is only accessible to an approved list of authorized users with a verified CONSOL Energy organizational Microsoft 365 account.  </a:t>
            </a:r>
          </a:p>
        </p:txBody>
      </p:sp>
      <p:sp>
        <p:nvSpPr>
          <p:cNvPr id="5" name="Footer Placeholder 4">
            <a:extLst>
              <a:ext uri="{FF2B5EF4-FFF2-40B4-BE49-F238E27FC236}">
                <a16:creationId xmlns:a16="http://schemas.microsoft.com/office/drawing/2014/main" id="{AF2A8E0A-4EF9-A3DF-4DB8-2522C623F64A}"/>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6" name="Slide Number Placeholder 5">
            <a:extLst>
              <a:ext uri="{FF2B5EF4-FFF2-40B4-BE49-F238E27FC236}">
                <a16:creationId xmlns:a16="http://schemas.microsoft.com/office/drawing/2014/main" id="{5472D336-1BE4-1E50-86C6-EF5AFE2850E4}"/>
              </a:ext>
            </a:extLst>
          </p:cNvPr>
          <p:cNvSpPr>
            <a:spLocks noGrp="1"/>
          </p:cNvSpPr>
          <p:nvPr>
            <p:ph type="sldNum" sz="quarter" idx="12"/>
          </p:nvPr>
        </p:nvSpPr>
        <p:spPr/>
        <p:txBody>
          <a:bodyPr/>
          <a:lstStyle/>
          <a:p>
            <a:fld id="{522B8611-F73D-4E68-B921-135ADBE5159B}" type="slidenum">
              <a:rPr lang="en-US" smtClean="0"/>
              <a:t>10</a:t>
            </a:fld>
            <a:endParaRPr lang="en-US" dirty="0"/>
          </a:p>
        </p:txBody>
      </p:sp>
      <p:pic>
        <p:nvPicPr>
          <p:cNvPr id="3074" name="Picture 2" descr="A screenshot of a login screen&#10;&#10;Description automatically generated">
            <a:extLst>
              <a:ext uri="{FF2B5EF4-FFF2-40B4-BE49-F238E27FC236}">
                <a16:creationId xmlns:a16="http://schemas.microsoft.com/office/drawing/2014/main" id="{9BE93454-7452-62C4-AEEA-C6C2ABD71D3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56910" y="927414"/>
            <a:ext cx="3618300" cy="2808611"/>
          </a:xfrm>
          <a:prstGeom prst="rect">
            <a:avLst/>
          </a:prstGeom>
          <a:noFill/>
          <a:ln>
            <a:solidFill>
              <a:srgbClr val="C0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5214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7AEB-CDEB-2EE9-00AF-1A3FE1BD9EE7}"/>
              </a:ext>
            </a:extLst>
          </p:cNvPr>
          <p:cNvSpPr>
            <a:spLocks noGrp="1"/>
          </p:cNvSpPr>
          <p:nvPr>
            <p:ph type="title"/>
          </p:nvPr>
        </p:nvSpPr>
        <p:spPr>
          <a:xfrm>
            <a:off x="340436" y="2061969"/>
            <a:ext cx="2834640" cy="2377440"/>
          </a:xfrm>
        </p:spPr>
        <p:txBody>
          <a:bodyPr/>
          <a:lstStyle/>
          <a:p>
            <a:r>
              <a:rPr lang="en-US" dirty="0"/>
              <a:t>Role-Based Validation for Signatures and Responses</a:t>
            </a:r>
          </a:p>
        </p:txBody>
      </p:sp>
      <p:sp>
        <p:nvSpPr>
          <p:cNvPr id="4" name="Text Placeholder 3">
            <a:extLst>
              <a:ext uri="{FF2B5EF4-FFF2-40B4-BE49-F238E27FC236}">
                <a16:creationId xmlns:a16="http://schemas.microsoft.com/office/drawing/2014/main" id="{F2E4A1F1-DB72-01BD-CC7F-90A13449D75F}"/>
              </a:ext>
            </a:extLst>
          </p:cNvPr>
          <p:cNvSpPr>
            <a:spLocks noGrp="1"/>
          </p:cNvSpPr>
          <p:nvPr>
            <p:ph type="body" sz="half" idx="2"/>
          </p:nvPr>
        </p:nvSpPr>
        <p:spPr>
          <a:xfrm>
            <a:off x="3548108" y="641358"/>
            <a:ext cx="8071806" cy="1167387"/>
          </a:xfrm>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ormAutofit/>
          </a:bodyPr>
          <a:lstStyle/>
          <a:p>
            <a:pPr algn="ctr"/>
            <a:r>
              <a:rPr lang="en-US" sz="1600" b="1" dirty="0">
                <a:solidFill>
                  <a:schemeClr val="tx1"/>
                </a:solidFill>
              </a:rPr>
              <a:t>This system identifies the currently logged in user and limits their ability to edit either specific portions of the form or the entire form altogether based on who they are, what role they are assigned, and what phase in the process the form is in. The following screenshots demonstrates what this looks like in action: </a:t>
            </a:r>
          </a:p>
        </p:txBody>
      </p:sp>
      <p:sp>
        <p:nvSpPr>
          <p:cNvPr id="5" name="Footer Placeholder 4">
            <a:extLst>
              <a:ext uri="{FF2B5EF4-FFF2-40B4-BE49-F238E27FC236}">
                <a16:creationId xmlns:a16="http://schemas.microsoft.com/office/drawing/2014/main" id="{AF2A8E0A-4EF9-A3DF-4DB8-2522C623F64A}"/>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6" name="Slide Number Placeholder 5">
            <a:extLst>
              <a:ext uri="{FF2B5EF4-FFF2-40B4-BE49-F238E27FC236}">
                <a16:creationId xmlns:a16="http://schemas.microsoft.com/office/drawing/2014/main" id="{5472D336-1BE4-1E50-86C6-EF5AFE2850E4}"/>
              </a:ext>
            </a:extLst>
          </p:cNvPr>
          <p:cNvSpPr>
            <a:spLocks noGrp="1"/>
          </p:cNvSpPr>
          <p:nvPr>
            <p:ph type="sldNum" sz="quarter" idx="12"/>
          </p:nvPr>
        </p:nvSpPr>
        <p:spPr/>
        <p:txBody>
          <a:bodyPr/>
          <a:lstStyle/>
          <a:p>
            <a:fld id="{522B8611-F73D-4E68-B921-135ADBE5159B}" type="slidenum">
              <a:rPr lang="en-US" smtClean="0"/>
              <a:t>11</a:t>
            </a:fld>
            <a:endParaRPr lang="en-US" dirty="0"/>
          </a:p>
        </p:txBody>
      </p:sp>
      <p:pic>
        <p:nvPicPr>
          <p:cNvPr id="4098" name="Picture 2">
            <a:extLst>
              <a:ext uri="{FF2B5EF4-FFF2-40B4-BE49-F238E27FC236}">
                <a16:creationId xmlns:a16="http://schemas.microsoft.com/office/drawing/2014/main" id="{42ED02DE-9EE9-C5F3-0ECD-2AE2505BFC2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48108" y="2092439"/>
            <a:ext cx="8074417" cy="1167386"/>
          </a:xfrm>
          <a:prstGeom prst="rect">
            <a:avLst/>
          </a:prstGeom>
          <a:noFill/>
          <a:ln>
            <a:solidFill>
              <a:srgbClr val="C00000"/>
            </a:solidFill>
          </a:ln>
          <a:extLst>
            <a:ext uri="{909E8E84-426E-40DD-AFC4-6F175D3DCCD1}">
              <a14:hiddenFill xmlns:a14="http://schemas.microsoft.com/office/drawing/2010/main">
                <a:solidFill>
                  <a:srgbClr val="FFFFFF"/>
                </a:solidFill>
              </a14:hiddenFill>
            </a:ext>
          </a:extLst>
        </p:spPr>
      </p:pic>
      <p:sp>
        <p:nvSpPr>
          <p:cNvPr id="7" name="Text Placeholder 3">
            <a:extLst>
              <a:ext uri="{FF2B5EF4-FFF2-40B4-BE49-F238E27FC236}">
                <a16:creationId xmlns:a16="http://schemas.microsoft.com/office/drawing/2014/main" id="{02CAF10C-EE50-1EA0-834B-233674F8165C}"/>
              </a:ext>
            </a:extLst>
          </p:cNvPr>
          <p:cNvSpPr txBox="1">
            <a:spLocks/>
          </p:cNvSpPr>
          <p:nvPr/>
        </p:nvSpPr>
        <p:spPr>
          <a:xfrm>
            <a:off x="3548108" y="3358661"/>
            <a:ext cx="8071806" cy="777240"/>
          </a:xfrm>
          <a:prstGeom prst="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fontScale="92500" lnSpcReduction="20000"/>
          </a:bodyPr>
          <a:lstStyle>
            <a:lvl1pPr marL="0" indent="0" algn="l" defTabSz="914400" rtl="0" eaLnBrk="1" latinLnBrk="0" hangingPunct="1">
              <a:lnSpc>
                <a:spcPct val="100000"/>
              </a:lnSpc>
              <a:spcBef>
                <a:spcPts val="1200"/>
              </a:spcBef>
              <a:buClr>
                <a:schemeClr val="accent1"/>
              </a:buClr>
              <a:buFont typeface="Wingdings 2" pitchFamily="18" charset="2"/>
              <a:buNone/>
              <a:defRPr sz="1400" kern="1200">
                <a:solidFill>
                  <a:srgbClr val="FFFFFF"/>
                </a:solidFill>
                <a:latin typeface="+mn-lt"/>
                <a:ea typeface="+mn-ea"/>
                <a:cs typeface="+mn-cs"/>
              </a:defRPr>
            </a:lvl1pPr>
            <a:lvl2pPr marL="457200" indent="0" algn="l" defTabSz="914400" rtl="0" eaLnBrk="1" latinLnBrk="0" hangingPunct="1">
              <a:lnSpc>
                <a:spcPct val="90000"/>
              </a:lnSpc>
              <a:spcBef>
                <a:spcPts val="250"/>
              </a:spcBef>
              <a:spcAft>
                <a:spcPts val="250"/>
              </a:spcAft>
              <a:buClr>
                <a:schemeClr val="accent1"/>
              </a:buClr>
              <a:buFont typeface="Wingdings 2" pitchFamily="18" charset="2"/>
              <a:buNone/>
              <a:defRPr sz="1200" kern="1200">
                <a:solidFill>
                  <a:schemeClr val="dk1"/>
                </a:solidFill>
                <a:latin typeface="+mn-lt"/>
                <a:ea typeface="+mn-ea"/>
                <a:cs typeface="+mn-cs"/>
              </a:defRPr>
            </a:lvl2pPr>
            <a:lvl3pPr marL="914400" indent="0" algn="l" defTabSz="914400" rtl="0" eaLnBrk="1" latinLnBrk="0" hangingPunct="1">
              <a:lnSpc>
                <a:spcPct val="90000"/>
              </a:lnSpc>
              <a:spcBef>
                <a:spcPts val="250"/>
              </a:spcBef>
              <a:spcAft>
                <a:spcPts val="250"/>
              </a:spcAft>
              <a:buClr>
                <a:schemeClr val="accent1"/>
              </a:buClr>
              <a:buFont typeface="Wingdings 2" pitchFamily="18" charset="2"/>
              <a:buNone/>
              <a:defRPr sz="1000" kern="1200">
                <a:solidFill>
                  <a:schemeClr val="dk1"/>
                </a:solidFill>
                <a:latin typeface="+mn-lt"/>
                <a:ea typeface="+mn-ea"/>
                <a:cs typeface="+mn-cs"/>
              </a:defRPr>
            </a:lvl3pPr>
            <a:lvl4pPr marL="13716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4pPr>
            <a:lvl5pPr marL="18288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5pPr>
            <a:lvl6pPr marL="22860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6pPr>
            <a:lvl7pPr marL="27432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7pPr>
            <a:lvl8pPr marL="32004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8pPr>
            <a:lvl9pPr marL="36576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9pPr>
          </a:lstStyle>
          <a:p>
            <a:pPr algn="ctr"/>
            <a:r>
              <a:rPr lang="en-US" b="1" dirty="0">
                <a:solidFill>
                  <a:schemeClr val="tx1"/>
                </a:solidFill>
              </a:rPr>
              <a:t>When the Assistant Mine Foreman completes the form, they will only be able to sign for their own role and provide their own Certificate No, and all other fields are in read-only mode.  This is indicated by the dark red border around the active field.  These are also indicated with an asterisk, indicating the field is required to submit.   </a:t>
            </a:r>
          </a:p>
        </p:txBody>
      </p:sp>
      <p:pic>
        <p:nvPicPr>
          <p:cNvPr id="4102" name="Picture 6">
            <a:extLst>
              <a:ext uri="{FF2B5EF4-FFF2-40B4-BE49-F238E27FC236}">
                <a16:creationId xmlns:a16="http://schemas.microsoft.com/office/drawing/2014/main" id="{7867E144-1FE7-848C-BD22-9C4040E9E1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7634" y="4220203"/>
            <a:ext cx="8062280" cy="1217867"/>
          </a:xfrm>
          <a:prstGeom prst="rect">
            <a:avLst/>
          </a:prstGeom>
          <a:noFill/>
          <a:ln>
            <a:solidFill>
              <a:srgbClr val="C00000"/>
            </a:solidFill>
          </a:ln>
          <a:extLst>
            <a:ext uri="{909E8E84-426E-40DD-AFC4-6F175D3DCCD1}">
              <a14:hiddenFill xmlns:a14="http://schemas.microsoft.com/office/drawing/2010/main">
                <a:solidFill>
                  <a:srgbClr val="FFFFFF"/>
                </a:solidFill>
              </a14:hiddenFill>
            </a:ext>
          </a:extLst>
        </p:spPr>
      </p:pic>
      <p:cxnSp>
        <p:nvCxnSpPr>
          <p:cNvPr id="9" name="Straight Connector 8">
            <a:extLst>
              <a:ext uri="{FF2B5EF4-FFF2-40B4-BE49-F238E27FC236}">
                <a16:creationId xmlns:a16="http://schemas.microsoft.com/office/drawing/2014/main" id="{164825EC-335C-9D4D-8440-A0667489EFF4}"/>
              </a:ext>
            </a:extLst>
          </p:cNvPr>
          <p:cNvCxnSpPr/>
          <p:nvPr/>
        </p:nvCxnSpPr>
        <p:spPr>
          <a:xfrm>
            <a:off x="5194716" y="1955410"/>
            <a:ext cx="4543865"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F378B07E-61A4-499A-DC4C-1041A030C48B}"/>
              </a:ext>
            </a:extLst>
          </p:cNvPr>
          <p:cNvSpPr txBox="1">
            <a:spLocks/>
          </p:cNvSpPr>
          <p:nvPr/>
        </p:nvSpPr>
        <p:spPr>
          <a:xfrm>
            <a:off x="3557634" y="5605706"/>
            <a:ext cx="8071806" cy="610936"/>
          </a:xfrm>
          <a:prstGeom prst="rect">
            <a:avLst/>
          </a:prstGeom>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marL="0" indent="0" algn="l" defTabSz="914400" rtl="0" eaLnBrk="1" latinLnBrk="0" hangingPunct="1">
              <a:lnSpc>
                <a:spcPct val="100000"/>
              </a:lnSpc>
              <a:spcBef>
                <a:spcPts val="1200"/>
              </a:spcBef>
              <a:buClr>
                <a:schemeClr val="accent1"/>
              </a:buClr>
              <a:buFont typeface="Wingdings 2" pitchFamily="18" charset="2"/>
              <a:buNone/>
              <a:defRPr sz="1400" kern="1200">
                <a:solidFill>
                  <a:srgbClr val="FFFFFF"/>
                </a:solidFill>
                <a:latin typeface="+mn-lt"/>
                <a:ea typeface="+mn-ea"/>
                <a:cs typeface="+mn-cs"/>
              </a:defRPr>
            </a:lvl1pPr>
            <a:lvl2pPr marL="457200" indent="0" algn="l" defTabSz="914400" rtl="0" eaLnBrk="1" latinLnBrk="0" hangingPunct="1">
              <a:lnSpc>
                <a:spcPct val="90000"/>
              </a:lnSpc>
              <a:spcBef>
                <a:spcPts val="250"/>
              </a:spcBef>
              <a:spcAft>
                <a:spcPts val="250"/>
              </a:spcAft>
              <a:buClr>
                <a:schemeClr val="accent1"/>
              </a:buClr>
              <a:buFont typeface="Wingdings 2" pitchFamily="18" charset="2"/>
              <a:buNone/>
              <a:defRPr sz="1200" kern="1200">
                <a:solidFill>
                  <a:schemeClr val="dk1"/>
                </a:solidFill>
                <a:latin typeface="+mn-lt"/>
                <a:ea typeface="+mn-ea"/>
                <a:cs typeface="+mn-cs"/>
              </a:defRPr>
            </a:lvl2pPr>
            <a:lvl3pPr marL="914400" indent="0" algn="l" defTabSz="914400" rtl="0" eaLnBrk="1" latinLnBrk="0" hangingPunct="1">
              <a:lnSpc>
                <a:spcPct val="90000"/>
              </a:lnSpc>
              <a:spcBef>
                <a:spcPts val="250"/>
              </a:spcBef>
              <a:spcAft>
                <a:spcPts val="250"/>
              </a:spcAft>
              <a:buClr>
                <a:schemeClr val="accent1"/>
              </a:buClr>
              <a:buFont typeface="Wingdings 2" pitchFamily="18" charset="2"/>
              <a:buNone/>
              <a:defRPr sz="1000" kern="1200">
                <a:solidFill>
                  <a:schemeClr val="dk1"/>
                </a:solidFill>
                <a:latin typeface="+mn-lt"/>
                <a:ea typeface="+mn-ea"/>
                <a:cs typeface="+mn-cs"/>
              </a:defRPr>
            </a:lvl3pPr>
            <a:lvl4pPr marL="13716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4pPr>
            <a:lvl5pPr marL="18288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5pPr>
            <a:lvl6pPr marL="22860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6pPr>
            <a:lvl7pPr marL="27432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7pPr>
            <a:lvl8pPr marL="32004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8pPr>
            <a:lvl9pPr marL="3657600" indent="0" algn="l" defTabSz="914400" rtl="0" eaLnBrk="1" latinLnBrk="0" hangingPunct="1">
              <a:lnSpc>
                <a:spcPct val="90000"/>
              </a:lnSpc>
              <a:spcBef>
                <a:spcPts val="250"/>
              </a:spcBef>
              <a:spcAft>
                <a:spcPts val="250"/>
              </a:spcAft>
              <a:buClr>
                <a:schemeClr val="accent1"/>
              </a:buClr>
              <a:buFont typeface="Wingdings 2" pitchFamily="18" charset="2"/>
              <a:buNone/>
              <a:defRPr sz="900" kern="1200">
                <a:solidFill>
                  <a:schemeClr val="dk1"/>
                </a:solidFill>
                <a:latin typeface="+mn-lt"/>
                <a:ea typeface="+mn-ea"/>
                <a:cs typeface="+mn-cs"/>
              </a:defRPr>
            </a:lvl9pPr>
          </a:lstStyle>
          <a:p>
            <a:pPr algn="ctr"/>
            <a:r>
              <a:rPr lang="en-US" sz="1100" b="1" i="0" dirty="0">
                <a:solidFill>
                  <a:srgbClr val="000000"/>
                </a:solidFill>
                <a:effectLst/>
                <a:highlight>
                  <a:srgbClr val="FFFFFF"/>
                </a:highlight>
              </a:rPr>
              <a:t>When the Mine Foreman logs in to update the same form, they will also only be able to sign for their own role and provide their own Certificate No, and all other fields are in read-only mode.  Take note to the previously completed fields, with a signature and certificate number are locked.  The Active fields are indicated with the red border and asterisk.  </a:t>
            </a:r>
            <a:endParaRPr lang="en-US" sz="1100" b="1" dirty="0">
              <a:solidFill>
                <a:schemeClr val="tx1"/>
              </a:solidFill>
            </a:endParaRPr>
          </a:p>
        </p:txBody>
      </p:sp>
    </p:spTree>
    <p:extLst>
      <p:ext uri="{BB962C8B-B14F-4D97-AF65-F5344CB8AC3E}">
        <p14:creationId xmlns:p14="http://schemas.microsoft.com/office/powerpoint/2010/main" val="179287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7AEB-CDEB-2EE9-00AF-1A3FE1BD9EE7}"/>
              </a:ext>
            </a:extLst>
          </p:cNvPr>
          <p:cNvSpPr>
            <a:spLocks noGrp="1"/>
          </p:cNvSpPr>
          <p:nvPr>
            <p:ph type="title"/>
          </p:nvPr>
        </p:nvSpPr>
        <p:spPr>
          <a:xfrm>
            <a:off x="340436" y="2061969"/>
            <a:ext cx="2834640" cy="2377440"/>
          </a:xfrm>
        </p:spPr>
        <p:txBody>
          <a:bodyPr/>
          <a:lstStyle/>
          <a:p>
            <a:r>
              <a:rPr lang="en-US" dirty="0"/>
              <a:t>Locked Forms Once Submitted</a:t>
            </a:r>
          </a:p>
        </p:txBody>
      </p:sp>
      <p:sp>
        <p:nvSpPr>
          <p:cNvPr id="4" name="Text Placeholder 3">
            <a:extLst>
              <a:ext uri="{FF2B5EF4-FFF2-40B4-BE49-F238E27FC236}">
                <a16:creationId xmlns:a16="http://schemas.microsoft.com/office/drawing/2014/main" id="{F2E4A1F1-DB72-01BD-CC7F-90A13449D75F}"/>
              </a:ext>
            </a:extLst>
          </p:cNvPr>
          <p:cNvSpPr>
            <a:spLocks noGrp="1"/>
          </p:cNvSpPr>
          <p:nvPr>
            <p:ph type="body" sz="half" idx="2"/>
          </p:nvPr>
        </p:nvSpPr>
        <p:spPr>
          <a:xfrm>
            <a:off x="3548108" y="717452"/>
            <a:ext cx="8071806" cy="1603717"/>
          </a:xfrm>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ctr"/>
            <a:r>
              <a:rPr lang="en-US" sz="1800" b="1" i="0" dirty="0">
                <a:solidFill>
                  <a:srgbClr val="000000"/>
                </a:solidFill>
                <a:effectLst/>
                <a:highlight>
                  <a:srgbClr val="FFFFFF"/>
                </a:highlight>
                <a:latin typeface="Arial Nova Light" panose="020B0304020202020204" pitchFamily="34" charset="0"/>
              </a:rPr>
              <a:t>When a form is created and submitted to the next role responsible for a signature, all detail fields for information such as when the inspection occurred, measurements of the methane content at the inspected site, and what violations were observed and reported are locked to prevent anyone from editing them in the future. This ensures that all signatures gathered during the process reviewed the same information as it was originally presented by the person performing the inspection. Once the final signature is entered, the entire form is locked and cannot be re-edited.  </a:t>
            </a:r>
            <a:endParaRPr lang="en-US" sz="1600" b="1" dirty="0">
              <a:solidFill>
                <a:schemeClr val="tx1"/>
              </a:solidFill>
            </a:endParaRPr>
          </a:p>
        </p:txBody>
      </p:sp>
      <p:sp>
        <p:nvSpPr>
          <p:cNvPr id="5" name="Footer Placeholder 4">
            <a:extLst>
              <a:ext uri="{FF2B5EF4-FFF2-40B4-BE49-F238E27FC236}">
                <a16:creationId xmlns:a16="http://schemas.microsoft.com/office/drawing/2014/main" id="{AF2A8E0A-4EF9-A3DF-4DB8-2522C623F64A}"/>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6" name="Slide Number Placeholder 5">
            <a:extLst>
              <a:ext uri="{FF2B5EF4-FFF2-40B4-BE49-F238E27FC236}">
                <a16:creationId xmlns:a16="http://schemas.microsoft.com/office/drawing/2014/main" id="{5472D336-1BE4-1E50-86C6-EF5AFE2850E4}"/>
              </a:ext>
            </a:extLst>
          </p:cNvPr>
          <p:cNvSpPr>
            <a:spLocks noGrp="1"/>
          </p:cNvSpPr>
          <p:nvPr>
            <p:ph type="sldNum" sz="quarter" idx="12"/>
          </p:nvPr>
        </p:nvSpPr>
        <p:spPr/>
        <p:txBody>
          <a:bodyPr/>
          <a:lstStyle/>
          <a:p>
            <a:fld id="{522B8611-F73D-4E68-B921-135ADBE5159B}" type="slidenum">
              <a:rPr lang="en-US" smtClean="0"/>
              <a:t>12</a:t>
            </a:fld>
            <a:endParaRPr lang="en-US" dirty="0"/>
          </a:p>
        </p:txBody>
      </p:sp>
      <p:pic>
        <p:nvPicPr>
          <p:cNvPr id="5124" name="Picture 4" descr="A screenshot of a test&#10;&#10;Description automatically generated">
            <a:extLst>
              <a:ext uri="{FF2B5EF4-FFF2-40B4-BE49-F238E27FC236}">
                <a16:creationId xmlns:a16="http://schemas.microsoft.com/office/drawing/2014/main" id="{FA2312A4-CA92-4FE0-4DC4-731D4EE532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8108" y="2530719"/>
            <a:ext cx="8189871" cy="3222968"/>
          </a:xfrm>
          <a:prstGeom prst="rect">
            <a:avLst/>
          </a:prstGeom>
          <a:noFill/>
          <a:ln>
            <a:solidFill>
              <a:srgbClr val="C0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5730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7AEB-CDEB-2EE9-00AF-1A3FE1BD9EE7}"/>
              </a:ext>
            </a:extLst>
          </p:cNvPr>
          <p:cNvSpPr>
            <a:spLocks noGrp="1"/>
          </p:cNvSpPr>
          <p:nvPr>
            <p:ph type="title"/>
          </p:nvPr>
        </p:nvSpPr>
        <p:spPr>
          <a:xfrm>
            <a:off x="340436" y="2061969"/>
            <a:ext cx="2834640" cy="2377440"/>
          </a:xfrm>
        </p:spPr>
        <p:txBody>
          <a:bodyPr/>
          <a:lstStyle/>
          <a:p>
            <a:r>
              <a:rPr lang="en-US" dirty="0"/>
              <a:t>Auditable Version History</a:t>
            </a:r>
          </a:p>
        </p:txBody>
      </p:sp>
      <p:sp>
        <p:nvSpPr>
          <p:cNvPr id="4" name="Text Placeholder 3">
            <a:extLst>
              <a:ext uri="{FF2B5EF4-FFF2-40B4-BE49-F238E27FC236}">
                <a16:creationId xmlns:a16="http://schemas.microsoft.com/office/drawing/2014/main" id="{F2E4A1F1-DB72-01BD-CC7F-90A13449D75F}"/>
              </a:ext>
            </a:extLst>
          </p:cNvPr>
          <p:cNvSpPr>
            <a:spLocks noGrp="1"/>
          </p:cNvSpPr>
          <p:nvPr>
            <p:ph type="body" sz="half" idx="2"/>
          </p:nvPr>
        </p:nvSpPr>
        <p:spPr>
          <a:xfrm>
            <a:off x="3548108" y="717452"/>
            <a:ext cx="8071806" cy="1603717"/>
          </a:xfrm>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ormAutofit/>
          </a:bodyPr>
          <a:lstStyle/>
          <a:p>
            <a:pPr algn="ctr"/>
            <a:r>
              <a:rPr lang="en-US" sz="1800" b="1" i="0" dirty="0">
                <a:solidFill>
                  <a:srgbClr val="000000"/>
                </a:solidFill>
                <a:effectLst/>
                <a:highlight>
                  <a:srgbClr val="FFFFFF"/>
                </a:highlight>
                <a:latin typeface="Arial Nova Light" panose="020B0304020202020204" pitchFamily="34" charset="0"/>
              </a:rPr>
              <a:t>When any user saves a change to one of the forms, SharePoint Online’s robust version history feature captures what the change was, who made the change, and </a:t>
            </a:r>
            <a:r>
              <a:rPr lang="en-US" sz="1800" b="1" dirty="0">
                <a:solidFill>
                  <a:srgbClr val="000000"/>
                </a:solidFill>
                <a:highlight>
                  <a:srgbClr val="FFFFFF"/>
                </a:highlight>
                <a:latin typeface="Arial Nova Light" panose="020B0304020202020204" pitchFamily="34" charset="0"/>
              </a:rPr>
              <a:t>when the change occurred</a:t>
            </a:r>
            <a:r>
              <a:rPr lang="en-US" sz="1800" b="1" i="0" dirty="0">
                <a:solidFill>
                  <a:srgbClr val="000000"/>
                </a:solidFill>
                <a:effectLst/>
                <a:highlight>
                  <a:srgbClr val="FFFFFF"/>
                </a:highlight>
                <a:latin typeface="Arial Nova Light" panose="020B0304020202020204" pitchFamily="34" charset="0"/>
              </a:rPr>
              <a:t>. This makes it easy to validate the authenticity of one’s digital signature, but </a:t>
            </a:r>
            <a:r>
              <a:rPr lang="en-US" sz="1800" b="1" i="0">
                <a:solidFill>
                  <a:srgbClr val="000000"/>
                </a:solidFill>
                <a:effectLst/>
                <a:highlight>
                  <a:srgbClr val="FFFFFF"/>
                </a:highlight>
                <a:latin typeface="Arial Nova Light" panose="020B0304020202020204" pitchFamily="34" charset="0"/>
              </a:rPr>
              <a:t>impossible </a:t>
            </a:r>
            <a:r>
              <a:rPr lang="en-US" sz="1800" b="1">
                <a:solidFill>
                  <a:srgbClr val="000000"/>
                </a:solidFill>
                <a:highlight>
                  <a:srgbClr val="FFFFFF"/>
                </a:highlight>
                <a:latin typeface="Arial Nova Light" panose="020B0304020202020204" pitchFamily="34" charset="0"/>
              </a:rPr>
              <a:t>to </a:t>
            </a:r>
            <a:r>
              <a:rPr lang="en-US" sz="1800" b="1" i="0">
                <a:solidFill>
                  <a:srgbClr val="000000"/>
                </a:solidFill>
                <a:effectLst/>
                <a:highlight>
                  <a:srgbClr val="FFFFFF"/>
                </a:highlight>
                <a:latin typeface="Arial Nova Light" panose="020B0304020202020204" pitchFamily="34" charset="0"/>
              </a:rPr>
              <a:t>forge </a:t>
            </a:r>
            <a:r>
              <a:rPr lang="en-US" sz="1800" b="1" i="0" dirty="0">
                <a:solidFill>
                  <a:srgbClr val="000000"/>
                </a:solidFill>
                <a:effectLst/>
                <a:highlight>
                  <a:srgbClr val="FFFFFF"/>
                </a:highlight>
                <a:latin typeface="Arial Nova Light" panose="020B0304020202020204" pitchFamily="34" charset="0"/>
              </a:rPr>
              <a:t>the signature of someone else without detection. </a:t>
            </a:r>
            <a:endParaRPr lang="en-US" sz="1600" b="1" dirty="0">
              <a:solidFill>
                <a:schemeClr val="tx1"/>
              </a:solidFill>
            </a:endParaRPr>
          </a:p>
        </p:txBody>
      </p:sp>
      <p:sp>
        <p:nvSpPr>
          <p:cNvPr id="5" name="Footer Placeholder 4">
            <a:extLst>
              <a:ext uri="{FF2B5EF4-FFF2-40B4-BE49-F238E27FC236}">
                <a16:creationId xmlns:a16="http://schemas.microsoft.com/office/drawing/2014/main" id="{AF2A8E0A-4EF9-A3DF-4DB8-2522C623F64A}"/>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6" name="Slide Number Placeholder 5">
            <a:extLst>
              <a:ext uri="{FF2B5EF4-FFF2-40B4-BE49-F238E27FC236}">
                <a16:creationId xmlns:a16="http://schemas.microsoft.com/office/drawing/2014/main" id="{5472D336-1BE4-1E50-86C6-EF5AFE2850E4}"/>
              </a:ext>
            </a:extLst>
          </p:cNvPr>
          <p:cNvSpPr>
            <a:spLocks noGrp="1"/>
          </p:cNvSpPr>
          <p:nvPr>
            <p:ph type="sldNum" sz="quarter" idx="12"/>
          </p:nvPr>
        </p:nvSpPr>
        <p:spPr/>
        <p:txBody>
          <a:bodyPr/>
          <a:lstStyle/>
          <a:p>
            <a:fld id="{522B8611-F73D-4E68-B921-135ADBE5159B}" type="slidenum">
              <a:rPr lang="en-US" smtClean="0"/>
              <a:t>13</a:t>
            </a:fld>
            <a:endParaRPr lang="en-US" dirty="0"/>
          </a:p>
        </p:txBody>
      </p:sp>
      <p:pic>
        <p:nvPicPr>
          <p:cNvPr id="6146" name="Picture 2" descr="A screenshot of a computer&#10;&#10;Description automatically generated">
            <a:extLst>
              <a:ext uri="{FF2B5EF4-FFF2-40B4-BE49-F238E27FC236}">
                <a16:creationId xmlns:a16="http://schemas.microsoft.com/office/drawing/2014/main" id="{BFD6891F-D500-F7E0-DC24-9A945C77FF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8108" y="2565497"/>
            <a:ext cx="8071805" cy="3154748"/>
          </a:xfrm>
          <a:prstGeom prst="rect">
            <a:avLst/>
          </a:prstGeom>
          <a:noFill/>
          <a:ln>
            <a:solidFill>
              <a:srgbClr val="C0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3006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3" name="Rectangle 12">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049D5FB6-495A-4B9D-B600-1AFAD686A8E9}"/>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Introduction</a:t>
            </a:r>
          </a:p>
        </p:txBody>
      </p:sp>
      <p:cxnSp>
        <p:nvCxnSpPr>
          <p:cNvPr id="15" name="Straight Connector 14">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D14C8FA8-CFB4-47D4-AC39-986E0F4086C9}"/>
              </a:ext>
            </a:extLst>
          </p:cNvPr>
          <p:cNvSpPr>
            <a:spLocks noGrp="1"/>
          </p:cNvSpPr>
          <p:nvPr>
            <p:ph idx="1"/>
          </p:nvPr>
        </p:nvSpPr>
        <p:spPr>
          <a:xfrm>
            <a:off x="4393580" y="864108"/>
            <a:ext cx="6144367" cy="5120640"/>
          </a:xfrm>
        </p:spPr>
        <p:txBody>
          <a:bodyPr>
            <a:normAutofit fontScale="85000" lnSpcReduction="20000"/>
          </a:bodyPr>
          <a:lstStyle/>
          <a:p>
            <a:pPr marL="0" lvl="0" indent="0">
              <a:buNone/>
            </a:pPr>
            <a:r>
              <a:rPr lang="en-US" dirty="0">
                <a:solidFill>
                  <a:schemeClr val="tx1"/>
                </a:solidFill>
              </a:rPr>
              <a:t>There are eight (8) or more PA State Inspection forms that CONSOL uses for their daily inspection processes.  These forms support all mining locations and specifically address the locations, sections, and type of installations for that mine. Under the current manual process, there are at least 50 and up to 100 active physical books being maintained.</a:t>
            </a:r>
          </a:p>
          <a:p>
            <a:pPr marL="0" lvl="0" indent="0">
              <a:buNone/>
            </a:pPr>
            <a:r>
              <a:rPr lang="en-US" dirty="0">
                <a:solidFill>
                  <a:schemeClr val="tx1"/>
                </a:solidFill>
              </a:rPr>
              <a:t>There are requirements governed by Pennsylvania State to complete these inspections accurately and honestly.  A person must hold an active certification and/or license that permits them to conduct a state inspection for an installation within the mine.  All inspections must be documented in the appropriate book. The book must be filled out in ink, and then signed off and dated by the responsible person.  This manual paper process can allow the transmission of the information and data to be completed in error or inconsistent.  </a:t>
            </a:r>
          </a:p>
          <a:p>
            <a:pPr marL="0" lvl="0" indent="0">
              <a:buNone/>
            </a:pPr>
            <a:r>
              <a:rPr lang="en-US" dirty="0">
                <a:solidFill>
                  <a:schemeClr val="tx1"/>
                </a:solidFill>
              </a:rPr>
              <a:t>All books are reviewed and signed off by the General Mine Foreman and the Superintendent of the respective mining location. The General Mine Foreman countersigns these books daily and the Superintendent is at least weekly.</a:t>
            </a:r>
          </a:p>
          <a:p>
            <a:pPr marL="0" lvl="0" indent="0">
              <a:buNone/>
            </a:pPr>
            <a:r>
              <a:rPr lang="en-US" dirty="0">
                <a:solidFill>
                  <a:schemeClr val="tx1"/>
                </a:solidFill>
              </a:rPr>
              <a:t>In a partnership between CONSOL and KGC Solutions two forms were selected as prototypes to digitally transform the manual process as it is today.  Field testing was completed using previously completed data to gather feedback from the field workers.  </a:t>
            </a:r>
          </a:p>
        </p:txBody>
      </p:sp>
      <p:sp>
        <p:nvSpPr>
          <p:cNvPr id="4" name="Footer Placeholder 3">
            <a:extLst>
              <a:ext uri="{FF2B5EF4-FFF2-40B4-BE49-F238E27FC236}">
                <a16:creationId xmlns:a16="http://schemas.microsoft.com/office/drawing/2014/main" id="{354BCA43-83DA-4DAC-861B-2F6BA33FC346}"/>
              </a:ext>
            </a:extLst>
          </p:cNvPr>
          <p:cNvSpPr>
            <a:spLocks noGrp="1"/>
          </p:cNvSpPr>
          <p:nvPr>
            <p:ph type="ftr" sz="quarter" idx="11"/>
          </p:nvPr>
        </p:nvSpPr>
        <p:spPr>
          <a:xfrm>
            <a:off x="3869268" y="6356350"/>
            <a:ext cx="5911517" cy="365125"/>
          </a:xfrm>
        </p:spPr>
        <p:txBody>
          <a:bodyPr>
            <a:normAutofit/>
          </a:bodyPr>
          <a:lstStyle/>
          <a:p>
            <a:pPr>
              <a:spcAft>
                <a:spcPts val="600"/>
              </a:spcAft>
            </a:pPr>
            <a:r>
              <a:rPr lang="en-US" dirty="0"/>
              <a:t>KGC Solutions, Inc. | 5225 Library Road, #134 | Bethel Park, PA  15102 | Phone: 412-491-0390</a:t>
            </a:r>
          </a:p>
        </p:txBody>
      </p:sp>
    </p:spTree>
    <p:extLst>
      <p:ext uri="{BB962C8B-B14F-4D97-AF65-F5344CB8AC3E}">
        <p14:creationId xmlns:p14="http://schemas.microsoft.com/office/powerpoint/2010/main" val="1244069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3" name="Rectangle 12">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049D5FB6-495A-4B9D-B600-1AFAD686A8E9}"/>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Area of Concern</a:t>
            </a:r>
          </a:p>
        </p:txBody>
      </p:sp>
      <p:cxnSp>
        <p:nvCxnSpPr>
          <p:cNvPr id="15" name="Straight Connector 14">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D14C8FA8-CFB4-47D4-AC39-986E0F4086C9}"/>
              </a:ext>
            </a:extLst>
          </p:cNvPr>
          <p:cNvSpPr>
            <a:spLocks noGrp="1"/>
          </p:cNvSpPr>
          <p:nvPr>
            <p:ph idx="1"/>
          </p:nvPr>
        </p:nvSpPr>
        <p:spPr>
          <a:xfrm>
            <a:off x="4393580" y="864108"/>
            <a:ext cx="6144367" cy="5120640"/>
          </a:xfrm>
        </p:spPr>
        <p:txBody>
          <a:bodyPr>
            <a:normAutofit/>
          </a:bodyPr>
          <a:lstStyle/>
          <a:p>
            <a:pPr marL="0" lvl="0" indent="0">
              <a:buNone/>
            </a:pPr>
            <a:r>
              <a:rPr lang="en-US" dirty="0">
                <a:solidFill>
                  <a:schemeClr val="tx1"/>
                </a:solidFill>
              </a:rPr>
              <a:t>This process is heavily audited and relied upon for the safety and well being of our employees and assets.  Failure to maintain compliance of the law can result in safety implications, operational delays and agency reporting.</a:t>
            </a:r>
          </a:p>
        </p:txBody>
      </p:sp>
      <p:sp>
        <p:nvSpPr>
          <p:cNvPr id="4" name="Footer Placeholder 3">
            <a:extLst>
              <a:ext uri="{FF2B5EF4-FFF2-40B4-BE49-F238E27FC236}">
                <a16:creationId xmlns:a16="http://schemas.microsoft.com/office/drawing/2014/main" id="{354BCA43-83DA-4DAC-861B-2F6BA33FC346}"/>
              </a:ext>
            </a:extLst>
          </p:cNvPr>
          <p:cNvSpPr>
            <a:spLocks noGrp="1"/>
          </p:cNvSpPr>
          <p:nvPr>
            <p:ph type="ftr" sz="quarter" idx="11"/>
          </p:nvPr>
        </p:nvSpPr>
        <p:spPr>
          <a:xfrm>
            <a:off x="3869268" y="6356350"/>
            <a:ext cx="5911517" cy="365125"/>
          </a:xfrm>
        </p:spPr>
        <p:txBody>
          <a:bodyPr>
            <a:normAutofit/>
          </a:bodyPr>
          <a:lstStyle/>
          <a:p>
            <a:pPr>
              <a:spcAft>
                <a:spcPts val="600"/>
              </a:spcAft>
            </a:pPr>
            <a:r>
              <a:rPr lang="en-US" dirty="0"/>
              <a:t>KGC Solutions, Inc. | 5225 Library Road, #134 | Bethel Park, PA  15102 | Phone: 412-491-0390</a:t>
            </a:r>
          </a:p>
        </p:txBody>
      </p:sp>
    </p:spTree>
    <p:extLst>
      <p:ext uri="{BB962C8B-B14F-4D97-AF65-F5344CB8AC3E}">
        <p14:creationId xmlns:p14="http://schemas.microsoft.com/office/powerpoint/2010/main" val="2941695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CB98F-51FE-58A3-DC6E-A023341570BF}"/>
              </a:ext>
            </a:extLst>
          </p:cNvPr>
          <p:cNvSpPr>
            <a:spLocks noGrp="1"/>
          </p:cNvSpPr>
          <p:nvPr>
            <p:ph type="title"/>
          </p:nvPr>
        </p:nvSpPr>
        <p:spPr/>
        <p:txBody>
          <a:bodyPr/>
          <a:lstStyle/>
          <a:p>
            <a:r>
              <a:rPr lang="en-US" dirty="0">
                <a:solidFill>
                  <a:schemeClr val="tx1"/>
                </a:solidFill>
              </a:rPr>
              <a:t>Prototype Selected Forms</a:t>
            </a:r>
          </a:p>
        </p:txBody>
      </p:sp>
      <p:sp>
        <p:nvSpPr>
          <p:cNvPr id="3" name="Text Placeholder 2">
            <a:extLst>
              <a:ext uri="{FF2B5EF4-FFF2-40B4-BE49-F238E27FC236}">
                <a16:creationId xmlns:a16="http://schemas.microsoft.com/office/drawing/2014/main" id="{7283AC96-A503-4E48-732C-5849717481D9}"/>
              </a:ext>
            </a:extLst>
          </p:cNvPr>
          <p:cNvSpPr>
            <a:spLocks noGrp="1"/>
          </p:cNvSpPr>
          <p:nvPr>
            <p:ph type="body" idx="1"/>
          </p:nvPr>
        </p:nvSpPr>
        <p:spPr/>
        <p:txBody>
          <a:bodyPr/>
          <a:lstStyle/>
          <a:p>
            <a:r>
              <a:rPr lang="en-US" dirty="0">
                <a:solidFill>
                  <a:schemeClr val="tx1"/>
                </a:solidFill>
              </a:rPr>
              <a:t>Assistant Mine Foreman Onshift and Daily Report | Preshift Mine Examiner's Report  </a:t>
            </a:r>
          </a:p>
        </p:txBody>
      </p:sp>
      <p:sp>
        <p:nvSpPr>
          <p:cNvPr id="4" name="Footer Placeholder 3">
            <a:extLst>
              <a:ext uri="{FF2B5EF4-FFF2-40B4-BE49-F238E27FC236}">
                <a16:creationId xmlns:a16="http://schemas.microsoft.com/office/drawing/2014/main" id="{4A2ABC97-C65A-8B20-0904-8093CF35B9E5}"/>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5" name="Slide Number Placeholder 4">
            <a:extLst>
              <a:ext uri="{FF2B5EF4-FFF2-40B4-BE49-F238E27FC236}">
                <a16:creationId xmlns:a16="http://schemas.microsoft.com/office/drawing/2014/main" id="{545F9408-4620-782B-C353-EE589B69CB31}"/>
              </a:ext>
            </a:extLst>
          </p:cNvPr>
          <p:cNvSpPr>
            <a:spLocks noGrp="1"/>
          </p:cNvSpPr>
          <p:nvPr>
            <p:ph type="sldNum" sz="quarter" idx="12"/>
          </p:nvPr>
        </p:nvSpPr>
        <p:spPr/>
        <p:txBody>
          <a:bodyPr/>
          <a:lstStyle/>
          <a:p>
            <a:fld id="{522B8611-F73D-4E68-B921-135ADBE5159B}" type="slidenum">
              <a:rPr lang="en-US" smtClean="0"/>
              <a:t>4</a:t>
            </a:fld>
            <a:endParaRPr lang="en-US" dirty="0"/>
          </a:p>
        </p:txBody>
      </p:sp>
    </p:spTree>
    <p:extLst>
      <p:ext uri="{BB962C8B-B14F-4D97-AF65-F5344CB8AC3E}">
        <p14:creationId xmlns:p14="http://schemas.microsoft.com/office/powerpoint/2010/main" val="687521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7AEB-CDEB-2EE9-00AF-1A3FE1BD9EE7}"/>
              </a:ext>
            </a:extLst>
          </p:cNvPr>
          <p:cNvSpPr>
            <a:spLocks noGrp="1"/>
          </p:cNvSpPr>
          <p:nvPr>
            <p:ph type="title"/>
          </p:nvPr>
        </p:nvSpPr>
        <p:spPr/>
        <p:txBody>
          <a:bodyPr/>
          <a:lstStyle/>
          <a:p>
            <a:r>
              <a:rPr lang="en-US" dirty="0"/>
              <a:t>Assistant Mine Foreman Onshift and Daily Report</a:t>
            </a:r>
          </a:p>
        </p:txBody>
      </p:sp>
      <p:sp>
        <p:nvSpPr>
          <p:cNvPr id="4" name="Text Placeholder 3">
            <a:extLst>
              <a:ext uri="{FF2B5EF4-FFF2-40B4-BE49-F238E27FC236}">
                <a16:creationId xmlns:a16="http://schemas.microsoft.com/office/drawing/2014/main" id="{F2E4A1F1-DB72-01BD-CC7F-90A13449D75F}"/>
              </a:ext>
            </a:extLst>
          </p:cNvPr>
          <p:cNvSpPr>
            <a:spLocks noGrp="1"/>
          </p:cNvSpPr>
          <p:nvPr>
            <p:ph type="body" sz="half" idx="2"/>
          </p:nvPr>
        </p:nvSpPr>
        <p:spPr/>
        <p:txBody>
          <a:bodyPr/>
          <a:lstStyle/>
          <a:p>
            <a:r>
              <a:rPr lang="en-US" dirty="0"/>
              <a:t>The current form is a single page document with multiple sections for data entry.  </a:t>
            </a:r>
          </a:p>
          <a:p>
            <a:endParaRPr lang="en-US" dirty="0"/>
          </a:p>
        </p:txBody>
      </p:sp>
      <p:sp>
        <p:nvSpPr>
          <p:cNvPr id="5" name="Footer Placeholder 4">
            <a:extLst>
              <a:ext uri="{FF2B5EF4-FFF2-40B4-BE49-F238E27FC236}">
                <a16:creationId xmlns:a16="http://schemas.microsoft.com/office/drawing/2014/main" id="{AF2A8E0A-4EF9-A3DF-4DB8-2522C623F64A}"/>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6" name="Slide Number Placeholder 5">
            <a:extLst>
              <a:ext uri="{FF2B5EF4-FFF2-40B4-BE49-F238E27FC236}">
                <a16:creationId xmlns:a16="http://schemas.microsoft.com/office/drawing/2014/main" id="{5472D336-1BE4-1E50-86C6-EF5AFE2850E4}"/>
              </a:ext>
            </a:extLst>
          </p:cNvPr>
          <p:cNvSpPr>
            <a:spLocks noGrp="1"/>
          </p:cNvSpPr>
          <p:nvPr>
            <p:ph type="sldNum" sz="quarter" idx="12"/>
          </p:nvPr>
        </p:nvSpPr>
        <p:spPr/>
        <p:txBody>
          <a:bodyPr/>
          <a:lstStyle/>
          <a:p>
            <a:fld id="{522B8611-F73D-4E68-B921-135ADBE5159B}" type="slidenum">
              <a:rPr lang="en-US" smtClean="0"/>
              <a:t>5</a:t>
            </a:fld>
            <a:endParaRPr lang="en-US" dirty="0"/>
          </a:p>
        </p:txBody>
      </p:sp>
      <p:pic>
        <p:nvPicPr>
          <p:cNvPr id="1026" name="Picture 2">
            <a:extLst>
              <a:ext uri="{FF2B5EF4-FFF2-40B4-BE49-F238E27FC236}">
                <a16:creationId xmlns:a16="http://schemas.microsoft.com/office/drawing/2014/main" id="{138E2BC7-4D18-7D5A-6AF1-C824BB72D97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546730" y="868363"/>
            <a:ext cx="3956040" cy="5121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7671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7AEB-CDEB-2EE9-00AF-1A3FE1BD9EE7}"/>
              </a:ext>
            </a:extLst>
          </p:cNvPr>
          <p:cNvSpPr>
            <a:spLocks noGrp="1"/>
          </p:cNvSpPr>
          <p:nvPr>
            <p:ph type="title"/>
          </p:nvPr>
        </p:nvSpPr>
        <p:spPr/>
        <p:txBody>
          <a:bodyPr/>
          <a:lstStyle/>
          <a:p>
            <a:r>
              <a:rPr lang="en-US" dirty="0"/>
              <a:t>Assistant Mine Foreman Onshift and Daily Report</a:t>
            </a:r>
          </a:p>
        </p:txBody>
      </p:sp>
      <p:sp>
        <p:nvSpPr>
          <p:cNvPr id="4" name="Text Placeholder 3">
            <a:extLst>
              <a:ext uri="{FF2B5EF4-FFF2-40B4-BE49-F238E27FC236}">
                <a16:creationId xmlns:a16="http://schemas.microsoft.com/office/drawing/2014/main" id="{F2E4A1F1-DB72-01BD-CC7F-90A13449D75F}"/>
              </a:ext>
            </a:extLst>
          </p:cNvPr>
          <p:cNvSpPr>
            <a:spLocks noGrp="1"/>
          </p:cNvSpPr>
          <p:nvPr>
            <p:ph type="body" sz="half" idx="2"/>
          </p:nvPr>
        </p:nvSpPr>
        <p:spPr/>
        <p:txBody>
          <a:bodyPr>
            <a:normAutofit lnSpcReduction="10000"/>
          </a:bodyPr>
          <a:lstStyle/>
          <a:p>
            <a:r>
              <a:rPr lang="en-US" dirty="0"/>
              <a:t>Converting this form to a digital form allows for consistent entries across all the employees completing the form.  The digital form controls certain entries to drop down options, formatting numeric values, and expanding the narrative section allowing for a detailed description.   Conditional logic is used to control what options are available to select in certain fields.  </a:t>
            </a:r>
          </a:p>
          <a:p>
            <a:endParaRPr lang="en-US" dirty="0"/>
          </a:p>
        </p:txBody>
      </p:sp>
      <p:sp>
        <p:nvSpPr>
          <p:cNvPr id="5" name="Footer Placeholder 4">
            <a:extLst>
              <a:ext uri="{FF2B5EF4-FFF2-40B4-BE49-F238E27FC236}">
                <a16:creationId xmlns:a16="http://schemas.microsoft.com/office/drawing/2014/main" id="{AF2A8E0A-4EF9-A3DF-4DB8-2522C623F64A}"/>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6" name="Slide Number Placeholder 5">
            <a:extLst>
              <a:ext uri="{FF2B5EF4-FFF2-40B4-BE49-F238E27FC236}">
                <a16:creationId xmlns:a16="http://schemas.microsoft.com/office/drawing/2014/main" id="{5472D336-1BE4-1E50-86C6-EF5AFE2850E4}"/>
              </a:ext>
            </a:extLst>
          </p:cNvPr>
          <p:cNvSpPr>
            <a:spLocks noGrp="1"/>
          </p:cNvSpPr>
          <p:nvPr>
            <p:ph type="sldNum" sz="quarter" idx="12"/>
          </p:nvPr>
        </p:nvSpPr>
        <p:spPr/>
        <p:txBody>
          <a:bodyPr/>
          <a:lstStyle/>
          <a:p>
            <a:fld id="{522B8611-F73D-4E68-B921-135ADBE5159B}" type="slidenum">
              <a:rPr lang="en-US" smtClean="0"/>
              <a:t>6</a:t>
            </a:fld>
            <a:endParaRPr lang="en-US" dirty="0"/>
          </a:p>
        </p:txBody>
      </p:sp>
      <p:pic>
        <p:nvPicPr>
          <p:cNvPr id="8" name="Picture 7">
            <a:extLst>
              <a:ext uri="{FF2B5EF4-FFF2-40B4-BE49-F238E27FC236}">
                <a16:creationId xmlns:a16="http://schemas.microsoft.com/office/drawing/2014/main" id="{26D77534-4328-EC34-068F-120A338C88F2}"/>
              </a:ext>
            </a:extLst>
          </p:cNvPr>
          <p:cNvPicPr>
            <a:picLocks noChangeAspect="1"/>
          </p:cNvPicPr>
          <p:nvPr/>
        </p:nvPicPr>
        <p:blipFill>
          <a:blip r:embed="rId2"/>
          <a:stretch>
            <a:fillRect/>
          </a:stretch>
        </p:blipFill>
        <p:spPr>
          <a:xfrm>
            <a:off x="3869268" y="199509"/>
            <a:ext cx="6613337" cy="6156841"/>
          </a:xfrm>
          <a:prstGeom prst="rect">
            <a:avLst/>
          </a:prstGeom>
          <a:ln>
            <a:solidFill>
              <a:srgbClr val="C00000"/>
            </a:solidFill>
          </a:ln>
        </p:spPr>
      </p:pic>
    </p:spTree>
    <p:extLst>
      <p:ext uri="{BB962C8B-B14F-4D97-AF65-F5344CB8AC3E}">
        <p14:creationId xmlns:p14="http://schemas.microsoft.com/office/powerpoint/2010/main" val="2038774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7AEB-CDEB-2EE9-00AF-1A3FE1BD9EE7}"/>
              </a:ext>
            </a:extLst>
          </p:cNvPr>
          <p:cNvSpPr>
            <a:spLocks noGrp="1"/>
          </p:cNvSpPr>
          <p:nvPr>
            <p:ph type="title"/>
          </p:nvPr>
        </p:nvSpPr>
        <p:spPr/>
        <p:txBody>
          <a:bodyPr/>
          <a:lstStyle/>
          <a:p>
            <a:r>
              <a:rPr lang="en-US" dirty="0"/>
              <a:t>Preshift Mine Examiner’s Report</a:t>
            </a:r>
          </a:p>
        </p:txBody>
      </p:sp>
      <p:sp>
        <p:nvSpPr>
          <p:cNvPr id="4" name="Text Placeholder 3">
            <a:extLst>
              <a:ext uri="{FF2B5EF4-FFF2-40B4-BE49-F238E27FC236}">
                <a16:creationId xmlns:a16="http://schemas.microsoft.com/office/drawing/2014/main" id="{F2E4A1F1-DB72-01BD-CC7F-90A13449D75F}"/>
              </a:ext>
            </a:extLst>
          </p:cNvPr>
          <p:cNvSpPr>
            <a:spLocks noGrp="1"/>
          </p:cNvSpPr>
          <p:nvPr>
            <p:ph type="body" sz="half" idx="2"/>
          </p:nvPr>
        </p:nvSpPr>
        <p:spPr/>
        <p:txBody>
          <a:bodyPr/>
          <a:lstStyle/>
          <a:p>
            <a:r>
              <a:rPr lang="en-US" dirty="0"/>
              <a:t>The current form is a single page document with multiple sections for data entry.  </a:t>
            </a:r>
          </a:p>
          <a:p>
            <a:endParaRPr lang="en-US" dirty="0"/>
          </a:p>
        </p:txBody>
      </p:sp>
      <p:sp>
        <p:nvSpPr>
          <p:cNvPr id="5" name="Footer Placeholder 4">
            <a:extLst>
              <a:ext uri="{FF2B5EF4-FFF2-40B4-BE49-F238E27FC236}">
                <a16:creationId xmlns:a16="http://schemas.microsoft.com/office/drawing/2014/main" id="{AF2A8E0A-4EF9-A3DF-4DB8-2522C623F64A}"/>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6" name="Slide Number Placeholder 5">
            <a:extLst>
              <a:ext uri="{FF2B5EF4-FFF2-40B4-BE49-F238E27FC236}">
                <a16:creationId xmlns:a16="http://schemas.microsoft.com/office/drawing/2014/main" id="{5472D336-1BE4-1E50-86C6-EF5AFE2850E4}"/>
              </a:ext>
            </a:extLst>
          </p:cNvPr>
          <p:cNvSpPr>
            <a:spLocks noGrp="1"/>
          </p:cNvSpPr>
          <p:nvPr>
            <p:ph type="sldNum" sz="quarter" idx="12"/>
          </p:nvPr>
        </p:nvSpPr>
        <p:spPr/>
        <p:txBody>
          <a:bodyPr/>
          <a:lstStyle/>
          <a:p>
            <a:fld id="{522B8611-F73D-4E68-B921-135ADBE5159B}" type="slidenum">
              <a:rPr lang="en-US" smtClean="0"/>
              <a:t>7</a:t>
            </a:fld>
            <a:endParaRPr lang="en-US" dirty="0"/>
          </a:p>
        </p:txBody>
      </p:sp>
      <p:pic>
        <p:nvPicPr>
          <p:cNvPr id="2050" name="Picture 2">
            <a:extLst>
              <a:ext uri="{FF2B5EF4-FFF2-40B4-BE49-F238E27FC236}">
                <a16:creationId xmlns:a16="http://schemas.microsoft.com/office/drawing/2014/main" id="{290FC136-D470-D047-2C63-D686B0A877F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641086" y="990600"/>
            <a:ext cx="3767328" cy="487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6329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7AEB-CDEB-2EE9-00AF-1A3FE1BD9EE7}"/>
              </a:ext>
            </a:extLst>
          </p:cNvPr>
          <p:cNvSpPr>
            <a:spLocks noGrp="1"/>
          </p:cNvSpPr>
          <p:nvPr>
            <p:ph type="title"/>
          </p:nvPr>
        </p:nvSpPr>
        <p:spPr/>
        <p:txBody>
          <a:bodyPr/>
          <a:lstStyle/>
          <a:p>
            <a:r>
              <a:rPr lang="en-US" dirty="0"/>
              <a:t>Assistant Mine Foreman Onshift and Daily Report</a:t>
            </a:r>
          </a:p>
        </p:txBody>
      </p:sp>
      <p:sp>
        <p:nvSpPr>
          <p:cNvPr id="4" name="Text Placeholder 3">
            <a:extLst>
              <a:ext uri="{FF2B5EF4-FFF2-40B4-BE49-F238E27FC236}">
                <a16:creationId xmlns:a16="http://schemas.microsoft.com/office/drawing/2014/main" id="{F2E4A1F1-DB72-01BD-CC7F-90A13449D75F}"/>
              </a:ext>
            </a:extLst>
          </p:cNvPr>
          <p:cNvSpPr>
            <a:spLocks noGrp="1"/>
          </p:cNvSpPr>
          <p:nvPr>
            <p:ph type="body" sz="half" idx="2"/>
          </p:nvPr>
        </p:nvSpPr>
        <p:spPr/>
        <p:txBody>
          <a:bodyPr>
            <a:normAutofit lnSpcReduction="10000"/>
          </a:bodyPr>
          <a:lstStyle/>
          <a:p>
            <a:r>
              <a:rPr lang="en-US" dirty="0"/>
              <a:t>Converting this form to a digital form allows for consistent entries across all the employees completing the form.  The digital form controls certain entries to drop down options, formatting numeric values, and expanding the narrative section allowing for a detailed description.   Conditional logic is used to control what options are available to select in certain fields.  </a:t>
            </a:r>
          </a:p>
          <a:p>
            <a:endParaRPr lang="en-US" dirty="0"/>
          </a:p>
        </p:txBody>
      </p:sp>
      <p:sp>
        <p:nvSpPr>
          <p:cNvPr id="5" name="Footer Placeholder 4">
            <a:extLst>
              <a:ext uri="{FF2B5EF4-FFF2-40B4-BE49-F238E27FC236}">
                <a16:creationId xmlns:a16="http://schemas.microsoft.com/office/drawing/2014/main" id="{AF2A8E0A-4EF9-A3DF-4DB8-2522C623F64A}"/>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6" name="Slide Number Placeholder 5">
            <a:extLst>
              <a:ext uri="{FF2B5EF4-FFF2-40B4-BE49-F238E27FC236}">
                <a16:creationId xmlns:a16="http://schemas.microsoft.com/office/drawing/2014/main" id="{5472D336-1BE4-1E50-86C6-EF5AFE2850E4}"/>
              </a:ext>
            </a:extLst>
          </p:cNvPr>
          <p:cNvSpPr>
            <a:spLocks noGrp="1"/>
          </p:cNvSpPr>
          <p:nvPr>
            <p:ph type="sldNum" sz="quarter" idx="12"/>
          </p:nvPr>
        </p:nvSpPr>
        <p:spPr/>
        <p:txBody>
          <a:bodyPr/>
          <a:lstStyle/>
          <a:p>
            <a:fld id="{522B8611-F73D-4E68-B921-135ADBE5159B}" type="slidenum">
              <a:rPr lang="en-US" smtClean="0"/>
              <a:t>8</a:t>
            </a:fld>
            <a:endParaRPr lang="en-US" dirty="0"/>
          </a:p>
        </p:txBody>
      </p:sp>
      <p:pic>
        <p:nvPicPr>
          <p:cNvPr id="7" name="Picture 6">
            <a:extLst>
              <a:ext uri="{FF2B5EF4-FFF2-40B4-BE49-F238E27FC236}">
                <a16:creationId xmlns:a16="http://schemas.microsoft.com/office/drawing/2014/main" id="{C2BF1E36-0043-8EA0-47AB-A3527B6E0673}"/>
              </a:ext>
            </a:extLst>
          </p:cNvPr>
          <p:cNvPicPr>
            <a:picLocks noChangeAspect="1"/>
          </p:cNvPicPr>
          <p:nvPr/>
        </p:nvPicPr>
        <p:blipFill>
          <a:blip r:embed="rId2"/>
          <a:stretch>
            <a:fillRect/>
          </a:stretch>
        </p:blipFill>
        <p:spPr>
          <a:xfrm>
            <a:off x="4410076" y="305492"/>
            <a:ext cx="6031670" cy="5965144"/>
          </a:xfrm>
          <a:prstGeom prst="rect">
            <a:avLst/>
          </a:prstGeom>
          <a:ln>
            <a:solidFill>
              <a:srgbClr val="C00000"/>
            </a:solidFill>
          </a:ln>
        </p:spPr>
      </p:pic>
    </p:spTree>
    <p:extLst>
      <p:ext uri="{BB962C8B-B14F-4D97-AF65-F5344CB8AC3E}">
        <p14:creationId xmlns:p14="http://schemas.microsoft.com/office/powerpoint/2010/main" val="421679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CB98F-51FE-58A3-DC6E-A023341570BF}"/>
              </a:ext>
            </a:extLst>
          </p:cNvPr>
          <p:cNvSpPr>
            <a:spLocks noGrp="1"/>
          </p:cNvSpPr>
          <p:nvPr>
            <p:ph type="title"/>
          </p:nvPr>
        </p:nvSpPr>
        <p:spPr/>
        <p:txBody>
          <a:bodyPr/>
          <a:lstStyle/>
          <a:p>
            <a:r>
              <a:rPr lang="en-US" dirty="0">
                <a:solidFill>
                  <a:schemeClr val="tx1"/>
                </a:solidFill>
              </a:rPr>
              <a:t>Security Considerations</a:t>
            </a:r>
          </a:p>
        </p:txBody>
      </p:sp>
      <p:sp>
        <p:nvSpPr>
          <p:cNvPr id="3" name="Text Placeholder 2">
            <a:extLst>
              <a:ext uri="{FF2B5EF4-FFF2-40B4-BE49-F238E27FC236}">
                <a16:creationId xmlns:a16="http://schemas.microsoft.com/office/drawing/2014/main" id="{7283AC96-A503-4E48-732C-5849717481D9}"/>
              </a:ext>
            </a:extLst>
          </p:cNvPr>
          <p:cNvSpPr>
            <a:spLocks noGrp="1"/>
          </p:cNvSpPr>
          <p:nvPr>
            <p:ph type="body" idx="1"/>
          </p:nvPr>
        </p:nvSpPr>
        <p:spPr/>
        <p:txBody>
          <a:bodyPr>
            <a:normAutofit lnSpcReduction="10000"/>
          </a:bodyPr>
          <a:lstStyle/>
          <a:p>
            <a:r>
              <a:rPr lang="en-US" dirty="0">
                <a:solidFill>
                  <a:schemeClr val="tx1"/>
                </a:solidFill>
              </a:rPr>
              <a:t>Applications includes Microsoft 365 applications.  These are integrated together using SharePoint, Power Apps, and Power Automate.  </a:t>
            </a:r>
          </a:p>
        </p:txBody>
      </p:sp>
      <p:sp>
        <p:nvSpPr>
          <p:cNvPr id="4" name="Footer Placeholder 3">
            <a:extLst>
              <a:ext uri="{FF2B5EF4-FFF2-40B4-BE49-F238E27FC236}">
                <a16:creationId xmlns:a16="http://schemas.microsoft.com/office/drawing/2014/main" id="{4A2ABC97-C65A-8B20-0904-8093CF35B9E5}"/>
              </a:ext>
            </a:extLst>
          </p:cNvPr>
          <p:cNvSpPr>
            <a:spLocks noGrp="1"/>
          </p:cNvSpPr>
          <p:nvPr>
            <p:ph type="ftr" sz="quarter" idx="11"/>
          </p:nvPr>
        </p:nvSpPr>
        <p:spPr/>
        <p:txBody>
          <a:bodyPr/>
          <a:lstStyle/>
          <a:p>
            <a:r>
              <a:rPr lang="en-US" dirty="0"/>
              <a:t>KGC Solutions, Inc. | 5225 Library Road, #134 | Bethel Park, PA  15102 | Phone: 412-491-0390</a:t>
            </a:r>
          </a:p>
        </p:txBody>
      </p:sp>
      <p:sp>
        <p:nvSpPr>
          <p:cNvPr id="5" name="Slide Number Placeholder 4">
            <a:extLst>
              <a:ext uri="{FF2B5EF4-FFF2-40B4-BE49-F238E27FC236}">
                <a16:creationId xmlns:a16="http://schemas.microsoft.com/office/drawing/2014/main" id="{545F9408-4620-782B-C353-EE589B69CB31}"/>
              </a:ext>
            </a:extLst>
          </p:cNvPr>
          <p:cNvSpPr>
            <a:spLocks noGrp="1"/>
          </p:cNvSpPr>
          <p:nvPr>
            <p:ph type="sldNum" sz="quarter" idx="12"/>
          </p:nvPr>
        </p:nvSpPr>
        <p:spPr/>
        <p:txBody>
          <a:bodyPr/>
          <a:lstStyle/>
          <a:p>
            <a:fld id="{522B8611-F73D-4E68-B921-135ADBE5159B}" type="slidenum">
              <a:rPr lang="en-US" smtClean="0"/>
              <a:t>9</a:t>
            </a:fld>
            <a:endParaRPr lang="en-US" dirty="0"/>
          </a:p>
        </p:txBody>
      </p:sp>
    </p:spTree>
    <p:extLst>
      <p:ext uri="{BB962C8B-B14F-4D97-AF65-F5344CB8AC3E}">
        <p14:creationId xmlns:p14="http://schemas.microsoft.com/office/powerpoint/2010/main" val="1220758079"/>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LANK PowerPoint Template" id="{67655653-4763-4F31-A1F7-74C897D43FD7}" vid="{902F9680-E239-4689-83DA-6F701D3525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9381462-1020-4956-8986-40656e816bf4" xsi:nil="true"/>
    <lcf76f155ced4ddcb4097134ff3c332f xmlns="325eaed9-0de5-4ba7-9020-38e778542a00">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AF87270891B9545811746AE0556E0AF" ma:contentTypeVersion="14" ma:contentTypeDescription="Create a new document." ma:contentTypeScope="" ma:versionID="5ceac18e8a3e99989cb8655cee868c72">
  <xsd:schema xmlns:xsd="http://www.w3.org/2001/XMLSchema" xmlns:xs="http://www.w3.org/2001/XMLSchema" xmlns:p="http://schemas.microsoft.com/office/2006/metadata/properties" xmlns:ns2="325eaed9-0de5-4ba7-9020-38e778542a00" xmlns:ns3="99381462-1020-4956-8986-40656e816bf4" targetNamespace="http://schemas.microsoft.com/office/2006/metadata/properties" ma:root="true" ma:fieldsID="03c04d5752461b3c50d6dd338b8c32d9" ns2:_="" ns3:_="">
    <xsd:import namespace="325eaed9-0de5-4ba7-9020-38e778542a00"/>
    <xsd:import namespace="99381462-1020-4956-8986-40656e816b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5eaed9-0de5-4ba7-9020-38e778542a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6336e57-c4cd-487e-81ee-b2339e55d79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9381462-1020-4956-8986-40656e816bf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e4d6551-6786-4a1a-a0e7-4d7324e225e7}" ma:internalName="TaxCatchAll" ma:showField="CatchAllData" ma:web="99381462-1020-4956-8986-40656e816bf4">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335AA6-84C8-41B1-BF70-72CD3953953E}">
  <ds:schemaRefs>
    <ds:schemaRef ds:uri="http://schemas.microsoft.com/office/infopath/2007/PartnerControls"/>
    <ds:schemaRef ds:uri="http://purl.org/dc/dcmitype/"/>
    <ds:schemaRef ds:uri="http://schemas.microsoft.com/office/2006/documentManagement/types"/>
    <ds:schemaRef ds:uri="http://www.w3.org/XML/1998/namespace"/>
    <ds:schemaRef ds:uri="325eaed9-0de5-4ba7-9020-38e778542a00"/>
    <ds:schemaRef ds:uri="99381462-1020-4956-8986-40656e816bf4"/>
    <ds:schemaRef ds:uri="http://purl.org/dc/terms/"/>
    <ds:schemaRef ds:uri="http://purl.org/dc/elements/1.1/"/>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C27699CF-BD75-4056-86CF-067C4DBB48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5eaed9-0de5-4ba7-9020-38e778542a00"/>
    <ds:schemaRef ds:uri="99381462-1020-4956-8986-40656e816b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661F56-1ED5-49F5-B911-0C9C529A9023}">
  <ds:schemaRefs>
    <ds:schemaRef ds:uri="http://schemas.microsoft.com/sharepoint/v3/contenttype/forms"/>
  </ds:schemaRefs>
</ds:datastoreItem>
</file>

<file path=docMetadata/LabelInfo.xml><?xml version="1.0" encoding="utf-8"?>
<clbl:labelList xmlns:clbl="http://schemas.microsoft.com/office/2020/mipLabelMetadata">
  <clbl:label id="{b1f211e6-1ca8-4be0-ad90-3005d799575a}" enabled="0" method="" siteId="{b1f211e6-1ca8-4be0-ad90-3005d799575a}" removed="1"/>
</clbl:labelList>
</file>

<file path=docProps/app.xml><?xml version="1.0" encoding="utf-8"?>
<Properties xmlns="http://schemas.openxmlformats.org/officeDocument/2006/extended-properties" xmlns:vt="http://schemas.openxmlformats.org/officeDocument/2006/docPropsVTypes">
  <Template>BLANK_PowerPoint Template</Template>
  <TotalTime>77</TotalTime>
  <Words>1186</Words>
  <Application>Microsoft Office PowerPoint</Application>
  <PresentationFormat>Widescreen</PresentationFormat>
  <Paragraphs>55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 Nova Light</vt:lpstr>
      <vt:lpstr>Calibri</vt:lpstr>
      <vt:lpstr>Corbel</vt:lpstr>
      <vt:lpstr>Wingdings 2</vt:lpstr>
      <vt:lpstr>Frame</vt:lpstr>
      <vt:lpstr>CONSOL Energy</vt:lpstr>
      <vt:lpstr>Introduction</vt:lpstr>
      <vt:lpstr>Area of Concern</vt:lpstr>
      <vt:lpstr>Prototype Selected Forms</vt:lpstr>
      <vt:lpstr>Assistant Mine Foreman Onshift and Daily Report</vt:lpstr>
      <vt:lpstr>Assistant Mine Foreman Onshift and Daily Report</vt:lpstr>
      <vt:lpstr>Preshift Mine Examiner’s Report</vt:lpstr>
      <vt:lpstr>Assistant Mine Foreman Onshift and Daily Report</vt:lpstr>
      <vt:lpstr>Security Considerations</vt:lpstr>
      <vt:lpstr>Authorized Users Only</vt:lpstr>
      <vt:lpstr>Role-Based Validation for Signatures and Responses</vt:lpstr>
      <vt:lpstr>Locked Forms Once Submitted</vt:lpstr>
      <vt:lpstr>Auditable Version History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Kimberly Riley</dc:creator>
  <cp:lastModifiedBy>Presto, Marcy</cp:lastModifiedBy>
  <cp:revision>2</cp:revision>
  <cp:lastPrinted>2024-04-22T18:45:17Z</cp:lastPrinted>
  <dcterms:created xsi:type="dcterms:W3CDTF">2024-04-09T12:57:50Z</dcterms:created>
  <dcterms:modified xsi:type="dcterms:W3CDTF">2024-04-22T19:12:37Z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0x0101007AF87270891B9545811746AE0556E0AF</vt:lpwstr>
  </property>
  <property fmtid="{D5CDD505-2E9C-101B-9397-08002B2CF9AE}" pid="3" name="MediaServiceImageTags">
    <vt:lpwstr/>
  </property>
</Properties>
</file>