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83" r:id="rId4"/>
    <p:sldId id="284" r:id="rId5"/>
    <p:sldId id="273" r:id="rId6"/>
    <p:sldId id="275" r:id="rId7"/>
    <p:sldId id="286" r:id="rId8"/>
    <p:sldId id="290" r:id="rId9"/>
    <p:sldId id="291" r:id="rId10"/>
    <p:sldId id="269" r:id="rId11"/>
    <p:sldId id="288" r:id="rId12"/>
    <p:sldId id="266" r:id="rId13"/>
    <p:sldId id="289" r:id="rId14"/>
    <p:sldId id="287" r:id="rId15"/>
    <p:sldId id="260" r:id="rId16"/>
    <p:sldId id="262" r:id="rId17"/>
    <p:sldId id="263" r:id="rId18"/>
    <p:sldId id="258" r:id="rId1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52749" autoAdjust="0"/>
  </p:normalViewPr>
  <p:slideViewPr>
    <p:cSldViewPr>
      <p:cViewPr varScale="1">
        <p:scale>
          <a:sx n="56" d="100"/>
          <a:sy n="56" d="100"/>
        </p:scale>
        <p:origin x="2218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108" y="-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9DA71BA-F1CD-4CF3-8357-D49DA39886AE}" type="datetimeFigureOut">
              <a:rPr lang="en-US"/>
              <a:pPr>
                <a:defRPr/>
              </a:pPr>
              <a:t>4/19/2016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341E9FB-3015-4F58-8031-B61B57DFB7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7738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19200" y="457200"/>
            <a:ext cx="4775200" cy="35814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533400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" name="Notes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742D7-0033-4AA3-B273-6E42A5A03357}" type="datetimeFigureOut">
              <a:rPr lang="en-US"/>
              <a:pPr>
                <a:defRPr/>
              </a:pPr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BD8EE-280E-4615-B2E1-99274D69C8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412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858373-D99E-42FE-9FEF-4129F7C66C8F}" type="datetimeFigureOut">
              <a:rPr lang="en-US"/>
              <a:pPr>
                <a:defRPr/>
              </a:pPr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332312-E654-46BC-9A0B-E569C3F2B8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69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DC6EF3-ACAB-420A-AD23-C88DA9FCECE6}" type="datetimeFigureOut">
              <a:rPr lang="en-US"/>
              <a:pPr>
                <a:defRPr/>
              </a:pPr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F4F16-1FC8-4C03-89D4-48776F0A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310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01913-AC8F-4F7C-9D43-E2203EC667CD}" type="datetimeFigureOut">
              <a:rPr lang="en-US"/>
              <a:pPr>
                <a:defRPr/>
              </a:pPr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A5612-1626-4A9D-A22E-0DF7CF09BE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916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843A0-ED8D-4D0B-BF0D-03E2DB4D2E89}" type="datetimeFigureOut">
              <a:rPr lang="en-US"/>
              <a:pPr>
                <a:defRPr/>
              </a:pPr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7BDB4-4EF6-4660-B68D-23DF0FF5FB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374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47330-F94B-4FD3-BBA5-D0512DDAED63}" type="datetimeFigureOut">
              <a:rPr lang="en-US"/>
              <a:pPr>
                <a:defRPr/>
              </a:pPr>
              <a:t>4/19/2016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9B2E7-B504-4BDA-9189-7565E50C9C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70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117E6A-5641-4AA6-B996-6FAACF55116E}" type="datetimeFigureOut">
              <a:rPr lang="en-US"/>
              <a:pPr>
                <a:defRPr/>
              </a:pPr>
              <a:t>4/19/2016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8724B-CC45-4B4A-A53E-243C566F13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760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86BA4-FAE1-4782-A570-DC289E0D66C8}" type="datetimeFigureOut">
              <a:rPr lang="en-US"/>
              <a:pPr>
                <a:defRPr/>
              </a:pPr>
              <a:t>4/19/2016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1374A2-F3D5-4FD1-B491-F4755B958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090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4B44E-6188-4963-9ABA-66279B42BEDB}" type="datetimeFigureOut">
              <a:rPr lang="en-US"/>
              <a:pPr>
                <a:defRPr/>
              </a:pPr>
              <a:t>4/19/2016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607F51-E53B-48F1-AF43-84579E92F0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229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6FB36F-9589-4666-AA2F-C3C52214DCFE}" type="datetimeFigureOut">
              <a:rPr lang="en-US"/>
              <a:pPr>
                <a:defRPr/>
              </a:pPr>
              <a:t>4/19/2016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B65A5-B723-48C4-99BF-5F14A7846E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08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8A83D-0F5F-4890-B4FE-11FF3CB07751}" type="datetimeFigureOut">
              <a:rPr lang="en-US"/>
              <a:pPr>
                <a:defRPr/>
              </a:pPr>
              <a:t>4/19/2016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25EB3-3A6D-44BF-BD61-99E8946E5D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255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B562544-E0B0-47BD-BD6D-43D11984B60D}" type="datetimeFigureOut">
              <a:rPr lang="en-US"/>
              <a:pPr>
                <a:defRPr/>
              </a:pPr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E5CFBA8-A1F5-4FD6-BB42-87322114A5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114300" y="1371600"/>
            <a:ext cx="8915400" cy="2362200"/>
          </a:xfrm>
        </p:spPr>
        <p:txBody>
          <a:bodyPr/>
          <a:lstStyle/>
          <a:p>
            <a:pPr eaLnBrk="1" hangingPunct="1"/>
            <a:r>
              <a:rPr lang="en-US" altLang="en-US" b="1" dirty="0" smtClean="0"/>
              <a:t>Proposed Rulemaking</a:t>
            </a:r>
            <a:br>
              <a:rPr lang="en-US" altLang="en-US" b="1" dirty="0" smtClean="0"/>
            </a:br>
            <a:r>
              <a:rPr lang="en-US" altLang="en-US" b="1" dirty="0" smtClean="0"/>
              <a:t>Chapter 109 (Safe Drinking Water)</a:t>
            </a:r>
            <a:br>
              <a:rPr lang="en-US" altLang="en-US" b="1" dirty="0" smtClean="0"/>
            </a:br>
            <a:r>
              <a:rPr lang="en-US" altLang="en-US" b="1" dirty="0" smtClean="0"/>
              <a:t>Disinfection Requirements Rule </a:t>
            </a:r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419100" y="4061336"/>
            <a:ext cx="8305800" cy="1501264"/>
          </a:xfrm>
        </p:spPr>
        <p:txBody>
          <a:bodyPr/>
          <a:lstStyle/>
          <a:p>
            <a:pPr eaLnBrk="1" hangingPunct="1"/>
            <a:r>
              <a:rPr lang="en-US" altLang="en-US" sz="3600" b="1" dirty="0" smtClean="0">
                <a:solidFill>
                  <a:schemeClr val="tx1"/>
                </a:solidFill>
              </a:rPr>
              <a:t>Citizens Advisory Council Meeting</a:t>
            </a:r>
          </a:p>
          <a:p>
            <a:pPr eaLnBrk="1" hangingPunct="1"/>
            <a:r>
              <a:rPr lang="en-US" altLang="en-US" sz="3600" b="1" dirty="0" smtClean="0">
                <a:solidFill>
                  <a:schemeClr val="tx1"/>
                </a:solidFill>
              </a:rPr>
              <a:t>April 19, 2016</a:t>
            </a:r>
            <a:endParaRPr lang="en-US" altLang="en-US" dirty="0" smtClean="0">
              <a:solidFill>
                <a:schemeClr val="tx1"/>
              </a:solidFill>
            </a:endParaRPr>
          </a:p>
        </p:txBody>
      </p:sp>
      <p:pic>
        <p:nvPicPr>
          <p:cNvPr id="205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75"/>
            <a:ext cx="9144000" cy="119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257800" y="5943600"/>
            <a:ext cx="3429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John Quigley, Secretary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09600" y="5943600"/>
            <a:ext cx="2819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Tom Wolf, Governor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288925" y="1219199"/>
            <a:ext cx="8229600" cy="4904581"/>
          </a:xfrm>
        </p:spPr>
        <p:txBody>
          <a:bodyPr/>
          <a:lstStyle/>
          <a:p>
            <a:pPr marL="0" indent="0" eaLnBrk="1" hangingPunct="1">
              <a:spcBef>
                <a:spcPts val="1800"/>
              </a:spcBef>
              <a:buNone/>
              <a:defRPr/>
            </a:pPr>
            <a:r>
              <a:rPr lang="en-US" altLang="en-US" sz="3000" dirty="0" smtClean="0"/>
              <a:t>Increases the minimum disinfectant residual in the distribution system from 0.02 mg/L to 0.2 mg/L to: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  <a:defRPr/>
            </a:pPr>
            <a:r>
              <a:rPr lang="en-US" altLang="en-US" sz="2800" dirty="0"/>
              <a:t>Ensure adequately disinfected water is delivered to all customers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  <a:defRPr/>
            </a:pPr>
            <a:r>
              <a:rPr lang="en-US" altLang="en-US" sz="2800" dirty="0"/>
              <a:t>Establish a comprehensive treatment technique that will drive the need for better </a:t>
            </a:r>
            <a:r>
              <a:rPr lang="en-US" altLang="en-US" sz="2800" dirty="0" smtClean="0"/>
              <a:t>operations </a:t>
            </a:r>
            <a:r>
              <a:rPr lang="en-US" altLang="en-US" sz="2800" dirty="0"/>
              <a:t>which will improve overall water quality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  <a:defRPr/>
            </a:pPr>
            <a:r>
              <a:rPr lang="en-US" altLang="en-US" sz="2800" dirty="0"/>
              <a:t>Make PA consistent with existing industry standards  </a:t>
            </a:r>
          </a:p>
          <a:p>
            <a:pPr eaLnBrk="1" hangingPunct="1">
              <a:spcBef>
                <a:spcPts val="1200"/>
              </a:spcBef>
              <a:buFont typeface="Arial" charset="0"/>
              <a:buChar char="•"/>
              <a:defRPr/>
            </a:pPr>
            <a:r>
              <a:rPr lang="en-US" altLang="en-US" sz="2800" dirty="0"/>
              <a:t>Make PA consistent with other states</a:t>
            </a:r>
          </a:p>
          <a:p>
            <a:pPr eaLnBrk="1" hangingPunct="1">
              <a:spcBef>
                <a:spcPts val="1800"/>
              </a:spcBef>
              <a:buFont typeface="Arial" charset="0"/>
              <a:buChar char="•"/>
              <a:defRPr/>
            </a:pPr>
            <a:endParaRPr lang="en-US" altLang="en-US" sz="3000" dirty="0" smtClean="0"/>
          </a:p>
        </p:txBody>
      </p:sp>
      <p:grpSp>
        <p:nvGrpSpPr>
          <p:cNvPr id="16387" name="Group 1"/>
          <p:cNvGrpSpPr>
            <a:grpSpLocks/>
          </p:cNvGrpSpPr>
          <p:nvPr/>
        </p:nvGrpSpPr>
        <p:grpSpPr bwMode="auto">
          <a:xfrm>
            <a:off x="288925" y="355600"/>
            <a:ext cx="8382000" cy="660400"/>
            <a:chOff x="288977" y="355144"/>
            <a:chExt cx="8382000" cy="661312"/>
          </a:xfrm>
        </p:grpSpPr>
        <p:pic>
          <p:nvPicPr>
            <p:cNvPr id="16389" name="Picture 5" descr="Aging 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77" y="355144"/>
              <a:ext cx="8382000" cy="66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390" name="Rectangle 2"/>
            <p:cNvSpPr txBox="1">
              <a:spLocks noChangeArrowheads="1"/>
            </p:cNvSpPr>
            <p:nvPr/>
          </p:nvSpPr>
          <p:spPr bwMode="auto">
            <a:xfrm>
              <a:off x="762000" y="384641"/>
              <a:ext cx="78486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4000" dirty="0" smtClean="0">
                  <a:solidFill>
                    <a:schemeClr val="bg1"/>
                  </a:solidFill>
                </a:rPr>
                <a:t>Significant </a:t>
              </a:r>
              <a:r>
                <a:rPr lang="en-US" altLang="en-US" sz="4000" dirty="0">
                  <a:solidFill>
                    <a:schemeClr val="bg1"/>
                  </a:solidFill>
                </a:rPr>
                <a:t>Provisions</a:t>
              </a:r>
            </a:p>
          </p:txBody>
        </p:sp>
      </p:grpSp>
      <p:pic>
        <p:nvPicPr>
          <p:cNvPr id="16388" name="Picture 7" descr="DEP-rg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846763"/>
            <a:ext cx="2624138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8671210" y="64008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290434" y="1142999"/>
            <a:ext cx="8229600" cy="4876801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altLang="en-US" sz="3000" dirty="0" smtClean="0"/>
              <a:t>Why is the proposed limit of 0.2 mg/L significant?</a:t>
            </a:r>
          </a:p>
          <a:p>
            <a:pPr eaLnBrk="1" hangingPunct="1">
              <a:spcBef>
                <a:spcPts val="2400"/>
              </a:spcBef>
              <a:buFont typeface="Arial" charset="0"/>
              <a:buChar char="•"/>
              <a:defRPr/>
            </a:pPr>
            <a:r>
              <a:rPr lang="en-US" altLang="en-US" sz="3000" dirty="0" smtClean="0"/>
              <a:t>Scientific studies and data support the fact that residuals of 0.2 mg/L are effective at inactivating </a:t>
            </a:r>
            <a:r>
              <a:rPr lang="en-US" altLang="en-US" sz="3000" i="1" dirty="0" smtClean="0"/>
              <a:t>E. coli </a:t>
            </a:r>
            <a:r>
              <a:rPr lang="en-US" altLang="en-US" sz="3000" dirty="0" smtClean="0"/>
              <a:t>and other pathogens.</a:t>
            </a:r>
          </a:p>
          <a:p>
            <a:pPr eaLnBrk="1" hangingPunct="1">
              <a:spcBef>
                <a:spcPts val="2400"/>
              </a:spcBef>
              <a:buFont typeface="Arial" charset="0"/>
              <a:buChar char="•"/>
              <a:defRPr/>
            </a:pPr>
            <a:r>
              <a:rPr lang="en-US" altLang="en-US" sz="3000" dirty="0" smtClean="0"/>
              <a:t>Due to analytical method limitations and interferences from organic and inorganic contaminants, when disinfectant residuals are       &lt; 0.2 mg/L, there may be little to no active disinfectant actually present.</a:t>
            </a:r>
          </a:p>
        </p:txBody>
      </p:sp>
      <p:grpSp>
        <p:nvGrpSpPr>
          <p:cNvPr id="16387" name="Group 1"/>
          <p:cNvGrpSpPr>
            <a:grpSpLocks/>
          </p:cNvGrpSpPr>
          <p:nvPr/>
        </p:nvGrpSpPr>
        <p:grpSpPr bwMode="auto">
          <a:xfrm>
            <a:off x="288925" y="355600"/>
            <a:ext cx="8382000" cy="660400"/>
            <a:chOff x="288977" y="355144"/>
            <a:chExt cx="8382000" cy="661312"/>
          </a:xfrm>
        </p:grpSpPr>
        <p:pic>
          <p:nvPicPr>
            <p:cNvPr id="16389" name="Picture 5" descr="Aging 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77" y="355144"/>
              <a:ext cx="8382000" cy="66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390" name="Rectangle 2"/>
            <p:cNvSpPr txBox="1">
              <a:spLocks noChangeArrowheads="1"/>
            </p:cNvSpPr>
            <p:nvPr/>
          </p:nvSpPr>
          <p:spPr bwMode="auto">
            <a:xfrm>
              <a:off x="762000" y="384641"/>
              <a:ext cx="78486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4000" dirty="0" smtClean="0">
                  <a:solidFill>
                    <a:schemeClr val="bg1"/>
                  </a:solidFill>
                </a:rPr>
                <a:t>Significant </a:t>
              </a:r>
              <a:r>
                <a:rPr lang="en-US" altLang="en-US" sz="4000" dirty="0">
                  <a:solidFill>
                    <a:schemeClr val="bg1"/>
                  </a:solidFill>
                </a:rPr>
                <a:t>Provisions</a:t>
              </a:r>
            </a:p>
          </p:txBody>
        </p:sp>
      </p:grpSp>
      <p:pic>
        <p:nvPicPr>
          <p:cNvPr id="16388" name="Picture 7" descr="DEP-rg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846763"/>
            <a:ext cx="2624138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8670925" y="64008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8010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490538" y="1219200"/>
            <a:ext cx="8229600" cy="4903788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 smtClean="0"/>
              <a:t>At least 23 other states have more stringent distribution system disinfectant residual requirements, including several nearby states such as West Virginia, Delaware and Ohio.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</p:txBody>
      </p:sp>
      <p:grpSp>
        <p:nvGrpSpPr>
          <p:cNvPr id="20483" name="Group 1"/>
          <p:cNvGrpSpPr>
            <a:grpSpLocks/>
          </p:cNvGrpSpPr>
          <p:nvPr/>
        </p:nvGrpSpPr>
        <p:grpSpPr bwMode="auto">
          <a:xfrm>
            <a:off x="288925" y="355600"/>
            <a:ext cx="8382000" cy="660400"/>
            <a:chOff x="288977" y="355144"/>
            <a:chExt cx="8382000" cy="661312"/>
          </a:xfrm>
        </p:grpSpPr>
        <p:pic>
          <p:nvPicPr>
            <p:cNvPr id="20485" name="Picture 5" descr="Aging 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77" y="355144"/>
              <a:ext cx="8382000" cy="66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486" name="Rectangle 2"/>
            <p:cNvSpPr txBox="1">
              <a:spLocks noChangeArrowheads="1"/>
            </p:cNvSpPr>
            <p:nvPr/>
          </p:nvSpPr>
          <p:spPr bwMode="auto">
            <a:xfrm>
              <a:off x="381052" y="384641"/>
              <a:ext cx="822954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3600">
                  <a:solidFill>
                    <a:schemeClr val="bg1"/>
                  </a:solidFill>
                </a:rPr>
                <a:t>Comparison to Other States</a:t>
              </a:r>
            </a:p>
          </p:txBody>
        </p:sp>
      </p:grpSp>
      <p:pic>
        <p:nvPicPr>
          <p:cNvPr id="20484" name="Picture 7" descr="DEP-rg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846763"/>
            <a:ext cx="2624138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8606373" y="64008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3" name="Group 1"/>
          <p:cNvGrpSpPr>
            <a:grpSpLocks/>
          </p:cNvGrpSpPr>
          <p:nvPr/>
        </p:nvGrpSpPr>
        <p:grpSpPr bwMode="auto">
          <a:xfrm>
            <a:off x="288925" y="355600"/>
            <a:ext cx="8382000" cy="660400"/>
            <a:chOff x="288977" y="355144"/>
            <a:chExt cx="8382000" cy="661312"/>
          </a:xfrm>
        </p:grpSpPr>
        <p:pic>
          <p:nvPicPr>
            <p:cNvPr id="20485" name="Picture 5" descr="Aging 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77" y="355144"/>
              <a:ext cx="8382000" cy="66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486" name="Rectangle 2"/>
            <p:cNvSpPr txBox="1">
              <a:spLocks noChangeArrowheads="1"/>
            </p:cNvSpPr>
            <p:nvPr/>
          </p:nvSpPr>
          <p:spPr bwMode="auto">
            <a:xfrm>
              <a:off x="381052" y="384641"/>
              <a:ext cx="822954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3600">
                  <a:solidFill>
                    <a:schemeClr val="bg1"/>
                  </a:solidFill>
                </a:rPr>
                <a:t>Comparison to Other States</a:t>
              </a:r>
            </a:p>
          </p:txBody>
        </p:sp>
      </p:grpSp>
      <p:pic>
        <p:nvPicPr>
          <p:cNvPr id="20484" name="Picture 7" descr="DEP-rg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846763"/>
            <a:ext cx="2624138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8606373" y="64008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13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7934725"/>
              </p:ext>
            </p:extLst>
          </p:nvPr>
        </p:nvGraphicFramePr>
        <p:xfrm>
          <a:off x="179935" y="1083828"/>
          <a:ext cx="8635791" cy="47629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94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69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19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94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94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359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230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7947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7432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State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Minimum Residual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State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Minimum Residual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State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Minimum Residual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State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Minimum Residual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2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Alabama* 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0.2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(F)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0.5 (T) 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Indiana 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0.2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(F)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0.5 (T) 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Missouri 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0.2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(T)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Oklahoma 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0.2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(F)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1.0 (T)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32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Colorado* 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0.2 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Iowa 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0.3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(F)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1.5 (T)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Nebraska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SW-0.2 (F)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GW-0.1</a:t>
                      </a:r>
                      <a:r>
                        <a:rPr lang="en-US" sz="1600" baseline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(F)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Tennessee* 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0.2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(F) 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52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Delaware </a:t>
                      </a:r>
                      <a:endParaRPr lang="en-US" sz="14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0.3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(F) 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Kansas* </a:t>
                      </a:r>
                      <a:endParaRPr lang="en-US" sz="14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0.2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(F)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1.0 (T) 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Nevada 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0.05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Texas* </a:t>
                      </a:r>
                      <a:endParaRPr lang="en-US" sz="14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0.2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(F)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0.5 (T)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52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Florida* </a:t>
                      </a:r>
                      <a:endParaRPr lang="en-US" sz="14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0.2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(F)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0.6 (T) 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Kentucky* </a:t>
                      </a:r>
                      <a:endParaRPr lang="en-US" sz="14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0.2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(F)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0.5 (T) 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New Jersey* 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0.05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Vermont 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0.1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(F) 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52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Georgia </a:t>
                      </a:r>
                      <a:endParaRPr lang="en-US" sz="14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0.2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(F) 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Louisiana* 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0.5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North Carolina* 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0.2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(F)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1.0 (T) 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West Virginia* 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0.2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(T) 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52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Illinois* 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0.2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(F)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0.5 (T) 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Minnesota 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0.1 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Ohio* 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0.2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(F)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1.0 (T )</a:t>
                      </a:r>
                      <a:endParaRPr lang="en-US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752600" y="6053994"/>
            <a:ext cx="37496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 States with mandatory disinfection</a:t>
            </a:r>
          </a:p>
        </p:txBody>
      </p:sp>
    </p:spTree>
    <p:extLst>
      <p:ext uri="{BB962C8B-B14F-4D97-AF65-F5344CB8AC3E}">
        <p14:creationId xmlns:p14="http://schemas.microsoft.com/office/powerpoint/2010/main" val="7645363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441325" y="1142999"/>
            <a:ext cx="8229600" cy="4980781"/>
          </a:xfrm>
        </p:spPr>
        <p:txBody>
          <a:bodyPr/>
          <a:lstStyle/>
          <a:p>
            <a:pPr eaLnBrk="1" hangingPunct="1">
              <a:spcBef>
                <a:spcPts val="0"/>
              </a:spcBef>
              <a:buFont typeface="Arial" charset="0"/>
              <a:buChar char="•"/>
              <a:defRPr/>
            </a:pPr>
            <a:r>
              <a:rPr lang="en-US" altLang="en-US" sz="2800" dirty="0" smtClean="0"/>
              <a:t>Requires at least weekly </a:t>
            </a:r>
            <a:r>
              <a:rPr lang="en-US" altLang="en-US" sz="2800" dirty="0"/>
              <a:t>monitoring </a:t>
            </a:r>
            <a:r>
              <a:rPr lang="en-US" altLang="en-US" sz="2800" dirty="0" smtClean="0"/>
              <a:t>at RTCR sites as </a:t>
            </a:r>
            <a:r>
              <a:rPr lang="en-US" altLang="en-US" sz="2800" dirty="0"/>
              <a:t>per a sample siting </a:t>
            </a:r>
            <a:r>
              <a:rPr lang="en-US" altLang="en-US" sz="2800" dirty="0" smtClean="0"/>
              <a:t>plan.</a:t>
            </a:r>
          </a:p>
          <a:p>
            <a:pPr eaLnBrk="1" hangingPunct="1">
              <a:spcBef>
                <a:spcPts val="1800"/>
              </a:spcBef>
              <a:buFont typeface="Arial" charset="0"/>
              <a:buChar char="•"/>
              <a:defRPr/>
            </a:pPr>
            <a:r>
              <a:rPr lang="en-US" altLang="en-US" sz="2800" dirty="0"/>
              <a:t>S</a:t>
            </a:r>
            <a:r>
              <a:rPr lang="en-US" altLang="en-US" sz="2800" dirty="0" smtClean="0"/>
              <a:t>ets the standard at no more than one sample (for small systems) or no more than 5% of the samples (for med and large systems) out of compliance for 2 consecutive months.  </a:t>
            </a:r>
          </a:p>
          <a:p>
            <a:pPr eaLnBrk="1" hangingPunct="1">
              <a:spcBef>
                <a:spcPts val="1800"/>
              </a:spcBef>
              <a:buFont typeface="Arial" charset="0"/>
              <a:buChar char="•"/>
              <a:defRPr/>
            </a:pPr>
            <a:r>
              <a:rPr lang="en-US" altLang="en-US" sz="2800" dirty="0"/>
              <a:t>Clarifies the disinfectant residual </a:t>
            </a:r>
            <a:r>
              <a:rPr lang="en-US" altLang="en-US" sz="2800" dirty="0" smtClean="0"/>
              <a:t>at </a:t>
            </a:r>
            <a:r>
              <a:rPr lang="en-US" altLang="en-US" sz="2800" dirty="0"/>
              <a:t>the entry point by adding a zero to the minimum level = </a:t>
            </a:r>
            <a:r>
              <a:rPr lang="en-US" altLang="en-US" sz="2800" dirty="0" smtClean="0"/>
              <a:t>0.20 </a:t>
            </a:r>
            <a:r>
              <a:rPr lang="en-US" altLang="en-US" sz="2800" dirty="0"/>
              <a:t>mg/L.</a:t>
            </a:r>
          </a:p>
          <a:p>
            <a:pPr eaLnBrk="1" hangingPunct="1">
              <a:spcBef>
                <a:spcPts val="1800"/>
              </a:spcBef>
              <a:buFont typeface="Arial" charset="0"/>
              <a:buChar char="•"/>
              <a:defRPr/>
            </a:pPr>
            <a:r>
              <a:rPr lang="en-US" altLang="en-US" sz="2800" dirty="0"/>
              <a:t>Requires water systems to monitor, calculate and report log inactivation</a:t>
            </a:r>
            <a:r>
              <a:rPr lang="en-US" altLang="en-US" sz="2800" dirty="0" smtClean="0"/>
              <a:t>.</a:t>
            </a:r>
            <a:endParaRPr lang="en-US" altLang="en-US" sz="2800" dirty="0"/>
          </a:p>
        </p:txBody>
      </p:sp>
      <p:grpSp>
        <p:nvGrpSpPr>
          <p:cNvPr id="16387" name="Group 1"/>
          <p:cNvGrpSpPr>
            <a:grpSpLocks/>
          </p:cNvGrpSpPr>
          <p:nvPr/>
        </p:nvGrpSpPr>
        <p:grpSpPr bwMode="auto">
          <a:xfrm>
            <a:off x="288925" y="355600"/>
            <a:ext cx="8382000" cy="660400"/>
            <a:chOff x="288977" y="355144"/>
            <a:chExt cx="8382000" cy="661312"/>
          </a:xfrm>
        </p:grpSpPr>
        <p:pic>
          <p:nvPicPr>
            <p:cNvPr id="16389" name="Picture 5" descr="Aging 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77" y="355144"/>
              <a:ext cx="8382000" cy="66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390" name="Rectangle 2"/>
            <p:cNvSpPr txBox="1">
              <a:spLocks noChangeArrowheads="1"/>
            </p:cNvSpPr>
            <p:nvPr/>
          </p:nvSpPr>
          <p:spPr bwMode="auto">
            <a:xfrm>
              <a:off x="762000" y="384641"/>
              <a:ext cx="78486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4000" dirty="0" smtClean="0">
                  <a:solidFill>
                    <a:schemeClr val="bg1"/>
                  </a:solidFill>
                </a:rPr>
                <a:t>Other Significant </a:t>
              </a:r>
              <a:r>
                <a:rPr lang="en-US" altLang="en-US" sz="4000" dirty="0">
                  <a:solidFill>
                    <a:schemeClr val="bg1"/>
                  </a:solidFill>
                </a:rPr>
                <a:t>Provisions</a:t>
              </a:r>
            </a:p>
          </p:txBody>
        </p:sp>
      </p:grpSp>
      <p:pic>
        <p:nvPicPr>
          <p:cNvPr id="16388" name="Picture 7" descr="DEP-rg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846763"/>
            <a:ext cx="2624138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8610548" y="64008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5384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267200"/>
          </a:xfrm>
        </p:spPr>
        <p:txBody>
          <a:bodyPr/>
          <a:lstStyle/>
          <a:p>
            <a:pPr eaLnBrk="1" hangingPunct="1"/>
            <a:r>
              <a:rPr lang="en-US" altLang="en-US" sz="3000" dirty="0" smtClean="0"/>
              <a:t>Disinfectant residual requirements in the distribution system apply to all 1,982 community water systems, and 822 </a:t>
            </a:r>
            <a:r>
              <a:rPr lang="en-US" altLang="en-US" sz="3000" dirty="0" err="1" smtClean="0"/>
              <a:t>noncommunity</a:t>
            </a:r>
            <a:r>
              <a:rPr lang="en-US" altLang="en-US" sz="3000" dirty="0" smtClean="0"/>
              <a:t> water systems that have installed disinfection for a total of 2,804 water systems.</a:t>
            </a:r>
          </a:p>
          <a:p>
            <a:pPr eaLnBrk="1" hangingPunct="1">
              <a:spcBef>
                <a:spcPts val="1800"/>
              </a:spcBef>
            </a:pPr>
            <a:r>
              <a:rPr lang="en-US" altLang="en-US" sz="3000" dirty="0" smtClean="0"/>
              <a:t>The CT/log inactivation monitoring and reporting requirements apply to all 353 filter plants which are operated by 319 water systems.</a:t>
            </a:r>
          </a:p>
        </p:txBody>
      </p:sp>
      <p:grpSp>
        <p:nvGrpSpPr>
          <p:cNvPr id="19459" name="Group 1"/>
          <p:cNvGrpSpPr>
            <a:grpSpLocks/>
          </p:cNvGrpSpPr>
          <p:nvPr/>
        </p:nvGrpSpPr>
        <p:grpSpPr bwMode="auto">
          <a:xfrm>
            <a:off x="288925" y="355600"/>
            <a:ext cx="8382000" cy="660400"/>
            <a:chOff x="288977" y="355144"/>
            <a:chExt cx="8382000" cy="661312"/>
          </a:xfrm>
        </p:grpSpPr>
        <p:pic>
          <p:nvPicPr>
            <p:cNvPr id="19461" name="Picture 5" descr="Aging 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77" y="355144"/>
              <a:ext cx="8382000" cy="66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62" name="Rectangle 2"/>
            <p:cNvSpPr txBox="1">
              <a:spLocks noChangeArrowheads="1"/>
            </p:cNvSpPr>
            <p:nvPr/>
          </p:nvSpPr>
          <p:spPr bwMode="auto">
            <a:xfrm>
              <a:off x="762000" y="384641"/>
              <a:ext cx="78486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4000" dirty="0" smtClean="0">
                  <a:solidFill>
                    <a:schemeClr val="bg1"/>
                  </a:solidFill>
                </a:rPr>
                <a:t>Applicability</a:t>
              </a:r>
              <a:endParaRPr lang="en-US" altLang="en-US" sz="4000" dirty="0">
                <a:solidFill>
                  <a:schemeClr val="bg1"/>
                </a:solidFill>
              </a:endParaRPr>
            </a:p>
          </p:txBody>
        </p:sp>
      </p:grpSp>
      <p:pic>
        <p:nvPicPr>
          <p:cNvPr id="19460" name="Picture 7" descr="DEP-rg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846763"/>
            <a:ext cx="2624138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8626204" y="64008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15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1"/>
          </p:nvPr>
        </p:nvSpPr>
        <p:spPr>
          <a:xfrm>
            <a:off x="423973" y="1143000"/>
            <a:ext cx="8229600" cy="48768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CT/Log Inactivation </a:t>
            </a:r>
            <a:r>
              <a:rPr lang="en-US" altLang="en-US" dirty="0"/>
              <a:t>M</a:t>
            </a:r>
            <a:r>
              <a:rPr lang="en-US" altLang="en-US" dirty="0" smtClean="0"/>
              <a:t>onitoring at EP:</a:t>
            </a:r>
          </a:p>
          <a:p>
            <a:pPr lvl="1" eaLnBrk="1" hangingPunct="1">
              <a:spcBef>
                <a:spcPts val="1200"/>
              </a:spcBef>
            </a:pPr>
            <a:r>
              <a:rPr lang="en-US" altLang="en-US" sz="2400" dirty="0" smtClean="0"/>
              <a:t>Cost to upgrade to electronic recording devices @ $1,500 for 25% of systems using strip chart recorders (29 systems)</a:t>
            </a:r>
          </a:p>
          <a:p>
            <a:pPr lvl="1" eaLnBrk="1" hangingPunct="1">
              <a:spcBef>
                <a:spcPts val="1200"/>
              </a:spcBef>
            </a:pPr>
            <a:r>
              <a:rPr lang="en-US" altLang="en-US" sz="2400" dirty="0" smtClean="0"/>
              <a:t>29 x $1,500 = $43,500</a:t>
            </a:r>
          </a:p>
          <a:p>
            <a:pPr eaLnBrk="1" hangingPunct="1">
              <a:spcBef>
                <a:spcPts val="1800"/>
              </a:spcBef>
            </a:pPr>
            <a:r>
              <a:rPr lang="en-US" altLang="en-US" dirty="0" smtClean="0"/>
              <a:t>Disinfectant Residuals in Distribution System:</a:t>
            </a:r>
          </a:p>
          <a:p>
            <a:pPr lvl="1" eaLnBrk="1" hangingPunct="1">
              <a:spcBef>
                <a:spcPts val="1200"/>
              </a:spcBef>
            </a:pPr>
            <a:r>
              <a:rPr lang="en-US" altLang="en-US" sz="2400" dirty="0" smtClean="0"/>
              <a:t>Costs for automatic flushers ~ $2,000</a:t>
            </a:r>
          </a:p>
          <a:p>
            <a:pPr lvl="1" eaLnBrk="1" hangingPunct="1">
              <a:spcBef>
                <a:spcPts val="1200"/>
              </a:spcBef>
            </a:pPr>
            <a:r>
              <a:rPr lang="en-US" altLang="en-US" sz="2400" dirty="0" smtClean="0"/>
              <a:t>Costs for booster chlorination stations ~ $200,000 - $250,000</a:t>
            </a:r>
          </a:p>
          <a:p>
            <a:pPr lvl="1" eaLnBrk="1" hangingPunct="1">
              <a:spcBef>
                <a:spcPts val="1200"/>
              </a:spcBef>
            </a:pPr>
            <a:r>
              <a:rPr lang="en-US" altLang="en-US" sz="2400" dirty="0" smtClean="0"/>
              <a:t>Total estimated capital costs for 20% of large systems (6) = $780,000</a:t>
            </a:r>
          </a:p>
        </p:txBody>
      </p:sp>
      <p:grpSp>
        <p:nvGrpSpPr>
          <p:cNvPr id="22531" name="Group 1"/>
          <p:cNvGrpSpPr>
            <a:grpSpLocks/>
          </p:cNvGrpSpPr>
          <p:nvPr/>
        </p:nvGrpSpPr>
        <p:grpSpPr bwMode="auto">
          <a:xfrm>
            <a:off x="288925" y="355600"/>
            <a:ext cx="8382000" cy="660400"/>
            <a:chOff x="288977" y="355144"/>
            <a:chExt cx="8382000" cy="661312"/>
          </a:xfrm>
        </p:grpSpPr>
        <p:pic>
          <p:nvPicPr>
            <p:cNvPr id="22533" name="Picture 5" descr="Aging 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77" y="355144"/>
              <a:ext cx="8382000" cy="66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34" name="Rectangle 2"/>
            <p:cNvSpPr txBox="1">
              <a:spLocks noChangeArrowheads="1"/>
            </p:cNvSpPr>
            <p:nvPr/>
          </p:nvSpPr>
          <p:spPr bwMode="auto">
            <a:xfrm>
              <a:off x="762000" y="384641"/>
              <a:ext cx="78486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4000" dirty="0" smtClean="0">
                  <a:solidFill>
                    <a:schemeClr val="bg1"/>
                  </a:solidFill>
                </a:rPr>
                <a:t>Estimated Costs</a:t>
              </a:r>
              <a:endParaRPr lang="en-US" altLang="en-US" sz="4000" dirty="0">
                <a:solidFill>
                  <a:schemeClr val="bg1"/>
                </a:solidFill>
              </a:endParaRPr>
            </a:p>
          </p:txBody>
        </p:sp>
      </p:grpSp>
      <p:pic>
        <p:nvPicPr>
          <p:cNvPr id="22532" name="Picture 7" descr="DEP-rg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846763"/>
            <a:ext cx="2624138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8654224" y="64008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16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/>
          <p:cNvSpPr>
            <a:spLocks noGrp="1"/>
          </p:cNvSpPr>
          <p:nvPr>
            <p:ph idx="1"/>
          </p:nvPr>
        </p:nvSpPr>
        <p:spPr>
          <a:xfrm>
            <a:off x="365125" y="1143000"/>
            <a:ext cx="8229600" cy="4827588"/>
          </a:xfrm>
        </p:spPr>
        <p:txBody>
          <a:bodyPr/>
          <a:lstStyle/>
          <a:p>
            <a:pPr marL="347472" lvl="1" indent="-347472" eaLnBrk="1" hangingPunct="1">
              <a:buFont typeface="Arial" panose="020B0604020202020204" pitchFamily="34" charset="0"/>
              <a:buChar char="•"/>
              <a:defRPr/>
            </a:pPr>
            <a:r>
              <a:rPr lang="en-US" sz="3200" dirty="0" smtClean="0"/>
              <a:t>The EQB approved the proposal with a 60-day </a:t>
            </a:r>
            <a:r>
              <a:rPr lang="en-US" sz="3200" dirty="0"/>
              <a:t>public comment </a:t>
            </a:r>
            <a:r>
              <a:rPr lang="en-US" sz="3200" dirty="0" smtClean="0"/>
              <a:t>period that ends on April 19.</a:t>
            </a:r>
          </a:p>
          <a:p>
            <a:pPr marL="347472" lvl="1" indent="-347472" eaLnBrk="1" hangingPunct="1"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en-US" sz="3200" dirty="0" smtClean="0"/>
              <a:t>Three public hearings were held.</a:t>
            </a:r>
          </a:p>
          <a:p>
            <a:pPr marL="747522" lvl="2" indent="-347472" eaLnBrk="1" hangingPunct="1">
              <a:spcBef>
                <a:spcPts val="600"/>
              </a:spcBef>
              <a:defRPr/>
            </a:pPr>
            <a:r>
              <a:rPr lang="en-US" dirty="0" smtClean="0"/>
              <a:t>March 28 in Harrisburg</a:t>
            </a:r>
          </a:p>
          <a:p>
            <a:pPr marL="747522" lvl="2" indent="-347472" eaLnBrk="1" hangingPunct="1">
              <a:spcBef>
                <a:spcPts val="600"/>
              </a:spcBef>
              <a:defRPr/>
            </a:pPr>
            <a:r>
              <a:rPr lang="en-US" dirty="0" smtClean="0"/>
              <a:t>April 5 in Norristown</a:t>
            </a:r>
          </a:p>
          <a:p>
            <a:pPr marL="747522" lvl="2" indent="-347472" eaLnBrk="1" hangingPunct="1">
              <a:spcBef>
                <a:spcPts val="600"/>
              </a:spcBef>
              <a:defRPr/>
            </a:pPr>
            <a:r>
              <a:rPr lang="en-US" dirty="0" smtClean="0"/>
              <a:t>April 7 in Pittsburgh</a:t>
            </a:r>
          </a:p>
          <a:p>
            <a:pPr marL="347472" lvl="1" indent="-347472" eaLnBrk="1" hangingPunct="1"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en-US" sz="3200" dirty="0" smtClean="0"/>
              <a:t>Additional meetings were also held with the large water system stakeholders.</a:t>
            </a:r>
          </a:p>
        </p:txBody>
      </p:sp>
      <p:grpSp>
        <p:nvGrpSpPr>
          <p:cNvPr id="23555" name="Group 1"/>
          <p:cNvGrpSpPr>
            <a:grpSpLocks/>
          </p:cNvGrpSpPr>
          <p:nvPr/>
        </p:nvGrpSpPr>
        <p:grpSpPr bwMode="auto">
          <a:xfrm>
            <a:off x="288925" y="355600"/>
            <a:ext cx="8382000" cy="660400"/>
            <a:chOff x="288977" y="355144"/>
            <a:chExt cx="8382000" cy="661312"/>
          </a:xfrm>
        </p:grpSpPr>
        <p:pic>
          <p:nvPicPr>
            <p:cNvPr id="23557" name="Picture 5" descr="Aging 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77" y="355144"/>
              <a:ext cx="8382000" cy="66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558" name="Rectangle 2"/>
            <p:cNvSpPr txBox="1">
              <a:spLocks noChangeArrowheads="1"/>
            </p:cNvSpPr>
            <p:nvPr/>
          </p:nvSpPr>
          <p:spPr bwMode="auto">
            <a:xfrm>
              <a:off x="762000" y="384641"/>
              <a:ext cx="78486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4000" dirty="0" smtClean="0">
                  <a:solidFill>
                    <a:schemeClr val="bg1"/>
                  </a:solidFill>
                </a:rPr>
                <a:t>Schedule and Next Steps</a:t>
              </a:r>
              <a:endParaRPr lang="en-US" altLang="en-US" sz="4000" dirty="0">
                <a:solidFill>
                  <a:schemeClr val="bg1"/>
                </a:solidFill>
              </a:endParaRPr>
            </a:p>
          </p:txBody>
        </p:sp>
      </p:grpSp>
      <p:pic>
        <p:nvPicPr>
          <p:cNvPr id="23556" name="Picture 7" descr="DEP-rg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846763"/>
            <a:ext cx="2624138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8610548" y="640080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17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ctrTitle"/>
          </p:nvPr>
        </p:nvSpPr>
        <p:spPr>
          <a:xfrm>
            <a:off x="252412" y="1447801"/>
            <a:ext cx="8610600" cy="4226489"/>
          </a:xfrm>
        </p:spPr>
        <p:txBody>
          <a:bodyPr/>
          <a:lstStyle/>
          <a:p>
            <a:pPr marL="0" indent="0">
              <a:spcBef>
                <a:spcPts val="0"/>
              </a:spcBef>
            </a:pPr>
            <a:r>
              <a:rPr lang="en-US" sz="3600" b="1" dirty="0" smtClean="0"/>
              <a:t>Lisa Daniels, Director</a:t>
            </a:r>
            <a:r>
              <a:rPr lang="en-US" sz="3600" b="1" dirty="0"/>
              <a:t/>
            </a:r>
            <a:br>
              <a:rPr lang="en-US" sz="3600" b="1" dirty="0"/>
            </a:br>
            <a:r>
              <a:rPr lang="en-US" sz="3600" b="1" dirty="0" smtClean="0"/>
              <a:t>Bureau of Safe Drinking Water</a:t>
            </a:r>
            <a:r>
              <a:rPr lang="en-US" sz="1600" b="1" dirty="0" smtClean="0"/>
              <a:t/>
            </a:r>
            <a:br>
              <a:rPr lang="en-US" sz="1600" b="1" dirty="0" smtClean="0"/>
            </a:br>
            <a:r>
              <a:rPr lang="en-US" sz="1600" b="1" dirty="0" smtClean="0"/>
              <a:t/>
            </a:r>
            <a:br>
              <a:rPr lang="en-US" sz="1600" b="1" dirty="0" smtClean="0"/>
            </a:br>
            <a:r>
              <a:rPr lang="en-US" sz="1600" b="1" dirty="0"/>
              <a:t/>
            </a:r>
            <a:br>
              <a:rPr lang="en-US" sz="1600" b="1" dirty="0"/>
            </a:br>
            <a:r>
              <a:rPr lang="en-US" sz="3600" b="1" dirty="0" smtClean="0"/>
              <a:t>Dawn Hissner, Chief</a:t>
            </a:r>
            <a:br>
              <a:rPr lang="en-US" sz="3600" b="1" dirty="0" smtClean="0"/>
            </a:br>
            <a:r>
              <a:rPr lang="en-US" sz="3600" b="1" dirty="0" smtClean="0"/>
              <a:t>Operations, Monitoring &amp; Compliance</a:t>
            </a:r>
            <a:r>
              <a:rPr lang="en-US" sz="3600" b="1" dirty="0"/>
              <a:t/>
            </a:r>
            <a:br>
              <a:rPr lang="en-US" sz="3600" b="1" dirty="0"/>
            </a:br>
            <a:r>
              <a:rPr lang="en-US" sz="3600" b="1" dirty="0"/>
              <a:t>Bureau of Safe Drinking </a:t>
            </a:r>
            <a:r>
              <a:rPr lang="en-US" sz="3600" b="1" dirty="0" smtClean="0"/>
              <a:t>Water</a:t>
            </a:r>
            <a:endParaRPr lang="en-US" sz="3600" b="1" dirty="0"/>
          </a:p>
        </p:txBody>
      </p:sp>
      <p:pic>
        <p:nvPicPr>
          <p:cNvPr id="25603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7938"/>
            <a:ext cx="9144001" cy="119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307786" y="1122362"/>
            <a:ext cx="8229600" cy="4821237"/>
          </a:xfrm>
        </p:spPr>
        <p:txBody>
          <a:bodyPr/>
          <a:lstStyle/>
          <a:p>
            <a:pPr lvl="0" eaLnBrk="1" hangingPunct="1"/>
            <a:r>
              <a:rPr lang="en-US" altLang="en-US" sz="3000" dirty="0" smtClean="0">
                <a:solidFill>
                  <a:prstClr val="black"/>
                </a:solidFill>
              </a:rPr>
              <a:t>Received DEP regional staff input in Jan. 2014.</a:t>
            </a:r>
          </a:p>
          <a:p>
            <a:pPr lvl="0" eaLnBrk="1" hangingPunct="1">
              <a:spcBef>
                <a:spcPts val="2400"/>
              </a:spcBef>
            </a:pPr>
            <a:r>
              <a:rPr lang="en-US" altLang="en-US" sz="3000" dirty="0" smtClean="0">
                <a:solidFill>
                  <a:prstClr val="black"/>
                </a:solidFill>
              </a:rPr>
              <a:t>This proposed rulemaking was originally included in the Pre-Draft Proposed Revised Total Coliform Rule (RTCR) -- presented to TAC on 6/18/2014 and 9/23/2014.</a:t>
            </a:r>
          </a:p>
          <a:p>
            <a:pPr lvl="0" eaLnBrk="1" hangingPunct="1">
              <a:spcBef>
                <a:spcPts val="2400"/>
              </a:spcBef>
            </a:pPr>
            <a:r>
              <a:rPr lang="en-US" altLang="en-US" sz="3000" dirty="0" smtClean="0">
                <a:solidFill>
                  <a:prstClr val="black"/>
                </a:solidFill>
              </a:rPr>
              <a:t>On 4/21/2015, the EQB approved the proposed RTCR with modifications – which included splitting out the  “non-RTCR” provisions for additional stakeholder input.</a:t>
            </a:r>
            <a:endParaRPr lang="en-US" altLang="en-US" sz="3000" dirty="0" smtClean="0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288925" y="355600"/>
            <a:ext cx="8382000" cy="660400"/>
            <a:chOff x="288977" y="355144"/>
            <a:chExt cx="8382000" cy="661312"/>
          </a:xfrm>
        </p:grpSpPr>
        <p:pic>
          <p:nvPicPr>
            <p:cNvPr id="3077" name="Picture 5" descr="Aging 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77" y="355144"/>
              <a:ext cx="8382000" cy="66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78" name="Rectangle 2"/>
            <p:cNvSpPr txBox="1">
              <a:spLocks noChangeArrowheads="1"/>
            </p:cNvSpPr>
            <p:nvPr/>
          </p:nvSpPr>
          <p:spPr bwMode="auto">
            <a:xfrm>
              <a:off x="762000" y="384641"/>
              <a:ext cx="78486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4000" dirty="0" smtClean="0">
                  <a:solidFill>
                    <a:schemeClr val="bg1"/>
                  </a:solidFill>
                </a:rPr>
                <a:t>History of Rulemaking</a:t>
              </a:r>
              <a:endParaRPr lang="en-US" altLang="en-US" sz="4000" dirty="0">
                <a:solidFill>
                  <a:schemeClr val="bg1"/>
                </a:solidFill>
              </a:endParaRPr>
            </a:p>
          </p:txBody>
        </p:sp>
      </p:grpSp>
      <p:pic>
        <p:nvPicPr>
          <p:cNvPr id="3076" name="Picture 7" descr="DEP-rg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846763"/>
            <a:ext cx="2624138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734382" y="6400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312313" y="1143000"/>
            <a:ext cx="8229600" cy="4572001"/>
          </a:xfrm>
        </p:spPr>
        <p:txBody>
          <a:bodyPr/>
          <a:lstStyle/>
          <a:p>
            <a:pPr lvl="0" eaLnBrk="1" hangingPunct="1"/>
            <a:r>
              <a:rPr lang="en-US" altLang="en-US" sz="3000" dirty="0" smtClean="0">
                <a:solidFill>
                  <a:prstClr val="black"/>
                </a:solidFill>
              </a:rPr>
              <a:t>TAC meetings were convened on 5/18, 5/26, 6/16 and 6/30/2015 to gather additional stakeholder input – 14 water systems and organizations delivered presentations.</a:t>
            </a:r>
          </a:p>
          <a:p>
            <a:pPr lvl="0" eaLnBrk="1" hangingPunct="1">
              <a:spcBef>
                <a:spcPts val="2400"/>
              </a:spcBef>
            </a:pPr>
            <a:r>
              <a:rPr lang="en-US" altLang="en-US" sz="3000" dirty="0" smtClean="0">
                <a:solidFill>
                  <a:prstClr val="black"/>
                </a:solidFill>
              </a:rPr>
              <a:t>Two additional meetings were held with large water systems on 6/29/2015 and 7/16/2015.</a:t>
            </a:r>
          </a:p>
          <a:p>
            <a:pPr lvl="0" eaLnBrk="1" hangingPunct="1">
              <a:spcBef>
                <a:spcPts val="2400"/>
              </a:spcBef>
            </a:pPr>
            <a:r>
              <a:rPr lang="en-US" altLang="en-US" sz="3000" dirty="0" smtClean="0">
                <a:solidFill>
                  <a:prstClr val="black"/>
                </a:solidFill>
              </a:rPr>
              <a:t>TAC provided a final set of recommendations on 7/15/2015.  </a:t>
            </a:r>
            <a:endParaRPr lang="en-US" altLang="en-US" sz="3000" dirty="0" smtClean="0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288925" y="355600"/>
            <a:ext cx="8382000" cy="660400"/>
            <a:chOff x="288977" y="355144"/>
            <a:chExt cx="8382000" cy="661312"/>
          </a:xfrm>
        </p:grpSpPr>
        <p:pic>
          <p:nvPicPr>
            <p:cNvPr id="3077" name="Picture 5" descr="Aging 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77" y="355144"/>
              <a:ext cx="8382000" cy="66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78" name="Rectangle 2"/>
            <p:cNvSpPr txBox="1">
              <a:spLocks noChangeArrowheads="1"/>
            </p:cNvSpPr>
            <p:nvPr/>
          </p:nvSpPr>
          <p:spPr bwMode="auto">
            <a:xfrm>
              <a:off x="762000" y="384641"/>
              <a:ext cx="78486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4000" dirty="0" smtClean="0">
                  <a:solidFill>
                    <a:schemeClr val="bg1"/>
                  </a:solidFill>
                </a:rPr>
                <a:t>History of Rulemaking</a:t>
              </a:r>
              <a:endParaRPr lang="en-US" altLang="en-US" sz="4000" dirty="0">
                <a:solidFill>
                  <a:schemeClr val="bg1"/>
                </a:solidFill>
              </a:endParaRPr>
            </a:p>
          </p:txBody>
        </p:sp>
      </p:grpSp>
      <p:pic>
        <p:nvPicPr>
          <p:cNvPr id="3076" name="Picture 7" descr="DEP-rg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846763"/>
            <a:ext cx="2624138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8734382" y="6400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3541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365125" y="1066800"/>
            <a:ext cx="8229600" cy="4779963"/>
          </a:xfrm>
        </p:spPr>
        <p:txBody>
          <a:bodyPr/>
          <a:lstStyle/>
          <a:p>
            <a:pPr marL="0" lvl="0" indent="0" eaLnBrk="1" hangingPunct="1">
              <a:buNone/>
            </a:pPr>
            <a:r>
              <a:rPr lang="en-US" altLang="en-US" dirty="0" smtClean="0">
                <a:solidFill>
                  <a:prstClr val="black"/>
                </a:solidFill>
              </a:rPr>
              <a:t>Why is the Department amending the disinfectant residual requirements?</a:t>
            </a:r>
          </a:p>
          <a:p>
            <a:pPr eaLnBrk="1" hangingPunct="1">
              <a:spcBef>
                <a:spcPts val="2400"/>
              </a:spcBef>
            </a:pPr>
            <a:r>
              <a:rPr lang="en-US" altLang="en-US" sz="3000" dirty="0" smtClean="0">
                <a:solidFill>
                  <a:prstClr val="black"/>
                </a:solidFill>
              </a:rPr>
              <a:t>There are some alarming trends in WBDOs associated with distribution system defects.</a:t>
            </a:r>
          </a:p>
          <a:p>
            <a:pPr lvl="0" eaLnBrk="1" hangingPunct="1">
              <a:spcBef>
                <a:spcPts val="2400"/>
              </a:spcBef>
            </a:pPr>
            <a:r>
              <a:rPr lang="en-US" altLang="en-US" sz="3000" dirty="0">
                <a:solidFill>
                  <a:prstClr val="black"/>
                </a:solidFill>
              </a:rPr>
              <a:t>E</a:t>
            </a:r>
            <a:r>
              <a:rPr lang="en-US" altLang="en-US" sz="3000" dirty="0" smtClean="0">
                <a:solidFill>
                  <a:prstClr val="black"/>
                </a:solidFill>
              </a:rPr>
              <a:t>xisting requirements are not protective of public health and are not enforceable – existing standards do not represent a </a:t>
            </a:r>
            <a:r>
              <a:rPr lang="en-US" altLang="en-US" sz="3000" b="1" u="sng" dirty="0" smtClean="0">
                <a:solidFill>
                  <a:prstClr val="black"/>
                </a:solidFill>
              </a:rPr>
              <a:t>true</a:t>
            </a:r>
            <a:r>
              <a:rPr lang="en-US" altLang="en-US" sz="3000" dirty="0" smtClean="0">
                <a:solidFill>
                  <a:prstClr val="black"/>
                </a:solidFill>
              </a:rPr>
              <a:t> or </a:t>
            </a:r>
            <a:r>
              <a:rPr lang="en-US" altLang="en-US" sz="3000" b="1" u="sng" dirty="0" smtClean="0">
                <a:solidFill>
                  <a:prstClr val="black"/>
                </a:solidFill>
              </a:rPr>
              <a:t>meaningful</a:t>
            </a:r>
            <a:r>
              <a:rPr lang="en-US" altLang="en-US" sz="3000" dirty="0" smtClean="0">
                <a:solidFill>
                  <a:prstClr val="black"/>
                </a:solidFill>
              </a:rPr>
              <a:t> residual.</a:t>
            </a:r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288925" y="355600"/>
            <a:ext cx="8382000" cy="660400"/>
            <a:chOff x="288977" y="355144"/>
            <a:chExt cx="8382000" cy="661312"/>
          </a:xfrm>
        </p:grpSpPr>
        <p:pic>
          <p:nvPicPr>
            <p:cNvPr id="3077" name="Picture 5" descr="Aging 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77" y="355144"/>
              <a:ext cx="8382000" cy="66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78" name="Rectangle 2"/>
            <p:cNvSpPr txBox="1">
              <a:spLocks noChangeArrowheads="1"/>
            </p:cNvSpPr>
            <p:nvPr/>
          </p:nvSpPr>
          <p:spPr bwMode="auto">
            <a:xfrm>
              <a:off x="762000" y="384641"/>
              <a:ext cx="78486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4000" dirty="0" smtClean="0">
                  <a:solidFill>
                    <a:schemeClr val="bg1"/>
                  </a:solidFill>
                </a:rPr>
                <a:t>Background and Purpose</a:t>
              </a:r>
              <a:endParaRPr lang="en-US" altLang="en-US" sz="4000" dirty="0">
                <a:solidFill>
                  <a:schemeClr val="bg1"/>
                </a:solidFill>
              </a:endParaRPr>
            </a:p>
          </p:txBody>
        </p:sp>
      </p:grpSp>
      <p:pic>
        <p:nvPicPr>
          <p:cNvPr id="3076" name="Picture 7" descr="DEP-rg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846763"/>
            <a:ext cx="2624138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8734382" y="6400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38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1"/>
          <p:cNvGrpSpPr>
            <a:grpSpLocks/>
          </p:cNvGrpSpPr>
          <p:nvPr/>
        </p:nvGrpSpPr>
        <p:grpSpPr bwMode="auto">
          <a:xfrm>
            <a:off x="288925" y="355600"/>
            <a:ext cx="8382000" cy="660400"/>
            <a:chOff x="288977" y="355144"/>
            <a:chExt cx="8382000" cy="661312"/>
          </a:xfrm>
        </p:grpSpPr>
        <p:pic>
          <p:nvPicPr>
            <p:cNvPr id="7174" name="Picture 5" descr="Aging 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77" y="355144"/>
              <a:ext cx="8382000" cy="66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75" name="Rectangle 2"/>
            <p:cNvSpPr txBox="1">
              <a:spLocks noChangeArrowheads="1"/>
            </p:cNvSpPr>
            <p:nvPr/>
          </p:nvSpPr>
          <p:spPr bwMode="auto">
            <a:xfrm>
              <a:off x="762000" y="384641"/>
              <a:ext cx="78486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3600">
                  <a:solidFill>
                    <a:schemeClr val="bg1"/>
                  </a:solidFill>
                </a:rPr>
                <a:t>National Waterborne Disease Outbreaks</a:t>
              </a:r>
            </a:p>
          </p:txBody>
        </p:sp>
      </p:grpSp>
      <p:pic>
        <p:nvPicPr>
          <p:cNvPr id="7172" name="Content Placeholder 8" descr="The figure shows the number of waterborne disease outbreaks associated with drinking water (N = 851), by year and etiology, in the United States during 1971-2010. The out¬breaks resulted in 1,040 illnesses, 85 hospitalizations (8.2% of cases), and nine deaths. At least one etiologic agent was identified in all but one drinking water outbreak; Legionella was implicated in 19 outbreaks, 72 illnesses, 58 hospitaliza¬tions, and eight deaths, and Campylobacter was implicated in four single-etiology outbreaks involving 812 illnesses, 17 hospitalizations, and no deaths, as well as two multiple-etiology outbreaks resulting in 17 illnesses.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8925" y="1157287"/>
            <a:ext cx="4968875" cy="2934095"/>
          </a:xfrm>
          <a:noFill/>
        </p:spPr>
      </p:pic>
      <p:sp>
        <p:nvSpPr>
          <p:cNvPr id="7173" name="Rectangle 1"/>
          <p:cNvSpPr>
            <a:spLocks noChangeArrowheads="1"/>
          </p:cNvSpPr>
          <p:nvPr/>
        </p:nvSpPr>
        <p:spPr bwMode="auto">
          <a:xfrm>
            <a:off x="533400" y="4244974"/>
            <a:ext cx="4152848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/>
              <a:t> Source: CDC, MMWR, Vol. 62, No. 35, September 6, 2013</a:t>
            </a:r>
            <a:endParaRPr lang="en-US" altLang="en-US" sz="12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9672" y="4187526"/>
            <a:ext cx="5231253" cy="2289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8734382" y="6400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1"/>
          <p:cNvGrpSpPr>
            <a:grpSpLocks/>
          </p:cNvGrpSpPr>
          <p:nvPr/>
        </p:nvGrpSpPr>
        <p:grpSpPr bwMode="auto">
          <a:xfrm>
            <a:off x="288925" y="355600"/>
            <a:ext cx="8382000" cy="660400"/>
            <a:chOff x="288977" y="355144"/>
            <a:chExt cx="8382000" cy="661312"/>
          </a:xfrm>
        </p:grpSpPr>
        <p:pic>
          <p:nvPicPr>
            <p:cNvPr id="10245" name="Picture 5" descr="Aging 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77" y="355144"/>
              <a:ext cx="8382000" cy="66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46" name="Rectangle 2"/>
            <p:cNvSpPr txBox="1">
              <a:spLocks noChangeArrowheads="1"/>
            </p:cNvSpPr>
            <p:nvPr/>
          </p:nvSpPr>
          <p:spPr bwMode="auto">
            <a:xfrm>
              <a:off x="762000" y="384641"/>
              <a:ext cx="78486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dirty="0">
                  <a:solidFill>
                    <a:schemeClr val="bg1"/>
                  </a:solidFill>
                </a:rPr>
                <a:t>Pennsylvania Waterborne Disease Outbreaks</a:t>
              </a:r>
            </a:p>
          </p:txBody>
        </p:sp>
      </p:grpSp>
      <p:pic>
        <p:nvPicPr>
          <p:cNvPr id="10243" name="Picture 7" descr="DEP-rg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846763"/>
            <a:ext cx="2624138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371" y="1219200"/>
            <a:ext cx="6189107" cy="44162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8734382" y="6400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282662" y="1143000"/>
            <a:ext cx="8229600" cy="5105401"/>
          </a:xfrm>
        </p:spPr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en-US" altLang="en-US" sz="3000" dirty="0"/>
              <a:t>Incorporate minor clarifications needed to obtain primary enforcement authority (primacy).</a:t>
            </a:r>
          </a:p>
          <a:p>
            <a:pPr lvl="0" eaLnBrk="1" hangingPunct="1">
              <a:spcBef>
                <a:spcPts val="1800"/>
              </a:spcBef>
            </a:pPr>
            <a:r>
              <a:rPr lang="en-US" altLang="en-US" sz="3000" dirty="0" smtClean="0">
                <a:solidFill>
                  <a:prstClr val="black"/>
                </a:solidFill>
              </a:rPr>
              <a:t>Protect </a:t>
            </a:r>
            <a:r>
              <a:rPr lang="en-US" altLang="en-US" sz="3000" dirty="0">
                <a:solidFill>
                  <a:prstClr val="black"/>
                </a:solidFill>
              </a:rPr>
              <a:t>public </a:t>
            </a:r>
            <a:r>
              <a:rPr lang="en-US" altLang="en-US" sz="3000" dirty="0" smtClean="0">
                <a:solidFill>
                  <a:prstClr val="black"/>
                </a:solidFill>
              </a:rPr>
              <a:t>health from </a:t>
            </a:r>
            <a:r>
              <a:rPr lang="en-US" altLang="en-US" sz="3000" dirty="0">
                <a:solidFill>
                  <a:prstClr val="black"/>
                </a:solidFill>
              </a:rPr>
              <a:t>pathogens associated with treatment breakthrough and distribution system/premise plumbing deficiencies through a multi-barrier approach designed to guard against microbial </a:t>
            </a:r>
            <a:r>
              <a:rPr lang="en-US" altLang="en-US" sz="3000" dirty="0" smtClean="0">
                <a:solidFill>
                  <a:prstClr val="black"/>
                </a:solidFill>
              </a:rPr>
              <a:t>contamination by ensuring the adequacy of treatment for the inactivation of microbial pathogens </a:t>
            </a:r>
            <a:r>
              <a:rPr lang="en-US" altLang="en-US" sz="3000" dirty="0">
                <a:solidFill>
                  <a:prstClr val="black"/>
                </a:solidFill>
              </a:rPr>
              <a:t>and the integrity of drinking water distribution systems</a:t>
            </a:r>
            <a:r>
              <a:rPr lang="en-US" altLang="en-US" sz="3000" dirty="0" smtClean="0">
                <a:solidFill>
                  <a:prstClr val="black"/>
                </a:solidFill>
              </a:rPr>
              <a:t>.</a:t>
            </a:r>
            <a:endParaRPr lang="en-US" altLang="en-US" sz="3000" dirty="0" smtClean="0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288925" y="355600"/>
            <a:ext cx="8382000" cy="660400"/>
            <a:chOff x="288977" y="355144"/>
            <a:chExt cx="8382000" cy="661312"/>
          </a:xfrm>
        </p:grpSpPr>
        <p:pic>
          <p:nvPicPr>
            <p:cNvPr id="3077" name="Picture 5" descr="Aging 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77" y="355144"/>
              <a:ext cx="8382000" cy="66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78" name="Rectangle 2"/>
            <p:cNvSpPr txBox="1">
              <a:spLocks noChangeArrowheads="1"/>
            </p:cNvSpPr>
            <p:nvPr/>
          </p:nvSpPr>
          <p:spPr bwMode="auto">
            <a:xfrm>
              <a:off x="762000" y="384641"/>
              <a:ext cx="78486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4000" dirty="0" smtClean="0">
                  <a:solidFill>
                    <a:schemeClr val="bg1"/>
                  </a:solidFill>
                </a:rPr>
                <a:t>Purpose of Rulemaking</a:t>
              </a:r>
              <a:endParaRPr lang="en-US" altLang="en-US" sz="4000" dirty="0">
                <a:solidFill>
                  <a:schemeClr val="bg1"/>
                </a:solidFill>
              </a:endParaRPr>
            </a:p>
          </p:txBody>
        </p:sp>
      </p:grpSp>
      <p:pic>
        <p:nvPicPr>
          <p:cNvPr id="3076" name="Picture 7" descr="DEP-rg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846763"/>
            <a:ext cx="2624138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8734382" y="6400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8338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282662" y="1143001"/>
            <a:ext cx="8229600" cy="4703762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dirty="0"/>
              <a:t>Pathogens</a:t>
            </a:r>
            <a:r>
              <a:rPr lang="en-US" altLang="en-US" i="1" dirty="0"/>
              <a:t> </a:t>
            </a:r>
            <a:r>
              <a:rPr lang="en-US" altLang="en-US" dirty="0"/>
              <a:t>can be introduced into potable water lines through:</a:t>
            </a:r>
          </a:p>
          <a:p>
            <a:pPr eaLnBrk="1" hangingPunct="1">
              <a:spcBef>
                <a:spcPts val="1800"/>
              </a:spcBef>
              <a:defRPr/>
            </a:pPr>
            <a:r>
              <a:rPr lang="en-US" altLang="en-US" sz="3000" dirty="0"/>
              <a:t>Treatment breakthrough</a:t>
            </a:r>
          </a:p>
          <a:p>
            <a:pPr eaLnBrk="1" hangingPunct="1">
              <a:spcBef>
                <a:spcPts val="1800"/>
              </a:spcBef>
              <a:defRPr/>
            </a:pPr>
            <a:r>
              <a:rPr lang="en-US" altLang="en-US" sz="3000" dirty="0"/>
              <a:t>Cross connections and backflow</a:t>
            </a:r>
          </a:p>
          <a:p>
            <a:pPr eaLnBrk="1" hangingPunct="1">
              <a:spcBef>
                <a:spcPts val="1800"/>
              </a:spcBef>
              <a:defRPr/>
            </a:pPr>
            <a:r>
              <a:rPr lang="en-US" altLang="en-US" sz="3000" dirty="0"/>
              <a:t>Leaking pipes, valves, joints and seals</a:t>
            </a:r>
          </a:p>
          <a:p>
            <a:pPr eaLnBrk="1" hangingPunct="1">
              <a:spcBef>
                <a:spcPts val="1800"/>
              </a:spcBef>
              <a:defRPr/>
            </a:pPr>
            <a:r>
              <a:rPr lang="en-US" altLang="en-US" sz="3000" dirty="0"/>
              <a:t>Water line breaks, repairs, and new construction</a:t>
            </a:r>
          </a:p>
          <a:p>
            <a:pPr eaLnBrk="1" hangingPunct="1">
              <a:spcBef>
                <a:spcPts val="1800"/>
              </a:spcBef>
              <a:defRPr/>
            </a:pPr>
            <a:r>
              <a:rPr lang="en-US" altLang="en-US" sz="3000" dirty="0"/>
              <a:t>Storage tanks</a:t>
            </a:r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288925" y="355600"/>
            <a:ext cx="8382000" cy="660400"/>
            <a:chOff x="288977" y="355144"/>
            <a:chExt cx="8382000" cy="661312"/>
          </a:xfrm>
        </p:grpSpPr>
        <p:pic>
          <p:nvPicPr>
            <p:cNvPr id="3077" name="Picture 5" descr="Aging 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77" y="355144"/>
              <a:ext cx="8382000" cy="66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78" name="Rectangle 2"/>
            <p:cNvSpPr txBox="1">
              <a:spLocks noChangeArrowheads="1"/>
            </p:cNvSpPr>
            <p:nvPr/>
          </p:nvSpPr>
          <p:spPr bwMode="auto">
            <a:xfrm>
              <a:off x="762000" y="384641"/>
              <a:ext cx="78486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4000" dirty="0" smtClean="0">
                  <a:solidFill>
                    <a:schemeClr val="bg1"/>
                  </a:solidFill>
                </a:rPr>
                <a:t>Pathways of Contamination</a:t>
              </a:r>
              <a:endParaRPr lang="en-US" altLang="en-US" sz="4000" dirty="0">
                <a:solidFill>
                  <a:schemeClr val="bg1"/>
                </a:solidFill>
              </a:endParaRPr>
            </a:p>
          </p:txBody>
        </p:sp>
      </p:grpSp>
      <p:pic>
        <p:nvPicPr>
          <p:cNvPr id="3076" name="Picture 7" descr="DEP-rg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846763"/>
            <a:ext cx="2624138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8734382" y="6400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9809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282662" y="1143001"/>
            <a:ext cx="8229600" cy="4703762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3000" dirty="0" smtClean="0"/>
              <a:t>Required by state and federal regulations</a:t>
            </a:r>
            <a:endParaRPr lang="en-US" altLang="en-US" sz="3000" dirty="0"/>
          </a:p>
          <a:p>
            <a:pPr eaLnBrk="1" hangingPunct="1">
              <a:spcBef>
                <a:spcPts val="1800"/>
              </a:spcBef>
              <a:defRPr/>
            </a:pPr>
            <a:r>
              <a:rPr lang="en-US" altLang="en-US" sz="3000" dirty="0" smtClean="0"/>
              <a:t>Designated as the Best Available Technology (BAT) for compliance with the TCR and RTCR</a:t>
            </a:r>
            <a:endParaRPr lang="en-US" altLang="en-US" sz="3000" dirty="0"/>
          </a:p>
          <a:p>
            <a:pPr eaLnBrk="1" hangingPunct="1">
              <a:spcBef>
                <a:spcPts val="1800"/>
              </a:spcBef>
              <a:defRPr/>
            </a:pPr>
            <a:r>
              <a:rPr lang="en-US" altLang="en-US" sz="3000" dirty="0" smtClean="0"/>
              <a:t>Considered an important element in the multi-barrier strategy for protecting public health</a:t>
            </a:r>
            <a:endParaRPr lang="en-US" altLang="en-US" sz="3000" dirty="0"/>
          </a:p>
          <a:p>
            <a:pPr eaLnBrk="1" hangingPunct="1">
              <a:spcBef>
                <a:spcPts val="1800"/>
              </a:spcBef>
              <a:defRPr/>
            </a:pPr>
            <a:r>
              <a:rPr lang="en-US" altLang="en-US" sz="3000" dirty="0"/>
              <a:t>Intended to maintain the integrity of the distribution </a:t>
            </a:r>
            <a:r>
              <a:rPr lang="en-US" altLang="en-US" sz="3000" dirty="0" smtClean="0"/>
              <a:t>system</a:t>
            </a:r>
          </a:p>
          <a:p>
            <a:pPr eaLnBrk="1" hangingPunct="1">
              <a:spcBef>
                <a:spcPts val="1800"/>
              </a:spcBef>
              <a:defRPr/>
            </a:pPr>
            <a:r>
              <a:rPr lang="en-US" altLang="en-US" sz="3000" dirty="0" smtClean="0"/>
              <a:t>Intended to control biofilm growth</a:t>
            </a:r>
            <a:endParaRPr lang="en-US" altLang="en-US" sz="3000" dirty="0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288925" y="355600"/>
            <a:ext cx="8431213" cy="660400"/>
            <a:chOff x="288977" y="355144"/>
            <a:chExt cx="8431213" cy="661312"/>
          </a:xfrm>
        </p:grpSpPr>
        <p:pic>
          <p:nvPicPr>
            <p:cNvPr id="3077" name="Picture 5" descr="Aging 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77" y="355144"/>
              <a:ext cx="8382000" cy="66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78" name="Rectangle 2"/>
            <p:cNvSpPr txBox="1">
              <a:spLocks noChangeArrowheads="1"/>
            </p:cNvSpPr>
            <p:nvPr/>
          </p:nvSpPr>
          <p:spPr bwMode="auto">
            <a:xfrm>
              <a:off x="288977" y="384641"/>
              <a:ext cx="8431213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3800" dirty="0" smtClean="0">
                  <a:solidFill>
                    <a:schemeClr val="bg1"/>
                  </a:solidFill>
                </a:rPr>
                <a:t>Distribution System Disinfectant Residual</a:t>
              </a:r>
              <a:endParaRPr lang="en-US" altLang="en-US" sz="3800" dirty="0">
                <a:solidFill>
                  <a:schemeClr val="bg1"/>
                </a:solidFill>
              </a:endParaRPr>
            </a:p>
          </p:txBody>
        </p:sp>
      </p:grpSp>
      <p:pic>
        <p:nvPicPr>
          <p:cNvPr id="3076" name="Picture 7" descr="DEP-rg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846763"/>
            <a:ext cx="2624138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8734382" y="6400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971096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2861</TotalTime>
  <Words>993</Words>
  <Application>Microsoft Office PowerPoint</Application>
  <PresentationFormat>On-screen Show (4:3)</PresentationFormat>
  <Paragraphs>156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Times New Roman</vt:lpstr>
      <vt:lpstr>Office Theme</vt:lpstr>
      <vt:lpstr>Proposed Rulemaking Chapter 109 (Safe Drinking Water) Disinfection Requirements Rule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Lisa Daniels, Director Bureau of Safe Drinking Water   Dawn Hissner, Chief Operations, Monitoring &amp; Compliance Bureau of Safe Drinking Water</vt:lpstr>
    </vt:vector>
  </TitlesOfParts>
  <Company>Commonwealth of Pennsylvania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 Bold Black 44 pt Calibri Font</dc:title>
  <dc:creator>Rickens, Susan</dc:creator>
  <cp:lastModifiedBy>Hetherington Cunfer, Katherine</cp:lastModifiedBy>
  <cp:revision>118</cp:revision>
  <cp:lastPrinted>2015-04-07T19:33:53Z</cp:lastPrinted>
  <dcterms:created xsi:type="dcterms:W3CDTF">2012-04-25T13:00:02Z</dcterms:created>
  <dcterms:modified xsi:type="dcterms:W3CDTF">2016-04-19T12:34:24Z</dcterms:modified>
</cp:coreProperties>
</file>