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71" r:id="rId3"/>
    <p:sldId id="270" r:id="rId4"/>
    <p:sldId id="272" r:id="rId5"/>
    <p:sldId id="274" r:id="rId6"/>
    <p:sldId id="275" r:id="rId7"/>
    <p:sldId id="258" r:id="rId8"/>
    <p:sldId id="276" r:id="rId9"/>
    <p:sldId id="277" r:id="rId10"/>
    <p:sldId id="278" r:id="rId11"/>
    <p:sldId id="280" r:id="rId12"/>
    <p:sldId id="279" r:id="rId13"/>
    <p:sldId id="269" r:id="rId14"/>
    <p:sldId id="262" r:id="rId15"/>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31" autoAdjust="0"/>
    <p:restoredTop sz="60343" autoAdjust="0"/>
  </p:normalViewPr>
  <p:slideViewPr>
    <p:cSldViewPr>
      <p:cViewPr varScale="1">
        <p:scale>
          <a:sx n="52" d="100"/>
          <a:sy n="52" d="100"/>
        </p:scale>
        <p:origin x="2410"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3753" tIns="46877" rIns="93753" bIns="46877"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3866"/>
          </a:xfrm>
          <a:prstGeom prst="rect">
            <a:avLst/>
          </a:prstGeom>
        </p:spPr>
        <p:txBody>
          <a:bodyPr vert="horz" lIns="93753" tIns="46877" rIns="93753" bIns="46877" rtlCol="0"/>
          <a:lstStyle>
            <a:lvl1pPr algn="r">
              <a:defRPr sz="1200"/>
            </a:lvl1pPr>
          </a:lstStyle>
          <a:p>
            <a:fld id="{5D0D9FD1-9419-4235-B299-49395DCEB706}" type="datetimeFigureOut">
              <a:rPr lang="en-US" smtClean="0"/>
              <a:t>5/13/2016</a:t>
            </a:fld>
            <a:endParaRPr lang="en-US"/>
          </a:p>
        </p:txBody>
      </p:sp>
      <p:sp>
        <p:nvSpPr>
          <p:cNvPr id="4" name="Footer Placeholder 3"/>
          <p:cNvSpPr>
            <a:spLocks noGrp="1"/>
          </p:cNvSpPr>
          <p:nvPr>
            <p:ph type="ftr" sz="quarter" idx="2"/>
          </p:nvPr>
        </p:nvSpPr>
        <p:spPr>
          <a:xfrm>
            <a:off x="0" y="8621884"/>
            <a:ext cx="3066733" cy="453866"/>
          </a:xfrm>
          <a:prstGeom prst="rect">
            <a:avLst/>
          </a:prstGeom>
        </p:spPr>
        <p:txBody>
          <a:bodyPr vert="horz" lIns="93753" tIns="46877" rIns="93753" bIns="46877"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621884"/>
            <a:ext cx="3066733" cy="453866"/>
          </a:xfrm>
          <a:prstGeom prst="rect">
            <a:avLst/>
          </a:prstGeom>
        </p:spPr>
        <p:txBody>
          <a:bodyPr vert="horz" lIns="93753" tIns="46877" rIns="93753" bIns="46877" rtlCol="0" anchor="b"/>
          <a:lstStyle>
            <a:lvl1pPr algn="r">
              <a:defRPr sz="1200"/>
            </a:lvl1pPr>
          </a:lstStyle>
          <a:p>
            <a:fld id="{1D2CA97E-E4D2-4758-B2CB-5DA96A9FA182}" type="slidenum">
              <a:rPr lang="en-US" smtClean="0"/>
              <a:t>‹#›</a:t>
            </a:fld>
            <a:endParaRPr lang="en-US"/>
          </a:p>
        </p:txBody>
      </p:sp>
    </p:spTree>
    <p:extLst>
      <p:ext uri="{BB962C8B-B14F-4D97-AF65-F5344CB8AC3E}">
        <p14:creationId xmlns:p14="http://schemas.microsoft.com/office/powerpoint/2010/main" val="2144944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3753" tIns="46877" rIns="93753" bIns="46877" rtlCol="0"/>
          <a:lstStyle>
            <a:lvl1pPr algn="l">
              <a:defRPr sz="1200"/>
            </a:lvl1pPr>
          </a:lstStyle>
          <a:p>
            <a:endParaRPr lang="en-US"/>
          </a:p>
        </p:txBody>
      </p:sp>
      <p:sp>
        <p:nvSpPr>
          <p:cNvPr id="3" name="Date Placeholder 2"/>
          <p:cNvSpPr>
            <a:spLocks noGrp="1"/>
          </p:cNvSpPr>
          <p:nvPr>
            <p:ph type="dt" idx="1"/>
          </p:nvPr>
        </p:nvSpPr>
        <p:spPr>
          <a:xfrm>
            <a:off x="4008705" y="0"/>
            <a:ext cx="3066733" cy="453866"/>
          </a:xfrm>
          <a:prstGeom prst="rect">
            <a:avLst/>
          </a:prstGeom>
        </p:spPr>
        <p:txBody>
          <a:bodyPr vert="horz" lIns="93753" tIns="46877" rIns="93753" bIns="46877" rtlCol="0"/>
          <a:lstStyle>
            <a:lvl1pPr algn="r">
              <a:defRPr sz="1200"/>
            </a:lvl1pPr>
          </a:lstStyle>
          <a:p>
            <a:fld id="{80F8699F-879A-46EC-98F4-149D9E07EE6E}" type="datetimeFigureOut">
              <a:rPr lang="en-US" smtClean="0"/>
              <a:t>5/13/2016</a:t>
            </a:fld>
            <a:endParaRPr lang="en-US"/>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3753" tIns="46877" rIns="93753" bIns="46877" rtlCol="0" anchor="ctr"/>
          <a:lstStyle/>
          <a:p>
            <a:endParaRPr lang="en-US"/>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3753" tIns="46877" rIns="93753" bIns="468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4"/>
            <a:ext cx="3066733" cy="453866"/>
          </a:xfrm>
          <a:prstGeom prst="rect">
            <a:avLst/>
          </a:prstGeom>
        </p:spPr>
        <p:txBody>
          <a:bodyPr vert="horz" lIns="93753" tIns="46877" rIns="93753" bIns="46877"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621884"/>
            <a:ext cx="3066733" cy="453866"/>
          </a:xfrm>
          <a:prstGeom prst="rect">
            <a:avLst/>
          </a:prstGeom>
        </p:spPr>
        <p:txBody>
          <a:bodyPr vert="horz" lIns="93753" tIns="46877" rIns="93753" bIns="46877" rtlCol="0" anchor="b"/>
          <a:lstStyle>
            <a:lvl1pPr algn="r">
              <a:defRPr sz="1200"/>
            </a:lvl1pPr>
          </a:lstStyle>
          <a:p>
            <a:fld id="{6F1628BF-5D50-40BA-B549-BC554EB16333}" type="slidenum">
              <a:rPr lang="en-US" smtClean="0"/>
              <a:t>‹#›</a:t>
            </a:fld>
            <a:endParaRPr lang="en-US"/>
          </a:p>
        </p:txBody>
      </p:sp>
    </p:spTree>
    <p:extLst>
      <p:ext uri="{BB962C8B-B14F-4D97-AF65-F5344CB8AC3E}">
        <p14:creationId xmlns:p14="http://schemas.microsoft.com/office/powerpoint/2010/main" val="561065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6F1628BF-5D50-40BA-B549-BC554EB16333}" type="slidenum">
              <a:rPr lang="en-US" smtClean="0"/>
              <a:t>1</a:t>
            </a:fld>
            <a:endParaRPr lang="en-US"/>
          </a:p>
        </p:txBody>
      </p:sp>
    </p:spTree>
    <p:extLst>
      <p:ext uri="{BB962C8B-B14F-4D97-AF65-F5344CB8AC3E}">
        <p14:creationId xmlns:p14="http://schemas.microsoft.com/office/powerpoint/2010/main" val="3335890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10</a:t>
            </a:fld>
            <a:endParaRPr lang="en-US"/>
          </a:p>
        </p:txBody>
      </p:sp>
    </p:spTree>
    <p:extLst>
      <p:ext uri="{BB962C8B-B14F-4D97-AF65-F5344CB8AC3E}">
        <p14:creationId xmlns:p14="http://schemas.microsoft.com/office/powerpoint/2010/main" val="3157123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11</a:t>
            </a:fld>
            <a:endParaRPr lang="en-US"/>
          </a:p>
        </p:txBody>
      </p:sp>
    </p:spTree>
    <p:extLst>
      <p:ext uri="{BB962C8B-B14F-4D97-AF65-F5344CB8AC3E}">
        <p14:creationId xmlns:p14="http://schemas.microsoft.com/office/powerpoint/2010/main" val="385032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628BF-5D50-40BA-B549-BC554EB16333}" type="slidenum">
              <a:rPr lang="en-US" smtClean="0"/>
              <a:t>12</a:t>
            </a:fld>
            <a:endParaRPr lang="en-US"/>
          </a:p>
        </p:txBody>
      </p:sp>
    </p:spTree>
    <p:extLst>
      <p:ext uri="{BB962C8B-B14F-4D97-AF65-F5344CB8AC3E}">
        <p14:creationId xmlns:p14="http://schemas.microsoft.com/office/powerpoint/2010/main" val="3173185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7534"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13</a:t>
            </a:fld>
            <a:endParaRPr lang="en-US"/>
          </a:p>
        </p:txBody>
      </p:sp>
    </p:spTree>
    <p:extLst>
      <p:ext uri="{BB962C8B-B14F-4D97-AF65-F5344CB8AC3E}">
        <p14:creationId xmlns:p14="http://schemas.microsoft.com/office/powerpoint/2010/main" val="2349968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1628BF-5D50-40BA-B549-BC554EB16333}" type="slidenum">
              <a:rPr lang="en-US" smtClean="0"/>
              <a:t>14</a:t>
            </a:fld>
            <a:endParaRPr lang="en-US"/>
          </a:p>
        </p:txBody>
      </p:sp>
    </p:spTree>
    <p:extLst>
      <p:ext uri="{BB962C8B-B14F-4D97-AF65-F5344CB8AC3E}">
        <p14:creationId xmlns:p14="http://schemas.microsoft.com/office/powerpoint/2010/main" val="4149921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smtClean="0">
              <a:effectLst/>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2</a:t>
            </a:fld>
            <a:endParaRPr lang="en-US"/>
          </a:p>
        </p:txBody>
      </p:sp>
    </p:spTree>
    <p:extLst>
      <p:ext uri="{BB962C8B-B14F-4D97-AF65-F5344CB8AC3E}">
        <p14:creationId xmlns:p14="http://schemas.microsoft.com/office/powerpoint/2010/main" val="1102125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628BF-5D50-40BA-B549-BC554EB16333}" type="slidenum">
              <a:rPr lang="en-US" smtClean="0"/>
              <a:t>3</a:t>
            </a:fld>
            <a:endParaRPr lang="en-US"/>
          </a:p>
        </p:txBody>
      </p:sp>
    </p:spTree>
    <p:extLst>
      <p:ext uri="{BB962C8B-B14F-4D97-AF65-F5344CB8AC3E}">
        <p14:creationId xmlns:p14="http://schemas.microsoft.com/office/powerpoint/2010/main" val="814657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628BF-5D50-40BA-B549-BC554EB16333}" type="slidenum">
              <a:rPr lang="en-US" smtClean="0"/>
              <a:t>4</a:t>
            </a:fld>
            <a:endParaRPr lang="en-US"/>
          </a:p>
        </p:txBody>
      </p:sp>
    </p:spTree>
    <p:extLst>
      <p:ext uri="{BB962C8B-B14F-4D97-AF65-F5344CB8AC3E}">
        <p14:creationId xmlns:p14="http://schemas.microsoft.com/office/powerpoint/2010/main" val="3528947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628BF-5D50-40BA-B549-BC554EB16333}" type="slidenum">
              <a:rPr lang="en-US" smtClean="0"/>
              <a:t>5</a:t>
            </a:fld>
            <a:endParaRPr lang="en-US"/>
          </a:p>
        </p:txBody>
      </p:sp>
    </p:spTree>
    <p:extLst>
      <p:ext uri="{BB962C8B-B14F-4D97-AF65-F5344CB8AC3E}">
        <p14:creationId xmlns:p14="http://schemas.microsoft.com/office/powerpoint/2010/main" val="3129252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6</a:t>
            </a:fld>
            <a:endParaRPr lang="en-US"/>
          </a:p>
        </p:txBody>
      </p:sp>
    </p:spTree>
    <p:extLst>
      <p:ext uri="{BB962C8B-B14F-4D97-AF65-F5344CB8AC3E}">
        <p14:creationId xmlns:p14="http://schemas.microsoft.com/office/powerpoint/2010/main" val="849446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37534"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37534"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defTabSz="937534">
              <a:defRPr/>
            </a:pPr>
            <a:endParaRPr lang="en-US" dirty="0"/>
          </a:p>
        </p:txBody>
      </p:sp>
      <p:sp>
        <p:nvSpPr>
          <p:cNvPr id="4" name="Slide Number Placeholder 3"/>
          <p:cNvSpPr>
            <a:spLocks noGrp="1"/>
          </p:cNvSpPr>
          <p:nvPr>
            <p:ph type="sldNum" sz="quarter" idx="10"/>
          </p:nvPr>
        </p:nvSpPr>
        <p:spPr/>
        <p:txBody>
          <a:bodyPr/>
          <a:lstStyle/>
          <a:p>
            <a:fld id="{6F1628BF-5D50-40BA-B549-BC554EB16333}" type="slidenum">
              <a:rPr lang="en-US" smtClean="0"/>
              <a:t>7</a:t>
            </a:fld>
            <a:endParaRPr lang="en-US"/>
          </a:p>
        </p:txBody>
      </p:sp>
    </p:spTree>
    <p:extLst>
      <p:ext uri="{BB962C8B-B14F-4D97-AF65-F5344CB8AC3E}">
        <p14:creationId xmlns:p14="http://schemas.microsoft.com/office/powerpoint/2010/main" val="2193151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8</a:t>
            </a:fld>
            <a:endParaRPr lang="en-US"/>
          </a:p>
        </p:txBody>
      </p:sp>
    </p:spTree>
    <p:extLst>
      <p:ext uri="{BB962C8B-B14F-4D97-AF65-F5344CB8AC3E}">
        <p14:creationId xmlns:p14="http://schemas.microsoft.com/office/powerpoint/2010/main" val="383615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1628BF-5D50-40BA-B549-BC554EB16333}" type="slidenum">
              <a:rPr lang="en-US" smtClean="0"/>
              <a:t>9</a:t>
            </a:fld>
            <a:endParaRPr lang="en-US"/>
          </a:p>
        </p:txBody>
      </p:sp>
    </p:spTree>
    <p:extLst>
      <p:ext uri="{BB962C8B-B14F-4D97-AF65-F5344CB8AC3E}">
        <p14:creationId xmlns:p14="http://schemas.microsoft.com/office/powerpoint/2010/main" val="3708381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A58181-8E00-4028-B03D-236904CFAB0A}" type="datetimeFigureOut">
              <a:rPr lang="en-US" smtClean="0"/>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475432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A58181-8E00-4028-B03D-236904CFAB0A}" type="datetimeFigureOut">
              <a:rPr lang="en-US" smtClean="0"/>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1777905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A58181-8E00-4028-B03D-236904CFAB0A}" type="datetimeFigureOut">
              <a:rPr lang="en-US" smtClean="0"/>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64917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A58181-8E00-4028-B03D-236904CFAB0A}" type="datetimeFigureOut">
              <a:rPr lang="en-US" smtClean="0"/>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3152169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A58181-8E00-4028-B03D-236904CFAB0A}" type="datetimeFigureOut">
              <a:rPr lang="en-US" smtClean="0"/>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48698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A58181-8E00-4028-B03D-236904CFAB0A}" type="datetimeFigureOut">
              <a:rPr lang="en-US" smtClean="0"/>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682273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A58181-8E00-4028-B03D-236904CFAB0A}" type="datetimeFigureOut">
              <a:rPr lang="en-US" smtClean="0"/>
              <a:t>5/13/2016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4047264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A58181-8E00-4028-B03D-236904CFAB0A}" type="datetimeFigureOut">
              <a:rPr lang="en-US" smtClean="0"/>
              <a:t>5/13/2016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3627424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A58181-8E00-4028-B03D-236904CFAB0A}" type="datetimeFigureOut">
              <a:rPr lang="en-US" smtClean="0"/>
              <a:t>5/13/2016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4002547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A58181-8E00-4028-B03D-236904CFAB0A}" type="datetimeFigureOut">
              <a:rPr lang="en-US" smtClean="0"/>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189162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A58181-8E00-4028-B03D-236904CFAB0A}" type="datetimeFigureOut">
              <a:rPr lang="en-US" smtClean="0"/>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3BD7B2-C112-4BB2-955A-774A0AB49D7C}" type="slidenum">
              <a:rPr lang="en-US" smtClean="0"/>
              <a:t>‹#›</a:t>
            </a:fld>
            <a:endParaRPr lang="en-US"/>
          </a:p>
        </p:txBody>
      </p:sp>
    </p:spTree>
    <p:extLst>
      <p:ext uri="{BB962C8B-B14F-4D97-AF65-F5344CB8AC3E}">
        <p14:creationId xmlns:p14="http://schemas.microsoft.com/office/powerpoint/2010/main" val="2697505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58181-8E00-4028-B03D-236904CFAB0A}" type="datetimeFigureOut">
              <a:rPr lang="en-US" smtClean="0"/>
              <a:t>5/13/2016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3BD7B2-C112-4BB2-955A-774A0AB49D7C}" type="slidenum">
              <a:rPr lang="en-US" smtClean="0"/>
              <a:t>‹#›</a:t>
            </a:fld>
            <a:endParaRPr lang="en-US"/>
          </a:p>
        </p:txBody>
      </p:sp>
    </p:spTree>
    <p:extLst>
      <p:ext uri="{BB962C8B-B14F-4D97-AF65-F5344CB8AC3E}">
        <p14:creationId xmlns:p14="http://schemas.microsoft.com/office/powerpoint/2010/main" val="2940495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95tfUmb-CKQ"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95tfUmb-CKQ"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hyperlink" Target="mailto:mmcgarvey@pa.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95tfUmb-CKQ"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95tfUmb-CKQ"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95tfUmb-CKQ"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603375"/>
          </a:xfrm>
        </p:spPr>
        <p:txBody>
          <a:bodyPr>
            <a:normAutofit fontScale="90000"/>
          </a:bodyPr>
          <a:lstStyle/>
          <a:p>
            <a:r>
              <a:rPr lang="en-US" b="1" dirty="0" smtClean="0"/>
              <a:t>2016 Association of Public Health Laboratories (APHL) Peer Review of PA DEP Bureau of Laboratories</a:t>
            </a:r>
            <a:endParaRPr lang="en-US" b="1" dirty="0"/>
          </a:p>
        </p:txBody>
      </p:sp>
      <p:sp>
        <p:nvSpPr>
          <p:cNvPr id="3" name="Subtitle 2"/>
          <p:cNvSpPr>
            <a:spLocks noGrp="1"/>
          </p:cNvSpPr>
          <p:nvPr>
            <p:ph type="subTitle" idx="1"/>
          </p:nvPr>
        </p:nvSpPr>
        <p:spPr>
          <a:xfrm>
            <a:off x="1219200" y="4038600"/>
            <a:ext cx="6705600" cy="1752600"/>
          </a:xfrm>
        </p:spPr>
        <p:txBody>
          <a:bodyPr/>
          <a:lstStyle/>
          <a:p>
            <a:r>
              <a:rPr lang="en-US" dirty="0" smtClean="0">
                <a:solidFill>
                  <a:schemeClr val="tx1"/>
                </a:solidFill>
              </a:rPr>
              <a:t>Citizens Advisory Council</a:t>
            </a:r>
          </a:p>
          <a:p>
            <a:r>
              <a:rPr lang="en-US" dirty="0" smtClean="0">
                <a:solidFill>
                  <a:schemeClr val="tx1"/>
                </a:solidFill>
              </a:rPr>
              <a:t>May 17, 2016</a:t>
            </a:r>
            <a:endParaRPr lang="en-US" dirty="0">
              <a:solidFill>
                <a:schemeClr val="tx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130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7"/>
          <p:cNvSpPr txBox="1">
            <a:spLocks noChangeArrowheads="1"/>
          </p:cNvSpPr>
          <p:nvPr/>
        </p:nvSpPr>
        <p:spPr bwMode="auto">
          <a:xfrm>
            <a:off x="6172200" y="5954713"/>
            <a:ext cx="2362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dirty="0"/>
              <a:t>John Quigley, Secretary</a:t>
            </a:r>
          </a:p>
        </p:txBody>
      </p:sp>
      <p:sp>
        <p:nvSpPr>
          <p:cNvPr id="6" name="TextBox 3"/>
          <p:cNvSpPr txBox="1">
            <a:spLocks noChangeArrowheads="1"/>
          </p:cNvSpPr>
          <p:nvPr/>
        </p:nvSpPr>
        <p:spPr bwMode="auto">
          <a:xfrm>
            <a:off x="685800" y="5954713"/>
            <a:ext cx="213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dirty="0"/>
              <a:t>Tom Wolf, Governor</a:t>
            </a:r>
          </a:p>
        </p:txBody>
      </p:sp>
    </p:spTree>
    <p:extLst>
      <p:ext uri="{BB962C8B-B14F-4D97-AF65-F5344CB8AC3E}">
        <p14:creationId xmlns:p14="http://schemas.microsoft.com/office/powerpoint/2010/main" val="3983970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13724" cy="4906963"/>
          </a:xfrm>
        </p:spPr>
        <p:txBody>
          <a:bodyPr>
            <a:normAutofit fontScale="70000" lnSpcReduction="20000"/>
          </a:bodyPr>
          <a:lstStyle/>
          <a:p>
            <a:pPr lvl="0"/>
            <a:r>
              <a:rPr lang="en-US" dirty="0"/>
              <a:t>Keep a list of projects that the lab turns down or grants for which they cannot apply due to </a:t>
            </a:r>
            <a:r>
              <a:rPr lang="en-US" dirty="0" smtClean="0"/>
              <a:t>staffing constraints</a:t>
            </a:r>
            <a:r>
              <a:rPr lang="en-US" dirty="0"/>
              <a:t>.</a:t>
            </a:r>
          </a:p>
          <a:p>
            <a:pPr lvl="0"/>
            <a:r>
              <a:rPr lang="en-US" dirty="0" smtClean="0"/>
              <a:t>Develop </a:t>
            </a:r>
            <a:r>
              <a:rPr lang="en-US" dirty="0"/>
              <a:t>exit interviews and a knowledge transfer process for when people leave.</a:t>
            </a:r>
          </a:p>
          <a:p>
            <a:pPr lvl="0"/>
            <a:r>
              <a:rPr lang="en-US" dirty="0"/>
              <a:t>E</a:t>
            </a:r>
            <a:r>
              <a:rPr lang="en-US" dirty="0" smtClean="0"/>
              <a:t>xpanding </a:t>
            </a:r>
            <a:r>
              <a:rPr lang="en-US" dirty="0"/>
              <a:t>the COOP to include loss of use of the existing building. </a:t>
            </a:r>
          </a:p>
          <a:p>
            <a:pPr lvl="0"/>
            <a:r>
              <a:rPr lang="en-US" dirty="0"/>
              <a:t>A LEAN assessment may identify unrealized efficiencies, although given the high workload of staff, it might be difficult to find time and resources to complete. </a:t>
            </a:r>
          </a:p>
          <a:p>
            <a:pPr lvl="0"/>
            <a:r>
              <a:rPr lang="en-US" dirty="0"/>
              <a:t>Develop a process for programs to print barcoded labels with testing information. </a:t>
            </a:r>
          </a:p>
          <a:p>
            <a:pPr lvl="0"/>
            <a:r>
              <a:rPr lang="en-US" dirty="0"/>
              <a:t>Do outreach to critical partners and clients to understand their needs and concerns (maybe a survey or focus group).</a:t>
            </a:r>
          </a:p>
          <a:p>
            <a:pPr lvl="0"/>
            <a:r>
              <a:rPr lang="en-US" dirty="0" smtClean="0"/>
              <a:t>Develop </a:t>
            </a:r>
            <a:r>
              <a:rPr lang="en-US" dirty="0"/>
              <a:t>a long-term plan for staffing the LC/MS/MS to give laboratory capability to do PFCs, hormones, toxins (including </a:t>
            </a:r>
            <a:r>
              <a:rPr lang="en-US" dirty="0" err="1"/>
              <a:t>cyanotoxins</a:t>
            </a:r>
            <a:r>
              <a:rPr lang="en-US" dirty="0"/>
              <a:t>).</a:t>
            </a:r>
          </a:p>
          <a:p>
            <a:pPr marL="0" indent="0">
              <a:buNone/>
            </a:pPr>
            <a:endParaRPr lang="en-US" sz="3800" dirty="0" smtClean="0">
              <a:hlinkClick r:id="rId3"/>
            </a:endParaRPr>
          </a:p>
          <a:p>
            <a:pPr marL="0" indent="0">
              <a:buNone/>
            </a:pPr>
            <a:endParaRPr lang="en-US" sz="3800" dirty="0">
              <a:hlinkClick r:id="rId3"/>
            </a:endParaRPr>
          </a:p>
          <a:p>
            <a:pPr marL="0" indent="0">
              <a:buNone/>
            </a:pPr>
            <a:endParaRPr lang="en-US" sz="3800" dirty="0" smtClean="0">
              <a:hlinkClick r:id="rId3"/>
            </a:endParaRPr>
          </a:p>
          <a:p>
            <a:pPr marL="0" indent="0">
              <a:buNone/>
            </a:pPr>
            <a:endParaRPr lang="en-US" sz="3800" dirty="0" smtClean="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Other  Recommendations</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14708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13724" cy="4906963"/>
          </a:xfrm>
        </p:spPr>
        <p:txBody>
          <a:bodyPr>
            <a:normAutofit fontScale="62500" lnSpcReduction="20000"/>
          </a:bodyPr>
          <a:lstStyle/>
          <a:p>
            <a:r>
              <a:rPr lang="en-US" sz="4000" dirty="0"/>
              <a:t>The </a:t>
            </a:r>
            <a:r>
              <a:rPr lang="en-US" sz="4000" dirty="0" smtClean="0"/>
              <a:t>DEP BOL is </a:t>
            </a:r>
            <a:r>
              <a:rPr lang="en-US" sz="4000" dirty="0"/>
              <a:t>overall, a well-managed, efficient, and highly functional </a:t>
            </a:r>
            <a:r>
              <a:rPr lang="en-US" sz="4000" dirty="0" smtClean="0"/>
              <a:t>laboratory and excellence in staff. </a:t>
            </a:r>
          </a:p>
          <a:p>
            <a:r>
              <a:rPr lang="en-US" sz="4000" dirty="0" smtClean="0"/>
              <a:t>Impressive organizational culture using </a:t>
            </a:r>
            <a:r>
              <a:rPr lang="en-US" sz="4000" dirty="0"/>
              <a:t>of cross-training staff to meet seasonal or emergency situations that may result in a surge of samples. </a:t>
            </a:r>
            <a:endParaRPr lang="en-US" sz="4000" dirty="0" smtClean="0"/>
          </a:p>
          <a:p>
            <a:r>
              <a:rPr lang="en-US" sz="4000" dirty="0" smtClean="0"/>
              <a:t>The </a:t>
            </a:r>
            <a:r>
              <a:rPr lang="en-US" sz="4000" dirty="0"/>
              <a:t>quality management system is embedded in their work and operational processes which assures a high degree of proficiency and quality of the work output and is reflected in their accreditation status under NELAP. </a:t>
            </a:r>
          </a:p>
          <a:p>
            <a:r>
              <a:rPr lang="en-US" sz="4000" dirty="0"/>
              <a:t>BOL is driven by a culture of customer service and appears to meet customer needs despite significant reductions in staff over the past several years. </a:t>
            </a:r>
          </a:p>
          <a:p>
            <a:pPr lvl="0"/>
            <a:endParaRPr lang="en-US" sz="4000" dirty="0"/>
          </a:p>
          <a:p>
            <a:endParaRPr lang="en-US" sz="4000" dirty="0" smtClean="0"/>
          </a:p>
          <a:p>
            <a:pPr marL="0" lvl="0" indent="0">
              <a:buNone/>
            </a:pPr>
            <a:endParaRPr lang="en-US" sz="3800" dirty="0" smtClean="0">
              <a:hlinkClick r:id="rId3"/>
            </a:endParaRPr>
          </a:p>
          <a:p>
            <a:pPr marL="0" indent="0">
              <a:buNone/>
            </a:pPr>
            <a:endParaRPr lang="en-US" sz="3800" dirty="0">
              <a:hlinkClick r:id="rId3"/>
            </a:endParaRPr>
          </a:p>
          <a:p>
            <a:pPr marL="0" indent="0">
              <a:buNone/>
            </a:pPr>
            <a:endParaRPr lang="en-US" sz="3800" dirty="0" smtClean="0">
              <a:hlinkClick r:id="rId3"/>
            </a:endParaRPr>
          </a:p>
          <a:p>
            <a:pPr marL="0" indent="0">
              <a:buNone/>
            </a:pPr>
            <a:endParaRPr lang="en-US" sz="3800" dirty="0" smtClean="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Overall Review</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4729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Pittsburgh Water and Sewer Authority Investigation of Lead in Drinking Water Emergency </a:t>
            </a:r>
          </a:p>
          <a:p>
            <a:r>
              <a:rPr lang="en-US" dirty="0" smtClean="0"/>
              <a:t>Overtime for Backlogs and Holding Times</a:t>
            </a:r>
          </a:p>
        </p:txBody>
      </p:sp>
      <p:grpSp>
        <p:nvGrpSpPr>
          <p:cNvPr id="5" name="Group 4"/>
          <p:cNvGrpSpPr>
            <a:grpSpLocks/>
          </p:cNvGrpSpPr>
          <p:nvPr/>
        </p:nvGrpSpPr>
        <p:grpSpPr bwMode="auto">
          <a:xfrm>
            <a:off x="288925" y="355600"/>
            <a:ext cx="8382000" cy="660400"/>
            <a:chOff x="288977" y="355144"/>
            <a:chExt cx="8382000" cy="661312"/>
          </a:xfrm>
        </p:grpSpPr>
        <p:pic>
          <p:nvPicPr>
            <p:cNvPr id="6"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Real Time Example of Concerns</a:t>
              </a:r>
              <a:endParaRPr lang="en-US" altLang="en-US" sz="4000" dirty="0">
                <a:solidFill>
                  <a:schemeClr val="bg1"/>
                </a:solidFill>
              </a:endParaRPr>
            </a:p>
          </p:txBody>
        </p:sp>
      </p:grpSp>
      <p:pic>
        <p:nvPicPr>
          <p:cNvPr id="8"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836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The critical concern with reduced staffing in the Peer Review reflects the overall concern for the staffing level with the entire DEP agency and our ability to perform basic functions in a timely fashion stressing us to our limits to protect public health and the environment.  </a:t>
            </a:r>
            <a:endParaRPr lang="en-US" dirty="0" smtClean="0"/>
          </a:p>
          <a:p>
            <a:r>
              <a:rPr lang="en-US" dirty="0" smtClean="0"/>
              <a:t>Running a Marathon at a Sprinter’s Pace</a:t>
            </a:r>
          </a:p>
          <a:p>
            <a:r>
              <a:rPr lang="en-US" dirty="0" smtClean="0"/>
              <a:t>Staff are at a breaking point</a:t>
            </a:r>
          </a:p>
          <a:p>
            <a:r>
              <a:rPr lang="en-US" dirty="0" smtClean="0"/>
              <a:t>Concern for losing accreditation</a:t>
            </a:r>
          </a:p>
        </p:txBody>
      </p:sp>
      <p:grpSp>
        <p:nvGrpSpPr>
          <p:cNvPr id="5" name="Group 4"/>
          <p:cNvGrpSpPr>
            <a:grpSpLocks/>
          </p:cNvGrpSpPr>
          <p:nvPr/>
        </p:nvGrpSpPr>
        <p:grpSpPr bwMode="auto">
          <a:xfrm>
            <a:off x="288925" y="355600"/>
            <a:ext cx="8382000" cy="660400"/>
            <a:chOff x="288977" y="355144"/>
            <a:chExt cx="8382000" cy="661312"/>
          </a:xfrm>
        </p:grpSpPr>
        <p:pic>
          <p:nvPicPr>
            <p:cNvPr id="6"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Message to Citizen Advisory Council</a:t>
              </a:r>
              <a:endParaRPr lang="en-US" altLang="en-US" sz="4000" dirty="0">
                <a:solidFill>
                  <a:schemeClr val="bg1"/>
                </a:solidFill>
              </a:endParaRPr>
            </a:p>
          </p:txBody>
        </p:sp>
      </p:grpSp>
      <p:pic>
        <p:nvPicPr>
          <p:cNvPr id="8"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0111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b="1" dirty="0" smtClean="0"/>
          </a:p>
          <a:p>
            <a:pPr marL="0" indent="0" algn="ctr">
              <a:buNone/>
            </a:pPr>
            <a:endParaRPr lang="en-US" b="1" dirty="0"/>
          </a:p>
          <a:p>
            <a:pPr marL="0" indent="0" algn="ctr">
              <a:buNone/>
            </a:pPr>
            <a:r>
              <a:rPr lang="en-US" b="1" dirty="0" smtClean="0"/>
              <a:t>Dr. Martina Q. </a:t>
            </a:r>
            <a:r>
              <a:rPr lang="en-US" b="1" dirty="0" err="1" smtClean="0"/>
              <a:t>McGarvey</a:t>
            </a:r>
            <a:endParaRPr lang="en-US" b="1" dirty="0" smtClean="0"/>
          </a:p>
          <a:p>
            <a:pPr marL="0" indent="0" algn="ctr">
              <a:buNone/>
            </a:pPr>
            <a:r>
              <a:rPr lang="en-US" dirty="0" smtClean="0"/>
              <a:t>Director, Bureau of Laboratories</a:t>
            </a:r>
          </a:p>
          <a:p>
            <a:pPr marL="0" indent="0" algn="ctr">
              <a:buNone/>
            </a:pPr>
            <a:r>
              <a:rPr lang="en-US" dirty="0" smtClean="0">
                <a:hlinkClick r:id="rId3"/>
              </a:rPr>
              <a:t>mmcgarvey@pa.gov</a:t>
            </a:r>
            <a:r>
              <a:rPr lang="en-US" dirty="0" smtClean="0"/>
              <a:t> </a:t>
            </a:r>
          </a:p>
          <a:p>
            <a:pPr marL="0" indent="0" algn="ctr">
              <a:buNone/>
            </a:pPr>
            <a:endParaRPr lang="en-US" dirty="0"/>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130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5244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 y="4762"/>
            <a:ext cx="9137649"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6419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2011 APHL Peer Review</a:t>
            </a:r>
          </a:p>
          <a:p>
            <a:endParaRPr lang="en-US" dirty="0"/>
          </a:p>
          <a:p>
            <a:r>
              <a:rPr lang="en-US" dirty="0" smtClean="0"/>
              <a:t>Laboratories’ Strengths and Weaknesses</a:t>
            </a:r>
          </a:p>
          <a:p>
            <a:pPr marL="0" indent="0">
              <a:buNone/>
            </a:pPr>
            <a:endParaRPr lang="en-US" dirty="0" smtClean="0"/>
          </a:p>
          <a:p>
            <a:r>
              <a:rPr lang="en-US" dirty="0" smtClean="0">
                <a:latin typeface="+mj-lt"/>
                <a:cs typeface="Arial"/>
              </a:rPr>
              <a:t>Staffing Reduction Impacts Since 2011 Review</a:t>
            </a:r>
          </a:p>
          <a:p>
            <a:pPr marL="0" indent="0">
              <a:buNone/>
            </a:pPr>
            <a:endParaRPr lang="en-US" dirty="0" smtClean="0">
              <a:latin typeface="+mj-lt"/>
              <a:cs typeface="Arial"/>
            </a:endParaRPr>
          </a:p>
          <a:p>
            <a:r>
              <a:rPr lang="en-US" dirty="0" smtClean="0">
                <a:latin typeface="+mj-lt"/>
                <a:cs typeface="Arial"/>
              </a:rPr>
              <a:t>Recommendations</a:t>
            </a:r>
          </a:p>
          <a:p>
            <a:endParaRPr lang="en-US" dirty="0" smtClean="0">
              <a:latin typeface="+mj-lt"/>
              <a:cs typeface="Arial"/>
            </a:endParaRPr>
          </a:p>
          <a:p>
            <a:pPr marL="457200" lvl="1" indent="0">
              <a:buNone/>
            </a:pPr>
            <a:endParaRPr lang="en-US" dirty="0">
              <a:latin typeface="+mj-lt"/>
            </a:endParaRPr>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Background</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3253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smtClean="0">
              <a:latin typeface="+mj-lt"/>
              <a:cs typeface="Arial"/>
            </a:endParaRPr>
          </a:p>
          <a:p>
            <a:pPr marL="457200" lvl="1" indent="0">
              <a:buNone/>
            </a:pPr>
            <a:r>
              <a:rPr lang="en-US" dirty="0"/>
              <a:t>A three-member APHL team conducted the site review: Dr. Megan Latshaw, APHL’s Director of Environmental Health; Dr. Michael Wichman, Environmental Laboratory Director at the University of Iowa State Hygienic Laboratory – Environmental Health Division; and Ms. Pandora Ray, APHL’s Director of the National Center for Public Health Laboratory Leadership.</a:t>
            </a:r>
          </a:p>
          <a:p>
            <a:pPr marL="457200" lvl="1" indent="0">
              <a:buNone/>
            </a:pPr>
            <a:endParaRPr lang="en-US" dirty="0">
              <a:latin typeface="+mj-lt"/>
            </a:endParaRPr>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APHL Peer Review</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0374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endParaRPr lang="en-US" dirty="0" smtClean="0">
              <a:latin typeface="+mj-lt"/>
              <a:cs typeface="Arial"/>
            </a:endParaRPr>
          </a:p>
          <a:p>
            <a:r>
              <a:rPr lang="en-US" dirty="0"/>
              <a:t>T</a:t>
            </a:r>
            <a:r>
              <a:rPr lang="en-US" dirty="0" smtClean="0"/>
              <a:t>he </a:t>
            </a:r>
            <a:r>
              <a:rPr lang="en-US" dirty="0"/>
              <a:t>primary objectives were to identify:</a:t>
            </a:r>
          </a:p>
          <a:p>
            <a:pPr lvl="0"/>
            <a:r>
              <a:rPr lang="en-US" dirty="0"/>
              <a:t>organizational strengths and weaknesses that may have been impacted by budget deficits and staff reductions </a:t>
            </a:r>
          </a:p>
          <a:p>
            <a:pPr lvl="0"/>
            <a:r>
              <a:rPr lang="en-US" dirty="0"/>
              <a:t>whether core laboratory functions and policies continue to assure public health, environmental protection, and fiscal responsibility to the Commonwealth of Pennsylvania, the Department of Environmental Protection, and other laboratory clients </a:t>
            </a:r>
            <a:r>
              <a:rPr lang="en-US" dirty="0" smtClean="0"/>
              <a:t>served</a:t>
            </a:r>
            <a:endParaRPr lang="en-US" dirty="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Peer Review Scope</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4603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The BOL is a critical asset to the Commonwealth of PA and stands above many </a:t>
            </a:r>
            <a:r>
              <a:rPr lang="en-US" dirty="0" smtClean="0"/>
              <a:t>other </a:t>
            </a:r>
            <a:r>
              <a:rPr lang="en-US" dirty="0"/>
              <a:t>laboratories with whom APHL works. </a:t>
            </a:r>
            <a:endParaRPr lang="en-US" dirty="0" smtClean="0"/>
          </a:p>
          <a:p>
            <a:r>
              <a:rPr lang="en-US" dirty="0" smtClean="0">
                <a:latin typeface="+mj-lt"/>
                <a:cs typeface="Arial"/>
              </a:rPr>
              <a:t>Examples of Unique Testing: TENORM Study, Cryptosporidium, Fish Eating Advisories, Gross Alpha &amp; Beta Testing in Drinking Water </a:t>
            </a:r>
          </a:p>
          <a:p>
            <a:r>
              <a:rPr lang="en-US" dirty="0" smtClean="0">
                <a:latin typeface="+mj-lt"/>
                <a:cs typeface="Arial"/>
              </a:rPr>
              <a:t>High Quality Work and Accreditation</a:t>
            </a:r>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Findings</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571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13724" cy="4906963"/>
          </a:xfrm>
        </p:spPr>
        <p:txBody>
          <a:bodyPr>
            <a:normAutofit/>
          </a:bodyPr>
          <a:lstStyle/>
          <a:p>
            <a:r>
              <a:rPr lang="en-US" sz="3800" dirty="0" smtClean="0"/>
              <a:t>Successes since 2011 Report</a:t>
            </a:r>
          </a:p>
          <a:p>
            <a:r>
              <a:rPr lang="en-US" sz="3800" dirty="0" smtClean="0"/>
              <a:t>Development of COOP</a:t>
            </a:r>
          </a:p>
          <a:p>
            <a:r>
              <a:rPr lang="en-US" sz="3800" dirty="0" smtClean="0"/>
              <a:t>EPA Data Exchange Grant</a:t>
            </a:r>
          </a:p>
          <a:p>
            <a:r>
              <a:rPr lang="en-US" sz="3800" dirty="0" smtClean="0"/>
              <a:t>Update to LIMS</a:t>
            </a:r>
          </a:p>
          <a:p>
            <a:r>
              <a:rPr lang="en-US" sz="3800" dirty="0" smtClean="0"/>
              <a:t>Partnership with University</a:t>
            </a:r>
          </a:p>
          <a:p>
            <a:r>
              <a:rPr lang="en-US" sz="3800" dirty="0" smtClean="0"/>
              <a:t>Implementation of </a:t>
            </a:r>
            <a:r>
              <a:rPr lang="en-US" sz="3800" dirty="0"/>
              <a:t>N</a:t>
            </a:r>
            <a:r>
              <a:rPr lang="en-US" sz="3800" dirty="0" smtClean="0"/>
              <a:t>ew Technologies</a:t>
            </a:r>
          </a:p>
          <a:p>
            <a:pPr marL="0" indent="0">
              <a:buNone/>
            </a:pPr>
            <a:endParaRPr lang="en-US" sz="3800" dirty="0" smtClean="0"/>
          </a:p>
          <a:p>
            <a:pPr marL="0" indent="0">
              <a:buNone/>
            </a:pPr>
            <a:endParaRPr lang="en-US" sz="3800" dirty="0"/>
          </a:p>
          <a:p>
            <a:pPr marL="0" indent="0">
              <a:buNone/>
            </a:pPr>
            <a:endParaRPr lang="en-US" sz="3800" dirty="0" smtClean="0"/>
          </a:p>
          <a:p>
            <a:pPr marL="0" indent="0">
              <a:buNone/>
            </a:pPr>
            <a:endParaRPr lang="en-US" sz="3800" dirty="0" smtClean="0">
              <a:hlinkClick r:id="rId3"/>
            </a:endParaRPr>
          </a:p>
          <a:p>
            <a:pPr marL="0" indent="0">
              <a:buNone/>
            </a:pPr>
            <a:endParaRPr lang="en-US" sz="3800" dirty="0">
              <a:hlinkClick r:id="rId3"/>
            </a:endParaRPr>
          </a:p>
          <a:p>
            <a:pPr marL="0" indent="0">
              <a:buNone/>
            </a:pPr>
            <a:endParaRPr lang="en-US" sz="3800" dirty="0" smtClean="0">
              <a:hlinkClick r:id="rId3"/>
            </a:endParaRPr>
          </a:p>
          <a:p>
            <a:pPr marL="0" indent="0">
              <a:buNone/>
            </a:pPr>
            <a:endParaRPr lang="en-US" sz="3800" dirty="0" smtClean="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2016 Peer Review</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8750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13724" cy="4906963"/>
          </a:xfrm>
        </p:spPr>
        <p:txBody>
          <a:bodyPr>
            <a:normAutofit lnSpcReduction="10000"/>
          </a:bodyPr>
          <a:lstStyle/>
          <a:p>
            <a:r>
              <a:rPr lang="en-US" dirty="0"/>
              <a:t>Since the review in 2011, however, the laboratory has moved from exceptional to </a:t>
            </a:r>
            <a:r>
              <a:rPr lang="en-US" dirty="0" smtClean="0"/>
              <a:t>adequate</a:t>
            </a:r>
          </a:p>
          <a:p>
            <a:r>
              <a:rPr lang="en-US" dirty="0"/>
              <a:t>The laboratory has maintained their accreditation and continues to have a reputation for high-quality </a:t>
            </a:r>
            <a:r>
              <a:rPr lang="en-US" dirty="0" smtClean="0"/>
              <a:t>work</a:t>
            </a:r>
          </a:p>
          <a:p>
            <a:r>
              <a:rPr lang="en-US" dirty="0"/>
              <a:t>Senior leadership is transparent about decisions, accesses to the staff’s concerns, empathizes with them, </a:t>
            </a:r>
            <a:r>
              <a:rPr lang="en-US" dirty="0" smtClean="0"/>
              <a:t>puts </a:t>
            </a:r>
            <a:r>
              <a:rPr lang="en-US" dirty="0"/>
              <a:t>on lab coats to </a:t>
            </a:r>
            <a:r>
              <a:rPr lang="en-US" dirty="0" smtClean="0"/>
              <a:t>help, and develops creative solutions</a:t>
            </a:r>
          </a:p>
          <a:p>
            <a:endParaRPr lang="en-US" sz="3800" dirty="0" smtClean="0"/>
          </a:p>
          <a:p>
            <a:pPr marL="0" indent="0">
              <a:buNone/>
            </a:pPr>
            <a:endParaRPr lang="en-US" sz="3800" dirty="0" smtClean="0">
              <a:hlinkClick r:id="rId3"/>
            </a:endParaRPr>
          </a:p>
          <a:p>
            <a:pPr marL="0" indent="0">
              <a:buNone/>
            </a:pPr>
            <a:endParaRPr lang="en-US" sz="3800" dirty="0">
              <a:hlinkClick r:id="rId3"/>
            </a:endParaRPr>
          </a:p>
          <a:p>
            <a:pPr marL="0" indent="0">
              <a:buNone/>
            </a:pPr>
            <a:endParaRPr lang="en-US" sz="3800" dirty="0" smtClean="0">
              <a:hlinkClick r:id="rId3"/>
            </a:endParaRPr>
          </a:p>
          <a:p>
            <a:pPr marL="0" indent="0">
              <a:buNone/>
            </a:pPr>
            <a:endParaRPr lang="en-US" sz="3800" dirty="0" smtClean="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2016 Peer Review</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0208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13724" cy="4906963"/>
          </a:xfrm>
        </p:spPr>
        <p:txBody>
          <a:bodyPr>
            <a:normAutofit fontScale="62500" lnSpcReduction="20000"/>
          </a:bodyPr>
          <a:lstStyle/>
          <a:p>
            <a:pPr lvl="0"/>
            <a:r>
              <a:rPr lang="en-US" dirty="0"/>
              <a:t>Return to 2011 staffing levels. </a:t>
            </a:r>
            <a:endParaRPr lang="en-US" dirty="0" smtClean="0"/>
          </a:p>
          <a:p>
            <a:pPr lvl="0"/>
            <a:r>
              <a:rPr lang="en-US" dirty="0" smtClean="0"/>
              <a:t>Collaborate </a:t>
            </a:r>
            <a:r>
              <a:rPr lang="en-US" dirty="0"/>
              <a:t>with HR to develop a plan for:</a:t>
            </a:r>
          </a:p>
          <a:p>
            <a:pPr lvl="1"/>
            <a:r>
              <a:rPr lang="en-US" dirty="0"/>
              <a:t>Making salary and benefits more equitable for managers. </a:t>
            </a:r>
          </a:p>
          <a:p>
            <a:pPr lvl="1"/>
            <a:r>
              <a:rPr lang="en-US" dirty="0"/>
              <a:t>Making civil service designations more equitable across the DEP.</a:t>
            </a:r>
          </a:p>
          <a:p>
            <a:pPr lvl="1"/>
            <a:r>
              <a:rPr lang="en-US" dirty="0"/>
              <a:t>Look into streamlining the overtime system as a temporary measure until staffing levels are sufficient. Consider a blanket approval during busy times.</a:t>
            </a:r>
          </a:p>
          <a:p>
            <a:pPr lvl="0"/>
            <a:r>
              <a:rPr lang="en-US" dirty="0"/>
              <a:t>Pursue designation by the Commonwealth as a critical asset that cannot be shut down in the event of a budget impasse. </a:t>
            </a:r>
          </a:p>
          <a:p>
            <a:pPr lvl="0"/>
            <a:r>
              <a:rPr lang="en-US" dirty="0"/>
              <a:t>R</a:t>
            </a:r>
            <a:r>
              <a:rPr lang="en-US" dirty="0" smtClean="0"/>
              <a:t>ecommending </a:t>
            </a:r>
            <a:r>
              <a:rPr lang="en-US" dirty="0"/>
              <a:t>that the BOL develop a strategic plan for the lab, outlining the next three years – what has to happen and how to get there. As part of that process, develop a vision for what the ideal laboratory would look like and what it would do.</a:t>
            </a:r>
          </a:p>
          <a:p>
            <a:pPr lvl="0"/>
            <a:r>
              <a:rPr lang="en-US" dirty="0"/>
              <a:t>Continue working closely with programs and encouraging them to use the laboratory’s services (as capacity allows).</a:t>
            </a:r>
          </a:p>
          <a:p>
            <a:pPr lvl="0"/>
            <a:r>
              <a:rPr lang="en-US" dirty="0"/>
              <a:t>Replace the neutralization system due to safety and efficiency concerns.</a:t>
            </a:r>
          </a:p>
          <a:p>
            <a:endParaRPr lang="en-US" sz="3800" dirty="0" smtClean="0"/>
          </a:p>
          <a:p>
            <a:pPr marL="0" indent="0">
              <a:buNone/>
            </a:pPr>
            <a:endParaRPr lang="en-US" sz="3800" dirty="0" smtClean="0">
              <a:hlinkClick r:id="rId3"/>
            </a:endParaRPr>
          </a:p>
          <a:p>
            <a:pPr marL="0" indent="0">
              <a:buNone/>
            </a:pPr>
            <a:endParaRPr lang="en-US" sz="3800" dirty="0">
              <a:hlinkClick r:id="rId3"/>
            </a:endParaRPr>
          </a:p>
          <a:p>
            <a:pPr marL="0" indent="0">
              <a:buNone/>
            </a:pPr>
            <a:endParaRPr lang="en-US" sz="3800" dirty="0" smtClean="0">
              <a:hlinkClick r:id="rId3"/>
            </a:endParaRPr>
          </a:p>
          <a:p>
            <a:pPr marL="0" indent="0">
              <a:buNone/>
            </a:pPr>
            <a:endParaRPr lang="en-US" sz="3800" dirty="0" smtClean="0"/>
          </a:p>
        </p:txBody>
      </p:sp>
      <p:grpSp>
        <p:nvGrpSpPr>
          <p:cNvPr id="4" name="Group 3"/>
          <p:cNvGrpSpPr>
            <a:grpSpLocks/>
          </p:cNvGrpSpPr>
          <p:nvPr/>
        </p:nvGrpSpPr>
        <p:grpSpPr bwMode="auto">
          <a:xfrm>
            <a:off x="288925" y="355600"/>
            <a:ext cx="8382000" cy="660400"/>
            <a:chOff x="288977" y="355144"/>
            <a:chExt cx="8382000" cy="661312"/>
          </a:xfrm>
        </p:grpSpPr>
        <p:pic>
          <p:nvPicPr>
            <p:cNvPr id="5" name="Picture 5" descr="Aging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457251" y="384641"/>
              <a:ext cx="8213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4000" dirty="0" smtClean="0">
                  <a:solidFill>
                    <a:schemeClr val="bg1"/>
                  </a:solidFill>
                </a:rPr>
                <a:t>Critical Recommendations</a:t>
              </a:r>
              <a:endParaRPr lang="en-US" altLang="en-US" sz="4000" dirty="0">
                <a:solidFill>
                  <a:schemeClr val="bg1"/>
                </a:solidFill>
              </a:endParaRPr>
            </a:p>
          </p:txBody>
        </p:sp>
      </p:grpSp>
      <p:pic>
        <p:nvPicPr>
          <p:cNvPr id="7" name="Picture 7" descr="DEP-rgb"/>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2289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1423</TotalTime>
  <Words>810</Words>
  <Application>Microsoft Office PowerPoint</Application>
  <PresentationFormat>On-screen Show (4:3)</PresentationFormat>
  <Paragraphs>105</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2016 Association of Public Health Laboratories (APHL) Peer Review of PA DEP Bureau of Laboratories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Commonwealth of Pennsylvania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Accreditation Program Fee Review Report</dc:title>
  <dc:creator>Aaren Alger</dc:creator>
  <cp:lastModifiedBy>Hetherington Cunfer, Katherine</cp:lastModifiedBy>
  <cp:revision>43</cp:revision>
  <cp:lastPrinted>2016-05-13T18:52:24Z</cp:lastPrinted>
  <dcterms:created xsi:type="dcterms:W3CDTF">2016-04-04T13:12:04Z</dcterms:created>
  <dcterms:modified xsi:type="dcterms:W3CDTF">2016-05-13T20:25:11Z</dcterms:modified>
</cp:coreProperties>
</file>