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handoutMasterIdLst>
    <p:handoutMasterId r:id="rId23"/>
  </p:handoutMasterIdLst>
  <p:sldIdLst>
    <p:sldId id="257" r:id="rId3"/>
    <p:sldId id="258" r:id="rId4"/>
    <p:sldId id="271" r:id="rId5"/>
    <p:sldId id="268" r:id="rId6"/>
    <p:sldId id="260" r:id="rId7"/>
    <p:sldId id="267" r:id="rId8"/>
    <p:sldId id="270" r:id="rId9"/>
    <p:sldId id="262" r:id="rId10"/>
    <p:sldId id="272" r:id="rId11"/>
    <p:sldId id="280" r:id="rId12"/>
    <p:sldId id="274" r:id="rId13"/>
    <p:sldId id="275" r:id="rId14"/>
    <p:sldId id="276" r:id="rId15"/>
    <p:sldId id="278" r:id="rId16"/>
    <p:sldId id="277" r:id="rId17"/>
    <p:sldId id="281" r:id="rId18"/>
    <p:sldId id="279" r:id="rId19"/>
    <p:sldId id="263" r:id="rId20"/>
    <p:sldId id="264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Cedar </a:t>
            </a:r>
            <a:r>
              <a:rPr lang="en-US" dirty="0" smtClean="0"/>
              <a:t>Run</a:t>
            </a:r>
          </a:p>
          <a:p>
            <a:pPr>
              <a:defRPr/>
            </a:pPr>
            <a:r>
              <a:rPr lang="en-US" dirty="0" smtClean="0"/>
              <a:t>Hardness = 212</a:t>
            </a:r>
            <a:endParaRPr lang="en-US" dirty="0"/>
          </a:p>
        </c:rich>
      </c:tx>
      <c:layout>
        <c:manualLayout>
          <c:xMode val="edge"/>
          <c:yMode val="edge"/>
          <c:x val="0.68647138196662505"/>
          <c:y val="3.33730631704410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Sheet1!$B$1:$H$1</c:f>
              <c:strCache>
                <c:ptCount val="7"/>
                <c:pt idx="0">
                  <c:v>BICARBONATE</c:v>
                </c:pt>
                <c:pt idx="1">
                  <c:v>CALCIUM</c:v>
                </c:pt>
                <c:pt idx="2">
                  <c:v>CHLORIDE</c:v>
                </c:pt>
                <c:pt idx="3">
                  <c:v>SULFATE</c:v>
                </c:pt>
                <c:pt idx="4">
                  <c:v>SODIUM</c:v>
                </c:pt>
                <c:pt idx="5">
                  <c:v>MAGNESIUM</c:v>
                </c:pt>
                <c:pt idx="6">
                  <c:v>POTASSIUM</c:v>
                </c:pt>
              </c:strCache>
            </c:strRef>
          </c:cat>
          <c:val>
            <c:numRef>
              <c:f>Sheet1!$B$2:$H$2</c:f>
              <c:numCache>
                <c:formatCode>0.00</c:formatCode>
                <c:ptCount val="7"/>
                <c:pt idx="0">
                  <c:v>3.65</c:v>
                </c:pt>
                <c:pt idx="1">
                  <c:v>2.6</c:v>
                </c:pt>
                <c:pt idx="2">
                  <c:v>0.36000000000000004</c:v>
                </c:pt>
                <c:pt idx="3">
                  <c:v>0.34333333333333332</c:v>
                </c:pt>
                <c:pt idx="4">
                  <c:v>0.22999999999999998</c:v>
                </c:pt>
                <c:pt idx="5">
                  <c:v>1.6300000000000001</c:v>
                </c:pt>
                <c:pt idx="6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1E-41B0-840C-EC0D0FE2C59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UNT</a:t>
            </a:r>
            <a:r>
              <a:rPr lang="en-US" baseline="0" dirty="0"/>
              <a:t> </a:t>
            </a:r>
            <a:r>
              <a:rPr lang="en-US" baseline="0" dirty="0" smtClean="0"/>
              <a:t>House</a:t>
            </a:r>
          </a:p>
          <a:p>
            <a:pPr>
              <a:defRPr/>
            </a:pPr>
            <a:r>
              <a:rPr lang="en-US" baseline="0" dirty="0" smtClean="0"/>
              <a:t>Hardness = 94</a:t>
            </a:r>
            <a:endParaRPr lang="en-US" dirty="0"/>
          </a:p>
        </c:rich>
      </c:tx>
      <c:layout>
        <c:manualLayout>
          <c:xMode val="edge"/>
          <c:yMode val="edge"/>
          <c:x val="0.65900699912510941"/>
          <c:y val="3.7037037037037035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Sheet1!$B$1:$H$1</c:f>
              <c:strCache>
                <c:ptCount val="7"/>
                <c:pt idx="0">
                  <c:v>BICARBONATE</c:v>
                </c:pt>
                <c:pt idx="1">
                  <c:v>CALCIUM</c:v>
                </c:pt>
                <c:pt idx="2">
                  <c:v>CHLORIDE</c:v>
                </c:pt>
                <c:pt idx="3">
                  <c:v>SULFATE</c:v>
                </c:pt>
                <c:pt idx="4">
                  <c:v>SODIUM</c:v>
                </c:pt>
                <c:pt idx="5">
                  <c:v>MAGNESIUM</c:v>
                </c:pt>
                <c:pt idx="6">
                  <c:v>POTASSIUM</c:v>
                </c:pt>
              </c:strCache>
            </c:strRef>
          </c:cat>
          <c:val>
            <c:numRef>
              <c:f>Sheet1!$B$3:$H$3</c:f>
              <c:numCache>
                <c:formatCode>0.00</c:formatCode>
                <c:ptCount val="7"/>
                <c:pt idx="0">
                  <c:v>1.7333333333333332</c:v>
                </c:pt>
                <c:pt idx="1">
                  <c:v>1.4766666666666666</c:v>
                </c:pt>
                <c:pt idx="2">
                  <c:v>0.03</c:v>
                </c:pt>
                <c:pt idx="3">
                  <c:v>0.32666666666666666</c:v>
                </c:pt>
                <c:pt idx="4">
                  <c:v>0.15</c:v>
                </c:pt>
                <c:pt idx="5">
                  <c:v>0.40666666666666668</c:v>
                </c:pt>
                <c:pt idx="6">
                  <c:v>5.000000000000001E-2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66-4175-83FC-A520FAD763D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White</a:t>
            </a:r>
            <a:r>
              <a:rPr lang="en-US" baseline="0" dirty="0"/>
              <a:t> Clay </a:t>
            </a:r>
            <a:r>
              <a:rPr lang="en-US" baseline="0" dirty="0" smtClean="0"/>
              <a:t>Creek</a:t>
            </a:r>
          </a:p>
          <a:p>
            <a:pPr>
              <a:defRPr/>
            </a:pPr>
            <a:r>
              <a:rPr lang="en-US" baseline="0" dirty="0" smtClean="0"/>
              <a:t>Hardness = 89</a:t>
            </a:r>
            <a:endParaRPr lang="en-US" dirty="0"/>
          </a:p>
        </c:rich>
      </c:tx>
      <c:layout>
        <c:manualLayout>
          <c:xMode val="edge"/>
          <c:yMode val="edge"/>
          <c:x val="0.60676377952755911"/>
          <c:y val="4.6296296296296294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5"/>
            <c:extLst>
              <c:ext xmlns:c16="http://schemas.microsoft.com/office/drawing/2014/chart" uri="{C3380CC4-5D6E-409C-BE32-E72D297353CC}">
                <c16:uniqueId val="{00000000-AA44-4E05-B747-C8C19CC48C2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Sheet1!$B$1:$H$1</c:f>
              <c:strCache>
                <c:ptCount val="7"/>
                <c:pt idx="0">
                  <c:v>BICARBONATE</c:v>
                </c:pt>
                <c:pt idx="1">
                  <c:v>CALCIUM</c:v>
                </c:pt>
                <c:pt idx="2">
                  <c:v>CHLORIDE</c:v>
                </c:pt>
                <c:pt idx="3">
                  <c:v>SULFATE</c:v>
                </c:pt>
                <c:pt idx="4">
                  <c:v>SODIUM</c:v>
                </c:pt>
                <c:pt idx="5">
                  <c:v>MAGNESIUM</c:v>
                </c:pt>
                <c:pt idx="6">
                  <c:v>POTASSIUM</c:v>
                </c:pt>
              </c:strCache>
            </c:strRef>
          </c:cat>
          <c:val>
            <c:numRef>
              <c:f>Sheet1!$B$4:$H$4</c:f>
              <c:numCache>
                <c:formatCode>0.00</c:formatCode>
                <c:ptCount val="7"/>
                <c:pt idx="0">
                  <c:v>1.27</c:v>
                </c:pt>
                <c:pt idx="1">
                  <c:v>1.08</c:v>
                </c:pt>
                <c:pt idx="2">
                  <c:v>0.30500000000000005</c:v>
                </c:pt>
                <c:pt idx="3">
                  <c:v>0.35499999999999998</c:v>
                </c:pt>
                <c:pt idx="4">
                  <c:v>0.29000000000000004</c:v>
                </c:pt>
                <c:pt idx="5">
                  <c:v>0.67999999999999994</c:v>
                </c:pt>
                <c:pt idx="6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44-4E05-B747-C8C19CC48C2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Spruce </a:t>
            </a:r>
            <a:r>
              <a:rPr lang="en-US" dirty="0" smtClean="0"/>
              <a:t>Run</a:t>
            </a:r>
          </a:p>
          <a:p>
            <a:pPr>
              <a:defRPr/>
            </a:pPr>
            <a:r>
              <a:rPr lang="en-US" dirty="0" smtClean="0"/>
              <a:t>Hardness = 6</a:t>
            </a:r>
            <a:endParaRPr lang="en-US" dirty="0"/>
          </a:p>
        </c:rich>
      </c:tx>
      <c:layout>
        <c:manualLayout>
          <c:xMode val="edge"/>
          <c:yMode val="edge"/>
          <c:x val="0.72452077865266851"/>
          <c:y val="3.7037037037037035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Sheet1!$B$1:$H$1</c:f>
              <c:strCache>
                <c:ptCount val="7"/>
                <c:pt idx="0">
                  <c:v>BICARBONATE</c:v>
                </c:pt>
                <c:pt idx="1">
                  <c:v>CALCIUM</c:v>
                </c:pt>
                <c:pt idx="2">
                  <c:v>CHLORIDE</c:v>
                </c:pt>
                <c:pt idx="3">
                  <c:v>SULFATE</c:v>
                </c:pt>
                <c:pt idx="4">
                  <c:v>SODIUM</c:v>
                </c:pt>
                <c:pt idx="5">
                  <c:v>MAGNESIUM</c:v>
                </c:pt>
                <c:pt idx="6">
                  <c:v>POTASSIUM</c:v>
                </c:pt>
              </c:strCache>
            </c:strRef>
          </c:cat>
          <c:val>
            <c:numRef>
              <c:f>Sheet1!$B$5:$H$5</c:f>
              <c:numCache>
                <c:formatCode>0.00</c:formatCode>
                <c:ptCount val="7"/>
                <c:pt idx="0">
                  <c:v>8.4999999999999992E-2</c:v>
                </c:pt>
                <c:pt idx="1">
                  <c:v>6.5000000000000002E-2</c:v>
                </c:pt>
                <c:pt idx="2">
                  <c:v>1.4999999999999999E-2</c:v>
                </c:pt>
                <c:pt idx="3">
                  <c:v>7.5000000000000011E-2</c:v>
                </c:pt>
                <c:pt idx="4">
                  <c:v>2.5000000000000001E-2</c:v>
                </c:pt>
                <c:pt idx="5">
                  <c:v>0.06</c:v>
                </c:pt>
                <c:pt idx="6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E4-4674-BF7E-D9411CB015E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D05C28-F317-4825-B0CA-8D9B4AA1893D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4ECB9C0-8CAE-4547-B676-070CE97F3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08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5F05CD-516F-4FDF-B8B0-A939C1CE957D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0CB138-963A-4369-91B5-2D2831788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67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CB138-963A-4369-91B5-2D28317886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66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2460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618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CB138-963A-4369-91B5-2D28317886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28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CB138-963A-4369-91B5-2D28317886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7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CB138-963A-4369-91B5-2D28317886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2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CB138-963A-4369-91B5-2D28317886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60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CB138-963A-4369-91B5-2D28317886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7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F742-1DD8-4BC1-B3F7-89D0A8D7BF68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01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1E3E-E275-403C-92B8-AC6B030BCBCE}" type="datetime1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5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CAE2F-9089-4687-AE41-6CF5ECA29789}" type="datetime1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11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72DB0-8409-411D-9036-B2D323B9F0EA}" type="datetime1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91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A79C-FC4A-448E-AA1B-156B51E63B4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C714D-F715-4889-B150-6C2CF7231F2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41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05C86-E82B-419F-B597-6CD6E393E1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93CBB-3DE2-49AE-88A2-6AFCB0A734D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27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BB13-8568-47C9-AF09-2314CBF3A0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00117-D40C-463D-A63A-418E16DCB3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389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CFC4C-7F87-4EEF-9FA5-E4E9A5D9091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FD3BB-8B0B-495C-A6B0-D2CDE578A8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044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49EC-AC14-45E3-8203-3FD9DDBEF7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D496B-FC38-454B-97AB-D5A1A88667E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286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F0AA4-E26A-4407-A7B5-C4D1AB8ED50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B670F-00F9-42D6-904D-5B418967063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7382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62AC6-A1FF-4141-9CEF-7D0F0BA2E0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D8CA5-74A5-4D65-8EBF-BDE1AAADCEF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4147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D403E-3AA8-4CDA-9031-EFA53649CD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CB898-71D1-44DE-A78E-1CA1067294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10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6D7C7-3D68-4434-9D33-AA3885A2F2A0}" type="datetime1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71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3FE51-B404-4C61-A3F9-35CCA2733E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F5A67-435A-4D04-B70F-AEB6BB07F3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319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F935-C344-4229-BAA8-511F09FACAA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FAB9A-09CA-48EA-865F-C88439BDF04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9556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E39E4-A9B1-41FF-81AB-D4958F01744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F3E96-858B-4C27-A061-0CF25283D5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484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FED6-8B7F-410D-AD07-A28E2A84504E}" type="datetime1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9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4E0E0-CB95-41A9-851D-61DAC1AC8B27}" type="datetime1">
              <a:rPr lang="en-US" smtClean="0"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8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E07DC-7F2C-4AE8-8384-1EA337757EE2}" type="datetime1">
              <a:rPr lang="en-US" smtClean="0"/>
              <a:t>6/20/2016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3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E3DF-C3D5-4E71-81D9-1B75F4795AE5}" type="datetime1">
              <a:rPr lang="en-US" smtClean="0"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2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EDF5-8A3F-4325-A9BF-EBE3FBD8704A}" type="datetime1">
              <a:rPr lang="en-US" smtClean="0"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32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79B0-4E87-484A-8678-7559913D1A7A}" type="datetime1">
              <a:rPr lang="en-US" smtClean="0"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330A-E603-4D3A-B682-C079CB216DE5}" type="datetime1">
              <a:rPr lang="en-US" smtClean="0"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830D8-4B8A-4A6C-8C06-DB6E9CC1D779}" type="datetime1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4307A-0A81-4D48-8F2C-C0ACED54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381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2B92E8-F09A-4731-84E7-AF3958846E8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C2FF78-697F-4B6E-B83F-F59A3112B4D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7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hart" Target="../charts/chart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52400" y="1828800"/>
            <a:ext cx="8915400" cy="190500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Triennial Review of </a:t>
            </a:r>
            <a:br>
              <a:rPr lang="en-US" altLang="en-US" b="1" dirty="0" smtClean="0"/>
            </a:br>
            <a:r>
              <a:rPr lang="en-US" altLang="en-US" b="1" dirty="0" smtClean="0"/>
              <a:t>Water Quality Standards </a:t>
            </a:r>
            <a:r>
              <a:rPr lang="en-US" altLang="en-US" sz="4000" b="1" dirty="0" smtClean="0"/>
              <a:t>TR17</a:t>
            </a:r>
            <a:br>
              <a:rPr lang="en-US" altLang="en-US" sz="4000" b="1" dirty="0" smtClean="0"/>
            </a:br>
            <a:r>
              <a:rPr lang="en-US" altLang="en-US" sz="4000" b="1" dirty="0" smtClean="0"/>
              <a:t>Updates to Chloride Criteria</a:t>
            </a:r>
            <a:r>
              <a:rPr lang="en-US" altLang="en-US" sz="2400" b="1" dirty="0" smtClean="0"/>
              <a:t> </a:t>
            </a:r>
            <a:endParaRPr lang="en-US" altLang="en-US" b="1" dirty="0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143000" y="4267200"/>
            <a:ext cx="7162800" cy="11430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>
                <a:solidFill>
                  <a:schemeClr val="tx1"/>
                </a:solidFill>
              </a:rPr>
              <a:t> Presented to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>
                <a:solidFill>
                  <a:schemeClr val="tx1"/>
                </a:solidFill>
              </a:rPr>
              <a:t>Citizens Advisory Council</a:t>
            </a:r>
            <a:endParaRPr lang="en-US" altLang="en-US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mtClean="0">
                <a:solidFill>
                  <a:schemeClr val="tx1"/>
                </a:solidFill>
              </a:rPr>
              <a:t>June</a:t>
            </a:r>
            <a:r>
              <a:rPr lang="en-US" altLang="en-US" smtClean="0">
                <a:solidFill>
                  <a:schemeClr val="tx1"/>
                </a:solidFill>
              </a:rPr>
              <a:t> 21, </a:t>
            </a:r>
            <a:r>
              <a:rPr lang="en-US" altLang="en-US" dirty="0" smtClean="0">
                <a:solidFill>
                  <a:schemeClr val="tx1"/>
                </a:solidFill>
              </a:rPr>
              <a:t>2016</a:t>
            </a:r>
          </a:p>
          <a:p>
            <a:pPr eaLnBrk="1" hangingPunct="1"/>
            <a:endParaRPr lang="en-US" altLang="en-US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5257800" y="5943600"/>
            <a:ext cx="3429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 smtClean="0">
                <a:solidFill>
                  <a:prstClr val="black"/>
                </a:solidFill>
              </a:rPr>
              <a:t>Patrick McDonnell, Acting Secretary</a:t>
            </a:r>
            <a:endParaRPr lang="en-US" altLang="en-US" sz="1800" dirty="0">
              <a:solidFill>
                <a:prstClr val="black"/>
              </a:solidFill>
            </a:endParaRPr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609600" y="5943600"/>
            <a:ext cx="2819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>
                <a:solidFill>
                  <a:prstClr val="black"/>
                </a:solidFill>
              </a:rPr>
              <a:t>Tom Wolf, Governor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7C714D-F715-4889-B150-6C2CF7231F2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8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5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8" y="1371600"/>
            <a:ext cx="821648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67168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447800" y="304800"/>
            <a:ext cx="67423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/>
            <a:r>
              <a:rPr lang="en-US" sz="3200" dirty="0" smtClean="0">
                <a:solidFill>
                  <a:prstClr val="white"/>
                </a:solidFill>
              </a:rPr>
              <a:t>Acute Chloride Data Set</a:t>
            </a:r>
            <a:endParaRPr lang="en-US" sz="3200" dirty="0">
              <a:solidFill>
                <a:prstClr val="white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269069"/>
              </p:ext>
            </p:extLst>
          </p:nvPr>
        </p:nvGraphicFramePr>
        <p:xfrm>
          <a:off x="1219200" y="1345931"/>
          <a:ext cx="5867399" cy="4241321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1809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7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59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Genus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b"/>
                </a:tc>
                <a:tc rowSpan="20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Genus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b"/>
                </a:tc>
                <a:tc rowSpan="20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Genus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Epioblasma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Physa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Aciperser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</a:rPr>
                        <a:t>Sphaerium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Rana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Cyprinella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Neocloeon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Pseudacris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Lepidostoma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Lampsilis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Lirceus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</a:rPr>
                        <a:t>Lepomis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Anafroptilum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Macaffertium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Carassius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Ambystoma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Planorbella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Gambusia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</a:rPr>
                        <a:t>Ceriodaphnia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Ephemerella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</a:rPr>
                        <a:t>Oncorhynchus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Elliptio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Limnodrilus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Libellulidae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Procloeon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Bufo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Fundulus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03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Megalonaisas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Caecidotea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Gasterosteus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11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Lasmigona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Lumbriculus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Cambarus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Margaritifera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Nephelopsis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</a:rPr>
                        <a:t>Anguilla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Brachionus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Erpobdella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Agria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</a:rPr>
                        <a:t>Daphnia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Ameriurus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Isonychia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</a:rPr>
                        <a:t>Pimephales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Musculium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</a:rPr>
                        <a:t>Tubifex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57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Villosa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Chironomus</a:t>
                      </a:r>
                      <a:r>
                        <a:rPr lang="en-US" sz="1200" b="0" i="1" dirty="0">
                          <a:effectLst/>
                        </a:rPr>
                        <a:t> 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24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</a:rPr>
                        <a:t>Gyraulus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Leptophlebia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23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Diaptomus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1" dirty="0" err="1">
                          <a:effectLst/>
                        </a:rPr>
                        <a:t>Lithobates</a:t>
                      </a:r>
                      <a:endParaRPr lang="en-US" sz="1200" b="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8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8" y="1371600"/>
            <a:ext cx="821648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dirty="0"/>
              <a:t>Based on the lethal or effect concentrations (LC50 or EC50), the four genera most sensitive to acute testing were: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295400" y="304800"/>
            <a:ext cx="68947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/>
            <a:r>
              <a:rPr lang="en-US" sz="3200" dirty="0" smtClean="0">
                <a:solidFill>
                  <a:prstClr val="white"/>
                </a:solidFill>
              </a:rPr>
              <a:t>Toxicological Study – Acute Chloride</a:t>
            </a:r>
            <a:endParaRPr lang="en-US" sz="3200" dirty="0">
              <a:solidFill>
                <a:prstClr val="white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439419"/>
              </p:ext>
            </p:extLst>
          </p:nvPr>
        </p:nvGraphicFramePr>
        <p:xfrm>
          <a:off x="1981200" y="2362200"/>
          <a:ext cx="5562600" cy="3330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1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0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66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Rank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Genus/ Species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GMAV mg/L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3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Lampsilis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(wavy-rayed lamp </a:t>
                      </a:r>
                      <a:r>
                        <a:rPr lang="en-US" sz="2000" dirty="0">
                          <a:effectLst/>
                        </a:rPr>
                        <a:t>mussel)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991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7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Neocloeon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i="0" dirty="0" smtClean="0">
                          <a:effectLst/>
                        </a:rPr>
                        <a:t>(mayfly</a:t>
                      </a:r>
                      <a:r>
                        <a:rPr lang="en-US" sz="2000" i="0" dirty="0">
                          <a:effectLst/>
                        </a:rPr>
                        <a:t>)</a:t>
                      </a:r>
                      <a:endParaRPr lang="en-US" sz="20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959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3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smtClean="0">
                          <a:effectLst/>
                        </a:rPr>
                        <a:t>Sphaerium</a:t>
                      </a:r>
                      <a:r>
                        <a:rPr lang="en-US" sz="2000" i="1" baseline="0" dirty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(fingernail </a:t>
                      </a:r>
                      <a:r>
                        <a:rPr lang="en-US" sz="2000" dirty="0">
                          <a:effectLst/>
                        </a:rPr>
                        <a:t>clam)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785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66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 smtClean="0">
                          <a:effectLst/>
                        </a:rPr>
                        <a:t>Epioblasma</a:t>
                      </a:r>
                      <a:r>
                        <a:rPr lang="en-US" sz="2000" dirty="0" smtClean="0">
                          <a:effectLst/>
                        </a:rPr>
                        <a:t> (mussel)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698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9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8" y="1371600"/>
            <a:ext cx="8216481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en-US" sz="2800" dirty="0" smtClean="0">
              <a:solidFill>
                <a:prstClr val="black"/>
              </a:solidFill>
            </a:endParaRPr>
          </a:p>
          <a:p>
            <a:r>
              <a:rPr lang="en-US" sz="3200" dirty="0"/>
              <a:t>The genus mean acute value (GMAV</a:t>
            </a:r>
            <a:r>
              <a:rPr lang="en-US" sz="3200" dirty="0" smtClean="0"/>
              <a:t>), </a:t>
            </a:r>
            <a:r>
              <a:rPr lang="en-US" sz="3200" dirty="0">
                <a:solidFill>
                  <a:prstClr val="black"/>
                </a:solidFill>
              </a:rPr>
              <a:t>698 mg/L chloride </a:t>
            </a:r>
            <a:r>
              <a:rPr lang="en-US" sz="3200" dirty="0" smtClean="0"/>
              <a:t>includes </a:t>
            </a:r>
            <a:r>
              <a:rPr lang="en-US" sz="3200" dirty="0"/>
              <a:t>the most sensitive organism (</a:t>
            </a:r>
            <a:r>
              <a:rPr lang="en-US" sz="3200" i="1" dirty="0" smtClean="0"/>
              <a:t>Northern </a:t>
            </a:r>
            <a:r>
              <a:rPr lang="en-US" sz="3200" i="1" dirty="0" err="1" smtClean="0"/>
              <a:t>Riffleshell</a:t>
            </a:r>
            <a:r>
              <a:rPr lang="en-US" sz="3200" dirty="0" smtClean="0"/>
              <a:t>). </a:t>
            </a:r>
            <a:endParaRPr lang="en-US" sz="3200" dirty="0" smtClean="0">
              <a:solidFill>
                <a:prstClr val="black"/>
              </a:solidFill>
            </a:endParaRPr>
          </a:p>
          <a:p>
            <a:endParaRPr lang="en-US" sz="3200" dirty="0" smtClean="0">
              <a:solidFill>
                <a:prstClr val="black"/>
              </a:solidFill>
            </a:endParaRPr>
          </a:p>
          <a:p>
            <a:endParaRPr lang="en-US" sz="2800" dirty="0" smtClean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676400" y="304800"/>
            <a:ext cx="596983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/>
            <a:r>
              <a:rPr lang="en-US" sz="3600" dirty="0" smtClean="0">
                <a:solidFill>
                  <a:prstClr val="white"/>
                </a:solidFill>
              </a:rPr>
              <a:t>Toxicological Study - Chloride</a:t>
            </a:r>
            <a:endParaRPr lang="en-US" sz="3600" dirty="0">
              <a:solidFill>
                <a:prstClr val="white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02980"/>
            <a:ext cx="3419475" cy="218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0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8" y="1371600"/>
            <a:ext cx="8216481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/>
              <a:t>The chronic toxicity data set included 10 aquatic species. </a:t>
            </a:r>
            <a:endParaRPr lang="en-US" sz="3200" dirty="0" smtClean="0"/>
          </a:p>
          <a:p>
            <a:endParaRPr lang="en-US" sz="3200" dirty="0" smtClean="0"/>
          </a:p>
          <a:p>
            <a:endParaRPr lang="en-US" sz="32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676400" y="304800"/>
            <a:ext cx="53104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/>
            <a:r>
              <a:rPr lang="en-US" sz="3600" dirty="0" smtClean="0">
                <a:solidFill>
                  <a:prstClr val="white"/>
                </a:solidFill>
              </a:rPr>
              <a:t>Chronic Chloride Data Set</a:t>
            </a:r>
            <a:endParaRPr lang="en-US" sz="3600" dirty="0">
              <a:solidFill>
                <a:prstClr val="white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655816"/>
              </p:ext>
            </p:extLst>
          </p:nvPr>
        </p:nvGraphicFramePr>
        <p:xfrm>
          <a:off x="2514600" y="2057402"/>
          <a:ext cx="4572000" cy="3889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0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Species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Pimephales </a:t>
                      </a:r>
                      <a:r>
                        <a:rPr lang="en-US" sz="2000" i="1" dirty="0" smtClean="0">
                          <a:effectLst/>
                        </a:rPr>
                        <a:t>promelas  (Fathead minnow)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Oncorhynchus </a:t>
                      </a:r>
                      <a:r>
                        <a:rPr lang="en-US" sz="2000" i="1" dirty="0" err="1" smtClean="0">
                          <a:effectLst/>
                        </a:rPr>
                        <a:t>mykiss</a:t>
                      </a:r>
                      <a:r>
                        <a:rPr lang="en-US" sz="2000" i="1" dirty="0" smtClean="0">
                          <a:effectLst/>
                        </a:rPr>
                        <a:t>  (Rainbow</a:t>
                      </a:r>
                      <a:r>
                        <a:rPr lang="en-US" sz="2000" i="1" baseline="0" dirty="0" smtClean="0">
                          <a:effectLst/>
                        </a:rPr>
                        <a:t> trout)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Daphnia </a:t>
                      </a:r>
                      <a:r>
                        <a:rPr lang="en-US" sz="2000" i="1" dirty="0" err="1" smtClean="0">
                          <a:effectLst/>
                        </a:rPr>
                        <a:t>ambigua</a:t>
                      </a:r>
                      <a:r>
                        <a:rPr lang="en-US" sz="2000" i="1" dirty="0" smtClean="0">
                          <a:effectLst/>
                        </a:rPr>
                        <a:t>  (water flea)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Daphnia </a:t>
                      </a:r>
                      <a:r>
                        <a:rPr lang="en-US" sz="2000" i="1" dirty="0" smtClean="0">
                          <a:effectLst/>
                        </a:rPr>
                        <a:t>magna  (water flea)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Daphnia </a:t>
                      </a:r>
                      <a:r>
                        <a:rPr lang="en-US" sz="2000" i="1" dirty="0" err="1" smtClean="0">
                          <a:effectLst/>
                        </a:rPr>
                        <a:t>pulex</a:t>
                      </a:r>
                      <a:r>
                        <a:rPr lang="en-US" sz="2000" i="1" dirty="0" smtClean="0">
                          <a:effectLst/>
                        </a:rPr>
                        <a:t>  (water flea)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Ceriodaphnia </a:t>
                      </a:r>
                      <a:r>
                        <a:rPr lang="en-US" sz="2000" i="1" dirty="0" smtClean="0">
                          <a:effectLst/>
                        </a:rPr>
                        <a:t>dubia (water flea)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3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Lumbriculus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i="1" dirty="0" err="1" smtClean="0">
                          <a:effectLst/>
                        </a:rPr>
                        <a:t>variegatus</a:t>
                      </a:r>
                      <a:r>
                        <a:rPr lang="en-US" sz="2000" i="1" dirty="0" smtClean="0">
                          <a:effectLst/>
                        </a:rPr>
                        <a:t>  (worm)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Neocloeon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i="1" dirty="0" err="1" smtClean="0">
                          <a:effectLst/>
                        </a:rPr>
                        <a:t>triangulifer</a:t>
                      </a:r>
                      <a:r>
                        <a:rPr lang="en-US" sz="2000" i="1" dirty="0" smtClean="0">
                          <a:effectLst/>
                        </a:rPr>
                        <a:t>  (mayfly)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Anafroptilum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i="1" dirty="0" err="1" smtClean="0">
                          <a:effectLst/>
                        </a:rPr>
                        <a:t>semirufum</a:t>
                      </a:r>
                      <a:r>
                        <a:rPr lang="en-US" sz="2000" i="1" dirty="0" smtClean="0">
                          <a:effectLst/>
                        </a:rPr>
                        <a:t> </a:t>
                      </a:r>
                      <a:r>
                        <a:rPr lang="en-US" sz="2000" i="1" baseline="0" dirty="0" smtClean="0">
                          <a:effectLst/>
                        </a:rPr>
                        <a:t> (mayfly)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Procloeon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i="1" dirty="0" smtClean="0">
                          <a:effectLst/>
                        </a:rPr>
                        <a:t>fragile  (mayfly)</a:t>
                      </a:r>
                      <a:endParaRPr lang="en-US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9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8" y="1371600"/>
            <a:ext cx="8216481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 smtClean="0"/>
              <a:t>The four species most sensitive to the chronic testing are:</a:t>
            </a:r>
          </a:p>
          <a:p>
            <a:endParaRPr lang="en-US" sz="32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676400" y="304800"/>
            <a:ext cx="53104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/>
            <a:r>
              <a:rPr lang="en-US" sz="3600" dirty="0" smtClean="0">
                <a:solidFill>
                  <a:prstClr val="white"/>
                </a:solidFill>
              </a:rPr>
              <a:t>Chronic Chloride Data Set</a:t>
            </a:r>
            <a:endParaRPr lang="en-US" sz="3600" dirty="0">
              <a:solidFill>
                <a:prstClr val="white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044531"/>
              </p:ext>
            </p:extLst>
          </p:nvPr>
        </p:nvGraphicFramePr>
        <p:xfrm>
          <a:off x="990600" y="2590801"/>
          <a:ext cx="6781799" cy="3148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7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3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09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92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Rank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Species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SMCV mg/L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7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</a:rPr>
                        <a:t>Daphnia </a:t>
                      </a:r>
                      <a:r>
                        <a:rPr lang="en-US" sz="2000" i="1" dirty="0" err="1">
                          <a:effectLst/>
                        </a:rPr>
                        <a:t>ambigua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(water flea)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259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Procloeon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i="1" dirty="0" smtClean="0">
                          <a:effectLst/>
                        </a:rPr>
                        <a:t>fragile </a:t>
                      </a:r>
                      <a:r>
                        <a:rPr lang="en-US" sz="2000" dirty="0">
                          <a:effectLst/>
                        </a:rPr>
                        <a:t>(mayfly)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239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7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Anafroptilum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i="1" dirty="0" err="1">
                          <a:effectLst/>
                        </a:rPr>
                        <a:t>semirufum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(mayfly)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160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7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effectLst/>
                        </a:rPr>
                        <a:t>Neocloeon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i="1" dirty="0" err="1">
                          <a:effectLst/>
                        </a:rPr>
                        <a:t>triangulifer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(mayfly)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153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8" y="1371600"/>
            <a:ext cx="8216481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en-US" sz="2800" dirty="0" smtClean="0">
              <a:solidFill>
                <a:prstClr val="black"/>
              </a:solidFill>
            </a:endParaRPr>
          </a:p>
          <a:p>
            <a:r>
              <a:rPr lang="en-US" sz="3200" dirty="0"/>
              <a:t>The </a:t>
            </a:r>
            <a:r>
              <a:rPr lang="en-US" sz="3200" dirty="0" smtClean="0"/>
              <a:t>species mean chronic </a:t>
            </a:r>
            <a:r>
              <a:rPr lang="en-US" sz="3200" dirty="0"/>
              <a:t>value </a:t>
            </a:r>
            <a:r>
              <a:rPr lang="en-US" sz="3200" dirty="0" smtClean="0"/>
              <a:t>(SMCV</a:t>
            </a:r>
            <a:r>
              <a:rPr lang="en-US" sz="3200" dirty="0"/>
              <a:t>) for the most sensitive organism (</a:t>
            </a:r>
            <a:r>
              <a:rPr lang="en-US" sz="3200" i="1" dirty="0" err="1"/>
              <a:t>Neocloeon</a:t>
            </a:r>
            <a:r>
              <a:rPr lang="en-US" sz="3200" i="1" dirty="0"/>
              <a:t> </a:t>
            </a:r>
            <a:r>
              <a:rPr lang="en-US" sz="3200" i="1" dirty="0" err="1" smtClean="0"/>
              <a:t>triangulifer</a:t>
            </a:r>
            <a:r>
              <a:rPr lang="en-US" sz="3200" dirty="0" smtClean="0"/>
              <a:t>) </a:t>
            </a:r>
            <a:r>
              <a:rPr lang="en-US" sz="3200" dirty="0"/>
              <a:t>i</a:t>
            </a:r>
            <a:r>
              <a:rPr lang="en-US" sz="3200" dirty="0" smtClean="0"/>
              <a:t>s 153 mg/L chloride. </a:t>
            </a:r>
            <a:endParaRPr lang="en-US" sz="3200" dirty="0" smtClean="0">
              <a:solidFill>
                <a:prstClr val="black"/>
              </a:solidFill>
            </a:endParaRPr>
          </a:p>
          <a:p>
            <a:endParaRPr lang="en-US" sz="3200" dirty="0" smtClean="0">
              <a:solidFill>
                <a:prstClr val="black"/>
              </a:solidFill>
            </a:endParaRPr>
          </a:p>
          <a:p>
            <a:endParaRPr lang="en-US" sz="2800" dirty="0" smtClean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38200" y="304800"/>
            <a:ext cx="75805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/>
            <a:r>
              <a:rPr lang="en-US" sz="3200" dirty="0" smtClean="0">
                <a:solidFill>
                  <a:prstClr val="white"/>
                </a:solidFill>
              </a:rPr>
              <a:t>Toxicological Study - Chronic Chloride</a:t>
            </a:r>
            <a:endParaRPr lang="en-US" sz="3200" dirty="0">
              <a:solidFill>
                <a:prstClr val="white"/>
              </a:solidFill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429000"/>
            <a:ext cx="4572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ging bann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chemeClr val="bg1"/>
                </a:solidFill>
              </a:rPr>
              <a:t>Calculation Definitions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16</a:t>
            </a:fld>
            <a:endParaRPr lang="en-US"/>
          </a:p>
        </p:txBody>
      </p:sp>
      <p:pic>
        <p:nvPicPr>
          <p:cNvPr id="1032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00" y="1676400"/>
            <a:ext cx="7241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867400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98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8" y="1371600"/>
            <a:ext cx="821648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295400" y="304800"/>
            <a:ext cx="68947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/>
            <a:r>
              <a:rPr lang="en-US" sz="3200" dirty="0" smtClean="0">
                <a:solidFill>
                  <a:prstClr val="white"/>
                </a:solidFill>
              </a:rPr>
              <a:t>Chloride Criteria Calculated</a:t>
            </a:r>
            <a:endParaRPr lang="en-US" sz="3200" dirty="0">
              <a:solidFill>
                <a:prstClr val="white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554199"/>
              </p:ext>
            </p:extLst>
          </p:nvPr>
        </p:nvGraphicFramePr>
        <p:xfrm>
          <a:off x="1266825" y="2156430"/>
          <a:ext cx="5886450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11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5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18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FAV </a:t>
                      </a:r>
                      <a:r>
                        <a:rPr lang="en-US" sz="2000" dirty="0" smtClean="0">
                          <a:effectLst/>
                        </a:rPr>
                        <a:t>(final acute value)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874.8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FAV for lowest GMAV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698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3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FACR = </a:t>
                      </a:r>
                      <a:r>
                        <a:rPr lang="en-US" sz="2000" dirty="0" smtClean="0">
                          <a:effectLst/>
                        </a:rPr>
                        <a:t>(geo</a:t>
                      </a:r>
                      <a:r>
                        <a:rPr lang="en-US" sz="2000" baseline="0" dirty="0" smtClean="0">
                          <a:effectLst/>
                        </a:rPr>
                        <a:t> mean of  SMAV/SMCV)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6.2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4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CMC </a:t>
                      </a:r>
                      <a:r>
                        <a:rPr lang="en-US" sz="2800" smtClean="0">
                          <a:effectLst/>
                        </a:rPr>
                        <a:t>= FAV </a:t>
                      </a:r>
                      <a:r>
                        <a:rPr lang="en-US" sz="2800" dirty="0">
                          <a:effectLst/>
                        </a:rPr>
                        <a:t>for </a:t>
                      </a:r>
                      <a:r>
                        <a:rPr lang="en-US" sz="2800">
                          <a:effectLst/>
                        </a:rPr>
                        <a:t>lowest </a:t>
                      </a:r>
                      <a:r>
                        <a:rPr lang="en-US" sz="2800" smtClean="0">
                          <a:effectLst/>
                        </a:rPr>
                        <a:t>GMAV/2  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349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3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CCC </a:t>
                      </a:r>
                      <a:r>
                        <a:rPr lang="en-US" sz="2800" dirty="0" smtClean="0">
                          <a:effectLst/>
                        </a:rPr>
                        <a:t> </a:t>
                      </a:r>
                      <a:r>
                        <a:rPr lang="en-US" sz="2800" smtClean="0">
                          <a:effectLst/>
                        </a:rPr>
                        <a:t>=  (FAV/FACR</a:t>
                      </a:r>
                      <a:r>
                        <a:rPr lang="en-US" sz="2800" dirty="0" smtClean="0">
                          <a:effectLst/>
                        </a:rPr>
                        <a:t>)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113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8200" y="1325433"/>
            <a:ext cx="6286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The final calculated acute/chronic ratio (FACR) from the acceptable data is 6.2. 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5029200"/>
            <a:ext cx="4953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EPA has determined </a:t>
            </a:r>
            <a:r>
              <a:rPr lang="en-US" sz="2400" dirty="0" smtClean="0">
                <a:solidFill>
                  <a:prstClr val="black"/>
                </a:solidFill>
              </a:rPr>
              <a:t>that the chloride </a:t>
            </a:r>
            <a:r>
              <a:rPr lang="en-US" sz="2400" dirty="0">
                <a:solidFill>
                  <a:prstClr val="black"/>
                </a:solidFill>
              </a:rPr>
              <a:t>toxicity is dependent on hardness and sulfate concentrations. As a result, the criteria </a:t>
            </a:r>
            <a:r>
              <a:rPr lang="en-US" sz="2400" dirty="0" smtClean="0">
                <a:solidFill>
                  <a:prstClr val="black"/>
                </a:solidFill>
              </a:rPr>
              <a:t>will be equation </a:t>
            </a:r>
            <a:r>
              <a:rPr lang="en-US" sz="2400" dirty="0">
                <a:solidFill>
                  <a:prstClr val="black"/>
                </a:solidFill>
              </a:rPr>
              <a:t>based.</a:t>
            </a:r>
          </a:p>
        </p:txBody>
      </p:sp>
    </p:spTree>
    <p:extLst>
      <p:ext uri="{BB962C8B-B14F-4D97-AF65-F5344CB8AC3E}">
        <p14:creationId xmlns:p14="http://schemas.microsoft.com/office/powerpoint/2010/main" val="156807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Aging bann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93379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797031" y="412823"/>
            <a:ext cx="71330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/>
            <a:r>
              <a:rPr lang="en-US" sz="3600" dirty="0" smtClean="0">
                <a:solidFill>
                  <a:prstClr val="white"/>
                </a:solidFill>
              </a:rPr>
              <a:t>Recommended Aquatic Life Criteria</a:t>
            </a:r>
            <a:endParaRPr lang="en-US" sz="3600" dirty="0">
              <a:solidFill>
                <a:prstClr val="white"/>
              </a:solidFill>
            </a:endParaRPr>
          </a:p>
        </p:txBody>
      </p:sp>
      <p:pic>
        <p:nvPicPr>
          <p:cNvPr id="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29916" y="1133595"/>
            <a:ext cx="7924800" cy="5252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The </a:t>
            </a:r>
            <a:r>
              <a:rPr lang="en-US" sz="2800" dirty="0" smtClean="0">
                <a:solidFill>
                  <a:prstClr val="black"/>
                </a:solidFill>
              </a:rPr>
              <a:t>recommended, proposed </a:t>
            </a:r>
            <a:r>
              <a:rPr lang="en-US" sz="2800" dirty="0">
                <a:solidFill>
                  <a:prstClr val="black"/>
                </a:solidFill>
              </a:rPr>
              <a:t>chloride </a:t>
            </a:r>
            <a:r>
              <a:rPr lang="en-US" sz="2800" dirty="0" smtClean="0">
                <a:solidFill>
                  <a:prstClr val="black"/>
                </a:solidFill>
              </a:rPr>
              <a:t>criteria will be </a:t>
            </a:r>
            <a:r>
              <a:rPr lang="en-US" sz="2800" dirty="0">
                <a:solidFill>
                  <a:prstClr val="black"/>
                </a:solidFill>
              </a:rPr>
              <a:t>calculated using the following </a:t>
            </a:r>
            <a:r>
              <a:rPr lang="en-US" sz="2800" dirty="0" smtClean="0">
                <a:solidFill>
                  <a:prstClr val="black"/>
                </a:solidFill>
              </a:rPr>
              <a:t>equations*:</a:t>
            </a:r>
          </a:p>
          <a:p>
            <a:endParaRPr lang="en-US" sz="1200" dirty="0">
              <a:solidFill>
                <a:prstClr val="black"/>
              </a:solidFill>
            </a:endParaRPr>
          </a:p>
          <a:p>
            <a:r>
              <a:rPr lang="en-US" sz="2400" b="1" dirty="0">
                <a:solidFill>
                  <a:prstClr val="black"/>
                </a:solidFill>
              </a:rPr>
              <a:t>Acute Chloride </a:t>
            </a:r>
            <a:r>
              <a:rPr lang="en-US" sz="2400" b="1" dirty="0" smtClean="0">
                <a:solidFill>
                  <a:prstClr val="black"/>
                </a:solidFill>
              </a:rPr>
              <a:t>Criterion: CMC = 349</a:t>
            </a:r>
          </a:p>
          <a:p>
            <a:pPr marL="349250"/>
            <a:r>
              <a:rPr lang="en-US" sz="2000" dirty="0" smtClean="0">
                <a:solidFill>
                  <a:prstClr val="black"/>
                </a:solidFill>
              </a:rPr>
              <a:t>One </a:t>
            </a:r>
            <a:r>
              <a:rPr lang="en-US" sz="2000" dirty="0">
                <a:solidFill>
                  <a:prstClr val="black"/>
                </a:solidFill>
              </a:rPr>
              <a:t>hour average concentration should not </a:t>
            </a:r>
            <a:r>
              <a:rPr lang="en-US" sz="2000" dirty="0" smtClean="0">
                <a:solidFill>
                  <a:prstClr val="black"/>
                </a:solidFill>
              </a:rPr>
              <a:t>exceed, more than once in three years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sz="1200" dirty="0" smtClean="0">
              <a:solidFill>
                <a:prstClr val="black"/>
              </a:solidFill>
            </a:endParaRPr>
          </a:p>
          <a:p>
            <a:pPr marL="685800"/>
            <a:r>
              <a:rPr lang="en-US" sz="2000" dirty="0" smtClean="0">
                <a:solidFill>
                  <a:prstClr val="black"/>
                </a:solidFill>
              </a:rPr>
              <a:t>Acute </a:t>
            </a:r>
            <a:r>
              <a:rPr lang="en-US" sz="2000" dirty="0">
                <a:solidFill>
                  <a:prstClr val="black"/>
                </a:solidFill>
              </a:rPr>
              <a:t>Criterion (mg/L) = </a:t>
            </a:r>
            <a:r>
              <a:rPr lang="en-US" sz="2000" b="1" dirty="0" smtClean="0">
                <a:solidFill>
                  <a:prstClr val="black"/>
                </a:solidFill>
              </a:rPr>
              <a:t>CMC</a:t>
            </a:r>
            <a:r>
              <a:rPr lang="en-US" sz="2000" dirty="0" smtClean="0">
                <a:solidFill>
                  <a:prstClr val="black"/>
                </a:solidFill>
              </a:rPr>
              <a:t>(Hardness)</a:t>
            </a:r>
            <a:r>
              <a:rPr lang="en-US" sz="2000" baseline="30000" dirty="0" smtClean="0">
                <a:solidFill>
                  <a:prstClr val="black"/>
                </a:solidFill>
              </a:rPr>
              <a:t>0.205797</a:t>
            </a:r>
            <a:r>
              <a:rPr lang="en-US" sz="2000" dirty="0" smtClean="0">
                <a:solidFill>
                  <a:prstClr val="black"/>
                </a:solidFill>
              </a:rPr>
              <a:t>(Sulfate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  <a:r>
              <a:rPr lang="en-US" sz="2000" baseline="30000" dirty="0">
                <a:solidFill>
                  <a:prstClr val="black"/>
                </a:solidFill>
              </a:rPr>
              <a:t>-0.07452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	</a:t>
            </a:r>
          </a:p>
          <a:p>
            <a:r>
              <a:rPr lang="en-US" sz="2400" b="1" dirty="0" smtClean="0">
                <a:solidFill>
                  <a:prstClr val="black"/>
                </a:solidFill>
              </a:rPr>
              <a:t>Chronic </a:t>
            </a:r>
            <a:r>
              <a:rPr lang="en-US" sz="2400" b="1" dirty="0">
                <a:solidFill>
                  <a:prstClr val="black"/>
                </a:solidFill>
              </a:rPr>
              <a:t>Chloride </a:t>
            </a:r>
            <a:r>
              <a:rPr lang="en-US" sz="2400" b="1" dirty="0" smtClean="0">
                <a:solidFill>
                  <a:prstClr val="black"/>
                </a:solidFill>
              </a:rPr>
              <a:t>Criterion: CCC = 113</a:t>
            </a:r>
          </a:p>
          <a:p>
            <a:pPr marL="349250"/>
            <a:r>
              <a:rPr lang="en-US" sz="2000" dirty="0" smtClean="0">
                <a:solidFill>
                  <a:prstClr val="black"/>
                </a:solidFill>
              </a:rPr>
              <a:t>4 </a:t>
            </a:r>
            <a:r>
              <a:rPr lang="en-US" sz="2000" dirty="0">
                <a:solidFill>
                  <a:prstClr val="black"/>
                </a:solidFill>
              </a:rPr>
              <a:t>day average concentration should not </a:t>
            </a:r>
            <a:r>
              <a:rPr lang="en-US" sz="2000" dirty="0" smtClean="0">
                <a:solidFill>
                  <a:prstClr val="black"/>
                </a:solidFill>
              </a:rPr>
              <a:t>exceed, more than once in three years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sz="1200" dirty="0" smtClean="0">
              <a:solidFill>
                <a:prstClr val="black"/>
              </a:solidFill>
            </a:endParaRPr>
          </a:p>
          <a:p>
            <a:pPr marL="685800"/>
            <a:r>
              <a:rPr lang="en-US" sz="2000" dirty="0" smtClean="0">
                <a:solidFill>
                  <a:prstClr val="black"/>
                </a:solidFill>
              </a:rPr>
              <a:t>Chronic </a:t>
            </a:r>
            <a:r>
              <a:rPr lang="en-US" sz="2000" dirty="0">
                <a:solidFill>
                  <a:prstClr val="black"/>
                </a:solidFill>
              </a:rPr>
              <a:t>Criterion (mg/L) </a:t>
            </a:r>
            <a:r>
              <a:rPr lang="en-US" sz="2000">
                <a:solidFill>
                  <a:prstClr val="black"/>
                </a:solidFill>
              </a:rPr>
              <a:t>= </a:t>
            </a:r>
            <a:r>
              <a:rPr lang="en-US" sz="2000" b="1" smtClean="0">
                <a:solidFill>
                  <a:prstClr val="black"/>
                </a:solidFill>
              </a:rPr>
              <a:t>CCC</a:t>
            </a:r>
            <a:r>
              <a:rPr lang="en-US" sz="2000" smtClean="0">
                <a:solidFill>
                  <a:prstClr val="black"/>
                </a:solidFill>
              </a:rPr>
              <a:t>(Hardness)</a:t>
            </a:r>
            <a:r>
              <a:rPr lang="en-US" sz="2000" baseline="30000" smtClean="0">
                <a:solidFill>
                  <a:prstClr val="black"/>
                </a:solidFill>
              </a:rPr>
              <a:t>0.205797</a:t>
            </a:r>
            <a:r>
              <a:rPr lang="en-US" sz="2000" smtClean="0">
                <a:solidFill>
                  <a:prstClr val="black"/>
                </a:solidFill>
              </a:rPr>
              <a:t>(Sulfate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  <a:r>
              <a:rPr lang="en-US" sz="2000" baseline="30000" dirty="0">
                <a:solidFill>
                  <a:prstClr val="black"/>
                </a:solidFill>
              </a:rPr>
              <a:t>-</a:t>
            </a:r>
            <a:r>
              <a:rPr lang="en-US" sz="2000" baseline="30000" dirty="0" smtClean="0">
                <a:solidFill>
                  <a:prstClr val="black"/>
                </a:solidFill>
              </a:rPr>
              <a:t>0.07452</a:t>
            </a:r>
          </a:p>
          <a:p>
            <a:pPr marL="685800"/>
            <a:endParaRPr lang="en-US" sz="2000" baseline="30000" dirty="0">
              <a:solidFill>
                <a:prstClr val="black"/>
              </a:solidFill>
            </a:endParaRPr>
          </a:p>
          <a:p>
            <a:pPr marL="685800"/>
            <a:endParaRPr lang="en-US" sz="2000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694" y="5593133"/>
            <a:ext cx="56214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</a:rPr>
              <a:t>*Hardness &amp; sulfate exponents are based on studies</a:t>
            </a:r>
          </a:p>
          <a:p>
            <a:r>
              <a:rPr lang="en-US" sz="2000" dirty="0" smtClean="0">
                <a:solidFill>
                  <a:prstClr val="black"/>
                </a:solidFill>
              </a:rPr>
              <a:t>   done by the Great Lakes Environmental Center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3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31750"/>
            <a:ext cx="9144000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>
            <a:spLocks noGrp="1"/>
          </p:cNvSpPr>
          <p:nvPr/>
        </p:nvSpPr>
        <p:spPr bwMode="auto">
          <a:xfrm>
            <a:off x="266700" y="1295400"/>
            <a:ext cx="8610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600" b="1" dirty="0" smtClean="0">
                <a:solidFill>
                  <a:prstClr val="black"/>
                </a:solidFill>
              </a:rPr>
              <a:t>The Department would like to thank you for helping us take this course in developing a PA specific criterion for chloride.</a:t>
            </a:r>
          </a:p>
          <a:p>
            <a:r>
              <a:rPr lang="en-US" sz="3600" b="1" dirty="0" smtClean="0">
                <a:solidFill>
                  <a:prstClr val="black"/>
                </a:solidFill>
              </a:rPr>
              <a:t>Questions?</a:t>
            </a:r>
            <a:r>
              <a:rPr lang="en-US" sz="3200" b="1" dirty="0" smtClean="0">
                <a:solidFill>
                  <a:prstClr val="black"/>
                </a:solidFill>
              </a:rPr>
              <a:t/>
            </a:r>
            <a:br>
              <a:rPr lang="en-US" sz="3200" b="1" dirty="0" smtClean="0">
                <a:solidFill>
                  <a:prstClr val="black"/>
                </a:solidFill>
              </a:rPr>
            </a:br>
            <a:r>
              <a:rPr lang="en-US" sz="3200" dirty="0">
                <a:solidFill>
                  <a:prstClr val="black"/>
                </a:solidFill>
              </a:rPr>
              <a:t/>
            </a:r>
            <a:br>
              <a:rPr lang="en-US" sz="3200" dirty="0">
                <a:solidFill>
                  <a:prstClr val="black"/>
                </a:solidFill>
              </a:rPr>
            </a:br>
            <a:r>
              <a:rPr lang="en-US" sz="3200" dirty="0" smtClean="0">
                <a:solidFill>
                  <a:prstClr val="black"/>
                </a:solidFill>
              </a:rPr>
              <a:t>Rodney Kime</a:t>
            </a:r>
            <a:br>
              <a:rPr lang="en-US" sz="3200" dirty="0" smtClean="0">
                <a:solidFill>
                  <a:prstClr val="black"/>
                </a:solidFill>
              </a:rPr>
            </a:br>
            <a:r>
              <a:rPr lang="en-US" sz="3200" dirty="0" smtClean="0">
                <a:solidFill>
                  <a:prstClr val="black"/>
                </a:solidFill>
              </a:rPr>
              <a:t>Bureau </a:t>
            </a:r>
            <a:r>
              <a:rPr lang="en-US" sz="3200" dirty="0">
                <a:solidFill>
                  <a:prstClr val="black"/>
                </a:solidFill>
              </a:rPr>
              <a:t>of </a:t>
            </a:r>
            <a:r>
              <a:rPr lang="en-US" sz="3200" dirty="0" smtClean="0">
                <a:solidFill>
                  <a:prstClr val="black"/>
                </a:solidFill>
              </a:rPr>
              <a:t>Clean Water</a:t>
            </a:r>
            <a:br>
              <a:rPr lang="en-US" sz="3200" dirty="0" smtClean="0">
                <a:solidFill>
                  <a:prstClr val="black"/>
                </a:solidFill>
              </a:rPr>
            </a:br>
            <a:r>
              <a:rPr lang="en-US" sz="3200" dirty="0" smtClean="0">
                <a:solidFill>
                  <a:prstClr val="black"/>
                </a:solidFill>
              </a:rPr>
              <a:t>rkime@pa.gov </a:t>
            </a:r>
            <a:br>
              <a:rPr lang="en-US" sz="3200" dirty="0" smtClean="0">
                <a:solidFill>
                  <a:prstClr val="black"/>
                </a:solidFill>
              </a:rPr>
            </a:br>
            <a:r>
              <a:rPr lang="en-US" sz="3200" dirty="0">
                <a:solidFill>
                  <a:prstClr val="black"/>
                </a:solidFill>
              </a:rPr>
              <a:t>(717) </a:t>
            </a:r>
            <a:r>
              <a:rPr lang="en-US" sz="3200" dirty="0" smtClean="0">
                <a:solidFill>
                  <a:prstClr val="black"/>
                </a:solidFill>
              </a:rPr>
              <a:t>787-9637 </a:t>
            </a:r>
            <a:endParaRPr lang="en-US" sz="3200" b="1" dirty="0" smtClean="0">
              <a:solidFill>
                <a:prstClr val="black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5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9" y="1371600"/>
            <a:ext cx="80772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Pennsylvania’s existing chloride criterion was developed primarily for the protection of potable water supplies (</a:t>
            </a:r>
            <a:r>
              <a:rPr lang="en-US" sz="2800" dirty="0" smtClean="0">
                <a:solidFill>
                  <a:prstClr val="black"/>
                </a:solidFill>
              </a:rPr>
              <a:t>PWS use). </a:t>
            </a:r>
            <a:endParaRPr lang="en-US" sz="2800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sz="2800" dirty="0" smtClean="0">
                <a:solidFill>
                  <a:prstClr val="black"/>
                </a:solidFill>
              </a:rPr>
              <a:t>The chloride criterion </a:t>
            </a:r>
            <a:r>
              <a:rPr lang="en-US" sz="2800" dirty="0">
                <a:solidFill>
                  <a:prstClr val="black"/>
                </a:solidFill>
              </a:rPr>
              <a:t>is not applied in all waters of this Commonwealth.  It is </a:t>
            </a:r>
            <a:r>
              <a:rPr lang="en-US" sz="2800" dirty="0" smtClean="0">
                <a:solidFill>
                  <a:prstClr val="black"/>
                </a:solidFill>
              </a:rPr>
              <a:t>applied only at </a:t>
            </a:r>
            <a:r>
              <a:rPr lang="en-US" sz="2800" dirty="0">
                <a:solidFill>
                  <a:prstClr val="black"/>
                </a:solidFill>
              </a:rPr>
              <a:t>the point of water supply intake.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sz="2800" dirty="0">
                <a:solidFill>
                  <a:prstClr val="black"/>
                </a:solidFill>
              </a:rPr>
              <a:t>A maximum level of 250 milligrams of chloride per liter of water</a:t>
            </a:r>
            <a:r>
              <a:rPr lang="en-US" sz="2800" dirty="0" smtClean="0">
                <a:solidFill>
                  <a:prstClr val="black"/>
                </a:solidFill>
              </a:rPr>
              <a:t>.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191042" y="284747"/>
            <a:ext cx="53823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/>
            <a:r>
              <a:rPr lang="en-US" sz="3600" dirty="0" smtClean="0">
                <a:solidFill>
                  <a:prstClr val="white"/>
                </a:solidFill>
              </a:rPr>
              <a:t>Current Chloride Criterion</a:t>
            </a:r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9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Aging bann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14400" y="284747"/>
            <a:ext cx="73298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/>
            <a:r>
              <a:rPr lang="en-US" sz="3600" dirty="0" smtClean="0">
                <a:solidFill>
                  <a:schemeClr val="bg1"/>
                </a:solidFill>
              </a:rPr>
              <a:t>Need for Aquatic Life Use Protection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0679" y="1371600"/>
            <a:ext cx="75584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Numerous toxicity tests show aquatic organisms found  in Commonwealth waters are being negatively impacted by current chloride concentrations.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31825" y="3332946"/>
            <a:ext cx="769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Aquatic life protection must  be applied statewide to all waters, in order to protect sensitive organisms.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3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Freshwater sources </a:t>
            </a:r>
            <a:r>
              <a:rPr lang="en-US" sz="3200" dirty="0"/>
              <a:t>are dominated by </a:t>
            </a:r>
            <a:r>
              <a:rPr lang="en-US" sz="3200"/>
              <a:t>the </a:t>
            </a:r>
            <a:r>
              <a:rPr lang="en-US" sz="3200" smtClean="0"/>
              <a:t>cations Ca</a:t>
            </a:r>
            <a:r>
              <a:rPr lang="en-US" sz="3200" baseline="30000" smtClean="0"/>
              <a:t>2</a:t>
            </a:r>
            <a:r>
              <a:rPr lang="en-US" sz="3200" baseline="30000" dirty="0"/>
              <a:t>+</a:t>
            </a:r>
            <a:r>
              <a:rPr lang="en-US" sz="3200" dirty="0"/>
              <a:t>, Mg</a:t>
            </a:r>
            <a:r>
              <a:rPr lang="en-US" sz="3200" baseline="30000" dirty="0"/>
              <a:t>2+</a:t>
            </a:r>
            <a:r>
              <a:rPr lang="en-US" sz="3200" dirty="0"/>
              <a:t>, K</a:t>
            </a:r>
            <a:r>
              <a:rPr lang="en-US" sz="3200" baseline="30000" dirty="0"/>
              <a:t>+</a:t>
            </a:r>
            <a:r>
              <a:rPr lang="en-US" sz="3200" dirty="0"/>
              <a:t> and Na</a:t>
            </a:r>
            <a:r>
              <a:rPr lang="en-US" sz="3200" baseline="30000" dirty="0"/>
              <a:t>+</a:t>
            </a:r>
            <a:r>
              <a:rPr lang="en-US" sz="3200" dirty="0"/>
              <a:t> and the anions HCO3</a:t>
            </a:r>
            <a:r>
              <a:rPr lang="en-US" sz="3200" baseline="30000" dirty="0"/>
              <a:t>- </a:t>
            </a:r>
            <a:r>
              <a:rPr lang="en-US" sz="3200" dirty="0"/>
              <a:t>, SO</a:t>
            </a:r>
            <a:r>
              <a:rPr lang="en-US" sz="3200" baseline="-25000" dirty="0"/>
              <a:t>4</a:t>
            </a:r>
            <a:r>
              <a:rPr lang="en-US" sz="3200" baseline="30000" dirty="0"/>
              <a:t>2-</a:t>
            </a:r>
            <a:r>
              <a:rPr lang="en-US" sz="3200" dirty="0"/>
              <a:t> and Cl</a:t>
            </a:r>
            <a:r>
              <a:rPr lang="en-US" sz="3200" baseline="30000" dirty="0"/>
              <a:t>-</a:t>
            </a:r>
            <a:r>
              <a:rPr lang="en-US" sz="3200" dirty="0"/>
              <a:t>.  (Wetzel, 1983) </a:t>
            </a:r>
            <a:endParaRPr lang="en-US" sz="3200" dirty="0" smtClean="0"/>
          </a:p>
          <a:p>
            <a:endParaRPr 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4364" y="1066800"/>
            <a:ext cx="454143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53" y="76199"/>
            <a:ext cx="8382000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791200"/>
            <a:ext cx="2663825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199"/>
            <a:ext cx="6400800" cy="6096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Ionic Composition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3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Aging bann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114984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>
              <a:solidFill>
                <a:prstClr val="black"/>
              </a:solidFill>
            </a:endParaRPr>
          </a:p>
          <a:p>
            <a:r>
              <a:rPr lang="en-US" sz="3200" dirty="0" smtClean="0">
                <a:solidFill>
                  <a:prstClr val="black"/>
                </a:solidFill>
              </a:rPr>
              <a:t>Data </a:t>
            </a:r>
            <a:r>
              <a:rPr lang="en-US" sz="3200" dirty="0">
                <a:solidFill>
                  <a:prstClr val="black"/>
                </a:solidFill>
              </a:rPr>
              <a:t>obtained from stream surveys of Pennsylvania waters </a:t>
            </a:r>
            <a:r>
              <a:rPr lang="en-US" sz="3200" dirty="0" smtClean="0">
                <a:solidFill>
                  <a:prstClr val="black"/>
                </a:solidFill>
              </a:rPr>
              <a:t>confirmed </a:t>
            </a:r>
            <a:r>
              <a:rPr lang="en-US" sz="3200" dirty="0" smtClean="0"/>
              <a:t>the </a:t>
            </a:r>
            <a:r>
              <a:rPr lang="en-US" sz="3200" dirty="0"/>
              <a:t>ionic composition </a:t>
            </a:r>
            <a:r>
              <a:rPr lang="en-US" sz="3200" dirty="0" smtClean="0"/>
              <a:t>is:  </a:t>
            </a:r>
            <a:r>
              <a:rPr lang="en-US" sz="3200" dirty="0"/>
              <a:t>&gt;40% HCO3</a:t>
            </a:r>
            <a:r>
              <a:rPr lang="en-US" sz="3200" baseline="30000" dirty="0"/>
              <a:t>-</a:t>
            </a:r>
            <a:r>
              <a:rPr lang="en-US" sz="3200" dirty="0"/>
              <a:t>/ Ca</a:t>
            </a:r>
            <a:r>
              <a:rPr lang="en-US" sz="3200" baseline="30000" dirty="0"/>
              <a:t>2+</a:t>
            </a:r>
            <a:r>
              <a:rPr lang="en-US" sz="3200" dirty="0"/>
              <a:t>, followed by </a:t>
            </a:r>
            <a:r>
              <a:rPr lang="en-US" sz="3200" dirty="0" smtClean="0"/>
              <a:t>SO</a:t>
            </a:r>
            <a:r>
              <a:rPr lang="en-US" sz="3200" baseline="-25000" dirty="0" smtClean="0"/>
              <a:t>4</a:t>
            </a:r>
            <a:r>
              <a:rPr lang="en-US" sz="3200" baseline="30000" dirty="0" smtClean="0"/>
              <a:t>2-</a:t>
            </a:r>
            <a:r>
              <a:rPr lang="en-US" sz="3200" dirty="0"/>
              <a:t>, Mg</a:t>
            </a:r>
            <a:r>
              <a:rPr lang="en-US" sz="3200" baseline="30000" dirty="0"/>
              <a:t>2+</a:t>
            </a:r>
            <a:r>
              <a:rPr lang="en-US" sz="3200" dirty="0"/>
              <a:t>, </a:t>
            </a:r>
            <a:r>
              <a:rPr lang="en-US" sz="3200" dirty="0" smtClean="0"/>
              <a:t>Na</a:t>
            </a:r>
            <a:r>
              <a:rPr lang="en-US" sz="3200" baseline="30000" dirty="0" smtClean="0"/>
              <a:t>+</a:t>
            </a:r>
            <a:r>
              <a:rPr lang="en-US" sz="3200" dirty="0" smtClean="0"/>
              <a:t>, </a:t>
            </a:r>
            <a:r>
              <a:rPr lang="en-US" sz="3200" dirty="0"/>
              <a:t>K</a:t>
            </a:r>
            <a:r>
              <a:rPr lang="en-US" sz="3200" baseline="30000" dirty="0"/>
              <a:t>+</a:t>
            </a:r>
            <a:r>
              <a:rPr lang="en-US" sz="3200" dirty="0"/>
              <a:t> and Cl</a:t>
            </a:r>
            <a:r>
              <a:rPr lang="en-US" sz="3200" baseline="30000" dirty="0"/>
              <a:t>-</a:t>
            </a:r>
            <a:r>
              <a:rPr lang="en-US" sz="3200" dirty="0"/>
              <a:t>.  </a:t>
            </a:r>
          </a:p>
          <a:p>
            <a:endParaRPr lang="en-US" sz="3200" dirty="0">
              <a:solidFill>
                <a:prstClr val="black"/>
              </a:solidFill>
            </a:endParaRPr>
          </a:p>
          <a:p>
            <a:r>
              <a:rPr lang="en-US" sz="3200" dirty="0" smtClean="0">
                <a:solidFill>
                  <a:prstClr val="black"/>
                </a:solidFill>
              </a:rPr>
              <a:t>Pennsylvania </a:t>
            </a:r>
            <a:r>
              <a:rPr lang="en-US" sz="3200" dirty="0">
                <a:solidFill>
                  <a:prstClr val="black"/>
                </a:solidFill>
              </a:rPr>
              <a:t>waters are calcium/bicarbonate dominant.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1" y="228600"/>
            <a:ext cx="6553200" cy="689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tabLst>
                <a:tab pos="381000" algn="l"/>
                <a:tab pos="762000" algn="l"/>
                <a:tab pos="1143000" algn="l"/>
                <a:tab pos="381000" algn="l"/>
                <a:tab pos="762000" algn="l"/>
                <a:tab pos="1143000" algn="l"/>
                <a:tab pos="381000" algn="l"/>
                <a:tab pos="762000" algn="l"/>
                <a:tab pos="1143000" algn="l"/>
                <a:tab pos="381000" algn="l"/>
                <a:tab pos="762000" algn="l"/>
                <a:tab pos="1143000" algn="l"/>
                <a:tab pos="381000" algn="l"/>
                <a:tab pos="762000" algn="l"/>
                <a:tab pos="1143000" algn="l"/>
                <a:tab pos="381000" algn="l"/>
                <a:tab pos="762000" algn="l"/>
                <a:tab pos="1143000" algn="l"/>
                <a:tab pos="381000" algn="l"/>
                <a:tab pos="762000" algn="l"/>
                <a:tab pos="1143000" algn="l"/>
                <a:tab pos="381000" algn="l"/>
                <a:tab pos="762000" algn="l"/>
                <a:tab pos="1143000" algn="l"/>
                <a:tab pos="381000" algn="l"/>
                <a:tab pos="762000" algn="l"/>
                <a:tab pos="1143000" algn="l"/>
                <a:tab pos="381000" algn="l"/>
                <a:tab pos="762000" algn="l"/>
                <a:tab pos="1143000" algn="l"/>
                <a:tab pos="381000" algn="l"/>
                <a:tab pos="762000" algn="l"/>
              </a:tabLst>
            </a:pPr>
            <a:r>
              <a:rPr lang="en-US" sz="36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en-US" sz="3600" dirty="0" smtClean="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Test Compound Determination</a:t>
            </a:r>
            <a:endParaRPr lang="en-US" sz="3200" dirty="0">
              <a:solidFill>
                <a:schemeClr val="bg1"/>
              </a:solidFill>
              <a:latin typeface="+mj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418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hart 3" title="Cedar Ru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4763977"/>
              </p:ext>
            </p:extLst>
          </p:nvPr>
        </p:nvGraphicFramePr>
        <p:xfrm>
          <a:off x="228600" y="990600"/>
          <a:ext cx="4391025" cy="2703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3602065"/>
              </p:ext>
            </p:extLst>
          </p:nvPr>
        </p:nvGraphicFramePr>
        <p:xfrm>
          <a:off x="4343400" y="1066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946006"/>
              </p:ext>
            </p:extLst>
          </p:nvPr>
        </p:nvGraphicFramePr>
        <p:xfrm>
          <a:off x="228600" y="3200400"/>
          <a:ext cx="4368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3919713"/>
              </p:ext>
            </p:extLst>
          </p:nvPr>
        </p:nvGraphicFramePr>
        <p:xfrm>
          <a:off x="4495800" y="3200400"/>
          <a:ext cx="45148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382000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172200"/>
            <a:ext cx="2663825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1236551" y="152400"/>
            <a:ext cx="6400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prstClr val="white"/>
                </a:solidFill>
                <a:ea typeface="+mj-ea"/>
                <a:cs typeface="+mj-cs"/>
              </a:rPr>
              <a:t>PA Water Ionic Composition</a:t>
            </a:r>
            <a:endParaRPr lang="en-US" sz="36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3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"/>
            <a:ext cx="8382000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dirty="0"/>
              <a:t>order of chloride salt toxicity to freshwater organisms is </a:t>
            </a:r>
            <a:r>
              <a:rPr lang="en-US" dirty="0" err="1" smtClean="0"/>
              <a:t>KCl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n-US" dirty="0" smtClean="0"/>
              <a:t>MgCl</a:t>
            </a:r>
            <a:r>
              <a:rPr lang="en-US" baseline="-25000" dirty="0" smtClean="0"/>
              <a:t>2 </a:t>
            </a:r>
            <a:r>
              <a:rPr lang="en-US" dirty="0"/>
              <a:t>&gt; CaCl</a:t>
            </a:r>
            <a:r>
              <a:rPr lang="en-US" baseline="-25000" dirty="0"/>
              <a:t>2</a:t>
            </a:r>
            <a:r>
              <a:rPr lang="en-US" dirty="0"/>
              <a:t> &gt; NaCl.  (Mount et al 1997) </a:t>
            </a:r>
            <a:endParaRPr lang="en-US" dirty="0" smtClean="0"/>
          </a:p>
          <a:p>
            <a:r>
              <a:rPr lang="en-US" dirty="0" smtClean="0"/>
              <a:t>NaCl is the least toxic to aquatic organisms.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Therefore, chloride </a:t>
            </a:r>
            <a:r>
              <a:rPr lang="en-US" dirty="0"/>
              <a:t>toxicity to freshwater organisms was evaluated </a:t>
            </a:r>
            <a:r>
              <a:rPr lang="en-US" dirty="0" smtClean="0"/>
              <a:t>using NaCl as the test compound.  Using NaCl ensures that </a:t>
            </a:r>
            <a:r>
              <a:rPr lang="en-US" dirty="0"/>
              <a:t>the effect concentrations were derived from test where </a:t>
            </a:r>
            <a:r>
              <a:rPr lang="en-US" dirty="0" smtClean="0"/>
              <a:t>the effects </a:t>
            </a:r>
            <a:r>
              <a:rPr lang="en-US" dirty="0"/>
              <a:t>a</a:t>
            </a:r>
            <a:r>
              <a:rPr lang="en-US" dirty="0" smtClean="0"/>
              <a:t>re </a:t>
            </a:r>
            <a:r>
              <a:rPr lang="en-US" dirty="0"/>
              <a:t>based on the chloride anion, not the associated cations.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634" y="1524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Acceptable </a:t>
            </a:r>
            <a:r>
              <a:rPr lang="en-US" dirty="0">
                <a:solidFill>
                  <a:schemeClr val="bg1"/>
                </a:solidFill>
              </a:rPr>
              <a:t>T</a:t>
            </a:r>
            <a:r>
              <a:rPr lang="en-US" dirty="0" smtClean="0">
                <a:solidFill>
                  <a:schemeClr val="bg1"/>
                </a:solidFill>
              </a:rPr>
              <a:t>est </a:t>
            </a:r>
            <a:r>
              <a:rPr lang="en-US" dirty="0">
                <a:solidFill>
                  <a:schemeClr val="bg1"/>
                </a:solidFill>
              </a:rPr>
              <a:t>P</a:t>
            </a:r>
            <a:r>
              <a:rPr lang="en-US" dirty="0" smtClean="0">
                <a:solidFill>
                  <a:schemeClr val="bg1"/>
                </a:solidFill>
              </a:rPr>
              <a:t>roduct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0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8" y="1371600"/>
            <a:ext cx="8216481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EPA and Chapter 93 criteria development methodologies were used to derive acute and chronic chloride criteria.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Data used was from: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676400" y="304800"/>
            <a:ext cx="596983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/>
            <a:r>
              <a:rPr lang="en-US" sz="3600" dirty="0" smtClean="0">
                <a:solidFill>
                  <a:prstClr val="white"/>
                </a:solidFill>
              </a:rPr>
              <a:t>Toxicological Study - Chloride</a:t>
            </a:r>
            <a:endParaRPr lang="en-US" sz="3600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81885" y="3657600"/>
            <a:ext cx="73573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prstClr val="black"/>
                </a:solidFill>
              </a:rPr>
              <a:t>approved U.S. EPA chloride toxicity </a:t>
            </a:r>
            <a:r>
              <a:rPr lang="en-US" sz="2800" dirty="0" smtClean="0">
                <a:solidFill>
                  <a:prstClr val="black"/>
                </a:solidFill>
              </a:rPr>
              <a:t>dataset </a:t>
            </a:r>
            <a:endParaRPr lang="en-US" sz="2800" dirty="0">
              <a:solidFill>
                <a:prstClr val="black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prstClr val="black"/>
                </a:solidFill>
              </a:rPr>
              <a:t>results of the </a:t>
            </a:r>
            <a:r>
              <a:rPr lang="en-US" sz="2800" dirty="0" smtClean="0">
                <a:solidFill>
                  <a:prstClr val="black"/>
                </a:solidFill>
              </a:rPr>
              <a:t>Stroud mayfly </a:t>
            </a:r>
            <a:r>
              <a:rPr lang="en-US" sz="2800" dirty="0">
                <a:solidFill>
                  <a:prstClr val="black"/>
                </a:solidFill>
              </a:rPr>
              <a:t>toxicity </a:t>
            </a:r>
            <a:r>
              <a:rPr lang="en-US" sz="2800" dirty="0" smtClean="0">
                <a:solidFill>
                  <a:prstClr val="black"/>
                </a:solidFill>
              </a:rPr>
              <a:t>tests </a:t>
            </a:r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9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622718" y="1371600"/>
            <a:ext cx="8216481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Acute values were used from all acceptable </a:t>
            </a:r>
            <a:r>
              <a:rPr lang="en-US" sz="3200" dirty="0" smtClean="0"/>
              <a:t>data.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This resulted in 219 acute toxicity results for aquatic species (51 genera). </a:t>
            </a:r>
            <a:endParaRPr lang="en-US" sz="32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 descr="V:\DEP Logos &amp; Graphics\PNG files\DEP-left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947076"/>
            <a:ext cx="2667000" cy="56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Aging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67168"/>
            <a:ext cx="8382000" cy="66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447800" y="304800"/>
            <a:ext cx="67423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/>
            <a:r>
              <a:rPr lang="en-US" sz="3200" dirty="0" smtClean="0">
                <a:solidFill>
                  <a:prstClr val="white"/>
                </a:solidFill>
              </a:rPr>
              <a:t>Toxicological Study – Acute Chloride</a:t>
            </a:r>
            <a:endParaRPr lang="en-US" sz="3200" dirty="0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307A-0A81-4D48-8F2C-C0ACED5457A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2396</TotalTime>
  <Words>859</Words>
  <Application>Microsoft Office PowerPoint</Application>
  <PresentationFormat>On-screen Show (4:3)</PresentationFormat>
  <Paragraphs>255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Office Theme</vt:lpstr>
      <vt:lpstr>1_Office Theme</vt:lpstr>
      <vt:lpstr>Triennial Review of  Water Quality Standards TR17 Updates to Chloride Criteria </vt:lpstr>
      <vt:lpstr>PowerPoint Presentation</vt:lpstr>
      <vt:lpstr>PowerPoint Presentation</vt:lpstr>
      <vt:lpstr>Ionic Composition</vt:lpstr>
      <vt:lpstr>PowerPoint Presentation</vt:lpstr>
      <vt:lpstr> </vt:lpstr>
      <vt:lpstr>Acceptable Test Product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Calculation Definitions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Build</dc:creator>
  <cp:lastModifiedBy>Hetherington Cunfer, Katherine</cp:lastModifiedBy>
  <cp:revision>75</cp:revision>
  <cp:lastPrinted>2016-03-23T13:58:27Z</cp:lastPrinted>
  <dcterms:created xsi:type="dcterms:W3CDTF">2015-12-16T14:43:23Z</dcterms:created>
  <dcterms:modified xsi:type="dcterms:W3CDTF">2016-06-20T16:33:53Z</dcterms:modified>
</cp:coreProperties>
</file>