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9" r:id="rId3"/>
    <p:sldId id="258" r:id="rId4"/>
    <p:sldId id="259" r:id="rId5"/>
    <p:sldId id="285" r:id="rId6"/>
    <p:sldId id="287" r:id="rId7"/>
    <p:sldId id="297" r:id="rId8"/>
    <p:sldId id="300" r:id="rId9"/>
    <p:sldId id="260" r:id="rId10"/>
    <p:sldId id="262" r:id="rId11"/>
    <p:sldId id="283" r:id="rId12"/>
    <p:sldId id="301" r:id="rId13"/>
    <p:sldId id="302" r:id="rId14"/>
    <p:sldId id="303" r:id="rId15"/>
    <p:sldId id="304" r:id="rId16"/>
    <p:sldId id="305" r:id="rId17"/>
    <p:sldId id="311" r:id="rId18"/>
    <p:sldId id="316" r:id="rId19"/>
    <p:sldId id="317" r:id="rId20"/>
    <p:sldId id="312" r:id="rId21"/>
    <p:sldId id="315" r:id="rId22"/>
    <p:sldId id="313" r:id="rId23"/>
    <p:sldId id="308" r:id="rId24"/>
    <p:sldId id="314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83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B295-C21A-4E15-AC09-E6DFB63FE063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41F63-6DC0-4B52-BFB8-5BF11439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B71BFEA-9E03-4AA4-8312-472DE7B302E9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6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Counties with</a:t>
            </a:r>
            <a:r>
              <a:rPr lang="en-US" baseline="0" dirty="0" smtClean="0"/>
              <a:t> a relatively high density of wells. Selected counties which would be representative of both deep and shallow oil and gas operations.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Oil, gas, and combination wells will be considered for this study in both regions.  DEP-plugged wells of undetermined type will also be considered in the Southwest region to increase the sampled population size.</a:t>
            </a:r>
          </a:p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3" defTabSz="926196">
              <a:defRPr/>
            </a:pPr>
            <a:r>
              <a:rPr lang="en-US" dirty="0" smtClean="0"/>
              <a:t>Oil, gas, and combination wells will be considered for this study in both regions.  DEP-plugged wells of undetermined type will also be considered in the Southwest region to increase the sampled population size.</a:t>
            </a:r>
          </a:p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Data cleanup involved removing records without location data, no location discrepancies between databases. 95% +/- 15% confident that the mean of the sample size is statistically the same as the mean of the population (sample is representative of total population)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9E23DA-EBF3-4AC4-8009-5E0A08F904B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 ready to explain difference</a:t>
            </a:r>
            <a:r>
              <a:rPr lang="en-US" baseline="0" dirty="0" smtClean="0"/>
              <a:t> between LEL and % gas (100% LEL for methane = 5% methane by volume)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70" indent="-285066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6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8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73" indent="-228052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79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8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88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93" indent="-2280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E18FB3A-E111-4564-AFCB-E7423A403985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evolution of plugging standards is important to this study because historical plugging practices employed techniques and materials which would be considered inadequate today.  These wells, though plugged, may still pose a threat to human health and the environment.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Examples </a:t>
            </a:r>
            <a:r>
              <a:rPr lang="en-US" baseline="0" dirty="0" smtClean="0"/>
              <a:t>of old plug materials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Pioneer Run oil field in 1859. Photo used with permission from the  Pennsylvania Historical Collection and Museum Commission, Drake Well Museum Collection, Titusville, PA</a:t>
            </a:r>
          </a:p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03C4B0F-6D04-40FA-A887-C92E6EC12770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FC13-D7CC-4372-A4A6-DD5B1045FDB5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2F6D-C6D4-4C3F-9230-3F345EE3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pelepko@pa.gov" TargetMode="External"/><Relationship Id="rId4" Type="http://schemas.openxmlformats.org/officeDocument/2006/relationships/hyperlink" Target="mailto:lbyron@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8392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DEP Legacy Well Emissions Study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1981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June 21, 2016</a:t>
            </a:r>
          </a:p>
          <a:p>
            <a:pPr eaLnBrk="1" hangingPunct="1"/>
            <a:endParaRPr lang="en-US" sz="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Citizens Advisory Council Meeting Presentation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5" descr="C:\Users\Seth_Amy\Desktop\PowerPointTemplate\PowerPoint headers\Oil_Gas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961120" cy="53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990600"/>
            <a:ext cx="8550275" cy="5153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Counties included in study:</a:t>
            </a:r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2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199"/>
            <a:ext cx="8550275" cy="5153819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Wells located on public lands are proposed in Northwest District for ease of access  </a:t>
            </a:r>
            <a:endParaRPr lang="en-US" sz="3600" dirty="0" smtClean="0"/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DEP plugged wells located on both public and private lands are proposed in the Southwest District to increase population </a:t>
            </a:r>
            <a:r>
              <a:rPr lang="en-US" sz="3600" dirty="0" smtClean="0"/>
              <a:t>size</a:t>
            </a:r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Well types considered in study: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Oil, gas, combination, undetermined</a:t>
            </a:r>
          </a:p>
          <a:p>
            <a:pPr marL="742950" lvl="2" indent="-342900"/>
            <a:endParaRPr lang="en-US" sz="2800" dirty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762000" y="1191419"/>
            <a:ext cx="7752555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Data cleanup:</a:t>
            </a:r>
          </a:p>
          <a:p>
            <a:r>
              <a:rPr lang="en-US" dirty="0" smtClean="0"/>
              <a:t>2 databases compared for spatial discrepancies</a:t>
            </a:r>
          </a:p>
          <a:p>
            <a:pPr lvl="1"/>
            <a:r>
              <a:rPr lang="en-US" dirty="0"/>
              <a:t>WIS (DCNR) and </a:t>
            </a:r>
            <a:r>
              <a:rPr lang="en-US" dirty="0" err="1"/>
              <a:t>eFACTS</a:t>
            </a:r>
            <a:r>
              <a:rPr lang="en-US" dirty="0"/>
              <a:t> (DEP)</a:t>
            </a:r>
          </a:p>
          <a:p>
            <a:pPr lvl="1"/>
            <a:r>
              <a:rPr lang="en-US" dirty="0"/>
              <a:t>Locational discrepancies &gt; 50 ft. removed from study</a:t>
            </a:r>
          </a:p>
          <a:p>
            <a:r>
              <a:rPr lang="en-US" dirty="0" smtClean="0"/>
              <a:t>Wells located on public lands identified</a:t>
            </a:r>
          </a:p>
          <a:p>
            <a:pPr lvl="1"/>
            <a:r>
              <a:rPr lang="en-US" dirty="0" smtClean="0"/>
              <a:t>Study areas restricted to public lands in NW for ease of access. Expanded to private lands in SW to increase sample size</a:t>
            </a:r>
            <a:endParaRPr lang="en-US" dirty="0"/>
          </a:p>
          <a:p>
            <a:r>
              <a:rPr lang="en-US" dirty="0"/>
              <a:t>Oil, gas, combination, undetermined </a:t>
            </a:r>
            <a:r>
              <a:rPr lang="en-US" dirty="0" smtClean="0"/>
              <a:t>well types considered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62050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4168212"/>
            <a:ext cx="3227387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</a:t>
              </a:r>
              <a:r>
                <a:rPr lang="en-US" sz="3800" dirty="0">
                  <a:solidFill>
                    <a:schemeClr val="bg1"/>
                  </a:solidFill>
                </a:rPr>
                <a:t>Methods</a:t>
              </a: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199"/>
            <a:ext cx="4283075" cy="515381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b="1" dirty="0" smtClean="0"/>
              <a:t>Well site accessibility:</a:t>
            </a:r>
            <a:endParaRPr lang="en-US" sz="24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Included only wells located within ¼ mile of roads, and generally on a grade of less than 10% </a:t>
            </a:r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byron\Pictures\mountain-goat-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181436" cy="4788782"/>
          </a:xfrm>
          <a:prstGeom prst="rect">
            <a:avLst/>
          </a:prstGeom>
          <a:noFill/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3429000"/>
            <a:ext cx="1768979" cy="147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</a:t>
              </a:r>
              <a:r>
                <a:rPr lang="en-US" sz="3800" dirty="0">
                  <a:solidFill>
                    <a:schemeClr val="bg1"/>
                  </a:solidFill>
                </a:rPr>
                <a:t>Methods</a:t>
              </a: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066800"/>
            <a:ext cx="855027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Sample size </a:t>
            </a:r>
            <a:r>
              <a:rPr lang="en-US" sz="2400" dirty="0" smtClean="0"/>
              <a:t>was selected </a:t>
            </a:r>
            <a:r>
              <a:rPr lang="en-US" sz="2400" dirty="0"/>
              <a:t>to </a:t>
            </a:r>
            <a:r>
              <a:rPr lang="en-US" sz="2400" dirty="0" smtClean="0"/>
              <a:t>balance statistical </a:t>
            </a:r>
            <a:r>
              <a:rPr lang="en-US" sz="2400" dirty="0"/>
              <a:t>significance </a:t>
            </a:r>
            <a:r>
              <a:rPr lang="en-US" sz="2400" dirty="0" smtClean="0"/>
              <a:t>with available resources.  </a:t>
            </a:r>
            <a:endParaRPr lang="en-US" sz="3200" dirty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55968"/>
              </p:ext>
            </p:extLst>
          </p:nvPr>
        </p:nvGraphicFramePr>
        <p:xfrm>
          <a:off x="2733834" y="2438400"/>
          <a:ext cx="3713385" cy="214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Region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Sample Size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Northwest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114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Southwest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94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Plugging/AO 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6" y="1066800"/>
            <a:ext cx="7560164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600" y="6096000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epogw21\Data\STUFF\Share\Seth\Plug_AO study for R_D\Data Collection\Raw data\Photos from field\100_1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7" y="3659339"/>
            <a:ext cx="3953388" cy="296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Plugging/AO 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200"/>
            <a:ext cx="3713679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Field Observations:</a:t>
            </a:r>
          </a:p>
          <a:p>
            <a:r>
              <a:rPr lang="en-US" sz="2400" dirty="0" smtClean="0"/>
              <a:t>Methane concentrations</a:t>
            </a:r>
          </a:p>
          <a:p>
            <a:r>
              <a:rPr lang="en-US" sz="2400" dirty="0" smtClean="0"/>
              <a:t>Flow </a:t>
            </a:r>
            <a:r>
              <a:rPr lang="en-US" sz="2400" dirty="0"/>
              <a:t>rate </a:t>
            </a:r>
            <a:endParaRPr lang="en-US" sz="2400" dirty="0" smtClean="0"/>
          </a:p>
          <a:p>
            <a:r>
              <a:rPr lang="en-US" sz="2400" dirty="0" smtClean="0"/>
              <a:t>Oil, brine discharges </a:t>
            </a:r>
          </a:p>
          <a:p>
            <a:r>
              <a:rPr lang="en-US" sz="2400" dirty="0" smtClean="0"/>
              <a:t>Verify coordinates</a:t>
            </a:r>
            <a:endParaRPr lang="en-US" sz="2400" dirty="0"/>
          </a:p>
          <a:p>
            <a:endParaRPr lang="en-US" sz="2000" dirty="0" smtClean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epogw21\Data\STUFF\Share\Seth\Plug_AO study for R_D\Data Collection\Raw data\Photos from field\100_1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3" y="3276600"/>
            <a:ext cx="3482369" cy="26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pogw21\Data\STUFF\Share\Seth\Plug_AO study for R_D\Data Collection\Raw data\Photos from field\100_12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1"/>
            <a:ext cx="3627954" cy="272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 Methods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5602" r="14179" b="5525"/>
          <a:stretch/>
        </p:blipFill>
        <p:spPr bwMode="auto">
          <a:xfrm>
            <a:off x="1295400" y="3886200"/>
            <a:ext cx="1421176" cy="2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04" y="1146864"/>
            <a:ext cx="4552721" cy="339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941" r="2778" b="5918"/>
          <a:stretch/>
        </p:blipFill>
        <p:spPr bwMode="auto">
          <a:xfrm>
            <a:off x="3095283" y="3519650"/>
            <a:ext cx="318193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r="11481"/>
          <a:stretch/>
        </p:blipFill>
        <p:spPr bwMode="auto">
          <a:xfrm>
            <a:off x="1665043" y="1130339"/>
            <a:ext cx="1376074" cy="250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2005670"/>
            <a:ext cx="1211885" cy="25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Preliminary Findings – Armstrong Co.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12837"/>
            <a:ext cx="5644166" cy="5592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Total wells selected: </a:t>
            </a:r>
            <a:r>
              <a:rPr lang="en-US" dirty="0" smtClean="0"/>
              <a:t>13</a:t>
            </a:r>
            <a:endParaRPr lang="en-US" dirty="0"/>
          </a:p>
          <a:p>
            <a:pPr lvl="1"/>
            <a:r>
              <a:rPr lang="en-US" dirty="0" smtClean="0"/>
              <a:t>9 A/O</a:t>
            </a:r>
          </a:p>
          <a:p>
            <a:pPr lvl="1"/>
            <a:r>
              <a:rPr lang="en-US" dirty="0" smtClean="0"/>
              <a:t>4 Plugged</a:t>
            </a:r>
            <a:endParaRPr lang="en-US" dirty="0"/>
          </a:p>
          <a:p>
            <a:pPr lvl="0"/>
            <a:r>
              <a:rPr lang="en-US" dirty="0" smtClean="0"/>
              <a:t>Total </a:t>
            </a:r>
            <a:r>
              <a:rPr lang="en-US" dirty="0"/>
              <a:t>wells inspected: </a:t>
            </a:r>
            <a:r>
              <a:rPr lang="en-US" dirty="0" smtClean="0"/>
              <a:t>3, indicated as abandoned/orphan in </a:t>
            </a:r>
            <a:r>
              <a:rPr lang="en-US" dirty="0" err="1" smtClean="0"/>
              <a:t>eFACTS</a:t>
            </a:r>
            <a:r>
              <a:rPr lang="en-US" dirty="0" smtClean="0"/>
              <a:t>, 1 was found to be plugged upon inspection</a:t>
            </a:r>
            <a:endParaRPr lang="en-US" dirty="0"/>
          </a:p>
          <a:p>
            <a:pPr lvl="0"/>
            <a:r>
              <a:rPr lang="en-US" dirty="0"/>
              <a:t>Total wells </a:t>
            </a:r>
            <a:r>
              <a:rPr lang="en-US" dirty="0" smtClean="0"/>
              <a:t>positively identified: 3</a:t>
            </a:r>
          </a:p>
          <a:p>
            <a:pPr lvl="0"/>
            <a:r>
              <a:rPr lang="en-US" dirty="0" smtClean="0"/>
              <a:t>2 wells were not located</a:t>
            </a:r>
            <a:endParaRPr lang="en-US" dirty="0"/>
          </a:p>
          <a:p>
            <a:pPr lvl="0"/>
            <a:r>
              <a:rPr lang="en-US" dirty="0" smtClean="0"/>
              <a:t>8 wells have not </a:t>
            </a:r>
            <a:r>
              <a:rPr lang="en-US" dirty="0"/>
              <a:t>been visited as of </a:t>
            </a:r>
            <a:r>
              <a:rPr lang="en-US" dirty="0" smtClean="0"/>
              <a:t>6/15/2016</a:t>
            </a:r>
            <a:endParaRPr lang="en-US" dirty="0"/>
          </a:p>
          <a:p>
            <a:pPr lvl="0"/>
            <a:r>
              <a:rPr lang="en-US" dirty="0" smtClean="0"/>
              <a:t>No discharges of gas, oil, brine detected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4124899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3374" y="1219200"/>
            <a:ext cx="17895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Preliminary Findings – Greene Co.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12837"/>
            <a:ext cx="5644166" cy="5592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Total wells selected: </a:t>
            </a:r>
            <a:r>
              <a:rPr lang="en-US" dirty="0" smtClean="0"/>
              <a:t>14</a:t>
            </a:r>
            <a:endParaRPr lang="en-US" dirty="0"/>
          </a:p>
          <a:p>
            <a:pPr lvl="1"/>
            <a:r>
              <a:rPr lang="en-US" dirty="0" smtClean="0"/>
              <a:t>5 A/O</a:t>
            </a:r>
          </a:p>
          <a:p>
            <a:pPr lvl="1"/>
            <a:r>
              <a:rPr lang="en-US" dirty="0" smtClean="0"/>
              <a:t>9 Plugged</a:t>
            </a:r>
            <a:endParaRPr lang="en-US" dirty="0"/>
          </a:p>
          <a:p>
            <a:pPr lvl="0"/>
            <a:r>
              <a:rPr lang="en-US" dirty="0" smtClean="0"/>
              <a:t>Total </a:t>
            </a:r>
            <a:r>
              <a:rPr lang="en-US" dirty="0"/>
              <a:t>wells inspected: </a:t>
            </a:r>
            <a:r>
              <a:rPr lang="en-US" dirty="0" smtClean="0"/>
              <a:t>6 plugged</a:t>
            </a:r>
            <a:endParaRPr lang="en-US" dirty="0"/>
          </a:p>
          <a:p>
            <a:pPr lvl="0"/>
            <a:r>
              <a:rPr lang="en-US" dirty="0"/>
              <a:t>Total wells </a:t>
            </a:r>
            <a:r>
              <a:rPr lang="en-US" dirty="0" smtClean="0"/>
              <a:t>positively identified: 6</a:t>
            </a:r>
          </a:p>
          <a:p>
            <a:pPr lvl="0"/>
            <a:r>
              <a:rPr lang="en-US" dirty="0" smtClean="0"/>
              <a:t>8 wells have not </a:t>
            </a:r>
            <a:r>
              <a:rPr lang="en-US" dirty="0"/>
              <a:t>been visited as of </a:t>
            </a:r>
            <a:r>
              <a:rPr lang="en-US" dirty="0" smtClean="0"/>
              <a:t>6/15/2016</a:t>
            </a:r>
            <a:endParaRPr lang="en-US" dirty="0"/>
          </a:p>
          <a:p>
            <a:pPr lvl="0"/>
            <a:r>
              <a:rPr lang="en-US" dirty="0" smtClean="0"/>
              <a:t>No discharges of gas, oil, brine detected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3425069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69818" r="85235" b="20347"/>
          <a:stretch/>
        </p:blipFill>
        <p:spPr bwMode="auto">
          <a:xfrm>
            <a:off x="5656200" y="1308653"/>
            <a:ext cx="3023931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33388" y="1295400"/>
            <a:ext cx="8229600" cy="4232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mtClean="0">
                <a:ea typeface="ＭＳ Ｐゴシック" pitchFamily="34" charset="-128"/>
                <a:cs typeface="Calibri" pitchFamily="34" charset="0"/>
              </a:rPr>
              <a:t>“To protect Pennsylvania’s air, land and water from pollution and to provide for the health and safety of its citizens through a cleaner environment. We will work as partners with individuals, organizations, governments and businesses to prevent pollution and restore our natural resources.”</a:t>
            </a: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473075" y="411163"/>
            <a:ext cx="8382000" cy="660400"/>
            <a:chOff x="288977" y="355144"/>
            <a:chExt cx="8382000" cy="661313"/>
          </a:xfrm>
        </p:grpSpPr>
        <p:pic>
          <p:nvPicPr>
            <p:cNvPr id="5125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900">
                  <a:solidFill>
                    <a:schemeClr val="bg1"/>
                  </a:solidFill>
                  <a:cs typeface="Arial" charset="0"/>
                </a:rPr>
                <a:t>DEP Mission</a:t>
              </a:r>
            </a:p>
          </p:txBody>
        </p:sp>
      </p:grpSp>
      <p:pic>
        <p:nvPicPr>
          <p:cNvPr id="7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9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1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Preliminary Findings – Indiana Co.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12837"/>
            <a:ext cx="5644166" cy="5592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Total wells selected: 14</a:t>
            </a:r>
          </a:p>
          <a:p>
            <a:pPr lvl="1"/>
            <a:r>
              <a:rPr lang="en-US" dirty="0" smtClean="0"/>
              <a:t>6 A/O</a:t>
            </a:r>
            <a:endParaRPr lang="en-US" dirty="0"/>
          </a:p>
          <a:p>
            <a:pPr lvl="1"/>
            <a:r>
              <a:rPr lang="en-US" dirty="0" smtClean="0"/>
              <a:t>7 Plugged</a:t>
            </a:r>
            <a:endParaRPr lang="en-US" dirty="0"/>
          </a:p>
          <a:p>
            <a:pPr lvl="1"/>
            <a:r>
              <a:rPr lang="en-US" dirty="0"/>
              <a:t>1 status changed to Active, 063-26473, removed from </a:t>
            </a:r>
            <a:r>
              <a:rPr lang="en-US" dirty="0" smtClean="0"/>
              <a:t>study</a:t>
            </a:r>
            <a:endParaRPr lang="en-US" dirty="0"/>
          </a:p>
          <a:p>
            <a:pPr lvl="0"/>
            <a:r>
              <a:rPr lang="en-US" dirty="0"/>
              <a:t>Total wells inspected: </a:t>
            </a:r>
            <a:r>
              <a:rPr lang="en-US" dirty="0" smtClean="0"/>
              <a:t>11</a:t>
            </a:r>
            <a:endParaRPr lang="en-US" dirty="0"/>
          </a:p>
          <a:p>
            <a:pPr lvl="0"/>
            <a:r>
              <a:rPr lang="en-US" dirty="0"/>
              <a:t>Total wells not located:	</a:t>
            </a:r>
            <a:r>
              <a:rPr lang="en-US" dirty="0" smtClean="0"/>
              <a:t>        2 plugged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1229299"/>
            <a:ext cx="2843145" cy="280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4124899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Preliminary Findings – Indiana Co., </a:t>
              </a:r>
              <a:r>
                <a:rPr lang="en-US" sz="2800" dirty="0" smtClean="0">
                  <a:solidFill>
                    <a:schemeClr val="bg1"/>
                  </a:solidFill>
                </a:rPr>
                <a:t>cont.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12837"/>
            <a:ext cx="5644166" cy="5592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4 </a:t>
            </a:r>
            <a:r>
              <a:rPr lang="en-US" dirty="0"/>
              <a:t>wells had measureable concentrations of gas ranging from 43% LEL to 100 % </a:t>
            </a:r>
            <a:r>
              <a:rPr lang="en-US" dirty="0" smtClean="0"/>
              <a:t>gas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en-US" dirty="0" smtClean="0"/>
              <a:t>Plugged</a:t>
            </a:r>
            <a:endParaRPr lang="en-US" dirty="0"/>
          </a:p>
          <a:p>
            <a:pPr lvl="1"/>
            <a:r>
              <a:rPr lang="en-US" dirty="0" smtClean="0"/>
              <a:t>3 </a:t>
            </a:r>
            <a:r>
              <a:rPr lang="en-US" dirty="0"/>
              <a:t>Abandoned</a:t>
            </a:r>
          </a:p>
          <a:p>
            <a:pPr lvl="0"/>
            <a:r>
              <a:rPr lang="en-US" dirty="0"/>
              <a:t>2 of those wells had measureable flow ranging from 1.8 </a:t>
            </a:r>
            <a:r>
              <a:rPr lang="en-US" dirty="0" err="1"/>
              <a:t>cfd</a:t>
            </a:r>
            <a:r>
              <a:rPr lang="en-US" dirty="0"/>
              <a:t> to 1456 </a:t>
            </a:r>
            <a:r>
              <a:rPr lang="en-US" dirty="0" err="1" smtClean="0"/>
              <a:t>cfd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en-US" dirty="0" smtClean="0"/>
              <a:t>Plugged</a:t>
            </a:r>
            <a:endParaRPr lang="en-US" dirty="0"/>
          </a:p>
          <a:p>
            <a:pPr lvl="1"/>
            <a:r>
              <a:rPr lang="en-US" dirty="0"/>
              <a:t>1 Abandoned</a:t>
            </a:r>
          </a:p>
          <a:p>
            <a:pPr lvl="0"/>
            <a:r>
              <a:rPr lang="en-US" dirty="0"/>
              <a:t>1 o</a:t>
            </a:r>
            <a:r>
              <a:rPr lang="en-US" dirty="0" smtClean="0"/>
              <a:t>rphan well </a:t>
            </a:r>
            <a:r>
              <a:rPr lang="en-US" dirty="0"/>
              <a:t>was discharging water to a wetland at approximately 4 </a:t>
            </a:r>
            <a:r>
              <a:rPr lang="en-US" dirty="0" err="1"/>
              <a:t>gpm</a:t>
            </a:r>
            <a:r>
              <a:rPr lang="en-US" dirty="0"/>
              <a:t>, no apparent impact to </a:t>
            </a:r>
            <a:r>
              <a:rPr lang="en-US" dirty="0" smtClean="0"/>
              <a:t>vegetation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1229299"/>
            <a:ext cx="2843145" cy="280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4124899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Preliminary Findings – Venango Co.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12837"/>
            <a:ext cx="5644166" cy="55927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Total wells selected: </a:t>
            </a:r>
            <a:r>
              <a:rPr lang="en-US" dirty="0" smtClean="0"/>
              <a:t>26</a:t>
            </a:r>
            <a:endParaRPr lang="en-US" dirty="0"/>
          </a:p>
          <a:p>
            <a:pPr lvl="1"/>
            <a:r>
              <a:rPr lang="en-US" dirty="0" smtClean="0"/>
              <a:t>26 A/O</a:t>
            </a:r>
            <a:endParaRPr lang="en-US" dirty="0"/>
          </a:p>
          <a:p>
            <a:pPr lvl="0"/>
            <a:r>
              <a:rPr lang="en-US" dirty="0" smtClean="0"/>
              <a:t>Total </a:t>
            </a:r>
            <a:r>
              <a:rPr lang="en-US" dirty="0"/>
              <a:t>wells inspected: </a:t>
            </a:r>
            <a:r>
              <a:rPr lang="en-US" dirty="0" smtClean="0"/>
              <a:t>13</a:t>
            </a:r>
            <a:endParaRPr lang="en-US" dirty="0"/>
          </a:p>
          <a:p>
            <a:pPr lvl="0"/>
            <a:r>
              <a:rPr lang="en-US" dirty="0"/>
              <a:t>Total wells </a:t>
            </a:r>
            <a:r>
              <a:rPr lang="en-US" dirty="0" smtClean="0"/>
              <a:t>positively identified: 10</a:t>
            </a:r>
            <a:endParaRPr lang="en-US" dirty="0"/>
          </a:p>
          <a:p>
            <a:pPr lvl="0"/>
            <a:r>
              <a:rPr lang="en-US" dirty="0" smtClean="0"/>
              <a:t>9 wells have not </a:t>
            </a:r>
            <a:r>
              <a:rPr lang="en-US" dirty="0"/>
              <a:t>been visited as of </a:t>
            </a:r>
            <a:r>
              <a:rPr lang="en-US" dirty="0" smtClean="0"/>
              <a:t>6/1/2016</a:t>
            </a:r>
            <a:endParaRPr lang="en-US" dirty="0"/>
          </a:p>
          <a:p>
            <a:pPr lvl="0"/>
            <a:r>
              <a:rPr lang="en-US" dirty="0"/>
              <a:t>3 </a:t>
            </a:r>
            <a:r>
              <a:rPr lang="en-US" dirty="0" smtClean="0"/>
              <a:t>well locations had no casing, just hole in the ground</a:t>
            </a:r>
          </a:p>
          <a:p>
            <a:pPr lvl="0"/>
            <a:r>
              <a:rPr lang="en-US" dirty="0"/>
              <a:t>4</a:t>
            </a:r>
            <a:r>
              <a:rPr lang="en-US" dirty="0" smtClean="0"/>
              <a:t> wells were not located</a:t>
            </a:r>
            <a:endParaRPr lang="en-US" dirty="0"/>
          </a:p>
          <a:p>
            <a:pPr lvl="0"/>
            <a:r>
              <a:rPr lang="en-US" dirty="0" smtClean="0"/>
              <a:t>No discharges of gas, oil, brine detected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566" y="4124899"/>
            <a:ext cx="2743200" cy="6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4474" y="1176291"/>
            <a:ext cx="2427526" cy="28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Conclusion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200"/>
            <a:ext cx="8550275" cy="5181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Hundreds of thousands of legacy wells are potential sources of environmental impacts (methane emissions, oil/brine/gas to surface and groundwater)</a:t>
            </a:r>
            <a:endParaRPr lang="en-US" sz="3600" dirty="0"/>
          </a:p>
          <a:p>
            <a:r>
              <a:rPr lang="en-US" sz="3600" dirty="0" smtClean="0"/>
              <a:t>Legacy Well Emissions Study Aims to:</a:t>
            </a:r>
            <a:endParaRPr lang="en-US" sz="3600" dirty="0"/>
          </a:p>
          <a:p>
            <a:pPr lvl="1"/>
            <a:r>
              <a:rPr lang="en-US" dirty="0"/>
              <a:t>Provide insight into methane emissions from plugged/abandoned and orphan wells</a:t>
            </a:r>
          </a:p>
          <a:p>
            <a:pPr lvl="1"/>
            <a:r>
              <a:rPr lang="en-US" dirty="0"/>
              <a:t>Assist in identifying any needed changes in regulations  </a:t>
            </a:r>
          </a:p>
          <a:p>
            <a:pPr lvl="1"/>
            <a:r>
              <a:rPr lang="en-US" dirty="0"/>
              <a:t>Quantify agency plugging liability</a:t>
            </a:r>
          </a:p>
          <a:p>
            <a:pPr lvl="1"/>
            <a:r>
              <a:rPr lang="en-US" dirty="0"/>
              <a:t>Equipment investment needs</a:t>
            </a:r>
          </a:p>
          <a:p>
            <a:endParaRPr lang="en-US" dirty="0" smtClean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4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Conclusion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200"/>
            <a:ext cx="8550275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Results:	</a:t>
            </a:r>
          </a:p>
          <a:p>
            <a:pPr lvl="1"/>
            <a:r>
              <a:rPr lang="en-US" dirty="0" smtClean="0"/>
              <a:t>Contrast between wells in SW and NW</a:t>
            </a:r>
          </a:p>
          <a:p>
            <a:pPr lvl="1"/>
            <a:r>
              <a:rPr lang="en-US" dirty="0" smtClean="0"/>
              <a:t>SW: Greater density of legacy gas wells. Wells located and identified with relative ease. Gas emissions and water discharges already noted.</a:t>
            </a:r>
          </a:p>
          <a:p>
            <a:pPr lvl="1"/>
            <a:r>
              <a:rPr lang="en-US" dirty="0" smtClean="0"/>
              <a:t>NW: Greater density of legacy oil wells.  Wells difficult to locate, missing casings. No discharges noted as of yet.</a:t>
            </a:r>
            <a:endParaRPr lang="en-US" sz="3600" dirty="0" smtClean="0"/>
          </a:p>
          <a:p>
            <a:pPr lvl="1"/>
            <a:r>
              <a:rPr lang="en-US" dirty="0" smtClean="0"/>
              <a:t>41 wells down, 167 to go!</a:t>
            </a:r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\\pa.lcl\epshares\LogoTemplates\DEP PowerPoint headers\Oil_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171585" y="1676400"/>
            <a:ext cx="28008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Thank You!</a:t>
            </a:r>
            <a:endParaRPr lang="en-US" sz="4400" b="1" dirty="0"/>
          </a:p>
          <a:p>
            <a:pPr algn="ctr"/>
            <a:r>
              <a:rPr lang="en-US" sz="4400" b="1" dirty="0"/>
              <a:t>Questions?</a:t>
            </a:r>
            <a:endParaRPr lang="en-US" sz="4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Lindsay </a:t>
            </a:r>
            <a:r>
              <a:rPr lang="en-US" sz="2000" b="1" dirty="0" smtClean="0"/>
              <a:t>A. Byron</a:t>
            </a:r>
            <a:endParaRPr lang="en-US" sz="2000" b="1" dirty="0"/>
          </a:p>
          <a:p>
            <a:pPr algn="ctr"/>
            <a:r>
              <a:rPr lang="en-US" sz="2000" b="1" dirty="0"/>
              <a:t>Geologic </a:t>
            </a:r>
            <a:r>
              <a:rPr lang="en-US" sz="2000" b="1" dirty="0" smtClean="0"/>
              <a:t>Specialist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hlinkClick r:id="rId4"/>
              </a:rPr>
              <a:t>lbyron@pa.gov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/>
              <a:t>Stewart Beattie</a:t>
            </a:r>
          </a:p>
          <a:p>
            <a:pPr algn="ctr"/>
            <a:r>
              <a:rPr lang="en-US" sz="2000" b="1" dirty="0"/>
              <a:t>Information Specialist</a:t>
            </a:r>
          </a:p>
          <a:p>
            <a:pPr algn="ctr"/>
            <a:r>
              <a:rPr lang="en-US" sz="1600" b="1" dirty="0" smtClean="0">
                <a:hlinkClick r:id="rId5"/>
              </a:rPr>
              <a:t>stebeattie@pa.gov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Bureau of Oil &amp; Gas Planning &amp; Program </a:t>
            </a:r>
            <a:r>
              <a:rPr lang="en-US" sz="1600" b="1" dirty="0" err="1"/>
              <a:t>Mgmt</a:t>
            </a:r>
            <a:endParaRPr lang="en-US" sz="1600" b="1" dirty="0"/>
          </a:p>
          <a:p>
            <a:pPr algn="ctr"/>
            <a:r>
              <a:rPr lang="en-US" sz="1600" b="1" dirty="0"/>
              <a:t>717.772.0219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Presentation Outline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200"/>
            <a:ext cx="8550275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Regulatory History of Well Plugging</a:t>
            </a:r>
          </a:p>
          <a:p>
            <a:endParaRPr lang="en-US" sz="3600" dirty="0" smtClean="0"/>
          </a:p>
          <a:p>
            <a:r>
              <a:rPr lang="en-US" sz="3600" dirty="0" smtClean="0"/>
              <a:t>Purpose of Study</a:t>
            </a:r>
          </a:p>
          <a:p>
            <a:endParaRPr lang="en-US" sz="3600" dirty="0" smtClean="0"/>
          </a:p>
          <a:p>
            <a:r>
              <a:rPr lang="en-US" sz="3600" dirty="0" smtClean="0"/>
              <a:t>Study Methods</a:t>
            </a:r>
          </a:p>
          <a:p>
            <a:endParaRPr lang="en-US" sz="3600" dirty="0"/>
          </a:p>
          <a:p>
            <a:r>
              <a:rPr lang="en-US" sz="3600" dirty="0" smtClean="0"/>
              <a:t>Preliminary Results</a:t>
            </a:r>
          </a:p>
          <a:p>
            <a:endParaRPr lang="en-US" dirty="0" smtClean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9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Regulatory History of Well Plugging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990600"/>
            <a:ext cx="8702675" cy="5181600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1859</a:t>
            </a:r>
            <a:r>
              <a:rPr lang="en-US" sz="2400" dirty="0"/>
              <a:t> – </a:t>
            </a:r>
            <a:r>
              <a:rPr lang="en-US" sz="2400" dirty="0" smtClean="0"/>
              <a:t>First </a:t>
            </a:r>
            <a:r>
              <a:rPr lang="en-US" sz="2400" dirty="0"/>
              <a:t>well </a:t>
            </a:r>
            <a:r>
              <a:rPr lang="en-US" sz="2400" dirty="0" smtClean="0"/>
              <a:t>drilled, “Drake well”, Titusville, PA</a:t>
            </a:r>
            <a:endParaRPr lang="en-US" sz="2400" dirty="0"/>
          </a:p>
          <a:p>
            <a:pPr lvl="0"/>
            <a:r>
              <a:rPr lang="en-US" sz="2400" b="1" dirty="0"/>
              <a:t>1878</a:t>
            </a:r>
            <a:r>
              <a:rPr lang="en-US" sz="2400" dirty="0"/>
              <a:t> – </a:t>
            </a:r>
            <a:r>
              <a:rPr lang="en-US" sz="2400" dirty="0" smtClean="0"/>
              <a:t>Wells first required </a:t>
            </a:r>
            <a:r>
              <a:rPr lang="en-US" sz="2400" dirty="0"/>
              <a:t>to be plugged with wood and </a:t>
            </a:r>
            <a:r>
              <a:rPr lang="en-US" sz="2400" dirty="0" smtClean="0"/>
              <a:t>sediment</a:t>
            </a:r>
            <a:endParaRPr lang="en-US" sz="2400" dirty="0"/>
          </a:p>
          <a:p>
            <a:pPr lvl="0"/>
            <a:r>
              <a:rPr lang="en-US" sz="2400" b="1" dirty="0"/>
              <a:t>1881</a:t>
            </a:r>
            <a:r>
              <a:rPr lang="en-US" sz="2400" dirty="0"/>
              <a:t> </a:t>
            </a:r>
            <a:r>
              <a:rPr lang="en-US" sz="2400" dirty="0" smtClean="0"/>
              <a:t>– Plugging requirements updated: Fill well with </a:t>
            </a:r>
            <a:r>
              <a:rPr lang="en-US" sz="2400" dirty="0"/>
              <a:t>sand or rock sediment and wooden plugs above third producing </a:t>
            </a:r>
            <a:r>
              <a:rPr lang="en-US" sz="2400" dirty="0" smtClean="0"/>
              <a:t>sand </a:t>
            </a:r>
            <a:endParaRPr lang="en-US" sz="2400" dirty="0"/>
          </a:p>
          <a:p>
            <a:pPr lvl="0"/>
            <a:r>
              <a:rPr lang="en-US" sz="2400" b="1" dirty="0"/>
              <a:t>1921</a:t>
            </a:r>
            <a:r>
              <a:rPr lang="en-US" sz="2400" dirty="0"/>
              <a:t> – </a:t>
            </a:r>
            <a:r>
              <a:rPr lang="en-US" sz="2400" dirty="0" smtClean="0"/>
              <a:t>Plugging requirements updated</a:t>
            </a:r>
            <a:endParaRPr lang="en-US" sz="2400" dirty="0"/>
          </a:p>
          <a:p>
            <a:pPr lvl="1"/>
            <a:r>
              <a:rPr lang="en-US" sz="2400" dirty="0"/>
              <a:t>Fill with sand or rock sediment and each producing strata plugged with wood </a:t>
            </a:r>
            <a:r>
              <a:rPr lang="en-US" sz="2400" dirty="0" smtClean="0"/>
              <a:t>plug</a:t>
            </a:r>
            <a:endParaRPr lang="en-US" sz="2400" dirty="0"/>
          </a:p>
          <a:p>
            <a:pPr lvl="1"/>
            <a:r>
              <a:rPr lang="en-US" sz="2400" dirty="0"/>
              <a:t>Requires venting of wells through coal </a:t>
            </a:r>
            <a:r>
              <a:rPr lang="en-US" sz="2400" dirty="0" smtClean="0"/>
              <a:t>layers</a:t>
            </a:r>
            <a:endParaRPr lang="en-US" sz="2400" dirty="0"/>
          </a:p>
          <a:p>
            <a:pPr lvl="0"/>
            <a:r>
              <a:rPr lang="en-US" sz="2400" b="1" dirty="0" smtClean="0"/>
              <a:t>1952</a:t>
            </a:r>
            <a:r>
              <a:rPr lang="en-US" sz="2400" dirty="0" smtClean="0"/>
              <a:t> </a:t>
            </a:r>
            <a:r>
              <a:rPr lang="en-US" sz="2400" dirty="0"/>
              <a:t>– API standards for cement and well plugging </a:t>
            </a:r>
            <a:r>
              <a:rPr lang="en-US" sz="2400" dirty="0" smtClean="0"/>
              <a:t>published</a:t>
            </a:r>
            <a:endParaRPr lang="en-US" sz="2400" dirty="0"/>
          </a:p>
          <a:p>
            <a:pPr lvl="0"/>
            <a:r>
              <a:rPr lang="en-US" sz="2400" b="1" dirty="0" smtClean="0"/>
              <a:t>1956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Well permitting begins; modern plugging requirements</a:t>
            </a:r>
            <a:endParaRPr lang="en-US" sz="2400" dirty="0"/>
          </a:p>
          <a:p>
            <a:pPr lvl="0"/>
            <a:r>
              <a:rPr lang="en-US" sz="2400" b="1" dirty="0"/>
              <a:t>1984</a:t>
            </a:r>
            <a:r>
              <a:rPr lang="en-US" sz="2400" dirty="0"/>
              <a:t> </a:t>
            </a:r>
            <a:r>
              <a:rPr lang="en-US" sz="2400" dirty="0" smtClean="0"/>
              <a:t>– Modern environmentally-minded plugging requirements</a:t>
            </a:r>
            <a:endParaRPr lang="en-US" sz="2400" dirty="0"/>
          </a:p>
          <a:p>
            <a:pPr lvl="0"/>
            <a:r>
              <a:rPr lang="en-US" sz="2400" b="1" dirty="0" smtClean="0"/>
              <a:t>1989</a:t>
            </a:r>
            <a:r>
              <a:rPr lang="en-US" sz="2400" dirty="0" smtClean="0"/>
              <a:t> – First well plugged in DEP plugging program</a:t>
            </a:r>
          </a:p>
          <a:p>
            <a:pPr lvl="0"/>
            <a:endParaRPr lang="en-US" sz="2400" dirty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Regulatory History of Well Plugging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359886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1905000"/>
            <a:ext cx="49149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440488" y="3429000"/>
            <a:ext cx="1484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0" y="35814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Regulatory History of Well Plugging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_072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143000"/>
            <a:ext cx="3487783" cy="5105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8in CHERRY PICKER ON B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4488" y="2209800"/>
            <a:ext cx="4572000" cy="306651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6" y="838200"/>
            <a:ext cx="916369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Legacy Oil and Gas Wells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04254" y="3964024"/>
            <a:ext cx="4287346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 shown: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Tens of thousands of known wells with missing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Approximately 200,000 abandoned and orphan wells not yet located</a:t>
            </a: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8871178" cy="7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8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Legacy Oil and Gas Wells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04937"/>
            <a:ext cx="87884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1052" y="2839522"/>
            <a:ext cx="1170513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976767"/>
            <a:ext cx="6705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Nearly 100 </a:t>
            </a:r>
            <a:r>
              <a:rPr lang="en-US" sz="2400" dirty="0" err="1" smtClean="0"/>
              <a:t>yrs</a:t>
            </a:r>
            <a:r>
              <a:rPr lang="en-US" sz="2400" dirty="0" smtClean="0"/>
              <a:t> of development prior to permitting requirements led to hundreds of thousands of un-accounted for wells.</a:t>
            </a:r>
            <a:endParaRPr lang="en-US" sz="2400" dirty="0"/>
          </a:p>
        </p:txBody>
      </p:sp>
      <p:pic>
        <p:nvPicPr>
          <p:cNvPr id="13" name="Picture 2" descr="C:\Documents and Settings\tdonohue\My Documents\Permitting Presentation\oil creek 1865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88925" y="353524"/>
            <a:ext cx="8382000" cy="662476"/>
            <a:chOff x="288977" y="353065"/>
            <a:chExt cx="8382000" cy="663391"/>
          </a:xfrm>
        </p:grpSpPr>
        <p:pic>
          <p:nvPicPr>
            <p:cNvPr id="16389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2"/>
            <p:cNvSpPr txBox="1">
              <a:spLocks noChangeArrowheads="1"/>
            </p:cNvSpPr>
            <p:nvPr/>
          </p:nvSpPr>
          <p:spPr bwMode="auto">
            <a:xfrm>
              <a:off x="762000" y="353065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3800" dirty="0" smtClean="0">
                  <a:solidFill>
                    <a:schemeClr val="bg1"/>
                  </a:solidFill>
                </a:rPr>
                <a:t>Study: Purpose</a:t>
              </a:r>
              <a:endParaRPr lang="en-US" sz="3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288925" y="1219200"/>
            <a:ext cx="855027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Inspect </a:t>
            </a:r>
            <a:r>
              <a:rPr lang="en-US" i="1" dirty="0" smtClean="0"/>
              <a:t>representative</a:t>
            </a:r>
            <a:r>
              <a:rPr lang="en-US" dirty="0" smtClean="0"/>
              <a:t> sample of abandoned, orphan, and plugged wells, and assess well integrity in order to: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insight into </a:t>
            </a:r>
            <a:r>
              <a:rPr lang="en-US" sz="2800" dirty="0" smtClean="0"/>
              <a:t>environmental hazards associated with legacy wells (greenhouse gas emissions, impacts </a:t>
            </a:r>
            <a:r>
              <a:rPr lang="en-US" sz="2800" dirty="0"/>
              <a:t>to surface and </a:t>
            </a:r>
            <a:r>
              <a:rPr lang="en-US" sz="2800" dirty="0" smtClean="0"/>
              <a:t>groundwater by discharge of brine/oil/gas)</a:t>
            </a:r>
          </a:p>
          <a:p>
            <a:r>
              <a:rPr lang="en-US" sz="2800" dirty="0" smtClean="0"/>
              <a:t>Quantify </a:t>
            </a:r>
            <a:r>
              <a:rPr lang="en-US" sz="2800" dirty="0"/>
              <a:t>agency plugging </a:t>
            </a:r>
            <a:r>
              <a:rPr lang="en-US" sz="2800" dirty="0" smtClean="0"/>
              <a:t>liability</a:t>
            </a:r>
          </a:p>
          <a:p>
            <a:r>
              <a:rPr lang="en-US" sz="2800" dirty="0" smtClean="0"/>
              <a:t>Inform regulatory changes</a:t>
            </a:r>
          </a:p>
          <a:p>
            <a:r>
              <a:rPr lang="en-US" sz="2800" dirty="0" smtClean="0"/>
              <a:t>Help us understand database accuracy issues</a:t>
            </a:r>
          </a:p>
          <a:p>
            <a:endParaRPr lang="en-US" sz="2800" dirty="0" smtClean="0"/>
          </a:p>
          <a:p>
            <a:pPr lvl="0"/>
            <a:endParaRPr lang="en-US" dirty="0"/>
          </a:p>
        </p:txBody>
      </p:sp>
      <p:pic>
        <p:nvPicPr>
          <p:cNvPr id="6" name="Picture 16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096000"/>
            <a:ext cx="2624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1129</Words>
  <Application>Microsoft Office PowerPoint</Application>
  <PresentationFormat>On-screen Show (4:3)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Wingdings</vt:lpstr>
      <vt:lpstr>Office Theme</vt:lpstr>
      <vt:lpstr>DEP Legacy Well Emissions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 Plugging Study</dc:title>
  <dc:creator>Build</dc:creator>
  <cp:lastModifiedBy>Hetherington Cunfer, Katherine</cp:lastModifiedBy>
  <cp:revision>70</cp:revision>
  <dcterms:created xsi:type="dcterms:W3CDTF">2015-07-28T14:34:13Z</dcterms:created>
  <dcterms:modified xsi:type="dcterms:W3CDTF">2016-06-17T14:24:49Z</dcterms:modified>
</cp:coreProperties>
</file>