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1"/>
  </p:notesMasterIdLst>
  <p:handoutMasterIdLst>
    <p:handoutMasterId r:id="rId22"/>
  </p:handoutMasterIdLst>
  <p:sldIdLst>
    <p:sldId id="354" r:id="rId2"/>
    <p:sldId id="349" r:id="rId3"/>
    <p:sldId id="360" r:id="rId4"/>
    <p:sldId id="372" r:id="rId5"/>
    <p:sldId id="348" r:id="rId6"/>
    <p:sldId id="376" r:id="rId7"/>
    <p:sldId id="377" r:id="rId8"/>
    <p:sldId id="362" r:id="rId9"/>
    <p:sldId id="356" r:id="rId10"/>
    <p:sldId id="365" r:id="rId11"/>
    <p:sldId id="352" r:id="rId12"/>
    <p:sldId id="374" r:id="rId13"/>
    <p:sldId id="340" r:id="rId14"/>
    <p:sldId id="370" r:id="rId15"/>
    <p:sldId id="355" r:id="rId16"/>
    <p:sldId id="364" r:id="rId17"/>
    <p:sldId id="371" r:id="rId18"/>
    <p:sldId id="373" r:id="rId19"/>
    <p:sldId id="368" r:id="rId20"/>
  </p:sldIdLst>
  <p:sldSz cx="9144000" cy="6858000" type="screen4x3"/>
  <p:notesSz cx="68580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b="1" kern="1200">
        <a:solidFill>
          <a:srgbClr val="660066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b="1" kern="1200">
        <a:solidFill>
          <a:srgbClr val="660066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b="1" kern="1200">
        <a:solidFill>
          <a:srgbClr val="660066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b="1" kern="1200">
        <a:solidFill>
          <a:srgbClr val="660066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b="1" kern="1200">
        <a:solidFill>
          <a:srgbClr val="6600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rgbClr val="66006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rgbClr val="66006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rgbClr val="66006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rgbClr val="660066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0026"/>
    <a:srgbClr val="660066"/>
    <a:srgbClr val="FFFF99"/>
    <a:srgbClr val="993366"/>
    <a:srgbClr val="7C4BB1"/>
    <a:srgbClr val="360036"/>
    <a:srgbClr val="540054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130" autoAdjust="0"/>
  </p:normalViewPr>
  <p:slideViewPr>
    <p:cSldViewPr>
      <p:cViewPr varScale="1">
        <p:scale>
          <a:sx n="74" d="100"/>
          <a:sy n="74" d="100"/>
        </p:scale>
        <p:origin x="115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t" anchorCtr="0" compatLnSpc="1">
            <a:prstTxWarp prst="textNoShape">
              <a:avLst/>
            </a:prstTxWarp>
          </a:bodyPr>
          <a:lstStyle>
            <a:lvl1pPr algn="l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032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t" anchorCtr="0" compatLnSpc="1">
            <a:prstTxWarp prst="textNoShape">
              <a:avLst/>
            </a:prstTxWarp>
          </a:bodyPr>
          <a:lstStyle>
            <a:lvl1pPr algn="r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8829677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b" anchorCtr="0" compatLnSpc="1">
            <a:prstTxWarp prst="textNoShape">
              <a:avLst/>
            </a:prstTxWarp>
          </a:bodyPr>
          <a:lstStyle>
            <a:lvl1pPr algn="l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032" y="8829677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b" anchorCtr="0" compatLnSpc="1">
            <a:prstTxWarp prst="textNoShape">
              <a:avLst/>
            </a:prstTxWarp>
          </a:bodyPr>
          <a:lstStyle>
            <a:lvl1pPr algn="r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72F6A6A-24C1-46ED-93C9-BB7E0CBA45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92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t" anchorCtr="0" compatLnSpc="1">
            <a:prstTxWarp prst="textNoShape">
              <a:avLst/>
            </a:prstTxWarp>
          </a:bodyPr>
          <a:lstStyle>
            <a:lvl1pPr algn="l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032" y="0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t" anchorCtr="0" compatLnSpc="1">
            <a:prstTxWarp prst="textNoShape">
              <a:avLst/>
            </a:prstTxWarp>
          </a:bodyPr>
          <a:lstStyle>
            <a:lvl1pPr algn="r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9663" y="698500"/>
            <a:ext cx="4643437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23" y="4416432"/>
            <a:ext cx="5485158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8829677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b" anchorCtr="0" compatLnSpc="1">
            <a:prstTxWarp prst="textNoShape">
              <a:avLst/>
            </a:prstTxWarp>
          </a:bodyPr>
          <a:lstStyle>
            <a:lvl1pPr algn="l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032" y="8829677"/>
            <a:ext cx="297242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3" tIns="46794" rIns="93583" bIns="46794" numCol="1" anchor="b" anchorCtr="0" compatLnSpc="1">
            <a:prstTxWarp prst="textNoShape">
              <a:avLst/>
            </a:prstTxWarp>
          </a:bodyPr>
          <a:lstStyle>
            <a:lvl1pPr algn="r" defTabSz="936249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C220C22-F593-4B6D-8F68-AE0A9D6DAE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141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220C22-F593-4B6D-8F68-AE0A9D6DAE6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74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CA9E29-2361-4CA6-A729-A8F52A1492FD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3587" tIns="46795" rIns="93587" bIns="46795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3351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220C22-F593-4B6D-8F68-AE0A9D6DAE6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22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220C22-F593-4B6D-8F68-AE0A9D6DAE6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452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220C22-F593-4B6D-8F68-AE0A9D6DAE6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86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220C22-F593-4B6D-8F68-AE0A9D6DAE6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931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220C22-F593-4B6D-8F68-AE0A9D6DAE6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867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220C22-F593-4B6D-8F68-AE0A9D6DAE6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84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41840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14228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9136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9440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4597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49190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7241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5137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5601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2557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75332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CA6D3-E652-44F5-A5D4-FA49B9387178}" type="datetimeFigureOut">
              <a:rPr lang="en-US" smtClean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EE4AB-D180-4DEC-B17B-24ABCBC0580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Line 9"/>
          <p:cNvSpPr>
            <a:spLocks noChangeShapeType="1"/>
          </p:cNvSpPr>
          <p:nvPr userDrawn="1"/>
        </p:nvSpPr>
        <p:spPr bwMode="auto">
          <a:xfrm>
            <a:off x="228600" y="14478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36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imgres?imgurl=https://media.licdn.com/mpr/mpr/p/5/005/056/0fb/07607a8.jpg&amp;imgrefurl=https://www.linkedin.com/pulse/20140415055709-13522101-next-generation-strategic-sourcing&amp;h=385&amp;w=599&amp;tbnid=khqyq5bZEEOnKM:&amp;docid=k4Ka9pjvx0JX2M&amp;ei=c0LYVsqXNISJjwSQ7Y34AQ&amp;tbm=isch&amp;ved=0ahUKEwiKnfHf1aTLAhWExIMKHZB2Ax84yAEQMwgJKAYwBg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 result for workforce planning guide photos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05000"/>
            <a:ext cx="6553200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84200"/>
            <a:ext cx="8229600" cy="523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>DEP Workforce Planning and Civil Service Reform Update</a:t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8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9094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700" dirty="0" smtClean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8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600200"/>
            <a:ext cx="76962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Generational Changes in the Workplace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400" b="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According to the PEW Research Center, </a:t>
            </a:r>
            <a:r>
              <a:rPr lang="en-US" sz="2000" b="0" dirty="0" err="1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millennials</a:t>
            </a: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now outnumber baby boomers in the total workforce, 76 million to 75 million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 is estimated that </a:t>
            </a:r>
            <a:r>
              <a:rPr lang="en-US" sz="2000" b="0" dirty="0" err="1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millennials</a:t>
            </a: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will make up 75% of the total  workforce in 10 years </a:t>
            </a: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sz="2000" b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DEP generational breakdown of the </a:t>
            </a: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permanent complement shows </a:t>
            </a:r>
            <a:r>
              <a:rPr lang="en-US" sz="2000" b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that </a:t>
            </a:r>
            <a:r>
              <a:rPr lang="en-US" sz="2000" b="0" u="sng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baby boomers </a:t>
            </a:r>
            <a:r>
              <a:rPr lang="en-US" sz="2000" b="0" u="sng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currently outnumber </a:t>
            </a:r>
            <a:r>
              <a:rPr lang="en-US" sz="2000" b="0" u="sng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millennials by a multiple of 2.7 </a:t>
            </a:r>
            <a:r>
              <a:rPr lang="en-US" sz="2000" b="0" u="sng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times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That </a:t>
            </a:r>
            <a:r>
              <a:rPr lang="en-US" sz="2000" b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circumstance leads to an impending </a:t>
            </a: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 very sizeable shift </a:t>
            </a:r>
            <a:r>
              <a:rPr lang="en-US" sz="2000" b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from baby boomers to </a:t>
            </a:r>
            <a:r>
              <a:rPr lang="en-US" sz="2000" b="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millennials</a:t>
            </a:r>
            <a:r>
              <a:rPr lang="en-US" sz="2000" b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that will be occurring in the relatively near </a:t>
            </a:r>
            <a:r>
              <a:rPr lang="en-US" sz="2000" b="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future</a:t>
            </a:r>
            <a:endParaRPr lang="en-US" sz="2000" b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0582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DEP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Workforce and Succession Planning Update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981200" y="1408288"/>
            <a:ext cx="63246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Generation Breakout of DEP’s Workforce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85397"/>
            <a:ext cx="7315200" cy="423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46279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40188" cy="487363"/>
          </a:xfrm>
        </p:spPr>
        <p:txBody>
          <a:bodyPr/>
          <a:lstStyle/>
          <a:p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Were We Doing?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4040188" cy="43434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Semi – Annual Workforce Statistics Report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 with Management on Retirement Projections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Weaving Workforce Stats into Open Civil Service Exams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Electronic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 for Easy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 Data Access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Culture and Expectations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417639"/>
            <a:ext cx="4041775" cy="487362"/>
          </a:xfrm>
        </p:spPr>
        <p:txBody>
          <a:bodyPr>
            <a:normAutofit/>
          </a:bodyPr>
          <a:lstStyle/>
          <a:p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New? 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97389" y="2057400"/>
            <a:ext cx="4341812" cy="4068763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More with Executive Leadership</a:t>
            </a:r>
          </a:p>
          <a:p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a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 “Center of Excellence” to 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Drive Workforce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Action(s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Established/running a Proof of Concept Pilot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Refocus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Employee and Organizational Development Initiatives</a:t>
            </a:r>
          </a:p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on Enterprise Development of Manager-based Electronic Tools for Easy Data Access (Dashboard Type Tool)</a:t>
            </a:r>
          </a:p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Culture and Expectations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519878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DEP’s Workforce Planning Practice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Crafted a “Practical Approach and Guide to Workforce Planning” for the Department in February/March 2016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Grounded the Guide in/on Workforce Planning Best Practices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Developed with Guide with the Insight(s) of Executive Leadership</a:t>
            </a:r>
          </a:p>
          <a:p>
            <a:pPr marL="857250" lvl="2" indent="-457200"/>
            <a:r>
              <a:rPr lang="en-US" dirty="0" smtClean="0"/>
              <a:t>Contains Tools/Templates to Facilitate a User Friendly Methodology that Helps Pinpoint and Define Issues </a:t>
            </a:r>
          </a:p>
          <a:p>
            <a:pPr marL="857250" lvl="2" indent="-457200"/>
            <a:r>
              <a:rPr lang="en-US" dirty="0" smtClean="0"/>
              <a:t>Supports an Agile/Flexible Approach  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Launched a “Proof of Concept” Pilot in the </a:t>
            </a:r>
            <a:r>
              <a:rPr lang="en-US" dirty="0" err="1" smtClean="0"/>
              <a:t>Deputate</a:t>
            </a:r>
            <a:r>
              <a:rPr lang="en-US" dirty="0" smtClean="0"/>
              <a:t> for Waste, Air, Radiation and Remediation in March 2016</a:t>
            </a:r>
          </a:p>
          <a:p>
            <a:pPr marL="857250" lvl="2" indent="-457200"/>
            <a:r>
              <a:rPr lang="en-US" dirty="0" smtClean="0"/>
              <a:t>Currently Framing Top Issues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Establishing an “HR Center of Excellence” to Facilitate Implementation of Targeted Workforce Planning</a:t>
            </a:r>
          </a:p>
          <a:p>
            <a:pPr marL="857250" lvl="2" indent="-457200"/>
            <a:r>
              <a:rPr lang="en-US" dirty="0" smtClean="0"/>
              <a:t>Dependent on Being Able to Fill HR Vacancies</a:t>
            </a:r>
          </a:p>
        </p:txBody>
      </p:sp>
    </p:spTree>
    <p:extLst>
      <p:ext uri="{BB962C8B-B14F-4D97-AF65-F5344CB8AC3E}">
        <p14:creationId xmlns:p14="http://schemas.microsoft.com/office/powerpoint/2010/main" val="329116547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2133600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Fundamental Framework for the Workforce Planning </a:t>
            </a:r>
            <a:r>
              <a:rPr lang="en-US" sz="2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</a:p>
          <a:p>
            <a:pPr algn="l"/>
            <a:endParaRPr lang="en-US" sz="2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Alignment </a:t>
            </a:r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Strategic Direction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 Supply, Demand and Discrepancies/Gaps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 an Action Plan to Address Discrepancies/Gaps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 the Action Plan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 Implementation – Monitor and Periodically Evaluate/Adjust the Plan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700" dirty="0" smtClean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8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62694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724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Goals of DEP’s Workforce Planning Initiative</a:t>
            </a: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Develop Customized Approaches/Programs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Break Down Traditional Barriers to Effective Workforce Planning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Develop a Data-Driven Workforce Planning Culture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Focus on the Supply and Demand of Essential Human Capital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Building Action Planning Capability to Address the Gaps and Discrepancies Between the Current Supply and the Need/Demand for Human Capital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At the End of the Day, the Approach Will Improve the “People Health” of the Department and Maximize the Organizational Capacity to Address Business Goals and Objectives</a:t>
            </a:r>
          </a:p>
        </p:txBody>
      </p:sp>
    </p:spTree>
    <p:extLst>
      <p:ext uri="{BB962C8B-B14F-4D97-AF65-F5344CB8AC3E}">
        <p14:creationId xmlns:p14="http://schemas.microsoft.com/office/powerpoint/2010/main" val="59357570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859340"/>
            <a:ext cx="838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400" b="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Key Workforce Planning Questions Moving Forward, Driven by the Process/Practice Model:</a:t>
            </a:r>
          </a:p>
          <a:p>
            <a:pPr marR="0" lvl="0" algn="l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2400" b="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What 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type of talent is required?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Staffing levels and skill composition across key job titles/occupations?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 we have the talent </a:t>
            </a:r>
            <a:r>
              <a:rPr lang="en-US" sz="2000" b="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and 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are we developing it?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talents do we have to search outside for? 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Which segments of the employee population are most critical to the strategy?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our employee/organizational development focus directed there? 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What type of culture do we need to build, not only to achieve the objectives, but also to attract and retain the talent we require?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more time and attention required to drive a cultural transformation? 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What organizational structures and systems are in place that will help or hinder achieving our goals? </a:t>
            </a:r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actions </a:t>
            </a:r>
            <a:r>
              <a:rPr lang="en-US" sz="2000" b="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needed to 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improve organizational effectiveness? </a:t>
            </a:r>
            <a:endParaRPr lang="en-US" sz="2000" b="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700" dirty="0" smtClean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8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83485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86000" y="146242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066139"/>
              </p:ext>
            </p:extLst>
          </p:nvPr>
        </p:nvGraphicFramePr>
        <p:xfrm>
          <a:off x="762000" y="1902164"/>
          <a:ext cx="7391412" cy="4377801"/>
        </p:xfrm>
        <a:graphic>
          <a:graphicData uri="http://schemas.openxmlformats.org/drawingml/2006/table">
            <a:tbl>
              <a:tblPr firstRow="1" firstCol="1" bandRow="1"/>
              <a:tblGrid>
                <a:gridCol w="615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595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90357">
                <a:tc gridSpan="1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u="sng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Bureau of (Name)                                        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Bureau Director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Rank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Readiness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1641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14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Division Manager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Division Manager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Rank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Readiness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Rank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Readiness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1641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414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Division Manager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Division Manager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Rank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Readiness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Rank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Readiness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505" marR="595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4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05" marR="5950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762000" y="6219816"/>
            <a:ext cx="74879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</a:t>
            </a: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 = Competitive (if rank cannot be quantified)					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 Readiness:  Yes - or – not yet; if not yet, indicate time frame			                             Confidential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33400" y="238219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700" dirty="0" smtClean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8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90600" y="1408288"/>
            <a:ext cx="73152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Replacement Planning Template for Mid/Higher Level Management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915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638614" y="1472856"/>
            <a:ext cx="7335068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Criticality Assessment Template (critical to mission/goals/objectives)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identification/documentation and development of workforce planning needs 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1400" b="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rompts action planning aimed at addressing the requirements that were identified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6177166"/>
            <a:ext cx="89916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                                                                                                                                            Confidential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330623"/>
              </p:ext>
            </p:extLst>
          </p:nvPr>
        </p:nvGraphicFramePr>
        <p:xfrm>
          <a:off x="1084753" y="2987891"/>
          <a:ext cx="5937250" cy="1159447"/>
        </p:xfrm>
        <a:graphic>
          <a:graphicData uri="http://schemas.openxmlformats.org/drawingml/2006/table">
            <a:tbl>
              <a:tblPr firstRow="1" firstCol="1" bandRow="1"/>
              <a:tblGrid>
                <a:gridCol w="433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3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4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5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63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Position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Issue (Y/N)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Replacement Candidates Identified (Name)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Ready (Y/N)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Etc.</a:t>
                      </a:r>
                      <a:endParaRPr lang="en-US" sz="1000" kern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1603375" y="3276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Rectangle 23"/>
          <p:cNvSpPr>
            <a:spLocks noChangeArrowheads="1"/>
          </p:cNvSpPr>
          <p:nvPr/>
        </p:nvSpPr>
        <p:spPr bwMode="auto">
          <a:xfrm>
            <a:off x="1603375" y="3733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693079"/>
              </p:ext>
            </p:extLst>
          </p:nvPr>
        </p:nvGraphicFramePr>
        <p:xfrm>
          <a:off x="1084753" y="4766855"/>
          <a:ext cx="5915025" cy="1279502"/>
        </p:xfrm>
        <a:graphic>
          <a:graphicData uri="http://schemas.openxmlformats.org/drawingml/2006/table">
            <a:tbl>
              <a:tblPr firstRow="1" firstCol="1" bandRow="1"/>
              <a:tblGrid>
                <a:gridCol w="43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3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51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51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Rank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Job Title / Occupation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Number of Positions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Unaddressed Needs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Etc.</a:t>
                      </a:r>
                      <a:endParaRPr lang="en-US" sz="1000" kern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Rectangle 39"/>
          <p:cNvSpPr/>
          <p:nvPr/>
        </p:nvSpPr>
        <p:spPr>
          <a:xfrm>
            <a:off x="638614" y="2547614"/>
            <a:ext cx="3178277" cy="3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0" u="sng" kern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Key </a:t>
            </a:r>
            <a:r>
              <a:rPr lang="en-US" sz="1200" b="0" u="sng" kern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Employee Based Losses in Next Five Years</a:t>
            </a:r>
            <a:endParaRPr lang="en-US" sz="1200" b="0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17585" y="4333422"/>
            <a:ext cx="35525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kern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</a:t>
            </a:r>
            <a:r>
              <a:rPr lang="en-US" sz="1200" b="0" u="sng" kern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Top </a:t>
            </a:r>
            <a:r>
              <a:rPr lang="en-US" sz="1200" b="0" u="sng" kern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Job Title/Occupation Based Staffing Issues</a:t>
            </a:r>
            <a:endParaRPr lang="en-US" sz="1200" b="0" u="sng" dirty="0">
              <a:solidFill>
                <a:schemeClr val="tx1"/>
              </a:solidFill>
            </a:endParaRPr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700" dirty="0" smtClean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8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483054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905000"/>
          </a:xfrm>
        </p:spPr>
        <p:txBody>
          <a:bodyPr>
            <a:no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33103" y="586139"/>
            <a:ext cx="8229600" cy="987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700" b="0" dirty="0" smtClean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br>
              <a:rPr lang="en-US" sz="2700" b="0" dirty="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b="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17464493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38160" cy="4754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Times New Roman" pitchFamily="18" charset="0"/>
              </a:rPr>
              <a:t>State Civil </a:t>
            </a:r>
            <a:r>
              <a:rPr lang="en-US" sz="2600" dirty="0">
                <a:latin typeface="Times New Roman" pitchFamily="18" charset="0"/>
              </a:rPr>
              <a:t>Service </a:t>
            </a:r>
            <a:r>
              <a:rPr lang="en-US" sz="2600" dirty="0" smtClean="0">
                <a:latin typeface="Times New Roman" pitchFamily="18" charset="0"/>
              </a:rPr>
              <a:t>Hiring Reform </a:t>
            </a:r>
            <a:r>
              <a:rPr lang="en-US" sz="2600" dirty="0">
                <a:latin typeface="Times New Roman" pitchFamily="18" charset="0"/>
              </a:rPr>
              <a:t>(Senate Bill 1154</a:t>
            </a:r>
            <a:r>
              <a:rPr lang="en-US" sz="2600" dirty="0" smtClean="0">
                <a:latin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en-US" sz="2000" dirty="0" smtClean="0">
              <a:latin typeface="Times New Roman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Vacancy Based Postings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2" indent="-457200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Staffing Flexibility, Improved Applicant Quality and Pools, Improved Hiring/Selection Capability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 of 3 Change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2" indent="-457200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Administer/Enforce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Hiring With </a:t>
            </a:r>
            <a:r>
              <a:rPr lang="en-US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Greater Flexibility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Electronic/On-line Communications</a:t>
            </a:r>
          </a:p>
          <a:p>
            <a:pPr marL="857250" lvl="2" indent="-457200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 Agency Recruitment/Staffing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 Email Rather than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 Mail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chemeClr val="tx2"/>
                </a:solidFill>
                <a:latin typeface="Times New Roman" pitchFamily="18" charset="0"/>
              </a:rPr>
              <a:t>Civil Service Reform </a:t>
            </a: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>Update</a:t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8010475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84200"/>
            <a:ext cx="8229600" cy="523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700" dirty="0" smtClean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18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1524000"/>
            <a:ext cx="91440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40230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76400"/>
            <a:ext cx="7696199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725142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86800" cy="12192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DEP  WORKFORCE  DEMOGRAPHICS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2,689 authorized salaried positions</a:t>
            </a:r>
          </a:p>
          <a:p>
            <a:r>
              <a:rPr lang="en-US" dirty="0" smtClean="0"/>
              <a:t>177 wage positions</a:t>
            </a:r>
          </a:p>
          <a:p>
            <a:r>
              <a:rPr lang="en-US" dirty="0" smtClean="0"/>
              <a:t>95% of positions are civil service covered</a:t>
            </a:r>
          </a:p>
          <a:p>
            <a:r>
              <a:rPr lang="en-US" dirty="0" smtClean="0"/>
              <a:t>70% of positions are union covered</a:t>
            </a:r>
          </a:p>
          <a:p>
            <a:r>
              <a:rPr lang="en-US" dirty="0" smtClean="0"/>
              <a:t>72% of the workforce is located in the field (6 regional offices, 18 district offices and 6 mining offices)</a:t>
            </a:r>
          </a:p>
          <a:p>
            <a:r>
              <a:rPr lang="en-US" dirty="0" smtClean="0"/>
              <a:t>DEP uses about 250 different job titles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-8709"/>
            <a:ext cx="5562600" cy="3048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1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Environmental Protection (DEP)</a:t>
            </a:r>
            <a:endParaRPr lang="en-US" sz="1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975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648200" y="2057400"/>
            <a:ext cx="4114800" cy="4401205"/>
          </a:xfrm>
          <a:ln>
            <a:solidFill>
              <a:srgbClr val="260026"/>
            </a:solidFill>
          </a:ln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Employees Eligible for  Retirement </a:t>
            </a:r>
            <a:endParaRPr lang="en-US" sz="28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Thirty Percent (30%) of DEP’s Workforce is Eligible to Retire in the Next Four Years (by 2019)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b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Eligibility does not always lead to immediate retirement. Used as a </a:t>
            </a:r>
            <a:r>
              <a:rPr lang="en-US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tool. </a:t>
            </a:r>
          </a:p>
          <a:p>
            <a:pPr marL="457200" lvl="1" indent="0">
              <a:buNone/>
            </a:pPr>
            <a:endParaRPr lang="en-US" sz="1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Anticipate trend to remain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steady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current system (pay, benefits, pension). Expect trend to pick up with pension reform. </a:t>
            </a:r>
          </a:p>
          <a:p>
            <a:pPr marL="457200" lvl="1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 dirty="0" smtClean="0">
              <a:solidFill>
                <a:schemeClr val="tx2"/>
              </a:solidFill>
            </a:endParaRPr>
          </a:p>
          <a:p>
            <a:pPr marL="457200" indent="-457200" eaLnBrk="1" hangingPunct="1">
              <a:buFontTx/>
              <a:buNone/>
            </a:pPr>
            <a:endParaRPr lang="en-US" sz="3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457200" indent="-457200" eaLnBrk="1" hangingPunct="1"/>
            <a:endParaRPr lang="en-US" sz="3600" dirty="0" smtClean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2057400"/>
            <a:ext cx="3886200" cy="44012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eaLnBrk="1" hangingPunct="1"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Workforce </a:t>
            </a:r>
            <a:endParaRPr lang="en-US" sz="2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</a:t>
            </a:r>
            <a:r>
              <a:rPr lang="en-US" sz="2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Age:  </a:t>
            </a: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</a:t>
            </a:r>
            <a:r>
              <a:rPr lang="en-US" sz="2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Length </a:t>
            </a: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Service</a:t>
            </a:r>
            <a:r>
              <a:rPr lang="en-US" sz="2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years</a:t>
            </a:r>
          </a:p>
          <a:p>
            <a:pPr algn="l"/>
            <a:endParaRPr lang="en-US" sz="2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Leadership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Age: 50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Length of Service: 21 years</a:t>
            </a:r>
          </a:p>
          <a:p>
            <a:endParaRPr lang="en-US" sz="2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5762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br>
              <a:rPr lang="en-US" sz="27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1000" y="914400"/>
            <a:ext cx="8534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Times New Roman" pitchFamily="18" charset="0"/>
              </a:rPr>
              <a:t>DEP  Workforce Demographics</a:t>
            </a:r>
            <a:endParaRPr lang="en-US" sz="2800" b="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8327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b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May 2016 </a:t>
            </a:r>
            <a:endParaRPr lang="en-US" sz="2800" dirty="0"/>
          </a:p>
        </p:txBody>
      </p:sp>
      <p:pic>
        <p:nvPicPr>
          <p:cNvPr id="1026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1752600"/>
            <a:ext cx="7239000" cy="287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526427"/>
              </p:ext>
            </p:extLst>
          </p:nvPr>
        </p:nvGraphicFramePr>
        <p:xfrm>
          <a:off x="952499" y="4964112"/>
          <a:ext cx="7239000" cy="735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7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3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19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73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73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732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732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266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9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Fiscal Year End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Number of Auth. Sal. Positions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3076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2835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2839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2683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13701" y="5785732"/>
            <a:ext cx="27122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430324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659285"/>
            <a:ext cx="8610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Complement Reduction Comparison </a:t>
            </a:r>
          </a:p>
          <a:p>
            <a:pPr marL="0" lvl="1"/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 the Past 10 Years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 Lost 14% of </a:t>
            </a:r>
            <a:r>
              <a:rPr lang="en-US" sz="2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 Complement Since </a:t>
            </a:r>
            <a:r>
              <a:rPr lang="en-US" sz="2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 While </a:t>
            </a:r>
            <a:r>
              <a:rPr lang="en-US" sz="2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Mission Experienced  Expansion and Additional Environmentally Critical Issues </a:t>
            </a:r>
          </a:p>
          <a:p>
            <a:pPr lvl="1" indent="-457200">
              <a:buFont typeface="Arial" panose="020B0604020202020204" pitchFamily="34" charset="0"/>
              <a:buChar char="•"/>
            </a:pPr>
            <a:endParaRPr lang="en-US" sz="2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750773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DEP Workforce and Succession Planning Update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1600" dirty="0">
                <a:solidFill>
                  <a:schemeClr val="tx2"/>
                </a:solidFill>
                <a:latin typeface="Times New Roman" pitchFamily="18" charset="0"/>
              </a:rPr>
              <a:t>May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</a:rPr>
              <a:t>2016 </a:t>
            </a:r>
            <a:endParaRPr lang="en-US" sz="16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Information Driving the Workforce Planning Imperative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Increasing Difficult to Perform Mission and Meet Functional Requirement In Light of Complement and Funding Constraints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13% of DEP’s Complement Could Retire with Full Benefits Immediately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30% (and Rising) of DEP’s Complement Could Retire With Full Benefits Within Four (4) Years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In Addition to Staffing Volume, Staffing Composition is an Increasing Concern for DEP</a:t>
            </a:r>
          </a:p>
        </p:txBody>
      </p:sp>
    </p:spTree>
    <p:extLst>
      <p:ext uri="{BB962C8B-B14F-4D97-AF65-F5344CB8AC3E}">
        <p14:creationId xmlns:p14="http://schemas.microsoft.com/office/powerpoint/2010/main" val="14598378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7813</TotalTime>
  <Words>1136</Words>
  <Application>Microsoft Office PowerPoint</Application>
  <PresentationFormat>On-screen Show (4:3)</PresentationFormat>
  <Paragraphs>283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Times New Roman</vt:lpstr>
      <vt:lpstr>Office Theme</vt:lpstr>
      <vt:lpstr>DEP Workforce Planning and Civil Service Reform Update May 2016 </vt:lpstr>
      <vt:lpstr>Civil Service Reform Update May 2016 </vt:lpstr>
      <vt:lpstr>DEP Workforce and Succession Planning Update May 2016 </vt:lpstr>
      <vt:lpstr>DEP Workforce and Succession Planning Update May 2016 </vt:lpstr>
      <vt:lpstr>DEP  WORKFORCE  DEMOGRAPHICS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DEP Workforce and Succession Planning Update May 2016 </vt:lpstr>
      <vt:lpstr>Questions?   </vt:lpstr>
    </vt:vector>
  </TitlesOfParts>
  <Company>Office of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Traditionalists</dc:title>
  <dc:creator>khelton;JSwartout</dc:creator>
  <cp:lastModifiedBy>Hetherington Cunfer, Katherine</cp:lastModifiedBy>
  <cp:revision>551</cp:revision>
  <cp:lastPrinted>2016-05-12T19:55:35Z</cp:lastPrinted>
  <dcterms:created xsi:type="dcterms:W3CDTF">2004-11-01T17:08:07Z</dcterms:created>
  <dcterms:modified xsi:type="dcterms:W3CDTF">2016-05-13T20:26:46Z</dcterms:modified>
</cp:coreProperties>
</file>