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0" r:id="rId2"/>
    <p:sldId id="257" r:id="rId3"/>
    <p:sldId id="261" r:id="rId4"/>
    <p:sldId id="266" r:id="rId5"/>
    <p:sldId id="265" r:id="rId6"/>
    <p:sldId id="262" r:id="rId7"/>
    <p:sldId id="263" r:id="rId8"/>
    <p:sldId id="264" r:id="rId9"/>
    <p:sldId id="269" r:id="rId10"/>
    <p:sldId id="268" r:id="rId11"/>
    <p:sldId id="267" r:id="rId12"/>
    <p:sldId id="258" r:id="rId1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rley, Jessica" initials="SJ" lastIdx="1" clrIdx="0">
    <p:extLst>
      <p:ext uri="{19B8F6BF-5375-455C-9EA6-DF929625EA0E}">
        <p15:presenceInfo xmlns:p15="http://schemas.microsoft.com/office/powerpoint/2012/main" userId="Shirley, Jessic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95" autoAdjust="0"/>
    <p:restoredTop sz="94660"/>
  </p:normalViewPr>
  <p:slideViewPr>
    <p:cSldViewPr>
      <p:cViewPr varScale="1">
        <p:scale>
          <a:sx n="63" d="100"/>
          <a:sy n="63" d="100"/>
        </p:scale>
        <p:origin x="1008"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187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695CD75-B4D8-4F24-84F8-9F0663B1D10E}" type="datetimeFigureOut">
              <a:rPr lang="en-US" smtClean="0"/>
              <a:t>9/19/2017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7F9F2EC-7351-4971-9F6E-61471374AC3A}" type="slidenum">
              <a:rPr lang="en-US" smtClean="0"/>
              <a:t>‹#›</a:t>
            </a:fld>
            <a:endParaRPr lang="en-US"/>
          </a:p>
        </p:txBody>
      </p:sp>
    </p:spTree>
    <p:extLst>
      <p:ext uri="{BB962C8B-B14F-4D97-AF65-F5344CB8AC3E}">
        <p14:creationId xmlns:p14="http://schemas.microsoft.com/office/powerpoint/2010/main" val="26257507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hangingPunct="1">
              <a:defRPr sz="1200"/>
            </a:lvl1pPr>
          </a:lstStyle>
          <a:p>
            <a:pPr>
              <a:defRPr/>
            </a:pPr>
            <a:fld id="{912356B8-AA05-4EFC-9117-67101D5091BC}" type="datetimeFigureOut">
              <a:rPr lang="en-US"/>
              <a:pPr>
                <a:defRPr/>
              </a:pPr>
              <a:t>9/19/2017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2DB386C-F494-4A52-87E6-E8642F410B8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414560-09EA-4154-81D8-E02B7636E87C}" type="slidenum">
              <a:rPr lang="en-US" altLang="en-US" smtClean="0"/>
              <a:pPr>
                <a:spcBef>
                  <a:spcPct val="0"/>
                </a:spcBef>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BAEB6-6402-451E-A472-B6B64215CA4D}" type="slidenum">
              <a:rPr lang="en-US" altLang="en-US" smtClean="0"/>
              <a:pPr>
                <a:spcBef>
                  <a:spcPct val="0"/>
                </a:spcBef>
              </a:pPr>
              <a:t>11</a:t>
            </a:fld>
            <a:endParaRPr lang="en-US" altLang="en-US"/>
          </a:p>
        </p:txBody>
      </p:sp>
    </p:spTree>
    <p:extLst>
      <p:ext uri="{BB962C8B-B14F-4D97-AF65-F5344CB8AC3E}">
        <p14:creationId xmlns:p14="http://schemas.microsoft.com/office/powerpoint/2010/main" val="1084394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EC66C2-5EB5-4B9C-BB79-64CF8421B073}" type="slidenum">
              <a:rPr lang="en-US" altLang="en-US" smtClean="0">
                <a:solidFill>
                  <a:srgbClr val="000000"/>
                </a:solidFill>
              </a:rPr>
              <a:pPr>
                <a:spcBef>
                  <a:spcPct val="0"/>
                </a:spcBef>
              </a:pPr>
              <a:t>3</a:t>
            </a:fld>
            <a:endParaRPr lang="en-US"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EC66C2-5EB5-4B9C-BB79-64CF8421B073}" type="slidenum">
              <a:rPr lang="en-US" altLang="en-US" smtClean="0">
                <a:solidFill>
                  <a:srgbClr val="000000"/>
                </a:solidFill>
              </a:rPr>
              <a:pPr>
                <a:spcBef>
                  <a:spcPct val="0"/>
                </a:spcBef>
              </a:pPr>
              <a:t>4</a:t>
            </a:fld>
            <a:endParaRPr lang="en-US" altLang="en-US">
              <a:solidFill>
                <a:srgbClr val="000000"/>
              </a:solidFill>
            </a:endParaRPr>
          </a:p>
        </p:txBody>
      </p:sp>
    </p:spTree>
    <p:extLst>
      <p:ext uri="{BB962C8B-B14F-4D97-AF65-F5344CB8AC3E}">
        <p14:creationId xmlns:p14="http://schemas.microsoft.com/office/powerpoint/2010/main" val="3003606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EC66C2-5EB5-4B9C-BB79-64CF8421B073}" type="slidenum">
              <a:rPr lang="en-US" altLang="en-US" smtClean="0">
                <a:solidFill>
                  <a:srgbClr val="000000"/>
                </a:solidFill>
              </a:rPr>
              <a:pPr>
                <a:spcBef>
                  <a:spcPct val="0"/>
                </a:spcBef>
              </a:pPr>
              <a:t>5</a:t>
            </a:fld>
            <a:endParaRPr lang="en-US" altLang="en-US">
              <a:solidFill>
                <a:srgbClr val="000000"/>
              </a:solidFill>
            </a:endParaRPr>
          </a:p>
        </p:txBody>
      </p:sp>
    </p:spTree>
    <p:extLst>
      <p:ext uri="{BB962C8B-B14F-4D97-AF65-F5344CB8AC3E}">
        <p14:creationId xmlns:p14="http://schemas.microsoft.com/office/powerpoint/2010/main" val="765943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7D1C2C-E4EA-48EE-A7CC-0FCCDA9EA066}" type="slidenum">
              <a:rPr lang="en-US" altLang="en-US" smtClean="0">
                <a:solidFill>
                  <a:srgbClr val="000000"/>
                </a:solidFill>
              </a:rPr>
              <a:pPr>
                <a:spcBef>
                  <a:spcPct val="0"/>
                </a:spcBef>
              </a:pPr>
              <a:t>6</a:t>
            </a:fld>
            <a:endParaRPr lang="en-US" alt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7D1C2C-E4EA-48EE-A7CC-0FCCDA9EA066}" type="slidenum">
              <a:rPr lang="en-US" altLang="en-US" smtClean="0">
                <a:solidFill>
                  <a:srgbClr val="000000"/>
                </a:solidFill>
              </a:rPr>
              <a:pPr>
                <a:spcBef>
                  <a:spcPct val="0"/>
                </a:spcBef>
              </a:pPr>
              <a:t>7</a:t>
            </a:fld>
            <a:endParaRPr lang="en-US" altLang="en-US">
              <a:solidFill>
                <a:srgbClr val="000000"/>
              </a:solidFill>
            </a:endParaRPr>
          </a:p>
        </p:txBody>
      </p:sp>
    </p:spTree>
    <p:extLst>
      <p:ext uri="{BB962C8B-B14F-4D97-AF65-F5344CB8AC3E}">
        <p14:creationId xmlns:p14="http://schemas.microsoft.com/office/powerpoint/2010/main" val="3693316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7D1C2C-E4EA-48EE-A7CC-0FCCDA9EA066}" type="slidenum">
              <a:rPr lang="en-US" altLang="en-US" smtClean="0">
                <a:solidFill>
                  <a:srgbClr val="000000"/>
                </a:solidFill>
              </a:rPr>
              <a:pPr>
                <a:spcBef>
                  <a:spcPct val="0"/>
                </a:spcBef>
              </a:pPr>
              <a:t>8</a:t>
            </a:fld>
            <a:endParaRPr lang="en-US" altLang="en-US">
              <a:solidFill>
                <a:srgbClr val="000000"/>
              </a:solidFill>
            </a:endParaRPr>
          </a:p>
        </p:txBody>
      </p:sp>
    </p:spTree>
    <p:extLst>
      <p:ext uri="{BB962C8B-B14F-4D97-AF65-F5344CB8AC3E}">
        <p14:creationId xmlns:p14="http://schemas.microsoft.com/office/powerpoint/2010/main" val="4247691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BAEB6-6402-451E-A472-B6B64215CA4D}" type="slidenum">
              <a:rPr lang="en-US" altLang="en-US" smtClean="0"/>
              <a:pPr>
                <a:spcBef>
                  <a:spcPct val="0"/>
                </a:spcBef>
              </a:pPr>
              <a:t>9</a:t>
            </a:fld>
            <a:endParaRPr lang="en-US" altLang="en-US"/>
          </a:p>
        </p:txBody>
      </p:sp>
    </p:spTree>
    <p:extLst>
      <p:ext uri="{BB962C8B-B14F-4D97-AF65-F5344CB8AC3E}">
        <p14:creationId xmlns:p14="http://schemas.microsoft.com/office/powerpoint/2010/main" val="1439431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BAEB6-6402-451E-A472-B6B64215CA4D}" type="slidenum">
              <a:rPr lang="en-US" altLang="en-US" smtClean="0"/>
              <a:pPr>
                <a:spcBef>
                  <a:spcPct val="0"/>
                </a:spcBef>
              </a:pPr>
              <a:t>10</a:t>
            </a:fld>
            <a:endParaRPr lang="en-US" altLang="en-US"/>
          </a:p>
        </p:txBody>
      </p:sp>
    </p:spTree>
    <p:extLst>
      <p:ext uri="{BB962C8B-B14F-4D97-AF65-F5344CB8AC3E}">
        <p14:creationId xmlns:p14="http://schemas.microsoft.com/office/powerpoint/2010/main" val="3450082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7938"/>
            <a:ext cx="91440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a:prstGeom prst="rect">
            <a:avLst/>
          </a:prstGeom>
        </p:spPr>
        <p:txBody>
          <a:bodyPr/>
          <a:lstStyle/>
          <a:p>
            <a:r>
              <a:rPr lang="en-US" altLang="en-US"/>
              <a:t>Click to edit Master title style</a:t>
            </a:r>
            <a:endParaRPr lang="en-US" dirty="0"/>
          </a:p>
        </p:txBody>
      </p:sp>
      <p:sp>
        <p:nvSpPr>
          <p:cNvPr id="3" name="Subtitle 2"/>
          <p:cNvSpPr>
            <a:spLocks noGrp="1"/>
          </p:cNvSpPr>
          <p:nvPr>
            <p:ph type="subTitle" idx="1"/>
          </p:nvPr>
        </p:nvSpPr>
        <p:spPr>
          <a:xfrm>
            <a:off x="1371600" y="367585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en-US"/>
              <a:t>Click to edit Master subtitle style</a:t>
            </a:r>
            <a:endParaRPr lang="en-US" altLang="en-US" dirty="0"/>
          </a:p>
        </p:txBody>
      </p:sp>
      <p:sp>
        <p:nvSpPr>
          <p:cNvPr id="5" name="Date Placeholder 3"/>
          <p:cNvSpPr>
            <a:spLocks noGrp="1"/>
          </p:cNvSpPr>
          <p:nvPr>
            <p:ph type="dt" sz="half" idx="10"/>
          </p:nvPr>
        </p:nvSpPr>
        <p:spPr/>
        <p:txBody>
          <a:bodyPr/>
          <a:lstStyle>
            <a:lvl1pPr algn="ctr" eaLnBrk="1" hangingPunct="1">
              <a:spcBef>
                <a:spcPct val="0"/>
              </a:spcBef>
              <a:buFontTx/>
              <a:buNone/>
              <a:defRPr/>
            </a:lvl1pPr>
          </a:lstStyle>
          <a:p>
            <a:pPr>
              <a:defRPr/>
            </a:pPr>
            <a:r>
              <a:rPr lang="en-US" altLang="en-US"/>
              <a:t>Tom Wolf, Governor</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324600" y="6356350"/>
            <a:ext cx="2362200" cy="365125"/>
          </a:xfrm>
        </p:spPr>
        <p:txBody>
          <a:bodyPr/>
          <a:lstStyle>
            <a:lvl1pPr>
              <a:defRPr/>
            </a:lvl1pPr>
          </a:lstStyle>
          <a:p>
            <a:pPr>
              <a:defRPr/>
            </a:pPr>
            <a:r>
              <a:rPr lang="en-US" altLang="en-US"/>
              <a:t>Acting Secretary Patrick McDonnell</a:t>
            </a:r>
          </a:p>
        </p:txBody>
      </p:sp>
    </p:spTree>
    <p:extLst>
      <p:ext uri="{BB962C8B-B14F-4D97-AF65-F5344CB8AC3E}">
        <p14:creationId xmlns:p14="http://schemas.microsoft.com/office/powerpoint/2010/main" val="1251472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grpSp>
        <p:nvGrpSpPr>
          <p:cNvPr id="4" name="Group 1"/>
          <p:cNvGrpSpPr>
            <a:grpSpLocks/>
          </p:cNvGrpSpPr>
          <p:nvPr userDrawn="1"/>
        </p:nvGrpSpPr>
        <p:grpSpPr bwMode="auto">
          <a:xfrm>
            <a:off x="457200" y="381000"/>
            <a:ext cx="8382000" cy="660400"/>
            <a:chOff x="288977" y="355144"/>
            <a:chExt cx="8382000" cy="661312"/>
          </a:xfrm>
        </p:grpSpPr>
        <p:pic>
          <p:nvPicPr>
            <p:cNvPr id="5" name="Picture 5" descr="Aging 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631877" y="421911"/>
              <a:ext cx="7848600" cy="45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defRPr/>
              </a:pPr>
              <a:r>
                <a:rPr lang="en-US" altLang="en-US" sz="4000" dirty="0">
                  <a:solidFill>
                    <a:schemeClr val="bg1"/>
                  </a:solidFill>
                </a:rPr>
                <a:t>Headings :  White Text 40 pt. Calibri</a:t>
              </a:r>
            </a:p>
          </p:txBody>
        </p:sp>
      </p:gr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692EF6A-886B-4E89-9E7F-2962B7030E3A}" type="datetimeFigureOut">
              <a:rPr lang="en-US"/>
              <a:pPr>
                <a:defRPr/>
              </a:pPr>
              <a:t>9/19/2017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D9D989B-6D37-4859-AE22-1AA4999033C0}" type="slidenum">
              <a:rPr lang="en-US" altLang="en-US"/>
              <a:pPr>
                <a:defRPr/>
              </a:pPr>
              <a:t>‹#›</a:t>
            </a:fld>
            <a:endParaRPr lang="en-US" altLang="en-US"/>
          </a:p>
        </p:txBody>
      </p:sp>
    </p:spTree>
    <p:extLst>
      <p:ext uri="{BB962C8B-B14F-4D97-AF65-F5344CB8AC3E}">
        <p14:creationId xmlns:p14="http://schemas.microsoft.com/office/powerpoint/2010/main" val="90595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23FF2D4-2C43-45C4-804E-8AC5571BC3EF}" type="datetimeFigureOut">
              <a:rPr lang="en-US"/>
              <a:pPr>
                <a:defRPr/>
              </a:pPr>
              <a:t>9/19/2017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905A7F-39BE-4865-B6C7-4C69004E99A2}" type="slidenum">
              <a:rPr lang="en-US" altLang="en-US"/>
              <a:pPr>
                <a:defRPr/>
              </a:pPr>
              <a:t>‹#›</a:t>
            </a:fld>
            <a:endParaRPr lang="en-US" altLang="en-US"/>
          </a:p>
        </p:txBody>
      </p:sp>
    </p:spTree>
    <p:extLst>
      <p:ext uri="{BB962C8B-B14F-4D97-AF65-F5344CB8AC3E}">
        <p14:creationId xmlns:p14="http://schemas.microsoft.com/office/powerpoint/2010/main" val="1275255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4" name="Group 1"/>
          <p:cNvGrpSpPr>
            <a:grpSpLocks/>
          </p:cNvGrpSpPr>
          <p:nvPr userDrawn="1"/>
        </p:nvGrpSpPr>
        <p:grpSpPr bwMode="auto">
          <a:xfrm>
            <a:off x="304800" y="381000"/>
            <a:ext cx="8382000" cy="660400"/>
            <a:chOff x="288977" y="355144"/>
            <a:chExt cx="8382000" cy="661312"/>
          </a:xfrm>
        </p:grpSpPr>
        <p:pic>
          <p:nvPicPr>
            <p:cNvPr id="5" name="Picture 5" descr="Aging 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txBox="1">
              <a:spLocks noChangeArrowheads="1"/>
            </p:cNvSpPr>
            <p:nvPr/>
          </p:nvSpPr>
          <p:spPr bwMode="auto">
            <a:xfrm>
              <a:off x="631877" y="421911"/>
              <a:ext cx="7848600" cy="45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defRPr/>
              </a:pPr>
              <a:endParaRPr lang="en-US" altLang="en-US" sz="4000" dirty="0">
                <a:solidFill>
                  <a:schemeClr val="bg1"/>
                </a:solidFill>
              </a:endParaRPr>
            </a:p>
          </p:txBody>
        </p:sp>
      </p:grpSp>
      <p:pic>
        <p:nvPicPr>
          <p:cNvPr id="7" name="Picture 7" descr="DEP-rgb"/>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397793"/>
            <a:ext cx="8229600" cy="4525963"/>
          </a:xfrm>
        </p:spPr>
        <p:txBody>
          <a:bodyPr/>
          <a:lstStyle/>
          <a:p>
            <a:pPr lvl="0"/>
            <a:r>
              <a:rPr lang="en-US" altLang="en-US" dirty="0"/>
              <a:t>Edit Master text styles</a:t>
            </a:r>
          </a:p>
          <a:p>
            <a:pPr lvl="1"/>
            <a:r>
              <a:rPr lang="en-US" altLang="en-US" dirty="0"/>
              <a:t>Second level</a:t>
            </a:r>
          </a:p>
          <a:p>
            <a:pPr lvl="2"/>
            <a:r>
              <a:rPr lang="en-US" altLang="en-US" dirty="0"/>
              <a:t>Third level</a:t>
            </a:r>
          </a:p>
        </p:txBody>
      </p:sp>
      <p:sp>
        <p:nvSpPr>
          <p:cNvPr id="8" name="Date Placeholder 3"/>
          <p:cNvSpPr>
            <a:spLocks noGrp="1"/>
          </p:cNvSpPr>
          <p:nvPr>
            <p:ph type="dt" sz="half" idx="10"/>
          </p:nvPr>
        </p:nvSpPr>
        <p:spPr/>
        <p:txBody>
          <a:bodyPr/>
          <a:lstStyle>
            <a:lvl1pPr>
              <a:defRPr/>
            </a:lvl1pPr>
          </a:lstStyle>
          <a:p>
            <a:pPr>
              <a:defRPr/>
            </a:pPr>
            <a:fld id="{04E59F3E-87A8-4B09-90A1-C3B2439EEB43}" type="datetimeFigureOut">
              <a:rPr lang="en-US"/>
              <a:pPr>
                <a:defRPr/>
              </a:pPr>
              <a:t>9/19/2017</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7B10EF16-0D73-4CFB-93A2-0BE977CA75A4}" type="slidenum">
              <a:rPr lang="en-US" altLang="en-US"/>
              <a:pPr>
                <a:defRPr/>
              </a:pPr>
              <a:t>‹#›</a:t>
            </a:fld>
            <a:endParaRPr lang="en-US" altLang="en-US"/>
          </a:p>
        </p:txBody>
      </p:sp>
    </p:spTree>
    <p:extLst>
      <p:ext uri="{BB962C8B-B14F-4D97-AF65-F5344CB8AC3E}">
        <p14:creationId xmlns:p14="http://schemas.microsoft.com/office/powerpoint/2010/main" val="145613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3C3BA20-7A9F-4E77-8BEA-3B2B545299B1}" type="datetimeFigureOut">
              <a:rPr lang="en-US"/>
              <a:pPr>
                <a:defRPr/>
              </a:pPr>
              <a:t>9/19/2017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414015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5" name="Group 1"/>
          <p:cNvGrpSpPr>
            <a:grpSpLocks/>
          </p:cNvGrpSpPr>
          <p:nvPr userDrawn="1"/>
        </p:nvGrpSpPr>
        <p:grpSpPr bwMode="auto">
          <a:xfrm>
            <a:off x="446088" y="495300"/>
            <a:ext cx="8382000" cy="660400"/>
            <a:chOff x="288977" y="355144"/>
            <a:chExt cx="8382000" cy="661312"/>
          </a:xfrm>
        </p:grpSpPr>
        <p:pic>
          <p:nvPicPr>
            <p:cNvPr id="6" name="Picture 7" descr="Aging 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490589" y="355144"/>
              <a:ext cx="7848600" cy="45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defRPr/>
              </a:pPr>
              <a:endParaRPr lang="en-US" altLang="en-US" sz="4000" dirty="0">
                <a:solidFill>
                  <a:schemeClr val="bg1"/>
                </a:solidFill>
              </a:endParaRPr>
            </a:p>
          </p:txBody>
        </p:sp>
      </p:gr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a:lvl1pPr>
          </a:lstStyle>
          <a:p>
            <a:pPr>
              <a:defRPr/>
            </a:pPr>
            <a:fld id="{BDE096A2-F48C-401E-ACE2-9CA1B9A1C752}" type="datetimeFigureOut">
              <a:rPr lang="en-US"/>
              <a:pPr>
                <a:defRPr/>
              </a:pPr>
              <a:t>9/19/2017</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47FDE7B2-7C7A-4ABF-A966-CF1CA44B6510}" type="slidenum">
              <a:rPr lang="en-US" altLang="en-US"/>
              <a:pPr>
                <a:defRPr/>
              </a:pPr>
              <a:t>‹#›</a:t>
            </a:fld>
            <a:endParaRPr lang="en-US" altLang="en-US"/>
          </a:p>
        </p:txBody>
      </p:sp>
    </p:spTree>
    <p:extLst>
      <p:ext uri="{BB962C8B-B14F-4D97-AF65-F5344CB8AC3E}">
        <p14:creationId xmlns:p14="http://schemas.microsoft.com/office/powerpoint/2010/main" val="400863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7" name="Group 1"/>
          <p:cNvGrpSpPr>
            <a:grpSpLocks/>
          </p:cNvGrpSpPr>
          <p:nvPr userDrawn="1"/>
        </p:nvGrpSpPr>
        <p:grpSpPr bwMode="auto">
          <a:xfrm>
            <a:off x="304800" y="381000"/>
            <a:ext cx="8382000" cy="660400"/>
            <a:chOff x="288977" y="355144"/>
            <a:chExt cx="8382000" cy="661312"/>
          </a:xfrm>
        </p:grpSpPr>
        <p:pic>
          <p:nvPicPr>
            <p:cNvPr id="8" name="Picture 5" descr="Aging 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2"/>
            <p:cNvSpPr txBox="1">
              <a:spLocks noChangeArrowheads="1"/>
            </p:cNvSpPr>
            <p:nvPr/>
          </p:nvSpPr>
          <p:spPr bwMode="auto">
            <a:xfrm>
              <a:off x="631877" y="421911"/>
              <a:ext cx="7848600" cy="45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defRPr/>
              </a:pPr>
              <a:endParaRPr lang="en-US" altLang="en-US" sz="4000" dirty="0">
                <a:solidFill>
                  <a:schemeClr val="bg1"/>
                </a:solidFill>
              </a:endParaRPr>
            </a:p>
          </p:txBody>
        </p:sp>
      </p:gr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p:cNvSpPr>
            <a:spLocks noGrp="1"/>
          </p:cNvSpPr>
          <p:nvPr>
            <p:ph type="dt" sz="half" idx="10"/>
          </p:nvPr>
        </p:nvSpPr>
        <p:spPr/>
        <p:txBody>
          <a:bodyPr/>
          <a:lstStyle>
            <a:lvl1pPr>
              <a:defRPr/>
            </a:lvl1pPr>
          </a:lstStyle>
          <a:p>
            <a:pPr>
              <a:defRPr/>
            </a:pPr>
            <a:fld id="{D7BE9C35-8EB6-440D-93CA-A9256DBA5277}" type="datetimeFigureOut">
              <a:rPr lang="en-US"/>
              <a:pPr>
                <a:defRPr/>
              </a:pPr>
              <a:t>9/19/2017</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6B3108DB-A4AF-46F1-9BC7-5F29CD241282}" type="slidenum">
              <a:rPr lang="en-US" altLang="en-US"/>
              <a:pPr>
                <a:defRPr/>
              </a:pPr>
              <a:t>‹#›</a:t>
            </a:fld>
            <a:endParaRPr lang="en-US" altLang="en-US"/>
          </a:p>
        </p:txBody>
      </p:sp>
    </p:spTree>
    <p:extLst>
      <p:ext uri="{BB962C8B-B14F-4D97-AF65-F5344CB8AC3E}">
        <p14:creationId xmlns:p14="http://schemas.microsoft.com/office/powerpoint/2010/main" val="204946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3"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2"/>
          <p:cNvSpPr>
            <a:spLocks noGrp="1"/>
          </p:cNvSpPr>
          <p:nvPr>
            <p:ph type="body" sz="quarter" idx="13"/>
          </p:nvPr>
        </p:nvSpPr>
        <p:spPr>
          <a:xfrm>
            <a:off x="457200" y="1295400"/>
            <a:ext cx="8229600" cy="4724400"/>
          </a:xfrm>
        </p:spPr>
        <p:txBody>
          <a:bodyPr/>
          <a:lstStyle>
            <a:lvl1pPr algn="ctr">
              <a:defRPr/>
            </a:lvl1pPr>
          </a:lstStyle>
          <a:p>
            <a:pPr lvl="0"/>
            <a:r>
              <a:rPr lang="en-US" altLang="en-US"/>
              <a:t>Edit Master text styles</a:t>
            </a:r>
          </a:p>
        </p:txBody>
      </p:sp>
      <p:sp>
        <p:nvSpPr>
          <p:cNvPr id="4" name="Date Placeholder 3"/>
          <p:cNvSpPr>
            <a:spLocks noGrp="1"/>
          </p:cNvSpPr>
          <p:nvPr>
            <p:ph type="dt" sz="half" idx="14"/>
          </p:nvPr>
        </p:nvSpPr>
        <p:spPr/>
        <p:txBody>
          <a:bodyPr/>
          <a:lstStyle>
            <a:lvl1pPr>
              <a:defRPr/>
            </a:lvl1pPr>
          </a:lstStyle>
          <a:p>
            <a:pPr>
              <a:defRPr/>
            </a:pPr>
            <a:fld id="{0EFBD318-572C-450D-9092-9960162B7A7A}" type="datetimeFigureOut">
              <a:rPr lang="en-US"/>
              <a:pPr>
                <a:defRPr/>
              </a:pPr>
              <a:t>9/19/2017</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r>
              <a:rPr lang="en-US" altLang="en-US"/>
              <a:t>No DEP logo when using graphic header</a:t>
            </a:r>
          </a:p>
          <a:p>
            <a:pPr>
              <a:defRPr/>
            </a:pPr>
            <a:endParaRPr lang="en-US" altLang="en-US"/>
          </a:p>
        </p:txBody>
      </p:sp>
    </p:spTree>
    <p:extLst>
      <p:ext uri="{BB962C8B-B14F-4D97-AF65-F5344CB8AC3E}">
        <p14:creationId xmlns:p14="http://schemas.microsoft.com/office/powerpoint/2010/main" val="3589198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6"/>
          <p:cNvGrpSpPr>
            <a:grpSpLocks/>
          </p:cNvGrpSpPr>
          <p:nvPr userDrawn="1"/>
        </p:nvGrpSpPr>
        <p:grpSpPr bwMode="auto">
          <a:xfrm>
            <a:off x="457200" y="381000"/>
            <a:ext cx="8382000" cy="660400"/>
            <a:chOff x="288977" y="355144"/>
            <a:chExt cx="8382000" cy="661312"/>
          </a:xfrm>
        </p:grpSpPr>
        <p:pic>
          <p:nvPicPr>
            <p:cNvPr id="3" name="Picture 5" descr="Aging 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p:cNvSpPr txBox="1">
              <a:spLocks noChangeArrowheads="1"/>
            </p:cNvSpPr>
            <p:nvPr/>
          </p:nvSpPr>
          <p:spPr bwMode="auto">
            <a:xfrm>
              <a:off x="631877" y="421911"/>
              <a:ext cx="7848600" cy="45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defRPr/>
              </a:pPr>
              <a:r>
                <a:rPr lang="en-US" altLang="en-US" sz="4000" dirty="0">
                  <a:solidFill>
                    <a:schemeClr val="bg1"/>
                  </a:solidFill>
                </a:rPr>
                <a:t>Headings :  White Text 40 pt. Calibri</a:t>
              </a:r>
            </a:p>
          </p:txBody>
        </p:sp>
      </p:grpSp>
      <p:sp>
        <p:nvSpPr>
          <p:cNvPr id="5" name="Date Placeholder 3"/>
          <p:cNvSpPr>
            <a:spLocks noGrp="1"/>
          </p:cNvSpPr>
          <p:nvPr>
            <p:ph type="dt" sz="half" idx="10"/>
          </p:nvPr>
        </p:nvSpPr>
        <p:spPr/>
        <p:txBody>
          <a:bodyPr/>
          <a:lstStyle>
            <a:lvl1pPr>
              <a:defRPr/>
            </a:lvl1pPr>
          </a:lstStyle>
          <a:p>
            <a:pPr>
              <a:defRPr/>
            </a:pPr>
            <a:fld id="{1384A989-2535-4AA7-8279-EA4B1E2E7CBD}" type="datetimeFigureOut">
              <a:rPr lang="en-US"/>
              <a:pPr>
                <a:defRPr/>
              </a:pPr>
              <a:t>9/19/2017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9B0EC0E-BD53-4158-9A8F-7E28990E1609}" type="slidenum">
              <a:rPr lang="en-US" altLang="en-US"/>
              <a:pPr>
                <a:defRPr/>
              </a:pPr>
              <a:t>‹#›</a:t>
            </a:fld>
            <a:endParaRPr lang="en-US" altLang="en-US"/>
          </a:p>
        </p:txBody>
      </p:sp>
    </p:spTree>
    <p:extLst>
      <p:ext uri="{BB962C8B-B14F-4D97-AF65-F5344CB8AC3E}">
        <p14:creationId xmlns:p14="http://schemas.microsoft.com/office/powerpoint/2010/main" val="504234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EE729C8-144B-4333-91AC-42CFD91340B3}" type="datetimeFigureOut">
              <a:rPr lang="en-US"/>
              <a:pPr>
                <a:defRPr/>
              </a:pPr>
              <a:t>9/19/2017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DA51CA-C52A-4FA4-8A43-D3440ABE8C95}" type="slidenum">
              <a:rPr lang="en-US" altLang="en-US"/>
              <a:pPr>
                <a:defRPr/>
              </a:pPr>
              <a:t>‹#›</a:t>
            </a:fld>
            <a:endParaRPr lang="en-US" altLang="en-US"/>
          </a:p>
        </p:txBody>
      </p:sp>
    </p:spTree>
    <p:extLst>
      <p:ext uri="{BB962C8B-B14F-4D97-AF65-F5344CB8AC3E}">
        <p14:creationId xmlns:p14="http://schemas.microsoft.com/office/powerpoint/2010/main" val="417185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5F0F128-8471-468D-90C7-22FB88A83020}" type="datetimeFigureOut">
              <a:rPr lang="en-US"/>
              <a:pPr>
                <a:defRPr/>
              </a:pPr>
              <a:t>9/19/2017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7AFDC75-9366-4A20-9536-F791B6F504E8}" type="slidenum">
              <a:rPr lang="en-US" altLang="en-US"/>
              <a:pPr>
                <a:defRPr/>
              </a:pPr>
              <a:t>‹#›</a:t>
            </a:fld>
            <a:endParaRPr lang="en-US" altLang="en-US"/>
          </a:p>
        </p:txBody>
      </p:sp>
    </p:spTree>
    <p:extLst>
      <p:ext uri="{BB962C8B-B14F-4D97-AF65-F5344CB8AC3E}">
        <p14:creationId xmlns:p14="http://schemas.microsoft.com/office/powerpoint/2010/main" val="30757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FD139E1-4ACB-480F-A1DF-F7B33F224A9E}" type="datetimeFigureOut">
              <a:rPr lang="en-US"/>
              <a:pPr>
                <a:defRPr/>
              </a:pPr>
              <a:t>9/19/2017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r>
              <a:rPr lang="en-US" altLang="en-US"/>
              <a:t>Acting Secretary Patrick McDonnell</a:t>
            </a:r>
          </a:p>
          <a:p>
            <a:pPr>
              <a:defRPr/>
            </a:pPr>
            <a:endParaRPr lang="en-US" alt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ra-epthepolicyoffice@pa.go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bwMode="auto">
          <a:xfrm>
            <a:off x="152400" y="2130425"/>
            <a:ext cx="89154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b="1" dirty="0"/>
              <a:t>Updates to the Regulatory, Technical Guidance, and Advisory Committees Policies</a:t>
            </a:r>
          </a:p>
        </p:txBody>
      </p:sp>
      <p:sp>
        <p:nvSpPr>
          <p:cNvPr id="14339" name="Subtitle 2"/>
          <p:cNvSpPr>
            <a:spLocks noGrp="1"/>
          </p:cNvSpPr>
          <p:nvPr>
            <p:ph type="subTitle" idx="1"/>
          </p:nvPr>
        </p:nvSpPr>
        <p:spPr>
          <a:xfrm>
            <a:off x="990600" y="4343400"/>
            <a:ext cx="7162800" cy="1447800"/>
          </a:xfrm>
        </p:spPr>
        <p:txBody>
          <a:bodyPr/>
          <a:lstStyle/>
          <a:p>
            <a:pPr eaLnBrk="1" hangingPunct="1"/>
            <a:r>
              <a:rPr lang="en-US" altLang="en-US">
                <a:solidFill>
                  <a:schemeClr val="tx1"/>
                </a:solidFill>
              </a:rPr>
              <a:t>Citizen’s Advisory Council Meeting</a:t>
            </a:r>
          </a:p>
          <a:p>
            <a:pPr eaLnBrk="1" hangingPunct="1"/>
            <a:r>
              <a:rPr lang="en-US" altLang="en-US">
                <a:solidFill>
                  <a:schemeClr val="tx1"/>
                </a:solidFill>
              </a:rPr>
              <a:t>September 19, 2017</a:t>
            </a:r>
          </a:p>
          <a:p>
            <a:pPr eaLnBrk="1" hangingPunct="1"/>
            <a:endParaRPr lang="en-US" altLang="en-US">
              <a:solidFill>
                <a:schemeClr val="tx1"/>
              </a:solidFill>
            </a:endParaRPr>
          </a:p>
          <a:p>
            <a:pPr eaLnBrk="1" hangingPunct="1"/>
            <a:endParaRPr lang="en-US" altLang="en-US">
              <a:solidFill>
                <a:schemeClr val="tx1"/>
              </a:solidFill>
            </a:endParaRPr>
          </a:p>
        </p:txBody>
      </p:sp>
      <p:pic>
        <p:nvPicPr>
          <p:cNvPr id="1434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extBox 4"/>
          <p:cNvSpPr txBox="1">
            <a:spLocks noChangeArrowheads="1"/>
          </p:cNvSpPr>
          <p:nvPr/>
        </p:nvSpPr>
        <p:spPr bwMode="auto">
          <a:xfrm>
            <a:off x="5486400" y="5943600"/>
            <a:ext cx="3581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en-US" sz="1800"/>
              <a:t>Patrick McDonnell, Secretary</a:t>
            </a:r>
          </a:p>
        </p:txBody>
      </p:sp>
      <p:sp>
        <p:nvSpPr>
          <p:cNvPr id="14342" name="TextBox 5"/>
          <p:cNvSpPr txBox="1">
            <a:spLocks noChangeArrowheads="1"/>
          </p:cNvSpPr>
          <p:nvPr/>
        </p:nvSpPr>
        <p:spPr bwMode="auto">
          <a:xfrm>
            <a:off x="609600" y="5943600"/>
            <a:ext cx="2819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t>Tom Wolf, Governor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381000" y="1219200"/>
            <a:ext cx="8229600" cy="3498850"/>
          </a:xfrm>
        </p:spPr>
        <p:txBody>
          <a:bodyPr/>
          <a:lstStyle/>
          <a:p>
            <a:pPr marL="0" indent="0" eaLnBrk="1" hangingPunct="1">
              <a:lnSpc>
                <a:spcPct val="150000"/>
              </a:lnSpc>
              <a:buNone/>
            </a:pPr>
            <a:r>
              <a:rPr lang="en-US" altLang="en-US" b="1" dirty="0"/>
              <a:t>Purpose:</a:t>
            </a:r>
            <a:r>
              <a:rPr lang="en-US" altLang="en-US" dirty="0"/>
              <a:t> </a:t>
            </a:r>
          </a:p>
          <a:p>
            <a:pPr eaLnBrk="1" hangingPunct="1"/>
            <a:r>
              <a:rPr lang="en-US" altLang="en-US" sz="3000" dirty="0"/>
              <a:t>Explains the role, function, and expectations of DEP’s advisory committees. DEP currently works with over 25 advisory committees including the Citizen’s Advisory Council.</a:t>
            </a:r>
          </a:p>
        </p:txBody>
      </p:sp>
      <p:grpSp>
        <p:nvGrpSpPr>
          <p:cNvPr id="21507" name="Group 1"/>
          <p:cNvGrpSpPr>
            <a:grpSpLocks/>
          </p:cNvGrpSpPr>
          <p:nvPr/>
        </p:nvGrpSpPr>
        <p:grpSpPr bwMode="auto">
          <a:xfrm>
            <a:off x="288925" y="355600"/>
            <a:ext cx="8382000" cy="660400"/>
            <a:chOff x="288977" y="355144"/>
            <a:chExt cx="8382000" cy="661312"/>
          </a:xfrm>
        </p:grpSpPr>
        <p:pic>
          <p:nvPicPr>
            <p:cNvPr id="2150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4000">
                  <a:solidFill>
                    <a:schemeClr val="bg1"/>
                  </a:solidFill>
                </a:rPr>
                <a:t>Advisory Committee Policy</a:t>
              </a:r>
            </a:p>
          </p:txBody>
        </p:sp>
      </p:grpSp>
      <p:pic>
        <p:nvPicPr>
          <p:cNvPr id="2150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17653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381000" y="1219200"/>
            <a:ext cx="8229600" cy="3498850"/>
          </a:xfrm>
        </p:spPr>
        <p:txBody>
          <a:bodyPr/>
          <a:lstStyle/>
          <a:p>
            <a:pPr marL="0" indent="0">
              <a:spcBef>
                <a:spcPts val="200"/>
              </a:spcBef>
              <a:buNone/>
              <a:defRPr/>
            </a:pPr>
            <a:r>
              <a:rPr lang="en-US" b="1" dirty="0"/>
              <a:t>Summary of Revisions:</a:t>
            </a:r>
          </a:p>
          <a:p>
            <a:pPr marL="0" indent="0">
              <a:spcBef>
                <a:spcPts val="200"/>
              </a:spcBef>
              <a:buNone/>
              <a:defRPr/>
            </a:pPr>
            <a:endParaRPr lang="en-US" sz="900" b="1" dirty="0"/>
          </a:p>
          <a:p>
            <a:pPr eaLnBrk="1" hangingPunct="1"/>
            <a:r>
              <a:rPr lang="en-US" altLang="en-US" sz="2700" dirty="0"/>
              <a:t>Clarifies the roles of advisory committee members, the public, and DEP related to the planning and holding of advisory committee meetings.</a:t>
            </a:r>
          </a:p>
          <a:p>
            <a:pPr eaLnBrk="1" hangingPunct="1"/>
            <a:r>
              <a:rPr lang="en-US" altLang="en-US" sz="2700" dirty="0"/>
              <a:t>Clarifies role of advisory committees and members in the regulatory review and technical guidance review processes.</a:t>
            </a:r>
          </a:p>
        </p:txBody>
      </p:sp>
      <p:grpSp>
        <p:nvGrpSpPr>
          <p:cNvPr id="21507" name="Group 1"/>
          <p:cNvGrpSpPr>
            <a:grpSpLocks/>
          </p:cNvGrpSpPr>
          <p:nvPr/>
        </p:nvGrpSpPr>
        <p:grpSpPr bwMode="auto">
          <a:xfrm>
            <a:off x="288925" y="355600"/>
            <a:ext cx="8382000" cy="660400"/>
            <a:chOff x="288977" y="355144"/>
            <a:chExt cx="8382000" cy="661312"/>
          </a:xfrm>
        </p:grpSpPr>
        <p:pic>
          <p:nvPicPr>
            <p:cNvPr id="2150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4000">
                  <a:solidFill>
                    <a:schemeClr val="bg1"/>
                  </a:solidFill>
                </a:rPr>
                <a:t>Advisory Committee Policy</a:t>
              </a:r>
            </a:p>
          </p:txBody>
        </p:sp>
      </p:grpSp>
      <p:pic>
        <p:nvPicPr>
          <p:cNvPr id="2150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49351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bwMode="auto">
          <a:xfrm>
            <a:off x="304800" y="1715340"/>
            <a:ext cx="8610600" cy="37576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b="1" dirty="0"/>
              <a:t>Laura Edinger</a:t>
            </a:r>
            <a:br>
              <a:rPr lang="en-US" altLang="en-US" b="1" dirty="0"/>
            </a:br>
            <a:r>
              <a:rPr lang="en-US" altLang="en-US" b="1" dirty="0"/>
              <a:t>Abbey Cadden </a:t>
            </a:r>
            <a:br>
              <a:rPr lang="en-US" altLang="en-US" b="1" dirty="0"/>
            </a:br>
            <a:r>
              <a:rPr lang="en-US" altLang="en-US" b="1" dirty="0"/>
              <a:t>Hayley Jeffords</a:t>
            </a:r>
            <a:br>
              <a:rPr lang="en-US" altLang="en-US" b="1" dirty="0"/>
            </a:br>
            <a:br>
              <a:rPr lang="en-US" altLang="en-US" b="1" dirty="0"/>
            </a:br>
            <a:r>
              <a:rPr lang="en-US" altLang="en-US" b="1" dirty="0"/>
              <a:t>Policy Office</a:t>
            </a:r>
            <a:br>
              <a:rPr lang="en-US" altLang="en-US" b="1" dirty="0"/>
            </a:br>
            <a:r>
              <a:rPr lang="en-US" altLang="en-US" sz="4000" dirty="0">
                <a:hlinkClick r:id="rId2"/>
              </a:rPr>
              <a:t>ra-epthepolicyoffice@pa.gov</a:t>
            </a:r>
            <a:br>
              <a:rPr lang="en-US" altLang="en-US" sz="4000" dirty="0"/>
            </a:br>
            <a:r>
              <a:rPr lang="en-US" altLang="en-US" sz="4000" dirty="0"/>
              <a:t>(717) 783-8727</a:t>
            </a:r>
            <a:br>
              <a:rPr lang="en-US" altLang="en-US" sz="4000" dirty="0"/>
            </a:br>
            <a:endParaRPr lang="en-US" altLang="en-US" b="1" dirty="0"/>
          </a:p>
        </p:txBody>
      </p:sp>
      <p:pic>
        <p:nvPicPr>
          <p:cNvPr id="2355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1"/>
          <p:cNvGrpSpPr>
            <a:grpSpLocks/>
          </p:cNvGrpSpPr>
          <p:nvPr/>
        </p:nvGrpSpPr>
        <p:grpSpPr bwMode="auto">
          <a:xfrm>
            <a:off x="288925" y="355600"/>
            <a:ext cx="8382000" cy="660400"/>
            <a:chOff x="288977" y="355144"/>
            <a:chExt cx="8382000" cy="661312"/>
          </a:xfrm>
        </p:grpSpPr>
        <p:pic>
          <p:nvPicPr>
            <p:cNvPr id="15365"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chemeClr val="bg1"/>
                  </a:solidFill>
                </a:rPr>
                <a:t>Policy Revision Overview</a:t>
              </a:r>
            </a:p>
          </p:txBody>
        </p:sp>
      </p:grpSp>
      <p:pic>
        <p:nvPicPr>
          <p:cNvPr id="15363"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Content Placeholder 1"/>
          <p:cNvSpPr>
            <a:spLocks noGrp="1"/>
          </p:cNvSpPr>
          <p:nvPr>
            <p:ph idx="1"/>
          </p:nvPr>
        </p:nvSpPr>
        <p:spPr>
          <a:xfrm>
            <a:off x="365125" y="1000502"/>
            <a:ext cx="8229600" cy="4525963"/>
          </a:xfrm>
        </p:spPr>
        <p:txBody>
          <a:bodyPr/>
          <a:lstStyle/>
          <a:p>
            <a:pPr eaLnBrk="1" hangingPunct="1">
              <a:lnSpc>
                <a:spcPct val="150000"/>
              </a:lnSpc>
            </a:pPr>
            <a:r>
              <a:rPr lang="en-US" altLang="en-US" dirty="0"/>
              <a:t>Policies developed in the 1990s</a:t>
            </a:r>
          </a:p>
          <a:p>
            <a:pPr eaLnBrk="1" hangingPunct="1">
              <a:spcBef>
                <a:spcPts val="0"/>
              </a:spcBef>
              <a:spcAft>
                <a:spcPts val="600"/>
              </a:spcAft>
            </a:pPr>
            <a:r>
              <a:rPr lang="en-US" altLang="en-US" dirty="0"/>
              <a:t>Updates to policies:</a:t>
            </a:r>
          </a:p>
          <a:p>
            <a:pPr marL="693738" lvl="1" indent="-236538" eaLnBrk="1" hangingPunct="1">
              <a:spcBef>
                <a:spcPts val="0"/>
              </a:spcBef>
              <a:buFont typeface="Courier New" panose="02070309020205020404" pitchFamily="49" charset="0"/>
              <a:buChar char="o"/>
            </a:pPr>
            <a:r>
              <a:rPr lang="en-US" altLang="en-US" dirty="0"/>
              <a:t> Increase transparency and clarity</a:t>
            </a:r>
          </a:p>
          <a:p>
            <a:pPr marL="796925" lvl="1" indent="-339725" eaLnBrk="1" hangingPunct="1">
              <a:buFont typeface="Courier New" panose="02070309020205020404" pitchFamily="49" charset="0"/>
              <a:buChar char="o"/>
            </a:pPr>
            <a:r>
              <a:rPr lang="en-US" altLang="en-US" dirty="0"/>
              <a:t>Intended to facilitate meaningful conversation between DEP and all stakeholders interested in participating in our policy development</a:t>
            </a:r>
          </a:p>
          <a:p>
            <a:pPr marL="796925" lvl="1" indent="-339725" eaLnBrk="1" hangingPunct="1">
              <a:buFont typeface="Courier New" panose="02070309020205020404" pitchFamily="49" charset="0"/>
              <a:buChar char="o"/>
            </a:pPr>
            <a:r>
              <a:rPr lang="en-US" altLang="en-US" dirty="0"/>
              <a:t>Removed DEP’s internal workflow processes into Standard Operating Procedures documents for simplicity. </a:t>
            </a:r>
          </a:p>
          <a:p>
            <a:pPr marL="796925" lvl="1" indent="-339725" eaLnBrk="1" hangingPunct="1">
              <a:buFont typeface="Courier New" panose="02070309020205020404" pitchFamily="49" charset="0"/>
              <a:buChar char="o"/>
            </a:pPr>
            <a:endParaRPr lang="en-US"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1"/>
          <p:cNvGrpSpPr>
            <a:grpSpLocks/>
          </p:cNvGrpSpPr>
          <p:nvPr/>
        </p:nvGrpSpPr>
        <p:grpSpPr bwMode="auto">
          <a:xfrm>
            <a:off x="288925" y="355600"/>
            <a:ext cx="8382000" cy="660400"/>
            <a:chOff x="288977" y="355144"/>
            <a:chExt cx="8382000" cy="661312"/>
          </a:xfrm>
        </p:grpSpPr>
        <p:pic>
          <p:nvPicPr>
            <p:cNvPr id="1741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Regulatory Review Policy</a:t>
              </a:r>
            </a:p>
          </p:txBody>
        </p:sp>
      </p:grpSp>
      <p:pic>
        <p:nvPicPr>
          <p:cNvPr id="17411"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Content Placeholder 1"/>
          <p:cNvSpPr>
            <a:spLocks noGrp="1"/>
          </p:cNvSpPr>
          <p:nvPr>
            <p:ph idx="1"/>
          </p:nvPr>
        </p:nvSpPr>
        <p:spPr>
          <a:xfrm>
            <a:off x="457200" y="1397000"/>
            <a:ext cx="8229600" cy="4525963"/>
          </a:xfrm>
        </p:spPr>
        <p:txBody>
          <a:bodyPr/>
          <a:lstStyle/>
          <a:p>
            <a:pPr marL="968375" indent="-968375" eaLnBrk="1" hangingPunct="1">
              <a:buNone/>
            </a:pPr>
            <a:r>
              <a:rPr lang="en-US" altLang="en-US" b="1" dirty="0"/>
              <a:t>Title: </a:t>
            </a:r>
            <a:r>
              <a:rPr lang="en-US" altLang="en-US" dirty="0"/>
              <a:t>Development and Review of Regulations</a:t>
            </a:r>
            <a:endParaRPr lang="en-US" altLang="en-US" b="1" dirty="0"/>
          </a:p>
          <a:p>
            <a:pPr marL="0" indent="0" eaLnBrk="1" hangingPunct="1">
              <a:lnSpc>
                <a:spcPct val="150000"/>
              </a:lnSpc>
              <a:buNone/>
            </a:pPr>
            <a:r>
              <a:rPr lang="en-US" altLang="en-US" b="1" dirty="0"/>
              <a:t>Policy Number: </a:t>
            </a:r>
            <a:r>
              <a:rPr lang="en-US" dirty="0"/>
              <a:t>012-0820-001 </a:t>
            </a:r>
            <a:endParaRPr lang="en-US" altLang="en-US" b="1" dirty="0"/>
          </a:p>
          <a:p>
            <a:pPr marL="0" indent="0" eaLnBrk="1" hangingPunct="1">
              <a:lnSpc>
                <a:spcPct val="150000"/>
              </a:lnSpc>
              <a:buNone/>
            </a:pPr>
            <a:r>
              <a:rPr lang="en-US" altLang="en-US" b="1" dirty="0"/>
              <a:t>Background:</a:t>
            </a:r>
          </a:p>
          <a:p>
            <a:pPr lvl="1" eaLnBrk="1" hangingPunct="1">
              <a:buFont typeface="Arial" panose="020B0604020202020204" pitchFamily="34" charset="0"/>
              <a:buChar char="•"/>
            </a:pPr>
            <a:r>
              <a:rPr lang="en-US" altLang="en-US" sz="3200" dirty="0"/>
              <a:t>Originally developed in 1996. </a:t>
            </a:r>
          </a:p>
          <a:p>
            <a:pPr lvl="1" eaLnBrk="1" hangingPunct="1">
              <a:buFont typeface="Arial" panose="020B0604020202020204" pitchFamily="34" charset="0"/>
              <a:buChar char="•"/>
            </a:pPr>
            <a:r>
              <a:rPr lang="en-US" altLang="en-US" sz="3200" dirty="0"/>
              <a:t>Last updated in 1999.</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1"/>
          <p:cNvGrpSpPr>
            <a:grpSpLocks/>
          </p:cNvGrpSpPr>
          <p:nvPr/>
        </p:nvGrpSpPr>
        <p:grpSpPr bwMode="auto">
          <a:xfrm>
            <a:off x="288925" y="355600"/>
            <a:ext cx="8382000" cy="660400"/>
            <a:chOff x="288977" y="355144"/>
            <a:chExt cx="8382000" cy="661312"/>
          </a:xfrm>
        </p:grpSpPr>
        <p:pic>
          <p:nvPicPr>
            <p:cNvPr id="1741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Regulatory Review Policy</a:t>
              </a:r>
            </a:p>
          </p:txBody>
        </p:sp>
      </p:grpSp>
      <p:pic>
        <p:nvPicPr>
          <p:cNvPr id="17411"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Content Placeholder 1"/>
          <p:cNvSpPr>
            <a:spLocks noGrp="1"/>
          </p:cNvSpPr>
          <p:nvPr>
            <p:ph idx="1"/>
          </p:nvPr>
        </p:nvSpPr>
        <p:spPr>
          <a:xfrm>
            <a:off x="457200" y="1397000"/>
            <a:ext cx="8229600" cy="4525963"/>
          </a:xfrm>
        </p:spPr>
        <p:txBody>
          <a:bodyPr/>
          <a:lstStyle/>
          <a:p>
            <a:pPr marL="0" indent="0" eaLnBrk="1" hangingPunct="1">
              <a:lnSpc>
                <a:spcPct val="150000"/>
              </a:lnSpc>
              <a:buNone/>
              <a:defRPr/>
            </a:pPr>
            <a:r>
              <a:rPr lang="en-US" b="1" dirty="0"/>
              <a:t>Purpose:</a:t>
            </a:r>
          </a:p>
          <a:p>
            <a:pPr eaLnBrk="1" hangingPunct="1">
              <a:spcBef>
                <a:spcPts val="600"/>
              </a:spcBef>
              <a:buFont typeface="Arial" charset="0"/>
              <a:buChar char="•"/>
              <a:defRPr/>
            </a:pPr>
            <a:r>
              <a:rPr lang="en-US" sz="3000" dirty="0"/>
              <a:t>Provides an overview of how DEP will develop regulations necessary to effectively implement Commonwealth and Federal environmental laws, based on the expertise of DEP and other Commonwealth agency staff, departmental advisory committees, boards and councils, and based on comments received during the public participation process. </a:t>
            </a:r>
          </a:p>
        </p:txBody>
      </p:sp>
    </p:spTree>
    <p:extLst>
      <p:ext uri="{BB962C8B-B14F-4D97-AF65-F5344CB8AC3E}">
        <p14:creationId xmlns:p14="http://schemas.microsoft.com/office/powerpoint/2010/main" val="245060123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1"/>
          <p:cNvGrpSpPr>
            <a:grpSpLocks/>
          </p:cNvGrpSpPr>
          <p:nvPr/>
        </p:nvGrpSpPr>
        <p:grpSpPr bwMode="auto">
          <a:xfrm>
            <a:off x="288925" y="355600"/>
            <a:ext cx="8382000" cy="660400"/>
            <a:chOff x="288977" y="355144"/>
            <a:chExt cx="8382000" cy="661312"/>
          </a:xfrm>
        </p:grpSpPr>
        <p:pic>
          <p:nvPicPr>
            <p:cNvPr id="17413"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Regulatory Review Policy</a:t>
              </a:r>
            </a:p>
          </p:txBody>
        </p:sp>
      </p:grpSp>
      <p:pic>
        <p:nvPicPr>
          <p:cNvPr id="17411"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Content Placeholder 1"/>
          <p:cNvSpPr>
            <a:spLocks noGrp="1"/>
          </p:cNvSpPr>
          <p:nvPr>
            <p:ph idx="1"/>
          </p:nvPr>
        </p:nvSpPr>
        <p:spPr>
          <a:xfrm>
            <a:off x="457200" y="1397000"/>
            <a:ext cx="8229600" cy="4525963"/>
          </a:xfrm>
        </p:spPr>
        <p:txBody>
          <a:bodyPr/>
          <a:lstStyle/>
          <a:p>
            <a:pPr marL="0" indent="0">
              <a:spcBef>
                <a:spcPts val="200"/>
              </a:spcBef>
              <a:buNone/>
              <a:defRPr/>
            </a:pPr>
            <a:r>
              <a:rPr lang="en-US" b="1" dirty="0"/>
              <a:t>Summary of Revisions:</a:t>
            </a:r>
          </a:p>
          <a:p>
            <a:pPr marL="0" indent="0">
              <a:spcBef>
                <a:spcPts val="200"/>
              </a:spcBef>
              <a:buNone/>
              <a:defRPr/>
            </a:pPr>
            <a:endParaRPr lang="en-US" sz="1400" b="1" dirty="0"/>
          </a:p>
          <a:p>
            <a:pPr>
              <a:spcBef>
                <a:spcPts val="600"/>
              </a:spcBef>
              <a:defRPr/>
            </a:pPr>
            <a:r>
              <a:rPr lang="en-US" sz="3000" dirty="0"/>
              <a:t>Updates made to ensure that the policy remains relevant to current practice. </a:t>
            </a:r>
          </a:p>
          <a:p>
            <a:pPr>
              <a:spcBef>
                <a:spcPts val="600"/>
              </a:spcBef>
              <a:defRPr/>
            </a:pPr>
            <a:r>
              <a:rPr lang="en-US" sz="3000" dirty="0"/>
              <a:t>Explains how amendments made to the Regulatory Review Act in 2012 (Act 76) impact the way DEP carries out its regulatory review and development process. </a:t>
            </a:r>
          </a:p>
          <a:p>
            <a:pPr>
              <a:spcBef>
                <a:spcPts val="600"/>
              </a:spcBef>
              <a:defRPr/>
            </a:pPr>
            <a:r>
              <a:rPr lang="en-US" sz="3000" dirty="0"/>
              <a:t>Policy was reformatted for clarity and readability.</a:t>
            </a:r>
          </a:p>
        </p:txBody>
      </p:sp>
    </p:spTree>
    <p:extLst>
      <p:ext uri="{BB962C8B-B14F-4D97-AF65-F5344CB8AC3E}">
        <p14:creationId xmlns:p14="http://schemas.microsoft.com/office/powerpoint/2010/main" val="359889068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288925" y="355600"/>
            <a:ext cx="8382000" cy="660400"/>
            <a:chOff x="288977" y="355144"/>
            <a:chExt cx="8382000" cy="661312"/>
          </a:xfrm>
        </p:grpSpPr>
        <p:pic>
          <p:nvPicPr>
            <p:cNvPr id="1946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Technical Guidance Policy</a:t>
              </a:r>
            </a:p>
          </p:txBody>
        </p:sp>
      </p:grpSp>
      <p:pic>
        <p:nvPicPr>
          <p:cNvPr id="19459"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Content Placeholder 1"/>
          <p:cNvSpPr>
            <a:spLocks noGrp="1"/>
          </p:cNvSpPr>
          <p:nvPr>
            <p:ph idx="1"/>
          </p:nvPr>
        </p:nvSpPr>
        <p:spPr>
          <a:xfrm>
            <a:off x="457200" y="1397000"/>
            <a:ext cx="8229600" cy="4525963"/>
          </a:xfrm>
        </p:spPr>
        <p:txBody>
          <a:bodyPr/>
          <a:lstStyle/>
          <a:p>
            <a:pPr marL="968375" indent="-968375" eaLnBrk="1" hangingPunct="1">
              <a:buNone/>
            </a:pPr>
            <a:r>
              <a:rPr lang="en-US" altLang="en-US" b="1" dirty="0"/>
              <a:t>Title: </a:t>
            </a:r>
            <a:r>
              <a:rPr lang="en-US" altLang="en-US" dirty="0"/>
              <a:t>Policy for the Development and Publication of Technical Guidance</a:t>
            </a:r>
            <a:endParaRPr lang="en-US" altLang="en-US" b="1" dirty="0"/>
          </a:p>
          <a:p>
            <a:pPr marL="0" indent="0" eaLnBrk="1" hangingPunct="1">
              <a:lnSpc>
                <a:spcPct val="150000"/>
              </a:lnSpc>
              <a:buNone/>
            </a:pPr>
            <a:r>
              <a:rPr lang="en-US" altLang="en-US" b="1" dirty="0"/>
              <a:t>Policy Number: </a:t>
            </a:r>
            <a:r>
              <a:rPr lang="en-US" dirty="0"/>
              <a:t>012-0900-001</a:t>
            </a:r>
            <a:endParaRPr lang="en-US" altLang="en-US" b="1" dirty="0"/>
          </a:p>
          <a:p>
            <a:pPr marL="0" indent="0" eaLnBrk="1" hangingPunct="1">
              <a:lnSpc>
                <a:spcPct val="150000"/>
              </a:lnSpc>
              <a:buNone/>
            </a:pPr>
            <a:r>
              <a:rPr lang="en-US" altLang="en-US" b="1" dirty="0"/>
              <a:t>Background:</a:t>
            </a:r>
          </a:p>
          <a:p>
            <a:pPr lvl="1" eaLnBrk="1" hangingPunct="1">
              <a:buFont typeface="Arial" panose="020B0604020202020204" pitchFamily="34" charset="0"/>
              <a:buChar char="•"/>
            </a:pPr>
            <a:r>
              <a:rPr lang="en-US" altLang="en-US" sz="3200" dirty="0"/>
              <a:t>Originally developed in 1996.</a:t>
            </a:r>
          </a:p>
          <a:p>
            <a:pPr lvl="1" eaLnBrk="1" hangingPunct="1">
              <a:buFont typeface="Arial" panose="020B0604020202020204" pitchFamily="34" charset="0"/>
              <a:buChar char="•"/>
            </a:pPr>
            <a:r>
              <a:rPr lang="en-US" altLang="en-US" sz="3200" dirty="0"/>
              <a:t>Revised and published as Interim-Final in the </a:t>
            </a:r>
            <a:r>
              <a:rPr lang="en-US" altLang="en-US" sz="3200" i="1" dirty="0"/>
              <a:t>Pennsylvania Bulletin</a:t>
            </a:r>
            <a:r>
              <a:rPr lang="en-US" altLang="en-US" sz="3200" dirty="0"/>
              <a:t> in May 2015.</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288925" y="355600"/>
            <a:ext cx="8382000" cy="660400"/>
            <a:chOff x="288977" y="355144"/>
            <a:chExt cx="8382000" cy="661312"/>
          </a:xfrm>
        </p:grpSpPr>
        <p:pic>
          <p:nvPicPr>
            <p:cNvPr id="1946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Technical Guidance Policy</a:t>
              </a:r>
            </a:p>
          </p:txBody>
        </p:sp>
      </p:grpSp>
      <p:pic>
        <p:nvPicPr>
          <p:cNvPr id="19459"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Content Placeholder 1"/>
          <p:cNvSpPr>
            <a:spLocks noGrp="1"/>
          </p:cNvSpPr>
          <p:nvPr>
            <p:ph idx="1"/>
          </p:nvPr>
        </p:nvSpPr>
        <p:spPr>
          <a:xfrm>
            <a:off x="457200" y="1397000"/>
            <a:ext cx="8229600" cy="4525963"/>
          </a:xfrm>
        </p:spPr>
        <p:txBody>
          <a:bodyPr/>
          <a:lstStyle/>
          <a:p>
            <a:pPr marL="0" indent="0" eaLnBrk="1" hangingPunct="1">
              <a:lnSpc>
                <a:spcPct val="150000"/>
              </a:lnSpc>
              <a:buNone/>
              <a:defRPr/>
            </a:pPr>
            <a:r>
              <a:rPr lang="en-US" b="1" dirty="0"/>
              <a:t>Purpose:</a:t>
            </a:r>
          </a:p>
          <a:p>
            <a:pPr eaLnBrk="1" hangingPunct="1">
              <a:spcBef>
                <a:spcPts val="600"/>
              </a:spcBef>
              <a:buFont typeface="Arial" charset="0"/>
              <a:buChar char="•"/>
              <a:defRPr/>
            </a:pPr>
            <a:r>
              <a:rPr lang="en-US" dirty="0"/>
              <a:t>Outlines DEP’s key considerations for the development of TGDs, the tools to enhance transparency, public comment periods, and the maintenance and distribution of TGDs.</a:t>
            </a:r>
          </a:p>
        </p:txBody>
      </p:sp>
    </p:spTree>
    <p:extLst>
      <p:ext uri="{BB962C8B-B14F-4D97-AF65-F5344CB8AC3E}">
        <p14:creationId xmlns:p14="http://schemas.microsoft.com/office/powerpoint/2010/main" val="23590699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288925" y="355600"/>
            <a:ext cx="8382000" cy="660400"/>
            <a:chOff x="288977" y="355144"/>
            <a:chExt cx="8382000" cy="661312"/>
          </a:xfrm>
        </p:grpSpPr>
        <p:pic>
          <p:nvPicPr>
            <p:cNvPr id="19461"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Font typeface="Arial" panose="020B0604020202020204" pitchFamily="34" charset="0"/>
                <a:buNone/>
              </a:pPr>
              <a:r>
                <a:rPr lang="en-US" altLang="en-US" sz="4000" dirty="0">
                  <a:solidFill>
                    <a:srgbClr val="FFFFFF"/>
                  </a:solidFill>
                </a:rPr>
                <a:t>Technical Guidance Policy</a:t>
              </a:r>
            </a:p>
          </p:txBody>
        </p:sp>
      </p:grpSp>
      <p:pic>
        <p:nvPicPr>
          <p:cNvPr id="19459"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Content Placeholder 1"/>
          <p:cNvSpPr>
            <a:spLocks noGrp="1"/>
          </p:cNvSpPr>
          <p:nvPr>
            <p:ph idx="1"/>
          </p:nvPr>
        </p:nvSpPr>
        <p:spPr>
          <a:xfrm>
            <a:off x="457200" y="1397000"/>
            <a:ext cx="8229600" cy="4525963"/>
          </a:xfrm>
        </p:spPr>
        <p:txBody>
          <a:bodyPr/>
          <a:lstStyle/>
          <a:p>
            <a:pPr marL="0" indent="0">
              <a:spcBef>
                <a:spcPts val="200"/>
              </a:spcBef>
              <a:buNone/>
              <a:defRPr/>
            </a:pPr>
            <a:r>
              <a:rPr lang="en-US" b="1" dirty="0"/>
              <a:t>Summary of Revisions:</a:t>
            </a:r>
          </a:p>
          <a:p>
            <a:pPr marL="0" indent="0">
              <a:spcBef>
                <a:spcPts val="200"/>
              </a:spcBef>
              <a:buNone/>
              <a:defRPr/>
            </a:pPr>
            <a:endParaRPr lang="en-US" sz="1200" b="1" dirty="0"/>
          </a:p>
          <a:p>
            <a:pPr>
              <a:spcBef>
                <a:spcPts val="600"/>
              </a:spcBef>
              <a:defRPr/>
            </a:pPr>
            <a:r>
              <a:rPr lang="en-US" sz="3000" dirty="0"/>
              <a:t>Significantly simplified from the previous version.</a:t>
            </a:r>
          </a:p>
          <a:p>
            <a:pPr>
              <a:spcBef>
                <a:spcPts val="600"/>
              </a:spcBef>
              <a:defRPr/>
            </a:pPr>
            <a:r>
              <a:rPr lang="en-US" sz="3000" dirty="0"/>
              <a:t>A “Providing Comments” section was added to clarify what identifying information should be included in a comment and where comments can be submitted. </a:t>
            </a:r>
          </a:p>
        </p:txBody>
      </p:sp>
    </p:spTree>
    <p:extLst>
      <p:ext uri="{BB962C8B-B14F-4D97-AF65-F5344CB8AC3E}">
        <p14:creationId xmlns:p14="http://schemas.microsoft.com/office/powerpoint/2010/main" val="162764420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381000" y="1219200"/>
            <a:ext cx="8229600" cy="3498850"/>
          </a:xfrm>
        </p:spPr>
        <p:txBody>
          <a:bodyPr/>
          <a:lstStyle/>
          <a:p>
            <a:pPr marL="968375" indent="-968375" eaLnBrk="1" hangingPunct="1">
              <a:buNone/>
            </a:pPr>
            <a:r>
              <a:rPr lang="en-US" altLang="en-US" b="1" dirty="0"/>
              <a:t>Title: </a:t>
            </a:r>
            <a:r>
              <a:rPr lang="en-US" altLang="en-US" dirty="0"/>
              <a:t>Advisory Committee Guidelines</a:t>
            </a:r>
            <a:endParaRPr lang="en-US" altLang="en-US" b="1" dirty="0"/>
          </a:p>
          <a:p>
            <a:pPr marL="0" indent="0" eaLnBrk="1" hangingPunct="1">
              <a:lnSpc>
                <a:spcPct val="150000"/>
              </a:lnSpc>
              <a:buNone/>
            </a:pPr>
            <a:r>
              <a:rPr lang="en-US" altLang="en-US" b="1" dirty="0"/>
              <a:t>Policy Number: </a:t>
            </a:r>
            <a:r>
              <a:rPr lang="en-US" dirty="0"/>
              <a:t>012-1920-002</a:t>
            </a:r>
            <a:endParaRPr lang="en-US" altLang="en-US" b="1" dirty="0"/>
          </a:p>
          <a:p>
            <a:pPr marL="0" indent="0" eaLnBrk="1" hangingPunct="1">
              <a:lnSpc>
                <a:spcPct val="150000"/>
              </a:lnSpc>
              <a:buNone/>
            </a:pPr>
            <a:r>
              <a:rPr lang="en-US" altLang="en-US" b="1" dirty="0"/>
              <a:t>Background:</a:t>
            </a:r>
          </a:p>
          <a:p>
            <a:pPr lvl="1" eaLnBrk="1" hangingPunct="1">
              <a:buFont typeface="Arial" panose="020B0604020202020204" pitchFamily="34" charset="0"/>
              <a:buChar char="•"/>
            </a:pPr>
            <a:r>
              <a:rPr lang="en-US" altLang="en-US" sz="3200" dirty="0"/>
              <a:t>Originally published May 5, 1998.</a:t>
            </a:r>
          </a:p>
          <a:p>
            <a:pPr lvl="1" eaLnBrk="1" hangingPunct="1">
              <a:buFont typeface="Arial" panose="020B0604020202020204" pitchFamily="34" charset="0"/>
              <a:buChar char="•"/>
            </a:pPr>
            <a:r>
              <a:rPr lang="en-US" altLang="en-US" sz="3200" dirty="0"/>
              <a:t>No update after 1998.</a:t>
            </a:r>
          </a:p>
        </p:txBody>
      </p:sp>
      <p:grpSp>
        <p:nvGrpSpPr>
          <p:cNvPr id="21507" name="Group 1"/>
          <p:cNvGrpSpPr>
            <a:grpSpLocks/>
          </p:cNvGrpSpPr>
          <p:nvPr/>
        </p:nvGrpSpPr>
        <p:grpSpPr bwMode="auto">
          <a:xfrm>
            <a:off x="288925" y="355600"/>
            <a:ext cx="8382000" cy="660400"/>
            <a:chOff x="288977" y="355144"/>
            <a:chExt cx="8382000" cy="661312"/>
          </a:xfrm>
        </p:grpSpPr>
        <p:pic>
          <p:nvPicPr>
            <p:cNvPr id="21509" name="Picture 5" descr="Aging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977" y="355144"/>
              <a:ext cx="8382000" cy="66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Rectangle 2"/>
            <p:cNvSpPr txBox="1">
              <a:spLocks noChangeArrowheads="1"/>
            </p:cNvSpPr>
            <p:nvPr/>
          </p:nvSpPr>
          <p:spPr bwMode="auto">
            <a:xfrm>
              <a:off x="762000" y="384641"/>
              <a:ext cx="784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4000">
                  <a:solidFill>
                    <a:schemeClr val="bg1"/>
                  </a:solidFill>
                </a:rPr>
                <a:t>Advisory Committee Policy</a:t>
              </a:r>
            </a:p>
          </p:txBody>
        </p:sp>
      </p:grpSp>
      <p:pic>
        <p:nvPicPr>
          <p:cNvPr id="21508" name="Picture 7" descr="DEP-rg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846763"/>
            <a:ext cx="26241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606169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441</Words>
  <Application>Microsoft Office PowerPoint</Application>
  <PresentationFormat>On-screen Show (4:3)</PresentationFormat>
  <Paragraphs>65</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Courier New</vt:lpstr>
      <vt:lpstr>Office Theme</vt:lpstr>
      <vt:lpstr>Updates to the Regulatory, Technical Guidance, and Advisory Committees Policies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Laura Edinger Abbey Cadden  Hayley Jeffords  Policy Office ra-epthepolicyoffice@pa.gov (717) 783-8727 </vt:lpstr>
    </vt:vector>
  </TitlesOfParts>
  <Company>Commonwealth of Pennsylvania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Bold Black 44 pt Calibri Font</dc:title>
  <dc:creator>Rickens, Susan</dc:creator>
  <cp:lastModifiedBy>Murray, Lee Ann</cp:lastModifiedBy>
  <cp:revision>44</cp:revision>
  <cp:lastPrinted>2012-04-25T13:41:06Z</cp:lastPrinted>
  <dcterms:created xsi:type="dcterms:W3CDTF">2012-04-25T13:00:02Z</dcterms:created>
  <dcterms:modified xsi:type="dcterms:W3CDTF">2017-09-19T12:28:04Z</dcterms:modified>
</cp:coreProperties>
</file>