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52" r:id="rId3"/>
    <p:sldId id="353" r:id="rId4"/>
    <p:sldId id="356" r:id="rId5"/>
    <p:sldId id="309" r:id="rId6"/>
    <p:sldId id="354" r:id="rId7"/>
    <p:sldId id="357" r:id="rId8"/>
    <p:sldId id="343" r:id="rId9"/>
    <p:sldId id="348" r:id="rId10"/>
    <p:sldId id="351" r:id="rId11"/>
    <p:sldId id="262" r:id="rId1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yle, Susan" initials="S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9663" autoAdjust="0"/>
  </p:normalViewPr>
  <p:slideViewPr>
    <p:cSldViewPr>
      <p:cViewPr>
        <p:scale>
          <a:sx n="60" d="100"/>
          <a:sy n="60" d="100"/>
        </p:scale>
        <p:origin x="-2098" y="-293"/>
      </p:cViewPr>
      <p:guideLst>
        <p:guide orient="horz" pos="2160"/>
        <p:guide pos="2880"/>
      </p:guideLst>
    </p:cSldViewPr>
  </p:slideViewPr>
  <p:notesTextViewPr>
    <p:cViewPr>
      <p:scale>
        <a:sx n="1" d="1"/>
        <a:sy n="1" d="1"/>
      </p:scale>
      <p:origin x="0" y="0"/>
    </p:cViewPr>
  </p:notesTextViewPr>
  <p:sorterViewPr>
    <p:cViewPr>
      <p:scale>
        <a:sx n="100" d="100"/>
        <a:sy n="100" d="100"/>
      </p:scale>
      <p:origin x="0" y="1192"/>
    </p:cViewPr>
  </p:sorterViewPr>
  <p:notesViewPr>
    <p:cSldViewPr>
      <p:cViewPr varScale="1">
        <p:scale>
          <a:sx n="46" d="100"/>
          <a:sy n="46" d="100"/>
        </p:scale>
        <p:origin x="-2700" y="-6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1963"/>
          </a:xfrm>
          <a:prstGeom prst="rect">
            <a:avLst/>
          </a:prstGeom>
        </p:spPr>
        <p:txBody>
          <a:bodyPr vert="horz" lIns="91440" tIns="45720" rIns="91440" bIns="45720" rtlCol="0"/>
          <a:lstStyle>
            <a:lvl1pPr algn="l">
              <a:defRPr sz="1200"/>
            </a:lvl1pPr>
          </a:lstStyle>
          <a:p>
            <a:pPr>
              <a:defRPr/>
            </a:pPr>
            <a:r>
              <a:rPr lang="en-US" dirty="0"/>
              <a:t>AQTAC </a:t>
            </a:r>
            <a:r>
              <a:rPr lang="en-US" dirty="0" smtClean="0"/>
              <a:t>2-14-2013</a:t>
            </a:r>
            <a:endParaRPr lang="en-US" dirty="0"/>
          </a:p>
        </p:txBody>
      </p:sp>
      <p:sp>
        <p:nvSpPr>
          <p:cNvPr id="3" name="Date Placeholder 2"/>
          <p:cNvSpPr>
            <a:spLocks noGrp="1"/>
          </p:cNvSpPr>
          <p:nvPr>
            <p:ph type="dt" sz="quarter" idx="1"/>
          </p:nvPr>
        </p:nvSpPr>
        <p:spPr>
          <a:xfrm>
            <a:off x="3970340" y="1"/>
            <a:ext cx="3038475" cy="461963"/>
          </a:xfrm>
          <a:prstGeom prst="rect">
            <a:avLst/>
          </a:prstGeom>
        </p:spPr>
        <p:txBody>
          <a:bodyPr vert="horz" lIns="91440" tIns="45720" rIns="91440" bIns="45720" rtlCol="0"/>
          <a:lstStyle>
            <a:lvl1pPr algn="r">
              <a:defRPr sz="1200"/>
            </a:lvl1pPr>
          </a:lstStyle>
          <a:p>
            <a:pPr>
              <a:defRPr/>
            </a:pPr>
            <a:r>
              <a:rPr lang="en-US" dirty="0" smtClean="0"/>
              <a:t>Chapter 139 Condensable PM</a:t>
            </a:r>
            <a:endParaRPr lang="en-US" dirty="0"/>
          </a:p>
        </p:txBody>
      </p:sp>
      <p:sp>
        <p:nvSpPr>
          <p:cNvPr id="4" name="Footer Placeholder 3"/>
          <p:cNvSpPr>
            <a:spLocks noGrp="1"/>
          </p:cNvSpPr>
          <p:nvPr>
            <p:ph type="ftr" sz="quarter" idx="2"/>
          </p:nvPr>
        </p:nvSpPr>
        <p:spPr>
          <a:xfrm>
            <a:off x="2" y="8772526"/>
            <a:ext cx="3038475" cy="461963"/>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40" y="8772526"/>
            <a:ext cx="3038475" cy="461963"/>
          </a:xfrm>
          <a:prstGeom prst="rect">
            <a:avLst/>
          </a:prstGeom>
        </p:spPr>
        <p:txBody>
          <a:bodyPr vert="horz" lIns="91440" tIns="45720" rIns="91440" bIns="45720" rtlCol="0" anchor="b"/>
          <a:lstStyle>
            <a:lvl1pPr algn="r">
              <a:defRPr sz="1200"/>
            </a:lvl1pPr>
          </a:lstStyle>
          <a:p>
            <a:pPr>
              <a:defRPr/>
            </a:pPr>
            <a:fld id="{0D778F1D-E962-4A1A-B0DF-90AF7B09C3EC}" type="slidenum">
              <a:rPr lang="en-US"/>
              <a:pPr>
                <a:defRPr/>
              </a:pPr>
              <a:t>‹#›</a:t>
            </a:fld>
            <a:endParaRPr lang="en-US" dirty="0"/>
          </a:p>
        </p:txBody>
      </p:sp>
    </p:spTree>
    <p:extLst>
      <p:ext uri="{BB962C8B-B14F-4D97-AF65-F5344CB8AC3E}">
        <p14:creationId xmlns:p14="http://schemas.microsoft.com/office/powerpoint/2010/main" val="681618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1963"/>
          </a:xfrm>
          <a:prstGeom prst="rect">
            <a:avLst/>
          </a:prstGeom>
        </p:spPr>
        <p:txBody>
          <a:bodyPr vert="horz" lIns="91440" tIns="45720" rIns="91440" bIns="45720" rtlCol="0"/>
          <a:lstStyle>
            <a:lvl1pPr algn="l">
              <a:defRPr sz="1200"/>
            </a:lvl1pPr>
          </a:lstStyle>
          <a:p>
            <a:pPr>
              <a:defRPr/>
            </a:pPr>
            <a:r>
              <a:rPr lang="en-US" dirty="0" smtClean="0"/>
              <a:t>AQTAC 2-14-2013</a:t>
            </a:r>
            <a:endParaRPr lang="en-US" dirty="0"/>
          </a:p>
        </p:txBody>
      </p:sp>
      <p:sp>
        <p:nvSpPr>
          <p:cNvPr id="3" name="Date Placeholder 2"/>
          <p:cNvSpPr>
            <a:spLocks noGrp="1"/>
          </p:cNvSpPr>
          <p:nvPr>
            <p:ph type="dt" idx="1"/>
          </p:nvPr>
        </p:nvSpPr>
        <p:spPr>
          <a:xfrm>
            <a:off x="3970340" y="1"/>
            <a:ext cx="3038475" cy="461963"/>
          </a:xfrm>
          <a:prstGeom prst="rect">
            <a:avLst/>
          </a:prstGeom>
        </p:spPr>
        <p:txBody>
          <a:bodyPr vert="horz" lIns="91440" tIns="45720" rIns="91440" bIns="45720" rtlCol="0"/>
          <a:lstStyle>
            <a:lvl1pPr algn="r">
              <a:defRPr sz="1200"/>
            </a:lvl1pPr>
          </a:lstStyle>
          <a:p>
            <a:pPr>
              <a:defRPr/>
            </a:pPr>
            <a:r>
              <a:rPr lang="en-US" dirty="0" smtClean="0"/>
              <a:t>Chapter 139 Condensable PM</a:t>
            </a:r>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387851"/>
            <a:ext cx="5607050" cy="41560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772526"/>
            <a:ext cx="3038475" cy="461963"/>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40" y="8772526"/>
            <a:ext cx="3038475" cy="461963"/>
          </a:xfrm>
          <a:prstGeom prst="rect">
            <a:avLst/>
          </a:prstGeom>
        </p:spPr>
        <p:txBody>
          <a:bodyPr vert="horz" lIns="91440" tIns="45720" rIns="91440" bIns="45720" rtlCol="0" anchor="b"/>
          <a:lstStyle>
            <a:lvl1pPr algn="r">
              <a:defRPr sz="1200"/>
            </a:lvl1pPr>
          </a:lstStyle>
          <a:p>
            <a:pPr>
              <a:defRPr/>
            </a:pPr>
            <a:fld id="{4D2E4949-3561-4769-8E8A-59A48F9F8825}" type="slidenum">
              <a:rPr lang="en-US"/>
              <a:pPr>
                <a:defRPr/>
              </a:pPr>
              <a:t>‹#›</a:t>
            </a:fld>
            <a:endParaRPr lang="en-US" dirty="0"/>
          </a:p>
        </p:txBody>
      </p:sp>
    </p:spTree>
    <p:extLst>
      <p:ext uri="{BB962C8B-B14F-4D97-AF65-F5344CB8AC3E}">
        <p14:creationId xmlns:p14="http://schemas.microsoft.com/office/powerpoint/2010/main" val="1071973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0" dirty="0" smtClean="0">
                <a:latin typeface="Calibri" panose="020F0502020204030204" pitchFamily="34" charset="0"/>
                <a:cs typeface="Calibri" panose="020F0502020204030204" pitchFamily="34" charset="0"/>
              </a:rPr>
              <a:t>Thank</a:t>
            </a:r>
            <a:r>
              <a:rPr lang="en-US" sz="1800" b="0" baseline="0" dirty="0" smtClean="0">
                <a:latin typeface="Calibri" panose="020F0502020204030204" pitchFamily="34" charset="0"/>
                <a:cs typeface="Calibri" panose="020F0502020204030204" pitchFamily="34" charset="0"/>
              </a:rPr>
              <a:t> you Secretary Abruzzo.  With me today are Joyce Epps, Director of the Bureau of Air </a:t>
            </a:r>
            <a:r>
              <a:rPr lang="en-US" sz="1800" b="0" baseline="0" dirty="0" smtClean="0">
                <a:latin typeface="Calibri" panose="020F0502020204030204" pitchFamily="34" charset="0"/>
                <a:cs typeface="Calibri" panose="020F0502020204030204" pitchFamily="34" charset="0"/>
              </a:rPr>
              <a:t>Quality, </a:t>
            </a:r>
            <a:r>
              <a:rPr lang="en-US" sz="1800" b="0" baseline="0" dirty="0" smtClean="0">
                <a:latin typeface="Calibri" panose="020F0502020204030204" pitchFamily="34" charset="0"/>
                <a:cs typeface="Calibri" panose="020F0502020204030204" pitchFamily="34" charset="0"/>
              </a:rPr>
              <a:t>and Robert Reiley, Assistant Counsel, Bureau of Regulatory Counsel.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smtClean="0">
                <a:latin typeface="Calibri" panose="020F0502020204030204" pitchFamily="34" charset="0"/>
                <a:cs typeface="Calibri" panose="020F0502020204030204" pitchFamily="34" charset="0"/>
              </a:rPr>
              <a:t>We are here to present for your consideration the final-form rulemaking revising 25 </a:t>
            </a:r>
            <a:r>
              <a:rPr lang="en-US" sz="1800" i="1" dirty="0" smtClean="0">
                <a:latin typeface="Calibri" panose="020F0502020204030204" pitchFamily="34" charset="0"/>
                <a:cs typeface="Calibri" panose="020F0502020204030204" pitchFamily="34" charset="0"/>
              </a:rPr>
              <a:t>Pennsylvania Code </a:t>
            </a:r>
            <a:r>
              <a:rPr lang="en-US" sz="1800" dirty="0" smtClean="0">
                <a:latin typeface="Calibri" panose="020F0502020204030204" pitchFamily="34" charset="0"/>
                <a:cs typeface="Calibri" panose="020F0502020204030204" pitchFamily="34" charset="0"/>
              </a:rPr>
              <a:t>Chapters 121 Definitions and 139 </a:t>
            </a:r>
            <a:r>
              <a:rPr lang="en-US" sz="1800" b="0" dirty="0" smtClean="0">
                <a:latin typeface="Calibri" panose="020F0502020204030204" pitchFamily="34" charset="0"/>
                <a:cs typeface="Calibri" panose="020F0502020204030204" pitchFamily="34" charset="0"/>
              </a:rPr>
              <a:t>regarding Condensable PM Measurement and Reporting Requirements.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0C0CECF3-8CFB-4BC8-BC72-A7739339017A}" type="slidenum">
              <a:rPr lang="en-US" smtClean="0"/>
              <a:pPr eaLnBrk="1" hangingPunct="1"/>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smtClean="0"/>
              <a:t>The final-form regulation, if adopted, will be submitted to EPA for approval as a revision to the State Implementation Plan.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smtClean="0"/>
              <a:t>DEP recommends that the Board approve the final-form rulemaking that updates and clarifies testing and reporting requirements in Chapter 139 regarding emissions of filterable and condensable PM.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dirty="0" smtClean="0">
              <a:cs typeface="Times New Roman" pitchFamily="18"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15E7D866-C146-4C21-8053-179767FBD7EA}" type="slidenum">
              <a:rPr lang="en-US" smtClean="0"/>
              <a:pPr eaLnBrk="1" hangingPunct="1"/>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dirty="0">
                <a:cs typeface="Times New Roman" pitchFamily="18" charset="0"/>
              </a:rPr>
              <a:t>Thank you, Secretary </a:t>
            </a:r>
            <a:r>
              <a:rPr lang="en-US" sz="1800" dirty="0" smtClean="0">
                <a:cs typeface="Times New Roman" pitchFamily="18" charset="0"/>
              </a:rPr>
              <a:t>Abruzzo</a:t>
            </a:r>
            <a:r>
              <a:rPr lang="en-US" sz="1800" dirty="0">
                <a:cs typeface="Times New Roman" pitchFamily="18" charset="0"/>
              </a:rPr>
              <a:t>.  We will be happy to take any questions following a motion and second on the </a:t>
            </a:r>
            <a:r>
              <a:rPr lang="en-US" sz="1800" dirty="0" smtClean="0">
                <a:cs typeface="Times New Roman" pitchFamily="18" charset="0"/>
              </a:rPr>
              <a:t>final </a:t>
            </a:r>
            <a:r>
              <a:rPr lang="en-US" sz="1800" dirty="0" smtClean="0">
                <a:cs typeface="Times New Roman" pitchFamily="18" charset="0"/>
              </a:rPr>
              <a:t>rulemaking.</a:t>
            </a:r>
            <a:endParaRPr lang="en-US" sz="1800"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5A50F9B8-1DA0-42F1-84BA-A4CC59F2F2C4}" type="slidenum">
              <a:rPr lang="en-US" smtClean="0"/>
              <a:pPr eaLnBrk="1" hangingPunct="1"/>
              <a:t>11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r>
              <a:rPr lang="en-US" sz="1600" dirty="0" smtClean="0"/>
              <a:t>Particulate matter is the term for a mixture of solid particles and liquid droplets found in the air.  PM includes "inhalable coarse particles," with diameters larger than 2.5 micrometers and smaller than 10 micrometers (PM-10) and "fine particles," with diameters that are 2.5 micrometers and smaller (PM</a:t>
            </a:r>
            <a:r>
              <a:rPr lang="en-US" sz="1600" baseline="-25000" dirty="0" smtClean="0"/>
              <a:t>2.5</a:t>
            </a:r>
            <a:r>
              <a:rPr lang="en-US" sz="1600" dirty="0" smtClean="0"/>
              <a:t>). </a:t>
            </a:r>
          </a:p>
          <a:p>
            <a:pPr marL="457200" indent="-457200">
              <a:buFont typeface="Arial" panose="020B0604020202020204" pitchFamily="34" charset="0"/>
              <a:buChar char="•"/>
              <a:defRPr/>
            </a:pPr>
            <a:endParaRPr lang="en-US" sz="1600" dirty="0" smtClean="0"/>
          </a:p>
          <a:p>
            <a:pPr marL="0" indent="0">
              <a:buFont typeface="Arial" panose="020B0604020202020204" pitchFamily="34" charset="0"/>
              <a:buNone/>
              <a:defRPr/>
            </a:pPr>
            <a:r>
              <a:rPr lang="en-US" sz="1600" dirty="0" smtClean="0"/>
              <a:t>On December 21, 2010, the U.S. Environmental Protection (EPA) promulgated revisions to its test methods (201A and 202) for measuring filterable and condensable particulate matter (including PM-10 and emitted PM</a:t>
            </a:r>
            <a:r>
              <a:rPr lang="en-US" sz="1600" baseline="-25000" dirty="0" smtClean="0"/>
              <a:t>2.5 </a:t>
            </a:r>
            <a:r>
              <a:rPr lang="en-US" sz="1600" dirty="0" smtClean="0"/>
              <a:t>) emitted from stationary sources.  </a:t>
            </a:r>
          </a:p>
          <a:p>
            <a:pPr marL="0" indent="0">
              <a:buFont typeface="Arial" panose="020B0604020202020204" pitchFamily="34" charset="0"/>
              <a:buNone/>
              <a:defRPr/>
            </a:pPr>
            <a:endParaRPr lang="en-US" sz="1600" dirty="0" smtClean="0"/>
          </a:p>
          <a:p>
            <a:pPr marL="0" indent="0">
              <a:buFont typeface="Arial" panose="020B0604020202020204" pitchFamily="34" charset="0"/>
              <a:buNone/>
              <a:defRPr/>
            </a:pPr>
            <a:r>
              <a:rPr lang="en-US" sz="1600" dirty="0" smtClean="0"/>
              <a:t>The clarification is needed to help the regulated community and to prevent confusion that may caused by the differences between Federal and State regulatory language. </a:t>
            </a:r>
          </a:p>
          <a:p>
            <a:pPr marL="0" indent="0">
              <a:buFont typeface="Arial" panose="020B0604020202020204" pitchFamily="34" charset="0"/>
              <a:buNone/>
              <a:defRPr/>
            </a:pPr>
            <a:endParaRPr lang="en-US" sz="1600" dirty="0" smtClean="0"/>
          </a:p>
          <a:p>
            <a:pPr marL="0" indent="0">
              <a:buFont typeface="Arial" panose="020B0604020202020204" pitchFamily="34" charset="0"/>
              <a:buNone/>
              <a:defRPr/>
            </a:pPr>
            <a:endParaRPr lang="en-US" sz="1600" dirty="0" smtClean="0"/>
          </a:p>
          <a:p>
            <a:pPr marL="0" indent="0">
              <a:buFont typeface="Arial" panose="020B0604020202020204" pitchFamily="34" charset="0"/>
              <a:buNone/>
              <a:defRPr/>
            </a:pPr>
            <a:endParaRPr lang="en-US" sz="1600" dirty="0" smtClean="0"/>
          </a:p>
          <a:p>
            <a:pPr marL="457200" indent="-457200">
              <a:buFont typeface="Arial" panose="020B0604020202020204" pitchFamily="34" charset="0"/>
              <a:buChar char="•"/>
              <a:defRPr/>
            </a:pPr>
            <a:endParaRPr lang="en-US" sz="1600" dirty="0" smtClean="0"/>
          </a:p>
          <a:p>
            <a:pPr>
              <a:lnSpc>
                <a:spcPct val="200000"/>
              </a:lnSpc>
            </a:pPr>
            <a:endParaRPr lang="en-US" sz="1600" b="1"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894EF9B-1010-4850-AFE1-7A2AC5F7248B}" type="slidenum">
              <a:rPr lang="en-US" smtClean="0"/>
              <a:pPr eaLnBrk="1" hangingPunct="1"/>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smtClean="0"/>
              <a:t>Federal </a:t>
            </a:r>
            <a:r>
              <a:rPr lang="en-US" sz="1800" dirty="0" smtClean="0"/>
              <a:t>requirements already apply and are in affect for owners and operators subject to the final amendments.  </a:t>
            </a:r>
          </a:p>
          <a:p>
            <a:pPr marL="0" indent="0">
              <a:buFont typeface="Arial" panose="020B0604020202020204" pitchFamily="34" charset="0"/>
              <a:buNone/>
              <a:defRPr/>
            </a:pPr>
            <a:r>
              <a:rPr lang="en-US" sz="1800" dirty="0" smtClean="0"/>
              <a:t>The final rulemaking does not impose new or additional requirements or compliance costs on the owners and operators of affected sources.</a:t>
            </a:r>
          </a:p>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smtClean="0"/>
              <a:t>The final rulemaking will not affect Pennsylvania’s ability to compete with other states.</a:t>
            </a:r>
          </a:p>
          <a:p>
            <a:pPr marL="0" indent="0">
              <a:buFont typeface="Arial" panose="020B0604020202020204" pitchFamily="34" charset="0"/>
              <a:buNone/>
              <a:defRPr/>
            </a:pPr>
            <a:endParaRPr lang="en-US" sz="1600" dirty="0" smtClean="0"/>
          </a:p>
          <a:p>
            <a:pPr>
              <a:lnSpc>
                <a:spcPct val="200000"/>
              </a:lnSpc>
            </a:pPr>
            <a:endParaRPr lang="en-US" sz="1600" b="1"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894EF9B-1010-4850-AFE1-7A2AC5F7248B}" type="slidenum">
              <a:rPr lang="en-US" smtClean="0"/>
              <a:pPr eaLnBrk="1" hangingPunct="1"/>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53975" lvl="1"/>
            <a:r>
              <a:rPr lang="en-US" sz="1800" dirty="0" smtClean="0"/>
              <a:t>These amendments will help owners and operators of affected sources and activities including  power plants, industrial boilers, and other industrial burning or combustion-related activities demonstrate compliance with federal particulate matter testing requirements.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894EF9B-1010-4850-AFE1-7A2AC5F7248B}" type="slidenum">
              <a:rPr lang="en-US" smtClean="0"/>
              <a:pPr eaLnBrk="1" hangingPunct="1"/>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762000" y="4390921"/>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itchFamily="34" charset="0"/>
              <a:buNone/>
              <a:defRPr/>
            </a:pPr>
            <a:r>
              <a:rPr lang="en-US" sz="1600" dirty="0" smtClean="0"/>
              <a:t>The  final rulemaking adds definitions in 25 Pa Code § 121.1 for the terms “condensable particulate matter” and “filterable particulate matter.”  </a:t>
            </a:r>
          </a:p>
          <a:p>
            <a:pPr marL="0" indent="0">
              <a:buFont typeface="Arial" pitchFamily="34" charset="0"/>
              <a:buNone/>
              <a:defRPr/>
            </a:pPr>
            <a:endParaRPr lang="en-US" sz="1600" dirty="0" smtClean="0"/>
          </a:p>
          <a:p>
            <a:pPr marL="0" indent="0">
              <a:buFont typeface="Arial" pitchFamily="34" charset="0"/>
              <a:buNone/>
              <a:defRPr/>
            </a:pPr>
            <a:r>
              <a:rPr lang="en-US" sz="1600" dirty="0" smtClean="0"/>
              <a:t>The Chapter 139 amendments clarify that the owner or operator of a stationary source subject to PM-10 and PM</a:t>
            </a:r>
            <a:r>
              <a:rPr lang="en-US" sz="1600" baseline="-25000" dirty="0" smtClean="0"/>
              <a:t>2.5</a:t>
            </a:r>
            <a:r>
              <a:rPr lang="en-US" sz="1600" dirty="0" smtClean="0"/>
              <a:t> emission limitations must determine compliance with the limitations by using test methods that measure both filterable and condensable particulate matter.  </a:t>
            </a:r>
          </a:p>
          <a:p>
            <a:pPr marL="342900" indent="-342900">
              <a:buFont typeface="Arial" pitchFamily="34" charset="0"/>
              <a:buChar char="•"/>
              <a:defRPr/>
            </a:pPr>
            <a:endParaRPr lang="en-US" sz="1600" dirty="0" smtClean="0"/>
          </a:p>
          <a:p>
            <a:pPr marL="0" indent="0">
              <a:buFont typeface="Arial" pitchFamily="34" charset="0"/>
              <a:buNone/>
              <a:defRPr/>
            </a:pPr>
            <a:r>
              <a:rPr lang="en-US" sz="1600" dirty="0" smtClean="0"/>
              <a:t>The rulemaking also clarifies that compliance demonstrations for a PM emission limitation issued by the Department prior to January 1, 2011, does not apply to condensable PM unless required by a plan approval, operating permit or the State Implementation Plan. </a:t>
            </a:r>
            <a:endParaRPr lang="en-US" sz="1600" b="1"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894EF9B-1010-4850-AFE1-7A2AC5F7248B}" type="slidenum">
              <a:rPr lang="en-US" smtClean="0"/>
              <a:pPr eaLnBrk="1" hangingPunct="1"/>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600" dirty="0"/>
              <a:t>The final-form regulation clarifies the process for demonstrating compliance with the particulate matter emission requirements in </a:t>
            </a:r>
            <a:r>
              <a:rPr lang="en-US" sz="1600" dirty="0" smtClean="0"/>
              <a:t>Sections 123.11 </a:t>
            </a:r>
            <a:r>
              <a:rPr lang="en-US" sz="1600" dirty="0"/>
              <a:t>-123.13. </a:t>
            </a:r>
          </a:p>
          <a:p>
            <a:pPr>
              <a:defRPr/>
            </a:pPr>
            <a:endParaRPr lang="en-US" sz="1600" dirty="0"/>
          </a:p>
          <a:p>
            <a:pPr>
              <a:defRPr/>
            </a:pPr>
            <a:r>
              <a:rPr lang="en-US" sz="1600" dirty="0"/>
              <a:t>An owner or operator subject to the Chapter 123 standards are only required to demonstrate compliance with filterable PM unless subject to  testing requirements for condensable emissions under other applicable requirements such as conditions in plan approvals and operating permits.</a:t>
            </a:r>
          </a:p>
          <a:p>
            <a:pPr>
              <a:defRPr/>
            </a:pPr>
            <a:endParaRPr lang="en-US" sz="1600" dirty="0"/>
          </a:p>
          <a:p>
            <a:pPr>
              <a:defRPr/>
            </a:pPr>
            <a:r>
              <a:rPr lang="en-US" sz="1600" dirty="0"/>
              <a:t>An owner or operator subject to new source review or prevention of significant deterioration requirements must demonstrate compliance for filterable and condensable PM-10 and PM</a:t>
            </a:r>
            <a:r>
              <a:rPr lang="en-US" sz="1600" baseline="-25000" dirty="0"/>
              <a:t>2.5</a:t>
            </a:r>
            <a:r>
              <a:rPr lang="en-US" sz="1600" dirty="0"/>
              <a:t> emissions.</a:t>
            </a:r>
            <a:endParaRPr lang="en-US" sz="1800"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894EF9B-1010-4850-AFE1-7A2AC5F7248B}" type="slidenum">
              <a:rPr lang="en-US" smtClean="0"/>
              <a:pPr eaLnBrk="1" hangingPunct="1"/>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342900" indent="-342900" fontAlgn="auto">
              <a:spcBef>
                <a:spcPts val="0"/>
              </a:spcBef>
              <a:spcAft>
                <a:spcPts val="600"/>
              </a:spcAft>
              <a:buFont typeface="Arial" pitchFamily="34" charset="0"/>
              <a:buChar char="•"/>
              <a:defRPr/>
            </a:pPr>
            <a:r>
              <a:rPr lang="en-US" sz="2400" dirty="0" smtClean="0">
                <a:latin typeface="+mn-lt"/>
              </a:rPr>
              <a:t>Proposed </a:t>
            </a:r>
            <a:r>
              <a:rPr lang="en-US" sz="2400" dirty="0" smtClean="0">
                <a:latin typeface="+mn-lt"/>
              </a:rPr>
              <a:t>rulemaking </a:t>
            </a:r>
            <a:r>
              <a:rPr lang="en-US" sz="2400" dirty="0" smtClean="0">
                <a:latin typeface="+mn-lt"/>
              </a:rPr>
              <a:t>was</a:t>
            </a:r>
            <a:r>
              <a:rPr lang="en-US" sz="2400" baseline="0" dirty="0" smtClean="0">
                <a:latin typeface="+mn-lt"/>
              </a:rPr>
              <a:t> published</a:t>
            </a:r>
            <a:r>
              <a:rPr lang="en-US" sz="2400" dirty="0" smtClean="0">
                <a:latin typeface="+mn-lt"/>
              </a:rPr>
              <a:t> </a:t>
            </a:r>
            <a:r>
              <a:rPr lang="en-US" sz="2400" dirty="0" smtClean="0">
                <a:latin typeface="+mn-lt"/>
              </a:rPr>
              <a:t>in </a:t>
            </a:r>
            <a:r>
              <a:rPr lang="en-US" sz="2400" i="1" dirty="0" smtClean="0">
                <a:latin typeface="+mn-lt"/>
              </a:rPr>
              <a:t>Pa </a:t>
            </a:r>
            <a:r>
              <a:rPr lang="en-US" sz="2400" i="1" dirty="0" smtClean="0">
                <a:latin typeface="+mn-lt"/>
              </a:rPr>
              <a:t>Bulletin</a:t>
            </a:r>
            <a:r>
              <a:rPr lang="en-US" sz="2400" dirty="0" smtClean="0">
                <a:latin typeface="+mn-lt"/>
              </a:rPr>
              <a:t> on July 7, 2012.</a:t>
            </a:r>
          </a:p>
          <a:p>
            <a:pPr marL="342900" indent="-342900" fontAlgn="auto">
              <a:spcBef>
                <a:spcPts val="0"/>
              </a:spcBef>
              <a:spcAft>
                <a:spcPts val="600"/>
              </a:spcAft>
              <a:buFont typeface="Arial" pitchFamily="34" charset="0"/>
              <a:buChar char="•"/>
              <a:defRPr/>
            </a:pPr>
            <a:r>
              <a:rPr lang="en-US" sz="2400" dirty="0" smtClean="0">
                <a:latin typeface="+mn-lt"/>
              </a:rPr>
              <a:t>Three public hearings were </a:t>
            </a:r>
            <a:r>
              <a:rPr lang="en-US" sz="2400" dirty="0" smtClean="0">
                <a:latin typeface="+mn-lt"/>
              </a:rPr>
              <a:t>held </a:t>
            </a:r>
            <a:r>
              <a:rPr lang="en-US" sz="2400" dirty="0" smtClean="0">
                <a:latin typeface="+mn-lt"/>
              </a:rPr>
              <a:t>at DEP Regional </a:t>
            </a:r>
            <a:r>
              <a:rPr lang="en-US" sz="2400" dirty="0" smtClean="0">
                <a:latin typeface="+mn-lt"/>
              </a:rPr>
              <a:t>Offices:</a:t>
            </a:r>
            <a:endParaRPr lang="en-US" sz="2400" dirty="0" smtClean="0">
              <a:latin typeface="+mn-lt"/>
            </a:endParaRPr>
          </a:p>
          <a:p>
            <a:pPr marL="800100" lvl="1" indent="-342900" fontAlgn="auto">
              <a:spcBef>
                <a:spcPts val="0"/>
              </a:spcBef>
              <a:spcAft>
                <a:spcPts val="600"/>
              </a:spcAft>
              <a:buFont typeface="Arial" pitchFamily="34" charset="0"/>
              <a:buChar char="•"/>
              <a:defRPr/>
            </a:pPr>
            <a:r>
              <a:rPr lang="en-US" sz="2400" dirty="0" smtClean="0">
                <a:latin typeface="+mn-lt"/>
              </a:rPr>
              <a:t>August </a:t>
            </a:r>
            <a:r>
              <a:rPr lang="en-US" sz="2400" dirty="0" smtClean="0">
                <a:latin typeface="+mn-lt"/>
              </a:rPr>
              <a:t>7</a:t>
            </a:r>
            <a:r>
              <a:rPr lang="en-US" sz="2400" dirty="0" smtClean="0">
                <a:latin typeface="+mn-lt"/>
              </a:rPr>
              <a:t>,  2012	Pittsburgh</a:t>
            </a:r>
          </a:p>
          <a:p>
            <a:pPr marL="800100" lvl="1" indent="-342900" fontAlgn="auto">
              <a:spcBef>
                <a:spcPts val="0"/>
              </a:spcBef>
              <a:spcAft>
                <a:spcPts val="600"/>
              </a:spcAft>
              <a:buFont typeface="Arial" pitchFamily="34" charset="0"/>
              <a:buChar char="•"/>
              <a:defRPr/>
            </a:pPr>
            <a:r>
              <a:rPr lang="en-US" sz="2400" dirty="0" smtClean="0">
                <a:latin typeface="+mn-lt"/>
              </a:rPr>
              <a:t>August 9, 2012	</a:t>
            </a:r>
            <a:r>
              <a:rPr lang="en-US" sz="2400" dirty="0" smtClean="0">
                <a:latin typeface="+mn-lt"/>
              </a:rPr>
              <a:t>	Norristown</a:t>
            </a:r>
            <a:endParaRPr lang="en-US" sz="2400" dirty="0" smtClean="0">
              <a:latin typeface="+mn-lt"/>
            </a:endParaRPr>
          </a:p>
          <a:p>
            <a:pPr marL="800100" lvl="1" indent="-342900" fontAlgn="auto">
              <a:spcBef>
                <a:spcPts val="0"/>
              </a:spcBef>
              <a:spcAft>
                <a:spcPts val="600"/>
              </a:spcAft>
              <a:buFont typeface="Arial" pitchFamily="34" charset="0"/>
              <a:buChar char="•"/>
              <a:defRPr/>
            </a:pPr>
            <a:r>
              <a:rPr lang="en-US" sz="2400" dirty="0" smtClean="0">
                <a:latin typeface="+mn-lt"/>
              </a:rPr>
              <a:t>August 10. 2012	Harrisburg</a:t>
            </a:r>
          </a:p>
          <a:p>
            <a:pPr marL="342900" indent="-342900" fontAlgn="auto">
              <a:spcBef>
                <a:spcPts val="0"/>
              </a:spcBef>
              <a:spcAft>
                <a:spcPts val="600"/>
              </a:spcAft>
              <a:buFont typeface="Arial" pitchFamily="34" charset="0"/>
              <a:buChar char="•"/>
              <a:defRPr/>
            </a:pPr>
            <a:r>
              <a:rPr lang="en-US" sz="2400" dirty="0" smtClean="0">
                <a:latin typeface="+mn-lt"/>
              </a:rPr>
              <a:t>During the </a:t>
            </a:r>
            <a:r>
              <a:rPr lang="en-US" sz="2400" dirty="0" smtClean="0">
                <a:latin typeface="+mn-lt"/>
              </a:rPr>
              <a:t>public </a:t>
            </a:r>
            <a:r>
              <a:rPr lang="en-US" sz="2400" dirty="0" smtClean="0">
                <a:latin typeface="+mn-lt"/>
              </a:rPr>
              <a:t>comment </a:t>
            </a:r>
            <a:r>
              <a:rPr lang="en-US" sz="2400" dirty="0" smtClean="0">
                <a:latin typeface="+mn-lt"/>
              </a:rPr>
              <a:t>period, comments </a:t>
            </a:r>
            <a:r>
              <a:rPr lang="en-US" sz="2400" dirty="0" smtClean="0">
                <a:latin typeface="+mn-lt"/>
              </a:rPr>
              <a:t>were received from five </a:t>
            </a:r>
            <a:r>
              <a:rPr lang="en-US" sz="2400" dirty="0" smtClean="0">
                <a:latin typeface="+mn-lt"/>
              </a:rPr>
              <a:t>commentators, </a:t>
            </a:r>
            <a:r>
              <a:rPr lang="en-US" sz="2400" dirty="0" smtClean="0">
                <a:latin typeface="+mn-lt"/>
              </a:rPr>
              <a:t>including the Independent Regulatory Review Commission.</a:t>
            </a:r>
          </a:p>
          <a:p>
            <a:pPr>
              <a:spcBef>
                <a:spcPct val="0"/>
              </a:spcBef>
            </a:pPr>
            <a:endParaRPr lang="en-US" sz="1600"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C0605B81-0478-44FD-9031-CBABD5BE9258}" type="slidenum">
              <a:rPr lang="en-US" smtClean="0"/>
              <a:pPr eaLnBrk="1" hangingPunct="1"/>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lvl="0"/>
            <a:r>
              <a:rPr lang="en-US" sz="1800" dirty="0" smtClean="0"/>
              <a:t>The DEP received comments requesting clarification of the proposed rulemaking.  There was no direct opposition to the proposed rulemaking.  Commentators requested changes including the following</a:t>
            </a:r>
            <a:r>
              <a:rPr lang="en-US" sz="1800" dirty="0" smtClean="0"/>
              <a:t>:</a:t>
            </a:r>
          </a:p>
          <a:p>
            <a:pPr lvl="0"/>
            <a:endParaRPr lang="en-US" sz="1800" dirty="0" smtClean="0"/>
          </a:p>
          <a:p>
            <a:pPr marL="742950" lvl="1" indent="-285750">
              <a:buFont typeface="Arial" panose="020B0604020202020204" pitchFamily="34" charset="0"/>
              <a:buChar char="•"/>
            </a:pPr>
            <a:r>
              <a:rPr lang="en-US" sz="1800" dirty="0" smtClean="0"/>
              <a:t>Clarify </a:t>
            </a:r>
            <a:r>
              <a:rPr lang="en-US" sz="1800" dirty="0" smtClean="0"/>
              <a:t>the applicability of condensable PM emissions for Title V emission fee purposes. </a:t>
            </a:r>
          </a:p>
          <a:p>
            <a:pPr marL="742950" lvl="1" indent="-285750">
              <a:buFont typeface="Arial" panose="020B0604020202020204" pitchFamily="34" charset="0"/>
              <a:buChar char="•"/>
            </a:pPr>
            <a:r>
              <a:rPr lang="en-US" sz="1800" dirty="0" smtClean="0"/>
              <a:t>Add a definition for “condensable particulate matter.”</a:t>
            </a:r>
          </a:p>
          <a:p>
            <a:pPr marL="742950" lvl="1" indent="-285750">
              <a:buFont typeface="Arial" panose="020B0604020202020204" pitchFamily="34" charset="0"/>
              <a:buChar char="•"/>
            </a:pPr>
            <a:r>
              <a:rPr lang="en-US" sz="1800" dirty="0" smtClean="0"/>
              <a:t>Revise § 139.12(c) by adding references to PM, PM-10 or PM</a:t>
            </a:r>
            <a:r>
              <a:rPr lang="en-US" sz="1800" baseline="-25000" dirty="0" smtClean="0"/>
              <a:t>2.5</a:t>
            </a:r>
            <a:endParaRPr lang="en-US" sz="1800" dirty="0" smtClean="0"/>
          </a:p>
          <a:p>
            <a:pPr marL="742950" lvl="1" indent="-285750">
              <a:buFont typeface="Arial" panose="020B0604020202020204" pitchFamily="34" charset="0"/>
              <a:buChar char="•"/>
            </a:pPr>
            <a:r>
              <a:rPr lang="en-US" sz="1800" dirty="0" smtClean="0"/>
              <a:t>Address the implications for the annual emission inventory required under Chapter 135</a:t>
            </a:r>
            <a:r>
              <a:rPr lang="en-US" sz="1800" dirty="0" smtClean="0"/>
              <a:t>.</a:t>
            </a:r>
          </a:p>
          <a:p>
            <a:pPr marL="457200" lvl="1" indent="0">
              <a:buFont typeface="Arial" panose="020B0604020202020204" pitchFamily="34" charset="0"/>
              <a:buNone/>
            </a:pPr>
            <a:endParaRPr lang="en-US" sz="1800" baseline="0" dirty="0" smtClean="0"/>
          </a:p>
          <a:p>
            <a:pPr lvl="0"/>
            <a:r>
              <a:rPr lang="en-US" sz="1800" dirty="0" smtClean="0"/>
              <a:t>Commentators also requested Chapter 139 revisions including the following:</a:t>
            </a:r>
          </a:p>
          <a:p>
            <a:pPr lvl="0"/>
            <a:endParaRPr lang="en-US" sz="1800" dirty="0" smtClean="0"/>
          </a:p>
          <a:p>
            <a:pPr marL="742950" lvl="1" indent="-285750">
              <a:buFont typeface="Arial" panose="020B0604020202020204" pitchFamily="34" charset="0"/>
              <a:buChar char="•"/>
            </a:pPr>
            <a:r>
              <a:rPr lang="en-US" sz="1800" dirty="0" smtClean="0"/>
              <a:t>Specify who makes the determination for equivalent test methods.</a:t>
            </a:r>
          </a:p>
          <a:p>
            <a:pPr marL="742950" lvl="1" indent="-285750">
              <a:buFont typeface="Arial" panose="020B0604020202020204" pitchFamily="34" charset="0"/>
              <a:buChar char="•"/>
            </a:pPr>
            <a:r>
              <a:rPr lang="en-US" sz="1800" dirty="0" smtClean="0"/>
              <a:t>Adopt EPA’s Conditional Test Method 039 as an equivalent alternative to EPA Test Methods 201A and 202.</a:t>
            </a:r>
          </a:p>
          <a:p>
            <a:pPr marL="742950" lvl="1" indent="-285750">
              <a:buFont typeface="Arial" panose="020B0604020202020204" pitchFamily="34" charset="0"/>
              <a:buChar char="•"/>
            </a:pPr>
            <a:r>
              <a:rPr lang="en-US" sz="1800" dirty="0" smtClean="0"/>
              <a:t>Add a cross-reference to the procedures for revising the Source Testing Manual</a:t>
            </a:r>
            <a:r>
              <a:rPr lang="en-US" sz="1800" dirty="0" smtClean="0"/>
              <a:t>.</a:t>
            </a:r>
            <a:endParaRPr lang="en-US" sz="1800"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1A4A1758-C88F-4C5F-9AAC-FB12F814ECCA}" type="slidenum">
              <a:rPr lang="en-US" smtClean="0"/>
              <a:pPr eaLnBrk="1" hangingPunct="1"/>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1800" dirty="0" smtClean="0"/>
              <a:t>On </a:t>
            </a:r>
            <a:r>
              <a:rPr lang="en-US" sz="1800" dirty="0" smtClean="0"/>
              <a:t>February 14, 2013, the Air Quality Technical Advisory Committee (AQTAC) concurred with the Department’s recommendation to forward the final rulemaking to the EQB.</a:t>
            </a:r>
          </a:p>
          <a:p>
            <a:pPr>
              <a:spcBef>
                <a:spcPts val="0"/>
              </a:spcBef>
            </a:pPr>
            <a:endParaRPr lang="en-US" sz="1800" dirty="0" smtClean="0"/>
          </a:p>
          <a:p>
            <a:pPr>
              <a:spcBef>
                <a:spcPts val="0"/>
              </a:spcBef>
            </a:pPr>
            <a:r>
              <a:rPr lang="en-US" sz="1800" dirty="0" smtClean="0"/>
              <a:t>On February  19, 2013, the Citizens Advisory Council concurred with the Department’s recommendation to forward the final amendments to the Board for consideration.</a:t>
            </a:r>
          </a:p>
          <a:p>
            <a:pPr>
              <a:spcBef>
                <a:spcPts val="0"/>
              </a:spcBef>
            </a:pPr>
            <a:endParaRPr lang="en-US" sz="1800" dirty="0" smtClean="0"/>
          </a:p>
          <a:p>
            <a:pPr>
              <a:spcBef>
                <a:spcPts val="0"/>
              </a:spcBef>
            </a:pPr>
            <a:r>
              <a:rPr lang="en-US" sz="1800" dirty="0" smtClean="0"/>
              <a:t>The proposed rulemaking was discussed with the Small Business Compliance Advisory Committee on July 25, 2012.</a:t>
            </a:r>
            <a:endParaRPr lang="en-US" sz="1800" kern="1200" dirty="0">
              <a:solidFill>
                <a:schemeClr val="tx1"/>
              </a:solidFill>
              <a:effectLst/>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15E7D866-C146-4C21-8053-179767FBD7EA}" type="slidenum">
              <a:rPr lang="en-US" smtClean="0"/>
              <a:pPr eaLnBrk="1" hangingPunct="1"/>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30507B-76DF-4735-A3C3-5FA5AA025BC5}" type="datetimeFigureOut">
              <a:rPr lang="en-US"/>
              <a:pPr>
                <a:defRPr/>
              </a:pPr>
              <a:t>11/18/2013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A2CE3C-5990-4CC0-8DAA-41E0B2D8724B}" type="slidenum">
              <a:rPr lang="en-US"/>
              <a:pPr>
                <a:defRPr/>
              </a:pPr>
              <a:t>‹#›</a:t>
            </a:fld>
            <a:endParaRPr lang="en-US" dirty="0"/>
          </a:p>
        </p:txBody>
      </p:sp>
    </p:spTree>
    <p:extLst>
      <p:ext uri="{BB962C8B-B14F-4D97-AF65-F5344CB8AC3E}">
        <p14:creationId xmlns:p14="http://schemas.microsoft.com/office/powerpoint/2010/main" val="227964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E71DF7-299E-4D5E-9DC3-63502C7A4A98}" type="datetimeFigureOut">
              <a:rPr lang="en-US"/>
              <a:pPr>
                <a:defRPr/>
              </a:pPr>
              <a:t>11/18/2013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73F021-6192-498E-80CB-ED63C7F18633}" type="slidenum">
              <a:rPr lang="en-US"/>
              <a:pPr>
                <a:defRPr/>
              </a:pPr>
              <a:t>‹#›</a:t>
            </a:fld>
            <a:endParaRPr lang="en-US" dirty="0"/>
          </a:p>
        </p:txBody>
      </p:sp>
    </p:spTree>
    <p:extLst>
      <p:ext uri="{BB962C8B-B14F-4D97-AF65-F5344CB8AC3E}">
        <p14:creationId xmlns:p14="http://schemas.microsoft.com/office/powerpoint/2010/main" val="394598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D105F9-C8F0-4D2F-BD7F-CAF9559DD81E}" type="datetimeFigureOut">
              <a:rPr lang="en-US"/>
              <a:pPr>
                <a:defRPr/>
              </a:pPr>
              <a:t>11/18/2013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68EA2C-54C6-4FBF-BBD1-A37FCCD5C112}" type="slidenum">
              <a:rPr lang="en-US"/>
              <a:pPr>
                <a:defRPr/>
              </a:pPr>
              <a:t>‹#›</a:t>
            </a:fld>
            <a:endParaRPr lang="en-US" dirty="0"/>
          </a:p>
        </p:txBody>
      </p:sp>
    </p:spTree>
    <p:extLst>
      <p:ext uri="{BB962C8B-B14F-4D97-AF65-F5344CB8AC3E}">
        <p14:creationId xmlns:p14="http://schemas.microsoft.com/office/powerpoint/2010/main" val="419619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2A5C62-9464-4257-92F2-9DB11E3AE331}" type="datetimeFigureOut">
              <a:rPr lang="en-US"/>
              <a:pPr>
                <a:defRPr/>
              </a:pPr>
              <a:t>11/18/2013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2A1990-F45F-443E-BECE-4801EEF1C1C2}" type="slidenum">
              <a:rPr lang="en-US"/>
              <a:pPr>
                <a:defRPr/>
              </a:pPr>
              <a:t>‹#›</a:t>
            </a:fld>
            <a:endParaRPr lang="en-US" dirty="0"/>
          </a:p>
        </p:txBody>
      </p:sp>
    </p:spTree>
    <p:extLst>
      <p:ext uri="{BB962C8B-B14F-4D97-AF65-F5344CB8AC3E}">
        <p14:creationId xmlns:p14="http://schemas.microsoft.com/office/powerpoint/2010/main" val="10700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A1132C-FDE4-42C6-97DD-92B1DE05BDCC}" type="datetimeFigureOut">
              <a:rPr lang="en-US"/>
              <a:pPr>
                <a:defRPr/>
              </a:pPr>
              <a:t>11/18/2013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B76B8D-CC1B-4230-95E1-80FE899C143D}" type="slidenum">
              <a:rPr lang="en-US"/>
              <a:pPr>
                <a:defRPr/>
              </a:pPr>
              <a:t>‹#›</a:t>
            </a:fld>
            <a:endParaRPr lang="en-US" dirty="0"/>
          </a:p>
        </p:txBody>
      </p:sp>
    </p:spTree>
    <p:extLst>
      <p:ext uri="{BB962C8B-B14F-4D97-AF65-F5344CB8AC3E}">
        <p14:creationId xmlns:p14="http://schemas.microsoft.com/office/powerpoint/2010/main" val="330834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BDA2AA-F617-40E1-978D-0759CADCABE3}" type="datetimeFigureOut">
              <a:rPr lang="en-US"/>
              <a:pPr>
                <a:defRPr/>
              </a:pPr>
              <a:t>11/18/2013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17237C3-3754-4D03-941F-FB10FF03DEEB}" type="slidenum">
              <a:rPr lang="en-US"/>
              <a:pPr>
                <a:defRPr/>
              </a:pPr>
              <a:t>‹#›</a:t>
            </a:fld>
            <a:endParaRPr lang="en-US" dirty="0"/>
          </a:p>
        </p:txBody>
      </p:sp>
    </p:spTree>
    <p:extLst>
      <p:ext uri="{BB962C8B-B14F-4D97-AF65-F5344CB8AC3E}">
        <p14:creationId xmlns:p14="http://schemas.microsoft.com/office/powerpoint/2010/main" val="382805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90412E1-77BC-467B-97C3-0445C969C0E2}" type="datetimeFigureOut">
              <a:rPr lang="en-US"/>
              <a:pPr>
                <a:defRPr/>
              </a:pPr>
              <a:t>11/18/2013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668C49-9771-4323-9567-D082AE2008DD}" type="slidenum">
              <a:rPr lang="en-US"/>
              <a:pPr>
                <a:defRPr/>
              </a:pPr>
              <a:t>‹#›</a:t>
            </a:fld>
            <a:endParaRPr lang="en-US" dirty="0"/>
          </a:p>
        </p:txBody>
      </p:sp>
    </p:spTree>
    <p:extLst>
      <p:ext uri="{BB962C8B-B14F-4D97-AF65-F5344CB8AC3E}">
        <p14:creationId xmlns:p14="http://schemas.microsoft.com/office/powerpoint/2010/main" val="225161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0B37100-DC38-431E-9B52-B5EC24F89BCC}" type="datetimeFigureOut">
              <a:rPr lang="en-US"/>
              <a:pPr>
                <a:defRPr/>
              </a:pPr>
              <a:t>11/18/2013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AC900FA-AC0F-45F7-BAB6-6DF7CD9522FD}" type="slidenum">
              <a:rPr lang="en-US"/>
              <a:pPr>
                <a:defRPr/>
              </a:pPr>
              <a:t>‹#›</a:t>
            </a:fld>
            <a:endParaRPr lang="en-US" dirty="0"/>
          </a:p>
        </p:txBody>
      </p:sp>
    </p:spTree>
    <p:extLst>
      <p:ext uri="{BB962C8B-B14F-4D97-AF65-F5344CB8AC3E}">
        <p14:creationId xmlns:p14="http://schemas.microsoft.com/office/powerpoint/2010/main" val="336188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BC56CE-54EE-4B63-A404-24310C8889AB}" type="datetimeFigureOut">
              <a:rPr lang="en-US"/>
              <a:pPr>
                <a:defRPr/>
              </a:pPr>
              <a:t>11/18/2013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14539D0-0B02-4768-9B0B-90193B723C97}" type="slidenum">
              <a:rPr lang="en-US"/>
              <a:pPr>
                <a:defRPr/>
              </a:pPr>
              <a:t>‹#›</a:t>
            </a:fld>
            <a:endParaRPr lang="en-US" dirty="0"/>
          </a:p>
        </p:txBody>
      </p:sp>
    </p:spTree>
    <p:extLst>
      <p:ext uri="{BB962C8B-B14F-4D97-AF65-F5344CB8AC3E}">
        <p14:creationId xmlns:p14="http://schemas.microsoft.com/office/powerpoint/2010/main" val="53349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2574A9-0C8D-4615-BA54-CB510FC7C0E2}" type="datetimeFigureOut">
              <a:rPr lang="en-US"/>
              <a:pPr>
                <a:defRPr/>
              </a:pPr>
              <a:t>11/18/2013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27BDD3F-C1EF-433C-8D67-3AC0C3700EE6}" type="slidenum">
              <a:rPr lang="en-US"/>
              <a:pPr>
                <a:defRPr/>
              </a:pPr>
              <a:t>‹#›</a:t>
            </a:fld>
            <a:endParaRPr lang="en-US" dirty="0"/>
          </a:p>
        </p:txBody>
      </p:sp>
    </p:spTree>
    <p:extLst>
      <p:ext uri="{BB962C8B-B14F-4D97-AF65-F5344CB8AC3E}">
        <p14:creationId xmlns:p14="http://schemas.microsoft.com/office/powerpoint/2010/main" val="313349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70F734-0D90-46FD-B9C0-28F87644EEC7}" type="datetimeFigureOut">
              <a:rPr lang="en-US"/>
              <a:pPr>
                <a:defRPr/>
              </a:pPr>
              <a:t>11/18/2013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AED781-C695-4A1D-BB04-F536C37EFD4B}" type="slidenum">
              <a:rPr lang="en-US"/>
              <a:pPr>
                <a:defRPr/>
              </a:pPr>
              <a:t>‹#›</a:t>
            </a:fld>
            <a:endParaRPr lang="en-US" dirty="0"/>
          </a:p>
        </p:txBody>
      </p:sp>
    </p:spTree>
    <p:extLst>
      <p:ext uri="{BB962C8B-B14F-4D97-AF65-F5344CB8AC3E}">
        <p14:creationId xmlns:p14="http://schemas.microsoft.com/office/powerpoint/2010/main" val="303437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dirty="0" smtClean="0"/>
              <a:t>AQTAC 2-14-2013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C2FD9F3-029B-4116-9314-CAA74D98719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shulman\My Documents\Bureau_of_Air_Quality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a:xfrm>
            <a:off x="533400" y="1524000"/>
            <a:ext cx="8305800" cy="4648200"/>
          </a:xfrm>
        </p:spPr>
        <p:txBody>
          <a:bodyPr/>
          <a:lstStyle/>
          <a:p>
            <a:pPr eaLnBrk="1" hangingPunct="1"/>
            <a:r>
              <a:rPr lang="en-US" sz="4000" b="1" dirty="0" smtClean="0"/>
              <a:t>Final Rulemaking:</a:t>
            </a:r>
            <a:br>
              <a:rPr lang="en-US" sz="4000" b="1" dirty="0" smtClean="0"/>
            </a:br>
            <a:r>
              <a:rPr lang="en-US" sz="4000" b="1" dirty="0" smtClean="0"/>
              <a:t>25 </a:t>
            </a:r>
            <a:r>
              <a:rPr lang="en-US" sz="4000" b="1" i="1" dirty="0" smtClean="0"/>
              <a:t>Pa. Code</a:t>
            </a:r>
            <a:r>
              <a:rPr lang="en-US" sz="4000" b="1" dirty="0" smtClean="0"/>
              <a:t> Chapters 121 and 139 </a:t>
            </a:r>
            <a:br>
              <a:rPr lang="en-US" sz="4000" b="1" dirty="0" smtClean="0"/>
            </a:br>
            <a:r>
              <a:rPr lang="en-US" sz="4000" b="1" dirty="0" smtClean="0"/>
              <a:t>Measurement and Reporting of Condensable Particulate Matter Emissions </a:t>
            </a:r>
            <a:r>
              <a:rPr lang="en-US" sz="2800" b="1" dirty="0" smtClean="0"/>
              <a:t/>
            </a:r>
            <a:br>
              <a:rPr lang="en-US" sz="2800" b="1" dirty="0" smtClean="0"/>
            </a:br>
            <a:r>
              <a:rPr lang="en-US" sz="2800" b="1" dirty="0" smtClean="0"/>
              <a:t/>
            </a:r>
            <a:br>
              <a:rPr lang="en-US" sz="2800" b="1" dirty="0" smtClean="0"/>
            </a:br>
            <a:r>
              <a:rPr lang="en-US" sz="3200" b="1" dirty="0" smtClean="0"/>
              <a:t>Environmental Quality Board Meeting</a:t>
            </a:r>
            <a:br>
              <a:rPr lang="en-US" sz="3200" b="1" dirty="0" smtClean="0"/>
            </a:br>
            <a:r>
              <a:rPr lang="en-US" sz="3200" b="1" dirty="0" smtClean="0"/>
              <a:t>November 19, 2013</a:t>
            </a:r>
            <a:endParaRPr lang="en-US" sz="3200" b="1" dirty="0" smtClean="0"/>
          </a:p>
        </p:txBody>
      </p:sp>
      <p:pic>
        <p:nvPicPr>
          <p:cNvPr id="1026" name="Picture 2" descr="\\pa.lcl\epshares\ExternalAffairs\DEPTemplates_Logos\PowerPoint headers\AirPPTEMPLA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189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17411"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p:cNvSpPr txBox="1">
            <a:spLocks noChangeArrowheads="1"/>
          </p:cNvSpPr>
          <p:nvPr/>
        </p:nvSpPr>
        <p:spPr bwMode="auto">
          <a:xfrm>
            <a:off x="609600" y="4572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000" dirty="0" smtClean="0">
                <a:solidFill>
                  <a:schemeClr val="bg1"/>
                </a:solidFill>
              </a:rPr>
              <a:t>Requested Action</a:t>
            </a:r>
            <a:endParaRPr lang="en-US" sz="4000" dirty="0">
              <a:solidFill>
                <a:schemeClr val="bg1"/>
              </a:solidFill>
            </a:endParaRPr>
          </a:p>
        </p:txBody>
      </p:sp>
      <p:sp>
        <p:nvSpPr>
          <p:cNvPr id="2" name="Rectangle 1"/>
          <p:cNvSpPr/>
          <p:nvPr/>
        </p:nvSpPr>
        <p:spPr>
          <a:xfrm>
            <a:off x="762000" y="1524000"/>
            <a:ext cx="7886700" cy="4031873"/>
          </a:xfrm>
          <a:prstGeom prst="rect">
            <a:avLst/>
          </a:prstGeom>
        </p:spPr>
        <p:txBody>
          <a:bodyPr wrap="square">
            <a:spAutoFit/>
          </a:bodyPr>
          <a:lstStyle/>
          <a:p>
            <a:pPr marL="457200" indent="-457200">
              <a:buFont typeface="Arial" panose="020B0604020202020204" pitchFamily="34" charset="0"/>
              <a:buChar char="•"/>
            </a:pPr>
            <a:r>
              <a:rPr lang="en-US" sz="3200" dirty="0" smtClean="0"/>
              <a:t>The </a:t>
            </a:r>
            <a:r>
              <a:rPr lang="en-US" sz="3200" dirty="0"/>
              <a:t>final-form regulation, if adopted, will be submitted to EPA for approval as a revision to the State Implementation Plan.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DEP </a:t>
            </a:r>
            <a:r>
              <a:rPr lang="en-US" sz="3200" dirty="0"/>
              <a:t>recommends that the Board approve the final-form </a:t>
            </a:r>
            <a:r>
              <a:rPr lang="en-US" sz="3200" dirty="0" smtClean="0"/>
              <a:t>rulemaking to address emissions </a:t>
            </a:r>
            <a:r>
              <a:rPr lang="en-US" sz="3200" dirty="0"/>
              <a:t>of filterable and condensable </a:t>
            </a:r>
            <a:r>
              <a:rPr lang="en-US" sz="3200" dirty="0" smtClean="0"/>
              <a:t>particulate matter.</a:t>
            </a:r>
            <a:endParaRPr lang="en-US" sz="32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872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shulman\My Documents\Bureau_of_Air_Quality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6"/>
          <p:cNvSpPr>
            <a:spLocks noChangeArrowheads="1"/>
          </p:cNvSpPr>
          <p:nvPr/>
        </p:nvSpPr>
        <p:spPr bwMode="auto">
          <a:xfrm>
            <a:off x="457200" y="1676400"/>
            <a:ext cx="8001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400" dirty="0"/>
              <a:t>Thank you</a:t>
            </a:r>
            <a:r>
              <a:rPr lang="en-US" sz="4400" dirty="0" smtClean="0"/>
              <a:t>.</a:t>
            </a:r>
            <a:endParaRPr lang="en-US" sz="3600" dirty="0" smtClean="0"/>
          </a:p>
          <a:p>
            <a:pPr algn="ctr"/>
            <a:r>
              <a:rPr lang="en-US" sz="3600" dirty="0"/>
              <a:t/>
            </a:r>
            <a:br>
              <a:rPr lang="en-US" sz="3600" dirty="0"/>
            </a:br>
            <a:r>
              <a:rPr lang="en-US" sz="3600" b="1" dirty="0" smtClean="0"/>
              <a:t>Vincent Brisini, </a:t>
            </a:r>
            <a:r>
              <a:rPr lang="en-US" sz="3600" dirty="0" smtClean="0"/>
              <a:t> </a:t>
            </a:r>
            <a:r>
              <a:rPr lang="en-US" sz="3600" dirty="0"/>
              <a:t>Deputy Secretary</a:t>
            </a:r>
          </a:p>
          <a:p>
            <a:pPr algn="ctr"/>
            <a:r>
              <a:rPr lang="en-US" sz="3600" dirty="0" smtClean="0"/>
              <a:t>Waste</a:t>
            </a:r>
            <a:r>
              <a:rPr lang="en-US" sz="3600" dirty="0"/>
              <a:t>, Air, Radiation and Remediation</a:t>
            </a:r>
          </a:p>
          <a:p>
            <a:pPr algn="ctr"/>
            <a:r>
              <a:rPr lang="en-US" sz="3600" b="1" dirty="0" smtClean="0"/>
              <a:t>Joyce Epps, </a:t>
            </a:r>
            <a:r>
              <a:rPr lang="en-US" sz="3600" dirty="0" smtClean="0"/>
              <a:t>Director </a:t>
            </a:r>
          </a:p>
          <a:p>
            <a:pPr algn="ctr"/>
            <a:r>
              <a:rPr lang="en-US" sz="3600" dirty="0" smtClean="0"/>
              <a:t>Bureau </a:t>
            </a:r>
            <a:r>
              <a:rPr lang="en-US" sz="3600" dirty="0"/>
              <a:t>of Air Quality</a:t>
            </a:r>
            <a:br>
              <a:rPr lang="en-US" sz="3600" dirty="0"/>
            </a:br>
            <a:r>
              <a:rPr lang="en-US" sz="3600" b="1" dirty="0" smtClean="0"/>
              <a:t>Robert Reiley, </a:t>
            </a:r>
            <a:r>
              <a:rPr lang="en-US" sz="3600" dirty="0" smtClean="0"/>
              <a:t>Assistant Counsel</a:t>
            </a:r>
            <a:r>
              <a:rPr lang="en-US" sz="3600" b="1" dirty="0"/>
              <a:t/>
            </a:r>
            <a:br>
              <a:rPr lang="en-US" sz="3600" b="1" dirty="0"/>
            </a:br>
            <a:r>
              <a:rPr lang="en-US" sz="3600" dirty="0"/>
              <a:t>Bureau of Regulatory Counsel</a:t>
            </a:r>
          </a:p>
        </p:txBody>
      </p:sp>
      <p:pic>
        <p:nvPicPr>
          <p:cNvPr id="2050" name="Picture 2" descr="\\pa.lcl\epshares\ExternalAffairs\DEPTemplates_Logos\PowerPoint headers\AirPPTEMPLA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45"/>
            <a:ext cx="9144000" cy="1189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3075"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5"/>
          <p:cNvSpPr txBox="1">
            <a:spLocks noChangeArrowheads="1"/>
          </p:cNvSpPr>
          <p:nvPr/>
        </p:nvSpPr>
        <p:spPr bwMode="auto">
          <a:xfrm>
            <a:off x="685800" y="4572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000" dirty="0" smtClean="0">
                <a:solidFill>
                  <a:schemeClr val="bg1"/>
                </a:solidFill>
              </a:rPr>
              <a:t>Background of Final Rulemaking</a:t>
            </a:r>
            <a:endParaRPr lang="en-US" sz="4000" dirty="0">
              <a:solidFill>
                <a:schemeClr val="bg1"/>
              </a:solidFill>
            </a:endParaRPr>
          </a:p>
        </p:txBody>
      </p:sp>
      <p:sp>
        <p:nvSpPr>
          <p:cNvPr id="4102" name="Rectangle 1"/>
          <p:cNvSpPr>
            <a:spLocks noChangeArrowheads="1"/>
          </p:cNvSpPr>
          <p:nvPr/>
        </p:nvSpPr>
        <p:spPr bwMode="auto">
          <a:xfrm>
            <a:off x="415925" y="1371600"/>
            <a:ext cx="8305800" cy="4355038"/>
          </a:xfrm>
          <a:prstGeom prst="rect">
            <a:avLst/>
          </a:prstGeom>
          <a:noFill/>
          <a:ln>
            <a:noFill/>
          </a:ln>
          <a:extLst/>
        </p:spPr>
        <p:txBody>
          <a:bodyPr>
            <a:spAutoFit/>
          </a:bodyPr>
          <a:lstStyle/>
          <a:p>
            <a:pPr marL="457200" indent="-457200">
              <a:spcAft>
                <a:spcPts val="1500"/>
              </a:spcAft>
              <a:buFont typeface="Arial" panose="020B0604020202020204" pitchFamily="34" charset="0"/>
              <a:buChar char="•"/>
              <a:defRPr/>
            </a:pPr>
            <a:r>
              <a:rPr lang="en-US" sz="2800" dirty="0" smtClean="0"/>
              <a:t>The final rulemaking updates and clarifies regulatory requirements for particulate </a:t>
            </a:r>
            <a:r>
              <a:rPr lang="en-US" sz="2800" dirty="0"/>
              <a:t>m</a:t>
            </a:r>
            <a:r>
              <a:rPr lang="en-US" sz="2800" dirty="0" smtClean="0"/>
              <a:t>atter testing.</a:t>
            </a:r>
            <a:endParaRPr lang="en-US" sz="2800" dirty="0"/>
          </a:p>
          <a:p>
            <a:pPr marL="457200" indent="-457200">
              <a:spcAft>
                <a:spcPts val="1500"/>
              </a:spcAft>
              <a:buFont typeface="Arial" panose="020B0604020202020204" pitchFamily="34" charset="0"/>
              <a:buChar char="•"/>
              <a:defRPr/>
            </a:pPr>
            <a:r>
              <a:rPr lang="en-US" sz="2800" dirty="0" smtClean="0"/>
              <a:t>Chapter 139  needs to be amended to be consistent with the particulate matter test methods promulgated  by the U.S. Environmental Protection Agency (EPA) in December 2010.</a:t>
            </a:r>
            <a:endParaRPr lang="en-US" sz="2800" dirty="0"/>
          </a:p>
          <a:p>
            <a:pPr marL="457200" indent="-457200">
              <a:spcAft>
                <a:spcPts val="1500"/>
              </a:spcAft>
              <a:buFont typeface="Arial" panose="020B0604020202020204" pitchFamily="34" charset="0"/>
              <a:buChar char="•"/>
              <a:defRPr/>
            </a:pPr>
            <a:r>
              <a:rPr lang="en-US" sz="2800" dirty="0" smtClean="0"/>
              <a:t>The clarification will help the regulated community.  It will remove the confusion caused by the differences in federal and state regulatory provisions. </a:t>
            </a:r>
            <a:endParaRPr lang="en-US" sz="2800" dirty="0"/>
          </a:p>
        </p:txBody>
      </p:sp>
      <p:pic>
        <p:nvPicPr>
          <p:cNvPr id="10"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8062" y="6019800"/>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569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3075"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5"/>
          <p:cNvSpPr txBox="1">
            <a:spLocks noChangeArrowheads="1"/>
          </p:cNvSpPr>
          <p:nvPr/>
        </p:nvSpPr>
        <p:spPr bwMode="auto">
          <a:xfrm>
            <a:off x="685800" y="4572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000" dirty="0" smtClean="0">
                <a:solidFill>
                  <a:schemeClr val="bg1"/>
                </a:solidFill>
              </a:rPr>
              <a:t>Background on the Final Rulemaking</a:t>
            </a:r>
            <a:endParaRPr lang="en-US" sz="4000" dirty="0">
              <a:solidFill>
                <a:schemeClr val="bg1"/>
              </a:solidFill>
            </a:endParaRPr>
          </a:p>
        </p:txBody>
      </p:sp>
      <p:sp>
        <p:nvSpPr>
          <p:cNvPr id="4102" name="Rectangle 1"/>
          <p:cNvSpPr>
            <a:spLocks noChangeArrowheads="1"/>
          </p:cNvSpPr>
          <p:nvPr/>
        </p:nvSpPr>
        <p:spPr bwMode="auto">
          <a:xfrm>
            <a:off x="415925" y="1371600"/>
            <a:ext cx="8305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Aft>
                <a:spcPts val="1200"/>
              </a:spcAft>
              <a:buFont typeface="Arial" panose="020B0604020202020204" pitchFamily="34" charset="0"/>
              <a:buChar char="•"/>
              <a:defRPr/>
            </a:pPr>
            <a:r>
              <a:rPr lang="en-US" sz="3200" dirty="0" smtClean="0"/>
              <a:t>Federal testing requirements apply and are currently in effect for owners </a:t>
            </a:r>
            <a:r>
              <a:rPr lang="en-US" sz="3200" dirty="0"/>
              <a:t>and operators </a:t>
            </a:r>
            <a:r>
              <a:rPr lang="en-US" sz="3200" dirty="0" smtClean="0"/>
              <a:t>subject </a:t>
            </a:r>
            <a:r>
              <a:rPr lang="en-US" sz="3200" dirty="0"/>
              <a:t>to the final amendments.  </a:t>
            </a:r>
            <a:endParaRPr lang="en-US" sz="3200" dirty="0" smtClean="0"/>
          </a:p>
          <a:p>
            <a:pPr marL="457200" indent="-457200">
              <a:spcAft>
                <a:spcPts val="1200"/>
              </a:spcAft>
              <a:buFont typeface="Arial" panose="020B0604020202020204" pitchFamily="34" charset="0"/>
              <a:buChar char="•"/>
              <a:defRPr/>
            </a:pPr>
            <a:r>
              <a:rPr lang="en-US" sz="3200" dirty="0" smtClean="0"/>
              <a:t>The Federal rule applies to sources nationwide.</a:t>
            </a:r>
          </a:p>
          <a:p>
            <a:pPr marL="457200" indent="-457200">
              <a:spcAft>
                <a:spcPts val="1200"/>
              </a:spcAft>
              <a:buFont typeface="Arial" panose="020B0604020202020204" pitchFamily="34" charset="0"/>
              <a:buChar char="•"/>
              <a:defRPr/>
            </a:pPr>
            <a:r>
              <a:rPr lang="en-US" sz="3200" dirty="0" smtClean="0"/>
              <a:t>The </a:t>
            </a:r>
            <a:r>
              <a:rPr lang="en-US" sz="3200" dirty="0"/>
              <a:t>final rulemaking does not impose new or additional requirements or compliance costs on the owners and operators of affected sources</a:t>
            </a:r>
            <a:r>
              <a:rPr lang="en-US" sz="3200" dirty="0" smtClean="0"/>
              <a:t>.</a:t>
            </a:r>
            <a:endParaRPr lang="en-US" sz="3200" dirty="0"/>
          </a:p>
        </p:txBody>
      </p:sp>
      <p:pic>
        <p:nvPicPr>
          <p:cNvPr id="8"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2662" y="6062662"/>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653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3075"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5"/>
          <p:cNvSpPr txBox="1">
            <a:spLocks noChangeArrowheads="1"/>
          </p:cNvSpPr>
          <p:nvPr/>
        </p:nvSpPr>
        <p:spPr bwMode="auto">
          <a:xfrm>
            <a:off x="685800" y="4572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000" dirty="0" smtClean="0">
                <a:solidFill>
                  <a:schemeClr val="bg1"/>
                </a:solidFill>
              </a:rPr>
              <a:t>Affected Units</a:t>
            </a:r>
            <a:endParaRPr lang="en-US" sz="4000" dirty="0">
              <a:solidFill>
                <a:schemeClr val="bg1"/>
              </a:solidFill>
            </a:endParaRPr>
          </a:p>
        </p:txBody>
      </p:sp>
      <p:sp>
        <p:nvSpPr>
          <p:cNvPr id="4102" name="Rectangle 1"/>
          <p:cNvSpPr>
            <a:spLocks noChangeArrowheads="1"/>
          </p:cNvSpPr>
          <p:nvPr/>
        </p:nvSpPr>
        <p:spPr bwMode="auto">
          <a:xfrm>
            <a:off x="414338" y="1447800"/>
            <a:ext cx="83058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defRPr/>
            </a:pPr>
            <a:r>
              <a:rPr lang="en-US" sz="3200" dirty="0" smtClean="0"/>
              <a:t>These amendments will help owners and operators of the following types of sources and activities appropriately demonstrate compliance with Federal and state testing requirements for particulate matter:</a:t>
            </a:r>
          </a:p>
          <a:p>
            <a:pPr marL="1311275" lvl="3" indent="-342900">
              <a:buFont typeface="Arial" panose="020B0604020202020204" pitchFamily="34" charset="0"/>
              <a:buChar char="•"/>
            </a:pPr>
            <a:r>
              <a:rPr lang="en-US" sz="3200" dirty="0" smtClean="0"/>
              <a:t>Power plants</a:t>
            </a:r>
          </a:p>
          <a:p>
            <a:pPr marL="1311275" lvl="3" indent="-342900">
              <a:buFont typeface="Arial" panose="020B0604020202020204" pitchFamily="34" charset="0"/>
              <a:buChar char="•"/>
            </a:pPr>
            <a:r>
              <a:rPr lang="en-US" sz="3200" dirty="0"/>
              <a:t>I</a:t>
            </a:r>
            <a:r>
              <a:rPr lang="en-US" sz="3200" dirty="0" smtClean="0"/>
              <a:t>ndustrial boilers</a:t>
            </a:r>
          </a:p>
          <a:p>
            <a:pPr marL="1311275" lvl="3" indent="-342900">
              <a:buFont typeface="Arial" panose="020B0604020202020204" pitchFamily="34" charset="0"/>
              <a:buChar char="•"/>
            </a:pPr>
            <a:r>
              <a:rPr lang="en-US" sz="3200" dirty="0" smtClean="0"/>
              <a:t>Other </a:t>
            </a:r>
            <a:r>
              <a:rPr lang="en-US" sz="3200" dirty="0"/>
              <a:t>industrial burning or </a:t>
            </a:r>
            <a:r>
              <a:rPr lang="en-US" sz="3200" dirty="0" smtClean="0"/>
              <a:t>combustion-     </a:t>
            </a:r>
          </a:p>
          <a:p>
            <a:pPr marL="53975" lvl="1"/>
            <a:r>
              <a:rPr lang="en-US" sz="3200" dirty="0"/>
              <a:t> </a:t>
            </a:r>
            <a:r>
              <a:rPr lang="en-US" sz="3200" dirty="0" smtClean="0"/>
              <a:t>    	       related activities</a:t>
            </a:r>
            <a:endParaRPr lang="en-US" sz="2400" dirty="0" smtClean="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943600"/>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435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3075"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5"/>
          <p:cNvSpPr txBox="1">
            <a:spLocks noChangeArrowheads="1"/>
          </p:cNvSpPr>
          <p:nvPr/>
        </p:nvSpPr>
        <p:spPr bwMode="auto">
          <a:xfrm>
            <a:off x="685800" y="45720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000" dirty="0" smtClean="0">
                <a:solidFill>
                  <a:schemeClr val="bg1"/>
                </a:solidFill>
              </a:rPr>
              <a:t>Significant Provisions of Rulemaking</a:t>
            </a:r>
            <a:endParaRPr lang="en-US" sz="4000" dirty="0">
              <a:solidFill>
                <a:schemeClr val="bg1"/>
              </a:solidFill>
            </a:endParaRPr>
          </a:p>
        </p:txBody>
      </p:sp>
      <p:sp>
        <p:nvSpPr>
          <p:cNvPr id="4102" name="Rectangle 1"/>
          <p:cNvSpPr>
            <a:spLocks noChangeArrowheads="1"/>
          </p:cNvSpPr>
          <p:nvPr/>
        </p:nvSpPr>
        <p:spPr bwMode="auto">
          <a:xfrm>
            <a:off x="419100" y="1196756"/>
            <a:ext cx="83058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defRPr/>
            </a:pPr>
            <a:r>
              <a:rPr lang="en-US" sz="2400" dirty="0" smtClean="0"/>
              <a:t>This final-form rulemaking:</a:t>
            </a:r>
          </a:p>
          <a:p>
            <a:pPr marL="342900" indent="-342900">
              <a:spcAft>
                <a:spcPts val="1200"/>
              </a:spcAft>
              <a:buFont typeface="Arial" pitchFamily="34" charset="0"/>
              <a:buChar char="•"/>
              <a:defRPr/>
            </a:pPr>
            <a:r>
              <a:rPr lang="en-US" sz="2400" dirty="0" smtClean="0"/>
              <a:t>Addresses federal changes in the definitions for condensable and filterable particulate matter.</a:t>
            </a:r>
          </a:p>
          <a:p>
            <a:pPr marL="342900" indent="-342900">
              <a:spcAft>
                <a:spcPts val="1200"/>
              </a:spcAft>
              <a:buFont typeface="Arial" pitchFamily="34" charset="0"/>
              <a:buChar char="•"/>
              <a:defRPr/>
            </a:pPr>
            <a:r>
              <a:rPr lang="en-US" sz="2400" dirty="0" smtClean="0"/>
              <a:t>Clarifies that both forms of particulate matter  (PM2.5 and PM-10) must be measured using EPA test methods.</a:t>
            </a:r>
          </a:p>
          <a:p>
            <a:pPr marL="342900" indent="-342900">
              <a:spcAft>
                <a:spcPts val="1200"/>
              </a:spcAft>
              <a:buFont typeface="Arial" pitchFamily="34" charset="0"/>
              <a:buChar char="•"/>
              <a:defRPr/>
            </a:pPr>
            <a:r>
              <a:rPr lang="en-US" sz="2400" dirty="0" smtClean="0"/>
              <a:t>Clarifies that the particulate matter emission limits in permits issued by the </a:t>
            </a:r>
            <a:r>
              <a:rPr lang="en-US" sz="2400" dirty="0"/>
              <a:t>Department prior to January 1, 2011, </a:t>
            </a:r>
            <a:r>
              <a:rPr lang="en-US" sz="2400" dirty="0" smtClean="0"/>
              <a:t>do </a:t>
            </a:r>
            <a:r>
              <a:rPr lang="en-US" sz="2400" dirty="0"/>
              <a:t>not </a:t>
            </a:r>
            <a:r>
              <a:rPr lang="en-US" sz="2400" dirty="0" smtClean="0"/>
              <a:t>include </a:t>
            </a:r>
            <a:r>
              <a:rPr lang="en-US" sz="2400" dirty="0"/>
              <a:t>condensable PM unless required </a:t>
            </a:r>
            <a:r>
              <a:rPr lang="en-US" sz="2400" dirty="0" smtClean="0"/>
              <a:t>by: </a:t>
            </a:r>
          </a:p>
          <a:p>
            <a:pPr marL="1257300" lvl="2" indent="-342900">
              <a:buFont typeface="Arial" pitchFamily="34" charset="0"/>
              <a:buChar char="•"/>
              <a:defRPr/>
            </a:pPr>
            <a:r>
              <a:rPr lang="en-US" sz="2400" dirty="0"/>
              <a:t>A</a:t>
            </a:r>
            <a:r>
              <a:rPr lang="en-US" sz="2400" dirty="0" smtClean="0"/>
              <a:t> </a:t>
            </a:r>
            <a:r>
              <a:rPr lang="en-US" sz="2400" dirty="0"/>
              <a:t>plan </a:t>
            </a:r>
            <a:r>
              <a:rPr lang="en-US" sz="2400" dirty="0" smtClean="0"/>
              <a:t>approval</a:t>
            </a:r>
            <a:r>
              <a:rPr lang="en-US" sz="2400" dirty="0"/>
              <a:t>;</a:t>
            </a:r>
            <a:r>
              <a:rPr lang="en-US" sz="2400" dirty="0" smtClean="0"/>
              <a:t> </a:t>
            </a:r>
          </a:p>
          <a:p>
            <a:pPr marL="1257300" lvl="2" indent="-342900">
              <a:buFont typeface="Arial" pitchFamily="34" charset="0"/>
              <a:buChar char="•"/>
              <a:defRPr/>
            </a:pPr>
            <a:r>
              <a:rPr lang="en-US" sz="2400" dirty="0" smtClean="0"/>
              <a:t>Operating permit; or</a:t>
            </a:r>
          </a:p>
          <a:p>
            <a:pPr marL="1257300" lvl="2" indent="-342900">
              <a:buFont typeface="Arial" pitchFamily="34" charset="0"/>
              <a:buChar char="•"/>
              <a:defRPr/>
            </a:pPr>
            <a:r>
              <a:rPr lang="en-US" sz="2400" dirty="0"/>
              <a:t>T</a:t>
            </a:r>
            <a:r>
              <a:rPr lang="en-US" sz="2400" dirty="0" smtClean="0"/>
              <a:t>he </a:t>
            </a:r>
            <a:r>
              <a:rPr lang="en-US" sz="2400" dirty="0"/>
              <a:t>State Implementation </a:t>
            </a:r>
            <a:r>
              <a:rPr lang="en-US" sz="2400" dirty="0" smtClean="0"/>
              <a:t>Plan (SIP). </a:t>
            </a:r>
            <a:endParaRPr lang="en-US" sz="24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2662" y="6011344"/>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3075"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5"/>
          <p:cNvSpPr txBox="1">
            <a:spLocks noChangeArrowheads="1"/>
          </p:cNvSpPr>
          <p:nvPr/>
        </p:nvSpPr>
        <p:spPr bwMode="auto">
          <a:xfrm>
            <a:off x="685800" y="45720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000" dirty="0" smtClean="0">
                <a:solidFill>
                  <a:schemeClr val="bg1"/>
                </a:solidFill>
              </a:rPr>
              <a:t>Significant Provisions of Rulemaking</a:t>
            </a:r>
            <a:endParaRPr lang="en-US" sz="4000" dirty="0">
              <a:solidFill>
                <a:schemeClr val="bg1"/>
              </a:solidFill>
            </a:endParaRPr>
          </a:p>
        </p:txBody>
      </p:sp>
      <p:sp>
        <p:nvSpPr>
          <p:cNvPr id="4102" name="Rectangle 1"/>
          <p:cNvSpPr>
            <a:spLocks noChangeArrowheads="1"/>
          </p:cNvSpPr>
          <p:nvPr/>
        </p:nvSpPr>
        <p:spPr bwMode="auto">
          <a:xfrm>
            <a:off x="415925" y="1371600"/>
            <a:ext cx="8305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Char char="•"/>
              <a:defRPr/>
            </a:pPr>
            <a:r>
              <a:rPr lang="en-US" sz="2800" dirty="0" smtClean="0"/>
              <a:t>The final-form Chapter 139 amendments clarify the process for demonstrating compliance with the particulate matter emission requirements.</a:t>
            </a:r>
          </a:p>
          <a:p>
            <a:pPr lvl="1">
              <a:defRPr/>
            </a:pPr>
            <a:r>
              <a:rPr lang="en-US" sz="2800" dirty="0" smtClean="0"/>
              <a:t> </a:t>
            </a:r>
            <a:endParaRPr lang="en-US" sz="2800" dirty="0"/>
          </a:p>
          <a:p>
            <a:pPr marL="342900" indent="-342900">
              <a:buFont typeface="Arial" panose="020B0604020202020204" pitchFamily="34" charset="0"/>
              <a:buChar char="•"/>
              <a:defRPr/>
            </a:pPr>
            <a:r>
              <a:rPr lang="en-US" sz="2800" dirty="0" smtClean="0"/>
              <a:t>Filterable </a:t>
            </a:r>
            <a:r>
              <a:rPr lang="en-US" sz="2800" dirty="0"/>
              <a:t>and condensable PM-10 and PM</a:t>
            </a:r>
            <a:r>
              <a:rPr lang="en-US" sz="2800" baseline="-25000" dirty="0"/>
              <a:t>2.5</a:t>
            </a:r>
            <a:r>
              <a:rPr lang="en-US" sz="2800" dirty="0"/>
              <a:t> emissions must be considered </a:t>
            </a:r>
            <a:r>
              <a:rPr lang="en-US" sz="2800" dirty="0" smtClean="0"/>
              <a:t>when demonstrating compliance with  standards established under the New Source Review or Prevention </a:t>
            </a:r>
            <a:r>
              <a:rPr lang="en-US" sz="2800" dirty="0"/>
              <a:t>of </a:t>
            </a:r>
            <a:r>
              <a:rPr lang="en-US" sz="2800" dirty="0" smtClean="0"/>
              <a:t>Significant Deterioration Programs.</a:t>
            </a:r>
            <a:endParaRPr lang="en-US" sz="28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027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7171"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5"/>
          <p:cNvSpPr txBox="1">
            <a:spLocks noChangeArrowheads="1"/>
          </p:cNvSpPr>
          <p:nvPr/>
        </p:nvSpPr>
        <p:spPr bwMode="auto">
          <a:xfrm>
            <a:off x="914400" y="4572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4000" dirty="0">
                <a:solidFill>
                  <a:schemeClr val="bg1"/>
                </a:solidFill>
              </a:rPr>
              <a:t>EQB Public Comment Schedule</a:t>
            </a:r>
            <a:endParaRPr lang="en-US" dirty="0"/>
          </a:p>
        </p:txBody>
      </p:sp>
      <p:sp>
        <p:nvSpPr>
          <p:cNvPr id="8" name="TextBox 7"/>
          <p:cNvSpPr txBox="1"/>
          <p:nvPr/>
        </p:nvSpPr>
        <p:spPr>
          <a:xfrm>
            <a:off x="762000" y="1447800"/>
            <a:ext cx="7391400" cy="4170372"/>
          </a:xfrm>
          <a:prstGeom prst="rect">
            <a:avLst/>
          </a:prstGeom>
          <a:noFill/>
        </p:spPr>
        <p:txBody>
          <a:bodyPr>
            <a:spAutoFit/>
          </a:bodyPr>
          <a:lstStyle/>
          <a:p>
            <a:pPr marL="342900" indent="-342900" fontAlgn="auto">
              <a:spcBef>
                <a:spcPts val="0"/>
              </a:spcBef>
              <a:spcAft>
                <a:spcPts val="600"/>
              </a:spcAft>
              <a:buFont typeface="Arial" pitchFamily="34" charset="0"/>
              <a:buChar char="•"/>
              <a:defRPr/>
            </a:pPr>
            <a:r>
              <a:rPr lang="en-US" sz="2400" dirty="0">
                <a:latin typeface="+mn-lt"/>
              </a:rPr>
              <a:t>The </a:t>
            </a:r>
            <a:r>
              <a:rPr lang="en-US" sz="2400" dirty="0" smtClean="0">
                <a:latin typeface="+mn-lt"/>
              </a:rPr>
              <a:t>EQB published notice of the proposed rulemaking  in </a:t>
            </a:r>
            <a:r>
              <a:rPr lang="en-US" sz="2400" dirty="0">
                <a:latin typeface="+mn-lt"/>
              </a:rPr>
              <a:t>the Pennsylvania Bulletin on </a:t>
            </a:r>
            <a:r>
              <a:rPr lang="en-US" sz="2400" dirty="0" smtClean="0">
                <a:latin typeface="+mn-lt"/>
              </a:rPr>
              <a:t>July 7, 2012.</a:t>
            </a:r>
            <a:endParaRPr lang="en-US" sz="2400" dirty="0">
              <a:latin typeface="+mn-lt"/>
            </a:endParaRPr>
          </a:p>
          <a:p>
            <a:pPr marL="342900" indent="-342900" fontAlgn="auto">
              <a:spcBef>
                <a:spcPts val="0"/>
              </a:spcBef>
              <a:spcAft>
                <a:spcPts val="600"/>
              </a:spcAft>
              <a:buFont typeface="Arial" pitchFamily="34" charset="0"/>
              <a:buChar char="•"/>
              <a:defRPr/>
            </a:pPr>
            <a:r>
              <a:rPr lang="en-US" sz="2400" dirty="0" smtClean="0">
                <a:latin typeface="+mn-lt"/>
              </a:rPr>
              <a:t>Three </a:t>
            </a:r>
            <a:r>
              <a:rPr lang="en-US" sz="2400" dirty="0">
                <a:latin typeface="+mn-lt"/>
              </a:rPr>
              <a:t>public hearings were </a:t>
            </a:r>
            <a:r>
              <a:rPr lang="en-US" sz="2400" dirty="0" smtClean="0">
                <a:latin typeface="+mn-lt"/>
              </a:rPr>
              <a:t>held by the Board as follow:</a:t>
            </a:r>
          </a:p>
          <a:p>
            <a:pPr marL="800100" lvl="1" indent="-342900" fontAlgn="auto">
              <a:spcBef>
                <a:spcPts val="0"/>
              </a:spcBef>
              <a:spcAft>
                <a:spcPts val="600"/>
              </a:spcAft>
              <a:buFont typeface="Arial" pitchFamily="34" charset="0"/>
              <a:buChar char="•"/>
              <a:defRPr/>
            </a:pPr>
            <a:r>
              <a:rPr lang="en-US" sz="2400" dirty="0" smtClean="0">
                <a:latin typeface="+mn-lt"/>
              </a:rPr>
              <a:t>August  7,  2012</a:t>
            </a:r>
            <a:r>
              <a:rPr lang="en-US" sz="2400" dirty="0">
                <a:latin typeface="+mn-lt"/>
              </a:rPr>
              <a:t>	Pittsburgh</a:t>
            </a:r>
          </a:p>
          <a:p>
            <a:pPr marL="800100" lvl="1" indent="-342900" fontAlgn="auto">
              <a:spcBef>
                <a:spcPts val="0"/>
              </a:spcBef>
              <a:spcAft>
                <a:spcPts val="600"/>
              </a:spcAft>
              <a:buFont typeface="Arial" pitchFamily="34" charset="0"/>
              <a:buChar char="•"/>
              <a:defRPr/>
            </a:pPr>
            <a:r>
              <a:rPr lang="en-US" sz="2400" dirty="0" smtClean="0">
                <a:latin typeface="+mn-lt"/>
              </a:rPr>
              <a:t>August 9, 2012</a:t>
            </a:r>
            <a:r>
              <a:rPr lang="en-US" sz="2400" dirty="0">
                <a:latin typeface="+mn-lt"/>
              </a:rPr>
              <a:t>	</a:t>
            </a:r>
            <a:r>
              <a:rPr lang="en-US" sz="2400" dirty="0" smtClean="0">
                <a:latin typeface="+mn-lt"/>
              </a:rPr>
              <a:t>	Norristown</a:t>
            </a:r>
            <a:endParaRPr lang="en-US" sz="2400" dirty="0">
              <a:latin typeface="+mn-lt"/>
            </a:endParaRPr>
          </a:p>
          <a:p>
            <a:pPr marL="800100" lvl="1" indent="-342900" fontAlgn="auto">
              <a:spcBef>
                <a:spcPts val="0"/>
              </a:spcBef>
              <a:spcAft>
                <a:spcPts val="600"/>
              </a:spcAft>
              <a:buFont typeface="Arial" pitchFamily="34" charset="0"/>
              <a:buChar char="•"/>
              <a:defRPr/>
            </a:pPr>
            <a:r>
              <a:rPr lang="en-US" sz="2400" dirty="0" smtClean="0">
                <a:latin typeface="+mn-lt"/>
              </a:rPr>
              <a:t>August 10. 2012</a:t>
            </a:r>
            <a:r>
              <a:rPr lang="en-US" sz="2400" dirty="0">
                <a:latin typeface="+mn-lt"/>
              </a:rPr>
              <a:t>	Harrisburg</a:t>
            </a:r>
          </a:p>
          <a:p>
            <a:pPr marL="342900" indent="-342900" fontAlgn="auto">
              <a:spcBef>
                <a:spcPts val="0"/>
              </a:spcBef>
              <a:spcAft>
                <a:spcPts val="600"/>
              </a:spcAft>
              <a:buFont typeface="Arial" pitchFamily="34" charset="0"/>
              <a:buChar char="•"/>
              <a:defRPr/>
            </a:pPr>
            <a:r>
              <a:rPr lang="en-US" sz="2400" dirty="0" smtClean="0">
                <a:latin typeface="+mn-lt"/>
              </a:rPr>
              <a:t>During the 66-day public comment period, written </a:t>
            </a:r>
            <a:r>
              <a:rPr lang="en-US" sz="2400" dirty="0">
                <a:latin typeface="+mn-lt"/>
              </a:rPr>
              <a:t>comments were received from </a:t>
            </a:r>
            <a:r>
              <a:rPr lang="en-US" sz="2400" dirty="0" smtClean="0">
                <a:latin typeface="+mn-lt"/>
              </a:rPr>
              <a:t>five commentators including the Independent </a:t>
            </a:r>
            <a:r>
              <a:rPr lang="en-US" sz="2400" dirty="0">
                <a:latin typeface="+mn-lt"/>
              </a:rPr>
              <a:t>Regulatory Review Commission.</a:t>
            </a:r>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06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7171"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5"/>
          <p:cNvSpPr txBox="1">
            <a:spLocks noChangeArrowheads="1"/>
          </p:cNvSpPr>
          <p:nvPr/>
        </p:nvSpPr>
        <p:spPr bwMode="auto">
          <a:xfrm>
            <a:off x="685800" y="4572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000" dirty="0" smtClean="0">
                <a:solidFill>
                  <a:schemeClr val="bg1"/>
                </a:solidFill>
              </a:rPr>
              <a:t>Comment Summary </a:t>
            </a:r>
            <a:endParaRPr lang="en-US" sz="4000" dirty="0">
              <a:solidFill>
                <a:schemeClr val="bg1"/>
              </a:solidFill>
            </a:endParaRPr>
          </a:p>
        </p:txBody>
      </p:sp>
      <p:sp>
        <p:nvSpPr>
          <p:cNvPr id="4102" name="Rectangle 1"/>
          <p:cNvSpPr>
            <a:spLocks noChangeArrowheads="1"/>
          </p:cNvSpPr>
          <p:nvPr/>
        </p:nvSpPr>
        <p:spPr bwMode="auto">
          <a:xfrm>
            <a:off x="599281" y="1105521"/>
            <a:ext cx="7945438"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endParaRPr lang="en-US" sz="2400" dirty="0" smtClean="0"/>
          </a:p>
          <a:p>
            <a:pPr marL="342900" lvl="0" indent="-342900">
              <a:spcAft>
                <a:spcPts val="1200"/>
              </a:spcAft>
              <a:buFont typeface="Arial" panose="020B0604020202020204" pitchFamily="34" charset="0"/>
              <a:buChar char="•"/>
            </a:pPr>
            <a:r>
              <a:rPr lang="en-US" sz="3200" dirty="0" smtClean="0"/>
              <a:t>The DEP </a:t>
            </a:r>
            <a:r>
              <a:rPr lang="en-US" sz="3200" dirty="0"/>
              <a:t>received comments requesting clarification of the </a:t>
            </a:r>
            <a:r>
              <a:rPr lang="en-US" sz="3200" dirty="0" smtClean="0"/>
              <a:t>proposed rulemaking.  </a:t>
            </a:r>
            <a:endParaRPr lang="en-US" sz="3200" dirty="0"/>
          </a:p>
          <a:p>
            <a:pPr marL="342900" lvl="0" indent="-342900">
              <a:spcAft>
                <a:spcPts val="1200"/>
              </a:spcAft>
              <a:buFont typeface="Arial" panose="020B0604020202020204" pitchFamily="34" charset="0"/>
              <a:buChar char="•"/>
            </a:pPr>
            <a:r>
              <a:rPr lang="en-US" sz="3200" dirty="0" smtClean="0"/>
              <a:t>There </a:t>
            </a:r>
            <a:r>
              <a:rPr lang="en-US" sz="3200" dirty="0"/>
              <a:t>was no direct opposition to the proposed rulemaking</a:t>
            </a:r>
            <a:r>
              <a:rPr lang="en-US" sz="3200" dirty="0" smtClean="0"/>
              <a:t>.</a:t>
            </a:r>
          </a:p>
          <a:p>
            <a:pPr marL="342900" indent="-342900">
              <a:spcAft>
                <a:spcPts val="1200"/>
              </a:spcAft>
              <a:buFont typeface="Arial" panose="020B0604020202020204" pitchFamily="34" charset="0"/>
              <a:buChar char="•"/>
            </a:pPr>
            <a:r>
              <a:rPr lang="en-US" sz="3200" dirty="0" smtClean="0"/>
              <a:t>The </a:t>
            </a:r>
            <a:r>
              <a:rPr lang="en-US" sz="3200" dirty="0"/>
              <a:t>final rulemaking </a:t>
            </a:r>
            <a:r>
              <a:rPr lang="en-US" sz="3200" dirty="0" smtClean="0"/>
              <a:t>was revised</a:t>
            </a:r>
            <a:r>
              <a:rPr lang="en-US" sz="3200" dirty="0"/>
              <a:t>, as appropriate,  to address comments received during the public participation process</a:t>
            </a:r>
            <a:r>
              <a:rPr lang="en-US" sz="3200" dirty="0" smtClean="0"/>
              <a:t>.</a:t>
            </a:r>
            <a:endParaRPr lang="en-US" sz="32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01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17411"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p:cNvSpPr txBox="1">
            <a:spLocks noChangeArrowheads="1"/>
          </p:cNvSpPr>
          <p:nvPr/>
        </p:nvSpPr>
        <p:spPr bwMode="auto">
          <a:xfrm>
            <a:off x="609600" y="4572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000" dirty="0" smtClean="0">
                <a:solidFill>
                  <a:schemeClr val="bg1"/>
                </a:solidFill>
              </a:rPr>
              <a:t>Advisory Committee Action</a:t>
            </a:r>
            <a:endParaRPr lang="en-US" sz="4000" dirty="0">
              <a:solidFill>
                <a:schemeClr val="bg1"/>
              </a:solidFill>
            </a:endParaRPr>
          </a:p>
        </p:txBody>
      </p:sp>
      <p:sp>
        <p:nvSpPr>
          <p:cNvPr id="2" name="Rectangle 1"/>
          <p:cNvSpPr/>
          <p:nvPr/>
        </p:nvSpPr>
        <p:spPr>
          <a:xfrm>
            <a:off x="457200" y="1291689"/>
            <a:ext cx="8229600" cy="5139869"/>
          </a:xfrm>
          <a:prstGeom prst="rect">
            <a:avLst/>
          </a:prstGeom>
        </p:spPr>
        <p:txBody>
          <a:bodyPr wrap="square">
            <a:spAutoFit/>
          </a:bodyPr>
          <a:lstStyle/>
          <a:p>
            <a:pPr marL="457200" indent="-457200">
              <a:spcAft>
                <a:spcPts val="1200"/>
              </a:spcAft>
              <a:buFont typeface="Arial" panose="020B0604020202020204" pitchFamily="34" charset="0"/>
              <a:buChar char="•"/>
            </a:pPr>
            <a:r>
              <a:rPr lang="en-US" sz="2800" dirty="0" smtClean="0"/>
              <a:t>On February 14, 2013, the Air </a:t>
            </a:r>
            <a:r>
              <a:rPr lang="en-US" sz="2800" dirty="0"/>
              <a:t>Quality Technical Advisory Committee (AQTAC</a:t>
            </a:r>
            <a:r>
              <a:rPr lang="en-US" sz="2800" dirty="0" smtClean="0"/>
              <a:t>) concurred with the Department’s recommendation to forward the final rulemaking to the EQB.</a:t>
            </a:r>
            <a:endParaRPr lang="en-US" sz="2600" dirty="0"/>
          </a:p>
          <a:p>
            <a:pPr marL="457200" indent="-457200">
              <a:spcAft>
                <a:spcPts val="1200"/>
              </a:spcAft>
              <a:buFont typeface="Arial" panose="020B0604020202020204" pitchFamily="34" charset="0"/>
              <a:buChar char="•"/>
            </a:pPr>
            <a:r>
              <a:rPr lang="en-US" sz="2800" dirty="0" smtClean="0"/>
              <a:t>On February 19, 2013, the Citizens </a:t>
            </a:r>
            <a:r>
              <a:rPr lang="en-US" sz="2800" dirty="0"/>
              <a:t>Advisory Council </a:t>
            </a:r>
            <a:r>
              <a:rPr lang="en-US" sz="2800" dirty="0" smtClean="0"/>
              <a:t>concurred with the Department’s recommendation to forward the final amendments to the Board for consideration.</a:t>
            </a:r>
            <a:endParaRPr lang="en-US" sz="2800" dirty="0"/>
          </a:p>
          <a:p>
            <a:pPr marL="457200" indent="-457200">
              <a:spcAft>
                <a:spcPts val="1200"/>
              </a:spcAft>
              <a:buFont typeface="Arial" panose="020B0604020202020204" pitchFamily="34" charset="0"/>
              <a:buChar char="•"/>
            </a:pPr>
            <a:r>
              <a:rPr lang="en-US" sz="2800" dirty="0" smtClean="0"/>
              <a:t>The proposed rulemaking was discussed with the Small Business Compliance Advisory Committee on July 25, 2012.</a:t>
            </a:r>
            <a:endParaRPr lang="en-US" sz="28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9962" y="6019800"/>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734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6327</TotalTime>
  <Words>1365</Words>
  <Application>Microsoft Office PowerPoint</Application>
  <PresentationFormat>On-screen Show (4:3)</PresentationFormat>
  <Paragraphs>123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Final Rulemaking: 25 Pa. Code Chapters 121 and 139  Measurement and Reporting of Condensable Particulate Matter Emissions   Environmental Quality Board Meeting November 19, 2013</vt:lpstr>
      <vt:lpstr>Headings :  White Text 40 pt. Calibri</vt:lpstr>
      <vt:lpstr>Headings :  White Text 40 pt. Calibri</vt:lpstr>
      <vt:lpstr>Headings :  White Text 40 pt. Calibri</vt:lpstr>
      <vt:lpstr>Headings :  White Text 40 pt. Calibri</vt:lpstr>
      <vt:lpstr>Headings :  White Text 40 pt. Calibri</vt:lpstr>
      <vt:lpstr>Headings :  White Text 40 pt. Calibri</vt:lpstr>
      <vt:lpstr>Headings :  White Text 40 pt. Calibri</vt:lpstr>
      <vt:lpstr>Headings :  White Text 40 pt. Calibri</vt:lpstr>
      <vt:lpstr>Headings :  White Text 40 pt. Calibri</vt:lpstr>
      <vt:lpstr>PowerPoint Presentation</vt:lpstr>
    </vt:vector>
  </TitlesOfParts>
  <Company>Commonwealth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Bold Black 44 pt Calibri Font</dc:title>
  <dc:creator>Shulman, Arleen</dc:creator>
  <cp:lastModifiedBy>Build</cp:lastModifiedBy>
  <cp:revision>354</cp:revision>
  <cp:lastPrinted>2013-11-15T13:53:52Z</cp:lastPrinted>
  <dcterms:created xsi:type="dcterms:W3CDTF">2012-05-11T12:46:01Z</dcterms:created>
  <dcterms:modified xsi:type="dcterms:W3CDTF">2013-11-18T16:41:39Z</dcterms:modified>
</cp:coreProperties>
</file>