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28"/>
  </p:notesMasterIdLst>
  <p:handoutMasterIdLst>
    <p:handoutMasterId r:id="rId129"/>
  </p:handoutMasterIdLst>
  <p:sldIdLst>
    <p:sldId id="459" r:id="rId2"/>
    <p:sldId id="462" r:id="rId3"/>
    <p:sldId id="463" r:id="rId4"/>
    <p:sldId id="464" r:id="rId5"/>
    <p:sldId id="465" r:id="rId6"/>
    <p:sldId id="466" r:id="rId7"/>
    <p:sldId id="467" r:id="rId8"/>
    <p:sldId id="468" r:id="rId9"/>
    <p:sldId id="469" r:id="rId10"/>
    <p:sldId id="470" r:id="rId11"/>
    <p:sldId id="471" r:id="rId12"/>
    <p:sldId id="472" r:id="rId13"/>
    <p:sldId id="461" r:id="rId14"/>
    <p:sldId id="473" r:id="rId15"/>
    <p:sldId id="474" r:id="rId16"/>
    <p:sldId id="476" r:id="rId17"/>
    <p:sldId id="475" r:id="rId18"/>
    <p:sldId id="478" r:id="rId19"/>
    <p:sldId id="479" r:id="rId20"/>
    <p:sldId id="480" r:id="rId21"/>
    <p:sldId id="481" r:id="rId22"/>
    <p:sldId id="482" r:id="rId23"/>
    <p:sldId id="483" r:id="rId24"/>
    <p:sldId id="484" r:id="rId25"/>
    <p:sldId id="405" r:id="rId26"/>
    <p:sldId id="485" r:id="rId27"/>
    <p:sldId id="486" r:id="rId28"/>
    <p:sldId id="406" r:id="rId29"/>
    <p:sldId id="487" r:id="rId30"/>
    <p:sldId id="488" r:id="rId31"/>
    <p:sldId id="491" r:id="rId32"/>
    <p:sldId id="493" r:id="rId33"/>
    <p:sldId id="492" r:id="rId34"/>
    <p:sldId id="495" r:id="rId35"/>
    <p:sldId id="494" r:id="rId36"/>
    <p:sldId id="496" r:id="rId37"/>
    <p:sldId id="497" r:id="rId38"/>
    <p:sldId id="498" r:id="rId39"/>
    <p:sldId id="499" r:id="rId40"/>
    <p:sldId id="407" r:id="rId41"/>
    <p:sldId id="505" r:id="rId42"/>
    <p:sldId id="506" r:id="rId43"/>
    <p:sldId id="504" r:id="rId44"/>
    <p:sldId id="500" r:id="rId45"/>
    <p:sldId id="508" r:id="rId46"/>
    <p:sldId id="507" r:id="rId47"/>
    <p:sldId id="509" r:id="rId48"/>
    <p:sldId id="510" r:id="rId49"/>
    <p:sldId id="511" r:id="rId50"/>
    <p:sldId id="512" r:id="rId51"/>
    <p:sldId id="513" r:id="rId52"/>
    <p:sldId id="514" r:id="rId53"/>
    <p:sldId id="515" r:id="rId54"/>
    <p:sldId id="516" r:id="rId55"/>
    <p:sldId id="518" r:id="rId56"/>
    <p:sldId id="524" r:id="rId57"/>
    <p:sldId id="519" r:id="rId58"/>
    <p:sldId id="521" r:id="rId59"/>
    <p:sldId id="517" r:id="rId60"/>
    <p:sldId id="413" r:id="rId61"/>
    <p:sldId id="522" r:id="rId62"/>
    <p:sldId id="523" r:id="rId63"/>
    <p:sldId id="525" r:id="rId64"/>
    <p:sldId id="526" r:id="rId65"/>
    <p:sldId id="527" r:id="rId66"/>
    <p:sldId id="528" r:id="rId67"/>
    <p:sldId id="529" r:id="rId68"/>
    <p:sldId id="530" r:id="rId69"/>
    <p:sldId id="531" r:id="rId70"/>
    <p:sldId id="490" r:id="rId71"/>
    <p:sldId id="535" r:id="rId72"/>
    <p:sldId id="532" r:id="rId73"/>
    <p:sldId id="533" r:id="rId74"/>
    <p:sldId id="534" r:id="rId75"/>
    <p:sldId id="536" r:id="rId76"/>
    <p:sldId id="537" r:id="rId77"/>
    <p:sldId id="538" r:id="rId78"/>
    <p:sldId id="539" r:id="rId79"/>
    <p:sldId id="540" r:id="rId80"/>
    <p:sldId id="409" r:id="rId81"/>
    <p:sldId id="541" r:id="rId82"/>
    <p:sldId id="542" r:id="rId83"/>
    <p:sldId id="346" r:id="rId84"/>
    <p:sldId id="347" r:id="rId85"/>
    <p:sldId id="348" r:id="rId86"/>
    <p:sldId id="350" r:id="rId87"/>
    <p:sldId id="351" r:id="rId88"/>
    <p:sldId id="354" r:id="rId89"/>
    <p:sldId id="353" r:id="rId90"/>
    <p:sldId id="355" r:id="rId91"/>
    <p:sldId id="358" r:id="rId92"/>
    <p:sldId id="410" r:id="rId93"/>
    <p:sldId id="389" r:id="rId94"/>
    <p:sldId id="393" r:id="rId95"/>
    <p:sldId id="394" r:id="rId96"/>
    <p:sldId id="395" r:id="rId97"/>
    <p:sldId id="397" r:id="rId98"/>
    <p:sldId id="398" r:id="rId99"/>
    <p:sldId id="399" r:id="rId100"/>
    <p:sldId id="400" r:id="rId101"/>
    <p:sldId id="402" r:id="rId102"/>
    <p:sldId id="367" r:id="rId103"/>
    <p:sldId id="368" r:id="rId104"/>
    <p:sldId id="453" r:id="rId105"/>
    <p:sldId id="454" r:id="rId106"/>
    <p:sldId id="455" r:id="rId107"/>
    <p:sldId id="456" r:id="rId108"/>
    <p:sldId id="457" r:id="rId109"/>
    <p:sldId id="411" r:id="rId110"/>
    <p:sldId id="363" r:id="rId111"/>
    <p:sldId id="364" r:id="rId112"/>
    <p:sldId id="365" r:id="rId113"/>
    <p:sldId id="388" r:id="rId114"/>
    <p:sldId id="275" r:id="rId115"/>
    <p:sldId id="276" r:id="rId116"/>
    <p:sldId id="277" r:id="rId117"/>
    <p:sldId id="278" r:id="rId118"/>
    <p:sldId id="279" r:id="rId119"/>
    <p:sldId id="280" r:id="rId120"/>
    <p:sldId id="284" r:id="rId121"/>
    <p:sldId id="281" r:id="rId122"/>
    <p:sldId id="282" r:id="rId123"/>
    <p:sldId id="283" r:id="rId124"/>
    <p:sldId id="415" r:id="rId125"/>
    <p:sldId id="416" r:id="rId126"/>
    <p:sldId id="460" r:id="rId12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ild"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523"/>
    <a:srgbClr val="CCECFF"/>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996" autoAdjust="0"/>
    <p:restoredTop sz="85147" autoAdjust="0"/>
  </p:normalViewPr>
  <p:slideViewPr>
    <p:cSldViewPr>
      <p:cViewPr varScale="1">
        <p:scale>
          <a:sx n="78" d="100"/>
          <a:sy n="78" d="100"/>
        </p:scale>
        <p:origin x="-1110" y="-90"/>
      </p:cViewPr>
      <p:guideLst>
        <p:guide orient="horz" pos="2160"/>
        <p:guide pos="2880"/>
      </p:guideLst>
    </p:cSldViewPr>
  </p:slideViewPr>
  <p:outlineViewPr>
    <p:cViewPr>
      <p:scale>
        <a:sx n="33" d="100"/>
        <a:sy n="33" d="100"/>
      </p:scale>
      <p:origin x="0" y="8700"/>
    </p:cViewPr>
  </p:outlineViewPr>
  <p:notesTextViewPr>
    <p:cViewPr>
      <p:scale>
        <a:sx n="100" d="100"/>
        <a:sy n="100" d="100"/>
      </p:scale>
      <p:origin x="0" y="0"/>
    </p:cViewPr>
  </p:notesTextViewPr>
  <p:sorterViewPr>
    <p:cViewPr>
      <p:scale>
        <a:sx n="100" d="100"/>
        <a:sy n="100" d="100"/>
      </p:scale>
      <p:origin x="0" y="29688"/>
    </p:cViewPr>
  </p:sorterViewPr>
  <p:notesViewPr>
    <p:cSldViewPr>
      <p:cViewPr varScale="1">
        <p:scale>
          <a:sx n="91" d="100"/>
          <a:sy n="91" d="100"/>
        </p:scale>
        <p:origin x="-1686"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81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227" cy="3508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575" y="0"/>
            <a:ext cx="4028227" cy="3508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60AD47-7138-4946-A70D-421A2E18DC8A}" type="datetimeFigureOut">
              <a:rPr lang="en-US"/>
              <a:pPr>
                <a:defRPr/>
              </a:pPr>
              <a:t>12/10/2015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29960" y="3330576"/>
            <a:ext cx="7436481" cy="31543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8227" cy="3508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575" y="6657975"/>
            <a:ext cx="4028227" cy="3508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FF2E29-9D20-4A79-9668-6ECF241EC14B}" type="slidenum">
              <a:rPr lang="en-US"/>
              <a:pPr>
                <a:defRPr/>
              </a:pPr>
              <a:t>‹#›</a:t>
            </a:fld>
            <a:endParaRPr lang="en-US"/>
          </a:p>
        </p:txBody>
      </p:sp>
    </p:spTree>
    <p:extLst>
      <p:ext uri="{BB962C8B-B14F-4D97-AF65-F5344CB8AC3E}">
        <p14:creationId xmlns:p14="http://schemas.microsoft.com/office/powerpoint/2010/main" val="2454976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“These key lessons, if followed, will prevent future injuries. Educators should substitute or minimize the use of flammable chemicals and perform an effective hazard review prior to conducting an educational demonstration. Safety must be the absolute priority and educators should demonstrate chemical safety concepts as well as the science topic.” </a:t>
            </a:r>
          </a:p>
          <a:p>
            <a:r>
              <a:rPr lang="en-US" sz="1200" i="1" dirty="0" smtClean="0"/>
              <a:t> </a:t>
            </a:r>
          </a:p>
          <a:p>
            <a:pPr algn="ctr"/>
            <a:r>
              <a:rPr lang="en-US" sz="1050" i="1" dirty="0" smtClean="0"/>
              <a:t>Statement by </a:t>
            </a:r>
            <a:r>
              <a:rPr lang="en-US" sz="1050" dirty="0" smtClean="0"/>
              <a:t>CSB Chairperson Rafael Moure-</a:t>
            </a:r>
            <a:r>
              <a:rPr lang="en-US" sz="1050" dirty="0" err="1" smtClean="0"/>
              <a:t>Erason</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14</a:t>
            </a:fld>
            <a:endParaRPr lang="en-US"/>
          </a:p>
        </p:txBody>
      </p:sp>
    </p:spTree>
    <p:extLst>
      <p:ext uri="{BB962C8B-B14F-4D97-AF65-F5344CB8AC3E}">
        <p14:creationId xmlns:p14="http://schemas.microsoft.com/office/powerpoint/2010/main" val="124274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toxicity depends greatly on phase (e.g., gas, liquid, or solid) of substance, route of entry, duration of exposure and the quantity which is absorbed into the body.  A substance can have acute or chronic health effects.</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19</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toxicity depends greatly on phase (e.g., gas, liquid, or solid) of substance, route of entry, duration of exposure and the quantity which is absorbed into the body.  A substance can have acute or chronic health effects.</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20</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21</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22</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fontAlgn="auto">
              <a:spcBef>
                <a:spcPts val="0"/>
              </a:spcBef>
              <a:spcAft>
                <a:spcPts val="0"/>
              </a:spcAft>
              <a:defRPr/>
            </a:pPr>
            <a:r>
              <a:rPr lang="en-US" sz="1200" b="1" dirty="0" smtClean="0">
                <a:latin typeface="+mn-lt"/>
              </a:rPr>
              <a:t>The Principal’s Role and Responsibilities</a:t>
            </a:r>
          </a:p>
          <a:p>
            <a:pPr marL="914400" indent="-457200" fontAlgn="auto">
              <a:spcBef>
                <a:spcPts val="0"/>
              </a:spcBef>
              <a:spcAft>
                <a:spcPts val="600"/>
              </a:spcAft>
              <a:buFont typeface="Arial" pitchFamily="34" charset="0"/>
              <a:buChar char="•"/>
              <a:defRPr/>
            </a:pPr>
            <a:r>
              <a:rPr lang="en-US" sz="1200" dirty="0" smtClean="0">
                <a:latin typeface="+mn-lt"/>
              </a:rPr>
              <a:t>Recognize the need for establishing safety and health instruction as a fundamental part of the science curriculum. </a:t>
            </a:r>
          </a:p>
          <a:p>
            <a:pPr marL="914400" indent="-457200" fontAlgn="auto">
              <a:spcBef>
                <a:spcPts val="0"/>
              </a:spcBef>
              <a:spcAft>
                <a:spcPts val="600"/>
              </a:spcAft>
              <a:buFont typeface="Arial" pitchFamily="34" charset="0"/>
              <a:buChar char="•"/>
              <a:defRPr/>
            </a:pPr>
            <a:r>
              <a:rPr lang="en-US" sz="1200" dirty="0" smtClean="0">
                <a:latin typeface="+mn-lt"/>
              </a:rPr>
              <a:t>Initiate development of a laboratory safety program and provide the support necessary for implementation.  </a:t>
            </a:r>
          </a:p>
          <a:p>
            <a:pPr marL="914400" indent="-457200" fontAlgn="auto">
              <a:spcBef>
                <a:spcPts val="0"/>
              </a:spcBef>
              <a:spcAft>
                <a:spcPts val="600"/>
              </a:spcAft>
              <a:buFont typeface="Arial" pitchFamily="34" charset="0"/>
              <a:buChar char="•"/>
              <a:defRPr/>
            </a:pPr>
            <a:r>
              <a:rPr lang="en-US" sz="1200" dirty="0" smtClean="0">
                <a:latin typeface="+mn-lt"/>
              </a:rPr>
              <a:t>Hold the teachers accountable for operating their classrooms and labs in a safe manner.</a:t>
            </a:r>
          </a:p>
          <a:p>
            <a:pPr marL="914400" indent="-457200" fontAlgn="auto">
              <a:spcBef>
                <a:spcPts val="0"/>
              </a:spcBef>
              <a:spcAft>
                <a:spcPts val="600"/>
              </a:spcAft>
              <a:buFont typeface="Arial" pitchFamily="34" charset="0"/>
              <a:buChar char="•"/>
              <a:defRPr/>
            </a:pPr>
            <a:r>
              <a:rPr lang="en-US" sz="1200" dirty="0" smtClean="0">
                <a:latin typeface="+mn-lt"/>
              </a:rPr>
              <a:t>Ensure school wide compliance with  applicable federal, state and local regulations with regard to safety such as the Occupational Safety and Health Act of 1970 and the Pennsylvania Worker and Community Right to Know Act (34 PA Code Chapters 301-323) .</a:t>
            </a:r>
            <a:endParaRPr lang="en-US" b="1" cap="all" dirty="0" smtClean="0">
              <a:latin typeface="+mn-lt"/>
            </a:endParaRPr>
          </a:p>
          <a:p>
            <a:pPr fontAlgn="auto">
              <a:spcBef>
                <a:spcPts val="0"/>
              </a:spcBef>
              <a:spcAft>
                <a:spcPts val="0"/>
              </a:spcAft>
              <a:defRPr/>
            </a:pPr>
            <a:r>
              <a:rPr lang="en-US" sz="1200" b="1" dirty="0" smtClean="0">
                <a:latin typeface="+mn-lt"/>
              </a:rPr>
              <a:t>The Teacher’s Role and Responsibilities</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Provide a safe and healthful learning environment for the students through implementation of the school’s safety plan. </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Instruct the students in the basic safety practices required in the school laboratories. </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Impress the need for caution and preparation before working with chemicals in school laboratories.</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Instruct the students regarding the hazards that are associated with the chemicals being used. </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Provide safety information and training to the students for each stage of the experiment.</a:t>
            </a:r>
          </a:p>
          <a:p>
            <a:pPr fontAlgn="auto">
              <a:spcBef>
                <a:spcPts val="0"/>
              </a:spcBef>
              <a:spcAft>
                <a:spcPts val="0"/>
              </a:spcAft>
              <a:defRPr/>
            </a:pPr>
            <a:r>
              <a:rPr lang="en-US" sz="1200" b="1" dirty="0" smtClean="0">
                <a:latin typeface="+mn-lt"/>
              </a:rPr>
              <a:t>The Student’s Role and Responsibilities</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Respect  the principal, teachers, and operations staff in their efforts to provide a safe and healthful learning environment.</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Learn the basic safety practices required in the school laboratories. </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Follow teacher instruction and exercise the proper caution when working with chemicals in school laboratories.</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Heed the hazard warnings associated with any chemicals being utilized.</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Pay close attention to the safety information and training provided for each stage of the experiment.</a:t>
            </a:r>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27</a:t>
            </a:fld>
            <a:endParaRPr lang="en-US"/>
          </a:p>
        </p:txBody>
      </p:sp>
    </p:spTree>
    <p:extLst>
      <p:ext uri="{BB962C8B-B14F-4D97-AF65-F5344CB8AC3E}">
        <p14:creationId xmlns:p14="http://schemas.microsoft.com/office/powerpoint/2010/main" val="3752520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 </a:t>
            </a:r>
            <a:r>
              <a:rPr lang="en-US" b="1" dirty="0" smtClean="0"/>
              <a:t>Standard Operating Procedure (SOP)</a:t>
            </a:r>
          </a:p>
          <a:p>
            <a:r>
              <a:rPr lang="en-US" dirty="0" smtClean="0"/>
              <a:t>is a document consisting of step-by-step information  on how to  safely execute a task involving handling, use, storage or disposal of a chemical.</a:t>
            </a:r>
          </a:p>
          <a:p>
            <a:endParaRPr lang="en-US" dirty="0" smtClean="0"/>
          </a:p>
          <a:p>
            <a:r>
              <a:rPr lang="en-US" dirty="0" smtClean="0"/>
              <a:t>2. </a:t>
            </a:r>
            <a:r>
              <a:rPr lang="en-US" b="1" dirty="0" smtClean="0"/>
              <a:t>Controls Measures</a:t>
            </a:r>
          </a:p>
          <a:p>
            <a:r>
              <a:rPr lang="en-US" dirty="0" smtClean="0"/>
              <a:t>Any system, procedure, process, device or other means of eliminating, preventing, reducing or mitigating the risk of exposure to hazards. Controls include physical equipment, process control systems, management processes, operating or maintenance procedures, the emergency plan. </a:t>
            </a:r>
          </a:p>
          <a:p>
            <a:endParaRPr lang="en-US" dirty="0" smtClean="0"/>
          </a:p>
          <a:p>
            <a:r>
              <a:rPr lang="en-US" dirty="0" smtClean="0"/>
              <a:t>Control measures include actions that can be taken to reduce the potential of exposure to the hazard, or the control measure could be to remove the hazard or to reduce the likelihood of the risk of the exposure to that hazard being realized.</a:t>
            </a:r>
          </a:p>
          <a:p>
            <a:endParaRPr lang="en-US" dirty="0" smtClean="0"/>
          </a:p>
          <a:p>
            <a:r>
              <a:rPr lang="en-US" dirty="0" smtClean="0"/>
              <a:t>The selection of control measures may include elimination of highly hazardous substances, substitution of safer alternatives, isolation, engineering controls, administrative controls and personal protective equipment.</a:t>
            </a:r>
          </a:p>
          <a:p>
            <a:endParaRPr lang="en-US" dirty="0" smtClean="0"/>
          </a:p>
          <a:p>
            <a:pPr marL="228600" indent="-228600">
              <a:buAutoNum type="arabicPeriod" startAt="3"/>
            </a:pPr>
            <a:r>
              <a:rPr lang="en-US" b="1" dirty="0" smtClean="0"/>
              <a:t>Safety</a:t>
            </a:r>
            <a:r>
              <a:rPr lang="en-US" b="1" baseline="0" dirty="0" smtClean="0"/>
              <a:t> Equipment</a:t>
            </a:r>
          </a:p>
          <a:p>
            <a:pPr marL="0" indent="0">
              <a:buNone/>
            </a:pPr>
            <a:r>
              <a:rPr lang="en-US" dirty="0" smtClean="0"/>
              <a:t>A detailed plan, checklist, or inspection process to ensure laboratory chemical hoods and other protective equipment are installed and functioning properly.</a:t>
            </a:r>
          </a:p>
          <a:p>
            <a:pPr marL="0" indent="0">
              <a:buNone/>
            </a:pPr>
            <a:endParaRPr lang="en-US" dirty="0" smtClean="0"/>
          </a:p>
          <a:p>
            <a:pPr marL="228600" indent="-228600">
              <a:buAutoNum type="arabicPeriod" startAt="4"/>
            </a:pPr>
            <a:r>
              <a:rPr lang="en-US" b="1" dirty="0" smtClean="0"/>
              <a:t>Chemical Hazard Information</a:t>
            </a:r>
          </a:p>
          <a:p>
            <a:pPr marL="0" indent="0">
              <a:buNone/>
            </a:pPr>
            <a:r>
              <a:rPr lang="en-US" dirty="0" smtClean="0"/>
              <a:t>Information for persons working with hazardous substances specifying the hazards of the chemicals in the work area, the location of the CMP, signs and symptoms associated with hazardous chemical exposures, the permissible or recommended exposure limits of the chemicals, and the location and availability of information on the hazards, safe handling, storage, and disposal of hazardous chemicals (not limited to Safety Data Sheets [SDSs]).</a:t>
            </a:r>
          </a:p>
          <a:p>
            <a:pPr marL="0" indent="0">
              <a:buNone/>
            </a:pPr>
            <a:endParaRPr lang="en-US" dirty="0" smtClean="0"/>
          </a:p>
          <a:p>
            <a:pPr marL="0" indent="0">
              <a:buNone/>
            </a:pPr>
            <a:r>
              <a:rPr lang="en-US" b="1" dirty="0" smtClean="0"/>
              <a:t>5.  Training Requirements</a:t>
            </a:r>
          </a:p>
          <a:p>
            <a:pPr marL="0" indent="0">
              <a:buNone/>
            </a:pPr>
            <a:r>
              <a:rPr lang="en-US" dirty="0" smtClean="0"/>
              <a:t>SOPs should be written, detailed activities that are relevant to the safety and health considerations of each activity as they involve the use of hazardous chemicals. </a:t>
            </a:r>
          </a:p>
          <a:p>
            <a:pPr marL="0" indent="0">
              <a:buNone/>
            </a:pPr>
            <a:endParaRPr lang="en-US" dirty="0" smtClean="0"/>
          </a:p>
          <a:p>
            <a:pPr marL="0" indent="0">
              <a:buNone/>
            </a:pPr>
            <a:r>
              <a:rPr lang="en-US" b="1" dirty="0" smtClean="0"/>
              <a:t>6.  Approval Mechanism for Lab Procedures</a:t>
            </a:r>
          </a:p>
          <a:p>
            <a:pPr marL="0" indent="0">
              <a:buNone/>
            </a:pPr>
            <a:r>
              <a:rPr lang="en-US" dirty="0" smtClean="0"/>
              <a:t>The circumstances under which a particular laboratory operation or procedure requires prior approval from the appropriate administrator.</a:t>
            </a:r>
          </a:p>
          <a:p>
            <a:pPr marL="0" indent="0">
              <a:buNone/>
            </a:pPr>
            <a:endParaRPr lang="en-US" dirty="0" smtClean="0"/>
          </a:p>
          <a:p>
            <a:pPr marL="0" indent="0">
              <a:buNone/>
            </a:pPr>
            <a:r>
              <a:rPr lang="en-US" b="1" dirty="0" smtClean="0"/>
              <a:t>7.  Medical Records Protocols</a:t>
            </a:r>
          </a:p>
          <a:p>
            <a:pPr marL="0" indent="0">
              <a:buNone/>
            </a:pPr>
            <a:r>
              <a:rPr lang="en-US" dirty="0" smtClean="0"/>
              <a:t>The plan shall detail requirements for medical consultation and medical examinations.  At a minimum, medical reviews shall occur whenever (1) a person develops signs or symptoms associated with a hazardous chemical, (2) exposure monitoring reveals an exposure level routinely above the action level, and/or (3) an event takes place in the work area, such as a spill, leak, explosion, or any other occurrence resulting in the likelihood of a hazardous exposure.</a:t>
            </a:r>
          </a:p>
          <a:p>
            <a:pPr marL="0" indent="0">
              <a:buNone/>
            </a:pPr>
            <a:endParaRPr lang="en-US" dirty="0" smtClean="0"/>
          </a:p>
          <a:p>
            <a:pPr marL="0" indent="0">
              <a:buNone/>
            </a:pPr>
            <a:r>
              <a:rPr lang="en-US" b="1" dirty="0" smtClean="0"/>
              <a:t>8.  Responsible Parties</a:t>
            </a:r>
          </a:p>
          <a:p>
            <a:pPr marL="0" indent="0">
              <a:buNone/>
            </a:pPr>
            <a:r>
              <a:rPr lang="en-US" dirty="0" smtClean="0"/>
              <a:t>The plan shall designate the personnel responsible for the implementation of the CHP, including the assignment of a Chemical Coordinator.</a:t>
            </a:r>
          </a:p>
          <a:p>
            <a:pPr marL="0" indent="0">
              <a:buNone/>
            </a:pPr>
            <a:endParaRPr lang="en-US" dirty="0" smtClean="0"/>
          </a:p>
          <a:p>
            <a:pPr marL="0" indent="0">
              <a:buNone/>
            </a:pPr>
            <a:r>
              <a:rPr lang="en-US" b="1" dirty="0" smtClean="0"/>
              <a:t>9.  Special Requirements</a:t>
            </a:r>
          </a:p>
          <a:p>
            <a:pPr marL="0" indent="0">
              <a:buNone/>
            </a:pPr>
            <a:r>
              <a:rPr lang="en-US" dirty="0" smtClean="0"/>
              <a:t>Special requirements shall be included for additional protection when working with particularly hazardous substances, including “select carcinogens,” reproductive toxins, and substances with a high degree of acute toxicity.</a:t>
            </a:r>
          </a:p>
          <a:p>
            <a:pPr marL="0" indent="0">
              <a:buNone/>
            </a:pPr>
            <a:endParaRPr lang="en-US" dirty="0" smtClean="0"/>
          </a:p>
          <a:p>
            <a:pPr marL="0" indent="0">
              <a:buNone/>
            </a:pPr>
            <a:r>
              <a:rPr lang="en-US" b="1" dirty="0" smtClean="0"/>
              <a:t>10. Evaluation of Plan</a:t>
            </a:r>
          </a:p>
          <a:p>
            <a:pPr marL="0" indent="0">
              <a:buNone/>
            </a:pPr>
            <a:r>
              <a:rPr lang="en-US" dirty="0" smtClean="0"/>
              <a:t>The plan must have provisions for an</a:t>
            </a:r>
            <a:r>
              <a:rPr lang="en-US" baseline="0" dirty="0" smtClean="0"/>
              <a:t> annual</a:t>
            </a:r>
            <a:r>
              <a:rPr lang="en-US" dirty="0" smtClean="0"/>
              <a:t> review.</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30</a:t>
            </a:fld>
            <a:endParaRPr lang="en-US"/>
          </a:p>
        </p:txBody>
      </p:sp>
    </p:spTree>
    <p:extLst>
      <p:ext uri="{BB962C8B-B14F-4D97-AF65-F5344CB8AC3E}">
        <p14:creationId xmlns:p14="http://schemas.microsoft.com/office/powerpoint/2010/main" val="349474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ea typeface="Calibri"/>
                <a:cs typeface="Times New Roman"/>
              </a:rPr>
              <a:t>Make any necessary improvements to chemical storage areas (security, compatibility , containment, lighting and ventilation)</a:t>
            </a:r>
          </a:p>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Wednesday October 24, 2012</a:t>
            </a:r>
          </a:p>
          <a:p>
            <a:pPr marL="0" indent="0" algn="ctr" eaLnBrk="1" hangingPunct="1">
              <a:buNone/>
            </a:pPr>
            <a:endParaRPr lang="en-US" altLang="en-US" b="1" dirty="0" smtClean="0"/>
          </a:p>
          <a:p>
            <a:pPr marL="0" indent="0" algn="ctr" eaLnBrk="1" hangingPunct="1">
              <a:buNone/>
            </a:pPr>
            <a:r>
              <a:rPr lang="en-US" b="1" dirty="0" smtClean="0"/>
              <a:t>Derry High School Teacher Hurt when Chemistry Experiment Explodes</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These SDS need to be readily accessible to both personnel who use the products and to emergency responders.</a:t>
            </a:r>
          </a:p>
          <a:p>
            <a:endParaRPr lang="en-US" altLang="en-US" sz="1200" dirty="0" smtClean="0">
              <a:ea typeface="Calibri"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Perhaps try when a chemical or product is received, mark the date on the package or case.  When an individual container is opened, mark this date on it, along with the expiration date, for products that have a limited shelf life after opening.</a:t>
            </a:r>
          </a:p>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These SDS need to be readily accessible to both personnel who use the products and to emergency responders.</a:t>
            </a:r>
          </a:p>
          <a:p>
            <a:endParaRPr lang="en-US" altLang="en-US" sz="1200" dirty="0" smtClean="0">
              <a:ea typeface="Calibri"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Perhaps try when a chemical or product is received, mark the date on the package or case.  When an individual container is opened, mark this date on it, along with the expiration date, for products that have a limited shelf life after opening.</a:t>
            </a:r>
          </a:p>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43</a:t>
            </a:fld>
            <a:endParaRPr lang="en-US"/>
          </a:p>
        </p:txBody>
      </p:sp>
    </p:spTree>
    <p:extLst>
      <p:ext uri="{BB962C8B-B14F-4D97-AF65-F5344CB8AC3E}">
        <p14:creationId xmlns:p14="http://schemas.microsoft.com/office/powerpoint/2010/main" val="2957478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environmental pictogram is not mandatory but may be used to provide additional information.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note that the OSHA pictograms do not replace the diamond-shaped labels that the U.S. Department of Transportation (DOT) requires for the transport of chemicals, including chemical drums, chemical totes, tanks or other containers. </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44</a:t>
            </a:fld>
            <a:endParaRPr lang="en-US"/>
          </a:p>
        </p:txBody>
      </p:sp>
    </p:spTree>
    <p:extLst>
      <p:ext uri="{BB962C8B-B14F-4D97-AF65-F5344CB8AC3E}">
        <p14:creationId xmlns:p14="http://schemas.microsoft.com/office/powerpoint/2010/main" val="367690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an employer transfers hazardous chemicals from a labeled container to a portable container that is only intended for immediate use by the employee who performs the transfer, no labels are required for the portable container.</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49</a:t>
            </a:fld>
            <a:endParaRPr lang="en-US"/>
          </a:p>
        </p:txBody>
      </p:sp>
    </p:spTree>
    <p:extLst>
      <p:ext uri="{BB962C8B-B14F-4D97-AF65-F5344CB8AC3E}">
        <p14:creationId xmlns:p14="http://schemas.microsoft.com/office/powerpoint/2010/main" val="316264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Wednesday October 10, 2012</a:t>
            </a:r>
          </a:p>
          <a:p>
            <a:pPr marL="0" indent="0" algn="ctr" eaLnBrk="1" hangingPunct="1">
              <a:buNone/>
            </a:pPr>
            <a:endParaRPr lang="en-US" altLang="en-US" b="1" dirty="0" smtClean="0"/>
          </a:p>
          <a:p>
            <a:pPr marL="0" indent="0" algn="ctr" eaLnBrk="1" hangingPunct="1">
              <a:buNone/>
            </a:pPr>
            <a:r>
              <a:rPr lang="en-US" b="1" dirty="0" smtClean="0"/>
              <a:t>Albert Gallatin Teacher Hospitalized after ‘Chemical Spill</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Steps you can take to limit the formation of peroxides in uninhibited peroxide-forming solvents</a:t>
            </a:r>
          </a:p>
          <a:p>
            <a:r>
              <a:rPr lang="en-US" sz="1200" b="0" i="0" u="none" strike="noStrike" kern="1200" baseline="0" dirty="0" smtClean="0">
                <a:solidFill>
                  <a:schemeClr val="tx1"/>
                </a:solidFill>
                <a:latin typeface="+mn-lt"/>
                <a:ea typeface="+mn-ea"/>
                <a:cs typeface="+mn-cs"/>
              </a:rPr>
              <a:t>include tracking the use of the chemical. Record the date it is first opened, and mark it on the</a:t>
            </a:r>
          </a:p>
          <a:p>
            <a:r>
              <a:rPr lang="en-US" sz="1200" b="0" i="0" u="none" strike="noStrike" kern="1200" baseline="0" dirty="0" smtClean="0">
                <a:solidFill>
                  <a:schemeClr val="tx1"/>
                </a:solidFill>
                <a:latin typeface="+mn-lt"/>
                <a:ea typeface="+mn-ea"/>
                <a:cs typeface="+mn-cs"/>
              </a:rPr>
              <a:t>container or on a hang tag on the neck of the bottle. Use the contents within six months (three</a:t>
            </a:r>
          </a:p>
          <a:p>
            <a:r>
              <a:rPr lang="en-US" sz="1200" b="0" i="0" u="none" strike="noStrike" kern="1200" baseline="0" dirty="0" smtClean="0">
                <a:solidFill>
                  <a:schemeClr val="tx1"/>
                </a:solidFill>
                <a:latin typeface="+mn-lt"/>
                <a:ea typeface="+mn-ea"/>
                <a:cs typeface="+mn-cs"/>
              </a:rPr>
              <a:t>months for the severe peroxide forming chemicals listed in Appendix B, and discard any unused</a:t>
            </a:r>
          </a:p>
          <a:p>
            <a:r>
              <a:rPr lang="en-US" sz="1200" b="0" i="0" u="none" strike="noStrike" kern="1200" baseline="0" dirty="0" smtClean="0">
                <a:solidFill>
                  <a:schemeClr val="tx1"/>
                </a:solidFill>
                <a:latin typeface="+mn-lt"/>
                <a:ea typeface="+mn-ea"/>
                <a:cs typeface="+mn-cs"/>
              </a:rPr>
              <a:t>material after that time. Never allow peroxide-forming solvents to contact any metal objects.</a:t>
            </a:r>
          </a:p>
          <a:p>
            <a:r>
              <a:rPr lang="en-US" sz="1200" b="0" i="0" u="none" strike="noStrike" kern="1200" baseline="0" dirty="0" smtClean="0">
                <a:solidFill>
                  <a:schemeClr val="tx1"/>
                </a:solidFill>
                <a:latin typeface="+mn-lt"/>
                <a:ea typeface="+mn-ea"/>
                <a:cs typeface="+mn-cs"/>
              </a:rPr>
              <a:t>Contamination by metals can lead to explosive decomposition. Store the material at the lowest</a:t>
            </a:r>
          </a:p>
          <a:p>
            <a:r>
              <a:rPr lang="en-US" sz="1200" b="0" i="0" u="none" strike="noStrike" kern="1200" baseline="0" dirty="0" smtClean="0">
                <a:solidFill>
                  <a:schemeClr val="tx1"/>
                </a:solidFill>
                <a:latin typeface="+mn-lt"/>
                <a:ea typeface="+mn-ea"/>
                <a:cs typeface="+mn-cs"/>
              </a:rPr>
              <a:t>possible temperature but do not refrigerate or freeze it. Keep the material in opaque containers</a:t>
            </a:r>
          </a:p>
          <a:p>
            <a:r>
              <a:rPr lang="en-US" sz="1200" b="0" i="0" u="none" strike="noStrike" kern="1200" baseline="0" dirty="0" smtClean="0">
                <a:solidFill>
                  <a:schemeClr val="tx1"/>
                </a:solidFill>
                <a:latin typeface="+mn-lt"/>
                <a:ea typeface="+mn-ea"/>
                <a:cs typeface="+mn-cs"/>
              </a:rPr>
              <a:t>away from light sources. Additionally, wipe down the threads of the bottle after pouring, and</a:t>
            </a:r>
          </a:p>
          <a:p>
            <a:r>
              <a:rPr lang="en-US" sz="1200" b="0" i="0" u="none" strike="noStrike" kern="1200" baseline="0" dirty="0" smtClean="0">
                <a:solidFill>
                  <a:schemeClr val="tx1"/>
                </a:solidFill>
                <a:latin typeface="+mn-lt"/>
                <a:ea typeface="+mn-ea"/>
                <a:cs typeface="+mn-cs"/>
              </a:rPr>
              <a:t>purge the container head space with nitrogen gas before closing it.</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50</a:t>
            </a:fld>
            <a:endParaRPr lang="en-US"/>
          </a:p>
        </p:txBody>
      </p:sp>
    </p:spTree>
    <p:extLst>
      <p:ext uri="{BB962C8B-B14F-4D97-AF65-F5344CB8AC3E}">
        <p14:creationId xmlns:p14="http://schemas.microsoft.com/office/powerpoint/2010/main" val="1364680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Compressed Gas Association Pamphlets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C-6</a:t>
            </a:r>
            <a:r>
              <a:rPr lang="en-US" sz="1200" baseline="0" dirty="0" smtClean="0"/>
              <a:t>:  </a:t>
            </a:r>
            <a:r>
              <a:rPr lang="en-US" sz="1200" dirty="0" smtClean="0"/>
              <a:t>steel compressed gas cylinders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C-6.1:   for visual inspection of aluminum compressed gas cylinders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C-6.2:   for visual inspection of fiber reinforced compressed gas cylinder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C-8:   standard for requalification of DOT-3HT, CTC-3HT and TC-3HTM seamless steel cylinders</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They can be secured with straps or chains connected to a wall bracket or other fixed surface, or by use of a stand or cylinder cage. </a:t>
            </a:r>
          </a:p>
          <a:p>
            <a:endParaRPr lang="en-US" dirty="0" smtClean="0"/>
          </a:p>
          <a:p>
            <a:r>
              <a:rPr lang="en-US" sz="1200" dirty="0" smtClean="0"/>
              <a:t>It is also recommended that the appropriate NFPA 702 diamond be posted in order to assist first responders in the event of a fire.</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Cylinders that are out of hydro or are empty should be properly labeled/placarded, and segregated from those in use.</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65</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Please check with your state to determine the requirements for placarding and labeling the vehicle when transporting.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Specific chemical handling and storage precautions will be outlined in the SDS. The SDS will also have specifications for appropriate personal protective equipment for worker protection. Remember, while cylinders all have the same physical hazards associated with them, the material inside might have additional hazards that you must be aware of.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66</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67</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Control measures include actions that can be taken to reduce the potential of exposure to the hazard, or the control measure could be to remove the hazard or to reduce the likelihood of the risk of the exposure to that hazard being realized.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68</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Control measures include actions that can be taken to reduce the potential of exposure to the hazard, or the control measure could be to remove the hazard or to reduce the likelihood of the risk of the exposure to that hazard being realized.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69</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Control measures include actions that can be taken to reduce the potential of exposure to the hazard, or the control measure could be to remove the hazard or to reduce the likelihood of the risk of the exposure to that hazard being realized.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71</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fontAlgn="auto">
              <a:lnSpc>
                <a:spcPts val="2500"/>
              </a:lnSpc>
              <a:spcBef>
                <a:spcPts val="0"/>
              </a:spcBef>
              <a:spcAft>
                <a:spcPts val="0"/>
              </a:spcAft>
              <a:defRPr/>
            </a:pPr>
            <a:r>
              <a:rPr lang="en-US" dirty="0" smtClean="0"/>
              <a:t>Teachers who want to use any of these chemicals for a unique science experiment should either purchase the smallest amount possible, or a dilute solution. It is preferable to present a similar experiment that does not require the use of a high risk chemical.  Students should not be permitted to handle or perform experiments using any of the following high risk chemicals.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72</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73</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Tuesday August 28, 2012</a:t>
            </a:r>
          </a:p>
          <a:p>
            <a:pPr marL="0" indent="0" algn="ctr" eaLnBrk="1" hangingPunct="1">
              <a:buNone/>
            </a:pPr>
            <a:endParaRPr lang="en-US" altLang="en-US" b="1" dirty="0" smtClean="0"/>
          </a:p>
          <a:p>
            <a:pPr marL="0" indent="0" algn="ctr" eaLnBrk="1" hangingPunct="1">
              <a:buNone/>
            </a:pPr>
            <a:r>
              <a:rPr lang="en-US" b="1" dirty="0" smtClean="0"/>
              <a:t>School Evacuated after 12 Students Injured in Science Lab Explosion at Moss Vale High School</a:t>
            </a:r>
            <a:endParaRPr lang="en-US" dirty="0" smtClean="0"/>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(severely poisonous, severely toxic, severely flammable, severely corrosive, strong oxidizer, carcinogen or lachrymator)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75</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Dilution ventilation usually involves opening a window or setting up a fan to allow fresh air to come into the room. Dilution ventilation is typically appropriate when using a cleaner or paint on large surfaces, where the material is not especially hazardous. It would not be appropriate for performing laboratory experiments with volatile chemicals. Dilution ventilation is also used to control the build-up of airborne chemical contaminants in storage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Local exhaust ventilation is a control that mechanically extracts the airborne dusts, mists, fumes or vapors from the point of generation and removes them from the building. The most common example in a school would be a laboratory-style hood, but other applications, such as welding hoods in metal shop, may also be present. Laboratory fume hoods should not be used for chemical storage. You should always store chemicals in the appropriate flammable cabinet, acid cabinet, or chemical stock room.</a:t>
            </a:r>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76</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77</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1200"/>
              </a:spcAft>
              <a:buClrTx/>
              <a:buSzTx/>
              <a:buFontTx/>
              <a:buNone/>
              <a:tabLst/>
              <a:defRPr/>
            </a:pPr>
            <a:r>
              <a:rPr lang="en-US" sz="1200" dirty="0" smtClean="0"/>
              <a:t>Local exhaust ventilation is  preferred  whenever feasible. </a:t>
            </a:r>
          </a:p>
          <a:p>
            <a:pPr>
              <a:spcAft>
                <a:spcPts val="1200"/>
              </a:spcAft>
            </a:pPr>
            <a:endParaRPr lang="en-US" sz="1200" dirty="0" smtClean="0"/>
          </a:p>
          <a:p>
            <a:pPr>
              <a:spcAft>
                <a:spcPts val="1200"/>
              </a:spcAft>
            </a:pPr>
            <a:r>
              <a:rPr lang="en-US" sz="1200" dirty="0" smtClean="0"/>
              <a:t>For local exhaust ventilation to work properly:</a:t>
            </a:r>
          </a:p>
          <a:p>
            <a:pPr>
              <a:spcAft>
                <a:spcPts val="1200"/>
              </a:spcAft>
            </a:pPr>
            <a:r>
              <a:rPr lang="en-US" sz="1200" dirty="0" smtClean="0"/>
              <a:t>a. Do not block or obstruct the air intake or the fresh make-up air source.</a:t>
            </a:r>
          </a:p>
          <a:p>
            <a:pPr>
              <a:spcAft>
                <a:spcPts val="1200"/>
              </a:spcAft>
            </a:pPr>
            <a:r>
              <a:rPr lang="en-US" sz="1200" dirty="0" smtClean="0"/>
              <a:t>b. Perform operations within the fume hood or air intake area.</a:t>
            </a:r>
          </a:p>
          <a:p>
            <a:pPr>
              <a:spcAft>
                <a:spcPts val="1200"/>
              </a:spcAft>
            </a:pPr>
            <a:r>
              <a:rPr lang="en-US" sz="1200" dirty="0" smtClean="0"/>
              <a:t>c. Do not position yourself between the contaminant source and the air intake - otherwise you will be exposing yourself to high concentrations of the contaminant.</a:t>
            </a:r>
          </a:p>
          <a:p>
            <a:pPr>
              <a:spcAft>
                <a:spcPts val="1200"/>
              </a:spcAft>
            </a:pPr>
            <a:r>
              <a:rPr lang="en-US" sz="1200" dirty="0" smtClean="0"/>
              <a:t>d. Make sure the ventilation system is operating properly and is not damaged.</a:t>
            </a:r>
          </a:p>
          <a:p>
            <a:pPr>
              <a:spcAft>
                <a:spcPts val="1200"/>
              </a:spcAft>
            </a:pPr>
            <a:r>
              <a:rPr lang="en-US" sz="1200" dirty="0" smtClean="0"/>
              <a:t>e. Ensure that the ventilation system is compatible with the materials you are using - for example, special fume hoods must be used for perchloric acid to prevent the buildup of dangerously explosive deposits in the ductwork!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78</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79</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81</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82</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Thursday February 23, 2012</a:t>
            </a:r>
          </a:p>
          <a:p>
            <a:pPr marL="0" indent="0" algn="ctr" eaLnBrk="1" hangingPunct="1">
              <a:buNone/>
            </a:pPr>
            <a:endParaRPr lang="en-US" altLang="en-US" b="1" dirty="0" smtClean="0"/>
          </a:p>
          <a:p>
            <a:pPr marL="0" indent="0" eaLnBrk="1" hangingPunct="1">
              <a:buNone/>
              <a:defRPr/>
            </a:pPr>
            <a:r>
              <a:rPr lang="en-US" b="1" dirty="0" smtClean="0"/>
              <a:t>	Fire Erupts in Hamburg High Chemistry Lab</a:t>
            </a:r>
          </a:p>
          <a:p>
            <a:pPr eaLnBrk="1" hangingPunct="1">
              <a:defRPr/>
            </a:pPr>
            <a:endParaRPr lang="en-US" b="1" dirty="0" smtClean="0"/>
          </a:p>
          <a:p>
            <a:pPr marL="800100" lvl="2" indent="0" eaLnBrk="1" hangingPunct="1">
              <a:buNone/>
              <a:defRPr/>
            </a:pPr>
            <a:r>
              <a:rPr lang="en-US" sz="3200" b="1" dirty="0" smtClean="0"/>
              <a:t>Lab Experiment Sparks Tanana Middle School Evacuation</a:t>
            </a:r>
            <a:endParaRPr lang="en-US" sz="3200" dirty="0" smtClean="0"/>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Thursday November 10, 2010</a:t>
            </a:r>
          </a:p>
          <a:p>
            <a:pPr marL="0" indent="0" algn="ctr" eaLnBrk="1" hangingPunct="1">
              <a:buNone/>
            </a:pPr>
            <a:endParaRPr lang="en-US" altLang="en-US" b="1" dirty="0" smtClean="0"/>
          </a:p>
          <a:p>
            <a:pPr marL="800100" lvl="2" indent="0" algn="ctr" eaLnBrk="1" hangingPunct="1">
              <a:buNone/>
              <a:defRPr/>
            </a:pPr>
            <a:r>
              <a:rPr lang="en-US" sz="3200" b="1" dirty="0" smtClean="0"/>
              <a:t>Chemical Spill Clears the Line Mountain High School</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Friday December 9, 2011</a:t>
            </a:r>
          </a:p>
          <a:p>
            <a:pPr marL="0" indent="0" algn="ctr" eaLnBrk="1" hangingPunct="1">
              <a:buNone/>
            </a:pPr>
            <a:endParaRPr lang="en-US" altLang="en-US" b="1" dirty="0" smtClean="0"/>
          </a:p>
          <a:p>
            <a:pPr marL="800100" lvl="2" indent="0" algn="ctr" eaLnBrk="1" hangingPunct="1">
              <a:buNone/>
              <a:defRPr/>
            </a:pPr>
            <a:r>
              <a:rPr lang="en-US" sz="3200" b="1" dirty="0" smtClean="0"/>
              <a:t>Canby High School Evacuated After Chemistry Lab Fire</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Chemistry Experiment Sparked Explosion in Va. High School That Hurt Students 10/30/2015</a:t>
            </a:r>
          </a:p>
          <a:p>
            <a:endParaRPr lang="en-US" dirty="0" smtClean="0"/>
          </a:p>
          <a:p>
            <a:r>
              <a:rPr lang="en-US" dirty="0" smtClean="0"/>
              <a:t>Two students are in fair condition with burns after a demonstration in a chemistry classroom in Northern Virginia sparked an explosion on Friday.</a:t>
            </a:r>
          </a:p>
          <a:p>
            <a:endParaRPr lang="en-US" dirty="0" smtClean="0"/>
          </a:p>
          <a:p>
            <a:r>
              <a:rPr lang="en-US" dirty="0" smtClean="0"/>
              <a:t>The blast Friday morning at W.T. Woodson High School in Fairfax, Virginia, was accidental and occurred as a teacher performed an experiment, Fairfax County Fire Chief Richard Bowers said. </a:t>
            </a:r>
          </a:p>
          <a:p>
            <a:endParaRPr lang="en-US" dirty="0" smtClean="0"/>
          </a:p>
          <a:p>
            <a:r>
              <a:rPr lang="en-US" dirty="0" smtClean="0"/>
              <a:t>"It was a demonstration of fire in the different colors," Bowers said. "The students were observing the experiment when the explosion occurred."</a:t>
            </a:r>
          </a:p>
          <a:p>
            <a:endParaRPr lang="en-US" dirty="0" smtClean="0"/>
          </a:p>
          <a:p>
            <a:r>
              <a:rPr lang="en-US" dirty="0" smtClean="0"/>
              <a:t>The exact nature of the experiment performed at Woodson wasn't known immediately.</a:t>
            </a:r>
          </a:p>
          <a:p>
            <a:endParaRPr lang="en-US" dirty="0" smtClean="0"/>
          </a:p>
          <a:p>
            <a:r>
              <a:rPr lang="en-US" dirty="0" smtClean="0"/>
              <a:t>An exercise often known as "the rainbow experiment" has previously left students with serious injuries and should not be performed in classrooms, according to the U.S. Chemical Safety Board and the American Chemical Society. </a:t>
            </a:r>
          </a:p>
          <a:p>
            <a:endParaRPr lang="en-US" dirty="0" smtClean="0"/>
          </a:p>
          <a:p>
            <a:r>
              <a:rPr lang="en-US" dirty="0" smtClean="0"/>
              <a:t>"These demonstrations present an unacceptable risk of flash fires and deflagrations that can cause serious injuries to students and teachers," the ACS said.</a:t>
            </a:r>
          </a:p>
          <a:p>
            <a:endParaRPr lang="en-US" dirty="0" smtClean="0"/>
          </a:p>
          <a:p>
            <a:r>
              <a:rPr lang="en-US" dirty="0" smtClean="0"/>
              <a:t>In New York City, a botched rainbow experiment -- which shows how various mineral salts produce flames in different colors when mixed with highly flammable methanol -- left a 16-year-old high school student with serious injuries in January 2014. In Hudson, Ohio, the same experiment left a 15-year-old prep school student and model with devastating burns in January 2006.</a:t>
            </a:r>
          </a:p>
          <a:p>
            <a:endParaRPr lang="en-US" dirty="0" smtClean="0"/>
          </a:p>
          <a:p>
            <a:r>
              <a:rPr lang="en-US" dirty="0" smtClean="0"/>
              <a:t>Woodson student Daniel </a:t>
            </a:r>
            <a:r>
              <a:rPr lang="en-US" dirty="0" err="1" smtClean="0"/>
              <a:t>Dorlester</a:t>
            </a:r>
            <a:r>
              <a:rPr lang="en-US" dirty="0" smtClean="0"/>
              <a:t> said he was in the classroom full of 30 10th grade students when the blast erupted about 9:40 a.m. </a:t>
            </a:r>
          </a:p>
          <a:p>
            <a:endParaRPr lang="en-US" dirty="0" smtClean="0"/>
          </a:p>
          <a:p>
            <a:r>
              <a:rPr lang="en-US" dirty="0" smtClean="0"/>
              <a:t>"It was kind of a fireball, but it wasn't like a 'whoosh' thing that went up, it went out," he said. "[The teacher] decided to add more alcohol straight from the bottle, and at that point, it blew up and everyone started evacuating."</a:t>
            </a:r>
          </a:p>
          <a:p>
            <a:endParaRPr lang="en-US" dirty="0" smtClean="0"/>
          </a:p>
          <a:p>
            <a:r>
              <a:rPr lang="en-US" dirty="0" err="1" smtClean="0"/>
              <a:t>Dorlester</a:t>
            </a:r>
            <a:r>
              <a:rPr lang="en-US" dirty="0" smtClean="0"/>
              <a:t> made it out of the room unhurt, though a sweatshirt he had left elsewhere in the classroom went up in flames.</a:t>
            </a:r>
          </a:p>
          <a:p>
            <a:endParaRPr lang="en-US" dirty="0" smtClean="0"/>
          </a:p>
          <a:p>
            <a:r>
              <a:rPr lang="en-US" dirty="0" smtClean="0"/>
              <a:t>"I didn't know what to think of it, I just knew that I needed to get out of there," he said.</a:t>
            </a:r>
          </a:p>
          <a:p>
            <a:endParaRPr lang="en-US" dirty="0" smtClean="0"/>
          </a:p>
          <a:p>
            <a:r>
              <a:rPr lang="en-US" dirty="0" smtClean="0"/>
              <a:t>Three other students had less serious, non-life-threatening injuries. They were taken to </a:t>
            </a:r>
            <a:r>
              <a:rPr lang="en-US" dirty="0" err="1" smtClean="0"/>
              <a:t>Inova</a:t>
            </a:r>
            <a:r>
              <a:rPr lang="en-US" dirty="0" smtClean="0"/>
              <a:t> Fairfax Hospital and had been released by 4 p.m. Friday.</a:t>
            </a:r>
          </a:p>
          <a:p>
            <a:endParaRPr lang="en-US" dirty="0" smtClean="0"/>
          </a:p>
          <a:p>
            <a:r>
              <a:rPr lang="en-US" dirty="0" smtClean="0"/>
              <a:t>The teacher also sustained minor burns and was treated on the scene. She stayed at the school to talk to authorities, Fairfax Fire Capt. Randy </a:t>
            </a:r>
            <a:r>
              <a:rPr lang="en-US" dirty="0" err="1" smtClean="0"/>
              <a:t>Bittinger</a:t>
            </a:r>
            <a:r>
              <a:rPr lang="en-US" dirty="0" smtClean="0"/>
              <a:t> said.</a:t>
            </a:r>
          </a:p>
          <a:p>
            <a:endParaRPr lang="en-US" dirty="0" smtClean="0"/>
          </a:p>
          <a:p>
            <a:r>
              <a:rPr lang="en-US" dirty="0" smtClean="0"/>
              <a:t>"Again, non-life-threatening, but she does want to make sure that she lets everybody knows what occurred and gets that investigation taken care of," </a:t>
            </a:r>
            <a:r>
              <a:rPr lang="en-US" dirty="0" err="1" smtClean="0"/>
              <a:t>Bittinger</a:t>
            </a:r>
            <a:r>
              <a:rPr lang="en-US" dirty="0" smtClean="0"/>
              <a:t> said.</a:t>
            </a:r>
          </a:p>
          <a:p>
            <a:endParaRPr lang="en-US" dirty="0" smtClean="0"/>
          </a:p>
          <a:p>
            <a:r>
              <a:rPr lang="en-US" dirty="0" smtClean="0"/>
              <a:t>Officials said 50 percent of the chemistry classroom was damaged by water, smoke and fire. The fire caused $7,500 in damage, Bowers said.</a:t>
            </a:r>
          </a:p>
          <a:p>
            <a:endParaRPr lang="en-US" dirty="0" smtClean="0"/>
          </a:p>
          <a:p>
            <a:r>
              <a:rPr lang="en-US" dirty="0" smtClean="0"/>
              <a:t>"It was a small fire," said Dan Schmidt, from the Fairfax County fire department, said. "Firefighters, along with the sprinkler system, put out the fire."</a:t>
            </a:r>
          </a:p>
          <a:p>
            <a:endParaRPr lang="en-US" dirty="0" smtClean="0"/>
          </a:p>
          <a:p>
            <a:r>
              <a:rPr lang="en-US" dirty="0" smtClean="0"/>
              <a:t>The school was evacuated after the fire, which was contained to a single room. A hazmat team evaluated the school.</a:t>
            </a:r>
          </a:p>
          <a:p>
            <a:endParaRPr lang="en-US" dirty="0" smtClean="0"/>
          </a:p>
          <a:p>
            <a:r>
              <a:rPr lang="en-US" dirty="0" smtClean="0"/>
              <a:t>"Anything to take precautionary measures is, I think, the recommended route when it comes to the safety of children and students," Schmidt said.</a:t>
            </a:r>
          </a:p>
          <a:p>
            <a:endParaRPr lang="en-US" dirty="0" smtClean="0"/>
          </a:p>
          <a:p>
            <a:r>
              <a:rPr lang="en-US" dirty="0" smtClean="0"/>
              <a:t>Chopper4 footage showed evacuated students gathering near the football field outside the school. Other students were taken to tennis courts.</a:t>
            </a:r>
          </a:p>
          <a:p>
            <a:endParaRPr lang="en-US" dirty="0" smtClean="0"/>
          </a:p>
          <a:p>
            <a:r>
              <a:rPr lang="en-US" dirty="0" smtClean="0"/>
              <a:t>Friday was the last day of the marking period, so students had been scheduled for early dismissal even before the fire occurred, said John Torre, a spokesman for Fairfax County Public Schools. Students were dismissed at 12:55 p.m., their scheduled time. Parents were notified of the situation, Torre said.</a:t>
            </a:r>
          </a:p>
          <a:p>
            <a:endParaRPr lang="en-US" dirty="0" smtClean="0"/>
          </a:p>
          <a:p>
            <a:r>
              <a:rPr lang="en-US" dirty="0" smtClean="0"/>
              <a:t>FCPS Superintendent Karen Garza said in a release Friday that she was "deeply saddened" by the injuries.</a:t>
            </a:r>
          </a:p>
          <a:p>
            <a:endParaRPr lang="en-US" dirty="0" smtClean="0"/>
          </a:p>
          <a:p>
            <a:r>
              <a:rPr lang="en-US" dirty="0" smtClean="0"/>
              <a:t>"FCPS is truly like a family, and as such, we are all deeply concerned about what happened today," Garza said in the release. "I know this incident has affected the Woodson community and, as a district, we will provide as much support and assistance for students, staff members, and families as is needed."</a:t>
            </a:r>
          </a:p>
          <a:p>
            <a:endParaRPr lang="en-US" dirty="0" smtClean="0"/>
          </a:p>
          <a:p>
            <a:r>
              <a:rPr lang="en-US" dirty="0" smtClean="0"/>
              <a:t>She also praised "the quick and calm actions of the Woodson leadership and staff" in conducting a safe evacuation.</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13</a:t>
            </a:fld>
            <a:endParaRPr lang="en-US"/>
          </a:p>
        </p:txBody>
      </p:sp>
    </p:spTree>
    <p:extLst>
      <p:ext uri="{BB962C8B-B14F-4D97-AF65-F5344CB8AC3E}">
        <p14:creationId xmlns:p14="http://schemas.microsoft.com/office/powerpoint/2010/main" val="345002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F84F26-904B-4AE2-B461-4342BD2EF452}" type="datetime1">
              <a:rPr lang="en-US"/>
              <a:pPr>
                <a:defRPr/>
              </a:pPr>
              <a:t>12/10/2015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64695-8DB6-432D-B033-ED188CF6269E}" type="slidenum">
              <a:rPr lang="en-US"/>
              <a:pPr>
                <a:defRPr/>
              </a:pPr>
              <a:t>‹#›</a:t>
            </a:fld>
            <a:endParaRPr lang="en-US" dirty="0"/>
          </a:p>
        </p:txBody>
      </p:sp>
    </p:spTree>
    <p:extLst>
      <p:ext uri="{BB962C8B-B14F-4D97-AF65-F5344CB8AC3E}">
        <p14:creationId xmlns:p14="http://schemas.microsoft.com/office/powerpoint/2010/main" val="345489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233D8B-30D1-44C8-B298-4600FD7D46ED}" type="datetime1">
              <a:rPr lang="en-US"/>
              <a:pPr>
                <a:defRPr/>
              </a:pPr>
              <a:t>12/10/2015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D63F3-D00E-45D5-B633-24A75FE190D1}" type="slidenum">
              <a:rPr lang="en-US"/>
              <a:pPr>
                <a:defRPr/>
              </a:pPr>
              <a:t>‹#›</a:t>
            </a:fld>
            <a:endParaRPr lang="en-US" dirty="0"/>
          </a:p>
        </p:txBody>
      </p:sp>
    </p:spTree>
    <p:extLst>
      <p:ext uri="{BB962C8B-B14F-4D97-AF65-F5344CB8AC3E}">
        <p14:creationId xmlns:p14="http://schemas.microsoft.com/office/powerpoint/2010/main" val="37776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95C9F0-185A-48C4-BCF8-93985BED31CD}" type="datetime1">
              <a:rPr lang="en-US"/>
              <a:pPr>
                <a:defRPr/>
              </a:pPr>
              <a:t>12/10/2015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976A0C-DD97-4E94-B01D-9A2F44F236E2}" type="slidenum">
              <a:rPr lang="en-US"/>
              <a:pPr>
                <a:defRPr/>
              </a:pPr>
              <a:t>‹#›</a:t>
            </a:fld>
            <a:endParaRPr lang="en-US" dirty="0"/>
          </a:p>
        </p:txBody>
      </p:sp>
    </p:spTree>
    <p:extLst>
      <p:ext uri="{BB962C8B-B14F-4D97-AF65-F5344CB8AC3E}">
        <p14:creationId xmlns:p14="http://schemas.microsoft.com/office/powerpoint/2010/main" val="8700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87D8F9-B765-43B6-8986-2706480F394C}" type="datetime1">
              <a:rPr lang="en-US"/>
              <a:pPr>
                <a:defRPr/>
              </a:pPr>
              <a:t>12/10/2015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91F26-1650-49D3-B015-0C3684128865}" type="slidenum">
              <a:rPr lang="en-US"/>
              <a:pPr>
                <a:defRPr/>
              </a:pPr>
              <a:t>‹#›</a:t>
            </a:fld>
            <a:endParaRPr lang="en-US" dirty="0"/>
          </a:p>
        </p:txBody>
      </p:sp>
    </p:spTree>
    <p:extLst>
      <p:ext uri="{BB962C8B-B14F-4D97-AF65-F5344CB8AC3E}">
        <p14:creationId xmlns:p14="http://schemas.microsoft.com/office/powerpoint/2010/main" val="5037118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00639A-59DE-4F60-96F1-008A4AC1DC10}" type="datetime1">
              <a:rPr lang="en-US"/>
              <a:pPr>
                <a:defRPr/>
              </a:pPr>
              <a:t>12/10/2015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8C9217-1AB4-441E-81FD-1544B4883BAC}" type="slidenum">
              <a:rPr lang="en-US"/>
              <a:pPr>
                <a:defRPr/>
              </a:pPr>
              <a:t>‹#›</a:t>
            </a:fld>
            <a:endParaRPr lang="en-US" dirty="0"/>
          </a:p>
        </p:txBody>
      </p:sp>
    </p:spTree>
    <p:extLst>
      <p:ext uri="{BB962C8B-B14F-4D97-AF65-F5344CB8AC3E}">
        <p14:creationId xmlns:p14="http://schemas.microsoft.com/office/powerpoint/2010/main" val="195635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D048EA-E91B-41CC-B6DB-CC89C695F6DE}" type="datetime1">
              <a:rPr lang="en-US"/>
              <a:pPr>
                <a:defRPr/>
              </a:pPr>
              <a:t>12/10/2015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5DFBD-FE72-47C6-88C2-EDA0F3008835}" type="slidenum">
              <a:rPr lang="en-US"/>
              <a:pPr>
                <a:defRPr/>
              </a:pPr>
              <a:t>‹#›</a:t>
            </a:fld>
            <a:endParaRPr lang="en-US" dirty="0"/>
          </a:p>
        </p:txBody>
      </p:sp>
    </p:spTree>
    <p:extLst>
      <p:ext uri="{BB962C8B-B14F-4D97-AF65-F5344CB8AC3E}">
        <p14:creationId xmlns:p14="http://schemas.microsoft.com/office/powerpoint/2010/main" val="45803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90E464-F92C-48A4-8B18-A2606B7A5758}" type="datetime1">
              <a:rPr lang="en-US"/>
              <a:pPr>
                <a:defRPr/>
              </a:pPr>
              <a:t>12/10/2015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999DE1-3EE4-4F48-A3F2-90B4D5C56B9E}" type="slidenum">
              <a:rPr lang="en-US"/>
              <a:pPr>
                <a:defRPr/>
              </a:pPr>
              <a:t>‹#›</a:t>
            </a:fld>
            <a:endParaRPr lang="en-US" dirty="0"/>
          </a:p>
        </p:txBody>
      </p:sp>
    </p:spTree>
    <p:extLst>
      <p:ext uri="{BB962C8B-B14F-4D97-AF65-F5344CB8AC3E}">
        <p14:creationId xmlns:p14="http://schemas.microsoft.com/office/powerpoint/2010/main" val="27434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C0B13F-EAAE-4CF2-9F7D-0BD9BFBA1419}" type="datetime1">
              <a:rPr lang="en-US"/>
              <a:pPr>
                <a:defRPr/>
              </a:pPr>
              <a:t>12/10/2015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A13D29-932E-469D-A00E-A3B7F63AEA6E}" type="slidenum">
              <a:rPr lang="en-US"/>
              <a:pPr>
                <a:defRPr/>
              </a:pPr>
              <a:t>‹#›</a:t>
            </a:fld>
            <a:endParaRPr lang="en-US" dirty="0"/>
          </a:p>
        </p:txBody>
      </p:sp>
    </p:spTree>
    <p:extLst>
      <p:ext uri="{BB962C8B-B14F-4D97-AF65-F5344CB8AC3E}">
        <p14:creationId xmlns:p14="http://schemas.microsoft.com/office/powerpoint/2010/main" val="54108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921D1C-FFE9-4EED-9B4C-8FF73387AD7B}" type="datetime1">
              <a:rPr lang="en-US"/>
              <a:pPr>
                <a:defRPr/>
              </a:pPr>
              <a:t>12/10/2015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427BDC-12C6-4E0B-9542-E68EE7EF05D5}" type="slidenum">
              <a:rPr lang="en-US"/>
              <a:pPr>
                <a:defRPr/>
              </a:pPr>
              <a:t>‹#›</a:t>
            </a:fld>
            <a:endParaRPr lang="en-US" dirty="0"/>
          </a:p>
        </p:txBody>
      </p:sp>
    </p:spTree>
    <p:extLst>
      <p:ext uri="{BB962C8B-B14F-4D97-AF65-F5344CB8AC3E}">
        <p14:creationId xmlns:p14="http://schemas.microsoft.com/office/powerpoint/2010/main" val="222928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4C93E-1CC8-40F7-B5E1-824497C25EC8}" type="datetime1">
              <a:rPr lang="en-US"/>
              <a:pPr>
                <a:defRPr/>
              </a:pPr>
              <a:t>12/10/2015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6FD479-5086-488A-942B-6F8353747595}" type="slidenum">
              <a:rPr lang="en-US"/>
              <a:pPr>
                <a:defRPr/>
              </a:pPr>
              <a:t>‹#›</a:t>
            </a:fld>
            <a:endParaRPr lang="en-US" dirty="0"/>
          </a:p>
        </p:txBody>
      </p:sp>
    </p:spTree>
    <p:extLst>
      <p:ext uri="{BB962C8B-B14F-4D97-AF65-F5344CB8AC3E}">
        <p14:creationId xmlns:p14="http://schemas.microsoft.com/office/powerpoint/2010/main" val="145453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5B0433-A515-4E0A-A17F-E41FF4494B95}" type="datetime1">
              <a:rPr lang="en-US"/>
              <a:pPr>
                <a:defRPr/>
              </a:pPr>
              <a:t>12/10/2015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51559-6E17-4F00-9289-9FBE1696A1AD}" type="slidenum">
              <a:rPr lang="en-US"/>
              <a:pPr>
                <a:defRPr/>
              </a:pPr>
              <a:t>‹#›</a:t>
            </a:fld>
            <a:endParaRPr lang="en-US" dirty="0"/>
          </a:p>
        </p:txBody>
      </p:sp>
    </p:spTree>
    <p:extLst>
      <p:ext uri="{BB962C8B-B14F-4D97-AF65-F5344CB8AC3E}">
        <p14:creationId xmlns:p14="http://schemas.microsoft.com/office/powerpoint/2010/main" val="110308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5036FDC-12B0-466F-8E17-48B24871A1E8}" type="datetime1">
              <a:rPr lang="en-US"/>
              <a:pPr>
                <a:defRPr/>
              </a:pPr>
              <a:t>12/10/2015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5E73DDE-0C82-4DA6-B1C6-96203036A5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hyperlink" Target="http://www.epa.gov/Region7/education_resources/teachers/ehsstudy/index.htm"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package" Target="../embeddings/Microsoft_Word_Document1.docx"/></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4.png"/></Relationships>
</file>

<file path=ppt/slides/_rels/slide119.xml.rels><?xml version="1.0" encoding="UTF-8" standalone="yes"?>
<Relationships xmlns="http://schemas.openxmlformats.org/package/2006/relationships"><Relationship Id="rId2" Type="http://schemas.openxmlformats.org/officeDocument/2006/relationships/hyperlink" Target="http://oaspub.epa.gov/enviro/tri_lookups.tri_cas_looku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enm.ag/rainbo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2" Type="http://schemas.openxmlformats.org/officeDocument/2006/relationships/hyperlink" Target="http://www.agriculture.state.pa.us/portal/server.pt/gateway/PTARGS_0_2_24476_10297_0_43/http;/10.41.0.36/AgWebsite/ProgramDetail.aspx?name=CHEMSWEEP-Waste-Pesticide-Disposal-Program&amp;navid=12&amp;parentnavid=0&amp;palid=108&amp;"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ortal.state.pa.us/portal/server.pt?open=514&amp;objID=589603&amp;mode=2"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www.flinnsci.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www.chemistry.org/portal/a/c/s/1/acsdisplay.html?DOC=greenchemistryinstitute/index.html" TargetMode="External"/><Relationship Id="rId2" Type="http://schemas.openxmlformats.org/officeDocument/2006/relationships/hyperlink" Target="http://www.epa.gov/greenchemistry/"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hyperlink" Target="http://www.portal.state.pa.us/portal/server.pt/community/about_dep/13464/office_locations/585263"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2057400"/>
            <a:ext cx="8915400" cy="1470025"/>
          </a:xfrm>
        </p:spPr>
        <p:txBody>
          <a:bodyPr/>
          <a:lstStyle/>
          <a:p>
            <a:pPr eaLnBrk="1" hangingPunct="1"/>
            <a:r>
              <a:rPr lang="en-US" altLang="en-US" b="1" dirty="0" smtClean="0"/>
              <a:t>Schools Chemical Cleanout Campaign </a:t>
            </a:r>
          </a:p>
        </p:txBody>
      </p:sp>
      <p:sp>
        <p:nvSpPr>
          <p:cNvPr id="2051" name="Subtitle 2"/>
          <p:cNvSpPr>
            <a:spLocks noGrp="1"/>
          </p:cNvSpPr>
          <p:nvPr>
            <p:ph type="subTitle" idx="1"/>
          </p:nvPr>
        </p:nvSpPr>
        <p:spPr>
          <a:xfrm>
            <a:off x="1143000" y="3657600"/>
            <a:ext cx="7162800" cy="2514600"/>
          </a:xfrm>
        </p:spPr>
        <p:txBody>
          <a:bodyPr/>
          <a:lstStyle/>
          <a:p>
            <a:pPr eaLnBrk="1" hangingPunct="1"/>
            <a:r>
              <a:rPr lang="en-US" altLang="en-US" dirty="0" smtClean="0">
                <a:solidFill>
                  <a:schemeClr val="tx1"/>
                </a:solidFill>
              </a:rPr>
              <a:t>Chemical Management Training</a:t>
            </a:r>
          </a:p>
          <a:p>
            <a:pPr eaLnBrk="1" hangingPunct="1"/>
            <a:r>
              <a:rPr lang="en-US" altLang="en-US" dirty="0" smtClean="0">
                <a:solidFill>
                  <a:schemeClr val="tx1"/>
                </a:solidFill>
              </a:rPr>
              <a:t>2016 Campaign</a:t>
            </a:r>
          </a:p>
          <a:p>
            <a:pPr eaLnBrk="1" hangingPunct="1"/>
            <a:endParaRPr lang="en-US" altLang="en-US" dirty="0" smtClean="0">
              <a:solidFill>
                <a:schemeClr val="tx1"/>
              </a:solidFill>
            </a:endParaRPr>
          </a:p>
        </p:txBody>
      </p:sp>
      <p:pic>
        <p:nvPicPr>
          <p:cNvPr id="20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44001"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472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321623"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Thursday November 10</a:t>
            </a:r>
          </a:p>
          <a:p>
            <a:pPr marL="0" indent="0" algn="ctr" eaLnBrk="1" hangingPunct="1">
              <a:buNone/>
            </a:pPr>
            <a:endParaRPr lang="en-US" altLang="en-US" b="1" dirty="0"/>
          </a:p>
          <a:p>
            <a:pPr marL="800100" lvl="2" indent="0" algn="ctr" eaLnBrk="1" hangingPunct="1">
              <a:buNone/>
              <a:defRPr/>
            </a:pPr>
            <a:r>
              <a:rPr lang="en-US" sz="3200" b="1" dirty="0" smtClean="0"/>
              <a:t>Chemical </a:t>
            </a:r>
            <a:r>
              <a:rPr lang="en-US" sz="3200" b="1" dirty="0"/>
              <a:t>Spill Clears a</a:t>
            </a:r>
            <a:r>
              <a:rPr lang="en-US" sz="3200" b="1" dirty="0" smtClean="0"/>
              <a:t> </a:t>
            </a:r>
            <a:r>
              <a:rPr lang="en-US" sz="3200" b="1" dirty="0"/>
              <a:t>High </a:t>
            </a:r>
            <a:r>
              <a:rPr lang="en-US" sz="3200" b="1" dirty="0" smtClean="0"/>
              <a:t>School in Pennsylvania</a:t>
            </a:r>
            <a:endParaRPr lang="en-US" sz="3200" b="1" dirty="0"/>
          </a:p>
          <a:p>
            <a:pPr marL="0" indent="0" eaLnBrk="1" hangingPunct="1">
              <a:buNone/>
              <a:defRPr/>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790002"/>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3046413"/>
          </a:xfrm>
          <a:prstGeom prst="rect">
            <a:avLst/>
          </a:prstGeom>
          <a:noFill/>
        </p:spPr>
        <p:txBody>
          <a:bodyPr>
            <a:spAutoFit/>
          </a:bodyPr>
          <a:lstStyle/>
          <a:p>
            <a:pPr fontAlgn="auto">
              <a:spcBef>
                <a:spcPts val="0"/>
              </a:spcBef>
              <a:spcAft>
                <a:spcPts val="0"/>
              </a:spcAft>
              <a:defRPr/>
            </a:pPr>
            <a:r>
              <a:rPr lang="en-US" sz="2400" dirty="0">
                <a:latin typeface="+mn-lt"/>
              </a:rPr>
              <a:t> </a:t>
            </a:r>
          </a:p>
          <a:p>
            <a:pPr marL="914400" indent="-457200" fontAlgn="auto">
              <a:spcBef>
                <a:spcPts val="0"/>
              </a:spcBef>
              <a:spcAft>
                <a:spcPts val="0"/>
              </a:spcAft>
              <a:buFont typeface="Arial" pitchFamily="34" charset="0"/>
              <a:buChar char="•"/>
              <a:defRPr/>
            </a:pPr>
            <a:r>
              <a:rPr lang="en-US" sz="2400" dirty="0">
                <a:latin typeface="+mn-lt"/>
              </a:rPr>
              <a:t>Store waste bottles away from sinks and floor drains.</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Do not completely fill waste bottles; leave several inches of space at the top of each waste container.</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Cap all waste bottles and/or containers.</a:t>
            </a:r>
          </a:p>
          <a:p>
            <a:pPr fontAlgn="auto">
              <a:spcBef>
                <a:spcPts val="0"/>
              </a:spcBef>
              <a:spcAft>
                <a:spcPts val="0"/>
              </a:spcAft>
              <a:defRPr/>
            </a:pPr>
            <a:r>
              <a:rPr lang="en-US" sz="2400" dirty="0">
                <a:latin typeface="+mn-lt"/>
              </a:rPr>
              <a:t> </a:t>
            </a:r>
          </a:p>
        </p:txBody>
      </p:sp>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707BF1C-DAC3-4CE8-B000-02C8140422F3}" type="slidenum">
              <a:rPr lang="en-US" smtClean="0"/>
              <a:pPr eaLnBrk="1" fontAlgn="base" hangingPunct="1">
                <a:spcBef>
                  <a:spcPct val="0"/>
                </a:spcBef>
                <a:spcAft>
                  <a:spcPct val="0"/>
                </a:spcAft>
              </a:pPr>
              <a:t>100</a:t>
            </a:fld>
            <a:endParaRPr lang="en-US"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4524375"/>
          </a:xfrm>
          <a:prstGeom prst="rect">
            <a:avLst/>
          </a:prstGeom>
          <a:noFill/>
        </p:spPr>
        <p:txBody>
          <a:bodyPr>
            <a:spAutoFit/>
          </a:bodyPr>
          <a:lstStyle/>
          <a:p>
            <a:pPr fontAlgn="auto">
              <a:spcBef>
                <a:spcPts val="0"/>
              </a:spcBef>
              <a:spcAft>
                <a:spcPts val="0"/>
              </a:spcAft>
              <a:defRPr/>
            </a:pPr>
            <a:r>
              <a:rPr lang="en-US" sz="2400" u="sng" dirty="0">
                <a:latin typeface="+mn-lt"/>
              </a:rPr>
              <a:t>Disposal Warnings</a:t>
            </a:r>
          </a:p>
          <a:p>
            <a:pPr fontAlgn="auto">
              <a:spcBef>
                <a:spcPts val="0"/>
              </a:spcBef>
              <a:spcAft>
                <a:spcPts val="0"/>
              </a:spcAft>
              <a:defRPr/>
            </a:pPr>
            <a:r>
              <a:rPr lang="en-US" sz="2400" b="1" dirty="0">
                <a:latin typeface="+mn-lt"/>
              </a:rPr>
              <a:t> </a:t>
            </a:r>
            <a:endParaRPr lang="en-US" sz="2400" dirty="0">
              <a:latin typeface="+mn-lt"/>
            </a:endParaRPr>
          </a:p>
          <a:p>
            <a:pPr marL="914400" indent="-457200" fontAlgn="auto">
              <a:spcBef>
                <a:spcPts val="0"/>
              </a:spcBef>
              <a:spcAft>
                <a:spcPts val="0"/>
              </a:spcAft>
              <a:buFont typeface="Arial" pitchFamily="34" charset="0"/>
              <a:buChar char="•"/>
              <a:defRPr/>
            </a:pPr>
            <a:r>
              <a:rPr lang="en-US" sz="2400" b="1" dirty="0">
                <a:solidFill>
                  <a:srgbClr val="FF0000"/>
                </a:solidFill>
                <a:latin typeface="+mn-lt"/>
              </a:rPr>
              <a:t>HAZARDOUS WASTES SHOULD NEVER BE DUMPED IN ANY DRAINS, SEPTIC TANKS, OR STORM SEWERS.</a:t>
            </a:r>
            <a:endParaRPr lang="en-US" sz="2400" dirty="0">
              <a:solidFill>
                <a:srgbClr val="FF0000"/>
              </a:solidFill>
              <a:latin typeface="+mn-lt"/>
            </a:endParaRPr>
          </a:p>
          <a:p>
            <a:pPr marL="914400" indent="-457200" fontAlgn="auto">
              <a:spcBef>
                <a:spcPts val="0"/>
              </a:spcBef>
              <a:spcAft>
                <a:spcPts val="0"/>
              </a:spcAft>
              <a:defRPr/>
            </a:pPr>
            <a:endParaRPr lang="en-US" sz="2400" dirty="0">
              <a:solidFill>
                <a:srgbClr val="FF0000"/>
              </a:solidFill>
              <a:latin typeface="+mn-lt"/>
            </a:endParaRPr>
          </a:p>
          <a:p>
            <a:pPr marL="914400" indent="-457200" fontAlgn="auto">
              <a:spcBef>
                <a:spcPts val="0"/>
              </a:spcBef>
              <a:spcAft>
                <a:spcPts val="0"/>
              </a:spcAft>
              <a:buFont typeface="Arial" pitchFamily="34" charset="0"/>
              <a:buChar char="•"/>
              <a:defRPr/>
            </a:pPr>
            <a:r>
              <a:rPr lang="en-US" sz="2400" b="1" dirty="0">
                <a:solidFill>
                  <a:srgbClr val="FF0000"/>
                </a:solidFill>
                <a:latin typeface="+mn-lt"/>
              </a:rPr>
              <a:t>DO NOT MIX HAZARDOUS WASTES TOGETHER.</a:t>
            </a:r>
            <a:endParaRPr lang="en-US" sz="2400" dirty="0">
              <a:solidFill>
                <a:srgbClr val="FF0000"/>
              </a:solidFill>
              <a:latin typeface="+mn-lt"/>
            </a:endParaRPr>
          </a:p>
          <a:p>
            <a:pPr marL="914400" indent="-457200" fontAlgn="auto">
              <a:spcBef>
                <a:spcPts val="0"/>
              </a:spcBef>
              <a:spcAft>
                <a:spcPts val="0"/>
              </a:spcAft>
              <a:defRPr/>
            </a:pPr>
            <a:endParaRPr lang="en-US" sz="2400" dirty="0">
              <a:solidFill>
                <a:srgbClr val="FF0000"/>
              </a:solidFill>
              <a:latin typeface="+mn-lt"/>
            </a:endParaRPr>
          </a:p>
          <a:p>
            <a:pPr marL="914400" indent="-457200" fontAlgn="auto">
              <a:spcBef>
                <a:spcPts val="0"/>
              </a:spcBef>
              <a:spcAft>
                <a:spcPts val="0"/>
              </a:spcAft>
              <a:buFont typeface="Arial" pitchFamily="34" charset="0"/>
              <a:buChar char="•"/>
              <a:defRPr/>
            </a:pPr>
            <a:r>
              <a:rPr lang="en-US" sz="2400" b="1" dirty="0">
                <a:solidFill>
                  <a:srgbClr val="FF0000"/>
                </a:solidFill>
                <a:latin typeface="+mn-lt"/>
              </a:rPr>
              <a:t>DO NOT MIX NONHAZARDOUS WASTE WITH HAZARDOUS WASTE - in doing so you only create more hazardous waste, which creates higher disposal costs.</a:t>
            </a:r>
            <a:endParaRPr lang="en-US" sz="2400" dirty="0">
              <a:solidFill>
                <a:srgbClr val="FF0000"/>
              </a:solidFill>
              <a:latin typeface="+mn-lt"/>
            </a:endParaRPr>
          </a:p>
          <a:p>
            <a:pPr fontAlgn="auto">
              <a:spcBef>
                <a:spcPts val="0"/>
              </a:spcBef>
              <a:spcAft>
                <a:spcPts val="0"/>
              </a:spcAft>
              <a:defRPr/>
            </a:pPr>
            <a:r>
              <a:rPr lang="en-US" sz="2400" dirty="0">
                <a:latin typeface="+mn-lt"/>
              </a:rPr>
              <a:t> </a:t>
            </a:r>
          </a:p>
        </p:txBody>
      </p:sp>
      <p:sp>
        <p:nvSpPr>
          <p:cNvPr id="1044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982C83A-F90F-4952-ABF3-71F78C80D42C}" type="slidenum">
              <a:rPr lang="en-US" smtClean="0"/>
              <a:pPr eaLnBrk="1" fontAlgn="base" hangingPunct="1">
                <a:spcBef>
                  <a:spcPct val="0"/>
                </a:spcBef>
                <a:spcAft>
                  <a:spcPct val="0"/>
                </a:spcAft>
              </a:pPr>
              <a:t>101</a:t>
            </a:fld>
            <a:endParaRPr lang="en-US"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609600" y="5334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Universal Waste Rule</a:t>
            </a:r>
            <a:endParaRPr lang="en-US" sz="2400" b="1" u="sng" dirty="0"/>
          </a:p>
        </p:txBody>
      </p:sp>
      <p:sp>
        <p:nvSpPr>
          <p:cNvPr id="3" name="TextBox 2"/>
          <p:cNvSpPr txBox="1"/>
          <p:nvPr/>
        </p:nvSpPr>
        <p:spPr>
          <a:xfrm>
            <a:off x="609600" y="1066800"/>
            <a:ext cx="8077200" cy="4750018"/>
          </a:xfrm>
          <a:prstGeom prst="rect">
            <a:avLst/>
          </a:prstGeom>
          <a:noFill/>
        </p:spPr>
        <p:txBody>
          <a:bodyPr>
            <a:spAutoFit/>
          </a:bodyPr>
          <a:lstStyle/>
          <a:p>
            <a:pPr marL="457200" indent="-457200" fontAlgn="auto">
              <a:lnSpc>
                <a:spcPts val="2600"/>
              </a:lnSpc>
              <a:spcBef>
                <a:spcPts val="0"/>
              </a:spcBef>
              <a:spcAft>
                <a:spcPts val="0"/>
              </a:spcAft>
              <a:defRPr/>
            </a:pPr>
            <a:r>
              <a:rPr lang="en-US" sz="2400" dirty="0">
                <a:latin typeface="+mn-lt"/>
              </a:rPr>
              <a:t>	</a:t>
            </a:r>
          </a:p>
          <a:p>
            <a:pPr marL="457200" fontAlgn="auto">
              <a:lnSpc>
                <a:spcPts val="2600"/>
              </a:lnSpc>
              <a:spcBef>
                <a:spcPts val="0"/>
              </a:spcBef>
              <a:spcAft>
                <a:spcPts val="0"/>
              </a:spcAft>
              <a:defRPr/>
            </a:pPr>
            <a:r>
              <a:rPr lang="en-US" sz="2400" dirty="0">
                <a:latin typeface="+mn-lt"/>
              </a:rPr>
              <a:t>Purpose of the Universal Waste Rule</a:t>
            </a:r>
          </a:p>
          <a:p>
            <a:pPr marL="914400" indent="-457200" fontAlgn="auto">
              <a:lnSpc>
                <a:spcPts val="2600"/>
              </a:lnSpc>
              <a:spcBef>
                <a:spcPts val="0"/>
              </a:spcBef>
              <a:spcAft>
                <a:spcPts val="0"/>
              </a:spcAft>
              <a:defRPr/>
            </a:pPr>
            <a:endParaRPr lang="en-US" sz="2400" dirty="0">
              <a:latin typeface="+mn-lt"/>
            </a:endParaRPr>
          </a:p>
          <a:p>
            <a:pPr marL="914400" fontAlgn="auto">
              <a:spcBef>
                <a:spcPts val="0"/>
              </a:spcBef>
              <a:spcAft>
                <a:spcPts val="0"/>
              </a:spcAft>
              <a:defRPr/>
            </a:pPr>
            <a:r>
              <a:rPr lang="en-US" sz="2400" dirty="0">
                <a:latin typeface="+mn-lt"/>
              </a:rPr>
              <a:t>In 1995, in order to facilitate hazardous waste recycling, the EPA established simplified regulations for gathering and disposal of certain broadly generated waste, designated as universal waste.</a:t>
            </a:r>
          </a:p>
          <a:p>
            <a:pPr marL="914400" fontAlgn="auto">
              <a:spcBef>
                <a:spcPts val="0"/>
              </a:spcBef>
              <a:spcAft>
                <a:spcPts val="0"/>
              </a:spcAft>
              <a:defRPr/>
            </a:pPr>
            <a:r>
              <a:rPr lang="en-US" sz="2400" dirty="0">
                <a:latin typeface="+mn-lt"/>
              </a:rPr>
              <a:t> </a:t>
            </a:r>
          </a:p>
          <a:p>
            <a:pPr marL="914400" fontAlgn="auto">
              <a:spcBef>
                <a:spcPts val="0"/>
              </a:spcBef>
              <a:spcAft>
                <a:spcPts val="0"/>
              </a:spcAft>
              <a:defRPr/>
            </a:pPr>
            <a:r>
              <a:rPr lang="en-US" sz="2400" dirty="0">
                <a:latin typeface="+mn-lt"/>
              </a:rPr>
              <a:t>These wastes are subject all hazardous waste regulations, and they are not required to be calculated as hazardous waste when concluding a school’s generator status.</a:t>
            </a:r>
          </a:p>
          <a:p>
            <a:pPr marL="914400" indent="-457200" fontAlgn="auto">
              <a:lnSpc>
                <a:spcPts val="2600"/>
              </a:lnSpc>
              <a:spcBef>
                <a:spcPts val="0"/>
              </a:spcBef>
              <a:spcAft>
                <a:spcPts val="0"/>
              </a:spcAft>
              <a:defRPr/>
            </a:pPr>
            <a:endParaRPr lang="en-US" sz="2400" dirty="0">
              <a:latin typeface="+mn-lt"/>
            </a:endParaRPr>
          </a:p>
        </p:txBody>
      </p:sp>
      <p:sp>
        <p:nvSpPr>
          <p:cNvPr id="1054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C338955-B184-4E37-AC84-4AD6E7207A3E}" type="slidenum">
              <a:rPr lang="en-US" smtClean="0"/>
              <a:pPr eaLnBrk="1" fontAlgn="base" hangingPunct="1">
                <a:spcBef>
                  <a:spcPct val="0"/>
                </a:spcBef>
                <a:spcAft>
                  <a:spcPct val="0"/>
                </a:spcAft>
              </a:pPr>
              <a:t>102</a:t>
            </a:fld>
            <a:endParaRPr lang="en-US"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6096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Universal Waste Rule</a:t>
            </a:r>
            <a:endParaRPr lang="en-US" sz="2400" b="1" u="sng" dirty="0"/>
          </a:p>
        </p:txBody>
      </p:sp>
      <p:sp>
        <p:nvSpPr>
          <p:cNvPr id="3" name="TextBox 2"/>
          <p:cNvSpPr txBox="1"/>
          <p:nvPr/>
        </p:nvSpPr>
        <p:spPr>
          <a:xfrm>
            <a:off x="609600" y="1447800"/>
            <a:ext cx="8077200" cy="4395788"/>
          </a:xfrm>
          <a:prstGeom prst="rect">
            <a:avLst/>
          </a:prstGeom>
          <a:noFill/>
        </p:spPr>
        <p:txBody>
          <a:bodyPr>
            <a:spAutoFit/>
          </a:bodyPr>
          <a:lstStyle/>
          <a:p>
            <a:pPr marL="914400" indent="-457200" fontAlgn="auto">
              <a:lnSpc>
                <a:spcPts val="2600"/>
              </a:lnSpc>
              <a:spcBef>
                <a:spcPts val="0"/>
              </a:spcBef>
              <a:spcAft>
                <a:spcPts val="0"/>
              </a:spcAft>
              <a:buFont typeface="Arial" pitchFamily="34" charset="0"/>
              <a:buChar char="•"/>
              <a:defRPr/>
            </a:pPr>
            <a:r>
              <a:rPr lang="en-US" sz="2400" dirty="0">
                <a:latin typeface="+mn-lt"/>
              </a:rPr>
              <a:t>Substances Included Within the Universal Waste Rule</a:t>
            </a:r>
          </a:p>
          <a:p>
            <a:pPr marL="914400" indent="-457200" fontAlgn="auto">
              <a:lnSpc>
                <a:spcPts val="2600"/>
              </a:lnSpc>
              <a:spcBef>
                <a:spcPts val="0"/>
              </a:spcBef>
              <a:spcAft>
                <a:spcPts val="0"/>
              </a:spcAft>
              <a:defRPr/>
            </a:pPr>
            <a:endParaRPr lang="en-US" sz="2400" dirty="0">
              <a:latin typeface="+mn-lt"/>
            </a:endParaRPr>
          </a:p>
          <a:p>
            <a:pPr marL="914400" fontAlgn="auto">
              <a:spcBef>
                <a:spcPts val="0"/>
              </a:spcBef>
              <a:spcAft>
                <a:spcPts val="0"/>
              </a:spcAft>
              <a:defRPr/>
            </a:pPr>
            <a:r>
              <a:rPr lang="en-US" sz="2400" dirty="0">
                <a:latin typeface="+mn-lt"/>
              </a:rPr>
              <a:t>Universal wastes identified in the Rule are listed below.</a:t>
            </a:r>
          </a:p>
          <a:p>
            <a:pPr marL="914400" fontAlgn="auto">
              <a:spcBef>
                <a:spcPts val="0"/>
              </a:spcBef>
              <a:spcAft>
                <a:spcPts val="0"/>
              </a:spcAft>
              <a:defRPr/>
            </a:pPr>
            <a:r>
              <a:rPr lang="en-US" sz="2400" dirty="0">
                <a:latin typeface="+mn-lt"/>
              </a:rPr>
              <a:t> </a:t>
            </a:r>
          </a:p>
          <a:p>
            <a:pPr marL="1371600" indent="-457200" fontAlgn="auto">
              <a:lnSpc>
                <a:spcPts val="2500"/>
              </a:lnSpc>
              <a:spcBef>
                <a:spcPts val="0"/>
              </a:spcBef>
              <a:spcAft>
                <a:spcPts val="0"/>
              </a:spcAft>
              <a:buFont typeface="Calibri" pitchFamily="34" charset="0"/>
              <a:buChar char="–"/>
              <a:defRPr/>
            </a:pPr>
            <a:r>
              <a:rPr lang="en-US" sz="2400" dirty="0">
                <a:latin typeface="+mn-lt"/>
              </a:rPr>
              <a:t>Hazardous waste batteries</a:t>
            </a:r>
          </a:p>
          <a:p>
            <a:pPr marL="1371600" indent="-457200" fontAlgn="auto">
              <a:lnSpc>
                <a:spcPts val="2500"/>
              </a:lnSpc>
              <a:spcBef>
                <a:spcPts val="0"/>
              </a:spcBef>
              <a:spcAft>
                <a:spcPts val="0"/>
              </a:spcAft>
              <a:buFont typeface="Calibri" pitchFamily="34" charset="0"/>
              <a:buChar char="–"/>
              <a:defRPr/>
            </a:pPr>
            <a:r>
              <a:rPr lang="en-US" sz="2400" dirty="0">
                <a:latin typeface="+mn-lt"/>
              </a:rPr>
              <a:t>Fluorescent lamps</a:t>
            </a:r>
          </a:p>
          <a:p>
            <a:pPr marL="1371600" indent="-457200" fontAlgn="auto">
              <a:lnSpc>
                <a:spcPts val="2500"/>
              </a:lnSpc>
              <a:spcBef>
                <a:spcPts val="0"/>
              </a:spcBef>
              <a:spcAft>
                <a:spcPts val="0"/>
              </a:spcAft>
              <a:buFont typeface="Calibri" pitchFamily="34" charset="0"/>
              <a:buChar char="–"/>
              <a:defRPr/>
            </a:pPr>
            <a:r>
              <a:rPr lang="en-US" sz="2400" dirty="0">
                <a:latin typeface="+mn-lt"/>
              </a:rPr>
              <a:t>Mercury-containing devices (thermostats, thermometers, etc.)</a:t>
            </a:r>
          </a:p>
          <a:p>
            <a:pPr marL="1371600" indent="-457200" fontAlgn="auto">
              <a:lnSpc>
                <a:spcPts val="2500"/>
              </a:lnSpc>
              <a:spcBef>
                <a:spcPts val="0"/>
              </a:spcBef>
              <a:spcAft>
                <a:spcPts val="0"/>
              </a:spcAft>
              <a:buFont typeface="Calibri" pitchFamily="34" charset="0"/>
              <a:buChar char="–"/>
              <a:defRPr/>
            </a:pPr>
            <a:r>
              <a:rPr lang="en-US" sz="2400" dirty="0">
                <a:latin typeface="+mn-lt"/>
              </a:rPr>
              <a:t>Pesticides that have been retracted, put on hold, or gathered for discarding</a:t>
            </a:r>
          </a:p>
          <a:p>
            <a:pPr marL="1371600" indent="-457200" fontAlgn="auto">
              <a:lnSpc>
                <a:spcPts val="2500"/>
              </a:lnSpc>
              <a:spcBef>
                <a:spcPts val="0"/>
              </a:spcBef>
              <a:spcAft>
                <a:spcPts val="0"/>
              </a:spcAft>
              <a:buFont typeface="Calibri" pitchFamily="34" charset="0"/>
              <a:buChar char="–"/>
              <a:defRPr/>
            </a:pPr>
            <a:r>
              <a:rPr lang="en-US" sz="2400" dirty="0">
                <a:latin typeface="+mn-lt"/>
              </a:rPr>
              <a:t>Oil-based finishes</a:t>
            </a:r>
          </a:p>
          <a:p>
            <a:pPr marL="1371600" indent="-457200" fontAlgn="auto">
              <a:lnSpc>
                <a:spcPts val="2500"/>
              </a:lnSpc>
              <a:spcBef>
                <a:spcPts val="0"/>
              </a:spcBef>
              <a:spcAft>
                <a:spcPts val="0"/>
              </a:spcAft>
              <a:buFont typeface="Calibri" pitchFamily="34" charset="0"/>
              <a:buChar char="–"/>
              <a:defRPr/>
            </a:pPr>
            <a:r>
              <a:rPr lang="en-US" sz="2400" dirty="0">
                <a:latin typeface="+mn-lt"/>
              </a:rPr>
              <a:t>Photographic solutions</a:t>
            </a:r>
          </a:p>
          <a:p>
            <a:pPr marL="914400" indent="-457200" fontAlgn="auto">
              <a:lnSpc>
                <a:spcPts val="2600"/>
              </a:lnSpc>
              <a:spcBef>
                <a:spcPts val="0"/>
              </a:spcBef>
              <a:spcAft>
                <a:spcPts val="0"/>
              </a:spcAft>
              <a:defRPr/>
            </a:pPr>
            <a:endParaRPr lang="en-US" sz="2400" dirty="0">
              <a:latin typeface="+mn-lt"/>
            </a:endParaRPr>
          </a:p>
        </p:txBody>
      </p:sp>
      <p:sp>
        <p:nvSpPr>
          <p:cNvPr id="1065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2EBB543-A2B9-46A3-8A91-C038F1308005}" type="slidenum">
              <a:rPr lang="en-US" smtClean="0"/>
              <a:pPr eaLnBrk="1" fontAlgn="base" hangingPunct="1">
                <a:spcBef>
                  <a:spcPct val="0"/>
                </a:spcBef>
                <a:spcAft>
                  <a:spcPct val="0"/>
                </a:spcAft>
              </a:pPr>
              <a:t>103</a:t>
            </a:fld>
            <a:endParaRPr lang="en-US"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104</a:t>
            </a:fld>
            <a:endParaRPr lang="en-US" dirty="0"/>
          </a:p>
        </p:txBody>
      </p:sp>
      <p:sp>
        <p:nvSpPr>
          <p:cNvPr id="3" name="Rectangle 2"/>
          <p:cNvSpPr/>
          <p:nvPr/>
        </p:nvSpPr>
        <p:spPr>
          <a:xfrm>
            <a:off x="457200" y="1443841"/>
            <a:ext cx="8458200" cy="4216539"/>
          </a:xfrm>
          <a:prstGeom prst="rect">
            <a:avLst/>
          </a:prstGeom>
        </p:spPr>
        <p:txBody>
          <a:bodyPr wrap="square">
            <a:spAutoFit/>
          </a:bodyPr>
          <a:lstStyle/>
          <a:p>
            <a:pPr algn="ctr"/>
            <a:r>
              <a:rPr lang="en-US" sz="2400" b="1" dirty="0"/>
              <a:t>A Case Study of Environmental, Health &amp; Safety Issues Involving the Burlington, MA Public School System</a:t>
            </a:r>
          </a:p>
          <a:p>
            <a:endParaRPr lang="en-US" dirty="0"/>
          </a:p>
          <a:p>
            <a:pPr algn="ctr"/>
            <a:r>
              <a:rPr lang="en-US" sz="2000" i="1" dirty="0"/>
              <a:t>"Tips, suggestions, and resources for investigating and resolving EHS issues in Schools" </a:t>
            </a:r>
          </a:p>
          <a:p>
            <a:endParaRPr lang="en-US" dirty="0" smtClean="0"/>
          </a:p>
          <a:p>
            <a:pPr algn="ctr"/>
            <a:r>
              <a:rPr lang="en-US" dirty="0" smtClean="0"/>
              <a:t>prepared by</a:t>
            </a:r>
          </a:p>
          <a:p>
            <a:pPr algn="ctr"/>
            <a:endParaRPr lang="en-US" dirty="0"/>
          </a:p>
          <a:p>
            <a:pPr algn="ctr"/>
            <a:r>
              <a:rPr lang="en-US" dirty="0"/>
              <a:t>Todd H. Dresser, Environmental Engineer</a:t>
            </a:r>
          </a:p>
          <a:p>
            <a:pPr algn="ctr"/>
            <a:r>
              <a:rPr lang="en-US" dirty="0"/>
              <a:t>formerly of Burlington Board of Health</a:t>
            </a:r>
          </a:p>
          <a:p>
            <a:pPr algn="ctr"/>
            <a:r>
              <a:rPr lang="en-US" dirty="0"/>
              <a:t>EPA Point of </a:t>
            </a:r>
            <a:r>
              <a:rPr lang="en-US" dirty="0" smtClean="0"/>
              <a:t>Contact</a:t>
            </a:r>
            <a:r>
              <a:rPr lang="en-US" dirty="0"/>
              <a:t>: Gary Bertram</a:t>
            </a:r>
          </a:p>
          <a:p>
            <a:endParaRPr lang="en-US" dirty="0"/>
          </a:p>
          <a:p>
            <a:endParaRPr lang="en-US" dirty="0" smtClean="0"/>
          </a:p>
          <a:p>
            <a:pPr algn="ctr"/>
            <a:r>
              <a:rPr lang="en-US" sz="1600" dirty="0" smtClean="0">
                <a:hlinkClick r:id="rId2"/>
              </a:rPr>
              <a:t>http</a:t>
            </a:r>
            <a:r>
              <a:rPr lang="en-US" sz="1600" dirty="0">
                <a:hlinkClick r:id="rId2"/>
              </a:rPr>
              <a:t>://</a:t>
            </a:r>
            <a:r>
              <a:rPr lang="en-US" sz="1600" dirty="0" smtClean="0">
                <a:hlinkClick r:id="rId2"/>
              </a:rPr>
              <a:t>www.epa.gov/Region7/education_resources/teachers/ehsstudy/index.htm</a:t>
            </a:r>
            <a:r>
              <a:rPr lang="en-US" sz="1600" dirty="0" smtClean="0"/>
              <a:t> </a:t>
            </a:r>
            <a:endParaRPr lang="en-US" sz="1600" dirty="0"/>
          </a:p>
        </p:txBody>
      </p:sp>
    </p:spTree>
    <p:extLst>
      <p:ext uri="{BB962C8B-B14F-4D97-AF65-F5344CB8AC3E}">
        <p14:creationId xmlns:p14="http://schemas.microsoft.com/office/powerpoint/2010/main" val="11805308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105</a:t>
            </a:fld>
            <a:endParaRPr lang="en-US" dirty="0"/>
          </a:p>
        </p:txBody>
      </p:sp>
      <p:sp>
        <p:nvSpPr>
          <p:cNvPr id="3" name="Rectangle 2"/>
          <p:cNvSpPr/>
          <p:nvPr/>
        </p:nvSpPr>
        <p:spPr>
          <a:xfrm>
            <a:off x="937437" y="304800"/>
            <a:ext cx="7391400" cy="6463308"/>
          </a:xfrm>
          <a:prstGeom prst="rect">
            <a:avLst/>
          </a:prstGeom>
        </p:spPr>
        <p:txBody>
          <a:bodyPr wrap="square">
            <a:spAutoFit/>
          </a:bodyPr>
          <a:lstStyle/>
          <a:p>
            <a:pPr algn="ctr"/>
            <a:r>
              <a:rPr lang="en-US" b="1" dirty="0"/>
              <a:t>Table of Contents </a:t>
            </a:r>
          </a:p>
          <a:p>
            <a:endParaRPr lang="en-US" dirty="0"/>
          </a:p>
          <a:p>
            <a:r>
              <a:rPr lang="en-US" dirty="0"/>
              <a:t>Introduction</a:t>
            </a:r>
          </a:p>
          <a:p>
            <a:r>
              <a:rPr lang="en-US" dirty="0" smtClean="0"/>
              <a:t>1.Chemical </a:t>
            </a:r>
            <a:r>
              <a:rPr lang="en-US" dirty="0"/>
              <a:t>management and usage </a:t>
            </a:r>
          </a:p>
          <a:p>
            <a:r>
              <a:rPr lang="en-US" dirty="0"/>
              <a:t>2.Asbestos management</a:t>
            </a:r>
          </a:p>
          <a:p>
            <a:r>
              <a:rPr lang="en-US" dirty="0"/>
              <a:t>3.Indoor air quality</a:t>
            </a:r>
          </a:p>
          <a:p>
            <a:r>
              <a:rPr lang="en-US" dirty="0"/>
              <a:t>4.Pesticide usage</a:t>
            </a:r>
          </a:p>
          <a:p>
            <a:r>
              <a:rPr lang="en-US" dirty="0"/>
              <a:t>5.Mercury management and exposure prevention</a:t>
            </a:r>
          </a:p>
          <a:p>
            <a:r>
              <a:rPr lang="en-US" dirty="0"/>
              <a:t>6.Radioactive materials</a:t>
            </a:r>
          </a:p>
          <a:p>
            <a:r>
              <a:rPr lang="en-US" dirty="0"/>
              <a:t>7.Fire prevention</a:t>
            </a:r>
          </a:p>
          <a:p>
            <a:r>
              <a:rPr lang="en-US" dirty="0"/>
              <a:t>8.Pollution prevention</a:t>
            </a:r>
          </a:p>
          <a:p>
            <a:r>
              <a:rPr lang="en-US" dirty="0"/>
              <a:t>9.Hazardous waste generation and management</a:t>
            </a:r>
          </a:p>
          <a:p>
            <a:r>
              <a:rPr lang="en-US" dirty="0"/>
              <a:t>10.Formaldehyde</a:t>
            </a:r>
          </a:p>
          <a:p>
            <a:r>
              <a:rPr lang="en-US" dirty="0"/>
              <a:t>11.Radon</a:t>
            </a:r>
          </a:p>
          <a:p>
            <a:r>
              <a:rPr lang="en-US" dirty="0"/>
              <a:t>12.Chemical fume hoods</a:t>
            </a:r>
          </a:p>
          <a:p>
            <a:r>
              <a:rPr lang="en-US" dirty="0"/>
              <a:t>13.Eye washes and deluge showers</a:t>
            </a:r>
          </a:p>
          <a:p>
            <a:r>
              <a:rPr lang="en-US" dirty="0"/>
              <a:t>14.Safety equipment</a:t>
            </a:r>
          </a:p>
          <a:p>
            <a:r>
              <a:rPr lang="en-US" dirty="0"/>
              <a:t>15.Hazards/issues by department</a:t>
            </a:r>
          </a:p>
          <a:p>
            <a:r>
              <a:rPr lang="en-US" dirty="0"/>
              <a:t>16.Spill and emergency response plans</a:t>
            </a:r>
          </a:p>
          <a:p>
            <a:r>
              <a:rPr lang="en-US" dirty="0"/>
              <a:t>17.Ceramic kilns</a:t>
            </a:r>
          </a:p>
          <a:p>
            <a:r>
              <a:rPr lang="en-US" dirty="0"/>
              <a:t>18.Underground storage tanks</a:t>
            </a:r>
          </a:p>
          <a:p>
            <a:r>
              <a:rPr lang="en-US" dirty="0"/>
              <a:t>19.Lasers in the classroom</a:t>
            </a:r>
          </a:p>
          <a:p>
            <a:r>
              <a:rPr lang="en-US" dirty="0"/>
              <a:t>20.Discharges to the sanitary drains</a:t>
            </a:r>
          </a:p>
        </p:txBody>
      </p:sp>
    </p:spTree>
    <p:extLst>
      <p:ext uri="{BB962C8B-B14F-4D97-AF65-F5344CB8AC3E}">
        <p14:creationId xmlns:p14="http://schemas.microsoft.com/office/powerpoint/2010/main" val="28830581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106</a:t>
            </a:fld>
            <a:endParaRPr lang="en-US" dirty="0"/>
          </a:p>
        </p:txBody>
      </p:sp>
      <p:sp>
        <p:nvSpPr>
          <p:cNvPr id="3" name="Rectangle 2"/>
          <p:cNvSpPr/>
          <p:nvPr/>
        </p:nvSpPr>
        <p:spPr>
          <a:xfrm>
            <a:off x="306572" y="152400"/>
            <a:ext cx="8458200" cy="6924973"/>
          </a:xfrm>
          <a:prstGeom prst="rect">
            <a:avLst/>
          </a:prstGeom>
        </p:spPr>
        <p:txBody>
          <a:bodyPr wrap="square">
            <a:spAutoFit/>
          </a:bodyPr>
          <a:lstStyle/>
          <a:p>
            <a:pPr algn="ctr"/>
            <a:r>
              <a:rPr lang="en-US" b="1" dirty="0"/>
              <a:t>Introduction</a:t>
            </a:r>
            <a:endParaRPr lang="en-US" sz="1000" b="1" dirty="0"/>
          </a:p>
          <a:p>
            <a:endParaRPr lang="en-US" sz="1000" dirty="0"/>
          </a:p>
          <a:p>
            <a:r>
              <a:rPr lang="en-US" dirty="0"/>
              <a:t>In 1992, I began an extensive review of environmental, and health and safety (EHS) issues involving the Burlington, Massachusetts public school system. During this evaluation, I have investigated and researched a broad variety of concerns and potential problems outlined in the table of contents. Many of the conditions I encountered represented significant safety hazards or potential environmental problems. While attempting to research and resolve these problems, I also noted a lack of readily available guidance for identifying EHS issues in schools as well as a hesitancy by regulatory agencies to get involved with school issues.</a:t>
            </a:r>
            <a:endParaRPr lang="en-US" sz="1000" dirty="0"/>
          </a:p>
          <a:p>
            <a:endParaRPr lang="en-US" sz="1000" dirty="0"/>
          </a:p>
          <a:p>
            <a:r>
              <a:rPr lang="en-US" dirty="0"/>
              <a:t>Based on this premise, I intend to report the results of my ongoing evaluation so that it may be used as a guide by parents, staff, and public officials when reviewing EHS issues in their school system. I believe the snapshot provided by this report is consistent to the types and severity of problems that could be found in schools nation wide. I urge all of you to consider the results reported here and to review these issues at your schools. Even though some of the anecdotes I will report may suggest otherwise, our story is a success story in that we have made the effort to identify the concerns and to take action to correct the problems. I hope this study will enable you to do the same.</a:t>
            </a:r>
            <a:endParaRPr lang="en-US" sz="1000" dirty="0"/>
          </a:p>
          <a:p>
            <a:endParaRPr lang="en-US" sz="1000" dirty="0"/>
          </a:p>
          <a:p>
            <a:r>
              <a:rPr lang="en-US" dirty="0"/>
              <a:t>I plan to provide a general description of the issues I have reviewed. My intent is to provide the layman with an understanding of the issue, potential problems associated with the issue, tips and suggestions for assisting the evaluation, and lessons I have learned. I will also provide information describing some of the resources I have utilized during this effort.</a:t>
            </a:r>
          </a:p>
          <a:p>
            <a:endParaRPr lang="en-US" dirty="0"/>
          </a:p>
        </p:txBody>
      </p:sp>
    </p:spTree>
    <p:extLst>
      <p:ext uri="{BB962C8B-B14F-4D97-AF65-F5344CB8AC3E}">
        <p14:creationId xmlns:p14="http://schemas.microsoft.com/office/powerpoint/2010/main" val="6745506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107</a:t>
            </a:fld>
            <a:endParaRPr lang="en-US" dirty="0"/>
          </a:p>
        </p:txBody>
      </p:sp>
      <p:sp>
        <p:nvSpPr>
          <p:cNvPr id="3" name="Rectangle 2"/>
          <p:cNvSpPr/>
          <p:nvPr/>
        </p:nvSpPr>
        <p:spPr>
          <a:xfrm>
            <a:off x="304800" y="381000"/>
            <a:ext cx="8534400" cy="6217087"/>
          </a:xfrm>
          <a:prstGeom prst="rect">
            <a:avLst/>
          </a:prstGeom>
        </p:spPr>
        <p:txBody>
          <a:bodyPr wrap="square">
            <a:spAutoFit/>
          </a:bodyPr>
          <a:lstStyle/>
          <a:p>
            <a:pPr algn="ctr"/>
            <a:r>
              <a:rPr lang="en-US" sz="2000" b="1" dirty="0"/>
              <a:t>Chemical Management &amp; Usage - Summary</a:t>
            </a:r>
          </a:p>
          <a:p>
            <a:endParaRPr lang="en-US" dirty="0"/>
          </a:p>
          <a:p>
            <a:r>
              <a:rPr lang="en-US" dirty="0"/>
              <a:t>A series of explosions and fires prompted the Burlington Board of Health (BOH) in 1992 to initiate a comprehensive review of chemical storage, usage, and disposal within the Burlington public school system. This section provides a summary of BOH findings as well as brief discussions of several recent hazardous materials incidents involving local schools. The discussion has been divided into areas of interest related to various sections of the school department (e.g. subsections related to the high school art and science departments). In addition, tips, suggestions, lessons learned, and a listing of potentially useful resources have also been provided to assist the reader in conducting a similar assessment at their school. </a:t>
            </a:r>
          </a:p>
          <a:p>
            <a:endParaRPr lang="en-US" dirty="0"/>
          </a:p>
          <a:p>
            <a:r>
              <a:rPr lang="en-US" dirty="0"/>
              <a:t>Significant observations noted during the chemical hygiene assessment process included: </a:t>
            </a:r>
            <a:endParaRPr lang="en-US" dirty="0" smtClean="0"/>
          </a:p>
          <a:p>
            <a:endParaRPr lang="en-US" dirty="0"/>
          </a:p>
          <a:p>
            <a:pPr marL="342900" indent="-342900">
              <a:buAutoNum type="alphaLcParenR"/>
            </a:pPr>
            <a:r>
              <a:rPr lang="en-US" dirty="0" smtClean="0"/>
              <a:t>the </a:t>
            </a:r>
            <a:r>
              <a:rPr lang="en-US" dirty="0"/>
              <a:t>discovery of chemical hazards at all grade </a:t>
            </a:r>
            <a:r>
              <a:rPr lang="en-US" dirty="0" smtClean="0"/>
              <a:t>levels</a:t>
            </a:r>
          </a:p>
          <a:p>
            <a:pPr marL="342900" indent="-342900">
              <a:buAutoNum type="alphaLcParenR"/>
            </a:pPr>
            <a:endParaRPr lang="en-US" dirty="0"/>
          </a:p>
          <a:p>
            <a:r>
              <a:rPr lang="en-US" dirty="0"/>
              <a:t>b) a long-term practice of accepting chemical donations had caused the high school to </a:t>
            </a:r>
            <a:endParaRPr lang="en-US" dirty="0" smtClean="0"/>
          </a:p>
          <a:p>
            <a:r>
              <a:rPr lang="en-US" dirty="0"/>
              <a:t> </a:t>
            </a:r>
            <a:r>
              <a:rPr lang="en-US" dirty="0" smtClean="0"/>
              <a:t>    become </a:t>
            </a:r>
            <a:r>
              <a:rPr lang="en-US" dirty="0"/>
              <a:t>a potential disposal option for local </a:t>
            </a:r>
            <a:r>
              <a:rPr lang="en-US" dirty="0" smtClean="0"/>
              <a:t>industry</a:t>
            </a:r>
          </a:p>
          <a:p>
            <a:endParaRPr lang="en-US" dirty="0"/>
          </a:p>
          <a:p>
            <a:r>
              <a:rPr lang="en-US" dirty="0"/>
              <a:t>c) prior to this investigation little effort was exerted to determine environmental, </a:t>
            </a:r>
            <a:r>
              <a:rPr lang="en-US" dirty="0" smtClean="0"/>
              <a:t>or</a:t>
            </a:r>
          </a:p>
          <a:p>
            <a:r>
              <a:rPr lang="en-US" dirty="0" smtClean="0"/>
              <a:t>     health </a:t>
            </a:r>
            <a:r>
              <a:rPr lang="en-US" dirty="0"/>
              <a:t>and safety considerations associated with chemical usage within the classroom</a:t>
            </a:r>
          </a:p>
          <a:p>
            <a:endParaRPr lang="en-US" dirty="0"/>
          </a:p>
        </p:txBody>
      </p:sp>
    </p:spTree>
    <p:extLst>
      <p:ext uri="{BB962C8B-B14F-4D97-AF65-F5344CB8AC3E}">
        <p14:creationId xmlns:p14="http://schemas.microsoft.com/office/powerpoint/2010/main" val="5388408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108</a:t>
            </a:fld>
            <a:endParaRPr lang="en-US" dirty="0"/>
          </a:p>
        </p:txBody>
      </p:sp>
      <p:sp>
        <p:nvSpPr>
          <p:cNvPr id="3" name="Rectangle 2"/>
          <p:cNvSpPr/>
          <p:nvPr/>
        </p:nvSpPr>
        <p:spPr>
          <a:xfrm>
            <a:off x="228600" y="762000"/>
            <a:ext cx="8534400" cy="3970318"/>
          </a:xfrm>
          <a:prstGeom prst="rect">
            <a:avLst/>
          </a:prstGeom>
        </p:spPr>
        <p:txBody>
          <a:bodyPr wrap="square">
            <a:spAutoFit/>
          </a:bodyPr>
          <a:lstStyle/>
          <a:p>
            <a:pPr algn="ctr"/>
            <a:r>
              <a:rPr lang="en-US" sz="2000" b="1" dirty="0"/>
              <a:t>Chemical Management &amp; Usage </a:t>
            </a:r>
            <a:r>
              <a:rPr lang="en-US" sz="2000" b="1" dirty="0" smtClean="0"/>
              <a:t>– Summary cont.</a:t>
            </a:r>
            <a:endParaRPr lang="en-US" sz="2000" b="1" dirty="0"/>
          </a:p>
          <a:p>
            <a:endParaRPr lang="en-US" dirty="0"/>
          </a:p>
          <a:p>
            <a:r>
              <a:rPr lang="en-US" dirty="0"/>
              <a:t>Major achievements resulting from this activity have included: </a:t>
            </a:r>
            <a:endParaRPr lang="en-US" dirty="0" smtClean="0"/>
          </a:p>
          <a:p>
            <a:endParaRPr lang="en-US" dirty="0"/>
          </a:p>
          <a:p>
            <a:pPr marL="800100" lvl="1" indent="-342900">
              <a:buAutoNum type="alphaLcParenR"/>
            </a:pPr>
            <a:r>
              <a:rPr lang="en-US" dirty="0" smtClean="0"/>
              <a:t>the </a:t>
            </a:r>
            <a:r>
              <a:rPr lang="en-US" dirty="0"/>
              <a:t>removal of approximately 80 drums of hazardous chemicals which included </a:t>
            </a:r>
            <a:r>
              <a:rPr lang="en-US" dirty="0" smtClean="0"/>
              <a:t>  radioactive </a:t>
            </a:r>
            <a:r>
              <a:rPr lang="en-US" dirty="0"/>
              <a:t>materials, explosives, controlled narcotics, and poisonous </a:t>
            </a:r>
            <a:r>
              <a:rPr lang="en-US" dirty="0" smtClean="0"/>
              <a:t>gases</a:t>
            </a:r>
          </a:p>
          <a:p>
            <a:pPr lvl="1"/>
            <a:endParaRPr lang="en-US" dirty="0"/>
          </a:p>
          <a:p>
            <a:pPr lvl="1"/>
            <a:r>
              <a:rPr lang="en-US" dirty="0"/>
              <a:t>b) the establishment of formal chemical disposal </a:t>
            </a:r>
            <a:r>
              <a:rPr lang="en-US" dirty="0" smtClean="0"/>
              <a:t>practices</a:t>
            </a:r>
          </a:p>
          <a:p>
            <a:pPr lvl="1"/>
            <a:endParaRPr lang="en-US" dirty="0"/>
          </a:p>
          <a:p>
            <a:pPr lvl="1"/>
            <a:r>
              <a:rPr lang="en-US" dirty="0"/>
              <a:t>c) the creation of chemical review procedures</a:t>
            </a:r>
          </a:p>
          <a:p>
            <a:endParaRPr lang="en-US" dirty="0"/>
          </a:p>
          <a:p>
            <a:r>
              <a:rPr lang="en-US" dirty="0"/>
              <a:t>These efforts have enabled BOH to improve the safety of the students and faculty, improve indoor air quality, promote the proper disposal of hazardous waste, and to strive for enhanced regulatory compliance. </a:t>
            </a:r>
          </a:p>
        </p:txBody>
      </p:sp>
    </p:spTree>
    <p:extLst>
      <p:ext uri="{BB962C8B-B14F-4D97-AF65-F5344CB8AC3E}">
        <p14:creationId xmlns:p14="http://schemas.microsoft.com/office/powerpoint/2010/main" val="5810370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FB09FF1-6984-4C81-86B6-A858D39E64AC}" type="slidenum">
              <a:rPr lang="en-US" smtClean="0"/>
              <a:pPr eaLnBrk="1" fontAlgn="base" hangingPunct="1">
                <a:spcBef>
                  <a:spcPct val="0"/>
                </a:spcBef>
                <a:spcAft>
                  <a:spcPct val="0"/>
                </a:spcAft>
              </a:pPr>
              <a:t>109</a:t>
            </a:fld>
            <a:endParaRPr lang="en-US" smtClean="0"/>
          </a:p>
        </p:txBody>
      </p:sp>
      <p:pic>
        <p:nvPicPr>
          <p:cNvPr id="107523" name="Picture 2" descr="DSCF1703.JPG"/>
          <p:cNvPicPr>
            <a:picLocks noChangeAspect="1" noChangeArrowheads="1"/>
          </p:cNvPicPr>
          <p:nvPr/>
        </p:nvPicPr>
        <p:blipFill>
          <a:blip r:embed="rId2" cstate="print">
            <a:extLst>
              <a:ext uri="{28A0092B-C50C-407E-A947-70E740481C1C}">
                <a14:useLocalDpi xmlns:a14="http://schemas.microsoft.com/office/drawing/2010/main" val="0"/>
              </a:ext>
            </a:extLst>
          </a:blip>
          <a:srcRect t="4987" r="4128"/>
          <a:stretch>
            <a:fillRect/>
          </a:stretch>
        </p:blipFill>
        <p:spPr bwMode="auto">
          <a:xfrm>
            <a:off x="2809875" y="1981200"/>
            <a:ext cx="3524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Box 3"/>
          <p:cNvSpPr txBox="1">
            <a:spLocks noChangeArrowheads="1"/>
          </p:cNvSpPr>
          <p:nvPr/>
        </p:nvSpPr>
        <p:spPr bwMode="auto">
          <a:xfrm>
            <a:off x="2667000" y="1143000"/>
            <a:ext cx="381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a:t>SAFETY DURING INVENTORY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321623"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Friday December 9</a:t>
            </a:r>
          </a:p>
          <a:p>
            <a:pPr marL="0" indent="0" algn="ctr" eaLnBrk="1" hangingPunct="1">
              <a:buNone/>
            </a:pPr>
            <a:endParaRPr lang="en-US" altLang="en-US" b="1" dirty="0"/>
          </a:p>
          <a:p>
            <a:pPr marL="800100" lvl="2" indent="0" algn="ctr" eaLnBrk="1" hangingPunct="1">
              <a:buNone/>
              <a:defRPr/>
            </a:pPr>
            <a:r>
              <a:rPr lang="en-US" sz="3200" b="1" dirty="0" smtClean="0"/>
              <a:t>Canby </a:t>
            </a:r>
            <a:r>
              <a:rPr lang="en-US" sz="3200" b="1" dirty="0"/>
              <a:t>High School Evacuated After Chemistry Lab Fire</a:t>
            </a:r>
          </a:p>
          <a:p>
            <a:pPr marL="800100" lvl="2" indent="0" eaLnBrk="1" hangingPunct="1">
              <a:buNone/>
              <a:defRPr/>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89105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305800" cy="6873875"/>
          </a:xfrm>
          <a:prstGeom prst="rect">
            <a:avLst/>
          </a:prstGeom>
          <a:noFill/>
        </p:spPr>
        <p:txBody>
          <a:bodyPr>
            <a:spAutoFit/>
          </a:bodyPr>
          <a:lstStyle/>
          <a:p>
            <a:pPr marL="457200" indent="-457200" fontAlgn="auto">
              <a:lnSpc>
                <a:spcPts val="2500"/>
              </a:lnSpc>
              <a:spcBef>
                <a:spcPts val="0"/>
              </a:spcBef>
              <a:spcAft>
                <a:spcPts val="0"/>
              </a:spcAft>
              <a:defRPr/>
            </a:pPr>
            <a:r>
              <a:rPr lang="en-US" sz="2400" u="sng" dirty="0">
                <a:latin typeface="+mn-lt"/>
              </a:rPr>
              <a:t>Safety During the Inventory</a:t>
            </a:r>
          </a:p>
          <a:p>
            <a:pPr marL="914400" indent="-457200" fontAlgn="auto">
              <a:lnSpc>
                <a:spcPts val="2500"/>
              </a:lnSpc>
              <a:spcBef>
                <a:spcPts val="0"/>
              </a:spcBef>
              <a:spcAft>
                <a:spcPts val="0"/>
              </a:spcAft>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Wear appropriate personal protective equipment (PPE) when conducting the inventory.  This should include closed-toe shoes, safety glasses, and latex or </a:t>
            </a:r>
            <a:r>
              <a:rPr lang="en-US" sz="2400" dirty="0" err="1">
                <a:latin typeface="+mn-lt"/>
              </a:rPr>
              <a:t>nitrile</a:t>
            </a:r>
            <a:r>
              <a:rPr lang="en-US" sz="2400" dirty="0">
                <a:latin typeface="+mn-lt"/>
              </a:rPr>
              <a:t> exam gloves (at a minimum).</a:t>
            </a:r>
          </a:p>
          <a:p>
            <a:pPr marL="860425" indent="-457200" fontAlgn="auto">
              <a:lnSpc>
                <a:spcPts val="2500"/>
              </a:lnSpc>
              <a:spcBef>
                <a:spcPts val="0"/>
              </a:spcBef>
              <a:spcAft>
                <a:spcPts val="0"/>
              </a:spcAft>
              <a:buFont typeface="Arial" pitchFamily="34" charset="0"/>
              <a:buChar char="•"/>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The chemical inventory should only be performed by personnel who have adequate knowledge and experience with chemical safety and use.  Students should not be permitted to perform the chemical inventory. Make a note of any such hazardous conditions on the inventory form.  </a:t>
            </a:r>
          </a:p>
          <a:p>
            <a:pPr marL="860425" indent="-457200" fontAlgn="auto">
              <a:lnSpc>
                <a:spcPts val="2500"/>
              </a:lnSpc>
              <a:spcBef>
                <a:spcPts val="0"/>
              </a:spcBef>
              <a:spcAft>
                <a:spcPts val="0"/>
              </a:spcAft>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Chemicals may pose risks because of their hazardous characteristics (flammability, </a:t>
            </a:r>
            <a:r>
              <a:rPr lang="en-US" sz="2400" dirty="0" err="1">
                <a:latin typeface="+mn-lt"/>
              </a:rPr>
              <a:t>corrosivity</a:t>
            </a:r>
            <a:r>
              <a:rPr lang="en-US" sz="2400" dirty="0">
                <a:latin typeface="+mn-lt"/>
              </a:rPr>
              <a:t>, reactivity or toxicity) and/or because their containers and contents may have deteriorated over time.  Chemicals that have become shock-sensitive or containers that have become pressurized or damaged can cause serious injuries. </a:t>
            </a:r>
          </a:p>
          <a:p>
            <a:pPr marL="860425" indent="-457200" fontAlgn="auto">
              <a:lnSpc>
                <a:spcPts val="2500"/>
              </a:lnSpc>
              <a:spcBef>
                <a:spcPts val="0"/>
              </a:spcBef>
              <a:spcAft>
                <a:spcPts val="0"/>
              </a:spcAft>
              <a:buFont typeface="Arial" pitchFamily="34" charset="0"/>
              <a:buChar char="•"/>
              <a:defRPr/>
            </a:pPr>
            <a:endParaRPr lang="en-US" sz="2400" dirty="0">
              <a:latin typeface="+mn-lt"/>
            </a:endParaRPr>
          </a:p>
          <a:p>
            <a:pPr marL="914400" indent="-457200" fontAlgn="auto">
              <a:spcBef>
                <a:spcPts val="0"/>
              </a:spcBef>
              <a:spcAft>
                <a:spcPts val="0"/>
              </a:spcAft>
              <a:defRPr/>
            </a:pPr>
            <a:endParaRPr lang="en-US" sz="2400" dirty="0">
              <a:latin typeface="+mn-lt"/>
            </a:endParaRPr>
          </a:p>
        </p:txBody>
      </p:sp>
      <p:sp>
        <p:nvSpPr>
          <p:cNvPr id="1085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177BA05-8EA9-49F2-81EC-6B27478E7694}" type="slidenum">
              <a:rPr lang="en-US" smtClean="0"/>
              <a:pPr eaLnBrk="1" fontAlgn="base" hangingPunct="1">
                <a:spcBef>
                  <a:spcPct val="0"/>
                </a:spcBef>
                <a:spcAft>
                  <a:spcPct val="0"/>
                </a:spcAft>
              </a:pPr>
              <a:t>110</a:t>
            </a:fld>
            <a:endParaRPr lang="en-US"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2"/>
          <p:cNvSpPr txBox="1">
            <a:spLocks noChangeArrowheads="1"/>
          </p:cNvSpPr>
          <p:nvPr/>
        </p:nvSpPr>
        <p:spPr bwMode="auto">
          <a:xfrm>
            <a:off x="533400" y="533400"/>
            <a:ext cx="8382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4572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500"/>
              </a:lnSpc>
            </a:pPr>
            <a:r>
              <a:rPr lang="en-US" sz="2400" u="sng"/>
              <a:t>Safety During the Inventory </a:t>
            </a:r>
          </a:p>
          <a:p>
            <a:pPr eaLnBrk="1" hangingPunct="1">
              <a:lnSpc>
                <a:spcPts val="2500"/>
              </a:lnSpc>
            </a:pPr>
            <a:endParaRPr lang="en-US" sz="2400"/>
          </a:p>
          <a:p>
            <a:pPr eaLnBrk="1" hangingPunct="1">
              <a:lnSpc>
                <a:spcPts val="2500"/>
              </a:lnSpc>
              <a:buFont typeface="Arial" charset="0"/>
              <a:buChar char="•"/>
            </a:pPr>
            <a:r>
              <a:rPr lang="en-US" sz="2400"/>
              <a:t>Don’t move bulging, leaking, or deteriorated containers, unless you are sure it is safe.  Don’t move any container that contains crystals in a liquid or both liquid and solid phase chemical.  These are potentially explosive and should be left alone.  </a:t>
            </a:r>
          </a:p>
          <a:p>
            <a:pPr eaLnBrk="1" hangingPunct="1">
              <a:lnSpc>
                <a:spcPts val="2500"/>
              </a:lnSpc>
            </a:pPr>
            <a:endParaRPr lang="en-US" sz="2400"/>
          </a:p>
          <a:p>
            <a:pPr eaLnBrk="1" hangingPunct="1">
              <a:lnSpc>
                <a:spcPts val="2500"/>
              </a:lnSpc>
              <a:buFont typeface="Arial" charset="0"/>
              <a:buChar char="•"/>
            </a:pPr>
            <a:r>
              <a:rPr lang="en-US" sz="2400"/>
              <a:t>Don’t attempt to open any unidentified solvent bottles, or bottles that contain any of the peroxide-forming chemicals. </a:t>
            </a:r>
          </a:p>
          <a:p>
            <a:pPr eaLnBrk="1" hangingPunct="1">
              <a:lnSpc>
                <a:spcPts val="2500"/>
              </a:lnSpc>
            </a:pPr>
            <a:endParaRPr lang="en-US" sz="2400"/>
          </a:p>
          <a:p>
            <a:pPr eaLnBrk="1" hangingPunct="1">
              <a:lnSpc>
                <a:spcPts val="2500"/>
              </a:lnSpc>
              <a:buFont typeface="Arial" charset="0"/>
              <a:buChar char="•"/>
            </a:pPr>
            <a:r>
              <a:rPr lang="en-US" sz="2400"/>
              <a:t>During the inventory, you will likely have to move and turn some chemical containers to be able to read the label.  A flashlight and small mirror should be on hand to enable you to read labels on the backs of containers that are not safe to move, and to see items in the back of storage cabinets.</a:t>
            </a:r>
          </a:p>
        </p:txBody>
      </p:sp>
      <p:sp>
        <p:nvSpPr>
          <p:cNvPr id="1095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69DA350-17AC-4F26-880D-2F1C00A7D461}" type="slidenum">
              <a:rPr lang="en-US" smtClean="0"/>
              <a:pPr eaLnBrk="1" fontAlgn="base" hangingPunct="1">
                <a:spcBef>
                  <a:spcPct val="0"/>
                </a:spcBef>
                <a:spcAft>
                  <a:spcPct val="0"/>
                </a:spcAft>
              </a:pPr>
              <a:t>111</a:t>
            </a:fld>
            <a:endParaRPr lang="en-US"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2"/>
          <p:cNvSpPr txBox="1">
            <a:spLocks noChangeArrowheads="1"/>
          </p:cNvSpPr>
          <p:nvPr/>
        </p:nvSpPr>
        <p:spPr bwMode="auto">
          <a:xfrm>
            <a:off x="533400" y="533400"/>
            <a:ext cx="80010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4572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u="sng"/>
              <a:t>Safety During the Inventory </a:t>
            </a:r>
          </a:p>
          <a:p>
            <a:pPr eaLnBrk="1" hangingPunct="1">
              <a:lnSpc>
                <a:spcPts val="2600"/>
              </a:lnSpc>
            </a:pPr>
            <a:endParaRPr lang="en-US" sz="2400"/>
          </a:p>
          <a:p>
            <a:pPr eaLnBrk="1" hangingPunct="1">
              <a:buFont typeface="Arial" charset="0"/>
              <a:buChar char="•"/>
            </a:pPr>
            <a:r>
              <a:rPr lang="en-US" sz="2400"/>
              <a:t>Always have a telephone or other means of communication handy to summon help in the event of a spill or emergency.  Review the written spill response plan that includes a list of emergency phone numbers.  </a:t>
            </a:r>
          </a:p>
          <a:p>
            <a:pPr eaLnBrk="1" hangingPunct="1">
              <a:buFont typeface="Arial" charset="0"/>
              <a:buChar char="•"/>
            </a:pPr>
            <a:endParaRPr lang="en-US" sz="2400"/>
          </a:p>
          <a:p>
            <a:pPr eaLnBrk="1" hangingPunct="1">
              <a:buFont typeface="Arial" charset="0"/>
              <a:buChar char="•"/>
            </a:pPr>
            <a:r>
              <a:rPr lang="en-US" sz="2400"/>
              <a:t>Also note the locations of the nearest emergency eyewash and shower before starting the inventory in each area.</a:t>
            </a:r>
          </a:p>
          <a:p>
            <a:pPr eaLnBrk="1" hangingPunct="1"/>
            <a:endParaRPr lang="en-US" sz="2400"/>
          </a:p>
          <a:p>
            <a:pPr eaLnBrk="1" hangingPunct="1">
              <a:buFont typeface="Arial" charset="0"/>
              <a:buChar char="•"/>
            </a:pPr>
            <a:r>
              <a:rPr lang="en-US" sz="2400"/>
              <a:t>Wear appropriate personal protective equipment (PPE) when conducting the inventory.  This should include closed-toe shoes, safety glasses, and latex or nitrile exam gloves (at a minimum).</a:t>
            </a:r>
          </a:p>
        </p:txBody>
      </p:sp>
      <p:sp>
        <p:nvSpPr>
          <p:cNvPr id="1105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90B95A5-2672-4070-A5EF-CA6C69AF336F}" type="slidenum">
              <a:rPr lang="en-US" smtClean="0"/>
              <a:pPr eaLnBrk="1" fontAlgn="base" hangingPunct="1">
                <a:spcBef>
                  <a:spcPct val="0"/>
                </a:spcBef>
                <a:spcAft>
                  <a:spcPct val="0"/>
                </a:spcAft>
              </a:pPr>
              <a:t>112</a:t>
            </a:fld>
            <a:endParaRPr lang="en-US"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838200"/>
            <a:ext cx="8001000" cy="3025775"/>
          </a:xfrm>
          <a:prstGeom prst="rect">
            <a:avLst/>
          </a:prstGeom>
          <a:noFill/>
        </p:spPr>
        <p:txBody>
          <a:bodyPr>
            <a:spAutoFit/>
          </a:bodyPr>
          <a:lstStyle/>
          <a:p>
            <a:pPr marL="914400" indent="-457200" fontAlgn="auto">
              <a:lnSpc>
                <a:spcPts val="2500"/>
              </a:lnSpc>
              <a:spcBef>
                <a:spcPts val="0"/>
              </a:spcBef>
              <a:spcAft>
                <a:spcPts val="0"/>
              </a:spcAft>
              <a:defRPr/>
            </a:pPr>
            <a:r>
              <a:rPr lang="en-US" sz="2400" u="sng" dirty="0">
                <a:latin typeface="+mn-lt"/>
              </a:rPr>
              <a:t>Safety During the Inventory </a:t>
            </a:r>
          </a:p>
          <a:p>
            <a:pPr marL="860425" indent="-457200" fontAlgn="auto">
              <a:lnSpc>
                <a:spcPts val="2500"/>
              </a:lnSpc>
              <a:spcBef>
                <a:spcPts val="0"/>
              </a:spcBef>
              <a:spcAft>
                <a:spcPts val="0"/>
              </a:spcAft>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The chemical inventory should only be performed by personnel who have adequate knowledge and experience with chemical safety and use.  Students should not be permitted to perform the chemical inventory. Make a note of any such hazardous conditions on the inventory form.  </a:t>
            </a:r>
          </a:p>
          <a:p>
            <a:pPr marL="914400" indent="-457200" fontAlgn="auto">
              <a:spcBef>
                <a:spcPts val="0"/>
              </a:spcBef>
              <a:spcAft>
                <a:spcPts val="0"/>
              </a:spcAft>
              <a:defRPr/>
            </a:pPr>
            <a:endParaRPr lang="en-US" sz="2400" dirty="0">
              <a:latin typeface="+mn-lt"/>
            </a:endParaRPr>
          </a:p>
        </p:txBody>
      </p:sp>
      <p:sp>
        <p:nvSpPr>
          <p:cNvPr id="1116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C2ACD1F-BEC2-48D6-BFC7-240DA7A08F84}" type="slidenum">
              <a:rPr lang="en-US" smtClean="0"/>
              <a:pPr eaLnBrk="1" fontAlgn="base" hangingPunct="1">
                <a:spcBef>
                  <a:spcPct val="0"/>
                </a:spcBef>
                <a:spcAft>
                  <a:spcPct val="0"/>
                </a:spcAft>
              </a:pPr>
              <a:t>113</a:t>
            </a:fld>
            <a:endParaRPr lang="en-US"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762000" y="533400"/>
            <a:ext cx="7620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algn="ctr" eaLnBrk="1" hangingPunct="1">
              <a:lnSpc>
                <a:spcPts val="2300"/>
              </a:lnSpc>
            </a:pPr>
            <a:r>
              <a:rPr lang="en-US" sz="2400" b="1" dirty="0"/>
              <a:t>PENNSYLVANIA DEPARTMENT OF</a:t>
            </a:r>
          </a:p>
          <a:p>
            <a:pPr algn="ctr" eaLnBrk="1" hangingPunct="1">
              <a:lnSpc>
                <a:spcPts val="2300"/>
              </a:lnSpc>
            </a:pPr>
            <a:r>
              <a:rPr lang="en-US" sz="2400" b="1" dirty="0"/>
              <a:t>ENVIRONMENTAL PROTECTION</a:t>
            </a:r>
          </a:p>
          <a:p>
            <a:pPr algn="ctr" eaLnBrk="1" hangingPunct="1">
              <a:lnSpc>
                <a:spcPts val="2300"/>
              </a:lnSpc>
            </a:pPr>
            <a:endParaRPr lang="en-US" sz="2400" b="1" dirty="0"/>
          </a:p>
          <a:p>
            <a:pPr algn="ctr" eaLnBrk="1" hangingPunct="1">
              <a:lnSpc>
                <a:spcPts val="2300"/>
              </a:lnSpc>
            </a:pPr>
            <a:r>
              <a:rPr lang="en-US" sz="2400" b="1" dirty="0" smtClean="0"/>
              <a:t>Schools </a:t>
            </a:r>
            <a:r>
              <a:rPr lang="en-US" sz="2400" b="1" dirty="0"/>
              <a:t>Chemical Cleanout Campaign (SC3) </a:t>
            </a:r>
          </a:p>
          <a:p>
            <a:pPr algn="ctr" eaLnBrk="1" hangingPunct="1">
              <a:lnSpc>
                <a:spcPts val="2300"/>
              </a:lnSpc>
            </a:pPr>
            <a:r>
              <a:rPr lang="en-US" sz="2400" b="1" dirty="0" smtClean="0"/>
              <a:t>2016</a:t>
            </a:r>
            <a:endParaRPr lang="en-US" sz="2400" b="1" dirty="0"/>
          </a:p>
        </p:txBody>
      </p:sp>
      <p:sp>
        <p:nvSpPr>
          <p:cNvPr id="112643" name="TextBox 2"/>
          <p:cNvSpPr txBox="1">
            <a:spLocks noChangeArrowheads="1"/>
          </p:cNvSpPr>
          <p:nvPr/>
        </p:nvSpPr>
        <p:spPr bwMode="auto">
          <a:xfrm>
            <a:off x="838200" y="21336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u="sng"/>
              <a:t>Application</a:t>
            </a:r>
          </a:p>
          <a:p>
            <a:pPr eaLnBrk="1" hangingPunct="1"/>
            <a:endParaRPr lang="en-US" sz="2400" b="1" u="sng"/>
          </a:p>
          <a:p>
            <a:pPr eaLnBrk="1" hangingPunct="1"/>
            <a:r>
              <a:rPr lang="en-US" sz="2400"/>
              <a:t>The Excel Workbook will contain the following worksheets:</a:t>
            </a:r>
          </a:p>
        </p:txBody>
      </p:sp>
      <p:graphicFrame>
        <p:nvGraphicFramePr>
          <p:cNvPr id="112644" name="Object 2"/>
          <p:cNvGraphicFramePr>
            <a:graphicFrameLocks noChangeAspect="1"/>
          </p:cNvGraphicFramePr>
          <p:nvPr/>
        </p:nvGraphicFramePr>
        <p:xfrm>
          <a:off x="457200" y="3429000"/>
          <a:ext cx="8062913" cy="3097213"/>
        </p:xfrm>
        <a:graphic>
          <a:graphicData uri="http://schemas.openxmlformats.org/presentationml/2006/ole">
            <mc:AlternateContent xmlns:mc="http://schemas.openxmlformats.org/markup-compatibility/2006">
              <mc:Choice xmlns:v="urn:schemas-microsoft-com:vml" Requires="v">
                <p:oleObj spid="_x0000_s112721" name="Document" r:id="rId4" imgW="6304737" imgH="2433361" progId="Word.Document.12">
                  <p:embed/>
                </p:oleObj>
              </mc:Choice>
              <mc:Fallback>
                <p:oleObj name="Document" r:id="rId4" imgW="6304737" imgH="2433361"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80629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069BB9C-11EF-4BE6-83DF-AC975F2BB371}" type="slidenum">
              <a:rPr lang="en-US" smtClean="0"/>
              <a:pPr eaLnBrk="1" fontAlgn="base" hangingPunct="1">
                <a:spcBef>
                  <a:spcPct val="0"/>
                </a:spcBef>
                <a:spcAft>
                  <a:spcPct val="0"/>
                </a:spcAft>
              </a:pPr>
              <a:t>114</a:t>
            </a:fld>
            <a:endParaRPr lang="en-US" smtClean="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p:cNvSpPr txBox="1">
            <a:spLocks noChangeArrowheads="1"/>
          </p:cNvSpPr>
          <p:nvPr/>
        </p:nvSpPr>
        <p:spPr bwMode="auto">
          <a:xfrm>
            <a:off x="762000" y="9144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1</a:t>
            </a:r>
          </a:p>
        </p:txBody>
      </p:sp>
      <p:sp>
        <p:nvSpPr>
          <p:cNvPr id="3" name="TextBox 2"/>
          <p:cNvSpPr txBox="1"/>
          <p:nvPr/>
        </p:nvSpPr>
        <p:spPr>
          <a:xfrm>
            <a:off x="762000" y="1524000"/>
            <a:ext cx="7543800" cy="4616450"/>
          </a:xfrm>
          <a:prstGeom prst="rect">
            <a:avLst/>
          </a:prstGeom>
          <a:noFill/>
        </p:spPr>
        <p:txBody>
          <a:bodyPr>
            <a:spAutoFit/>
          </a:bodyPr>
          <a:lstStyle/>
          <a:p>
            <a:pPr fontAlgn="auto">
              <a:spcBef>
                <a:spcPts val="0"/>
              </a:spcBef>
              <a:spcAft>
                <a:spcPts val="0"/>
              </a:spcAft>
              <a:defRPr/>
            </a:pPr>
            <a:r>
              <a:rPr lang="en-US" sz="2400" b="1" dirty="0">
                <a:latin typeface="+mn-lt"/>
              </a:rPr>
              <a:t>Registration Information</a:t>
            </a:r>
          </a:p>
          <a:p>
            <a:pPr fontAlgn="auto">
              <a:lnSpc>
                <a:spcPts val="2700"/>
              </a:lnSpc>
              <a:spcBef>
                <a:spcPts val="0"/>
              </a:spcBef>
              <a:spcAft>
                <a:spcPts val="0"/>
              </a:spcAft>
              <a:defRPr/>
            </a:pPr>
            <a:endParaRPr lang="en-US" dirty="0">
              <a:latin typeface="+mn-lt"/>
            </a:endParaRPr>
          </a:p>
          <a:p>
            <a:pPr marL="457200" algn="just" fontAlgn="auto">
              <a:lnSpc>
                <a:spcPts val="2700"/>
              </a:lnSpc>
              <a:spcBef>
                <a:spcPts val="0"/>
              </a:spcBef>
              <a:spcAft>
                <a:spcPts val="0"/>
              </a:spcAft>
              <a:defRPr/>
            </a:pPr>
            <a:r>
              <a:rPr lang="en-US" sz="2400" dirty="0">
                <a:latin typeface="+mn-lt"/>
              </a:rPr>
              <a:t>This worksheet contains basic information related to your school and the contact person whom, if the school is selected, will be actively involved in the SC3 Cleanout Project.  Please complete all of the information related to your school’s name, location, mailing address, and school district information.  Information is also requested relating to your school’s population, curriculum, and facility information.  If your school is selected for this project, the emergency contacts will need to be present on the day that the chemical cleanout will take place.</a:t>
            </a:r>
          </a:p>
        </p:txBody>
      </p:sp>
      <p:sp>
        <p:nvSpPr>
          <p:cNvPr id="113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7EE9248-8749-48DA-8E4E-9D82F6FC7C8B}" type="slidenum">
              <a:rPr lang="en-US" smtClean="0"/>
              <a:pPr eaLnBrk="1" fontAlgn="base" hangingPunct="1">
                <a:spcBef>
                  <a:spcPct val="0"/>
                </a:spcBef>
                <a:spcAft>
                  <a:spcPct val="0"/>
                </a:spcAft>
              </a:pPr>
              <a:t>115</a:t>
            </a:fld>
            <a:endParaRPr lang="en-US"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DA83499-618C-4D67-8382-0C5F67940604}" type="slidenum">
              <a:rPr lang="en-US" smtClean="0"/>
              <a:pPr eaLnBrk="1" fontAlgn="base" hangingPunct="1">
                <a:spcBef>
                  <a:spcPct val="0"/>
                </a:spcBef>
                <a:spcAft>
                  <a:spcPct val="0"/>
                </a:spcAft>
              </a:pPr>
              <a:t>116</a:t>
            </a:fld>
            <a:endParaRPr lang="en-US" smtClean="0"/>
          </a:p>
        </p:txBody>
      </p:sp>
      <p:graphicFrame>
        <p:nvGraphicFramePr>
          <p:cNvPr id="114691" name="Object 3"/>
          <p:cNvGraphicFramePr>
            <a:graphicFrameLocks noChangeAspect="1"/>
          </p:cNvGraphicFramePr>
          <p:nvPr/>
        </p:nvGraphicFramePr>
        <p:xfrm>
          <a:off x="762000" y="457200"/>
          <a:ext cx="7772400" cy="6005513"/>
        </p:xfrm>
        <a:graphic>
          <a:graphicData uri="http://schemas.openxmlformats.org/presentationml/2006/ole">
            <mc:AlternateContent xmlns:mc="http://schemas.openxmlformats.org/markup-compatibility/2006">
              <mc:Choice xmlns:v="urn:schemas-microsoft-com:vml" Requires="v">
                <p:oleObj spid="_x0000_s114767" name="Acrobat Document" r:id="rId3" imgW="8375400" imgH="6462720" progId="AcroExch.Document.11">
                  <p:embed/>
                </p:oleObj>
              </mc:Choice>
              <mc:Fallback>
                <p:oleObj name="Acrobat Document" r:id="rId3" imgW="8375400" imgH="646272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7772400"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762000" y="9144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2</a:t>
            </a:r>
          </a:p>
        </p:txBody>
      </p:sp>
      <p:sp>
        <p:nvSpPr>
          <p:cNvPr id="3" name="TextBox 2"/>
          <p:cNvSpPr txBox="1"/>
          <p:nvPr/>
        </p:nvSpPr>
        <p:spPr>
          <a:xfrm>
            <a:off x="762000" y="1524000"/>
            <a:ext cx="7543800" cy="3578225"/>
          </a:xfrm>
          <a:prstGeom prst="rect">
            <a:avLst/>
          </a:prstGeom>
          <a:noFill/>
        </p:spPr>
        <p:txBody>
          <a:bodyPr>
            <a:spAutoFit/>
          </a:bodyPr>
          <a:lstStyle/>
          <a:p>
            <a:pPr fontAlgn="auto">
              <a:spcBef>
                <a:spcPts val="0"/>
              </a:spcBef>
              <a:spcAft>
                <a:spcPts val="0"/>
              </a:spcAft>
              <a:defRPr/>
            </a:pPr>
            <a:r>
              <a:rPr lang="en-US" sz="2400" b="1" dirty="0">
                <a:latin typeface="+mn-lt"/>
              </a:rPr>
              <a:t>Questionnaire</a:t>
            </a:r>
          </a:p>
          <a:p>
            <a:pPr fontAlgn="auto">
              <a:lnSpc>
                <a:spcPts val="2700"/>
              </a:lnSpc>
              <a:spcBef>
                <a:spcPts val="0"/>
              </a:spcBef>
              <a:spcAft>
                <a:spcPts val="0"/>
              </a:spcAft>
              <a:defRPr/>
            </a:pPr>
            <a:endParaRPr lang="en-US" dirty="0">
              <a:latin typeface="+mn-lt"/>
            </a:endParaRPr>
          </a:p>
          <a:p>
            <a:pPr marL="457200" algn="just" fontAlgn="auto">
              <a:lnSpc>
                <a:spcPts val="2700"/>
              </a:lnSpc>
              <a:spcBef>
                <a:spcPts val="0"/>
              </a:spcBef>
              <a:spcAft>
                <a:spcPts val="0"/>
              </a:spcAft>
              <a:defRPr/>
            </a:pPr>
            <a:r>
              <a:rPr lang="en-US" sz="2400" dirty="0">
                <a:latin typeface="+mn-lt"/>
              </a:rPr>
              <a:t>This worksheet asks a series of questions related to your school’s current chemical management practices, policies, and procedures.  You may need to solicit information from several sources, in order to answer all the questions presented.  Please include a description of the corresponding conditions, as well as you can.  The more detail you provide, the better we will be able to evaluate your school’s needs.</a:t>
            </a:r>
          </a:p>
        </p:txBody>
      </p:sp>
      <p:sp>
        <p:nvSpPr>
          <p:cNvPr id="1157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4845961-72AB-4001-993C-54462E86D31F}" type="slidenum">
              <a:rPr lang="en-US" smtClean="0"/>
              <a:pPr eaLnBrk="1" fontAlgn="base" hangingPunct="1">
                <a:spcBef>
                  <a:spcPct val="0"/>
                </a:spcBef>
                <a:spcAft>
                  <a:spcPct val="0"/>
                </a:spcAft>
              </a:pPr>
              <a:t>117</a:t>
            </a:fld>
            <a:endParaRPr lang="en-US"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1"/>
          <p:cNvGraphicFramePr>
            <a:graphicFrameLocks noChangeAspect="1"/>
          </p:cNvGraphicFramePr>
          <p:nvPr>
            <p:extLst>
              <p:ext uri="{D42A27DB-BD31-4B8C-83A1-F6EECF244321}">
                <p14:modId xmlns:p14="http://schemas.microsoft.com/office/powerpoint/2010/main" val="4071613124"/>
              </p:ext>
            </p:extLst>
          </p:nvPr>
        </p:nvGraphicFramePr>
        <p:xfrm>
          <a:off x="685800" y="609600"/>
          <a:ext cx="7886700" cy="6097588"/>
        </p:xfrm>
        <a:graphic>
          <a:graphicData uri="http://schemas.openxmlformats.org/presentationml/2006/ole">
            <mc:AlternateContent xmlns:mc="http://schemas.openxmlformats.org/markup-compatibility/2006">
              <mc:Choice xmlns:v="urn:schemas-microsoft-com:vml" Requires="v">
                <p:oleObj spid="_x0000_s116815" name="Acrobat Document" r:id="rId3" imgW="7542857" imgH="5830114" progId="AcroExch.Document.11">
                  <p:embed/>
                </p:oleObj>
              </mc:Choice>
              <mc:Fallback>
                <p:oleObj name="Acrobat Document" r:id="rId3" imgW="7542857" imgH="5830114"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78867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2E7CF3F-50F1-4646-965A-E974930E9101}" type="slidenum">
              <a:rPr lang="en-US" smtClean="0"/>
              <a:pPr eaLnBrk="1" fontAlgn="base" hangingPunct="1">
                <a:spcBef>
                  <a:spcPct val="0"/>
                </a:spcBef>
                <a:spcAft>
                  <a:spcPct val="0"/>
                </a:spcAft>
              </a:pPr>
              <a:t>118</a:t>
            </a:fld>
            <a:endParaRPr lang="en-US"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p:cNvSpPr txBox="1">
            <a:spLocks noChangeArrowheads="1"/>
          </p:cNvSpPr>
          <p:nvPr/>
        </p:nvSpPr>
        <p:spPr bwMode="auto">
          <a:xfrm>
            <a:off x="762000" y="685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3</a:t>
            </a:r>
          </a:p>
        </p:txBody>
      </p:sp>
      <p:sp>
        <p:nvSpPr>
          <p:cNvPr id="3" name="TextBox 2"/>
          <p:cNvSpPr txBox="1"/>
          <p:nvPr/>
        </p:nvSpPr>
        <p:spPr>
          <a:xfrm>
            <a:off x="762000" y="1295400"/>
            <a:ext cx="7543800" cy="4894263"/>
          </a:xfrm>
          <a:prstGeom prst="rect">
            <a:avLst/>
          </a:prstGeom>
          <a:noFill/>
        </p:spPr>
        <p:txBody>
          <a:bodyPr>
            <a:spAutoFit/>
          </a:bodyPr>
          <a:lstStyle/>
          <a:p>
            <a:pPr fontAlgn="auto">
              <a:spcBef>
                <a:spcPts val="0"/>
              </a:spcBef>
              <a:spcAft>
                <a:spcPts val="0"/>
              </a:spcAft>
              <a:defRPr/>
            </a:pPr>
            <a:r>
              <a:rPr lang="en-US" sz="2400" b="1" dirty="0">
                <a:latin typeface="+mn-lt"/>
              </a:rPr>
              <a:t>Chemical Inventory (Known)</a:t>
            </a:r>
          </a:p>
          <a:p>
            <a:pPr fontAlgn="auto">
              <a:spcBef>
                <a:spcPts val="0"/>
              </a:spcBef>
              <a:spcAft>
                <a:spcPts val="0"/>
              </a:spcAft>
              <a:defRPr/>
            </a:pPr>
            <a:endParaRPr lang="en-US" dirty="0">
              <a:latin typeface="+mn-lt"/>
            </a:endParaRPr>
          </a:p>
          <a:p>
            <a:pPr marL="457200" algn="just" fontAlgn="auto">
              <a:lnSpc>
                <a:spcPts val="2700"/>
              </a:lnSpc>
              <a:spcBef>
                <a:spcPts val="0"/>
              </a:spcBef>
              <a:spcAft>
                <a:spcPts val="0"/>
              </a:spcAft>
              <a:defRPr/>
            </a:pPr>
            <a:r>
              <a:rPr lang="en-US" sz="2400" dirty="0">
                <a:latin typeface="+mn-lt"/>
              </a:rPr>
              <a:t>This worksheet is an inventory form to be used to list all of the chemicals found in your school classrooms and throughout the school buildings.  Please solicit information throughout your school, including teachers and school staff who may utilize chemicals, mercury-containing equipment or thermometers from nursing areas and science departments, and materials used in vocational or technical programs (e.g., art classes).  A listing of common chemicals and their CAS Registry Number can be found at:</a:t>
            </a:r>
          </a:p>
          <a:p>
            <a:pPr marL="457200" algn="just" fontAlgn="auto">
              <a:lnSpc>
                <a:spcPts val="2700"/>
              </a:lnSpc>
              <a:spcBef>
                <a:spcPts val="0"/>
              </a:spcBef>
              <a:spcAft>
                <a:spcPts val="0"/>
              </a:spcAft>
              <a:defRPr/>
            </a:pPr>
            <a:endParaRPr lang="en-US" sz="2400" dirty="0">
              <a:latin typeface="+mn-lt"/>
            </a:endParaRPr>
          </a:p>
          <a:p>
            <a:pPr marL="4763" algn="ctr" fontAlgn="auto">
              <a:lnSpc>
                <a:spcPts val="2700"/>
              </a:lnSpc>
              <a:spcBef>
                <a:spcPts val="0"/>
              </a:spcBef>
              <a:spcAft>
                <a:spcPts val="0"/>
              </a:spcAft>
              <a:defRPr/>
            </a:pPr>
            <a:r>
              <a:rPr lang="en-US" sz="2400" u="sng" dirty="0">
                <a:latin typeface="+mn-lt"/>
                <a:hlinkClick r:id="rId2"/>
              </a:rPr>
              <a:t>http://oaspub.epa.gov/enviro/tri_lookups.tri_cas_lookup</a:t>
            </a:r>
            <a:r>
              <a:rPr lang="en-US" sz="2400" dirty="0">
                <a:latin typeface="+mn-lt"/>
              </a:rPr>
              <a:t>.</a:t>
            </a:r>
          </a:p>
        </p:txBody>
      </p:sp>
      <p:sp>
        <p:nvSpPr>
          <p:cNvPr id="1177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5BE369B-BCAF-4887-BD79-B7A69E428008}" type="slidenum">
              <a:rPr lang="en-US" smtClean="0"/>
              <a:pPr eaLnBrk="1" fontAlgn="base" hangingPunct="1">
                <a:spcBef>
                  <a:spcPct val="0"/>
                </a:spcBef>
                <a:spcAft>
                  <a:spcPct val="0"/>
                </a:spcAft>
              </a:pPr>
              <a:t>119</a:t>
            </a:fld>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321623"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Monday January 23, 2006</a:t>
            </a:r>
          </a:p>
          <a:p>
            <a:pPr marL="0" indent="0" algn="ctr" eaLnBrk="1" hangingPunct="1">
              <a:buNone/>
            </a:pPr>
            <a:endParaRPr lang="en-US" altLang="en-US" b="1" dirty="0"/>
          </a:p>
          <a:p>
            <a:pPr marL="0" indent="0" algn="ctr" eaLnBrk="1" hangingPunct="1">
              <a:buNone/>
              <a:defRPr/>
            </a:pPr>
            <a:r>
              <a:rPr lang="en-US" b="1" dirty="0" smtClean="0"/>
              <a:t>Eight </a:t>
            </a:r>
            <a:r>
              <a:rPr lang="en-US" b="1" dirty="0"/>
              <a:t>Injured in Lab Explosion at </a:t>
            </a:r>
          </a:p>
          <a:p>
            <a:pPr marL="0" indent="0" algn="ctr" eaLnBrk="1" hangingPunct="1">
              <a:buNone/>
              <a:defRPr/>
            </a:pPr>
            <a:r>
              <a:rPr lang="en-US" b="1" dirty="0"/>
              <a:t>Western Reserve Academy</a:t>
            </a:r>
          </a:p>
          <a:p>
            <a:pPr marL="0" indent="0" algn="ctr" eaLnBrk="1" hangingPunct="1">
              <a:buNone/>
              <a:defRPr/>
            </a:pPr>
            <a:r>
              <a:rPr lang="en-US" sz="2000" b="1" dirty="0">
                <a:solidFill>
                  <a:schemeClr val="bg1">
                    <a:lumMod val="50000"/>
                  </a:schemeClr>
                </a:solidFill>
                <a:hlinkClick r:id="rId3"/>
              </a:rPr>
              <a:t>http://cenm.ag/rainbow</a:t>
            </a:r>
            <a:r>
              <a:rPr lang="en-US" sz="2000" b="1" dirty="0">
                <a:solidFill>
                  <a:schemeClr val="bg1">
                    <a:lumMod val="50000"/>
                  </a:schemeClr>
                </a:solidFill>
              </a:rPr>
              <a:t> </a:t>
            </a:r>
          </a:p>
          <a:p>
            <a:pPr marL="800100" lvl="2" indent="0" algn="ctr" eaLnBrk="1" hangingPunct="1">
              <a:buNone/>
              <a:defRPr/>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684650"/>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2"/>
          <p:cNvSpPr txBox="1">
            <a:spLocks noChangeArrowheads="1"/>
          </p:cNvSpPr>
          <p:nvPr/>
        </p:nvSpPr>
        <p:spPr bwMode="auto">
          <a:xfrm>
            <a:off x="762000" y="5334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NOTE</a:t>
            </a:r>
          </a:p>
        </p:txBody>
      </p:sp>
      <p:sp>
        <p:nvSpPr>
          <p:cNvPr id="118787" name="TextBox 3"/>
          <p:cNvSpPr txBox="1">
            <a:spLocks noChangeArrowheads="1"/>
          </p:cNvSpPr>
          <p:nvPr/>
        </p:nvSpPr>
        <p:spPr bwMode="auto">
          <a:xfrm>
            <a:off x="762000" y="1143000"/>
            <a:ext cx="7924800"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a:t>This project will not accept waste coming from the maintenance of vehicles. This includes waste oil, cleaning solvents and other chemicals used for maintenance.  The project will not accept bulk containers or other wastes generated by maintenance operations, such as solvents, floor cleaning solutions, waxes, etc.   The intent of this project is to help schools clean out excess hazardous and dangerous chemicals (primarily coming from chemistry and the science departments).  Furthermore, all bulk containers of waste pesticides will need to be arranged through the Pennsylvania “CHEMSWEEP Program”.  If you have waste pesticides needing disposal, please see information on the following website:</a:t>
            </a:r>
          </a:p>
          <a:p>
            <a:pPr eaLnBrk="1" hangingPunct="1">
              <a:lnSpc>
                <a:spcPts val="2600"/>
              </a:lnSpc>
            </a:pPr>
            <a:r>
              <a:rPr lang="en-US" sz="2400" u="sng">
                <a:hlinkClick r:id="rId2"/>
              </a:rPr>
              <a:t>http://www.agriculture.state.pa.us/portal/server.pt/gateway/PTARGS_0_2_24476_10297_0_43/http;/10.41.0.36/AgWebsite/ProgramDetail.aspx?name=CHEMSWEEP-Waste-Pesticide-Disposal-Program&amp;navid=12&amp;parentnavid=0&amp;palid=108&amp;</a:t>
            </a:r>
            <a:endParaRPr lang="en-US" sz="2400"/>
          </a:p>
        </p:txBody>
      </p:sp>
      <p:sp>
        <p:nvSpPr>
          <p:cNvPr id="1187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50658C1-69D3-49CD-BBA9-27722F2FF4D8}" type="slidenum">
              <a:rPr lang="en-US" smtClean="0"/>
              <a:pPr eaLnBrk="1" fontAlgn="base" hangingPunct="1">
                <a:spcBef>
                  <a:spcPct val="0"/>
                </a:spcBef>
                <a:spcAft>
                  <a:spcPct val="0"/>
                </a:spcAft>
              </a:pPr>
              <a:t>120</a:t>
            </a:fld>
            <a:endParaRPr lang="en-US"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extLst>
              <p:ext uri="{D42A27DB-BD31-4B8C-83A1-F6EECF244321}">
                <p14:modId xmlns:p14="http://schemas.microsoft.com/office/powerpoint/2010/main" val="1604916884"/>
              </p:ext>
            </p:extLst>
          </p:nvPr>
        </p:nvGraphicFramePr>
        <p:xfrm>
          <a:off x="609600" y="609600"/>
          <a:ext cx="7912100" cy="6116638"/>
        </p:xfrm>
        <a:graphic>
          <a:graphicData uri="http://schemas.openxmlformats.org/presentationml/2006/ole">
            <mc:AlternateContent xmlns:mc="http://schemas.openxmlformats.org/markup-compatibility/2006">
              <mc:Choice xmlns:v="urn:schemas-microsoft-com:vml" Requires="v">
                <p:oleObj spid="_x0000_s119888" name="Acrobat Document" r:id="rId3" imgW="7542857" imgH="5830114" progId="AcroExch.Document.11">
                  <p:embed/>
                </p:oleObj>
              </mc:Choice>
              <mc:Fallback>
                <p:oleObj name="Acrobat Document" r:id="rId3" imgW="7542857" imgH="5830114" progId="AcroExch.Document.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79121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1DCCE48-B154-44CD-A9FB-595724A9CF43}" type="slidenum">
              <a:rPr lang="en-US" smtClean="0"/>
              <a:pPr eaLnBrk="1" fontAlgn="base" hangingPunct="1">
                <a:spcBef>
                  <a:spcPct val="0"/>
                </a:spcBef>
                <a:spcAft>
                  <a:spcPct val="0"/>
                </a:spcAft>
              </a:pPr>
              <a:t>121</a:t>
            </a:fld>
            <a:endParaRPr lang="en-US"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762000" y="685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4</a:t>
            </a:r>
          </a:p>
        </p:txBody>
      </p:sp>
      <p:sp>
        <p:nvSpPr>
          <p:cNvPr id="120835" name="TextBox 2"/>
          <p:cNvSpPr txBox="1">
            <a:spLocks noChangeArrowheads="1"/>
          </p:cNvSpPr>
          <p:nvPr/>
        </p:nvSpPr>
        <p:spPr bwMode="auto">
          <a:xfrm>
            <a:off x="762000" y="1295400"/>
            <a:ext cx="754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a:t>Chemical Inventory (Unknown)</a:t>
            </a:r>
          </a:p>
          <a:p>
            <a:pPr eaLnBrk="1" hangingPunct="1"/>
            <a:endParaRPr lang="en-US"/>
          </a:p>
          <a:p>
            <a:pPr eaLnBrk="1" hangingPunct="1"/>
            <a:r>
              <a:rPr lang="en-US" sz="2400"/>
              <a:t>This worksheet is an inventory form for any chemicals or bottles you may come across that are difficult to identify.  In these instances, please provide as much information as you can safely collect from the substance and/or its container.</a:t>
            </a:r>
          </a:p>
        </p:txBody>
      </p:sp>
      <p:sp>
        <p:nvSpPr>
          <p:cNvPr id="1208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1EEB042-537C-4691-B22E-F05C17EC43BD}" type="slidenum">
              <a:rPr lang="en-US" smtClean="0"/>
              <a:pPr eaLnBrk="1" fontAlgn="base" hangingPunct="1">
                <a:spcBef>
                  <a:spcPct val="0"/>
                </a:spcBef>
                <a:spcAft>
                  <a:spcPct val="0"/>
                </a:spcAft>
              </a:pPr>
              <a:t>122</a:t>
            </a:fld>
            <a:endParaRPr lang="en-US"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1"/>
          <p:cNvGraphicFramePr>
            <a:graphicFrameLocks noChangeAspect="1"/>
          </p:cNvGraphicFramePr>
          <p:nvPr/>
        </p:nvGraphicFramePr>
        <p:xfrm>
          <a:off x="838200" y="685800"/>
          <a:ext cx="7786688" cy="6019800"/>
        </p:xfrm>
        <a:graphic>
          <a:graphicData uri="http://schemas.openxmlformats.org/presentationml/2006/ole">
            <mc:AlternateContent xmlns:mc="http://schemas.openxmlformats.org/markup-compatibility/2006">
              <mc:Choice xmlns:v="urn:schemas-microsoft-com:vml" Requires="v">
                <p:oleObj spid="_x0000_s121935" name="Acrobat Document" r:id="rId3" imgW="7542857" imgH="5830114" progId="AcroExch.Document.7">
                  <p:embed/>
                </p:oleObj>
              </mc:Choice>
              <mc:Fallback>
                <p:oleObj name="Acrobat Document" r:id="rId3" imgW="7542857" imgH="5830114"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5800"/>
                        <a:ext cx="77866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BEA2DF1-EAA6-4D03-A6A5-1DCB8B922C1F}" type="slidenum">
              <a:rPr lang="en-US" smtClean="0"/>
              <a:pPr eaLnBrk="1" fontAlgn="base" hangingPunct="1">
                <a:spcBef>
                  <a:spcPct val="0"/>
                </a:spcBef>
                <a:spcAft>
                  <a:spcPct val="0"/>
                </a:spcAft>
              </a:pPr>
              <a:t>123</a:t>
            </a:fld>
            <a:endParaRPr lang="en-US"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1F896B8-291D-4363-B53E-6D25AF877A08}" type="slidenum">
              <a:rPr lang="en-US" smtClean="0"/>
              <a:pPr eaLnBrk="1" fontAlgn="base" hangingPunct="1">
                <a:spcBef>
                  <a:spcPct val="0"/>
                </a:spcBef>
                <a:spcAft>
                  <a:spcPct val="0"/>
                </a:spcAft>
              </a:pPr>
              <a:t>124</a:t>
            </a:fld>
            <a:endParaRPr lang="en-US" smtClean="0"/>
          </a:p>
        </p:txBody>
      </p:sp>
      <p:sp>
        <p:nvSpPr>
          <p:cNvPr id="122883" name="Rectangle 1"/>
          <p:cNvSpPr>
            <a:spLocks noChangeArrowheads="1"/>
          </p:cNvSpPr>
          <p:nvPr/>
        </p:nvSpPr>
        <p:spPr bwMode="auto">
          <a:xfrm>
            <a:off x="2057400" y="1431925"/>
            <a:ext cx="5334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b="1" u="sng">
                <a:latin typeface="Arial" charset="0"/>
                <a:cs typeface="Times New Roman" pitchFamily="-32" charset="0"/>
              </a:rPr>
              <a:t>Lessons Learned</a:t>
            </a:r>
          </a:p>
          <a:p>
            <a:pPr algn="just"/>
            <a:endParaRPr lang="en-US" sz="4000" b="1" u="sng">
              <a:latin typeface="Arial" charset="0"/>
            </a:endParaRPr>
          </a:p>
          <a:p>
            <a:pPr algn="ctr"/>
            <a:r>
              <a:rPr lang="en-US" sz="4400">
                <a:latin typeface="Arial" charset="0"/>
              </a:rPr>
              <a:t>Communication</a:t>
            </a:r>
          </a:p>
          <a:p>
            <a:pPr algn="ctr"/>
            <a:r>
              <a:rPr lang="en-US" sz="4400">
                <a:latin typeface="Arial" charset="0"/>
              </a:rPr>
              <a:t>Coordination</a:t>
            </a:r>
          </a:p>
          <a:p>
            <a:pPr algn="ctr"/>
            <a:r>
              <a:rPr lang="en-US" sz="4400">
                <a:latin typeface="Arial" charset="0"/>
              </a:rPr>
              <a:t>Preparation</a:t>
            </a:r>
          </a:p>
          <a:p>
            <a:pPr algn="just"/>
            <a:endParaRPr lang="en-US" sz="700">
              <a:latin typeface="Arial"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8346849-A643-41B8-B5AE-FC1925ABC7D0}" type="slidenum">
              <a:rPr lang="en-US" smtClean="0"/>
              <a:pPr eaLnBrk="1" fontAlgn="base" hangingPunct="1">
                <a:spcBef>
                  <a:spcPct val="0"/>
                </a:spcBef>
                <a:spcAft>
                  <a:spcPct val="0"/>
                </a:spcAft>
              </a:pPr>
              <a:t>125</a:t>
            </a:fld>
            <a:endParaRPr lang="en-US" smtClean="0"/>
          </a:p>
        </p:txBody>
      </p:sp>
      <p:sp>
        <p:nvSpPr>
          <p:cNvPr id="123907" name="Rectangle 3"/>
          <p:cNvSpPr>
            <a:spLocks noChangeArrowheads="1"/>
          </p:cNvSpPr>
          <p:nvPr/>
        </p:nvSpPr>
        <p:spPr bwMode="auto">
          <a:xfrm>
            <a:off x="3505200" y="609600"/>
            <a:ext cx="252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1600" b="1">
                <a:latin typeface="Arial" charset="0"/>
                <a:cs typeface="Times New Roman" pitchFamily="-32" charset="0"/>
              </a:rPr>
              <a:t>2011 Summary of Waste</a:t>
            </a:r>
            <a:endParaRPr lang="en-US">
              <a:latin typeface="Arial" charset="0"/>
            </a:endParaRPr>
          </a:p>
        </p:txBody>
      </p:sp>
      <p:pic>
        <p:nvPicPr>
          <p:cNvPr id="1239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417513"/>
            <a:ext cx="4876800" cy="628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266700" y="1447800"/>
            <a:ext cx="8610600" cy="4648200"/>
          </a:xfrm>
        </p:spPr>
        <p:txBody>
          <a:bodyPr/>
          <a:lstStyle/>
          <a:p>
            <a:pPr eaLnBrk="1" hangingPunct="1"/>
            <a:r>
              <a:rPr lang="en-US" altLang="en-US" b="1" dirty="0" smtClean="0"/>
              <a:t/>
            </a:r>
            <a:br>
              <a:rPr lang="en-US" altLang="en-US" b="1" dirty="0" smtClean="0"/>
            </a:br>
            <a:r>
              <a:rPr lang="en-US" altLang="en-US" b="1" dirty="0" smtClean="0"/>
              <a:t>    </a:t>
            </a:r>
            <a:br>
              <a:rPr lang="en-US" altLang="en-US" b="1" dirty="0" smtClean="0"/>
            </a:br>
            <a:r>
              <a:rPr lang="en-US" altLang="en-US" b="1" dirty="0" smtClean="0"/>
              <a:t>  Kevin M. Beer</a:t>
            </a:r>
            <a:br>
              <a:rPr lang="en-US" altLang="en-US" b="1" dirty="0" smtClean="0"/>
            </a:br>
            <a:r>
              <a:rPr lang="en-US" altLang="en-US" b="1" dirty="0" smtClean="0"/>
              <a:t>   Environmental Chemist 	</a:t>
            </a:r>
            <a:br>
              <a:rPr lang="en-US" altLang="en-US" b="1" dirty="0" smtClean="0"/>
            </a:br>
            <a:r>
              <a:rPr lang="en-US" altLang="en-US" b="1" dirty="0" smtClean="0"/>
              <a:t>kbeer@pa.gov           717.787.8268</a:t>
            </a:r>
            <a:br>
              <a:rPr lang="en-US" altLang="en-US" b="1" dirty="0" smtClean="0"/>
            </a:br>
            <a:r>
              <a:rPr lang="en-US" altLang="en-US" b="1" dirty="0" smtClean="0"/>
              <a:t/>
            </a:r>
            <a:br>
              <a:rPr lang="en-US" altLang="en-US" b="1" dirty="0" smtClean="0"/>
            </a:br>
            <a:r>
              <a:rPr lang="en-US" altLang="en-US" sz="3600" b="1" dirty="0" smtClean="0"/>
              <a:t>Schools Chemical Cleanout Campaign:</a:t>
            </a:r>
            <a:br>
              <a:rPr lang="en-US" altLang="en-US" sz="3600" b="1" dirty="0" smtClean="0"/>
            </a:br>
            <a:r>
              <a:rPr lang="en-US" altLang="en-US" sz="3600" b="1" dirty="0" smtClean="0">
                <a:hlinkClick r:id="rId2"/>
              </a:rPr>
              <a:t>http://www.portal.state.pa.us/portal/server.pt?open=514&amp;objID=589603&amp;mode=2</a:t>
            </a:r>
            <a:r>
              <a:rPr lang="en-US" altLang="en-US" sz="3600" b="1" dirty="0" smtClean="0"/>
              <a:t> </a:t>
            </a:r>
            <a:r>
              <a:rPr lang="en-US" altLang="en-US" b="1" dirty="0" smtClean="0"/>
              <a:t/>
            </a:r>
            <a:br>
              <a:rPr lang="en-US" altLang="en-US" b="1" dirty="0" smtClean="0"/>
            </a:br>
            <a:r>
              <a:rPr lang="en-US" altLang="en-US" b="1" dirty="0" smtClean="0"/>
              <a:t/>
            </a:r>
            <a:br>
              <a:rPr lang="en-US" altLang="en-US" b="1" dirty="0" smtClean="0"/>
            </a:br>
            <a:endParaRPr lang="en-US" altLang="en-US" b="1" dirty="0" smtClean="0"/>
          </a:p>
        </p:txBody>
      </p:sp>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10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331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9"/>
          <p:cNvGrpSpPr>
            <a:grpSpLocks/>
          </p:cNvGrpSpPr>
          <p:nvPr/>
        </p:nvGrpSpPr>
        <p:grpSpPr bwMode="auto">
          <a:xfrm>
            <a:off x="288925" y="355600"/>
            <a:ext cx="8550275" cy="660400"/>
            <a:chOff x="288977" y="355144"/>
            <a:chExt cx="8382000" cy="661312"/>
          </a:xfrm>
        </p:grpSpPr>
        <p:pic>
          <p:nvPicPr>
            <p:cNvPr id="1331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
            <p:cNvSpPr txBox="1">
              <a:spLocks noChangeArrowheads="1"/>
            </p:cNvSpPr>
            <p:nvPr/>
          </p:nvSpPr>
          <p:spPr bwMode="auto">
            <a:xfrm>
              <a:off x="501476" y="384641"/>
              <a:ext cx="81091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4000" b="1">
                <a:solidFill>
                  <a:schemeClr val="bg1"/>
                </a:solidFill>
                <a:ea typeface="Calibri" pitchFamily="34" charset="0"/>
                <a:cs typeface="Arial" charset="0"/>
              </a:endParaRPr>
            </a:p>
            <a:p>
              <a:pPr algn="ctr">
                <a:spcBef>
                  <a:spcPct val="0"/>
                </a:spcBef>
                <a:buFont typeface="Arial" charset="0"/>
                <a:buNone/>
              </a:pPr>
              <a:r>
                <a:rPr lang="en-US" altLang="en-US" sz="4000">
                  <a:solidFill>
                    <a:schemeClr val="bg1"/>
                  </a:solidFill>
                  <a:ea typeface="Calibri" pitchFamily="34" charset="0"/>
                  <a:cs typeface="Arial" charset="0"/>
                </a:rPr>
                <a:t>Chemical Handling Incidents</a:t>
              </a:r>
            </a:p>
            <a:p>
              <a:pPr algn="ctr">
                <a:spcBef>
                  <a:spcPct val="0"/>
                </a:spcBef>
                <a:buFontTx/>
                <a:buNone/>
              </a:pPr>
              <a:r>
                <a:rPr lang="en-US" altLang="en-US" sz="4000">
                  <a:solidFill>
                    <a:schemeClr val="bg1"/>
                  </a:solidFill>
                  <a:ea typeface="Calibri" pitchFamily="34" charset="0"/>
                  <a:cs typeface="Arial" charset="0"/>
                </a:rPr>
                <a:t> </a:t>
              </a:r>
            </a:p>
          </p:txBody>
        </p:sp>
      </p:grpSp>
      <p:sp>
        <p:nvSpPr>
          <p:cNvPr id="13317" name="Content Placeholder 2"/>
          <p:cNvSpPr txBox="1">
            <a:spLocks/>
          </p:cNvSpPr>
          <p:nvPr/>
        </p:nvSpPr>
        <p:spPr bwMode="auto">
          <a:xfrm>
            <a:off x="288925" y="1143000"/>
            <a:ext cx="8550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Aft>
                <a:spcPts val="1000"/>
              </a:spcAft>
              <a:buFont typeface="Arial" charset="0"/>
              <a:buNone/>
              <a:defRPr/>
            </a:pPr>
            <a:r>
              <a:rPr lang="en-US" altLang="en-US" b="1" dirty="0" smtClean="0"/>
              <a:t>Seven flash incidents in a one year span</a:t>
            </a:r>
          </a:p>
          <a:p>
            <a:pPr marL="457200" indent="-457200">
              <a:spcBef>
                <a:spcPct val="0"/>
              </a:spcBef>
              <a:spcAft>
                <a:spcPts val="500"/>
              </a:spcAft>
              <a:buFont typeface="Arial" panose="020B0604020202020204" pitchFamily="34" charset="0"/>
              <a:buChar char="•"/>
              <a:defRPr/>
            </a:pPr>
            <a:r>
              <a:rPr lang="en-US" altLang="en-US" sz="2400" dirty="0" smtClean="0"/>
              <a:t>9/13/13 Frisco, TX: Two students and a teacher injured…</a:t>
            </a:r>
          </a:p>
          <a:p>
            <a:pPr marL="457200" indent="-457200">
              <a:spcBef>
                <a:spcPct val="0"/>
              </a:spcBef>
              <a:spcAft>
                <a:spcPts val="500"/>
              </a:spcAft>
              <a:buFont typeface="Arial" panose="020B0604020202020204" pitchFamily="34" charset="0"/>
              <a:buChar char="•"/>
              <a:defRPr/>
            </a:pPr>
            <a:r>
              <a:rPr lang="en-US" altLang="en-US" sz="2400" dirty="0" smtClean="0"/>
              <a:t>10/3/13 Douglas County, GA: One student suffered burns on 25% of her body …</a:t>
            </a:r>
          </a:p>
          <a:p>
            <a:pPr marL="457200" indent="-457200">
              <a:spcBef>
                <a:spcPct val="0"/>
              </a:spcBef>
              <a:spcAft>
                <a:spcPts val="500"/>
              </a:spcAft>
              <a:buFont typeface="Arial" panose="020B0604020202020204" pitchFamily="34" charset="0"/>
              <a:buChar char="•"/>
              <a:defRPr/>
            </a:pPr>
            <a:r>
              <a:rPr lang="en-US" altLang="en-US" sz="2400" dirty="0" smtClean="0"/>
              <a:t>11/12/13 Avondale, AZ: Four students and a teacher  injured …</a:t>
            </a:r>
          </a:p>
          <a:p>
            <a:pPr marL="457200" indent="-457200">
              <a:spcBef>
                <a:spcPct val="0"/>
              </a:spcBef>
              <a:spcAft>
                <a:spcPts val="500"/>
              </a:spcAft>
              <a:buFont typeface="Arial" panose="020B0604020202020204" pitchFamily="34" charset="0"/>
              <a:buChar char="•"/>
              <a:defRPr/>
            </a:pPr>
            <a:r>
              <a:rPr lang="en-US" altLang="en-US" sz="2400" dirty="0" smtClean="0"/>
              <a:t>11/25/13 Chicago, IL: One student suffered second-degree burns on her hands and four other student were injured …</a:t>
            </a:r>
          </a:p>
          <a:p>
            <a:pPr marL="457200" indent="-457200">
              <a:spcBef>
                <a:spcPct val="0"/>
              </a:spcBef>
              <a:spcAft>
                <a:spcPts val="500"/>
              </a:spcAft>
              <a:buFont typeface="Arial" panose="020B0604020202020204" pitchFamily="34" charset="0"/>
              <a:buChar char="•"/>
              <a:defRPr/>
            </a:pPr>
            <a:r>
              <a:rPr lang="en-US" altLang="en-US" sz="2400" dirty="0" smtClean="0"/>
              <a:t>1/2/14 New York, NY: Two students burned …</a:t>
            </a:r>
          </a:p>
          <a:p>
            <a:pPr marL="457200" indent="-457200">
              <a:spcBef>
                <a:spcPct val="0"/>
              </a:spcBef>
              <a:spcAft>
                <a:spcPts val="500"/>
              </a:spcAft>
              <a:buFont typeface="Arial" panose="020B0604020202020204" pitchFamily="34" charset="0"/>
              <a:buChar char="•"/>
              <a:defRPr/>
            </a:pPr>
            <a:r>
              <a:rPr lang="en-US" altLang="en-US" sz="2400" dirty="0" smtClean="0"/>
              <a:t>9/3/14 Reno, NV:  Eleven children and two adults injured ... </a:t>
            </a:r>
          </a:p>
          <a:p>
            <a:pPr marL="457200" indent="-457200">
              <a:spcBef>
                <a:spcPct val="0"/>
              </a:spcBef>
              <a:spcAft>
                <a:spcPts val="500"/>
              </a:spcAft>
              <a:buFont typeface="Arial" panose="020B0604020202020204" pitchFamily="34" charset="0"/>
              <a:buChar char="•"/>
              <a:defRPr/>
            </a:pPr>
            <a:r>
              <a:rPr lang="en-US" altLang="en-US" sz="2400" dirty="0" smtClean="0"/>
              <a:t>9/15/14 Denver, CO:  Four students hospitalized , one with serious burns …</a:t>
            </a:r>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sz="4000" dirty="0" smtClean="0">
              <a:ea typeface="Calibri" pitchFamily="34" charset="0"/>
              <a:cs typeface="Times New Roman" pitchFamily="18" charset="0"/>
            </a:endParaRPr>
          </a:p>
          <a:p>
            <a:pPr eaLnBrk="1" hangingPunct="1">
              <a:lnSpc>
                <a:spcPct val="150000"/>
              </a:lnSpc>
              <a:buFont typeface="Arial" charset="0"/>
              <a:buNone/>
              <a:defRPr/>
            </a:pPr>
            <a:endParaRPr lang="en-US" altLang="en-US" dirty="0" smtClean="0"/>
          </a:p>
          <a:p>
            <a:pPr eaLnBrk="1" hangingPunct="1">
              <a:buFont typeface="Arial" charset="0"/>
              <a:buNone/>
              <a:defRPr/>
            </a:pPr>
            <a:endParaRPr lang="en-US" altLang="en-US" dirty="0" smtClean="0"/>
          </a:p>
        </p:txBody>
      </p:sp>
    </p:spTree>
    <p:extLst>
      <p:ext uri="{BB962C8B-B14F-4D97-AF65-F5344CB8AC3E}">
        <p14:creationId xmlns:p14="http://schemas.microsoft.com/office/powerpoint/2010/main" val="422275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331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9"/>
          <p:cNvGrpSpPr>
            <a:grpSpLocks/>
          </p:cNvGrpSpPr>
          <p:nvPr/>
        </p:nvGrpSpPr>
        <p:grpSpPr bwMode="auto">
          <a:xfrm>
            <a:off x="288925" y="355600"/>
            <a:ext cx="8550275" cy="660400"/>
            <a:chOff x="288977" y="355144"/>
            <a:chExt cx="8382000" cy="661312"/>
          </a:xfrm>
        </p:grpSpPr>
        <p:pic>
          <p:nvPicPr>
            <p:cNvPr id="1331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
            <p:cNvSpPr txBox="1">
              <a:spLocks noChangeArrowheads="1"/>
            </p:cNvSpPr>
            <p:nvPr/>
          </p:nvSpPr>
          <p:spPr bwMode="auto">
            <a:xfrm>
              <a:off x="501476" y="384641"/>
              <a:ext cx="81091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4000" b="1" dirty="0">
                <a:solidFill>
                  <a:schemeClr val="bg1"/>
                </a:solidFill>
                <a:ea typeface="Calibri" pitchFamily="34" charset="0"/>
                <a:cs typeface="Arial" charset="0"/>
              </a:endParaRPr>
            </a:p>
            <a:p>
              <a:pPr algn="ctr">
                <a:spcBef>
                  <a:spcPct val="0"/>
                </a:spcBef>
                <a:buFont typeface="Arial" charset="0"/>
                <a:buNone/>
              </a:pPr>
              <a:r>
                <a:rPr lang="en-US" altLang="en-US" sz="4000" dirty="0">
                  <a:solidFill>
                    <a:schemeClr val="bg1"/>
                  </a:solidFill>
                  <a:ea typeface="Calibri" pitchFamily="34" charset="0"/>
                  <a:cs typeface="Arial" charset="0"/>
                </a:rPr>
                <a:t>Chemical Handling Incidents</a:t>
              </a:r>
            </a:p>
            <a:p>
              <a:pPr algn="ctr">
                <a:spcBef>
                  <a:spcPct val="0"/>
                </a:spcBef>
                <a:buFontTx/>
                <a:buNone/>
              </a:pPr>
              <a:r>
                <a:rPr lang="en-US" altLang="en-US" sz="4000" dirty="0">
                  <a:solidFill>
                    <a:schemeClr val="bg1"/>
                  </a:solidFill>
                  <a:ea typeface="Calibri" pitchFamily="34" charset="0"/>
                  <a:cs typeface="Arial" charset="0"/>
                </a:rPr>
                <a:t> </a:t>
              </a:r>
            </a:p>
          </p:txBody>
        </p:sp>
      </p:grpSp>
      <p:sp>
        <p:nvSpPr>
          <p:cNvPr id="13317" name="Content Placeholder 2"/>
          <p:cNvSpPr txBox="1">
            <a:spLocks/>
          </p:cNvSpPr>
          <p:nvPr/>
        </p:nvSpPr>
        <p:spPr bwMode="auto">
          <a:xfrm>
            <a:off x="288925" y="1143000"/>
            <a:ext cx="8550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dirty="0"/>
              <a:t>The </a:t>
            </a:r>
            <a:r>
              <a:rPr lang="en-US" dirty="0" smtClean="0"/>
              <a:t>Chemical Safety Board </a:t>
            </a:r>
            <a:r>
              <a:rPr lang="en-US" dirty="0"/>
              <a:t>outlines key </a:t>
            </a:r>
            <a:r>
              <a:rPr lang="en-US" dirty="0" smtClean="0"/>
              <a:t>lessons:</a:t>
            </a:r>
            <a:endParaRPr lang="en-US" sz="2400" dirty="0"/>
          </a:p>
          <a:p>
            <a:pPr marL="342900" indent="-342900">
              <a:buFont typeface="Arial" panose="020B0604020202020204" pitchFamily="34" charset="0"/>
              <a:buChar char="•"/>
            </a:pPr>
            <a:r>
              <a:rPr lang="en-US" sz="2400" dirty="0" smtClean="0"/>
              <a:t>Due </a:t>
            </a:r>
            <a:r>
              <a:rPr lang="en-US" sz="2400" dirty="0"/>
              <a:t>to flash fire hazards and the potential for serious injuries, bulk containers of flammable chemicals should not be utilized in educational demonstrations when small quantities are sufficient. </a:t>
            </a:r>
          </a:p>
          <a:p>
            <a:pPr marL="342900" indent="-342900">
              <a:buFont typeface="Arial" panose="020B0604020202020204" pitchFamily="34" charset="0"/>
              <a:buChar char="•"/>
            </a:pPr>
            <a:r>
              <a:rPr lang="en-US" sz="2400" dirty="0" smtClean="0"/>
              <a:t>Implement </a:t>
            </a:r>
            <a:r>
              <a:rPr lang="en-US" sz="2400" dirty="0"/>
              <a:t>strict safety controls when demonstrations necessitate handling hazardous chemicals — including written procedures, effective training, and the required use of appropriate personal protective equipment for all participants.</a:t>
            </a:r>
          </a:p>
          <a:p>
            <a:pPr marL="342900" indent="-342900">
              <a:buFont typeface="Arial" panose="020B0604020202020204" pitchFamily="34" charset="0"/>
              <a:buChar char="•"/>
            </a:pPr>
            <a:r>
              <a:rPr lang="en-US" sz="2400" dirty="0" smtClean="0"/>
              <a:t>Conduct </a:t>
            </a:r>
            <a:r>
              <a:rPr lang="en-US" sz="2400" dirty="0"/>
              <a:t>a comprehensive hazard review prior to performing any educational demonstration.</a:t>
            </a:r>
          </a:p>
          <a:p>
            <a:pPr marL="342900" indent="-342900">
              <a:buFont typeface="Arial" panose="020B0604020202020204" pitchFamily="34" charset="0"/>
              <a:buChar char="•"/>
            </a:pPr>
            <a:r>
              <a:rPr lang="en-US" sz="2400" dirty="0" smtClean="0"/>
              <a:t>Provide </a:t>
            </a:r>
            <a:r>
              <a:rPr lang="en-US" sz="2400" dirty="0"/>
              <a:t>a safety barrier between the demonstration and the audience.</a:t>
            </a:r>
          </a:p>
          <a:p>
            <a:pPr>
              <a:buNone/>
            </a:pPr>
            <a:endParaRPr lang="en-US" sz="2800" i="1" dirty="0" smtClean="0"/>
          </a:p>
          <a:p>
            <a:pPr>
              <a:buNone/>
            </a:pPr>
            <a:endParaRPr lang="en-US" sz="2800" i="1" dirty="0"/>
          </a:p>
          <a:p>
            <a:pPr>
              <a:buNone/>
            </a:pPr>
            <a:endParaRPr lang="en-US" sz="2800" i="1" dirty="0" smtClean="0"/>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sz="4000" dirty="0" smtClean="0">
              <a:ea typeface="Calibri" pitchFamily="34" charset="0"/>
              <a:cs typeface="Times New Roman" pitchFamily="18" charset="0"/>
            </a:endParaRPr>
          </a:p>
          <a:p>
            <a:pPr eaLnBrk="1" hangingPunct="1">
              <a:lnSpc>
                <a:spcPct val="150000"/>
              </a:lnSpc>
              <a:buFont typeface="Arial" charset="0"/>
              <a:buNone/>
              <a:defRPr/>
            </a:pPr>
            <a:endParaRPr lang="en-US" altLang="en-US" dirty="0" smtClean="0"/>
          </a:p>
          <a:p>
            <a:pPr eaLnBrk="1" hangingPunct="1">
              <a:buFont typeface="Arial" charset="0"/>
              <a:buNone/>
              <a:defRPr/>
            </a:pPr>
            <a:endParaRPr lang="en-US" altLang="en-US" dirty="0" smtClean="0"/>
          </a:p>
        </p:txBody>
      </p:sp>
    </p:spTree>
    <p:extLst>
      <p:ext uri="{BB962C8B-B14F-4D97-AF65-F5344CB8AC3E}">
        <p14:creationId xmlns:p14="http://schemas.microsoft.com/office/powerpoint/2010/main" val="315190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51994" y="1371600"/>
            <a:ext cx="8381999" cy="4191000"/>
          </a:xfrm>
        </p:spPr>
        <p:txBody>
          <a:bodyPr/>
          <a:lstStyle/>
          <a:p>
            <a:pPr marL="0" indent="0" eaLnBrk="1" hangingPunct="1">
              <a:buNone/>
            </a:pPr>
            <a:endParaRPr lang="en-US" sz="2800" i="1" dirty="0" smtClean="0">
              <a:cs typeface="Arial" charset="0"/>
            </a:endParaRPr>
          </a:p>
          <a:p>
            <a:pPr marL="0" indent="0" eaLnBrk="1" hangingPunct="1">
              <a:buNone/>
            </a:pPr>
            <a:r>
              <a:rPr lang="en-US" sz="2800" i="1" dirty="0" smtClean="0">
                <a:cs typeface="Arial" charset="0"/>
              </a:rPr>
              <a:t>Each </a:t>
            </a:r>
            <a:r>
              <a:rPr lang="en-US" sz="2800" i="1" dirty="0">
                <a:cs typeface="Arial" charset="0"/>
              </a:rPr>
              <a:t>individual influences the “culture of </a:t>
            </a:r>
            <a:r>
              <a:rPr lang="en-US" sz="2800" i="1" dirty="0" smtClean="0">
                <a:cs typeface="Arial" charset="0"/>
              </a:rPr>
              <a:t>safety</a:t>
            </a:r>
            <a:r>
              <a:rPr lang="en-US" sz="2800" i="1" dirty="0">
                <a:cs typeface="Arial" charset="0"/>
              </a:rPr>
              <a:t>” in the laboratory. All of us should recognize that the safety of each of us depends on teamwork and personal responsibility as well as the knowledge of </a:t>
            </a:r>
            <a:r>
              <a:rPr lang="en-US" sz="2800" i="1" dirty="0" smtClean="0">
                <a:cs typeface="Arial" charset="0"/>
              </a:rPr>
              <a:t>chemistry.</a:t>
            </a:r>
            <a:endParaRPr lang="en-US" i="1" dirty="0" smtClean="0">
              <a:latin typeface="Arial" charset="0"/>
              <a:cs typeface="Arial" charset="0"/>
            </a:endParaRPr>
          </a:p>
          <a:p>
            <a:pPr marL="0" indent="0" eaLnBrk="1" hangingPunct="1">
              <a:buNone/>
            </a:pPr>
            <a:endParaRPr lang="en-US" sz="1600" i="1" dirty="0">
              <a:latin typeface="Arial" charset="0"/>
              <a:cs typeface="Arial" charset="0"/>
            </a:endParaRPr>
          </a:p>
          <a:p>
            <a:pPr marL="0" indent="0" eaLnBrk="1" hangingPunct="1">
              <a:buNone/>
            </a:pPr>
            <a:r>
              <a:rPr lang="en-US" sz="1600" dirty="0" smtClean="0">
                <a:latin typeface="Arial" charset="0"/>
                <a:cs typeface="Arial" charset="0"/>
              </a:rPr>
              <a:t>From </a:t>
            </a:r>
            <a:r>
              <a:rPr lang="en-US" sz="1600" dirty="0">
                <a:latin typeface="Arial" charset="0"/>
                <a:cs typeface="Arial" charset="0"/>
              </a:rPr>
              <a:t>Prudent Practices in the Laboratory: Handling and Management of Chemical Hazards – Preface</a:t>
            </a:r>
          </a:p>
          <a:p>
            <a:pPr marL="0" indent="0" algn="ctr" eaLnBrk="1" hangingPunct="1">
              <a:buFont typeface="Arial" charset="0"/>
              <a:buNone/>
            </a:pPr>
            <a:endParaRPr lang="en-US" altLang="en-US"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075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Hazard Recognition &amp; Classification</a:t>
              </a:r>
            </a:p>
          </p:txBody>
        </p:sp>
      </p:grpSp>
      <p:sp>
        <p:nvSpPr>
          <p:cNvPr id="2" name="Rectangle 1"/>
          <p:cNvSpPr/>
          <p:nvPr/>
        </p:nvSpPr>
        <p:spPr>
          <a:xfrm>
            <a:off x="533400" y="1219200"/>
            <a:ext cx="8077200" cy="4678204"/>
          </a:xfrm>
          <a:prstGeom prst="rect">
            <a:avLst/>
          </a:prstGeom>
        </p:spPr>
        <p:txBody>
          <a:bodyPr>
            <a:spAutoFit/>
          </a:bodyPr>
          <a:lstStyle/>
          <a:p>
            <a:pPr eaLnBrk="1" hangingPunct="1"/>
            <a:endParaRPr lang="en-US" sz="3200" i="1" dirty="0" smtClean="0">
              <a:latin typeface="Arial" charset="0"/>
              <a:ea typeface="Calibri" pitchFamily="34" charset="0"/>
              <a:cs typeface="Arial" charset="0"/>
            </a:endParaRPr>
          </a:p>
          <a:p>
            <a:pPr eaLnBrk="1" hangingPunct="1"/>
            <a:r>
              <a:rPr lang="en-US" sz="3200" i="1" dirty="0" smtClean="0">
                <a:latin typeface="Arial" charset="0"/>
                <a:ea typeface="Calibri" pitchFamily="34" charset="0"/>
                <a:cs typeface="Arial" charset="0"/>
              </a:rPr>
              <a:t>Since </a:t>
            </a:r>
            <a:r>
              <a:rPr lang="en-US" sz="3200" i="1" dirty="0">
                <a:latin typeface="Arial" charset="0"/>
                <a:ea typeface="Calibri" pitchFamily="34" charset="0"/>
                <a:cs typeface="Arial" charset="0"/>
              </a:rPr>
              <a:t>the age of alchemy, laboratory chemicals have demonstrated dramatic and dangerous properties. Some are insidious poisons.</a:t>
            </a:r>
          </a:p>
          <a:p>
            <a:pPr eaLnBrk="1" hangingPunct="1"/>
            <a:endParaRPr lang="en-US" sz="3200" i="1" dirty="0">
              <a:latin typeface="Arial" charset="0"/>
              <a:ea typeface="Calibri" pitchFamily="34" charset="0"/>
              <a:cs typeface="Arial" charset="0"/>
            </a:endParaRPr>
          </a:p>
          <a:p>
            <a:pPr eaLnBrk="1" hangingPunct="1"/>
            <a:r>
              <a:rPr lang="en-US" sz="1600" dirty="0">
                <a:latin typeface="Arial" charset="0"/>
                <a:ea typeface="Calibri" pitchFamily="34" charset="0"/>
                <a:cs typeface="Arial" charset="0"/>
              </a:rPr>
              <a:t>From Prudent Practices in the Laboratory: Handling and Management of Chemical Hazards – Chapter 1</a:t>
            </a:r>
          </a:p>
          <a:p>
            <a:pPr indent="4763" fontAlgn="auto">
              <a:spcBef>
                <a:spcPts val="0"/>
              </a:spcBef>
              <a:spcAft>
                <a:spcPts val="1200"/>
              </a:spcAft>
              <a:tabLst>
                <a:tab pos="457200" algn="l"/>
                <a:tab pos="914400" algn="l"/>
              </a:tabLst>
              <a:defRPr/>
            </a:pPr>
            <a:endParaRPr lang="en-US" sz="3200" dirty="0" smtClean="0">
              <a:solidFill>
                <a:prstClr val="black"/>
              </a:solidFill>
              <a:latin typeface="+mn-lt"/>
              <a:cs typeface="Arial" pitchFamily="34" charset="0"/>
            </a:endParaRPr>
          </a:p>
          <a:p>
            <a:pPr indent="4763" fontAlgn="auto">
              <a:spcBef>
                <a:spcPts val="0"/>
              </a:spcBef>
              <a:spcAft>
                <a:spcPts val="1200"/>
              </a:spcAft>
              <a:tabLst>
                <a:tab pos="457200" algn="l"/>
                <a:tab pos="914400" algn="l"/>
              </a:tabLst>
              <a:defRPr/>
            </a:pPr>
            <a:endParaRPr lang="en-US" sz="3200" dirty="0">
              <a:latin typeface="+mn-lt"/>
            </a:endParaRPr>
          </a:p>
        </p:txBody>
      </p:sp>
    </p:spTree>
    <p:extLst>
      <p:ext uri="{BB962C8B-B14F-4D97-AF65-F5344CB8AC3E}">
        <p14:creationId xmlns:p14="http://schemas.microsoft.com/office/powerpoint/2010/main" val="1525922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Hazard Recognition &amp; Classification</a:t>
              </a:r>
            </a:p>
          </p:txBody>
        </p:sp>
      </p:grpSp>
      <p:sp>
        <p:nvSpPr>
          <p:cNvPr id="2" name="Rectangle 1"/>
          <p:cNvSpPr/>
          <p:nvPr/>
        </p:nvSpPr>
        <p:spPr>
          <a:xfrm>
            <a:off x="533400" y="1219200"/>
            <a:ext cx="8077200" cy="4154488"/>
          </a:xfrm>
          <a:prstGeom prst="rect">
            <a:avLst/>
          </a:prstGeom>
        </p:spPr>
        <p:txBody>
          <a:bodyPr>
            <a:spAutoFit/>
          </a:bodyPr>
          <a:lstStyle/>
          <a:p>
            <a:pPr indent="4763" fontAlgn="auto">
              <a:spcBef>
                <a:spcPts val="0"/>
              </a:spcBef>
              <a:spcAft>
                <a:spcPts val="1200"/>
              </a:spcAft>
              <a:tabLst>
                <a:tab pos="457200" algn="l"/>
                <a:tab pos="914400" algn="l"/>
              </a:tabLst>
              <a:defRPr/>
            </a:pPr>
            <a:r>
              <a:rPr lang="en-US" sz="3200" dirty="0">
                <a:solidFill>
                  <a:prstClr val="black"/>
                </a:solidFill>
                <a:latin typeface="+mn-lt"/>
                <a:cs typeface="Arial" pitchFamily="34" charset="0"/>
              </a:rPr>
              <a:t>Handling and use of chemicals comes with inherent hazards, classified into two main groups.</a:t>
            </a:r>
          </a:p>
          <a:p>
            <a:pPr indent="4763" fontAlgn="auto">
              <a:spcBef>
                <a:spcPts val="0"/>
              </a:spcBef>
              <a:spcAft>
                <a:spcPts val="1200"/>
              </a:spcAft>
              <a:tabLst>
                <a:tab pos="457200" algn="l"/>
                <a:tab pos="914400" algn="l"/>
              </a:tabLst>
              <a:defRPr/>
            </a:pPr>
            <a:r>
              <a:rPr lang="en-US" sz="3200" dirty="0">
                <a:solidFill>
                  <a:prstClr val="black"/>
                </a:solidFill>
                <a:latin typeface="+mn-lt"/>
                <a:cs typeface="Arial" pitchFamily="34" charset="0"/>
              </a:rPr>
              <a:t> </a:t>
            </a:r>
          </a:p>
          <a:p>
            <a:pPr marL="914400" lvl="1" indent="-457200" fontAlgn="auto">
              <a:spcBef>
                <a:spcPts val="0"/>
              </a:spcBef>
              <a:spcAft>
                <a:spcPts val="1200"/>
              </a:spcAft>
              <a:buFont typeface="Arial" panose="020B0604020202020204" pitchFamily="34" charset="0"/>
              <a:buChar char="•"/>
              <a:tabLst>
                <a:tab pos="457200" algn="l"/>
                <a:tab pos="914400" algn="l"/>
              </a:tabLst>
              <a:defRPr/>
            </a:pPr>
            <a:r>
              <a:rPr lang="en-US" sz="3200" dirty="0">
                <a:solidFill>
                  <a:prstClr val="black"/>
                </a:solidFill>
                <a:latin typeface="+mn-lt"/>
                <a:cs typeface="Arial" pitchFamily="34" charset="0"/>
              </a:rPr>
              <a:t>Physical Safety Hazards</a:t>
            </a:r>
          </a:p>
          <a:p>
            <a:pPr marL="914400" lvl="1" indent="-457200" fontAlgn="auto">
              <a:spcBef>
                <a:spcPts val="0"/>
              </a:spcBef>
              <a:spcAft>
                <a:spcPts val="1200"/>
              </a:spcAft>
              <a:buFont typeface="Arial" panose="020B0604020202020204" pitchFamily="34" charset="0"/>
              <a:buChar char="•"/>
              <a:tabLst>
                <a:tab pos="457200" algn="l"/>
                <a:tab pos="914400" algn="l"/>
              </a:tabLst>
              <a:defRPr/>
            </a:pPr>
            <a:endParaRPr lang="en-US" sz="3200" dirty="0">
              <a:solidFill>
                <a:prstClr val="black"/>
              </a:solidFill>
              <a:latin typeface="+mn-lt"/>
              <a:cs typeface="Arial" pitchFamily="34" charset="0"/>
            </a:endParaRPr>
          </a:p>
          <a:p>
            <a:pPr marL="914400" lvl="1" indent="-457200" fontAlgn="auto">
              <a:spcBef>
                <a:spcPts val="0"/>
              </a:spcBef>
              <a:spcAft>
                <a:spcPts val="1200"/>
              </a:spcAft>
              <a:buFont typeface="Arial" panose="020B0604020202020204" pitchFamily="34" charset="0"/>
              <a:buChar char="•"/>
              <a:tabLst>
                <a:tab pos="457200" algn="l"/>
                <a:tab pos="914400" algn="l"/>
              </a:tabLst>
              <a:defRPr/>
            </a:pPr>
            <a:r>
              <a:rPr lang="en-US" sz="3200" dirty="0">
                <a:solidFill>
                  <a:prstClr val="black"/>
                </a:solidFill>
                <a:latin typeface="+mn-lt"/>
                <a:cs typeface="Arial" pitchFamily="34" charset="0"/>
              </a:rPr>
              <a:t>Chemical Health Hazards</a:t>
            </a:r>
            <a:endParaRPr lang="en-US" sz="3200" dirty="0">
              <a:latin typeface="+mn-lt"/>
            </a:endParaRPr>
          </a:p>
        </p:txBody>
      </p:sp>
    </p:spTree>
    <p:extLst>
      <p:ext uri="{BB962C8B-B14F-4D97-AF65-F5344CB8AC3E}">
        <p14:creationId xmlns:p14="http://schemas.microsoft.com/office/powerpoint/2010/main" val="4037686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90538" y="1219200"/>
            <a:ext cx="8229600" cy="438785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5363"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9"/>
          <p:cNvGrpSpPr>
            <a:grpSpLocks/>
          </p:cNvGrpSpPr>
          <p:nvPr/>
        </p:nvGrpSpPr>
        <p:grpSpPr bwMode="auto">
          <a:xfrm>
            <a:off x="288925" y="355600"/>
            <a:ext cx="8382000" cy="660400"/>
            <a:chOff x="288977" y="355144"/>
            <a:chExt cx="8382000" cy="661312"/>
          </a:xfrm>
        </p:grpSpPr>
        <p:pic>
          <p:nvPicPr>
            <p:cNvPr id="1536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Physical Safety Hazards</a:t>
              </a:r>
            </a:p>
          </p:txBody>
        </p:sp>
      </p:grpSp>
      <p:sp>
        <p:nvSpPr>
          <p:cNvPr id="2" name="Rectangle 1"/>
          <p:cNvSpPr/>
          <p:nvPr/>
        </p:nvSpPr>
        <p:spPr>
          <a:xfrm>
            <a:off x="685800" y="1262063"/>
            <a:ext cx="7924800" cy="4894262"/>
          </a:xfrm>
          <a:prstGeom prst="rect">
            <a:avLst/>
          </a:prstGeom>
        </p:spPr>
        <p:txBody>
          <a:bodyPr>
            <a:spAutoFit/>
          </a:bodyPr>
          <a:lstStyle/>
          <a:p>
            <a:pPr marL="457200" fontAlgn="auto">
              <a:spcBef>
                <a:spcPts val="0"/>
              </a:spcBef>
              <a:spcAft>
                <a:spcPts val="1200"/>
              </a:spcAft>
              <a:buFont typeface="Arial" charset="0"/>
              <a:buNone/>
              <a:tabLst>
                <a:tab pos="457200" algn="l"/>
                <a:tab pos="914400" algn="l"/>
              </a:tabLst>
              <a:defRPr/>
            </a:pPr>
            <a:r>
              <a:rPr lang="en-US" sz="2800" dirty="0">
                <a:latin typeface="+mn-lt"/>
                <a:cs typeface="Arial" pitchFamily="34" charset="0"/>
              </a:rPr>
              <a:t>Are substances that are prone to cause fire, explosion, or other conditions  which may lead to burns, skin cuts and abrasions, exposure to temperature extremes, or other injuries.</a:t>
            </a:r>
          </a:p>
          <a:p>
            <a:pPr marL="914400" indent="-457200" fontAlgn="auto">
              <a:lnSpc>
                <a:spcPts val="2700"/>
              </a:lnSpc>
              <a:spcBef>
                <a:spcPts val="0"/>
              </a:spcBef>
              <a:spcAft>
                <a:spcPts val="1200"/>
              </a:spcAft>
              <a:buFont typeface="Arial" pitchFamily="34" charset="0"/>
              <a:buNone/>
              <a:defRPr/>
            </a:pPr>
            <a:r>
              <a:rPr lang="en-US" sz="2800" dirty="0">
                <a:latin typeface="+mn-lt"/>
                <a:cs typeface="Arial" pitchFamily="34" charset="0"/>
              </a:rPr>
              <a:t>	</a:t>
            </a:r>
            <a:r>
              <a:rPr lang="en-US" sz="2800" u="sng" dirty="0">
                <a:latin typeface="+mn-lt"/>
                <a:cs typeface="Arial" pitchFamily="34" charset="0"/>
              </a:rPr>
              <a:t>Examples  </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Compressed Gases </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Explosives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Flammables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Organic Peroxides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Oxidizers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Unstable Substances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Water-reactive Substances</a:t>
            </a:r>
          </a:p>
        </p:txBody>
      </p:sp>
      <p:graphicFrame>
        <p:nvGraphicFramePr>
          <p:cNvPr id="15366" name="Object 2"/>
          <p:cNvGraphicFramePr>
            <a:graphicFrameLocks noChangeAspect="1"/>
          </p:cNvGraphicFramePr>
          <p:nvPr/>
        </p:nvGraphicFramePr>
        <p:xfrm>
          <a:off x="6096000" y="3429000"/>
          <a:ext cx="1905000" cy="1905000"/>
        </p:xfrm>
        <a:graphic>
          <a:graphicData uri="http://schemas.openxmlformats.org/presentationml/2006/ole">
            <mc:AlternateContent xmlns:mc="http://schemas.openxmlformats.org/markup-compatibility/2006">
              <mc:Choice xmlns:v="urn:schemas-microsoft-com:vml" Requires="v">
                <p:oleObj spid="_x0000_s122923" name="Picture" r:id="rId5" imgW="1658112" imgH="1658112" progId="Word.Picture.8">
                  <p:embed/>
                </p:oleObj>
              </mc:Choice>
              <mc:Fallback>
                <p:oleObj name="Picture" r:id="rId5" imgW="1658112" imgH="1658112"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29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7003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71500" y="1371600"/>
            <a:ext cx="8229600" cy="4343400"/>
          </a:xfrm>
        </p:spPr>
        <p:txBody>
          <a:bodyPr/>
          <a:lstStyle/>
          <a:p>
            <a:pPr marL="457200" indent="0" eaLnBrk="1" fontAlgn="auto" hangingPunct="1">
              <a:spcAft>
                <a:spcPts val="0"/>
              </a:spcAft>
              <a:buFont typeface="Arial" charset="0"/>
              <a:buNone/>
              <a:defRPr/>
            </a:pPr>
            <a:r>
              <a:rPr lang="en-US" dirty="0">
                <a:cs typeface="Arial" pitchFamily="34" charset="0"/>
              </a:rPr>
              <a:t>Are substances that are hazardous to health when they enter the human body in sufficient quantity. </a:t>
            </a:r>
          </a:p>
          <a:p>
            <a:pPr marL="457200" indent="0" eaLnBrk="1" fontAlgn="auto" hangingPunct="1">
              <a:spcAft>
                <a:spcPts val="0"/>
              </a:spcAft>
              <a:buFont typeface="Arial" charset="0"/>
              <a:buNone/>
              <a:defRPr/>
            </a:pPr>
            <a:endParaRPr lang="en-US" dirty="0">
              <a:cs typeface="Arial" pitchFamily="34" charset="0"/>
            </a:endParaRPr>
          </a:p>
          <a:p>
            <a:pPr marL="914400" indent="-457200" eaLnBrk="1" fontAlgn="auto" hangingPunct="1">
              <a:lnSpc>
                <a:spcPts val="2700"/>
              </a:lnSpc>
              <a:spcBef>
                <a:spcPts val="0"/>
              </a:spcBef>
              <a:spcAft>
                <a:spcPts val="1200"/>
              </a:spcAft>
              <a:buFont typeface="Arial" charset="0"/>
              <a:buNone/>
              <a:defRPr/>
            </a:pPr>
            <a:r>
              <a:rPr lang="en-US" u="sng" dirty="0">
                <a:solidFill>
                  <a:prstClr val="black"/>
                </a:solidFill>
                <a:cs typeface="Arial" pitchFamily="34" charset="0"/>
              </a:rPr>
              <a:t>Examples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Carcinogens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Corrosives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Highly Toxic Substances </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Irritants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Sensitizers</a:t>
            </a: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Health Hazards</a:t>
              </a:r>
            </a:p>
          </p:txBody>
        </p:sp>
      </p:grpSp>
    </p:spTree>
    <p:extLst>
      <p:ext uri="{BB962C8B-B14F-4D97-AF65-F5344CB8AC3E}">
        <p14:creationId xmlns:p14="http://schemas.microsoft.com/office/powerpoint/2010/main" val="182252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5123"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288925" y="355600"/>
            <a:ext cx="8382000" cy="660400"/>
            <a:chOff x="288977" y="355144"/>
            <a:chExt cx="8382000" cy="661312"/>
          </a:xfrm>
        </p:grpSpPr>
        <p:pic>
          <p:nvPicPr>
            <p:cNvPr id="512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4000" dirty="0" smtClean="0">
                  <a:solidFill>
                    <a:schemeClr val="bg1"/>
                  </a:solidFill>
                </a:rPr>
                <a:t>Agenda</a:t>
              </a:r>
              <a:endParaRPr lang="en-US" altLang="en-US" sz="4000" dirty="0">
                <a:solidFill>
                  <a:schemeClr val="bg1"/>
                </a:solidFill>
              </a:endParaRPr>
            </a:p>
          </p:txBody>
        </p:sp>
      </p:grpSp>
      <p:sp>
        <p:nvSpPr>
          <p:cNvPr id="2" name="Rectangle 1"/>
          <p:cNvSpPr/>
          <p:nvPr/>
        </p:nvSpPr>
        <p:spPr>
          <a:xfrm>
            <a:off x="665018" y="1143000"/>
            <a:ext cx="7848600" cy="4616648"/>
          </a:xfrm>
          <a:prstGeom prst="rect">
            <a:avLst/>
          </a:prstGeom>
        </p:spPr>
        <p:txBody>
          <a:bodyPr wrap="square">
            <a:spAutoFit/>
          </a:bodyPr>
          <a:lstStyle/>
          <a:p>
            <a:pPr fontAlgn="auto">
              <a:spcBef>
                <a:spcPts val="0"/>
              </a:spcBef>
              <a:spcAft>
                <a:spcPts val="1200"/>
              </a:spcAft>
              <a:tabLst>
                <a:tab pos="914400" algn="ctr"/>
                <a:tab pos="2286000" algn="l"/>
                <a:tab pos="4572000" algn="ctr"/>
              </a:tabLst>
              <a:defRPr/>
            </a:pPr>
            <a:r>
              <a:rPr lang="en-US" sz="2400" b="1" dirty="0" smtClean="0"/>
              <a:t>8:30</a:t>
            </a:r>
            <a:r>
              <a:rPr lang="en-US" b="1" dirty="0" smtClean="0"/>
              <a:t>	</a:t>
            </a:r>
            <a:r>
              <a:rPr lang="en-US" dirty="0"/>
              <a:t>	</a:t>
            </a:r>
            <a:r>
              <a:rPr lang="en-US" sz="2400" b="1" cap="all" dirty="0"/>
              <a:t>Welcome/Organization</a:t>
            </a:r>
          </a:p>
          <a:p>
            <a:pPr fontAlgn="auto">
              <a:spcBef>
                <a:spcPts val="0"/>
              </a:spcBef>
              <a:spcAft>
                <a:spcPts val="0"/>
              </a:spcAft>
              <a:tabLst>
                <a:tab pos="914400" algn="ctr"/>
                <a:tab pos="2286000" algn="l"/>
                <a:tab pos="4572000" algn="ctr"/>
              </a:tabLst>
              <a:defRPr/>
            </a:pPr>
            <a:r>
              <a:rPr lang="en-US" sz="2400" dirty="0"/>
              <a:t>		</a:t>
            </a:r>
            <a:r>
              <a:rPr lang="en-US" sz="2400" b="1" cap="all" dirty="0"/>
              <a:t>Introduction</a:t>
            </a:r>
          </a:p>
          <a:p>
            <a:pPr fontAlgn="auto">
              <a:spcBef>
                <a:spcPts val="0"/>
              </a:spcBef>
              <a:spcAft>
                <a:spcPts val="0"/>
              </a:spcAft>
              <a:tabLst>
                <a:tab pos="914400" algn="ctr"/>
                <a:tab pos="2286000" algn="l"/>
                <a:tab pos="4572000" algn="ctr"/>
              </a:tabLst>
              <a:defRPr/>
            </a:pPr>
            <a:r>
              <a:rPr lang="en-US" sz="2400" dirty="0"/>
              <a:t>		</a:t>
            </a:r>
            <a:r>
              <a:rPr lang="en-US" sz="2400" dirty="0" smtClean="0"/>
              <a:t>   School </a:t>
            </a:r>
            <a:r>
              <a:rPr lang="en-US" sz="2400" dirty="0"/>
              <a:t>Chemical Incidents</a:t>
            </a:r>
          </a:p>
          <a:p>
            <a:pPr fontAlgn="auto">
              <a:spcBef>
                <a:spcPts val="0"/>
              </a:spcBef>
              <a:spcAft>
                <a:spcPts val="1200"/>
              </a:spcAft>
              <a:tabLst>
                <a:tab pos="914400" algn="ctr"/>
                <a:tab pos="2286000" algn="l"/>
                <a:tab pos="4572000" algn="ctr"/>
              </a:tabLst>
              <a:defRPr/>
            </a:pPr>
            <a:r>
              <a:rPr lang="en-US" sz="2400" dirty="0"/>
              <a:t>		</a:t>
            </a:r>
            <a:r>
              <a:rPr lang="en-US" sz="2400" dirty="0" smtClean="0"/>
              <a:t>   Hazard </a:t>
            </a:r>
            <a:r>
              <a:rPr lang="en-US" sz="2400" dirty="0"/>
              <a:t>Recognition</a:t>
            </a:r>
          </a:p>
          <a:p>
            <a:pPr fontAlgn="auto">
              <a:spcBef>
                <a:spcPts val="0"/>
              </a:spcBef>
              <a:spcAft>
                <a:spcPts val="0"/>
              </a:spcAft>
              <a:tabLst>
                <a:tab pos="914400" algn="ctr"/>
                <a:tab pos="2286000" algn="l"/>
                <a:tab pos="4572000" algn="ctr"/>
              </a:tabLst>
              <a:defRPr/>
            </a:pPr>
            <a:r>
              <a:rPr lang="en-US" sz="2400" dirty="0"/>
              <a:t>		</a:t>
            </a:r>
            <a:r>
              <a:rPr lang="en-US" sz="2400" b="1" cap="all" dirty="0"/>
              <a:t>Importance of Chemical Safety</a:t>
            </a:r>
          </a:p>
          <a:p>
            <a:pPr fontAlgn="auto">
              <a:spcBef>
                <a:spcPts val="0"/>
              </a:spcBef>
              <a:spcAft>
                <a:spcPts val="1200"/>
              </a:spcAft>
              <a:tabLst>
                <a:tab pos="914400" algn="ctr"/>
                <a:tab pos="2286000" algn="l"/>
                <a:tab pos="4572000" algn="ctr"/>
              </a:tabLst>
              <a:defRPr/>
            </a:pPr>
            <a:r>
              <a:rPr lang="en-US" sz="2400" dirty="0"/>
              <a:t>		</a:t>
            </a:r>
            <a:r>
              <a:rPr lang="en-US" sz="2400" dirty="0" smtClean="0"/>
              <a:t>   Commitment</a:t>
            </a:r>
            <a:r>
              <a:rPr lang="en-US" sz="2400" dirty="0"/>
              <a:t>, Roles, and Responsibilities</a:t>
            </a:r>
          </a:p>
          <a:p>
            <a:pPr fontAlgn="auto">
              <a:spcBef>
                <a:spcPts val="0"/>
              </a:spcBef>
              <a:spcAft>
                <a:spcPts val="0"/>
              </a:spcAft>
              <a:tabLst>
                <a:tab pos="914400" algn="ctr"/>
                <a:tab pos="2286000" algn="l"/>
                <a:tab pos="4572000" algn="ctr"/>
              </a:tabLst>
              <a:defRPr/>
            </a:pPr>
            <a:r>
              <a:rPr lang="en-US" sz="2400" b="1" cap="all" dirty="0"/>
              <a:t>		Chemical MANAGEMENT Plans</a:t>
            </a:r>
          </a:p>
          <a:p>
            <a:pPr fontAlgn="auto">
              <a:spcBef>
                <a:spcPts val="0"/>
              </a:spcBef>
              <a:spcAft>
                <a:spcPts val="0"/>
              </a:spcAft>
              <a:tabLst>
                <a:tab pos="914400" algn="ctr"/>
                <a:tab pos="2286000" algn="l"/>
                <a:tab pos="4572000" algn="ctr"/>
              </a:tabLst>
              <a:defRPr/>
            </a:pPr>
            <a:r>
              <a:rPr lang="en-US" sz="2400" dirty="0"/>
              <a:t>		 </a:t>
            </a:r>
            <a:r>
              <a:rPr lang="en-US" sz="2400" dirty="0" smtClean="0"/>
              <a:t>   Essential Components</a:t>
            </a:r>
            <a:endParaRPr lang="en-US" sz="2400" dirty="0"/>
          </a:p>
          <a:p>
            <a:pPr fontAlgn="auto">
              <a:spcBef>
                <a:spcPts val="0"/>
              </a:spcBef>
              <a:spcAft>
                <a:spcPts val="0"/>
              </a:spcAft>
              <a:tabLst>
                <a:tab pos="914400" algn="ctr"/>
                <a:tab pos="2286000" algn="l"/>
                <a:tab pos="4572000" algn="ctr"/>
              </a:tabLst>
              <a:defRPr/>
            </a:pPr>
            <a:r>
              <a:rPr lang="en-US" sz="2400" dirty="0"/>
              <a:t>		 </a:t>
            </a:r>
            <a:r>
              <a:rPr lang="en-US" sz="2400" dirty="0" smtClean="0"/>
              <a:t>   First Steps</a:t>
            </a:r>
            <a:endParaRPr lang="en-US" sz="2400" dirty="0"/>
          </a:p>
          <a:p>
            <a:pPr fontAlgn="auto">
              <a:spcBef>
                <a:spcPts val="0"/>
              </a:spcBef>
              <a:spcAft>
                <a:spcPts val="0"/>
              </a:spcAft>
              <a:tabLst>
                <a:tab pos="914400" algn="ctr"/>
                <a:tab pos="2286000" algn="l"/>
                <a:tab pos="4572000" algn="ctr"/>
              </a:tabLst>
              <a:defRPr/>
            </a:pPr>
            <a:r>
              <a:rPr lang="en-US" sz="2400" dirty="0"/>
              <a:t>		  </a:t>
            </a:r>
            <a:r>
              <a:rPr lang="en-US" sz="2400" dirty="0" smtClean="0"/>
              <a:t>  Safety </a:t>
            </a:r>
            <a:r>
              <a:rPr lang="en-US" sz="2400" dirty="0"/>
              <a:t>Data Sheets (SDS</a:t>
            </a:r>
            <a:r>
              <a:rPr lang="en-US" sz="2400" dirty="0" smtClean="0"/>
              <a:t>)</a:t>
            </a:r>
          </a:p>
          <a:p>
            <a:pPr fontAlgn="auto">
              <a:spcBef>
                <a:spcPts val="0"/>
              </a:spcBef>
              <a:spcAft>
                <a:spcPts val="0"/>
              </a:spcAft>
              <a:tabLst>
                <a:tab pos="914400" algn="ctr"/>
                <a:tab pos="2286000" algn="l"/>
                <a:tab pos="4572000" algn="ctr"/>
              </a:tabLst>
              <a:defRPr/>
            </a:pPr>
            <a:r>
              <a:rPr lang="en-US" sz="2400" dirty="0"/>
              <a:t>	</a:t>
            </a:r>
            <a:r>
              <a:rPr lang="en-US" sz="2400" dirty="0" smtClean="0"/>
              <a:t>	    Labeling</a:t>
            </a:r>
            <a:endParaRPr lang="en-US" sz="2400" dirty="0"/>
          </a:p>
        </p:txBody>
      </p:sp>
    </p:spTree>
    <p:extLst>
      <p:ext uri="{BB962C8B-B14F-4D97-AF65-F5344CB8AC3E}">
        <p14:creationId xmlns:p14="http://schemas.microsoft.com/office/powerpoint/2010/main" val="1822148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71500" y="1371600"/>
            <a:ext cx="8229600" cy="4343400"/>
          </a:xfrm>
        </p:spPr>
        <p:txBody>
          <a:bodyPr/>
          <a:lstStyle/>
          <a:p>
            <a:pPr marL="0" indent="0" eaLnBrk="1" fontAlgn="auto" hangingPunct="1">
              <a:spcAft>
                <a:spcPts val="0"/>
              </a:spcAft>
              <a:buFont typeface="Arial" pitchFamily="34" charset="0"/>
              <a:buNone/>
              <a:defRPr/>
            </a:pPr>
            <a:r>
              <a:rPr lang="en-US" sz="2800" dirty="0"/>
              <a:t>There are four main routes by which chemical substances can enter the body</a:t>
            </a:r>
            <a:r>
              <a:rPr lang="en-US" sz="2800" dirty="0" smtClean="0"/>
              <a:t>:</a:t>
            </a:r>
            <a:r>
              <a:rPr lang="en-US" sz="2800" dirty="0"/>
              <a:t> </a:t>
            </a:r>
            <a:endParaRPr lang="en-US" sz="2800" dirty="0" smtClean="0"/>
          </a:p>
          <a:p>
            <a:pPr marL="914400" indent="-457200" eaLnBrk="1" fontAlgn="auto" hangingPunct="1">
              <a:spcAft>
                <a:spcPts val="0"/>
              </a:spcAft>
              <a:buFont typeface="Arial" pitchFamily="34" charset="0"/>
              <a:buChar char="•"/>
              <a:defRPr/>
            </a:pPr>
            <a:r>
              <a:rPr lang="en-US" sz="2800" dirty="0" smtClean="0"/>
              <a:t>Inhalation (dusts, fumes, mists or vapors)</a:t>
            </a:r>
          </a:p>
          <a:p>
            <a:pPr marL="914400" indent="-457200" eaLnBrk="1" fontAlgn="auto" hangingPunct="1">
              <a:spcAft>
                <a:spcPts val="0"/>
              </a:spcAft>
              <a:buFont typeface="Arial" pitchFamily="34" charset="0"/>
              <a:buChar char="•"/>
              <a:defRPr/>
            </a:pPr>
            <a:r>
              <a:rPr lang="en-US" sz="2800" dirty="0" smtClean="0"/>
              <a:t>Ingestion </a:t>
            </a:r>
            <a:r>
              <a:rPr lang="en-US" sz="2800" dirty="0"/>
              <a:t>(eating or drinking with contaminated hands or in a contaminated laboratory)</a:t>
            </a:r>
          </a:p>
          <a:p>
            <a:pPr marL="914400" indent="-457200" eaLnBrk="1" fontAlgn="auto" hangingPunct="1">
              <a:spcAft>
                <a:spcPts val="0"/>
              </a:spcAft>
              <a:buFont typeface="Arial" pitchFamily="34" charset="0"/>
              <a:buChar char="•"/>
              <a:defRPr/>
            </a:pPr>
            <a:r>
              <a:rPr lang="en-US" sz="2800" dirty="0"/>
              <a:t>Absorption (contact with liquid, dusts, fumes, mists or vapors)</a:t>
            </a:r>
          </a:p>
          <a:p>
            <a:pPr marL="914400" indent="-457200" eaLnBrk="1" fontAlgn="auto" hangingPunct="1">
              <a:spcAft>
                <a:spcPts val="0"/>
              </a:spcAft>
              <a:buFont typeface="Arial" pitchFamily="34" charset="0"/>
              <a:buChar char="•"/>
              <a:defRPr/>
            </a:pPr>
            <a:r>
              <a:rPr lang="en-US" sz="2800" dirty="0"/>
              <a:t>Injection (accidental puncture of the skin with contaminated glass or metal)</a:t>
            </a:r>
          </a:p>
          <a:p>
            <a:pPr marL="457200" indent="0" eaLnBrk="1" fontAlgn="auto" hangingPunct="1">
              <a:spcAft>
                <a:spcPts val="0"/>
              </a:spcAft>
              <a:buFont typeface="Arial" charset="0"/>
              <a:buNone/>
              <a:defRPr/>
            </a:pPr>
            <a:endParaRPr lang="en-US" dirty="0">
              <a:solidFill>
                <a:prstClr val="black"/>
              </a:solidFill>
              <a:cs typeface="Arial" pitchFamily="34" charset="0"/>
            </a:endParaRP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Health Hazards</a:t>
              </a:r>
            </a:p>
          </p:txBody>
        </p:sp>
      </p:grpSp>
    </p:spTree>
    <p:extLst>
      <p:ext uri="{BB962C8B-B14F-4D97-AF65-F5344CB8AC3E}">
        <p14:creationId xmlns:p14="http://schemas.microsoft.com/office/powerpoint/2010/main" val="104577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88925" y="1371600"/>
            <a:ext cx="8626475" cy="4343400"/>
          </a:xfrm>
        </p:spPr>
        <p:txBody>
          <a:bodyPr/>
          <a:lstStyle/>
          <a:p>
            <a:pPr marL="457200" indent="0" eaLnBrk="1" fontAlgn="auto" hangingPunct="1">
              <a:spcBef>
                <a:spcPts val="0"/>
              </a:spcBef>
              <a:spcAft>
                <a:spcPts val="1200"/>
              </a:spcAft>
              <a:buNone/>
              <a:defRPr/>
            </a:pPr>
            <a:r>
              <a:rPr lang="en-US" sz="2400" b="1" dirty="0" smtClean="0">
                <a:cs typeface="Arial" panose="020B0604020202020204" pitchFamily="34" charset="0"/>
              </a:rPr>
              <a:t>Acids</a:t>
            </a:r>
            <a:r>
              <a:rPr lang="en-US" sz="2400" dirty="0" smtClean="0">
                <a:cs typeface="Arial" panose="020B0604020202020204" pitchFamily="34" charset="0"/>
              </a:rPr>
              <a:t>  Acetic</a:t>
            </a:r>
            <a:r>
              <a:rPr lang="en-US" sz="2400" dirty="0">
                <a:cs typeface="Arial" panose="020B0604020202020204" pitchFamily="34" charset="0"/>
              </a:rPr>
              <a:t>, hydrochloric, nitric</a:t>
            </a:r>
            <a:r>
              <a:rPr lang="en-US" sz="2400" dirty="0" smtClean="0">
                <a:cs typeface="Arial" panose="020B0604020202020204" pitchFamily="34" charset="0"/>
              </a:rPr>
              <a:t>, sulfuric, etc. </a:t>
            </a:r>
            <a:r>
              <a:rPr lang="en-US" sz="2400" dirty="0">
                <a:cs typeface="Arial" panose="020B0604020202020204" pitchFamily="34" charset="0"/>
              </a:rPr>
              <a:t>are corrosive to skin and mucous membranes.</a:t>
            </a:r>
          </a:p>
          <a:p>
            <a:pPr marL="457200" indent="0" eaLnBrk="1" fontAlgn="auto" hangingPunct="1">
              <a:spcBef>
                <a:spcPts val="0"/>
              </a:spcBef>
              <a:spcAft>
                <a:spcPts val="1200"/>
              </a:spcAft>
              <a:buNone/>
              <a:defRPr/>
            </a:pPr>
            <a:r>
              <a:rPr lang="en-US" sz="2400" b="1" dirty="0" smtClean="0">
                <a:cs typeface="Arial" panose="020B0604020202020204" pitchFamily="34" charset="0"/>
              </a:rPr>
              <a:t>Alcohols</a:t>
            </a:r>
            <a:r>
              <a:rPr lang="en-US" sz="2400" dirty="0" smtClean="0">
                <a:cs typeface="Arial" panose="020B0604020202020204" pitchFamily="34" charset="0"/>
              </a:rPr>
              <a:t> </a:t>
            </a:r>
            <a:r>
              <a:rPr lang="en-US" sz="2400" dirty="0">
                <a:cs typeface="Arial" panose="020B0604020202020204" pitchFamily="34" charset="0"/>
              </a:rPr>
              <a:t>Methanol induces blindness </a:t>
            </a:r>
            <a:r>
              <a:rPr lang="en-US" sz="2400" dirty="0" smtClean="0">
                <a:cs typeface="Arial" panose="020B0604020202020204" pitchFamily="34" charset="0"/>
              </a:rPr>
              <a:t>and ethanol </a:t>
            </a:r>
            <a:r>
              <a:rPr lang="en-US" sz="2400" dirty="0">
                <a:cs typeface="Arial" panose="020B0604020202020204" pitchFamily="34" charset="0"/>
              </a:rPr>
              <a:t>depresses the central nervous system </a:t>
            </a:r>
            <a:r>
              <a:rPr lang="en-US" sz="2400" dirty="0" smtClean="0">
                <a:cs typeface="Arial" panose="020B0604020202020204" pitchFamily="34" charset="0"/>
              </a:rPr>
              <a:t>via </a:t>
            </a:r>
            <a:r>
              <a:rPr lang="en-US" sz="2400" dirty="0">
                <a:cs typeface="Arial" panose="020B0604020202020204" pitchFamily="34" charset="0"/>
              </a:rPr>
              <a:t>ingestion or prolonged inhalation.</a:t>
            </a:r>
          </a:p>
          <a:p>
            <a:pPr marL="457200" indent="0" eaLnBrk="1" fontAlgn="auto" hangingPunct="1">
              <a:spcBef>
                <a:spcPts val="0"/>
              </a:spcBef>
              <a:spcAft>
                <a:spcPts val="1200"/>
              </a:spcAft>
              <a:buNone/>
              <a:defRPr/>
            </a:pPr>
            <a:r>
              <a:rPr lang="en-US" sz="2400" b="1" dirty="0">
                <a:cs typeface="Arial" panose="020B0604020202020204" pitchFamily="34" charset="0"/>
              </a:rPr>
              <a:t>Aldehydes and </a:t>
            </a:r>
            <a:r>
              <a:rPr lang="en-US" sz="2400" b="1" dirty="0" smtClean="0">
                <a:cs typeface="Arial" panose="020B0604020202020204" pitchFamily="34" charset="0"/>
              </a:rPr>
              <a:t>ketones</a:t>
            </a:r>
            <a:r>
              <a:rPr lang="en-US" sz="2400" dirty="0" smtClean="0">
                <a:cs typeface="Arial" panose="020B0604020202020204" pitchFamily="34" charset="0"/>
              </a:rPr>
              <a:t> </a:t>
            </a:r>
            <a:r>
              <a:rPr lang="en-US" sz="2400" dirty="0">
                <a:cs typeface="Arial" panose="020B0604020202020204" pitchFamily="34" charset="0"/>
              </a:rPr>
              <a:t>Acetaldehyde </a:t>
            </a:r>
            <a:r>
              <a:rPr lang="en-US" sz="2400" dirty="0" smtClean="0">
                <a:cs typeface="Arial" panose="020B0604020202020204" pitchFamily="34" charset="0"/>
              </a:rPr>
              <a:t>and </a:t>
            </a:r>
            <a:r>
              <a:rPr lang="en-US" sz="2400" dirty="0">
                <a:cs typeface="Arial" panose="020B0604020202020204" pitchFamily="34" charset="0"/>
              </a:rPr>
              <a:t>acetone are irritants and have narcotic effects via inhalation, absorption, or ingestion.</a:t>
            </a:r>
          </a:p>
          <a:p>
            <a:pPr marL="457200" indent="0" eaLnBrk="1" fontAlgn="auto" hangingPunct="1">
              <a:spcBef>
                <a:spcPts val="0"/>
              </a:spcBef>
              <a:spcAft>
                <a:spcPts val="1200"/>
              </a:spcAft>
              <a:buNone/>
              <a:defRPr/>
            </a:pPr>
            <a:r>
              <a:rPr lang="en-US" sz="2400" b="1" dirty="0" err="1" smtClean="0">
                <a:cs typeface="Arial" panose="020B0604020202020204" pitchFamily="34" charset="0"/>
              </a:rPr>
              <a:t>Aliphatics</a:t>
            </a:r>
            <a:r>
              <a:rPr lang="en-US" sz="2400" dirty="0" smtClean="0">
                <a:cs typeface="Arial" panose="020B0604020202020204" pitchFamily="34" charset="0"/>
              </a:rPr>
              <a:t> </a:t>
            </a:r>
            <a:r>
              <a:rPr lang="en-US" sz="2400" dirty="0">
                <a:cs typeface="Arial" panose="020B0604020202020204" pitchFamily="34" charset="0"/>
              </a:rPr>
              <a:t>Acetylene, methane and ethane are central nervous </a:t>
            </a:r>
            <a:r>
              <a:rPr lang="en-US" sz="2400" dirty="0" smtClean="0">
                <a:cs typeface="Arial" panose="020B0604020202020204" pitchFamily="34" charset="0"/>
              </a:rPr>
              <a:t>system </a:t>
            </a:r>
            <a:r>
              <a:rPr lang="en-US" sz="2400" dirty="0">
                <a:cs typeface="Arial" panose="020B0604020202020204" pitchFamily="34" charset="0"/>
              </a:rPr>
              <a:t>depressants, </a:t>
            </a:r>
            <a:r>
              <a:rPr lang="en-US" sz="2400" dirty="0" err="1">
                <a:cs typeface="Arial" panose="020B0604020202020204" pitchFamily="34" charset="0"/>
              </a:rPr>
              <a:t>asphyxiants</a:t>
            </a:r>
            <a:r>
              <a:rPr lang="en-US" sz="2400" dirty="0">
                <a:cs typeface="Arial" panose="020B0604020202020204" pitchFamily="34" charset="0"/>
              </a:rPr>
              <a:t>, </a:t>
            </a:r>
            <a:r>
              <a:rPr lang="en-US" sz="2400" dirty="0" smtClean="0">
                <a:cs typeface="Arial" panose="020B0604020202020204" pitchFamily="34" charset="0"/>
              </a:rPr>
              <a:t> and neurotoxins</a:t>
            </a:r>
            <a:r>
              <a:rPr lang="en-US" sz="2400" dirty="0">
                <a:cs typeface="Arial" panose="020B0604020202020204" pitchFamily="34" charset="0"/>
              </a:rPr>
              <a:t>.</a:t>
            </a:r>
          </a:p>
          <a:p>
            <a:pPr marL="0" indent="0" eaLnBrk="1" fontAlgn="auto" hangingPunct="1">
              <a:spcAft>
                <a:spcPts val="0"/>
              </a:spcAft>
              <a:buFont typeface="Arial" pitchFamily="34" charset="0"/>
              <a:buNone/>
              <a:defRPr/>
            </a:pPr>
            <a:endParaRPr lang="en-US" dirty="0">
              <a:solidFill>
                <a:prstClr val="black"/>
              </a:solidFill>
              <a:cs typeface="Arial" pitchFamily="34" charset="0"/>
            </a:endParaRP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Substance Classes and </a:t>
              </a:r>
              <a:r>
                <a:rPr lang="en-US" altLang="en-US" sz="4000" dirty="0">
                  <a:solidFill>
                    <a:schemeClr val="bg1"/>
                  </a:solidFill>
                </a:rPr>
                <a:t>Health </a:t>
              </a:r>
              <a:r>
                <a:rPr lang="en-US" altLang="en-US" sz="4000" dirty="0" smtClean="0">
                  <a:solidFill>
                    <a:schemeClr val="bg1"/>
                  </a:solidFill>
                </a:rPr>
                <a:t>Effects</a:t>
              </a:r>
              <a:endParaRPr lang="en-US" altLang="en-US" sz="4000" dirty="0">
                <a:solidFill>
                  <a:schemeClr val="bg1"/>
                </a:solidFill>
              </a:endParaRPr>
            </a:p>
          </p:txBody>
        </p:sp>
      </p:grpSp>
    </p:spTree>
    <p:extLst>
      <p:ext uri="{BB962C8B-B14F-4D97-AF65-F5344CB8AC3E}">
        <p14:creationId xmlns:p14="http://schemas.microsoft.com/office/powerpoint/2010/main" val="1657848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88925" y="1371600"/>
            <a:ext cx="8626475" cy="4343400"/>
          </a:xfrm>
        </p:spPr>
        <p:txBody>
          <a:bodyPr/>
          <a:lstStyle/>
          <a:p>
            <a:pPr marL="114300" indent="0" fontAlgn="auto">
              <a:spcBef>
                <a:spcPts val="0"/>
              </a:spcBef>
              <a:spcAft>
                <a:spcPts val="1200"/>
              </a:spcAft>
              <a:buNone/>
              <a:defRPr/>
            </a:pPr>
            <a:r>
              <a:rPr lang="en-US" sz="2400" b="1" dirty="0" smtClean="0">
                <a:cs typeface="Arial" panose="020B0604020202020204" pitchFamily="34" charset="0"/>
              </a:rPr>
              <a:t>Alkali </a:t>
            </a:r>
            <a:r>
              <a:rPr lang="en-US" sz="2400" b="1" dirty="0">
                <a:cs typeface="Arial" panose="020B0604020202020204" pitchFamily="34" charset="0"/>
              </a:rPr>
              <a:t>h</a:t>
            </a:r>
            <a:r>
              <a:rPr lang="en-US" sz="2400" b="1" dirty="0" smtClean="0">
                <a:cs typeface="Arial" panose="020B0604020202020204" pitchFamily="34" charset="0"/>
              </a:rPr>
              <a:t>ydroxides</a:t>
            </a:r>
            <a:r>
              <a:rPr lang="en-US" sz="2400" dirty="0" smtClean="0">
                <a:cs typeface="Arial" panose="020B0604020202020204" pitchFamily="34" charset="0"/>
              </a:rPr>
              <a:t> </a:t>
            </a:r>
            <a:r>
              <a:rPr lang="en-US" sz="2400" dirty="0">
                <a:cs typeface="Arial" panose="020B0604020202020204" pitchFamily="34" charset="0"/>
              </a:rPr>
              <a:t>can cause severe tissue burns and bronchial spasms.</a:t>
            </a:r>
          </a:p>
          <a:p>
            <a:pPr marL="114300" indent="0" fontAlgn="auto">
              <a:spcBef>
                <a:spcPts val="0"/>
              </a:spcBef>
              <a:spcAft>
                <a:spcPts val="1200"/>
              </a:spcAft>
              <a:buNone/>
              <a:defRPr/>
            </a:pPr>
            <a:r>
              <a:rPr lang="en-US" sz="2400" b="1" dirty="0" smtClean="0">
                <a:cs typeface="Arial" panose="020B0604020202020204" pitchFamily="34" charset="0"/>
              </a:rPr>
              <a:t>Asphyxiants</a:t>
            </a:r>
            <a:r>
              <a:rPr lang="en-US" sz="2400" dirty="0" smtClean="0">
                <a:cs typeface="Arial" panose="020B0604020202020204" pitchFamily="34" charset="0"/>
              </a:rPr>
              <a:t> </a:t>
            </a:r>
            <a:r>
              <a:rPr lang="en-US" sz="2400" dirty="0">
                <a:cs typeface="Arial" panose="020B0604020202020204" pitchFamily="34" charset="0"/>
              </a:rPr>
              <a:t>Reduces the oxygen carrying capacity of the blood (e.g., CO) or displaces atmospheric oxygen (e.g. CO</a:t>
            </a:r>
            <a:r>
              <a:rPr lang="en-US" sz="2400" baseline="-25000" dirty="0">
                <a:cs typeface="Arial" panose="020B0604020202020204" pitchFamily="34" charset="0"/>
              </a:rPr>
              <a:t>2</a:t>
            </a:r>
            <a:r>
              <a:rPr lang="en-US" sz="2400" dirty="0">
                <a:cs typeface="Arial" panose="020B0604020202020204" pitchFamily="34" charset="0"/>
              </a:rPr>
              <a:t>).</a:t>
            </a:r>
          </a:p>
          <a:p>
            <a:pPr marL="114300" indent="0" fontAlgn="auto">
              <a:spcBef>
                <a:spcPts val="0"/>
              </a:spcBef>
              <a:spcAft>
                <a:spcPts val="1200"/>
              </a:spcAft>
              <a:buNone/>
              <a:defRPr/>
            </a:pPr>
            <a:r>
              <a:rPr lang="en-US" sz="2400" b="1" dirty="0" smtClean="0">
                <a:cs typeface="Arial" panose="020B0604020202020204" pitchFamily="34" charset="0"/>
              </a:rPr>
              <a:t>Oxides of nonmetals</a:t>
            </a:r>
            <a:r>
              <a:rPr lang="en-US" sz="2400" dirty="0" smtClean="0">
                <a:cs typeface="Arial" panose="020B0604020202020204" pitchFamily="34" charset="0"/>
              </a:rPr>
              <a:t> are </a:t>
            </a:r>
            <a:r>
              <a:rPr lang="en-US" sz="2400" dirty="0">
                <a:cs typeface="Arial" panose="020B0604020202020204" pitchFamily="34" charset="0"/>
              </a:rPr>
              <a:t>corrosive to the skin and destructive to respiratory tissues.</a:t>
            </a:r>
          </a:p>
          <a:p>
            <a:pPr marL="114300" indent="0" fontAlgn="auto">
              <a:spcBef>
                <a:spcPts val="0"/>
              </a:spcBef>
              <a:spcAft>
                <a:spcPts val="1200"/>
              </a:spcAft>
              <a:buNone/>
              <a:defRPr/>
            </a:pPr>
            <a:r>
              <a:rPr lang="en-US" sz="2400" b="1" dirty="0" smtClean="0">
                <a:cs typeface="Arial" panose="020B0604020202020204" pitchFamily="34" charset="0"/>
              </a:rPr>
              <a:t>Halogens</a:t>
            </a:r>
            <a:r>
              <a:rPr lang="en-US" sz="2400" dirty="0" smtClean="0">
                <a:cs typeface="Arial" panose="020B0604020202020204" pitchFamily="34" charset="0"/>
              </a:rPr>
              <a:t> are </a:t>
            </a:r>
            <a:r>
              <a:rPr lang="en-US" sz="2400" dirty="0">
                <a:cs typeface="Arial" panose="020B0604020202020204" pitchFamily="34" charset="0"/>
              </a:rPr>
              <a:t>corrosive and highly irritating to tissues.</a:t>
            </a:r>
          </a:p>
          <a:p>
            <a:pPr marL="114300" indent="0" fontAlgn="auto">
              <a:spcBef>
                <a:spcPts val="0"/>
              </a:spcBef>
              <a:spcAft>
                <a:spcPts val="1200"/>
              </a:spcAft>
              <a:buNone/>
              <a:defRPr/>
            </a:pPr>
            <a:r>
              <a:rPr lang="en-US" sz="2400" b="1" dirty="0">
                <a:cs typeface="Arial" panose="020B0604020202020204" pitchFamily="34" charset="0"/>
              </a:rPr>
              <a:t>Metal </a:t>
            </a:r>
            <a:r>
              <a:rPr lang="en-US" sz="2400" b="1" dirty="0" smtClean="0">
                <a:cs typeface="Arial" panose="020B0604020202020204" pitchFamily="34" charset="0"/>
              </a:rPr>
              <a:t>fumes/vapors</a:t>
            </a:r>
            <a:r>
              <a:rPr lang="en-US" sz="2400" dirty="0" smtClean="0">
                <a:cs typeface="Arial" panose="020B0604020202020204" pitchFamily="34" charset="0"/>
              </a:rPr>
              <a:t>  </a:t>
            </a:r>
            <a:r>
              <a:rPr lang="en-US" sz="2400" dirty="0">
                <a:cs typeface="Arial" panose="020B0604020202020204" pitchFamily="34" charset="0"/>
              </a:rPr>
              <a:t>can cause systemic poisoning via ingestion and inhalation. Toxic effects may be  compounded with prolonged exposure.</a:t>
            </a:r>
          </a:p>
          <a:p>
            <a:pPr marL="457200" indent="0" eaLnBrk="1" fontAlgn="auto" hangingPunct="1">
              <a:spcBef>
                <a:spcPts val="0"/>
              </a:spcBef>
              <a:spcAft>
                <a:spcPts val="1200"/>
              </a:spcAft>
              <a:buNone/>
              <a:defRPr/>
            </a:pPr>
            <a:endParaRPr lang="en-US" dirty="0">
              <a:solidFill>
                <a:prstClr val="black"/>
              </a:solidFill>
              <a:cs typeface="Arial" pitchFamily="34" charset="0"/>
            </a:endParaRP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Substance Classes and </a:t>
              </a:r>
              <a:r>
                <a:rPr lang="en-US" altLang="en-US" sz="4000" dirty="0">
                  <a:solidFill>
                    <a:schemeClr val="bg1"/>
                  </a:solidFill>
                </a:rPr>
                <a:t>Health </a:t>
              </a:r>
              <a:r>
                <a:rPr lang="en-US" altLang="en-US" sz="4000" dirty="0" smtClean="0">
                  <a:solidFill>
                    <a:schemeClr val="bg1"/>
                  </a:solidFill>
                </a:rPr>
                <a:t>Effects</a:t>
              </a:r>
              <a:endParaRPr lang="en-US" altLang="en-US" sz="4000" dirty="0">
                <a:solidFill>
                  <a:schemeClr val="bg1"/>
                </a:solidFill>
              </a:endParaRPr>
            </a:p>
          </p:txBody>
        </p:sp>
      </p:grpSp>
    </p:spTree>
    <p:extLst>
      <p:ext uri="{BB962C8B-B14F-4D97-AF65-F5344CB8AC3E}">
        <p14:creationId xmlns:p14="http://schemas.microsoft.com/office/powerpoint/2010/main" val="1228123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Hazard Recognition &amp; Classification</a:t>
              </a:r>
            </a:p>
          </p:txBody>
        </p:sp>
      </p:grpSp>
      <p:sp>
        <p:nvSpPr>
          <p:cNvPr id="3" name="Rectangle 2"/>
          <p:cNvSpPr/>
          <p:nvPr/>
        </p:nvSpPr>
        <p:spPr>
          <a:xfrm>
            <a:off x="990600" y="2305616"/>
            <a:ext cx="7619948" cy="2754600"/>
          </a:xfrm>
          <a:prstGeom prst="rect">
            <a:avLst/>
          </a:prstGeom>
        </p:spPr>
        <p:txBody>
          <a:bodyPr wrap="square">
            <a:spAutoFit/>
          </a:bodyPr>
          <a:lstStyle/>
          <a:p>
            <a:pPr fontAlgn="auto">
              <a:spcBef>
                <a:spcPts val="0"/>
              </a:spcBef>
              <a:spcAft>
                <a:spcPts val="0"/>
              </a:spcAft>
              <a:defRPr/>
            </a:pPr>
            <a:r>
              <a:rPr lang="en-US" sz="2800" i="1" dirty="0">
                <a:latin typeface="+mn-lt"/>
                <a:cs typeface="Arial" panose="020B0604020202020204" pitchFamily="34" charset="0"/>
              </a:rPr>
              <a:t>The ability to accurately identify and assess hazards in the laboratory is not a skill that comes naturally; it must be taught and encouraged through training and ongoing organizational support.</a:t>
            </a:r>
          </a:p>
          <a:p>
            <a:pPr fontAlgn="auto">
              <a:spcBef>
                <a:spcPts val="0"/>
              </a:spcBef>
              <a:spcAft>
                <a:spcPts val="0"/>
              </a:spcAft>
              <a:defRPr/>
            </a:pPr>
            <a:endParaRPr lang="en-US" b="1" i="1" dirty="0"/>
          </a:p>
          <a:p>
            <a:pPr fontAlgn="auto">
              <a:spcBef>
                <a:spcPts val="0"/>
              </a:spcBef>
              <a:spcAft>
                <a:spcPts val="0"/>
              </a:spcAft>
              <a:defRPr/>
            </a:pPr>
            <a:r>
              <a:rPr lang="en-US" sz="1600" dirty="0">
                <a:latin typeface="+mn-lt"/>
                <a:cs typeface="Arial" panose="020B0604020202020204" pitchFamily="34" charset="0"/>
              </a:rPr>
              <a:t>From Prudent Practices in the Laboratory: Handling and Management of Chemical Hazards -  Chapter 1 </a:t>
            </a:r>
          </a:p>
          <a:p>
            <a:pPr fontAlgn="auto">
              <a:spcBef>
                <a:spcPts val="0"/>
              </a:spcBef>
              <a:spcAft>
                <a:spcPts val="0"/>
              </a:spcAft>
              <a:defRPr/>
            </a:pPr>
            <a:endParaRPr lang="en-US" sz="11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009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Importance of Safety</a:t>
              </a:r>
              <a:endParaRPr lang="en-US" altLang="en-US" sz="4000" dirty="0">
                <a:solidFill>
                  <a:schemeClr val="bg1"/>
                </a:solidFill>
              </a:endParaRPr>
            </a:p>
          </p:txBody>
        </p:sp>
      </p:grpSp>
      <p:sp>
        <p:nvSpPr>
          <p:cNvPr id="3" name="Rectangle 2"/>
          <p:cNvSpPr/>
          <p:nvPr/>
        </p:nvSpPr>
        <p:spPr>
          <a:xfrm>
            <a:off x="761948" y="2305616"/>
            <a:ext cx="7848600" cy="3108543"/>
          </a:xfrm>
          <a:prstGeom prst="rect">
            <a:avLst/>
          </a:prstGeom>
        </p:spPr>
        <p:txBody>
          <a:bodyPr wrap="square">
            <a:spAutoFit/>
          </a:bodyPr>
          <a:lstStyle/>
          <a:p>
            <a:pPr eaLnBrk="1" hangingPunct="1"/>
            <a:r>
              <a:rPr lang="en-US" sz="2800" i="1" dirty="0" smtClean="0">
                <a:latin typeface="Arial" charset="0"/>
                <a:ea typeface="Calibri" pitchFamily="34" charset="0"/>
                <a:cs typeface="Arial" charset="0"/>
              </a:rPr>
              <a:t>A </a:t>
            </a:r>
            <a:r>
              <a:rPr lang="en-US" sz="2800" i="1" dirty="0">
                <a:latin typeface="Arial" charset="0"/>
                <a:ea typeface="Calibri" pitchFamily="34" charset="0"/>
                <a:cs typeface="Arial" charset="0"/>
              </a:rPr>
              <a:t>crucial component of chemical education at every level is to nurture basic attitudes and habits of prudent behavior so that safety is a valued and inseparable part of all laboratory activities.</a:t>
            </a:r>
          </a:p>
          <a:p>
            <a:pPr eaLnBrk="1" hangingPunct="1"/>
            <a:endParaRPr lang="en-US" sz="2800" i="1" dirty="0">
              <a:latin typeface="Arial" charset="0"/>
              <a:ea typeface="Calibri" pitchFamily="34" charset="0"/>
              <a:cs typeface="Arial" charset="0"/>
            </a:endParaRPr>
          </a:p>
          <a:p>
            <a:pPr eaLnBrk="1" hangingPunct="1"/>
            <a:r>
              <a:rPr lang="en-US" sz="1400" dirty="0">
                <a:latin typeface="Arial" charset="0"/>
                <a:ea typeface="Calibri" pitchFamily="34" charset="0"/>
                <a:cs typeface="Arial" charset="0"/>
              </a:rPr>
              <a:t>From Prudent Practices in the Laboratory: Handling and Management of Chemical Hazards – Chapter </a:t>
            </a:r>
            <a:r>
              <a:rPr lang="en-US" sz="1400" dirty="0" smtClean="0">
                <a:latin typeface="Arial" charset="0"/>
                <a:ea typeface="Calibri" pitchFamily="34" charset="0"/>
                <a:cs typeface="Arial" charset="0"/>
              </a:rPr>
              <a:t>1</a:t>
            </a:r>
            <a:endParaRPr lang="en-US" sz="1400" dirty="0">
              <a:latin typeface="Arial" charset="0"/>
              <a:ea typeface="Calibri" pitchFamily="34" charset="0"/>
              <a:cs typeface="Arial" charset="0"/>
            </a:endParaRPr>
          </a:p>
        </p:txBody>
      </p:sp>
    </p:spTree>
    <p:extLst>
      <p:ext uri="{BB962C8B-B14F-4D97-AF65-F5344CB8AC3E}">
        <p14:creationId xmlns:p14="http://schemas.microsoft.com/office/powerpoint/2010/main" val="220737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AF10056-202A-4F87-998F-F0258B84D647}" type="slidenum">
              <a:rPr lang="en-US" smtClean="0"/>
              <a:pPr eaLnBrk="1" fontAlgn="base" hangingPunct="1">
                <a:spcBef>
                  <a:spcPct val="0"/>
                </a:spcBef>
                <a:spcAft>
                  <a:spcPct val="0"/>
                </a:spcAft>
              </a:pPr>
              <a:t>25</a:t>
            </a:fld>
            <a:endParaRPr lang="en-US" smtClean="0"/>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4770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p:cNvSpPr txBox="1">
            <a:spLocks noChangeArrowheads="1"/>
          </p:cNvSpPr>
          <p:nvPr/>
        </p:nvSpPr>
        <p:spPr bwMode="auto">
          <a:xfrm>
            <a:off x="2976563" y="315913"/>
            <a:ext cx="3327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a:t>IMPORTANCE OF SAFETY</a:t>
            </a:r>
          </a:p>
          <a:p>
            <a:pPr eaLnBrk="1" hangingPunct="1"/>
            <a:endParaRPr lang="en-US"/>
          </a:p>
        </p:txBody>
      </p:sp>
      <p:sp>
        <p:nvSpPr>
          <p:cNvPr id="25605" name="TextBox 1"/>
          <p:cNvSpPr txBox="1">
            <a:spLocks noChangeArrowheads="1"/>
          </p:cNvSpPr>
          <p:nvPr/>
        </p:nvSpPr>
        <p:spPr bwMode="auto">
          <a:xfrm>
            <a:off x="2474913" y="6078538"/>
            <a:ext cx="464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b="1"/>
              <a:t>Da Rulz</a:t>
            </a:r>
            <a:r>
              <a:rPr lang="en-US"/>
              <a:t> by Anthony Lowe, Guilford College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Importance of Safety</a:t>
              </a:r>
              <a:endParaRPr lang="en-US" altLang="en-US" sz="4000" dirty="0">
                <a:solidFill>
                  <a:schemeClr val="bg1"/>
                </a:solidFill>
              </a:endParaRPr>
            </a:p>
          </p:txBody>
        </p:sp>
      </p:grpSp>
      <p:sp>
        <p:nvSpPr>
          <p:cNvPr id="3" name="Rectangle 2"/>
          <p:cNvSpPr/>
          <p:nvPr/>
        </p:nvSpPr>
        <p:spPr>
          <a:xfrm>
            <a:off x="288925" y="1143000"/>
            <a:ext cx="8382000" cy="5552802"/>
          </a:xfrm>
          <a:prstGeom prst="rect">
            <a:avLst/>
          </a:prstGeom>
        </p:spPr>
        <p:txBody>
          <a:bodyPr wrap="square">
            <a:spAutoFit/>
          </a:bodyPr>
          <a:lstStyle/>
          <a:p>
            <a:pPr eaLnBrk="1" hangingPunct="1"/>
            <a:endParaRPr lang="en-US" sz="2800" i="1" dirty="0" smtClean="0">
              <a:latin typeface="Arial" charset="0"/>
              <a:ea typeface="Calibri" pitchFamily="34" charset="0"/>
              <a:cs typeface="Arial" charset="0"/>
            </a:endParaRPr>
          </a:p>
          <a:p>
            <a:pPr marL="914400" indent="-457200" fontAlgn="auto">
              <a:lnSpc>
                <a:spcPts val="2500"/>
              </a:lnSpc>
              <a:spcBef>
                <a:spcPts val="0"/>
              </a:spcBef>
              <a:spcAft>
                <a:spcPts val="0"/>
              </a:spcAft>
              <a:buFont typeface="Arial" panose="020B0604020202020204" pitchFamily="34" charset="0"/>
              <a:buChar char="•"/>
              <a:defRPr/>
            </a:pPr>
            <a:r>
              <a:rPr lang="en-US" sz="2800" spc="-100" dirty="0"/>
              <a:t>It is essential for all involved in the science instruction program to develop a positive approach to a safe and healthy environment in the school.</a:t>
            </a:r>
          </a:p>
          <a:p>
            <a:pPr marL="914400" indent="-457200" fontAlgn="auto">
              <a:lnSpc>
                <a:spcPts val="2500"/>
              </a:lnSpc>
              <a:spcBef>
                <a:spcPts val="0"/>
              </a:spcBef>
              <a:spcAft>
                <a:spcPts val="0"/>
              </a:spcAft>
              <a:buFont typeface="Arial" panose="020B0604020202020204" pitchFamily="34" charset="0"/>
              <a:buChar char="•"/>
              <a:defRPr/>
            </a:pPr>
            <a:endParaRPr lang="en-US" sz="2800" spc="-100" dirty="0"/>
          </a:p>
          <a:p>
            <a:pPr marL="914400" indent="-457200" fontAlgn="auto">
              <a:lnSpc>
                <a:spcPts val="2500"/>
              </a:lnSpc>
              <a:spcBef>
                <a:spcPts val="0"/>
              </a:spcBef>
              <a:spcAft>
                <a:spcPts val="0"/>
              </a:spcAft>
              <a:buFont typeface="Arial" panose="020B0604020202020204" pitchFamily="34" charset="0"/>
              <a:buChar char="•"/>
              <a:defRPr/>
            </a:pPr>
            <a:r>
              <a:rPr lang="en-US" sz="2800" spc="-100" dirty="0"/>
              <a:t>Safety and health should be an integral part of the planning, preparation, and implementation of any science program.</a:t>
            </a:r>
          </a:p>
          <a:p>
            <a:pPr marL="914400" indent="-457200" fontAlgn="auto">
              <a:lnSpc>
                <a:spcPts val="2500"/>
              </a:lnSpc>
              <a:spcBef>
                <a:spcPts val="0"/>
              </a:spcBef>
              <a:spcAft>
                <a:spcPts val="0"/>
              </a:spcAft>
              <a:buFont typeface="Arial" panose="020B0604020202020204" pitchFamily="34" charset="0"/>
              <a:buChar char="•"/>
              <a:defRPr/>
            </a:pPr>
            <a:endParaRPr lang="en-US" sz="2800" spc="-100" dirty="0"/>
          </a:p>
          <a:p>
            <a:pPr marL="914400" indent="-457200" fontAlgn="auto">
              <a:lnSpc>
                <a:spcPts val="2500"/>
              </a:lnSpc>
              <a:spcBef>
                <a:spcPts val="0"/>
              </a:spcBef>
              <a:spcAft>
                <a:spcPts val="0"/>
              </a:spcAft>
              <a:buFont typeface="Arial" panose="020B0604020202020204" pitchFamily="34" charset="0"/>
              <a:buChar char="•"/>
              <a:defRPr/>
            </a:pPr>
            <a:r>
              <a:rPr lang="en-US" sz="2800" spc="-100" dirty="0" smtClean="0"/>
              <a:t>Safe management of chemicals </a:t>
            </a:r>
            <a:r>
              <a:rPr lang="en-US" sz="2800" spc="-100" dirty="0"/>
              <a:t>and the enforcement of safety </a:t>
            </a:r>
            <a:r>
              <a:rPr lang="en-US" sz="2800" spc="-100" dirty="0" smtClean="0"/>
              <a:t>rules </a:t>
            </a:r>
            <a:r>
              <a:rPr lang="en-US" sz="2800" spc="-100" dirty="0"/>
              <a:t>in schools, classrooms, and laboratories are the responsibility of the principal, </a:t>
            </a:r>
            <a:r>
              <a:rPr lang="en-US" sz="2800" spc="-100" dirty="0" smtClean="0"/>
              <a:t>teachers, operations staff </a:t>
            </a:r>
            <a:r>
              <a:rPr lang="en-US" sz="2800" spc="-100" dirty="0"/>
              <a:t>and </a:t>
            </a:r>
            <a:r>
              <a:rPr lang="en-US" sz="2800" spc="-100" dirty="0" smtClean="0"/>
              <a:t>students, </a:t>
            </a:r>
            <a:r>
              <a:rPr lang="en-US" sz="2800" spc="-100" dirty="0"/>
              <a:t>each assuming </a:t>
            </a:r>
            <a:r>
              <a:rPr lang="en-US" sz="2800" spc="-100" dirty="0" smtClean="0"/>
              <a:t>their </a:t>
            </a:r>
            <a:r>
              <a:rPr lang="en-US" sz="2800" spc="-100" dirty="0"/>
              <a:t>role and share of the program.</a:t>
            </a:r>
          </a:p>
          <a:p>
            <a:pPr eaLnBrk="1" hangingPunct="1"/>
            <a:endParaRPr lang="en-US" sz="2800" i="1" dirty="0" smtClean="0">
              <a:latin typeface="Arial" charset="0"/>
              <a:ea typeface="Calibri" pitchFamily="34" charset="0"/>
              <a:cs typeface="Arial" charset="0"/>
            </a:endParaRPr>
          </a:p>
          <a:p>
            <a:pPr eaLnBrk="1" hangingPunct="1"/>
            <a:endParaRPr lang="en-US" sz="2800" i="1" dirty="0">
              <a:latin typeface="Arial" charset="0"/>
              <a:ea typeface="Calibri" pitchFamily="34" charset="0"/>
              <a:cs typeface="Arial" charset="0"/>
            </a:endParaRPr>
          </a:p>
        </p:txBody>
      </p:sp>
    </p:spTree>
    <p:extLst>
      <p:ext uri="{BB962C8B-B14F-4D97-AF65-F5344CB8AC3E}">
        <p14:creationId xmlns:p14="http://schemas.microsoft.com/office/powerpoint/2010/main" val="3468306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0483"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9"/>
          <p:cNvGrpSpPr>
            <a:grpSpLocks/>
          </p:cNvGrpSpPr>
          <p:nvPr/>
        </p:nvGrpSpPr>
        <p:grpSpPr bwMode="auto">
          <a:xfrm>
            <a:off x="288925" y="355600"/>
            <a:ext cx="8382000" cy="660400"/>
            <a:chOff x="288977" y="355144"/>
            <a:chExt cx="8382000" cy="661312"/>
          </a:xfrm>
        </p:grpSpPr>
        <p:pic>
          <p:nvPicPr>
            <p:cNvPr id="2050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Stakeholder Groups and Roles</a:t>
              </a:r>
            </a:p>
          </p:txBody>
        </p:sp>
      </p:grpSp>
      <p:graphicFrame>
        <p:nvGraphicFramePr>
          <p:cNvPr id="7" name="Table 6"/>
          <p:cNvGraphicFramePr>
            <a:graphicFrameLocks noGrp="1"/>
          </p:cNvGraphicFramePr>
          <p:nvPr>
            <p:extLst>
              <p:ext uri="{D42A27DB-BD31-4B8C-83A1-F6EECF244321}">
                <p14:modId xmlns:p14="http://schemas.microsoft.com/office/powerpoint/2010/main" val="975495994"/>
              </p:ext>
            </p:extLst>
          </p:nvPr>
        </p:nvGraphicFramePr>
        <p:xfrm>
          <a:off x="457148" y="1143000"/>
          <a:ext cx="8458199" cy="4831247"/>
        </p:xfrm>
        <a:graphic>
          <a:graphicData uri="http://schemas.openxmlformats.org/drawingml/2006/table">
            <a:tbl>
              <a:tblPr firstRow="1" bandRow="1">
                <a:tableStyleId>{5C22544A-7EE6-4342-B048-85BDC9FD1C3A}</a:tableStyleId>
              </a:tblPr>
              <a:tblGrid>
                <a:gridCol w="3261353"/>
                <a:gridCol w="5196846"/>
              </a:tblGrid>
              <a:tr h="1143080">
                <a:tc>
                  <a:txBody>
                    <a:bodyPr/>
                    <a:lstStyle/>
                    <a:p>
                      <a:r>
                        <a:rPr lang="en-US" sz="2800" b="1" dirty="0" smtClean="0">
                          <a:solidFill>
                            <a:schemeClr val="tx1"/>
                          </a:solidFill>
                          <a:latin typeface="+mn-lt"/>
                          <a:cs typeface="Arial" pitchFamily="34" charset="0"/>
                        </a:rPr>
                        <a:t>Principal</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Recognize the need and provide support  for changes necessary to ensure a safe and healthful learning environment</a:t>
                      </a:r>
                      <a:endParaRPr lang="en-US" sz="2000" b="0" dirty="0">
                        <a:solidFill>
                          <a:schemeClr val="tx1"/>
                        </a:solidFill>
                        <a:latin typeface="+mn-lt"/>
                        <a:cs typeface="Arial" pitchFamily="34" charset="0"/>
                      </a:endParaRPr>
                    </a:p>
                  </a:txBody>
                  <a:tcPr marT="45723" marB="45723">
                    <a:noFill/>
                  </a:tcPr>
                </a:tc>
              </a:tr>
              <a:tr h="1143080">
                <a:tc>
                  <a:txBody>
                    <a:bodyPr/>
                    <a:lstStyle/>
                    <a:p>
                      <a:r>
                        <a:rPr lang="en-US" sz="2800" b="1" dirty="0" smtClean="0">
                          <a:solidFill>
                            <a:schemeClr val="tx1"/>
                          </a:solidFill>
                          <a:latin typeface="+mn-lt"/>
                          <a:cs typeface="Arial" pitchFamily="34" charset="0"/>
                        </a:rPr>
                        <a:t>Teachers</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Identify</a:t>
                      </a:r>
                      <a:r>
                        <a:rPr lang="en-US" sz="2000" b="0" baseline="0" dirty="0" smtClean="0">
                          <a:solidFill>
                            <a:schemeClr val="tx1"/>
                          </a:solidFill>
                          <a:latin typeface="+mn-lt"/>
                          <a:cs typeface="Arial" pitchFamily="34" charset="0"/>
                        </a:rPr>
                        <a:t> and i</a:t>
                      </a:r>
                      <a:r>
                        <a:rPr lang="en-US" sz="2000" b="0" dirty="0" smtClean="0">
                          <a:solidFill>
                            <a:schemeClr val="tx1"/>
                          </a:solidFill>
                          <a:latin typeface="+mn-lt"/>
                          <a:cs typeface="Arial" pitchFamily="34" charset="0"/>
                        </a:rPr>
                        <a:t>mplement </a:t>
                      </a:r>
                      <a:r>
                        <a:rPr lang="en-US" sz="2000" b="0" baseline="0" dirty="0" smtClean="0">
                          <a:solidFill>
                            <a:schemeClr val="tx1"/>
                          </a:solidFill>
                          <a:latin typeface="+mn-lt"/>
                          <a:cs typeface="Arial" pitchFamily="34" charset="0"/>
                        </a:rPr>
                        <a:t> class room changes necessary to ensure a safe and healthful learning environment and mentor students in safe practices</a:t>
                      </a:r>
                      <a:endParaRPr lang="en-US" sz="2000" b="0" dirty="0">
                        <a:solidFill>
                          <a:schemeClr val="tx1"/>
                        </a:solidFill>
                        <a:latin typeface="+mn-lt"/>
                        <a:cs typeface="Arial" pitchFamily="34" charset="0"/>
                      </a:endParaRPr>
                    </a:p>
                  </a:txBody>
                  <a:tcPr marT="45723" marB="45723">
                    <a:noFill/>
                  </a:tcPr>
                </a:tc>
              </a:tr>
              <a:tr h="1066875">
                <a:tc>
                  <a:txBody>
                    <a:bodyPr/>
                    <a:lstStyle/>
                    <a:p>
                      <a:r>
                        <a:rPr lang="en-US" sz="2800" b="1" dirty="0" smtClean="0">
                          <a:solidFill>
                            <a:schemeClr val="tx1"/>
                          </a:solidFill>
                          <a:latin typeface="+mn-lt"/>
                          <a:cs typeface="Arial" pitchFamily="34" charset="0"/>
                        </a:rPr>
                        <a:t>Operations Staff</a:t>
                      </a:r>
                    </a:p>
                    <a:p>
                      <a:r>
                        <a:rPr lang="en-US" sz="1800" b="0" dirty="0" smtClean="0">
                          <a:solidFill>
                            <a:schemeClr val="tx1"/>
                          </a:solidFill>
                          <a:latin typeface="+mn-lt"/>
                          <a:cs typeface="Arial" pitchFamily="34" charset="0"/>
                        </a:rPr>
                        <a:t>(Maintenance, B/G, Facilities)</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Implement operational changes necessary to ensure a safe and healthful learning environment</a:t>
                      </a:r>
                      <a:endParaRPr lang="en-US" sz="2000" b="0" dirty="0">
                        <a:solidFill>
                          <a:schemeClr val="tx1"/>
                        </a:solidFill>
                        <a:latin typeface="+mn-lt"/>
                        <a:cs typeface="Arial" pitchFamily="34" charset="0"/>
                      </a:endParaRPr>
                    </a:p>
                  </a:txBody>
                  <a:tcPr marT="45723" marB="45723">
                    <a:noFill/>
                  </a:tcPr>
                </a:tc>
              </a:tr>
              <a:tr h="1188803">
                <a:tc>
                  <a:txBody>
                    <a:bodyPr/>
                    <a:lstStyle/>
                    <a:p>
                      <a:r>
                        <a:rPr lang="en-US" sz="2800" b="1" dirty="0" smtClean="0">
                          <a:solidFill>
                            <a:schemeClr val="tx1"/>
                          </a:solidFill>
                          <a:latin typeface="+mn-lt"/>
                          <a:cs typeface="Arial" pitchFamily="34" charset="0"/>
                        </a:rPr>
                        <a:t>Students</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Follow</a:t>
                      </a:r>
                      <a:r>
                        <a:rPr lang="en-US" sz="2000" b="0" baseline="0" dirty="0" smtClean="0">
                          <a:solidFill>
                            <a:schemeClr val="tx1"/>
                          </a:solidFill>
                          <a:latin typeface="+mn-lt"/>
                          <a:cs typeface="Arial" pitchFamily="34" charset="0"/>
                        </a:rPr>
                        <a:t> the rules and  respect  the principal, teachers, and operations staff in their efforts to provide a safe and healthful learning environment</a:t>
                      </a:r>
                      <a:endParaRPr lang="en-US" sz="2000" b="0" dirty="0">
                        <a:solidFill>
                          <a:schemeClr val="tx1"/>
                        </a:solidFill>
                        <a:latin typeface="+mn-lt"/>
                        <a:cs typeface="Arial" pitchFamily="34" charset="0"/>
                      </a:endParaRPr>
                    </a:p>
                  </a:txBody>
                  <a:tcPr marT="45723" marB="45723">
                    <a:noFill/>
                  </a:tcPr>
                </a:tc>
              </a:tr>
            </a:tbl>
          </a:graphicData>
        </a:graphic>
      </p:graphicFrame>
    </p:spTree>
    <p:extLst>
      <p:ext uri="{BB962C8B-B14F-4D97-AF65-F5344CB8AC3E}">
        <p14:creationId xmlns:p14="http://schemas.microsoft.com/office/powerpoint/2010/main" val="4095194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087E3A5-3011-48F6-A999-852646EAB099}" type="slidenum">
              <a:rPr lang="en-US" smtClean="0"/>
              <a:pPr eaLnBrk="1" fontAlgn="base" hangingPunct="1">
                <a:spcBef>
                  <a:spcPct val="0"/>
                </a:spcBef>
                <a:spcAft>
                  <a:spcPct val="0"/>
                </a:spcAft>
              </a:pPr>
              <a:t>28</a:t>
            </a:fld>
            <a:endParaRPr lang="en-US" smtClean="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24000"/>
            <a:ext cx="666273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dbl">
                <a:solidFill>
                  <a:srgbClr val="000000"/>
                </a:solidFill>
                <a:miter lim="800000"/>
                <a:headEnd/>
                <a:tailEnd/>
              </a14:hiddenLine>
            </a:ext>
          </a:extLst>
        </p:spPr>
      </p:pic>
      <p:sp>
        <p:nvSpPr>
          <p:cNvPr id="30724" name="TextBox 3"/>
          <p:cNvSpPr txBox="1">
            <a:spLocks noChangeArrowheads="1"/>
          </p:cNvSpPr>
          <p:nvPr/>
        </p:nvSpPr>
        <p:spPr bwMode="auto">
          <a:xfrm>
            <a:off x="2362200" y="5334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algn="ctr" eaLnBrk="1" hangingPunct="1"/>
            <a:r>
              <a:rPr lang="en-US" sz="2400" b="1"/>
              <a:t>The Written Plan for </a:t>
            </a:r>
          </a:p>
          <a:p>
            <a:pPr algn="ctr" eaLnBrk="1" hangingPunct="1"/>
            <a:r>
              <a:rPr lang="en-US" sz="2400" b="1"/>
              <a:t>Chemical Management </a:t>
            </a:r>
          </a:p>
        </p:txBody>
      </p:sp>
      <p:sp>
        <p:nvSpPr>
          <p:cNvPr id="30725" name="TextBox 1"/>
          <p:cNvSpPr txBox="1">
            <a:spLocks noChangeArrowheads="1"/>
          </p:cNvSpPr>
          <p:nvPr/>
        </p:nvSpPr>
        <p:spPr bwMode="auto">
          <a:xfrm>
            <a:off x="1458913" y="6140450"/>
            <a:ext cx="6388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a:t>Chemical Management Strategy Pyramid from DoD policy manual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marL="0" indent="0" eaLnBrk="1" hangingPunct="1">
              <a:spcBef>
                <a:spcPct val="0"/>
              </a:spcBef>
              <a:buNone/>
              <a:defRPr/>
            </a:pPr>
            <a:endParaRPr lang="en-US" dirty="0" smtClean="0"/>
          </a:p>
          <a:p>
            <a:pPr marL="0" indent="0">
              <a:buNone/>
              <a:defRPr/>
            </a:pPr>
            <a:r>
              <a:rPr lang="en-US" dirty="0"/>
              <a:t>A </a:t>
            </a:r>
            <a:r>
              <a:rPr lang="en-US" b="1" dirty="0"/>
              <a:t>Chemical </a:t>
            </a:r>
            <a:r>
              <a:rPr lang="en-US" b="1" dirty="0" smtClean="0"/>
              <a:t>Management Plan</a:t>
            </a:r>
            <a:r>
              <a:rPr lang="en-US" dirty="0" smtClean="0"/>
              <a:t> (CMP) is </a:t>
            </a:r>
            <a:r>
              <a:rPr lang="en-US" dirty="0"/>
              <a:t>a written program stating the policies, procedures, and responsibilities that serve to protect employees, students, visitors, and others from the </a:t>
            </a:r>
            <a:r>
              <a:rPr lang="en-US" dirty="0" smtClean="0"/>
              <a:t>hazards </a:t>
            </a:r>
            <a:r>
              <a:rPr lang="en-US" dirty="0"/>
              <a:t>associated with the </a:t>
            </a:r>
            <a:r>
              <a:rPr lang="en-US" dirty="0" smtClean="0"/>
              <a:t>chemicals </a:t>
            </a:r>
            <a:r>
              <a:rPr lang="en-US" dirty="0"/>
              <a:t>used in that particular work place.</a:t>
            </a:r>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The Chemical Management Plan</a:t>
              </a:r>
              <a:endParaRPr lang="en-US" altLang="en-US" sz="4000" dirty="0">
                <a:solidFill>
                  <a:schemeClr val="bg1"/>
                </a:solidFill>
              </a:endParaRPr>
            </a:p>
          </p:txBody>
        </p:sp>
      </p:grpSp>
      <p:sp>
        <p:nvSpPr>
          <p:cNvPr id="3" name="Rectangle 2"/>
          <p:cNvSpPr/>
          <p:nvPr/>
        </p:nvSpPr>
        <p:spPr>
          <a:xfrm>
            <a:off x="555625" y="1295400"/>
            <a:ext cx="7848600" cy="1274708"/>
          </a:xfrm>
          <a:prstGeom prst="rect">
            <a:avLst/>
          </a:prstGeom>
        </p:spPr>
        <p:txBody>
          <a:bodyPr wrap="square">
            <a:spAutoFit/>
          </a:bodyPr>
          <a:lstStyle/>
          <a:p>
            <a:pPr eaLnBrk="1" hangingPunct="1"/>
            <a:endParaRPr lang="en-US" sz="2800" i="1" dirty="0" smtClean="0">
              <a:latin typeface="Arial" charset="0"/>
              <a:ea typeface="Calibri" pitchFamily="34" charset="0"/>
              <a:cs typeface="Arial" charset="0"/>
            </a:endParaRPr>
          </a:p>
          <a:p>
            <a:pPr marL="457200" fontAlgn="auto">
              <a:lnSpc>
                <a:spcPts val="2500"/>
              </a:lnSpc>
              <a:spcBef>
                <a:spcPts val="0"/>
              </a:spcBef>
              <a:spcAft>
                <a:spcPts val="0"/>
              </a:spcAft>
              <a:defRPr/>
            </a:pPr>
            <a:endParaRPr lang="en-US" sz="2800" i="1" dirty="0" smtClean="0">
              <a:latin typeface="Arial" charset="0"/>
              <a:ea typeface="Calibri" pitchFamily="34" charset="0"/>
              <a:cs typeface="Arial" charset="0"/>
            </a:endParaRPr>
          </a:p>
          <a:p>
            <a:pPr eaLnBrk="1" hangingPunct="1"/>
            <a:endParaRPr lang="en-US" sz="2800" i="1" dirty="0">
              <a:latin typeface="Arial" charset="0"/>
              <a:ea typeface="Calibri" pitchFamily="34" charset="0"/>
              <a:cs typeface="Arial" charset="0"/>
            </a:endParaRPr>
          </a:p>
        </p:txBody>
      </p:sp>
    </p:spTree>
    <p:extLst>
      <p:ext uri="{BB962C8B-B14F-4D97-AF65-F5344CB8AC3E}">
        <p14:creationId xmlns:p14="http://schemas.microsoft.com/office/powerpoint/2010/main" val="1188637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5123"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288925" y="355600"/>
            <a:ext cx="8382000" cy="660400"/>
            <a:chOff x="288977" y="355144"/>
            <a:chExt cx="8382000" cy="661312"/>
          </a:xfrm>
        </p:grpSpPr>
        <p:pic>
          <p:nvPicPr>
            <p:cNvPr id="512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4000" dirty="0" smtClean="0">
                  <a:solidFill>
                    <a:schemeClr val="bg1"/>
                  </a:solidFill>
                </a:rPr>
                <a:t>Agenda</a:t>
              </a:r>
              <a:endParaRPr lang="en-US" altLang="en-US" sz="4000" dirty="0">
                <a:solidFill>
                  <a:schemeClr val="bg1"/>
                </a:solidFill>
              </a:endParaRPr>
            </a:p>
          </p:txBody>
        </p:sp>
      </p:grpSp>
      <p:sp>
        <p:nvSpPr>
          <p:cNvPr id="2" name="Rectangle 1"/>
          <p:cNvSpPr/>
          <p:nvPr/>
        </p:nvSpPr>
        <p:spPr>
          <a:xfrm>
            <a:off x="665018" y="1143000"/>
            <a:ext cx="7848600" cy="3765133"/>
          </a:xfrm>
          <a:prstGeom prst="rect">
            <a:avLst/>
          </a:prstGeom>
        </p:spPr>
        <p:txBody>
          <a:bodyPr wrap="square">
            <a:spAutoFit/>
          </a:bodyPr>
          <a:lstStyle/>
          <a:p>
            <a:pPr fontAlgn="auto">
              <a:spcBef>
                <a:spcPts val="0"/>
              </a:spcBef>
              <a:spcAft>
                <a:spcPts val="0"/>
              </a:spcAft>
              <a:tabLst>
                <a:tab pos="914400" algn="ctr"/>
                <a:tab pos="2286000" algn="l"/>
                <a:tab pos="4572000" algn="ctr"/>
              </a:tabLst>
              <a:defRPr/>
            </a:pPr>
            <a:r>
              <a:rPr lang="en-US" sz="2400" b="1" cap="all" dirty="0"/>
              <a:t>		Chemical MANAGEMENT </a:t>
            </a:r>
            <a:r>
              <a:rPr lang="en-US" sz="2400" b="1" cap="all" dirty="0" smtClean="0"/>
              <a:t>Plans (cont.)</a:t>
            </a:r>
            <a:endParaRPr lang="en-US" sz="2400" b="1" cap="all" dirty="0"/>
          </a:p>
          <a:p>
            <a:pPr fontAlgn="auto">
              <a:spcBef>
                <a:spcPts val="0"/>
              </a:spcBef>
              <a:spcAft>
                <a:spcPts val="0"/>
              </a:spcAft>
              <a:tabLst>
                <a:tab pos="914400" algn="ctr"/>
                <a:tab pos="2286000" algn="l"/>
                <a:tab pos="4572000" algn="ctr"/>
              </a:tabLst>
              <a:defRPr/>
            </a:pPr>
            <a:r>
              <a:rPr lang="en-US" sz="2400" dirty="0"/>
              <a:t>		 </a:t>
            </a:r>
            <a:r>
              <a:rPr lang="en-US" sz="2400" dirty="0" smtClean="0"/>
              <a:t>   Labeling</a:t>
            </a:r>
          </a:p>
          <a:p>
            <a:pPr fontAlgn="auto">
              <a:lnSpc>
                <a:spcPts val="2500"/>
              </a:lnSpc>
              <a:spcBef>
                <a:spcPts val="0"/>
              </a:spcBef>
              <a:spcAft>
                <a:spcPts val="0"/>
              </a:spcAft>
              <a:tabLst>
                <a:tab pos="914400" algn="ctr"/>
                <a:tab pos="2286000" algn="l"/>
                <a:tab pos="4572000" algn="ctr"/>
              </a:tabLst>
              <a:defRPr/>
            </a:pPr>
            <a:r>
              <a:rPr lang="en-US" sz="2400" dirty="0" smtClean="0"/>
              <a:t>		    Chemical Storage</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a:t>
            </a:r>
          </a:p>
          <a:p>
            <a:pPr fontAlgn="auto">
              <a:lnSpc>
                <a:spcPts val="2500"/>
              </a:lnSpc>
              <a:spcBef>
                <a:spcPts val="0"/>
              </a:spcBef>
              <a:spcAft>
                <a:spcPts val="0"/>
              </a:spcAft>
              <a:tabLst>
                <a:tab pos="914400" algn="ctr"/>
                <a:tab pos="2286000" algn="l"/>
                <a:tab pos="4572000" algn="ctr"/>
              </a:tabLst>
              <a:defRPr/>
            </a:pPr>
            <a:r>
              <a:rPr lang="en-US" sz="2400" b="1" dirty="0" smtClean="0"/>
              <a:t>11:30 </a:t>
            </a:r>
            <a:r>
              <a:rPr lang="en-US" sz="2400" b="1" dirty="0"/>
              <a:t>– 12:30	LUNCH</a:t>
            </a:r>
            <a:r>
              <a:rPr lang="en-US" sz="2400" b="1" cap="all" dirty="0"/>
              <a:t> </a:t>
            </a:r>
          </a:p>
          <a:p>
            <a:pPr fontAlgn="auto">
              <a:lnSpc>
                <a:spcPts val="2500"/>
              </a:lnSpc>
              <a:spcBef>
                <a:spcPts val="0"/>
              </a:spcBef>
              <a:spcAft>
                <a:spcPts val="0"/>
              </a:spcAft>
              <a:tabLst>
                <a:tab pos="914400" algn="ctr"/>
                <a:tab pos="2286000" algn="l"/>
                <a:tab pos="4572000" algn="ctr"/>
              </a:tabLst>
              <a:defRPr/>
            </a:pPr>
            <a:r>
              <a:rPr lang="en-US" sz="2400" b="1" cap="all" dirty="0"/>
              <a:t>		Chemical MANAGEMENT Plans (Cont.)</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Control Measures</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Spill Controls and Contingency Planning</a:t>
            </a:r>
            <a:endParaRPr lang="en-US" sz="2400" dirty="0"/>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a:t>
            </a:r>
            <a:r>
              <a:rPr lang="en-US" sz="2400" dirty="0"/>
              <a:t>Reduction of Stored Chemicals</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Chemical Disposal</a:t>
            </a:r>
            <a:endParaRPr lang="en-US" sz="2400" b="1" cap="all" dirty="0"/>
          </a:p>
          <a:p>
            <a:pPr fontAlgn="auto">
              <a:spcBef>
                <a:spcPts val="0"/>
              </a:spcBef>
              <a:spcAft>
                <a:spcPts val="0"/>
              </a:spcAft>
              <a:tabLst>
                <a:tab pos="914400" algn="ctr"/>
                <a:tab pos="2286000" algn="l"/>
                <a:tab pos="4572000" algn="ctr"/>
              </a:tabLst>
              <a:defRPr/>
            </a:pPr>
            <a:endParaRPr lang="en-US" sz="2400" dirty="0"/>
          </a:p>
        </p:txBody>
      </p:sp>
    </p:spTree>
    <p:extLst>
      <p:ext uri="{BB962C8B-B14F-4D97-AF65-F5344CB8AC3E}">
        <p14:creationId xmlns:p14="http://schemas.microsoft.com/office/powerpoint/2010/main" val="1304120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81645" y="1016000"/>
            <a:ext cx="8229600" cy="4475162"/>
          </a:xfrm>
        </p:spPr>
        <p:txBody>
          <a:bodyPr/>
          <a:lstStyle/>
          <a:p>
            <a:pPr marL="0" indent="0" eaLnBrk="1" hangingPunct="1">
              <a:spcBef>
                <a:spcPct val="0"/>
              </a:spcBef>
              <a:buNone/>
              <a:defRPr/>
            </a:pPr>
            <a:endParaRPr lang="en-US" dirty="0" smtClean="0"/>
          </a:p>
          <a:p>
            <a:pPr marL="457200" indent="-457200" fontAlgn="auto">
              <a:lnSpc>
                <a:spcPts val="2700"/>
              </a:lnSpc>
              <a:spcBef>
                <a:spcPts val="0"/>
              </a:spcBef>
              <a:spcAft>
                <a:spcPts val="600"/>
              </a:spcAft>
              <a:buFont typeface="+mj-lt"/>
              <a:buAutoNum type="arabicPeriod"/>
              <a:defRPr/>
            </a:pPr>
            <a:r>
              <a:rPr lang="en-US" dirty="0" smtClean="0"/>
              <a:t>  Standard </a:t>
            </a:r>
            <a:r>
              <a:rPr lang="en-US" dirty="0"/>
              <a:t>Operating </a:t>
            </a:r>
            <a:r>
              <a:rPr lang="en-US" dirty="0" smtClean="0"/>
              <a:t>Procedures </a:t>
            </a:r>
            <a:r>
              <a:rPr lang="en-US" dirty="0"/>
              <a:t>(SOPs</a:t>
            </a:r>
            <a:r>
              <a:rPr lang="en-US" dirty="0" smtClean="0"/>
              <a:t>)</a:t>
            </a:r>
            <a:r>
              <a:rPr lang="en-US" dirty="0"/>
              <a:t>	</a:t>
            </a:r>
            <a:endParaRPr lang="en-US" dirty="0" smtClean="0"/>
          </a:p>
          <a:p>
            <a:pPr marL="514350" indent="-514350" fontAlgn="auto">
              <a:lnSpc>
                <a:spcPts val="2700"/>
              </a:lnSpc>
              <a:spcBef>
                <a:spcPts val="0"/>
              </a:spcBef>
              <a:spcAft>
                <a:spcPts val="600"/>
              </a:spcAft>
              <a:buAutoNum type="arabicPeriod" startAt="2"/>
              <a:defRPr/>
            </a:pPr>
            <a:r>
              <a:rPr lang="en-US" dirty="0" smtClean="0"/>
              <a:t> Control Measures</a:t>
            </a:r>
          </a:p>
          <a:p>
            <a:pPr marL="514350" indent="-514350" fontAlgn="auto">
              <a:lnSpc>
                <a:spcPts val="2700"/>
              </a:lnSpc>
              <a:spcBef>
                <a:spcPts val="0"/>
              </a:spcBef>
              <a:spcAft>
                <a:spcPts val="600"/>
              </a:spcAft>
              <a:buAutoNum type="arabicPeriod" startAt="2"/>
              <a:defRPr/>
            </a:pPr>
            <a:r>
              <a:rPr lang="en-US" dirty="0" smtClean="0"/>
              <a:t> Safety Equipment</a:t>
            </a:r>
          </a:p>
          <a:p>
            <a:pPr marL="514350" indent="-514350" fontAlgn="auto">
              <a:lnSpc>
                <a:spcPts val="2700"/>
              </a:lnSpc>
              <a:spcBef>
                <a:spcPts val="0"/>
              </a:spcBef>
              <a:spcAft>
                <a:spcPts val="600"/>
              </a:spcAft>
              <a:buAutoNum type="arabicPeriod" startAt="2"/>
              <a:defRPr/>
            </a:pPr>
            <a:r>
              <a:rPr lang="en-US" dirty="0" smtClean="0"/>
              <a:t> Chemical Hazard Information</a:t>
            </a:r>
          </a:p>
          <a:p>
            <a:pPr marL="514350" indent="-514350" fontAlgn="auto">
              <a:lnSpc>
                <a:spcPts val="2700"/>
              </a:lnSpc>
              <a:spcBef>
                <a:spcPts val="0"/>
              </a:spcBef>
              <a:spcAft>
                <a:spcPts val="600"/>
              </a:spcAft>
              <a:buAutoNum type="arabicPeriod" startAt="2"/>
              <a:defRPr/>
            </a:pPr>
            <a:r>
              <a:rPr lang="en-US" dirty="0" smtClean="0"/>
              <a:t> Training Requirements</a:t>
            </a:r>
          </a:p>
          <a:p>
            <a:pPr marL="514350" indent="-514350" fontAlgn="auto">
              <a:lnSpc>
                <a:spcPts val="2700"/>
              </a:lnSpc>
              <a:spcBef>
                <a:spcPts val="0"/>
              </a:spcBef>
              <a:spcAft>
                <a:spcPts val="600"/>
              </a:spcAft>
              <a:buAutoNum type="arabicPeriod" startAt="2"/>
              <a:defRPr/>
            </a:pPr>
            <a:r>
              <a:rPr lang="en-US" dirty="0" smtClean="0"/>
              <a:t> Approval Mechanism for Lab Procedures</a:t>
            </a:r>
          </a:p>
          <a:p>
            <a:pPr marL="514350" indent="-514350" fontAlgn="auto">
              <a:lnSpc>
                <a:spcPts val="2700"/>
              </a:lnSpc>
              <a:spcBef>
                <a:spcPts val="0"/>
              </a:spcBef>
              <a:spcAft>
                <a:spcPts val="600"/>
              </a:spcAft>
              <a:buAutoNum type="arabicPeriod" startAt="2"/>
              <a:defRPr/>
            </a:pPr>
            <a:r>
              <a:rPr lang="en-US" dirty="0" smtClean="0"/>
              <a:t> Medical Records Protocols</a:t>
            </a:r>
          </a:p>
          <a:p>
            <a:pPr marL="514350" indent="-514350" fontAlgn="auto">
              <a:lnSpc>
                <a:spcPts val="2700"/>
              </a:lnSpc>
              <a:spcBef>
                <a:spcPts val="0"/>
              </a:spcBef>
              <a:spcAft>
                <a:spcPts val="600"/>
              </a:spcAft>
              <a:buAutoNum type="arabicPeriod" startAt="2"/>
              <a:defRPr/>
            </a:pPr>
            <a:r>
              <a:rPr lang="en-US" dirty="0" smtClean="0"/>
              <a:t> Responsible Parties</a:t>
            </a:r>
          </a:p>
          <a:p>
            <a:pPr marL="514350" indent="-514350" fontAlgn="auto">
              <a:lnSpc>
                <a:spcPts val="2700"/>
              </a:lnSpc>
              <a:spcBef>
                <a:spcPts val="0"/>
              </a:spcBef>
              <a:spcAft>
                <a:spcPts val="600"/>
              </a:spcAft>
              <a:buAutoNum type="arabicPeriod" startAt="2"/>
              <a:defRPr/>
            </a:pPr>
            <a:r>
              <a:rPr lang="en-US" dirty="0" smtClean="0"/>
              <a:t> Special Requirements</a:t>
            </a:r>
          </a:p>
          <a:p>
            <a:pPr marL="514350" indent="-514350" fontAlgn="auto">
              <a:lnSpc>
                <a:spcPts val="2700"/>
              </a:lnSpc>
              <a:spcBef>
                <a:spcPts val="0"/>
              </a:spcBef>
              <a:spcAft>
                <a:spcPts val="600"/>
              </a:spcAft>
              <a:buAutoNum type="arabicPeriod" startAt="2"/>
              <a:defRPr/>
            </a:pPr>
            <a:r>
              <a:rPr lang="en-US" dirty="0" smtClean="0"/>
              <a:t> Mechanism for Plan Evaluation</a:t>
            </a:r>
            <a:endParaRPr lang="en-US" dirty="0"/>
          </a:p>
        </p:txBody>
      </p:sp>
      <p:pic>
        <p:nvPicPr>
          <p:cNvPr id="1433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152400" y="355600"/>
            <a:ext cx="8839199" cy="660400"/>
            <a:chOff x="288977" y="355144"/>
            <a:chExt cx="8382000" cy="661312"/>
          </a:xfrm>
        </p:grpSpPr>
        <p:pic>
          <p:nvPicPr>
            <p:cNvPr id="1434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CMP Essential Components</a:t>
              </a:r>
              <a:endParaRPr lang="en-US" altLang="en-US" sz="4000" dirty="0">
                <a:solidFill>
                  <a:schemeClr val="bg1"/>
                </a:solidFill>
              </a:endParaRPr>
            </a:p>
          </p:txBody>
        </p:sp>
      </p:grpSp>
      <p:sp>
        <p:nvSpPr>
          <p:cNvPr id="3" name="Rectangle 2"/>
          <p:cNvSpPr/>
          <p:nvPr/>
        </p:nvSpPr>
        <p:spPr>
          <a:xfrm>
            <a:off x="555625" y="1295400"/>
            <a:ext cx="7848600" cy="1274708"/>
          </a:xfrm>
          <a:prstGeom prst="rect">
            <a:avLst/>
          </a:prstGeom>
        </p:spPr>
        <p:txBody>
          <a:bodyPr wrap="square">
            <a:spAutoFit/>
          </a:bodyPr>
          <a:lstStyle/>
          <a:p>
            <a:pPr eaLnBrk="1" hangingPunct="1"/>
            <a:endParaRPr lang="en-US" sz="2800" i="1" dirty="0" smtClean="0">
              <a:latin typeface="Arial" charset="0"/>
              <a:ea typeface="Calibri" pitchFamily="34" charset="0"/>
              <a:cs typeface="Arial" charset="0"/>
            </a:endParaRPr>
          </a:p>
          <a:p>
            <a:pPr marL="457200" fontAlgn="auto">
              <a:lnSpc>
                <a:spcPts val="2500"/>
              </a:lnSpc>
              <a:spcBef>
                <a:spcPts val="0"/>
              </a:spcBef>
              <a:spcAft>
                <a:spcPts val="0"/>
              </a:spcAft>
              <a:defRPr/>
            </a:pPr>
            <a:endParaRPr lang="en-US" sz="2800" i="1" dirty="0" smtClean="0">
              <a:latin typeface="Arial" charset="0"/>
              <a:ea typeface="Calibri" pitchFamily="34" charset="0"/>
              <a:cs typeface="Arial" charset="0"/>
            </a:endParaRPr>
          </a:p>
          <a:p>
            <a:pPr eaLnBrk="1" hangingPunct="1"/>
            <a:endParaRPr lang="en-US" sz="2800" i="1" dirty="0">
              <a:latin typeface="Arial" charset="0"/>
              <a:ea typeface="Calibri" pitchFamily="34" charset="0"/>
              <a:cs typeface="Arial" charset="0"/>
            </a:endParaRPr>
          </a:p>
        </p:txBody>
      </p:sp>
    </p:spTree>
    <p:extLst>
      <p:ext uri="{BB962C8B-B14F-4D97-AF65-F5344CB8AC3E}">
        <p14:creationId xmlns:p14="http://schemas.microsoft.com/office/powerpoint/2010/main" val="449043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71448" y="896961"/>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5" y="355600"/>
            <a:ext cx="8382000" cy="660400"/>
            <a:chOff x="288977" y="355144"/>
            <a:chExt cx="8382000"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CMP Actions: The </a:t>
              </a:r>
              <a:r>
                <a:rPr lang="en-US" altLang="en-US" sz="4000" dirty="0">
                  <a:solidFill>
                    <a:schemeClr val="bg1"/>
                  </a:solidFill>
                </a:rPr>
                <a:t>First Three Steps </a:t>
              </a:r>
            </a:p>
          </p:txBody>
        </p:sp>
      </p:grpSp>
      <p:sp>
        <p:nvSpPr>
          <p:cNvPr id="2" name="Rectangle 1"/>
          <p:cNvSpPr/>
          <p:nvPr/>
        </p:nvSpPr>
        <p:spPr>
          <a:xfrm>
            <a:off x="631825" y="1828800"/>
            <a:ext cx="8001000" cy="3232808"/>
          </a:xfrm>
          <a:prstGeom prst="rect">
            <a:avLst/>
          </a:prstGeom>
        </p:spPr>
        <p:txBody>
          <a:bodyPr>
            <a:spAutoFit/>
          </a:bodyPr>
          <a:lstStyle/>
          <a:p>
            <a:pPr marL="571500" indent="-342900">
              <a:lnSpc>
                <a:spcPts val="2600"/>
              </a:lnSpc>
              <a:spcBef>
                <a:spcPts val="0"/>
              </a:spcBef>
              <a:spcAft>
                <a:spcPts val="1800"/>
              </a:spcAft>
              <a:buFont typeface="Arial" panose="020B0604020202020204" pitchFamily="34" charset="0"/>
              <a:buChar char="•"/>
              <a:defRPr/>
            </a:pPr>
            <a:r>
              <a:rPr lang="en-US" sz="2800" dirty="0">
                <a:latin typeface="+mn-lt"/>
                <a:ea typeface="Calibri"/>
                <a:cs typeface="Times New Roman"/>
              </a:rPr>
              <a:t>Designate a Chemical </a:t>
            </a:r>
            <a:r>
              <a:rPr lang="en-US" sz="2800" dirty="0" smtClean="0">
                <a:latin typeface="+mn-lt"/>
                <a:ea typeface="Calibri"/>
                <a:cs typeface="Times New Roman"/>
              </a:rPr>
              <a:t>Coordinator</a:t>
            </a:r>
          </a:p>
          <a:p>
            <a:pPr marL="228600">
              <a:lnSpc>
                <a:spcPts val="2600"/>
              </a:lnSpc>
              <a:spcBef>
                <a:spcPts val="0"/>
              </a:spcBef>
              <a:spcAft>
                <a:spcPts val="1800"/>
              </a:spcAft>
              <a:defRPr/>
            </a:pPr>
            <a:endParaRPr lang="en-US" sz="2800" dirty="0">
              <a:latin typeface="+mn-lt"/>
              <a:ea typeface="Calibri"/>
              <a:cs typeface="Times New Roman"/>
            </a:endParaRPr>
          </a:p>
          <a:p>
            <a:pPr marL="571500" indent="-342900">
              <a:lnSpc>
                <a:spcPts val="2600"/>
              </a:lnSpc>
              <a:spcBef>
                <a:spcPts val="0"/>
              </a:spcBef>
              <a:spcAft>
                <a:spcPts val="0"/>
              </a:spcAft>
              <a:buFont typeface="Arial" panose="020B0604020202020204" pitchFamily="34" charset="0"/>
              <a:buChar char="•"/>
              <a:defRPr/>
            </a:pPr>
            <a:r>
              <a:rPr lang="en-US" sz="2800" dirty="0">
                <a:latin typeface="+mn-lt"/>
                <a:ea typeface="Calibri"/>
                <a:cs typeface="Times New Roman"/>
              </a:rPr>
              <a:t>Perform a thorough chemical inventory </a:t>
            </a:r>
            <a:r>
              <a:rPr lang="en-US" sz="2800" dirty="0" smtClean="0">
                <a:latin typeface="+mn-lt"/>
                <a:ea typeface="Calibri"/>
                <a:cs typeface="Times New Roman"/>
              </a:rPr>
              <a:t> and  implement an inventory tracking system</a:t>
            </a:r>
            <a:r>
              <a:rPr lang="en-US" sz="2800" i="1" dirty="0" smtClean="0">
                <a:latin typeface="+mn-lt"/>
                <a:ea typeface="Calibri"/>
                <a:cs typeface="Times New Roman"/>
              </a:rPr>
              <a:t>(an </a:t>
            </a:r>
            <a:r>
              <a:rPr lang="en-US" sz="2800" i="1" dirty="0">
                <a:latin typeface="+mn-lt"/>
                <a:ea typeface="Calibri"/>
                <a:cs typeface="Times New Roman"/>
              </a:rPr>
              <a:t>accurate inventory makes ‘retain’ </a:t>
            </a:r>
            <a:r>
              <a:rPr lang="en-US" sz="2800" i="1" dirty="0" smtClean="0">
                <a:latin typeface="+mn-lt"/>
                <a:ea typeface="Calibri"/>
                <a:cs typeface="Times New Roman"/>
              </a:rPr>
              <a:t>or ‘dispose</a:t>
            </a:r>
            <a:r>
              <a:rPr lang="en-US" sz="2800" i="1" dirty="0">
                <a:latin typeface="+mn-lt"/>
                <a:ea typeface="Calibri"/>
                <a:cs typeface="Times New Roman"/>
              </a:rPr>
              <a:t>’ decisions possible</a:t>
            </a:r>
            <a:r>
              <a:rPr lang="en-US" sz="2800" i="1" dirty="0" smtClean="0">
                <a:latin typeface="+mn-lt"/>
                <a:ea typeface="Calibri"/>
                <a:cs typeface="Times New Roman"/>
              </a:rPr>
              <a:t>)</a:t>
            </a:r>
          </a:p>
          <a:p>
            <a:pPr marL="228600">
              <a:lnSpc>
                <a:spcPts val="2600"/>
              </a:lnSpc>
              <a:spcBef>
                <a:spcPts val="0"/>
              </a:spcBef>
              <a:spcAft>
                <a:spcPts val="0"/>
              </a:spcAft>
              <a:defRPr/>
            </a:pPr>
            <a:endParaRPr lang="en-US" sz="2800" i="1" dirty="0">
              <a:latin typeface="+mn-lt"/>
              <a:ea typeface="Calibri"/>
              <a:cs typeface="Times New Roman"/>
            </a:endParaRPr>
          </a:p>
          <a:p>
            <a:pPr marL="571500" indent="-342900">
              <a:lnSpc>
                <a:spcPts val="2600"/>
              </a:lnSpc>
              <a:spcBef>
                <a:spcPts val="0"/>
              </a:spcBef>
              <a:spcAft>
                <a:spcPts val="1000"/>
              </a:spcAft>
              <a:buFont typeface="Arial" panose="020B0604020202020204" pitchFamily="34" charset="0"/>
              <a:buChar char="•"/>
              <a:defRPr/>
            </a:pPr>
            <a:r>
              <a:rPr lang="en-US" sz="2800" dirty="0" smtClean="0">
                <a:latin typeface="+mn-lt"/>
                <a:ea typeface="Calibri"/>
                <a:cs typeface="Times New Roman"/>
              </a:rPr>
              <a:t>Implement purchase control protocols</a:t>
            </a:r>
            <a:endParaRPr lang="en-US" sz="2800" dirty="0">
              <a:latin typeface="+mn-lt"/>
              <a:ea typeface="Calibri"/>
              <a:cs typeface="Times New Roman"/>
            </a:endParaRPr>
          </a:p>
        </p:txBody>
      </p:sp>
    </p:spTree>
    <p:extLst>
      <p:ext uri="{BB962C8B-B14F-4D97-AF65-F5344CB8AC3E}">
        <p14:creationId xmlns:p14="http://schemas.microsoft.com/office/powerpoint/2010/main" val="3389231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41325" y="1382713"/>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626475" cy="660400"/>
            <a:chOff x="288977" y="355144"/>
            <a:chExt cx="8382000"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Chemical Coordinator Responsibilities</a:t>
              </a:r>
              <a:endParaRPr lang="en-US" altLang="en-US" sz="4000" dirty="0">
                <a:solidFill>
                  <a:schemeClr val="bg1"/>
                </a:solidFill>
              </a:endParaRPr>
            </a:p>
          </p:txBody>
        </p:sp>
      </p:grpSp>
      <p:sp>
        <p:nvSpPr>
          <p:cNvPr id="2" name="Rectangle 1"/>
          <p:cNvSpPr/>
          <p:nvPr/>
        </p:nvSpPr>
        <p:spPr>
          <a:xfrm>
            <a:off x="457200" y="1524000"/>
            <a:ext cx="8175625" cy="4101123"/>
          </a:xfrm>
          <a:prstGeom prst="rect">
            <a:avLst/>
          </a:prstGeom>
        </p:spPr>
        <p:txBody>
          <a:bodyPr wrap="square">
            <a:spAutoFit/>
          </a:bodyPr>
          <a:lstStyle/>
          <a:p>
            <a:pPr marL="457200" indent="-457200" fontAlgn="auto">
              <a:lnSpc>
                <a:spcPts val="2700"/>
              </a:lnSpc>
              <a:spcBef>
                <a:spcPts val="0"/>
              </a:spcBef>
              <a:spcAft>
                <a:spcPts val="0"/>
              </a:spcAft>
              <a:defRPr/>
            </a:pPr>
            <a:endParaRPr lang="en-US" sz="2800" dirty="0"/>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Developing </a:t>
            </a:r>
            <a:r>
              <a:rPr lang="en-US" sz="2800" dirty="0"/>
              <a:t>and/or Approving  SOPs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Reviewing </a:t>
            </a:r>
            <a:r>
              <a:rPr lang="en-US" sz="2800" dirty="0"/>
              <a:t>and ordering safety supplies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Coordinating  </a:t>
            </a:r>
            <a:r>
              <a:rPr lang="en-US" sz="2800" dirty="0"/>
              <a:t>the inventory of chemicals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Reviewing </a:t>
            </a:r>
            <a:r>
              <a:rPr lang="en-US" sz="2800" dirty="0"/>
              <a:t>and Approving  Chemical Orders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Establishing </a:t>
            </a:r>
            <a:r>
              <a:rPr lang="en-US" sz="2800" dirty="0"/>
              <a:t>and Enforcing Disposal Procedures</a:t>
            </a:r>
          </a:p>
          <a:p>
            <a:pPr marL="571500" indent="-342900">
              <a:spcBef>
                <a:spcPts val="0"/>
              </a:spcBef>
              <a:spcAft>
                <a:spcPts val="1800"/>
              </a:spcAft>
              <a:buFont typeface="Arial" panose="020B0604020202020204" pitchFamily="34" charset="0"/>
              <a:buChar char="•"/>
              <a:defRPr/>
            </a:pPr>
            <a:endParaRPr lang="en-US" sz="2800" dirty="0" smtClean="0">
              <a:latin typeface="+mn-lt"/>
              <a:ea typeface="Calibri"/>
              <a:cs typeface="Times New Roman"/>
            </a:endParaRPr>
          </a:p>
        </p:txBody>
      </p:sp>
    </p:spTree>
    <p:extLst>
      <p:ext uri="{BB962C8B-B14F-4D97-AF65-F5344CB8AC3E}">
        <p14:creationId xmlns:p14="http://schemas.microsoft.com/office/powerpoint/2010/main" val="3951540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41325" y="1382713"/>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Chemical Inventory and Tracking System</a:t>
              </a:r>
              <a:endParaRPr lang="en-US" altLang="en-US" sz="4000" dirty="0">
                <a:solidFill>
                  <a:schemeClr val="bg1"/>
                </a:solidFill>
              </a:endParaRPr>
            </a:p>
          </p:txBody>
        </p:sp>
      </p:grpSp>
      <p:sp>
        <p:nvSpPr>
          <p:cNvPr id="2" name="Rectangle 1"/>
          <p:cNvSpPr/>
          <p:nvPr/>
        </p:nvSpPr>
        <p:spPr>
          <a:xfrm>
            <a:off x="386554" y="1371600"/>
            <a:ext cx="8431214" cy="4426853"/>
          </a:xfrm>
          <a:prstGeom prst="rect">
            <a:avLst/>
          </a:prstGeom>
        </p:spPr>
        <p:txBody>
          <a:bodyPr wrap="square">
            <a:spAutoFit/>
          </a:bodyPr>
          <a:lstStyle/>
          <a:p>
            <a:pPr marL="914400" indent="-457200" fontAlgn="auto">
              <a:lnSpc>
                <a:spcPts val="2600"/>
              </a:lnSpc>
              <a:spcBef>
                <a:spcPts val="0"/>
              </a:spcBef>
              <a:spcAft>
                <a:spcPts val="0"/>
              </a:spcAft>
              <a:buFont typeface="Arial" panose="020B0604020202020204" pitchFamily="34" charset="0"/>
              <a:buChar char="•"/>
              <a:defRPr/>
            </a:pPr>
            <a:r>
              <a:rPr lang="en-US" sz="2800" dirty="0" smtClean="0"/>
              <a:t>An accurate </a:t>
            </a:r>
            <a:r>
              <a:rPr lang="en-US" sz="2800" dirty="0"/>
              <a:t>inventory </a:t>
            </a:r>
            <a:r>
              <a:rPr lang="en-US" sz="2800" dirty="0" smtClean="0"/>
              <a:t> is necessary to </a:t>
            </a:r>
            <a:r>
              <a:rPr lang="en-US" sz="2800" dirty="0"/>
              <a:t>identify all chemicals that are present in the school.</a:t>
            </a:r>
          </a:p>
          <a:p>
            <a:pPr marL="914400" indent="-457200" fontAlgn="auto">
              <a:lnSpc>
                <a:spcPts val="2600"/>
              </a:lnSpc>
              <a:spcBef>
                <a:spcPts val="0"/>
              </a:spcBef>
              <a:spcAft>
                <a:spcPts val="0"/>
              </a:spcAft>
              <a:buFont typeface="Arial" panose="020B0604020202020204" pitchFamily="34" charset="0"/>
              <a:buChar char="•"/>
              <a:defRPr/>
            </a:pPr>
            <a:endParaRPr lang="en-US" sz="2800" dirty="0"/>
          </a:p>
          <a:p>
            <a:pPr marL="914400" indent="-457200" fontAlgn="auto">
              <a:lnSpc>
                <a:spcPts val="2600"/>
              </a:lnSpc>
              <a:spcBef>
                <a:spcPts val="0"/>
              </a:spcBef>
              <a:spcAft>
                <a:spcPts val="0"/>
              </a:spcAft>
              <a:buFont typeface="Arial" panose="020B0604020202020204" pitchFamily="34" charset="0"/>
              <a:buChar char="•"/>
              <a:defRPr/>
            </a:pPr>
            <a:r>
              <a:rPr lang="en-US" sz="2800" dirty="0" smtClean="0"/>
              <a:t>The inventory </a:t>
            </a:r>
            <a:r>
              <a:rPr lang="en-US" sz="2800" dirty="0"/>
              <a:t>will enable the chemical coordinator to evaluate the chemicals and determine which are </a:t>
            </a:r>
            <a:r>
              <a:rPr lang="en-US" sz="2800" dirty="0" smtClean="0"/>
              <a:t>surplus </a:t>
            </a:r>
            <a:r>
              <a:rPr lang="en-US" sz="2800" dirty="0"/>
              <a:t>or </a:t>
            </a:r>
            <a:r>
              <a:rPr lang="en-US" sz="2800" dirty="0" smtClean="0"/>
              <a:t>unsafe.  </a:t>
            </a:r>
            <a:endParaRPr lang="en-US" sz="2800" dirty="0"/>
          </a:p>
          <a:p>
            <a:pPr marL="914400" indent="-457200" fontAlgn="auto">
              <a:lnSpc>
                <a:spcPts val="2600"/>
              </a:lnSpc>
              <a:spcBef>
                <a:spcPts val="0"/>
              </a:spcBef>
              <a:spcAft>
                <a:spcPts val="0"/>
              </a:spcAft>
              <a:buFont typeface="Arial" panose="020B0604020202020204" pitchFamily="34" charset="0"/>
              <a:buChar char="•"/>
              <a:defRPr/>
            </a:pPr>
            <a:endParaRPr lang="en-US" sz="2800" dirty="0"/>
          </a:p>
          <a:p>
            <a:pPr marL="914400" indent="-457200" fontAlgn="auto">
              <a:lnSpc>
                <a:spcPts val="2600"/>
              </a:lnSpc>
              <a:spcBef>
                <a:spcPts val="0"/>
              </a:spcBef>
              <a:spcAft>
                <a:spcPts val="0"/>
              </a:spcAft>
              <a:buFont typeface="Arial" panose="020B0604020202020204" pitchFamily="34" charset="0"/>
              <a:buChar char="•"/>
              <a:defRPr/>
            </a:pPr>
            <a:r>
              <a:rPr lang="en-US" sz="2800" dirty="0" smtClean="0"/>
              <a:t>The inventory </a:t>
            </a:r>
            <a:r>
              <a:rPr lang="en-US" sz="2800" dirty="0"/>
              <a:t>will also enable the chemical coordinator </a:t>
            </a:r>
            <a:r>
              <a:rPr lang="en-US" sz="2800" dirty="0" smtClean="0"/>
              <a:t>to reign in duplicate purchasing.</a:t>
            </a:r>
          </a:p>
          <a:p>
            <a:pPr marL="914400" indent="-457200" fontAlgn="auto">
              <a:lnSpc>
                <a:spcPts val="2600"/>
              </a:lnSpc>
              <a:spcBef>
                <a:spcPts val="0"/>
              </a:spcBef>
              <a:spcAft>
                <a:spcPts val="0"/>
              </a:spcAft>
              <a:buFont typeface="Arial" panose="020B0604020202020204" pitchFamily="34" charset="0"/>
              <a:buChar char="•"/>
              <a:defRPr/>
            </a:pPr>
            <a:endParaRPr lang="en-US" sz="2800" dirty="0" smtClean="0"/>
          </a:p>
          <a:p>
            <a:pPr marL="914400" lvl="1" indent="-457200">
              <a:lnSpc>
                <a:spcPts val="2600"/>
              </a:lnSpc>
              <a:buFont typeface="Arial" panose="020B0604020202020204" pitchFamily="34" charset="0"/>
              <a:buChar char="•"/>
            </a:pPr>
            <a:r>
              <a:rPr lang="en-US" sz="2800" dirty="0" smtClean="0"/>
              <a:t>The information </a:t>
            </a:r>
            <a:r>
              <a:rPr lang="en-US" sz="2800" dirty="0"/>
              <a:t>collected should include </a:t>
            </a:r>
            <a:r>
              <a:rPr lang="en-US" sz="2800" dirty="0" smtClean="0"/>
              <a:t>storage location</a:t>
            </a:r>
            <a:r>
              <a:rPr lang="en-US" sz="2800" dirty="0"/>
              <a:t>, chemical name, </a:t>
            </a:r>
            <a:r>
              <a:rPr lang="en-US" sz="2800" dirty="0" smtClean="0"/>
              <a:t> and container information (size</a:t>
            </a:r>
            <a:r>
              <a:rPr lang="en-US" sz="2800" dirty="0"/>
              <a:t>, </a:t>
            </a:r>
            <a:r>
              <a:rPr lang="en-US" sz="2800" dirty="0" smtClean="0"/>
              <a:t>type, number and condition).</a:t>
            </a:r>
            <a:endParaRPr lang="en-US" sz="2800" dirty="0"/>
          </a:p>
        </p:txBody>
      </p:sp>
    </p:spTree>
    <p:extLst>
      <p:ext uri="{BB962C8B-B14F-4D97-AF65-F5344CB8AC3E}">
        <p14:creationId xmlns:p14="http://schemas.microsoft.com/office/powerpoint/2010/main" val="671411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6554" y="1828801"/>
            <a:ext cx="8229600" cy="26670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Chemical Inventory and Tracking System</a:t>
              </a:r>
              <a:endParaRPr lang="en-US" altLang="en-US" sz="4000" dirty="0">
                <a:solidFill>
                  <a:schemeClr val="bg1"/>
                </a:solidFill>
              </a:endParaRPr>
            </a:p>
          </p:txBody>
        </p:sp>
      </p:grpSp>
      <p:sp>
        <p:nvSpPr>
          <p:cNvPr id="2" name="Rectangle 1"/>
          <p:cNvSpPr/>
          <p:nvPr/>
        </p:nvSpPr>
        <p:spPr>
          <a:xfrm>
            <a:off x="386554" y="1676400"/>
            <a:ext cx="8431214" cy="3385542"/>
          </a:xfrm>
          <a:prstGeom prst="rect">
            <a:avLst/>
          </a:prstGeom>
        </p:spPr>
        <p:txBody>
          <a:bodyPr wrap="square">
            <a:spAutoFit/>
          </a:bodyPr>
          <a:lstStyle/>
          <a:p>
            <a:pPr eaLnBrk="1" hangingPunct="1"/>
            <a:endParaRPr lang="en-US" sz="2800" dirty="0"/>
          </a:p>
          <a:p>
            <a:pPr marL="457200" indent="-457200" eaLnBrk="1" hangingPunct="1">
              <a:lnSpc>
                <a:spcPts val="2600"/>
              </a:lnSpc>
              <a:buFont typeface="Arial" panose="020B0604020202020204" pitchFamily="34" charset="0"/>
              <a:buChar char="•"/>
            </a:pPr>
            <a:r>
              <a:rPr lang="en-US" sz="2800" dirty="0" smtClean="0"/>
              <a:t>In conjunction with  an accurate inventory,  </a:t>
            </a:r>
            <a:r>
              <a:rPr lang="en-US" sz="2800" dirty="0"/>
              <a:t>a tracking </a:t>
            </a:r>
            <a:r>
              <a:rPr lang="en-US" sz="2800" dirty="0" smtClean="0"/>
              <a:t>system</a:t>
            </a:r>
            <a:r>
              <a:rPr lang="en-US" sz="2800" dirty="0"/>
              <a:t> </a:t>
            </a:r>
            <a:r>
              <a:rPr lang="en-US" sz="2800" dirty="0" smtClean="0"/>
              <a:t>is necessary.</a:t>
            </a:r>
          </a:p>
          <a:p>
            <a:pPr eaLnBrk="1" hangingPunct="1">
              <a:lnSpc>
                <a:spcPts val="2600"/>
              </a:lnSpc>
            </a:pPr>
            <a:endParaRPr lang="en-US" sz="2800" dirty="0" smtClean="0"/>
          </a:p>
          <a:p>
            <a:pPr marL="457200" indent="-457200" eaLnBrk="1" hangingPunct="1">
              <a:lnSpc>
                <a:spcPts val="2600"/>
              </a:lnSpc>
              <a:buFont typeface="Arial" panose="020B0604020202020204" pitchFamily="34" charset="0"/>
              <a:buChar char="•"/>
            </a:pPr>
            <a:r>
              <a:rPr lang="en-US" sz="2800" dirty="0" smtClean="0"/>
              <a:t>Tracking options vary  from the simple  - paper </a:t>
            </a:r>
            <a:r>
              <a:rPr lang="en-US" sz="2800" dirty="0"/>
              <a:t>card system </a:t>
            </a:r>
            <a:r>
              <a:rPr lang="en-US" sz="2800" dirty="0" smtClean="0"/>
              <a:t>through  the sophisticated - electronic </a:t>
            </a:r>
            <a:r>
              <a:rPr lang="en-US" sz="2800" dirty="0"/>
              <a:t>database of </a:t>
            </a:r>
            <a:r>
              <a:rPr lang="en-US" sz="2800" dirty="0" smtClean="0"/>
              <a:t>chemicals with barcode scanners.</a:t>
            </a:r>
          </a:p>
          <a:p>
            <a:pPr marL="457200" indent="-457200" eaLnBrk="1" hangingPunct="1">
              <a:buFont typeface="Arial" panose="020B0604020202020204" pitchFamily="34" charset="0"/>
              <a:buChar char="•"/>
            </a:pPr>
            <a:endParaRPr lang="en-US" sz="2800" dirty="0"/>
          </a:p>
          <a:p>
            <a:pPr marL="685800" indent="-457200">
              <a:spcBef>
                <a:spcPts val="0"/>
              </a:spcBef>
              <a:spcAft>
                <a:spcPts val="1800"/>
              </a:spcAft>
              <a:buFont typeface="Arial" panose="020B0604020202020204" pitchFamily="34" charset="0"/>
              <a:buChar char="•"/>
              <a:defRPr/>
            </a:pPr>
            <a:endParaRPr lang="en-US" sz="2800" dirty="0" smtClean="0">
              <a:latin typeface="+mn-lt"/>
              <a:ea typeface="Calibri"/>
              <a:cs typeface="Times New Roman"/>
            </a:endParaRPr>
          </a:p>
        </p:txBody>
      </p:sp>
    </p:spTree>
    <p:extLst>
      <p:ext uri="{BB962C8B-B14F-4D97-AF65-F5344CB8AC3E}">
        <p14:creationId xmlns:p14="http://schemas.microsoft.com/office/powerpoint/2010/main" val="1588507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41325" y="1382713"/>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Purchase Control Protocols</a:t>
              </a:r>
              <a:endParaRPr lang="en-US" altLang="en-US" sz="4000" dirty="0">
                <a:solidFill>
                  <a:schemeClr val="bg1"/>
                </a:solidFill>
              </a:endParaRPr>
            </a:p>
          </p:txBody>
        </p:sp>
      </p:grpSp>
      <p:sp>
        <p:nvSpPr>
          <p:cNvPr id="2" name="Rectangle 1"/>
          <p:cNvSpPr/>
          <p:nvPr/>
        </p:nvSpPr>
        <p:spPr>
          <a:xfrm>
            <a:off x="167640" y="1143000"/>
            <a:ext cx="8175625" cy="4303742"/>
          </a:xfrm>
          <a:prstGeom prst="rect">
            <a:avLst/>
          </a:prstGeom>
        </p:spPr>
        <p:txBody>
          <a:bodyPr wrap="square">
            <a:spAutoFit/>
          </a:bodyPr>
          <a:lstStyle/>
          <a:p>
            <a:pPr marL="914400" indent="-457200" fontAlgn="auto">
              <a:spcBef>
                <a:spcPts val="0"/>
              </a:spcBef>
              <a:spcAft>
                <a:spcPts val="0"/>
              </a:spcAft>
              <a:buFont typeface="Arial" pitchFamily="34" charset="0"/>
              <a:buChar char="•"/>
              <a:defRPr/>
            </a:pPr>
            <a:r>
              <a:rPr lang="en-US" sz="2800" dirty="0" smtClean="0"/>
              <a:t>Centralized </a:t>
            </a:r>
            <a:r>
              <a:rPr lang="en-US" sz="2800" dirty="0"/>
              <a:t>chemical purchasing  with the Chemical Coordinator reviewing purchasing requests and linking the purchases to the inventory tracking system.</a:t>
            </a:r>
          </a:p>
          <a:p>
            <a:pPr marL="914400" indent="-457200" fontAlgn="auto">
              <a:spcBef>
                <a:spcPts val="0"/>
              </a:spcBef>
              <a:spcAft>
                <a:spcPts val="0"/>
              </a:spcAft>
              <a:buFont typeface="Arial" pitchFamily="34" charset="0"/>
              <a:buChar char="•"/>
              <a:defRPr/>
            </a:pPr>
            <a:r>
              <a:rPr lang="en-US" sz="2800" dirty="0"/>
              <a:t>Training for receiving personnel to ensure proper handling methods are practiced from the moment of receipt.</a:t>
            </a:r>
          </a:p>
          <a:p>
            <a:pPr marL="914400" indent="-457200" fontAlgn="auto">
              <a:spcBef>
                <a:spcPts val="0"/>
              </a:spcBef>
              <a:spcAft>
                <a:spcPts val="0"/>
              </a:spcAft>
              <a:buFont typeface="Arial" pitchFamily="34" charset="0"/>
              <a:buChar char="•"/>
              <a:defRPr/>
            </a:pPr>
            <a:r>
              <a:rPr lang="en-US" sz="2800" dirty="0"/>
              <a:t>Purchasing the least hazardous chemical that will do the job. </a:t>
            </a:r>
            <a:endParaRPr lang="en-US" sz="2800" dirty="0" smtClean="0"/>
          </a:p>
          <a:p>
            <a:pPr marL="457200" fontAlgn="auto">
              <a:lnSpc>
                <a:spcPts val="2600"/>
              </a:lnSpc>
              <a:spcBef>
                <a:spcPts val="0"/>
              </a:spcBef>
              <a:spcAft>
                <a:spcPts val="0"/>
              </a:spcAft>
              <a:defRPr/>
            </a:pPr>
            <a:endParaRPr lang="en-US" sz="2800" dirty="0" smtClean="0">
              <a:latin typeface="+mn-lt"/>
              <a:ea typeface="Calibri"/>
              <a:cs typeface="Times New Roman"/>
            </a:endParaRPr>
          </a:p>
        </p:txBody>
      </p:sp>
    </p:spTree>
    <p:extLst>
      <p:ext uri="{BB962C8B-B14F-4D97-AF65-F5344CB8AC3E}">
        <p14:creationId xmlns:p14="http://schemas.microsoft.com/office/powerpoint/2010/main" val="1334190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21018" y="1524000"/>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12723"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Purchase Control Protocols</a:t>
              </a:r>
              <a:endParaRPr lang="en-US" altLang="en-US" sz="4000" dirty="0">
                <a:solidFill>
                  <a:schemeClr val="bg1"/>
                </a:solidFill>
              </a:endParaRPr>
            </a:p>
          </p:txBody>
        </p:sp>
      </p:grpSp>
      <p:sp>
        <p:nvSpPr>
          <p:cNvPr id="2" name="Rectangle 1"/>
          <p:cNvSpPr/>
          <p:nvPr/>
        </p:nvSpPr>
        <p:spPr>
          <a:xfrm>
            <a:off x="445008" y="1383334"/>
            <a:ext cx="8175625" cy="4426853"/>
          </a:xfrm>
          <a:prstGeom prst="rect">
            <a:avLst/>
          </a:prstGeom>
        </p:spPr>
        <p:txBody>
          <a:bodyPr wrap="square">
            <a:spAutoFit/>
          </a:bodyPr>
          <a:lstStyle/>
          <a:p>
            <a:pPr marL="914400" indent="-457200" fontAlgn="auto">
              <a:lnSpc>
                <a:spcPts val="2600"/>
              </a:lnSpc>
              <a:spcBef>
                <a:spcPts val="0"/>
              </a:spcBef>
              <a:spcAft>
                <a:spcPts val="0"/>
              </a:spcAft>
              <a:buFont typeface="Arial" pitchFamily="34" charset="0"/>
              <a:buChar char="•"/>
              <a:defRPr/>
            </a:pPr>
            <a:r>
              <a:rPr lang="en-US" sz="2800" dirty="0"/>
              <a:t>Curtailing acceptance of donated chemicals, unless they undergo the same review as chemicals for purchase</a:t>
            </a:r>
            <a:r>
              <a:rPr lang="en-US" sz="2800" dirty="0" smtClean="0"/>
              <a:t>.</a:t>
            </a:r>
          </a:p>
          <a:p>
            <a:pPr marL="457200" fontAlgn="auto">
              <a:lnSpc>
                <a:spcPts val="2600"/>
              </a:lnSpc>
              <a:spcBef>
                <a:spcPts val="0"/>
              </a:spcBef>
              <a:spcAft>
                <a:spcPts val="0"/>
              </a:spcAft>
              <a:defRPr/>
            </a:pPr>
            <a:endParaRPr lang="en-US" sz="2800" dirty="0"/>
          </a:p>
          <a:p>
            <a:pPr marL="914400" indent="-457200" fontAlgn="auto">
              <a:lnSpc>
                <a:spcPts val="2600"/>
              </a:lnSpc>
              <a:spcBef>
                <a:spcPts val="0"/>
              </a:spcBef>
              <a:spcAft>
                <a:spcPts val="0"/>
              </a:spcAft>
              <a:buFont typeface="Arial" pitchFamily="34" charset="0"/>
              <a:buChar char="•"/>
              <a:defRPr/>
            </a:pPr>
            <a:r>
              <a:rPr lang="en-US" sz="2800" dirty="0" smtClean="0"/>
              <a:t>Ensuring </a:t>
            </a:r>
            <a:r>
              <a:rPr lang="en-US" sz="2800" dirty="0"/>
              <a:t>that a </a:t>
            </a:r>
            <a:r>
              <a:rPr lang="en-US" sz="2800" dirty="0" smtClean="0"/>
              <a:t>Safety Data Sheet (SDS) is </a:t>
            </a:r>
            <a:r>
              <a:rPr lang="en-US" sz="2800" dirty="0"/>
              <a:t>received for each chemical or product purchased.  </a:t>
            </a:r>
          </a:p>
          <a:p>
            <a:pPr marL="914400" indent="-457200" fontAlgn="auto">
              <a:lnSpc>
                <a:spcPts val="2600"/>
              </a:lnSpc>
              <a:spcBef>
                <a:spcPts val="0"/>
              </a:spcBef>
              <a:spcAft>
                <a:spcPts val="0"/>
              </a:spcAft>
              <a:defRPr/>
            </a:pPr>
            <a:endParaRPr lang="en-US" sz="2800" dirty="0"/>
          </a:p>
          <a:p>
            <a:pPr marL="914400" indent="-457200" fontAlgn="auto">
              <a:lnSpc>
                <a:spcPts val="2600"/>
              </a:lnSpc>
              <a:spcBef>
                <a:spcPts val="0"/>
              </a:spcBef>
              <a:spcAft>
                <a:spcPts val="0"/>
              </a:spcAft>
              <a:buFont typeface="Arial" pitchFamily="34" charset="0"/>
              <a:buChar char="•"/>
              <a:defRPr/>
            </a:pPr>
            <a:r>
              <a:rPr lang="en-US" sz="2800" dirty="0" smtClean="0"/>
              <a:t>Reducing the </a:t>
            </a:r>
            <a:r>
              <a:rPr lang="en-US" sz="2800" dirty="0"/>
              <a:t>quantity of </a:t>
            </a:r>
            <a:r>
              <a:rPr lang="en-US" sz="2800" dirty="0" smtClean="0"/>
              <a:t>hazardous substances in storage to the amount sufficient </a:t>
            </a:r>
            <a:r>
              <a:rPr lang="en-US" sz="2800" dirty="0"/>
              <a:t>until the next </a:t>
            </a:r>
            <a:r>
              <a:rPr lang="en-US" sz="2800" dirty="0" smtClean="0"/>
              <a:t>order is placed.</a:t>
            </a:r>
          </a:p>
          <a:p>
            <a:pPr marL="457200" fontAlgn="auto">
              <a:lnSpc>
                <a:spcPts val="2600"/>
              </a:lnSpc>
              <a:spcBef>
                <a:spcPts val="0"/>
              </a:spcBef>
              <a:spcAft>
                <a:spcPts val="0"/>
              </a:spcAft>
              <a:defRPr/>
            </a:pPr>
            <a:endParaRPr lang="en-US" sz="2800" dirty="0"/>
          </a:p>
          <a:p>
            <a:pPr marL="914400" indent="-457200" fontAlgn="auto">
              <a:lnSpc>
                <a:spcPts val="2600"/>
              </a:lnSpc>
              <a:spcBef>
                <a:spcPts val="0"/>
              </a:spcBef>
              <a:spcAft>
                <a:spcPts val="0"/>
              </a:spcAft>
              <a:buFont typeface="Arial" pitchFamily="34" charset="0"/>
              <a:buChar char="•"/>
              <a:defRPr/>
            </a:pPr>
            <a:r>
              <a:rPr lang="en-US" sz="2800" dirty="0"/>
              <a:t>Implementing a control system and enforcing it.  </a:t>
            </a:r>
            <a:endParaRPr lang="en-US" sz="2800" dirty="0" smtClean="0">
              <a:latin typeface="+mn-lt"/>
              <a:ea typeface="Calibri"/>
              <a:cs typeface="Times New Roman"/>
            </a:endParaRPr>
          </a:p>
        </p:txBody>
      </p:sp>
    </p:spTree>
    <p:extLst>
      <p:ext uri="{BB962C8B-B14F-4D97-AF65-F5344CB8AC3E}">
        <p14:creationId xmlns:p14="http://schemas.microsoft.com/office/powerpoint/2010/main" val="1517785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21018" y="1524000"/>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Safety Data Sheets</a:t>
              </a:r>
              <a:endParaRPr lang="en-US" altLang="en-US" sz="4000" dirty="0">
                <a:solidFill>
                  <a:schemeClr val="bg1"/>
                </a:solidFill>
              </a:endParaRPr>
            </a:p>
          </p:txBody>
        </p:sp>
      </p:grpSp>
      <p:sp>
        <p:nvSpPr>
          <p:cNvPr id="2" name="Rectangle 1"/>
          <p:cNvSpPr/>
          <p:nvPr/>
        </p:nvSpPr>
        <p:spPr>
          <a:xfrm>
            <a:off x="77630" y="1202594"/>
            <a:ext cx="8567738" cy="5144998"/>
          </a:xfrm>
          <a:prstGeom prst="rect">
            <a:avLst/>
          </a:prstGeom>
        </p:spPr>
        <p:txBody>
          <a:bodyPr wrap="square">
            <a:spAutoFit/>
          </a:bodyPr>
          <a:lstStyle/>
          <a:p>
            <a:pPr marL="457200" fontAlgn="auto">
              <a:lnSpc>
                <a:spcPts val="2600"/>
              </a:lnSpc>
              <a:spcBef>
                <a:spcPts val="0"/>
              </a:spcBef>
              <a:spcAft>
                <a:spcPts val="0"/>
              </a:spcAft>
              <a:defRPr/>
            </a:pPr>
            <a:endParaRPr lang="en-US" sz="2800" dirty="0" smtClean="0"/>
          </a:p>
          <a:p>
            <a:pPr lvl="2">
              <a:spcBef>
                <a:spcPts val="0"/>
              </a:spcBef>
              <a:spcAft>
                <a:spcPts val="1800"/>
              </a:spcAft>
            </a:pPr>
            <a:r>
              <a:rPr lang="en-US" sz="2400" dirty="0" smtClean="0"/>
              <a:t>The </a:t>
            </a:r>
            <a:r>
              <a:rPr lang="en-US" sz="2400" dirty="0"/>
              <a:t>OSHA Hazard Communication Standard (HCS) requires chemical manufacturers, distributors, or importers to provide Safety Data Sheets (</a:t>
            </a:r>
            <a:r>
              <a:rPr lang="en-US" sz="2400" dirty="0" smtClean="0"/>
              <a:t>SDS) </a:t>
            </a:r>
            <a:r>
              <a:rPr lang="en-US" sz="2400" dirty="0"/>
              <a:t>to communicate the hazards associated with chemical products.</a:t>
            </a:r>
          </a:p>
          <a:p>
            <a:pPr lvl="2">
              <a:spcBef>
                <a:spcPts val="0"/>
              </a:spcBef>
              <a:spcAft>
                <a:spcPts val="1800"/>
              </a:spcAft>
            </a:pPr>
            <a:r>
              <a:rPr lang="en-US" sz="2400" dirty="0" smtClean="0"/>
              <a:t>As </a:t>
            </a:r>
            <a:r>
              <a:rPr lang="en-US" sz="2400" dirty="0"/>
              <a:t>of June 1, 2015, the HCS requires </a:t>
            </a:r>
            <a:r>
              <a:rPr lang="en-US" sz="2400" dirty="0" smtClean="0"/>
              <a:t> SDS </a:t>
            </a:r>
            <a:r>
              <a:rPr lang="en-US" sz="2400" dirty="0"/>
              <a:t>to be in a uniform format with specific section numbers, headings, and associated information under the headings.</a:t>
            </a:r>
          </a:p>
          <a:p>
            <a:pPr lvl="2">
              <a:spcBef>
                <a:spcPts val="0"/>
              </a:spcBef>
              <a:spcAft>
                <a:spcPts val="1800"/>
              </a:spcAft>
            </a:pPr>
            <a:r>
              <a:rPr lang="en-US" sz="2400" dirty="0" smtClean="0"/>
              <a:t>The SDS must be </a:t>
            </a:r>
            <a:r>
              <a:rPr lang="en-US" sz="2400" dirty="0"/>
              <a:t>readily accessible to </a:t>
            </a:r>
            <a:r>
              <a:rPr lang="en-US" sz="2400" dirty="0" smtClean="0"/>
              <a:t>the personnel handling the products.</a:t>
            </a:r>
            <a:r>
              <a:rPr lang="en-US" sz="2400" b="1" dirty="0" smtClean="0"/>
              <a:t>  </a:t>
            </a:r>
            <a:r>
              <a:rPr lang="en-US" sz="2400" dirty="0"/>
              <a:t>Appendix D of 29 CFR 1910.1200 provides a detailed description of SDS content.</a:t>
            </a:r>
          </a:p>
          <a:p>
            <a:pPr marL="457200" fontAlgn="auto">
              <a:lnSpc>
                <a:spcPts val="2600"/>
              </a:lnSpc>
              <a:spcBef>
                <a:spcPts val="0"/>
              </a:spcBef>
              <a:spcAft>
                <a:spcPts val="0"/>
              </a:spcAft>
              <a:defRPr/>
            </a:pPr>
            <a:r>
              <a:rPr lang="en-US" sz="2800" dirty="0" smtClean="0"/>
              <a:t> </a:t>
            </a:r>
            <a:endParaRPr lang="en-US" sz="2800" dirty="0" smtClean="0">
              <a:latin typeface="+mn-lt"/>
              <a:ea typeface="Calibri"/>
              <a:cs typeface="Times New Roman"/>
            </a:endParaRPr>
          </a:p>
        </p:txBody>
      </p:sp>
    </p:spTree>
    <p:extLst>
      <p:ext uri="{BB962C8B-B14F-4D97-AF65-F5344CB8AC3E}">
        <p14:creationId xmlns:p14="http://schemas.microsoft.com/office/powerpoint/2010/main" val="2146570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20624" y="1219200"/>
            <a:ext cx="8229600" cy="44958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Safety Data Sheets – Section Headings</a:t>
              </a:r>
              <a:endParaRPr lang="en-US" altLang="en-US" sz="4000" dirty="0">
                <a:solidFill>
                  <a:schemeClr val="bg1"/>
                </a:solidFill>
              </a:endParaRPr>
            </a:p>
          </p:txBody>
        </p:sp>
      </p:grpSp>
      <p:sp>
        <p:nvSpPr>
          <p:cNvPr id="2" name="Rectangle 1"/>
          <p:cNvSpPr/>
          <p:nvPr/>
        </p:nvSpPr>
        <p:spPr>
          <a:xfrm>
            <a:off x="152401" y="1297503"/>
            <a:ext cx="8567738" cy="5037276"/>
          </a:xfrm>
          <a:prstGeom prst="rect">
            <a:avLst/>
          </a:prstGeom>
        </p:spPr>
        <p:txBody>
          <a:bodyPr wrap="square">
            <a:spAutoFit/>
          </a:bodyPr>
          <a:lstStyle/>
          <a:p>
            <a:pPr lvl="1">
              <a:lnSpc>
                <a:spcPts val="2600"/>
              </a:lnSpc>
              <a:spcAft>
                <a:spcPts val="1800"/>
              </a:spcAft>
            </a:pPr>
            <a:r>
              <a:rPr lang="en-US" sz="2800" b="1" dirty="0" smtClean="0"/>
              <a:t>Section </a:t>
            </a:r>
            <a:r>
              <a:rPr lang="en-US" sz="2800" b="1" dirty="0"/>
              <a:t>1    Identification </a:t>
            </a:r>
          </a:p>
          <a:p>
            <a:pPr lvl="1">
              <a:lnSpc>
                <a:spcPts val="2600"/>
              </a:lnSpc>
              <a:spcAft>
                <a:spcPts val="1800"/>
              </a:spcAft>
            </a:pPr>
            <a:r>
              <a:rPr lang="en-US" sz="2800" b="1" dirty="0"/>
              <a:t>Section 2    Hazard(s) identification </a:t>
            </a:r>
          </a:p>
          <a:p>
            <a:pPr lvl="1">
              <a:lnSpc>
                <a:spcPts val="2600"/>
              </a:lnSpc>
              <a:spcAft>
                <a:spcPts val="1800"/>
              </a:spcAft>
            </a:pPr>
            <a:r>
              <a:rPr lang="fr-FR" sz="2800" b="1" dirty="0"/>
              <a:t>Section 3    Composition/information on ingredients</a:t>
            </a:r>
          </a:p>
          <a:p>
            <a:pPr lvl="1">
              <a:lnSpc>
                <a:spcPts val="2600"/>
              </a:lnSpc>
              <a:spcAft>
                <a:spcPts val="1800"/>
              </a:spcAft>
            </a:pPr>
            <a:r>
              <a:rPr lang="en-US" sz="2800" b="1" dirty="0"/>
              <a:t>Section 4    First-aid measures</a:t>
            </a:r>
          </a:p>
          <a:p>
            <a:pPr lvl="1">
              <a:lnSpc>
                <a:spcPts val="2600"/>
              </a:lnSpc>
              <a:spcAft>
                <a:spcPts val="1800"/>
              </a:spcAft>
            </a:pPr>
            <a:r>
              <a:rPr lang="en-US" sz="2800" b="1" dirty="0"/>
              <a:t>Section 5    Fire-fighting measures </a:t>
            </a:r>
          </a:p>
          <a:p>
            <a:pPr lvl="1">
              <a:lnSpc>
                <a:spcPts val="2600"/>
              </a:lnSpc>
              <a:spcAft>
                <a:spcPts val="1800"/>
              </a:spcAft>
            </a:pPr>
            <a:r>
              <a:rPr lang="en-US" sz="2800" b="1" dirty="0"/>
              <a:t>Section 6    Accidental release measures </a:t>
            </a:r>
          </a:p>
          <a:p>
            <a:pPr lvl="1">
              <a:lnSpc>
                <a:spcPts val="2600"/>
              </a:lnSpc>
              <a:spcAft>
                <a:spcPts val="1800"/>
              </a:spcAft>
            </a:pPr>
            <a:r>
              <a:rPr lang="en-US" sz="2800" b="1" dirty="0"/>
              <a:t>Section 7    Handling and storage</a:t>
            </a:r>
          </a:p>
          <a:p>
            <a:pPr lvl="1">
              <a:lnSpc>
                <a:spcPts val="2600"/>
              </a:lnSpc>
              <a:spcAft>
                <a:spcPts val="1800"/>
              </a:spcAft>
            </a:pPr>
            <a:r>
              <a:rPr lang="en-US" sz="2800" b="1" dirty="0"/>
              <a:t>Section 8    Exposure controls/personal protection</a:t>
            </a:r>
          </a:p>
          <a:p>
            <a:pPr lvl="2"/>
            <a:endParaRPr lang="en-US" sz="2800" dirty="0" smtClean="0">
              <a:latin typeface="+mn-lt"/>
              <a:ea typeface="Calibri"/>
              <a:cs typeface="Times New Roman"/>
            </a:endParaRPr>
          </a:p>
        </p:txBody>
      </p:sp>
    </p:spTree>
    <p:extLst>
      <p:ext uri="{BB962C8B-B14F-4D97-AF65-F5344CB8AC3E}">
        <p14:creationId xmlns:p14="http://schemas.microsoft.com/office/powerpoint/2010/main" val="2636477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24066" y="1219200"/>
            <a:ext cx="8229600" cy="44958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Safety Data Sheets – Section Headings</a:t>
              </a:r>
              <a:endParaRPr lang="en-US" altLang="en-US" sz="4000" dirty="0">
                <a:solidFill>
                  <a:schemeClr val="bg1"/>
                </a:solidFill>
              </a:endParaRPr>
            </a:p>
          </p:txBody>
        </p:sp>
      </p:grpSp>
      <p:sp>
        <p:nvSpPr>
          <p:cNvPr id="2" name="Rectangle 1"/>
          <p:cNvSpPr/>
          <p:nvPr/>
        </p:nvSpPr>
        <p:spPr>
          <a:xfrm>
            <a:off x="152401" y="1297503"/>
            <a:ext cx="8567738" cy="5103128"/>
          </a:xfrm>
          <a:prstGeom prst="rect">
            <a:avLst/>
          </a:prstGeom>
        </p:spPr>
        <p:txBody>
          <a:bodyPr wrap="square">
            <a:spAutoFit/>
          </a:bodyPr>
          <a:lstStyle/>
          <a:p>
            <a:pPr lvl="1">
              <a:lnSpc>
                <a:spcPts val="2600"/>
              </a:lnSpc>
              <a:spcAft>
                <a:spcPts val="1800"/>
              </a:spcAft>
            </a:pPr>
            <a:r>
              <a:rPr lang="en-US" sz="2800" b="1" dirty="0" smtClean="0"/>
              <a:t>Section </a:t>
            </a:r>
            <a:r>
              <a:rPr lang="en-US" sz="2800" b="1" dirty="0"/>
              <a:t>9     Physical and chemical properties </a:t>
            </a:r>
            <a:endParaRPr lang="en-US" sz="2800" dirty="0"/>
          </a:p>
          <a:p>
            <a:pPr lvl="1">
              <a:lnSpc>
                <a:spcPts val="2600"/>
              </a:lnSpc>
              <a:spcAft>
                <a:spcPts val="1800"/>
              </a:spcAft>
            </a:pPr>
            <a:r>
              <a:rPr lang="en-US" sz="2800" b="1" dirty="0"/>
              <a:t>Section 10   Stability and reactivity</a:t>
            </a:r>
          </a:p>
          <a:p>
            <a:pPr lvl="1">
              <a:lnSpc>
                <a:spcPts val="2600"/>
              </a:lnSpc>
              <a:spcAft>
                <a:spcPts val="1800"/>
              </a:spcAft>
            </a:pPr>
            <a:r>
              <a:rPr lang="en-US" sz="2800" b="1" dirty="0"/>
              <a:t>Section 11   Toxicological information </a:t>
            </a:r>
          </a:p>
          <a:p>
            <a:pPr lvl="1">
              <a:lnSpc>
                <a:spcPts val="2600"/>
              </a:lnSpc>
              <a:spcAft>
                <a:spcPts val="1800"/>
              </a:spcAft>
            </a:pPr>
            <a:r>
              <a:rPr lang="en-US" sz="2800" b="1" dirty="0"/>
              <a:t>Section 12   Ecological information</a:t>
            </a:r>
          </a:p>
          <a:p>
            <a:pPr lvl="1">
              <a:lnSpc>
                <a:spcPts val="2600"/>
              </a:lnSpc>
              <a:spcAft>
                <a:spcPts val="1800"/>
              </a:spcAft>
            </a:pPr>
            <a:r>
              <a:rPr lang="en-US" sz="2800" b="1" dirty="0"/>
              <a:t>Section 13   Disposal considerations</a:t>
            </a:r>
          </a:p>
          <a:p>
            <a:pPr lvl="1">
              <a:lnSpc>
                <a:spcPts val="2600"/>
              </a:lnSpc>
              <a:spcAft>
                <a:spcPts val="1800"/>
              </a:spcAft>
            </a:pPr>
            <a:r>
              <a:rPr lang="en-US" sz="2800" b="1" dirty="0"/>
              <a:t>Section 14   Transport information</a:t>
            </a:r>
          </a:p>
          <a:p>
            <a:pPr lvl="1">
              <a:lnSpc>
                <a:spcPts val="2600"/>
              </a:lnSpc>
              <a:spcAft>
                <a:spcPts val="1800"/>
              </a:spcAft>
            </a:pPr>
            <a:r>
              <a:rPr lang="en-US" sz="2800" b="1" dirty="0"/>
              <a:t>Section 15   Regulatory information</a:t>
            </a:r>
          </a:p>
          <a:p>
            <a:pPr lvl="1">
              <a:lnSpc>
                <a:spcPts val="2600"/>
              </a:lnSpc>
              <a:spcAft>
                <a:spcPts val="1800"/>
              </a:spcAft>
            </a:pPr>
            <a:r>
              <a:rPr lang="en-US" sz="2800" b="1" dirty="0"/>
              <a:t>Section 16   Other information</a:t>
            </a:r>
            <a:endParaRPr lang="en-US" sz="2800" dirty="0"/>
          </a:p>
          <a:p>
            <a:pPr lvl="1">
              <a:lnSpc>
                <a:spcPct val="150000"/>
              </a:lnSpc>
            </a:pPr>
            <a:endParaRPr lang="en-US" sz="2400" b="1" dirty="0"/>
          </a:p>
        </p:txBody>
      </p:sp>
    </p:spTree>
    <p:extLst>
      <p:ext uri="{BB962C8B-B14F-4D97-AF65-F5344CB8AC3E}">
        <p14:creationId xmlns:p14="http://schemas.microsoft.com/office/powerpoint/2010/main" val="385882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5123"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288925" y="355600"/>
            <a:ext cx="8382000" cy="660400"/>
            <a:chOff x="288977" y="355144"/>
            <a:chExt cx="8382000" cy="661312"/>
          </a:xfrm>
        </p:grpSpPr>
        <p:pic>
          <p:nvPicPr>
            <p:cNvPr id="512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4000" dirty="0" smtClean="0">
                  <a:solidFill>
                    <a:schemeClr val="bg1"/>
                  </a:solidFill>
                </a:rPr>
                <a:t>Agenda</a:t>
              </a:r>
              <a:endParaRPr lang="en-US" altLang="en-US" sz="4000" dirty="0">
                <a:solidFill>
                  <a:schemeClr val="bg1"/>
                </a:solidFill>
              </a:endParaRPr>
            </a:p>
          </p:txBody>
        </p:sp>
      </p:grpSp>
      <p:sp>
        <p:nvSpPr>
          <p:cNvPr id="2" name="Rectangle 1"/>
          <p:cNvSpPr/>
          <p:nvPr/>
        </p:nvSpPr>
        <p:spPr>
          <a:xfrm>
            <a:off x="665018" y="1143000"/>
            <a:ext cx="7848600" cy="3244478"/>
          </a:xfrm>
          <a:prstGeom prst="rect">
            <a:avLst/>
          </a:prstGeom>
        </p:spPr>
        <p:txBody>
          <a:bodyPr wrap="square">
            <a:spAutoFit/>
          </a:bodyPr>
          <a:lstStyle/>
          <a:p>
            <a:pPr fontAlgn="auto">
              <a:spcBef>
                <a:spcPts val="0"/>
              </a:spcBef>
              <a:spcAft>
                <a:spcPts val="0"/>
              </a:spcAft>
              <a:tabLst>
                <a:tab pos="914400" algn="ctr"/>
                <a:tab pos="2286000" algn="l"/>
                <a:tab pos="4572000" algn="ctr"/>
              </a:tabLst>
              <a:defRPr/>
            </a:pPr>
            <a:endParaRPr lang="en-US" sz="2400" b="1" cap="all" dirty="0" smtClean="0"/>
          </a:p>
          <a:p>
            <a:pPr fontAlgn="auto">
              <a:spcBef>
                <a:spcPts val="0"/>
              </a:spcBef>
              <a:spcAft>
                <a:spcPts val="0"/>
              </a:spcAft>
              <a:tabLst>
                <a:tab pos="914400" algn="ctr"/>
                <a:tab pos="2286000" algn="l"/>
                <a:tab pos="4572000" algn="ctr"/>
              </a:tabLst>
              <a:defRPr/>
            </a:pPr>
            <a:endParaRPr lang="en-US" sz="2400" b="1" cap="all" dirty="0" smtClean="0"/>
          </a:p>
          <a:p>
            <a:pPr fontAlgn="auto">
              <a:lnSpc>
                <a:spcPts val="2500"/>
              </a:lnSpc>
              <a:spcBef>
                <a:spcPts val="0"/>
              </a:spcBef>
              <a:spcAft>
                <a:spcPts val="1200"/>
              </a:spcAft>
              <a:tabLst>
                <a:tab pos="914400" algn="ctr"/>
                <a:tab pos="2286000" algn="l"/>
                <a:tab pos="4572000" algn="ctr"/>
              </a:tabLst>
              <a:defRPr/>
            </a:pPr>
            <a:r>
              <a:rPr lang="en-US" sz="2400" b="1" dirty="0" smtClean="0"/>
              <a:t>		EHS </a:t>
            </a:r>
            <a:r>
              <a:rPr lang="en-US" sz="2400" b="1" dirty="0"/>
              <a:t>CASE STUDY</a:t>
            </a:r>
          </a:p>
          <a:p>
            <a:pPr fontAlgn="auto">
              <a:spcBef>
                <a:spcPts val="0"/>
              </a:spcBef>
              <a:spcAft>
                <a:spcPts val="1200"/>
              </a:spcAft>
              <a:tabLst>
                <a:tab pos="914400" algn="ctr"/>
                <a:tab pos="2286000" algn="l"/>
                <a:tab pos="4572000" algn="ctr"/>
              </a:tabLst>
              <a:defRPr/>
            </a:pPr>
            <a:r>
              <a:rPr lang="en-US" sz="2400" b="1" dirty="0"/>
              <a:t>		CHEMICAL CLEANOUT PROGRAM</a:t>
            </a:r>
            <a:endParaRPr lang="en-US" sz="2400" b="1" cap="all" dirty="0"/>
          </a:p>
          <a:p>
            <a:pPr fontAlgn="auto">
              <a:spcBef>
                <a:spcPts val="0"/>
              </a:spcBef>
              <a:spcAft>
                <a:spcPts val="1200"/>
              </a:spcAft>
              <a:tabLst>
                <a:tab pos="914400" algn="ctr"/>
                <a:tab pos="2286000" algn="l"/>
                <a:tab pos="4572000" algn="ctr"/>
              </a:tabLst>
              <a:defRPr/>
            </a:pPr>
            <a:r>
              <a:rPr lang="en-US" sz="2400" b="1" dirty="0"/>
              <a:t>		REVIEW AND QUESTIONS</a:t>
            </a:r>
          </a:p>
          <a:p>
            <a:pPr fontAlgn="auto">
              <a:spcBef>
                <a:spcPts val="0"/>
              </a:spcBef>
              <a:spcAft>
                <a:spcPts val="1200"/>
              </a:spcAft>
              <a:tabLst>
                <a:tab pos="914400" algn="ctr"/>
                <a:tab pos="2286000" algn="l"/>
                <a:tab pos="4572000" algn="ctr"/>
              </a:tabLst>
              <a:defRPr/>
            </a:pPr>
            <a:r>
              <a:rPr lang="en-US" sz="2400" b="1" dirty="0"/>
              <a:t>	3:30	DEPARTURE</a:t>
            </a:r>
            <a:endParaRPr lang="en-US" sz="2400" dirty="0"/>
          </a:p>
          <a:p>
            <a:pPr fontAlgn="auto">
              <a:spcBef>
                <a:spcPts val="0"/>
              </a:spcBef>
              <a:spcAft>
                <a:spcPts val="0"/>
              </a:spcAft>
              <a:tabLst>
                <a:tab pos="914400" algn="ctr"/>
                <a:tab pos="2286000" algn="l"/>
                <a:tab pos="4572000" algn="ctr"/>
              </a:tabLst>
              <a:defRPr/>
            </a:pPr>
            <a:endParaRPr lang="en-US" sz="2400" dirty="0"/>
          </a:p>
        </p:txBody>
      </p:sp>
    </p:spTree>
    <p:extLst>
      <p:ext uri="{BB962C8B-B14F-4D97-AF65-F5344CB8AC3E}">
        <p14:creationId xmlns:p14="http://schemas.microsoft.com/office/powerpoint/2010/main" val="1138232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40</a:t>
            </a:fld>
            <a:endParaRPr lang="en-US" smtClean="0"/>
          </a:p>
        </p:txBody>
      </p:sp>
      <p:pic>
        <p:nvPicPr>
          <p:cNvPr id="512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463" y="2209800"/>
            <a:ext cx="463867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69153" y="152400"/>
            <a:ext cx="1960793" cy="707886"/>
          </a:xfrm>
          <a:prstGeom prst="rect">
            <a:avLst/>
          </a:prstGeom>
        </p:spPr>
        <p:txBody>
          <a:bodyPr wrap="none">
            <a:spAutoFit/>
          </a:bodyPr>
          <a:lstStyle/>
          <a:p>
            <a:pPr algn="ctr"/>
            <a:r>
              <a:rPr lang="en-US" altLang="en-US" sz="4000" dirty="0" smtClean="0">
                <a:solidFill>
                  <a:schemeClr val="bg1"/>
                </a:solidFill>
              </a:rPr>
              <a:t>Labeling</a:t>
            </a:r>
            <a:endParaRPr lang="en-US" alt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41</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69153" y="152400"/>
            <a:ext cx="1960793" cy="707886"/>
          </a:xfrm>
          <a:prstGeom prst="rect">
            <a:avLst/>
          </a:prstGeom>
        </p:spPr>
        <p:txBody>
          <a:bodyPr wrap="none">
            <a:spAutoFit/>
          </a:bodyPr>
          <a:lstStyle/>
          <a:p>
            <a:pPr algn="ctr"/>
            <a:r>
              <a:rPr lang="en-US" altLang="en-US" sz="4000" dirty="0" smtClean="0">
                <a:solidFill>
                  <a:schemeClr val="bg1"/>
                </a:solidFill>
              </a:rPr>
              <a:t>Labeling</a:t>
            </a:r>
            <a:endParaRPr lang="en-US" altLang="en-US" sz="4000" dirty="0">
              <a:solidFill>
                <a:schemeClr val="bg1"/>
              </a:solidFill>
            </a:endParaRPr>
          </a:p>
        </p:txBody>
      </p:sp>
      <p:sp>
        <p:nvSpPr>
          <p:cNvPr id="3" name="Rectangle 2"/>
          <p:cNvSpPr/>
          <p:nvPr/>
        </p:nvSpPr>
        <p:spPr>
          <a:xfrm>
            <a:off x="990600" y="2667000"/>
            <a:ext cx="7315200" cy="2954655"/>
          </a:xfrm>
          <a:prstGeom prst="rect">
            <a:avLst/>
          </a:prstGeom>
        </p:spPr>
        <p:txBody>
          <a:bodyPr wrap="square">
            <a:spAutoFit/>
          </a:bodyPr>
          <a:lstStyle/>
          <a:p>
            <a:r>
              <a:rPr lang="en-US" sz="2800" dirty="0"/>
              <a:t>The revised  OSHA Hazard </a:t>
            </a:r>
            <a:r>
              <a:rPr lang="en-US" sz="2800" dirty="0" smtClean="0"/>
              <a:t>Communication Standard</a:t>
            </a:r>
            <a:r>
              <a:rPr lang="en-US" sz="2800" dirty="0"/>
              <a:t>, 29 CFR 1910.1200 (HCS) includes changes to the hazardous chemical labeling </a:t>
            </a:r>
            <a:r>
              <a:rPr lang="en-US" sz="2800" dirty="0" smtClean="0"/>
              <a:t>requirements (applicable to all hazardous chemicals shipped after June 1, 2015) .</a:t>
            </a:r>
            <a:endParaRPr lang="en-US" sz="2800" dirty="0"/>
          </a:p>
          <a:p>
            <a:endParaRPr lang="en-US" sz="2800" dirty="0"/>
          </a:p>
          <a:p>
            <a:endParaRPr lang="en-US" dirty="0"/>
          </a:p>
        </p:txBody>
      </p:sp>
    </p:spTree>
    <p:extLst>
      <p:ext uri="{BB962C8B-B14F-4D97-AF65-F5344CB8AC3E}">
        <p14:creationId xmlns:p14="http://schemas.microsoft.com/office/powerpoint/2010/main" val="32522498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42</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2726" y="152400"/>
            <a:ext cx="6793656" cy="707886"/>
          </a:xfrm>
          <a:prstGeom prst="rect">
            <a:avLst/>
          </a:prstGeom>
        </p:spPr>
        <p:txBody>
          <a:bodyPr wrap="none">
            <a:spAutoFit/>
          </a:bodyPr>
          <a:lstStyle/>
          <a:p>
            <a:pPr algn="ctr"/>
            <a:r>
              <a:rPr lang="en-US" altLang="en-US" sz="4000" dirty="0" smtClean="0">
                <a:solidFill>
                  <a:schemeClr val="bg1"/>
                </a:solidFill>
              </a:rPr>
              <a:t>GHS Label Format Key Elements</a:t>
            </a:r>
            <a:endParaRPr lang="en-US" altLang="en-US" sz="4000" dirty="0">
              <a:solidFill>
                <a:schemeClr val="bg1"/>
              </a:solidFill>
            </a:endParaRPr>
          </a:p>
        </p:txBody>
      </p:sp>
      <p:sp>
        <p:nvSpPr>
          <p:cNvPr id="3" name="Rectangle 2"/>
          <p:cNvSpPr/>
          <p:nvPr/>
        </p:nvSpPr>
        <p:spPr>
          <a:xfrm>
            <a:off x="762000" y="1143000"/>
            <a:ext cx="7696200" cy="5650778"/>
          </a:xfrm>
          <a:prstGeom prst="rect">
            <a:avLst/>
          </a:prstGeom>
        </p:spPr>
        <p:txBody>
          <a:bodyPr wrap="square">
            <a:spAutoFit/>
          </a:bodyPr>
          <a:lstStyle/>
          <a:p>
            <a:pPr marL="457200" indent="-457200">
              <a:buFont typeface="+mj-lt"/>
              <a:buAutoNum type="arabicPeriod"/>
            </a:pPr>
            <a:r>
              <a:rPr lang="en-US" sz="2400" b="1" dirty="0" smtClean="0"/>
              <a:t>Signal Word</a:t>
            </a:r>
            <a:r>
              <a:rPr lang="en-US" sz="2400" dirty="0" smtClean="0"/>
              <a:t> is a “safety sign header” that indicates </a:t>
            </a:r>
            <a:r>
              <a:rPr lang="en-US" sz="2400" dirty="0"/>
              <a:t>hazard level. </a:t>
            </a:r>
            <a:r>
              <a:rPr lang="en-US" sz="2400" dirty="0" smtClean="0"/>
              <a:t>“</a:t>
            </a:r>
            <a:r>
              <a:rPr lang="en-US" sz="2400" dirty="0"/>
              <a:t>Danger” is </a:t>
            </a:r>
            <a:r>
              <a:rPr lang="en-US" sz="2400" dirty="0" smtClean="0"/>
              <a:t>the </a:t>
            </a:r>
            <a:r>
              <a:rPr lang="en-US" sz="2400" dirty="0"/>
              <a:t>most </a:t>
            </a:r>
            <a:r>
              <a:rPr lang="en-US" sz="2400" dirty="0" smtClean="0"/>
              <a:t>severe, </a:t>
            </a:r>
            <a:r>
              <a:rPr lang="en-US" sz="2400" dirty="0"/>
              <a:t>while “Warning” is less </a:t>
            </a:r>
            <a:r>
              <a:rPr lang="en-US" sz="2400" dirty="0" smtClean="0"/>
              <a:t>severe.</a:t>
            </a:r>
            <a:endParaRPr lang="en-US" sz="2400" dirty="0"/>
          </a:p>
          <a:p>
            <a:pPr marL="457200" indent="-457200" eaLnBrk="0" hangingPunct="0">
              <a:spcBef>
                <a:spcPct val="30000"/>
              </a:spcBef>
              <a:buFont typeface="+mj-lt"/>
              <a:buAutoNum type="arabicPeriod"/>
              <a:defRPr/>
            </a:pPr>
            <a:r>
              <a:rPr lang="en-US" sz="2400" b="1" dirty="0"/>
              <a:t>Product Name or </a:t>
            </a:r>
            <a:r>
              <a:rPr lang="en-US" sz="2400" b="1" dirty="0" smtClean="0"/>
              <a:t>Identifier </a:t>
            </a:r>
            <a:r>
              <a:rPr lang="en-US" sz="2400" dirty="0" smtClean="0"/>
              <a:t> provides </a:t>
            </a:r>
            <a:r>
              <a:rPr lang="en-US" sz="2400" dirty="0"/>
              <a:t>the product or chemical </a:t>
            </a:r>
            <a:r>
              <a:rPr lang="en-US" sz="2400" dirty="0" smtClean="0"/>
              <a:t>name as identified on the SDS.</a:t>
            </a:r>
            <a:endParaRPr lang="en-US" sz="2400" dirty="0"/>
          </a:p>
          <a:p>
            <a:pPr marL="457200" indent="-457200">
              <a:buFont typeface="+mj-lt"/>
              <a:buAutoNum type="arabicPeriod"/>
            </a:pPr>
            <a:r>
              <a:rPr lang="en-US" sz="2400" b="1" dirty="0" smtClean="0"/>
              <a:t>Hazard Pictograms</a:t>
            </a:r>
            <a:r>
              <a:rPr lang="en-US" sz="2400" dirty="0" smtClean="0"/>
              <a:t> are GHS symbols used </a:t>
            </a:r>
            <a:r>
              <a:rPr lang="en-US" sz="2400" dirty="0"/>
              <a:t>to identify hazardous </a:t>
            </a:r>
            <a:r>
              <a:rPr lang="en-US" sz="2400" dirty="0" smtClean="0"/>
              <a:t>products.</a:t>
            </a:r>
            <a:endParaRPr lang="en-US" sz="2400" dirty="0"/>
          </a:p>
          <a:p>
            <a:pPr marL="457200" indent="-457200">
              <a:buFont typeface="+mj-lt"/>
              <a:buAutoNum type="arabicPeriod"/>
            </a:pPr>
            <a:r>
              <a:rPr lang="en-US" sz="2400" b="1" dirty="0"/>
              <a:t>Precautionary </a:t>
            </a:r>
            <a:r>
              <a:rPr lang="en-US" sz="2400" b="1" dirty="0" smtClean="0"/>
              <a:t>Statements</a:t>
            </a:r>
            <a:r>
              <a:rPr lang="en-US" sz="2400" dirty="0" smtClean="0"/>
              <a:t> are </a:t>
            </a:r>
            <a:r>
              <a:rPr lang="en-US" sz="2400" dirty="0"/>
              <a:t>phrases that are tied to each hazard statement. They describe general preventative, response, storage or disposal precautions</a:t>
            </a:r>
            <a:r>
              <a:rPr lang="en-US" sz="2400" dirty="0" smtClean="0"/>
              <a:t>.</a:t>
            </a:r>
            <a:endParaRPr lang="en-US" sz="2400" dirty="0"/>
          </a:p>
          <a:p>
            <a:pPr marL="457200" indent="-457200">
              <a:buFont typeface="+mj-lt"/>
              <a:buAutoNum type="arabicPeriod"/>
            </a:pPr>
            <a:r>
              <a:rPr lang="en-US" sz="2400" b="1" dirty="0"/>
              <a:t>Manufacturer </a:t>
            </a:r>
            <a:r>
              <a:rPr lang="en-US" sz="2400" b="1" dirty="0" smtClean="0"/>
              <a:t>Information</a:t>
            </a:r>
            <a:r>
              <a:rPr lang="en-US" sz="2400" dirty="0" smtClean="0"/>
              <a:t> identifies </a:t>
            </a:r>
            <a:r>
              <a:rPr lang="en-US" sz="2400" dirty="0"/>
              <a:t>the manufacturer’s company name, address and telephone number.</a:t>
            </a:r>
          </a:p>
          <a:p>
            <a:pPr marL="457200" indent="-457200">
              <a:buFont typeface="+mj-lt"/>
              <a:buAutoNum type="arabicPeriod"/>
            </a:pPr>
            <a:r>
              <a:rPr lang="en-US" sz="2400" b="1" dirty="0"/>
              <a:t>Hazard </a:t>
            </a:r>
            <a:r>
              <a:rPr lang="en-US" sz="2400" b="1" dirty="0" smtClean="0"/>
              <a:t>Statements</a:t>
            </a:r>
            <a:r>
              <a:rPr lang="en-US" sz="2400" dirty="0" smtClean="0"/>
              <a:t>  </a:t>
            </a:r>
            <a:r>
              <a:rPr lang="en-US" sz="2400" dirty="0"/>
              <a:t>are phrases that describe the nature of hazardous products and the degree of hazard</a:t>
            </a:r>
            <a:r>
              <a:rPr lang="en-US" sz="2400" dirty="0" smtClean="0"/>
              <a:t>.</a:t>
            </a:r>
            <a:endParaRPr lang="en-US" sz="2800" dirty="0"/>
          </a:p>
          <a:p>
            <a:endParaRPr lang="en-US" dirty="0"/>
          </a:p>
        </p:txBody>
      </p:sp>
    </p:spTree>
    <p:extLst>
      <p:ext uri="{BB962C8B-B14F-4D97-AF65-F5344CB8AC3E}">
        <p14:creationId xmlns:p14="http://schemas.microsoft.com/office/powerpoint/2010/main" val="27284636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43</a:t>
            </a:fld>
            <a:endParaRPr lang="en-US" dirty="0"/>
          </a:p>
        </p:txBody>
      </p:sp>
      <p:grpSp>
        <p:nvGrpSpPr>
          <p:cNvPr id="45" name="Group 44"/>
          <p:cNvGrpSpPr/>
          <p:nvPr/>
        </p:nvGrpSpPr>
        <p:grpSpPr>
          <a:xfrm>
            <a:off x="457199" y="707660"/>
            <a:ext cx="8161566" cy="5284400"/>
            <a:chOff x="457199" y="707660"/>
            <a:chExt cx="8161566" cy="52844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1469133"/>
              <a:ext cx="6542246" cy="3918109"/>
            </a:xfrm>
            <a:prstGeom prst="rect">
              <a:avLst/>
            </a:prstGeom>
          </p:spPr>
        </p:pic>
        <p:sp>
          <p:nvSpPr>
            <p:cNvPr id="4" name="TextBox 3"/>
            <p:cNvSpPr txBox="1"/>
            <p:nvPr/>
          </p:nvSpPr>
          <p:spPr>
            <a:xfrm>
              <a:off x="2928152" y="707660"/>
              <a:ext cx="2101729" cy="369332"/>
            </a:xfrm>
            <a:prstGeom prst="rect">
              <a:avLst/>
            </a:prstGeom>
            <a:noFill/>
          </p:spPr>
          <p:txBody>
            <a:bodyPr wrap="none" rtlCol="0">
              <a:spAutoFit/>
            </a:bodyPr>
            <a:lstStyle/>
            <a:p>
              <a:r>
                <a:rPr lang="en-US" b="1" dirty="0" smtClean="0"/>
                <a:t>2. Product Identifier</a:t>
              </a:r>
            </a:p>
          </p:txBody>
        </p:sp>
        <p:cxnSp>
          <p:nvCxnSpPr>
            <p:cNvPr id="6" name="Straight Arrow Connector 5"/>
            <p:cNvCxnSpPr>
              <a:stCxn id="4" idx="2"/>
            </p:cNvCxnSpPr>
            <p:nvPr/>
          </p:nvCxnSpPr>
          <p:spPr>
            <a:xfrm flipH="1">
              <a:off x="2868170" y="1076992"/>
              <a:ext cx="1110847" cy="8572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598" y="707660"/>
              <a:ext cx="2188163" cy="369332"/>
            </a:xfrm>
            <a:prstGeom prst="rect">
              <a:avLst/>
            </a:prstGeom>
            <a:noFill/>
          </p:spPr>
          <p:txBody>
            <a:bodyPr wrap="none" rtlCol="0">
              <a:spAutoFit/>
            </a:bodyPr>
            <a:lstStyle/>
            <a:p>
              <a:r>
                <a:rPr lang="en-US" b="1" dirty="0" smtClean="0"/>
                <a:t>3. Hazard Pictograms</a:t>
              </a:r>
            </a:p>
          </p:txBody>
        </p:sp>
        <p:cxnSp>
          <p:nvCxnSpPr>
            <p:cNvPr id="10" name="Straight Arrow Connector 9"/>
            <p:cNvCxnSpPr>
              <a:stCxn id="9" idx="2"/>
            </p:cNvCxnSpPr>
            <p:nvPr/>
          </p:nvCxnSpPr>
          <p:spPr>
            <a:xfrm flipH="1">
              <a:off x="6205371" y="1076992"/>
              <a:ext cx="832309" cy="9334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199" y="728996"/>
              <a:ext cx="1562607" cy="369332"/>
            </a:xfrm>
            <a:prstGeom prst="rect">
              <a:avLst/>
            </a:prstGeom>
            <a:noFill/>
          </p:spPr>
          <p:txBody>
            <a:bodyPr wrap="none" rtlCol="0">
              <a:spAutoFit/>
            </a:bodyPr>
            <a:lstStyle/>
            <a:p>
              <a:r>
                <a:rPr lang="en-US" b="1" dirty="0" smtClean="0"/>
                <a:t>1. Signal Word</a:t>
              </a:r>
            </a:p>
          </p:txBody>
        </p:sp>
        <p:cxnSp>
          <p:nvCxnSpPr>
            <p:cNvPr id="18" name="Straight Arrow Connector 17"/>
            <p:cNvCxnSpPr>
              <a:stCxn id="12" idx="2"/>
            </p:cNvCxnSpPr>
            <p:nvPr/>
          </p:nvCxnSpPr>
          <p:spPr>
            <a:xfrm>
              <a:off x="1238503" y="1098328"/>
              <a:ext cx="285497" cy="157031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1209" y="5622728"/>
              <a:ext cx="2219838" cy="369332"/>
            </a:xfrm>
            <a:prstGeom prst="rect">
              <a:avLst/>
            </a:prstGeom>
            <a:noFill/>
          </p:spPr>
          <p:txBody>
            <a:bodyPr wrap="none" rtlCol="0">
              <a:spAutoFit/>
            </a:bodyPr>
            <a:lstStyle/>
            <a:p>
              <a:r>
                <a:rPr lang="en-US" b="1" dirty="0" smtClean="0"/>
                <a:t>6. Hazard Statements</a:t>
              </a:r>
            </a:p>
          </p:txBody>
        </p:sp>
        <p:sp>
          <p:nvSpPr>
            <p:cNvPr id="29" name="TextBox 28"/>
            <p:cNvSpPr txBox="1"/>
            <p:nvPr/>
          </p:nvSpPr>
          <p:spPr>
            <a:xfrm>
              <a:off x="2792427" y="5612752"/>
              <a:ext cx="2931956" cy="369332"/>
            </a:xfrm>
            <a:prstGeom prst="rect">
              <a:avLst/>
            </a:prstGeom>
            <a:noFill/>
          </p:spPr>
          <p:txBody>
            <a:bodyPr wrap="none" rtlCol="0">
              <a:spAutoFit/>
            </a:bodyPr>
            <a:lstStyle/>
            <a:p>
              <a:r>
                <a:rPr lang="en-US" b="1" dirty="0" smtClean="0"/>
                <a:t>5. Manufacturer Information</a:t>
              </a:r>
            </a:p>
          </p:txBody>
        </p:sp>
        <p:sp>
          <p:nvSpPr>
            <p:cNvPr id="32" name="TextBox 31"/>
            <p:cNvSpPr txBox="1"/>
            <p:nvPr/>
          </p:nvSpPr>
          <p:spPr>
            <a:xfrm>
              <a:off x="5724383" y="5612752"/>
              <a:ext cx="2894382" cy="369332"/>
            </a:xfrm>
            <a:prstGeom prst="rect">
              <a:avLst/>
            </a:prstGeom>
            <a:noFill/>
          </p:spPr>
          <p:txBody>
            <a:bodyPr wrap="none" rtlCol="0">
              <a:spAutoFit/>
            </a:bodyPr>
            <a:lstStyle/>
            <a:p>
              <a:r>
                <a:rPr lang="en-US" b="1" dirty="0" smtClean="0"/>
                <a:t>4. Precautionary Statements</a:t>
              </a:r>
            </a:p>
          </p:txBody>
        </p:sp>
        <p:cxnSp>
          <p:nvCxnSpPr>
            <p:cNvPr id="35" name="Straight Arrow Connector 34"/>
            <p:cNvCxnSpPr/>
            <p:nvPr/>
          </p:nvCxnSpPr>
          <p:spPr>
            <a:xfrm flipV="1">
              <a:off x="723582" y="3048000"/>
              <a:ext cx="800418" cy="25747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0"/>
            </p:cNvCxnSpPr>
            <p:nvPr/>
          </p:nvCxnSpPr>
          <p:spPr>
            <a:xfrm flipH="1" flipV="1">
              <a:off x="2929590" y="5247826"/>
              <a:ext cx="1328815" cy="36492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7772400" y="3853934"/>
              <a:ext cx="601502" cy="176879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979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44</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882"/>
          <a:stretch/>
        </p:blipFill>
        <p:spPr>
          <a:xfrm>
            <a:off x="640080" y="76198"/>
            <a:ext cx="7193280" cy="6770172"/>
          </a:xfrm>
          <a:prstGeom prst="rect">
            <a:avLst/>
          </a:prstGeom>
        </p:spPr>
      </p:pic>
    </p:spTree>
    <p:extLst>
      <p:ext uri="{BB962C8B-B14F-4D97-AF65-F5344CB8AC3E}">
        <p14:creationId xmlns:p14="http://schemas.microsoft.com/office/powerpoint/2010/main" val="3094995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45</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32509" y="152400"/>
            <a:ext cx="7234096" cy="707886"/>
          </a:xfrm>
          <a:prstGeom prst="rect">
            <a:avLst/>
          </a:prstGeom>
        </p:spPr>
        <p:txBody>
          <a:bodyPr wrap="none">
            <a:spAutoFit/>
          </a:bodyPr>
          <a:lstStyle/>
          <a:p>
            <a:pPr algn="ctr"/>
            <a:r>
              <a:rPr lang="en-US" altLang="en-US" sz="4000" dirty="0" smtClean="0">
                <a:solidFill>
                  <a:schemeClr val="bg1"/>
                </a:solidFill>
              </a:rPr>
              <a:t>Labeling  -  On Original Containers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2" y="1676400"/>
            <a:ext cx="8198088" cy="4950073"/>
          </a:xfrm>
          <a:prstGeom prst="rect">
            <a:avLst/>
          </a:prstGeom>
        </p:spPr>
        <p:txBody>
          <a:bodyPr wrap="square">
            <a:spAutoFit/>
          </a:bodyPr>
          <a:lstStyle/>
          <a:p>
            <a:pPr marL="1714500" indent="-342900" fontAlgn="auto">
              <a:lnSpc>
                <a:spcPts val="2500"/>
              </a:lnSpc>
              <a:spcBef>
                <a:spcPts val="0"/>
              </a:spcBef>
              <a:spcAft>
                <a:spcPts val="0"/>
              </a:spcAft>
              <a:buFont typeface="Arial" panose="020B0604020202020204" pitchFamily="34" charset="0"/>
              <a:buChar char="•"/>
              <a:defRPr/>
            </a:pPr>
            <a:r>
              <a:rPr lang="en-US" sz="2800" dirty="0" smtClean="0"/>
              <a:t>Upon </a:t>
            </a:r>
            <a:r>
              <a:rPr lang="en-US" sz="2800" dirty="0"/>
              <a:t>delivery – verify that the label contains </a:t>
            </a:r>
            <a:r>
              <a:rPr lang="en-US" sz="2800" dirty="0" smtClean="0"/>
              <a:t>the GHS key elements (signal word, identifier, hazard pictograms, precautionary statements, manufacturer information and hazard statements)</a:t>
            </a:r>
            <a:endParaRPr lang="en-US" sz="2800" dirty="0"/>
          </a:p>
          <a:p>
            <a:pPr marL="1371600" fontAlgn="auto">
              <a:lnSpc>
                <a:spcPts val="2500"/>
              </a:lnSpc>
              <a:spcBef>
                <a:spcPts val="0"/>
              </a:spcBef>
              <a:spcAft>
                <a:spcPts val="0"/>
              </a:spcAft>
              <a:defRPr/>
            </a:pPr>
            <a:endParaRPr lang="en-US" sz="2800" dirty="0"/>
          </a:p>
          <a:p>
            <a:pPr marL="1828800" indent="-457200" fontAlgn="auto">
              <a:lnSpc>
                <a:spcPts val="2500"/>
              </a:lnSpc>
              <a:spcBef>
                <a:spcPts val="0"/>
              </a:spcBef>
              <a:spcAft>
                <a:spcPts val="0"/>
              </a:spcAft>
              <a:buFont typeface="Arial" panose="020B0604020202020204" pitchFamily="34" charset="0"/>
              <a:buChar char="•"/>
              <a:defRPr/>
            </a:pPr>
            <a:r>
              <a:rPr lang="en-US" sz="2800" dirty="0" smtClean="0"/>
              <a:t>Ongoing requirement:  labels </a:t>
            </a:r>
            <a:r>
              <a:rPr lang="en-US" sz="2800" dirty="0"/>
              <a:t>must be maintained in a manner which continues to be legible (including hazards and directions for </a:t>
            </a:r>
            <a:r>
              <a:rPr lang="en-US" sz="2800" dirty="0" smtClean="0"/>
              <a:t>use)</a:t>
            </a:r>
          </a:p>
          <a:p>
            <a:pPr marL="1828800" indent="-457200" fontAlgn="auto">
              <a:lnSpc>
                <a:spcPts val="2500"/>
              </a:lnSpc>
              <a:spcBef>
                <a:spcPts val="0"/>
              </a:spcBef>
              <a:spcAft>
                <a:spcPts val="0"/>
              </a:spcAft>
              <a:buFont typeface="Arial" panose="020B0604020202020204" pitchFamily="34" charset="0"/>
              <a:buChar char="•"/>
              <a:defRPr/>
            </a:pPr>
            <a:endParaRPr lang="en-US" sz="2800" dirty="0"/>
          </a:p>
          <a:p>
            <a:pPr marL="1828800" indent="-457200" fontAlgn="auto">
              <a:lnSpc>
                <a:spcPts val="2500"/>
              </a:lnSpc>
              <a:spcBef>
                <a:spcPts val="0"/>
              </a:spcBef>
              <a:spcAft>
                <a:spcPts val="0"/>
              </a:spcAft>
              <a:buFont typeface="Arial" panose="020B0604020202020204" pitchFamily="34" charset="0"/>
              <a:buChar char="•"/>
              <a:defRPr/>
            </a:pPr>
            <a:r>
              <a:rPr lang="en-US" sz="2800" dirty="0" smtClean="0"/>
              <a:t>Suggested addition – dates </a:t>
            </a:r>
          </a:p>
          <a:p>
            <a:pPr marL="1371600" fontAlgn="auto">
              <a:lnSpc>
                <a:spcPts val="2500"/>
              </a:lnSpc>
              <a:spcBef>
                <a:spcPts val="0"/>
              </a:spcBef>
              <a:spcAft>
                <a:spcPts val="0"/>
              </a:spcAft>
              <a:defRPr/>
            </a:pPr>
            <a:r>
              <a:rPr lang="en-US" sz="2800" dirty="0"/>
              <a:t>	</a:t>
            </a:r>
            <a:r>
              <a:rPr lang="en-US" sz="2800" dirty="0" smtClean="0"/>
              <a:t>(received, opened, use by)</a:t>
            </a:r>
            <a:endParaRPr lang="en-US" sz="2800" dirty="0"/>
          </a:p>
          <a:p>
            <a:pPr marL="1371600" fontAlgn="auto">
              <a:lnSpc>
                <a:spcPts val="2500"/>
              </a:lnSpc>
              <a:spcBef>
                <a:spcPts val="0"/>
              </a:spcBef>
              <a:spcAft>
                <a:spcPts val="0"/>
              </a:spcAft>
              <a:defRPr/>
            </a:pPr>
            <a:endParaRPr lang="en-US" sz="2800" dirty="0"/>
          </a:p>
          <a:p>
            <a:pPr marL="914400" fontAlgn="auto">
              <a:spcBef>
                <a:spcPts val="0"/>
              </a:spcBef>
              <a:spcAft>
                <a:spcPts val="0"/>
              </a:spcAft>
              <a:defRPr/>
            </a:pPr>
            <a:endParaRPr lang="en-US" sz="2400" dirty="0"/>
          </a:p>
        </p:txBody>
      </p:sp>
    </p:spTree>
    <p:extLst>
      <p:ext uri="{BB962C8B-B14F-4D97-AF65-F5344CB8AC3E}">
        <p14:creationId xmlns:p14="http://schemas.microsoft.com/office/powerpoint/2010/main" val="28239597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46</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04709" y="152400"/>
            <a:ext cx="3289683" cy="707886"/>
          </a:xfrm>
          <a:prstGeom prst="rect">
            <a:avLst/>
          </a:prstGeom>
        </p:spPr>
        <p:txBody>
          <a:bodyPr wrap="none">
            <a:spAutoFit/>
          </a:bodyPr>
          <a:lstStyle/>
          <a:p>
            <a:pPr algn="ctr"/>
            <a:r>
              <a:rPr lang="en-US" altLang="en-US" sz="4000" dirty="0" smtClean="0">
                <a:solidFill>
                  <a:schemeClr val="bg1"/>
                </a:solidFill>
              </a:rPr>
              <a:t>Labeling Basics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2" y="1905000"/>
            <a:ext cx="7969487" cy="3046988"/>
          </a:xfrm>
          <a:prstGeom prst="rect">
            <a:avLst/>
          </a:prstGeom>
        </p:spPr>
        <p:txBody>
          <a:bodyPr wrap="square">
            <a:spAutoFit/>
          </a:bodyPr>
          <a:lstStyle/>
          <a:p>
            <a:pPr marL="1257300" indent="-342900" fontAlgn="auto">
              <a:spcBef>
                <a:spcPts val="0"/>
              </a:spcBef>
              <a:spcAft>
                <a:spcPts val="0"/>
              </a:spcAft>
              <a:buFont typeface="Arial" panose="020B0604020202020204" pitchFamily="34" charset="0"/>
              <a:buChar char="•"/>
              <a:defRPr/>
            </a:pPr>
            <a:r>
              <a:rPr lang="en-US" sz="2400" dirty="0"/>
              <a:t>Use labels with good adhesive.</a:t>
            </a:r>
          </a:p>
          <a:p>
            <a:pPr marL="1257300" indent="-342900" fontAlgn="auto">
              <a:spcBef>
                <a:spcPts val="0"/>
              </a:spcBef>
              <a:spcAft>
                <a:spcPts val="0"/>
              </a:spcAft>
              <a:buFont typeface="Arial" panose="020B0604020202020204" pitchFamily="34" charset="0"/>
              <a:buChar char="•"/>
              <a:defRPr/>
            </a:pPr>
            <a:endParaRPr lang="en-US" sz="2400" dirty="0"/>
          </a:p>
          <a:p>
            <a:pPr marL="1257300" indent="-342900" fontAlgn="auto">
              <a:spcBef>
                <a:spcPts val="0"/>
              </a:spcBef>
              <a:spcAft>
                <a:spcPts val="0"/>
              </a:spcAft>
              <a:buFont typeface="Arial" panose="020B0604020202020204" pitchFamily="34" charset="0"/>
              <a:buChar char="•"/>
              <a:defRPr/>
            </a:pPr>
            <a:r>
              <a:rPr lang="en-US" sz="2400" dirty="0"/>
              <a:t>Use a permanent marker (waterproof and fade resistant) or laser (not inkjet) printer.</a:t>
            </a:r>
          </a:p>
          <a:p>
            <a:pPr marL="914400" fontAlgn="auto">
              <a:spcBef>
                <a:spcPts val="0"/>
              </a:spcBef>
              <a:spcAft>
                <a:spcPts val="0"/>
              </a:spcAft>
              <a:defRPr/>
            </a:pPr>
            <a:endParaRPr lang="en-US" sz="2400" dirty="0"/>
          </a:p>
          <a:p>
            <a:pPr marL="1257300" indent="-342900" fontAlgn="auto">
              <a:spcBef>
                <a:spcPts val="0"/>
              </a:spcBef>
              <a:spcAft>
                <a:spcPts val="0"/>
              </a:spcAft>
              <a:buFont typeface="Arial" panose="020B0604020202020204" pitchFamily="34" charset="0"/>
              <a:buChar char="•"/>
              <a:defRPr/>
            </a:pPr>
            <a:r>
              <a:rPr lang="en-US" sz="2400" dirty="0"/>
              <a:t>Print clearly and visibly.</a:t>
            </a:r>
          </a:p>
          <a:p>
            <a:pPr marL="1257300" indent="-342900" fontAlgn="auto">
              <a:spcBef>
                <a:spcPts val="0"/>
              </a:spcBef>
              <a:spcAft>
                <a:spcPts val="0"/>
              </a:spcAft>
              <a:buFont typeface="Arial" panose="020B0604020202020204" pitchFamily="34" charset="0"/>
              <a:buChar char="•"/>
              <a:defRPr/>
            </a:pPr>
            <a:endParaRPr lang="en-US" sz="2400" dirty="0"/>
          </a:p>
          <a:p>
            <a:pPr marL="1257300" indent="-342900" fontAlgn="auto">
              <a:spcBef>
                <a:spcPts val="0"/>
              </a:spcBef>
              <a:spcAft>
                <a:spcPts val="0"/>
              </a:spcAft>
              <a:buFont typeface="Arial" panose="020B0604020202020204" pitchFamily="34" charset="0"/>
              <a:buChar char="•"/>
              <a:defRPr/>
            </a:pPr>
            <a:r>
              <a:rPr lang="en-US" sz="2400" dirty="0"/>
              <a:t>Replace damaged, faded or semi-attached labels.</a:t>
            </a:r>
          </a:p>
        </p:txBody>
      </p:sp>
    </p:spTree>
    <p:extLst>
      <p:ext uri="{BB962C8B-B14F-4D97-AF65-F5344CB8AC3E}">
        <p14:creationId xmlns:p14="http://schemas.microsoft.com/office/powerpoint/2010/main" val="395957866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47</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80049" y="152400"/>
            <a:ext cx="6939015" cy="707886"/>
          </a:xfrm>
          <a:prstGeom prst="rect">
            <a:avLst/>
          </a:prstGeom>
        </p:spPr>
        <p:txBody>
          <a:bodyPr wrap="none">
            <a:spAutoFit/>
          </a:bodyPr>
          <a:lstStyle/>
          <a:p>
            <a:pPr algn="ctr"/>
            <a:r>
              <a:rPr lang="en-US" altLang="en-US" sz="4000" dirty="0" smtClean="0">
                <a:solidFill>
                  <a:schemeClr val="bg1"/>
                </a:solidFill>
              </a:rPr>
              <a:t>Labeling  - Secondary Containers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3" y="1600200"/>
            <a:ext cx="7543801" cy="4760278"/>
          </a:xfrm>
          <a:prstGeom prst="rect">
            <a:avLst/>
          </a:prstGeom>
        </p:spPr>
        <p:txBody>
          <a:bodyPr wrap="square">
            <a:spAutoFit/>
          </a:bodyPr>
          <a:lstStyle/>
          <a:p>
            <a:pPr marL="1714500" indent="-342900" fontAlgn="auto">
              <a:lnSpc>
                <a:spcPts val="2880"/>
              </a:lnSpc>
              <a:spcBef>
                <a:spcPts val="0"/>
              </a:spcBef>
              <a:spcAft>
                <a:spcPts val="1200"/>
              </a:spcAft>
              <a:buFont typeface="Arial" panose="020B0604020202020204" pitchFamily="34" charset="0"/>
              <a:buChar char="•"/>
              <a:defRPr/>
            </a:pPr>
            <a:r>
              <a:rPr lang="en-US" sz="2800" dirty="0" smtClean="0"/>
              <a:t>Upon  </a:t>
            </a:r>
            <a:r>
              <a:rPr lang="en-US" sz="2800" dirty="0"/>
              <a:t>transferring </a:t>
            </a:r>
            <a:r>
              <a:rPr lang="en-US" sz="2800" dirty="0" smtClean="0"/>
              <a:t>material </a:t>
            </a:r>
            <a:r>
              <a:rPr lang="en-US" sz="2800" dirty="0"/>
              <a:t>from the original </a:t>
            </a:r>
            <a:r>
              <a:rPr lang="en-US" sz="2800" dirty="0" smtClean="0"/>
              <a:t>container </a:t>
            </a:r>
            <a:r>
              <a:rPr lang="en-US" sz="2800" dirty="0"/>
              <a:t>to </a:t>
            </a:r>
            <a:r>
              <a:rPr lang="en-US" sz="2800" dirty="0" smtClean="0"/>
              <a:t>an alternate container, this container is </a:t>
            </a:r>
            <a:r>
              <a:rPr lang="en-US" sz="2800" dirty="0"/>
              <a:t>referred to </a:t>
            </a:r>
            <a:r>
              <a:rPr lang="en-US" sz="2800" dirty="0" smtClean="0"/>
              <a:t>as a </a:t>
            </a:r>
            <a:r>
              <a:rPr lang="en-US" sz="2800" dirty="0"/>
              <a:t>“secondary </a:t>
            </a:r>
            <a:r>
              <a:rPr lang="en-US" sz="2800" dirty="0" smtClean="0"/>
              <a:t>container.”</a:t>
            </a:r>
          </a:p>
          <a:p>
            <a:pPr marL="1714500" indent="-342900" fontAlgn="auto">
              <a:lnSpc>
                <a:spcPts val="2880"/>
              </a:lnSpc>
              <a:spcBef>
                <a:spcPts val="0"/>
              </a:spcBef>
              <a:spcAft>
                <a:spcPts val="1200"/>
              </a:spcAft>
              <a:buFont typeface="Arial" panose="020B0604020202020204" pitchFamily="34" charset="0"/>
              <a:buChar char="•"/>
              <a:defRPr/>
            </a:pPr>
            <a:r>
              <a:rPr lang="en-US" sz="2800" dirty="0" smtClean="0"/>
              <a:t>The secondary container must be compatible with the substance being stored.</a:t>
            </a:r>
            <a:endParaRPr lang="en-US" sz="2800" dirty="0"/>
          </a:p>
          <a:p>
            <a:pPr marL="1714500" indent="-342900" fontAlgn="auto">
              <a:lnSpc>
                <a:spcPts val="2500"/>
              </a:lnSpc>
              <a:spcBef>
                <a:spcPts val="0"/>
              </a:spcBef>
              <a:spcAft>
                <a:spcPts val="1200"/>
              </a:spcAft>
              <a:buFont typeface="Arial" panose="020B0604020202020204" pitchFamily="34" charset="0"/>
              <a:buChar char="•"/>
              <a:defRPr/>
            </a:pPr>
            <a:r>
              <a:rPr lang="en-US" sz="2800" dirty="0" smtClean="0"/>
              <a:t>Label </a:t>
            </a:r>
            <a:r>
              <a:rPr lang="en-US" sz="2800" dirty="0"/>
              <a:t>all </a:t>
            </a:r>
            <a:r>
              <a:rPr lang="en-US" sz="2800" dirty="0" smtClean="0"/>
              <a:t>secondary containers </a:t>
            </a:r>
            <a:r>
              <a:rPr lang="en-US" sz="2800" dirty="0"/>
              <a:t>used for storage with the </a:t>
            </a:r>
            <a:r>
              <a:rPr lang="en-US" sz="2800" dirty="0" smtClean="0"/>
              <a:t>same information as the original container label.</a:t>
            </a: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275443918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48</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69360" y="152400"/>
            <a:ext cx="6360396" cy="707886"/>
          </a:xfrm>
          <a:prstGeom prst="rect">
            <a:avLst/>
          </a:prstGeom>
        </p:spPr>
        <p:txBody>
          <a:bodyPr wrap="none">
            <a:spAutoFit/>
          </a:bodyPr>
          <a:lstStyle/>
          <a:p>
            <a:pPr algn="ctr"/>
            <a:r>
              <a:rPr lang="en-US" altLang="en-US" sz="4000" dirty="0" smtClean="0">
                <a:solidFill>
                  <a:schemeClr val="bg1"/>
                </a:solidFill>
              </a:rPr>
              <a:t>Labeling  - Prepared Solutions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3" y="1600200"/>
            <a:ext cx="7969487" cy="5837495"/>
          </a:xfrm>
          <a:prstGeom prst="rect">
            <a:avLst/>
          </a:prstGeom>
        </p:spPr>
        <p:txBody>
          <a:bodyPr wrap="square">
            <a:spAutoFit/>
          </a:bodyPr>
          <a:lstStyle/>
          <a:p>
            <a:pPr marL="1714500" indent="-342900" fontAlgn="auto">
              <a:lnSpc>
                <a:spcPts val="2880"/>
              </a:lnSpc>
              <a:spcBef>
                <a:spcPts val="0"/>
              </a:spcBef>
              <a:spcAft>
                <a:spcPts val="1200"/>
              </a:spcAft>
              <a:buFont typeface="Arial" panose="020B0604020202020204" pitchFamily="34" charset="0"/>
              <a:buChar char="•"/>
              <a:defRPr/>
            </a:pPr>
            <a:r>
              <a:rPr lang="en-US" sz="2800" dirty="0" smtClean="0"/>
              <a:t>The secondary container must be compatible with the solution being stored in it.</a:t>
            </a:r>
            <a:endParaRPr lang="en-US" sz="2800" dirty="0"/>
          </a:p>
          <a:p>
            <a:pPr marL="1714500" indent="-342900" fontAlgn="auto">
              <a:lnSpc>
                <a:spcPts val="2500"/>
              </a:lnSpc>
              <a:spcBef>
                <a:spcPts val="0"/>
              </a:spcBef>
              <a:spcAft>
                <a:spcPts val="1200"/>
              </a:spcAft>
              <a:buFont typeface="Arial" panose="020B0604020202020204" pitchFamily="34" charset="0"/>
              <a:buChar char="•"/>
              <a:defRPr/>
            </a:pPr>
            <a:r>
              <a:rPr lang="en-US" sz="2800" dirty="0" smtClean="0"/>
              <a:t>Label containers of prepared solutions  </a:t>
            </a:r>
            <a:r>
              <a:rPr lang="en-US" sz="2800" dirty="0"/>
              <a:t>for </a:t>
            </a:r>
            <a:r>
              <a:rPr lang="en-US" sz="2800" dirty="0" smtClean="0"/>
              <a:t>storage as follows</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Chemical </a:t>
            </a:r>
            <a:r>
              <a:rPr lang="en-US" sz="2800" dirty="0" smtClean="0"/>
              <a:t>name</a:t>
            </a:r>
            <a:endParaRPr lang="en-US" sz="2800" dirty="0"/>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Name </a:t>
            </a:r>
            <a:r>
              <a:rPr lang="en-US" sz="2800" dirty="0" smtClean="0"/>
              <a:t>of </a:t>
            </a:r>
            <a:r>
              <a:rPr lang="en-US" sz="2800" dirty="0"/>
              <a:t>person who prepared the solution</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Necessary handling and hazard information</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Concentration or purity</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Date prepared</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Expiration or “use by” date</a:t>
            </a:r>
          </a:p>
          <a:p>
            <a:pPr marL="1371600" fontAlgn="auto">
              <a:lnSpc>
                <a:spcPts val="2500"/>
              </a:lnSpc>
              <a:spcBef>
                <a:spcPts val="0"/>
              </a:spcBef>
              <a:spcAft>
                <a:spcPts val="1200"/>
              </a:spcAft>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10205572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05996" y="152400"/>
            <a:ext cx="5687134" cy="707886"/>
          </a:xfrm>
          <a:prstGeom prst="rect">
            <a:avLst/>
          </a:prstGeom>
        </p:spPr>
        <p:txBody>
          <a:bodyPr wrap="none">
            <a:spAutoFit/>
          </a:bodyPr>
          <a:lstStyle/>
          <a:p>
            <a:pPr algn="ctr"/>
            <a:r>
              <a:rPr lang="en-US" altLang="en-US" sz="4000" dirty="0" smtClean="0">
                <a:solidFill>
                  <a:schemeClr val="bg1"/>
                </a:solidFill>
              </a:rPr>
              <a:t>Labeling  - Immediate Use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497448"/>
            <a:ext cx="8305800" cy="5663089"/>
          </a:xfrm>
          <a:prstGeom prst="rect">
            <a:avLst/>
          </a:prstGeom>
        </p:spPr>
        <p:txBody>
          <a:bodyPr wrap="square" lIns="0" rIns="0">
            <a:spAutoFit/>
          </a:bodyPr>
          <a:lstStyle/>
          <a:p>
            <a:pPr marL="1828800" indent="-457200" fontAlgn="auto">
              <a:spcBef>
                <a:spcPts val="0"/>
              </a:spcBef>
              <a:spcAft>
                <a:spcPts val="0"/>
              </a:spcAft>
              <a:buFont typeface="Arial" panose="020B0604020202020204" pitchFamily="34" charset="0"/>
              <a:buChar char="•"/>
              <a:defRPr/>
            </a:pPr>
            <a:r>
              <a:rPr lang="en-US" sz="2800" dirty="0" smtClean="0"/>
              <a:t>All </a:t>
            </a:r>
            <a:r>
              <a:rPr lang="en-US" sz="2800" dirty="0"/>
              <a:t>chemicals </a:t>
            </a:r>
            <a:r>
              <a:rPr lang="en-US" sz="2800" dirty="0" smtClean="0"/>
              <a:t>to </a:t>
            </a:r>
            <a:r>
              <a:rPr lang="en-US" sz="2800" dirty="0"/>
              <a:t>be used within a given day or classroom session should be </a:t>
            </a:r>
            <a:r>
              <a:rPr lang="en-US" sz="2800" dirty="0" smtClean="0"/>
              <a:t>clearly labeled.</a:t>
            </a:r>
            <a:endParaRPr lang="en-US" sz="2800" dirty="0"/>
          </a:p>
          <a:p>
            <a:pPr marL="1828800" indent="-457200" fontAlgn="auto">
              <a:spcBef>
                <a:spcPts val="0"/>
              </a:spcBef>
              <a:spcAft>
                <a:spcPts val="0"/>
              </a:spcAft>
              <a:buFont typeface="Arial" panose="020B0604020202020204" pitchFamily="34" charset="0"/>
              <a:buChar char="•"/>
              <a:defRPr/>
            </a:pPr>
            <a:endParaRPr lang="en-US" sz="2800" dirty="0"/>
          </a:p>
          <a:p>
            <a:pPr marL="1828800" indent="-457200" fontAlgn="auto">
              <a:spcBef>
                <a:spcPts val="0"/>
              </a:spcBef>
              <a:spcAft>
                <a:spcPts val="0"/>
              </a:spcAft>
              <a:buFont typeface="Arial" panose="020B0604020202020204" pitchFamily="34" charset="0"/>
              <a:buChar char="•"/>
              <a:defRPr/>
            </a:pPr>
            <a:r>
              <a:rPr lang="en-US" sz="2800" dirty="0"/>
              <a:t>Label all containers in immediate use with the following:</a:t>
            </a:r>
          </a:p>
          <a:p>
            <a:pPr marL="2286000" lvl="1" indent="-457200" fontAlgn="auto">
              <a:spcBef>
                <a:spcPts val="0"/>
              </a:spcBef>
              <a:spcAft>
                <a:spcPts val="0"/>
              </a:spcAft>
              <a:buSzPct val="80000"/>
              <a:buFont typeface="Calibri" panose="020F0502020204030204" pitchFamily="34" charset="0"/>
              <a:buChar char="⁰"/>
              <a:defRPr/>
            </a:pPr>
            <a:r>
              <a:rPr lang="en-US" sz="2800" dirty="0"/>
              <a:t>Chemical </a:t>
            </a:r>
            <a:r>
              <a:rPr lang="en-US" sz="2800" dirty="0" smtClean="0"/>
              <a:t>name</a:t>
            </a:r>
            <a:endParaRPr lang="en-US" sz="2800" dirty="0"/>
          </a:p>
          <a:p>
            <a:pPr marL="2286000" lvl="1" indent="-457200" fontAlgn="auto">
              <a:spcBef>
                <a:spcPts val="0"/>
              </a:spcBef>
              <a:spcAft>
                <a:spcPts val="0"/>
              </a:spcAft>
              <a:buSzPct val="80000"/>
              <a:buFont typeface="Calibri" panose="020F0502020204030204" pitchFamily="34" charset="0"/>
              <a:buChar char="⁰"/>
              <a:defRPr/>
            </a:pPr>
            <a:r>
              <a:rPr lang="en-US" sz="2800" dirty="0"/>
              <a:t>Necessary handling and hazard information</a:t>
            </a:r>
          </a:p>
          <a:p>
            <a:pPr marL="1714500" indent="-342900" fontAlgn="auto">
              <a:lnSpc>
                <a:spcPts val="2880"/>
              </a:lnSpc>
              <a:spcBef>
                <a:spcPts val="0"/>
              </a:spcBef>
              <a:spcAft>
                <a:spcPts val="1200"/>
              </a:spcAft>
              <a:buFont typeface="Arial" panose="020B0604020202020204" pitchFamily="34" charset="0"/>
              <a:buChar char="•"/>
              <a:defRPr/>
            </a:pPr>
            <a:endParaRPr lang="en-US" sz="2800" dirty="0" smtClean="0"/>
          </a:p>
          <a:p>
            <a:pPr marL="1714500" indent="-342900" fontAlgn="auto">
              <a:lnSpc>
                <a:spcPts val="2880"/>
              </a:lnSpc>
              <a:spcBef>
                <a:spcPts val="0"/>
              </a:spcBef>
              <a:spcAft>
                <a:spcPts val="120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34028262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r>
              <a:rPr lang="en-US" altLang="en-US" smtClean="0"/>
              <a:t>They are occurring everyday.  What can be learned from them?</a:t>
            </a:r>
            <a:endParaRPr lang="en-US" altLang="en-US" sz="1200" smtClean="0"/>
          </a:p>
          <a:p>
            <a:pPr marL="0" indent="0" eaLnBrk="1" hangingPunct="1">
              <a:buFont typeface="Arial" charset="0"/>
              <a:buNone/>
            </a:pPr>
            <a:endParaRPr lang="en-US" altLang="en-US" sz="1200" smtClean="0"/>
          </a:p>
          <a:p>
            <a:pPr marL="0" indent="0" eaLnBrk="1" hangingPunct="1">
              <a:spcBef>
                <a:spcPct val="0"/>
              </a:spcBef>
              <a:buFont typeface="Arial" charset="0"/>
              <a:buNone/>
            </a:pPr>
            <a:r>
              <a:rPr lang="en-US" altLang="en-US" sz="2800" i="1" smtClean="0"/>
              <a:t>Some of us may have witnessed unsafe behavior or minor accidents, and yet, rather than viewing these incidents with concern and as opportunities to modify practices and behavior, we often have failed to act upon these “teachable moments.”</a:t>
            </a:r>
          </a:p>
          <a:p>
            <a:pPr marL="0" indent="0" eaLnBrk="1" hangingPunct="1">
              <a:spcBef>
                <a:spcPct val="0"/>
              </a:spcBef>
              <a:buFont typeface="Arial" charset="0"/>
              <a:buNone/>
            </a:pPr>
            <a:endParaRPr lang="en-US" altLang="en-US" sz="1000" smtClean="0"/>
          </a:p>
          <a:p>
            <a:pPr marL="0" indent="0" eaLnBrk="1" hangingPunct="1">
              <a:buFont typeface="Arial" charset="0"/>
              <a:buNone/>
            </a:pPr>
            <a:r>
              <a:rPr lang="en-US" altLang="en-US" sz="1500" smtClean="0"/>
              <a:t>From </a:t>
            </a:r>
            <a:r>
              <a:rPr lang="en-US" altLang="en-US" sz="1500" b="1" smtClean="0"/>
              <a:t>Prudent Practices in the Laboratory: Handling and Management of Chemical Hazards</a:t>
            </a:r>
            <a:r>
              <a:rPr lang="en-US" altLang="en-US" sz="1500" smtClean="0"/>
              <a:t> – Preface</a:t>
            </a:r>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20746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50</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338" y="152400"/>
            <a:ext cx="8606459" cy="707886"/>
          </a:xfrm>
          <a:prstGeom prst="rect">
            <a:avLst/>
          </a:prstGeom>
        </p:spPr>
        <p:txBody>
          <a:bodyPr wrap="none">
            <a:spAutoFit/>
          </a:bodyPr>
          <a:lstStyle/>
          <a:p>
            <a:pPr algn="ctr"/>
            <a:r>
              <a:rPr lang="en-US" altLang="en-US" sz="4000" dirty="0" smtClean="0">
                <a:solidFill>
                  <a:schemeClr val="bg1"/>
                </a:solidFill>
              </a:rPr>
              <a:t>Labeling  - Peroxide Forming Substances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497448"/>
            <a:ext cx="8305800" cy="4706417"/>
          </a:xfrm>
          <a:prstGeom prst="rect">
            <a:avLst/>
          </a:prstGeom>
        </p:spPr>
        <p:txBody>
          <a:bodyPr wrap="square" lIns="0" rIns="0">
            <a:spAutoFit/>
          </a:bodyPr>
          <a:lstStyle/>
          <a:p>
            <a:pPr lvl="2"/>
            <a:r>
              <a:rPr lang="en-US" sz="2800" dirty="0" smtClean="0"/>
              <a:t>Use </a:t>
            </a:r>
            <a:r>
              <a:rPr lang="en-US" sz="2800" dirty="0"/>
              <a:t>the contents within six </a:t>
            </a:r>
            <a:r>
              <a:rPr lang="en-US" sz="2800" dirty="0" smtClean="0"/>
              <a:t>months of opening </a:t>
            </a:r>
            <a:r>
              <a:rPr lang="en-US" sz="2800" dirty="0"/>
              <a:t>(</a:t>
            </a:r>
            <a:r>
              <a:rPr lang="en-US" sz="2800" dirty="0" smtClean="0"/>
              <a:t>three months </a:t>
            </a:r>
            <a:r>
              <a:rPr lang="en-US" sz="2800" dirty="0"/>
              <a:t>for the severe peroxide forming </a:t>
            </a:r>
            <a:r>
              <a:rPr lang="en-US" sz="2800" dirty="0" smtClean="0"/>
              <a:t>chemicals)</a:t>
            </a:r>
          </a:p>
          <a:p>
            <a:pPr marL="13716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a:t>Date received</a:t>
            </a:r>
          </a:p>
          <a:p>
            <a:pPr marL="1371600" indent="-457200" fontAlgn="auto">
              <a:spcBef>
                <a:spcPts val="0"/>
              </a:spcBef>
              <a:spcAft>
                <a:spcPts val="0"/>
              </a:spcAft>
              <a:buFont typeface="Arial" panose="020B0604020202020204" pitchFamily="34" charset="0"/>
              <a:buChar char="•"/>
              <a:defRPr/>
            </a:pPr>
            <a:r>
              <a:rPr lang="en-US" sz="2800" dirty="0"/>
              <a:t>Date first opened</a:t>
            </a:r>
          </a:p>
          <a:p>
            <a:pPr marL="1371600" indent="-457200" fontAlgn="auto">
              <a:spcBef>
                <a:spcPts val="0"/>
              </a:spcBef>
              <a:spcAft>
                <a:spcPts val="0"/>
              </a:spcAft>
              <a:buFont typeface="Arial" panose="020B0604020202020204" pitchFamily="34" charset="0"/>
              <a:buChar char="•"/>
              <a:defRPr/>
            </a:pPr>
            <a:r>
              <a:rPr lang="en-US" sz="2800" dirty="0"/>
              <a:t>Date to be disposed of</a:t>
            </a:r>
          </a:p>
          <a:p>
            <a:pPr marL="1828800" indent="-457200" fontAlgn="auto">
              <a:spcBef>
                <a:spcPts val="0"/>
              </a:spcBef>
              <a:spcAft>
                <a:spcPts val="0"/>
              </a:spcAft>
              <a:buFont typeface="Arial" panose="020B0604020202020204" pitchFamily="34" charset="0"/>
              <a:buChar char="•"/>
              <a:defRPr/>
            </a:pPr>
            <a:endParaRPr lang="en-US" sz="2800" dirty="0" smtClean="0"/>
          </a:p>
          <a:p>
            <a:pPr marL="1714500" indent="-342900" fontAlgn="auto">
              <a:lnSpc>
                <a:spcPts val="2880"/>
              </a:lnSpc>
              <a:spcBef>
                <a:spcPts val="0"/>
              </a:spcBef>
              <a:spcAft>
                <a:spcPts val="120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242331740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51</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24347" y="152400"/>
            <a:ext cx="6050439" cy="707886"/>
          </a:xfrm>
          <a:prstGeom prst="rect">
            <a:avLst/>
          </a:prstGeom>
        </p:spPr>
        <p:txBody>
          <a:bodyPr wrap="none">
            <a:spAutoFit/>
          </a:bodyPr>
          <a:lstStyle/>
          <a:p>
            <a:pPr algn="ctr"/>
            <a:r>
              <a:rPr lang="en-US" altLang="en-US" sz="4000" dirty="0" smtClean="0">
                <a:solidFill>
                  <a:schemeClr val="bg1"/>
                </a:solidFill>
              </a:rPr>
              <a:t>Labeling  - Waste Chemicals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497448"/>
            <a:ext cx="8305800" cy="3844642"/>
          </a:xfrm>
          <a:prstGeom prst="rect">
            <a:avLst/>
          </a:prstGeom>
        </p:spPr>
        <p:txBody>
          <a:bodyPr wrap="square" lIns="0" rIns="0">
            <a:spAutoFit/>
          </a:bodyPr>
          <a:lstStyle/>
          <a:p>
            <a:pPr marL="13716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a:t>WASTE” or “HAZARDOUS WASTE”</a:t>
            </a:r>
          </a:p>
          <a:p>
            <a:pPr marL="1371600" indent="-457200" fontAlgn="auto">
              <a:spcBef>
                <a:spcPts val="0"/>
              </a:spcBef>
              <a:spcAft>
                <a:spcPts val="0"/>
              </a:spcAft>
              <a:buFont typeface="Arial" panose="020B0604020202020204" pitchFamily="34" charset="0"/>
              <a:buChar char="•"/>
              <a:defRPr/>
            </a:pPr>
            <a:r>
              <a:rPr lang="en-US" sz="2800" dirty="0"/>
              <a:t>Chemical name (as it appears on the SDS)</a:t>
            </a:r>
          </a:p>
          <a:p>
            <a:pPr marL="1371600" indent="-457200" fontAlgn="auto">
              <a:spcBef>
                <a:spcPts val="0"/>
              </a:spcBef>
              <a:spcAft>
                <a:spcPts val="0"/>
              </a:spcAft>
              <a:buFont typeface="Arial" panose="020B0604020202020204" pitchFamily="34" charset="0"/>
              <a:buChar char="•"/>
              <a:defRPr/>
            </a:pPr>
            <a:r>
              <a:rPr lang="en-US" sz="2800" dirty="0"/>
              <a:t>Accumulation start date</a:t>
            </a:r>
          </a:p>
          <a:p>
            <a:pPr marL="1371600" indent="-457200" fontAlgn="auto">
              <a:spcBef>
                <a:spcPts val="0"/>
              </a:spcBef>
              <a:spcAft>
                <a:spcPts val="0"/>
              </a:spcAft>
              <a:buFont typeface="Arial" panose="020B0604020202020204" pitchFamily="34" charset="0"/>
              <a:buChar char="•"/>
              <a:defRPr/>
            </a:pPr>
            <a:r>
              <a:rPr lang="en-US" sz="2800" dirty="0"/>
              <a:t>Hazard(s) associated with the chemical waste</a:t>
            </a:r>
          </a:p>
          <a:p>
            <a:pPr marL="1371600" fontAlgn="auto">
              <a:lnSpc>
                <a:spcPts val="2880"/>
              </a:lnSpc>
              <a:spcBef>
                <a:spcPts val="0"/>
              </a:spcBef>
              <a:spcAft>
                <a:spcPts val="1200"/>
              </a:spcAft>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761807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52</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59433" y="152400"/>
            <a:ext cx="3780266" cy="707886"/>
          </a:xfrm>
          <a:prstGeom prst="rect">
            <a:avLst/>
          </a:prstGeom>
        </p:spPr>
        <p:txBody>
          <a:bodyPr wrap="none">
            <a:spAutoFit/>
          </a:bodyPr>
          <a:lstStyle/>
          <a:p>
            <a:pPr algn="ctr"/>
            <a:r>
              <a:rPr lang="en-US" altLang="en-US" sz="4000" dirty="0" smtClean="0">
                <a:solidFill>
                  <a:schemeClr val="bg1"/>
                </a:solidFill>
              </a:rPr>
              <a:t>Chemical Storage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pic>
        <p:nvPicPr>
          <p:cNvPr id="7" name="Picture 2" descr="L19.JPG"/>
          <p:cNvPicPr>
            <a:picLocks noChangeAspect="1" noChangeArrowheads="1"/>
          </p:cNvPicPr>
          <p:nvPr/>
        </p:nvPicPr>
        <p:blipFill>
          <a:blip r:embed="rId3" cstate="print">
            <a:extLst>
              <a:ext uri="{28A0092B-C50C-407E-A947-70E740481C1C}">
                <a14:useLocalDpi xmlns:a14="http://schemas.microsoft.com/office/drawing/2010/main" val="0"/>
              </a:ext>
            </a:extLst>
          </a:blip>
          <a:srcRect l="14104" b="11966"/>
          <a:stretch>
            <a:fillRect/>
          </a:stretch>
        </p:blipFill>
        <p:spPr bwMode="auto">
          <a:xfrm>
            <a:off x="1824129" y="1600200"/>
            <a:ext cx="565087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dbl">
                <a:solidFill>
                  <a:srgbClr val="000000"/>
                </a:solidFill>
                <a:miter lim="800000"/>
                <a:headEnd/>
                <a:tailEnd/>
              </a14:hiddenLine>
            </a:ext>
          </a:extLst>
        </p:spPr>
      </p:pic>
    </p:spTree>
    <p:extLst>
      <p:ext uri="{BB962C8B-B14F-4D97-AF65-F5344CB8AC3E}">
        <p14:creationId xmlns:p14="http://schemas.microsoft.com/office/powerpoint/2010/main" val="303611160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53</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1724" y="152400"/>
            <a:ext cx="3895682" cy="707886"/>
          </a:xfrm>
          <a:prstGeom prst="rect">
            <a:avLst/>
          </a:prstGeom>
        </p:spPr>
        <p:txBody>
          <a:bodyPr wrap="none">
            <a:spAutoFit/>
          </a:bodyPr>
          <a:lstStyle/>
          <a:p>
            <a:pPr algn="ctr"/>
            <a:r>
              <a:rPr lang="en-US" altLang="en-US" sz="4000" dirty="0" smtClean="0">
                <a:solidFill>
                  <a:schemeClr val="bg1"/>
                </a:solidFill>
              </a:rPr>
              <a:t>Chemical Storage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6335068"/>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a:t>The safe storage of hazardous chemicals is an essential part of an integrated chemical management program.</a:t>
            </a:r>
          </a:p>
          <a:p>
            <a:pPr marL="1371600" indent="-457200" fontAlgn="auto">
              <a:spcBef>
                <a:spcPts val="0"/>
              </a:spcBef>
              <a:spcAft>
                <a:spcPts val="0"/>
              </a:spcAft>
              <a:buFont typeface="Arial" panose="020B0604020202020204" pitchFamily="34" charset="0"/>
              <a:buChar char="•"/>
              <a:defRPr/>
            </a:pPr>
            <a:endParaRPr lang="en-US" sz="2800" dirty="0"/>
          </a:p>
          <a:p>
            <a:pPr marL="1371600" indent="-457200" fontAlgn="auto">
              <a:spcBef>
                <a:spcPts val="0"/>
              </a:spcBef>
              <a:spcAft>
                <a:spcPts val="0"/>
              </a:spcAft>
              <a:buFont typeface="Arial" panose="020B0604020202020204" pitchFamily="34" charset="0"/>
              <a:buChar char="•"/>
              <a:defRPr/>
            </a:pPr>
            <a:r>
              <a:rPr lang="en-US" sz="2800" dirty="0"/>
              <a:t>Improper storage of chemicals increases the risk of adverse reactions in the event of container </a:t>
            </a:r>
            <a:r>
              <a:rPr lang="en-US" sz="2800" dirty="0" smtClean="0"/>
              <a:t>failure, spillage, fire or other emergency. </a:t>
            </a:r>
            <a:endParaRPr lang="en-US" sz="2800" dirty="0"/>
          </a:p>
          <a:p>
            <a:pPr marL="1371600" indent="-457200" fontAlgn="auto">
              <a:spcBef>
                <a:spcPts val="0"/>
              </a:spcBef>
              <a:spcAft>
                <a:spcPts val="0"/>
              </a:spcAft>
              <a:buFont typeface="Arial" panose="020B0604020202020204" pitchFamily="34" charset="0"/>
              <a:buChar char="•"/>
              <a:defRPr/>
            </a:pPr>
            <a:endParaRPr lang="en-US" sz="2800" dirty="0"/>
          </a:p>
          <a:p>
            <a:pPr marL="1371600" indent="-457200" fontAlgn="auto">
              <a:spcBef>
                <a:spcPts val="0"/>
              </a:spcBef>
              <a:spcAft>
                <a:spcPts val="0"/>
              </a:spcAft>
              <a:buFont typeface="Arial" panose="020B0604020202020204" pitchFamily="34" charset="0"/>
              <a:buChar char="•"/>
              <a:defRPr/>
            </a:pPr>
            <a:r>
              <a:rPr lang="en-US" sz="2800" dirty="0"/>
              <a:t>Proper storage of chemicals lowers the risk of adverse reactions by </a:t>
            </a:r>
            <a:r>
              <a:rPr lang="en-US" sz="2800" dirty="0" smtClean="0"/>
              <a:t>segregation </a:t>
            </a:r>
            <a:r>
              <a:rPr lang="en-US" sz="2800" dirty="0"/>
              <a:t>of incompatibles.</a:t>
            </a:r>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371247037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54</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5017" y="152400"/>
            <a:ext cx="6789103" cy="707886"/>
          </a:xfrm>
          <a:prstGeom prst="rect">
            <a:avLst/>
          </a:prstGeom>
        </p:spPr>
        <p:txBody>
          <a:bodyPr wrap="none">
            <a:spAutoFit/>
          </a:bodyPr>
          <a:lstStyle/>
          <a:p>
            <a:pPr algn="ctr"/>
            <a:r>
              <a:rPr lang="en-US" altLang="en-US" sz="4000" dirty="0" smtClean="0">
                <a:solidFill>
                  <a:schemeClr val="bg1"/>
                </a:solidFill>
              </a:rPr>
              <a:t>Chemical Storage - Flammables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371600"/>
            <a:ext cx="8546592" cy="4832092"/>
          </a:xfrm>
          <a:prstGeom prst="rect">
            <a:avLst/>
          </a:prstGeom>
        </p:spPr>
        <p:txBody>
          <a:bodyPr wrap="square" lIns="0" rIns="0">
            <a:spAutoFit/>
          </a:bodyPr>
          <a:lstStyle/>
          <a:p>
            <a:pPr marL="914400" fontAlgn="auto">
              <a:spcBef>
                <a:spcPts val="0"/>
              </a:spcBef>
              <a:spcAft>
                <a:spcPts val="0"/>
              </a:spcAft>
              <a:defRPr/>
            </a:pPr>
            <a:r>
              <a:rPr lang="en-US" sz="2800" dirty="0" smtClean="0"/>
              <a:t>Do:</a:t>
            </a:r>
          </a:p>
          <a:p>
            <a:pPr marL="1371600" indent="-457200" fontAlgn="auto">
              <a:spcBef>
                <a:spcPts val="0"/>
              </a:spcBef>
              <a:spcAft>
                <a:spcPts val="0"/>
              </a:spcAft>
              <a:buFont typeface="Arial" panose="020B0604020202020204" pitchFamily="34" charset="0"/>
              <a:buChar char="•"/>
              <a:defRPr/>
            </a:pPr>
            <a:r>
              <a:rPr lang="en-US" sz="2800" dirty="0" smtClean="0"/>
              <a:t>Keep containers of flammable </a:t>
            </a:r>
            <a:r>
              <a:rPr lang="en-US" sz="2800" dirty="0"/>
              <a:t>and volatile chemicals </a:t>
            </a:r>
            <a:r>
              <a:rPr lang="en-US" sz="2800" dirty="0" smtClean="0"/>
              <a:t>tightly capped.  </a:t>
            </a:r>
            <a:endParaRPr lang="en-US" sz="2800" dirty="0"/>
          </a:p>
          <a:p>
            <a:pPr marL="1371600" indent="-457200" fontAlgn="auto">
              <a:spcBef>
                <a:spcPts val="0"/>
              </a:spcBef>
              <a:spcAft>
                <a:spcPts val="0"/>
              </a:spcAft>
              <a:buFont typeface="Arial" panose="020B0604020202020204" pitchFamily="34" charset="0"/>
              <a:buChar char="•"/>
              <a:defRPr/>
            </a:pPr>
            <a:r>
              <a:rPr lang="en-US" sz="2800" dirty="0"/>
              <a:t>S</a:t>
            </a:r>
            <a:r>
              <a:rPr lang="en-US" sz="2800" dirty="0" smtClean="0"/>
              <a:t>tore </a:t>
            </a:r>
            <a:r>
              <a:rPr lang="en-US" sz="2800" dirty="0"/>
              <a:t>flammable </a:t>
            </a:r>
            <a:r>
              <a:rPr lang="en-US" sz="2800" dirty="0" smtClean="0"/>
              <a:t>liquids </a:t>
            </a:r>
            <a:r>
              <a:rPr lang="en-US" sz="2800" dirty="0"/>
              <a:t>in </a:t>
            </a:r>
            <a:r>
              <a:rPr lang="en-US" sz="2800" dirty="0" smtClean="0"/>
              <a:t>special </a:t>
            </a:r>
            <a:r>
              <a:rPr lang="en-US" sz="2800" dirty="0"/>
              <a:t>storage </a:t>
            </a:r>
            <a:r>
              <a:rPr lang="en-US" sz="2800" dirty="0" smtClean="0"/>
              <a:t>cabinets, </a:t>
            </a:r>
            <a:r>
              <a:rPr lang="en-US" sz="2800" dirty="0"/>
              <a:t>well away from oxidizers.</a:t>
            </a:r>
          </a:p>
          <a:p>
            <a:pPr marL="914400" fontAlgn="auto">
              <a:spcBef>
                <a:spcPts val="0"/>
              </a:spcBef>
              <a:spcAft>
                <a:spcPts val="0"/>
              </a:spcAft>
              <a:defRPr/>
            </a:pPr>
            <a:endParaRPr lang="en-US" sz="2800" dirty="0" smtClean="0"/>
          </a:p>
          <a:p>
            <a:pPr marL="914400" fontAlgn="auto">
              <a:spcBef>
                <a:spcPts val="0"/>
              </a:spcBef>
              <a:spcAft>
                <a:spcPts val="0"/>
              </a:spcAft>
              <a:defRPr/>
            </a:pPr>
            <a:r>
              <a:rPr lang="en-US" sz="2800" dirty="0" smtClean="0"/>
              <a:t>Don’t:</a:t>
            </a:r>
          </a:p>
          <a:p>
            <a:pPr marL="1371600" indent="-457200" fontAlgn="auto">
              <a:spcBef>
                <a:spcPts val="0"/>
              </a:spcBef>
              <a:spcAft>
                <a:spcPts val="0"/>
              </a:spcAft>
              <a:buFont typeface="Arial" panose="020B0604020202020204" pitchFamily="34" charset="0"/>
              <a:buChar char="•"/>
              <a:defRPr/>
            </a:pPr>
            <a:r>
              <a:rPr lang="en-US" sz="2800" dirty="0"/>
              <a:t>S</a:t>
            </a:r>
            <a:r>
              <a:rPr lang="en-US" sz="2800" dirty="0" smtClean="0"/>
              <a:t>tore </a:t>
            </a:r>
            <a:r>
              <a:rPr lang="en-US" sz="2800" dirty="0"/>
              <a:t>flammable chemicals in a regular refrigerator. </a:t>
            </a:r>
          </a:p>
          <a:p>
            <a:pPr marL="1371600" indent="-457200" fontAlgn="auto">
              <a:spcBef>
                <a:spcPts val="0"/>
              </a:spcBef>
              <a:spcAft>
                <a:spcPts val="0"/>
              </a:spcAft>
              <a:buFont typeface="Arial" panose="020B0604020202020204" pitchFamily="34" charset="0"/>
              <a:buChar char="•"/>
              <a:defRPr/>
            </a:pPr>
            <a:r>
              <a:rPr lang="en-US" sz="2800" dirty="0"/>
              <a:t>S</a:t>
            </a:r>
            <a:r>
              <a:rPr lang="en-US" sz="2800" dirty="0" smtClean="0"/>
              <a:t>tore </a:t>
            </a:r>
            <a:r>
              <a:rPr lang="en-US" sz="2800" dirty="0"/>
              <a:t>combustible materials </a:t>
            </a:r>
            <a:r>
              <a:rPr lang="en-US" sz="2800" dirty="0" smtClean="0"/>
              <a:t>around </a:t>
            </a:r>
            <a:r>
              <a:rPr lang="en-US" sz="2800" dirty="0"/>
              <a:t>or on top of flammable material storage cabinets</a:t>
            </a:r>
            <a:r>
              <a:rPr lang="en-US" sz="2800" dirty="0" smtClean="0"/>
              <a:t>.</a:t>
            </a:r>
            <a:endParaRPr lang="en-US" sz="2400" dirty="0"/>
          </a:p>
        </p:txBody>
      </p:sp>
    </p:spTree>
    <p:extLst>
      <p:ext uri="{BB962C8B-B14F-4D97-AF65-F5344CB8AC3E}">
        <p14:creationId xmlns:p14="http://schemas.microsoft.com/office/powerpoint/2010/main" val="28093201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55</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5017" y="152400"/>
            <a:ext cx="6789103" cy="707886"/>
          </a:xfrm>
          <a:prstGeom prst="rect">
            <a:avLst/>
          </a:prstGeom>
        </p:spPr>
        <p:txBody>
          <a:bodyPr wrap="none">
            <a:spAutoFit/>
          </a:bodyPr>
          <a:lstStyle/>
          <a:p>
            <a:pPr algn="ctr"/>
            <a:r>
              <a:rPr lang="en-US" altLang="en-US" sz="4000" dirty="0" smtClean="0">
                <a:solidFill>
                  <a:schemeClr val="bg1"/>
                </a:solidFill>
              </a:rPr>
              <a:t>Chemical Storage - Flammables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2552865"/>
            <a:ext cx="4114800" cy="1890261"/>
          </a:xfrm>
          <a:prstGeom prst="rect">
            <a:avLst/>
          </a:prstGeom>
        </p:spPr>
        <p:txBody>
          <a:bodyPr wrap="square" lIns="0" rIns="0">
            <a:spAutoFit/>
          </a:bodyPr>
          <a:lstStyle/>
          <a:p>
            <a:pPr marL="914400" fontAlgn="auto">
              <a:spcBef>
                <a:spcPts val="0"/>
              </a:spcBef>
              <a:spcAft>
                <a:spcPts val="0"/>
              </a:spcAft>
              <a:defRPr/>
            </a:pPr>
            <a:r>
              <a:rPr lang="en-US" sz="2400" dirty="0" smtClean="0"/>
              <a:t>A </a:t>
            </a:r>
            <a:r>
              <a:rPr lang="en-US" sz="2400" dirty="0"/>
              <a:t>fundamental means of fire protection is the use of </a:t>
            </a:r>
            <a:r>
              <a:rPr lang="en-US" sz="2400" b="1" dirty="0"/>
              <a:t>flammable storage cabinets</a:t>
            </a:r>
            <a:r>
              <a:rPr lang="en-US" sz="2400" dirty="0"/>
              <a:t>. </a:t>
            </a:r>
            <a:endParaRPr lang="en-US" sz="22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511" y="957712"/>
            <a:ext cx="5062087" cy="5062087"/>
          </a:xfrm>
          <a:prstGeom prst="rect">
            <a:avLst/>
          </a:prstGeom>
        </p:spPr>
      </p:pic>
    </p:spTree>
    <p:extLst>
      <p:ext uri="{BB962C8B-B14F-4D97-AF65-F5344CB8AC3E}">
        <p14:creationId xmlns:p14="http://schemas.microsoft.com/office/powerpoint/2010/main" val="351212229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56</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5017" y="152400"/>
            <a:ext cx="6789103" cy="707886"/>
          </a:xfrm>
          <a:prstGeom prst="rect">
            <a:avLst/>
          </a:prstGeom>
        </p:spPr>
        <p:txBody>
          <a:bodyPr wrap="none">
            <a:spAutoFit/>
          </a:bodyPr>
          <a:lstStyle/>
          <a:p>
            <a:pPr algn="ctr"/>
            <a:r>
              <a:rPr lang="en-US" altLang="en-US" sz="4000" dirty="0" smtClean="0">
                <a:solidFill>
                  <a:schemeClr val="bg1"/>
                </a:solidFill>
              </a:rPr>
              <a:t>Chemical Storage - Flammables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965736"/>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914400" fontAlgn="auto">
              <a:spcBef>
                <a:spcPts val="0"/>
              </a:spcBef>
              <a:spcAft>
                <a:spcPts val="0"/>
              </a:spcAft>
              <a:defRPr/>
            </a:pPr>
            <a:r>
              <a:rPr lang="en-US" sz="2400" dirty="0" smtClean="0"/>
              <a:t>OSHA  specifies in </a:t>
            </a:r>
            <a:r>
              <a:rPr lang="en-US" sz="2400" dirty="0"/>
              <a:t>29 CFR 1910.106(d)(3)(ii)(a) </a:t>
            </a:r>
            <a:r>
              <a:rPr lang="en-US" sz="2400" dirty="0" smtClean="0"/>
              <a:t> </a:t>
            </a:r>
            <a:r>
              <a:rPr lang="en-US" sz="2400" dirty="0"/>
              <a:t>that metal </a:t>
            </a:r>
            <a:r>
              <a:rPr lang="en-US" sz="2400" dirty="0" smtClean="0"/>
              <a:t>cabinets for storage of flammables be constructed as follows:</a:t>
            </a:r>
            <a:endParaRPr lang="en-US" sz="2400" dirty="0"/>
          </a:p>
          <a:p>
            <a:pPr marL="1371600" indent="-457200" fontAlgn="auto">
              <a:spcBef>
                <a:spcPts val="0"/>
              </a:spcBef>
              <a:spcAft>
                <a:spcPts val="0"/>
              </a:spcAft>
              <a:buFont typeface="Arial" panose="020B0604020202020204" pitchFamily="34" charset="0"/>
              <a:buChar char="•"/>
              <a:defRPr/>
            </a:pPr>
            <a:endParaRPr lang="en-US" sz="2400" dirty="0"/>
          </a:p>
          <a:p>
            <a:pPr marL="1257300" lvl="2" indent="-342900">
              <a:buFont typeface="Arial" panose="020B0604020202020204" pitchFamily="34" charset="0"/>
              <a:buChar char="•"/>
            </a:pPr>
            <a:r>
              <a:rPr lang="en-US" sz="2400" dirty="0"/>
              <a:t>Bottom, top, and sides of cabinet must be at least No. 18 gage sheet steel.</a:t>
            </a:r>
          </a:p>
          <a:p>
            <a:pPr marL="1257300" lvl="2" indent="-342900">
              <a:buFont typeface="Arial" panose="020B0604020202020204" pitchFamily="34" charset="0"/>
              <a:buChar char="•"/>
            </a:pPr>
            <a:r>
              <a:rPr lang="en-US" sz="2400" dirty="0"/>
              <a:t>Cabinet must be double-walled with 1½-inch airspace.</a:t>
            </a:r>
          </a:p>
          <a:p>
            <a:pPr marL="1257300" lvl="2" indent="-342900">
              <a:buFont typeface="Arial" panose="020B0604020202020204" pitchFamily="34" charset="0"/>
              <a:buChar char="•"/>
            </a:pPr>
            <a:r>
              <a:rPr lang="en-US" sz="2400" dirty="0"/>
              <a:t>Joints must be riveted, welded, or made tight by some equally effective means.</a:t>
            </a:r>
          </a:p>
          <a:p>
            <a:pPr marL="1257300" lvl="2" indent="-342900">
              <a:buFont typeface="Arial" panose="020B0604020202020204" pitchFamily="34" charset="0"/>
              <a:buChar char="•"/>
            </a:pPr>
            <a:r>
              <a:rPr lang="en-US" sz="2400" dirty="0"/>
              <a:t>Door must have a three-point latch.</a:t>
            </a:r>
          </a:p>
          <a:p>
            <a:pPr marL="1257300" lvl="2" indent="-342900">
              <a:buFont typeface="Arial" panose="020B0604020202020204" pitchFamily="34" charset="0"/>
              <a:buChar char="•"/>
            </a:pPr>
            <a:r>
              <a:rPr lang="en-US" sz="2400" dirty="0"/>
              <a:t>Door sill must be raised at least 2 inches above the cabinet bottom to retain spilled liquid within the cabinet.</a:t>
            </a:r>
          </a:p>
          <a:p>
            <a:pPr marL="1257300" lvl="2" indent="-342900">
              <a:buFont typeface="Arial" panose="020B0604020202020204" pitchFamily="34" charset="0"/>
              <a:buChar char="•"/>
            </a:pPr>
            <a:r>
              <a:rPr lang="en-US" sz="2400" dirty="0"/>
              <a:t>Cabinet must be labeled in conspicuous lettering “</a:t>
            </a:r>
            <a:r>
              <a:rPr lang="en-US" sz="2400" cap="all" dirty="0"/>
              <a:t>Flammable—Keep Fire Away</a:t>
            </a:r>
            <a:r>
              <a:rPr lang="en-US" sz="2400" dirty="0"/>
              <a:t>.”</a:t>
            </a:r>
          </a:p>
          <a:p>
            <a:pPr marL="1371600" fontAlgn="auto">
              <a:lnSpc>
                <a:spcPts val="2500"/>
              </a:lnSpc>
              <a:spcBef>
                <a:spcPts val="0"/>
              </a:spcBef>
              <a:spcAft>
                <a:spcPts val="0"/>
              </a:spcAft>
              <a:defRPr/>
            </a:pPr>
            <a:endParaRPr lang="en-US" sz="22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238359434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57</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66650" y="152400"/>
            <a:ext cx="6565836" cy="707886"/>
          </a:xfrm>
          <a:prstGeom prst="rect">
            <a:avLst/>
          </a:prstGeom>
        </p:spPr>
        <p:txBody>
          <a:bodyPr wrap="none">
            <a:spAutoFit/>
          </a:bodyPr>
          <a:lstStyle/>
          <a:p>
            <a:pPr algn="ctr"/>
            <a:r>
              <a:rPr lang="en-US" altLang="en-US" sz="4000" dirty="0" smtClean="0">
                <a:solidFill>
                  <a:schemeClr val="bg1"/>
                </a:solidFill>
              </a:rPr>
              <a:t>Chemical Storage  - Corrosives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3" y="1524000"/>
            <a:ext cx="8546592" cy="4113947"/>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097280" indent="-457200" fontAlgn="auto">
              <a:lnSpc>
                <a:spcPts val="2800"/>
              </a:lnSpc>
              <a:spcBef>
                <a:spcPts val="0"/>
              </a:spcBef>
              <a:spcAft>
                <a:spcPts val="0"/>
              </a:spcAft>
              <a:buFont typeface="Arial" panose="020B0604020202020204" pitchFamily="34" charset="0"/>
              <a:buChar char="•"/>
              <a:defRPr/>
            </a:pPr>
            <a:r>
              <a:rPr lang="en-US" sz="2800" dirty="0" smtClean="0"/>
              <a:t>Store </a:t>
            </a:r>
            <a:r>
              <a:rPr lang="en-US" sz="2800" dirty="0"/>
              <a:t>corrosive materials in corrosion-resistant containers and cabinets</a:t>
            </a:r>
            <a:r>
              <a:rPr lang="en-US" sz="2800" dirty="0" smtClean="0"/>
              <a:t>.</a:t>
            </a:r>
          </a:p>
          <a:p>
            <a:pPr marL="640080" fontAlgn="auto">
              <a:lnSpc>
                <a:spcPts val="2800"/>
              </a:lnSpc>
              <a:spcBef>
                <a:spcPts val="0"/>
              </a:spcBef>
              <a:spcAft>
                <a:spcPts val="0"/>
              </a:spcAft>
              <a:defRPr/>
            </a:pPr>
            <a:endParaRPr lang="en-US" sz="2800" dirty="0"/>
          </a:p>
          <a:p>
            <a:pPr marL="1097280" indent="-457200" fontAlgn="auto">
              <a:lnSpc>
                <a:spcPts val="2800"/>
              </a:lnSpc>
              <a:spcBef>
                <a:spcPts val="0"/>
              </a:spcBef>
              <a:spcAft>
                <a:spcPts val="0"/>
              </a:spcAft>
              <a:buFont typeface="Arial" panose="020B0604020202020204" pitchFamily="34" charset="0"/>
              <a:buChar char="•"/>
              <a:defRPr/>
            </a:pPr>
            <a:r>
              <a:rPr lang="en-US" sz="2800" dirty="0"/>
              <a:t>Store acids and bases separately</a:t>
            </a:r>
            <a:r>
              <a:rPr lang="en-US" sz="2800" dirty="0" smtClean="0"/>
              <a:t>.</a:t>
            </a:r>
          </a:p>
          <a:p>
            <a:pPr marL="640080" fontAlgn="auto">
              <a:lnSpc>
                <a:spcPts val="2800"/>
              </a:lnSpc>
              <a:spcBef>
                <a:spcPts val="0"/>
              </a:spcBef>
              <a:spcAft>
                <a:spcPts val="0"/>
              </a:spcAft>
              <a:defRPr/>
            </a:pPr>
            <a:endParaRPr lang="en-US" sz="2800" dirty="0"/>
          </a:p>
          <a:p>
            <a:pPr marL="1097280" indent="-457200" fontAlgn="auto">
              <a:lnSpc>
                <a:spcPts val="2800"/>
              </a:lnSpc>
              <a:spcBef>
                <a:spcPts val="0"/>
              </a:spcBef>
              <a:spcAft>
                <a:spcPts val="0"/>
              </a:spcAft>
              <a:buFont typeface="Arial" panose="020B0604020202020204" pitchFamily="34" charset="0"/>
              <a:buChar char="•"/>
              <a:defRPr/>
            </a:pPr>
            <a:r>
              <a:rPr lang="en-US" sz="2800" dirty="0"/>
              <a:t>Store oxidizing acids, such as nitric acid and perchloric acid separate from other acids</a:t>
            </a:r>
            <a:r>
              <a:rPr lang="en-US" sz="2800" dirty="0" smtClean="0"/>
              <a:t>.</a:t>
            </a:r>
          </a:p>
          <a:p>
            <a:pPr marL="640080" fontAlgn="auto">
              <a:lnSpc>
                <a:spcPts val="2800"/>
              </a:lnSpc>
              <a:spcBef>
                <a:spcPts val="0"/>
              </a:spcBef>
              <a:spcAft>
                <a:spcPts val="0"/>
              </a:spcAft>
              <a:defRPr/>
            </a:pPr>
            <a:endParaRPr lang="en-US" sz="2800" dirty="0"/>
          </a:p>
          <a:p>
            <a:pPr marL="1097280" indent="-457200" fontAlgn="auto">
              <a:lnSpc>
                <a:spcPts val="2800"/>
              </a:lnSpc>
              <a:spcBef>
                <a:spcPts val="0"/>
              </a:spcBef>
              <a:spcAft>
                <a:spcPts val="0"/>
              </a:spcAft>
              <a:buFont typeface="Arial" panose="020B0604020202020204" pitchFamily="34" charset="0"/>
              <a:buChar char="•"/>
              <a:defRPr/>
            </a:pPr>
            <a:r>
              <a:rPr lang="en-US" sz="2800" dirty="0" smtClean="0"/>
              <a:t>Store corrosive chemicals </a:t>
            </a:r>
            <a:r>
              <a:rPr lang="en-US" sz="2800" dirty="0"/>
              <a:t>on </a:t>
            </a:r>
            <a:r>
              <a:rPr lang="en-US" sz="2800" dirty="0" smtClean="0"/>
              <a:t>shelves </a:t>
            </a:r>
            <a:r>
              <a:rPr lang="en-US" sz="2800" dirty="0"/>
              <a:t>at or below eye level. </a:t>
            </a:r>
          </a:p>
        </p:txBody>
      </p:sp>
    </p:spTree>
    <p:extLst>
      <p:ext uri="{BB962C8B-B14F-4D97-AF65-F5344CB8AC3E}">
        <p14:creationId xmlns:p14="http://schemas.microsoft.com/office/powerpoint/2010/main" val="34591113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58</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1724" y="152400"/>
            <a:ext cx="3895682" cy="707886"/>
          </a:xfrm>
          <a:prstGeom prst="rect">
            <a:avLst/>
          </a:prstGeom>
        </p:spPr>
        <p:txBody>
          <a:bodyPr wrap="none">
            <a:spAutoFit/>
          </a:bodyPr>
          <a:lstStyle/>
          <a:p>
            <a:pPr algn="ctr"/>
            <a:r>
              <a:rPr lang="en-US" altLang="en-US" sz="4000" dirty="0" smtClean="0">
                <a:solidFill>
                  <a:schemeClr val="bg1"/>
                </a:solidFill>
              </a:rPr>
              <a:t>Chemical Storage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461151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smtClean="0"/>
              <a:t>Store </a:t>
            </a:r>
            <a:r>
              <a:rPr lang="en-US" sz="2800" dirty="0"/>
              <a:t>heavier containers at a level that is consistent with its size and anticipated use.  </a:t>
            </a:r>
          </a:p>
          <a:p>
            <a:pPr marL="1371600" indent="-457200" fontAlgn="auto">
              <a:spcBef>
                <a:spcPts val="0"/>
              </a:spcBef>
              <a:spcAft>
                <a:spcPts val="0"/>
              </a:spcAft>
              <a:buFont typeface="Arial" panose="020B0604020202020204" pitchFamily="34" charset="0"/>
              <a:buChar char="•"/>
              <a:defRPr/>
            </a:pPr>
            <a:r>
              <a:rPr lang="en-US" sz="2800" dirty="0"/>
              <a:t>Secondary </a:t>
            </a:r>
            <a:r>
              <a:rPr lang="en-US" sz="2800" dirty="0" smtClean="0"/>
              <a:t>containment </a:t>
            </a:r>
            <a:r>
              <a:rPr lang="en-US" sz="2800" dirty="0"/>
              <a:t>totes should be used to minimize the flow of material in the event of a spill or container leak. </a:t>
            </a:r>
          </a:p>
          <a:p>
            <a:pPr marL="1371600" indent="-457200" fontAlgn="auto">
              <a:spcBef>
                <a:spcPts val="0"/>
              </a:spcBef>
              <a:spcAft>
                <a:spcPts val="0"/>
              </a:spcAft>
              <a:buFont typeface="Arial" panose="020B0604020202020204" pitchFamily="34" charset="0"/>
              <a:buChar char="•"/>
              <a:defRPr/>
            </a:pPr>
            <a:r>
              <a:rPr lang="en-US" sz="2800" dirty="0"/>
              <a:t>The materials should be segregated by hazard category.</a:t>
            </a:r>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408709997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59</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83423" y="152400"/>
            <a:ext cx="6732292" cy="707886"/>
          </a:xfrm>
          <a:prstGeom prst="rect">
            <a:avLst/>
          </a:prstGeom>
        </p:spPr>
        <p:txBody>
          <a:bodyPr wrap="none">
            <a:spAutoFit/>
          </a:bodyPr>
          <a:lstStyle/>
          <a:p>
            <a:pPr algn="ctr"/>
            <a:r>
              <a:rPr lang="en-US" altLang="en-US" sz="4000" dirty="0" smtClean="0">
                <a:solidFill>
                  <a:schemeClr val="bg1"/>
                </a:solidFill>
              </a:rPr>
              <a:t>Chemical Storage - Segregation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159530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
        <p:nvSpPr>
          <p:cNvPr id="6" name="Rectangle 5"/>
          <p:cNvSpPr/>
          <p:nvPr/>
        </p:nvSpPr>
        <p:spPr>
          <a:xfrm>
            <a:off x="120396" y="1143000"/>
            <a:ext cx="8305800" cy="5927264"/>
          </a:xfrm>
          <a:prstGeom prst="rect">
            <a:avLst/>
          </a:prstGeom>
        </p:spPr>
        <p:txBody>
          <a:bodyPr wrap="square">
            <a:spAutoFit/>
          </a:bodyPr>
          <a:lstStyle/>
          <a:p>
            <a:pPr marL="1257300" indent="-342900" fontAlgn="auto">
              <a:lnSpc>
                <a:spcPts val="2600"/>
              </a:lnSpc>
              <a:spcBef>
                <a:spcPts val="0"/>
              </a:spcBef>
              <a:spcAft>
                <a:spcPts val="1800"/>
              </a:spcAft>
              <a:buFont typeface="Arial" panose="020B0604020202020204" pitchFamily="34" charset="0"/>
              <a:buChar char="•"/>
              <a:defRPr/>
            </a:pPr>
            <a:r>
              <a:rPr lang="en-US" sz="2400" dirty="0"/>
              <a:t>There are a variety of laboratory chemical segregation plans available for </a:t>
            </a:r>
            <a:r>
              <a:rPr lang="en-US" sz="2400" dirty="0" smtClean="0"/>
              <a:t>use - they are </a:t>
            </a:r>
            <a:r>
              <a:rPr lang="en-US" sz="2400" dirty="0"/>
              <a:t>based on hazard class or </a:t>
            </a:r>
            <a:r>
              <a:rPr lang="en-US" sz="2400" dirty="0" smtClean="0"/>
              <a:t> compatibility</a:t>
            </a:r>
            <a:r>
              <a:rPr lang="en-US" sz="2400" dirty="0"/>
              <a:t>. </a:t>
            </a:r>
          </a:p>
          <a:p>
            <a:pPr marL="1257300" indent="-342900" fontAlgn="auto">
              <a:lnSpc>
                <a:spcPts val="2600"/>
              </a:lnSpc>
              <a:spcBef>
                <a:spcPts val="0"/>
              </a:spcBef>
              <a:spcAft>
                <a:spcPts val="1800"/>
              </a:spcAft>
              <a:buFont typeface="Arial" panose="020B0604020202020204" pitchFamily="34" charset="0"/>
              <a:buChar char="•"/>
              <a:defRPr/>
            </a:pPr>
            <a:r>
              <a:rPr lang="en-US" sz="2400" dirty="0" smtClean="0"/>
              <a:t>Other </a:t>
            </a:r>
            <a:r>
              <a:rPr lang="en-US" sz="2400" dirty="0"/>
              <a:t>plans are derivations from that outlined in the National Research Council’s Prudent Practices in the Laboratory: Handling and Disposal of Chemicals. </a:t>
            </a:r>
          </a:p>
          <a:p>
            <a:pPr marL="1257300" indent="-342900" fontAlgn="auto">
              <a:lnSpc>
                <a:spcPts val="2600"/>
              </a:lnSpc>
              <a:spcBef>
                <a:spcPts val="0"/>
              </a:spcBef>
              <a:spcAft>
                <a:spcPts val="1800"/>
              </a:spcAft>
              <a:buFont typeface="Arial" panose="020B0604020202020204" pitchFamily="34" charset="0"/>
              <a:buChar char="•"/>
              <a:defRPr/>
            </a:pPr>
            <a:r>
              <a:rPr lang="en-US" sz="2400" dirty="0" smtClean="0"/>
              <a:t>Many </a:t>
            </a:r>
            <a:r>
              <a:rPr lang="en-US" sz="2400" dirty="0"/>
              <a:t>universities publish diagrams of recommended chemical storage systems on their websites. </a:t>
            </a:r>
            <a:endParaRPr lang="en-US" sz="2400" dirty="0" smtClean="0"/>
          </a:p>
          <a:p>
            <a:pPr marL="1257300" indent="-342900" eaLnBrk="1" hangingPunct="1">
              <a:lnSpc>
                <a:spcPts val="2600"/>
              </a:lnSpc>
              <a:spcAft>
                <a:spcPts val="1800"/>
              </a:spcAft>
              <a:buFont typeface="Arial" panose="020B0604020202020204" pitchFamily="34" charset="0"/>
              <a:buChar char="•"/>
            </a:pPr>
            <a:r>
              <a:rPr lang="en-US" sz="2400" dirty="0" smtClean="0"/>
              <a:t>Chemical </a:t>
            </a:r>
            <a:r>
              <a:rPr lang="en-US" sz="2400" dirty="0"/>
              <a:t>supply companies also often have recommended plans for chemical storage in their catalogs or other distributed reference manuals.</a:t>
            </a:r>
          </a:p>
          <a:p>
            <a:pPr marL="1257300" indent="-342900" eaLnBrk="1" hangingPunct="1">
              <a:lnSpc>
                <a:spcPts val="2600"/>
              </a:lnSpc>
              <a:spcAft>
                <a:spcPts val="1800"/>
              </a:spcAft>
              <a:buFont typeface="Arial" panose="020B0604020202020204" pitchFamily="34" charset="0"/>
              <a:buChar char="•"/>
            </a:pPr>
            <a:r>
              <a:rPr lang="en-US" sz="2400" dirty="0" smtClean="0"/>
              <a:t>Many </a:t>
            </a:r>
            <a:r>
              <a:rPr lang="en-US" sz="2400" dirty="0"/>
              <a:t>of these systems are based on a series of codes for functional classes of chemicals. </a:t>
            </a:r>
          </a:p>
          <a:p>
            <a:pPr marL="914400" fontAlgn="auto">
              <a:lnSpc>
                <a:spcPts val="2700"/>
              </a:lnSpc>
              <a:spcBef>
                <a:spcPts val="0"/>
              </a:spcBef>
              <a:spcAft>
                <a:spcPts val="0"/>
              </a:spcAft>
              <a:defRPr/>
            </a:pPr>
            <a:endParaRPr lang="en-US" sz="2400" dirty="0"/>
          </a:p>
        </p:txBody>
      </p:sp>
    </p:spTree>
    <p:extLst>
      <p:ext uri="{BB962C8B-B14F-4D97-AF65-F5344CB8AC3E}">
        <p14:creationId xmlns:p14="http://schemas.microsoft.com/office/powerpoint/2010/main" val="28834480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a:t>Wednesday October </a:t>
            </a:r>
            <a:r>
              <a:rPr lang="en-US" b="1" dirty="0" smtClean="0"/>
              <a:t>24</a:t>
            </a:r>
          </a:p>
          <a:p>
            <a:pPr marL="0" indent="0" algn="ctr" eaLnBrk="1" hangingPunct="1">
              <a:buNone/>
            </a:pPr>
            <a:endParaRPr lang="en-US" altLang="en-US" b="1" dirty="0"/>
          </a:p>
          <a:p>
            <a:pPr marL="0" indent="0" algn="ctr" eaLnBrk="1" hangingPunct="1">
              <a:buNone/>
            </a:pPr>
            <a:r>
              <a:rPr lang="en-US" b="1" dirty="0" smtClean="0"/>
              <a:t>A Pennsylvania High </a:t>
            </a:r>
            <a:r>
              <a:rPr lang="en-US" b="1" dirty="0"/>
              <a:t>School Teacher Hurt when Chemistry Experiment Explodes</a:t>
            </a:r>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120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C611B74-B7D6-4F65-82B3-C33ABF10430A}" type="slidenum">
              <a:rPr lang="en-US" smtClean="0"/>
              <a:pPr eaLnBrk="1" fontAlgn="base" hangingPunct="1">
                <a:spcBef>
                  <a:spcPct val="0"/>
                </a:spcBef>
                <a:spcAft>
                  <a:spcPct val="0"/>
                </a:spcAft>
              </a:pPr>
              <a:t>60</a:t>
            </a:fld>
            <a:endParaRPr lang="en-US" smtClean="0"/>
          </a:p>
        </p:txBody>
      </p:sp>
      <p:graphicFrame>
        <p:nvGraphicFramePr>
          <p:cNvPr id="7" name="Table 6"/>
          <p:cNvGraphicFramePr>
            <a:graphicFrameLocks noGrp="1"/>
          </p:cNvGraphicFramePr>
          <p:nvPr>
            <p:extLst>
              <p:ext uri="{D42A27DB-BD31-4B8C-83A1-F6EECF244321}">
                <p14:modId xmlns:p14="http://schemas.microsoft.com/office/powerpoint/2010/main" val="2795369845"/>
              </p:ext>
            </p:extLst>
          </p:nvPr>
        </p:nvGraphicFramePr>
        <p:xfrm>
          <a:off x="528084" y="914400"/>
          <a:ext cx="8070998" cy="5525188"/>
        </p:xfrm>
        <a:graphic>
          <a:graphicData uri="http://schemas.openxmlformats.org/drawingml/2006/table">
            <a:tbl>
              <a:tblPr firstRow="1" firstCol="1" bandRow="1"/>
              <a:tblGrid>
                <a:gridCol w="4124436"/>
                <a:gridCol w="3946562"/>
              </a:tblGrid>
              <a:tr h="174076">
                <a:tc>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15000"/>
                        </a:lnSpc>
                        <a:spcBef>
                          <a:spcPts val="0"/>
                        </a:spcBef>
                        <a:spcAft>
                          <a:spcPts val="0"/>
                        </a:spcAft>
                      </a:pPr>
                      <a:r>
                        <a:rPr lang="en-US" sz="1400" b="1" dirty="0">
                          <a:effectLst/>
                          <a:latin typeface="Calibri"/>
                          <a:ea typeface="Calibri"/>
                          <a:cs typeface="Times New Roman"/>
                        </a:rPr>
                        <a:t>INORGANIC  #1</a:t>
                      </a:r>
                      <a:r>
                        <a:rPr lang="en-US" sz="1400" dirty="0">
                          <a:effectLst/>
                          <a:latin typeface="Calibri"/>
                          <a:ea typeface="Calibri"/>
                          <a:cs typeface="Times New Roman"/>
                        </a:rPr>
                        <a:t>    Metals, Hydrides</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1</a:t>
                      </a:r>
                      <a:r>
                        <a:rPr lang="en-US" sz="1400" dirty="0">
                          <a:effectLst/>
                          <a:latin typeface="Calibri"/>
                          <a:ea typeface="Calibri"/>
                          <a:cs typeface="Times New Roman"/>
                        </a:rPr>
                        <a:t>    Acids, Amino Acids, </a:t>
                      </a:r>
                      <a:r>
                        <a:rPr lang="en-US" sz="1400" dirty="0" smtClean="0">
                          <a:effectLst/>
                          <a:latin typeface="Calibri"/>
                          <a:ea typeface="Calibri"/>
                          <a:cs typeface="Times New Roman"/>
                        </a:rPr>
                        <a:t>Anhydrides,</a:t>
                      </a:r>
                      <a:r>
                        <a:rPr lang="en-US" sz="1400" baseline="0" dirty="0" smtClean="0">
                          <a:effectLst/>
                          <a:latin typeface="Calibri"/>
                          <a:ea typeface="Calibri"/>
                          <a:cs typeface="Times New Roman"/>
                        </a:rPr>
                        <a:t> </a:t>
                      </a:r>
                      <a:r>
                        <a:rPr lang="en-US" sz="1400" dirty="0" err="1" smtClean="0">
                          <a:effectLst/>
                          <a:latin typeface="Calibri"/>
                          <a:ea typeface="Calibri"/>
                          <a:cs typeface="Times New Roman"/>
                        </a:rPr>
                        <a:t>Peracids</a:t>
                      </a:r>
                      <a:r>
                        <a:rPr lang="en-US" sz="1400" dirty="0">
                          <a:effectLst/>
                          <a:latin typeface="Calibri"/>
                          <a:ea typeface="Calibri"/>
                          <a:cs typeface="Times New Roman"/>
                        </a:rPr>
                        <a:t> </a:t>
                      </a:r>
                    </a:p>
                  </a:txBody>
                  <a:tcPr marL="61924" marR="61924" marT="0" marB="0">
                    <a:lnL>
                      <a:noFill/>
                    </a:lnL>
                    <a:lnR>
                      <a:noFill/>
                    </a:lnR>
                    <a:lnT>
                      <a:noFill/>
                    </a:lnT>
                    <a:lnB>
                      <a:noFill/>
                    </a:lnB>
                  </a:tcPr>
                </a:tc>
              </a:tr>
              <a:tr h="522227">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2</a:t>
                      </a:r>
                      <a:r>
                        <a:rPr lang="en-US" sz="1400" dirty="0">
                          <a:effectLst/>
                          <a:latin typeface="Calibri"/>
                          <a:ea typeface="Calibri"/>
                          <a:cs typeface="Times New Roman"/>
                        </a:rPr>
                        <a:t>    Acetates, Halides, Sulfates, Sulfites, </a:t>
                      </a:r>
                    </a:p>
                    <a:p>
                      <a:pPr marL="0" marR="0">
                        <a:lnSpc>
                          <a:spcPct val="115000"/>
                        </a:lnSpc>
                        <a:spcBef>
                          <a:spcPts val="0"/>
                        </a:spcBef>
                        <a:spcAft>
                          <a:spcPts val="0"/>
                        </a:spcAft>
                      </a:pPr>
                      <a:r>
                        <a:rPr lang="en-US" sz="1400" dirty="0">
                          <a:effectLst/>
                          <a:latin typeface="Calibri"/>
                          <a:ea typeface="Calibri"/>
                          <a:cs typeface="Times New Roman"/>
                        </a:rPr>
                        <a:t>Thiosulfates, Phosphates, </a:t>
                      </a:r>
                      <a:r>
                        <a:rPr lang="en-US" sz="1400" dirty="0" smtClean="0">
                          <a:effectLst/>
                          <a:latin typeface="Calibri"/>
                          <a:ea typeface="Calibri"/>
                          <a:cs typeface="Times New Roman"/>
                        </a:rPr>
                        <a:t>Halogens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2</a:t>
                      </a:r>
                      <a:r>
                        <a:rPr lang="en-US" sz="1400" dirty="0">
                          <a:effectLst/>
                          <a:latin typeface="Calibri"/>
                          <a:ea typeface="Calibri"/>
                          <a:cs typeface="Times New Roman"/>
                        </a:rPr>
                        <a:t>    Alcohols, Glycols, Amines, Amides, Imines, Imides, </a:t>
                      </a:r>
                      <a:r>
                        <a:rPr lang="en-US" sz="1400" dirty="0" smtClean="0">
                          <a:effectLst/>
                          <a:latin typeface="Calibri"/>
                          <a:ea typeface="Calibri"/>
                          <a:cs typeface="Times New Roman"/>
                        </a:rPr>
                        <a:t>Sugars</a:t>
                      </a:r>
                      <a:endParaRPr lang="en-US" sz="1400" dirty="0">
                        <a:effectLst/>
                        <a:latin typeface="Calibri"/>
                        <a:ea typeface="Calibri"/>
                        <a:cs typeface="Times New Roman"/>
                      </a:endParaRPr>
                    </a:p>
                  </a:txBody>
                  <a:tcPr marL="61924" marR="61924" marT="0" marB="0">
                    <a:lnL>
                      <a:noFill/>
                    </a:lnL>
                    <a:lnR>
                      <a:noFill/>
                    </a:lnR>
                    <a:lnT>
                      <a:noFill/>
                    </a:lnT>
                    <a:lnB>
                      <a:noFill/>
                    </a:lnB>
                  </a:tcPr>
                </a:tc>
              </a:tr>
              <a:tr h="522227">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3</a:t>
                      </a:r>
                      <a:r>
                        <a:rPr lang="en-US" sz="1400" dirty="0">
                          <a:effectLst/>
                          <a:latin typeface="Calibri"/>
                          <a:ea typeface="Calibri"/>
                          <a:cs typeface="Times New Roman"/>
                        </a:rPr>
                        <a:t>    Amides, Nitrates (except Ammonium Nitrate), Nitrites, </a:t>
                      </a:r>
                      <a:r>
                        <a:rPr lang="en-US" sz="1400" dirty="0" err="1" smtClean="0">
                          <a:effectLst/>
                          <a:latin typeface="Calibri"/>
                          <a:ea typeface="Calibri"/>
                          <a:cs typeface="Times New Roman"/>
                        </a:rPr>
                        <a:t>Azides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3</a:t>
                      </a:r>
                      <a:r>
                        <a:rPr lang="en-US" sz="1400" dirty="0">
                          <a:effectLst/>
                          <a:latin typeface="Calibri"/>
                          <a:ea typeface="Calibri"/>
                          <a:cs typeface="Times New Roman"/>
                        </a:rPr>
                        <a:t>    Hydrocarbons, Esters, Aldehydes, Oils</a:t>
                      </a:r>
                    </a:p>
                  </a:txBody>
                  <a:tcPr marL="61924" marR="61924" marT="0" marB="0">
                    <a:lnL>
                      <a:noFill/>
                    </a:lnL>
                    <a:lnR>
                      <a:noFill/>
                    </a:lnR>
                    <a:lnT>
                      <a:noFill/>
                    </a:lnT>
                    <a:lnB>
                      <a:noFill/>
                    </a:lnB>
                  </a:tcPr>
                </a:tc>
              </a:tr>
              <a:tr h="522227">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4</a:t>
                      </a:r>
                      <a:r>
                        <a:rPr lang="en-US" sz="1400" dirty="0">
                          <a:effectLst/>
                          <a:latin typeface="Calibri"/>
                          <a:ea typeface="Calibri"/>
                          <a:cs typeface="Times New Roman"/>
                        </a:rPr>
                        <a:t>    Hydroxides, Oxides, Silicates, Carbonates, Carbon</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4</a:t>
                      </a:r>
                      <a:r>
                        <a:rPr lang="en-US" sz="1400" dirty="0">
                          <a:effectLst/>
                          <a:latin typeface="Calibri"/>
                          <a:ea typeface="Calibri"/>
                          <a:cs typeface="Times New Roman"/>
                        </a:rPr>
                        <a:t>    Ethers, Ketones, Ketenes, </a:t>
                      </a:r>
                      <a:r>
                        <a:rPr lang="en-US" sz="1400" dirty="0" smtClean="0">
                          <a:effectLst/>
                          <a:latin typeface="Calibri"/>
                          <a:ea typeface="Calibri"/>
                          <a:cs typeface="Times New Roman"/>
                        </a:rPr>
                        <a:t>Halogenated Hydrocarbons</a:t>
                      </a:r>
                      <a:r>
                        <a:rPr lang="en-US" sz="1400" dirty="0">
                          <a:effectLst/>
                          <a:latin typeface="Calibri"/>
                          <a:ea typeface="Calibri"/>
                          <a:cs typeface="Times New Roman"/>
                        </a:rPr>
                        <a:t>, Ethylene </a:t>
                      </a:r>
                      <a:r>
                        <a:rPr lang="en-US" sz="1400" dirty="0" smtClean="0">
                          <a:effectLst/>
                          <a:latin typeface="Calibri"/>
                          <a:ea typeface="Calibri"/>
                          <a:cs typeface="Times New Roman"/>
                        </a:rPr>
                        <a:t>Oxide</a:t>
                      </a:r>
                      <a:r>
                        <a:rPr lang="en-US" sz="14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5</a:t>
                      </a:r>
                      <a:r>
                        <a:rPr lang="en-US" sz="1400" dirty="0">
                          <a:effectLst/>
                          <a:latin typeface="Calibri"/>
                          <a:ea typeface="Calibri"/>
                          <a:cs typeface="Times New Roman"/>
                        </a:rPr>
                        <a:t>    Sulfide, Selenides, Phosphides, Carbides, </a:t>
                      </a:r>
                      <a:r>
                        <a:rPr lang="en-US" sz="1400" dirty="0" smtClean="0">
                          <a:effectLst/>
                          <a:latin typeface="Calibri"/>
                          <a:ea typeface="Calibri"/>
                          <a:cs typeface="Times New Roman"/>
                        </a:rPr>
                        <a:t>Nitrides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5</a:t>
                      </a:r>
                      <a:r>
                        <a:rPr lang="en-US" sz="1400" dirty="0">
                          <a:effectLst/>
                          <a:latin typeface="Calibri"/>
                          <a:ea typeface="Calibri"/>
                          <a:cs typeface="Times New Roman"/>
                        </a:rPr>
                        <a:t>    Epoxy Compounds, Isocyanates</a:t>
                      </a:r>
                    </a:p>
                  </a:txBody>
                  <a:tcPr marL="61924" marR="61924" marT="0" marB="0">
                    <a:lnL>
                      <a:noFill/>
                    </a:lnL>
                    <a:lnR>
                      <a:noFill/>
                    </a:lnR>
                    <a:lnT>
                      <a:noFill/>
                    </a:lnT>
                    <a:lnB>
                      <a:noFill/>
                    </a:lnB>
                  </a:tcPr>
                </a:tc>
              </a:tr>
              <a:tr h="522227">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6</a:t>
                      </a:r>
                      <a:r>
                        <a:rPr lang="en-US" sz="1400" dirty="0">
                          <a:effectLst/>
                          <a:latin typeface="Calibri"/>
                          <a:ea typeface="Calibri"/>
                          <a:cs typeface="Times New Roman"/>
                        </a:rPr>
                        <a:t>    Bromates, Chlorates, Perchlorates, Chlorites, </a:t>
                      </a:r>
                      <a:r>
                        <a:rPr lang="en-US" sz="1400" dirty="0" err="1">
                          <a:effectLst/>
                          <a:latin typeface="Calibri"/>
                          <a:ea typeface="Calibri"/>
                          <a:cs typeface="Times New Roman"/>
                        </a:rPr>
                        <a:t>Hypochlorites</a:t>
                      </a:r>
                      <a:r>
                        <a:rPr lang="en-US" sz="1400" dirty="0">
                          <a:effectLst/>
                          <a:latin typeface="Calibri"/>
                          <a:ea typeface="Calibri"/>
                          <a:cs typeface="Times New Roman"/>
                        </a:rPr>
                        <a:t>, Peroxides, Hydrogen </a:t>
                      </a:r>
                      <a:r>
                        <a:rPr lang="en-US" sz="1400" dirty="0" smtClean="0">
                          <a:effectLst/>
                          <a:latin typeface="Calibri"/>
                          <a:ea typeface="Calibri"/>
                          <a:cs typeface="Times New Roman"/>
                        </a:rPr>
                        <a:t>Peroxide</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6</a:t>
                      </a:r>
                      <a:r>
                        <a:rPr lang="en-US" sz="1400" dirty="0">
                          <a:effectLst/>
                          <a:latin typeface="Calibri"/>
                          <a:ea typeface="Calibri"/>
                          <a:cs typeface="Times New Roman"/>
                        </a:rPr>
                        <a:t>    </a:t>
                      </a:r>
                      <a:r>
                        <a:rPr lang="en-US" sz="1400" dirty="0" err="1">
                          <a:effectLst/>
                          <a:latin typeface="Calibri"/>
                          <a:ea typeface="Calibri"/>
                          <a:cs typeface="Times New Roman"/>
                        </a:rPr>
                        <a:t>Azides</a:t>
                      </a:r>
                      <a:r>
                        <a:rPr lang="en-US" sz="1400" dirty="0">
                          <a:effectLst/>
                          <a:latin typeface="Calibri"/>
                          <a:ea typeface="Calibri"/>
                          <a:cs typeface="Times New Roman"/>
                        </a:rPr>
                        <a:t>, Organic Peroxides, </a:t>
                      </a:r>
                      <a:r>
                        <a:rPr lang="en-US" sz="1400" dirty="0" err="1">
                          <a:effectLst/>
                          <a:latin typeface="Calibri"/>
                          <a:ea typeface="Calibri"/>
                          <a:cs typeface="Times New Roman"/>
                        </a:rPr>
                        <a:t>Hydroperoxides</a:t>
                      </a:r>
                      <a:endParaRPr lang="en-US" sz="1400" dirty="0">
                        <a:effectLst/>
                        <a:latin typeface="Calibri"/>
                        <a:ea typeface="Calibri"/>
                        <a:cs typeface="Times New Roman"/>
                      </a:endParaRPr>
                    </a:p>
                  </a:txBody>
                  <a:tcPr marL="61924" marR="61924" marT="0" marB="0">
                    <a:lnL>
                      <a:noFill/>
                    </a:lnL>
                    <a:lnR>
                      <a:noFill/>
                    </a:lnR>
                    <a:lnT>
                      <a:noFill/>
                    </a:lnT>
                    <a:lnB>
                      <a:noFill/>
                    </a:lnB>
                  </a:tcPr>
                </a:tc>
              </a:tr>
              <a:tr h="348151">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7</a:t>
                      </a:r>
                      <a:r>
                        <a:rPr lang="en-US" sz="1400" dirty="0">
                          <a:effectLst/>
                          <a:latin typeface="Calibri"/>
                          <a:ea typeface="Calibri"/>
                          <a:cs typeface="Times New Roman"/>
                        </a:rPr>
                        <a:t>    Arsenate, Cyanides, Cyanates</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7</a:t>
                      </a:r>
                      <a:r>
                        <a:rPr lang="en-US" sz="1400" dirty="0">
                          <a:effectLst/>
                          <a:latin typeface="Calibri"/>
                          <a:ea typeface="Calibri"/>
                          <a:cs typeface="Times New Roman"/>
                        </a:rPr>
                        <a:t>    Sulfides, </a:t>
                      </a:r>
                      <a:r>
                        <a:rPr lang="en-US" sz="1400" dirty="0" err="1">
                          <a:effectLst/>
                          <a:latin typeface="Calibri"/>
                          <a:ea typeface="Calibri"/>
                          <a:cs typeface="Times New Roman"/>
                        </a:rPr>
                        <a:t>Polysulfides</a:t>
                      </a:r>
                      <a:r>
                        <a:rPr lang="en-US" sz="1400" dirty="0">
                          <a:effectLst/>
                          <a:latin typeface="Calibri"/>
                          <a:ea typeface="Calibri"/>
                          <a:cs typeface="Times New Roman"/>
                        </a:rPr>
                        <a:t>, Sulfoxides, </a:t>
                      </a:r>
                      <a:r>
                        <a:rPr lang="en-US" sz="1400" dirty="0" smtClean="0">
                          <a:effectLst/>
                          <a:latin typeface="Calibri"/>
                          <a:ea typeface="Calibri"/>
                          <a:cs typeface="Times New Roman"/>
                        </a:rPr>
                        <a:t>Nitriles</a:t>
                      </a:r>
                      <a:r>
                        <a:rPr lang="en-US" sz="14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8</a:t>
                      </a:r>
                      <a:r>
                        <a:rPr lang="en-US" sz="1400" dirty="0">
                          <a:effectLst/>
                          <a:latin typeface="Calibri"/>
                          <a:ea typeface="Calibri"/>
                          <a:cs typeface="Times New Roman"/>
                        </a:rPr>
                        <a:t>    Borates, Chromates, </a:t>
                      </a:r>
                      <a:r>
                        <a:rPr lang="en-US" sz="1400" dirty="0" err="1">
                          <a:effectLst/>
                          <a:latin typeface="Calibri"/>
                          <a:ea typeface="Calibri"/>
                          <a:cs typeface="Times New Roman"/>
                        </a:rPr>
                        <a:t>Manganates</a:t>
                      </a:r>
                      <a:r>
                        <a:rPr lang="en-US" sz="1400" dirty="0">
                          <a:effectLst/>
                          <a:latin typeface="Calibri"/>
                          <a:ea typeface="Calibri"/>
                          <a:cs typeface="Times New Roman"/>
                        </a:rPr>
                        <a:t>, </a:t>
                      </a:r>
                      <a:r>
                        <a:rPr lang="en-US" sz="1400" dirty="0" smtClean="0">
                          <a:effectLst/>
                          <a:latin typeface="Calibri"/>
                          <a:ea typeface="Calibri"/>
                          <a:cs typeface="Times New Roman"/>
                        </a:rPr>
                        <a:t>Permanganates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8</a:t>
                      </a:r>
                      <a:r>
                        <a:rPr lang="en-US" sz="1400" dirty="0">
                          <a:effectLst/>
                          <a:latin typeface="Calibri"/>
                          <a:ea typeface="Calibri"/>
                          <a:cs typeface="Times New Roman"/>
                        </a:rPr>
                        <a:t>    Phenols, Cresols</a:t>
                      </a:r>
                    </a:p>
                  </a:txBody>
                  <a:tcPr marL="61924" marR="61924" marT="0" marB="0">
                    <a:lnL>
                      <a:noFill/>
                    </a:lnL>
                    <a:lnR>
                      <a:noFill/>
                    </a:lnR>
                    <a:lnT>
                      <a:noFill/>
                    </a:lnT>
                    <a:lnB>
                      <a:noFill/>
                    </a:lnB>
                  </a:tcPr>
                </a:tc>
              </a:tr>
              <a:tr h="348151">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9</a:t>
                      </a:r>
                      <a:r>
                        <a:rPr lang="en-US" sz="1400" dirty="0">
                          <a:effectLst/>
                          <a:latin typeface="Calibri"/>
                          <a:ea typeface="Calibri"/>
                          <a:cs typeface="Times New Roman"/>
                        </a:rPr>
                        <a:t>     Acids (except Nitric)</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 9</a:t>
                      </a:r>
                      <a:r>
                        <a:rPr lang="en-US" sz="1400" dirty="0">
                          <a:effectLst/>
                          <a:latin typeface="Calibri"/>
                          <a:ea typeface="Calibri"/>
                          <a:cs typeface="Times New Roman"/>
                        </a:rPr>
                        <a:t>    Dyes, Stains, </a:t>
                      </a:r>
                      <a:r>
                        <a:rPr lang="en-US" sz="1400" dirty="0" smtClean="0">
                          <a:effectLst/>
                          <a:latin typeface="Calibri"/>
                          <a:ea typeface="Calibri"/>
                          <a:cs typeface="Times New Roman"/>
                        </a:rPr>
                        <a:t>Indicators</a:t>
                      </a:r>
                      <a:r>
                        <a:rPr lang="en-US" sz="14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15000"/>
                        </a:lnSpc>
                        <a:spcBef>
                          <a:spcPts val="0"/>
                        </a:spcBef>
                        <a:spcAft>
                          <a:spcPts val="0"/>
                        </a:spcAft>
                      </a:pPr>
                      <a:r>
                        <a:rPr lang="en-US" sz="1400" b="1" dirty="0">
                          <a:effectLst/>
                          <a:latin typeface="Calibri"/>
                          <a:ea typeface="Calibri"/>
                          <a:cs typeface="Times New Roman"/>
                        </a:rPr>
                        <a:t>INORGANIC  # 10</a:t>
                      </a:r>
                      <a:r>
                        <a:rPr lang="en-US" sz="1400" dirty="0">
                          <a:effectLst/>
                          <a:latin typeface="Calibri"/>
                          <a:ea typeface="Calibri"/>
                          <a:cs typeface="Times New Roman"/>
                        </a:rPr>
                        <a:t>    Sulfur, Phosphorus, Arsenic, Phosphorus </a:t>
                      </a:r>
                      <a:r>
                        <a:rPr lang="en-US" sz="1400" dirty="0" smtClean="0">
                          <a:effectLst/>
                          <a:latin typeface="Calibri"/>
                          <a:ea typeface="Calibri"/>
                          <a:cs typeface="Times New Roman"/>
                        </a:rPr>
                        <a:t>Pentoxide</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b="1" dirty="0">
                          <a:effectLst/>
                          <a:latin typeface="Calibri"/>
                          <a:ea typeface="Calibri"/>
                          <a:cs typeface="Times New Roman"/>
                        </a:rPr>
                        <a:t>ORGANIC  MISC.</a:t>
                      </a:r>
                      <a:endParaRPr lang="en-US" sz="1400" dirty="0">
                        <a:effectLst/>
                        <a:latin typeface="Calibri"/>
                        <a:ea typeface="Calibri"/>
                        <a:cs typeface="Times New Roman"/>
                      </a:endParaRPr>
                    </a:p>
                  </a:txBody>
                  <a:tcPr marL="61924" marR="61924" marT="0" marB="0">
                    <a:lnL>
                      <a:noFill/>
                    </a:lnL>
                    <a:lnR>
                      <a:noFill/>
                    </a:lnR>
                    <a:lnT>
                      <a:noFill/>
                    </a:lnT>
                    <a:lnB>
                      <a:noFill/>
                    </a:lnB>
                  </a:tcPr>
                </a:tc>
              </a:tr>
              <a:tr h="174076">
                <a:tc>
                  <a:txBody>
                    <a:bodyPr/>
                    <a:lstStyle/>
                    <a:p>
                      <a:pPr marL="0" marR="0">
                        <a:lnSpc>
                          <a:spcPct val="115000"/>
                        </a:lnSpc>
                        <a:spcBef>
                          <a:spcPts val="0"/>
                        </a:spcBef>
                        <a:spcAft>
                          <a:spcPts val="0"/>
                        </a:spcAft>
                      </a:pPr>
                      <a:r>
                        <a:rPr lang="en-US" sz="1400" b="1" dirty="0">
                          <a:effectLst/>
                          <a:latin typeface="Calibri"/>
                          <a:ea typeface="Calibri"/>
                          <a:cs typeface="Times New Roman"/>
                        </a:rPr>
                        <a:t>INORGANIC  MISC.</a:t>
                      </a:r>
                      <a:endParaRPr lang="en-US" sz="1400" dirty="0">
                        <a:effectLst/>
                        <a:latin typeface="Calibri"/>
                        <a:ea typeface="Calibri"/>
                        <a:cs typeface="Times New Roman"/>
                      </a:endParaRP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1924" marR="61924" marT="0" marB="0">
                    <a:lnL>
                      <a:noFill/>
                    </a:lnL>
                    <a:lnR>
                      <a:noFill/>
                    </a:lnR>
                    <a:lnT>
                      <a:noFill/>
                    </a:lnT>
                    <a:lnB>
                      <a:noFill/>
                    </a:lnB>
                  </a:tcPr>
                </a:tc>
              </a:tr>
            </a:tbl>
          </a:graphicData>
        </a:graphic>
      </p:graphicFrame>
      <p:sp>
        <p:nvSpPr>
          <p:cNvPr id="8" name="Rectangle 33"/>
          <p:cNvSpPr>
            <a:spLocks noChangeArrowheads="1"/>
          </p:cNvSpPr>
          <p:nvPr/>
        </p:nvSpPr>
        <p:spPr bwMode="auto">
          <a:xfrm>
            <a:off x="598082"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FLINN COMPATIBLE CHEMICAL FAMILY CODES</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61</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5643" y="152400"/>
            <a:ext cx="8567859" cy="707886"/>
          </a:xfrm>
          <a:prstGeom prst="rect">
            <a:avLst/>
          </a:prstGeom>
        </p:spPr>
        <p:txBody>
          <a:bodyPr wrap="none">
            <a:spAutoFit/>
          </a:bodyPr>
          <a:lstStyle/>
          <a:p>
            <a:pPr algn="ctr"/>
            <a:r>
              <a:rPr lang="en-US" altLang="en-US" sz="4000" dirty="0" smtClean="0">
                <a:solidFill>
                  <a:schemeClr val="bg1"/>
                </a:solidFill>
              </a:rPr>
              <a:t>Storage  Precautions– Peroxide Forming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159530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
        <p:nvSpPr>
          <p:cNvPr id="6" name="Rectangle 5"/>
          <p:cNvSpPr/>
          <p:nvPr/>
        </p:nvSpPr>
        <p:spPr>
          <a:xfrm>
            <a:off x="609600" y="1371599"/>
            <a:ext cx="7924800" cy="5078313"/>
          </a:xfrm>
          <a:prstGeom prst="rect">
            <a:avLst/>
          </a:prstGeom>
        </p:spPr>
        <p:txBody>
          <a:bodyPr wrap="square">
            <a:spAutoFit/>
          </a:bodyPr>
          <a:lstStyle/>
          <a:p>
            <a:pPr marL="285750" indent="-285750">
              <a:buFont typeface="Arial" panose="020B0604020202020204" pitchFamily="34" charset="0"/>
              <a:buChar char="•"/>
            </a:pPr>
            <a:r>
              <a:rPr lang="en-US" dirty="0" smtClean="0"/>
              <a:t>Identify </a:t>
            </a:r>
            <a:r>
              <a:rPr lang="en-US" dirty="0"/>
              <a:t>all peroxide forming </a:t>
            </a:r>
            <a:r>
              <a:rPr lang="en-US" dirty="0" smtClean="0"/>
              <a:t>chemicals in the </a:t>
            </a:r>
            <a:r>
              <a:rPr lang="en-US" dirty="0"/>
              <a:t>inventory.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Write the opening date and discard date on the containers of chemicals that may degrade to become potentially explosive.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Store in airtight containers in a dark, cool, and dry place.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Discard </a:t>
            </a:r>
            <a:r>
              <a:rPr lang="en-US" dirty="0"/>
              <a:t>or test peroxide forming chemicals before the expiration date printed on the container label.</a:t>
            </a:r>
          </a:p>
          <a:p>
            <a:endParaRPr lang="en-US" dirty="0"/>
          </a:p>
          <a:p>
            <a:pPr marL="285750" indent="-285750">
              <a:buFont typeface="Arial" panose="020B0604020202020204" pitchFamily="34" charset="0"/>
              <a:buChar char="•"/>
            </a:pPr>
            <a:r>
              <a:rPr lang="en-US" dirty="0"/>
              <a:t>If precipitate appears in an organic chemical that may form an explosive peroxide (e.g., crystals around the neck or cap of bottle), or if an oily layer appears, do not move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Inspect peroxide forming chemicals often for evidence of </a:t>
            </a:r>
            <a:r>
              <a:rPr lang="en-US" dirty="0" smtClean="0"/>
              <a:t>contamination or degradation. </a:t>
            </a:r>
            <a:r>
              <a:rPr lang="en-US" dirty="0"/>
              <a:t>If you suspect a material may have become explosive, post warning signs so others do not handle </a:t>
            </a:r>
            <a:r>
              <a:rPr lang="en-US" dirty="0" smtClean="0"/>
              <a:t>or disturb </a:t>
            </a:r>
            <a:r>
              <a:rPr lang="en-US" dirty="0"/>
              <a:t>the material.</a:t>
            </a:r>
          </a:p>
          <a:p>
            <a:endParaRPr lang="en-US" dirty="0"/>
          </a:p>
        </p:txBody>
      </p:sp>
    </p:spTree>
    <p:extLst>
      <p:ext uri="{BB962C8B-B14F-4D97-AF65-F5344CB8AC3E}">
        <p14:creationId xmlns:p14="http://schemas.microsoft.com/office/powerpoint/2010/main" val="5122283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62</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2" y="152400"/>
            <a:ext cx="7940443" cy="707886"/>
          </a:xfrm>
          <a:prstGeom prst="rect">
            <a:avLst/>
          </a:prstGeom>
        </p:spPr>
        <p:txBody>
          <a:bodyPr wrap="none">
            <a:spAutoFit/>
          </a:bodyPr>
          <a:lstStyle/>
          <a:p>
            <a:pPr algn="ctr"/>
            <a:r>
              <a:rPr lang="en-US" altLang="en-US" sz="4000" dirty="0" smtClean="0">
                <a:solidFill>
                  <a:schemeClr val="bg1"/>
                </a:solidFill>
              </a:rPr>
              <a:t>Gas Cylinder Handling, Storage &amp; Use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473293"/>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914400" fontAlgn="auto">
              <a:spcBef>
                <a:spcPts val="0"/>
              </a:spcBef>
              <a:spcAft>
                <a:spcPts val="0"/>
              </a:spcAft>
              <a:defRPr/>
            </a:pPr>
            <a:endParaRPr lang="en-US" sz="2800" dirty="0"/>
          </a:p>
          <a:p>
            <a:pPr marL="914400" fontAlgn="auto">
              <a:spcBef>
                <a:spcPts val="0"/>
              </a:spcBef>
              <a:spcAft>
                <a:spcPts val="0"/>
              </a:spcAft>
              <a:defRPr/>
            </a:pPr>
            <a:r>
              <a:rPr lang="en-US" sz="2800" dirty="0" smtClean="0"/>
              <a:t>A </a:t>
            </a:r>
            <a:r>
              <a:rPr lang="en-US" sz="2800" dirty="0"/>
              <a:t>variety of materials are packaged in compressed gas </a:t>
            </a:r>
            <a:r>
              <a:rPr lang="en-US" sz="2800" dirty="0" smtClean="0"/>
              <a:t>cylinders:</a:t>
            </a:r>
          </a:p>
          <a:p>
            <a:pPr marL="914400" fontAlgn="auto">
              <a:spcBef>
                <a:spcPts val="0"/>
              </a:spcBef>
              <a:spcAft>
                <a:spcPts val="0"/>
              </a:spcAft>
              <a:defRPr/>
            </a:pPr>
            <a:endParaRPr lang="en-US" sz="2800" dirty="0" smtClean="0"/>
          </a:p>
          <a:p>
            <a:pPr marL="2286000" lvl="2" indent="-457200" fontAlgn="auto">
              <a:spcBef>
                <a:spcPts val="0"/>
              </a:spcBef>
              <a:spcAft>
                <a:spcPts val="0"/>
              </a:spcAft>
              <a:buFont typeface="Arial" panose="020B0604020202020204" pitchFamily="34" charset="0"/>
              <a:buChar char="•"/>
              <a:defRPr/>
            </a:pPr>
            <a:r>
              <a:rPr lang="en-US" sz="2800" dirty="0" smtClean="0"/>
              <a:t>atmospheric gases (N</a:t>
            </a:r>
            <a:r>
              <a:rPr lang="en-US" sz="2800" baseline="-25000" dirty="0" smtClean="0"/>
              <a:t>2</a:t>
            </a:r>
            <a:r>
              <a:rPr lang="en-US" sz="2800" dirty="0" smtClean="0"/>
              <a:t>, O</a:t>
            </a:r>
            <a:r>
              <a:rPr lang="en-US" sz="2800" baseline="-25000" dirty="0" smtClean="0"/>
              <a:t>2</a:t>
            </a:r>
            <a:r>
              <a:rPr lang="en-US" sz="2800" dirty="0" smtClean="0"/>
              <a:t>, CO</a:t>
            </a:r>
            <a:r>
              <a:rPr lang="en-US" sz="2800" baseline="-25000" dirty="0" smtClean="0"/>
              <a:t>2</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a:t>n</a:t>
            </a:r>
            <a:r>
              <a:rPr lang="en-US" sz="2800" dirty="0" smtClean="0"/>
              <a:t>oble gases (He, Ne, </a:t>
            </a:r>
            <a:r>
              <a:rPr lang="en-US" sz="2800" dirty="0" err="1" smtClean="0"/>
              <a:t>Ar</a:t>
            </a:r>
            <a:r>
              <a:rPr lang="en-US" sz="2800" dirty="0" smtClean="0"/>
              <a:t>, </a:t>
            </a:r>
            <a:r>
              <a:rPr lang="en-US" sz="2800" dirty="0" err="1" smtClean="0"/>
              <a:t>Xe</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smtClean="0"/>
              <a:t>fuel gases (CH</a:t>
            </a:r>
            <a:r>
              <a:rPr lang="en-US" sz="2800" baseline="-25000" dirty="0" smtClean="0"/>
              <a:t>4</a:t>
            </a:r>
            <a:r>
              <a:rPr lang="en-US" sz="2800" dirty="0" smtClean="0"/>
              <a:t>, C</a:t>
            </a:r>
            <a:r>
              <a:rPr lang="en-US" sz="2800" baseline="-25000" dirty="0" smtClean="0"/>
              <a:t>2</a:t>
            </a:r>
            <a:r>
              <a:rPr lang="en-US" sz="2800" dirty="0" smtClean="0"/>
              <a:t>H</a:t>
            </a:r>
            <a:r>
              <a:rPr lang="en-US" sz="2800" baseline="-25000" dirty="0" smtClean="0"/>
              <a:t>6</a:t>
            </a:r>
            <a:r>
              <a:rPr lang="en-US" sz="2800" dirty="0" smtClean="0"/>
              <a:t>, C</a:t>
            </a:r>
            <a:r>
              <a:rPr lang="en-US" sz="2800" baseline="-25000" dirty="0" smtClean="0"/>
              <a:t>3</a:t>
            </a:r>
            <a:r>
              <a:rPr lang="en-US" sz="2800" dirty="0" smtClean="0"/>
              <a:t>H</a:t>
            </a:r>
            <a:r>
              <a:rPr lang="en-US" sz="2800" baseline="-25000" dirty="0" smtClean="0"/>
              <a:t>8</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smtClean="0"/>
              <a:t>refrigerant gases (CFCs)</a:t>
            </a:r>
          </a:p>
          <a:p>
            <a:pPr marL="2286000" lvl="2" indent="-457200" fontAlgn="auto">
              <a:spcBef>
                <a:spcPts val="0"/>
              </a:spcBef>
              <a:spcAft>
                <a:spcPts val="0"/>
              </a:spcAft>
              <a:buFont typeface="Arial" panose="020B0604020202020204" pitchFamily="34" charset="0"/>
              <a:buChar char="•"/>
              <a:defRPr/>
            </a:pPr>
            <a:r>
              <a:rPr lang="en-US" sz="2800" dirty="0"/>
              <a:t>c</a:t>
            </a:r>
            <a:r>
              <a:rPr lang="en-US" sz="2800" dirty="0" smtClean="0"/>
              <a:t>orrosive gases (F</a:t>
            </a:r>
            <a:r>
              <a:rPr lang="en-US" sz="2800" baseline="-25000" dirty="0" smtClean="0"/>
              <a:t>2</a:t>
            </a:r>
            <a:r>
              <a:rPr lang="en-US" sz="2800" dirty="0" smtClean="0"/>
              <a:t>, Cl</a:t>
            </a:r>
            <a:r>
              <a:rPr lang="en-US" sz="2800" baseline="-25000" dirty="0" smtClean="0"/>
              <a:t>2</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smtClean="0"/>
              <a:t>poison gases (CO, H</a:t>
            </a:r>
            <a:r>
              <a:rPr lang="en-US" sz="2800" baseline="-25000" dirty="0" smtClean="0"/>
              <a:t>2</a:t>
            </a:r>
            <a:r>
              <a:rPr lang="en-US" sz="2800" dirty="0" smtClean="0"/>
              <a:t>S)</a:t>
            </a:r>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141979483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63</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44" y="152400"/>
            <a:ext cx="7940443" cy="1323439"/>
          </a:xfrm>
          <a:prstGeom prst="rect">
            <a:avLst/>
          </a:prstGeom>
        </p:spPr>
        <p:txBody>
          <a:bodyPr wrap="none">
            <a:spAutoFit/>
          </a:bodyPr>
          <a:lstStyle/>
          <a:p>
            <a:pPr algn="ctr"/>
            <a:r>
              <a:rPr lang="en-US" altLang="en-US" sz="4000" dirty="0">
                <a:solidFill>
                  <a:schemeClr val="bg1"/>
                </a:solidFill>
              </a:rPr>
              <a:t>Gas Cylinder Handling, Storage &amp; Use</a:t>
            </a:r>
          </a:p>
          <a:p>
            <a:pPr algn="ct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6499215"/>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914400" indent="-457200" fontAlgn="auto">
              <a:lnSpc>
                <a:spcPts val="2600"/>
              </a:lnSpc>
              <a:spcBef>
                <a:spcPts val="0"/>
              </a:spcBef>
              <a:spcAft>
                <a:spcPts val="0"/>
              </a:spcAft>
              <a:defRPr/>
            </a:pPr>
            <a:r>
              <a:rPr lang="en-US" sz="2400" dirty="0" smtClean="0"/>
              <a:t>The </a:t>
            </a:r>
            <a:r>
              <a:rPr lang="en-US" sz="2400" dirty="0"/>
              <a:t>hazards associated with these </a:t>
            </a:r>
            <a:r>
              <a:rPr lang="en-US" sz="2400" dirty="0" smtClean="0"/>
              <a:t> compressed gases include:</a:t>
            </a:r>
          </a:p>
          <a:p>
            <a:pPr marL="1828800" lvl="2" indent="-457200" fontAlgn="auto">
              <a:lnSpc>
                <a:spcPts val="2600"/>
              </a:lnSpc>
              <a:spcBef>
                <a:spcPts val="0"/>
              </a:spcBef>
              <a:spcAft>
                <a:spcPts val="0"/>
              </a:spcAft>
              <a:buFont typeface="Arial" panose="020B0604020202020204" pitchFamily="34" charset="0"/>
              <a:buChar char="•"/>
              <a:defRPr/>
            </a:pPr>
            <a:r>
              <a:rPr lang="en-US" sz="2400" dirty="0" smtClean="0"/>
              <a:t>oxygen displacement</a:t>
            </a:r>
          </a:p>
          <a:p>
            <a:pPr marL="1828800" lvl="2" indent="-457200" fontAlgn="auto">
              <a:lnSpc>
                <a:spcPts val="2600"/>
              </a:lnSpc>
              <a:spcBef>
                <a:spcPts val="0"/>
              </a:spcBef>
              <a:spcAft>
                <a:spcPts val="0"/>
              </a:spcAft>
              <a:buFont typeface="Arial" panose="020B0604020202020204" pitchFamily="34" charset="0"/>
              <a:buChar char="•"/>
              <a:defRPr/>
            </a:pPr>
            <a:r>
              <a:rPr lang="en-US" sz="2400" dirty="0"/>
              <a:t>f</a:t>
            </a:r>
            <a:r>
              <a:rPr lang="en-US" sz="2400" dirty="0" smtClean="0"/>
              <a:t>ire &amp; explosion</a:t>
            </a:r>
          </a:p>
          <a:p>
            <a:pPr marL="1828800" lvl="2" indent="-457200" fontAlgn="auto">
              <a:lnSpc>
                <a:spcPts val="2600"/>
              </a:lnSpc>
              <a:spcBef>
                <a:spcPts val="0"/>
              </a:spcBef>
              <a:spcAft>
                <a:spcPts val="0"/>
              </a:spcAft>
              <a:buFont typeface="Arial" panose="020B0604020202020204" pitchFamily="34" charset="0"/>
              <a:buChar char="•"/>
              <a:defRPr/>
            </a:pPr>
            <a:r>
              <a:rPr lang="en-US" sz="2400" dirty="0" smtClean="0"/>
              <a:t>toxic effects</a:t>
            </a:r>
          </a:p>
          <a:p>
            <a:pPr marL="1828800" lvl="2" indent="-457200" fontAlgn="auto">
              <a:lnSpc>
                <a:spcPts val="2600"/>
              </a:lnSpc>
              <a:spcBef>
                <a:spcPts val="0"/>
              </a:spcBef>
              <a:spcAft>
                <a:spcPts val="0"/>
              </a:spcAft>
              <a:buFont typeface="Arial" panose="020B0604020202020204" pitchFamily="34" charset="0"/>
              <a:buChar char="•"/>
              <a:defRPr/>
            </a:pPr>
            <a:r>
              <a:rPr lang="en-US" sz="2400" dirty="0" smtClean="0"/>
              <a:t>the </a:t>
            </a:r>
            <a:r>
              <a:rPr lang="en-US" sz="2400" dirty="0"/>
              <a:t>physical hazards of a ruptured </a:t>
            </a:r>
            <a:r>
              <a:rPr lang="en-US" sz="2400" dirty="0" smtClean="0"/>
              <a:t>cylinder</a:t>
            </a:r>
          </a:p>
          <a:p>
            <a:pPr marL="914400" indent="-457200" fontAlgn="auto">
              <a:lnSpc>
                <a:spcPts val="2600"/>
              </a:lnSpc>
              <a:spcBef>
                <a:spcPts val="0"/>
              </a:spcBef>
              <a:spcAft>
                <a:spcPts val="0"/>
              </a:spcAft>
              <a:defRPr/>
            </a:pPr>
            <a:endParaRPr lang="en-US" sz="2400" dirty="0"/>
          </a:p>
          <a:p>
            <a:pPr marL="914400" fontAlgn="auto">
              <a:lnSpc>
                <a:spcPts val="2600"/>
              </a:lnSpc>
              <a:spcBef>
                <a:spcPts val="0"/>
              </a:spcBef>
              <a:spcAft>
                <a:spcPts val="0"/>
              </a:spcAft>
              <a:defRPr/>
            </a:pPr>
            <a:r>
              <a:rPr lang="en-US" sz="2400" b="1" i="1" dirty="0"/>
              <a:t>An example of an extreme hazard may occur would be if the cylinder valve gets sheared off in an accidental fall, the cylinder literally would become a rocket that can smash through a cinder block wall.</a:t>
            </a:r>
          </a:p>
          <a:p>
            <a:pPr marL="914400" indent="-457200" fontAlgn="auto">
              <a:lnSpc>
                <a:spcPts val="2600"/>
              </a:lnSpc>
              <a:spcBef>
                <a:spcPts val="0"/>
              </a:spcBef>
              <a:spcAft>
                <a:spcPts val="0"/>
              </a:spcAft>
              <a:defRPr/>
            </a:pPr>
            <a:endParaRPr lang="en-US" sz="2400" dirty="0" smtClean="0"/>
          </a:p>
          <a:p>
            <a:pPr marL="914400" indent="-457200" fontAlgn="auto">
              <a:lnSpc>
                <a:spcPts val="2600"/>
              </a:lnSpc>
              <a:spcBef>
                <a:spcPts val="0"/>
              </a:spcBef>
              <a:spcAft>
                <a:spcPts val="0"/>
              </a:spcAft>
              <a:defRPr/>
            </a:pPr>
            <a:endParaRPr lang="en-US" sz="2400" dirty="0"/>
          </a:p>
          <a:p>
            <a:pPr marL="914400" indent="-457200" fontAlgn="auto">
              <a:lnSpc>
                <a:spcPts val="2600"/>
              </a:lnSpc>
              <a:spcBef>
                <a:spcPts val="0"/>
              </a:spcBef>
              <a:spcAft>
                <a:spcPts val="0"/>
              </a:spcAft>
              <a:defRPr/>
            </a:pPr>
            <a:r>
              <a:rPr lang="en-US" sz="2400" dirty="0" smtClean="0"/>
              <a:t>The </a:t>
            </a:r>
            <a:r>
              <a:rPr lang="en-US" sz="2400" dirty="0"/>
              <a:t>Occupational Safety and Health Administration (OSHA) references general </a:t>
            </a:r>
            <a:r>
              <a:rPr lang="en-US" sz="2400" dirty="0" smtClean="0"/>
              <a:t>handling requirements </a:t>
            </a:r>
            <a:r>
              <a:rPr lang="en-US" sz="2400" dirty="0"/>
              <a:t>for compressed gases in 29 CFR 1910.101.</a:t>
            </a:r>
          </a:p>
          <a:p>
            <a:pPr marL="457200" fontAlgn="auto">
              <a:lnSpc>
                <a:spcPts val="2600"/>
              </a:lnSpc>
              <a:spcBef>
                <a:spcPts val="0"/>
              </a:spcBef>
              <a:spcAft>
                <a:spcPts val="0"/>
              </a:spcAft>
              <a:defRPr/>
            </a:pPr>
            <a:endParaRPr lang="en-US" sz="24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47865485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64</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1" y="152400"/>
            <a:ext cx="7940443" cy="1323439"/>
          </a:xfrm>
          <a:prstGeom prst="rect">
            <a:avLst/>
          </a:prstGeom>
        </p:spPr>
        <p:txBody>
          <a:bodyPr wrap="none">
            <a:spAutoFit/>
          </a:bodyPr>
          <a:lstStyle/>
          <a:p>
            <a:pPr algn="ctr"/>
            <a:r>
              <a:rPr lang="en-US" altLang="en-US" sz="4000" dirty="0">
                <a:solidFill>
                  <a:schemeClr val="bg1"/>
                </a:solidFill>
              </a:rPr>
              <a:t>Gas Cylinder Handling, Storage &amp; Use</a:t>
            </a:r>
          </a:p>
          <a:p>
            <a:pPr algn="ct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652830"/>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Per </a:t>
            </a:r>
            <a:r>
              <a:rPr lang="en-US" sz="2400" dirty="0"/>
              <a:t>29 CFR 1910.101(a) </a:t>
            </a:r>
            <a:r>
              <a:rPr lang="en-US" sz="2400" dirty="0" smtClean="0"/>
              <a:t> gas </a:t>
            </a:r>
            <a:r>
              <a:rPr lang="en-US" sz="2400" dirty="0"/>
              <a:t>cylinders </a:t>
            </a:r>
            <a:r>
              <a:rPr lang="en-US" sz="2400" dirty="0" smtClean="0"/>
              <a:t>must be inspected to </a:t>
            </a:r>
            <a:r>
              <a:rPr lang="en-US" sz="2400" dirty="0"/>
              <a:t>ensure that they are in a "safe condition".</a:t>
            </a:r>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a:t>Visual and other inspections must be conducted as described in the Department of Transportation (DOT) hazardous materials regulations (49 CFR 171 - 179</a:t>
            </a:r>
            <a:r>
              <a:rPr lang="en-US" sz="2400" dirty="0" smtClean="0"/>
              <a:t>).</a:t>
            </a:r>
          </a:p>
          <a:p>
            <a:pPr marL="1714500" indent="-342900" fontAlgn="auto">
              <a:lnSpc>
                <a:spcPts val="2500"/>
              </a:lnSpc>
              <a:spcBef>
                <a:spcPts val="0"/>
              </a:spcBef>
              <a:spcAft>
                <a:spcPts val="0"/>
              </a:spcAft>
              <a:buFont typeface="Arial" panose="020B0604020202020204" pitchFamily="34" charset="0"/>
              <a:buChar char="•"/>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Manufacturers </a:t>
            </a:r>
            <a:r>
              <a:rPr lang="en-US" sz="2400" dirty="0"/>
              <a:t>recommend at least an annual visual </a:t>
            </a:r>
            <a:r>
              <a:rPr lang="en-US" sz="2400" dirty="0" smtClean="0"/>
              <a:t>inspection, </a:t>
            </a:r>
            <a:r>
              <a:rPr lang="en-US" sz="2400" dirty="0"/>
              <a:t>or depending on the use, a visual inspection at even shorter time intervals.</a:t>
            </a:r>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When  </a:t>
            </a:r>
            <a:r>
              <a:rPr lang="en-US" sz="2400" dirty="0"/>
              <a:t>DOT regulations are not applicable, visual and other inspections must be conducted as prescribed in the Compressed Gas Association's C-6 standards for visual </a:t>
            </a:r>
            <a:r>
              <a:rPr lang="en-US" sz="2400" dirty="0" smtClean="0"/>
              <a:t>inspection of compressed gas cylinders.</a:t>
            </a:r>
          </a:p>
          <a:p>
            <a:pPr marL="1371600" fontAlgn="auto">
              <a:lnSpc>
                <a:spcPts val="2500"/>
              </a:lnSpc>
              <a:spcBef>
                <a:spcPts val="0"/>
              </a:spcBef>
              <a:spcAft>
                <a:spcPts val="0"/>
              </a:spcAft>
              <a:defRPr/>
            </a:pPr>
            <a:r>
              <a:rPr lang="en-US" sz="2400" dirty="0" smtClean="0"/>
              <a:t> </a:t>
            </a:r>
            <a:endParaRPr lang="en-US" sz="2400" dirty="0"/>
          </a:p>
        </p:txBody>
      </p:sp>
    </p:spTree>
    <p:extLst>
      <p:ext uri="{BB962C8B-B14F-4D97-AF65-F5344CB8AC3E}">
        <p14:creationId xmlns:p14="http://schemas.microsoft.com/office/powerpoint/2010/main" val="5453311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65</a:t>
            </a:fld>
            <a:endParaRPr lang="en-US" dirty="0"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1" y="152400"/>
            <a:ext cx="7940443" cy="707886"/>
          </a:xfrm>
          <a:prstGeom prst="rect">
            <a:avLst/>
          </a:prstGeom>
        </p:spPr>
        <p:txBody>
          <a:bodyPr wrap="none">
            <a:spAutoFit/>
          </a:bodyPr>
          <a:lstStyle/>
          <a:p>
            <a:pPr algn="ctr"/>
            <a:r>
              <a:rPr lang="en-US" altLang="en-US" sz="4000" dirty="0">
                <a:solidFill>
                  <a:schemeClr val="bg1"/>
                </a:solidFill>
              </a:rPr>
              <a:t>Gas Cylinder Handling, Storage &amp; </a:t>
            </a:r>
            <a:r>
              <a:rPr lang="en-US" altLang="en-US" sz="4000" dirty="0" smtClean="0">
                <a:solidFill>
                  <a:schemeClr val="bg1"/>
                </a:solidFill>
              </a:rPr>
              <a:t>Use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13994" y="1066800"/>
            <a:ext cx="8305800" cy="5509200"/>
          </a:xfrm>
          <a:prstGeom prst="rect">
            <a:avLst/>
          </a:prstGeom>
        </p:spPr>
        <p:txBody>
          <a:bodyPr wrap="square" lIns="0" rIns="0">
            <a:spAutoFit/>
          </a:bodyPr>
          <a:lstStyle/>
          <a:p>
            <a:pPr marL="914400" indent="-347472" fontAlgn="auto">
              <a:spcBef>
                <a:spcPts val="1200"/>
              </a:spcBef>
              <a:spcAft>
                <a:spcPts val="0"/>
              </a:spcAft>
              <a:buFont typeface="Arial" panose="020B0604020202020204" pitchFamily="34" charset="0"/>
              <a:buChar char="•"/>
              <a:defRPr/>
            </a:pPr>
            <a:r>
              <a:rPr lang="en-US" sz="2400" dirty="0" smtClean="0"/>
              <a:t>Per </a:t>
            </a:r>
            <a:r>
              <a:rPr lang="en-US" sz="2400" dirty="0"/>
              <a:t>29 CFR 1910.101(b), </a:t>
            </a:r>
            <a:r>
              <a:rPr lang="en-US" sz="2400" dirty="0" smtClean="0"/>
              <a:t>the </a:t>
            </a:r>
            <a:r>
              <a:rPr lang="en-US" sz="2400" dirty="0"/>
              <a:t>handling, storage and utilization </a:t>
            </a:r>
            <a:r>
              <a:rPr lang="en-US" sz="2400" dirty="0" smtClean="0"/>
              <a:t>of </a:t>
            </a:r>
            <a:r>
              <a:rPr lang="en-US" sz="2400" dirty="0"/>
              <a:t>compressed gas cylinders must be in accordance with CGA Pamphlet P-1 Safe Handling of Compressed Gas Cylinders.</a:t>
            </a:r>
          </a:p>
          <a:p>
            <a:pPr marL="914400" indent="-347472" fontAlgn="auto">
              <a:spcBef>
                <a:spcPts val="1200"/>
              </a:spcBef>
              <a:spcAft>
                <a:spcPts val="0"/>
              </a:spcAft>
              <a:buFont typeface="Arial" panose="020B0604020202020204" pitchFamily="34" charset="0"/>
              <a:buChar char="•"/>
              <a:defRPr/>
            </a:pPr>
            <a:r>
              <a:rPr lang="en-US" sz="2400" dirty="0" smtClean="0"/>
              <a:t>When </a:t>
            </a:r>
            <a:r>
              <a:rPr lang="en-US" sz="2400" dirty="0"/>
              <a:t>being stored, gas cylinders should be properly secured at all times to prevent tipping, falling or rolling. </a:t>
            </a:r>
          </a:p>
          <a:p>
            <a:pPr marL="914400" indent="-347472" fontAlgn="auto">
              <a:spcBef>
                <a:spcPts val="1200"/>
              </a:spcBef>
              <a:spcAft>
                <a:spcPts val="0"/>
              </a:spcAft>
              <a:buFont typeface="Arial" panose="020B0604020202020204" pitchFamily="34" charset="0"/>
              <a:buChar char="•"/>
              <a:defRPr/>
            </a:pPr>
            <a:r>
              <a:rPr lang="en-US" sz="2400" dirty="0" smtClean="0"/>
              <a:t>Cylinders holding </a:t>
            </a:r>
            <a:r>
              <a:rPr lang="en-US" sz="2400" dirty="0"/>
              <a:t>pure oxygen or flammable </a:t>
            </a:r>
            <a:r>
              <a:rPr lang="en-US" sz="2400" dirty="0" smtClean="0"/>
              <a:t>gas </a:t>
            </a:r>
            <a:r>
              <a:rPr lang="en-US" sz="2400" dirty="0"/>
              <a:t>must be mechanically </a:t>
            </a:r>
            <a:r>
              <a:rPr lang="en-US" sz="2400" dirty="0" smtClean="0"/>
              <a:t>grounded.</a:t>
            </a:r>
            <a:endParaRPr lang="en-US" sz="2400" dirty="0"/>
          </a:p>
          <a:p>
            <a:pPr marL="914400" indent="-347472" fontAlgn="auto">
              <a:spcBef>
                <a:spcPts val="1200"/>
              </a:spcBef>
              <a:spcAft>
                <a:spcPts val="0"/>
              </a:spcAft>
              <a:buFont typeface="Arial" panose="020B0604020202020204" pitchFamily="34" charset="0"/>
              <a:buChar char="•"/>
              <a:defRPr/>
            </a:pPr>
            <a:r>
              <a:rPr lang="en-US" sz="2400" dirty="0" smtClean="0"/>
              <a:t>Store cylinders </a:t>
            </a:r>
            <a:r>
              <a:rPr lang="en-US" sz="2400" dirty="0"/>
              <a:t>in a cool, dry, well-ventilated, fire-resistant </a:t>
            </a:r>
            <a:r>
              <a:rPr lang="en-US" sz="2400" dirty="0" smtClean="0"/>
              <a:t>area. </a:t>
            </a:r>
            <a:endParaRPr lang="en-US" sz="2400" dirty="0"/>
          </a:p>
          <a:p>
            <a:pPr marL="914400" indent="-347472" fontAlgn="auto">
              <a:spcBef>
                <a:spcPts val="1200"/>
              </a:spcBef>
              <a:spcAft>
                <a:spcPts val="0"/>
              </a:spcAft>
              <a:buFont typeface="Arial" panose="020B0604020202020204" pitchFamily="34" charset="0"/>
              <a:buChar char="•"/>
              <a:defRPr/>
            </a:pPr>
            <a:r>
              <a:rPr lang="en-US" sz="2400" dirty="0" smtClean="0"/>
              <a:t>When </a:t>
            </a:r>
            <a:r>
              <a:rPr lang="en-US" sz="2400" dirty="0"/>
              <a:t>a gas cylinder is empty or not being used, ensure that the valve is closed, the regulator removed and that the valve protector cap is secured in place. </a:t>
            </a:r>
          </a:p>
        </p:txBody>
      </p:sp>
    </p:spTree>
    <p:extLst>
      <p:ext uri="{BB962C8B-B14F-4D97-AF65-F5344CB8AC3E}">
        <p14:creationId xmlns:p14="http://schemas.microsoft.com/office/powerpoint/2010/main" val="183736062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66</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1" y="152400"/>
            <a:ext cx="7940443" cy="707886"/>
          </a:xfrm>
          <a:prstGeom prst="rect">
            <a:avLst/>
          </a:prstGeom>
        </p:spPr>
        <p:txBody>
          <a:bodyPr wrap="none">
            <a:spAutoFit/>
          </a:bodyPr>
          <a:lstStyle/>
          <a:p>
            <a:pPr algn="ctr"/>
            <a:r>
              <a:rPr lang="en-US" altLang="en-US" sz="4000" dirty="0">
                <a:solidFill>
                  <a:schemeClr val="bg1"/>
                </a:solidFill>
              </a:rPr>
              <a:t>Gas Cylinder Handling, Storage &amp; </a:t>
            </a:r>
            <a:r>
              <a:rPr lang="en-US" altLang="en-US" sz="4000" dirty="0" smtClean="0">
                <a:solidFill>
                  <a:schemeClr val="bg1"/>
                </a:solidFill>
              </a:rPr>
              <a:t>Use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33222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714500" indent="-342900" fontAlgn="auto">
              <a:lnSpc>
                <a:spcPts val="2500"/>
              </a:lnSpc>
              <a:spcBef>
                <a:spcPts val="0"/>
              </a:spcBef>
              <a:spcAft>
                <a:spcPts val="0"/>
              </a:spcAft>
              <a:buFont typeface="Arial" panose="020B0604020202020204" pitchFamily="34" charset="0"/>
              <a:buChar char="•"/>
              <a:defRPr/>
            </a:pPr>
            <a:r>
              <a:rPr lang="en-US" sz="2400" dirty="0"/>
              <a:t>When </a:t>
            </a:r>
            <a:r>
              <a:rPr lang="en-US" sz="2400" dirty="0" smtClean="0"/>
              <a:t>moving cylinders use </a:t>
            </a:r>
            <a:r>
              <a:rPr lang="en-US" sz="2400" dirty="0"/>
              <a:t>hand trucks designed for that purpose. </a:t>
            </a: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When </a:t>
            </a:r>
            <a:r>
              <a:rPr lang="en-US" sz="2400" dirty="0"/>
              <a:t>transporting by vehicle, </a:t>
            </a:r>
            <a:r>
              <a:rPr lang="en-US" sz="2400" dirty="0" smtClean="0"/>
              <a:t> secure cylinders so </a:t>
            </a:r>
            <a:r>
              <a:rPr lang="en-US" sz="2400" dirty="0"/>
              <a:t>that they do not tip, fall, roll, or potentially fall from the </a:t>
            </a:r>
            <a:r>
              <a:rPr lang="en-US" sz="2400" dirty="0" smtClean="0"/>
              <a:t>vehicle. </a:t>
            </a:r>
            <a:endParaRPr lang="en-US" sz="2400" dirty="0"/>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Take </a:t>
            </a:r>
            <a:r>
              <a:rPr lang="en-US" sz="2400" dirty="0"/>
              <a:t>precautions so that gas cylinders are not dropped or allowed to strike each other or other objects. Dropping or striking may damage the gas cylinder </a:t>
            </a:r>
            <a:r>
              <a:rPr lang="en-US" sz="2400" dirty="0" smtClean="0"/>
              <a:t>valve.</a:t>
            </a:r>
            <a:endParaRPr lang="en-US" sz="2400" dirty="0"/>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a:t>Consult the appropriate safety data sheet (SDS) and cylinder label for detailed information on the chemical contained in the gas cylinder. </a:t>
            </a:r>
          </a:p>
        </p:txBody>
      </p:sp>
    </p:spTree>
    <p:extLst>
      <p:ext uri="{BB962C8B-B14F-4D97-AF65-F5344CB8AC3E}">
        <p14:creationId xmlns:p14="http://schemas.microsoft.com/office/powerpoint/2010/main" val="314595298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67</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31" y="1676400"/>
            <a:ext cx="7954179" cy="4343400"/>
          </a:xfrm>
          <a:prstGeom prst="rect">
            <a:avLst/>
          </a:prstGeom>
        </p:spPr>
      </p:pic>
    </p:spTree>
    <p:extLst>
      <p:ext uri="{BB962C8B-B14F-4D97-AF65-F5344CB8AC3E}">
        <p14:creationId xmlns:p14="http://schemas.microsoft.com/office/powerpoint/2010/main" val="419669274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68</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914400" y="1651336"/>
            <a:ext cx="7772400" cy="4678204"/>
          </a:xfrm>
          <a:prstGeom prst="rect">
            <a:avLst/>
          </a:prstGeom>
        </p:spPr>
        <p:txBody>
          <a:bodyPr wrap="square">
            <a:spAutoFit/>
          </a:bodyPr>
          <a:lstStyle/>
          <a:p>
            <a:r>
              <a:rPr lang="en-US" sz="2800" dirty="0"/>
              <a:t>Any system, procedure, process, device or other means of eliminating, preventing, reducing or mitigating the risk of exposure to hazards. </a:t>
            </a:r>
            <a:endParaRPr lang="en-US" sz="2800" dirty="0" smtClean="0"/>
          </a:p>
          <a:p>
            <a:endParaRPr lang="en-US" sz="2800" dirty="0" smtClean="0"/>
          </a:p>
          <a:p>
            <a:r>
              <a:rPr lang="en-US" sz="2800" dirty="0" smtClean="0"/>
              <a:t>Examples: </a:t>
            </a:r>
          </a:p>
          <a:p>
            <a:pPr marL="1371600" lvl="2" indent="-457200">
              <a:buFont typeface="Arial" panose="020B0604020202020204" pitchFamily="34" charset="0"/>
              <a:buChar char="•"/>
            </a:pPr>
            <a:r>
              <a:rPr lang="en-US" sz="2800" dirty="0" smtClean="0"/>
              <a:t>physical equipment</a:t>
            </a:r>
          </a:p>
          <a:p>
            <a:pPr marL="1371600" lvl="2" indent="-457200">
              <a:buFont typeface="Arial" panose="020B0604020202020204" pitchFamily="34" charset="0"/>
              <a:buChar char="•"/>
            </a:pPr>
            <a:r>
              <a:rPr lang="en-US" sz="2800" dirty="0" smtClean="0"/>
              <a:t>process </a:t>
            </a:r>
            <a:r>
              <a:rPr lang="en-US" sz="2800" dirty="0"/>
              <a:t>control </a:t>
            </a:r>
            <a:r>
              <a:rPr lang="en-US" sz="2800" dirty="0" smtClean="0"/>
              <a:t>systems</a:t>
            </a:r>
          </a:p>
          <a:p>
            <a:pPr marL="1371600" lvl="2" indent="-457200">
              <a:buFont typeface="Arial" panose="020B0604020202020204" pitchFamily="34" charset="0"/>
              <a:buChar char="•"/>
            </a:pPr>
            <a:r>
              <a:rPr lang="en-US" sz="2800" dirty="0" smtClean="0"/>
              <a:t>management processes</a:t>
            </a:r>
          </a:p>
          <a:p>
            <a:pPr marL="1371600" lvl="2" indent="-457200">
              <a:buFont typeface="Arial" panose="020B0604020202020204" pitchFamily="34" charset="0"/>
              <a:buChar char="•"/>
            </a:pPr>
            <a:r>
              <a:rPr lang="en-US" sz="2800" dirty="0" smtClean="0"/>
              <a:t>operating </a:t>
            </a:r>
            <a:r>
              <a:rPr lang="en-US" sz="2800" dirty="0"/>
              <a:t>or maintenance </a:t>
            </a:r>
            <a:r>
              <a:rPr lang="en-US" sz="2800" dirty="0" smtClean="0"/>
              <a:t>procedures</a:t>
            </a:r>
          </a:p>
          <a:p>
            <a:pPr marL="1371600" lvl="2" indent="-457200">
              <a:buFont typeface="Arial" panose="020B0604020202020204" pitchFamily="34" charset="0"/>
              <a:buChar char="•"/>
            </a:pPr>
            <a:r>
              <a:rPr lang="en-US" sz="2800" dirty="0" smtClean="0"/>
              <a:t>the contingency plan </a:t>
            </a: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2764098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762000" y="1651336"/>
            <a:ext cx="8077200" cy="3816429"/>
          </a:xfrm>
          <a:prstGeom prst="rect">
            <a:avLst/>
          </a:prstGeom>
        </p:spPr>
        <p:txBody>
          <a:bodyPr wrap="square">
            <a:spAutoFit/>
          </a:bodyPr>
          <a:lstStyle/>
          <a:p>
            <a:endParaRPr lang="en-US" dirty="0"/>
          </a:p>
          <a:p>
            <a:r>
              <a:rPr lang="en-US" sz="2800" dirty="0"/>
              <a:t>S</a:t>
            </a:r>
            <a:r>
              <a:rPr lang="en-US" sz="2800" dirty="0" smtClean="0"/>
              <a:t>election </a:t>
            </a:r>
            <a:r>
              <a:rPr lang="en-US" sz="2800" dirty="0"/>
              <a:t>of control </a:t>
            </a:r>
            <a:r>
              <a:rPr lang="en-US" sz="2800" dirty="0" smtClean="0"/>
              <a:t>measures in order of preference:</a:t>
            </a:r>
          </a:p>
          <a:p>
            <a:r>
              <a:rPr lang="en-US" sz="2800" dirty="0" smtClean="0"/>
              <a:t> </a:t>
            </a:r>
          </a:p>
          <a:p>
            <a:pPr marL="971550" lvl="1" indent="-514350">
              <a:buFont typeface="+mj-lt"/>
              <a:buAutoNum type="arabicPeriod"/>
            </a:pPr>
            <a:r>
              <a:rPr lang="en-US" sz="2800" dirty="0" smtClean="0"/>
              <a:t>Elimination </a:t>
            </a:r>
            <a:r>
              <a:rPr lang="en-US" sz="2800" dirty="0"/>
              <a:t>of </a:t>
            </a:r>
            <a:r>
              <a:rPr lang="en-US" sz="2800" dirty="0" smtClean="0"/>
              <a:t>Highly Hazardous Substances</a:t>
            </a:r>
          </a:p>
          <a:p>
            <a:pPr marL="971550" lvl="1" indent="-514350">
              <a:buFont typeface="+mj-lt"/>
              <a:buAutoNum type="arabicPeriod"/>
            </a:pPr>
            <a:r>
              <a:rPr lang="en-US" sz="2800" dirty="0" smtClean="0"/>
              <a:t>Substitution </a:t>
            </a:r>
            <a:r>
              <a:rPr lang="en-US" sz="2800" dirty="0"/>
              <a:t>of </a:t>
            </a:r>
            <a:r>
              <a:rPr lang="en-US" sz="2800" dirty="0" smtClean="0"/>
              <a:t>Safer </a:t>
            </a:r>
            <a:r>
              <a:rPr lang="en-US" sz="2800" dirty="0"/>
              <a:t>A</a:t>
            </a:r>
            <a:r>
              <a:rPr lang="en-US" sz="2800" dirty="0" smtClean="0"/>
              <a:t>lternatives</a:t>
            </a:r>
          </a:p>
          <a:p>
            <a:pPr marL="971550" lvl="1" indent="-514350">
              <a:buFont typeface="+mj-lt"/>
              <a:buAutoNum type="arabicPeriod"/>
            </a:pPr>
            <a:r>
              <a:rPr lang="en-US" sz="2800" dirty="0" smtClean="0"/>
              <a:t>Isolation</a:t>
            </a:r>
          </a:p>
          <a:p>
            <a:pPr marL="971550" lvl="1" indent="-514350">
              <a:buFont typeface="+mj-lt"/>
              <a:buAutoNum type="arabicPeriod"/>
            </a:pPr>
            <a:r>
              <a:rPr lang="en-US" sz="2800" dirty="0"/>
              <a:t>E</a:t>
            </a:r>
            <a:r>
              <a:rPr lang="en-US" sz="2800" dirty="0" smtClean="0"/>
              <a:t>ngineering controls</a:t>
            </a:r>
          </a:p>
          <a:p>
            <a:pPr marL="971550" lvl="1" indent="-514350">
              <a:buFont typeface="+mj-lt"/>
              <a:buAutoNum type="arabicPeriod"/>
            </a:pPr>
            <a:r>
              <a:rPr lang="en-US" sz="2800" dirty="0"/>
              <a:t>A</a:t>
            </a:r>
            <a:r>
              <a:rPr lang="en-US" sz="2800" dirty="0" smtClean="0"/>
              <a:t>dministrative Controls</a:t>
            </a:r>
          </a:p>
          <a:p>
            <a:pPr marL="971550" lvl="1" indent="-514350">
              <a:buFont typeface="+mj-lt"/>
              <a:buAutoNum type="arabicPeriod"/>
            </a:pPr>
            <a:r>
              <a:rPr lang="en-US" sz="2800" dirty="0"/>
              <a:t>P</a:t>
            </a:r>
            <a:r>
              <a:rPr lang="en-US" sz="2800" dirty="0" smtClean="0"/>
              <a:t>ersonal Protective </a:t>
            </a:r>
            <a:r>
              <a:rPr lang="en-US" sz="2800" dirty="0"/>
              <a:t>E</a:t>
            </a:r>
            <a:r>
              <a:rPr lang="en-US" sz="2800" dirty="0" smtClean="0"/>
              <a:t>quipment</a:t>
            </a:r>
            <a:endParaRPr lang="en-US" sz="2800" dirty="0"/>
          </a:p>
        </p:txBody>
      </p:sp>
    </p:spTree>
    <p:extLst>
      <p:ext uri="{BB962C8B-B14F-4D97-AF65-F5344CB8AC3E}">
        <p14:creationId xmlns:p14="http://schemas.microsoft.com/office/powerpoint/2010/main" val="24920629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a:t>Wednesday October </a:t>
            </a:r>
            <a:r>
              <a:rPr lang="en-US" b="1" dirty="0" smtClean="0"/>
              <a:t>10</a:t>
            </a:r>
          </a:p>
          <a:p>
            <a:pPr marL="0" indent="0" algn="ctr" eaLnBrk="1" hangingPunct="1">
              <a:buNone/>
            </a:pPr>
            <a:endParaRPr lang="en-US" altLang="en-US" b="1" dirty="0"/>
          </a:p>
          <a:p>
            <a:pPr marL="0" indent="0" algn="ctr" eaLnBrk="1" hangingPunct="1">
              <a:buNone/>
            </a:pPr>
            <a:r>
              <a:rPr lang="en-US" b="1" dirty="0" smtClean="0"/>
              <a:t>A Pennsylvania </a:t>
            </a:r>
            <a:r>
              <a:rPr lang="en-US" b="1" dirty="0"/>
              <a:t>Teacher Hospitalized after ‘Chemical Spill’</a:t>
            </a:r>
          </a:p>
          <a:p>
            <a:pPr marL="0" indent="0" algn="ctr" eaLnBrk="1" hangingPunct="1">
              <a:buNone/>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7968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70</a:t>
            </a:fld>
            <a:endParaRPr lang="en-US" dirty="0"/>
          </a:p>
        </p:txBody>
      </p:sp>
      <p:sp>
        <p:nvSpPr>
          <p:cNvPr id="3" name="Isosceles Triangle 2"/>
          <p:cNvSpPr/>
          <p:nvPr/>
        </p:nvSpPr>
        <p:spPr>
          <a:xfrm>
            <a:off x="1219200" y="1447800"/>
            <a:ext cx="6477000" cy="4724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19200" y="609600"/>
            <a:ext cx="6476999" cy="5444384"/>
            <a:chOff x="1219200" y="609600"/>
            <a:chExt cx="6476999" cy="5444384"/>
          </a:xfrm>
        </p:grpSpPr>
        <p:sp>
          <p:nvSpPr>
            <p:cNvPr id="12" name="TextBox 11"/>
            <p:cNvSpPr txBox="1"/>
            <p:nvPr/>
          </p:nvSpPr>
          <p:spPr>
            <a:xfrm>
              <a:off x="1219200" y="2083666"/>
              <a:ext cx="6476999" cy="3970318"/>
            </a:xfrm>
            <a:prstGeom prst="rect">
              <a:avLst/>
            </a:prstGeom>
            <a:noFill/>
          </p:spPr>
          <p:txBody>
            <a:bodyPr wrap="square" rtlCol="0">
              <a:spAutoFit/>
            </a:bodyPr>
            <a:lstStyle/>
            <a:p>
              <a:endParaRPr lang="en-US" dirty="0" smtClean="0"/>
            </a:p>
            <a:p>
              <a:pPr marL="342900" indent="-342900" algn="ctr">
                <a:lnSpc>
                  <a:spcPct val="200000"/>
                </a:lnSpc>
                <a:buFont typeface="+mj-lt"/>
                <a:buAutoNum type="arabicPeriod"/>
              </a:pPr>
              <a:r>
                <a:rPr lang="en-US" b="1" dirty="0" smtClean="0"/>
                <a:t>Eliminate</a:t>
              </a:r>
            </a:p>
            <a:p>
              <a:pPr marL="342900" indent="-342900" algn="ctr">
                <a:lnSpc>
                  <a:spcPct val="200000"/>
                </a:lnSpc>
                <a:buFont typeface="+mj-lt"/>
                <a:buAutoNum type="arabicPeriod"/>
              </a:pPr>
              <a:r>
                <a:rPr lang="en-US" b="1" dirty="0" smtClean="0"/>
                <a:t>Substitute</a:t>
              </a:r>
            </a:p>
            <a:p>
              <a:pPr marL="342900" indent="-342900" algn="ctr">
                <a:lnSpc>
                  <a:spcPct val="200000"/>
                </a:lnSpc>
                <a:buFont typeface="+mj-lt"/>
                <a:buAutoNum type="arabicPeriod"/>
              </a:pPr>
              <a:r>
                <a:rPr lang="en-US" b="1" dirty="0" smtClean="0"/>
                <a:t>Isolate</a:t>
              </a:r>
            </a:p>
            <a:p>
              <a:pPr marL="342900" indent="-342900" algn="ctr">
                <a:lnSpc>
                  <a:spcPct val="200000"/>
                </a:lnSpc>
                <a:buFont typeface="+mj-lt"/>
                <a:buAutoNum type="arabicPeriod"/>
              </a:pPr>
              <a:r>
                <a:rPr lang="en-US" b="1" dirty="0" smtClean="0"/>
                <a:t>Engineering Controls</a:t>
              </a:r>
            </a:p>
            <a:p>
              <a:pPr marL="342900" indent="-342900" algn="ctr">
                <a:lnSpc>
                  <a:spcPct val="200000"/>
                </a:lnSpc>
                <a:buFont typeface="+mj-lt"/>
                <a:buAutoNum type="arabicPeriod"/>
              </a:pPr>
              <a:r>
                <a:rPr lang="en-US" b="1" dirty="0" smtClean="0"/>
                <a:t>Administrative Controls</a:t>
              </a:r>
            </a:p>
            <a:p>
              <a:pPr marL="342900" indent="-342900" algn="ctr">
                <a:lnSpc>
                  <a:spcPct val="200000"/>
                </a:lnSpc>
                <a:buFont typeface="+mj-lt"/>
                <a:buAutoNum type="arabicPeriod"/>
              </a:pPr>
              <a:r>
                <a:rPr lang="en-US" b="1" dirty="0" smtClean="0"/>
                <a:t>Personal Protective Equipment</a:t>
              </a:r>
            </a:p>
            <a:p>
              <a:endParaRPr lang="en-US" dirty="0"/>
            </a:p>
          </p:txBody>
        </p:sp>
        <p:sp>
          <p:nvSpPr>
            <p:cNvPr id="4" name="Right Arrow 3"/>
            <p:cNvSpPr/>
            <p:nvPr/>
          </p:nvSpPr>
          <p:spPr>
            <a:xfrm rot="17923961">
              <a:off x="1194345" y="2610307"/>
              <a:ext cx="2040884" cy="924373"/>
            </a:xfrm>
            <a:prstGeom prst="rightArrow">
              <a:avLst/>
            </a:prstGeom>
            <a:solidFill>
              <a:srgbClr val="2A8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7855532">
              <a:off x="1342410" y="2985400"/>
              <a:ext cx="1633204" cy="369332"/>
            </a:xfrm>
            <a:prstGeom prst="rect">
              <a:avLst/>
            </a:prstGeom>
            <a:noFill/>
          </p:spPr>
          <p:txBody>
            <a:bodyPr wrap="none" rtlCol="0">
              <a:spAutoFit/>
            </a:bodyPr>
            <a:lstStyle/>
            <a:p>
              <a:r>
                <a:rPr lang="en-US" b="1" dirty="0" smtClean="0">
                  <a:solidFill>
                    <a:schemeClr val="bg1"/>
                  </a:solidFill>
                </a:rPr>
                <a:t>Most Preferred</a:t>
              </a:r>
              <a:endParaRPr lang="en-US" b="1" dirty="0">
                <a:solidFill>
                  <a:schemeClr val="bg1"/>
                </a:solidFill>
              </a:endParaRPr>
            </a:p>
          </p:txBody>
        </p:sp>
        <p:sp>
          <p:nvSpPr>
            <p:cNvPr id="9" name="Right Arrow 8"/>
            <p:cNvSpPr/>
            <p:nvPr/>
          </p:nvSpPr>
          <p:spPr>
            <a:xfrm rot="3518107">
              <a:off x="5883741" y="2817916"/>
              <a:ext cx="2040884" cy="924373"/>
            </a:xfrm>
            <a:prstGeom prst="rightArrow">
              <a:avLst/>
            </a:prstGeom>
            <a:solidFill>
              <a:srgbClr val="2A8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3449678">
              <a:off x="6030001" y="2998445"/>
              <a:ext cx="1634807" cy="369332"/>
            </a:xfrm>
            <a:prstGeom prst="rect">
              <a:avLst/>
            </a:prstGeom>
            <a:noFill/>
          </p:spPr>
          <p:txBody>
            <a:bodyPr wrap="none" rtlCol="0">
              <a:spAutoFit/>
            </a:bodyPr>
            <a:lstStyle/>
            <a:p>
              <a:r>
                <a:rPr lang="en-US" b="1" dirty="0" smtClean="0">
                  <a:solidFill>
                    <a:schemeClr val="bg1"/>
                  </a:solidFill>
                </a:rPr>
                <a:t>Least Preferred</a:t>
              </a:r>
              <a:endParaRPr lang="en-US" b="1" dirty="0">
                <a:solidFill>
                  <a:schemeClr val="bg1"/>
                </a:solidFill>
              </a:endParaRPr>
            </a:p>
          </p:txBody>
        </p:sp>
        <p:sp>
          <p:nvSpPr>
            <p:cNvPr id="11" name="TextBox 10"/>
            <p:cNvSpPr txBox="1"/>
            <p:nvPr/>
          </p:nvSpPr>
          <p:spPr>
            <a:xfrm>
              <a:off x="1515708" y="609600"/>
              <a:ext cx="6008311" cy="646331"/>
            </a:xfrm>
            <a:prstGeom prst="rect">
              <a:avLst/>
            </a:prstGeom>
            <a:solidFill>
              <a:srgbClr val="002060"/>
            </a:solidFill>
          </p:spPr>
          <p:txBody>
            <a:bodyPr wrap="none" rtlCol="0">
              <a:spAutoFit/>
            </a:bodyPr>
            <a:lstStyle/>
            <a:p>
              <a:r>
                <a:rPr lang="en-US" sz="3600" b="1" dirty="0" smtClean="0">
                  <a:solidFill>
                    <a:schemeClr val="bg1"/>
                  </a:solidFill>
                </a:rPr>
                <a:t>Hierarchy of Control Measures</a:t>
              </a:r>
              <a:endParaRPr lang="en-US" sz="3600" b="1" dirty="0">
                <a:solidFill>
                  <a:schemeClr val="bg1"/>
                </a:solidFill>
              </a:endParaRPr>
            </a:p>
          </p:txBody>
        </p:sp>
      </p:grpSp>
    </p:spTree>
    <p:extLst>
      <p:ext uri="{BB962C8B-B14F-4D97-AF65-F5344CB8AC3E}">
        <p14:creationId xmlns:p14="http://schemas.microsoft.com/office/powerpoint/2010/main" val="1971395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71</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914400" y="2413338"/>
            <a:ext cx="7391400" cy="2677656"/>
          </a:xfrm>
          <a:prstGeom prst="rect">
            <a:avLst/>
          </a:prstGeom>
        </p:spPr>
        <p:txBody>
          <a:bodyPr wrap="square">
            <a:spAutoFit/>
          </a:bodyPr>
          <a:lstStyle/>
          <a:p>
            <a:r>
              <a:rPr lang="en-US" sz="2800" dirty="0"/>
              <a:t>Elimination, Substitution and Isolation are the preferred methods of reducing the risks of exposure to hazardous substances.  After exhausting those routes,  </a:t>
            </a:r>
            <a:r>
              <a:rPr lang="en-US" sz="2800" dirty="0" smtClean="0"/>
              <a:t>Engineering and Administrative Controls </a:t>
            </a:r>
            <a:r>
              <a:rPr lang="en-US" sz="2800" dirty="0"/>
              <a:t>should be </a:t>
            </a:r>
            <a:r>
              <a:rPr lang="en-US" sz="2800" dirty="0" smtClean="0"/>
              <a:t>implemented </a:t>
            </a:r>
            <a:r>
              <a:rPr lang="en-US" sz="2800" dirty="0"/>
              <a:t>before relying on Personal Protective </a:t>
            </a:r>
            <a:r>
              <a:rPr lang="en-US" sz="2800" dirty="0" smtClean="0"/>
              <a:t>Equipment</a:t>
            </a:r>
            <a:r>
              <a:rPr lang="en-US" sz="2800" dirty="0"/>
              <a:t>.</a:t>
            </a:r>
          </a:p>
        </p:txBody>
      </p:sp>
    </p:spTree>
    <p:extLst>
      <p:ext uri="{BB962C8B-B14F-4D97-AF65-F5344CB8AC3E}">
        <p14:creationId xmlns:p14="http://schemas.microsoft.com/office/powerpoint/2010/main" val="37211718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72</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9060" y="152400"/>
            <a:ext cx="7301038" cy="707886"/>
          </a:xfrm>
          <a:prstGeom prst="rect">
            <a:avLst/>
          </a:prstGeom>
        </p:spPr>
        <p:txBody>
          <a:bodyPr wrap="none">
            <a:spAutoFit/>
          </a:bodyPr>
          <a:lstStyle/>
          <a:p>
            <a:pPr algn="ctr"/>
            <a:r>
              <a:rPr lang="en-US" altLang="en-US" sz="4000" dirty="0" smtClean="0">
                <a:solidFill>
                  <a:schemeClr val="bg1"/>
                </a:solidFill>
              </a:rPr>
              <a:t>Elimination of High Risk Chemicals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563880" y="1295400"/>
            <a:ext cx="7961376" cy="4670509"/>
          </a:xfrm>
          <a:prstGeom prst="rect">
            <a:avLst/>
          </a:prstGeom>
        </p:spPr>
        <p:txBody>
          <a:bodyPr wrap="square">
            <a:spAutoFit/>
          </a:bodyPr>
          <a:lstStyle/>
          <a:p>
            <a:pPr marL="274320" fontAlgn="auto">
              <a:lnSpc>
                <a:spcPts val="2500"/>
              </a:lnSpc>
              <a:spcBef>
                <a:spcPts val="0"/>
              </a:spcBef>
              <a:spcAft>
                <a:spcPts val="0"/>
              </a:spcAft>
              <a:defRPr/>
            </a:pPr>
            <a:r>
              <a:rPr lang="en-US" sz="2800" dirty="0" smtClean="0"/>
              <a:t>Due to their hazardous characteristics and the high </a:t>
            </a:r>
            <a:r>
              <a:rPr lang="en-US" sz="2800" dirty="0"/>
              <a:t>risk associated with </a:t>
            </a:r>
            <a:r>
              <a:rPr lang="en-US" sz="2800" dirty="0" smtClean="0"/>
              <a:t>them, elimination should be given serious consideration.</a:t>
            </a:r>
          </a:p>
          <a:p>
            <a:pPr marL="274320" fontAlgn="auto">
              <a:lnSpc>
                <a:spcPts val="2500"/>
              </a:lnSpc>
              <a:spcBef>
                <a:spcPts val="0"/>
              </a:spcBef>
              <a:spcAft>
                <a:spcPts val="0"/>
              </a:spcAft>
              <a:defRPr/>
            </a:pPr>
            <a:endParaRPr lang="en-US" sz="2800" dirty="0" smtClean="0"/>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Mercury</a:t>
            </a:r>
            <a:endParaRPr lang="en-US" sz="2400" dirty="0"/>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Peroxide Forming </a:t>
            </a:r>
            <a:r>
              <a:rPr lang="en-US" sz="2400" dirty="0"/>
              <a:t>Solvents and Metals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Strong Oxidizers</a:t>
            </a:r>
            <a:endParaRPr lang="en-US" sz="2400" dirty="0"/>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Highly </a:t>
            </a:r>
            <a:r>
              <a:rPr lang="en-US" sz="2400" dirty="0"/>
              <a:t>Reactive Chemicals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Highly </a:t>
            </a:r>
            <a:r>
              <a:rPr lang="en-US" sz="2400" dirty="0"/>
              <a:t>Toxic Chemicals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Chemicals </a:t>
            </a:r>
            <a:r>
              <a:rPr lang="en-US" sz="2400" dirty="0"/>
              <a:t>Regulated by the DEA </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Radioactive </a:t>
            </a:r>
            <a:r>
              <a:rPr lang="en-US" sz="2400" dirty="0"/>
              <a:t>Materials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Formaldehyde</a:t>
            </a:r>
            <a:endParaRPr lang="en-US" sz="2400" dirty="0"/>
          </a:p>
          <a:p>
            <a:pPr marL="914400" fontAlgn="auto">
              <a:lnSpc>
                <a:spcPts val="2500"/>
              </a:lnSpc>
              <a:spcBef>
                <a:spcPts val="0"/>
              </a:spcBef>
              <a:spcAft>
                <a:spcPts val="0"/>
              </a:spcAft>
              <a:defRPr/>
            </a:pPr>
            <a:endParaRPr lang="en-US" dirty="0"/>
          </a:p>
        </p:txBody>
      </p:sp>
    </p:spTree>
    <p:extLst>
      <p:ext uri="{BB962C8B-B14F-4D97-AF65-F5344CB8AC3E}">
        <p14:creationId xmlns:p14="http://schemas.microsoft.com/office/powerpoint/2010/main" val="345680912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73</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32045" y="152400"/>
            <a:ext cx="7035067" cy="707886"/>
          </a:xfrm>
          <a:prstGeom prst="rect">
            <a:avLst/>
          </a:prstGeom>
        </p:spPr>
        <p:txBody>
          <a:bodyPr wrap="none">
            <a:spAutoFit/>
          </a:bodyPr>
          <a:lstStyle/>
          <a:p>
            <a:pPr algn="ctr"/>
            <a:r>
              <a:rPr lang="en-US" altLang="en-US" sz="4000" dirty="0" smtClean="0">
                <a:solidFill>
                  <a:schemeClr val="bg1"/>
                </a:solidFill>
              </a:rPr>
              <a:t>Substitution of Safer Alternatives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52541375"/>
              </p:ext>
            </p:extLst>
          </p:nvPr>
        </p:nvGraphicFramePr>
        <p:xfrm>
          <a:off x="914400" y="1600200"/>
          <a:ext cx="7620000" cy="3907391"/>
        </p:xfrm>
        <a:graphic>
          <a:graphicData uri="http://schemas.openxmlformats.org/drawingml/2006/table">
            <a:tbl>
              <a:tblPr/>
              <a:tblGrid>
                <a:gridCol w="3810000"/>
                <a:gridCol w="3810000"/>
              </a:tblGrid>
              <a:tr h="830429">
                <a:tc>
                  <a:txBody>
                    <a:bodyPr/>
                    <a:lstStyle/>
                    <a:p>
                      <a:pPr marL="0" marR="0" algn="ctr">
                        <a:lnSpc>
                          <a:spcPct val="115000"/>
                        </a:lnSpc>
                        <a:spcBef>
                          <a:spcPts val="0"/>
                        </a:spcBef>
                        <a:spcAft>
                          <a:spcPts val="0"/>
                        </a:spcAft>
                        <a:tabLst>
                          <a:tab pos="457200" algn="l"/>
                          <a:tab pos="914400" algn="l"/>
                          <a:tab pos="1371600" algn="l"/>
                          <a:tab pos="5486400" algn="r"/>
                          <a:tab pos="5943600" algn="l"/>
                        </a:tabLst>
                      </a:pPr>
                      <a:r>
                        <a:rPr lang="en-US" sz="1800" b="1" dirty="0">
                          <a:latin typeface="Calibri"/>
                          <a:ea typeface="Calibri"/>
                          <a:cs typeface="Arial"/>
                        </a:rPr>
                        <a:t>Toxic chemicals/equipment</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1371600" algn="l"/>
                          <a:tab pos="5486400" algn="r"/>
                          <a:tab pos="5943600" algn="l"/>
                        </a:tabLst>
                      </a:pPr>
                      <a:r>
                        <a:rPr lang="en-US" sz="1800" b="1">
                          <a:latin typeface="Calibri"/>
                          <a:ea typeface="Calibri"/>
                          <a:cs typeface="Arial"/>
                        </a:rPr>
                        <a:t>Possible substitution(s)</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Mercury thermometers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Digital and alcohol thermometers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Mercury barometer</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Aneroid or digital pressure sensors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Methyl orange or methyl red</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err="1">
                          <a:latin typeface="Calibri"/>
                          <a:ea typeface="Calibri"/>
                          <a:cs typeface="Arial"/>
                        </a:rPr>
                        <a:t>Bromophenol</a:t>
                      </a:r>
                      <a:r>
                        <a:rPr lang="en-US" sz="1800" dirty="0">
                          <a:latin typeface="Calibri"/>
                          <a:ea typeface="Calibri"/>
                          <a:cs typeface="Arial"/>
                        </a:rPr>
                        <a:t> blue, </a:t>
                      </a:r>
                      <a:r>
                        <a:rPr lang="en-US" sz="1800" dirty="0" err="1">
                          <a:latin typeface="Calibri"/>
                          <a:ea typeface="Calibri"/>
                          <a:cs typeface="Arial"/>
                        </a:rPr>
                        <a:t>bromothymol</a:t>
                      </a:r>
                      <a:r>
                        <a:rPr lang="en-US" sz="1800" dirty="0">
                          <a:latin typeface="Calibri"/>
                          <a:ea typeface="Calibri"/>
                          <a:cs typeface="Arial"/>
                        </a:rPr>
                        <a:t> blue</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Lead chromate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Copper carbonate</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p-Dichlorobenzene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err="1">
                          <a:latin typeface="Calibri"/>
                          <a:ea typeface="Calibri"/>
                          <a:cs typeface="Arial"/>
                        </a:rPr>
                        <a:t>Lauric</a:t>
                      </a:r>
                      <a:r>
                        <a:rPr lang="en-US" sz="1800" dirty="0">
                          <a:latin typeface="Calibri"/>
                          <a:ea typeface="Calibri"/>
                          <a:cs typeface="Arial"/>
                        </a:rPr>
                        <a:t> acid</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21">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Dichromate/sulfuric acid mixture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Ordinary detergents, enzymatic cleaners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21">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Alcoholic potassium hydroxide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Ordinary detergents, enzymatic cleaners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86039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74</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05826" y="152400"/>
            <a:ext cx="2087495" cy="707886"/>
          </a:xfrm>
          <a:prstGeom prst="rect">
            <a:avLst/>
          </a:prstGeom>
        </p:spPr>
        <p:txBody>
          <a:bodyPr wrap="none">
            <a:spAutoFit/>
          </a:bodyPr>
          <a:lstStyle/>
          <a:p>
            <a:pPr algn="ctr"/>
            <a:r>
              <a:rPr lang="en-US" altLang="en-US" sz="4000" dirty="0" smtClean="0">
                <a:solidFill>
                  <a:schemeClr val="bg1"/>
                </a:solidFill>
              </a:rPr>
              <a:t>Isolation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024128" y="1066800"/>
            <a:ext cx="7620000" cy="5909310"/>
          </a:xfrm>
          <a:prstGeom prst="rect">
            <a:avLst/>
          </a:prstGeom>
        </p:spPr>
        <p:txBody>
          <a:bodyPr wrap="square">
            <a:spAutoFit/>
          </a:bodyPr>
          <a:lstStyle/>
          <a:p>
            <a:pPr>
              <a:spcAft>
                <a:spcPts val="1200"/>
              </a:spcAft>
            </a:pPr>
            <a:r>
              <a:rPr lang="en-US" sz="2400" dirty="0" smtClean="0"/>
              <a:t>When Elimination or Substitution of a substance </a:t>
            </a:r>
            <a:r>
              <a:rPr lang="en-US" sz="2400" dirty="0"/>
              <a:t>with a severe hazard </a:t>
            </a:r>
            <a:r>
              <a:rPr lang="en-US" sz="2400" dirty="0" smtClean="0"/>
              <a:t>alert isn’t an option,  take steps to isolate the substance .</a:t>
            </a:r>
          </a:p>
          <a:p>
            <a:pPr>
              <a:spcAft>
                <a:spcPts val="1200"/>
              </a:spcAft>
            </a:pPr>
            <a:r>
              <a:rPr lang="en-US" sz="2400" dirty="0" smtClean="0"/>
              <a:t>Consider Flinn’s “Devil Control”  3 step process:</a:t>
            </a:r>
          </a:p>
          <a:p>
            <a:pPr marL="800100" lvl="1" indent="-342900">
              <a:spcAft>
                <a:spcPts val="1200"/>
              </a:spcAft>
              <a:buFont typeface="+mj-lt"/>
              <a:buAutoNum type="arabicPeriod"/>
            </a:pPr>
            <a:r>
              <a:rPr lang="en-US" sz="2400" dirty="0" smtClean="0"/>
              <a:t>Determine if </a:t>
            </a:r>
            <a:r>
              <a:rPr lang="en-US" sz="2400" dirty="0"/>
              <a:t>any of these </a:t>
            </a:r>
            <a:r>
              <a:rPr lang="en-US" sz="2400" dirty="0" smtClean="0"/>
              <a:t>substances are part of the inventory.</a:t>
            </a:r>
          </a:p>
          <a:p>
            <a:pPr marL="800100" lvl="1" indent="-342900">
              <a:spcAft>
                <a:spcPts val="1200"/>
              </a:spcAft>
              <a:buFont typeface="+mj-lt"/>
              <a:buAutoNum type="arabicPeriod"/>
            </a:pPr>
            <a:r>
              <a:rPr lang="en-US" sz="2400" dirty="0" smtClean="0"/>
              <a:t>Become familiar </a:t>
            </a:r>
            <a:r>
              <a:rPr lang="en-US" sz="2400" dirty="0"/>
              <a:t>with their hazardous character by reviewing the detailed listing for each substance</a:t>
            </a:r>
            <a:r>
              <a:rPr lang="en-US" sz="2400" dirty="0" smtClean="0"/>
              <a:t>.</a:t>
            </a:r>
          </a:p>
          <a:p>
            <a:pPr marL="800100" lvl="1" indent="-342900">
              <a:spcAft>
                <a:spcPts val="1200"/>
              </a:spcAft>
              <a:buFont typeface="+mj-lt"/>
              <a:buAutoNum type="arabicPeriod"/>
            </a:pPr>
            <a:r>
              <a:rPr lang="en-US" sz="2400" dirty="0" smtClean="0"/>
              <a:t>Contain </a:t>
            </a:r>
            <a:r>
              <a:rPr lang="en-US" sz="2400" dirty="0"/>
              <a:t>and control these </a:t>
            </a:r>
            <a:r>
              <a:rPr lang="en-US" sz="2400" dirty="0" smtClean="0"/>
              <a:t>“devil” </a:t>
            </a:r>
            <a:r>
              <a:rPr lang="en-US" sz="2400" dirty="0"/>
              <a:t>chemicals by using </a:t>
            </a:r>
            <a:r>
              <a:rPr lang="en-US" sz="2400" dirty="0" smtClean="0"/>
              <a:t>clear plastic bags &amp; ties,  </a:t>
            </a:r>
            <a:r>
              <a:rPr lang="en-US" sz="2400" dirty="0"/>
              <a:t>paint </a:t>
            </a:r>
            <a:r>
              <a:rPr lang="en-US" sz="2400" dirty="0" smtClean="0"/>
              <a:t>cans, and cat litter </a:t>
            </a:r>
            <a:r>
              <a:rPr lang="en-US" sz="2400" dirty="0"/>
              <a:t>to </a:t>
            </a:r>
            <a:r>
              <a:rPr lang="en-US" sz="2400" dirty="0" smtClean="0"/>
              <a:t>safely </a:t>
            </a:r>
            <a:r>
              <a:rPr lang="en-US" sz="2400" dirty="0"/>
              <a:t>store them</a:t>
            </a:r>
            <a:r>
              <a:rPr lang="en-US" sz="2400" dirty="0" smtClean="0"/>
              <a:t>.</a:t>
            </a:r>
          </a:p>
          <a:p>
            <a:pPr lvl="1">
              <a:spcAft>
                <a:spcPts val="1200"/>
              </a:spcAft>
            </a:pPr>
            <a:r>
              <a:rPr lang="en-US" i="1" dirty="0" smtClean="0"/>
              <a:t>Refer </a:t>
            </a:r>
            <a:r>
              <a:rPr lang="en-US" i="1" dirty="0"/>
              <a:t>to </a:t>
            </a:r>
            <a:r>
              <a:rPr lang="en-US" b="1" i="1" dirty="0"/>
              <a:t>Flinn’s List  of the 40 Devils</a:t>
            </a:r>
            <a:r>
              <a:rPr lang="en-US" i="1" dirty="0"/>
              <a:t> as well as Flinn’s </a:t>
            </a:r>
            <a:r>
              <a:rPr lang="en-US" b="1" i="1" dirty="0"/>
              <a:t>Seven Step Plan to Clean Up Your Storage Area  - </a:t>
            </a:r>
            <a:r>
              <a:rPr lang="en-US" i="1" dirty="0"/>
              <a:t>available at </a:t>
            </a:r>
            <a:r>
              <a:rPr lang="en-US" i="1" dirty="0" smtClean="0">
                <a:hlinkClick r:id="rId4"/>
              </a:rPr>
              <a:t>www.flinnsci.com</a:t>
            </a:r>
            <a:r>
              <a:rPr lang="en-US" i="1" dirty="0" smtClean="0"/>
              <a:t> .</a:t>
            </a:r>
          </a:p>
          <a:p>
            <a:pPr marL="800100" lvl="1" indent="-342900">
              <a:buFont typeface="+mj-lt"/>
              <a:buAutoNum type="arabicPeriod"/>
            </a:pPr>
            <a:endParaRPr lang="en-US" dirty="0"/>
          </a:p>
        </p:txBody>
      </p:sp>
    </p:spTree>
    <p:extLst>
      <p:ext uri="{BB962C8B-B14F-4D97-AF65-F5344CB8AC3E}">
        <p14:creationId xmlns:p14="http://schemas.microsoft.com/office/powerpoint/2010/main" val="56040154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75</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7" y="1828800"/>
            <a:ext cx="7620000" cy="4247317"/>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smtClean="0"/>
              <a:t>Engineering </a:t>
            </a:r>
            <a:r>
              <a:rPr lang="en-US" sz="2400" dirty="0"/>
              <a:t>controls eliminate or reduce exposure to a chemical or physical hazard through the use or substitution of engineered machinery or equipment. </a:t>
            </a:r>
            <a:endParaRPr lang="en-US" sz="2400" dirty="0" smtClean="0"/>
          </a:p>
          <a:p>
            <a:pPr marL="342900" indent="-342900">
              <a:spcAft>
                <a:spcPts val="1200"/>
              </a:spcAft>
              <a:buFont typeface="Arial" panose="020B0604020202020204" pitchFamily="34" charset="0"/>
              <a:buChar char="•"/>
            </a:pPr>
            <a:r>
              <a:rPr lang="en-US" sz="2400" dirty="0" smtClean="0"/>
              <a:t>Examples include: </a:t>
            </a:r>
            <a:r>
              <a:rPr lang="en-US" sz="2400" dirty="0"/>
              <a:t>self-capping syringe needles, ventilation systems, sound-dampening materials to reduce noise levels, safety interlocks, and various types of shielding</a:t>
            </a:r>
            <a:r>
              <a:rPr lang="en-US" sz="2400" dirty="0" smtClean="0"/>
              <a:t>.</a:t>
            </a:r>
          </a:p>
          <a:p>
            <a:pPr marL="342900" indent="-342900">
              <a:spcAft>
                <a:spcPts val="1200"/>
              </a:spcAft>
              <a:buFont typeface="Arial" panose="020B0604020202020204" pitchFamily="34" charset="0"/>
              <a:buChar char="•"/>
            </a:pPr>
            <a:r>
              <a:rPr lang="en-US" sz="2400" dirty="0"/>
              <a:t>Exposure to airborne hazardous chemicals </a:t>
            </a:r>
            <a:r>
              <a:rPr lang="en-US" sz="2400" dirty="0" smtClean="0"/>
              <a:t>are often </a:t>
            </a:r>
            <a:r>
              <a:rPr lang="en-US" sz="2400" dirty="0"/>
              <a:t>controlled through the use of ventilation.</a:t>
            </a:r>
          </a:p>
          <a:p>
            <a:pPr>
              <a:spcAft>
                <a:spcPts val="1200"/>
              </a:spcAft>
            </a:pPr>
            <a:endParaRPr lang="en-US" sz="2400" dirty="0" smtClean="0"/>
          </a:p>
        </p:txBody>
      </p:sp>
    </p:spTree>
    <p:extLst>
      <p:ext uri="{BB962C8B-B14F-4D97-AF65-F5344CB8AC3E}">
        <p14:creationId xmlns:p14="http://schemas.microsoft.com/office/powerpoint/2010/main" val="127316169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76</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7" y="1828800"/>
            <a:ext cx="7620000" cy="3816429"/>
          </a:xfrm>
          <a:prstGeom prst="rect">
            <a:avLst/>
          </a:prstGeom>
        </p:spPr>
        <p:txBody>
          <a:bodyPr wrap="square">
            <a:spAutoFit/>
          </a:bodyPr>
          <a:lstStyle/>
          <a:p>
            <a:pPr>
              <a:spcAft>
                <a:spcPts val="1200"/>
              </a:spcAft>
            </a:pPr>
            <a:r>
              <a:rPr lang="en-US" sz="2400" b="1" dirty="0" smtClean="0"/>
              <a:t>Ventilation</a:t>
            </a:r>
            <a:r>
              <a:rPr lang="en-US" sz="2400" dirty="0" smtClean="0"/>
              <a:t> </a:t>
            </a:r>
            <a:r>
              <a:rPr lang="en-US" sz="2400" dirty="0"/>
              <a:t>is the process of supplying fresh </a:t>
            </a:r>
            <a:r>
              <a:rPr lang="en-US" sz="2400" dirty="0" smtClean="0"/>
              <a:t>air </a:t>
            </a:r>
            <a:r>
              <a:rPr lang="en-US" sz="2400" dirty="0"/>
              <a:t>to an enclosed space in order to refresh/remove/replace the existing atmosphere</a:t>
            </a:r>
            <a:r>
              <a:rPr lang="en-US" sz="2400" dirty="0" smtClean="0"/>
              <a:t>.</a:t>
            </a:r>
          </a:p>
          <a:p>
            <a:pPr>
              <a:spcAft>
                <a:spcPts val="1200"/>
              </a:spcAft>
            </a:pPr>
            <a:endParaRPr lang="en-US" sz="2400" dirty="0"/>
          </a:p>
          <a:p>
            <a:pPr>
              <a:spcAft>
                <a:spcPts val="1200"/>
              </a:spcAft>
            </a:pPr>
            <a:r>
              <a:rPr lang="en-US" sz="2400" dirty="0"/>
              <a:t>Two types of ventilation are commonly used: </a:t>
            </a:r>
            <a:endParaRPr lang="en-US" sz="2400" dirty="0" smtClean="0"/>
          </a:p>
          <a:p>
            <a:pPr marL="1257300" lvl="2" indent="-342900">
              <a:spcAft>
                <a:spcPts val="1200"/>
              </a:spcAft>
              <a:buFont typeface="Arial" panose="020B0604020202020204" pitchFamily="34" charset="0"/>
              <a:buChar char="•"/>
            </a:pPr>
            <a:r>
              <a:rPr lang="en-US" sz="2400" dirty="0"/>
              <a:t>D</a:t>
            </a:r>
            <a:r>
              <a:rPr lang="en-US" sz="2400" dirty="0" smtClean="0"/>
              <a:t>ilution Ventilation </a:t>
            </a:r>
            <a:endParaRPr lang="en-US" sz="2400" dirty="0"/>
          </a:p>
          <a:p>
            <a:pPr marL="1257300" lvl="2" indent="-342900">
              <a:spcAft>
                <a:spcPts val="1200"/>
              </a:spcAft>
              <a:buFont typeface="Arial" panose="020B0604020202020204" pitchFamily="34" charset="0"/>
              <a:buChar char="•"/>
            </a:pPr>
            <a:r>
              <a:rPr lang="en-US" sz="2400" dirty="0"/>
              <a:t>L</a:t>
            </a:r>
            <a:r>
              <a:rPr lang="en-US" sz="2400" dirty="0" smtClean="0"/>
              <a:t>ocal Exhaust Ventilation</a:t>
            </a:r>
            <a:endParaRPr lang="en-US" sz="2400" dirty="0"/>
          </a:p>
          <a:p>
            <a:pPr>
              <a:spcAft>
                <a:spcPts val="1200"/>
              </a:spcAft>
            </a:pPr>
            <a:endParaRPr lang="en-US" sz="2400" dirty="0" smtClean="0"/>
          </a:p>
        </p:txBody>
      </p:sp>
    </p:spTree>
    <p:extLst>
      <p:ext uri="{BB962C8B-B14F-4D97-AF65-F5344CB8AC3E}">
        <p14:creationId xmlns:p14="http://schemas.microsoft.com/office/powerpoint/2010/main" val="281351294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77</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60913" y="1066800"/>
            <a:ext cx="7620000" cy="564770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b="1" dirty="0" smtClean="0"/>
              <a:t>Dilution Ventilation</a:t>
            </a:r>
            <a:r>
              <a:rPr lang="en-US" sz="2400" dirty="0" smtClean="0"/>
              <a:t>  </a:t>
            </a:r>
            <a:r>
              <a:rPr lang="en-US" sz="2400" dirty="0"/>
              <a:t>simply dilutes the concentration of the hazardous material in the air by bringing in fresh air. </a:t>
            </a:r>
            <a:r>
              <a:rPr lang="en-US" sz="2400" dirty="0" smtClean="0"/>
              <a:t>Examples </a:t>
            </a:r>
            <a:r>
              <a:rPr lang="en-US" sz="2400" dirty="0"/>
              <a:t>include window and cooling fans - or simply opening a window. </a:t>
            </a:r>
            <a:endParaRPr lang="en-US" sz="2400" dirty="0" smtClean="0"/>
          </a:p>
          <a:p>
            <a:pPr marL="342900" indent="-342900">
              <a:spcAft>
                <a:spcPts val="600"/>
              </a:spcAft>
              <a:buFont typeface="Arial" panose="020B0604020202020204" pitchFamily="34" charset="0"/>
              <a:buChar char="•"/>
            </a:pPr>
            <a:r>
              <a:rPr lang="en-US" sz="2400" dirty="0" smtClean="0"/>
              <a:t>This method </a:t>
            </a:r>
            <a:r>
              <a:rPr lang="en-US" sz="2400" dirty="0"/>
              <a:t>is </a:t>
            </a:r>
            <a:r>
              <a:rPr lang="en-US" sz="2400" dirty="0" smtClean="0"/>
              <a:t>sufficient </a:t>
            </a:r>
            <a:r>
              <a:rPr lang="en-US" sz="2400" dirty="0"/>
              <a:t>when all of the following apply:</a:t>
            </a:r>
          </a:p>
          <a:p>
            <a:pPr marL="800100" lvl="1" indent="-342900">
              <a:spcAft>
                <a:spcPts val="600"/>
              </a:spcAft>
              <a:buFont typeface="Courier New" panose="02070309020205020404" pitchFamily="49" charset="0"/>
              <a:buChar char="o"/>
            </a:pPr>
            <a:r>
              <a:rPr lang="en-US" sz="2400" dirty="0" smtClean="0"/>
              <a:t>The </a:t>
            </a:r>
            <a:r>
              <a:rPr lang="en-US" sz="2400" dirty="0"/>
              <a:t>quantity of hazardous material is small and constant.</a:t>
            </a:r>
          </a:p>
          <a:p>
            <a:pPr marL="800100" lvl="1" indent="-342900">
              <a:spcAft>
                <a:spcPts val="600"/>
              </a:spcAft>
              <a:buFont typeface="Courier New" panose="02070309020205020404" pitchFamily="49" charset="0"/>
              <a:buChar char="o"/>
            </a:pPr>
            <a:r>
              <a:rPr lang="en-US" sz="2400" dirty="0" smtClean="0"/>
              <a:t>The </a:t>
            </a:r>
            <a:r>
              <a:rPr lang="en-US" sz="2400" dirty="0"/>
              <a:t>air movement is sufficient to keep the concentration of hazardous material at acceptable levels.</a:t>
            </a:r>
          </a:p>
          <a:p>
            <a:pPr marL="800100" lvl="1" indent="-342900">
              <a:spcAft>
                <a:spcPts val="600"/>
              </a:spcAft>
              <a:buFont typeface="Courier New" panose="02070309020205020404" pitchFamily="49" charset="0"/>
              <a:buChar char="o"/>
            </a:pPr>
            <a:r>
              <a:rPr lang="en-US" sz="2400" dirty="0" smtClean="0"/>
              <a:t>The </a:t>
            </a:r>
            <a:r>
              <a:rPr lang="en-US" sz="2400" dirty="0"/>
              <a:t>materials have low toxicity and flammability.</a:t>
            </a:r>
          </a:p>
          <a:p>
            <a:pPr marL="800100" lvl="1" indent="-342900">
              <a:spcAft>
                <a:spcPts val="600"/>
              </a:spcAft>
              <a:buFont typeface="Courier New" panose="02070309020205020404" pitchFamily="49" charset="0"/>
              <a:buChar char="o"/>
            </a:pPr>
            <a:r>
              <a:rPr lang="en-US" sz="2400" dirty="0" smtClean="0"/>
              <a:t>The </a:t>
            </a:r>
            <a:r>
              <a:rPr lang="en-US" sz="2400" dirty="0"/>
              <a:t>material will not otherwise adversely affect the surroundings or other workers (corrosion, foul odors, harmful dusts</a:t>
            </a:r>
            <a:r>
              <a:rPr lang="en-US" sz="2400" dirty="0" smtClean="0"/>
              <a:t>).</a:t>
            </a:r>
            <a:endParaRPr lang="en-US" sz="2400" dirty="0"/>
          </a:p>
        </p:txBody>
      </p:sp>
    </p:spTree>
    <p:extLst>
      <p:ext uri="{BB962C8B-B14F-4D97-AF65-F5344CB8AC3E}">
        <p14:creationId xmlns:p14="http://schemas.microsoft.com/office/powerpoint/2010/main" val="128637212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78</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685800" y="1066800"/>
            <a:ext cx="7782921" cy="618630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b="1" dirty="0" smtClean="0"/>
              <a:t>Local Exhaust Ventilation</a:t>
            </a:r>
            <a:r>
              <a:rPr lang="en-US" sz="2400" dirty="0" smtClean="0"/>
              <a:t> encloses </a:t>
            </a:r>
            <a:r>
              <a:rPr lang="en-US" sz="2400" dirty="0"/>
              <a:t>the material, equipment or process as much as possible and ensures that air flow is into the enclosure at necessary </a:t>
            </a:r>
            <a:r>
              <a:rPr lang="en-US" sz="2400" dirty="0" smtClean="0"/>
              <a:t>rates, for example a </a:t>
            </a:r>
            <a:r>
              <a:rPr lang="en-US" sz="2400" dirty="0"/>
              <a:t>fume hood. </a:t>
            </a:r>
            <a:endParaRPr lang="en-US" sz="2400" dirty="0" smtClean="0"/>
          </a:p>
          <a:p>
            <a:pPr marL="342900" indent="-342900">
              <a:spcAft>
                <a:spcPts val="1200"/>
              </a:spcAft>
              <a:buFont typeface="Arial" panose="020B0604020202020204" pitchFamily="34" charset="0"/>
              <a:buChar char="•"/>
            </a:pPr>
            <a:r>
              <a:rPr lang="en-US" sz="2400" dirty="0" smtClean="0"/>
              <a:t>Local </a:t>
            </a:r>
            <a:r>
              <a:rPr lang="en-US" sz="2400" dirty="0"/>
              <a:t>exhaust ventilation systems typically have the following components: </a:t>
            </a:r>
          </a:p>
          <a:p>
            <a:pPr marL="800100" lvl="1" indent="-342900">
              <a:spcAft>
                <a:spcPts val="1200"/>
              </a:spcAft>
              <a:buFont typeface="Courier New" panose="02070309020205020404" pitchFamily="49" charset="0"/>
              <a:buChar char="o"/>
            </a:pPr>
            <a:r>
              <a:rPr lang="en-US" sz="2400" dirty="0" smtClean="0"/>
              <a:t>An </a:t>
            </a:r>
            <a:r>
              <a:rPr lang="en-US" sz="2400" dirty="0"/>
              <a:t>enclosure or inlet to collect the contaminated air at the source of its generation (or as close as possible).</a:t>
            </a:r>
          </a:p>
          <a:p>
            <a:pPr marL="800100" lvl="1" indent="-342900">
              <a:spcAft>
                <a:spcPts val="1200"/>
              </a:spcAft>
              <a:buFont typeface="Courier New" panose="02070309020205020404" pitchFamily="49" charset="0"/>
              <a:buChar char="o"/>
            </a:pPr>
            <a:r>
              <a:rPr lang="en-US" sz="2400" dirty="0" smtClean="0"/>
              <a:t>Ductwork </a:t>
            </a:r>
            <a:r>
              <a:rPr lang="en-US" sz="2400" dirty="0"/>
              <a:t>which conveys the contaminated air away from the source.</a:t>
            </a:r>
          </a:p>
          <a:p>
            <a:pPr marL="800100" lvl="1" indent="-342900">
              <a:spcAft>
                <a:spcPts val="1200"/>
              </a:spcAft>
              <a:buFont typeface="Courier New" panose="02070309020205020404" pitchFamily="49" charset="0"/>
              <a:buChar char="o"/>
            </a:pPr>
            <a:r>
              <a:rPr lang="en-US" sz="2400" dirty="0" smtClean="0"/>
              <a:t>A </a:t>
            </a:r>
            <a:r>
              <a:rPr lang="en-US" sz="2400" dirty="0"/>
              <a:t>fan or other air-moving device to provide the necessary air flow.</a:t>
            </a:r>
          </a:p>
          <a:p>
            <a:pPr marL="800100" lvl="1" indent="-342900">
              <a:spcAft>
                <a:spcPts val="1200"/>
              </a:spcAft>
              <a:buFont typeface="Courier New" panose="02070309020205020404" pitchFamily="49" charset="0"/>
              <a:buChar char="o"/>
            </a:pPr>
            <a:r>
              <a:rPr lang="en-US" sz="2400" dirty="0" smtClean="0"/>
              <a:t>An </a:t>
            </a:r>
            <a:r>
              <a:rPr lang="en-US" sz="2400" dirty="0"/>
              <a:t>exhaust for discharging the </a:t>
            </a:r>
            <a:r>
              <a:rPr lang="en-US" sz="2400" dirty="0" smtClean="0"/>
              <a:t>contaminated </a:t>
            </a:r>
            <a:r>
              <a:rPr lang="en-US" sz="2400" dirty="0"/>
              <a:t>air.</a:t>
            </a:r>
          </a:p>
          <a:p>
            <a:pPr>
              <a:spcAft>
                <a:spcPts val="1200"/>
              </a:spcAft>
            </a:pPr>
            <a:endParaRPr lang="en-US" sz="2400" dirty="0" smtClean="0"/>
          </a:p>
        </p:txBody>
      </p:sp>
    </p:spTree>
    <p:extLst>
      <p:ext uri="{BB962C8B-B14F-4D97-AF65-F5344CB8AC3E}">
        <p14:creationId xmlns:p14="http://schemas.microsoft.com/office/powerpoint/2010/main" val="163251897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16160" y="152400"/>
            <a:ext cx="5066836" cy="707886"/>
          </a:xfrm>
          <a:prstGeom prst="rect">
            <a:avLst/>
          </a:prstGeom>
        </p:spPr>
        <p:txBody>
          <a:bodyPr wrap="none">
            <a:spAutoFit/>
          </a:bodyPr>
          <a:lstStyle/>
          <a:p>
            <a:pPr algn="ctr"/>
            <a:r>
              <a:rPr lang="en-US" altLang="en-US" sz="4000" dirty="0" smtClean="0">
                <a:solidFill>
                  <a:schemeClr val="bg1"/>
                </a:solidFill>
              </a:rPr>
              <a:t>Administrative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371600"/>
            <a:ext cx="7620000" cy="513986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smtClean="0"/>
              <a:t>Administrative Controls </a:t>
            </a:r>
            <a:r>
              <a:rPr lang="en-US" sz="2400" dirty="0"/>
              <a:t>involve controlling who has accesses the hazardous chemicals, how often, and how much of each chemical is present. </a:t>
            </a:r>
          </a:p>
          <a:p>
            <a:pPr marL="342900" indent="-342900">
              <a:spcAft>
                <a:spcPts val="1200"/>
              </a:spcAft>
              <a:buFont typeface="Arial" panose="020B0604020202020204" pitchFamily="34" charset="0"/>
              <a:buChar char="•"/>
            </a:pPr>
            <a:r>
              <a:rPr lang="en-US" sz="2400" dirty="0" smtClean="0"/>
              <a:t>Access </a:t>
            </a:r>
            <a:r>
              <a:rPr lang="en-US" sz="2400" dirty="0"/>
              <a:t>to chemical storerooms should be limited, and the rooms and storage cabinets should be kept locked. </a:t>
            </a:r>
          </a:p>
          <a:p>
            <a:pPr marL="342900" indent="-342900">
              <a:spcAft>
                <a:spcPts val="1200"/>
              </a:spcAft>
              <a:buFont typeface="Arial" panose="020B0604020202020204" pitchFamily="34" charset="0"/>
              <a:buChar char="•"/>
            </a:pPr>
            <a:r>
              <a:rPr lang="en-US" sz="2400" dirty="0" smtClean="0"/>
              <a:t>Only </a:t>
            </a:r>
            <a:r>
              <a:rPr lang="en-US" sz="2400" dirty="0"/>
              <a:t>experienced personnel, who are familiar with the hazards and appropriate exposure controls, should be permitted to handle the chemicals.</a:t>
            </a:r>
          </a:p>
          <a:p>
            <a:pPr marL="342900" indent="-342900">
              <a:spcAft>
                <a:spcPts val="1200"/>
              </a:spcAft>
              <a:buFont typeface="Arial" panose="020B0604020202020204" pitchFamily="34" charset="0"/>
              <a:buChar char="•"/>
            </a:pPr>
            <a:r>
              <a:rPr lang="en-US" sz="2400" dirty="0" smtClean="0"/>
              <a:t>The </a:t>
            </a:r>
            <a:r>
              <a:rPr lang="en-US" sz="2400" dirty="0"/>
              <a:t>chemical coordinator can also control the exposure risk by limiting the quantities of hazardous chemicals purchased and in storage at any one time.</a:t>
            </a:r>
          </a:p>
          <a:p>
            <a:pPr>
              <a:spcAft>
                <a:spcPts val="1200"/>
              </a:spcAft>
            </a:pPr>
            <a:endParaRPr lang="en-US" sz="2400" dirty="0" smtClean="0"/>
          </a:p>
        </p:txBody>
      </p:sp>
    </p:spTree>
    <p:extLst>
      <p:ext uri="{BB962C8B-B14F-4D97-AF65-F5344CB8AC3E}">
        <p14:creationId xmlns:p14="http://schemas.microsoft.com/office/powerpoint/2010/main" val="38128972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Tuesday August 28</a:t>
            </a:r>
          </a:p>
          <a:p>
            <a:pPr marL="0" indent="0" algn="ctr" eaLnBrk="1" hangingPunct="1">
              <a:buNone/>
            </a:pPr>
            <a:endParaRPr lang="en-US" altLang="en-US" b="1" dirty="0"/>
          </a:p>
          <a:p>
            <a:pPr marL="0" indent="0" algn="ctr" eaLnBrk="1" hangingPunct="1">
              <a:buNone/>
            </a:pPr>
            <a:r>
              <a:rPr lang="en-US" b="1" dirty="0" smtClean="0"/>
              <a:t>School </a:t>
            </a:r>
            <a:r>
              <a:rPr lang="en-US" b="1" dirty="0"/>
              <a:t>Evacuated after 12 Students Injured in Science Lab Explosion at Moss Vale High School</a:t>
            </a:r>
            <a:endParaRPr lang="en-US" dirty="0"/>
          </a:p>
          <a:p>
            <a:pPr marL="0" indent="0" algn="ctr" eaLnBrk="1" hangingPunct="1">
              <a:buNone/>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82708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88C0472-D67D-4021-93CF-00ACDF87888A}" type="slidenum">
              <a:rPr lang="en-US" smtClean="0"/>
              <a:pPr eaLnBrk="1" fontAlgn="base" hangingPunct="1">
                <a:spcBef>
                  <a:spcPct val="0"/>
                </a:spcBef>
                <a:spcAft>
                  <a:spcPct val="0"/>
                </a:spcAft>
              </a:pPr>
              <a:t>80</a:t>
            </a:fld>
            <a:endParaRPr lang="en-US" smtClean="0"/>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604963"/>
            <a:ext cx="1914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4343400"/>
            <a:ext cx="1917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925" y="3091656"/>
            <a:ext cx="2395538"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8825" y="1371600"/>
            <a:ext cx="19224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89425"/>
            <a:ext cx="19050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ging bann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7314"/>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8114" y="198918"/>
            <a:ext cx="6740115" cy="707886"/>
          </a:xfrm>
          <a:prstGeom prst="rect">
            <a:avLst/>
          </a:prstGeom>
        </p:spPr>
        <p:txBody>
          <a:bodyPr wrap="none">
            <a:spAutoFit/>
          </a:bodyPr>
          <a:lstStyle/>
          <a:p>
            <a:pPr algn="ctr"/>
            <a:r>
              <a:rPr lang="en-US" altLang="en-US" sz="4000" b="1" dirty="0" smtClean="0">
                <a:solidFill>
                  <a:schemeClr val="bg1"/>
                </a:solidFill>
              </a:rPr>
              <a:t>Personal Protective Equipment</a:t>
            </a:r>
            <a:endParaRPr lang="en-US" altLang="en-US" sz="4000" b="1" dirty="0">
              <a:solidFill>
                <a:schemeClr val="bg1"/>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81</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8646" y="152400"/>
            <a:ext cx="6581866" cy="707886"/>
          </a:xfrm>
          <a:prstGeom prst="rect">
            <a:avLst/>
          </a:prstGeom>
        </p:spPr>
        <p:txBody>
          <a:bodyPr wrap="none">
            <a:spAutoFit/>
          </a:bodyPr>
          <a:lstStyle/>
          <a:p>
            <a:pPr algn="ctr"/>
            <a:r>
              <a:rPr lang="en-US" altLang="en-US" sz="4000" dirty="0" smtClean="0">
                <a:solidFill>
                  <a:schemeClr val="bg1"/>
                </a:solidFill>
              </a:rPr>
              <a:t>Personal Protective Equipment</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6247864"/>
          </a:xfrm>
          <a:prstGeom prst="rect">
            <a:avLst/>
          </a:prstGeom>
        </p:spPr>
        <p:txBody>
          <a:bodyPr wrap="square">
            <a:spAutoFit/>
          </a:bodyPr>
          <a:lstStyle/>
          <a:p>
            <a:pPr lvl="1" indent="-457200" fontAlgn="auto">
              <a:spcBef>
                <a:spcPts val="0"/>
              </a:spcBef>
              <a:spcAft>
                <a:spcPts val="1200"/>
              </a:spcAft>
              <a:buFont typeface="Arial" panose="020B0604020202020204" pitchFamily="34" charset="0"/>
              <a:buChar char="•"/>
              <a:defRPr/>
            </a:pPr>
            <a:r>
              <a:rPr lang="en-US" sz="2400" dirty="0"/>
              <a:t>Personal protective equipment (PPE) is often used when the risk of contact with a hazardous material cannot be otherwise controlled.  It is a barrier between the material and the </a:t>
            </a:r>
            <a:r>
              <a:rPr lang="en-US" sz="2400" dirty="0" smtClean="0"/>
              <a:t>user, </a:t>
            </a:r>
            <a:r>
              <a:rPr lang="en-US" sz="2400" dirty="0"/>
              <a:t>either by physically preventing contact, or by filtering the chemical from the atmosphere.</a:t>
            </a:r>
          </a:p>
          <a:p>
            <a:pPr marL="457200" indent="-457200" fontAlgn="auto">
              <a:spcBef>
                <a:spcPts val="0"/>
              </a:spcBef>
              <a:spcAft>
                <a:spcPts val="1200"/>
              </a:spcAft>
              <a:buFont typeface="Arial" panose="020B0604020202020204" pitchFamily="34" charset="0"/>
              <a:buChar char="•"/>
              <a:defRPr/>
            </a:pPr>
            <a:r>
              <a:rPr lang="en-US" sz="2400" dirty="0" smtClean="0"/>
              <a:t>PPE </a:t>
            </a:r>
            <a:r>
              <a:rPr lang="en-US" sz="2400" dirty="0"/>
              <a:t>is therefore the last line of defense before the chemical contacts the user.  As such, it should not be the primary means of controlling the exposure risk</a:t>
            </a:r>
            <a:r>
              <a:rPr lang="en-US" sz="2400" dirty="0" smtClean="0"/>
              <a:t>.</a:t>
            </a:r>
          </a:p>
          <a:p>
            <a:pPr marL="457200" indent="-457200" fontAlgn="auto">
              <a:spcBef>
                <a:spcPts val="0"/>
              </a:spcBef>
              <a:spcAft>
                <a:spcPts val="1200"/>
              </a:spcAft>
              <a:buFont typeface="Arial" panose="020B0604020202020204" pitchFamily="34" charset="0"/>
              <a:buChar char="•"/>
              <a:defRPr/>
            </a:pPr>
            <a:r>
              <a:rPr lang="en-US" sz="2400" dirty="0"/>
              <a:t>Anyone at risk of coming into contact with a hazardous material, including accidental contact and spills, should wear appropriate PPE to prevent or minimize exposure.</a:t>
            </a:r>
          </a:p>
          <a:p>
            <a:pPr fontAlgn="auto">
              <a:spcBef>
                <a:spcPts val="0"/>
              </a:spcBef>
              <a:spcAft>
                <a:spcPts val="0"/>
              </a:spcAft>
              <a:defRPr/>
            </a:pPr>
            <a:endParaRPr lang="en-US" sz="2400" dirty="0"/>
          </a:p>
          <a:p>
            <a:pPr>
              <a:spcAft>
                <a:spcPts val="1200"/>
              </a:spcAft>
            </a:pPr>
            <a:endParaRPr lang="en-US" sz="2400" dirty="0" smtClean="0"/>
          </a:p>
          <a:p>
            <a:pPr>
              <a:spcAft>
                <a:spcPts val="1200"/>
              </a:spcAft>
            </a:pPr>
            <a:endParaRPr lang="en-US" sz="2400" dirty="0" smtClean="0"/>
          </a:p>
        </p:txBody>
      </p:sp>
    </p:spTree>
    <p:extLst>
      <p:ext uri="{BB962C8B-B14F-4D97-AF65-F5344CB8AC3E}">
        <p14:creationId xmlns:p14="http://schemas.microsoft.com/office/powerpoint/2010/main" val="143049364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82</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8646" y="152400"/>
            <a:ext cx="6581866" cy="707886"/>
          </a:xfrm>
          <a:prstGeom prst="rect">
            <a:avLst/>
          </a:prstGeom>
        </p:spPr>
        <p:txBody>
          <a:bodyPr wrap="none">
            <a:spAutoFit/>
          </a:bodyPr>
          <a:lstStyle/>
          <a:p>
            <a:pPr algn="ctr"/>
            <a:r>
              <a:rPr lang="en-US" altLang="en-US" sz="4000" dirty="0" smtClean="0">
                <a:solidFill>
                  <a:schemeClr val="bg1"/>
                </a:solidFill>
              </a:rPr>
              <a:t>Personal Protective Equipment</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4308872"/>
          </a:xfrm>
          <a:prstGeom prst="rect">
            <a:avLst/>
          </a:prstGeom>
        </p:spPr>
        <p:txBody>
          <a:bodyPr wrap="square">
            <a:spAutoFit/>
          </a:bodyPr>
          <a:lstStyle/>
          <a:p>
            <a:pPr marL="457200" fontAlgn="auto">
              <a:lnSpc>
                <a:spcPts val="2500"/>
              </a:lnSpc>
              <a:spcBef>
                <a:spcPts val="0"/>
              </a:spcBef>
              <a:spcAft>
                <a:spcPts val="0"/>
              </a:spcAft>
              <a:defRPr/>
            </a:pPr>
            <a:endParaRPr lang="en-US" sz="2400" dirty="0"/>
          </a:p>
          <a:p>
            <a:pPr marL="914400" fontAlgn="auto">
              <a:lnSpc>
                <a:spcPts val="2500"/>
              </a:lnSpc>
              <a:spcBef>
                <a:spcPts val="0"/>
              </a:spcBef>
              <a:spcAft>
                <a:spcPts val="0"/>
              </a:spcAft>
              <a:defRPr/>
            </a:pPr>
            <a:r>
              <a:rPr lang="en-US" sz="2400" dirty="0"/>
              <a:t>The selection of appropriate PPE requires that you recognize and evaluate each hazard, identify the potential routes of exposure, determine the required performance characteristics of the protective equipment, evaluate the cost of the various options, and then make the selection of appropriate PPE.</a:t>
            </a:r>
          </a:p>
          <a:p>
            <a:pPr marL="1371600" indent="-457200" fontAlgn="auto">
              <a:lnSpc>
                <a:spcPts val="2500"/>
              </a:lnSpc>
              <a:spcBef>
                <a:spcPts val="0"/>
              </a:spcBef>
              <a:spcAft>
                <a:spcPts val="0"/>
              </a:spcAft>
              <a:defRPr/>
            </a:pPr>
            <a:endParaRPr lang="en-US" sz="2400" dirty="0"/>
          </a:p>
          <a:p>
            <a:pPr marL="1257300" indent="-342900" fontAlgn="auto">
              <a:lnSpc>
                <a:spcPts val="2500"/>
              </a:lnSpc>
              <a:spcBef>
                <a:spcPts val="0"/>
              </a:spcBef>
              <a:spcAft>
                <a:spcPts val="0"/>
              </a:spcAft>
              <a:buFont typeface="Arial" panose="020B0604020202020204" pitchFamily="34" charset="0"/>
              <a:buChar char="•"/>
              <a:defRPr/>
            </a:pPr>
            <a:r>
              <a:rPr lang="en-US" sz="2400" dirty="0"/>
              <a:t>Eye and Face Protection</a:t>
            </a:r>
          </a:p>
          <a:p>
            <a:pPr marL="1257300" indent="-342900" fontAlgn="auto">
              <a:lnSpc>
                <a:spcPts val="2500"/>
              </a:lnSpc>
              <a:spcBef>
                <a:spcPts val="0"/>
              </a:spcBef>
              <a:spcAft>
                <a:spcPts val="0"/>
              </a:spcAft>
              <a:buFont typeface="Arial" panose="020B0604020202020204" pitchFamily="34" charset="0"/>
              <a:buChar char="•"/>
              <a:defRPr/>
            </a:pPr>
            <a:r>
              <a:rPr lang="en-US" sz="2400" dirty="0"/>
              <a:t>Hand and Arm Protection</a:t>
            </a:r>
          </a:p>
          <a:p>
            <a:pPr marL="1257300" indent="-342900" fontAlgn="auto">
              <a:lnSpc>
                <a:spcPts val="2500"/>
              </a:lnSpc>
              <a:spcBef>
                <a:spcPts val="0"/>
              </a:spcBef>
              <a:spcAft>
                <a:spcPts val="0"/>
              </a:spcAft>
              <a:buFont typeface="Arial" panose="020B0604020202020204" pitchFamily="34" charset="0"/>
              <a:buChar char="•"/>
              <a:defRPr/>
            </a:pPr>
            <a:r>
              <a:rPr lang="en-US" sz="2400" dirty="0"/>
              <a:t>Body Protection</a:t>
            </a:r>
          </a:p>
          <a:p>
            <a:pPr marL="1257300" indent="-342900" fontAlgn="auto">
              <a:lnSpc>
                <a:spcPts val="2500"/>
              </a:lnSpc>
              <a:spcBef>
                <a:spcPts val="0"/>
              </a:spcBef>
              <a:spcAft>
                <a:spcPts val="0"/>
              </a:spcAft>
              <a:buFont typeface="Arial" panose="020B0604020202020204" pitchFamily="34" charset="0"/>
              <a:buChar char="•"/>
              <a:defRPr/>
            </a:pPr>
            <a:r>
              <a:rPr lang="en-US" sz="2400" dirty="0"/>
              <a:t>Respiratory Protection</a:t>
            </a:r>
          </a:p>
          <a:p>
            <a:pPr>
              <a:spcAft>
                <a:spcPts val="1200"/>
              </a:spcAft>
            </a:pPr>
            <a:endParaRPr lang="en-US" sz="2400" dirty="0" smtClean="0"/>
          </a:p>
        </p:txBody>
      </p:sp>
    </p:spTree>
    <p:extLst>
      <p:ext uri="{BB962C8B-B14F-4D97-AF65-F5344CB8AC3E}">
        <p14:creationId xmlns:p14="http://schemas.microsoft.com/office/powerpoint/2010/main" val="118937013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457200" y="228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PLAN  - Spills</a:t>
            </a:r>
            <a:endParaRPr lang="en-US" sz="2400" b="1" u="sng" dirty="0"/>
          </a:p>
        </p:txBody>
      </p:sp>
      <p:sp>
        <p:nvSpPr>
          <p:cNvPr id="3" name="TextBox 2"/>
          <p:cNvSpPr txBox="1"/>
          <p:nvPr/>
        </p:nvSpPr>
        <p:spPr>
          <a:xfrm>
            <a:off x="457200" y="838200"/>
            <a:ext cx="8382000" cy="4760278"/>
          </a:xfrm>
          <a:prstGeom prst="rect">
            <a:avLst/>
          </a:prstGeom>
          <a:noFill/>
        </p:spPr>
        <p:txBody>
          <a:bodyPr>
            <a:spAutoFit/>
          </a:bodyPr>
          <a:lstStyle/>
          <a:p>
            <a:pPr marL="457200" indent="-457200" fontAlgn="auto">
              <a:lnSpc>
                <a:spcPts val="2600"/>
              </a:lnSpc>
              <a:spcBef>
                <a:spcPts val="0"/>
              </a:spcBef>
              <a:spcAft>
                <a:spcPts val="0"/>
              </a:spcAft>
              <a:defRPr/>
            </a:pPr>
            <a:r>
              <a:rPr lang="en-US" sz="2400" dirty="0">
                <a:latin typeface="+mn-lt"/>
              </a:rPr>
              <a:t>	</a:t>
            </a:r>
          </a:p>
          <a:p>
            <a:pPr marL="457200" indent="-457200" fontAlgn="auto">
              <a:lnSpc>
                <a:spcPts val="2600"/>
              </a:lnSpc>
              <a:spcBef>
                <a:spcPts val="0"/>
              </a:spcBef>
              <a:spcAft>
                <a:spcPts val="0"/>
              </a:spcAft>
              <a:defRPr/>
            </a:pPr>
            <a:r>
              <a:rPr lang="en-US" sz="2400" dirty="0">
                <a:latin typeface="+mn-lt"/>
              </a:rPr>
              <a:t>	The best way to prevent and manage spills is through prevention and preparation.</a:t>
            </a:r>
          </a:p>
          <a:p>
            <a:pPr marL="457200" indent="-457200" fontAlgn="auto">
              <a:lnSpc>
                <a:spcPts val="2600"/>
              </a:lnSpc>
              <a:spcBef>
                <a:spcPts val="0"/>
              </a:spcBef>
              <a:spcAft>
                <a:spcPts val="0"/>
              </a:spcAft>
              <a:defRPr/>
            </a:pPr>
            <a:endParaRPr lang="en-US" sz="2400" dirty="0">
              <a:latin typeface="+mn-lt"/>
            </a:endParaRPr>
          </a:p>
          <a:p>
            <a:pPr marL="914400" indent="-457200" fontAlgn="auto">
              <a:lnSpc>
                <a:spcPts val="2600"/>
              </a:lnSpc>
              <a:spcBef>
                <a:spcPts val="0"/>
              </a:spcBef>
              <a:spcAft>
                <a:spcPts val="0"/>
              </a:spcAft>
              <a:buFont typeface="Arial" pitchFamily="34" charset="0"/>
              <a:buChar char="•"/>
              <a:defRPr/>
            </a:pPr>
            <a:r>
              <a:rPr lang="en-US" sz="2400" dirty="0">
                <a:latin typeface="+mn-lt"/>
              </a:rPr>
              <a:t>Spill Prevention</a:t>
            </a:r>
          </a:p>
          <a:p>
            <a:pPr marL="914400" indent="-457200" fontAlgn="auto">
              <a:lnSpc>
                <a:spcPts val="2600"/>
              </a:lnSpc>
              <a:spcBef>
                <a:spcPts val="0"/>
              </a:spcBef>
              <a:spcAft>
                <a:spcPts val="0"/>
              </a:spcAft>
              <a:buFont typeface="Arial" pitchFamily="34" charset="0"/>
              <a:buChar char="•"/>
              <a:defRPr/>
            </a:pPr>
            <a:endParaRPr lang="en-US" sz="2400" dirty="0">
              <a:latin typeface="+mn-lt"/>
            </a:endParaRPr>
          </a:p>
          <a:p>
            <a:pPr marL="914400" fontAlgn="auto">
              <a:lnSpc>
                <a:spcPts val="2600"/>
              </a:lnSpc>
              <a:spcBef>
                <a:spcPts val="0"/>
              </a:spcBef>
              <a:spcAft>
                <a:spcPts val="0"/>
              </a:spcAft>
              <a:defRPr/>
            </a:pPr>
            <a:r>
              <a:rPr lang="en-US" sz="2400" dirty="0">
                <a:latin typeface="+mn-lt"/>
              </a:rPr>
              <a:t>As a teacher or administrator, you can help prevent spills in your area through:</a:t>
            </a:r>
          </a:p>
          <a:p>
            <a:pPr marL="914400" fontAlgn="auto">
              <a:lnSpc>
                <a:spcPts val="2600"/>
              </a:lnSpc>
              <a:spcBef>
                <a:spcPts val="0"/>
              </a:spcBef>
              <a:spcAft>
                <a:spcPts val="0"/>
              </a:spcAft>
              <a:defRPr/>
            </a:pPr>
            <a:endParaRPr lang="en-US" sz="2400" dirty="0">
              <a:latin typeface="+mn-lt"/>
            </a:endParaRPr>
          </a:p>
          <a:p>
            <a:pPr marL="1371600" indent="-457200" fontAlgn="auto">
              <a:lnSpc>
                <a:spcPts val="2600"/>
              </a:lnSpc>
              <a:spcBef>
                <a:spcPts val="0"/>
              </a:spcBef>
              <a:spcAft>
                <a:spcPts val="0"/>
              </a:spcAft>
              <a:defRPr/>
            </a:pPr>
            <a:r>
              <a:rPr lang="en-US" sz="2400" i="1" dirty="0">
                <a:latin typeface="+mn-lt"/>
              </a:rPr>
              <a:t>Administrative Controls</a:t>
            </a:r>
          </a:p>
          <a:p>
            <a:pPr marL="914400" fontAlgn="auto">
              <a:lnSpc>
                <a:spcPts val="2600"/>
              </a:lnSpc>
              <a:spcBef>
                <a:spcPts val="0"/>
              </a:spcBef>
              <a:spcAft>
                <a:spcPts val="0"/>
              </a:spcAft>
              <a:defRPr/>
            </a:pPr>
            <a:endParaRPr lang="en-US" sz="2400" i="1"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Spend time educating students about potential spills and how they will be managed in your specific area or classroom.</a:t>
            </a:r>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A00F962-E0DF-4FEB-AAA3-18F74883C1CF}" type="slidenum">
              <a:rPr lang="en-US" smtClean="0"/>
              <a:pPr eaLnBrk="1" fontAlgn="base" hangingPunct="1">
                <a:spcBef>
                  <a:spcPct val="0"/>
                </a:spcBef>
                <a:spcAft>
                  <a:spcPct val="0"/>
                </a:spcAft>
              </a:pPr>
              <a:t>83</a:t>
            </a:fld>
            <a:endParaRPr lang="en-US"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457200" y="5334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PLAN – Spill Prevention  </a:t>
            </a:r>
            <a:endParaRPr lang="en-US" sz="2400" b="1" u="sng" dirty="0"/>
          </a:p>
        </p:txBody>
      </p:sp>
      <p:sp>
        <p:nvSpPr>
          <p:cNvPr id="82947" name="TextBox 2"/>
          <p:cNvSpPr txBox="1">
            <a:spLocks noChangeArrowheads="1"/>
          </p:cNvSpPr>
          <p:nvPr/>
        </p:nvSpPr>
        <p:spPr bwMode="auto">
          <a:xfrm>
            <a:off x="457200" y="1295400"/>
            <a:ext cx="8382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1600" indent="-4572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buFont typeface="Calibri" pitchFamily="34" charset="0"/>
              <a:buChar char="–"/>
            </a:pPr>
            <a:r>
              <a:rPr lang="en-US" sz="2400"/>
              <a:t>Avoid purchasing chemicals in bulk sizes, glass containers, and in excess. All can increase the probability of spills.</a:t>
            </a:r>
          </a:p>
          <a:p>
            <a:pPr eaLnBrk="1" hangingPunct="1">
              <a:lnSpc>
                <a:spcPts val="2600"/>
              </a:lnSpc>
              <a:buFont typeface="Calibri" pitchFamily="34" charset="0"/>
              <a:buChar char="–"/>
            </a:pPr>
            <a:endParaRPr lang="en-US" sz="2400"/>
          </a:p>
          <a:p>
            <a:pPr eaLnBrk="1" hangingPunct="1">
              <a:lnSpc>
                <a:spcPts val="2600"/>
              </a:lnSpc>
              <a:buFont typeface="Calibri" pitchFamily="34" charset="0"/>
              <a:buChar char="–"/>
            </a:pPr>
            <a:r>
              <a:rPr lang="en-US" sz="2400"/>
              <a:t>Routinely conduct an inspection of chemical containers and storage locations to identify potential leaks, degraded container conditions, or other deficiencies that can lead to leaks or spills.</a:t>
            </a:r>
          </a:p>
          <a:p>
            <a:pPr eaLnBrk="1" hangingPunct="1">
              <a:lnSpc>
                <a:spcPts val="2600"/>
              </a:lnSpc>
            </a:pPr>
            <a:endParaRPr lang="en-US" sz="2400"/>
          </a:p>
          <a:p>
            <a:pPr eaLnBrk="1" hangingPunct="1">
              <a:lnSpc>
                <a:spcPts val="2600"/>
              </a:lnSpc>
              <a:buFont typeface="Calibri" pitchFamily="34" charset="0"/>
              <a:buChar char="–"/>
            </a:pPr>
            <a:r>
              <a:rPr lang="en-US" sz="2400"/>
              <a:t>Prevent negligent student behavior including inattentiveness, carelessness, or general horseplay in work areas.</a:t>
            </a:r>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3233E5A-8D41-481E-BDB4-1B6B35441525}" type="slidenum">
              <a:rPr lang="en-US" smtClean="0"/>
              <a:pPr eaLnBrk="1" fontAlgn="base" hangingPunct="1">
                <a:spcBef>
                  <a:spcPct val="0"/>
                </a:spcBef>
                <a:spcAft>
                  <a:spcPct val="0"/>
                </a:spcAft>
              </a:pPr>
              <a:t>84</a:t>
            </a:fld>
            <a:endParaRPr lang="en-US" smtClean="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457200" y="7620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  </a:t>
            </a:r>
            <a:r>
              <a:rPr lang="en-US" sz="2400" b="1" u="sng" dirty="0" smtClean="0"/>
              <a:t>Spill Prevention </a:t>
            </a:r>
            <a:endParaRPr lang="en-US" sz="2400" b="1" u="sng" dirty="0"/>
          </a:p>
        </p:txBody>
      </p:sp>
      <p:sp>
        <p:nvSpPr>
          <p:cNvPr id="3" name="TextBox 2"/>
          <p:cNvSpPr txBox="1"/>
          <p:nvPr/>
        </p:nvSpPr>
        <p:spPr>
          <a:xfrm>
            <a:off x="457200" y="1524000"/>
            <a:ext cx="8382000" cy="3425825"/>
          </a:xfrm>
          <a:prstGeom prst="rect">
            <a:avLst/>
          </a:prstGeom>
          <a:noFill/>
        </p:spPr>
        <p:txBody>
          <a:bodyPr>
            <a:spAutoFit/>
          </a:bodyPr>
          <a:lstStyle/>
          <a:p>
            <a:pPr marL="914400" fontAlgn="auto">
              <a:lnSpc>
                <a:spcPts val="2600"/>
              </a:lnSpc>
              <a:spcBef>
                <a:spcPts val="0"/>
              </a:spcBef>
              <a:spcAft>
                <a:spcPts val="0"/>
              </a:spcAft>
              <a:defRPr/>
            </a:pPr>
            <a:r>
              <a:rPr lang="en-US" sz="2400" i="1" dirty="0">
                <a:latin typeface="+mn-lt"/>
              </a:rPr>
              <a:t>Cleanliness &amp; Physical Controls</a:t>
            </a:r>
          </a:p>
          <a:p>
            <a:pPr marL="914400" fontAlgn="auto">
              <a:lnSpc>
                <a:spcPts val="2600"/>
              </a:lnSpc>
              <a:spcBef>
                <a:spcPts val="0"/>
              </a:spcBef>
              <a:spcAft>
                <a:spcPts val="0"/>
              </a:spcAft>
              <a:defRPr/>
            </a:pPr>
            <a:endParaRPr lang="en-US" sz="2400" i="1"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Maintain housekeeping in all areas and avoid clutter.</a:t>
            </a:r>
          </a:p>
          <a:p>
            <a:pPr marL="914400" fontAlgn="auto">
              <a:lnSpc>
                <a:spcPts val="2600"/>
              </a:lnSpc>
              <a:spcBef>
                <a:spcPts val="0"/>
              </a:spcBef>
              <a:spcAft>
                <a:spcPts val="0"/>
              </a:spcAft>
              <a:defRPr/>
            </a:pPr>
            <a:endParaRPr lang="en-US" sz="2400" i="1"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Keep containers closed, except when adding or removing contents.</a:t>
            </a:r>
          </a:p>
          <a:p>
            <a:pPr marL="1371600" indent="-457200" fontAlgn="auto">
              <a:lnSpc>
                <a:spcPts val="2600"/>
              </a:lnSpc>
              <a:spcBef>
                <a:spcPts val="0"/>
              </a:spcBef>
              <a:spcAft>
                <a:spcPts val="0"/>
              </a:spcAft>
              <a:buFont typeface="Calibri" pitchFamily="34" charset="0"/>
              <a:buChar char="–"/>
              <a:defRPr/>
            </a:pPr>
            <a:endParaRPr lang="en-US" sz="2400"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Ensure chemicals are properly stored in appropriately sized containment during long term storage and during transport between areas or classrooms.</a:t>
            </a:r>
          </a:p>
        </p:txBody>
      </p:sp>
      <p:sp>
        <p:nvSpPr>
          <p:cNvPr id="839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9CA150C-A210-4FBD-8C84-93C42968C332}" type="slidenum">
              <a:rPr lang="en-US" smtClean="0"/>
              <a:pPr eaLnBrk="1" fontAlgn="base" hangingPunct="1">
                <a:spcBef>
                  <a:spcPct val="0"/>
                </a:spcBef>
                <a:spcAft>
                  <a:spcPct val="0"/>
                </a:spcAft>
              </a:pPr>
              <a:t>85</a:t>
            </a:fld>
            <a:endParaRPr lang="en-US"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457200" y="5334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Spill Response </a:t>
            </a:r>
            <a:endParaRPr lang="en-US" sz="2400" b="1" u="sng" dirty="0"/>
          </a:p>
        </p:txBody>
      </p:sp>
      <p:sp>
        <p:nvSpPr>
          <p:cNvPr id="3" name="TextBox 2"/>
          <p:cNvSpPr txBox="1"/>
          <p:nvPr/>
        </p:nvSpPr>
        <p:spPr>
          <a:xfrm>
            <a:off x="457200" y="1143000"/>
            <a:ext cx="8382000" cy="3760788"/>
          </a:xfrm>
          <a:prstGeom prst="rect">
            <a:avLst/>
          </a:prstGeom>
          <a:noFill/>
        </p:spPr>
        <p:txBody>
          <a:bodyPr>
            <a:spAutoFit/>
          </a:bodyPr>
          <a:lstStyle/>
          <a:p>
            <a:pPr marL="914400" indent="-457200" fontAlgn="auto">
              <a:lnSpc>
                <a:spcPts val="2600"/>
              </a:lnSpc>
              <a:spcBef>
                <a:spcPts val="0"/>
              </a:spcBef>
              <a:spcAft>
                <a:spcPts val="0"/>
              </a:spcAft>
              <a:buFont typeface="Arial" pitchFamily="34" charset="0"/>
              <a:buChar char="•"/>
              <a:defRPr/>
            </a:pPr>
            <a:r>
              <a:rPr lang="en-US" sz="2400" dirty="0">
                <a:latin typeface="+mn-lt"/>
              </a:rPr>
              <a:t>Preparation for Spills</a:t>
            </a:r>
          </a:p>
          <a:p>
            <a:pPr marL="914400" fontAlgn="auto">
              <a:lnSpc>
                <a:spcPts val="2600"/>
              </a:lnSpc>
              <a:spcBef>
                <a:spcPts val="0"/>
              </a:spcBef>
              <a:spcAft>
                <a:spcPts val="0"/>
              </a:spcAft>
              <a:defRPr/>
            </a:pPr>
            <a:endParaRPr lang="en-US" sz="2400" dirty="0">
              <a:latin typeface="+mn-lt"/>
            </a:endParaRPr>
          </a:p>
          <a:p>
            <a:pPr marL="914400" fontAlgn="auto">
              <a:lnSpc>
                <a:spcPts val="2600"/>
              </a:lnSpc>
              <a:spcBef>
                <a:spcPts val="0"/>
              </a:spcBef>
              <a:spcAft>
                <a:spcPts val="0"/>
              </a:spcAft>
              <a:defRPr/>
            </a:pPr>
            <a:r>
              <a:rPr lang="en-US" sz="2400" dirty="0">
                <a:latin typeface="+mn-lt"/>
              </a:rPr>
              <a:t>Be  prepared, equipped, and trained to manage a spill.</a:t>
            </a:r>
          </a:p>
          <a:p>
            <a:pPr marL="914400" fontAlgn="auto">
              <a:lnSpc>
                <a:spcPts val="2600"/>
              </a:lnSpc>
              <a:spcBef>
                <a:spcPts val="0"/>
              </a:spcBef>
              <a:spcAft>
                <a:spcPts val="0"/>
              </a:spcAft>
              <a:defRPr/>
            </a:pPr>
            <a:endParaRPr lang="en-US" sz="2400" i="1"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Safety First.</a:t>
            </a:r>
          </a:p>
          <a:p>
            <a:pPr fontAlgn="auto">
              <a:lnSpc>
                <a:spcPts val="2600"/>
              </a:lnSpc>
              <a:spcBef>
                <a:spcPts val="0"/>
              </a:spcBef>
              <a:spcAft>
                <a:spcPts val="0"/>
              </a:spcAft>
              <a:defRPr/>
            </a:pPr>
            <a:r>
              <a:rPr lang="en-US" sz="2400" dirty="0">
                <a:latin typeface="+mn-lt"/>
              </a:rPr>
              <a:t> </a:t>
            </a:r>
          </a:p>
          <a:p>
            <a:pPr marL="1371600" indent="-457200" fontAlgn="auto">
              <a:lnSpc>
                <a:spcPts val="2600"/>
              </a:lnSpc>
              <a:spcBef>
                <a:spcPts val="0"/>
              </a:spcBef>
              <a:spcAft>
                <a:spcPts val="0"/>
              </a:spcAft>
              <a:buFont typeface="Calibri" pitchFamily="34" charset="0"/>
              <a:buChar char="–"/>
              <a:defRPr/>
            </a:pPr>
            <a:r>
              <a:rPr lang="en-US" sz="2400" dirty="0">
                <a:latin typeface="+mn-lt"/>
              </a:rPr>
              <a:t>Inform the students of the hazards of the chemicals stored and used in a particular work area or classroom. Ensure that they understand how to protect both themselves and their peers during regular use and during a spill.</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9560D56-A489-4510-9858-CF9ECBA0DA4B}" type="slidenum">
              <a:rPr lang="en-US" smtClean="0"/>
              <a:pPr eaLnBrk="1" fontAlgn="base" hangingPunct="1">
                <a:spcBef>
                  <a:spcPct val="0"/>
                </a:spcBef>
                <a:spcAft>
                  <a:spcPct val="0"/>
                </a:spcAft>
              </a:pPr>
              <a:t>86</a:t>
            </a:fld>
            <a:endParaRPr lang="en-US"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4572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Spill Response </a:t>
            </a:r>
            <a:endParaRPr lang="en-US" sz="2400" b="1" u="sng" dirty="0"/>
          </a:p>
        </p:txBody>
      </p:sp>
      <p:sp>
        <p:nvSpPr>
          <p:cNvPr id="3" name="TextBox 2"/>
          <p:cNvSpPr txBox="1"/>
          <p:nvPr/>
        </p:nvSpPr>
        <p:spPr>
          <a:xfrm>
            <a:off x="457200" y="1447800"/>
            <a:ext cx="8382000" cy="4094163"/>
          </a:xfrm>
          <a:prstGeom prst="rect">
            <a:avLst/>
          </a:prstGeom>
          <a:noFill/>
        </p:spPr>
        <p:txBody>
          <a:bodyPr>
            <a:spAutoFit/>
          </a:bodyPr>
          <a:lstStyle/>
          <a:p>
            <a:pPr marL="1371600" indent="-457200" fontAlgn="auto">
              <a:lnSpc>
                <a:spcPts val="2600"/>
              </a:lnSpc>
              <a:spcBef>
                <a:spcPts val="0"/>
              </a:spcBef>
              <a:spcAft>
                <a:spcPts val="0"/>
              </a:spcAft>
              <a:buFont typeface="Calibri" pitchFamily="34" charset="0"/>
              <a:buChar char="–"/>
              <a:defRPr/>
            </a:pPr>
            <a:r>
              <a:rPr lang="en-US" sz="2400" dirty="0">
                <a:latin typeface="+mn-lt"/>
              </a:rPr>
              <a:t>Inform the school nurse of all chemical types stored in your school and make sure they are prepared to treat any injury that results from a spill or injuries. These include broken glass cuts, chemical burns, or extreme temperature exposures (e.g. boiling water or liquid nitrogen exposure).</a:t>
            </a:r>
          </a:p>
          <a:p>
            <a:pPr marL="1371600" indent="-457200" fontAlgn="auto">
              <a:lnSpc>
                <a:spcPts val="2600"/>
              </a:lnSpc>
              <a:spcBef>
                <a:spcPts val="0"/>
              </a:spcBef>
              <a:spcAft>
                <a:spcPts val="0"/>
              </a:spcAft>
              <a:defRPr/>
            </a:pPr>
            <a:endParaRPr lang="en-US" sz="2400"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Ensure that appropriate PPE is available for everyone handling chemicals.  Make sure there is an abundant supply, and that everyone is properly trained on how to safely use it.</a:t>
            </a:r>
          </a:p>
          <a:p>
            <a:pPr marL="914400" fontAlgn="auto">
              <a:lnSpc>
                <a:spcPts val="2600"/>
              </a:lnSpc>
              <a:spcBef>
                <a:spcPts val="0"/>
              </a:spcBef>
              <a:spcAft>
                <a:spcPts val="0"/>
              </a:spcAft>
              <a:defRPr/>
            </a:pPr>
            <a:endParaRPr lang="en-US" sz="2400" i="1" dirty="0">
              <a:latin typeface="+mn-lt"/>
            </a:endParaRPr>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F3EEB6C-715B-4A9E-B2F9-78F10657A1D0}" type="slidenum">
              <a:rPr lang="en-US" smtClean="0"/>
              <a:pPr eaLnBrk="1" fontAlgn="base" hangingPunct="1">
                <a:spcBef>
                  <a:spcPct val="0"/>
                </a:spcBef>
                <a:spcAft>
                  <a:spcPct val="0"/>
                </a:spcAft>
              </a:pPr>
              <a:t>87</a:t>
            </a:fld>
            <a:endParaRPr lang="en-US"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4572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Contingency Planning </a:t>
            </a:r>
            <a:endParaRPr lang="en-US" sz="2400" b="1" u="sng" dirty="0"/>
          </a:p>
        </p:txBody>
      </p:sp>
      <p:sp>
        <p:nvSpPr>
          <p:cNvPr id="3" name="TextBox 2"/>
          <p:cNvSpPr txBox="1"/>
          <p:nvPr/>
        </p:nvSpPr>
        <p:spPr>
          <a:xfrm>
            <a:off x="457200" y="1219200"/>
            <a:ext cx="8382000" cy="5093702"/>
          </a:xfrm>
          <a:prstGeom prst="rect">
            <a:avLst/>
          </a:prstGeom>
          <a:noFill/>
        </p:spPr>
        <p:txBody>
          <a:bodyPr>
            <a:spAutoFit/>
          </a:bodyPr>
          <a:lstStyle/>
          <a:p>
            <a:pPr marL="457200" fontAlgn="auto">
              <a:lnSpc>
                <a:spcPts val="2600"/>
              </a:lnSpc>
              <a:spcBef>
                <a:spcPts val="0"/>
              </a:spcBef>
              <a:spcAft>
                <a:spcPts val="0"/>
              </a:spcAft>
              <a:defRPr/>
            </a:pPr>
            <a:endParaRPr lang="en-US" sz="2400" dirty="0">
              <a:latin typeface="+mn-lt"/>
            </a:endParaRPr>
          </a:p>
          <a:p>
            <a:pPr marL="914400" indent="-457200" fontAlgn="auto">
              <a:lnSpc>
                <a:spcPts val="2600"/>
              </a:lnSpc>
              <a:spcBef>
                <a:spcPts val="0"/>
              </a:spcBef>
              <a:spcAft>
                <a:spcPts val="0"/>
              </a:spcAft>
              <a:defRPr/>
            </a:pPr>
            <a:r>
              <a:rPr lang="en-US" sz="2400" dirty="0">
                <a:latin typeface="+mn-lt"/>
              </a:rPr>
              <a:t>Prepare an Action Plan</a:t>
            </a:r>
          </a:p>
          <a:p>
            <a:pPr marL="914400" indent="-457200" fontAlgn="auto">
              <a:lnSpc>
                <a:spcPts val="2600"/>
              </a:lnSpc>
              <a:spcBef>
                <a:spcPts val="0"/>
              </a:spcBef>
              <a:spcAft>
                <a:spcPts val="0"/>
              </a:spcAft>
              <a:buFont typeface="Arial" pitchFamily="34" charset="0"/>
              <a:buChar char="•"/>
              <a:defRPr/>
            </a:pPr>
            <a:endParaRPr lang="en-US" sz="2400" dirty="0">
              <a:latin typeface="+mn-lt"/>
            </a:endParaRPr>
          </a:p>
          <a:p>
            <a:pPr marL="914400" indent="-457200" fontAlgn="auto">
              <a:lnSpc>
                <a:spcPts val="2600"/>
              </a:lnSpc>
              <a:spcBef>
                <a:spcPts val="0"/>
              </a:spcBef>
              <a:spcAft>
                <a:spcPts val="0"/>
              </a:spcAft>
              <a:buFont typeface="Arial" pitchFamily="34" charset="0"/>
              <a:buChar char="•"/>
              <a:defRPr/>
            </a:pPr>
            <a:r>
              <a:rPr lang="en-US" sz="2400" dirty="0">
                <a:latin typeface="+mn-lt"/>
              </a:rPr>
              <a:t>Conduct a Practice Drill</a:t>
            </a:r>
          </a:p>
          <a:p>
            <a:pPr marL="1371600" indent="-457200" fontAlgn="auto">
              <a:lnSpc>
                <a:spcPts val="2600"/>
              </a:lnSpc>
              <a:spcBef>
                <a:spcPts val="0"/>
              </a:spcBef>
              <a:spcAft>
                <a:spcPts val="0"/>
              </a:spcAft>
              <a:defRPr/>
            </a:pPr>
            <a:endParaRPr lang="en-US" sz="2400"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Follow action plan</a:t>
            </a:r>
          </a:p>
          <a:p>
            <a:pPr marL="1371600" indent="-457200" fontAlgn="auto">
              <a:lnSpc>
                <a:spcPts val="2600"/>
              </a:lnSpc>
              <a:spcBef>
                <a:spcPts val="0"/>
              </a:spcBef>
              <a:spcAft>
                <a:spcPts val="0"/>
              </a:spcAft>
              <a:buFont typeface="Calibri" pitchFamily="34" charset="0"/>
              <a:buChar char="–"/>
              <a:defRPr/>
            </a:pPr>
            <a:r>
              <a:rPr lang="en-US" sz="2400" dirty="0">
                <a:latin typeface="+mn-lt"/>
              </a:rPr>
              <a:t>Assess the spill</a:t>
            </a:r>
          </a:p>
          <a:p>
            <a:pPr marL="1371600" indent="-457200" fontAlgn="auto">
              <a:lnSpc>
                <a:spcPts val="2600"/>
              </a:lnSpc>
              <a:spcBef>
                <a:spcPts val="0"/>
              </a:spcBef>
              <a:spcAft>
                <a:spcPts val="0"/>
              </a:spcAft>
              <a:buFont typeface="Calibri" pitchFamily="34" charset="0"/>
              <a:buChar char="–"/>
              <a:defRPr/>
            </a:pPr>
            <a:r>
              <a:rPr lang="en-US" sz="2400" dirty="0">
                <a:latin typeface="+mn-lt"/>
              </a:rPr>
              <a:t>Call help if needed</a:t>
            </a:r>
          </a:p>
          <a:p>
            <a:pPr marL="1371600" indent="-457200" fontAlgn="auto">
              <a:lnSpc>
                <a:spcPts val="2600"/>
              </a:lnSpc>
              <a:spcBef>
                <a:spcPts val="0"/>
              </a:spcBef>
              <a:spcAft>
                <a:spcPts val="0"/>
              </a:spcAft>
              <a:buFont typeface="Calibri" pitchFamily="34" charset="0"/>
              <a:buChar char="–"/>
              <a:defRPr/>
            </a:pPr>
            <a:r>
              <a:rPr lang="en-US" sz="2400" dirty="0">
                <a:latin typeface="+mn-lt"/>
              </a:rPr>
              <a:t>Remove injured or unneeded personnel from the spill area and perform appropriate medical attention for those affected</a:t>
            </a:r>
          </a:p>
          <a:p>
            <a:pPr marL="1371600" indent="-457200" fontAlgn="auto">
              <a:lnSpc>
                <a:spcPts val="2600"/>
              </a:lnSpc>
              <a:spcBef>
                <a:spcPts val="0"/>
              </a:spcBef>
              <a:spcAft>
                <a:spcPts val="0"/>
              </a:spcAft>
              <a:buFont typeface="Calibri" pitchFamily="34" charset="0"/>
              <a:buChar char="–"/>
              <a:defRPr/>
            </a:pPr>
            <a:r>
              <a:rPr lang="en-US" sz="2400" dirty="0">
                <a:latin typeface="+mn-lt"/>
              </a:rPr>
              <a:t>Follow decontamination directions found on the product’s MSDS</a:t>
            </a:r>
          </a:p>
          <a:p>
            <a:pPr marL="1371600" indent="-457200" fontAlgn="auto">
              <a:lnSpc>
                <a:spcPts val="2600"/>
              </a:lnSpc>
              <a:spcBef>
                <a:spcPts val="0"/>
              </a:spcBef>
              <a:spcAft>
                <a:spcPts val="0"/>
              </a:spcAft>
              <a:defRPr/>
            </a:pPr>
            <a:endParaRPr lang="en-US" sz="2400" dirty="0">
              <a:latin typeface="+mn-lt"/>
            </a:endParaRPr>
          </a:p>
          <a:p>
            <a:pPr marL="914400" fontAlgn="auto">
              <a:lnSpc>
                <a:spcPts val="2600"/>
              </a:lnSpc>
              <a:spcBef>
                <a:spcPts val="0"/>
              </a:spcBef>
              <a:spcAft>
                <a:spcPts val="0"/>
              </a:spcAft>
              <a:defRPr/>
            </a:pPr>
            <a:endParaRPr lang="en-US" sz="2400" i="1" dirty="0">
              <a:latin typeface="+mn-lt"/>
            </a:endParaRPr>
          </a:p>
        </p:txBody>
      </p:sp>
      <p:sp>
        <p:nvSpPr>
          <p:cNvPr id="870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549705E-8FD4-4632-AF9F-47C19D048A21}" type="slidenum">
              <a:rPr lang="en-US" smtClean="0"/>
              <a:pPr eaLnBrk="1" fontAlgn="base" hangingPunct="1">
                <a:spcBef>
                  <a:spcPct val="0"/>
                </a:spcBef>
                <a:spcAft>
                  <a:spcPct val="0"/>
                </a:spcAft>
              </a:pPr>
              <a:t>88</a:t>
            </a:fld>
            <a:endParaRPr lang="en-US"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457200" y="8382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Contingency Planning </a:t>
            </a:r>
            <a:endParaRPr lang="en-US" sz="2400" b="1" u="sng" dirty="0"/>
          </a:p>
        </p:txBody>
      </p:sp>
      <p:sp>
        <p:nvSpPr>
          <p:cNvPr id="3" name="TextBox 2"/>
          <p:cNvSpPr txBox="1"/>
          <p:nvPr/>
        </p:nvSpPr>
        <p:spPr>
          <a:xfrm>
            <a:off x="457200" y="1447800"/>
            <a:ext cx="8686800" cy="4821238"/>
          </a:xfrm>
          <a:prstGeom prst="rect">
            <a:avLst/>
          </a:prstGeom>
          <a:noFill/>
        </p:spPr>
        <p:txBody>
          <a:bodyPr>
            <a:spAutoFit/>
          </a:bodyPr>
          <a:lstStyle/>
          <a:p>
            <a:pPr marL="1371600" indent="-457200" fontAlgn="auto">
              <a:spcBef>
                <a:spcPts val="0"/>
              </a:spcBef>
              <a:spcAft>
                <a:spcPts val="0"/>
              </a:spcAft>
              <a:buFont typeface="Calibri" pitchFamily="34" charset="0"/>
              <a:buChar char="–"/>
              <a:defRPr/>
            </a:pPr>
            <a:r>
              <a:rPr lang="en-US" sz="2400" dirty="0">
                <a:latin typeface="+mn-lt"/>
              </a:rPr>
              <a:t>Access the spill kit, and wear the appropriate PPE.</a:t>
            </a:r>
          </a:p>
          <a:p>
            <a:pPr marL="1371600" indent="-457200" fontAlgn="auto">
              <a:spcBef>
                <a:spcPts val="0"/>
              </a:spcBef>
              <a:spcAft>
                <a:spcPts val="0"/>
              </a:spcAft>
              <a:buFont typeface="Calibri" pitchFamily="34" charset="0"/>
              <a:buChar char="–"/>
              <a:defRPr/>
            </a:pPr>
            <a:r>
              <a:rPr lang="en-US" sz="2400" dirty="0">
                <a:latin typeface="+mn-lt"/>
              </a:rPr>
              <a:t>Clean the Spill</a:t>
            </a:r>
          </a:p>
          <a:p>
            <a:pPr marL="1371600" indent="-457200" fontAlgn="auto">
              <a:spcBef>
                <a:spcPts val="0"/>
              </a:spcBef>
              <a:spcAft>
                <a:spcPts val="0"/>
              </a:spcAft>
              <a:buFont typeface="Calibri" pitchFamily="34" charset="0"/>
              <a:buChar char="–"/>
              <a:defRPr/>
            </a:pPr>
            <a:r>
              <a:rPr lang="en-US" sz="2400" dirty="0">
                <a:latin typeface="+mn-lt"/>
              </a:rPr>
              <a:t>Discard spent/ruined PPE in the same hazardous waste container</a:t>
            </a:r>
          </a:p>
          <a:p>
            <a:pPr marL="1371600" indent="-457200" fontAlgn="auto">
              <a:spcBef>
                <a:spcPts val="0"/>
              </a:spcBef>
              <a:spcAft>
                <a:spcPts val="0"/>
              </a:spcAft>
              <a:buFont typeface="Calibri" pitchFamily="34" charset="0"/>
              <a:buChar char="–"/>
              <a:defRPr/>
            </a:pPr>
            <a:r>
              <a:rPr lang="en-US" sz="2400" dirty="0">
                <a:latin typeface="+mn-lt"/>
              </a:rPr>
              <a:t>Evaluate the Clean-up Effort</a:t>
            </a:r>
          </a:p>
          <a:p>
            <a:pPr marL="1371600" indent="-457200" fontAlgn="auto">
              <a:spcBef>
                <a:spcPts val="0"/>
              </a:spcBef>
              <a:spcAft>
                <a:spcPts val="0"/>
              </a:spcAft>
              <a:defRPr/>
            </a:pPr>
            <a:endParaRPr lang="en-US" sz="2400" dirty="0">
              <a:latin typeface="+mn-lt"/>
            </a:endParaRPr>
          </a:p>
          <a:p>
            <a:pPr marL="914400" indent="-457200" fontAlgn="auto">
              <a:lnSpc>
                <a:spcPts val="2600"/>
              </a:lnSpc>
              <a:spcBef>
                <a:spcPts val="0"/>
              </a:spcBef>
              <a:spcAft>
                <a:spcPts val="0"/>
              </a:spcAft>
              <a:buFont typeface="Arial" pitchFamily="34" charset="0"/>
              <a:buChar char="•"/>
              <a:defRPr/>
            </a:pPr>
            <a:r>
              <a:rPr lang="en-US" sz="2400" dirty="0">
                <a:latin typeface="+mn-lt"/>
              </a:rPr>
              <a:t>Emergency Spill Clean-Up Contacts List</a:t>
            </a:r>
          </a:p>
          <a:p>
            <a:pPr marL="1371600" indent="-457200" fontAlgn="auto">
              <a:lnSpc>
                <a:spcPts val="2600"/>
              </a:lnSpc>
              <a:spcBef>
                <a:spcPts val="0"/>
              </a:spcBef>
              <a:spcAft>
                <a:spcPts val="0"/>
              </a:spcAft>
              <a:buFont typeface="Calibri" pitchFamily="34" charset="0"/>
              <a:buChar char="–"/>
              <a:defRPr/>
            </a:pPr>
            <a:endParaRPr lang="en-US" sz="2400" dirty="0">
              <a:latin typeface="+mn-lt"/>
            </a:endParaRPr>
          </a:p>
          <a:p>
            <a:pPr marL="1371600" indent="-457200" fontAlgn="auto">
              <a:spcBef>
                <a:spcPts val="0"/>
              </a:spcBef>
              <a:spcAft>
                <a:spcPts val="0"/>
              </a:spcAft>
              <a:buFont typeface="Calibri" pitchFamily="34" charset="0"/>
              <a:buChar char="–"/>
              <a:defRPr/>
            </a:pPr>
            <a:r>
              <a:rPr lang="en-US" sz="2400" dirty="0">
                <a:latin typeface="+mn-lt"/>
              </a:rPr>
              <a:t>Call the spill clean-up contractors if you are unable to contain the spill.</a:t>
            </a:r>
          </a:p>
          <a:p>
            <a:pPr marL="1371600" indent="-457200" fontAlgn="auto">
              <a:spcBef>
                <a:spcPts val="0"/>
              </a:spcBef>
              <a:spcAft>
                <a:spcPts val="0"/>
              </a:spcAft>
              <a:buFont typeface="Calibri" pitchFamily="34" charset="0"/>
              <a:buChar char="–"/>
              <a:defRPr/>
            </a:pPr>
            <a:r>
              <a:rPr lang="en-US" sz="2400" dirty="0">
                <a:latin typeface="+mn-lt"/>
              </a:rPr>
              <a:t>For spills of materials classified as “hazardous materials,” 911 should be immediately notified.</a:t>
            </a:r>
          </a:p>
          <a:p>
            <a:pPr marL="1371600" indent="-457200" fontAlgn="auto">
              <a:spcBef>
                <a:spcPts val="0"/>
              </a:spcBef>
              <a:spcAft>
                <a:spcPts val="0"/>
              </a:spcAft>
              <a:defRPr/>
            </a:pPr>
            <a:endParaRPr lang="en-US" sz="2400" dirty="0">
              <a:latin typeface="+mn-lt"/>
            </a:endParaRPr>
          </a:p>
        </p:txBody>
      </p:sp>
      <p:sp>
        <p:nvSpPr>
          <p:cNvPr id="880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E13D4DE-F760-4CE2-96BF-594E806A06DA}" type="slidenum">
              <a:rPr lang="en-US" smtClean="0"/>
              <a:pPr eaLnBrk="1" fontAlgn="base" hangingPunct="1">
                <a:spcBef>
                  <a:spcPct val="0"/>
                </a:spcBef>
                <a:spcAft>
                  <a:spcPct val="0"/>
                </a:spcAft>
              </a:pPr>
              <a:t>89</a:t>
            </a:fld>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019048"/>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Thursday February 23</a:t>
            </a:r>
          </a:p>
          <a:p>
            <a:pPr marL="0" indent="0" algn="ctr" eaLnBrk="1" hangingPunct="1">
              <a:buNone/>
            </a:pPr>
            <a:endParaRPr lang="en-US" altLang="en-US" b="1" dirty="0"/>
          </a:p>
          <a:p>
            <a:pPr marL="0" indent="0" algn="ctr" eaLnBrk="1" hangingPunct="1">
              <a:buNone/>
              <a:defRPr/>
            </a:pPr>
            <a:r>
              <a:rPr lang="en-US" b="1" dirty="0" smtClean="0"/>
              <a:t>	Fire </a:t>
            </a:r>
            <a:r>
              <a:rPr lang="en-US" b="1" dirty="0"/>
              <a:t>Erupts in </a:t>
            </a:r>
            <a:r>
              <a:rPr lang="en-US" b="1" dirty="0" smtClean="0"/>
              <a:t>a Pennsylvania High School </a:t>
            </a:r>
            <a:r>
              <a:rPr lang="en-US" b="1" dirty="0"/>
              <a:t>Chemistry Lab</a:t>
            </a:r>
          </a:p>
          <a:p>
            <a:pPr eaLnBrk="1" hangingPunct="1">
              <a:defRPr/>
            </a:pPr>
            <a:endParaRPr lang="en-US" b="1" dirty="0"/>
          </a:p>
          <a:p>
            <a:pPr marL="800100" lvl="2" indent="0" algn="ctr" eaLnBrk="1" hangingPunct="1">
              <a:buNone/>
              <a:defRPr/>
            </a:pPr>
            <a:r>
              <a:rPr lang="en-US" sz="3200" b="1" dirty="0" smtClean="0"/>
              <a:t>Lab </a:t>
            </a:r>
            <a:r>
              <a:rPr lang="en-US" sz="3200" b="1" dirty="0"/>
              <a:t>Experiment Sparks Tanana Middle School Evacuation</a:t>
            </a:r>
            <a:endParaRPr lang="en-US" sz="3200" dirty="0"/>
          </a:p>
          <a:p>
            <a:pPr marL="0" indent="0" algn="ctr" eaLnBrk="1" hangingPunct="1">
              <a:buNone/>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33396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457200" y="3048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Contingency Planning</a:t>
            </a:r>
            <a:endParaRPr lang="en-US" sz="2400" b="1" u="sng" dirty="0"/>
          </a:p>
        </p:txBody>
      </p:sp>
      <p:sp>
        <p:nvSpPr>
          <p:cNvPr id="3" name="TextBox 2"/>
          <p:cNvSpPr txBox="1"/>
          <p:nvPr/>
        </p:nvSpPr>
        <p:spPr>
          <a:xfrm>
            <a:off x="457200" y="914400"/>
            <a:ext cx="8686800" cy="6094413"/>
          </a:xfrm>
          <a:prstGeom prst="rect">
            <a:avLst/>
          </a:prstGeom>
          <a:noFill/>
        </p:spPr>
        <p:txBody>
          <a:bodyPr>
            <a:spAutoFit/>
          </a:bodyPr>
          <a:lstStyle/>
          <a:p>
            <a:pPr marL="914400" indent="-457200" fontAlgn="auto">
              <a:lnSpc>
                <a:spcPts val="2600"/>
              </a:lnSpc>
              <a:spcBef>
                <a:spcPts val="0"/>
              </a:spcBef>
              <a:spcAft>
                <a:spcPts val="0"/>
              </a:spcAft>
              <a:buFont typeface="Arial" pitchFamily="34" charset="0"/>
              <a:buChar char="•"/>
              <a:defRPr/>
            </a:pPr>
            <a:r>
              <a:rPr lang="en-US" sz="2400" dirty="0">
                <a:latin typeface="+mn-lt"/>
              </a:rPr>
              <a:t>Clean-up Materials</a:t>
            </a:r>
          </a:p>
          <a:p>
            <a:pPr marL="914400" fontAlgn="auto">
              <a:lnSpc>
                <a:spcPts val="2600"/>
              </a:lnSpc>
              <a:spcBef>
                <a:spcPts val="0"/>
              </a:spcBef>
              <a:spcAft>
                <a:spcPts val="0"/>
              </a:spcAft>
              <a:defRPr/>
            </a:pPr>
            <a:endParaRPr lang="en-US" sz="2400" i="1"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Spill Kits can vary in size (5-gallon buckets, to 55-gallon drums, to mobile carts). However, they should all include basic response materials:</a:t>
            </a:r>
          </a:p>
          <a:p>
            <a:pPr marL="1371600" indent="-457200" fontAlgn="auto">
              <a:lnSpc>
                <a:spcPts val="2600"/>
              </a:lnSpc>
              <a:spcBef>
                <a:spcPts val="0"/>
              </a:spcBef>
              <a:spcAft>
                <a:spcPts val="0"/>
              </a:spcAft>
              <a:buFont typeface="Calibri" pitchFamily="34" charset="0"/>
              <a:buChar char="–"/>
              <a:defRPr/>
            </a:pPr>
            <a:endParaRPr lang="en-US" sz="2400" dirty="0">
              <a:latin typeface="+mn-lt"/>
            </a:endParaRPr>
          </a:p>
          <a:p>
            <a:pPr marL="1828800" indent="-457200" fontAlgn="auto">
              <a:lnSpc>
                <a:spcPts val="2600"/>
              </a:lnSpc>
              <a:spcBef>
                <a:spcPts val="0"/>
              </a:spcBef>
              <a:spcAft>
                <a:spcPts val="0"/>
              </a:spcAft>
              <a:buFont typeface="Wingdings" pitchFamily="2" charset="2"/>
              <a:buChar char="§"/>
              <a:defRPr/>
            </a:pPr>
            <a:r>
              <a:rPr lang="en-US" sz="2400" dirty="0">
                <a:latin typeface="+mn-lt"/>
              </a:rPr>
              <a:t>Absorbents</a:t>
            </a:r>
          </a:p>
          <a:p>
            <a:pPr marL="1828800" indent="-457200" fontAlgn="auto">
              <a:lnSpc>
                <a:spcPts val="2600"/>
              </a:lnSpc>
              <a:spcBef>
                <a:spcPts val="0"/>
              </a:spcBef>
              <a:spcAft>
                <a:spcPts val="0"/>
              </a:spcAft>
              <a:buFont typeface="Wingdings" pitchFamily="2" charset="2"/>
              <a:buChar char="§"/>
              <a:defRPr/>
            </a:pPr>
            <a:r>
              <a:rPr lang="en-US" sz="2400" dirty="0">
                <a:latin typeface="+mn-lt"/>
              </a:rPr>
              <a:t>Clean-up Tools</a:t>
            </a:r>
          </a:p>
          <a:p>
            <a:pPr marL="1828800" indent="-457200" fontAlgn="auto">
              <a:lnSpc>
                <a:spcPts val="2600"/>
              </a:lnSpc>
              <a:spcBef>
                <a:spcPts val="0"/>
              </a:spcBef>
              <a:spcAft>
                <a:spcPts val="0"/>
              </a:spcAft>
              <a:buFont typeface="Wingdings" pitchFamily="2" charset="2"/>
              <a:buChar char="§"/>
              <a:defRPr/>
            </a:pPr>
            <a:r>
              <a:rPr lang="en-US" sz="2400" dirty="0">
                <a:latin typeface="+mn-lt"/>
              </a:rPr>
              <a:t>PPE</a:t>
            </a:r>
          </a:p>
          <a:p>
            <a:pPr marL="1828800" indent="-457200" fontAlgn="auto">
              <a:lnSpc>
                <a:spcPts val="2600"/>
              </a:lnSpc>
              <a:spcBef>
                <a:spcPts val="0"/>
              </a:spcBef>
              <a:spcAft>
                <a:spcPts val="0"/>
              </a:spcAft>
              <a:defRPr/>
            </a:pPr>
            <a:endParaRPr lang="en-US" sz="2400" dirty="0">
              <a:latin typeface="+mn-lt"/>
            </a:endParaRPr>
          </a:p>
          <a:p>
            <a:pPr marL="1371600" indent="-457200" fontAlgn="auto">
              <a:lnSpc>
                <a:spcPts val="2600"/>
              </a:lnSpc>
              <a:spcBef>
                <a:spcPts val="0"/>
              </a:spcBef>
              <a:spcAft>
                <a:spcPts val="0"/>
              </a:spcAft>
              <a:buFont typeface="Calibri" pitchFamily="34" charset="0"/>
              <a:buChar char="–"/>
              <a:defRPr/>
            </a:pPr>
            <a:r>
              <a:rPr lang="en-US" sz="2400" dirty="0">
                <a:latin typeface="+mn-lt"/>
              </a:rPr>
              <a:t>Ensure that spill kit storage locations are all of the following:</a:t>
            </a:r>
          </a:p>
          <a:p>
            <a:pPr marL="1371600" indent="-457200" fontAlgn="auto">
              <a:lnSpc>
                <a:spcPts val="2600"/>
              </a:lnSpc>
              <a:spcBef>
                <a:spcPts val="0"/>
              </a:spcBef>
              <a:spcAft>
                <a:spcPts val="0"/>
              </a:spcAft>
              <a:buFont typeface="Calibri" pitchFamily="34" charset="0"/>
              <a:buChar char="–"/>
              <a:defRPr/>
            </a:pPr>
            <a:endParaRPr lang="en-US" sz="2400" dirty="0">
              <a:latin typeface="+mn-lt"/>
            </a:endParaRPr>
          </a:p>
          <a:p>
            <a:pPr marL="1828800" indent="-457200" fontAlgn="auto">
              <a:lnSpc>
                <a:spcPts val="2600"/>
              </a:lnSpc>
              <a:spcBef>
                <a:spcPts val="0"/>
              </a:spcBef>
              <a:spcAft>
                <a:spcPts val="0"/>
              </a:spcAft>
              <a:buFont typeface="Wingdings" pitchFamily="2" charset="2"/>
              <a:buChar char="§"/>
              <a:defRPr/>
            </a:pPr>
            <a:r>
              <a:rPr lang="en-US" sz="2400" dirty="0">
                <a:latin typeface="+mn-lt"/>
              </a:rPr>
              <a:t>Accessible</a:t>
            </a:r>
          </a:p>
          <a:p>
            <a:pPr marL="1828800" indent="-457200" fontAlgn="auto">
              <a:lnSpc>
                <a:spcPts val="2600"/>
              </a:lnSpc>
              <a:spcBef>
                <a:spcPts val="0"/>
              </a:spcBef>
              <a:spcAft>
                <a:spcPts val="0"/>
              </a:spcAft>
              <a:buFont typeface="Wingdings" pitchFamily="2" charset="2"/>
              <a:buChar char="§"/>
              <a:defRPr/>
            </a:pPr>
            <a:r>
              <a:rPr lang="en-US" sz="2400" dirty="0">
                <a:latin typeface="+mn-lt"/>
              </a:rPr>
              <a:t>Convenient</a:t>
            </a:r>
          </a:p>
          <a:p>
            <a:pPr marL="1828800" indent="-457200" fontAlgn="auto">
              <a:lnSpc>
                <a:spcPts val="2600"/>
              </a:lnSpc>
              <a:spcBef>
                <a:spcPts val="0"/>
              </a:spcBef>
              <a:spcAft>
                <a:spcPts val="0"/>
              </a:spcAft>
              <a:buFont typeface="Wingdings" pitchFamily="2" charset="2"/>
              <a:buChar char="§"/>
              <a:defRPr/>
            </a:pPr>
            <a:r>
              <a:rPr lang="en-US" sz="2400" dirty="0">
                <a:latin typeface="+mn-lt"/>
              </a:rPr>
              <a:t>Properly stocked</a:t>
            </a:r>
          </a:p>
          <a:p>
            <a:pPr marL="1828800" indent="-457200" fontAlgn="auto">
              <a:lnSpc>
                <a:spcPts val="2600"/>
              </a:lnSpc>
              <a:spcBef>
                <a:spcPts val="0"/>
              </a:spcBef>
              <a:spcAft>
                <a:spcPts val="0"/>
              </a:spcAft>
              <a:buFont typeface="Wingdings" pitchFamily="2" charset="2"/>
              <a:buChar char="§"/>
              <a:defRPr/>
            </a:pPr>
            <a:r>
              <a:rPr lang="en-US" sz="2400" dirty="0">
                <a:latin typeface="+mn-lt"/>
              </a:rPr>
              <a:t>Properly sized</a:t>
            </a:r>
          </a:p>
          <a:p>
            <a:pPr marL="1828800" indent="-457200" fontAlgn="auto">
              <a:lnSpc>
                <a:spcPts val="2600"/>
              </a:lnSpc>
              <a:spcBef>
                <a:spcPts val="0"/>
              </a:spcBef>
              <a:spcAft>
                <a:spcPts val="0"/>
              </a:spcAft>
              <a:buFont typeface="Wingdings" pitchFamily="2" charset="2"/>
              <a:buChar char="§"/>
              <a:defRPr/>
            </a:pPr>
            <a:endParaRPr lang="en-US" sz="2400" dirty="0">
              <a:latin typeface="+mn-lt"/>
            </a:endParaRP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826A2EF-1594-4EA7-BF9F-A91D6763F0ED}" type="slidenum">
              <a:rPr lang="en-US" smtClean="0"/>
              <a:pPr eaLnBrk="1" fontAlgn="base" hangingPunct="1">
                <a:spcBef>
                  <a:spcPct val="0"/>
                </a:spcBef>
                <a:spcAft>
                  <a:spcPct val="0"/>
                </a:spcAft>
              </a:pPr>
              <a:t>90</a:t>
            </a:fld>
            <a:endParaRPr lang="en-US"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457200" y="3810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 </a:t>
            </a:r>
            <a:r>
              <a:rPr lang="en-US" sz="2400" b="1" u="sng" dirty="0"/>
              <a:t>PLAN </a:t>
            </a:r>
            <a:r>
              <a:rPr lang="en-US" sz="2400" b="1" u="sng" dirty="0" smtClean="0"/>
              <a:t>– Mercury Spills</a:t>
            </a:r>
            <a:endParaRPr lang="en-US" sz="2400" b="1" u="sng" dirty="0"/>
          </a:p>
        </p:txBody>
      </p:sp>
      <p:sp>
        <p:nvSpPr>
          <p:cNvPr id="3" name="TextBox 2"/>
          <p:cNvSpPr txBox="1"/>
          <p:nvPr/>
        </p:nvSpPr>
        <p:spPr>
          <a:xfrm>
            <a:off x="457200" y="990600"/>
            <a:ext cx="8001000" cy="4580741"/>
          </a:xfrm>
          <a:prstGeom prst="rect">
            <a:avLst/>
          </a:prstGeom>
          <a:noFill/>
        </p:spPr>
        <p:txBody>
          <a:bodyPr>
            <a:spAutoFit/>
          </a:bodyPr>
          <a:lstStyle/>
          <a:p>
            <a:pPr marL="914400" fontAlgn="auto">
              <a:lnSpc>
                <a:spcPts val="2500"/>
              </a:lnSpc>
              <a:spcBef>
                <a:spcPts val="0"/>
              </a:spcBef>
              <a:spcAft>
                <a:spcPts val="0"/>
              </a:spcAft>
              <a:defRPr/>
            </a:pPr>
            <a:endParaRPr lang="en-US" sz="2400" i="1" dirty="0">
              <a:latin typeface="+mn-lt"/>
            </a:endParaRPr>
          </a:p>
          <a:p>
            <a:pPr marL="914400" fontAlgn="auto">
              <a:lnSpc>
                <a:spcPts val="2500"/>
              </a:lnSpc>
              <a:spcBef>
                <a:spcPts val="0"/>
              </a:spcBef>
              <a:spcAft>
                <a:spcPts val="0"/>
              </a:spcAft>
              <a:defRPr/>
            </a:pPr>
            <a:r>
              <a:rPr lang="en-US" sz="2400" spc="-20" dirty="0">
                <a:latin typeface="+mn-lt"/>
              </a:rPr>
              <a:t>Mercury is a heavy metal with very unique chemical and physical properties that can exist as a liquid, vapor, or within a compound (e.g. methyl mercury). Exposure to mercury can negatively affect breathing (vapors) and cause corrosive skin burns, birth defects, and central nervous system damage.</a:t>
            </a:r>
          </a:p>
          <a:p>
            <a:pPr marL="914400" fontAlgn="auto">
              <a:lnSpc>
                <a:spcPts val="2500"/>
              </a:lnSpc>
              <a:spcBef>
                <a:spcPts val="0"/>
              </a:spcBef>
              <a:spcAft>
                <a:spcPts val="0"/>
              </a:spcAft>
              <a:defRPr/>
            </a:pPr>
            <a:r>
              <a:rPr lang="en-US" sz="2400" spc="-20" dirty="0">
                <a:latin typeface="+mn-lt"/>
              </a:rPr>
              <a:t> </a:t>
            </a:r>
          </a:p>
          <a:p>
            <a:pPr marL="914400" fontAlgn="auto">
              <a:lnSpc>
                <a:spcPts val="2500"/>
              </a:lnSpc>
              <a:spcBef>
                <a:spcPts val="0"/>
              </a:spcBef>
              <a:spcAft>
                <a:spcPts val="0"/>
              </a:spcAft>
              <a:defRPr/>
            </a:pPr>
            <a:r>
              <a:rPr lang="en-US" sz="2400" spc="-20" dirty="0">
                <a:latin typeface="+mn-lt"/>
              </a:rPr>
              <a:t>Spills exceeding 1 gram of mercury (the amount contained in a thermometer) should be cleaned by a professional environmental clean-up contractor that has the monitoring equipment to screen for mercury vapors.  Call Poison Control or 911 if someone has inhaled mercury vapors.</a:t>
            </a:r>
          </a:p>
        </p:txBody>
      </p:sp>
      <p:sp>
        <p:nvSpPr>
          <p:cNvPr id="901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106DC83-61C6-428C-801E-0880E5A7ADB8}" type="slidenum">
              <a:rPr lang="en-US" smtClean="0"/>
              <a:pPr eaLnBrk="1" fontAlgn="base" hangingPunct="1">
                <a:spcBef>
                  <a:spcPct val="0"/>
                </a:spcBef>
                <a:spcAft>
                  <a:spcPct val="0"/>
                </a:spcAft>
              </a:pPr>
              <a:t>91</a:t>
            </a:fld>
            <a:endParaRPr lang="en-US"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1D82025-62F8-4BDC-A3B5-8408C89320E2}" type="slidenum">
              <a:rPr lang="en-US" smtClean="0"/>
              <a:pPr eaLnBrk="1" fontAlgn="base" hangingPunct="1">
                <a:spcBef>
                  <a:spcPct val="0"/>
                </a:spcBef>
                <a:spcAft>
                  <a:spcPct val="0"/>
                </a:spcAft>
              </a:pPr>
              <a:t>92</a:t>
            </a:fld>
            <a:endParaRPr lang="en-US" smtClean="0"/>
          </a:p>
        </p:txBody>
      </p:sp>
      <p:pic>
        <p:nvPicPr>
          <p:cNvPr id="94211" name="Picture 2" descr="LAB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463" y="2108200"/>
            <a:ext cx="35210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3"/>
          <p:cNvSpPr txBox="1">
            <a:spLocks noChangeArrowheads="1"/>
          </p:cNvSpPr>
          <p:nvPr/>
        </p:nvSpPr>
        <p:spPr bwMode="auto">
          <a:xfrm>
            <a:off x="2286000" y="1371600"/>
            <a:ext cx="4800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a:t>REDUCTION OF STORED CHEMICALS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Reduction Policy</a:t>
            </a:r>
            <a:endParaRPr lang="en-US" sz="2400" b="1" u="sng" dirty="0"/>
          </a:p>
        </p:txBody>
      </p:sp>
      <p:sp>
        <p:nvSpPr>
          <p:cNvPr id="3" name="TextBox 2"/>
          <p:cNvSpPr txBox="1"/>
          <p:nvPr/>
        </p:nvSpPr>
        <p:spPr>
          <a:xfrm>
            <a:off x="762000" y="1295400"/>
            <a:ext cx="8001000" cy="4106252"/>
          </a:xfrm>
          <a:prstGeom prst="rect">
            <a:avLst/>
          </a:prstGeom>
          <a:noFill/>
        </p:spPr>
        <p:txBody>
          <a:bodyPr>
            <a:spAutoFit/>
          </a:bodyPr>
          <a:lstStyle/>
          <a:p>
            <a:pPr fontAlgn="auto">
              <a:spcBef>
                <a:spcPts val="0"/>
              </a:spcBef>
              <a:spcAft>
                <a:spcPts val="0"/>
              </a:spcAft>
              <a:defRPr/>
            </a:pPr>
            <a:r>
              <a:rPr lang="en-US" sz="2400" dirty="0">
                <a:latin typeface="+mn-lt"/>
              </a:rPr>
              <a:t> </a:t>
            </a:r>
          </a:p>
          <a:p>
            <a:pPr fontAlgn="auto">
              <a:spcBef>
                <a:spcPts val="0"/>
              </a:spcBef>
              <a:spcAft>
                <a:spcPts val="0"/>
              </a:spcAft>
              <a:defRPr/>
            </a:pPr>
            <a:r>
              <a:rPr lang="en-US" sz="2400" dirty="0">
                <a:latin typeface="+mn-lt"/>
              </a:rPr>
              <a:t>All laboratories that use chemicals inevitably produce chemical waste that must be properly removed or disposed of at an appropriate facility. It is crucial to minimize both the toxicity and the amount of chemical waste that is generated.</a:t>
            </a:r>
          </a:p>
          <a:p>
            <a:pPr fontAlgn="auto">
              <a:spcBef>
                <a:spcPts val="0"/>
              </a:spcBef>
              <a:spcAft>
                <a:spcPts val="0"/>
              </a:spcAft>
              <a:defRPr/>
            </a:pPr>
            <a:r>
              <a:rPr lang="en-US" sz="2400" dirty="0">
                <a:latin typeface="+mn-lt"/>
              </a:rPr>
              <a:t> </a:t>
            </a:r>
          </a:p>
          <a:p>
            <a:pPr fontAlgn="auto">
              <a:spcBef>
                <a:spcPts val="0"/>
              </a:spcBef>
              <a:spcAft>
                <a:spcPts val="0"/>
              </a:spcAft>
              <a:defRPr/>
            </a:pPr>
            <a:r>
              <a:rPr lang="en-US" sz="2400" dirty="0">
                <a:latin typeface="+mn-lt"/>
              </a:rPr>
              <a:t>A waste management and reduction policy that conforms to state and local regulations should be established by the school or school district.</a:t>
            </a:r>
          </a:p>
          <a:p>
            <a:pPr marL="860425" indent="-457200" fontAlgn="auto">
              <a:lnSpc>
                <a:spcPts val="2500"/>
              </a:lnSpc>
              <a:spcBef>
                <a:spcPts val="0"/>
              </a:spcBef>
              <a:spcAft>
                <a:spcPts val="0"/>
              </a:spcAft>
              <a:buFont typeface="Arial" pitchFamily="34" charset="0"/>
              <a:buChar char="•"/>
              <a:defRPr/>
            </a:pPr>
            <a:endParaRPr lang="en-US" sz="2400" dirty="0">
              <a:latin typeface="+mn-lt"/>
            </a:endParaRPr>
          </a:p>
          <a:p>
            <a:pPr marL="914400" indent="-457200" fontAlgn="auto">
              <a:spcBef>
                <a:spcPts val="0"/>
              </a:spcBef>
              <a:spcAft>
                <a:spcPts val="0"/>
              </a:spcAft>
              <a:defRPr/>
            </a:pPr>
            <a:endParaRPr lang="en-US" sz="2400" dirty="0">
              <a:latin typeface="+mn-lt"/>
            </a:endParaRPr>
          </a:p>
        </p:txBody>
      </p:sp>
      <p:sp>
        <p:nvSpPr>
          <p:cNvPr id="952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173B146-6FDA-4D35-97A2-F892DA8EF66C}" type="slidenum">
              <a:rPr lang="en-US" smtClean="0"/>
              <a:pPr eaLnBrk="1" fontAlgn="base" hangingPunct="1">
                <a:spcBef>
                  <a:spcPct val="0"/>
                </a:spcBef>
                <a:spcAft>
                  <a:spcPct val="0"/>
                </a:spcAft>
              </a:pPr>
              <a:t>93</a:t>
            </a:fld>
            <a:endParaRPr lang="en-US"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Reduction Policy </a:t>
            </a:r>
            <a:endParaRPr lang="en-US" sz="2400" b="1" u="sng" dirty="0"/>
          </a:p>
        </p:txBody>
      </p:sp>
      <p:sp>
        <p:nvSpPr>
          <p:cNvPr id="3" name="TextBox 2"/>
          <p:cNvSpPr txBox="1"/>
          <p:nvPr/>
        </p:nvSpPr>
        <p:spPr>
          <a:xfrm>
            <a:off x="762000" y="1295400"/>
            <a:ext cx="8001000" cy="5294313"/>
          </a:xfrm>
          <a:prstGeom prst="rect">
            <a:avLst/>
          </a:prstGeom>
          <a:noFill/>
        </p:spPr>
        <p:txBody>
          <a:bodyPr>
            <a:spAutoFit/>
          </a:bodyPr>
          <a:lstStyle/>
          <a:p>
            <a:pPr fontAlgn="auto">
              <a:spcBef>
                <a:spcPts val="0"/>
              </a:spcBef>
              <a:spcAft>
                <a:spcPts val="0"/>
              </a:spcAft>
              <a:defRPr/>
            </a:pPr>
            <a:r>
              <a:rPr lang="en-US" sz="2400" dirty="0">
                <a:latin typeface="+mn-lt"/>
              </a:rPr>
              <a:t>Several things that can be done to minimize hazards, waste generation, and control costs:</a:t>
            </a:r>
          </a:p>
          <a:p>
            <a:pPr fontAlgn="auto">
              <a:spcBef>
                <a:spcPts val="0"/>
              </a:spcBef>
              <a:spcAft>
                <a:spcPts val="0"/>
              </a:spcAft>
              <a:defRPr/>
            </a:pPr>
            <a:r>
              <a:rPr lang="en-US" sz="2400" dirty="0">
                <a:latin typeface="+mn-lt"/>
              </a:rPr>
              <a:t> </a:t>
            </a:r>
          </a:p>
          <a:p>
            <a:pPr marL="914400" indent="-457200" fontAlgn="auto">
              <a:spcBef>
                <a:spcPts val="0"/>
              </a:spcBef>
              <a:spcAft>
                <a:spcPts val="1200"/>
              </a:spcAft>
              <a:buFont typeface="Arial" pitchFamily="34" charset="0"/>
              <a:buChar char="•"/>
              <a:defRPr/>
            </a:pPr>
            <a:r>
              <a:rPr lang="en-US" sz="2400" dirty="0">
                <a:latin typeface="+mn-lt"/>
              </a:rPr>
              <a:t>Purchase chemicals in the smallest quantity needed.</a:t>
            </a:r>
          </a:p>
          <a:p>
            <a:pPr marL="914400" indent="-457200" fontAlgn="auto">
              <a:spcBef>
                <a:spcPts val="0"/>
              </a:spcBef>
              <a:spcAft>
                <a:spcPts val="1200"/>
              </a:spcAft>
              <a:buFont typeface="Arial" pitchFamily="34" charset="0"/>
              <a:buChar char="•"/>
              <a:defRPr/>
            </a:pPr>
            <a:r>
              <a:rPr lang="en-US" sz="2400" dirty="0">
                <a:latin typeface="+mn-lt"/>
              </a:rPr>
              <a:t>Use safer chemical substitutes/alternatives such as chemicals which have been determined to be less harmful or toxic.</a:t>
            </a:r>
          </a:p>
          <a:p>
            <a:pPr marL="914400" indent="-457200" fontAlgn="auto">
              <a:spcBef>
                <a:spcPts val="0"/>
              </a:spcBef>
              <a:spcAft>
                <a:spcPts val="1200"/>
              </a:spcAft>
              <a:buFont typeface="Arial" pitchFamily="34" charset="0"/>
              <a:buChar char="•"/>
              <a:defRPr/>
            </a:pPr>
            <a:r>
              <a:rPr lang="en-US" sz="2400" dirty="0">
                <a:latin typeface="+mn-lt"/>
              </a:rPr>
              <a:t>Use </a:t>
            </a:r>
            <a:r>
              <a:rPr lang="en-US" sz="2400" dirty="0" err="1">
                <a:latin typeface="+mn-lt"/>
              </a:rPr>
              <a:t>microscale</a:t>
            </a:r>
            <a:r>
              <a:rPr lang="en-US" sz="2400" dirty="0">
                <a:latin typeface="+mn-lt"/>
              </a:rPr>
              <a:t> experiments.</a:t>
            </a:r>
          </a:p>
          <a:p>
            <a:pPr marL="914400" indent="-457200" fontAlgn="auto">
              <a:spcBef>
                <a:spcPts val="0"/>
              </a:spcBef>
              <a:spcAft>
                <a:spcPts val="1200"/>
              </a:spcAft>
              <a:buFont typeface="Arial" pitchFamily="34" charset="0"/>
              <a:buChar char="•"/>
              <a:defRPr/>
            </a:pPr>
            <a:r>
              <a:rPr lang="en-US" sz="2400" dirty="0">
                <a:latin typeface="+mn-lt"/>
              </a:rPr>
              <a:t>Chemical experiments using smaller quantities of chemicals</a:t>
            </a:r>
          </a:p>
          <a:p>
            <a:pPr marL="914400" indent="-457200" fontAlgn="auto">
              <a:spcBef>
                <a:spcPts val="0"/>
              </a:spcBef>
              <a:spcAft>
                <a:spcPts val="1200"/>
              </a:spcAft>
              <a:buFont typeface="Arial" pitchFamily="34" charset="0"/>
              <a:buChar char="•"/>
              <a:defRPr/>
            </a:pPr>
            <a:r>
              <a:rPr lang="en-US" sz="2400" dirty="0">
                <a:latin typeface="+mn-lt"/>
              </a:rPr>
              <a:t>Consider detoxification or waste neutralization steps.</a:t>
            </a:r>
          </a:p>
          <a:p>
            <a:pPr marL="914400" indent="-457200" fontAlgn="auto">
              <a:spcBef>
                <a:spcPts val="0"/>
              </a:spcBef>
              <a:spcAft>
                <a:spcPts val="0"/>
              </a:spcAft>
              <a:defRPr/>
            </a:pPr>
            <a:endParaRPr lang="en-US" sz="2400" dirty="0">
              <a:latin typeface="+mn-lt"/>
            </a:endParaRPr>
          </a:p>
        </p:txBody>
      </p:sp>
      <p:sp>
        <p:nvSpPr>
          <p:cNvPr id="962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C67FC1E-A1FA-4216-A329-41464D92EBD4}" type="slidenum">
              <a:rPr lang="en-US" smtClean="0"/>
              <a:pPr eaLnBrk="1" fontAlgn="base" hangingPunct="1">
                <a:spcBef>
                  <a:spcPct val="0"/>
                </a:spcBef>
                <a:spcAft>
                  <a:spcPct val="0"/>
                </a:spcAft>
              </a:pPr>
              <a:t>94</a:t>
            </a:fld>
            <a:endParaRPr lang="en-US"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Reduction Policy </a:t>
            </a:r>
            <a:endParaRPr lang="en-US" sz="2400" b="1" u="sng" dirty="0"/>
          </a:p>
        </p:txBody>
      </p:sp>
      <p:sp>
        <p:nvSpPr>
          <p:cNvPr id="3" name="TextBox 2"/>
          <p:cNvSpPr txBox="1"/>
          <p:nvPr/>
        </p:nvSpPr>
        <p:spPr>
          <a:xfrm>
            <a:off x="762000" y="1295400"/>
            <a:ext cx="8001000" cy="5262563"/>
          </a:xfrm>
          <a:prstGeom prst="rect">
            <a:avLst/>
          </a:prstGeom>
          <a:noFill/>
        </p:spPr>
        <p:txBody>
          <a:bodyPr>
            <a:spAutoFit/>
          </a:bodyPr>
          <a:lstStyle/>
          <a:p>
            <a:pPr marL="914400" indent="-457200" fontAlgn="auto">
              <a:spcBef>
                <a:spcPts val="0"/>
              </a:spcBef>
              <a:spcAft>
                <a:spcPts val="1200"/>
              </a:spcAft>
              <a:buFont typeface="Arial" pitchFamily="34" charset="0"/>
              <a:buChar char="•"/>
              <a:defRPr/>
            </a:pPr>
            <a:r>
              <a:rPr lang="en-US" sz="2400" dirty="0">
                <a:latin typeface="+mn-lt"/>
              </a:rPr>
              <a:t>Use interactive teaching software and demonstration videos in lieu of experiments that generate large amounts of chemical waste.</a:t>
            </a:r>
          </a:p>
          <a:p>
            <a:pPr marL="914400" indent="-457200" fontAlgn="auto">
              <a:spcBef>
                <a:spcPts val="0"/>
              </a:spcBef>
              <a:spcAft>
                <a:spcPts val="1200"/>
              </a:spcAft>
              <a:buFont typeface="Arial" pitchFamily="34" charset="0"/>
              <a:buChar char="•"/>
              <a:defRPr/>
            </a:pPr>
            <a:r>
              <a:rPr lang="en-US" sz="2400" dirty="0">
                <a:latin typeface="+mn-lt"/>
              </a:rPr>
              <a:t>Use </a:t>
            </a:r>
            <a:r>
              <a:rPr lang="en-US" sz="2400" dirty="0" err="1">
                <a:latin typeface="+mn-lt"/>
              </a:rPr>
              <a:t>preweighed</a:t>
            </a:r>
            <a:r>
              <a:rPr lang="en-US" sz="2400" dirty="0">
                <a:latin typeface="+mn-lt"/>
              </a:rPr>
              <a:t> or premeasured chemical packets (no excess chemicals remain).</a:t>
            </a:r>
          </a:p>
          <a:p>
            <a:pPr marL="914400" indent="-457200" fontAlgn="auto">
              <a:spcBef>
                <a:spcPts val="0"/>
              </a:spcBef>
              <a:spcAft>
                <a:spcPts val="0"/>
              </a:spcAft>
              <a:defRPr/>
            </a:pPr>
            <a:endParaRPr lang="en-US" sz="2400" dirty="0">
              <a:latin typeface="+mn-lt"/>
            </a:endParaRPr>
          </a:p>
          <a:p>
            <a:pPr fontAlgn="auto">
              <a:spcBef>
                <a:spcPts val="0"/>
              </a:spcBef>
              <a:spcAft>
                <a:spcPts val="1200"/>
              </a:spcAft>
              <a:defRPr/>
            </a:pPr>
            <a:r>
              <a:rPr lang="en-US" sz="2400" dirty="0">
                <a:latin typeface="+mn-lt"/>
              </a:rPr>
              <a:t>For information about the EPA’s Green Chemistry Program, which promotes the use of innovative technologies to reduce or eliminate the use or generation of hazardous substances, visit:</a:t>
            </a:r>
          </a:p>
          <a:p>
            <a:pPr fontAlgn="auto">
              <a:spcBef>
                <a:spcPts val="0"/>
              </a:spcBef>
              <a:spcAft>
                <a:spcPts val="0"/>
              </a:spcAft>
              <a:defRPr/>
            </a:pPr>
            <a:r>
              <a:rPr lang="en-US" sz="1600" u="sng" dirty="0">
                <a:latin typeface="+mn-lt"/>
                <a:hlinkClick r:id="rId2"/>
              </a:rPr>
              <a:t>www.epa.gov/greenchemistry/</a:t>
            </a:r>
            <a:endParaRPr lang="en-US" sz="1600" dirty="0">
              <a:latin typeface="+mn-lt"/>
            </a:endParaRPr>
          </a:p>
          <a:p>
            <a:pPr fontAlgn="auto">
              <a:spcBef>
                <a:spcPts val="0"/>
              </a:spcBef>
              <a:spcAft>
                <a:spcPts val="0"/>
              </a:spcAft>
              <a:defRPr/>
            </a:pPr>
            <a:r>
              <a:rPr lang="en-US" sz="1600" dirty="0">
                <a:latin typeface="+mn-lt"/>
              </a:rPr>
              <a:t> </a:t>
            </a:r>
            <a:r>
              <a:rPr lang="en-US" sz="1600" u="sng" dirty="0">
                <a:latin typeface="+mn-lt"/>
                <a:hlinkClick r:id="rId3"/>
              </a:rPr>
              <a:t>www.chemistry.org/portal/a/c/s/1/acsdisplay.html?DOC=greenchemistryinstitute/index.html</a:t>
            </a:r>
            <a:endParaRPr lang="en-US" sz="1600" dirty="0">
              <a:latin typeface="+mn-lt"/>
            </a:endParaRPr>
          </a:p>
          <a:p>
            <a:pPr marL="914400" indent="-457200" fontAlgn="auto">
              <a:spcBef>
                <a:spcPts val="0"/>
              </a:spcBef>
              <a:spcAft>
                <a:spcPts val="0"/>
              </a:spcAft>
              <a:defRPr/>
            </a:pPr>
            <a:endParaRPr lang="en-US" sz="2400" dirty="0">
              <a:latin typeface="+mn-lt"/>
            </a:endParaRPr>
          </a:p>
        </p:txBody>
      </p:sp>
      <p:sp>
        <p:nvSpPr>
          <p:cNvPr id="972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0A9D864-D459-4874-B46C-45B84FC63696}" type="slidenum">
              <a:rPr lang="en-US" smtClean="0"/>
              <a:pPr eaLnBrk="1" fontAlgn="base" hangingPunct="1">
                <a:spcBef>
                  <a:spcPct val="0"/>
                </a:spcBef>
                <a:spcAft>
                  <a:spcPct val="0"/>
                </a:spcAft>
              </a:pPr>
              <a:t>95</a:t>
            </a:fld>
            <a:endParaRPr lang="en-US" smtClean="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762000" y="4572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 </a:t>
            </a:r>
            <a:endParaRPr lang="en-US" sz="2400" b="1" u="sng" dirty="0"/>
          </a:p>
        </p:txBody>
      </p:sp>
      <p:sp>
        <p:nvSpPr>
          <p:cNvPr id="99331" name="TextBox 2"/>
          <p:cNvSpPr txBox="1">
            <a:spLocks noChangeArrowheads="1"/>
          </p:cNvSpPr>
          <p:nvPr/>
        </p:nvSpPr>
        <p:spPr bwMode="auto">
          <a:xfrm>
            <a:off x="762000" y="1066800"/>
            <a:ext cx="800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dirty="0" smtClean="0"/>
              <a:t>REMINDER </a:t>
            </a:r>
            <a:r>
              <a:rPr lang="en-US" sz="2400" dirty="0"/>
              <a:t>- Any chemical discarded or intended to be discarded is a </a:t>
            </a:r>
            <a:r>
              <a:rPr lang="en-US" sz="2400" b="1" dirty="0"/>
              <a:t>“chemical waste.”</a:t>
            </a:r>
            <a:r>
              <a:rPr lang="en-US" sz="2400" dirty="0"/>
              <a:t> </a:t>
            </a:r>
          </a:p>
          <a:p>
            <a:pPr eaLnBrk="1" hangingPunct="1"/>
            <a:r>
              <a:rPr lang="en-US" sz="2400" b="1" dirty="0"/>
              <a:t> </a:t>
            </a:r>
            <a:endParaRPr lang="en-US" sz="2400" dirty="0"/>
          </a:p>
          <a:p>
            <a:pPr eaLnBrk="1" hangingPunct="1"/>
            <a:r>
              <a:rPr lang="en-US" sz="2400" u="sng" dirty="0"/>
              <a:t>Defining Hazardous Waste</a:t>
            </a:r>
            <a:endParaRPr lang="en-US" sz="2400" dirty="0"/>
          </a:p>
          <a:p>
            <a:pPr eaLnBrk="1" hangingPunct="1"/>
            <a:r>
              <a:rPr lang="en-US" sz="2400" dirty="0"/>
              <a:t> </a:t>
            </a:r>
          </a:p>
          <a:p>
            <a:pPr eaLnBrk="1" hangingPunct="1"/>
            <a:r>
              <a:rPr lang="en-US" sz="2400" dirty="0"/>
              <a:t>Hazardous chemical waste as designated by the Environmental Protection Agency (EPA) or State authority is waste that presents a danger to human health and/or the environment.</a:t>
            </a:r>
          </a:p>
          <a:p>
            <a:pPr eaLnBrk="1" hangingPunct="1"/>
            <a:endParaRPr lang="en-US" sz="2400" dirty="0"/>
          </a:p>
          <a:p>
            <a:pPr eaLnBrk="1" hangingPunct="1"/>
            <a:r>
              <a:rPr lang="en-US" sz="2400" dirty="0"/>
              <a:t>The law regulates various chemicals and their activities from “cradle to grave” - from the point they are generated as hazardous waste until they are properly destroyed, incinerated, or landfilled.</a:t>
            </a:r>
          </a:p>
        </p:txBody>
      </p:sp>
      <p:sp>
        <p:nvSpPr>
          <p:cNvPr id="993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5543D5F-D63D-4320-82DF-4FFD4C1A1F2A}" type="slidenum">
              <a:rPr lang="en-US" smtClean="0"/>
              <a:pPr eaLnBrk="1" fontAlgn="base" hangingPunct="1">
                <a:spcBef>
                  <a:spcPct val="0"/>
                </a:spcBef>
                <a:spcAft>
                  <a:spcPct val="0"/>
                </a:spcAft>
              </a:pPr>
              <a:t>96</a:t>
            </a:fld>
            <a:endParaRPr lang="en-US" smtClean="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4524375"/>
          </a:xfrm>
          <a:prstGeom prst="rect">
            <a:avLst/>
          </a:prstGeom>
          <a:noFill/>
        </p:spPr>
        <p:txBody>
          <a:bodyPr>
            <a:spAutoFit/>
          </a:bodyPr>
          <a:lstStyle/>
          <a:p>
            <a:pPr fontAlgn="auto">
              <a:spcBef>
                <a:spcPts val="0"/>
              </a:spcBef>
              <a:spcAft>
                <a:spcPts val="0"/>
              </a:spcAft>
              <a:defRPr/>
            </a:pPr>
            <a:r>
              <a:rPr lang="en-US" sz="2400" dirty="0">
                <a:latin typeface="+mn-lt"/>
              </a:rPr>
              <a:t>To be a </a:t>
            </a:r>
            <a:r>
              <a:rPr lang="en-US" sz="2400" i="1" dirty="0">
                <a:latin typeface="+mn-lt"/>
              </a:rPr>
              <a:t>hazardous</a:t>
            </a:r>
            <a:r>
              <a:rPr lang="en-US" sz="2400" dirty="0">
                <a:latin typeface="+mn-lt"/>
              </a:rPr>
              <a:t> waste, the waste must first be classified as a </a:t>
            </a:r>
            <a:r>
              <a:rPr lang="en-US" sz="2400" i="1" dirty="0">
                <a:latin typeface="+mn-lt"/>
              </a:rPr>
              <a:t>solid</a:t>
            </a:r>
            <a:r>
              <a:rPr lang="en-US" sz="2400" dirty="0">
                <a:latin typeface="+mn-lt"/>
              </a:rPr>
              <a:t> waste.  </a:t>
            </a:r>
          </a:p>
          <a:p>
            <a:pPr fontAlgn="auto">
              <a:spcBef>
                <a:spcPts val="0"/>
              </a:spcBef>
              <a:spcAft>
                <a:spcPts val="0"/>
              </a:spcAft>
              <a:defRPr/>
            </a:pPr>
            <a:r>
              <a:rPr lang="en-US" sz="2400" dirty="0">
                <a:latin typeface="+mn-lt"/>
              </a:rPr>
              <a:t> </a:t>
            </a:r>
          </a:p>
          <a:p>
            <a:pPr marL="914400" indent="-457200" fontAlgn="auto">
              <a:spcBef>
                <a:spcPts val="0"/>
              </a:spcBef>
              <a:spcAft>
                <a:spcPts val="0"/>
              </a:spcAft>
              <a:buFont typeface="Arial" pitchFamily="34" charset="0"/>
              <a:buChar char="•"/>
              <a:defRPr/>
            </a:pPr>
            <a:r>
              <a:rPr lang="en-US" sz="2400" dirty="0">
                <a:latin typeface="+mn-lt"/>
              </a:rPr>
              <a:t>A solid waste is defined as any </a:t>
            </a:r>
            <a:r>
              <a:rPr lang="en-US" sz="2400" u="sng" dirty="0">
                <a:latin typeface="+mn-lt"/>
              </a:rPr>
              <a:t>solid</a:t>
            </a:r>
            <a:r>
              <a:rPr lang="en-US" sz="2400" dirty="0">
                <a:latin typeface="+mn-lt"/>
              </a:rPr>
              <a:t>, </a:t>
            </a:r>
            <a:r>
              <a:rPr lang="en-US" sz="2400" u="sng" dirty="0">
                <a:latin typeface="+mn-lt"/>
              </a:rPr>
              <a:t>liquid,</a:t>
            </a:r>
            <a:r>
              <a:rPr lang="en-US" sz="2400" dirty="0">
                <a:latin typeface="+mn-lt"/>
              </a:rPr>
              <a:t> or contained </a:t>
            </a:r>
            <a:r>
              <a:rPr lang="en-US" sz="2400" u="sng" dirty="0">
                <a:latin typeface="+mn-lt"/>
              </a:rPr>
              <a:t>gaseous</a:t>
            </a:r>
            <a:r>
              <a:rPr lang="en-US" sz="2400" dirty="0">
                <a:latin typeface="+mn-lt"/>
              </a:rPr>
              <a:t> material that is being disposed, discarded, incinerated, recycled, or is inherently waste-like. </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Once a solid waste has been identified, the next step is to determine if it is a hazardous waste, which can be accomplished by deeming the waste as a “characteristic waste” or a “listed waste.”</a:t>
            </a:r>
          </a:p>
        </p:txBody>
      </p:sp>
      <p:sp>
        <p:nvSpPr>
          <p:cNvPr id="1003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18CA86B-7466-47DC-833A-D91EDA71985F}" type="slidenum">
              <a:rPr lang="en-US" smtClean="0"/>
              <a:pPr eaLnBrk="1" fontAlgn="base" hangingPunct="1">
                <a:spcBef>
                  <a:spcPct val="0"/>
                </a:spcBef>
                <a:spcAft>
                  <a:spcPct val="0"/>
                </a:spcAft>
              </a:pPr>
              <a:t>97</a:t>
            </a:fld>
            <a:endParaRPr lang="en-US" smtClean="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4740275"/>
          </a:xfrm>
          <a:prstGeom prst="rect">
            <a:avLst/>
          </a:prstGeom>
          <a:noFill/>
        </p:spPr>
        <p:txBody>
          <a:bodyPr>
            <a:spAutoFit/>
          </a:bodyPr>
          <a:lstStyle/>
          <a:p>
            <a:pPr fontAlgn="auto">
              <a:spcBef>
                <a:spcPts val="0"/>
              </a:spcBef>
              <a:spcAft>
                <a:spcPts val="0"/>
              </a:spcAft>
              <a:defRPr/>
            </a:pPr>
            <a:r>
              <a:rPr lang="en-US" sz="2400" dirty="0">
                <a:latin typeface="+mn-lt"/>
              </a:rPr>
              <a:t>According to EPA regulations, there are four characteristics that define a waste as hazardous:</a:t>
            </a:r>
          </a:p>
          <a:p>
            <a:pPr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Ignitability </a:t>
            </a:r>
          </a:p>
          <a:p>
            <a:pPr marL="914400" indent="-457200" fontAlgn="auto">
              <a:spcBef>
                <a:spcPts val="0"/>
              </a:spcBef>
              <a:spcAft>
                <a:spcPts val="0"/>
              </a:spcAft>
              <a:buFont typeface="Arial" pitchFamily="34" charset="0"/>
              <a:buChar char="•"/>
              <a:defRPr/>
            </a:pPr>
            <a:r>
              <a:rPr lang="en-US" sz="2400" dirty="0" err="1">
                <a:latin typeface="+mn-lt"/>
              </a:rPr>
              <a:t>Corrosivity</a:t>
            </a: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Reactivity </a:t>
            </a:r>
          </a:p>
          <a:p>
            <a:pPr marL="914400" indent="-457200" fontAlgn="auto">
              <a:spcBef>
                <a:spcPts val="0"/>
              </a:spcBef>
              <a:spcAft>
                <a:spcPts val="0"/>
              </a:spcAft>
              <a:buFont typeface="Arial" pitchFamily="34" charset="0"/>
              <a:buChar char="•"/>
              <a:defRPr/>
            </a:pPr>
            <a:r>
              <a:rPr lang="en-US" sz="2400" dirty="0">
                <a:latin typeface="+mn-lt"/>
              </a:rPr>
              <a:t>Toxicity</a:t>
            </a:r>
          </a:p>
          <a:p>
            <a:pPr marL="914400" indent="-457200" fontAlgn="auto">
              <a:spcBef>
                <a:spcPts val="0"/>
              </a:spcBef>
              <a:spcAft>
                <a:spcPts val="0"/>
              </a:spcAft>
              <a:defRPr/>
            </a:pPr>
            <a:endParaRPr lang="en-US" sz="2400" dirty="0">
              <a:latin typeface="+mn-lt"/>
            </a:endParaRPr>
          </a:p>
          <a:p>
            <a:pPr fontAlgn="auto">
              <a:spcBef>
                <a:spcPts val="0"/>
              </a:spcBef>
              <a:spcAft>
                <a:spcPts val="0"/>
              </a:spcAft>
              <a:defRPr/>
            </a:pPr>
            <a:r>
              <a:rPr lang="en-US" sz="2400" dirty="0">
                <a:latin typeface="+mn-lt"/>
              </a:rPr>
              <a:t>If you require further assistance in determining your hazardous waste status, contact your local PADEP Office and request the Waste Management Section.</a:t>
            </a:r>
          </a:p>
          <a:p>
            <a:pPr fontAlgn="auto">
              <a:spcBef>
                <a:spcPts val="0"/>
              </a:spcBef>
              <a:spcAft>
                <a:spcPts val="0"/>
              </a:spcAft>
              <a:defRPr/>
            </a:pPr>
            <a:r>
              <a:rPr lang="en-US" sz="2400" dirty="0">
                <a:latin typeface="+mn-lt"/>
              </a:rPr>
              <a:t> </a:t>
            </a:r>
          </a:p>
          <a:p>
            <a:pPr fontAlgn="auto">
              <a:spcBef>
                <a:spcPts val="0"/>
              </a:spcBef>
              <a:spcAft>
                <a:spcPts val="0"/>
              </a:spcAft>
              <a:defRPr/>
            </a:pPr>
            <a:r>
              <a:rPr lang="en-US" sz="1400" u="sng" dirty="0">
                <a:latin typeface="+mn-lt"/>
                <a:hlinkClick r:id="rId2"/>
              </a:rPr>
              <a:t>http://www.portal.state.pa.us/portal/server.pt/community/about_dep/13464/office_locations/585263</a:t>
            </a:r>
            <a:endParaRPr lang="en-US" sz="1400" dirty="0">
              <a:latin typeface="+mn-lt"/>
            </a:endParaRPr>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2990299-5DC8-42A8-93B2-11FC99E869F9}" type="slidenum">
              <a:rPr lang="en-US" smtClean="0"/>
              <a:pPr eaLnBrk="1" fontAlgn="base" hangingPunct="1">
                <a:spcBef>
                  <a:spcPct val="0"/>
                </a:spcBef>
                <a:spcAft>
                  <a:spcPct val="0"/>
                </a:spcAft>
              </a:pPr>
              <a:t>98</a:t>
            </a:fld>
            <a:endParaRPr lang="en-US" smtClean="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 </a:t>
            </a:r>
            <a:endParaRPr lang="en-US" sz="2400" b="1" u="sng" dirty="0"/>
          </a:p>
        </p:txBody>
      </p:sp>
      <p:sp>
        <p:nvSpPr>
          <p:cNvPr id="3" name="TextBox 2"/>
          <p:cNvSpPr txBox="1"/>
          <p:nvPr/>
        </p:nvSpPr>
        <p:spPr>
          <a:xfrm>
            <a:off x="762000" y="1295400"/>
            <a:ext cx="8001000" cy="5262563"/>
          </a:xfrm>
          <a:prstGeom prst="rect">
            <a:avLst/>
          </a:prstGeom>
          <a:noFill/>
        </p:spPr>
        <p:txBody>
          <a:bodyPr>
            <a:spAutoFit/>
          </a:bodyPr>
          <a:lstStyle/>
          <a:p>
            <a:pPr fontAlgn="auto">
              <a:spcBef>
                <a:spcPts val="0"/>
              </a:spcBef>
              <a:spcAft>
                <a:spcPts val="0"/>
              </a:spcAft>
              <a:defRPr/>
            </a:pPr>
            <a:r>
              <a:rPr lang="en-US" sz="2400" u="sng" dirty="0">
                <a:latin typeface="+mn-lt"/>
              </a:rPr>
              <a:t>Storing Chemical Waste</a:t>
            </a:r>
          </a:p>
          <a:p>
            <a:pPr fontAlgn="auto">
              <a:spcBef>
                <a:spcPts val="0"/>
              </a:spcBef>
              <a:spcAft>
                <a:spcPts val="0"/>
              </a:spcAft>
              <a:defRPr/>
            </a:pPr>
            <a:r>
              <a:rPr lang="en-US" sz="2400" dirty="0">
                <a:latin typeface="+mn-lt"/>
              </a:rPr>
              <a:t> </a:t>
            </a:r>
          </a:p>
          <a:p>
            <a:pPr marL="914400" indent="-457200" fontAlgn="auto">
              <a:spcBef>
                <a:spcPts val="0"/>
              </a:spcBef>
              <a:spcAft>
                <a:spcPts val="0"/>
              </a:spcAft>
              <a:buFont typeface="Arial" pitchFamily="34" charset="0"/>
              <a:buChar char="•"/>
              <a:defRPr/>
            </a:pPr>
            <a:r>
              <a:rPr lang="en-US" sz="2400" dirty="0">
                <a:latin typeface="+mn-lt"/>
              </a:rPr>
              <a:t>Store all waste in containers that are in good condition and are compatible with their contents.</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Clearly and permanently label each container as to its contents and label as hazardous waste (refer section titled How Should Chemical Containers Be Labeled? for specific information).</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Store waste in a designated area away from normal laboratory operations and to prevent unauthorized access.</a:t>
            </a:r>
          </a:p>
          <a:p>
            <a:pPr fontAlgn="auto">
              <a:spcBef>
                <a:spcPts val="0"/>
              </a:spcBef>
              <a:spcAft>
                <a:spcPts val="0"/>
              </a:spcAft>
              <a:defRPr/>
            </a:pPr>
            <a:r>
              <a:rPr lang="en-US" sz="2400" dirty="0">
                <a:latin typeface="+mn-lt"/>
              </a:rPr>
              <a:t> </a:t>
            </a:r>
          </a:p>
        </p:txBody>
      </p:sp>
      <p:sp>
        <p:nvSpPr>
          <p:cNvPr id="1024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B6F52D4-024B-482B-84C8-BBA29D2E5FB7}" type="slidenum">
              <a:rPr lang="en-US" smtClean="0"/>
              <a:pPr eaLnBrk="1" fontAlgn="base" hangingPunct="1">
                <a:spcBef>
                  <a:spcPct val="0"/>
                </a:spcBef>
                <a:spcAft>
                  <a:spcPct val="0"/>
                </a:spcAft>
              </a:pPr>
              <a:t>99</a:t>
            </a:fld>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10888</TotalTime>
  <Words>9548</Words>
  <Application>Microsoft Office PowerPoint</Application>
  <PresentationFormat>On-screen Show (4:3)</PresentationFormat>
  <Paragraphs>1271</Paragraphs>
  <Slides>126</Slides>
  <Notes>47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126</vt:i4>
      </vt:variant>
    </vt:vector>
  </HeadingPairs>
  <TitlesOfParts>
    <vt:vector size="130" baseType="lpstr">
      <vt:lpstr>Office Theme</vt:lpstr>
      <vt:lpstr>Picture</vt:lpstr>
      <vt:lpstr>Document</vt:lpstr>
      <vt:lpstr>Acrobat Document</vt:lpstr>
      <vt:lpstr>Schools Chemical Cleanout Campaign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Kevin M. Beer    Environmental Chemist   kbeer@pa.gov           717.787.8268  Schools Chemical Cleanout Campaign: http://www.portal.state.pa.us/portal/server.pt?open=514&amp;objID=589603&amp;mode=2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Beer, Kevin</dc:creator>
  <cp:lastModifiedBy>Build</cp:lastModifiedBy>
  <cp:revision>405</cp:revision>
  <cp:lastPrinted>2015-12-04T18:46:37Z</cp:lastPrinted>
  <dcterms:created xsi:type="dcterms:W3CDTF">2006-08-16T00:00:00Z</dcterms:created>
  <dcterms:modified xsi:type="dcterms:W3CDTF">2015-12-10T17:34:56Z</dcterms:modified>
</cp:coreProperties>
</file>