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1"/>
    <p:sldMasterId id="2147483733" r:id="rId2"/>
    <p:sldMasterId id="2147483745" r:id="rId3"/>
    <p:sldMasterId id="2147483757" r:id="rId4"/>
  </p:sldMasterIdLst>
  <p:notesMasterIdLst>
    <p:notesMasterId r:id="rId114"/>
  </p:notesMasterIdLst>
  <p:handoutMasterIdLst>
    <p:handoutMasterId r:id="rId115"/>
  </p:handoutMasterIdLst>
  <p:sldIdLst>
    <p:sldId id="413" r:id="rId5"/>
    <p:sldId id="382" r:id="rId6"/>
    <p:sldId id="381" r:id="rId7"/>
    <p:sldId id="284" r:id="rId8"/>
    <p:sldId id="383" r:id="rId9"/>
    <p:sldId id="267" r:id="rId10"/>
    <p:sldId id="268" r:id="rId11"/>
    <p:sldId id="270" r:id="rId12"/>
    <p:sldId id="289" r:id="rId13"/>
    <p:sldId id="291" r:id="rId14"/>
    <p:sldId id="271" r:id="rId15"/>
    <p:sldId id="295" r:id="rId16"/>
    <p:sldId id="297" r:id="rId17"/>
    <p:sldId id="299" r:id="rId18"/>
    <p:sldId id="300" r:id="rId19"/>
    <p:sldId id="304" r:id="rId20"/>
    <p:sldId id="274" r:id="rId21"/>
    <p:sldId id="385" r:id="rId22"/>
    <p:sldId id="384" r:id="rId23"/>
    <p:sldId id="386" r:id="rId24"/>
    <p:sldId id="387" r:id="rId25"/>
    <p:sldId id="275" r:id="rId26"/>
    <p:sldId id="388" r:id="rId27"/>
    <p:sldId id="305" r:id="rId28"/>
    <p:sldId id="306" r:id="rId29"/>
    <p:sldId id="276" r:id="rId30"/>
    <p:sldId id="307" r:id="rId31"/>
    <p:sldId id="309" r:id="rId32"/>
    <p:sldId id="310" r:id="rId33"/>
    <p:sldId id="389" r:id="rId34"/>
    <p:sldId id="278" r:id="rId35"/>
    <p:sldId id="312" r:id="rId36"/>
    <p:sldId id="313" r:id="rId37"/>
    <p:sldId id="314" r:id="rId38"/>
    <p:sldId id="391" r:id="rId39"/>
    <p:sldId id="392" r:id="rId40"/>
    <p:sldId id="393" r:id="rId41"/>
    <p:sldId id="394" r:id="rId42"/>
    <p:sldId id="315" r:id="rId43"/>
    <p:sldId id="318" r:id="rId44"/>
    <p:sldId id="395" r:id="rId45"/>
    <p:sldId id="282" r:id="rId46"/>
    <p:sldId id="319" r:id="rId47"/>
    <p:sldId id="320" r:id="rId48"/>
    <p:sldId id="321" r:id="rId49"/>
    <p:sldId id="283" r:id="rId50"/>
    <p:sldId id="396" r:id="rId51"/>
    <p:sldId id="397" r:id="rId52"/>
    <p:sldId id="326" r:id="rId53"/>
    <p:sldId id="398" r:id="rId54"/>
    <p:sldId id="399" r:id="rId55"/>
    <p:sldId id="327" r:id="rId56"/>
    <p:sldId id="328" r:id="rId57"/>
    <p:sldId id="329" r:id="rId58"/>
    <p:sldId id="330" r:id="rId59"/>
    <p:sldId id="331" r:id="rId60"/>
    <p:sldId id="333" r:id="rId61"/>
    <p:sldId id="400"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8" r:id="rId86"/>
    <p:sldId id="401" r:id="rId87"/>
    <p:sldId id="360" r:id="rId88"/>
    <p:sldId id="402" r:id="rId89"/>
    <p:sldId id="403" r:id="rId90"/>
    <p:sldId id="364" r:id="rId91"/>
    <p:sldId id="365" r:id="rId92"/>
    <p:sldId id="366" r:id="rId93"/>
    <p:sldId id="367" r:id="rId94"/>
    <p:sldId id="368" r:id="rId95"/>
    <p:sldId id="369" r:id="rId96"/>
    <p:sldId id="357" r:id="rId97"/>
    <p:sldId id="370" r:id="rId98"/>
    <p:sldId id="372" r:id="rId99"/>
    <p:sldId id="374" r:id="rId100"/>
    <p:sldId id="404" r:id="rId101"/>
    <p:sldId id="405" r:id="rId102"/>
    <p:sldId id="375" r:id="rId103"/>
    <p:sldId id="376" r:id="rId104"/>
    <p:sldId id="377" r:id="rId105"/>
    <p:sldId id="378" r:id="rId106"/>
    <p:sldId id="373" r:id="rId107"/>
    <p:sldId id="406" r:id="rId108"/>
    <p:sldId id="407" r:id="rId109"/>
    <p:sldId id="408" r:id="rId110"/>
    <p:sldId id="409" r:id="rId111"/>
    <p:sldId id="410" r:id="rId112"/>
    <p:sldId id="411" r:id="rId113"/>
  </p:sldIdLst>
  <p:sldSz cx="9144000" cy="6858000" type="screen4x3"/>
  <p:notesSz cx="6858000" cy="9144000"/>
  <p:custDataLst>
    <p:tags r:id="rId116"/>
  </p:custDataLst>
  <p:defaultTextStyle>
    <a:defPPr>
      <a:defRPr lang="en-US"/>
    </a:defPPr>
    <a:lvl1pPr algn="l" rtl="0" eaLnBrk="0" fontAlgn="base" hangingPunct="0">
      <a:spcBef>
        <a:spcPct val="0"/>
      </a:spcBef>
      <a:spcAft>
        <a:spcPct val="0"/>
      </a:spcAft>
      <a:defRPr sz="24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462183"/>
    <a:srgbClr val="EBEBFF"/>
    <a:srgbClr val="99FF99"/>
    <a:srgbClr val="33CCCC"/>
    <a:srgbClr val="FFFF99"/>
    <a:srgbClr val="66CCFF"/>
    <a:srgbClr val="D1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 autoAdjust="0"/>
    <p:restoredTop sz="94667" autoAdjust="0"/>
  </p:normalViewPr>
  <p:slideViewPr>
    <p:cSldViewPr snapToGrid="0">
      <p:cViewPr>
        <p:scale>
          <a:sx n="100" d="100"/>
          <a:sy n="100" d="100"/>
        </p:scale>
        <p:origin x="-924"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37" d="100"/>
          <a:sy n="37" d="100"/>
        </p:scale>
        <p:origin x="-150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31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31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31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AB2F3E8-4C2B-4663-9ACE-E5F43A660036}" type="slidenum">
              <a:rPr lang="en-US"/>
              <a:pPr>
                <a:defRPr/>
              </a:pPr>
              <a:t>‹#›</a:t>
            </a:fld>
            <a:endParaRPr lang="en-US"/>
          </a:p>
        </p:txBody>
      </p:sp>
    </p:spTree>
    <p:extLst>
      <p:ext uri="{BB962C8B-B14F-4D97-AF65-F5344CB8AC3E}">
        <p14:creationId xmlns:p14="http://schemas.microsoft.com/office/powerpoint/2010/main" val="1848169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64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146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65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65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704CFF36-2C97-4E59-A9CA-FE661D1F5C08}" type="slidenum">
              <a:rPr lang="en-US"/>
              <a:pPr>
                <a:defRPr/>
              </a:pPr>
              <a:t>‹#›</a:t>
            </a:fld>
            <a:endParaRPr lang="en-US"/>
          </a:p>
        </p:txBody>
      </p:sp>
    </p:spTree>
    <p:extLst>
      <p:ext uri="{BB962C8B-B14F-4D97-AF65-F5344CB8AC3E}">
        <p14:creationId xmlns:p14="http://schemas.microsoft.com/office/powerpoint/2010/main" val="2024906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F99B867-C40B-41F7-A6C5-E77D5B5EBB41}" type="slidenum">
              <a:rPr lang="en-US" sz="1200" smtClean="0">
                <a:latin typeface="Arial" charset="0"/>
              </a:rPr>
              <a:pPr/>
              <a:t>2</a:t>
            </a:fld>
            <a:endParaRPr lang="en-US" sz="120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B7C2435-E3DD-4447-B22F-DB9DB4F4D802}" type="slidenum">
              <a:rPr lang="en-US" sz="1200" smtClean="0">
                <a:latin typeface="Arial" charset="0"/>
              </a:rPr>
              <a:pPr/>
              <a:t>11</a:t>
            </a:fld>
            <a:endParaRPr lang="en-US" sz="1200" smtClean="0">
              <a:latin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95EE978-C302-4A78-88AE-923B6B234024}" type="slidenum">
              <a:rPr lang="en-US" sz="1200" smtClean="0">
                <a:latin typeface="Arial" charset="0"/>
              </a:rPr>
              <a:pPr/>
              <a:t>101</a:t>
            </a:fld>
            <a:endParaRPr lang="en-US" sz="1200" smtClean="0">
              <a:latin typeface="Arial"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4D7E0E5-7DA4-43DA-8EE7-0C8B58023194}" type="slidenum">
              <a:rPr lang="en-US" sz="1200" smtClean="0">
                <a:latin typeface="Arial" charset="0"/>
              </a:rPr>
              <a:pPr/>
              <a:t>102</a:t>
            </a:fld>
            <a:endParaRPr lang="en-US" sz="1200" smtClean="0">
              <a:latin typeface="Arial"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88E10F5-C536-47D6-A613-998B0EF383AE}" type="slidenum">
              <a:rPr lang="en-US" sz="1200" smtClean="0">
                <a:latin typeface="Arial" charset="0"/>
              </a:rPr>
              <a:pPr/>
              <a:t>103</a:t>
            </a:fld>
            <a:endParaRPr lang="en-US" sz="1200" smtClean="0">
              <a:latin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49F8E3C-61C0-40D1-B67D-BD4AD66D4355}" type="slidenum">
              <a:rPr lang="en-US" sz="1200" smtClean="0">
                <a:latin typeface="Arial" charset="0"/>
              </a:rPr>
              <a:pPr/>
              <a:t>104</a:t>
            </a:fld>
            <a:endParaRPr lang="en-US" sz="1200" smtClean="0">
              <a:latin typeface="Arial"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E7F113D-4BAD-41E6-A034-C8DBF7AE0603}" type="slidenum">
              <a:rPr lang="en-US" sz="1200" smtClean="0">
                <a:latin typeface="Arial" charset="0"/>
              </a:rPr>
              <a:pPr/>
              <a:t>105</a:t>
            </a:fld>
            <a:endParaRPr lang="en-US" sz="1200" smtClean="0">
              <a:latin typeface="Arial"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0EE557F-E487-42EA-BDC4-1A18A58C44DC}" type="slidenum">
              <a:rPr lang="en-US" sz="1200" smtClean="0">
                <a:latin typeface="Arial" charset="0"/>
              </a:rPr>
              <a:pPr/>
              <a:t>106</a:t>
            </a:fld>
            <a:endParaRPr lang="en-US" sz="1200" smtClean="0">
              <a:latin typeface="Arial"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66A233D-FFC7-40C4-A1F8-E7D9D0775E9D}" type="slidenum">
              <a:rPr lang="en-US" sz="1200" smtClean="0">
                <a:latin typeface="Arial" charset="0"/>
              </a:rPr>
              <a:pPr/>
              <a:t>107</a:t>
            </a:fld>
            <a:endParaRPr lang="en-US" sz="1200" smtClean="0">
              <a:latin typeface="Arial"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9D8EEA0-8F77-43E7-8311-1242FEE8F4FA}" type="slidenum">
              <a:rPr lang="en-US" sz="1200" smtClean="0">
                <a:latin typeface="Arial" charset="0"/>
              </a:rPr>
              <a:pPr/>
              <a:t>108</a:t>
            </a:fld>
            <a:endParaRPr lang="en-US" sz="1200" smtClean="0">
              <a:latin typeface="Arial"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4224462-DBDB-45E4-A1CB-A5833DE9A8D9}" type="slidenum">
              <a:rPr lang="en-US" sz="1200" smtClean="0">
                <a:latin typeface="Arial" charset="0"/>
              </a:rPr>
              <a:pPr/>
              <a:t>109</a:t>
            </a:fld>
            <a:endParaRPr lang="en-US" sz="120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612362A-9F08-4BD6-BE41-5571F8A4EABF}" type="slidenum">
              <a:rPr lang="en-US" sz="1200" smtClean="0">
                <a:latin typeface="Arial" charset="0"/>
              </a:rPr>
              <a:pPr/>
              <a:t>12</a:t>
            </a:fld>
            <a:endParaRPr lang="en-US" sz="120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AF69840-6F76-4AEA-AA8A-D9744C6714A6}" type="slidenum">
              <a:rPr lang="en-US" sz="1200" smtClean="0">
                <a:latin typeface="Arial" charset="0"/>
              </a:rPr>
              <a:pPr/>
              <a:t>13</a:t>
            </a:fld>
            <a:endParaRPr lang="en-US" sz="120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483C6F0-9F4F-49FE-B547-D92000793B47}" type="slidenum">
              <a:rPr lang="en-US" sz="1200" smtClean="0">
                <a:latin typeface="Arial" charset="0"/>
              </a:rPr>
              <a:pPr/>
              <a:t>14</a:t>
            </a:fld>
            <a:endParaRPr lang="en-US" sz="120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CD02C6D-C89E-4FEE-A059-FB1301733D48}" type="slidenum">
              <a:rPr lang="en-US" sz="1200" smtClean="0">
                <a:latin typeface="Arial" charset="0"/>
              </a:rPr>
              <a:pPr/>
              <a:t>15</a:t>
            </a:fld>
            <a:endParaRPr lang="en-US" sz="120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4913992-E9E1-425B-934A-E7A001A2A6ED}" type="slidenum">
              <a:rPr lang="en-US" sz="1200" smtClean="0">
                <a:latin typeface="Arial" charset="0"/>
              </a:rPr>
              <a:pPr/>
              <a:t>16</a:t>
            </a:fld>
            <a:endParaRPr lang="en-US" sz="120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9B845A4-9D61-4916-B00C-D951C88F07FB}" type="slidenum">
              <a:rPr lang="en-US" sz="1200" smtClean="0">
                <a:latin typeface="Arial" charset="0"/>
              </a:rPr>
              <a:pPr/>
              <a:t>17</a:t>
            </a:fld>
            <a:endParaRPr lang="en-US" sz="120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BB2A91B-7631-490E-BB7E-011572A28567}" type="slidenum">
              <a:rPr lang="en-US" sz="1200" smtClean="0">
                <a:latin typeface="Arial" charset="0"/>
              </a:rPr>
              <a:pPr/>
              <a:t>18</a:t>
            </a:fld>
            <a:endParaRPr lang="en-US" sz="120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A07E15D-0512-4F65-B080-B15A63D1A445}" type="slidenum">
              <a:rPr lang="en-US" sz="1200" smtClean="0">
                <a:latin typeface="Arial" charset="0"/>
              </a:rPr>
              <a:pPr/>
              <a:t>19</a:t>
            </a:fld>
            <a:endParaRPr lang="en-US" sz="120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21EEDB5-07D3-4D78-97C6-305180EE20C6}" type="slidenum">
              <a:rPr lang="en-US" sz="1200" smtClean="0">
                <a:latin typeface="Arial" charset="0"/>
              </a:rPr>
              <a:pPr/>
              <a:t>20</a:t>
            </a:fld>
            <a:endParaRPr lang="en-US" sz="12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9846485-2FFD-4BD7-B102-D71DFC7C2CB1}" type="slidenum">
              <a:rPr lang="en-US" sz="1200" smtClean="0">
                <a:latin typeface="Arial" charset="0"/>
              </a:rPr>
              <a:pPr/>
              <a:t>3</a:t>
            </a:fld>
            <a:endParaRPr lang="en-US" sz="120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A01AF21-94BD-4DD1-BE2A-D06036983657}" type="slidenum">
              <a:rPr lang="en-US" sz="1200" smtClean="0">
                <a:latin typeface="Arial" charset="0"/>
              </a:rPr>
              <a:pPr/>
              <a:t>21</a:t>
            </a:fld>
            <a:endParaRPr lang="en-US" sz="120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71CDC23-32A8-423C-A6C9-23561D780915}" type="slidenum">
              <a:rPr lang="en-US" sz="1200" smtClean="0">
                <a:latin typeface="Arial" charset="0"/>
              </a:rPr>
              <a:pPr/>
              <a:t>22</a:t>
            </a:fld>
            <a:endParaRPr lang="en-US" sz="120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6B0DD31-612C-4770-8159-20209CAB0488}" type="slidenum">
              <a:rPr lang="en-US" sz="1200" smtClean="0">
                <a:latin typeface="Arial" charset="0"/>
              </a:rPr>
              <a:pPr/>
              <a:t>23</a:t>
            </a:fld>
            <a:endParaRPr lang="en-US" sz="120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6B9C44B-D79F-4A24-80EF-16A1C90C9F79}" type="slidenum">
              <a:rPr lang="en-US" sz="1200" smtClean="0">
                <a:latin typeface="Arial" charset="0"/>
              </a:rPr>
              <a:pPr/>
              <a:t>24</a:t>
            </a:fld>
            <a:endParaRPr lang="en-US" sz="120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DF07B03-53EF-4397-95DA-0F56036C32A5}" type="slidenum">
              <a:rPr lang="en-US" sz="1200" smtClean="0">
                <a:latin typeface="Arial" charset="0"/>
              </a:rPr>
              <a:pPr/>
              <a:t>25</a:t>
            </a:fld>
            <a:endParaRPr lang="en-US" sz="120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A84BC1A-B410-4F1E-A91C-BF29673F80BB}" type="slidenum">
              <a:rPr lang="en-US" sz="1200" smtClean="0">
                <a:latin typeface="Arial" charset="0"/>
              </a:rPr>
              <a:pPr/>
              <a:t>26</a:t>
            </a:fld>
            <a:endParaRPr lang="en-US" sz="120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BA4ABCF-9103-4E50-86CD-3EE2206081B6}" type="slidenum">
              <a:rPr lang="en-US" sz="1200" smtClean="0">
                <a:latin typeface="Arial" charset="0"/>
              </a:rPr>
              <a:pPr/>
              <a:t>27</a:t>
            </a:fld>
            <a:endParaRPr lang="en-US" sz="120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BFB6782-3BD3-413E-9DD9-CC38C590DFE6}" type="slidenum">
              <a:rPr lang="en-US" sz="1200" smtClean="0">
                <a:latin typeface="Arial" charset="0"/>
              </a:rPr>
              <a:pPr/>
              <a:t>28</a:t>
            </a:fld>
            <a:endParaRPr lang="en-US" sz="120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92136CB-80C2-48D5-8B64-D3A9383D8D5A}" type="slidenum">
              <a:rPr lang="en-US" sz="1200" smtClean="0">
                <a:latin typeface="Arial" charset="0"/>
              </a:rPr>
              <a:pPr/>
              <a:t>29</a:t>
            </a:fld>
            <a:endParaRPr lang="en-US" sz="120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61C1D8B-EC7F-49FF-B227-BC4471B6E85E}" type="slidenum">
              <a:rPr lang="en-US" sz="1200" smtClean="0">
                <a:latin typeface="Arial" charset="0"/>
              </a:rPr>
              <a:pPr/>
              <a:t>30</a:t>
            </a:fld>
            <a:endParaRPr lang="en-US" sz="12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E78602B-875E-45B6-B5D6-7FB7C6A535E1}" type="slidenum">
              <a:rPr lang="en-US" sz="1200" smtClean="0">
                <a:latin typeface="Arial" charset="0"/>
              </a:rPr>
              <a:pPr/>
              <a:t>4</a:t>
            </a:fld>
            <a:endParaRPr lang="en-US" sz="120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81636E0-237A-4CFF-89A7-628D4F18E619}" type="slidenum">
              <a:rPr lang="en-US" sz="1200" smtClean="0">
                <a:latin typeface="Arial" charset="0"/>
              </a:rPr>
              <a:pPr/>
              <a:t>31</a:t>
            </a:fld>
            <a:endParaRPr lang="en-US" sz="120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DB2DCE0-EC77-46FE-BEE8-69AFB1399943}" type="slidenum">
              <a:rPr lang="en-US" sz="1200" smtClean="0">
                <a:latin typeface="Arial" charset="0"/>
              </a:rPr>
              <a:pPr/>
              <a:t>32</a:t>
            </a:fld>
            <a:endParaRPr lang="en-US" sz="120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74B047F-9B47-49D4-8966-34CB645C0447}" type="slidenum">
              <a:rPr lang="en-US" sz="1200" smtClean="0">
                <a:latin typeface="Arial" charset="0"/>
              </a:rPr>
              <a:pPr/>
              <a:t>33</a:t>
            </a:fld>
            <a:endParaRPr lang="en-US" sz="120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07AEB62-9794-48A4-B231-923663D38997}" type="slidenum">
              <a:rPr lang="en-US" sz="1200" smtClean="0">
                <a:latin typeface="Arial" charset="0"/>
              </a:rPr>
              <a:pPr/>
              <a:t>34</a:t>
            </a:fld>
            <a:endParaRPr lang="en-US" sz="120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EE2D294-3FB3-4BD6-A059-2E672DF20713}" type="slidenum">
              <a:rPr lang="en-US" sz="1200" smtClean="0">
                <a:latin typeface="Arial" charset="0"/>
              </a:rPr>
              <a:pPr/>
              <a:t>35</a:t>
            </a:fld>
            <a:endParaRPr lang="en-US" sz="120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C8A680C-8A75-466B-BB43-9FA544F4BBDF}" type="slidenum">
              <a:rPr lang="en-US" sz="1200" smtClean="0">
                <a:latin typeface="Arial" charset="0"/>
              </a:rPr>
              <a:pPr/>
              <a:t>36</a:t>
            </a:fld>
            <a:endParaRPr lang="en-US" sz="120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9527BDF-7C3A-48AC-8514-52ABA877EDC4}" type="slidenum">
              <a:rPr lang="en-US" sz="1200" smtClean="0">
                <a:latin typeface="Arial" charset="0"/>
              </a:rPr>
              <a:pPr/>
              <a:t>37</a:t>
            </a:fld>
            <a:endParaRPr lang="en-US" sz="120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5333026-0059-49E2-AF69-04C2AA04C8DF}" type="slidenum">
              <a:rPr lang="en-US" sz="1200" smtClean="0">
                <a:latin typeface="Arial" charset="0"/>
              </a:rPr>
              <a:pPr/>
              <a:t>38</a:t>
            </a:fld>
            <a:endParaRPr lang="en-US" sz="120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13181E0-FBCF-4918-BD90-C8A81419DC81}" type="slidenum">
              <a:rPr lang="en-US" sz="1200" smtClean="0">
                <a:latin typeface="Arial" charset="0"/>
              </a:rPr>
              <a:pPr/>
              <a:t>39</a:t>
            </a:fld>
            <a:endParaRPr lang="en-US" sz="1200"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A611671-4ADC-46FE-A263-FDC9CB1450DD}" type="slidenum">
              <a:rPr lang="en-US" sz="1200" smtClean="0">
                <a:latin typeface="Arial" charset="0"/>
              </a:rPr>
              <a:pPr/>
              <a:t>40</a:t>
            </a:fld>
            <a:endParaRPr lang="en-US" sz="120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C4072DF-6A90-469F-9187-0156621B6F95}" type="slidenum">
              <a:rPr lang="en-US" sz="1200" smtClean="0">
                <a:latin typeface="Arial" charset="0"/>
              </a:rPr>
              <a:pPr/>
              <a:t>5</a:t>
            </a:fld>
            <a:endParaRPr lang="en-US" sz="120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84989E1-8F95-4DE2-88A4-B154C5960249}" type="slidenum">
              <a:rPr lang="en-US" sz="1200" smtClean="0">
                <a:latin typeface="Arial" charset="0"/>
              </a:rPr>
              <a:pPr/>
              <a:t>41</a:t>
            </a:fld>
            <a:endParaRPr lang="en-US" sz="1200"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0D9459E-2613-4754-990D-BFE5E2D6BDF3}" type="slidenum">
              <a:rPr lang="en-US" sz="1200" smtClean="0">
                <a:latin typeface="Arial" charset="0"/>
              </a:rPr>
              <a:pPr/>
              <a:t>42</a:t>
            </a:fld>
            <a:endParaRPr lang="en-US" sz="1200"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7C5760C-90FB-47DA-A7E5-FD04E510410B}" type="slidenum">
              <a:rPr lang="en-US" sz="1200" smtClean="0">
                <a:latin typeface="Arial" charset="0"/>
              </a:rPr>
              <a:pPr/>
              <a:t>43</a:t>
            </a:fld>
            <a:endParaRPr lang="en-US" sz="1200"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28C77F7-4D62-4D3D-8E40-F0C9E5779A48}" type="slidenum">
              <a:rPr lang="en-US" sz="1200" smtClean="0">
                <a:latin typeface="Arial" charset="0"/>
              </a:rPr>
              <a:pPr/>
              <a:t>44</a:t>
            </a:fld>
            <a:endParaRPr lang="en-US" sz="1200"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02225C1-6419-4B3F-9EE9-9935A391D312}" type="slidenum">
              <a:rPr lang="en-US" sz="1200" smtClean="0">
                <a:latin typeface="Arial" charset="0"/>
              </a:rPr>
              <a:pPr/>
              <a:t>45</a:t>
            </a:fld>
            <a:endParaRPr lang="en-US" sz="1200"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5473A2A-B0E2-4BD3-8EF1-3FF26DE1D6A0}" type="slidenum">
              <a:rPr lang="en-US" sz="1200" smtClean="0">
                <a:latin typeface="Arial" charset="0"/>
              </a:rPr>
              <a:pPr/>
              <a:t>46</a:t>
            </a:fld>
            <a:endParaRPr lang="en-US" sz="1200"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8B5D1E3-E2E0-4DB5-98FF-454DE9130EBE}" type="slidenum">
              <a:rPr lang="en-US" sz="1200" smtClean="0">
                <a:latin typeface="Arial" charset="0"/>
              </a:rPr>
              <a:pPr/>
              <a:t>47</a:t>
            </a:fld>
            <a:endParaRPr lang="en-US" sz="1200"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B0FACB2-F907-4044-9950-B7CE00DFC350}" type="slidenum">
              <a:rPr lang="en-US" sz="1200" smtClean="0">
                <a:latin typeface="Arial" charset="0"/>
              </a:rPr>
              <a:pPr/>
              <a:t>48</a:t>
            </a:fld>
            <a:endParaRPr lang="en-US" sz="1200"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A137297-F491-46CA-8197-71DAF6EE1B82}" type="slidenum">
              <a:rPr lang="en-US" sz="1200" smtClean="0">
                <a:latin typeface="Arial" charset="0"/>
              </a:rPr>
              <a:pPr/>
              <a:t>49</a:t>
            </a:fld>
            <a:endParaRPr lang="en-US" sz="1200"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F5BFCCB-349D-4B1F-B662-D00621C1C495}" type="slidenum">
              <a:rPr lang="en-US" sz="1200" smtClean="0">
                <a:latin typeface="Arial" charset="0"/>
              </a:rPr>
              <a:pPr/>
              <a:t>50</a:t>
            </a:fld>
            <a:endParaRPr lang="en-US" sz="120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65CC485-10AB-454B-AB15-23FBB4B703FF}" type="slidenum">
              <a:rPr lang="en-US" sz="1200" smtClean="0">
                <a:latin typeface="Arial" charset="0"/>
              </a:rPr>
              <a:pPr/>
              <a:t>6</a:t>
            </a:fld>
            <a:endParaRPr lang="en-US" sz="1200"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E1BE1DE-F729-4B1E-A3DE-E60C5AF428C9}" type="slidenum">
              <a:rPr lang="en-US" sz="1200" smtClean="0">
                <a:latin typeface="Arial" charset="0"/>
              </a:rPr>
              <a:pPr/>
              <a:t>51</a:t>
            </a:fld>
            <a:endParaRPr lang="en-US" sz="1200"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1B3EBA7-E515-43A4-980B-F42949E93F79}" type="slidenum">
              <a:rPr lang="en-US" sz="1200" smtClean="0">
                <a:latin typeface="Arial" charset="0"/>
              </a:rPr>
              <a:pPr/>
              <a:t>52</a:t>
            </a:fld>
            <a:endParaRPr lang="en-US" sz="1200"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37F7147-F515-4659-9EBE-671FAA03D124}" type="slidenum">
              <a:rPr lang="en-US" sz="1200" smtClean="0">
                <a:latin typeface="Arial" charset="0"/>
              </a:rPr>
              <a:pPr/>
              <a:t>53</a:t>
            </a:fld>
            <a:endParaRPr lang="en-US" sz="1200"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8C9EEC9-4EA8-4627-BB44-5E17267946C1}" type="slidenum">
              <a:rPr lang="en-US" sz="1200" smtClean="0">
                <a:latin typeface="Arial" charset="0"/>
              </a:rPr>
              <a:pPr/>
              <a:t>54</a:t>
            </a:fld>
            <a:endParaRPr lang="en-US" sz="1200"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70DADA2-8F5E-4BF1-A10A-B72400B9EB4E}" type="slidenum">
              <a:rPr lang="en-US" sz="1200" smtClean="0">
                <a:latin typeface="Arial" charset="0"/>
              </a:rPr>
              <a:pPr/>
              <a:t>55</a:t>
            </a:fld>
            <a:endParaRPr lang="en-US" sz="1200"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4F47DD1-8433-417C-A139-189CED92A3F8}" type="slidenum">
              <a:rPr lang="en-US" sz="1200" smtClean="0">
                <a:latin typeface="Arial" charset="0"/>
              </a:rPr>
              <a:pPr/>
              <a:t>56</a:t>
            </a:fld>
            <a:endParaRPr lang="en-US" sz="1200"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7EDD6D2-95DA-4045-BCA7-68A4F5FA424B}" type="slidenum">
              <a:rPr lang="en-US" sz="1200" smtClean="0">
                <a:latin typeface="Arial" charset="0"/>
              </a:rPr>
              <a:pPr/>
              <a:t>57</a:t>
            </a:fld>
            <a:endParaRPr lang="en-US" sz="1200"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217DF29-A0CF-4F32-BCAB-EBBD2422DF54}" type="slidenum">
              <a:rPr lang="en-US" sz="1200" smtClean="0">
                <a:latin typeface="Arial" charset="0"/>
              </a:rPr>
              <a:pPr/>
              <a:t>58</a:t>
            </a:fld>
            <a:endParaRPr lang="en-US" sz="1200"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963691D-C751-4234-8629-3F5E02C7DCD1}" type="slidenum">
              <a:rPr lang="en-US" sz="1200" smtClean="0">
                <a:latin typeface="Arial" charset="0"/>
              </a:rPr>
              <a:pPr/>
              <a:t>59</a:t>
            </a:fld>
            <a:endParaRPr lang="en-US" sz="1200"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FAB01BF-6D7D-4794-852B-58099D36683F}" type="slidenum">
              <a:rPr lang="en-US" sz="1200" smtClean="0">
                <a:latin typeface="Arial" charset="0"/>
              </a:rPr>
              <a:pPr/>
              <a:t>60</a:t>
            </a:fld>
            <a:endParaRPr lang="en-US" sz="12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4073403-1A72-401A-B725-5A89EC1DCD90}" type="slidenum">
              <a:rPr lang="en-US" sz="1200" smtClean="0">
                <a:latin typeface="Arial" charset="0"/>
              </a:rPr>
              <a:pPr/>
              <a:t>7</a:t>
            </a:fld>
            <a:endParaRPr lang="en-US" sz="1200"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1268999-1A49-4639-B4FE-AAF084FECDDC}" type="slidenum">
              <a:rPr lang="en-US" sz="1200" smtClean="0">
                <a:latin typeface="Arial" charset="0"/>
              </a:rPr>
              <a:pPr/>
              <a:t>61</a:t>
            </a:fld>
            <a:endParaRPr lang="en-US" sz="1200"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602211D-820A-49E3-9097-2FBFE0348122}" type="slidenum">
              <a:rPr lang="en-US" sz="1200" smtClean="0">
                <a:latin typeface="Arial" charset="0"/>
              </a:rPr>
              <a:pPr/>
              <a:t>62</a:t>
            </a:fld>
            <a:endParaRPr lang="en-US" sz="1200"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B7173AE-4F8A-4E79-8809-268706CB2E58}" type="slidenum">
              <a:rPr lang="en-US" sz="1200" smtClean="0">
                <a:latin typeface="Arial" charset="0"/>
              </a:rPr>
              <a:pPr/>
              <a:t>63</a:t>
            </a:fld>
            <a:endParaRPr lang="en-US" sz="1200"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6DAF29F-68FA-4934-8A84-953F8442CD26}" type="slidenum">
              <a:rPr lang="en-US" sz="1200" smtClean="0">
                <a:latin typeface="Arial" charset="0"/>
              </a:rPr>
              <a:pPr/>
              <a:t>64</a:t>
            </a:fld>
            <a:endParaRPr lang="en-US" sz="1200"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CA65386-2C8D-4968-81B9-51490D640FFD}" type="slidenum">
              <a:rPr lang="en-US" sz="1200" smtClean="0">
                <a:latin typeface="Arial" charset="0"/>
              </a:rPr>
              <a:pPr/>
              <a:t>65</a:t>
            </a:fld>
            <a:endParaRPr lang="en-US" sz="1200"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44DB297-A2F5-4695-BA5B-74F95EB0DC79}" type="slidenum">
              <a:rPr lang="en-US" sz="1200" smtClean="0">
                <a:latin typeface="Arial" charset="0"/>
              </a:rPr>
              <a:pPr/>
              <a:t>66</a:t>
            </a:fld>
            <a:endParaRPr lang="en-US" sz="1200"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02D9AAF-5469-4D19-A413-0B70E84A8974}" type="slidenum">
              <a:rPr lang="en-US" sz="1200" smtClean="0">
                <a:latin typeface="Arial" charset="0"/>
              </a:rPr>
              <a:pPr/>
              <a:t>67</a:t>
            </a:fld>
            <a:endParaRPr lang="en-US" sz="1200"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97FF4BF-E74F-4A97-A23E-FC7828F08CA5}" type="slidenum">
              <a:rPr lang="en-US" sz="1200" smtClean="0">
                <a:latin typeface="Arial" charset="0"/>
              </a:rPr>
              <a:pPr/>
              <a:t>68</a:t>
            </a:fld>
            <a:endParaRPr lang="en-US" sz="1200"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D041E9E-64CD-48D2-9615-D809092B107A}" type="slidenum">
              <a:rPr lang="en-US" sz="1200" smtClean="0">
                <a:latin typeface="Arial" charset="0"/>
              </a:rPr>
              <a:pPr/>
              <a:t>69</a:t>
            </a:fld>
            <a:endParaRPr lang="en-US" sz="1200"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EE7AB99-3D8B-4D9D-B936-849F75D2E092}" type="slidenum">
              <a:rPr lang="en-US" sz="1200" smtClean="0">
                <a:latin typeface="Arial" charset="0"/>
              </a:rPr>
              <a:pPr/>
              <a:t>70</a:t>
            </a:fld>
            <a:endParaRPr lang="en-US" sz="120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779135F-FC26-4C5E-84A2-326B1ACEAEA2}" type="slidenum">
              <a:rPr lang="en-US" sz="1200" smtClean="0">
                <a:latin typeface="Arial" charset="0"/>
              </a:rPr>
              <a:pPr/>
              <a:t>8</a:t>
            </a:fld>
            <a:endParaRPr lang="en-US" sz="1200"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846953E-FE49-426B-A16D-12C5A50AFC02}" type="slidenum">
              <a:rPr lang="en-US" sz="1200" smtClean="0">
                <a:latin typeface="Arial" charset="0"/>
              </a:rPr>
              <a:pPr/>
              <a:t>71</a:t>
            </a:fld>
            <a:endParaRPr lang="en-US" sz="1200"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BA26C89-7F58-49F4-97E1-8A013DB4BA3A}" type="slidenum">
              <a:rPr lang="en-US" sz="1200" smtClean="0">
                <a:latin typeface="Arial" charset="0"/>
              </a:rPr>
              <a:pPr/>
              <a:t>72</a:t>
            </a:fld>
            <a:endParaRPr lang="en-US" sz="1200"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B01381C-4127-43A3-A2CB-C11254D072C2}" type="slidenum">
              <a:rPr lang="en-US" sz="1200" smtClean="0">
                <a:latin typeface="Arial" charset="0"/>
              </a:rPr>
              <a:pPr/>
              <a:t>73</a:t>
            </a:fld>
            <a:endParaRPr lang="en-US" sz="1200"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A68DFA6-B843-4C53-B730-3F5E01E1E3D7}" type="slidenum">
              <a:rPr lang="en-US" sz="1200" smtClean="0">
                <a:latin typeface="Arial" charset="0"/>
              </a:rPr>
              <a:pPr/>
              <a:t>74</a:t>
            </a:fld>
            <a:endParaRPr lang="en-US" sz="1200"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6613ED6-33BE-40FA-99F1-289D24E37C0E}" type="slidenum">
              <a:rPr lang="en-US" sz="1200" smtClean="0">
                <a:latin typeface="Arial" charset="0"/>
              </a:rPr>
              <a:pPr/>
              <a:t>75</a:t>
            </a:fld>
            <a:endParaRPr lang="en-US" sz="1200" smtClean="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54BFBA9-58A0-4D66-B15E-868E907A4CED}" type="slidenum">
              <a:rPr lang="en-US" sz="1200" smtClean="0">
                <a:latin typeface="Arial" charset="0"/>
              </a:rPr>
              <a:pPr/>
              <a:t>76</a:t>
            </a:fld>
            <a:endParaRPr lang="en-US" sz="1200" smtClean="0">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89F8D79-6783-4AEF-8C92-31593257F34C}" type="slidenum">
              <a:rPr lang="en-US" sz="1200" smtClean="0">
                <a:latin typeface="Arial" charset="0"/>
              </a:rPr>
              <a:pPr/>
              <a:t>77</a:t>
            </a:fld>
            <a:endParaRPr lang="en-US" sz="1200" smtClean="0">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F48FF50-1C5A-4E99-BBF6-68D95354BABB}" type="slidenum">
              <a:rPr lang="en-US" sz="1200" smtClean="0">
                <a:latin typeface="Arial" charset="0"/>
              </a:rPr>
              <a:pPr/>
              <a:t>78</a:t>
            </a:fld>
            <a:endParaRPr lang="en-US" sz="1200" smtClean="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17C7433-4E86-4406-B77B-53061DB1CB52}" type="slidenum">
              <a:rPr lang="en-US" sz="1200" smtClean="0">
                <a:latin typeface="Arial" charset="0"/>
              </a:rPr>
              <a:pPr/>
              <a:t>79</a:t>
            </a:fld>
            <a:endParaRPr lang="en-US" sz="1200" smtClean="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45E4011-BDFB-4C28-830C-72E94C8930D5}" type="slidenum">
              <a:rPr lang="en-US" sz="1200" smtClean="0">
                <a:latin typeface="Arial" charset="0"/>
              </a:rPr>
              <a:pPr/>
              <a:t>80</a:t>
            </a:fld>
            <a:endParaRPr lang="en-US" sz="12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9AAE4D8-3080-447B-9EDD-C5C4C2AD02FC}" type="slidenum">
              <a:rPr lang="en-US" sz="1200" smtClean="0">
                <a:latin typeface="Arial" charset="0"/>
              </a:rPr>
              <a:pPr/>
              <a:t>9</a:t>
            </a:fld>
            <a:endParaRPr lang="en-US" sz="1200" smtClean="0">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1273553-4E5C-4397-B883-1DA3701A8C38}" type="slidenum">
              <a:rPr lang="en-US" sz="1200" smtClean="0">
                <a:latin typeface="Arial" charset="0"/>
              </a:rPr>
              <a:pPr/>
              <a:t>81</a:t>
            </a:fld>
            <a:endParaRPr lang="en-US" sz="1200"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2E37889-81F8-43D5-A728-A05A62AB802B}" type="slidenum">
              <a:rPr lang="en-US" sz="1200" smtClean="0">
                <a:latin typeface="Arial" charset="0"/>
              </a:rPr>
              <a:pPr/>
              <a:t>82</a:t>
            </a:fld>
            <a:endParaRPr lang="en-US" sz="1200"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436D0E7-3A3F-49B8-A24D-4AFD6FDA860B}" type="slidenum">
              <a:rPr lang="en-US" sz="1200" smtClean="0">
                <a:latin typeface="Arial" charset="0"/>
              </a:rPr>
              <a:pPr/>
              <a:t>83</a:t>
            </a:fld>
            <a:endParaRPr lang="en-US" sz="1200"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51D7670-74BA-4D4B-BB6A-494ECAA7A82B}" type="slidenum">
              <a:rPr lang="en-US" sz="1200" smtClean="0">
                <a:latin typeface="Arial" charset="0"/>
              </a:rPr>
              <a:pPr/>
              <a:t>84</a:t>
            </a:fld>
            <a:endParaRPr lang="en-US" sz="1200" smtClean="0">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AB3CB68-0E47-4604-9A61-C166EB5023EA}" type="slidenum">
              <a:rPr lang="en-US" sz="1200" smtClean="0">
                <a:latin typeface="Arial" charset="0"/>
              </a:rPr>
              <a:pPr/>
              <a:t>85</a:t>
            </a:fld>
            <a:endParaRPr lang="en-US" sz="1200" smtClean="0">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6D2738F-0B14-4D96-8E69-CECF7F856C10}" type="slidenum">
              <a:rPr lang="en-US" sz="1200" smtClean="0">
                <a:latin typeface="Arial" charset="0"/>
              </a:rPr>
              <a:pPr/>
              <a:t>86</a:t>
            </a:fld>
            <a:endParaRPr lang="en-US" sz="1200" smtClean="0">
              <a:latin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F4CEE6C-5B42-47AC-B274-5E9EC4B34388}" type="slidenum">
              <a:rPr lang="en-US" sz="1200" smtClean="0">
                <a:latin typeface="Arial" charset="0"/>
              </a:rPr>
              <a:pPr/>
              <a:t>87</a:t>
            </a:fld>
            <a:endParaRPr lang="en-US" sz="1200" smtClean="0">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783694F-E4F4-4472-A8AF-9EA72EA138BA}" type="slidenum">
              <a:rPr lang="en-US" sz="1200" smtClean="0">
                <a:latin typeface="Arial" charset="0"/>
              </a:rPr>
              <a:pPr/>
              <a:t>88</a:t>
            </a:fld>
            <a:endParaRPr lang="en-US" sz="1200" smtClean="0">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257653F-7032-432B-982C-A26EFF2F32EC}" type="slidenum">
              <a:rPr lang="en-US" sz="1200" smtClean="0">
                <a:latin typeface="Arial" charset="0"/>
              </a:rPr>
              <a:pPr/>
              <a:t>89</a:t>
            </a:fld>
            <a:endParaRPr lang="en-US" sz="1200" smtClean="0">
              <a:latin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BB22C64-A2D7-4DA7-9094-9B70C83CD702}" type="slidenum">
              <a:rPr lang="en-US" sz="1200" smtClean="0">
                <a:latin typeface="Arial" charset="0"/>
              </a:rPr>
              <a:pPr/>
              <a:t>90</a:t>
            </a:fld>
            <a:endParaRPr lang="en-US" sz="120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69CFE42-30B5-4D9F-A0DE-47BB0CD8453A}" type="slidenum">
              <a:rPr lang="en-US" sz="1200" smtClean="0">
                <a:latin typeface="Arial" charset="0"/>
              </a:rPr>
              <a:pPr/>
              <a:t>10</a:t>
            </a:fld>
            <a:endParaRPr lang="en-US" sz="1200" smtClean="0">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71C190C-17FB-47FD-A63E-D056BDEE25F2}" type="slidenum">
              <a:rPr lang="en-US" sz="1200" smtClean="0">
                <a:latin typeface="Arial" charset="0"/>
              </a:rPr>
              <a:pPr/>
              <a:t>91</a:t>
            </a:fld>
            <a:endParaRPr lang="en-US" sz="1200" smtClean="0">
              <a:latin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52453EB-0F0A-4C2E-B508-CC1AAFE57F9F}" type="slidenum">
              <a:rPr lang="en-US" sz="1200" smtClean="0">
                <a:latin typeface="Arial" charset="0"/>
              </a:rPr>
              <a:pPr/>
              <a:t>92</a:t>
            </a:fld>
            <a:endParaRPr lang="en-US" sz="1200" smtClean="0">
              <a:latin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967AC38-783D-4226-BDD4-F2340F8E381E}" type="slidenum">
              <a:rPr lang="en-US" sz="1200" smtClean="0">
                <a:latin typeface="Arial" charset="0"/>
              </a:rPr>
              <a:pPr/>
              <a:t>93</a:t>
            </a:fld>
            <a:endParaRPr lang="en-US" sz="1200" smtClean="0">
              <a:latin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4042AF3-C70A-494D-91A9-F3EEAFDD2187}" type="slidenum">
              <a:rPr lang="en-US" sz="1200" smtClean="0">
                <a:latin typeface="Arial" charset="0"/>
              </a:rPr>
              <a:pPr/>
              <a:t>94</a:t>
            </a:fld>
            <a:endParaRPr lang="en-US" sz="1200" smtClean="0">
              <a:latin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66D58AA-57C7-498E-8AF8-21DD16CE1C21}" type="slidenum">
              <a:rPr lang="en-US" sz="1200" smtClean="0">
                <a:latin typeface="Arial" charset="0"/>
              </a:rPr>
              <a:pPr/>
              <a:t>95</a:t>
            </a:fld>
            <a:endParaRPr lang="en-US" sz="1200" smtClean="0">
              <a:latin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4203E3A-0889-445C-AAD7-A61F788ED889}" type="slidenum">
              <a:rPr lang="en-US" sz="1200" smtClean="0">
                <a:latin typeface="Arial" charset="0"/>
              </a:rPr>
              <a:pPr/>
              <a:t>96</a:t>
            </a:fld>
            <a:endParaRPr lang="en-US" sz="1200" smtClean="0">
              <a:latin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A527367-4141-4A12-86F7-9CB5B54DE5DC}" type="slidenum">
              <a:rPr lang="en-US" sz="1200" smtClean="0">
                <a:latin typeface="Arial" charset="0"/>
              </a:rPr>
              <a:pPr/>
              <a:t>97</a:t>
            </a:fld>
            <a:endParaRPr lang="en-US" sz="1200" smtClean="0">
              <a:latin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BF7A7DB-0151-4E10-8092-49F1CF2DD48F}" type="slidenum">
              <a:rPr lang="en-US" sz="1200" smtClean="0">
                <a:latin typeface="Arial" charset="0"/>
              </a:rPr>
              <a:pPr/>
              <a:t>98</a:t>
            </a:fld>
            <a:endParaRPr lang="en-US" sz="1200" smtClean="0">
              <a:latin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3C08D7A-0106-40C2-8515-25C5D91CC8A2}" type="slidenum">
              <a:rPr lang="en-US" sz="1200" smtClean="0">
                <a:latin typeface="Arial" charset="0"/>
              </a:rPr>
              <a:pPr/>
              <a:t>99</a:t>
            </a:fld>
            <a:endParaRPr lang="en-US" sz="1200" smtClean="0">
              <a:latin typeface="Arial"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9D50898-AC53-4927-BE08-81D31BB16A21}" type="slidenum">
              <a:rPr lang="en-US" sz="1200" smtClean="0">
                <a:latin typeface="Arial" charset="0"/>
              </a:rPr>
              <a:pPr/>
              <a:t>100</a:t>
            </a:fld>
            <a:endParaRPr lang="en-US" sz="12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descr="DEP-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0800" y="6096000"/>
            <a:ext cx="2624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ging bann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8925" y="355600"/>
            <a:ext cx="8382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524000"/>
            <a:ext cx="82296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98438"/>
            <a:ext cx="8229600" cy="868362"/>
          </a:xfrm>
          <a:prstGeom prst="rect">
            <a:avLst/>
          </a:prstGeom>
        </p:spPr>
        <p:txBody>
          <a:bodyPr/>
          <a:lstStyle>
            <a:lvl1pPr>
              <a:defRPr sz="4000">
                <a:solidFill>
                  <a:schemeClr val="bg1"/>
                </a:solidFill>
              </a:defRPr>
            </a:lvl1pPr>
          </a:lstStyle>
          <a:p>
            <a:endParaRPr lang="en-US" dirty="0"/>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72E6900-E8E3-4BF5-B237-25728DD91FFB}" type="datetime1">
              <a:rPr lang="en-US">
                <a:solidFill>
                  <a:prstClr val="black">
                    <a:tint val="75000"/>
                  </a:prstClr>
                </a:solidFill>
              </a:rPr>
              <a:pPr>
                <a:defRPr/>
              </a:pPr>
              <a:t>2/11/2014</a:t>
            </a:fld>
            <a:endParaRPr lang="en-US">
              <a:solidFill>
                <a:prstClr val="black">
                  <a:tint val="75000"/>
                </a:prstClr>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a:xfrm>
            <a:off x="3505200" y="6373813"/>
            <a:ext cx="2133600" cy="365125"/>
          </a:xfrm>
        </p:spPr>
        <p:txBody>
          <a:bodyPr/>
          <a:lstStyle>
            <a:lvl1pPr algn="ctr">
              <a:defRPr/>
            </a:lvl1pPr>
          </a:lstStyle>
          <a:p>
            <a:pPr>
              <a:defRPr/>
            </a:pPr>
            <a:fld id="{21528FFD-A075-478D-8FAA-85DCFDBD6E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2645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68C8B-2823-474E-9A95-FE5DD87D9E01}" type="datetimeFigureOut">
              <a:rPr lang="en-US" smtClean="0"/>
              <a:t>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E249C6-20E4-47E0-AF1B-DDB1E69F07B1}" type="slidenum">
              <a:rPr lang="en-US" smtClean="0"/>
              <a:t>‹#›</a:t>
            </a:fld>
            <a:endParaRPr lang="en-US"/>
          </a:p>
        </p:txBody>
      </p:sp>
    </p:spTree>
    <p:extLst>
      <p:ext uri="{BB962C8B-B14F-4D97-AF65-F5344CB8AC3E}">
        <p14:creationId xmlns:p14="http://schemas.microsoft.com/office/powerpoint/2010/main" val="73458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68C8B-2823-474E-9A95-FE5DD87D9E01}" type="datetimeFigureOut">
              <a:rPr lang="en-US" smtClean="0"/>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249C6-20E4-47E0-AF1B-DDB1E69F07B1}" type="slidenum">
              <a:rPr lang="en-US" smtClean="0"/>
              <a:t>‹#›</a:t>
            </a:fld>
            <a:endParaRPr lang="en-US"/>
          </a:p>
        </p:txBody>
      </p:sp>
    </p:spTree>
    <p:extLst>
      <p:ext uri="{BB962C8B-B14F-4D97-AF65-F5344CB8AC3E}">
        <p14:creationId xmlns:p14="http://schemas.microsoft.com/office/powerpoint/2010/main" val="216006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68C8B-2823-474E-9A95-FE5DD87D9E01}" type="datetimeFigureOut">
              <a:rPr lang="en-US" smtClean="0"/>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249C6-20E4-47E0-AF1B-DDB1E69F07B1}" type="slidenum">
              <a:rPr lang="en-US" smtClean="0"/>
              <a:t>‹#›</a:t>
            </a:fld>
            <a:endParaRPr lang="en-US"/>
          </a:p>
        </p:txBody>
      </p:sp>
    </p:spTree>
    <p:extLst>
      <p:ext uri="{BB962C8B-B14F-4D97-AF65-F5344CB8AC3E}">
        <p14:creationId xmlns:p14="http://schemas.microsoft.com/office/powerpoint/2010/main" val="1038425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68C8B-2823-474E-9A95-FE5DD87D9E01}"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249C6-20E4-47E0-AF1B-DDB1E69F07B1}" type="slidenum">
              <a:rPr lang="en-US" smtClean="0"/>
              <a:t>‹#›</a:t>
            </a:fld>
            <a:endParaRPr lang="en-US"/>
          </a:p>
        </p:txBody>
      </p:sp>
    </p:spTree>
    <p:extLst>
      <p:ext uri="{BB962C8B-B14F-4D97-AF65-F5344CB8AC3E}">
        <p14:creationId xmlns:p14="http://schemas.microsoft.com/office/powerpoint/2010/main" val="803826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68C8B-2823-474E-9A95-FE5DD87D9E01}"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249C6-20E4-47E0-AF1B-DDB1E69F07B1}" type="slidenum">
              <a:rPr lang="en-US" smtClean="0"/>
              <a:t>‹#›</a:t>
            </a:fld>
            <a:endParaRPr lang="en-US"/>
          </a:p>
        </p:txBody>
      </p:sp>
    </p:spTree>
    <p:extLst>
      <p:ext uri="{BB962C8B-B14F-4D97-AF65-F5344CB8AC3E}">
        <p14:creationId xmlns:p14="http://schemas.microsoft.com/office/powerpoint/2010/main" val="243675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87DB62-FAE2-4605-A881-6D6783F595D3}" type="datetimeFigureOut">
              <a:rPr lang="en-US">
                <a:solidFill>
                  <a:prstClr val="black">
                    <a:tint val="75000"/>
                  </a:prstClr>
                </a:solidFill>
              </a:rPr>
              <a:pPr>
                <a:defRPr/>
              </a:pPr>
              <a:t>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078A52-FBA3-4632-8C43-51393CC5C3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9595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C0F346-AD47-4A9F-9BCF-C5B71740DFBB}" type="datetimeFigureOut">
              <a:rPr lang="en-US">
                <a:solidFill>
                  <a:prstClr val="black">
                    <a:tint val="75000"/>
                  </a:prstClr>
                </a:solidFill>
              </a:rPr>
              <a:pPr>
                <a:defRPr/>
              </a:pPr>
              <a:t>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48B475-998A-482D-A48C-2471CD8237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4889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262EC5-0836-48C5-A0E3-72F6D03C997B}" type="datetimeFigureOut">
              <a:rPr lang="en-US">
                <a:solidFill>
                  <a:prstClr val="black">
                    <a:tint val="75000"/>
                  </a:prstClr>
                </a:solidFill>
              </a:rPr>
              <a:pPr>
                <a:defRPr/>
              </a:pPr>
              <a:t>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3FC1BF-4319-4704-856A-D572AC1777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1936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0ACBA3-4832-4314-BABB-AAB064717CD0}" type="datetimeFigureOut">
              <a:rPr lang="en-US">
                <a:solidFill>
                  <a:prstClr val="black">
                    <a:tint val="75000"/>
                  </a:prstClr>
                </a:solidFill>
              </a:rPr>
              <a:pPr>
                <a:defRPr/>
              </a:pPr>
              <a:t>2/11/2014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CFA227-D5D4-4779-A981-2613A68B6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5443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1E6253-5A05-4103-8476-CFFF35F32318}" type="datetimeFigureOut">
              <a:rPr lang="en-US">
                <a:solidFill>
                  <a:prstClr val="black">
                    <a:tint val="75000"/>
                  </a:prstClr>
                </a:solidFill>
              </a:rPr>
              <a:pPr>
                <a:defRPr/>
              </a:pPr>
              <a:t>2/11/2014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85F5F04-A2C8-4F31-804C-71AAE1A88E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459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25A2DF-89D6-4F7B-B6E6-9D07C40E565B}" type="datetime1">
              <a:rPr lang="en-US">
                <a:solidFill>
                  <a:prstClr val="black">
                    <a:tint val="75000"/>
                  </a:prstClr>
                </a:solidFill>
              </a:rPr>
              <a:pPr>
                <a:defRPr/>
              </a:pPr>
              <a:t>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177176-2AB9-48AF-B72D-DFD5ACAD98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81732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B69EC7-6F20-4754-ABBF-4E137E7B2118}" type="datetimeFigureOut">
              <a:rPr lang="en-US">
                <a:solidFill>
                  <a:prstClr val="black">
                    <a:tint val="75000"/>
                  </a:prstClr>
                </a:solidFill>
              </a:rPr>
              <a:pPr>
                <a:defRPr/>
              </a:pPr>
              <a:t>2/11/2014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881F728-6264-4D30-9CD1-757903E899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4031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D8AB42-CC1C-4009-9547-96C029F56872}" type="datetimeFigureOut">
              <a:rPr lang="en-US">
                <a:solidFill>
                  <a:prstClr val="black">
                    <a:tint val="75000"/>
                  </a:prstClr>
                </a:solidFill>
              </a:rPr>
              <a:pPr>
                <a:defRPr/>
              </a:pPr>
              <a:t>2/11/2014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E9BC8C6-9615-475A-AA69-F7347F1E0F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2023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90EBD3-1164-4B62-A868-B48E30C9CB74}" type="datetimeFigureOut">
              <a:rPr lang="en-US">
                <a:solidFill>
                  <a:prstClr val="black">
                    <a:tint val="75000"/>
                  </a:prstClr>
                </a:solidFill>
              </a:rPr>
              <a:pPr>
                <a:defRPr/>
              </a:pPr>
              <a:t>2/11/2014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1C29474-EE81-42CE-8A53-5B3AC926A2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3829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80F02B-19E6-41BA-963C-7CFEC3546789}" type="datetimeFigureOut">
              <a:rPr lang="en-US">
                <a:solidFill>
                  <a:prstClr val="black">
                    <a:tint val="75000"/>
                  </a:prstClr>
                </a:solidFill>
              </a:rPr>
              <a:pPr>
                <a:defRPr/>
              </a:pPr>
              <a:t>2/11/2014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ACD4C3-75BD-4830-8E05-3071E29064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2393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D07203-0D92-45D8-ACED-885141154204}" type="datetimeFigureOut">
              <a:rPr lang="en-US">
                <a:solidFill>
                  <a:prstClr val="black">
                    <a:tint val="75000"/>
                  </a:prstClr>
                </a:solidFill>
              </a:rPr>
              <a:pPr>
                <a:defRPr/>
              </a:pPr>
              <a:t>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639A23-28E6-40AA-B6FB-0C79642A4F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1606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17CAF6-34B9-4FB7-A315-B62D9ABBD65C}" type="datetimeFigureOut">
              <a:rPr lang="en-US">
                <a:solidFill>
                  <a:prstClr val="black">
                    <a:tint val="75000"/>
                  </a:prstClr>
                </a:solidFill>
              </a:rPr>
              <a:pPr>
                <a:defRPr/>
              </a:pPr>
              <a:t>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BD4ECF-3252-4944-AE96-788522584D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7377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3359FB-C1EE-4ED9-AF56-B1F1CE200535}" type="datetimeFigureOut">
              <a:rPr lang="en-US">
                <a:solidFill>
                  <a:prstClr val="black">
                    <a:tint val="75000"/>
                  </a:prstClr>
                </a:solidFill>
              </a:rPr>
              <a:pPr>
                <a:defRPr/>
              </a:pPr>
              <a:t>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3ED8B7-32C4-465B-8CBA-3986C54402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7381093"/>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C55B09-5FCE-4C78-9D8B-AD39598D1E18}" type="datetimeFigureOut">
              <a:rPr lang="en-US">
                <a:solidFill>
                  <a:prstClr val="black">
                    <a:tint val="75000"/>
                  </a:prstClr>
                </a:solidFill>
              </a:rPr>
              <a:pPr>
                <a:defRPr/>
              </a:pPr>
              <a:t>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4188052" y="6189847"/>
            <a:ext cx="2133600" cy="365125"/>
          </a:xfrm>
        </p:spPr>
        <p:txBody>
          <a:bodyPr/>
          <a:lstStyle>
            <a:lvl1pPr>
              <a:defRPr/>
            </a:lvl1pPr>
          </a:lstStyle>
          <a:p>
            <a:pPr>
              <a:defRPr/>
            </a:pPr>
            <a:fld id="{9809357C-8C39-4A5A-B1A4-4716847E699C}" type="slidenum">
              <a:rPr lang="en-US">
                <a:solidFill>
                  <a:prstClr val="black">
                    <a:tint val="75000"/>
                  </a:prstClr>
                </a:solidFill>
              </a:rPr>
              <a:pPr>
                <a:defRPr/>
              </a:pPr>
              <a:t>‹#›</a:t>
            </a:fld>
            <a:endParaRPr lang="en-US">
              <a:solidFill>
                <a:prstClr val="black">
                  <a:tint val="75000"/>
                </a:prstClr>
              </a:solidFill>
            </a:endParaRPr>
          </a:p>
        </p:txBody>
      </p:sp>
      <p:sp>
        <p:nvSpPr>
          <p:cNvPr id="9" name="Rectangle 2"/>
          <p:cNvSpPr txBox="1">
            <a:spLocks noChangeArrowheads="1"/>
          </p:cNvSpPr>
          <p:nvPr/>
        </p:nvSpPr>
        <p:spPr bwMode="auto">
          <a:xfrm>
            <a:off x="761948" y="385086"/>
            <a:ext cx="7848600" cy="45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sz="4000" dirty="0">
              <a:solidFill>
                <a:prstClr val="white"/>
              </a:solidFill>
            </a:endParaRPr>
          </a:p>
        </p:txBody>
      </p:sp>
      <p:sp>
        <p:nvSpPr>
          <p:cNvPr id="11" name="Rectangle 10"/>
          <p:cNvSpPr/>
          <p:nvPr userDrawn="1"/>
        </p:nvSpPr>
        <p:spPr>
          <a:xfrm>
            <a:off x="287073" y="6554972"/>
            <a:ext cx="6091781" cy="69112"/>
          </a:xfrm>
          <a:prstGeom prst="rect">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71582784"/>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811E76-26C0-4A55-AB1D-0E18C756BEDD}" type="datetimeFigureOut">
              <a:rPr lang="en-US">
                <a:solidFill>
                  <a:prstClr val="black">
                    <a:tint val="75000"/>
                  </a:prstClr>
                </a:solidFill>
              </a:rPr>
              <a:pPr>
                <a:defRPr/>
              </a:pPr>
              <a:t>2/11/2014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8A0425-7294-49AD-8A3B-DFDAE54EDD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4371886"/>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9DE0A0-D16D-43EB-A89D-D4E83DDCDD23}" type="datetimeFigureOut">
              <a:rPr lang="en-US">
                <a:solidFill>
                  <a:prstClr val="black">
                    <a:tint val="75000"/>
                  </a:prstClr>
                </a:solidFill>
              </a:rPr>
              <a:pPr>
                <a:defRPr/>
              </a:pPr>
              <a:t>2/11/2014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1EDD027-B1B1-47E1-B9D4-26A22614B9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73398"/>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333D55EF-AE70-461D-952B-57EBCF9E736B}" type="slidenum">
              <a:rPr lang="en-US"/>
              <a:pPr>
                <a:defRPr/>
              </a:pPr>
              <a:t>‹#›</a:t>
            </a:fld>
            <a:endParaRPr lang="en-US"/>
          </a:p>
        </p:txBody>
      </p:sp>
      <p:sp>
        <p:nvSpPr>
          <p:cNvPr id="5" name="Title 1"/>
          <p:cNvSpPr>
            <a:spLocks noGrp="1"/>
          </p:cNvSpPr>
          <p:nvPr>
            <p:ph type="title"/>
          </p:nvPr>
        </p:nvSpPr>
        <p:spPr>
          <a:xfrm>
            <a:off x="457200" y="198438"/>
            <a:ext cx="8229600" cy="868362"/>
          </a:xfrm>
          <a:prstGeom prst="rect">
            <a:avLst/>
          </a:prstGeom>
        </p:spPr>
        <p:txBody>
          <a:bodyPr/>
          <a:lstStyle>
            <a:lvl1pPr>
              <a:defRPr sz="4000">
                <a:solidFill>
                  <a:schemeClr val="bg1"/>
                </a:solidFill>
              </a:defRPr>
            </a:lvl1pPr>
          </a:lstStyle>
          <a:p>
            <a:endParaRPr lang="en-US" dirty="0"/>
          </a:p>
        </p:txBody>
      </p:sp>
    </p:spTree>
    <p:extLst>
      <p:ext uri="{BB962C8B-B14F-4D97-AF65-F5344CB8AC3E}">
        <p14:creationId xmlns:p14="http://schemas.microsoft.com/office/powerpoint/2010/main" val="2974032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3DC610-13CE-492E-B76E-55DBD784ED7A}" type="datetimeFigureOut">
              <a:rPr lang="en-US">
                <a:solidFill>
                  <a:prstClr val="black">
                    <a:tint val="75000"/>
                  </a:prstClr>
                </a:solidFill>
              </a:rPr>
              <a:pPr>
                <a:defRPr/>
              </a:pPr>
              <a:t>2/11/2014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CD7D5B5-1630-4275-9868-B35A297807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3824255"/>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6864CA-C436-4AFB-BCE6-C8F8EFC56C27}" type="datetimeFigureOut">
              <a:rPr lang="en-US">
                <a:solidFill>
                  <a:prstClr val="black">
                    <a:tint val="75000"/>
                  </a:prstClr>
                </a:solidFill>
              </a:rPr>
              <a:pPr>
                <a:defRPr/>
              </a:pPr>
              <a:t>2/11/2014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3238F8-538C-403F-B6DF-C0B383EE88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689671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68C8B-2823-474E-9A95-FE5DD87D9E01}"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249C6-20E4-47E0-AF1B-DDB1E69F07B1}" type="slidenum">
              <a:rPr lang="en-US" smtClean="0"/>
              <a:t>‹#›</a:t>
            </a:fld>
            <a:endParaRPr lang="en-US"/>
          </a:p>
        </p:txBody>
      </p:sp>
    </p:spTree>
    <p:extLst>
      <p:ext uri="{BB962C8B-B14F-4D97-AF65-F5344CB8AC3E}">
        <p14:creationId xmlns:p14="http://schemas.microsoft.com/office/powerpoint/2010/main" val="107896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68C8B-2823-474E-9A95-FE5DD87D9E01}"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249C6-20E4-47E0-AF1B-DDB1E69F07B1}" type="slidenum">
              <a:rPr lang="en-US" smtClean="0"/>
              <a:t>‹#›</a:t>
            </a:fld>
            <a:endParaRPr lang="en-US"/>
          </a:p>
        </p:txBody>
      </p:sp>
    </p:spTree>
    <p:extLst>
      <p:ext uri="{BB962C8B-B14F-4D97-AF65-F5344CB8AC3E}">
        <p14:creationId xmlns:p14="http://schemas.microsoft.com/office/powerpoint/2010/main" val="231044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68C8B-2823-474E-9A95-FE5DD87D9E01}"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249C6-20E4-47E0-AF1B-DDB1E69F07B1}" type="slidenum">
              <a:rPr lang="en-US" smtClean="0"/>
              <a:t>‹#›</a:t>
            </a:fld>
            <a:endParaRPr lang="en-US"/>
          </a:p>
        </p:txBody>
      </p:sp>
    </p:spTree>
    <p:extLst>
      <p:ext uri="{BB962C8B-B14F-4D97-AF65-F5344CB8AC3E}">
        <p14:creationId xmlns:p14="http://schemas.microsoft.com/office/powerpoint/2010/main" val="179610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68C8B-2823-474E-9A95-FE5DD87D9E01}" type="datetimeFigureOut">
              <a:rPr lang="en-US" smtClean="0"/>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249C6-20E4-47E0-AF1B-DDB1E69F07B1}" type="slidenum">
              <a:rPr lang="en-US" smtClean="0"/>
              <a:t>‹#›</a:t>
            </a:fld>
            <a:endParaRPr lang="en-US"/>
          </a:p>
        </p:txBody>
      </p:sp>
    </p:spTree>
    <p:extLst>
      <p:ext uri="{BB962C8B-B14F-4D97-AF65-F5344CB8AC3E}">
        <p14:creationId xmlns:p14="http://schemas.microsoft.com/office/powerpoint/2010/main" val="405715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68C8B-2823-474E-9A95-FE5DD87D9E01}" type="datetimeFigureOut">
              <a:rPr lang="en-US" smtClean="0"/>
              <a:t>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E249C6-20E4-47E0-AF1B-DDB1E69F07B1}" type="slidenum">
              <a:rPr lang="en-US" smtClean="0"/>
              <a:t>‹#›</a:t>
            </a:fld>
            <a:endParaRPr lang="en-US"/>
          </a:p>
        </p:txBody>
      </p:sp>
    </p:spTree>
    <p:extLst>
      <p:ext uri="{BB962C8B-B14F-4D97-AF65-F5344CB8AC3E}">
        <p14:creationId xmlns:p14="http://schemas.microsoft.com/office/powerpoint/2010/main" val="389334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68C8B-2823-474E-9A95-FE5DD87D9E01}" type="datetimeFigureOut">
              <a:rPr lang="en-US" smtClean="0"/>
              <a:t>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E249C6-20E4-47E0-AF1B-DDB1E69F07B1}" type="slidenum">
              <a:rPr lang="en-US" smtClean="0"/>
              <a:t>‹#›</a:t>
            </a:fld>
            <a:endParaRPr lang="en-US"/>
          </a:p>
        </p:txBody>
      </p:sp>
    </p:spTree>
    <p:extLst>
      <p:ext uri="{BB962C8B-B14F-4D97-AF65-F5344CB8AC3E}">
        <p14:creationId xmlns:p14="http://schemas.microsoft.com/office/powerpoint/2010/main" val="4080018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1" hangingPunct="1">
              <a:defRPr/>
            </a:pPr>
            <a:fld id="{DABE3EDA-A404-49C7-8004-5E9E57C7E70F}" type="datetime1">
              <a:rPr lang="en-US">
                <a:solidFill>
                  <a:prstClr val="black">
                    <a:tint val="75000"/>
                  </a:prstClr>
                </a:solidFill>
              </a:rPr>
              <a:pPr eaLnBrk="1" hangingPunct="1">
                <a:defRPr/>
              </a:pPr>
              <a:t>2/11/2014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4133850" y="6373019"/>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eaLnBrk="1" hangingPunct="1">
              <a:defRPr/>
            </a:pPr>
            <a:fld id="{76884964-644C-4669-9D41-B47BFC336F01}" type="slidenum">
              <a:rPr lang="en-US">
                <a:solidFill>
                  <a:prstClr val="black">
                    <a:tint val="75000"/>
                  </a:prstClr>
                </a:solidFill>
              </a:rPr>
              <a:pPr eaLnBrk="1" hangingPunct="1">
                <a:defRPr/>
              </a:pPr>
              <a:t>‹#›</a:t>
            </a:fld>
            <a:endParaRPr lang="en-US">
              <a:solidFill>
                <a:prstClr val="black">
                  <a:tint val="75000"/>
                </a:prstClr>
              </a:solidFill>
            </a:endParaRPr>
          </a:p>
        </p:txBody>
      </p:sp>
      <p:pic>
        <p:nvPicPr>
          <p:cNvPr id="7" name="Picture 5" descr="Aging banne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8925" y="355600"/>
            <a:ext cx="8382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userDrawn="1"/>
        </p:nvSpPr>
        <p:spPr>
          <a:xfrm>
            <a:off x="457200" y="198438"/>
            <a:ext cx="8229600" cy="868362"/>
          </a:xfrm>
          <a:prstGeom prst="rect">
            <a:avLst/>
          </a:prstGeom>
        </p:spPr>
        <p:txBody>
          <a:bodyPr/>
          <a:lstStyle>
            <a:lvl1pPr algn="ctr" rtl="0" eaLnBrk="0" fontAlgn="base" hangingPunct="0">
              <a:spcBef>
                <a:spcPct val="0"/>
              </a:spcBef>
              <a:spcAft>
                <a:spcPct val="0"/>
              </a:spcAft>
              <a:defRPr sz="40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dirty="0"/>
          </a:p>
        </p:txBody>
      </p:sp>
      <p:pic>
        <p:nvPicPr>
          <p:cNvPr id="9" name="Picture 7" descr="DEP-rgb"/>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00800" y="6096000"/>
            <a:ext cx="2624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736486"/>
      </p:ext>
    </p:extLst>
  </p:cSld>
  <p:clrMap bg1="lt1" tx1="dk1" bg2="lt2" tx2="dk2" accent1="accent1" accent2="accent2" accent3="accent3" accent4="accent4" accent5="accent5" accent6="accent6" hlink="hlink" folHlink="folHlink"/>
  <p:sldLayoutIdLst>
    <p:sldLayoutId id="2147483732" r:id="rId1"/>
    <p:sldLayoutId id="2147483731" r:id="rId2"/>
    <p:sldLayoutId id="2147483720"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68C8B-2823-474E-9A95-FE5DD87D9E01}" type="datetimeFigureOut">
              <a:rPr lang="en-US" smtClean="0"/>
              <a:t>2/11/2014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249C6-20E4-47E0-AF1B-DDB1E69F07B1}" type="slidenum">
              <a:rPr lang="en-US" smtClean="0"/>
              <a:t>‹#›</a:t>
            </a:fld>
            <a:endParaRPr lang="en-US"/>
          </a:p>
        </p:txBody>
      </p:sp>
    </p:spTree>
    <p:extLst>
      <p:ext uri="{BB962C8B-B14F-4D97-AF65-F5344CB8AC3E}">
        <p14:creationId xmlns:p14="http://schemas.microsoft.com/office/powerpoint/2010/main" val="92406670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1" hangingPunct="1">
              <a:defRPr/>
            </a:pPr>
            <a:fld id="{2D4F1D7A-8DD9-47B8-8568-110D608156CC}" type="datetimeFigureOut">
              <a:rPr lang="en-US">
                <a:solidFill>
                  <a:prstClr val="black">
                    <a:tint val="75000"/>
                  </a:prstClr>
                </a:solidFill>
              </a:rPr>
              <a:pPr eaLnBrk="1" hangingPunct="1">
                <a:defRPr/>
              </a:pPr>
              <a:t>2/11/2014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eaLnBrk="1" hangingPunct="1">
              <a:defRPr/>
            </a:pPr>
            <a:fld id="{F6FCCDB8-EC1A-480E-8C14-E15B4A6D7BD5}"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125250387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E7D7478-1FF0-4CED-9070-7D2E3D7F6098}" type="datetimeFigureOut">
              <a:rPr lang="en-US">
                <a:solidFill>
                  <a:prstClr val="black">
                    <a:tint val="75000"/>
                  </a:prstClr>
                </a:solidFill>
              </a:rPr>
              <a:pPr>
                <a:defRPr/>
              </a:pPr>
              <a:t>2/11/2014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E0D86E-E3C0-4504-9F50-B314A5FEAD0C}" type="slidenum">
              <a:rPr lang="en-US">
                <a:solidFill>
                  <a:prstClr val="black">
                    <a:tint val="75000"/>
                  </a:prstClr>
                </a:solidFill>
              </a:rPr>
              <a:pPr>
                <a:defRPr/>
              </a:pPr>
              <a:t>‹#›</a:t>
            </a:fld>
            <a:endParaRPr lang="en-US">
              <a:solidFill>
                <a:prstClr val="black">
                  <a:tint val="75000"/>
                </a:prstClr>
              </a:solidFill>
            </a:endParaRPr>
          </a:p>
        </p:txBody>
      </p:sp>
      <p:sp>
        <p:nvSpPr>
          <p:cNvPr id="10" name="Rectangle 9"/>
          <p:cNvSpPr/>
          <p:nvPr userDrawn="1"/>
        </p:nvSpPr>
        <p:spPr>
          <a:xfrm>
            <a:off x="287074" y="6554972"/>
            <a:ext cx="6092462" cy="57459"/>
          </a:xfrm>
          <a:prstGeom prst="rect">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98651" y="6224339"/>
            <a:ext cx="2422066" cy="512403"/>
          </a:xfrm>
          <a:prstGeom prst="rect">
            <a:avLst/>
          </a:prstGeom>
        </p:spPr>
      </p:pic>
    </p:spTree>
    <p:extLst>
      <p:ext uri="{BB962C8B-B14F-4D97-AF65-F5344CB8AC3E}">
        <p14:creationId xmlns:p14="http://schemas.microsoft.com/office/powerpoint/2010/main" val="188408472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Lst>
  <p:transition>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52400" y="2130425"/>
            <a:ext cx="8915400" cy="1470025"/>
          </a:xfrm>
        </p:spPr>
        <p:txBody>
          <a:bodyPr/>
          <a:lstStyle/>
          <a:p>
            <a:pPr eaLnBrk="1" hangingPunct="1"/>
            <a:r>
              <a:rPr lang="en-US" b="1" dirty="0" smtClean="0"/>
              <a:t>Module 8: Distribution Systems </a:t>
            </a:r>
          </a:p>
        </p:txBody>
      </p:sp>
      <p:sp>
        <p:nvSpPr>
          <p:cNvPr id="2051" name="Subtitle 2"/>
          <p:cNvSpPr>
            <a:spLocks noGrp="1"/>
          </p:cNvSpPr>
          <p:nvPr>
            <p:ph type="subTitle" idx="1"/>
          </p:nvPr>
        </p:nvSpPr>
        <p:spPr>
          <a:xfrm>
            <a:off x="1143000" y="3505200"/>
            <a:ext cx="7162800" cy="2514600"/>
          </a:xfrm>
        </p:spPr>
        <p:txBody>
          <a:bodyPr/>
          <a:lstStyle/>
          <a:p>
            <a:pPr eaLnBrk="1" hangingPunct="1"/>
            <a:r>
              <a:rPr lang="en-US" b="1" dirty="0">
                <a:solidFill>
                  <a:schemeClr val="tx1"/>
                </a:solidFill>
              </a:rPr>
              <a:t>Drinking Water Plant Operator Certification Training</a:t>
            </a:r>
            <a:endParaRPr lang="en-US" dirty="0" smtClean="0">
              <a:solidFill>
                <a:schemeClr val="tx1"/>
              </a:solidFill>
            </a:endParaRPr>
          </a:p>
          <a:p>
            <a:pPr eaLnBrk="1" hangingPunct="1"/>
            <a:endParaRPr lang="en-US" dirty="0" smtClean="0">
              <a:solidFill>
                <a:schemeClr val="tx1"/>
              </a:solidFill>
            </a:endParaRPr>
          </a:p>
          <a:p>
            <a:pPr eaLnBrk="1" hangingPunct="1"/>
            <a:endParaRPr lang="en-US" dirty="0" smtClean="0">
              <a:solidFill>
                <a:schemeClr val="tx1"/>
              </a:solidFill>
            </a:endParaRPr>
          </a:p>
        </p:txBody>
      </p:sp>
      <p:pic>
        <p:nvPicPr>
          <p:cNvPr id="205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266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1143000"/>
          </a:xfrm>
          <a:prstGeom prst="rect">
            <a:avLst/>
          </a:prstGeom>
        </p:spPr>
        <p:txBody>
          <a:bodyPr/>
          <a:lstStyle/>
          <a:p>
            <a:r>
              <a:rPr lang="en-US" b="1" smtClean="0">
                <a:effectLst/>
              </a:rPr>
              <a:t>Valves</a:t>
            </a:r>
          </a:p>
        </p:txBody>
      </p:sp>
      <p:sp>
        <p:nvSpPr>
          <p:cNvPr id="12291" name="Content Placeholder 2"/>
          <p:cNvSpPr>
            <a:spLocks noGrp="1"/>
          </p:cNvSpPr>
          <p:nvPr>
            <p:ph idx="1"/>
          </p:nvPr>
        </p:nvSpPr>
        <p:spPr>
          <a:xfrm>
            <a:off x="333375" y="1600200"/>
            <a:ext cx="8353425" cy="4525963"/>
          </a:xfrm>
        </p:spPr>
        <p:txBody>
          <a:bodyPr/>
          <a:lstStyle/>
          <a:p>
            <a:pPr marL="0" indent="0">
              <a:buClrTx/>
              <a:buSzPct val="100000"/>
              <a:buNone/>
            </a:pPr>
            <a:r>
              <a:rPr lang="en-US" sz="2400" b="1" u="sng" dirty="0" smtClean="0">
                <a:solidFill>
                  <a:schemeClr val="tx1"/>
                </a:solidFill>
                <a:effectLst/>
              </a:rPr>
              <a:t>Isolation Valves</a:t>
            </a:r>
            <a:endParaRPr lang="en-US" sz="2400" u="sng" dirty="0" smtClean="0">
              <a:solidFill>
                <a:schemeClr val="tx1"/>
              </a:solidFill>
              <a:effectLst/>
            </a:endParaRPr>
          </a:p>
          <a:p>
            <a:pPr marL="0" indent="0">
              <a:buClrTx/>
              <a:buSzPct val="100000"/>
              <a:buNone/>
            </a:pPr>
            <a:r>
              <a:rPr lang="en-US" sz="2400" dirty="0" smtClean="0">
                <a:solidFill>
                  <a:schemeClr val="tx1"/>
                </a:solidFill>
                <a:effectLst/>
              </a:rPr>
              <a:t>The most commonly used isolation valve is the gate valve.  </a:t>
            </a:r>
          </a:p>
          <a:p>
            <a:pPr>
              <a:buClrTx/>
              <a:buSzPct val="100000"/>
            </a:pPr>
            <a:endParaRPr lang="en-US" sz="2400" dirty="0" smtClean="0">
              <a:solidFill>
                <a:schemeClr val="tx1"/>
              </a:solidFill>
              <a:effectLst/>
            </a:endParaRPr>
          </a:p>
          <a:p>
            <a:pPr marL="0" indent="0">
              <a:buClrTx/>
              <a:buSzPct val="100000"/>
              <a:buNone/>
            </a:pPr>
            <a:r>
              <a:rPr lang="en-US" sz="2400" b="1" u="sng" dirty="0" smtClean="0">
                <a:solidFill>
                  <a:schemeClr val="tx1"/>
                </a:solidFill>
                <a:effectLst/>
              </a:rPr>
              <a:t>Control Valves</a:t>
            </a:r>
            <a:endParaRPr lang="en-US" sz="2400" u="sng" dirty="0" smtClean="0">
              <a:solidFill>
                <a:schemeClr val="tx1"/>
              </a:solidFill>
              <a:effectLst/>
            </a:endParaRPr>
          </a:p>
          <a:p>
            <a:pPr marL="0" indent="0">
              <a:buClrTx/>
              <a:buSzPct val="100000"/>
              <a:buNone/>
            </a:pPr>
            <a:r>
              <a:rPr lang="en-US" sz="2400" b="1" dirty="0" smtClean="0">
                <a:solidFill>
                  <a:schemeClr val="tx1"/>
                </a:solidFill>
                <a:effectLst/>
              </a:rPr>
              <a:t>Altitude valves</a:t>
            </a:r>
            <a:r>
              <a:rPr lang="en-US" sz="2400" dirty="0" smtClean="0">
                <a:solidFill>
                  <a:schemeClr val="tx1"/>
                </a:solidFill>
                <a:effectLst/>
              </a:rPr>
              <a:t> are types of flow control valves that control flow in and out of storage facilities based on water level.</a:t>
            </a:r>
          </a:p>
          <a:p>
            <a:pPr marL="0" indent="0">
              <a:buClrTx/>
              <a:buSzPct val="100000"/>
              <a:buNone/>
            </a:pPr>
            <a:r>
              <a:rPr lang="en-US" sz="2400" dirty="0" smtClean="0">
                <a:solidFill>
                  <a:schemeClr val="tx1"/>
                </a:solidFill>
                <a:effectLst/>
              </a:rPr>
              <a:t> </a:t>
            </a:r>
          </a:p>
          <a:p>
            <a:pPr marL="0" indent="0">
              <a:buClrTx/>
              <a:buSzPct val="100000"/>
              <a:buNone/>
            </a:pPr>
            <a:r>
              <a:rPr lang="en-US" sz="2400" b="1" u="sng" dirty="0" smtClean="0">
                <a:solidFill>
                  <a:schemeClr val="tx1"/>
                </a:solidFill>
                <a:effectLst/>
              </a:rPr>
              <a:t>Air Release Valves</a:t>
            </a:r>
          </a:p>
          <a:p>
            <a:pPr marL="0" indent="0">
              <a:buClrTx/>
              <a:buSzPct val="100000"/>
              <a:buNone/>
            </a:pPr>
            <a:r>
              <a:rPr lang="en-US" sz="2400" dirty="0" smtClean="0">
                <a:solidFill>
                  <a:schemeClr val="tx1"/>
                </a:solidFill>
                <a:effectLst/>
              </a:rPr>
              <a:t>Used to eliminate air from a distribution network or to allow air into a distribution network.</a:t>
            </a:r>
            <a:endParaRPr lang="en-US" sz="2400" b="1" dirty="0" smtClean="0">
              <a:solidFill>
                <a:schemeClr val="tx1"/>
              </a:solidFill>
              <a:effectLst/>
            </a:endParaRPr>
          </a:p>
          <a:p>
            <a:pPr algn="ctr">
              <a:buClrTx/>
              <a:buSzPct val="100000"/>
            </a:pPr>
            <a:endParaRPr lang="en-US" sz="2400" dirty="0" smtClean="0">
              <a:solidFill>
                <a:schemeClr val="tx1"/>
              </a:solidFill>
              <a:effectLst/>
            </a:endParaRPr>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4EF50D0-CB86-4D6D-A87C-FA2455E5984E}" type="slidenum">
              <a:rPr lang="en-US" sz="1400" smtClean="0">
                <a:latin typeface="Arial" charset="0"/>
              </a:rPr>
              <a:pPr/>
              <a:t>10</a:t>
            </a:fld>
            <a:endParaRPr lang="en-US" sz="1400" smtClean="0">
              <a:latin typeface="Arial" charset="0"/>
            </a:endParaRPr>
          </a:p>
        </p:txBody>
      </p:sp>
      <p:pic>
        <p:nvPicPr>
          <p:cNvPr id="12293" name="Picture 2" descr="F-5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90500"/>
            <a:ext cx="12446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descr="pressure-reducing-val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6775" y="190500"/>
            <a:ext cx="16764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air_val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8612" y="3952875"/>
            <a:ext cx="120491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41. A cross-connection control program:</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Prevents backflow</a:t>
            </a:r>
          </a:p>
          <a:p>
            <a:pPr marL="850900" lvl="1" indent="-514350">
              <a:buClrTx/>
              <a:buFont typeface="+mj-lt"/>
              <a:buAutoNum type="alphaUcPeriod"/>
              <a:defRPr/>
            </a:pPr>
            <a:r>
              <a:rPr lang="en-US" dirty="0" smtClean="0">
                <a:effectLst/>
              </a:rPr>
              <a:t>Educates the public</a:t>
            </a:r>
          </a:p>
          <a:p>
            <a:pPr marL="850900" lvl="1" indent="-514350">
              <a:buClrTx/>
              <a:buFont typeface="+mj-lt"/>
              <a:buAutoNum type="alphaUcPeriod"/>
              <a:defRPr/>
            </a:pPr>
            <a:r>
              <a:rPr lang="en-US" dirty="0" smtClean="0">
                <a:effectLst/>
              </a:rPr>
              <a:t>Is not necessary</a:t>
            </a:r>
          </a:p>
          <a:p>
            <a:pPr marL="850900" lvl="1" indent="-514350">
              <a:buClrTx/>
              <a:buFont typeface="+mj-lt"/>
              <a:buAutoNum type="alphaUcPeriod"/>
              <a:defRPr/>
            </a:pPr>
            <a:r>
              <a:rPr lang="en-US" dirty="0" smtClean="0">
                <a:effectLst/>
              </a:rPr>
              <a:t>Both A and B</a:t>
            </a:r>
          </a:p>
          <a:p>
            <a:pPr>
              <a:defRPr/>
            </a:pPr>
            <a:endParaRPr lang="en-US" dirty="0"/>
          </a:p>
        </p:txBody>
      </p:sp>
      <p:sp>
        <p:nvSpPr>
          <p:cNvPr id="1044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A818571-2E0F-4649-B5EE-B92AAA6E1CAC}" type="slidenum">
              <a:rPr lang="en-US" sz="1400" smtClean="0">
                <a:latin typeface="Arial" charset="0"/>
              </a:rPr>
              <a:pPr/>
              <a:t>100</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prstGeom prst="rect">
            <a:avLst/>
          </a:prstGeom>
        </p:spPr>
        <p:txBody>
          <a:bodyPr>
            <a:normAutofit fontScale="90000"/>
          </a:bodyPr>
          <a:lstStyle/>
          <a:p>
            <a:pPr algn="l"/>
            <a:r>
              <a:rPr lang="en-US" sz="3600" smtClean="0">
                <a:solidFill>
                  <a:schemeClr val="tx1"/>
                </a:solidFill>
                <a:effectLst/>
              </a:rPr>
              <a:t>42. The first reaction to finding a free chlorine residual at 0.00 mg/L at a sample location is to:</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Tell the homeowner not to drink the water</a:t>
            </a:r>
          </a:p>
          <a:p>
            <a:pPr marL="850900" lvl="1" indent="-514350">
              <a:buClrTx/>
              <a:buFont typeface="+mj-lt"/>
              <a:buAutoNum type="alphaUcPeriod"/>
              <a:defRPr/>
            </a:pPr>
            <a:r>
              <a:rPr lang="en-US" dirty="0" smtClean="0">
                <a:effectLst/>
              </a:rPr>
              <a:t>Not tell anyone.</a:t>
            </a:r>
          </a:p>
          <a:p>
            <a:pPr marL="850900" lvl="1" indent="-514350">
              <a:buClrTx/>
              <a:buFont typeface="+mj-lt"/>
              <a:buAutoNum type="alphaUcPeriod"/>
              <a:defRPr/>
            </a:pPr>
            <a:r>
              <a:rPr lang="en-US" dirty="0" smtClean="0">
                <a:effectLst/>
              </a:rPr>
              <a:t>Check your sample collection and analysis protocol</a:t>
            </a:r>
          </a:p>
          <a:p>
            <a:pPr marL="850900" lvl="1" indent="-514350">
              <a:buClrTx/>
              <a:buFont typeface="+mj-lt"/>
              <a:buAutoNum type="alphaUcPeriod"/>
              <a:defRPr/>
            </a:pPr>
            <a:r>
              <a:rPr lang="en-US" dirty="0" smtClean="0">
                <a:effectLst/>
              </a:rPr>
              <a:t>Assume it is a fluke and record what you normally get at that location.</a:t>
            </a:r>
          </a:p>
          <a:p>
            <a:pPr marL="736600" indent="-514350">
              <a:defRPr/>
            </a:pPr>
            <a:endParaRPr lang="en-US" dirty="0"/>
          </a:p>
        </p:txBody>
      </p:sp>
      <p:sp>
        <p:nvSpPr>
          <p:cNvPr id="1054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EA8C4D0-4A08-404A-8BEA-3E680FBA053C}" type="slidenum">
              <a:rPr lang="en-US" sz="1400" smtClean="0">
                <a:latin typeface="Arial" charset="0"/>
              </a:rPr>
              <a:pPr/>
              <a:t>101</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prstGeom prst="rect">
            <a:avLst/>
          </a:prstGeom>
        </p:spPr>
        <p:txBody>
          <a:bodyPr>
            <a:normAutofit fontScale="90000"/>
          </a:bodyPr>
          <a:lstStyle/>
          <a:p>
            <a:pPr algn="l"/>
            <a:r>
              <a:rPr lang="en-US" sz="3600" smtClean="0">
                <a:solidFill>
                  <a:schemeClr val="tx1"/>
                </a:solidFill>
                <a:effectLst/>
              </a:rPr>
              <a:t>43. Under the Operator Certification Act an operator is required to notify the owner if what occurs?</a:t>
            </a:r>
          </a:p>
        </p:txBody>
      </p:sp>
      <p:sp>
        <p:nvSpPr>
          <p:cNvPr id="3" name="Content Placeholder 2"/>
          <p:cNvSpPr>
            <a:spLocks noGrp="1"/>
          </p:cNvSpPr>
          <p:nvPr>
            <p:ph idx="1"/>
          </p:nvPr>
        </p:nvSpPr>
        <p:spPr/>
        <p:txBody>
          <a:bodyPr/>
          <a:lstStyle/>
          <a:p>
            <a:pPr marL="850900" lvl="1" indent="-514350">
              <a:buClrTx/>
              <a:buFont typeface="Times New Roman" pitchFamily="18" charset="0"/>
              <a:buAutoNum type="alphaUcPeriod"/>
            </a:pPr>
            <a:r>
              <a:rPr lang="en-US" smtClean="0">
                <a:effectLst/>
              </a:rPr>
              <a:t>Customer Complaint</a:t>
            </a:r>
          </a:p>
          <a:p>
            <a:pPr marL="850900" lvl="1" indent="-514350">
              <a:buClrTx/>
              <a:buFont typeface="Times New Roman" pitchFamily="18" charset="0"/>
              <a:buAutoNum type="alphaUcPeriod"/>
            </a:pPr>
            <a:r>
              <a:rPr lang="en-US" smtClean="0">
                <a:effectLst/>
              </a:rPr>
              <a:t>Violation</a:t>
            </a:r>
          </a:p>
          <a:p>
            <a:pPr marL="850900" lvl="1" indent="-514350">
              <a:buClrTx/>
              <a:buFont typeface="Times New Roman" pitchFamily="18" charset="0"/>
              <a:buAutoNum type="alphaUcPeriod"/>
            </a:pPr>
            <a:r>
              <a:rPr lang="en-US" smtClean="0">
                <a:effectLst/>
              </a:rPr>
              <a:t>Main Break</a:t>
            </a:r>
          </a:p>
          <a:p>
            <a:pPr marL="850900" lvl="1" indent="-514350">
              <a:buClrTx/>
              <a:buFont typeface="Times New Roman" pitchFamily="18" charset="0"/>
              <a:buAutoNum type="alphaUcPeriod"/>
            </a:pPr>
            <a:r>
              <a:rPr lang="en-US" smtClean="0">
                <a:effectLst/>
              </a:rPr>
              <a:t>Power Outage</a:t>
            </a:r>
          </a:p>
          <a:p>
            <a:pPr marL="736600" indent="-514350">
              <a:buClrTx/>
              <a:buFont typeface="Times New Roman" pitchFamily="18" charset="0"/>
              <a:buAutoNum type="alphaUcPeriod"/>
            </a:pPr>
            <a:endParaRPr lang="en-US" smtClean="0">
              <a:effectLst/>
            </a:endParaRPr>
          </a:p>
        </p:txBody>
      </p:sp>
      <p:sp>
        <p:nvSpPr>
          <p:cNvPr id="1065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51FBC20-A38C-48D7-A69D-7A4902D58B60}" type="slidenum">
              <a:rPr lang="en-US" sz="1400" smtClean="0">
                <a:latin typeface="Arial" charset="0"/>
              </a:rPr>
              <a:pPr/>
              <a:t>102</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prstGeom prst="rect">
            <a:avLst/>
          </a:prstGeom>
        </p:spPr>
        <p:txBody>
          <a:bodyPr>
            <a:normAutofit fontScale="90000"/>
          </a:bodyPr>
          <a:lstStyle/>
          <a:p>
            <a:pPr algn="l"/>
            <a:r>
              <a:rPr lang="en-US" sz="4000" smtClean="0">
                <a:solidFill>
                  <a:schemeClr val="tx1"/>
                </a:solidFill>
                <a:effectLst/>
              </a:rPr>
              <a:t>44. Any decision that changes or maintains water quality or water quantity of a water system or wastewater system in a manner that may affect the public health or the environment:</a:t>
            </a:r>
          </a:p>
        </p:txBody>
      </p:sp>
      <p:sp>
        <p:nvSpPr>
          <p:cNvPr id="3" name="Content Placeholder 2"/>
          <p:cNvSpPr>
            <a:spLocks noGrp="1"/>
          </p:cNvSpPr>
          <p:nvPr>
            <p:ph idx="1"/>
          </p:nvPr>
        </p:nvSpPr>
        <p:spPr/>
        <p:txBody>
          <a:bodyPr/>
          <a:lstStyle/>
          <a:p>
            <a:pPr marL="736600" indent="-514350">
              <a:buClrTx/>
              <a:buFont typeface="Times New Roman" pitchFamily="18" charset="0"/>
              <a:buAutoNum type="alphaUcPeriod"/>
            </a:pPr>
            <a:r>
              <a:rPr lang="en-US" smtClean="0">
                <a:solidFill>
                  <a:schemeClr val="tx1"/>
                </a:solidFill>
                <a:effectLst/>
              </a:rPr>
              <a:t>Operational Protocol</a:t>
            </a:r>
          </a:p>
          <a:p>
            <a:pPr marL="736600" indent="-514350">
              <a:buClrTx/>
              <a:buFont typeface="Times New Roman" pitchFamily="18" charset="0"/>
              <a:buAutoNum type="alphaUcPeriod"/>
            </a:pPr>
            <a:r>
              <a:rPr lang="en-US" smtClean="0">
                <a:solidFill>
                  <a:schemeClr val="tx1"/>
                </a:solidFill>
                <a:effectLst/>
              </a:rPr>
              <a:t>Process Control Decision</a:t>
            </a:r>
          </a:p>
          <a:p>
            <a:pPr marL="736600" indent="-514350">
              <a:buClrTx/>
              <a:buFont typeface="Times New Roman" pitchFamily="18" charset="0"/>
              <a:buAutoNum type="alphaUcPeriod"/>
            </a:pPr>
            <a:r>
              <a:rPr lang="en-US" smtClean="0">
                <a:solidFill>
                  <a:schemeClr val="tx1"/>
                </a:solidFill>
                <a:effectLst/>
              </a:rPr>
              <a:t>Standard Operating Procedure</a:t>
            </a:r>
          </a:p>
          <a:p>
            <a:pPr marL="736600" indent="-514350">
              <a:buClrTx/>
              <a:buFont typeface="Times New Roman" pitchFamily="18" charset="0"/>
              <a:buAutoNum type="alphaUcPeriod"/>
            </a:pPr>
            <a:r>
              <a:rPr lang="en-US" smtClean="0">
                <a:solidFill>
                  <a:schemeClr val="tx1"/>
                </a:solidFill>
                <a:effectLst/>
              </a:rPr>
              <a:t>Operator Mandate</a:t>
            </a:r>
          </a:p>
        </p:txBody>
      </p:sp>
      <p:sp>
        <p:nvSpPr>
          <p:cNvPr id="1075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B11E68F-1377-4F76-B494-0E8D395218D2}" type="slidenum">
              <a:rPr lang="en-US" sz="1400" smtClean="0">
                <a:latin typeface="Arial" charset="0"/>
              </a:rPr>
              <a:pPr/>
              <a:t>103</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pPr algn="l">
              <a:defRPr/>
            </a:pPr>
            <a:r>
              <a:rPr lang="en-US" sz="3600" dirty="0" smtClean="0">
                <a:solidFill>
                  <a:schemeClr val="tx1"/>
                </a:solidFill>
                <a:effectLst/>
                <a:latin typeface="+mn-lt"/>
              </a:rPr>
              <a:t>45. The height to which a column of water will rise if you placed a vertical riser pipe on a pipe under pressure:</a:t>
            </a:r>
            <a:endParaRPr lang="en-US" sz="3600" dirty="0">
              <a:solidFill>
                <a:schemeClr val="tx1"/>
              </a:solidFill>
              <a:effectLst/>
              <a:latin typeface="+mn-lt"/>
            </a:endParaRPr>
          </a:p>
        </p:txBody>
      </p:sp>
      <p:sp>
        <p:nvSpPr>
          <p:cNvPr id="3" name="Content Placeholder 2"/>
          <p:cNvSpPr>
            <a:spLocks noGrp="1"/>
          </p:cNvSpPr>
          <p:nvPr>
            <p:ph idx="1"/>
          </p:nvPr>
        </p:nvSpPr>
        <p:spPr/>
        <p:txBody>
          <a:bodyPr/>
          <a:lstStyle/>
          <a:p>
            <a:pPr marL="736600" indent="-514350">
              <a:buClrTx/>
              <a:buFont typeface="Times New Roman" pitchFamily="18" charset="0"/>
              <a:buAutoNum type="alphaUcPeriod"/>
            </a:pPr>
            <a:r>
              <a:rPr lang="en-US" smtClean="0">
                <a:solidFill>
                  <a:schemeClr val="tx1"/>
                </a:solidFill>
                <a:effectLst/>
              </a:rPr>
              <a:t>Hydraulic Gradient Line</a:t>
            </a:r>
          </a:p>
          <a:p>
            <a:pPr marL="736600" indent="-514350">
              <a:buClrTx/>
              <a:buFont typeface="Times New Roman" pitchFamily="18" charset="0"/>
              <a:buAutoNum type="alphaUcPeriod"/>
            </a:pPr>
            <a:r>
              <a:rPr lang="en-US" smtClean="0">
                <a:solidFill>
                  <a:schemeClr val="tx1"/>
                </a:solidFill>
                <a:effectLst/>
              </a:rPr>
              <a:t>Normal System Pressure</a:t>
            </a:r>
          </a:p>
          <a:p>
            <a:pPr marL="736600" indent="-514350">
              <a:buClrTx/>
              <a:buFont typeface="Times New Roman" pitchFamily="18" charset="0"/>
              <a:buAutoNum type="alphaUcPeriod"/>
            </a:pPr>
            <a:r>
              <a:rPr lang="en-US" smtClean="0">
                <a:solidFill>
                  <a:schemeClr val="tx1"/>
                </a:solidFill>
                <a:effectLst/>
              </a:rPr>
              <a:t>Pressure Head</a:t>
            </a:r>
          </a:p>
          <a:p>
            <a:pPr marL="736600" indent="-514350">
              <a:buClrTx/>
              <a:buFont typeface="Times New Roman" pitchFamily="18" charset="0"/>
              <a:buAutoNum type="alphaUcPeriod"/>
            </a:pPr>
            <a:r>
              <a:rPr lang="en-US" smtClean="0">
                <a:solidFill>
                  <a:schemeClr val="tx1"/>
                </a:solidFill>
                <a:effectLst/>
              </a:rPr>
              <a:t>None of the above</a:t>
            </a:r>
          </a:p>
        </p:txBody>
      </p:sp>
      <p:sp>
        <p:nvSpPr>
          <p:cNvPr id="1085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27AAC89-EA6C-4FE5-8013-E6186F2105D0}" type="slidenum">
              <a:rPr lang="en-US" sz="1400" smtClean="0">
                <a:latin typeface="Arial" charset="0"/>
              </a:rPr>
              <a:pPr/>
              <a:t>104</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46.  How many gallons of water are in a 200 foot section of ¾” main?</a:t>
            </a:r>
          </a:p>
        </p:txBody>
      </p:sp>
      <p:sp>
        <p:nvSpPr>
          <p:cNvPr id="3" name="Content Placeholder 2"/>
          <p:cNvSpPr>
            <a:spLocks noGrp="1"/>
          </p:cNvSpPr>
          <p:nvPr>
            <p:ph idx="1"/>
          </p:nvPr>
        </p:nvSpPr>
        <p:spPr/>
        <p:txBody>
          <a:bodyPr/>
          <a:lstStyle/>
          <a:p>
            <a:pPr marL="736600" indent="-514350">
              <a:buFont typeface="Times New Roman" pitchFamily="18" charset="0"/>
              <a:buAutoNum type="alphaUcPeriod"/>
            </a:pPr>
            <a:r>
              <a:rPr lang="en-US" smtClean="0">
                <a:solidFill>
                  <a:schemeClr val="tx1"/>
                </a:solidFill>
                <a:effectLst/>
              </a:rPr>
              <a:t>95,123 gallons</a:t>
            </a:r>
          </a:p>
          <a:p>
            <a:pPr marL="736600" indent="-514350">
              <a:buFont typeface="Times New Roman" pitchFamily="18" charset="0"/>
              <a:buAutoNum type="alphaUcPeriod"/>
            </a:pPr>
            <a:r>
              <a:rPr lang="en-US" smtClean="0">
                <a:solidFill>
                  <a:schemeClr val="tx1"/>
                </a:solidFill>
                <a:effectLst/>
              </a:rPr>
              <a:t>880 gallons</a:t>
            </a:r>
          </a:p>
          <a:p>
            <a:pPr marL="736600" indent="-514350">
              <a:buFont typeface="Times New Roman" pitchFamily="18" charset="0"/>
              <a:buAutoNum type="alphaUcPeriod"/>
            </a:pPr>
            <a:r>
              <a:rPr lang="en-US" smtClean="0">
                <a:solidFill>
                  <a:schemeClr val="tx1"/>
                </a:solidFill>
                <a:effectLst/>
              </a:rPr>
              <a:t>661 gallons</a:t>
            </a:r>
          </a:p>
          <a:p>
            <a:pPr marL="736600" indent="-514350">
              <a:buFont typeface="Times New Roman" pitchFamily="18" charset="0"/>
              <a:buAutoNum type="alphaUcPeriod"/>
            </a:pPr>
            <a:r>
              <a:rPr lang="en-US" smtClean="0">
                <a:solidFill>
                  <a:schemeClr val="tx1"/>
                </a:solidFill>
                <a:effectLst/>
              </a:rPr>
              <a:t>88 gallons</a:t>
            </a:r>
          </a:p>
        </p:txBody>
      </p:sp>
      <p:sp>
        <p:nvSpPr>
          <p:cNvPr id="1095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F4C87E6-F5AC-4A1E-9EDB-93659AA08F62}" type="slidenum">
              <a:rPr lang="en-US" sz="1400" smtClean="0">
                <a:latin typeface="Arial" charset="0"/>
              </a:rPr>
              <a:pPr/>
              <a:t>105</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prstGeom prst="rect">
            <a:avLst/>
          </a:prstGeom>
        </p:spPr>
        <p:txBody>
          <a:bodyPr>
            <a:normAutofit fontScale="90000"/>
          </a:bodyPr>
          <a:lstStyle/>
          <a:p>
            <a:pPr algn="l"/>
            <a:r>
              <a:rPr lang="en-US" sz="4400" smtClean="0">
                <a:solidFill>
                  <a:schemeClr val="tx1"/>
                </a:solidFill>
                <a:effectLst/>
              </a:rPr>
              <a:t>47.  The difference in the amount of water produced and the amount of water metered for billing purposes</a:t>
            </a:r>
            <a:r>
              <a:rPr lang="en-US" smtClean="0">
                <a:effectLst/>
              </a:rPr>
              <a:t>:</a:t>
            </a:r>
          </a:p>
        </p:txBody>
      </p:sp>
      <p:sp>
        <p:nvSpPr>
          <p:cNvPr id="3" name="Content Placeholder 2"/>
          <p:cNvSpPr>
            <a:spLocks noGrp="1"/>
          </p:cNvSpPr>
          <p:nvPr>
            <p:ph idx="1"/>
          </p:nvPr>
        </p:nvSpPr>
        <p:spPr/>
        <p:txBody>
          <a:bodyPr/>
          <a:lstStyle/>
          <a:p>
            <a:pPr marL="736600" indent="-514350">
              <a:buClrTx/>
              <a:buFont typeface="Times New Roman" pitchFamily="18" charset="0"/>
              <a:buAutoNum type="alphaUcPeriod"/>
            </a:pPr>
            <a:r>
              <a:rPr lang="en-US" smtClean="0">
                <a:solidFill>
                  <a:schemeClr val="tx1"/>
                </a:solidFill>
                <a:effectLst/>
              </a:rPr>
              <a:t>Unaccounted for water</a:t>
            </a:r>
          </a:p>
          <a:p>
            <a:pPr marL="736600" indent="-514350">
              <a:buClrTx/>
              <a:buFont typeface="Times New Roman" pitchFamily="18" charset="0"/>
              <a:buAutoNum type="alphaUcPeriod"/>
            </a:pPr>
            <a:r>
              <a:rPr lang="en-US" smtClean="0">
                <a:solidFill>
                  <a:schemeClr val="tx1"/>
                </a:solidFill>
                <a:effectLst/>
              </a:rPr>
              <a:t>Consumption water</a:t>
            </a:r>
          </a:p>
          <a:p>
            <a:pPr marL="736600" indent="-514350">
              <a:buClrTx/>
              <a:buFont typeface="Times New Roman" pitchFamily="18" charset="0"/>
              <a:buAutoNum type="alphaUcPeriod"/>
            </a:pPr>
            <a:r>
              <a:rPr lang="en-US" smtClean="0">
                <a:solidFill>
                  <a:schemeClr val="tx1"/>
                </a:solidFill>
                <a:effectLst/>
              </a:rPr>
              <a:t>System Demand</a:t>
            </a:r>
          </a:p>
          <a:p>
            <a:pPr marL="736600" indent="-514350">
              <a:buClrTx/>
              <a:buFont typeface="Times New Roman" pitchFamily="18" charset="0"/>
              <a:buAutoNum type="alphaUcPeriod"/>
            </a:pPr>
            <a:r>
              <a:rPr lang="en-US" smtClean="0">
                <a:solidFill>
                  <a:schemeClr val="tx1"/>
                </a:solidFill>
                <a:effectLst/>
              </a:rPr>
              <a:t>None of the above</a:t>
            </a:r>
          </a:p>
        </p:txBody>
      </p:sp>
      <p:sp>
        <p:nvSpPr>
          <p:cNvPr id="1105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BDA1B55-48ED-4FE3-8B61-DA3A0FD63E29}" type="slidenum">
              <a:rPr lang="en-US" sz="1400" smtClean="0">
                <a:latin typeface="Arial" charset="0"/>
              </a:rPr>
              <a:pPr/>
              <a:t>106</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prstGeom prst="rect">
            <a:avLst/>
          </a:prstGeom>
        </p:spPr>
        <p:txBody>
          <a:bodyPr>
            <a:normAutofit fontScale="90000"/>
          </a:bodyPr>
          <a:lstStyle/>
          <a:p>
            <a:pPr algn="l"/>
            <a:r>
              <a:rPr lang="en-US" sz="4400" smtClean="0">
                <a:solidFill>
                  <a:schemeClr val="tx1"/>
                </a:solidFill>
                <a:effectLst/>
              </a:rPr>
              <a:t>48. The total volume of water in a storage facility that can provide minimum required pressures to the highest elevation customers who are served by the facility. </a:t>
            </a:r>
          </a:p>
        </p:txBody>
      </p:sp>
      <p:sp>
        <p:nvSpPr>
          <p:cNvPr id="3" name="Content Placeholder 2"/>
          <p:cNvSpPr>
            <a:spLocks noGrp="1"/>
          </p:cNvSpPr>
          <p:nvPr>
            <p:ph idx="1"/>
          </p:nvPr>
        </p:nvSpPr>
        <p:spPr/>
        <p:txBody>
          <a:bodyPr/>
          <a:lstStyle/>
          <a:p>
            <a:pPr marL="736600" indent="-514350">
              <a:buClrTx/>
              <a:buFont typeface="Times New Roman" pitchFamily="18" charset="0"/>
              <a:buAutoNum type="alphaUcPeriod"/>
            </a:pPr>
            <a:r>
              <a:rPr lang="en-US" smtClean="0">
                <a:solidFill>
                  <a:schemeClr val="tx1"/>
                </a:solidFill>
                <a:effectLst/>
              </a:rPr>
              <a:t>Equalized Storage</a:t>
            </a:r>
          </a:p>
          <a:p>
            <a:pPr marL="736600" indent="-514350">
              <a:buClrTx/>
              <a:buFont typeface="Times New Roman" pitchFamily="18" charset="0"/>
              <a:buAutoNum type="alphaUcPeriod"/>
            </a:pPr>
            <a:r>
              <a:rPr lang="en-US" smtClean="0">
                <a:solidFill>
                  <a:schemeClr val="tx1"/>
                </a:solidFill>
                <a:effectLst/>
              </a:rPr>
              <a:t>Usable Storage</a:t>
            </a:r>
          </a:p>
          <a:p>
            <a:pPr marL="736600" indent="-514350">
              <a:buClrTx/>
              <a:buFont typeface="Times New Roman" pitchFamily="18" charset="0"/>
              <a:buAutoNum type="alphaUcPeriod"/>
            </a:pPr>
            <a:r>
              <a:rPr lang="en-US" smtClean="0">
                <a:solidFill>
                  <a:schemeClr val="tx1"/>
                </a:solidFill>
                <a:effectLst/>
              </a:rPr>
              <a:t>Available Storage</a:t>
            </a:r>
          </a:p>
          <a:p>
            <a:pPr marL="736600" indent="-514350">
              <a:buClrTx/>
              <a:buFont typeface="Times New Roman" pitchFamily="18" charset="0"/>
              <a:buAutoNum type="alphaUcPeriod"/>
            </a:pPr>
            <a:r>
              <a:rPr lang="en-US" smtClean="0">
                <a:solidFill>
                  <a:schemeClr val="tx1"/>
                </a:solidFill>
                <a:effectLst/>
              </a:rPr>
              <a:t>Fire Storage</a:t>
            </a:r>
          </a:p>
        </p:txBody>
      </p:sp>
      <p:sp>
        <p:nvSpPr>
          <p:cNvPr id="1116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57201F4-FFCD-4DB1-890D-21C95D5EB5E5}" type="slidenum">
              <a:rPr lang="en-US" sz="1400" smtClean="0">
                <a:latin typeface="Arial" charset="0"/>
              </a:rPr>
              <a:pPr/>
              <a:t>107</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prstGeom prst="rect">
            <a:avLst/>
          </a:prstGeom>
        </p:spPr>
        <p:txBody>
          <a:bodyPr/>
          <a:lstStyle/>
          <a:p>
            <a:pPr algn="l"/>
            <a:r>
              <a:rPr lang="en-US" smtClean="0">
                <a:solidFill>
                  <a:schemeClr val="tx1"/>
                </a:solidFill>
                <a:effectLst/>
              </a:rPr>
              <a:t>49.  Tier I Violation:</a:t>
            </a:r>
          </a:p>
        </p:txBody>
      </p:sp>
      <p:sp>
        <p:nvSpPr>
          <p:cNvPr id="3" name="Content Placeholder 2"/>
          <p:cNvSpPr>
            <a:spLocks noGrp="1"/>
          </p:cNvSpPr>
          <p:nvPr>
            <p:ph idx="1"/>
          </p:nvPr>
        </p:nvSpPr>
        <p:spPr/>
        <p:txBody>
          <a:bodyPr/>
          <a:lstStyle/>
          <a:p>
            <a:pPr marL="736600" indent="-514350">
              <a:buClrTx/>
              <a:buFont typeface="Times New Roman" pitchFamily="18" charset="0"/>
              <a:buAutoNum type="alphaUcPeriod"/>
            </a:pPr>
            <a:r>
              <a:rPr lang="en-US" smtClean="0">
                <a:solidFill>
                  <a:schemeClr val="tx1"/>
                </a:solidFill>
                <a:effectLst/>
              </a:rPr>
              <a:t>Check Sample positive for total coliform</a:t>
            </a:r>
          </a:p>
          <a:p>
            <a:pPr marL="736600" indent="-514350">
              <a:buClrTx/>
              <a:buFont typeface="Times New Roman" pitchFamily="18" charset="0"/>
              <a:buAutoNum type="alphaUcPeriod"/>
            </a:pPr>
            <a:r>
              <a:rPr lang="en-US" smtClean="0">
                <a:solidFill>
                  <a:schemeClr val="tx1"/>
                </a:solidFill>
                <a:effectLst/>
              </a:rPr>
              <a:t>Check sample positive for fecal coliform</a:t>
            </a:r>
          </a:p>
          <a:p>
            <a:pPr marL="736600" indent="-514350">
              <a:buClrTx/>
              <a:buFont typeface="Times New Roman" pitchFamily="18" charset="0"/>
              <a:buAutoNum type="alphaUcPeriod"/>
            </a:pPr>
            <a:r>
              <a:rPr lang="en-US" smtClean="0">
                <a:solidFill>
                  <a:schemeClr val="tx1"/>
                </a:solidFill>
                <a:effectLst/>
              </a:rPr>
              <a:t>Both A and B</a:t>
            </a:r>
          </a:p>
          <a:p>
            <a:pPr marL="736600" indent="-514350">
              <a:buClrTx/>
              <a:buFont typeface="Times New Roman" pitchFamily="18" charset="0"/>
              <a:buAutoNum type="alphaUcPeriod"/>
            </a:pPr>
            <a:r>
              <a:rPr lang="en-US" smtClean="0">
                <a:solidFill>
                  <a:schemeClr val="tx1"/>
                </a:solidFill>
                <a:effectLst/>
              </a:rPr>
              <a:t>None of the above</a:t>
            </a:r>
          </a:p>
        </p:txBody>
      </p:sp>
      <p:sp>
        <p:nvSpPr>
          <p:cNvPr id="1126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22CB046-C6E2-4C03-8844-60E3F26E0F99}" type="slidenum">
              <a:rPr lang="en-US" sz="1400" smtClean="0">
                <a:latin typeface="Arial" charset="0"/>
              </a:rPr>
              <a:pPr/>
              <a:t>108</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50.  Form of chlorine with about 65% available chlorine:</a:t>
            </a:r>
          </a:p>
        </p:txBody>
      </p:sp>
      <p:sp>
        <p:nvSpPr>
          <p:cNvPr id="3" name="Content Placeholder 2"/>
          <p:cNvSpPr>
            <a:spLocks noGrp="1"/>
          </p:cNvSpPr>
          <p:nvPr>
            <p:ph idx="1"/>
          </p:nvPr>
        </p:nvSpPr>
        <p:spPr/>
        <p:txBody>
          <a:bodyPr/>
          <a:lstStyle/>
          <a:p>
            <a:pPr marL="736600" indent="-514350">
              <a:buFont typeface="Times New Roman" pitchFamily="18" charset="0"/>
              <a:buAutoNum type="alphaUcPeriod"/>
            </a:pPr>
            <a:r>
              <a:rPr lang="en-US" smtClean="0">
                <a:solidFill>
                  <a:schemeClr val="tx1"/>
                </a:solidFill>
                <a:effectLst/>
              </a:rPr>
              <a:t>Gaseous Chlorine</a:t>
            </a:r>
          </a:p>
          <a:p>
            <a:pPr marL="736600" indent="-514350">
              <a:buFont typeface="Times New Roman" pitchFamily="18" charset="0"/>
              <a:buAutoNum type="alphaUcPeriod"/>
            </a:pPr>
            <a:r>
              <a:rPr lang="en-US" smtClean="0">
                <a:solidFill>
                  <a:schemeClr val="tx1"/>
                </a:solidFill>
                <a:effectLst/>
              </a:rPr>
              <a:t>Sodium Hypochlorite</a:t>
            </a:r>
          </a:p>
          <a:p>
            <a:pPr marL="736600" indent="-514350">
              <a:buFont typeface="Times New Roman" pitchFamily="18" charset="0"/>
              <a:buAutoNum type="alphaUcPeriod"/>
            </a:pPr>
            <a:r>
              <a:rPr lang="en-US" smtClean="0">
                <a:solidFill>
                  <a:schemeClr val="tx1"/>
                </a:solidFill>
                <a:effectLst/>
              </a:rPr>
              <a:t>Calcium Hypochlorite</a:t>
            </a:r>
          </a:p>
          <a:p>
            <a:pPr marL="736600" indent="-514350">
              <a:buFont typeface="Times New Roman" pitchFamily="18" charset="0"/>
              <a:buAutoNum type="alphaUcPeriod"/>
            </a:pPr>
            <a:r>
              <a:rPr lang="en-US" smtClean="0">
                <a:solidFill>
                  <a:schemeClr val="tx1"/>
                </a:solidFill>
                <a:effectLst/>
              </a:rPr>
              <a:t>All of the above</a:t>
            </a:r>
          </a:p>
        </p:txBody>
      </p:sp>
      <p:sp>
        <p:nvSpPr>
          <p:cNvPr id="1136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DA536D8-EEB9-4F96-B160-3FFCCA272AC4}" type="slidenum">
              <a:rPr lang="en-US" sz="1400" smtClean="0">
                <a:latin typeface="Arial" charset="0"/>
              </a:rPr>
              <a:pPr/>
              <a:t>109</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a:xfrm>
            <a:off x="457200" y="274638"/>
            <a:ext cx="8229600" cy="1143000"/>
          </a:xfrm>
          <a:prstGeom prst="rect">
            <a:avLst/>
          </a:prstGeom>
        </p:spPr>
        <p:txBody>
          <a:bodyPr/>
          <a:lstStyle/>
          <a:p>
            <a:pPr eaLnBrk="1" hangingPunct="1">
              <a:defRPr/>
            </a:pPr>
            <a:r>
              <a:rPr lang="en-US" dirty="0" smtClean="0">
                <a:effectLst/>
                <a:latin typeface="+mn-lt"/>
              </a:rPr>
              <a:t>Typical Isolation Valve Locations</a:t>
            </a:r>
          </a:p>
        </p:txBody>
      </p:sp>
      <p:pic>
        <p:nvPicPr>
          <p:cNvPr id="13315" name="Picture 4" descr="isolation-valve-lcoation"/>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012825" y="1620838"/>
            <a:ext cx="7245350" cy="4340225"/>
          </a:xfrm>
        </p:spPr>
      </p:pic>
      <p:sp>
        <p:nvSpPr>
          <p:cNvPr id="133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F0AAAA2-0E82-4FF6-B73B-2A22CD606910}" type="slidenum">
              <a:rPr lang="en-US" sz="1400" smtClean="0">
                <a:latin typeface="Arial" charset="0"/>
              </a:rPr>
              <a:pPr/>
              <a:t>11</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050" y="217488"/>
            <a:ext cx="9144000" cy="785812"/>
          </a:xfrm>
          <a:prstGeom prst="rect">
            <a:avLst/>
          </a:prstGeom>
        </p:spPr>
        <p:txBody>
          <a:bodyPr/>
          <a:lstStyle/>
          <a:p>
            <a:r>
              <a:rPr lang="en-US" dirty="0" smtClean="0">
                <a:effectLst/>
              </a:rPr>
              <a:t>Valve Operation</a:t>
            </a:r>
          </a:p>
        </p:txBody>
      </p:sp>
      <p:sp>
        <p:nvSpPr>
          <p:cNvPr id="3" name="Content Placeholder 2"/>
          <p:cNvSpPr>
            <a:spLocks noGrp="1"/>
          </p:cNvSpPr>
          <p:nvPr>
            <p:ph idx="1"/>
          </p:nvPr>
        </p:nvSpPr>
        <p:spPr>
          <a:xfrm>
            <a:off x="361950" y="1231900"/>
            <a:ext cx="8548688" cy="5626100"/>
          </a:xfrm>
        </p:spPr>
        <p:txBody>
          <a:bodyPr>
            <a:normAutofit/>
          </a:bodyPr>
          <a:lstStyle/>
          <a:p>
            <a:pPr marL="0" indent="0">
              <a:buNone/>
              <a:defRPr/>
            </a:pPr>
            <a:r>
              <a:rPr lang="en-US" sz="3000" dirty="0" smtClean="0">
                <a:solidFill>
                  <a:schemeClr val="tx1"/>
                </a:solidFill>
                <a:effectLst/>
              </a:rPr>
              <a:t># </a:t>
            </a:r>
            <a:r>
              <a:rPr lang="en-US" sz="3000" dirty="0" smtClean="0">
                <a:solidFill>
                  <a:schemeClr val="tx1"/>
                </a:solidFill>
                <a:effectLst/>
              </a:rPr>
              <a:t>of turns = (Diameter of the valve (in inches) x 3) + 3</a:t>
            </a:r>
          </a:p>
          <a:p>
            <a:pPr algn="ctr">
              <a:defRPr/>
            </a:pPr>
            <a:endParaRPr lang="en-US" dirty="0"/>
          </a:p>
        </p:txBody>
      </p:sp>
      <p:sp>
        <p:nvSpPr>
          <p:cNvPr id="143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3DF22C4-222B-47BF-B397-CDDBEB12C79C}" type="slidenum">
              <a:rPr lang="en-US" sz="1400" smtClean="0">
                <a:latin typeface="Arial" charset="0"/>
              </a:rPr>
              <a:pPr/>
              <a:t>12</a:t>
            </a:fld>
            <a:endParaRPr lang="en-US" sz="1400" smtClean="0">
              <a:latin typeface="Arial" charset="0"/>
            </a:endParaRPr>
          </a:p>
        </p:txBody>
      </p:sp>
      <p:graphicFrame>
        <p:nvGraphicFramePr>
          <p:cNvPr id="5" name="Table 4"/>
          <p:cNvGraphicFramePr>
            <a:graphicFrameLocks noGrp="1"/>
          </p:cNvGraphicFramePr>
          <p:nvPr/>
        </p:nvGraphicFramePr>
        <p:xfrm>
          <a:off x="1473200" y="2654300"/>
          <a:ext cx="6096000" cy="1955800"/>
        </p:xfrm>
        <a:graphic>
          <a:graphicData uri="http://schemas.openxmlformats.org/drawingml/2006/table">
            <a:tbl>
              <a:tblPr firstRow="1" bandRow="1">
                <a:tableStyleId>{073A0DAA-6AF3-43AB-8588-CEC1D06C72B9}</a:tableStyleId>
              </a:tblPr>
              <a:tblGrid>
                <a:gridCol w="3048000"/>
                <a:gridCol w="3048000"/>
              </a:tblGrid>
              <a:tr h="370840">
                <a:tc>
                  <a:txBody>
                    <a:bodyPr/>
                    <a:lstStyle/>
                    <a:p>
                      <a:pPr algn="ctr"/>
                      <a:r>
                        <a:rPr lang="en-US" dirty="0" smtClean="0"/>
                        <a:t>Valve Size</a:t>
                      </a:r>
                      <a:endParaRPr lang="en-US" dirty="0"/>
                    </a:p>
                  </a:txBody>
                  <a:tcPr/>
                </a:tc>
                <a:tc>
                  <a:txBody>
                    <a:bodyPr/>
                    <a:lstStyle/>
                    <a:p>
                      <a:pPr algn="ctr"/>
                      <a:r>
                        <a:rPr lang="en-US" dirty="0" smtClean="0"/>
                        <a:t>Number of Turns</a:t>
                      </a:r>
                      <a:endParaRPr lang="en-US" dirty="0"/>
                    </a:p>
                  </a:txBody>
                  <a:tcPr/>
                </a:tc>
              </a:tr>
              <a:tr h="370840">
                <a:tc>
                  <a:txBody>
                    <a:bodyPr/>
                    <a:lstStyle/>
                    <a:p>
                      <a:pPr algn="ctr"/>
                      <a:r>
                        <a:rPr lang="en-US" sz="2000" b="1" dirty="0" smtClean="0"/>
                        <a:t>4 inch</a:t>
                      </a:r>
                      <a:endParaRPr lang="en-US" sz="2000" b="1" dirty="0"/>
                    </a:p>
                  </a:txBody>
                  <a:tcPr/>
                </a:tc>
                <a:tc>
                  <a:txBody>
                    <a:bodyPr/>
                    <a:lstStyle/>
                    <a:p>
                      <a:pPr marL="0" marR="0" algn="ctr">
                        <a:spcBef>
                          <a:spcPts val="0"/>
                        </a:spcBef>
                        <a:spcAft>
                          <a:spcPts val="0"/>
                        </a:spcAft>
                      </a:pPr>
                      <a:r>
                        <a:rPr lang="en-US" sz="2000" b="1" dirty="0">
                          <a:latin typeface="Arial"/>
                          <a:ea typeface="Times New Roman"/>
                          <a:cs typeface="Times New Roman"/>
                        </a:rPr>
                        <a:t>14½</a:t>
                      </a:r>
                      <a:endParaRPr lang="en-US" sz="2000" b="1" dirty="0">
                        <a:latin typeface="Times New Roman"/>
                        <a:ea typeface="Times New Roman"/>
                      </a:endParaRPr>
                    </a:p>
                  </a:txBody>
                  <a:tcPr marL="68580" marR="68580" marT="0" marB="0"/>
                </a:tc>
              </a:tr>
              <a:tr h="370840">
                <a:tc>
                  <a:txBody>
                    <a:bodyPr/>
                    <a:lstStyle/>
                    <a:p>
                      <a:pPr algn="ctr"/>
                      <a:r>
                        <a:rPr lang="en-US" sz="2000" b="1" dirty="0" smtClean="0"/>
                        <a:t>8 inch</a:t>
                      </a:r>
                      <a:endParaRPr lang="en-US" sz="2000" b="1" dirty="0"/>
                    </a:p>
                  </a:txBody>
                  <a:tcPr/>
                </a:tc>
                <a:tc>
                  <a:txBody>
                    <a:bodyPr/>
                    <a:lstStyle/>
                    <a:p>
                      <a:pPr marL="0" marR="0" algn="ctr">
                        <a:spcBef>
                          <a:spcPts val="0"/>
                        </a:spcBef>
                        <a:spcAft>
                          <a:spcPts val="0"/>
                        </a:spcAft>
                      </a:pPr>
                      <a:r>
                        <a:rPr lang="en-US" sz="2000" b="1" dirty="0">
                          <a:latin typeface="Arial"/>
                          <a:ea typeface="Times New Roman"/>
                          <a:cs typeface="Times New Roman"/>
                        </a:rPr>
                        <a:t>27</a:t>
                      </a:r>
                      <a:endParaRPr lang="en-US" sz="2000" b="1" dirty="0">
                        <a:latin typeface="Times New Roman"/>
                        <a:ea typeface="Times New Roman"/>
                      </a:endParaRPr>
                    </a:p>
                  </a:txBody>
                  <a:tcPr marL="68580" marR="68580" marT="0" marB="0"/>
                </a:tc>
              </a:tr>
              <a:tr h="370840">
                <a:tc>
                  <a:txBody>
                    <a:bodyPr/>
                    <a:lstStyle/>
                    <a:p>
                      <a:pPr algn="ctr"/>
                      <a:r>
                        <a:rPr lang="en-US" sz="2000" b="1" dirty="0" smtClean="0"/>
                        <a:t>12 inch</a:t>
                      </a:r>
                      <a:endParaRPr lang="en-US" sz="2000" b="1" dirty="0"/>
                    </a:p>
                  </a:txBody>
                  <a:tcPr/>
                </a:tc>
                <a:tc>
                  <a:txBody>
                    <a:bodyPr/>
                    <a:lstStyle/>
                    <a:p>
                      <a:pPr marL="0" marR="0" algn="ctr">
                        <a:spcBef>
                          <a:spcPts val="0"/>
                        </a:spcBef>
                        <a:spcAft>
                          <a:spcPts val="0"/>
                        </a:spcAft>
                      </a:pPr>
                      <a:r>
                        <a:rPr lang="en-US" sz="2000" b="1" dirty="0">
                          <a:latin typeface="Arial"/>
                          <a:ea typeface="Times New Roman"/>
                          <a:cs typeface="Times New Roman"/>
                        </a:rPr>
                        <a:t>38½</a:t>
                      </a:r>
                      <a:endParaRPr lang="en-US" sz="2000" b="1" dirty="0">
                        <a:latin typeface="Times New Roman"/>
                        <a:ea typeface="Times New Roman"/>
                      </a:endParaRPr>
                    </a:p>
                  </a:txBody>
                  <a:tcPr marL="68580" marR="68580" marT="0" marB="0"/>
                </a:tc>
              </a:tr>
              <a:tr h="370840">
                <a:tc>
                  <a:txBody>
                    <a:bodyPr/>
                    <a:lstStyle/>
                    <a:p>
                      <a:pPr algn="ctr"/>
                      <a:r>
                        <a:rPr lang="en-US" sz="2000" b="1" dirty="0" smtClean="0"/>
                        <a:t>16inch</a:t>
                      </a:r>
                      <a:endParaRPr lang="en-US" sz="2000" b="1" dirty="0"/>
                    </a:p>
                  </a:txBody>
                  <a:tcPr/>
                </a:tc>
                <a:tc>
                  <a:txBody>
                    <a:bodyPr/>
                    <a:lstStyle/>
                    <a:p>
                      <a:pPr marL="0" marR="0" algn="ctr">
                        <a:spcBef>
                          <a:spcPts val="0"/>
                        </a:spcBef>
                        <a:spcAft>
                          <a:spcPts val="0"/>
                        </a:spcAft>
                      </a:pPr>
                      <a:r>
                        <a:rPr lang="en-US" sz="2000" b="1" dirty="0">
                          <a:latin typeface="Arial"/>
                          <a:ea typeface="Times New Roman"/>
                          <a:cs typeface="Times New Roman"/>
                        </a:rPr>
                        <a:t>53</a:t>
                      </a:r>
                      <a:endParaRPr lang="en-US" sz="2000" b="1" dirty="0">
                        <a:latin typeface="Times New Roman"/>
                        <a:ea typeface="Times New Roman"/>
                      </a:endParaRPr>
                    </a:p>
                  </a:txBody>
                  <a:tcPr marL="68580" marR="68580" marT="0" marB="0"/>
                </a:tc>
              </a:tr>
            </a:tbl>
          </a:graphicData>
        </a:graphic>
      </p:graphicFrame>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43000"/>
          </a:xfrm>
          <a:prstGeom prst="rect">
            <a:avLst/>
          </a:prstGeom>
        </p:spPr>
        <p:txBody>
          <a:bodyPr/>
          <a:lstStyle/>
          <a:p>
            <a:pPr>
              <a:defRPr/>
            </a:pPr>
            <a:r>
              <a:rPr lang="en-US" dirty="0" smtClean="0"/>
              <a:t>Types of Meters</a:t>
            </a:r>
            <a:endParaRPr lang="en-US" dirty="0"/>
          </a:p>
        </p:txBody>
      </p:sp>
      <p:sp>
        <p:nvSpPr>
          <p:cNvPr id="3" name="Content Placeholder 2"/>
          <p:cNvSpPr>
            <a:spLocks noGrp="1"/>
          </p:cNvSpPr>
          <p:nvPr>
            <p:ph idx="1"/>
          </p:nvPr>
        </p:nvSpPr>
        <p:spPr/>
        <p:txBody>
          <a:bodyPr>
            <a:normAutofit fontScale="92500" lnSpcReduction="20000"/>
          </a:bodyPr>
          <a:lstStyle/>
          <a:p>
            <a:pPr algn="ctr">
              <a:defRPr/>
            </a:pPr>
            <a:r>
              <a:rPr lang="en-US" b="1" dirty="0" smtClean="0">
                <a:solidFill>
                  <a:schemeClr val="tx1"/>
                </a:solidFill>
                <a:effectLst/>
              </a:rPr>
              <a:t>Displacement</a:t>
            </a:r>
          </a:p>
          <a:p>
            <a:pPr algn="ctr">
              <a:defRPr/>
            </a:pPr>
            <a:endParaRPr lang="en-US" b="1" dirty="0" smtClean="0">
              <a:solidFill>
                <a:schemeClr val="tx1"/>
              </a:solidFill>
              <a:effectLst/>
            </a:endParaRPr>
          </a:p>
          <a:p>
            <a:pPr algn="ctr">
              <a:defRPr/>
            </a:pPr>
            <a:r>
              <a:rPr lang="en-US" b="1" dirty="0" smtClean="0">
                <a:solidFill>
                  <a:schemeClr val="tx1"/>
                </a:solidFill>
                <a:effectLst/>
              </a:rPr>
              <a:t>Velocity</a:t>
            </a:r>
          </a:p>
          <a:p>
            <a:pPr algn="ctr">
              <a:defRPr/>
            </a:pPr>
            <a:endParaRPr lang="en-US" b="1" dirty="0" smtClean="0">
              <a:solidFill>
                <a:schemeClr val="tx1"/>
              </a:solidFill>
              <a:effectLst/>
            </a:endParaRPr>
          </a:p>
          <a:p>
            <a:pPr algn="ctr">
              <a:defRPr/>
            </a:pPr>
            <a:r>
              <a:rPr lang="en-US" b="1" dirty="0" smtClean="0">
                <a:solidFill>
                  <a:schemeClr val="tx1"/>
                </a:solidFill>
                <a:effectLst/>
              </a:rPr>
              <a:t>Compound</a:t>
            </a:r>
          </a:p>
          <a:p>
            <a:pPr algn="ctr">
              <a:defRPr/>
            </a:pPr>
            <a:endParaRPr lang="en-US" b="1" dirty="0" smtClean="0">
              <a:solidFill>
                <a:schemeClr val="tx1"/>
              </a:solidFill>
              <a:effectLst/>
            </a:endParaRPr>
          </a:p>
          <a:p>
            <a:pPr algn="ctr">
              <a:defRPr/>
            </a:pPr>
            <a:r>
              <a:rPr lang="en-US" b="1" dirty="0" smtClean="0">
                <a:solidFill>
                  <a:schemeClr val="tx1"/>
                </a:solidFill>
                <a:effectLst/>
              </a:rPr>
              <a:t>Electronic</a:t>
            </a:r>
          </a:p>
          <a:p>
            <a:pPr algn="ctr">
              <a:defRPr/>
            </a:pPr>
            <a:endParaRPr lang="en-US" b="1" dirty="0" smtClean="0">
              <a:solidFill>
                <a:schemeClr val="tx1"/>
              </a:solidFill>
              <a:effectLst/>
            </a:endParaRPr>
          </a:p>
          <a:p>
            <a:pPr algn="ctr">
              <a:defRPr/>
            </a:pPr>
            <a:r>
              <a:rPr lang="en-US" b="1" dirty="0" smtClean="0">
                <a:solidFill>
                  <a:schemeClr val="tx1"/>
                </a:solidFill>
                <a:effectLst/>
              </a:rPr>
              <a:t>Proportional</a:t>
            </a:r>
          </a:p>
          <a:p>
            <a:pPr algn="ctr">
              <a:defRPr/>
            </a:pPr>
            <a:endParaRPr lang="en-US" dirty="0"/>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87253BF-75B3-4BC2-9ACF-3993865D0CB9}" type="slidenum">
              <a:rPr lang="en-US" sz="1400" smtClean="0">
                <a:latin typeface="Arial" charset="0"/>
              </a:rPr>
              <a:pPr/>
              <a:t>13</a:t>
            </a:fld>
            <a:endParaRPr lang="en-US" sz="1400" smtClean="0">
              <a:latin typeface="Arial" charset="0"/>
            </a:endParaRPr>
          </a:p>
        </p:txBody>
      </p:sp>
      <p:pic>
        <p:nvPicPr>
          <p:cNvPr id="15365" name="Picture 2" descr="displacement-meter"/>
          <p:cNvPicPr>
            <a:picLocks noChangeAspect="1" noChangeArrowheads="1"/>
          </p:cNvPicPr>
          <p:nvPr/>
        </p:nvPicPr>
        <p:blipFill>
          <a:blip r:embed="rId3">
            <a:extLst>
              <a:ext uri="{28A0092B-C50C-407E-A947-70E740481C1C}">
                <a14:useLocalDpi xmlns:a14="http://schemas.microsoft.com/office/drawing/2010/main" val="0"/>
              </a:ext>
            </a:extLst>
          </a:blip>
          <a:srcRect l="3030" t="10106" r="6439" b="11702"/>
          <a:stretch>
            <a:fillRect/>
          </a:stretch>
        </p:blipFill>
        <p:spPr bwMode="auto">
          <a:xfrm>
            <a:off x="419100" y="1485900"/>
            <a:ext cx="22764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descr="velocity-meter"/>
          <p:cNvPicPr>
            <a:picLocks noChangeAspect="1" noChangeArrowheads="1"/>
          </p:cNvPicPr>
          <p:nvPr/>
        </p:nvPicPr>
        <p:blipFill>
          <a:blip r:embed="rId4">
            <a:extLst>
              <a:ext uri="{28A0092B-C50C-407E-A947-70E740481C1C}">
                <a14:useLocalDpi xmlns:a14="http://schemas.microsoft.com/office/drawing/2010/main" val="0"/>
              </a:ext>
            </a:extLst>
          </a:blip>
          <a:srcRect l="6131" t="7895" r="7280" b="7895"/>
          <a:stretch>
            <a:fillRect/>
          </a:stretch>
        </p:blipFill>
        <p:spPr bwMode="auto">
          <a:xfrm>
            <a:off x="6089650" y="2324100"/>
            <a:ext cx="21526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descr="compound-meter"/>
          <p:cNvPicPr>
            <a:picLocks noChangeAspect="1" noChangeArrowheads="1"/>
          </p:cNvPicPr>
          <p:nvPr/>
        </p:nvPicPr>
        <p:blipFill>
          <a:blip r:embed="rId5">
            <a:extLst>
              <a:ext uri="{28A0092B-C50C-407E-A947-70E740481C1C}">
                <a14:useLocalDpi xmlns:a14="http://schemas.microsoft.com/office/drawing/2010/main" val="0"/>
              </a:ext>
            </a:extLst>
          </a:blip>
          <a:srcRect l="6439" t="2238" r="7576" b="7463"/>
          <a:stretch>
            <a:fillRect/>
          </a:stretch>
        </p:blipFill>
        <p:spPr bwMode="auto">
          <a:xfrm>
            <a:off x="596900" y="5270500"/>
            <a:ext cx="2162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5" descr="proportional-meter"/>
          <p:cNvPicPr>
            <a:picLocks noChangeAspect="1" noChangeArrowheads="1"/>
          </p:cNvPicPr>
          <p:nvPr/>
        </p:nvPicPr>
        <p:blipFill>
          <a:blip r:embed="rId6">
            <a:extLst>
              <a:ext uri="{28A0092B-C50C-407E-A947-70E740481C1C}">
                <a14:useLocalDpi xmlns:a14="http://schemas.microsoft.com/office/drawing/2010/main" val="0"/>
              </a:ext>
            </a:extLst>
          </a:blip>
          <a:srcRect l="4445" t="3847" r="4445" b="6154"/>
          <a:stretch>
            <a:fillRect/>
          </a:stretch>
        </p:blipFill>
        <p:spPr bwMode="auto">
          <a:xfrm>
            <a:off x="6438900" y="4546600"/>
            <a:ext cx="20859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46063"/>
            <a:ext cx="8229600" cy="1143000"/>
          </a:xfrm>
          <a:prstGeom prst="rect">
            <a:avLst/>
          </a:prstGeom>
        </p:spPr>
        <p:txBody>
          <a:bodyPr/>
          <a:lstStyle/>
          <a:p>
            <a:r>
              <a:rPr lang="en-US" dirty="0" smtClean="0">
                <a:effectLst/>
              </a:rPr>
              <a:t>Types of Fire Hydrants</a:t>
            </a:r>
          </a:p>
        </p:txBody>
      </p:sp>
      <p:sp>
        <p:nvSpPr>
          <p:cNvPr id="3" name="Content Placeholder 2"/>
          <p:cNvSpPr>
            <a:spLocks noGrp="1"/>
          </p:cNvSpPr>
          <p:nvPr>
            <p:ph idx="1"/>
          </p:nvPr>
        </p:nvSpPr>
        <p:spPr/>
        <p:txBody>
          <a:bodyPr>
            <a:normAutofit/>
          </a:bodyPr>
          <a:lstStyle/>
          <a:p>
            <a:pPr marL="0" indent="0">
              <a:buNone/>
              <a:defRPr/>
            </a:pPr>
            <a:r>
              <a:rPr lang="en-US" b="1" dirty="0" smtClean="0">
                <a:solidFill>
                  <a:schemeClr val="tx1"/>
                </a:solidFill>
                <a:effectLst/>
              </a:rPr>
              <a:t>Dry-barrel hydrants</a:t>
            </a:r>
          </a:p>
          <a:p>
            <a:pPr>
              <a:defRPr/>
            </a:pPr>
            <a:r>
              <a:rPr lang="en-US" dirty="0" smtClean="0">
                <a:solidFill>
                  <a:schemeClr val="tx1"/>
                </a:solidFill>
                <a:effectLst/>
              </a:rPr>
              <a:t>Include a shut-off valve at the base </a:t>
            </a:r>
            <a:r>
              <a:rPr lang="en-US" dirty="0" smtClean="0">
                <a:solidFill>
                  <a:schemeClr val="tx1"/>
                </a:solidFill>
                <a:effectLst/>
              </a:rPr>
              <a:t>to </a:t>
            </a:r>
            <a:r>
              <a:rPr lang="en-US" dirty="0" smtClean="0">
                <a:solidFill>
                  <a:schemeClr val="tx1"/>
                </a:solidFill>
                <a:effectLst/>
              </a:rPr>
              <a:t>prevent damage from freezing.  </a:t>
            </a:r>
          </a:p>
          <a:p>
            <a:pPr>
              <a:defRPr/>
            </a:pPr>
            <a:endParaRPr lang="en-US" dirty="0" smtClean="0">
              <a:solidFill>
                <a:schemeClr val="tx1"/>
              </a:solidFill>
              <a:effectLst/>
            </a:endParaRPr>
          </a:p>
          <a:p>
            <a:pPr marL="0" indent="0">
              <a:buNone/>
              <a:defRPr/>
            </a:pPr>
            <a:r>
              <a:rPr lang="en-US" b="1" dirty="0" smtClean="0">
                <a:solidFill>
                  <a:schemeClr val="tx1"/>
                </a:solidFill>
                <a:effectLst/>
              </a:rPr>
              <a:t>Wet-barrel hydrants</a:t>
            </a:r>
          </a:p>
          <a:p>
            <a:pPr>
              <a:defRPr/>
            </a:pPr>
            <a:r>
              <a:rPr lang="en-US" dirty="0" smtClean="0">
                <a:solidFill>
                  <a:schemeClr val="tx1"/>
                </a:solidFill>
                <a:effectLst/>
              </a:rPr>
              <a:t>Have a shut-off valve at the outlet and can only be used in areas where freezing is not a concern.</a:t>
            </a:r>
            <a:endParaRPr lang="en-US" dirty="0">
              <a:solidFill>
                <a:schemeClr val="tx1"/>
              </a:solidFill>
              <a:effectLst/>
            </a:endParaRPr>
          </a:p>
        </p:txBody>
      </p:sp>
      <p:sp>
        <p:nvSpPr>
          <p:cNvPr id="163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D19F947-63B4-4C08-98A1-C007152E971F}" type="slidenum">
              <a:rPr lang="en-US" sz="1400" smtClean="0">
                <a:latin typeface="Arial" charset="0"/>
              </a:rPr>
              <a:pPr/>
              <a:t>14</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1143000"/>
          </a:xfrm>
          <a:prstGeom prst="rect">
            <a:avLst/>
          </a:prstGeom>
        </p:spPr>
        <p:txBody>
          <a:bodyPr/>
          <a:lstStyle/>
          <a:p>
            <a:r>
              <a:rPr lang="en-US" dirty="0" smtClean="0">
                <a:effectLst/>
              </a:rPr>
              <a:t>Fire Hydrant Coding</a:t>
            </a:r>
          </a:p>
        </p:txBody>
      </p:sp>
      <p:graphicFrame>
        <p:nvGraphicFramePr>
          <p:cNvPr id="7" name="Content Placeholder 6"/>
          <p:cNvGraphicFramePr>
            <a:graphicFrameLocks noGrp="1"/>
          </p:cNvGraphicFramePr>
          <p:nvPr>
            <p:ph idx="1"/>
          </p:nvPr>
        </p:nvGraphicFramePr>
        <p:xfrm>
          <a:off x="1155700" y="1700213"/>
          <a:ext cx="7285038" cy="1828800"/>
        </p:xfrm>
        <a:graphic>
          <a:graphicData uri="http://schemas.openxmlformats.org/drawingml/2006/table">
            <a:tbl>
              <a:tblPr firstRow="1" bandRow="1">
                <a:tableStyleId>{5C22544A-7EE6-4342-B048-85BDC9FD1C3A}</a:tableStyleId>
              </a:tblPr>
              <a:tblGrid>
                <a:gridCol w="2428346"/>
                <a:gridCol w="2428346"/>
                <a:gridCol w="2428346"/>
              </a:tblGrid>
              <a:tr h="342265">
                <a:tc>
                  <a:txBody>
                    <a:bodyPr/>
                    <a:lstStyle/>
                    <a:p>
                      <a:pPr algn="ctr"/>
                      <a:r>
                        <a:rPr lang="en-US" dirty="0" smtClean="0"/>
                        <a:t>Color</a:t>
                      </a:r>
                      <a:endParaRPr lang="en-US" dirty="0"/>
                    </a:p>
                  </a:txBody>
                  <a:tcPr/>
                </a:tc>
                <a:tc>
                  <a:txBody>
                    <a:bodyPr/>
                    <a:lstStyle/>
                    <a:p>
                      <a:pPr algn="ctr"/>
                      <a:r>
                        <a:rPr lang="en-US" dirty="0" smtClean="0"/>
                        <a:t>GPM</a:t>
                      </a:r>
                      <a:endParaRPr lang="en-US" dirty="0"/>
                    </a:p>
                  </a:txBody>
                  <a:tcPr/>
                </a:tc>
                <a:tc>
                  <a:txBody>
                    <a:bodyPr/>
                    <a:lstStyle/>
                    <a:p>
                      <a:pPr algn="ctr"/>
                      <a:r>
                        <a:rPr lang="en-US" dirty="0" smtClean="0"/>
                        <a:t>Rating</a:t>
                      </a:r>
                      <a:endParaRPr lang="en-US" dirty="0"/>
                    </a:p>
                  </a:txBody>
                  <a:tcPr/>
                </a:tc>
              </a:tr>
              <a:tr h="342265">
                <a:tc>
                  <a:txBody>
                    <a:bodyPr/>
                    <a:lstStyle/>
                    <a:p>
                      <a:pPr algn="ctr"/>
                      <a:r>
                        <a:rPr lang="en-US" dirty="0" smtClean="0"/>
                        <a:t>Blue</a:t>
                      </a:r>
                      <a:endParaRPr lang="en-US" dirty="0"/>
                    </a:p>
                  </a:txBody>
                  <a:tcPr/>
                </a:tc>
                <a:tc>
                  <a:txBody>
                    <a:bodyPr/>
                    <a:lstStyle/>
                    <a:p>
                      <a:pPr algn="ctr"/>
                      <a:r>
                        <a:rPr lang="en-US" dirty="0" smtClean="0"/>
                        <a:t>1500 or more</a:t>
                      </a:r>
                      <a:endParaRPr lang="en-US" dirty="0"/>
                    </a:p>
                  </a:txBody>
                  <a:tcPr/>
                </a:tc>
                <a:tc>
                  <a:txBody>
                    <a:bodyPr/>
                    <a:lstStyle/>
                    <a:p>
                      <a:pPr algn="ctr"/>
                      <a:r>
                        <a:rPr lang="en-US" dirty="0" smtClean="0"/>
                        <a:t>Very Good Flows</a:t>
                      </a:r>
                      <a:endParaRPr lang="en-US" dirty="0"/>
                    </a:p>
                  </a:txBody>
                  <a:tcPr/>
                </a:tc>
              </a:tr>
              <a:tr h="342265">
                <a:tc>
                  <a:txBody>
                    <a:bodyPr/>
                    <a:lstStyle/>
                    <a:p>
                      <a:pPr algn="ctr"/>
                      <a:r>
                        <a:rPr lang="en-US" dirty="0" smtClean="0"/>
                        <a:t>Green</a:t>
                      </a:r>
                      <a:endParaRPr lang="en-US" dirty="0"/>
                    </a:p>
                  </a:txBody>
                  <a:tcPr/>
                </a:tc>
                <a:tc>
                  <a:txBody>
                    <a:bodyPr/>
                    <a:lstStyle/>
                    <a:p>
                      <a:pPr algn="ctr"/>
                      <a:r>
                        <a:rPr lang="en-US" dirty="0" smtClean="0"/>
                        <a:t>1000-1499</a:t>
                      </a:r>
                      <a:endParaRPr lang="en-US" dirty="0"/>
                    </a:p>
                  </a:txBody>
                  <a:tcPr/>
                </a:tc>
                <a:tc>
                  <a:txBody>
                    <a:bodyPr/>
                    <a:lstStyle/>
                    <a:p>
                      <a:pPr algn="ctr"/>
                      <a:r>
                        <a:rPr lang="en-US" dirty="0" smtClean="0"/>
                        <a:t>Good for residential</a:t>
                      </a:r>
                      <a:endParaRPr lang="en-US" dirty="0"/>
                    </a:p>
                  </a:txBody>
                  <a:tcPr/>
                </a:tc>
              </a:tr>
              <a:tr h="342265">
                <a:tc>
                  <a:txBody>
                    <a:bodyPr/>
                    <a:lstStyle/>
                    <a:p>
                      <a:pPr algn="ctr"/>
                      <a:r>
                        <a:rPr lang="en-US" dirty="0" smtClean="0"/>
                        <a:t>Orange</a:t>
                      </a:r>
                      <a:endParaRPr lang="en-US" dirty="0"/>
                    </a:p>
                  </a:txBody>
                  <a:tcPr/>
                </a:tc>
                <a:tc>
                  <a:txBody>
                    <a:bodyPr/>
                    <a:lstStyle/>
                    <a:p>
                      <a:pPr algn="ctr"/>
                      <a:r>
                        <a:rPr lang="en-US" dirty="0" smtClean="0"/>
                        <a:t>500-999</a:t>
                      </a:r>
                      <a:endParaRPr lang="en-US" dirty="0"/>
                    </a:p>
                  </a:txBody>
                  <a:tcPr/>
                </a:tc>
                <a:tc>
                  <a:txBody>
                    <a:bodyPr/>
                    <a:lstStyle/>
                    <a:p>
                      <a:pPr algn="ctr"/>
                      <a:r>
                        <a:rPr lang="en-US" dirty="0" smtClean="0"/>
                        <a:t>Marginally</a:t>
                      </a:r>
                      <a:r>
                        <a:rPr lang="en-US" baseline="0" dirty="0" smtClean="0"/>
                        <a:t> adequate</a:t>
                      </a:r>
                      <a:endParaRPr lang="en-US" dirty="0"/>
                    </a:p>
                  </a:txBody>
                  <a:tcPr/>
                </a:tc>
              </a:tr>
              <a:tr h="342265">
                <a:tc>
                  <a:txBody>
                    <a:bodyPr/>
                    <a:lstStyle/>
                    <a:p>
                      <a:pPr algn="ctr"/>
                      <a:r>
                        <a:rPr lang="en-US" dirty="0" smtClean="0"/>
                        <a:t>Red</a:t>
                      </a:r>
                      <a:endParaRPr lang="en-US" dirty="0"/>
                    </a:p>
                  </a:txBody>
                  <a:tcPr/>
                </a:tc>
                <a:tc>
                  <a:txBody>
                    <a:bodyPr/>
                    <a:lstStyle/>
                    <a:p>
                      <a:pPr algn="ctr"/>
                      <a:r>
                        <a:rPr lang="en-US" dirty="0" smtClean="0"/>
                        <a:t>Below 500</a:t>
                      </a:r>
                      <a:endParaRPr lang="en-US" dirty="0"/>
                    </a:p>
                  </a:txBody>
                  <a:tcPr/>
                </a:tc>
                <a:tc>
                  <a:txBody>
                    <a:bodyPr/>
                    <a:lstStyle/>
                    <a:p>
                      <a:pPr algn="ctr"/>
                      <a:r>
                        <a:rPr lang="en-US" dirty="0" smtClean="0"/>
                        <a:t>Inadequate</a:t>
                      </a:r>
                      <a:endParaRPr lang="en-US" dirty="0"/>
                    </a:p>
                  </a:txBody>
                  <a:tcPr/>
                </a:tc>
              </a:tr>
            </a:tbl>
          </a:graphicData>
        </a:graphic>
      </p:graphicFrame>
      <p:sp>
        <p:nvSpPr>
          <p:cNvPr id="1743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59929DF-2177-40D4-9E97-1A7D74DAF6A8}" type="slidenum">
              <a:rPr lang="en-US" sz="1400" smtClean="0">
                <a:latin typeface="Arial" charset="0"/>
              </a:rPr>
              <a:pPr/>
              <a:t>15</a:t>
            </a:fld>
            <a:endParaRPr lang="en-US" sz="1400" smtClean="0">
              <a:latin typeface="Arial" charset="0"/>
            </a:endParaRPr>
          </a:p>
        </p:txBody>
      </p:sp>
      <p:sp>
        <p:nvSpPr>
          <p:cNvPr id="17438" name="TextBox 7"/>
          <p:cNvSpPr txBox="1">
            <a:spLocks noChangeArrowheads="1"/>
          </p:cNvSpPr>
          <p:nvPr/>
        </p:nvSpPr>
        <p:spPr bwMode="auto">
          <a:xfrm>
            <a:off x="965200" y="3873500"/>
            <a:ext cx="71501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Primarily, fire fighters need to know how much water is available from the closest hydrant so that they may select the appropriate size hose lines for the size and complexity of the fire, but not select lines which would exceed the capacity of the hydrant and thus be ineffective. This information is known as "available flow."</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1143000"/>
          </a:xfrm>
          <a:prstGeom prst="rect">
            <a:avLst/>
          </a:prstGeom>
        </p:spPr>
        <p:txBody>
          <a:bodyPr/>
          <a:lstStyle/>
          <a:p>
            <a:r>
              <a:rPr lang="en-US" dirty="0" smtClean="0">
                <a:effectLst/>
              </a:rPr>
              <a:t>Backflow Prevention</a:t>
            </a:r>
          </a:p>
        </p:txBody>
      </p:sp>
      <p:sp>
        <p:nvSpPr>
          <p:cNvPr id="3" name="Content Placeholder 2"/>
          <p:cNvSpPr>
            <a:spLocks noGrp="1"/>
          </p:cNvSpPr>
          <p:nvPr>
            <p:ph idx="1"/>
          </p:nvPr>
        </p:nvSpPr>
        <p:spPr>
          <a:xfrm>
            <a:off x="457200" y="1457325"/>
            <a:ext cx="8229600" cy="4525963"/>
          </a:xfrm>
        </p:spPr>
        <p:txBody>
          <a:bodyPr>
            <a:normAutofit fontScale="92500" lnSpcReduction="10000"/>
          </a:bodyPr>
          <a:lstStyle/>
          <a:p>
            <a:pPr marL="0" indent="0">
              <a:buNone/>
              <a:defRPr/>
            </a:pPr>
            <a:r>
              <a:rPr lang="en-US" dirty="0" smtClean="0">
                <a:solidFill>
                  <a:schemeClr val="tx1"/>
                </a:solidFill>
                <a:effectLst/>
              </a:rPr>
              <a:t>To prevent potential contaminants from being introduced to the distribution network by the reverse flow of water from a source of questionable water quality.</a:t>
            </a:r>
          </a:p>
          <a:p>
            <a:pPr>
              <a:defRPr/>
            </a:pPr>
            <a:endParaRPr lang="en-US" dirty="0" smtClean="0">
              <a:solidFill>
                <a:schemeClr val="tx1"/>
              </a:solidFill>
              <a:effectLst/>
            </a:endParaRPr>
          </a:p>
          <a:p>
            <a:pPr>
              <a:defRPr/>
            </a:pPr>
            <a:r>
              <a:rPr lang="en-US" i="1" dirty="0" smtClean="0">
                <a:solidFill>
                  <a:schemeClr val="tx1"/>
                </a:solidFill>
                <a:effectLst/>
              </a:rPr>
              <a:t>Physical air gap</a:t>
            </a:r>
            <a:endParaRPr lang="en-US" dirty="0" smtClean="0">
              <a:solidFill>
                <a:schemeClr val="tx1"/>
              </a:solidFill>
              <a:effectLst/>
            </a:endParaRPr>
          </a:p>
          <a:p>
            <a:pPr>
              <a:defRPr/>
            </a:pPr>
            <a:r>
              <a:rPr lang="en-US" i="1" dirty="0" smtClean="0">
                <a:solidFill>
                  <a:schemeClr val="tx1"/>
                </a:solidFill>
                <a:effectLst/>
              </a:rPr>
              <a:t>Vacuum Breaker</a:t>
            </a:r>
            <a:endParaRPr lang="en-US" dirty="0" smtClean="0">
              <a:solidFill>
                <a:schemeClr val="tx1"/>
              </a:solidFill>
              <a:effectLst/>
            </a:endParaRPr>
          </a:p>
          <a:p>
            <a:pPr>
              <a:defRPr/>
            </a:pPr>
            <a:r>
              <a:rPr lang="en-US" i="1" dirty="0" smtClean="0">
                <a:solidFill>
                  <a:schemeClr val="tx1"/>
                </a:solidFill>
                <a:effectLst/>
              </a:rPr>
              <a:t>Double check valve assembly</a:t>
            </a:r>
            <a:endParaRPr lang="en-US" dirty="0" smtClean="0">
              <a:solidFill>
                <a:schemeClr val="tx1"/>
              </a:solidFill>
              <a:effectLst/>
            </a:endParaRPr>
          </a:p>
          <a:p>
            <a:pPr>
              <a:defRPr/>
            </a:pPr>
            <a:r>
              <a:rPr lang="en-US" i="1" dirty="0" smtClean="0">
                <a:solidFill>
                  <a:schemeClr val="tx1"/>
                </a:solidFill>
                <a:effectLst/>
              </a:rPr>
              <a:t>Reduced pressure zone device</a:t>
            </a:r>
            <a:endParaRPr lang="en-US" dirty="0" smtClean="0"/>
          </a:p>
          <a:p>
            <a:pPr>
              <a:defRPr/>
            </a:pPr>
            <a:endParaRPr lang="en-US" dirty="0"/>
          </a:p>
        </p:txBody>
      </p:sp>
      <p:sp>
        <p:nvSpPr>
          <p:cNvPr id="184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41510A1-0C90-4EB4-B0E0-C860DF181CDB}" type="slidenum">
              <a:rPr lang="en-US" sz="1400" smtClean="0">
                <a:latin typeface="Arial" charset="0"/>
              </a:rPr>
              <a:pPr/>
              <a:t>16</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457200" y="274638"/>
            <a:ext cx="8229600" cy="1143000"/>
          </a:xfrm>
          <a:prstGeom prst="rect">
            <a:avLst/>
          </a:prstGeom>
        </p:spPr>
        <p:txBody>
          <a:bodyPr/>
          <a:lstStyle/>
          <a:p>
            <a:pPr eaLnBrk="1" hangingPunct="1">
              <a:defRPr/>
            </a:pPr>
            <a:r>
              <a:rPr lang="en-US" b="1" dirty="0" smtClean="0">
                <a:effectLst/>
                <a:latin typeface="+mn-lt"/>
              </a:rPr>
              <a:t>Hydraulic Grade Line</a:t>
            </a:r>
          </a:p>
        </p:txBody>
      </p:sp>
      <p:pic>
        <p:nvPicPr>
          <p:cNvPr id="19459"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250" t="-1614" r="-1498" b="-3230"/>
          <a:stretch>
            <a:fillRect/>
          </a:stretch>
        </p:blipFill>
        <p:spPr>
          <a:xfrm>
            <a:off x="669925" y="1858963"/>
            <a:ext cx="7835900" cy="3709987"/>
          </a:xfrm>
        </p:spPr>
      </p:pic>
      <p:sp>
        <p:nvSpPr>
          <p:cNvPr id="194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498381B-F3AD-4298-9029-51E10C3F2203}" type="slidenum">
              <a:rPr lang="en-US" sz="1400" smtClean="0">
                <a:latin typeface="Arial" charset="0"/>
              </a:rPr>
              <a:pPr/>
              <a:t>17</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95275" y="312738"/>
            <a:ext cx="8524875" cy="1143000"/>
          </a:xfrm>
          <a:prstGeom prst="rect">
            <a:avLst/>
          </a:prstGeom>
        </p:spPr>
        <p:txBody>
          <a:bodyPr/>
          <a:lstStyle/>
          <a:p>
            <a:r>
              <a:rPr lang="en-US" sz="2800" dirty="0" smtClean="0">
                <a:effectLst/>
              </a:rPr>
              <a:t>What would be the pressure at the bottom of each tank?</a:t>
            </a:r>
          </a:p>
        </p:txBody>
      </p:sp>
      <p:sp>
        <p:nvSpPr>
          <p:cNvPr id="204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365AF46-1F0D-4482-9DF1-E6AB245BCC0C}" type="slidenum">
              <a:rPr lang="en-US" sz="1400" smtClean="0">
                <a:latin typeface="Arial" charset="0"/>
              </a:rPr>
              <a:pPr/>
              <a:t>18</a:t>
            </a:fld>
            <a:endParaRPr lang="en-US" sz="1400" smtClean="0">
              <a:latin typeface="Arial" charset="0"/>
            </a:endParaRPr>
          </a:p>
        </p:txBody>
      </p:sp>
      <p:grpSp>
        <p:nvGrpSpPr>
          <p:cNvPr id="20485" name="Group 2"/>
          <p:cNvGrpSpPr>
            <a:grpSpLocks/>
          </p:cNvGrpSpPr>
          <p:nvPr/>
        </p:nvGrpSpPr>
        <p:grpSpPr bwMode="auto">
          <a:xfrm>
            <a:off x="1346200" y="1866900"/>
            <a:ext cx="6121400" cy="3949700"/>
            <a:chOff x="3098" y="8958"/>
            <a:chExt cx="4242" cy="2156"/>
          </a:xfrm>
        </p:grpSpPr>
        <p:sp>
          <p:nvSpPr>
            <p:cNvPr id="20486" name="AutoShape 3"/>
            <p:cNvSpPr>
              <a:spLocks noChangeArrowheads="1"/>
            </p:cNvSpPr>
            <p:nvPr/>
          </p:nvSpPr>
          <p:spPr bwMode="auto">
            <a:xfrm>
              <a:off x="3098" y="8958"/>
              <a:ext cx="2674" cy="2156"/>
            </a:xfrm>
            <a:prstGeom prst="can">
              <a:avLst>
                <a:gd name="adj" fmla="val 25000"/>
              </a:avLst>
            </a:prstGeom>
            <a:gradFill rotWithShape="0">
              <a:gsLst>
                <a:gs pos="0">
                  <a:srgbClr val="FFFFFF"/>
                </a:gs>
                <a:gs pos="100000">
                  <a:srgbClr val="C2C2C2"/>
                </a:gs>
              </a:gsLst>
              <a:lin ang="5400000" scaled="1"/>
            </a:gradFill>
            <a:ln w="9525">
              <a:solidFill>
                <a:srgbClr val="000000"/>
              </a:solidFill>
              <a:round/>
              <a:headEnd/>
              <a:tailEnd/>
            </a:ln>
          </p:spPr>
          <p:txBody>
            <a:bodyPr/>
            <a:lstStyle/>
            <a:p>
              <a:endParaRPr lang="en-US"/>
            </a:p>
          </p:txBody>
        </p:sp>
        <p:sp>
          <p:nvSpPr>
            <p:cNvPr id="20487" name="AutoShape 4"/>
            <p:cNvSpPr>
              <a:spLocks noChangeArrowheads="1"/>
            </p:cNvSpPr>
            <p:nvPr/>
          </p:nvSpPr>
          <p:spPr bwMode="auto">
            <a:xfrm>
              <a:off x="6962" y="9098"/>
              <a:ext cx="378" cy="1960"/>
            </a:xfrm>
            <a:prstGeom prst="cube">
              <a:avLst>
                <a:gd name="adj" fmla="val 25000"/>
              </a:avLst>
            </a:prstGeom>
            <a:gradFill rotWithShape="0">
              <a:gsLst>
                <a:gs pos="0">
                  <a:srgbClr val="FFFFFF"/>
                </a:gs>
                <a:gs pos="100000">
                  <a:srgbClr val="C2C2C2"/>
                </a:gs>
              </a:gsLst>
              <a:lin ang="5400000" scaled="1"/>
            </a:gradFill>
            <a:ln w="9525">
              <a:solidFill>
                <a:srgbClr val="000000"/>
              </a:solidFill>
              <a:miter lim="800000"/>
              <a:headEnd/>
              <a:tailEnd/>
            </a:ln>
          </p:spPr>
          <p:txBody>
            <a:bodyPr/>
            <a:lstStyle/>
            <a:p>
              <a:endParaRPr lang="en-US"/>
            </a:p>
          </p:txBody>
        </p:sp>
        <p:sp>
          <p:nvSpPr>
            <p:cNvPr id="20488" name="Line 5"/>
            <p:cNvSpPr>
              <a:spLocks noChangeShapeType="1"/>
            </p:cNvSpPr>
            <p:nvPr/>
          </p:nvSpPr>
          <p:spPr bwMode="auto">
            <a:xfrm>
              <a:off x="6192" y="9182"/>
              <a:ext cx="0" cy="1722"/>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9" name="Text Box 6"/>
            <p:cNvSpPr txBox="1">
              <a:spLocks noChangeArrowheads="1"/>
            </p:cNvSpPr>
            <p:nvPr/>
          </p:nvSpPr>
          <p:spPr bwMode="auto">
            <a:xfrm>
              <a:off x="6066" y="9700"/>
              <a:ext cx="840"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spcAft>
                  <a:spcPts val="1000"/>
                </a:spcAft>
              </a:pPr>
              <a:r>
                <a:rPr lang="en-US" sz="1100"/>
                <a:t>125 ft</a:t>
              </a:r>
              <a:endParaRPr lang="en-US"/>
            </a:p>
          </p:txBody>
        </p:sp>
      </p:gr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pPr>
              <a:defRPr/>
            </a:pPr>
            <a:r>
              <a:rPr lang="en-US" sz="3200" b="1" dirty="0" smtClean="0">
                <a:effectLst/>
              </a:rPr>
              <a:t>Example 2.2 – Pressure Head Calculation</a:t>
            </a:r>
            <a:endParaRPr lang="en-US" sz="3200" dirty="0">
              <a:effectLst/>
            </a:endParaRPr>
          </a:p>
        </p:txBody>
      </p:sp>
      <p:sp>
        <p:nvSpPr>
          <p:cNvPr id="3" name="Content Placeholder 2"/>
          <p:cNvSpPr>
            <a:spLocks noGrp="1"/>
          </p:cNvSpPr>
          <p:nvPr>
            <p:ph idx="1"/>
          </p:nvPr>
        </p:nvSpPr>
        <p:spPr>
          <a:xfrm>
            <a:off x="209550" y="1228725"/>
            <a:ext cx="8701088" cy="4724400"/>
          </a:xfrm>
        </p:spPr>
        <p:txBody>
          <a:bodyPr/>
          <a:lstStyle/>
          <a:p>
            <a:pPr marL="0" indent="0">
              <a:buNone/>
              <a:defRPr/>
            </a:pPr>
            <a:r>
              <a:rPr lang="en-US" b="1" dirty="0" smtClean="0">
                <a:solidFill>
                  <a:schemeClr val="tx1"/>
                </a:solidFill>
                <a:effectLst/>
              </a:rPr>
              <a:t>How many feet of water would be in a tank if the pressure gauge at the base of the tank read 15 psi?</a:t>
            </a:r>
          </a:p>
          <a:p>
            <a:pPr>
              <a:defRPr/>
            </a:pPr>
            <a:endParaRPr lang="en-US" dirty="0" smtClean="0">
              <a:solidFill>
                <a:schemeClr val="tx1"/>
              </a:solidFill>
              <a:effectLst/>
            </a:endParaRPr>
          </a:p>
          <a:p>
            <a:pPr marL="0" indent="0">
              <a:buNone/>
              <a:defRPr/>
            </a:pPr>
            <a:r>
              <a:rPr lang="en-US" b="1" dirty="0" smtClean="0">
                <a:solidFill>
                  <a:schemeClr val="tx1"/>
                </a:solidFill>
                <a:effectLst/>
              </a:rPr>
              <a:t>	</a:t>
            </a:r>
            <a:r>
              <a:rPr lang="en-US" dirty="0" smtClean="0">
                <a:solidFill>
                  <a:schemeClr val="tx1"/>
                </a:solidFill>
                <a:effectLst/>
              </a:rPr>
              <a:t>ft  =  </a:t>
            </a:r>
            <a:r>
              <a:rPr lang="en-US" u="sng" dirty="0" smtClean="0">
                <a:solidFill>
                  <a:schemeClr val="tx1"/>
                </a:solidFill>
                <a:effectLst/>
              </a:rPr>
              <a:t>2.31 ft</a:t>
            </a:r>
            <a:r>
              <a:rPr lang="en-US" dirty="0" smtClean="0">
                <a:solidFill>
                  <a:schemeClr val="tx1"/>
                </a:solidFill>
                <a:effectLst/>
              </a:rPr>
              <a:t>   x  1</a:t>
            </a:r>
            <a:r>
              <a:rPr lang="en-US" u="sng" dirty="0" smtClean="0">
                <a:solidFill>
                  <a:schemeClr val="tx1"/>
                </a:solidFill>
                <a:effectLst/>
              </a:rPr>
              <a:t>5 </a:t>
            </a:r>
            <a:r>
              <a:rPr lang="en-US" u="sng" strike="sngStrike" dirty="0" smtClean="0">
                <a:solidFill>
                  <a:schemeClr val="tx1"/>
                </a:solidFill>
                <a:effectLst/>
              </a:rPr>
              <a:t>psi</a:t>
            </a:r>
            <a:endParaRPr lang="en-US" dirty="0" smtClean="0">
              <a:solidFill>
                <a:schemeClr val="tx1"/>
              </a:solidFill>
              <a:effectLst/>
            </a:endParaRPr>
          </a:p>
          <a:p>
            <a:pPr marL="0" indent="0">
              <a:buNone/>
              <a:defRPr/>
            </a:pPr>
            <a:r>
              <a:rPr lang="en-US" dirty="0" smtClean="0">
                <a:solidFill>
                  <a:schemeClr val="tx1"/>
                </a:solidFill>
                <a:effectLst/>
              </a:rPr>
              <a:t>           	1 </a:t>
            </a:r>
            <a:r>
              <a:rPr lang="en-US" strike="sngStrike" dirty="0" smtClean="0">
                <a:solidFill>
                  <a:schemeClr val="tx1"/>
                </a:solidFill>
                <a:effectLst/>
              </a:rPr>
              <a:t>psi</a:t>
            </a:r>
            <a:endParaRPr lang="en-US" dirty="0" smtClean="0">
              <a:solidFill>
                <a:schemeClr val="tx1"/>
              </a:solidFill>
              <a:effectLst/>
            </a:endParaRPr>
          </a:p>
          <a:p>
            <a:pPr marL="0" indent="0">
              <a:buNone/>
              <a:defRPr/>
            </a:pPr>
            <a:r>
              <a:rPr lang="en-US" dirty="0" smtClean="0">
                <a:solidFill>
                  <a:schemeClr val="tx1"/>
                </a:solidFill>
                <a:effectLst/>
              </a:rPr>
              <a:t> </a:t>
            </a:r>
          </a:p>
          <a:p>
            <a:pPr marL="0" indent="0">
              <a:buNone/>
              <a:defRPr/>
            </a:pPr>
            <a:r>
              <a:rPr lang="en-US" dirty="0" smtClean="0">
                <a:solidFill>
                  <a:schemeClr val="tx1"/>
                </a:solidFill>
                <a:effectLst/>
              </a:rPr>
              <a:t>		=  (2.31) (15)</a:t>
            </a:r>
          </a:p>
          <a:p>
            <a:pPr marL="0" indent="0">
              <a:buNone/>
              <a:defRPr/>
            </a:pPr>
            <a:r>
              <a:rPr lang="en-US" dirty="0" smtClean="0">
                <a:solidFill>
                  <a:schemeClr val="tx1"/>
                </a:solidFill>
                <a:effectLst/>
              </a:rPr>
              <a:t> </a:t>
            </a:r>
          </a:p>
          <a:p>
            <a:pPr marL="0" indent="0">
              <a:buNone/>
              <a:defRPr/>
            </a:pPr>
            <a:r>
              <a:rPr lang="en-US" dirty="0" smtClean="0">
                <a:solidFill>
                  <a:schemeClr val="tx1"/>
                </a:solidFill>
                <a:effectLst/>
              </a:rPr>
              <a:t>		=  35 Feet	</a:t>
            </a:r>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A6E8486-64A6-4CAE-85E4-EFB5B27CDB0F}" type="slidenum">
              <a:rPr lang="en-US" sz="1400" smtClean="0">
                <a:latin typeface="Arial" charset="0"/>
              </a:rPr>
              <a:pPr/>
              <a:t>19</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1143000"/>
          </a:xfrm>
          <a:prstGeom prst="rect">
            <a:avLst/>
          </a:prstGeom>
        </p:spPr>
        <p:txBody>
          <a:bodyPr/>
          <a:lstStyle/>
          <a:p>
            <a:r>
              <a:rPr lang="en-US" sz="4000" dirty="0" smtClean="0">
                <a:solidFill>
                  <a:schemeClr val="bg1"/>
                </a:solidFill>
                <a:effectLst/>
              </a:rPr>
              <a:t>Topical Outline</a:t>
            </a:r>
          </a:p>
        </p:txBody>
      </p:sp>
      <p:sp>
        <p:nvSpPr>
          <p:cNvPr id="3" name="Content Placeholder 2"/>
          <p:cNvSpPr>
            <a:spLocks noGrp="1"/>
          </p:cNvSpPr>
          <p:nvPr>
            <p:ph idx="1"/>
          </p:nvPr>
        </p:nvSpPr>
        <p:spPr>
          <a:xfrm>
            <a:off x="457200" y="1362075"/>
            <a:ext cx="8229600" cy="4525963"/>
          </a:xfrm>
        </p:spPr>
        <p:txBody>
          <a:bodyPr/>
          <a:lstStyle/>
          <a:p>
            <a:pPr>
              <a:defRPr/>
            </a:pPr>
            <a:r>
              <a:rPr lang="en-US" b="1" dirty="0" smtClean="0">
                <a:effectLst/>
              </a:rPr>
              <a:t>Unit 1 – Introduction to Operator Certification</a:t>
            </a:r>
          </a:p>
          <a:p>
            <a:pPr>
              <a:defRPr/>
            </a:pPr>
            <a:r>
              <a:rPr lang="en-US" b="1" dirty="0" smtClean="0">
                <a:effectLst/>
              </a:rPr>
              <a:t>Unit </a:t>
            </a:r>
            <a:r>
              <a:rPr lang="en-US" b="1" dirty="0" smtClean="0">
                <a:effectLst/>
              </a:rPr>
              <a:t>2 – Distribution Networks</a:t>
            </a:r>
          </a:p>
          <a:p>
            <a:pPr>
              <a:defRPr/>
            </a:pPr>
            <a:r>
              <a:rPr lang="en-US" b="1" dirty="0" smtClean="0">
                <a:effectLst/>
              </a:rPr>
              <a:t>Unit </a:t>
            </a:r>
            <a:r>
              <a:rPr lang="en-US" b="1" dirty="0" smtClean="0">
                <a:effectLst/>
              </a:rPr>
              <a:t>3 –  Distribution Storage</a:t>
            </a:r>
          </a:p>
          <a:p>
            <a:pPr>
              <a:defRPr/>
            </a:pPr>
            <a:r>
              <a:rPr lang="en-US" b="1" dirty="0" smtClean="0">
                <a:effectLst/>
              </a:rPr>
              <a:t>Unit </a:t>
            </a:r>
            <a:r>
              <a:rPr lang="en-US" b="1" dirty="0" smtClean="0">
                <a:effectLst/>
              </a:rPr>
              <a:t>4 – Water Quality and Monitoring</a:t>
            </a:r>
          </a:p>
          <a:p>
            <a:pPr>
              <a:defRPr/>
            </a:pPr>
            <a:endParaRPr lang="en-US" b="1" dirty="0" smtClean="0"/>
          </a:p>
          <a:p>
            <a:pPr>
              <a:defRPr/>
            </a:pPr>
            <a:endParaRPr lang="en-US" dirty="0">
              <a:effectLst/>
            </a:endParaRPr>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8E26592-E38C-488C-B6AA-3279509D9202}" type="slidenum">
              <a:rPr lang="en-US" sz="1400" smtClean="0">
                <a:latin typeface="Arial" charset="0"/>
              </a:rPr>
              <a:pPr/>
              <a:t>2</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95300" y="274638"/>
            <a:ext cx="8229600" cy="1143000"/>
          </a:xfrm>
          <a:prstGeom prst="rect">
            <a:avLst/>
          </a:prstGeom>
        </p:spPr>
        <p:txBody>
          <a:bodyPr/>
          <a:lstStyle/>
          <a:p>
            <a:r>
              <a:rPr lang="en-US" sz="3600" dirty="0" smtClean="0">
                <a:effectLst/>
              </a:rPr>
              <a:t>Example 2.3 – Pressure Head Calculation</a:t>
            </a:r>
          </a:p>
        </p:txBody>
      </p:sp>
      <p:sp>
        <p:nvSpPr>
          <p:cNvPr id="3" name="Content Placeholder 2"/>
          <p:cNvSpPr>
            <a:spLocks noGrp="1"/>
          </p:cNvSpPr>
          <p:nvPr>
            <p:ph idx="1"/>
          </p:nvPr>
        </p:nvSpPr>
        <p:spPr>
          <a:xfrm>
            <a:off x="209550" y="1372428"/>
            <a:ext cx="8910638" cy="4856922"/>
          </a:xfrm>
        </p:spPr>
        <p:txBody>
          <a:bodyPr/>
          <a:lstStyle/>
          <a:p>
            <a:pPr marL="0" indent="0">
              <a:buNone/>
              <a:defRPr/>
            </a:pPr>
            <a:r>
              <a:rPr lang="en-US" b="1" dirty="0" smtClean="0">
                <a:solidFill>
                  <a:schemeClr val="tx1"/>
                </a:solidFill>
                <a:effectLst/>
              </a:rPr>
              <a:t>What would the pressure head in psi be on a fire hydrant if a pressure gauge on that fire hydrant read 258 feet?</a:t>
            </a:r>
          </a:p>
          <a:p>
            <a:pPr marL="0" indent="0">
              <a:buNone/>
              <a:defRPr/>
            </a:pPr>
            <a:r>
              <a:rPr lang="en-US" dirty="0" smtClean="0"/>
              <a:t> </a:t>
            </a:r>
          </a:p>
          <a:p>
            <a:pPr marL="0" indent="0">
              <a:buNone/>
              <a:defRPr/>
            </a:pPr>
            <a:r>
              <a:rPr lang="en-US" dirty="0" smtClean="0">
                <a:solidFill>
                  <a:schemeClr val="tx1"/>
                </a:solidFill>
                <a:effectLst/>
              </a:rPr>
              <a:t>psi  =  </a:t>
            </a:r>
            <a:r>
              <a:rPr lang="en-US" u="sng" dirty="0" smtClean="0">
                <a:solidFill>
                  <a:schemeClr val="tx1"/>
                </a:solidFill>
                <a:effectLst/>
              </a:rPr>
              <a:t>1 psi     </a:t>
            </a:r>
            <a:r>
              <a:rPr lang="en-US" dirty="0" smtClean="0">
                <a:solidFill>
                  <a:schemeClr val="tx1"/>
                </a:solidFill>
                <a:effectLst/>
              </a:rPr>
              <a:t>x  </a:t>
            </a:r>
            <a:r>
              <a:rPr lang="en-US" u="sng" dirty="0" smtClean="0">
                <a:solidFill>
                  <a:schemeClr val="tx1"/>
                </a:solidFill>
                <a:effectLst/>
              </a:rPr>
              <a:t>258 </a:t>
            </a:r>
            <a:r>
              <a:rPr lang="en-US" u="sng" strike="sngStrike" dirty="0" smtClean="0">
                <a:solidFill>
                  <a:schemeClr val="tx1"/>
                </a:solidFill>
                <a:effectLst/>
              </a:rPr>
              <a:t>ft</a:t>
            </a:r>
            <a:r>
              <a:rPr lang="en-US" dirty="0" smtClean="0">
                <a:solidFill>
                  <a:schemeClr val="tx1"/>
                </a:solidFill>
                <a:effectLst/>
              </a:rPr>
              <a:t>   =  111.7 psi</a:t>
            </a:r>
          </a:p>
          <a:p>
            <a:pPr marL="0" indent="0">
              <a:buNone/>
              <a:defRPr/>
            </a:pPr>
            <a:r>
              <a:rPr lang="en-US" dirty="0" smtClean="0">
                <a:solidFill>
                  <a:schemeClr val="tx1"/>
                </a:solidFill>
                <a:effectLst/>
              </a:rPr>
              <a:t>                           2.31 </a:t>
            </a:r>
            <a:r>
              <a:rPr lang="en-US" strike="sngStrike" dirty="0" smtClean="0">
                <a:solidFill>
                  <a:schemeClr val="tx1"/>
                </a:solidFill>
                <a:effectLst/>
              </a:rPr>
              <a:t>ft</a:t>
            </a:r>
            <a:endParaRPr lang="en-US" dirty="0" smtClean="0">
              <a:solidFill>
                <a:schemeClr val="tx1"/>
              </a:solidFill>
              <a:effectLst/>
            </a:endParaRPr>
          </a:p>
          <a:p>
            <a:pPr marL="0" indent="0">
              <a:buNone/>
              <a:defRPr/>
            </a:pPr>
            <a:r>
              <a:rPr lang="en-US" dirty="0" smtClean="0"/>
              <a:t> </a:t>
            </a:r>
          </a:p>
          <a:p>
            <a:pPr>
              <a:defRPr/>
            </a:pPr>
            <a:endParaRPr lang="en-US" dirty="0"/>
          </a:p>
        </p:txBody>
      </p:sp>
      <p:sp>
        <p:nvSpPr>
          <p:cNvPr id="225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2642DBA-F2A8-4F56-B14B-292B158654B5}" type="slidenum">
              <a:rPr lang="en-US" sz="1400" smtClean="0">
                <a:latin typeface="Arial" charset="0"/>
              </a:rPr>
              <a:pPr/>
              <a:t>20</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1143000"/>
          </a:xfrm>
          <a:prstGeom prst="rect">
            <a:avLst/>
          </a:prstGeom>
        </p:spPr>
        <p:txBody>
          <a:bodyPr/>
          <a:lstStyle/>
          <a:p>
            <a:r>
              <a:rPr lang="en-US" sz="3600" dirty="0" smtClean="0">
                <a:effectLst/>
              </a:rPr>
              <a:t>Example 2.4 – Pressure Head Calculation</a:t>
            </a:r>
          </a:p>
        </p:txBody>
      </p:sp>
      <p:sp>
        <p:nvSpPr>
          <p:cNvPr id="3" name="Content Placeholder 2"/>
          <p:cNvSpPr>
            <a:spLocks noGrp="1"/>
          </p:cNvSpPr>
          <p:nvPr>
            <p:ph idx="1"/>
          </p:nvPr>
        </p:nvSpPr>
        <p:spPr/>
        <p:txBody>
          <a:bodyPr/>
          <a:lstStyle/>
          <a:p>
            <a:pPr marL="0" indent="0">
              <a:buNone/>
              <a:defRPr/>
            </a:pPr>
            <a:r>
              <a:rPr lang="en-US" b="1" dirty="0" smtClean="0">
                <a:solidFill>
                  <a:schemeClr val="tx1"/>
                </a:solidFill>
                <a:effectLst/>
              </a:rPr>
              <a:t>What is the pressure (in psi) at a point 12 feet below the surface?</a:t>
            </a:r>
          </a:p>
          <a:p>
            <a:pPr marL="0" indent="0">
              <a:buNone/>
              <a:defRPr/>
            </a:pPr>
            <a:r>
              <a:rPr lang="en-US" dirty="0" smtClean="0">
                <a:solidFill>
                  <a:schemeClr val="tx1"/>
                </a:solidFill>
                <a:effectLst/>
              </a:rPr>
              <a:t> </a:t>
            </a:r>
          </a:p>
          <a:p>
            <a:pPr marL="0" indent="0">
              <a:buNone/>
              <a:defRPr/>
            </a:pPr>
            <a:r>
              <a:rPr lang="en-US" dirty="0" smtClean="0">
                <a:solidFill>
                  <a:schemeClr val="tx1"/>
                </a:solidFill>
                <a:effectLst/>
              </a:rPr>
              <a:t>psi  =  </a:t>
            </a:r>
            <a:r>
              <a:rPr lang="en-US" u="sng" dirty="0" smtClean="0">
                <a:solidFill>
                  <a:schemeClr val="tx1"/>
                </a:solidFill>
                <a:effectLst/>
              </a:rPr>
              <a:t>1 psi     </a:t>
            </a:r>
            <a:r>
              <a:rPr lang="en-US" dirty="0" smtClean="0">
                <a:solidFill>
                  <a:schemeClr val="tx1"/>
                </a:solidFill>
                <a:effectLst/>
              </a:rPr>
              <a:t>x  12</a:t>
            </a:r>
            <a:r>
              <a:rPr lang="en-US" u="sng" dirty="0" smtClean="0">
                <a:solidFill>
                  <a:schemeClr val="tx1"/>
                </a:solidFill>
                <a:effectLst/>
              </a:rPr>
              <a:t> </a:t>
            </a:r>
            <a:r>
              <a:rPr lang="en-US" u="sng" strike="sngStrike" dirty="0" smtClean="0">
                <a:solidFill>
                  <a:schemeClr val="tx1"/>
                </a:solidFill>
                <a:effectLst/>
              </a:rPr>
              <a:t>ft</a:t>
            </a:r>
            <a:r>
              <a:rPr lang="en-US" dirty="0" smtClean="0">
                <a:solidFill>
                  <a:schemeClr val="tx1"/>
                </a:solidFill>
                <a:effectLst/>
              </a:rPr>
              <a:t>   =  5.2 psi</a:t>
            </a:r>
          </a:p>
          <a:p>
            <a:pPr marL="0" indent="0">
              <a:buNone/>
              <a:defRPr/>
            </a:pPr>
            <a:r>
              <a:rPr lang="en-US" dirty="0" smtClean="0">
                <a:solidFill>
                  <a:schemeClr val="tx1"/>
                </a:solidFill>
                <a:effectLst/>
              </a:rPr>
              <a:t>                           2.31 </a:t>
            </a:r>
            <a:r>
              <a:rPr lang="en-US" strike="sngStrike" dirty="0" smtClean="0">
                <a:solidFill>
                  <a:schemeClr val="tx1"/>
                </a:solidFill>
                <a:effectLst/>
              </a:rPr>
              <a:t>ft</a:t>
            </a:r>
            <a:endParaRPr lang="en-US" dirty="0" smtClean="0">
              <a:solidFill>
                <a:schemeClr val="tx1"/>
              </a:solidFill>
              <a:effectLst/>
            </a:endParaRPr>
          </a:p>
          <a:p>
            <a:pPr marL="0" indent="0">
              <a:buNone/>
              <a:defRPr/>
            </a:pPr>
            <a:endParaRPr lang="en-US" dirty="0"/>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F330343-09C3-4809-B51C-7BC6E4A3832D}" type="slidenum">
              <a:rPr lang="en-US" sz="1400" smtClean="0">
                <a:latin typeface="Arial" charset="0"/>
              </a:rPr>
              <a:pPr/>
              <a:t>21</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457200" y="274638"/>
            <a:ext cx="8229600" cy="1143000"/>
          </a:xfrm>
          <a:prstGeom prst="rect">
            <a:avLst/>
          </a:prstGeom>
        </p:spPr>
        <p:txBody>
          <a:bodyPr/>
          <a:lstStyle/>
          <a:p>
            <a:pPr eaLnBrk="1" hangingPunct="1"/>
            <a:r>
              <a:rPr lang="en-US" dirty="0" smtClean="0">
                <a:effectLst/>
              </a:rPr>
              <a:t>Hydraulic Grade Line</a:t>
            </a:r>
            <a:endParaRPr lang="en-US" dirty="0" smtClean="0">
              <a:effectLst/>
            </a:endParaRPr>
          </a:p>
        </p:txBody>
      </p:sp>
      <p:sp>
        <p:nvSpPr>
          <p:cNvPr id="24580" name="Slide Number Placeholder 3"/>
          <p:cNvSpPr>
            <a:spLocks noGrp="1"/>
          </p:cNvSpPr>
          <p:nvPr>
            <p:ph type="sldNum" sz="quarter" idx="10"/>
          </p:nvPr>
        </p:nvSpPr>
        <p:spPr>
          <a:xfrm>
            <a:off x="4257675" y="64039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DFD65AF-0706-44BB-8F11-EA13124E9927}" type="slidenum">
              <a:rPr lang="en-US" sz="1400" smtClean="0">
                <a:latin typeface="Arial" charset="0"/>
              </a:rPr>
              <a:pPr/>
              <a:t>22</a:t>
            </a:fld>
            <a:endParaRPr lang="en-US" sz="1400" dirty="0" smtClean="0">
              <a:latin typeface="Arial"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106" y="1422399"/>
            <a:ext cx="9009369" cy="470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1143000"/>
          </a:xfrm>
          <a:prstGeom prst="rect">
            <a:avLst/>
          </a:prstGeom>
        </p:spPr>
        <p:txBody>
          <a:bodyPr/>
          <a:lstStyle/>
          <a:p>
            <a:r>
              <a:rPr lang="en-US" b="1" dirty="0" smtClean="0">
                <a:effectLst/>
              </a:rPr>
              <a:t>Energy Loss</a:t>
            </a:r>
          </a:p>
        </p:txBody>
      </p:sp>
      <p:sp>
        <p:nvSpPr>
          <p:cNvPr id="256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4DD567E-4A6E-4C89-A00B-8C3E35D683FA}" type="slidenum">
              <a:rPr lang="en-US" sz="1400" smtClean="0">
                <a:latin typeface="Arial" charset="0"/>
              </a:rPr>
              <a:pPr/>
              <a:t>23</a:t>
            </a:fld>
            <a:endParaRPr lang="en-US" sz="1400" smtClean="0">
              <a:latin typeface="Arial" charset="0"/>
            </a:endParaRPr>
          </a:p>
        </p:txBody>
      </p:sp>
      <p:pic>
        <p:nvPicPr>
          <p:cNvPr id="25605" name="Picture 2" descr="energy-l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2251075"/>
            <a:ext cx="78994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1143000"/>
          </a:xfrm>
          <a:prstGeom prst="rect">
            <a:avLst/>
          </a:prstGeom>
        </p:spPr>
        <p:txBody>
          <a:bodyPr/>
          <a:lstStyle/>
          <a:p>
            <a:r>
              <a:rPr lang="en-US" b="1" smtClean="0">
                <a:effectLst/>
              </a:rPr>
              <a:t>Friction Losses</a:t>
            </a:r>
            <a:endParaRPr lang="en-US" smtClean="0">
              <a:effectLst/>
            </a:endParaRPr>
          </a:p>
        </p:txBody>
      </p:sp>
      <p:sp>
        <p:nvSpPr>
          <p:cNvPr id="266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5DA9A0E-7DEC-4DDA-9A01-D7132FEB6606}" type="slidenum">
              <a:rPr lang="en-US" sz="1400" smtClean="0">
                <a:latin typeface="Arial" charset="0"/>
              </a:rPr>
              <a:pPr/>
              <a:t>24</a:t>
            </a:fld>
            <a:endParaRPr lang="en-US" sz="1400" smtClean="0">
              <a:latin typeface="Arial" charset="0"/>
            </a:endParaRPr>
          </a:p>
        </p:txBody>
      </p:sp>
      <p:sp>
        <p:nvSpPr>
          <p:cNvPr id="26629" name="AutoShape 6"/>
          <p:cNvSpPr>
            <a:spLocks noChangeArrowheads="1"/>
          </p:cNvSpPr>
          <p:nvPr/>
        </p:nvSpPr>
        <p:spPr bwMode="auto">
          <a:xfrm rot="5400000">
            <a:off x="4938713" y="303213"/>
            <a:ext cx="1524000" cy="5581650"/>
          </a:xfrm>
          <a:prstGeom prst="can">
            <a:avLst>
              <a:gd name="adj" fmla="val 108790"/>
            </a:avLst>
          </a:prstGeom>
          <a:solidFill>
            <a:srgbClr val="FFFFFF"/>
          </a:solidFill>
          <a:ln w="9525">
            <a:solidFill>
              <a:srgbClr val="000000"/>
            </a:solidFill>
            <a:round/>
            <a:headEnd/>
            <a:tailEnd/>
          </a:ln>
        </p:spPr>
        <p:txBody>
          <a:bodyPr/>
          <a:lstStyle/>
          <a:p>
            <a:endParaRPr lang="en-US"/>
          </a:p>
        </p:txBody>
      </p:sp>
      <p:sp>
        <p:nvSpPr>
          <p:cNvPr id="26630" name="AutoShape 7"/>
          <p:cNvSpPr>
            <a:spLocks noChangeArrowheads="1"/>
          </p:cNvSpPr>
          <p:nvPr/>
        </p:nvSpPr>
        <p:spPr bwMode="auto">
          <a:xfrm>
            <a:off x="3765550" y="3468688"/>
            <a:ext cx="379413" cy="387350"/>
          </a:xfrm>
          <a:custGeom>
            <a:avLst/>
            <a:gdLst>
              <a:gd name="T0" fmla="*/ 364324 w 21600"/>
              <a:gd name="T1" fmla="*/ 117824 h 21600"/>
              <a:gd name="T2" fmla="*/ 36144 w 21600"/>
              <a:gd name="T3" fmla="*/ 193183 h 21600"/>
              <a:gd name="T4" fmla="*/ 297743 w 21600"/>
              <a:gd name="T5" fmla="*/ 146551 h 21600"/>
              <a:gd name="T6" fmla="*/ 24693 w 21600"/>
              <a:gd name="T7" fmla="*/ 366618 h 21600"/>
              <a:gd name="T8" fmla="*/ 22814 w 21600"/>
              <a:gd name="T9" fmla="*/ 246255 h 21600"/>
              <a:gd name="T10" fmla="*/ 140995 w 21600"/>
              <a:gd name="T11" fmla="*/ 24434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150" y="15600"/>
                </a:moveTo>
                <a:cubicBezTo>
                  <a:pt x="7396" y="16807"/>
                  <a:pt x="9064" y="17483"/>
                  <a:pt x="10800" y="17483"/>
                </a:cubicBezTo>
                <a:cubicBezTo>
                  <a:pt x="14490" y="17483"/>
                  <a:pt x="17483" y="14490"/>
                  <a:pt x="17483" y="10800"/>
                </a:cubicBezTo>
                <a:cubicBezTo>
                  <a:pt x="17483" y="7109"/>
                  <a:pt x="14490" y="4117"/>
                  <a:pt x="10800" y="4117"/>
                </a:cubicBezTo>
                <a:cubicBezTo>
                  <a:pt x="7109" y="4117"/>
                  <a:pt x="4117" y="7109"/>
                  <a:pt x="4117" y="10800"/>
                </a:cubicBezTo>
                <a:lnTo>
                  <a:pt x="0" y="10800"/>
                </a:lnTo>
                <a:cubicBezTo>
                  <a:pt x="0" y="4835"/>
                  <a:pt x="4835" y="0"/>
                  <a:pt x="10800" y="0"/>
                </a:cubicBezTo>
                <a:cubicBezTo>
                  <a:pt x="16764" y="0"/>
                  <a:pt x="21600" y="4835"/>
                  <a:pt x="21600" y="10800"/>
                </a:cubicBezTo>
                <a:cubicBezTo>
                  <a:pt x="21600" y="16764"/>
                  <a:pt x="16764" y="21600"/>
                  <a:pt x="10800" y="21600"/>
                </a:cubicBezTo>
                <a:cubicBezTo>
                  <a:pt x="7995" y="21600"/>
                  <a:pt x="5300" y="20508"/>
                  <a:pt x="3285" y="18556"/>
                </a:cubicBezTo>
                <a:lnTo>
                  <a:pt x="1406" y="20496"/>
                </a:lnTo>
                <a:lnTo>
                  <a:pt x="1299" y="13767"/>
                </a:lnTo>
                <a:lnTo>
                  <a:pt x="8028" y="13660"/>
                </a:lnTo>
                <a:lnTo>
                  <a:pt x="6150" y="15600"/>
                </a:lnTo>
                <a:close/>
              </a:path>
            </a:pathLst>
          </a:custGeom>
          <a:solidFill>
            <a:srgbClr val="FF0000"/>
          </a:solidFill>
          <a:ln w="9525">
            <a:solidFill>
              <a:srgbClr val="000000"/>
            </a:solidFill>
            <a:miter lim="800000"/>
            <a:headEnd/>
            <a:tailEnd/>
          </a:ln>
        </p:spPr>
        <p:txBody>
          <a:bodyPr/>
          <a:lstStyle/>
          <a:p>
            <a:endParaRPr lang="en-US"/>
          </a:p>
        </p:txBody>
      </p:sp>
      <p:sp>
        <p:nvSpPr>
          <p:cNvPr id="26631" name="AutoShape 8"/>
          <p:cNvSpPr>
            <a:spLocks noChangeArrowheads="1"/>
          </p:cNvSpPr>
          <p:nvPr/>
        </p:nvSpPr>
        <p:spPr bwMode="auto">
          <a:xfrm>
            <a:off x="3765550" y="2332038"/>
            <a:ext cx="379413" cy="385762"/>
          </a:xfrm>
          <a:custGeom>
            <a:avLst/>
            <a:gdLst>
              <a:gd name="T0" fmla="*/ 364324 w 21600"/>
              <a:gd name="T1" fmla="*/ 117824 h 21600"/>
              <a:gd name="T2" fmla="*/ 36144 w 21600"/>
              <a:gd name="T3" fmla="*/ 193183 h 21600"/>
              <a:gd name="T4" fmla="*/ 297743 w 21600"/>
              <a:gd name="T5" fmla="*/ 146551 h 21600"/>
              <a:gd name="T6" fmla="*/ 24693 w 21600"/>
              <a:gd name="T7" fmla="*/ 366618 h 21600"/>
              <a:gd name="T8" fmla="*/ 22814 w 21600"/>
              <a:gd name="T9" fmla="*/ 246255 h 21600"/>
              <a:gd name="T10" fmla="*/ 140995 w 21600"/>
              <a:gd name="T11" fmla="*/ 24434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150" y="15600"/>
                </a:moveTo>
                <a:cubicBezTo>
                  <a:pt x="7396" y="16807"/>
                  <a:pt x="9064" y="17483"/>
                  <a:pt x="10800" y="17483"/>
                </a:cubicBezTo>
                <a:cubicBezTo>
                  <a:pt x="14490" y="17483"/>
                  <a:pt x="17483" y="14490"/>
                  <a:pt x="17483" y="10800"/>
                </a:cubicBezTo>
                <a:cubicBezTo>
                  <a:pt x="17483" y="7109"/>
                  <a:pt x="14490" y="4117"/>
                  <a:pt x="10800" y="4117"/>
                </a:cubicBezTo>
                <a:cubicBezTo>
                  <a:pt x="7109" y="4117"/>
                  <a:pt x="4117" y="7109"/>
                  <a:pt x="4117" y="10800"/>
                </a:cubicBezTo>
                <a:lnTo>
                  <a:pt x="0" y="10800"/>
                </a:lnTo>
                <a:cubicBezTo>
                  <a:pt x="0" y="4835"/>
                  <a:pt x="4835" y="0"/>
                  <a:pt x="10800" y="0"/>
                </a:cubicBezTo>
                <a:cubicBezTo>
                  <a:pt x="16764" y="0"/>
                  <a:pt x="21600" y="4835"/>
                  <a:pt x="21600" y="10800"/>
                </a:cubicBezTo>
                <a:cubicBezTo>
                  <a:pt x="21600" y="16764"/>
                  <a:pt x="16764" y="21600"/>
                  <a:pt x="10800" y="21600"/>
                </a:cubicBezTo>
                <a:cubicBezTo>
                  <a:pt x="7995" y="21600"/>
                  <a:pt x="5300" y="20508"/>
                  <a:pt x="3285" y="18556"/>
                </a:cubicBezTo>
                <a:lnTo>
                  <a:pt x="1406" y="20496"/>
                </a:lnTo>
                <a:lnTo>
                  <a:pt x="1299" y="13767"/>
                </a:lnTo>
                <a:lnTo>
                  <a:pt x="8028" y="13660"/>
                </a:lnTo>
                <a:lnTo>
                  <a:pt x="6150" y="15600"/>
                </a:lnTo>
                <a:close/>
              </a:path>
            </a:pathLst>
          </a:custGeom>
          <a:solidFill>
            <a:srgbClr val="FF0000"/>
          </a:solidFill>
          <a:ln w="9525">
            <a:solidFill>
              <a:srgbClr val="000000"/>
            </a:solidFill>
            <a:miter lim="800000"/>
            <a:headEnd/>
            <a:tailEnd/>
          </a:ln>
        </p:spPr>
        <p:txBody>
          <a:bodyPr/>
          <a:lstStyle/>
          <a:p>
            <a:endParaRPr lang="en-US"/>
          </a:p>
        </p:txBody>
      </p:sp>
      <p:sp>
        <p:nvSpPr>
          <p:cNvPr id="26632" name="AutoShape 9"/>
          <p:cNvSpPr>
            <a:spLocks noChangeArrowheads="1"/>
          </p:cNvSpPr>
          <p:nvPr/>
        </p:nvSpPr>
        <p:spPr bwMode="auto">
          <a:xfrm>
            <a:off x="4651375" y="2332038"/>
            <a:ext cx="379413" cy="385762"/>
          </a:xfrm>
          <a:custGeom>
            <a:avLst/>
            <a:gdLst>
              <a:gd name="T0" fmla="*/ 364324 w 21600"/>
              <a:gd name="T1" fmla="*/ 117824 h 21600"/>
              <a:gd name="T2" fmla="*/ 36144 w 21600"/>
              <a:gd name="T3" fmla="*/ 193183 h 21600"/>
              <a:gd name="T4" fmla="*/ 297743 w 21600"/>
              <a:gd name="T5" fmla="*/ 146551 h 21600"/>
              <a:gd name="T6" fmla="*/ 24693 w 21600"/>
              <a:gd name="T7" fmla="*/ 366618 h 21600"/>
              <a:gd name="T8" fmla="*/ 22814 w 21600"/>
              <a:gd name="T9" fmla="*/ 246255 h 21600"/>
              <a:gd name="T10" fmla="*/ 140995 w 21600"/>
              <a:gd name="T11" fmla="*/ 24434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150" y="15600"/>
                </a:moveTo>
                <a:cubicBezTo>
                  <a:pt x="7396" y="16807"/>
                  <a:pt x="9064" y="17483"/>
                  <a:pt x="10800" y="17483"/>
                </a:cubicBezTo>
                <a:cubicBezTo>
                  <a:pt x="14490" y="17483"/>
                  <a:pt x="17483" y="14490"/>
                  <a:pt x="17483" y="10800"/>
                </a:cubicBezTo>
                <a:cubicBezTo>
                  <a:pt x="17483" y="7109"/>
                  <a:pt x="14490" y="4117"/>
                  <a:pt x="10800" y="4117"/>
                </a:cubicBezTo>
                <a:cubicBezTo>
                  <a:pt x="7109" y="4117"/>
                  <a:pt x="4117" y="7109"/>
                  <a:pt x="4117" y="10800"/>
                </a:cubicBezTo>
                <a:lnTo>
                  <a:pt x="0" y="10800"/>
                </a:lnTo>
                <a:cubicBezTo>
                  <a:pt x="0" y="4835"/>
                  <a:pt x="4835" y="0"/>
                  <a:pt x="10800" y="0"/>
                </a:cubicBezTo>
                <a:cubicBezTo>
                  <a:pt x="16764" y="0"/>
                  <a:pt x="21600" y="4835"/>
                  <a:pt x="21600" y="10800"/>
                </a:cubicBezTo>
                <a:cubicBezTo>
                  <a:pt x="21600" y="16764"/>
                  <a:pt x="16764" y="21600"/>
                  <a:pt x="10800" y="21600"/>
                </a:cubicBezTo>
                <a:cubicBezTo>
                  <a:pt x="7995" y="21600"/>
                  <a:pt x="5300" y="20508"/>
                  <a:pt x="3285" y="18556"/>
                </a:cubicBezTo>
                <a:lnTo>
                  <a:pt x="1406" y="20496"/>
                </a:lnTo>
                <a:lnTo>
                  <a:pt x="1299" y="13767"/>
                </a:lnTo>
                <a:lnTo>
                  <a:pt x="8028" y="13660"/>
                </a:lnTo>
                <a:lnTo>
                  <a:pt x="6150" y="15600"/>
                </a:lnTo>
                <a:close/>
              </a:path>
            </a:pathLst>
          </a:custGeom>
          <a:solidFill>
            <a:srgbClr val="FF0000"/>
          </a:solidFill>
          <a:ln w="9525">
            <a:solidFill>
              <a:srgbClr val="000000"/>
            </a:solidFill>
            <a:miter lim="800000"/>
            <a:headEnd/>
            <a:tailEnd/>
          </a:ln>
        </p:spPr>
        <p:txBody>
          <a:bodyPr/>
          <a:lstStyle/>
          <a:p>
            <a:endParaRPr lang="en-US"/>
          </a:p>
        </p:txBody>
      </p:sp>
      <p:sp>
        <p:nvSpPr>
          <p:cNvPr id="26633" name="AutoShape 10"/>
          <p:cNvSpPr>
            <a:spLocks noChangeArrowheads="1"/>
          </p:cNvSpPr>
          <p:nvPr/>
        </p:nvSpPr>
        <p:spPr bwMode="auto">
          <a:xfrm>
            <a:off x="4651375" y="3468688"/>
            <a:ext cx="379413" cy="387350"/>
          </a:xfrm>
          <a:custGeom>
            <a:avLst/>
            <a:gdLst>
              <a:gd name="T0" fmla="*/ 364324 w 21600"/>
              <a:gd name="T1" fmla="*/ 117824 h 21600"/>
              <a:gd name="T2" fmla="*/ 36144 w 21600"/>
              <a:gd name="T3" fmla="*/ 193183 h 21600"/>
              <a:gd name="T4" fmla="*/ 297743 w 21600"/>
              <a:gd name="T5" fmla="*/ 146551 h 21600"/>
              <a:gd name="T6" fmla="*/ 24693 w 21600"/>
              <a:gd name="T7" fmla="*/ 366618 h 21600"/>
              <a:gd name="T8" fmla="*/ 22814 w 21600"/>
              <a:gd name="T9" fmla="*/ 246255 h 21600"/>
              <a:gd name="T10" fmla="*/ 140995 w 21600"/>
              <a:gd name="T11" fmla="*/ 24434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150" y="15600"/>
                </a:moveTo>
                <a:cubicBezTo>
                  <a:pt x="7396" y="16807"/>
                  <a:pt x="9064" y="17483"/>
                  <a:pt x="10800" y="17483"/>
                </a:cubicBezTo>
                <a:cubicBezTo>
                  <a:pt x="14490" y="17483"/>
                  <a:pt x="17483" y="14490"/>
                  <a:pt x="17483" y="10800"/>
                </a:cubicBezTo>
                <a:cubicBezTo>
                  <a:pt x="17483" y="7109"/>
                  <a:pt x="14490" y="4117"/>
                  <a:pt x="10800" y="4117"/>
                </a:cubicBezTo>
                <a:cubicBezTo>
                  <a:pt x="7109" y="4117"/>
                  <a:pt x="4117" y="7109"/>
                  <a:pt x="4117" y="10800"/>
                </a:cubicBezTo>
                <a:lnTo>
                  <a:pt x="0" y="10800"/>
                </a:lnTo>
                <a:cubicBezTo>
                  <a:pt x="0" y="4835"/>
                  <a:pt x="4835" y="0"/>
                  <a:pt x="10800" y="0"/>
                </a:cubicBezTo>
                <a:cubicBezTo>
                  <a:pt x="16764" y="0"/>
                  <a:pt x="21600" y="4835"/>
                  <a:pt x="21600" y="10800"/>
                </a:cubicBezTo>
                <a:cubicBezTo>
                  <a:pt x="21600" y="16764"/>
                  <a:pt x="16764" y="21600"/>
                  <a:pt x="10800" y="21600"/>
                </a:cubicBezTo>
                <a:cubicBezTo>
                  <a:pt x="7995" y="21600"/>
                  <a:pt x="5300" y="20508"/>
                  <a:pt x="3285" y="18556"/>
                </a:cubicBezTo>
                <a:lnTo>
                  <a:pt x="1406" y="20496"/>
                </a:lnTo>
                <a:lnTo>
                  <a:pt x="1299" y="13767"/>
                </a:lnTo>
                <a:lnTo>
                  <a:pt x="8028" y="13660"/>
                </a:lnTo>
                <a:lnTo>
                  <a:pt x="6150" y="15600"/>
                </a:lnTo>
                <a:close/>
              </a:path>
            </a:pathLst>
          </a:custGeom>
          <a:solidFill>
            <a:srgbClr val="FF0000"/>
          </a:solidFill>
          <a:ln w="9525">
            <a:solidFill>
              <a:srgbClr val="000000"/>
            </a:solidFill>
            <a:miter lim="800000"/>
            <a:headEnd/>
            <a:tailEnd/>
          </a:ln>
        </p:spPr>
        <p:txBody>
          <a:bodyPr/>
          <a:lstStyle/>
          <a:p>
            <a:endParaRPr lang="en-US"/>
          </a:p>
        </p:txBody>
      </p:sp>
      <p:sp>
        <p:nvSpPr>
          <p:cNvPr id="26634" name="AutoShape 11"/>
          <p:cNvSpPr>
            <a:spLocks noChangeArrowheads="1"/>
          </p:cNvSpPr>
          <p:nvPr/>
        </p:nvSpPr>
        <p:spPr bwMode="auto">
          <a:xfrm>
            <a:off x="5499100" y="3468688"/>
            <a:ext cx="379413" cy="387350"/>
          </a:xfrm>
          <a:custGeom>
            <a:avLst/>
            <a:gdLst>
              <a:gd name="T0" fmla="*/ 364324 w 21600"/>
              <a:gd name="T1" fmla="*/ 117824 h 21600"/>
              <a:gd name="T2" fmla="*/ 36144 w 21600"/>
              <a:gd name="T3" fmla="*/ 193183 h 21600"/>
              <a:gd name="T4" fmla="*/ 297743 w 21600"/>
              <a:gd name="T5" fmla="*/ 146551 h 21600"/>
              <a:gd name="T6" fmla="*/ 24693 w 21600"/>
              <a:gd name="T7" fmla="*/ 366618 h 21600"/>
              <a:gd name="T8" fmla="*/ 22814 w 21600"/>
              <a:gd name="T9" fmla="*/ 246255 h 21600"/>
              <a:gd name="T10" fmla="*/ 140995 w 21600"/>
              <a:gd name="T11" fmla="*/ 24434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150" y="15600"/>
                </a:moveTo>
                <a:cubicBezTo>
                  <a:pt x="7396" y="16807"/>
                  <a:pt x="9064" y="17483"/>
                  <a:pt x="10800" y="17483"/>
                </a:cubicBezTo>
                <a:cubicBezTo>
                  <a:pt x="14490" y="17483"/>
                  <a:pt x="17483" y="14490"/>
                  <a:pt x="17483" y="10800"/>
                </a:cubicBezTo>
                <a:cubicBezTo>
                  <a:pt x="17483" y="7109"/>
                  <a:pt x="14490" y="4117"/>
                  <a:pt x="10800" y="4117"/>
                </a:cubicBezTo>
                <a:cubicBezTo>
                  <a:pt x="7109" y="4117"/>
                  <a:pt x="4117" y="7109"/>
                  <a:pt x="4117" y="10800"/>
                </a:cubicBezTo>
                <a:lnTo>
                  <a:pt x="0" y="10800"/>
                </a:lnTo>
                <a:cubicBezTo>
                  <a:pt x="0" y="4835"/>
                  <a:pt x="4835" y="0"/>
                  <a:pt x="10800" y="0"/>
                </a:cubicBezTo>
                <a:cubicBezTo>
                  <a:pt x="16764" y="0"/>
                  <a:pt x="21600" y="4835"/>
                  <a:pt x="21600" y="10800"/>
                </a:cubicBezTo>
                <a:cubicBezTo>
                  <a:pt x="21600" y="16764"/>
                  <a:pt x="16764" y="21600"/>
                  <a:pt x="10800" y="21600"/>
                </a:cubicBezTo>
                <a:cubicBezTo>
                  <a:pt x="7995" y="21600"/>
                  <a:pt x="5300" y="20508"/>
                  <a:pt x="3285" y="18556"/>
                </a:cubicBezTo>
                <a:lnTo>
                  <a:pt x="1406" y="20496"/>
                </a:lnTo>
                <a:lnTo>
                  <a:pt x="1299" y="13767"/>
                </a:lnTo>
                <a:lnTo>
                  <a:pt x="8028" y="13660"/>
                </a:lnTo>
                <a:lnTo>
                  <a:pt x="6150" y="15600"/>
                </a:lnTo>
                <a:close/>
              </a:path>
            </a:pathLst>
          </a:custGeom>
          <a:solidFill>
            <a:srgbClr val="FF0000"/>
          </a:solidFill>
          <a:ln w="9525">
            <a:solidFill>
              <a:srgbClr val="000000"/>
            </a:solidFill>
            <a:miter lim="800000"/>
            <a:headEnd/>
            <a:tailEnd/>
          </a:ln>
        </p:spPr>
        <p:txBody>
          <a:bodyPr/>
          <a:lstStyle/>
          <a:p>
            <a:endParaRPr lang="en-US"/>
          </a:p>
        </p:txBody>
      </p:sp>
      <p:sp>
        <p:nvSpPr>
          <p:cNvPr id="26635" name="AutoShape 12"/>
          <p:cNvSpPr>
            <a:spLocks noChangeArrowheads="1"/>
          </p:cNvSpPr>
          <p:nvPr/>
        </p:nvSpPr>
        <p:spPr bwMode="auto">
          <a:xfrm>
            <a:off x="5499100" y="2332038"/>
            <a:ext cx="379413" cy="385762"/>
          </a:xfrm>
          <a:custGeom>
            <a:avLst/>
            <a:gdLst>
              <a:gd name="T0" fmla="*/ 364324 w 21600"/>
              <a:gd name="T1" fmla="*/ 117824 h 21600"/>
              <a:gd name="T2" fmla="*/ 36144 w 21600"/>
              <a:gd name="T3" fmla="*/ 193183 h 21600"/>
              <a:gd name="T4" fmla="*/ 297743 w 21600"/>
              <a:gd name="T5" fmla="*/ 146551 h 21600"/>
              <a:gd name="T6" fmla="*/ 24693 w 21600"/>
              <a:gd name="T7" fmla="*/ 366618 h 21600"/>
              <a:gd name="T8" fmla="*/ 22814 w 21600"/>
              <a:gd name="T9" fmla="*/ 246255 h 21600"/>
              <a:gd name="T10" fmla="*/ 140995 w 21600"/>
              <a:gd name="T11" fmla="*/ 24434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150" y="15600"/>
                </a:moveTo>
                <a:cubicBezTo>
                  <a:pt x="7396" y="16807"/>
                  <a:pt x="9064" y="17483"/>
                  <a:pt x="10800" y="17483"/>
                </a:cubicBezTo>
                <a:cubicBezTo>
                  <a:pt x="14490" y="17483"/>
                  <a:pt x="17483" y="14490"/>
                  <a:pt x="17483" y="10800"/>
                </a:cubicBezTo>
                <a:cubicBezTo>
                  <a:pt x="17483" y="7109"/>
                  <a:pt x="14490" y="4117"/>
                  <a:pt x="10800" y="4117"/>
                </a:cubicBezTo>
                <a:cubicBezTo>
                  <a:pt x="7109" y="4117"/>
                  <a:pt x="4117" y="7109"/>
                  <a:pt x="4117" y="10800"/>
                </a:cubicBezTo>
                <a:lnTo>
                  <a:pt x="0" y="10800"/>
                </a:lnTo>
                <a:cubicBezTo>
                  <a:pt x="0" y="4835"/>
                  <a:pt x="4835" y="0"/>
                  <a:pt x="10800" y="0"/>
                </a:cubicBezTo>
                <a:cubicBezTo>
                  <a:pt x="16764" y="0"/>
                  <a:pt x="21600" y="4835"/>
                  <a:pt x="21600" y="10800"/>
                </a:cubicBezTo>
                <a:cubicBezTo>
                  <a:pt x="21600" y="16764"/>
                  <a:pt x="16764" y="21600"/>
                  <a:pt x="10800" y="21600"/>
                </a:cubicBezTo>
                <a:cubicBezTo>
                  <a:pt x="7995" y="21600"/>
                  <a:pt x="5300" y="20508"/>
                  <a:pt x="3285" y="18556"/>
                </a:cubicBezTo>
                <a:lnTo>
                  <a:pt x="1406" y="20496"/>
                </a:lnTo>
                <a:lnTo>
                  <a:pt x="1299" y="13767"/>
                </a:lnTo>
                <a:lnTo>
                  <a:pt x="8028" y="13660"/>
                </a:lnTo>
                <a:lnTo>
                  <a:pt x="6150" y="15600"/>
                </a:lnTo>
                <a:close/>
              </a:path>
            </a:pathLst>
          </a:custGeom>
          <a:solidFill>
            <a:srgbClr val="FF0000"/>
          </a:solidFill>
          <a:ln w="9525">
            <a:solidFill>
              <a:srgbClr val="000000"/>
            </a:solidFill>
            <a:miter lim="800000"/>
            <a:headEnd/>
            <a:tailEnd/>
          </a:ln>
        </p:spPr>
        <p:txBody>
          <a:bodyPr/>
          <a:lstStyle/>
          <a:p>
            <a:endParaRPr lang="en-US"/>
          </a:p>
        </p:txBody>
      </p:sp>
      <p:sp>
        <p:nvSpPr>
          <p:cNvPr id="26636" name="AutoShape 13"/>
          <p:cNvSpPr>
            <a:spLocks noChangeArrowheads="1"/>
          </p:cNvSpPr>
          <p:nvPr/>
        </p:nvSpPr>
        <p:spPr bwMode="auto">
          <a:xfrm>
            <a:off x="6529388" y="3468688"/>
            <a:ext cx="379412" cy="387350"/>
          </a:xfrm>
          <a:custGeom>
            <a:avLst/>
            <a:gdLst>
              <a:gd name="T0" fmla="*/ 364324 w 21600"/>
              <a:gd name="T1" fmla="*/ 117824 h 21600"/>
              <a:gd name="T2" fmla="*/ 36144 w 21600"/>
              <a:gd name="T3" fmla="*/ 193183 h 21600"/>
              <a:gd name="T4" fmla="*/ 297743 w 21600"/>
              <a:gd name="T5" fmla="*/ 146551 h 21600"/>
              <a:gd name="T6" fmla="*/ 24693 w 21600"/>
              <a:gd name="T7" fmla="*/ 366618 h 21600"/>
              <a:gd name="T8" fmla="*/ 22814 w 21600"/>
              <a:gd name="T9" fmla="*/ 246255 h 21600"/>
              <a:gd name="T10" fmla="*/ 140995 w 21600"/>
              <a:gd name="T11" fmla="*/ 24434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150" y="15600"/>
                </a:moveTo>
                <a:cubicBezTo>
                  <a:pt x="7396" y="16807"/>
                  <a:pt x="9064" y="17483"/>
                  <a:pt x="10800" y="17483"/>
                </a:cubicBezTo>
                <a:cubicBezTo>
                  <a:pt x="14490" y="17483"/>
                  <a:pt x="17483" y="14490"/>
                  <a:pt x="17483" y="10800"/>
                </a:cubicBezTo>
                <a:cubicBezTo>
                  <a:pt x="17483" y="7109"/>
                  <a:pt x="14490" y="4117"/>
                  <a:pt x="10800" y="4117"/>
                </a:cubicBezTo>
                <a:cubicBezTo>
                  <a:pt x="7109" y="4117"/>
                  <a:pt x="4117" y="7109"/>
                  <a:pt x="4117" y="10800"/>
                </a:cubicBezTo>
                <a:lnTo>
                  <a:pt x="0" y="10800"/>
                </a:lnTo>
                <a:cubicBezTo>
                  <a:pt x="0" y="4835"/>
                  <a:pt x="4835" y="0"/>
                  <a:pt x="10800" y="0"/>
                </a:cubicBezTo>
                <a:cubicBezTo>
                  <a:pt x="16764" y="0"/>
                  <a:pt x="21600" y="4835"/>
                  <a:pt x="21600" y="10800"/>
                </a:cubicBezTo>
                <a:cubicBezTo>
                  <a:pt x="21600" y="16764"/>
                  <a:pt x="16764" y="21600"/>
                  <a:pt x="10800" y="21600"/>
                </a:cubicBezTo>
                <a:cubicBezTo>
                  <a:pt x="7995" y="21600"/>
                  <a:pt x="5300" y="20508"/>
                  <a:pt x="3285" y="18556"/>
                </a:cubicBezTo>
                <a:lnTo>
                  <a:pt x="1406" y="20496"/>
                </a:lnTo>
                <a:lnTo>
                  <a:pt x="1299" y="13767"/>
                </a:lnTo>
                <a:lnTo>
                  <a:pt x="8028" y="13660"/>
                </a:lnTo>
                <a:lnTo>
                  <a:pt x="6150" y="15600"/>
                </a:lnTo>
                <a:close/>
              </a:path>
            </a:pathLst>
          </a:custGeom>
          <a:solidFill>
            <a:srgbClr val="FF0000"/>
          </a:solidFill>
          <a:ln w="9525">
            <a:solidFill>
              <a:srgbClr val="000000"/>
            </a:solidFill>
            <a:miter lim="800000"/>
            <a:headEnd/>
            <a:tailEnd/>
          </a:ln>
        </p:spPr>
        <p:txBody>
          <a:bodyPr/>
          <a:lstStyle/>
          <a:p>
            <a:endParaRPr lang="en-US"/>
          </a:p>
        </p:txBody>
      </p:sp>
      <p:sp>
        <p:nvSpPr>
          <p:cNvPr id="26637" name="AutoShape 14"/>
          <p:cNvSpPr>
            <a:spLocks noChangeArrowheads="1"/>
          </p:cNvSpPr>
          <p:nvPr/>
        </p:nvSpPr>
        <p:spPr bwMode="auto">
          <a:xfrm>
            <a:off x="6421438" y="2332038"/>
            <a:ext cx="379412" cy="385762"/>
          </a:xfrm>
          <a:custGeom>
            <a:avLst/>
            <a:gdLst>
              <a:gd name="T0" fmla="*/ 364324 w 21600"/>
              <a:gd name="T1" fmla="*/ 117824 h 21600"/>
              <a:gd name="T2" fmla="*/ 36144 w 21600"/>
              <a:gd name="T3" fmla="*/ 193183 h 21600"/>
              <a:gd name="T4" fmla="*/ 297743 w 21600"/>
              <a:gd name="T5" fmla="*/ 146551 h 21600"/>
              <a:gd name="T6" fmla="*/ 24693 w 21600"/>
              <a:gd name="T7" fmla="*/ 366618 h 21600"/>
              <a:gd name="T8" fmla="*/ 22814 w 21600"/>
              <a:gd name="T9" fmla="*/ 246255 h 21600"/>
              <a:gd name="T10" fmla="*/ 140995 w 21600"/>
              <a:gd name="T11" fmla="*/ 24434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150" y="15600"/>
                </a:moveTo>
                <a:cubicBezTo>
                  <a:pt x="7396" y="16807"/>
                  <a:pt x="9064" y="17483"/>
                  <a:pt x="10800" y="17483"/>
                </a:cubicBezTo>
                <a:cubicBezTo>
                  <a:pt x="14490" y="17483"/>
                  <a:pt x="17483" y="14490"/>
                  <a:pt x="17483" y="10800"/>
                </a:cubicBezTo>
                <a:cubicBezTo>
                  <a:pt x="17483" y="7109"/>
                  <a:pt x="14490" y="4117"/>
                  <a:pt x="10800" y="4117"/>
                </a:cubicBezTo>
                <a:cubicBezTo>
                  <a:pt x="7109" y="4117"/>
                  <a:pt x="4117" y="7109"/>
                  <a:pt x="4117" y="10800"/>
                </a:cubicBezTo>
                <a:lnTo>
                  <a:pt x="0" y="10800"/>
                </a:lnTo>
                <a:cubicBezTo>
                  <a:pt x="0" y="4835"/>
                  <a:pt x="4835" y="0"/>
                  <a:pt x="10800" y="0"/>
                </a:cubicBezTo>
                <a:cubicBezTo>
                  <a:pt x="16764" y="0"/>
                  <a:pt x="21600" y="4835"/>
                  <a:pt x="21600" y="10800"/>
                </a:cubicBezTo>
                <a:cubicBezTo>
                  <a:pt x="21600" y="16764"/>
                  <a:pt x="16764" y="21600"/>
                  <a:pt x="10800" y="21600"/>
                </a:cubicBezTo>
                <a:cubicBezTo>
                  <a:pt x="7995" y="21600"/>
                  <a:pt x="5300" y="20508"/>
                  <a:pt x="3285" y="18556"/>
                </a:cubicBezTo>
                <a:lnTo>
                  <a:pt x="1406" y="20496"/>
                </a:lnTo>
                <a:lnTo>
                  <a:pt x="1299" y="13767"/>
                </a:lnTo>
                <a:lnTo>
                  <a:pt x="8028" y="13660"/>
                </a:lnTo>
                <a:lnTo>
                  <a:pt x="6150" y="15600"/>
                </a:lnTo>
                <a:close/>
              </a:path>
            </a:pathLst>
          </a:custGeom>
          <a:solidFill>
            <a:srgbClr val="FF0000"/>
          </a:solidFill>
          <a:ln w="9525">
            <a:solidFill>
              <a:srgbClr val="000000"/>
            </a:solidFill>
            <a:miter lim="800000"/>
            <a:headEnd/>
            <a:tailEnd/>
          </a:ln>
        </p:spPr>
        <p:txBody>
          <a:bodyPr/>
          <a:lstStyle/>
          <a:p>
            <a:endParaRPr lang="en-US"/>
          </a:p>
        </p:txBody>
      </p:sp>
      <p:sp>
        <p:nvSpPr>
          <p:cNvPr id="26638" name="Text Box 15"/>
          <p:cNvSpPr txBox="1">
            <a:spLocks noChangeArrowheads="1"/>
          </p:cNvSpPr>
          <p:nvPr/>
        </p:nvSpPr>
        <p:spPr bwMode="auto">
          <a:xfrm>
            <a:off x="3765550" y="2849563"/>
            <a:ext cx="2276475" cy="490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spcAft>
                <a:spcPts val="1000"/>
              </a:spcAft>
            </a:pPr>
            <a:r>
              <a:rPr lang="en-US"/>
              <a:t>Water Main Flow</a:t>
            </a:r>
          </a:p>
          <a:p>
            <a:endParaRPr lang="en-US"/>
          </a:p>
        </p:txBody>
      </p:sp>
      <p:cxnSp>
        <p:nvCxnSpPr>
          <p:cNvPr id="26639" name="AutoShape 16"/>
          <p:cNvCxnSpPr>
            <a:cxnSpLocks noChangeShapeType="1"/>
          </p:cNvCxnSpPr>
          <p:nvPr/>
        </p:nvCxnSpPr>
        <p:spPr bwMode="auto">
          <a:xfrm>
            <a:off x="5878513" y="3052763"/>
            <a:ext cx="1030287"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640" name="AutoShape 17"/>
          <p:cNvCxnSpPr>
            <a:cxnSpLocks noChangeShapeType="1"/>
          </p:cNvCxnSpPr>
          <p:nvPr/>
        </p:nvCxnSpPr>
        <p:spPr bwMode="auto">
          <a:xfrm flipH="1">
            <a:off x="2700338" y="2717800"/>
            <a:ext cx="1173162" cy="4413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641" name="AutoShape 18"/>
          <p:cNvCxnSpPr>
            <a:cxnSpLocks noChangeShapeType="1"/>
          </p:cNvCxnSpPr>
          <p:nvPr/>
        </p:nvCxnSpPr>
        <p:spPr bwMode="auto">
          <a:xfrm flipH="1" flipV="1">
            <a:off x="2700338" y="3267075"/>
            <a:ext cx="1065212" cy="3222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6642" name="Text Box 19"/>
          <p:cNvSpPr txBox="1">
            <a:spLocks noChangeArrowheads="1"/>
          </p:cNvSpPr>
          <p:nvPr/>
        </p:nvSpPr>
        <p:spPr bwMode="auto">
          <a:xfrm>
            <a:off x="947738" y="2859088"/>
            <a:ext cx="1752600" cy="695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spcAft>
                <a:spcPts val="1000"/>
              </a:spcAft>
            </a:pPr>
            <a:r>
              <a:rPr lang="en-US" sz="2800"/>
              <a:t>Turbulence</a:t>
            </a:r>
          </a:p>
        </p:txBody>
      </p:sp>
      <p:sp>
        <p:nvSpPr>
          <p:cNvPr id="26643" name="Rectangle 20"/>
          <p:cNvSpPr>
            <a:spLocks noChangeArrowheads="1"/>
          </p:cNvSpPr>
          <p:nvPr/>
        </p:nvSpPr>
        <p:spPr bwMode="auto">
          <a:xfrm>
            <a:off x="450850" y="4441825"/>
            <a:ext cx="824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tabLst>
                <a:tab pos="457200" algn="l"/>
              </a:tabLst>
            </a:pPr>
            <a:r>
              <a:rPr lang="en-US" sz="3200">
                <a:cs typeface="Times New Roman" pitchFamily="18" charset="0"/>
              </a:rPr>
              <a:t>The degree of pipe roughness is called the </a:t>
            </a:r>
            <a:r>
              <a:rPr lang="en-US" sz="3200" b="1" i="1">
                <a:cs typeface="Times New Roman" pitchFamily="18" charset="0"/>
              </a:rPr>
              <a:t>C-Factor</a:t>
            </a:r>
            <a:r>
              <a:rPr lang="en-US" sz="3200">
                <a:cs typeface="Times New Roman" pitchFamily="18" charset="0"/>
              </a:rPr>
              <a:t>.</a:t>
            </a:r>
            <a:endParaRPr lang="en-US" sz="3200"/>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1143000"/>
          </a:xfrm>
          <a:prstGeom prst="rect">
            <a:avLst/>
          </a:prstGeom>
        </p:spPr>
        <p:txBody>
          <a:bodyPr/>
          <a:lstStyle/>
          <a:p>
            <a:r>
              <a:rPr lang="en-US" b="1" smtClean="0">
                <a:effectLst/>
              </a:rPr>
              <a:t>Customer Types</a:t>
            </a:r>
            <a:endParaRPr lang="en-US" smtClean="0">
              <a:effectLst/>
            </a:endParaRPr>
          </a:p>
        </p:txBody>
      </p:sp>
      <p:sp>
        <p:nvSpPr>
          <p:cNvPr id="3" name="Content Placeholder 2"/>
          <p:cNvSpPr>
            <a:spLocks noGrp="1"/>
          </p:cNvSpPr>
          <p:nvPr>
            <p:ph idx="1"/>
          </p:nvPr>
        </p:nvSpPr>
        <p:spPr>
          <a:xfrm>
            <a:off x="0" y="1127125"/>
            <a:ext cx="8910638" cy="5092700"/>
          </a:xfrm>
        </p:spPr>
        <p:txBody>
          <a:bodyPr/>
          <a:lstStyle/>
          <a:p>
            <a:pPr marL="0" indent="0" algn="ctr">
              <a:buNone/>
              <a:defRPr/>
            </a:pPr>
            <a:r>
              <a:rPr lang="en-US" sz="3000" dirty="0" smtClean="0">
                <a:solidFill>
                  <a:schemeClr val="tx1"/>
                </a:solidFill>
                <a:effectLst/>
              </a:rPr>
              <a:t>Residential</a:t>
            </a:r>
          </a:p>
          <a:p>
            <a:pPr marL="0" indent="0" algn="ctr">
              <a:spcBef>
                <a:spcPts val="0"/>
              </a:spcBef>
              <a:buNone/>
              <a:defRPr/>
            </a:pPr>
            <a:r>
              <a:rPr lang="en-US" sz="3000" dirty="0" smtClean="0">
                <a:solidFill>
                  <a:schemeClr val="tx1"/>
                </a:solidFill>
                <a:effectLst/>
              </a:rPr>
              <a:t> </a:t>
            </a:r>
          </a:p>
          <a:p>
            <a:pPr marL="0" indent="0" algn="ctr">
              <a:spcBef>
                <a:spcPts val="0"/>
              </a:spcBef>
              <a:buNone/>
              <a:defRPr/>
            </a:pPr>
            <a:r>
              <a:rPr lang="en-US" sz="3000" dirty="0" smtClean="0">
                <a:solidFill>
                  <a:schemeClr val="tx1"/>
                </a:solidFill>
                <a:effectLst/>
              </a:rPr>
              <a:t>Commercial</a:t>
            </a:r>
          </a:p>
          <a:p>
            <a:pPr marL="0" indent="0" algn="ctr">
              <a:spcBef>
                <a:spcPts val="0"/>
              </a:spcBef>
              <a:buNone/>
              <a:defRPr/>
            </a:pPr>
            <a:r>
              <a:rPr lang="en-US" sz="3000" dirty="0" smtClean="0">
                <a:solidFill>
                  <a:schemeClr val="tx1"/>
                </a:solidFill>
                <a:effectLst/>
              </a:rPr>
              <a:t> </a:t>
            </a:r>
          </a:p>
          <a:p>
            <a:pPr marL="0" indent="0" algn="ctr">
              <a:spcBef>
                <a:spcPts val="0"/>
              </a:spcBef>
              <a:buNone/>
              <a:defRPr/>
            </a:pPr>
            <a:r>
              <a:rPr lang="en-US" sz="3000" dirty="0" smtClean="0">
                <a:solidFill>
                  <a:schemeClr val="tx1"/>
                </a:solidFill>
                <a:effectLst/>
              </a:rPr>
              <a:t>Industrial</a:t>
            </a:r>
          </a:p>
          <a:p>
            <a:pPr marL="0" indent="0" algn="ctr">
              <a:spcBef>
                <a:spcPts val="0"/>
              </a:spcBef>
              <a:buNone/>
              <a:defRPr/>
            </a:pPr>
            <a:r>
              <a:rPr lang="en-US" sz="3000" dirty="0" smtClean="0">
                <a:solidFill>
                  <a:schemeClr val="tx1"/>
                </a:solidFill>
                <a:effectLst/>
              </a:rPr>
              <a:t> </a:t>
            </a:r>
          </a:p>
          <a:p>
            <a:pPr marL="0" indent="0" algn="ctr">
              <a:buNone/>
              <a:defRPr/>
            </a:pPr>
            <a:r>
              <a:rPr lang="en-US" sz="3000" dirty="0" smtClean="0">
                <a:solidFill>
                  <a:schemeClr val="tx1"/>
                </a:solidFill>
                <a:effectLst/>
              </a:rPr>
              <a:t>Other commonly used customer category types include institutional (schools, hospitals, etc.), bulk (service to another water utility), and municipal (municipal buildings and facilities).</a:t>
            </a:r>
          </a:p>
          <a:p>
            <a:pPr>
              <a:defRPr/>
            </a:pPr>
            <a:endParaRPr lang="en-US" dirty="0"/>
          </a:p>
        </p:txBody>
      </p:sp>
      <p:sp>
        <p:nvSpPr>
          <p:cNvPr id="276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0702E31-51A5-43B5-B060-EA2658AA9D8B}" type="slidenum">
              <a:rPr lang="en-US" sz="1400" smtClean="0">
                <a:latin typeface="Arial" charset="0"/>
              </a:rPr>
              <a:pPr/>
              <a:t>25</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rrowheads="1"/>
          </p:cNvSpPr>
          <p:nvPr>
            <p:ph type="title"/>
          </p:nvPr>
        </p:nvSpPr>
        <p:spPr>
          <a:xfrm>
            <a:off x="457200" y="274638"/>
            <a:ext cx="8229600" cy="1143000"/>
          </a:xfrm>
          <a:prstGeom prst="rect">
            <a:avLst/>
          </a:prstGeom>
        </p:spPr>
        <p:txBody>
          <a:bodyPr/>
          <a:lstStyle/>
          <a:p>
            <a:pPr eaLnBrk="1" hangingPunct="1">
              <a:defRPr/>
            </a:pPr>
            <a:r>
              <a:rPr lang="en-US" smtClean="0"/>
              <a:t>Diurnal Demand Curve</a:t>
            </a:r>
          </a:p>
        </p:txBody>
      </p:sp>
      <p:pic>
        <p:nvPicPr>
          <p:cNvPr id="28675"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31775" y="1663700"/>
            <a:ext cx="8683625" cy="4194175"/>
          </a:xfrm>
        </p:spPr>
      </p:pic>
      <p:sp>
        <p:nvSpPr>
          <p:cNvPr id="286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2DA6E01-DC96-43D6-9630-2E95B00BF4D0}" type="slidenum">
              <a:rPr lang="en-US" sz="1400" smtClean="0">
                <a:latin typeface="Arial" charset="0"/>
              </a:rPr>
              <a:pPr/>
              <a:t>26</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050" y="236538"/>
            <a:ext cx="9144000" cy="773112"/>
          </a:xfrm>
          <a:prstGeom prst="rect">
            <a:avLst/>
          </a:prstGeom>
        </p:spPr>
        <p:txBody>
          <a:bodyPr/>
          <a:lstStyle/>
          <a:p>
            <a:r>
              <a:rPr lang="en-US" sz="3600" dirty="0" smtClean="0">
                <a:effectLst/>
              </a:rPr>
              <a:t>Pressures and Flows</a:t>
            </a:r>
          </a:p>
        </p:txBody>
      </p:sp>
      <p:sp>
        <p:nvSpPr>
          <p:cNvPr id="29699" name="Content Placeholder 2"/>
          <p:cNvSpPr>
            <a:spLocks noGrp="1"/>
          </p:cNvSpPr>
          <p:nvPr>
            <p:ph idx="1"/>
          </p:nvPr>
        </p:nvSpPr>
        <p:spPr>
          <a:xfrm>
            <a:off x="0" y="1222375"/>
            <a:ext cx="8910638" cy="6007100"/>
          </a:xfrm>
        </p:spPr>
        <p:txBody>
          <a:bodyPr/>
          <a:lstStyle/>
          <a:p>
            <a:pPr>
              <a:buClrTx/>
              <a:buSzPct val="100000"/>
              <a:buFont typeface="Arial" charset="0"/>
              <a:buChar char="•"/>
            </a:pPr>
            <a:r>
              <a:rPr lang="en-US" dirty="0" smtClean="0">
                <a:solidFill>
                  <a:schemeClr val="tx1"/>
                </a:solidFill>
                <a:effectLst/>
              </a:rPr>
              <a:t>Normal pressures range from:</a:t>
            </a:r>
          </a:p>
          <a:p>
            <a:pPr lvl="2">
              <a:buClrTx/>
              <a:buSzPct val="100000"/>
              <a:buFont typeface="Arial" charset="0"/>
              <a:buChar char="•"/>
            </a:pPr>
            <a:r>
              <a:rPr lang="en-US" dirty="0" smtClean="0">
                <a:effectLst/>
              </a:rPr>
              <a:t> a minimum of approximately 35 psi</a:t>
            </a:r>
          </a:p>
          <a:p>
            <a:pPr lvl="2">
              <a:buClrTx/>
              <a:buSzPct val="100000"/>
              <a:buFont typeface="Arial" charset="0"/>
              <a:buChar char="•"/>
            </a:pPr>
            <a:r>
              <a:rPr lang="en-US" dirty="0" smtClean="0">
                <a:effectLst/>
              </a:rPr>
              <a:t> maximum of approximately 100 psi.  </a:t>
            </a:r>
            <a:endParaRPr lang="en-US" dirty="0" smtClean="0">
              <a:solidFill>
                <a:schemeClr val="tx1"/>
              </a:solidFill>
              <a:effectLst/>
            </a:endParaRPr>
          </a:p>
          <a:p>
            <a:pPr>
              <a:buClrTx/>
              <a:buSzPct val="100000"/>
              <a:buFont typeface="Arial" charset="0"/>
              <a:buChar char="•"/>
            </a:pPr>
            <a:r>
              <a:rPr lang="en-US" dirty="0" smtClean="0">
                <a:solidFill>
                  <a:schemeClr val="tx1"/>
                </a:solidFill>
                <a:effectLst/>
              </a:rPr>
              <a:t>The minimum pressure allowed in a distribution system is 20 psi.  When pressures drop below 20 psi, a system could experience backflow </a:t>
            </a:r>
            <a:r>
              <a:rPr lang="en-US" dirty="0" smtClean="0">
                <a:solidFill>
                  <a:schemeClr val="tx1"/>
                </a:solidFill>
                <a:effectLst/>
              </a:rPr>
              <a:t>conditions</a:t>
            </a:r>
            <a:endParaRPr lang="en-US" dirty="0" smtClean="0">
              <a:solidFill>
                <a:schemeClr val="tx1"/>
              </a:solidFill>
              <a:effectLst/>
            </a:endParaRPr>
          </a:p>
        </p:txBody>
      </p:sp>
      <p:sp>
        <p:nvSpPr>
          <p:cNvPr id="297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914A7EB-EF5B-4327-A46A-ECAE275ADE26}" type="slidenum">
              <a:rPr lang="en-US" sz="1400" smtClean="0">
                <a:latin typeface="Arial" charset="0"/>
              </a:rPr>
              <a:pPr/>
              <a:t>27</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1143000"/>
          </a:xfrm>
          <a:prstGeom prst="rect">
            <a:avLst/>
          </a:prstGeom>
        </p:spPr>
        <p:txBody>
          <a:bodyPr/>
          <a:lstStyle/>
          <a:p>
            <a:r>
              <a:rPr lang="en-US" b="1" smtClean="0">
                <a:effectLst/>
              </a:rPr>
              <a:t>Routine Maintenance of Distribution Networks</a:t>
            </a:r>
          </a:p>
        </p:txBody>
      </p:sp>
      <p:sp>
        <p:nvSpPr>
          <p:cNvPr id="3" name="Content Placeholder 2"/>
          <p:cNvSpPr>
            <a:spLocks noGrp="1"/>
          </p:cNvSpPr>
          <p:nvPr>
            <p:ph idx="1"/>
          </p:nvPr>
        </p:nvSpPr>
        <p:spPr>
          <a:xfrm>
            <a:off x="457200" y="1219200"/>
            <a:ext cx="8229600" cy="4525963"/>
          </a:xfrm>
        </p:spPr>
        <p:txBody>
          <a:bodyPr/>
          <a:lstStyle/>
          <a:p>
            <a:pPr>
              <a:defRPr/>
            </a:pPr>
            <a:r>
              <a:rPr lang="en-US" b="1" dirty="0" smtClean="0">
                <a:solidFill>
                  <a:schemeClr val="tx1"/>
                </a:solidFill>
                <a:effectLst/>
              </a:rPr>
              <a:t>Pump Maintenance</a:t>
            </a:r>
            <a:endParaRPr lang="en-US" dirty="0" smtClean="0">
              <a:solidFill>
                <a:schemeClr val="tx1"/>
              </a:solidFill>
              <a:effectLst/>
            </a:endParaRPr>
          </a:p>
          <a:p>
            <a:pPr>
              <a:defRPr/>
            </a:pPr>
            <a:r>
              <a:rPr lang="en-US" b="1" dirty="0" smtClean="0">
                <a:solidFill>
                  <a:schemeClr val="tx1"/>
                </a:solidFill>
                <a:effectLst/>
              </a:rPr>
              <a:t>Valve Maintenance</a:t>
            </a:r>
            <a:endParaRPr lang="en-US" dirty="0" smtClean="0">
              <a:solidFill>
                <a:schemeClr val="tx1"/>
              </a:solidFill>
              <a:effectLst/>
            </a:endParaRPr>
          </a:p>
          <a:p>
            <a:pPr>
              <a:defRPr/>
            </a:pPr>
            <a:r>
              <a:rPr lang="en-US" b="1" dirty="0" smtClean="0">
                <a:solidFill>
                  <a:schemeClr val="tx1"/>
                </a:solidFill>
                <a:effectLst/>
              </a:rPr>
              <a:t>Meter Testing and Maintenance</a:t>
            </a:r>
            <a:endParaRPr lang="en-US" dirty="0" smtClean="0">
              <a:solidFill>
                <a:schemeClr val="tx1"/>
              </a:solidFill>
              <a:effectLst/>
            </a:endParaRPr>
          </a:p>
          <a:p>
            <a:pPr>
              <a:defRPr/>
            </a:pPr>
            <a:r>
              <a:rPr lang="en-US" b="1" dirty="0" smtClean="0">
                <a:solidFill>
                  <a:schemeClr val="tx1"/>
                </a:solidFill>
                <a:effectLst/>
              </a:rPr>
              <a:t>Fire Hydrant Maintenance</a:t>
            </a:r>
            <a:r>
              <a:rPr lang="en-US" dirty="0" smtClean="0">
                <a:solidFill>
                  <a:schemeClr val="tx1"/>
                </a:solidFill>
                <a:effectLst/>
              </a:rPr>
              <a:t> </a:t>
            </a:r>
          </a:p>
          <a:p>
            <a:pPr>
              <a:defRPr/>
            </a:pPr>
            <a:r>
              <a:rPr lang="en-US" b="1" dirty="0" smtClean="0">
                <a:solidFill>
                  <a:schemeClr val="tx1"/>
                </a:solidFill>
                <a:effectLst/>
              </a:rPr>
              <a:t>Inspection and Monitoring</a:t>
            </a:r>
            <a:r>
              <a:rPr lang="en-US" dirty="0" smtClean="0">
                <a:solidFill>
                  <a:schemeClr val="tx1"/>
                </a:solidFill>
                <a:effectLst/>
              </a:rPr>
              <a:t> </a:t>
            </a:r>
          </a:p>
          <a:p>
            <a:pPr>
              <a:defRPr/>
            </a:pPr>
            <a:endParaRPr lang="en-US" dirty="0"/>
          </a:p>
        </p:txBody>
      </p:sp>
      <p:sp>
        <p:nvSpPr>
          <p:cNvPr id="307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A4C5C94-865E-4B52-9C5C-60CFC67AB51C}" type="slidenum">
              <a:rPr lang="en-US" sz="1400" smtClean="0">
                <a:latin typeface="Arial" charset="0"/>
              </a:rPr>
              <a:pPr/>
              <a:t>28</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pPr>
              <a:defRPr/>
            </a:pPr>
            <a:r>
              <a:rPr lang="en-US" dirty="0" smtClean="0">
                <a:effectLst/>
              </a:rPr>
              <a:t>Pipeline Maintenance Program</a:t>
            </a:r>
            <a:endParaRPr lang="en-US" dirty="0">
              <a:effectLst/>
            </a:endParaRPr>
          </a:p>
        </p:txBody>
      </p:sp>
      <p:sp>
        <p:nvSpPr>
          <p:cNvPr id="3" name="Content Placeholder 2"/>
          <p:cNvSpPr>
            <a:spLocks noGrp="1"/>
          </p:cNvSpPr>
          <p:nvPr>
            <p:ph idx="1"/>
          </p:nvPr>
        </p:nvSpPr>
        <p:spPr/>
        <p:txBody>
          <a:bodyPr/>
          <a:lstStyle/>
          <a:p>
            <a:pPr>
              <a:defRPr/>
            </a:pPr>
            <a:r>
              <a:rPr lang="en-US" b="1" dirty="0" smtClean="0">
                <a:solidFill>
                  <a:schemeClr val="tx1"/>
                </a:solidFill>
                <a:effectLst/>
              </a:rPr>
              <a:t>Leak Detection</a:t>
            </a:r>
            <a:endParaRPr lang="en-US" dirty="0" smtClean="0">
              <a:solidFill>
                <a:schemeClr val="tx1"/>
              </a:solidFill>
              <a:effectLst/>
            </a:endParaRPr>
          </a:p>
          <a:p>
            <a:pPr>
              <a:defRPr/>
            </a:pPr>
            <a:r>
              <a:rPr lang="en-US" b="1" dirty="0" smtClean="0">
                <a:solidFill>
                  <a:schemeClr val="tx1"/>
                </a:solidFill>
                <a:effectLst/>
              </a:rPr>
              <a:t>Main Break Repair and Replacement</a:t>
            </a:r>
          </a:p>
          <a:p>
            <a:pPr>
              <a:defRPr/>
            </a:pPr>
            <a:r>
              <a:rPr lang="en-US" b="1" dirty="0" smtClean="0">
                <a:solidFill>
                  <a:schemeClr val="tx1"/>
                </a:solidFill>
                <a:effectLst/>
              </a:rPr>
              <a:t>Water Main Replacement</a:t>
            </a:r>
            <a:r>
              <a:rPr lang="en-US" dirty="0" smtClean="0">
                <a:solidFill>
                  <a:schemeClr val="tx1"/>
                </a:solidFill>
                <a:effectLst/>
              </a:rPr>
              <a:t> </a:t>
            </a:r>
          </a:p>
          <a:p>
            <a:pPr algn="ctr">
              <a:defRPr/>
            </a:pPr>
            <a:endParaRPr lang="en-US" dirty="0"/>
          </a:p>
        </p:txBody>
      </p:sp>
      <p:sp>
        <p:nvSpPr>
          <p:cNvPr id="317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EB88432-889F-4A78-BF5B-4E17FB0BE498}" type="slidenum">
              <a:rPr lang="en-US" sz="1400" smtClean="0">
                <a:latin typeface="Arial" charset="0"/>
              </a:rPr>
              <a:pPr/>
              <a:t>29</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pPr>
              <a:defRPr/>
            </a:pPr>
            <a:r>
              <a:rPr lang="en-US" sz="3600" b="1" dirty="0" smtClean="0">
                <a:solidFill>
                  <a:schemeClr val="bg1"/>
                </a:solidFill>
                <a:effectLst/>
              </a:rPr>
              <a:t>Unit 1 – Intro to Operator Certification</a:t>
            </a:r>
            <a:endParaRPr lang="en-US" sz="3600" dirty="0">
              <a:solidFill>
                <a:schemeClr val="bg1"/>
              </a:solidFill>
            </a:endParaRPr>
          </a:p>
        </p:txBody>
      </p:sp>
      <p:sp>
        <p:nvSpPr>
          <p:cNvPr id="3" name="Content Placeholder 2"/>
          <p:cNvSpPr>
            <a:spLocks noGrp="1"/>
          </p:cNvSpPr>
          <p:nvPr>
            <p:ph idx="1"/>
          </p:nvPr>
        </p:nvSpPr>
        <p:spPr>
          <a:xfrm>
            <a:off x="0" y="1266825"/>
            <a:ext cx="8910638" cy="5448300"/>
          </a:xfrm>
        </p:spPr>
        <p:txBody>
          <a:bodyPr/>
          <a:lstStyle/>
          <a:p>
            <a:pPr marL="0" indent="0" algn="ctr">
              <a:buNone/>
              <a:defRPr/>
            </a:pPr>
            <a:r>
              <a:rPr lang="en-US" b="1" dirty="0" smtClean="0">
                <a:effectLst/>
              </a:rPr>
              <a:t>Learning Objectives</a:t>
            </a:r>
            <a:endParaRPr lang="en-US" dirty="0" smtClean="0">
              <a:effectLst/>
            </a:endParaRPr>
          </a:p>
          <a:p>
            <a:pPr marL="571500" indent="-285750">
              <a:defRPr/>
            </a:pPr>
            <a:r>
              <a:rPr lang="en-US" dirty="0" smtClean="0">
                <a:solidFill>
                  <a:schemeClr val="tx1"/>
                </a:solidFill>
                <a:effectLst/>
              </a:rPr>
              <a:t>Introduce distribution operator certification regulations.</a:t>
            </a:r>
          </a:p>
          <a:p>
            <a:pPr marL="571500" indent="-285750">
              <a:buClrTx/>
              <a:buSzPct val="100000"/>
              <a:buFont typeface="Arial" pitchFamily="34" charset="0"/>
              <a:buChar char="•"/>
              <a:defRPr/>
            </a:pPr>
            <a:r>
              <a:rPr lang="en-US" dirty="0" smtClean="0">
                <a:solidFill>
                  <a:schemeClr val="tx1"/>
                </a:solidFill>
                <a:effectLst/>
              </a:rPr>
              <a:t>Discuss operator certification continuing education requirements.</a:t>
            </a:r>
          </a:p>
          <a:p>
            <a:pPr marL="571500" indent="-285750">
              <a:buClrTx/>
              <a:buSzPct val="100000"/>
              <a:buFont typeface="Arial" pitchFamily="34" charset="0"/>
              <a:buChar char="•"/>
              <a:defRPr/>
            </a:pPr>
            <a:r>
              <a:rPr lang="en-US" dirty="0" smtClean="0">
                <a:solidFill>
                  <a:schemeClr val="tx1"/>
                </a:solidFill>
                <a:effectLst/>
              </a:rPr>
              <a:t>Discuss intended results of certification regulations.</a:t>
            </a:r>
          </a:p>
          <a:p>
            <a:pPr marL="571500" indent="-285750">
              <a:buClrTx/>
              <a:buSzPct val="100000"/>
              <a:buFont typeface="Arial" pitchFamily="34" charset="0"/>
              <a:buChar char="•"/>
              <a:defRPr/>
            </a:pPr>
            <a:r>
              <a:rPr lang="en-US" dirty="0" smtClean="0">
                <a:solidFill>
                  <a:schemeClr val="tx1"/>
                </a:solidFill>
                <a:effectLst/>
              </a:rPr>
              <a:t>Identify the use of process control decisions and standard operating procedures.</a:t>
            </a:r>
          </a:p>
          <a:p>
            <a:pPr>
              <a:defRPr/>
            </a:pPr>
            <a:endParaRPr lang="en-US" dirty="0">
              <a:solidFill>
                <a:schemeClr val="tx1">
                  <a:lumMod val="75000"/>
                  <a:lumOff val="25000"/>
                </a:schemeClr>
              </a:solidFill>
              <a:effectLst/>
            </a:endParaRPr>
          </a:p>
        </p:txBody>
      </p:sp>
      <p:sp>
        <p:nvSpPr>
          <p:cNvPr id="51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D9D66A8-4AC3-4720-9070-EFF8608190C1}" type="slidenum">
              <a:rPr lang="en-US" sz="1400" smtClean="0">
                <a:latin typeface="Arial" charset="0"/>
              </a:rPr>
              <a:pPr/>
              <a:t>3</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1143000"/>
          </a:xfrm>
          <a:prstGeom prst="rect">
            <a:avLst/>
          </a:prstGeom>
        </p:spPr>
        <p:txBody>
          <a:bodyPr/>
          <a:lstStyle/>
          <a:p>
            <a:r>
              <a:rPr lang="en-US" dirty="0" smtClean="0">
                <a:effectLst/>
              </a:rPr>
              <a:t>Unit </a:t>
            </a:r>
            <a:r>
              <a:rPr lang="en-US" dirty="0" smtClean="0">
                <a:effectLst/>
              </a:rPr>
              <a:t>2 </a:t>
            </a:r>
            <a:r>
              <a:rPr lang="en-US" dirty="0" smtClean="0">
                <a:effectLst/>
              </a:rPr>
              <a:t>– Wra</a:t>
            </a:r>
            <a:r>
              <a:rPr lang="en-US" dirty="0" smtClean="0"/>
              <a:t>p-Up</a:t>
            </a:r>
            <a:endParaRPr lang="en-US" dirty="0" smtClean="0">
              <a:effectLst/>
            </a:endParaRPr>
          </a:p>
        </p:txBody>
      </p:sp>
      <p:sp>
        <p:nvSpPr>
          <p:cNvPr id="3" name="Content Placeholder 2"/>
          <p:cNvSpPr>
            <a:spLocks noGrp="1"/>
          </p:cNvSpPr>
          <p:nvPr>
            <p:ph idx="1"/>
          </p:nvPr>
        </p:nvSpPr>
        <p:spPr>
          <a:xfrm>
            <a:off x="180974" y="1238250"/>
            <a:ext cx="8729663" cy="4514850"/>
          </a:xfrm>
        </p:spPr>
        <p:txBody>
          <a:bodyPr/>
          <a:lstStyle/>
          <a:p>
            <a:pPr>
              <a:buClrTx/>
              <a:buSzPct val="100000"/>
              <a:buFont typeface="Arial" pitchFamily="34" charset="0"/>
              <a:buChar char="•"/>
              <a:defRPr/>
            </a:pPr>
            <a:r>
              <a:rPr lang="en-US" sz="2800" dirty="0" smtClean="0">
                <a:solidFill>
                  <a:schemeClr val="tx1"/>
                </a:solidFill>
                <a:effectLst/>
              </a:rPr>
              <a:t>Key Points on Page 2-33</a:t>
            </a:r>
          </a:p>
          <a:p>
            <a:pPr>
              <a:buClrTx/>
              <a:buSzPct val="100000"/>
              <a:buFont typeface="Arial" pitchFamily="34" charset="0"/>
              <a:buChar char="•"/>
              <a:defRPr/>
            </a:pPr>
            <a:r>
              <a:rPr lang="en-US" sz="2800" dirty="0" smtClean="0"/>
              <a:t>Unit 2 Exercise on 2-34</a:t>
            </a:r>
            <a:endParaRPr lang="en-US" sz="2800" dirty="0" smtClean="0">
              <a:solidFill>
                <a:schemeClr val="tx1"/>
              </a:solidFill>
              <a:effectLst/>
            </a:endParaRPr>
          </a:p>
          <a:p>
            <a:pPr>
              <a:defRPr/>
            </a:pPr>
            <a:endParaRPr lang="en-US" sz="2400" b="1" dirty="0" smtClean="0">
              <a:solidFill>
                <a:schemeClr val="tx1"/>
              </a:solidFill>
              <a:effectLst/>
            </a:endParaRPr>
          </a:p>
          <a:p>
            <a:pPr>
              <a:buClrTx/>
              <a:buSzPct val="100000"/>
              <a:buFont typeface="Arial" pitchFamily="34" charset="0"/>
              <a:buChar char="•"/>
              <a:defRPr/>
            </a:pPr>
            <a:endParaRPr lang="en-US" sz="2400" b="1" dirty="0" smtClean="0">
              <a:solidFill>
                <a:schemeClr val="tx1"/>
              </a:solidFill>
              <a:effectLst/>
            </a:endParaRPr>
          </a:p>
          <a:p>
            <a:pPr>
              <a:defRPr/>
            </a:pPr>
            <a:endParaRPr lang="en-US" dirty="0"/>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535D118-E6E8-4CA9-A870-FF95B48DF132}" type="slidenum">
              <a:rPr lang="en-US" sz="1400" smtClean="0">
                <a:latin typeface="Arial" charset="0"/>
              </a:rPr>
              <a:pPr/>
              <a:t>30</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457200" y="274638"/>
            <a:ext cx="8229600" cy="1143000"/>
          </a:xfrm>
          <a:prstGeom prst="rect">
            <a:avLst/>
          </a:prstGeom>
        </p:spPr>
        <p:txBody>
          <a:bodyPr/>
          <a:lstStyle/>
          <a:p>
            <a:pPr eaLnBrk="1" hangingPunct="1"/>
            <a:r>
              <a:rPr lang="en-US" dirty="0" smtClean="0">
                <a:effectLst/>
              </a:rPr>
              <a:t>Unit 3 – Distribution Storage</a:t>
            </a:r>
          </a:p>
        </p:txBody>
      </p:sp>
      <p:sp>
        <p:nvSpPr>
          <p:cNvPr id="34819" name="Rectangle 3"/>
          <p:cNvSpPr>
            <a:spLocks noGrp="1" noChangeArrowheads="1"/>
          </p:cNvSpPr>
          <p:nvPr>
            <p:ph idx="1"/>
          </p:nvPr>
        </p:nvSpPr>
        <p:spPr>
          <a:xfrm>
            <a:off x="0" y="1333500"/>
            <a:ext cx="8910638" cy="5314950"/>
          </a:xfrm>
        </p:spPr>
        <p:txBody>
          <a:bodyPr/>
          <a:lstStyle/>
          <a:p>
            <a:pPr eaLnBrk="1" hangingPunct="1">
              <a:buClrTx/>
            </a:pPr>
            <a:r>
              <a:rPr lang="en-US" b="1" dirty="0" smtClean="0">
                <a:solidFill>
                  <a:schemeClr val="tx1"/>
                </a:solidFill>
                <a:effectLst/>
              </a:rPr>
              <a:t>Learning Objectives</a:t>
            </a:r>
          </a:p>
          <a:p>
            <a:pPr lvl="1" eaLnBrk="1" hangingPunct="1">
              <a:buClrTx/>
            </a:pPr>
            <a:r>
              <a:rPr lang="en-US" b="1" dirty="0" smtClean="0">
                <a:effectLst/>
              </a:rPr>
              <a:t>List the three primary functions and identify the four types of distribution storage facilities.</a:t>
            </a:r>
          </a:p>
          <a:p>
            <a:pPr lvl="1" eaLnBrk="1" hangingPunct="1">
              <a:buClrTx/>
            </a:pPr>
            <a:r>
              <a:rPr lang="en-US" b="1" dirty="0" smtClean="0">
                <a:effectLst/>
              </a:rPr>
              <a:t>Calculate the volume of water in a storage facility and define the components of distribution system storage volume allocation.</a:t>
            </a:r>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61A55A7-3804-4239-9B7A-AE88765BE80A}" type="slidenum">
              <a:rPr lang="en-US" sz="1400" smtClean="0">
                <a:latin typeface="Arial" charset="0"/>
              </a:rPr>
              <a:pPr/>
              <a:t>31</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pPr>
              <a:defRPr/>
            </a:pPr>
            <a:r>
              <a:rPr lang="en-US" dirty="0" smtClean="0"/>
              <a:t>Purpose of Distribution Storage</a:t>
            </a:r>
            <a:endParaRPr lang="en-US" dirty="0"/>
          </a:p>
        </p:txBody>
      </p:sp>
      <p:sp>
        <p:nvSpPr>
          <p:cNvPr id="35843" name="Content Placeholder 2"/>
          <p:cNvSpPr>
            <a:spLocks noGrp="1"/>
          </p:cNvSpPr>
          <p:nvPr>
            <p:ph idx="1"/>
          </p:nvPr>
        </p:nvSpPr>
        <p:spPr/>
        <p:txBody>
          <a:bodyPr/>
          <a:lstStyle/>
          <a:p>
            <a:r>
              <a:rPr lang="en-US" b="1" dirty="0" smtClean="0">
                <a:solidFill>
                  <a:schemeClr val="tx1"/>
                </a:solidFill>
                <a:effectLst/>
              </a:rPr>
              <a:t>Equalize Demands and Pressures</a:t>
            </a:r>
          </a:p>
          <a:p>
            <a:endParaRPr lang="en-US" b="1" dirty="0" smtClean="0">
              <a:solidFill>
                <a:schemeClr val="tx1"/>
              </a:solidFill>
              <a:effectLst/>
            </a:endParaRPr>
          </a:p>
          <a:p>
            <a:r>
              <a:rPr lang="en-US" b="1" dirty="0" smtClean="0">
                <a:solidFill>
                  <a:schemeClr val="tx1"/>
                </a:solidFill>
                <a:effectLst/>
              </a:rPr>
              <a:t>Minimize Fluctuations In System Pressure</a:t>
            </a:r>
          </a:p>
          <a:p>
            <a:endParaRPr lang="en-US" b="1" dirty="0" smtClean="0">
              <a:solidFill>
                <a:schemeClr val="tx1"/>
              </a:solidFill>
              <a:effectLst/>
            </a:endParaRPr>
          </a:p>
          <a:p>
            <a:r>
              <a:rPr lang="en-US" b="1" dirty="0" smtClean="0">
                <a:solidFill>
                  <a:schemeClr val="tx1"/>
                </a:solidFill>
                <a:effectLst/>
              </a:rPr>
              <a:t>Fire Protection</a:t>
            </a:r>
          </a:p>
          <a:p>
            <a:endParaRPr lang="en-US" b="1" dirty="0" smtClean="0">
              <a:solidFill>
                <a:schemeClr val="tx1"/>
              </a:solidFill>
              <a:effectLst/>
            </a:endParaRPr>
          </a:p>
          <a:p>
            <a:r>
              <a:rPr lang="en-US" b="1" dirty="0" smtClean="0">
                <a:solidFill>
                  <a:schemeClr val="tx1"/>
                </a:solidFill>
                <a:effectLst/>
              </a:rPr>
              <a:t>Emergency Supply</a:t>
            </a:r>
          </a:p>
          <a:p>
            <a:pPr algn="ctr"/>
            <a:endParaRPr lang="en-US" b="1" dirty="0" smtClean="0">
              <a:solidFill>
                <a:schemeClr val="tx1"/>
              </a:solidFill>
              <a:effectLst/>
            </a:endParaRPr>
          </a:p>
        </p:txBody>
      </p:sp>
      <p:sp>
        <p:nvSpPr>
          <p:cNvPr id="358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D365F37-AAE5-48E6-81E6-89FD9A86AFEE}" type="slidenum">
              <a:rPr lang="en-US" sz="1400" smtClean="0">
                <a:latin typeface="Arial" charset="0"/>
              </a:rPr>
              <a:pPr/>
              <a:t>32</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8229600" cy="1143000"/>
          </a:xfrm>
          <a:prstGeom prst="rect">
            <a:avLst/>
          </a:prstGeom>
        </p:spPr>
        <p:txBody>
          <a:bodyPr/>
          <a:lstStyle/>
          <a:p>
            <a:r>
              <a:rPr lang="en-US" dirty="0" smtClean="0">
                <a:effectLst/>
              </a:rPr>
              <a:t>Types of Storage Facilities</a:t>
            </a:r>
          </a:p>
        </p:txBody>
      </p:sp>
      <p:sp>
        <p:nvSpPr>
          <p:cNvPr id="3" name="Content Placeholder 2"/>
          <p:cNvSpPr>
            <a:spLocks noGrp="1"/>
          </p:cNvSpPr>
          <p:nvPr>
            <p:ph idx="1"/>
          </p:nvPr>
        </p:nvSpPr>
        <p:spPr/>
        <p:txBody>
          <a:bodyPr/>
          <a:lstStyle/>
          <a:p>
            <a:pPr marL="736600" indent="-514350">
              <a:buClrTx/>
              <a:buFont typeface="+mj-lt"/>
              <a:buAutoNum type="arabicPeriod"/>
              <a:defRPr/>
            </a:pPr>
            <a:r>
              <a:rPr lang="en-US" b="1" dirty="0" smtClean="0">
                <a:solidFill>
                  <a:schemeClr val="tx1"/>
                </a:solidFill>
                <a:effectLst/>
              </a:rPr>
              <a:t>Clear well</a:t>
            </a:r>
          </a:p>
          <a:p>
            <a:pPr marL="736600" indent="-514350">
              <a:buClrTx/>
              <a:buFont typeface="+mj-lt"/>
              <a:buAutoNum type="arabicPeriod"/>
              <a:defRPr/>
            </a:pPr>
            <a:r>
              <a:rPr lang="en-US" b="1" dirty="0" smtClean="0">
                <a:solidFill>
                  <a:schemeClr val="tx1"/>
                </a:solidFill>
                <a:effectLst/>
              </a:rPr>
              <a:t>Elevated</a:t>
            </a:r>
          </a:p>
          <a:p>
            <a:pPr marL="736600" indent="-514350">
              <a:buClrTx/>
              <a:buFont typeface="+mj-lt"/>
              <a:buAutoNum type="arabicPeriod"/>
              <a:defRPr/>
            </a:pPr>
            <a:r>
              <a:rPr lang="en-US" b="1" dirty="0" smtClean="0">
                <a:solidFill>
                  <a:schemeClr val="tx1"/>
                </a:solidFill>
                <a:effectLst/>
              </a:rPr>
              <a:t>Ground Level</a:t>
            </a:r>
          </a:p>
          <a:p>
            <a:pPr marL="736600" indent="-514350">
              <a:buClrTx/>
              <a:buFont typeface="+mj-lt"/>
              <a:buAutoNum type="arabicPeriod" startAt="4"/>
              <a:defRPr/>
            </a:pPr>
            <a:r>
              <a:rPr lang="en-US" b="1" dirty="0" smtClean="0">
                <a:solidFill>
                  <a:schemeClr val="tx1"/>
                </a:solidFill>
                <a:effectLst/>
              </a:rPr>
              <a:t>Stand Pipe</a:t>
            </a:r>
          </a:p>
          <a:p>
            <a:pPr marL="736600" indent="-514350">
              <a:buClrTx/>
              <a:buFont typeface="+mj-lt"/>
              <a:buAutoNum type="arabicPeriod" startAt="4"/>
              <a:defRPr/>
            </a:pPr>
            <a:r>
              <a:rPr lang="en-US" b="1" dirty="0" err="1" smtClean="0">
                <a:solidFill>
                  <a:schemeClr val="tx1"/>
                </a:solidFill>
                <a:effectLst/>
              </a:rPr>
              <a:t>Hydropneumatic</a:t>
            </a:r>
            <a:endParaRPr lang="en-US" b="1" dirty="0" smtClean="0">
              <a:solidFill>
                <a:schemeClr val="tx1"/>
              </a:solidFill>
              <a:effectLst/>
            </a:endParaRPr>
          </a:p>
          <a:p>
            <a:pPr marL="736600" indent="-514350">
              <a:buFont typeface="+mj-lt"/>
              <a:buAutoNum type="arabicPeriod" startAt="4"/>
              <a:defRPr/>
            </a:pPr>
            <a:endParaRPr lang="en-US" dirty="0" smtClean="0"/>
          </a:p>
          <a:p>
            <a:pPr marL="736600" indent="-514350">
              <a:defRPr/>
            </a:pPr>
            <a:endParaRPr lang="en-US" dirty="0" smtClean="0"/>
          </a:p>
          <a:p>
            <a:pPr marL="736600" indent="-514350">
              <a:buFont typeface="+mj-lt"/>
              <a:buAutoNum type="arabicPeriod"/>
              <a:defRPr/>
            </a:pPr>
            <a:endParaRPr lang="en-US" dirty="0" smtClean="0"/>
          </a:p>
          <a:p>
            <a:pPr marL="736600" indent="-514350">
              <a:buFont typeface="+mj-lt"/>
              <a:buAutoNum type="arabicPeriod"/>
              <a:defRPr/>
            </a:pPr>
            <a:endParaRPr lang="en-US" dirty="0" smtClean="0"/>
          </a:p>
          <a:p>
            <a:pPr marL="736600" indent="-514350">
              <a:buFont typeface="+mj-lt"/>
              <a:buAutoNum type="arabicPeriod"/>
              <a:defRPr/>
            </a:pPr>
            <a:endParaRPr lang="en-US" dirty="0" smtClean="0"/>
          </a:p>
          <a:p>
            <a:pPr marL="736600" indent="-514350">
              <a:buFont typeface="+mj-lt"/>
              <a:buAutoNum type="arabicPeriod"/>
              <a:defRPr/>
            </a:pPr>
            <a:endParaRPr lang="en-US" dirty="0"/>
          </a:p>
        </p:txBody>
      </p:sp>
      <p:sp>
        <p:nvSpPr>
          <p:cNvPr id="368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DD98780-9058-4CFE-8908-80BC7DEEC638}" type="slidenum">
              <a:rPr lang="en-US" sz="1400" smtClean="0">
                <a:latin typeface="Arial" charset="0"/>
              </a:rPr>
              <a:pPr/>
              <a:t>33</a:t>
            </a:fld>
            <a:endParaRPr lang="en-US" sz="1400" smtClean="0">
              <a:latin typeface="Arial" charset="0"/>
            </a:endParaRPr>
          </a:p>
        </p:txBody>
      </p:sp>
      <p:pic>
        <p:nvPicPr>
          <p:cNvPr id="36869" name="Picture 2" descr="Figure%202-1"/>
          <p:cNvPicPr>
            <a:picLocks noChangeAspect="1" noChangeArrowheads="1"/>
          </p:cNvPicPr>
          <p:nvPr/>
        </p:nvPicPr>
        <p:blipFill>
          <a:blip r:embed="rId3">
            <a:extLst>
              <a:ext uri="{28A0092B-C50C-407E-A947-70E740481C1C}">
                <a14:useLocalDpi xmlns:a14="http://schemas.microsoft.com/office/drawing/2010/main" val="0"/>
              </a:ext>
            </a:extLst>
          </a:blip>
          <a:srcRect l="11708" t="7272" r="13658" b="10909"/>
          <a:stretch>
            <a:fillRect/>
          </a:stretch>
        </p:blipFill>
        <p:spPr bwMode="auto">
          <a:xfrm>
            <a:off x="5207000" y="1422400"/>
            <a:ext cx="3025775"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pPr>
              <a:defRPr/>
            </a:pPr>
            <a:r>
              <a:rPr lang="en-US" dirty="0" smtClean="0"/>
              <a:t>Storage Volume and Water Level</a:t>
            </a:r>
            <a:endParaRPr lang="en-US" dirty="0"/>
          </a:p>
        </p:txBody>
      </p:sp>
      <p:sp>
        <p:nvSpPr>
          <p:cNvPr id="3" name="Content Placeholder 2"/>
          <p:cNvSpPr>
            <a:spLocks noGrp="1"/>
          </p:cNvSpPr>
          <p:nvPr>
            <p:ph idx="1"/>
          </p:nvPr>
        </p:nvSpPr>
        <p:spPr>
          <a:xfrm>
            <a:off x="447675" y="1362075"/>
            <a:ext cx="8229600" cy="4525963"/>
          </a:xfrm>
        </p:spPr>
        <p:txBody>
          <a:bodyPr/>
          <a:lstStyle/>
          <a:p>
            <a:pPr marL="0" indent="0">
              <a:buNone/>
              <a:defRPr/>
            </a:pPr>
            <a:r>
              <a:rPr lang="en-US" dirty="0" smtClean="0">
                <a:solidFill>
                  <a:schemeClr val="tx1"/>
                </a:solidFill>
                <a:effectLst/>
              </a:rPr>
              <a:t>V = Length x Width x Height</a:t>
            </a:r>
          </a:p>
          <a:p>
            <a:pPr>
              <a:defRPr/>
            </a:pPr>
            <a:endParaRPr lang="en-US" dirty="0" smtClean="0"/>
          </a:p>
          <a:p>
            <a:pPr>
              <a:defRPr/>
            </a:pPr>
            <a:endParaRPr lang="en-US" dirty="0" smtClean="0"/>
          </a:p>
          <a:p>
            <a:pPr>
              <a:defRPr/>
            </a:pPr>
            <a:endParaRPr lang="en-US" dirty="0" smtClean="0"/>
          </a:p>
          <a:p>
            <a:pPr marL="0" indent="0">
              <a:buNone/>
              <a:defRPr/>
            </a:pPr>
            <a:r>
              <a:rPr lang="en-US" dirty="0" smtClean="0">
                <a:solidFill>
                  <a:schemeClr val="tx1"/>
                </a:solidFill>
                <a:effectLst/>
              </a:rPr>
              <a:t>V = .785 x Diameter</a:t>
            </a:r>
            <a:r>
              <a:rPr lang="en-US" baseline="30000" dirty="0" smtClean="0">
                <a:solidFill>
                  <a:schemeClr val="tx1"/>
                </a:solidFill>
                <a:effectLst/>
              </a:rPr>
              <a:t>2</a:t>
            </a:r>
            <a:r>
              <a:rPr lang="en-US" dirty="0" smtClean="0">
                <a:solidFill>
                  <a:schemeClr val="tx1"/>
                </a:solidFill>
                <a:effectLst/>
              </a:rPr>
              <a:t> x Height</a:t>
            </a:r>
          </a:p>
          <a:p>
            <a:pPr marL="0" indent="0">
              <a:buNone/>
              <a:defRPr/>
            </a:pPr>
            <a:r>
              <a:rPr lang="en-US" dirty="0" smtClean="0">
                <a:solidFill>
                  <a:schemeClr val="tx1"/>
                </a:solidFill>
                <a:effectLst/>
              </a:rPr>
              <a:t>Don’t forget, answers will be in cubic feet.  If you need gallons, you need to multiply by 7.48 to convert.</a:t>
            </a:r>
          </a:p>
          <a:p>
            <a:pPr algn="ctr">
              <a:defRPr/>
            </a:pPr>
            <a:endParaRPr lang="en-US" dirty="0" smtClean="0"/>
          </a:p>
          <a:p>
            <a:pPr algn="ctr">
              <a:defRPr/>
            </a:pPr>
            <a:endParaRPr lang="en-US" dirty="0" smtClean="0"/>
          </a:p>
          <a:p>
            <a:pPr algn="ctr">
              <a:defRPr/>
            </a:pPr>
            <a:endParaRPr lang="en-US" dirty="0" smtClean="0"/>
          </a:p>
          <a:p>
            <a:pPr algn="ctr">
              <a:defRPr/>
            </a:pPr>
            <a:endParaRPr lang="en-US" dirty="0"/>
          </a:p>
        </p:txBody>
      </p:sp>
      <p:sp>
        <p:nvSpPr>
          <p:cNvPr id="378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EDC4AE9-50D1-4A49-8805-250245069C41}" type="slidenum">
              <a:rPr lang="en-US" sz="1400" smtClean="0">
                <a:latin typeface="Arial" charset="0"/>
              </a:rPr>
              <a:pPr/>
              <a:t>34</a:t>
            </a:fld>
            <a:endParaRPr lang="en-US" sz="1400" smtClean="0">
              <a:latin typeface="Arial" charset="0"/>
            </a:endParaRPr>
          </a:p>
        </p:txBody>
      </p:sp>
      <p:sp>
        <p:nvSpPr>
          <p:cNvPr id="37893" name="Cube 4"/>
          <p:cNvSpPr>
            <a:spLocks noChangeArrowheads="1"/>
          </p:cNvSpPr>
          <p:nvPr/>
        </p:nvSpPr>
        <p:spPr bwMode="auto">
          <a:xfrm>
            <a:off x="584200" y="2057400"/>
            <a:ext cx="1816100" cy="1422400"/>
          </a:xfrm>
          <a:prstGeom prst="cube">
            <a:avLst>
              <a:gd name="adj" fmla="val 25000"/>
            </a:avLst>
          </a:prstGeom>
          <a:solidFill>
            <a:schemeClr val="accent1"/>
          </a:solidFill>
          <a:ln w="9525" algn="ctr">
            <a:solidFill>
              <a:schemeClr val="tx1"/>
            </a:solidFill>
            <a:round/>
            <a:headEnd/>
            <a:tailEnd/>
          </a:ln>
        </p:spPr>
        <p:txBody>
          <a:bodyPr/>
          <a:lstStyle/>
          <a:p>
            <a:endParaRPr lang="en-US"/>
          </a:p>
        </p:txBody>
      </p:sp>
      <p:sp>
        <p:nvSpPr>
          <p:cNvPr id="37894" name="Flowchart: Direct Access Storage 5"/>
          <p:cNvSpPr>
            <a:spLocks noChangeArrowheads="1"/>
          </p:cNvSpPr>
          <p:nvPr/>
        </p:nvSpPr>
        <p:spPr bwMode="auto">
          <a:xfrm>
            <a:off x="3454400" y="2298700"/>
            <a:ext cx="4699000" cy="800100"/>
          </a:xfrm>
          <a:prstGeom prst="flowChartMagneticDrum">
            <a:avLst/>
          </a:prstGeom>
          <a:solidFill>
            <a:schemeClr val="accent1"/>
          </a:solidFill>
          <a:ln w="9525" algn="ctr">
            <a:solidFill>
              <a:schemeClr val="tx1"/>
            </a:solidFill>
            <a:round/>
            <a:headEnd/>
            <a:tailEnd/>
          </a:ln>
        </p:spPr>
        <p:txBody>
          <a:bodyPr/>
          <a:lstStyle/>
          <a:p>
            <a:endParaRPr lang="en-US"/>
          </a:p>
        </p:txBody>
      </p:sp>
      <p:sp>
        <p:nvSpPr>
          <p:cNvPr id="37895" name="Flowchart: Magnetic Disk 6"/>
          <p:cNvSpPr>
            <a:spLocks noChangeArrowheads="1"/>
          </p:cNvSpPr>
          <p:nvPr/>
        </p:nvSpPr>
        <p:spPr bwMode="auto">
          <a:xfrm>
            <a:off x="3803650" y="5492750"/>
            <a:ext cx="1727200" cy="1193800"/>
          </a:xfrm>
          <a:prstGeom prst="flowChartMagneticDisk">
            <a:avLst/>
          </a:prstGeom>
          <a:solidFill>
            <a:schemeClr val="accent1"/>
          </a:solidFill>
          <a:ln w="9525" algn="ctr">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9050" y="247650"/>
            <a:ext cx="9144000" cy="603250"/>
          </a:xfrm>
          <a:prstGeom prst="rect">
            <a:avLst/>
          </a:prstGeom>
        </p:spPr>
        <p:txBody>
          <a:bodyPr/>
          <a:lstStyle/>
          <a:p>
            <a:r>
              <a:rPr lang="en-US" sz="3600" dirty="0" smtClean="0">
                <a:effectLst/>
              </a:rPr>
              <a:t>Example 3.1 – Volume Calculation</a:t>
            </a:r>
          </a:p>
        </p:txBody>
      </p:sp>
      <p:sp>
        <p:nvSpPr>
          <p:cNvPr id="3" name="Content Placeholder 2"/>
          <p:cNvSpPr>
            <a:spLocks noGrp="1"/>
          </p:cNvSpPr>
          <p:nvPr>
            <p:ph idx="1"/>
          </p:nvPr>
        </p:nvSpPr>
        <p:spPr>
          <a:xfrm>
            <a:off x="180975" y="1028700"/>
            <a:ext cx="8910638" cy="6057900"/>
          </a:xfrm>
        </p:spPr>
        <p:txBody>
          <a:bodyPr/>
          <a:lstStyle/>
          <a:p>
            <a:pPr marL="0" indent="0">
              <a:buNone/>
              <a:defRPr/>
            </a:pPr>
            <a:r>
              <a:rPr lang="en-US" sz="3000" b="1" dirty="0" smtClean="0">
                <a:solidFill>
                  <a:schemeClr val="tx1"/>
                </a:solidFill>
                <a:effectLst/>
              </a:rPr>
              <a:t>A rectangular ground level storage facility is 100 feet long by 50 feet wide.  The water level in the tank (measured from the bottom of the tank) is 10 feet.  What is the volume (in gallons) of water in the tank?</a:t>
            </a:r>
          </a:p>
          <a:p>
            <a:pPr marL="285750" indent="0">
              <a:buNone/>
              <a:defRPr/>
            </a:pPr>
            <a:r>
              <a:rPr lang="en-US" sz="3000" dirty="0" smtClean="0">
                <a:solidFill>
                  <a:schemeClr val="tx1"/>
                </a:solidFill>
                <a:effectLst/>
              </a:rPr>
              <a:t>V = (l) x (w) x (h), </a:t>
            </a:r>
            <a:r>
              <a:rPr lang="en-US" sz="2400" b="1" dirty="0" smtClean="0">
                <a:solidFill>
                  <a:schemeClr val="tx1"/>
                </a:solidFill>
                <a:effectLst/>
              </a:rPr>
              <a:t>where h is the height of water in the tank</a:t>
            </a:r>
          </a:p>
          <a:p>
            <a:pPr marL="285750" indent="0">
              <a:buNone/>
              <a:defRPr/>
            </a:pPr>
            <a:r>
              <a:rPr lang="en-US" sz="3000" dirty="0" smtClean="0">
                <a:solidFill>
                  <a:schemeClr val="tx1"/>
                </a:solidFill>
                <a:effectLst/>
              </a:rPr>
              <a:t>V = 100 ft x 50 ft x 10 ft</a:t>
            </a:r>
          </a:p>
          <a:p>
            <a:pPr marL="285750" indent="0">
              <a:buNone/>
              <a:defRPr/>
            </a:pPr>
            <a:r>
              <a:rPr lang="en-US" sz="3000" dirty="0" smtClean="0">
                <a:solidFill>
                  <a:schemeClr val="tx1"/>
                </a:solidFill>
                <a:effectLst/>
              </a:rPr>
              <a:t>V = 50,000 cubic feet</a:t>
            </a:r>
          </a:p>
          <a:p>
            <a:pPr marL="285750" indent="0">
              <a:buNone/>
              <a:defRPr/>
            </a:pPr>
            <a:r>
              <a:rPr lang="en-US" sz="3000" dirty="0" smtClean="0">
                <a:solidFill>
                  <a:schemeClr val="tx1"/>
                </a:solidFill>
                <a:effectLst/>
              </a:rPr>
              <a:t> There are 7.48 gallons in a cubic foot.  Thus,</a:t>
            </a:r>
          </a:p>
          <a:p>
            <a:pPr marL="285750" indent="0">
              <a:buNone/>
              <a:defRPr/>
            </a:pPr>
            <a:r>
              <a:rPr lang="en-US" sz="3000" dirty="0" smtClean="0">
                <a:solidFill>
                  <a:schemeClr val="tx1"/>
                </a:solidFill>
                <a:effectLst/>
              </a:rPr>
              <a:t>V = 50,000 cubic feet x 7.48 gallons/cubic foot</a:t>
            </a:r>
          </a:p>
          <a:p>
            <a:pPr marL="285750" indent="0">
              <a:buNone/>
              <a:defRPr/>
            </a:pPr>
            <a:r>
              <a:rPr lang="en-US" sz="3000" dirty="0" smtClean="0">
                <a:solidFill>
                  <a:schemeClr val="tx1"/>
                </a:solidFill>
                <a:effectLst/>
              </a:rPr>
              <a:t>V = 374,000 gallons</a:t>
            </a:r>
          </a:p>
          <a:p>
            <a:pPr marL="0" indent="0">
              <a:buNone/>
              <a:defRPr/>
            </a:pPr>
            <a:r>
              <a:rPr lang="en-US" sz="3000" dirty="0" smtClean="0">
                <a:solidFill>
                  <a:schemeClr val="tx1"/>
                </a:solidFill>
                <a:effectLst/>
              </a:rPr>
              <a:t> </a:t>
            </a:r>
          </a:p>
          <a:p>
            <a:pPr marL="0" indent="0">
              <a:buNone/>
              <a:defRPr/>
            </a:pPr>
            <a:endParaRPr lang="en-US" dirty="0"/>
          </a:p>
        </p:txBody>
      </p:sp>
      <p:sp>
        <p:nvSpPr>
          <p:cNvPr id="389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F8D5510-26F8-4C06-B36B-755980CDF495}" type="slidenum">
              <a:rPr lang="en-US" sz="1400" smtClean="0">
                <a:latin typeface="Arial" charset="0"/>
              </a:rPr>
              <a:pPr/>
              <a:t>35</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229600" cy="1143000"/>
          </a:xfrm>
          <a:prstGeom prst="rect">
            <a:avLst/>
          </a:prstGeom>
        </p:spPr>
        <p:txBody>
          <a:bodyPr/>
          <a:lstStyle/>
          <a:p>
            <a:r>
              <a:rPr lang="en-US" sz="4000" dirty="0" smtClean="0">
                <a:effectLst/>
              </a:rPr>
              <a:t>Example 3.2 – Volume Calculation</a:t>
            </a:r>
          </a:p>
        </p:txBody>
      </p:sp>
      <p:sp>
        <p:nvSpPr>
          <p:cNvPr id="3" name="Content Placeholder 2"/>
          <p:cNvSpPr>
            <a:spLocks noGrp="1"/>
          </p:cNvSpPr>
          <p:nvPr>
            <p:ph idx="1"/>
          </p:nvPr>
        </p:nvSpPr>
        <p:spPr>
          <a:xfrm>
            <a:off x="152400" y="1279525"/>
            <a:ext cx="8910638" cy="5245100"/>
          </a:xfrm>
        </p:spPr>
        <p:txBody>
          <a:bodyPr/>
          <a:lstStyle/>
          <a:p>
            <a:pPr marL="0" indent="0">
              <a:buNone/>
              <a:defRPr/>
            </a:pPr>
            <a:r>
              <a:rPr lang="en-US" b="1" dirty="0" smtClean="0">
                <a:solidFill>
                  <a:schemeClr val="tx1"/>
                </a:solidFill>
                <a:effectLst/>
              </a:rPr>
              <a:t>An elevated tank has a diameter of 50 feet.  The water level in the tank is 20 feet.  What is the volume of water in the tank?</a:t>
            </a:r>
          </a:p>
          <a:p>
            <a:pPr marL="0" indent="0">
              <a:buNone/>
              <a:defRPr/>
            </a:pPr>
            <a:r>
              <a:rPr lang="en-US" dirty="0" smtClean="0">
                <a:solidFill>
                  <a:schemeClr val="tx1"/>
                </a:solidFill>
                <a:effectLst/>
              </a:rPr>
              <a:t> V = (0.785) x (</a:t>
            </a:r>
            <a:r>
              <a:rPr lang="en-US" dirty="0" err="1" smtClean="0">
                <a:solidFill>
                  <a:schemeClr val="tx1"/>
                </a:solidFill>
                <a:effectLst/>
              </a:rPr>
              <a:t>Dia</a:t>
            </a:r>
            <a:r>
              <a:rPr lang="en-US" dirty="0" smtClean="0">
                <a:solidFill>
                  <a:schemeClr val="tx1"/>
                </a:solidFill>
                <a:effectLst/>
              </a:rPr>
              <a:t>)</a:t>
            </a:r>
            <a:r>
              <a:rPr lang="en-US" baseline="30000" dirty="0" smtClean="0">
                <a:solidFill>
                  <a:schemeClr val="tx1"/>
                </a:solidFill>
                <a:effectLst/>
              </a:rPr>
              <a:t>2 </a:t>
            </a:r>
            <a:r>
              <a:rPr lang="en-US" dirty="0" smtClean="0">
                <a:solidFill>
                  <a:schemeClr val="tx1"/>
                </a:solidFill>
                <a:effectLst/>
              </a:rPr>
              <a:t>x H</a:t>
            </a:r>
          </a:p>
          <a:p>
            <a:pPr marL="0" indent="0">
              <a:buNone/>
              <a:defRPr/>
            </a:pPr>
            <a:r>
              <a:rPr lang="en-US" dirty="0" smtClean="0">
                <a:solidFill>
                  <a:schemeClr val="tx1"/>
                </a:solidFill>
                <a:effectLst/>
              </a:rPr>
              <a:t>V = (0.785) x (50)</a:t>
            </a:r>
            <a:r>
              <a:rPr lang="en-US" baseline="30000" dirty="0" smtClean="0">
                <a:solidFill>
                  <a:schemeClr val="tx1"/>
                </a:solidFill>
                <a:effectLst/>
              </a:rPr>
              <a:t>2</a:t>
            </a:r>
            <a:r>
              <a:rPr lang="en-US" dirty="0" smtClean="0">
                <a:solidFill>
                  <a:schemeClr val="tx1"/>
                </a:solidFill>
                <a:effectLst/>
              </a:rPr>
              <a:t> x 20 	</a:t>
            </a:r>
          </a:p>
          <a:p>
            <a:pPr marL="0" indent="0">
              <a:buNone/>
              <a:defRPr/>
            </a:pPr>
            <a:r>
              <a:rPr lang="en-US" dirty="0" smtClean="0">
                <a:solidFill>
                  <a:schemeClr val="tx1"/>
                </a:solidFill>
                <a:effectLst/>
              </a:rPr>
              <a:t>V = 0.785 x 2500 x 20 = 39,250 cubic feet</a:t>
            </a:r>
          </a:p>
          <a:p>
            <a:pPr marL="0" indent="0">
              <a:buNone/>
              <a:defRPr/>
            </a:pPr>
            <a:r>
              <a:rPr lang="en-US" dirty="0" smtClean="0">
                <a:solidFill>
                  <a:schemeClr val="tx1"/>
                </a:solidFill>
                <a:effectLst/>
              </a:rPr>
              <a:t>  </a:t>
            </a:r>
          </a:p>
          <a:p>
            <a:pPr marL="0" indent="0">
              <a:buNone/>
              <a:defRPr/>
            </a:pPr>
            <a:r>
              <a:rPr lang="en-US" dirty="0" smtClean="0">
                <a:solidFill>
                  <a:schemeClr val="tx1"/>
                </a:solidFill>
                <a:effectLst/>
              </a:rPr>
              <a:t>V = 39,250 ft </a:t>
            </a:r>
            <a:r>
              <a:rPr lang="en-US" baseline="30000" dirty="0" smtClean="0">
                <a:solidFill>
                  <a:schemeClr val="tx1"/>
                </a:solidFill>
                <a:effectLst/>
              </a:rPr>
              <a:t>3</a:t>
            </a:r>
            <a:r>
              <a:rPr lang="en-US" dirty="0" smtClean="0">
                <a:solidFill>
                  <a:schemeClr val="tx1"/>
                </a:solidFill>
                <a:effectLst/>
              </a:rPr>
              <a:t> x 7.48 = 293,590 gallons</a:t>
            </a:r>
            <a:r>
              <a:rPr lang="en-US" dirty="0" smtClean="0"/>
              <a:t>			</a:t>
            </a:r>
          </a:p>
          <a:p>
            <a:pPr>
              <a:defRPr/>
            </a:pPr>
            <a:endParaRPr lang="en-US" dirty="0"/>
          </a:p>
        </p:txBody>
      </p:sp>
      <p:sp>
        <p:nvSpPr>
          <p:cNvPr id="399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4BF303F-8F58-4EFB-8F26-2F28381C5578}" type="slidenum">
              <a:rPr lang="en-US" sz="1400" smtClean="0">
                <a:latin typeface="Arial" charset="0"/>
              </a:rPr>
              <a:pPr/>
              <a:t>36</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9050" y="207963"/>
            <a:ext cx="9144000" cy="785812"/>
          </a:xfrm>
          <a:prstGeom prst="rect">
            <a:avLst/>
          </a:prstGeom>
        </p:spPr>
        <p:txBody>
          <a:bodyPr/>
          <a:lstStyle/>
          <a:p>
            <a:r>
              <a:rPr lang="en-US" sz="4000" dirty="0" smtClean="0">
                <a:effectLst/>
              </a:rPr>
              <a:t>Example 3.3 – Volume Calculation</a:t>
            </a:r>
          </a:p>
        </p:txBody>
      </p:sp>
      <p:sp>
        <p:nvSpPr>
          <p:cNvPr id="3" name="Content Placeholder 2"/>
          <p:cNvSpPr>
            <a:spLocks noGrp="1"/>
          </p:cNvSpPr>
          <p:nvPr>
            <p:ph idx="1"/>
          </p:nvPr>
        </p:nvSpPr>
        <p:spPr>
          <a:xfrm>
            <a:off x="561974" y="901700"/>
            <a:ext cx="8048626" cy="5956300"/>
          </a:xfrm>
        </p:spPr>
        <p:txBody>
          <a:bodyPr/>
          <a:lstStyle/>
          <a:p>
            <a:pPr marL="0" indent="0">
              <a:buNone/>
              <a:defRPr/>
            </a:pPr>
            <a:r>
              <a:rPr lang="en-US" b="1" dirty="0" smtClean="0">
                <a:solidFill>
                  <a:schemeClr val="tx1"/>
                </a:solidFill>
                <a:effectLst/>
              </a:rPr>
              <a:t>How many gallons of water are in a 400 foot section of main that has an 8 inch diameter?</a:t>
            </a:r>
          </a:p>
          <a:p>
            <a:pPr marL="0" indent="0">
              <a:buNone/>
              <a:defRPr/>
            </a:pPr>
            <a:r>
              <a:rPr lang="en-US" sz="2000" b="1" dirty="0" smtClean="0">
                <a:solidFill>
                  <a:schemeClr val="tx1"/>
                </a:solidFill>
                <a:effectLst/>
              </a:rPr>
              <a:t>First step:</a:t>
            </a:r>
          </a:p>
          <a:p>
            <a:pPr marL="0" indent="0">
              <a:buNone/>
              <a:defRPr/>
            </a:pPr>
            <a:r>
              <a:rPr lang="en-US" sz="2000" dirty="0" smtClean="0">
                <a:solidFill>
                  <a:schemeClr val="tx1"/>
                </a:solidFill>
                <a:effectLst/>
              </a:rPr>
              <a:t>Convert 8 inch to feet</a:t>
            </a:r>
          </a:p>
          <a:p>
            <a:pPr marL="0" indent="0">
              <a:buNone/>
              <a:defRPr/>
            </a:pPr>
            <a:r>
              <a:rPr lang="en-US" sz="2000" dirty="0" smtClean="0">
                <a:solidFill>
                  <a:schemeClr val="tx1"/>
                </a:solidFill>
                <a:effectLst/>
              </a:rPr>
              <a:t>Feet – </a:t>
            </a:r>
            <a:r>
              <a:rPr lang="en-US" sz="2000" u="sng" dirty="0" smtClean="0">
                <a:solidFill>
                  <a:schemeClr val="tx1"/>
                </a:solidFill>
                <a:effectLst/>
              </a:rPr>
              <a:t>8 in</a:t>
            </a:r>
            <a:r>
              <a:rPr lang="en-US" sz="2000" dirty="0" smtClean="0">
                <a:solidFill>
                  <a:schemeClr val="tx1"/>
                </a:solidFill>
                <a:effectLst/>
              </a:rPr>
              <a:t>   =  0.67 feet</a:t>
            </a:r>
          </a:p>
          <a:p>
            <a:pPr marL="0" indent="0">
              <a:buNone/>
              <a:defRPr/>
            </a:pPr>
            <a:r>
              <a:rPr lang="en-US" sz="2000" dirty="0" smtClean="0">
                <a:solidFill>
                  <a:schemeClr val="tx1"/>
                </a:solidFill>
                <a:effectLst/>
              </a:rPr>
              <a:t>          12 in</a:t>
            </a:r>
          </a:p>
          <a:p>
            <a:pPr marL="0" indent="0">
              <a:buNone/>
              <a:defRPr/>
            </a:pPr>
            <a:r>
              <a:rPr lang="en-US" sz="2000" b="1" dirty="0" smtClean="0">
                <a:solidFill>
                  <a:schemeClr val="tx1"/>
                </a:solidFill>
                <a:effectLst/>
              </a:rPr>
              <a:t> Second step:</a:t>
            </a:r>
          </a:p>
          <a:p>
            <a:pPr marL="0" indent="0">
              <a:buNone/>
              <a:defRPr/>
            </a:pPr>
            <a:r>
              <a:rPr lang="en-US" sz="2000" dirty="0" smtClean="0">
                <a:solidFill>
                  <a:schemeClr val="tx1"/>
                </a:solidFill>
                <a:effectLst/>
              </a:rPr>
              <a:t>Plug into volume formula</a:t>
            </a:r>
          </a:p>
          <a:p>
            <a:pPr marL="0" indent="0">
              <a:buNone/>
              <a:defRPr/>
            </a:pPr>
            <a:r>
              <a:rPr lang="en-US" sz="2000" dirty="0" err="1" smtClean="0">
                <a:solidFill>
                  <a:schemeClr val="tx1"/>
                </a:solidFill>
                <a:effectLst/>
              </a:rPr>
              <a:t>Vol</a:t>
            </a:r>
            <a:r>
              <a:rPr lang="en-US" sz="2000" dirty="0" smtClean="0">
                <a:solidFill>
                  <a:schemeClr val="tx1"/>
                </a:solidFill>
                <a:effectLst/>
              </a:rPr>
              <a:t> = (0.785) x (diameter)</a:t>
            </a:r>
            <a:r>
              <a:rPr lang="en-US" sz="2000" baseline="30000" dirty="0" smtClean="0">
                <a:solidFill>
                  <a:schemeClr val="tx1"/>
                </a:solidFill>
                <a:effectLst/>
              </a:rPr>
              <a:t>2 </a:t>
            </a:r>
            <a:r>
              <a:rPr lang="en-US" sz="2000" dirty="0" smtClean="0">
                <a:solidFill>
                  <a:schemeClr val="tx1"/>
                </a:solidFill>
                <a:effectLst/>
              </a:rPr>
              <a:t>x (length)</a:t>
            </a:r>
          </a:p>
          <a:p>
            <a:pPr marL="0" indent="0">
              <a:buNone/>
              <a:defRPr/>
            </a:pPr>
            <a:r>
              <a:rPr lang="en-US" sz="2000" dirty="0" smtClean="0">
                <a:solidFill>
                  <a:schemeClr val="tx1"/>
                </a:solidFill>
                <a:effectLst/>
              </a:rPr>
              <a:t>       = (0.785) x (0.67 feet)</a:t>
            </a:r>
            <a:r>
              <a:rPr lang="en-US" sz="2000" baseline="30000" dirty="0" smtClean="0">
                <a:solidFill>
                  <a:schemeClr val="tx1"/>
                </a:solidFill>
                <a:effectLst/>
              </a:rPr>
              <a:t>2</a:t>
            </a:r>
            <a:r>
              <a:rPr lang="en-US" sz="2000" dirty="0" smtClean="0">
                <a:solidFill>
                  <a:schemeClr val="tx1"/>
                </a:solidFill>
                <a:effectLst/>
              </a:rPr>
              <a:t> x 400 feet</a:t>
            </a:r>
          </a:p>
          <a:p>
            <a:pPr marL="0" indent="0">
              <a:buNone/>
              <a:defRPr/>
            </a:pPr>
            <a:r>
              <a:rPr lang="en-US" sz="2000" dirty="0" smtClean="0">
                <a:solidFill>
                  <a:schemeClr val="tx1"/>
                </a:solidFill>
                <a:effectLst/>
              </a:rPr>
              <a:t>       = 141 ft</a:t>
            </a:r>
            <a:r>
              <a:rPr lang="en-US" sz="2000" baseline="30000" dirty="0" smtClean="0">
                <a:solidFill>
                  <a:schemeClr val="tx1"/>
                </a:solidFill>
                <a:effectLst/>
              </a:rPr>
              <a:t>3</a:t>
            </a:r>
            <a:endParaRPr lang="en-US" sz="2000" dirty="0" smtClean="0">
              <a:solidFill>
                <a:schemeClr val="tx1"/>
              </a:solidFill>
              <a:effectLst/>
            </a:endParaRPr>
          </a:p>
          <a:p>
            <a:pPr marL="0" indent="0">
              <a:buNone/>
              <a:defRPr/>
            </a:pPr>
            <a:r>
              <a:rPr lang="en-US" sz="2000" b="1" dirty="0" smtClean="0">
                <a:solidFill>
                  <a:schemeClr val="tx1"/>
                </a:solidFill>
                <a:effectLst/>
              </a:rPr>
              <a:t> Third step:</a:t>
            </a:r>
          </a:p>
          <a:p>
            <a:pPr marL="0" indent="0">
              <a:buNone/>
              <a:defRPr/>
            </a:pPr>
            <a:r>
              <a:rPr lang="en-US" sz="2000" dirty="0" smtClean="0">
                <a:solidFill>
                  <a:schemeClr val="tx1"/>
                </a:solidFill>
                <a:effectLst/>
              </a:rPr>
              <a:t>Convert ft</a:t>
            </a:r>
            <a:r>
              <a:rPr lang="en-US" sz="2000" baseline="30000" dirty="0" smtClean="0">
                <a:solidFill>
                  <a:schemeClr val="tx1"/>
                </a:solidFill>
                <a:effectLst/>
              </a:rPr>
              <a:t>3</a:t>
            </a:r>
            <a:r>
              <a:rPr lang="en-US" sz="2000" dirty="0" smtClean="0">
                <a:solidFill>
                  <a:schemeClr val="tx1"/>
                </a:solidFill>
                <a:effectLst/>
              </a:rPr>
              <a:t> to gallons</a:t>
            </a:r>
          </a:p>
          <a:p>
            <a:pPr marL="0" indent="0">
              <a:buNone/>
              <a:defRPr/>
            </a:pPr>
            <a:r>
              <a:rPr lang="en-US" sz="2000" dirty="0" smtClean="0">
                <a:solidFill>
                  <a:schemeClr val="tx1"/>
                </a:solidFill>
                <a:effectLst/>
              </a:rPr>
              <a:t>Gallons = 141 ft</a:t>
            </a:r>
            <a:r>
              <a:rPr lang="en-US" sz="2000" baseline="30000" dirty="0" smtClean="0">
                <a:solidFill>
                  <a:schemeClr val="tx1"/>
                </a:solidFill>
                <a:effectLst/>
              </a:rPr>
              <a:t>3</a:t>
            </a:r>
            <a:r>
              <a:rPr lang="en-US" sz="2000" dirty="0" smtClean="0">
                <a:solidFill>
                  <a:schemeClr val="tx1"/>
                </a:solidFill>
                <a:effectLst/>
              </a:rPr>
              <a:t> x 7.48 = 1,055 gallons</a:t>
            </a:r>
            <a:endParaRPr lang="en-US" dirty="0"/>
          </a:p>
        </p:txBody>
      </p:sp>
      <p:sp>
        <p:nvSpPr>
          <p:cNvPr id="40964" name="Slide Number Placeholder 3"/>
          <p:cNvSpPr>
            <a:spLocks noGrp="1"/>
          </p:cNvSpPr>
          <p:nvPr>
            <p:ph type="sldNum" sz="quarter" idx="10"/>
          </p:nvPr>
        </p:nvSpPr>
        <p:spPr>
          <a:xfrm>
            <a:off x="6638925" y="57658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4133183-C26B-47D1-9B44-2B1B3C9153C2}" type="slidenum">
              <a:rPr lang="en-US" sz="1400" smtClean="0">
                <a:latin typeface="Arial" charset="0"/>
              </a:rPr>
              <a:pPr/>
              <a:t>37</a:t>
            </a:fld>
            <a:endParaRPr lang="en-US" sz="1400" dirty="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9050" y="198438"/>
            <a:ext cx="9144000" cy="1101725"/>
          </a:xfrm>
          <a:prstGeom prst="rect">
            <a:avLst/>
          </a:prstGeom>
        </p:spPr>
        <p:txBody>
          <a:bodyPr/>
          <a:lstStyle/>
          <a:p>
            <a:r>
              <a:rPr lang="en-US" sz="4000" dirty="0" smtClean="0">
                <a:effectLst/>
              </a:rPr>
              <a:t>Example 3.4 – Volume Calculation</a:t>
            </a:r>
          </a:p>
        </p:txBody>
      </p:sp>
      <p:sp>
        <p:nvSpPr>
          <p:cNvPr id="3" name="Content Placeholder 2"/>
          <p:cNvSpPr>
            <a:spLocks noGrp="1"/>
          </p:cNvSpPr>
          <p:nvPr>
            <p:ph idx="1"/>
          </p:nvPr>
        </p:nvSpPr>
        <p:spPr>
          <a:xfrm>
            <a:off x="295274" y="1033463"/>
            <a:ext cx="8615363" cy="5824537"/>
          </a:xfrm>
        </p:spPr>
        <p:txBody>
          <a:bodyPr/>
          <a:lstStyle/>
          <a:p>
            <a:pPr marL="0" indent="0">
              <a:buNone/>
              <a:defRPr/>
            </a:pPr>
            <a:r>
              <a:rPr lang="en-US" b="1" dirty="0" smtClean="0">
                <a:solidFill>
                  <a:schemeClr val="tx1"/>
                </a:solidFill>
                <a:effectLst/>
              </a:rPr>
              <a:t>The diameter of a tank is 60 feet.  Without refilling of the tank, in one day, the water depth dropped from 25 feet to 21 feet, how many gallons of water were used that day?</a:t>
            </a:r>
          </a:p>
          <a:p>
            <a:pPr marL="0" indent="0">
              <a:spcBef>
                <a:spcPts val="300"/>
              </a:spcBef>
              <a:buNone/>
              <a:defRPr/>
            </a:pPr>
            <a:r>
              <a:rPr lang="en-US" dirty="0" smtClean="0">
                <a:solidFill>
                  <a:schemeClr val="tx1"/>
                </a:solidFill>
                <a:effectLst/>
              </a:rPr>
              <a:t>Height = 25 ft – 21 ft = 4 ft</a:t>
            </a:r>
          </a:p>
          <a:p>
            <a:pPr marL="0" indent="0">
              <a:spcBef>
                <a:spcPts val="1200"/>
              </a:spcBef>
              <a:buNone/>
              <a:defRPr/>
            </a:pPr>
            <a:r>
              <a:rPr lang="en-US" dirty="0" smtClean="0">
                <a:solidFill>
                  <a:schemeClr val="tx1"/>
                </a:solidFill>
                <a:effectLst/>
              </a:rPr>
              <a:t>V = (0.785) x (diameter)</a:t>
            </a:r>
            <a:r>
              <a:rPr lang="en-US" baseline="30000" dirty="0" smtClean="0">
                <a:solidFill>
                  <a:schemeClr val="tx1"/>
                </a:solidFill>
                <a:effectLst/>
              </a:rPr>
              <a:t>2</a:t>
            </a:r>
            <a:r>
              <a:rPr lang="en-US" dirty="0" smtClean="0">
                <a:solidFill>
                  <a:schemeClr val="tx1"/>
                </a:solidFill>
                <a:effectLst/>
              </a:rPr>
              <a:t> x (height)</a:t>
            </a:r>
          </a:p>
          <a:p>
            <a:pPr marL="0" indent="0">
              <a:spcBef>
                <a:spcPts val="300"/>
              </a:spcBef>
              <a:buNone/>
              <a:defRPr/>
            </a:pPr>
            <a:r>
              <a:rPr lang="en-US" dirty="0" smtClean="0">
                <a:solidFill>
                  <a:schemeClr val="tx1"/>
                </a:solidFill>
                <a:effectLst/>
              </a:rPr>
              <a:t>V = (0.785) x (60 ft)</a:t>
            </a:r>
            <a:r>
              <a:rPr lang="en-US" baseline="30000" dirty="0" smtClean="0">
                <a:solidFill>
                  <a:schemeClr val="tx1"/>
                </a:solidFill>
                <a:effectLst/>
              </a:rPr>
              <a:t>2</a:t>
            </a:r>
            <a:r>
              <a:rPr lang="en-US" dirty="0" smtClean="0">
                <a:solidFill>
                  <a:schemeClr val="tx1"/>
                </a:solidFill>
                <a:effectLst/>
              </a:rPr>
              <a:t> x (4 ft) = 11,304 ft</a:t>
            </a:r>
            <a:r>
              <a:rPr lang="en-US" baseline="30000" dirty="0" smtClean="0">
                <a:solidFill>
                  <a:schemeClr val="tx1"/>
                </a:solidFill>
                <a:effectLst/>
              </a:rPr>
              <a:t>3</a:t>
            </a:r>
            <a:endParaRPr lang="en-US" dirty="0" smtClean="0">
              <a:solidFill>
                <a:schemeClr val="tx1"/>
              </a:solidFill>
              <a:effectLst/>
            </a:endParaRPr>
          </a:p>
          <a:p>
            <a:pPr marL="0" indent="0">
              <a:spcBef>
                <a:spcPts val="1200"/>
              </a:spcBef>
              <a:buNone/>
              <a:defRPr/>
            </a:pPr>
            <a:r>
              <a:rPr lang="en-US" dirty="0" smtClean="0">
                <a:solidFill>
                  <a:schemeClr val="tx1"/>
                </a:solidFill>
                <a:effectLst/>
              </a:rPr>
              <a:t>Convert ft</a:t>
            </a:r>
            <a:r>
              <a:rPr lang="en-US" baseline="30000" dirty="0" smtClean="0">
                <a:solidFill>
                  <a:schemeClr val="tx1"/>
                </a:solidFill>
                <a:effectLst/>
              </a:rPr>
              <a:t>3</a:t>
            </a:r>
            <a:r>
              <a:rPr lang="en-US" dirty="0" smtClean="0">
                <a:solidFill>
                  <a:schemeClr val="tx1"/>
                </a:solidFill>
                <a:effectLst/>
              </a:rPr>
              <a:t> to gallons</a:t>
            </a:r>
          </a:p>
          <a:p>
            <a:pPr marL="0" indent="0">
              <a:spcBef>
                <a:spcPts val="300"/>
              </a:spcBef>
              <a:buNone/>
              <a:defRPr/>
            </a:pPr>
            <a:r>
              <a:rPr lang="en-US" dirty="0" smtClean="0">
                <a:solidFill>
                  <a:schemeClr val="tx1"/>
                </a:solidFill>
                <a:effectLst/>
              </a:rPr>
              <a:t>Gallons = 11,304 ft</a:t>
            </a:r>
            <a:r>
              <a:rPr lang="en-US" baseline="30000" dirty="0" smtClean="0">
                <a:solidFill>
                  <a:schemeClr val="tx1"/>
                </a:solidFill>
                <a:effectLst/>
              </a:rPr>
              <a:t>3</a:t>
            </a:r>
            <a:r>
              <a:rPr lang="en-US" dirty="0" smtClean="0">
                <a:solidFill>
                  <a:schemeClr val="tx1"/>
                </a:solidFill>
                <a:effectLst/>
              </a:rPr>
              <a:t> x 7.48 = 84,554 gallons</a:t>
            </a:r>
          </a:p>
          <a:p>
            <a:pPr>
              <a:defRPr/>
            </a:pPr>
            <a:endParaRPr lang="en-US" dirty="0"/>
          </a:p>
        </p:txBody>
      </p:sp>
      <p:sp>
        <p:nvSpPr>
          <p:cNvPr id="419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6F14437-82AC-4FB8-8257-C7AE87CBE4F9}" type="slidenum">
              <a:rPr lang="en-US" sz="1400" smtClean="0">
                <a:latin typeface="Arial" charset="0"/>
              </a:rPr>
              <a:pPr/>
              <a:t>38</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1143000"/>
          </a:xfrm>
          <a:prstGeom prst="rect">
            <a:avLst/>
          </a:prstGeom>
        </p:spPr>
        <p:txBody>
          <a:bodyPr/>
          <a:lstStyle/>
          <a:p>
            <a:r>
              <a:rPr lang="en-US" b="1" smtClean="0">
                <a:effectLst/>
              </a:rPr>
              <a:t>Useable Storage</a:t>
            </a:r>
            <a:endParaRPr lang="en-US" smtClean="0">
              <a:effectLst/>
            </a:endParaRPr>
          </a:p>
        </p:txBody>
      </p:sp>
      <p:sp>
        <p:nvSpPr>
          <p:cNvPr id="3" name="Content Placeholder 2"/>
          <p:cNvSpPr>
            <a:spLocks noGrp="1"/>
          </p:cNvSpPr>
          <p:nvPr>
            <p:ph idx="1"/>
          </p:nvPr>
        </p:nvSpPr>
        <p:spPr>
          <a:xfrm>
            <a:off x="457200" y="1266826"/>
            <a:ext cx="8229600" cy="4859338"/>
          </a:xfrm>
        </p:spPr>
        <p:txBody>
          <a:bodyPr/>
          <a:lstStyle/>
          <a:p>
            <a:pPr marL="0" indent="0">
              <a:buNone/>
              <a:defRPr/>
            </a:pPr>
            <a:r>
              <a:rPr lang="en-US" dirty="0" smtClean="0">
                <a:solidFill>
                  <a:schemeClr val="tx1"/>
                </a:solidFill>
                <a:effectLst/>
              </a:rPr>
              <a:t>The useable storage is the total volume of water in a storage facility that can provide minimum required pressures to the highest elevation customers who are served by the facility.</a:t>
            </a:r>
          </a:p>
          <a:p>
            <a:pPr>
              <a:defRPr/>
            </a:pPr>
            <a:r>
              <a:rPr lang="en-US" dirty="0" smtClean="0">
                <a:solidFill>
                  <a:schemeClr val="tx1"/>
                </a:solidFill>
                <a:effectLst/>
              </a:rPr>
              <a:t>Equalization Storage</a:t>
            </a:r>
          </a:p>
          <a:p>
            <a:pPr>
              <a:defRPr/>
            </a:pPr>
            <a:r>
              <a:rPr lang="en-US" dirty="0" smtClean="0">
                <a:solidFill>
                  <a:schemeClr val="tx1"/>
                </a:solidFill>
                <a:effectLst/>
              </a:rPr>
              <a:t>Fire Storage</a:t>
            </a:r>
          </a:p>
          <a:p>
            <a:pPr>
              <a:defRPr/>
            </a:pPr>
            <a:r>
              <a:rPr lang="en-US" dirty="0" smtClean="0">
                <a:solidFill>
                  <a:schemeClr val="tx1"/>
                </a:solidFill>
                <a:effectLst/>
              </a:rPr>
              <a:t>Emergency Storage</a:t>
            </a:r>
          </a:p>
          <a:p>
            <a:pPr>
              <a:buFont typeface="Arial" pitchFamily="34" charset="0"/>
              <a:buChar char="•"/>
              <a:defRPr/>
            </a:pPr>
            <a:endParaRPr lang="en-US" dirty="0" smtClean="0"/>
          </a:p>
          <a:p>
            <a:pPr>
              <a:defRPr/>
            </a:pPr>
            <a:endParaRPr lang="en-US" dirty="0"/>
          </a:p>
        </p:txBody>
      </p:sp>
      <p:sp>
        <p:nvSpPr>
          <p:cNvPr id="430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FF8868E-78BA-47D0-9729-CC2DC8DCCEC0}" type="slidenum">
              <a:rPr lang="en-US" sz="1400" smtClean="0">
                <a:latin typeface="Arial" charset="0"/>
              </a:rPr>
              <a:pPr/>
              <a:t>39</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050" y="217488"/>
            <a:ext cx="9144000" cy="823912"/>
          </a:xfrm>
          <a:prstGeom prst="rect">
            <a:avLst/>
          </a:prstGeom>
        </p:spPr>
        <p:txBody>
          <a:bodyPr/>
          <a:lstStyle/>
          <a:p>
            <a:pPr eaLnBrk="1" hangingPunct="1"/>
            <a:r>
              <a:rPr lang="en-US" dirty="0" smtClean="0">
                <a:effectLst/>
              </a:rPr>
              <a:t>Operator Certification Act </a:t>
            </a:r>
          </a:p>
        </p:txBody>
      </p:sp>
      <p:sp>
        <p:nvSpPr>
          <p:cNvPr id="3" name="Content Placeholder 2"/>
          <p:cNvSpPr>
            <a:spLocks noGrp="1"/>
          </p:cNvSpPr>
          <p:nvPr>
            <p:ph idx="1"/>
          </p:nvPr>
        </p:nvSpPr>
        <p:spPr>
          <a:xfrm>
            <a:off x="0" y="1054100"/>
            <a:ext cx="8910638" cy="5803900"/>
          </a:xfrm>
        </p:spPr>
        <p:txBody>
          <a:bodyPr>
            <a:normAutofit/>
          </a:bodyPr>
          <a:lstStyle/>
          <a:p>
            <a:pPr marL="0" indent="0" algn="ctr" eaLnBrk="1" hangingPunct="1">
              <a:buNone/>
              <a:defRPr/>
            </a:pPr>
            <a:r>
              <a:rPr lang="en-US" dirty="0" smtClean="0">
                <a:effectLst/>
              </a:rPr>
              <a:t>Water and Wastewater Operator Certification Program Regulations</a:t>
            </a:r>
          </a:p>
          <a:p>
            <a:pPr marL="0" indent="0" algn="ctr" eaLnBrk="1" hangingPunct="1">
              <a:buNone/>
              <a:defRPr/>
            </a:pPr>
            <a:endParaRPr lang="en-US" sz="2000" dirty="0" smtClean="0">
              <a:effectLst/>
            </a:endParaRPr>
          </a:p>
          <a:p>
            <a:pPr marL="800100" lvl="1" indent="-342900" eaLnBrk="1" hangingPunct="1">
              <a:spcBef>
                <a:spcPct val="0"/>
              </a:spcBef>
              <a:buClrTx/>
              <a:buFont typeface="Arial" pitchFamily="34" charset="0"/>
              <a:buChar char="•"/>
              <a:defRPr/>
            </a:pPr>
            <a:r>
              <a:rPr lang="en-US" dirty="0" smtClean="0">
                <a:effectLst/>
              </a:rPr>
              <a:t>Establishes standards for operator certification, recertification, certification renewal and security training; </a:t>
            </a:r>
            <a:endParaRPr lang="en-US" dirty="0" smtClean="0">
              <a:effectLst/>
            </a:endParaRPr>
          </a:p>
          <a:p>
            <a:pPr marL="800100" lvl="1" indent="-342900" eaLnBrk="1" hangingPunct="1">
              <a:spcBef>
                <a:spcPct val="0"/>
              </a:spcBef>
              <a:buClrTx/>
              <a:buFont typeface="Arial" pitchFamily="34" charset="0"/>
              <a:buChar char="•"/>
              <a:defRPr/>
            </a:pPr>
            <a:r>
              <a:rPr lang="en-US" dirty="0" smtClean="0">
                <a:effectLst/>
              </a:rPr>
              <a:t>Certification </a:t>
            </a:r>
            <a:r>
              <a:rPr lang="en-US" dirty="0" smtClean="0">
                <a:effectLst/>
              </a:rPr>
              <a:t>Board has the authority to give certification approval.</a:t>
            </a:r>
          </a:p>
          <a:p>
            <a:pPr eaLnBrk="1" hangingPunct="1">
              <a:defRPr/>
            </a:pPr>
            <a:endParaRPr lang="en-US" sz="4400" dirty="0" smtClean="0">
              <a:solidFill>
                <a:schemeClr val="tx1">
                  <a:lumMod val="75000"/>
                  <a:lumOff val="25000"/>
                </a:schemeClr>
              </a:solidFill>
              <a:effectLst/>
            </a:endParaRPr>
          </a:p>
        </p:txBody>
      </p:sp>
      <p:sp>
        <p:nvSpPr>
          <p:cNvPr id="6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4564751-EB73-49F1-9829-C2666361B8F8}" type="slidenum">
              <a:rPr lang="en-US" sz="1400" smtClean="0">
                <a:latin typeface="Arial" charset="0"/>
              </a:rPr>
              <a:pPr/>
              <a:t>4</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1143000"/>
          </a:xfrm>
          <a:prstGeom prst="rect">
            <a:avLst/>
          </a:prstGeom>
        </p:spPr>
        <p:txBody>
          <a:bodyPr/>
          <a:lstStyle/>
          <a:p>
            <a:r>
              <a:rPr lang="en-US" b="1" smtClean="0">
                <a:effectLst/>
              </a:rPr>
              <a:t>Purpose of Maintenance</a:t>
            </a:r>
            <a:endParaRPr lang="en-US" smtClean="0">
              <a:effectLst/>
            </a:endParaRPr>
          </a:p>
        </p:txBody>
      </p:sp>
      <p:sp>
        <p:nvSpPr>
          <p:cNvPr id="44035" name="Content Placeholder 2"/>
          <p:cNvSpPr>
            <a:spLocks noGrp="1"/>
          </p:cNvSpPr>
          <p:nvPr>
            <p:ph idx="1"/>
          </p:nvPr>
        </p:nvSpPr>
        <p:spPr>
          <a:xfrm>
            <a:off x="457200" y="1304926"/>
            <a:ext cx="8229600" cy="4821238"/>
          </a:xfrm>
        </p:spPr>
        <p:txBody>
          <a:bodyPr/>
          <a:lstStyle/>
          <a:p>
            <a:pPr marL="0" indent="0">
              <a:buNone/>
            </a:pPr>
            <a:r>
              <a:rPr lang="en-US" dirty="0" smtClean="0">
                <a:solidFill>
                  <a:schemeClr val="tx1"/>
                </a:solidFill>
                <a:effectLst/>
              </a:rPr>
              <a:t>Storage facilities require routine maintenance, including routine inspections, to ensure proper operation and identify replacement and repair needs. </a:t>
            </a:r>
          </a:p>
          <a:p>
            <a:r>
              <a:rPr lang="en-US" b="1" dirty="0" smtClean="0">
                <a:solidFill>
                  <a:schemeClr val="tx1"/>
                </a:solidFill>
                <a:effectLst/>
              </a:rPr>
              <a:t>Painting</a:t>
            </a:r>
          </a:p>
          <a:p>
            <a:r>
              <a:rPr lang="en-US" b="1" dirty="0" smtClean="0">
                <a:solidFill>
                  <a:schemeClr val="tx1"/>
                </a:solidFill>
                <a:effectLst/>
              </a:rPr>
              <a:t>Corrosion Control</a:t>
            </a:r>
          </a:p>
          <a:p>
            <a:r>
              <a:rPr lang="en-US" b="1" dirty="0" smtClean="0">
                <a:solidFill>
                  <a:schemeClr val="tx1"/>
                </a:solidFill>
                <a:effectLst/>
              </a:rPr>
              <a:t>Water Quality</a:t>
            </a:r>
            <a:endParaRPr lang="en-US" dirty="0" smtClean="0">
              <a:solidFill>
                <a:schemeClr val="tx1"/>
              </a:solidFill>
              <a:effectLst/>
            </a:endParaRPr>
          </a:p>
        </p:txBody>
      </p:sp>
      <p:sp>
        <p:nvSpPr>
          <p:cNvPr id="440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8149D04-BA33-4EE4-94A1-3AA065B6B65D}" type="slidenum">
              <a:rPr lang="en-US" sz="1400" smtClean="0">
                <a:latin typeface="Arial" charset="0"/>
              </a:rPr>
              <a:pPr/>
              <a:t>40</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9050" y="217488"/>
            <a:ext cx="9144000" cy="620712"/>
          </a:xfrm>
          <a:prstGeom prst="rect">
            <a:avLst/>
          </a:prstGeom>
        </p:spPr>
        <p:txBody>
          <a:bodyPr/>
          <a:lstStyle/>
          <a:p>
            <a:r>
              <a:rPr lang="en-US" dirty="0" smtClean="0">
                <a:effectLst/>
              </a:rPr>
              <a:t>Unit 3 – Wrap Up</a:t>
            </a:r>
            <a:endParaRPr lang="en-US" dirty="0" smtClean="0">
              <a:effectLst/>
            </a:endParaRPr>
          </a:p>
        </p:txBody>
      </p:sp>
      <p:sp>
        <p:nvSpPr>
          <p:cNvPr id="3" name="Content Placeholder 2"/>
          <p:cNvSpPr>
            <a:spLocks noGrp="1"/>
          </p:cNvSpPr>
          <p:nvPr>
            <p:ph idx="1"/>
          </p:nvPr>
        </p:nvSpPr>
        <p:spPr>
          <a:xfrm>
            <a:off x="390524" y="1304924"/>
            <a:ext cx="8520113" cy="4705351"/>
          </a:xfrm>
        </p:spPr>
        <p:txBody>
          <a:bodyPr/>
          <a:lstStyle/>
          <a:p>
            <a:pPr>
              <a:buClrTx/>
              <a:buSzPct val="100000"/>
              <a:buFont typeface="Arial" pitchFamily="34" charset="0"/>
              <a:buChar char="•"/>
              <a:defRPr/>
            </a:pPr>
            <a:r>
              <a:rPr lang="en-US" sz="2800" dirty="0" smtClean="0">
                <a:solidFill>
                  <a:schemeClr val="tx1"/>
                </a:solidFill>
                <a:effectLst/>
              </a:rPr>
              <a:t>Key Points Page </a:t>
            </a:r>
            <a:r>
              <a:rPr lang="en-US" sz="2800" dirty="0" smtClean="0">
                <a:solidFill>
                  <a:schemeClr val="tx1"/>
                </a:solidFill>
                <a:effectLst/>
              </a:rPr>
              <a:t>3-11 </a:t>
            </a:r>
            <a:endParaRPr lang="en-US" sz="2800" dirty="0" smtClean="0">
              <a:solidFill>
                <a:schemeClr val="tx1"/>
              </a:solidFill>
              <a:effectLst/>
            </a:endParaRPr>
          </a:p>
          <a:p>
            <a:pPr>
              <a:buClrTx/>
              <a:buSzPct val="100000"/>
              <a:buFont typeface="Arial" pitchFamily="34" charset="0"/>
              <a:buChar char="•"/>
              <a:defRPr/>
            </a:pPr>
            <a:r>
              <a:rPr lang="en-US" sz="2800" dirty="0" smtClean="0"/>
              <a:t>Exercise on Page 3-12</a:t>
            </a:r>
            <a:endParaRPr lang="en-US" sz="2800" dirty="0" smtClean="0">
              <a:solidFill>
                <a:schemeClr val="tx1"/>
              </a:solidFill>
              <a:effectLst/>
            </a:endParaRPr>
          </a:p>
          <a:p>
            <a:pPr>
              <a:defRPr/>
            </a:pPr>
            <a:endParaRPr lang="en-US" dirty="0"/>
          </a:p>
        </p:txBody>
      </p:sp>
      <p:sp>
        <p:nvSpPr>
          <p:cNvPr id="450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8E89FAD-A170-43C8-B3B3-47057041050E}" type="slidenum">
              <a:rPr lang="en-US" sz="1400" smtClean="0">
                <a:latin typeface="Arial" charset="0"/>
              </a:rPr>
              <a:pPr/>
              <a:t>41</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457200" y="274638"/>
            <a:ext cx="8229600" cy="830262"/>
          </a:xfrm>
          <a:prstGeom prst="rect">
            <a:avLst/>
          </a:prstGeom>
        </p:spPr>
        <p:txBody>
          <a:bodyPr/>
          <a:lstStyle/>
          <a:p>
            <a:pPr eaLnBrk="1" hangingPunct="1"/>
            <a:r>
              <a:rPr lang="en-US" sz="3600" dirty="0" smtClean="0">
                <a:effectLst/>
              </a:rPr>
              <a:t>Unit 4 – Water Quality and Monitoring</a:t>
            </a:r>
          </a:p>
        </p:txBody>
      </p:sp>
      <p:sp>
        <p:nvSpPr>
          <p:cNvPr id="46083" name="Rectangle 3"/>
          <p:cNvSpPr>
            <a:spLocks noGrp="1" noChangeArrowheads="1"/>
          </p:cNvSpPr>
          <p:nvPr>
            <p:ph idx="1"/>
          </p:nvPr>
        </p:nvSpPr>
        <p:spPr>
          <a:xfrm>
            <a:off x="0" y="1333500"/>
            <a:ext cx="8910638" cy="5314950"/>
          </a:xfrm>
        </p:spPr>
        <p:txBody>
          <a:bodyPr/>
          <a:lstStyle/>
          <a:p>
            <a:pPr eaLnBrk="1" hangingPunct="1"/>
            <a:r>
              <a:rPr lang="en-US" b="1" smtClean="0">
                <a:solidFill>
                  <a:schemeClr val="tx1"/>
                </a:solidFill>
                <a:effectLst/>
              </a:rPr>
              <a:t>Learning Objectives</a:t>
            </a:r>
          </a:p>
          <a:p>
            <a:pPr lvl="1" eaLnBrk="1" hangingPunct="1">
              <a:buClrTx/>
              <a:buSzPct val="100000"/>
            </a:pPr>
            <a:r>
              <a:rPr lang="en-US" smtClean="0">
                <a:effectLst/>
              </a:rPr>
              <a:t>Identify the three types of distribution system water quality issues.</a:t>
            </a:r>
          </a:p>
          <a:p>
            <a:pPr lvl="1" eaLnBrk="1" hangingPunct="1">
              <a:buClrTx/>
              <a:buSzPct val="100000"/>
            </a:pPr>
            <a:r>
              <a:rPr lang="en-US" smtClean="0">
                <a:effectLst/>
              </a:rPr>
              <a:t>Describe the purpose of disinfection and chlorine residual in the distribution system.</a:t>
            </a:r>
          </a:p>
        </p:txBody>
      </p:sp>
      <p:sp>
        <p:nvSpPr>
          <p:cNvPr id="460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0B82A13-A3CD-4A5D-8E30-A01B011B469E}" type="slidenum">
              <a:rPr lang="en-US" sz="1400" smtClean="0">
                <a:latin typeface="Arial" charset="0"/>
              </a:rPr>
              <a:pPr/>
              <a:t>42</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229600" cy="1143000"/>
          </a:xfrm>
          <a:prstGeom prst="rect">
            <a:avLst/>
          </a:prstGeom>
        </p:spPr>
        <p:txBody>
          <a:bodyPr/>
          <a:lstStyle/>
          <a:p>
            <a:r>
              <a:rPr lang="en-US" dirty="0" smtClean="0">
                <a:effectLst/>
              </a:rPr>
              <a:t>Purpose of Disinfection</a:t>
            </a:r>
          </a:p>
        </p:txBody>
      </p:sp>
      <p:sp>
        <p:nvSpPr>
          <p:cNvPr id="47107" name="Content Placeholder 2"/>
          <p:cNvSpPr>
            <a:spLocks noGrp="1"/>
          </p:cNvSpPr>
          <p:nvPr>
            <p:ph idx="1"/>
          </p:nvPr>
        </p:nvSpPr>
        <p:spPr/>
        <p:txBody>
          <a:bodyPr/>
          <a:lstStyle/>
          <a:p>
            <a:pPr marL="0" indent="0">
              <a:buNone/>
            </a:pPr>
            <a:r>
              <a:rPr lang="en-US" dirty="0" smtClean="0">
                <a:effectLst/>
              </a:rPr>
              <a:t>	</a:t>
            </a:r>
            <a:r>
              <a:rPr lang="en-US" dirty="0" smtClean="0">
                <a:solidFill>
                  <a:schemeClr val="tx1"/>
                </a:solidFill>
                <a:effectLst/>
              </a:rPr>
              <a:t>The use of chlorination is quoted to have a “tremendous boon in the safeguarding of public health all over the world and is probably the most important and efficient sanitary measure of protection ever introduced”.</a:t>
            </a:r>
          </a:p>
        </p:txBody>
      </p:sp>
      <p:sp>
        <p:nvSpPr>
          <p:cNvPr id="471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6901AA8-FCF3-4EF4-80D0-C7CC61C6005D}" type="slidenum">
              <a:rPr lang="en-US" sz="1400" smtClean="0">
                <a:latin typeface="Arial" charset="0"/>
              </a:rPr>
              <a:pPr/>
              <a:t>43</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229600" cy="1143000"/>
          </a:xfrm>
          <a:prstGeom prst="rect">
            <a:avLst/>
          </a:prstGeom>
        </p:spPr>
        <p:txBody>
          <a:bodyPr/>
          <a:lstStyle/>
          <a:p>
            <a:r>
              <a:rPr lang="en-US" dirty="0" smtClean="0">
                <a:effectLst/>
              </a:rPr>
              <a:t>Disinfection Chemicals</a:t>
            </a:r>
          </a:p>
        </p:txBody>
      </p:sp>
      <p:sp>
        <p:nvSpPr>
          <p:cNvPr id="3" name="Content Placeholder 2"/>
          <p:cNvSpPr>
            <a:spLocks noGrp="1"/>
          </p:cNvSpPr>
          <p:nvPr>
            <p:ph idx="1"/>
          </p:nvPr>
        </p:nvSpPr>
        <p:spPr>
          <a:xfrm>
            <a:off x="457200" y="1047750"/>
            <a:ext cx="8229600" cy="4525963"/>
          </a:xfrm>
        </p:spPr>
        <p:txBody>
          <a:bodyPr/>
          <a:lstStyle/>
          <a:p>
            <a:pPr marL="0" indent="0">
              <a:buNone/>
              <a:defRPr/>
            </a:pPr>
            <a:r>
              <a:rPr lang="en-US" dirty="0" smtClean="0">
                <a:solidFill>
                  <a:schemeClr val="tx1"/>
                </a:solidFill>
                <a:effectLst/>
              </a:rPr>
              <a:t>Pure chlorine (Cl</a:t>
            </a:r>
            <a:r>
              <a:rPr lang="en-US" baseline="-25000" dirty="0" smtClean="0">
                <a:solidFill>
                  <a:schemeClr val="tx1"/>
                </a:solidFill>
                <a:effectLst/>
              </a:rPr>
              <a:t>2</a:t>
            </a:r>
            <a:r>
              <a:rPr lang="en-US" dirty="0" smtClean="0">
                <a:solidFill>
                  <a:schemeClr val="tx1"/>
                </a:solidFill>
                <a:effectLst/>
              </a:rPr>
              <a:t>) is a poisonous, acidic gas that is heavier than air.  When injected into water, it forms the following reaction:</a:t>
            </a:r>
          </a:p>
          <a:p>
            <a:pPr marL="0" indent="0">
              <a:buNone/>
              <a:defRPr/>
            </a:pPr>
            <a:r>
              <a:rPr lang="en-US" dirty="0" smtClean="0">
                <a:solidFill>
                  <a:schemeClr val="tx1"/>
                </a:solidFill>
                <a:effectLst/>
              </a:rPr>
              <a:t> </a:t>
            </a:r>
          </a:p>
          <a:p>
            <a:pPr marL="0" indent="0">
              <a:buNone/>
              <a:defRPr/>
            </a:pPr>
            <a:r>
              <a:rPr lang="en-US" b="1" dirty="0" smtClean="0">
                <a:solidFill>
                  <a:schemeClr val="tx1"/>
                </a:solidFill>
                <a:effectLst/>
              </a:rPr>
              <a:t>Cl</a:t>
            </a:r>
            <a:r>
              <a:rPr lang="en-US" b="1" baseline="-25000" dirty="0" smtClean="0">
                <a:solidFill>
                  <a:schemeClr val="tx1"/>
                </a:solidFill>
                <a:effectLst/>
              </a:rPr>
              <a:t>2</a:t>
            </a:r>
            <a:r>
              <a:rPr lang="en-US" b="1" dirty="0" smtClean="0">
                <a:solidFill>
                  <a:schemeClr val="tx1"/>
                </a:solidFill>
                <a:effectLst/>
              </a:rPr>
              <a:t>       +      H</a:t>
            </a:r>
            <a:r>
              <a:rPr lang="en-US" b="1" baseline="-25000" dirty="0" smtClean="0">
                <a:solidFill>
                  <a:schemeClr val="tx1"/>
                </a:solidFill>
                <a:effectLst/>
              </a:rPr>
              <a:t>2</a:t>
            </a:r>
            <a:r>
              <a:rPr lang="en-US" b="1" dirty="0" smtClean="0">
                <a:solidFill>
                  <a:schemeClr val="tx1"/>
                </a:solidFill>
                <a:effectLst/>
              </a:rPr>
              <a:t>O      </a:t>
            </a:r>
            <a:r>
              <a:rPr lang="en-US" b="1" dirty="0" smtClean="0">
                <a:solidFill>
                  <a:schemeClr val="tx1"/>
                </a:solidFill>
                <a:effectLst/>
                <a:sym typeface="Symbol"/>
              </a:rPr>
              <a:t></a:t>
            </a:r>
            <a:r>
              <a:rPr lang="en-US" b="1" dirty="0" smtClean="0">
                <a:solidFill>
                  <a:schemeClr val="tx1"/>
                </a:solidFill>
                <a:effectLst/>
              </a:rPr>
              <a:t>      </a:t>
            </a:r>
            <a:r>
              <a:rPr lang="en-US" b="1" dirty="0" err="1" smtClean="0">
                <a:solidFill>
                  <a:schemeClr val="tx1"/>
                </a:solidFill>
                <a:effectLst/>
              </a:rPr>
              <a:t>HOCl</a:t>
            </a:r>
            <a:r>
              <a:rPr lang="en-US" b="1" dirty="0" smtClean="0">
                <a:solidFill>
                  <a:schemeClr val="tx1"/>
                </a:solidFill>
                <a:effectLst/>
              </a:rPr>
              <a:t>         +         </a:t>
            </a:r>
            <a:r>
              <a:rPr lang="en-US" b="1" dirty="0" err="1" smtClean="0">
                <a:solidFill>
                  <a:schemeClr val="tx1"/>
                </a:solidFill>
                <a:effectLst/>
              </a:rPr>
              <a:t>HCl</a:t>
            </a:r>
            <a:endParaRPr lang="en-US" dirty="0" smtClean="0">
              <a:solidFill>
                <a:schemeClr val="tx1"/>
              </a:solidFill>
              <a:effectLst/>
            </a:endParaRPr>
          </a:p>
          <a:p>
            <a:pPr marL="0" indent="0">
              <a:buNone/>
              <a:defRPr/>
            </a:pPr>
            <a:r>
              <a:rPr lang="en-US" dirty="0" smtClean="0">
                <a:solidFill>
                  <a:schemeClr val="tx1"/>
                </a:solidFill>
                <a:effectLst/>
              </a:rPr>
              <a:t>Chlorine	Water	     				      </a:t>
            </a:r>
            <a:r>
              <a:rPr lang="en-US" sz="2000" b="1" dirty="0" smtClean="0"/>
              <a:t> </a:t>
            </a:r>
            <a:endParaRPr lang="en-US" sz="2000" dirty="0" smtClean="0"/>
          </a:p>
          <a:p>
            <a:pPr marL="0" indent="0">
              <a:buNone/>
              <a:defRPr/>
            </a:pPr>
            <a:endParaRPr lang="en-US" dirty="0"/>
          </a:p>
        </p:txBody>
      </p:sp>
      <p:sp>
        <p:nvSpPr>
          <p:cNvPr id="481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D64C1E2-D7AC-4413-83F0-C47CFE16279B}" type="slidenum">
              <a:rPr lang="en-US" sz="1400" smtClean="0">
                <a:latin typeface="Arial" charset="0"/>
              </a:rPr>
              <a:pPr/>
              <a:t>44</a:t>
            </a:fld>
            <a:endParaRPr lang="en-US" sz="1400" smtClean="0">
              <a:latin typeface="Arial" charset="0"/>
            </a:endParaRPr>
          </a:p>
        </p:txBody>
      </p:sp>
      <p:sp>
        <p:nvSpPr>
          <p:cNvPr id="2" name="Rectangle 1"/>
          <p:cNvSpPr/>
          <p:nvPr/>
        </p:nvSpPr>
        <p:spPr>
          <a:xfrm>
            <a:off x="6746710" y="3769668"/>
            <a:ext cx="2302040" cy="1077218"/>
          </a:xfrm>
          <a:prstGeom prst="rect">
            <a:avLst/>
          </a:prstGeom>
        </p:spPr>
        <p:txBody>
          <a:bodyPr wrap="none">
            <a:spAutoFit/>
          </a:bodyPr>
          <a:lstStyle/>
          <a:p>
            <a:pPr marL="0" indent="0" algn="ctr">
              <a:buNone/>
              <a:defRPr/>
            </a:pPr>
            <a:r>
              <a:rPr lang="en-US" sz="3200" dirty="0" smtClean="0">
                <a:latin typeface="+mj-lt"/>
              </a:rPr>
              <a:t>Hydrochloric</a:t>
            </a:r>
          </a:p>
          <a:p>
            <a:pPr marL="0" indent="0" algn="ctr">
              <a:buNone/>
              <a:defRPr/>
            </a:pPr>
            <a:r>
              <a:rPr lang="en-US" sz="3200" dirty="0" smtClean="0">
                <a:latin typeface="+mj-lt"/>
              </a:rPr>
              <a:t>Acid</a:t>
            </a:r>
            <a:endParaRPr lang="en-US" sz="3200" dirty="0">
              <a:latin typeface="+mj-lt"/>
            </a:endParaRPr>
          </a:p>
        </p:txBody>
      </p:sp>
      <p:sp>
        <p:nvSpPr>
          <p:cNvPr id="4" name="Rectangle 3"/>
          <p:cNvSpPr/>
          <p:nvPr/>
        </p:nvSpPr>
        <p:spPr>
          <a:xfrm>
            <a:off x="4023062" y="3769668"/>
            <a:ext cx="2489592" cy="1077218"/>
          </a:xfrm>
          <a:prstGeom prst="rect">
            <a:avLst/>
          </a:prstGeom>
        </p:spPr>
        <p:txBody>
          <a:bodyPr wrap="none">
            <a:spAutoFit/>
          </a:bodyPr>
          <a:lstStyle/>
          <a:p>
            <a:pPr algn="ctr"/>
            <a:r>
              <a:rPr lang="en-US" sz="3200" dirty="0" err="1" smtClean="0">
                <a:latin typeface="+mj-lt"/>
              </a:rPr>
              <a:t>Hypochlorous</a:t>
            </a:r>
            <a:endParaRPr lang="en-US" sz="3200" dirty="0" smtClean="0">
              <a:latin typeface="+mj-lt"/>
            </a:endParaRPr>
          </a:p>
          <a:p>
            <a:pPr algn="ctr"/>
            <a:r>
              <a:rPr lang="en-US" sz="3200" dirty="0" smtClean="0">
                <a:latin typeface="+mj-lt"/>
              </a:rPr>
              <a:t>Acid</a:t>
            </a:r>
            <a:r>
              <a:rPr lang="en-US" dirty="0"/>
              <a:t>	</a:t>
            </a: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8229600" cy="1143000"/>
          </a:xfrm>
          <a:prstGeom prst="rect">
            <a:avLst/>
          </a:prstGeom>
        </p:spPr>
        <p:txBody>
          <a:bodyPr/>
          <a:lstStyle/>
          <a:p>
            <a:r>
              <a:rPr lang="en-US" b="1" smtClean="0">
                <a:effectLst/>
              </a:rPr>
              <a:t>Three Types of Chlorine</a:t>
            </a:r>
          </a:p>
        </p:txBody>
      </p:sp>
      <p:sp>
        <p:nvSpPr>
          <p:cNvPr id="3" name="Content Placeholder 2"/>
          <p:cNvSpPr>
            <a:spLocks noGrp="1"/>
          </p:cNvSpPr>
          <p:nvPr>
            <p:ph idx="1"/>
          </p:nvPr>
        </p:nvSpPr>
        <p:spPr/>
        <p:txBody>
          <a:bodyPr/>
          <a:lstStyle/>
          <a:p>
            <a:pPr>
              <a:defRPr/>
            </a:pPr>
            <a:r>
              <a:rPr lang="en-US" b="1" dirty="0" smtClean="0">
                <a:solidFill>
                  <a:schemeClr val="tx1"/>
                </a:solidFill>
                <a:effectLst/>
              </a:rPr>
              <a:t>Gas Chlorine</a:t>
            </a:r>
          </a:p>
          <a:p>
            <a:pPr>
              <a:defRPr/>
            </a:pPr>
            <a:endParaRPr lang="en-US" b="1" dirty="0" smtClean="0">
              <a:solidFill>
                <a:schemeClr val="tx1"/>
              </a:solidFill>
              <a:effectLst/>
            </a:endParaRPr>
          </a:p>
          <a:p>
            <a:pPr>
              <a:defRPr/>
            </a:pPr>
            <a:r>
              <a:rPr lang="en-US" b="1" dirty="0" smtClean="0">
                <a:solidFill>
                  <a:schemeClr val="tx1"/>
                </a:solidFill>
                <a:effectLst/>
              </a:rPr>
              <a:t>Calcium Hypochlorite</a:t>
            </a:r>
          </a:p>
          <a:p>
            <a:pPr>
              <a:defRPr/>
            </a:pPr>
            <a:endParaRPr lang="en-US" b="1" dirty="0" smtClean="0">
              <a:solidFill>
                <a:schemeClr val="tx1"/>
              </a:solidFill>
              <a:effectLst/>
            </a:endParaRPr>
          </a:p>
          <a:p>
            <a:pPr>
              <a:defRPr/>
            </a:pPr>
            <a:r>
              <a:rPr lang="en-US" b="1" dirty="0" smtClean="0">
                <a:solidFill>
                  <a:schemeClr val="tx1"/>
                </a:solidFill>
                <a:effectLst/>
              </a:rPr>
              <a:t>Sodium Hypochlorite</a:t>
            </a:r>
            <a:endParaRPr lang="en-US" b="1" dirty="0">
              <a:solidFill>
                <a:schemeClr val="tx1"/>
              </a:solidFill>
              <a:effectLst/>
            </a:endParaRPr>
          </a:p>
        </p:txBody>
      </p:sp>
      <p:sp>
        <p:nvSpPr>
          <p:cNvPr id="491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0BC3951-10B1-4325-879F-CA548E3975DE}" type="slidenum">
              <a:rPr lang="en-US" sz="1400" smtClean="0">
                <a:latin typeface="Arial" charset="0"/>
              </a:rPr>
              <a:pPr/>
              <a:t>45</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Rot="1" noChangeArrowheads="1"/>
          </p:cNvSpPr>
          <p:nvPr>
            <p:ph type="title"/>
          </p:nvPr>
        </p:nvSpPr>
        <p:spPr>
          <a:xfrm>
            <a:off x="457200" y="274638"/>
            <a:ext cx="8229600" cy="1143000"/>
          </a:xfrm>
          <a:prstGeom prst="rect">
            <a:avLst/>
          </a:prstGeom>
        </p:spPr>
        <p:txBody>
          <a:bodyPr/>
          <a:lstStyle/>
          <a:p>
            <a:pPr eaLnBrk="1" hangingPunct="1"/>
            <a:r>
              <a:rPr lang="en-US" smtClean="0">
                <a:effectLst/>
              </a:rPr>
              <a:t>Breakpoint Chlorination</a:t>
            </a:r>
          </a:p>
        </p:txBody>
      </p:sp>
      <p:sp>
        <p:nvSpPr>
          <p:cNvPr id="10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D1453B7-5077-49A8-B94E-7E2781601C23}" type="slidenum">
              <a:rPr lang="en-US" sz="1400" smtClean="0">
                <a:latin typeface="Arial" charset="0"/>
              </a:rPr>
              <a:pPr/>
              <a:t>46</a:t>
            </a:fld>
            <a:endParaRPr lang="en-US" sz="1400" smtClean="0">
              <a:latin typeface="Arial" charset="0"/>
            </a:endParaRPr>
          </a:p>
        </p:txBody>
      </p:sp>
      <p:sp>
        <p:nvSpPr>
          <p:cNvPr id="5" name="Content Placeholder 4"/>
          <p:cNvSpPr>
            <a:spLocks noGrp="1"/>
          </p:cNvSpPr>
          <p:nvPr>
            <p:ph idx="1"/>
          </p:nvPr>
        </p:nvSpPr>
        <p:spPr/>
        <p:txBody>
          <a:bodyPr/>
          <a:lstStyle/>
          <a:p>
            <a:pPr>
              <a:defRPr/>
            </a:pPr>
            <a:endParaRPr lang="en-US"/>
          </a:p>
        </p:txBody>
      </p:sp>
      <p:graphicFrame>
        <p:nvGraphicFramePr>
          <p:cNvPr id="1026" name="Object 5"/>
          <p:cNvGraphicFramePr>
            <a:graphicFrameLocks noChangeAspect="1"/>
          </p:cNvGraphicFramePr>
          <p:nvPr/>
        </p:nvGraphicFramePr>
        <p:xfrm>
          <a:off x="355600" y="1549400"/>
          <a:ext cx="8356600" cy="4318000"/>
        </p:xfrm>
        <a:graphic>
          <a:graphicData uri="http://schemas.openxmlformats.org/presentationml/2006/ole">
            <mc:AlternateContent xmlns:mc="http://schemas.openxmlformats.org/markup-compatibility/2006">
              <mc:Choice xmlns:v="urn:schemas-microsoft-com:vml" Requires="v">
                <p:oleObj spid="_x0000_s1045" name="Worksheet" r:id="rId4" imgW="3533721" imgH="1638227" progId="Excel.Sheet.8">
                  <p:embed/>
                </p:oleObj>
              </mc:Choice>
              <mc:Fallback>
                <p:oleObj name="Worksheet" r:id="rId4" imgW="3533721" imgH="1638227"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1549400"/>
                        <a:ext cx="8356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0" name="Text Box 6"/>
          <p:cNvSpPr txBox="1">
            <a:spLocks noChangeArrowheads="1"/>
          </p:cNvSpPr>
          <p:nvPr/>
        </p:nvSpPr>
        <p:spPr bwMode="auto">
          <a:xfrm>
            <a:off x="4892675" y="3086100"/>
            <a:ext cx="1787525" cy="35560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spcAft>
                <a:spcPts val="1000"/>
              </a:spcAft>
            </a:pPr>
            <a:r>
              <a:rPr lang="en-US" sz="2800"/>
              <a:t>Breakpoint</a:t>
            </a:r>
          </a:p>
        </p:txBody>
      </p:sp>
      <p:cxnSp>
        <p:nvCxnSpPr>
          <p:cNvPr id="1031" name="AutoShape 7"/>
          <p:cNvCxnSpPr>
            <a:cxnSpLocks noChangeShapeType="1"/>
          </p:cNvCxnSpPr>
          <p:nvPr/>
        </p:nvCxnSpPr>
        <p:spPr bwMode="auto">
          <a:xfrm>
            <a:off x="5080000" y="3505200"/>
            <a:ext cx="6350" cy="33655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1143000"/>
          </a:xfrm>
          <a:prstGeom prst="rect">
            <a:avLst/>
          </a:prstGeom>
        </p:spPr>
        <p:txBody>
          <a:bodyPr/>
          <a:lstStyle/>
          <a:p>
            <a:r>
              <a:rPr lang="en-US" b="1" smtClean="0">
                <a:effectLst/>
              </a:rPr>
              <a:t>Example 4.1 – Dosage Calculation</a:t>
            </a:r>
            <a:endParaRPr lang="en-US" smtClean="0">
              <a:effectLst/>
            </a:endParaRPr>
          </a:p>
        </p:txBody>
      </p:sp>
      <p:sp>
        <p:nvSpPr>
          <p:cNvPr id="3" name="Content Placeholder 2"/>
          <p:cNvSpPr>
            <a:spLocks noGrp="1"/>
          </p:cNvSpPr>
          <p:nvPr>
            <p:ph idx="1"/>
          </p:nvPr>
        </p:nvSpPr>
        <p:spPr/>
        <p:txBody>
          <a:bodyPr/>
          <a:lstStyle/>
          <a:p>
            <a:pPr marL="0" indent="0">
              <a:buNone/>
              <a:defRPr/>
            </a:pPr>
            <a:r>
              <a:rPr lang="en-US" dirty="0" smtClean="0">
                <a:solidFill>
                  <a:schemeClr val="tx1"/>
                </a:solidFill>
                <a:effectLst/>
              </a:rPr>
              <a:t>The chlorine residual is 0.7 mg/l, and the demand is 0.5 mg/l.  What is the dose?  </a:t>
            </a:r>
          </a:p>
          <a:p>
            <a:pPr marL="0" indent="0">
              <a:buNone/>
              <a:defRPr/>
            </a:pPr>
            <a:r>
              <a:rPr lang="en-US" dirty="0" smtClean="0">
                <a:solidFill>
                  <a:schemeClr val="tx1"/>
                </a:solidFill>
                <a:effectLst/>
              </a:rPr>
              <a:t> </a:t>
            </a:r>
          </a:p>
          <a:p>
            <a:pPr marL="0" indent="0">
              <a:buNone/>
              <a:defRPr/>
            </a:pPr>
            <a:r>
              <a:rPr lang="en-US" dirty="0" smtClean="0">
                <a:solidFill>
                  <a:schemeClr val="tx1"/>
                </a:solidFill>
                <a:effectLst/>
              </a:rPr>
              <a:t>Dose = demand + residual =  0.7 + 0.5 = 1.2 mg/l</a:t>
            </a:r>
          </a:p>
          <a:p>
            <a:pPr>
              <a:defRPr/>
            </a:pPr>
            <a:endParaRPr lang="en-US" dirty="0"/>
          </a:p>
        </p:txBody>
      </p:sp>
      <p:sp>
        <p:nvSpPr>
          <p:cNvPr id="501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D08B7E7-182C-4746-AD6D-4F0827C9310C}" type="slidenum">
              <a:rPr lang="en-US" sz="1400" smtClean="0">
                <a:latin typeface="Arial" charset="0"/>
              </a:rPr>
              <a:pPr/>
              <a:t>47</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74638"/>
            <a:ext cx="8229600" cy="1143000"/>
          </a:xfrm>
          <a:prstGeom prst="rect">
            <a:avLst/>
          </a:prstGeom>
        </p:spPr>
        <p:txBody>
          <a:bodyPr/>
          <a:lstStyle/>
          <a:p>
            <a:r>
              <a:rPr lang="en-US" b="1" smtClean="0">
                <a:effectLst/>
              </a:rPr>
              <a:t>Example 4.2 – Dosage Calculation</a:t>
            </a:r>
            <a:endParaRPr lang="en-US" smtClean="0">
              <a:effectLst/>
            </a:endParaRPr>
          </a:p>
        </p:txBody>
      </p:sp>
      <p:sp>
        <p:nvSpPr>
          <p:cNvPr id="3" name="Content Placeholder 2"/>
          <p:cNvSpPr>
            <a:spLocks noGrp="1"/>
          </p:cNvSpPr>
          <p:nvPr>
            <p:ph idx="1"/>
          </p:nvPr>
        </p:nvSpPr>
        <p:spPr>
          <a:xfrm>
            <a:off x="457200" y="1200150"/>
            <a:ext cx="8229600" cy="4926013"/>
          </a:xfrm>
        </p:spPr>
        <p:txBody>
          <a:bodyPr/>
          <a:lstStyle/>
          <a:p>
            <a:pPr marL="0" indent="0">
              <a:buNone/>
              <a:defRPr/>
            </a:pPr>
            <a:r>
              <a:rPr lang="en-US" dirty="0" smtClean="0">
                <a:solidFill>
                  <a:schemeClr val="tx1"/>
                </a:solidFill>
                <a:effectLst/>
              </a:rPr>
              <a:t>The chlorine dose is 2.1 mg/l, and the demand is 0.9 mg/l.  What is the residual?</a:t>
            </a:r>
          </a:p>
          <a:p>
            <a:pPr marL="0" indent="0">
              <a:buNone/>
              <a:defRPr/>
            </a:pPr>
            <a:r>
              <a:rPr lang="en-US" dirty="0" smtClean="0">
                <a:solidFill>
                  <a:schemeClr val="tx1"/>
                </a:solidFill>
                <a:effectLst/>
              </a:rPr>
              <a:t> </a:t>
            </a:r>
          </a:p>
          <a:p>
            <a:pPr marL="0" indent="0">
              <a:buNone/>
              <a:defRPr/>
            </a:pPr>
            <a:r>
              <a:rPr lang="en-US" dirty="0" smtClean="0">
                <a:solidFill>
                  <a:schemeClr val="tx1"/>
                </a:solidFill>
                <a:effectLst/>
              </a:rPr>
              <a:t>Rearrange = </a:t>
            </a:r>
          </a:p>
          <a:p>
            <a:pPr marL="0" indent="0">
              <a:buNone/>
              <a:defRPr/>
            </a:pPr>
            <a:r>
              <a:rPr lang="en-US" dirty="0" smtClean="0">
                <a:solidFill>
                  <a:schemeClr val="tx1"/>
                </a:solidFill>
                <a:effectLst/>
              </a:rPr>
              <a:t>Chlorine Residual = Chlorine Dosage – Chlorine Demand</a:t>
            </a:r>
          </a:p>
          <a:p>
            <a:pPr marL="0" indent="0">
              <a:buNone/>
              <a:defRPr/>
            </a:pPr>
            <a:r>
              <a:rPr lang="en-US" dirty="0" smtClean="0">
                <a:solidFill>
                  <a:schemeClr val="tx1"/>
                </a:solidFill>
                <a:effectLst/>
              </a:rPr>
              <a:t> </a:t>
            </a:r>
          </a:p>
          <a:p>
            <a:pPr marL="0" indent="0">
              <a:buNone/>
              <a:defRPr/>
            </a:pPr>
            <a:r>
              <a:rPr lang="en-US" dirty="0" smtClean="0">
                <a:solidFill>
                  <a:schemeClr val="tx1"/>
                </a:solidFill>
                <a:effectLst/>
              </a:rPr>
              <a:t>	So,  2.1 - 0.9 = 1.2 mg/l</a:t>
            </a:r>
          </a:p>
          <a:p>
            <a:pPr>
              <a:defRPr/>
            </a:pPr>
            <a:endParaRPr lang="en-US" dirty="0"/>
          </a:p>
        </p:txBody>
      </p:sp>
      <p:sp>
        <p:nvSpPr>
          <p:cNvPr id="512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954DBB8-7CBB-4BA0-AA82-E3529266530E}" type="slidenum">
              <a:rPr lang="en-US" sz="1400" smtClean="0">
                <a:latin typeface="Arial" charset="0"/>
              </a:rPr>
              <a:pPr/>
              <a:t>48</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8229600" cy="1143000"/>
          </a:xfrm>
          <a:prstGeom prst="rect">
            <a:avLst/>
          </a:prstGeom>
        </p:spPr>
        <p:txBody>
          <a:bodyPr/>
          <a:lstStyle/>
          <a:p>
            <a:r>
              <a:rPr lang="en-US" sz="3200" dirty="0" smtClean="0">
                <a:effectLst/>
              </a:rPr>
              <a:t>Disinfection of New Mains and Storage Facilities</a:t>
            </a:r>
          </a:p>
        </p:txBody>
      </p:sp>
      <p:sp>
        <p:nvSpPr>
          <p:cNvPr id="3" name="Content Placeholder 2"/>
          <p:cNvSpPr>
            <a:spLocks noGrp="1"/>
          </p:cNvSpPr>
          <p:nvPr>
            <p:ph idx="1"/>
          </p:nvPr>
        </p:nvSpPr>
        <p:spPr/>
        <p:txBody>
          <a:bodyPr/>
          <a:lstStyle/>
          <a:p>
            <a:pPr>
              <a:defRPr/>
            </a:pPr>
            <a:r>
              <a:rPr lang="en-US" dirty="0" smtClean="0">
                <a:solidFill>
                  <a:schemeClr val="tx1"/>
                </a:solidFill>
                <a:effectLst/>
              </a:rPr>
              <a:t>Contamination Prevention</a:t>
            </a:r>
          </a:p>
          <a:p>
            <a:pPr>
              <a:defRPr/>
            </a:pPr>
            <a:r>
              <a:rPr lang="en-US" dirty="0" smtClean="0">
                <a:solidFill>
                  <a:schemeClr val="tx1"/>
                </a:solidFill>
                <a:effectLst/>
              </a:rPr>
              <a:t>Flushing</a:t>
            </a:r>
          </a:p>
          <a:p>
            <a:pPr>
              <a:defRPr/>
            </a:pPr>
            <a:r>
              <a:rPr lang="en-US" dirty="0" smtClean="0">
                <a:solidFill>
                  <a:schemeClr val="tx1"/>
                </a:solidFill>
                <a:effectLst/>
              </a:rPr>
              <a:t>Disinfection</a:t>
            </a:r>
          </a:p>
          <a:p>
            <a:pPr>
              <a:defRPr/>
            </a:pPr>
            <a:r>
              <a:rPr lang="en-US" dirty="0" smtClean="0">
                <a:solidFill>
                  <a:schemeClr val="tx1"/>
                </a:solidFill>
                <a:effectLst/>
              </a:rPr>
              <a:t>Post-Disinfection </a:t>
            </a:r>
          </a:p>
          <a:p>
            <a:pPr>
              <a:defRPr/>
            </a:pPr>
            <a:endParaRPr lang="en-US" dirty="0">
              <a:solidFill>
                <a:schemeClr val="tx1"/>
              </a:solidFill>
              <a:effectLst/>
            </a:endParaRPr>
          </a:p>
        </p:txBody>
      </p:sp>
      <p:sp>
        <p:nvSpPr>
          <p:cNvPr id="522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21B61AA-AA39-46B9-8A93-E8B3FE5C0F34}" type="slidenum">
              <a:rPr lang="en-US" sz="1400" smtClean="0">
                <a:latin typeface="Arial" charset="0"/>
              </a:rPr>
              <a:pPr/>
              <a:t>49</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198438"/>
            <a:ext cx="9144000" cy="608012"/>
          </a:xfrm>
          <a:prstGeom prst="rect">
            <a:avLst/>
          </a:prstGeom>
        </p:spPr>
        <p:txBody>
          <a:bodyPr/>
          <a:lstStyle/>
          <a:p>
            <a:pPr>
              <a:defRPr/>
            </a:pPr>
            <a:r>
              <a:rPr lang="en-US" sz="4000" dirty="0" smtClean="0">
                <a:solidFill>
                  <a:schemeClr val="bg1"/>
                </a:solidFill>
                <a:effectLst/>
              </a:rPr>
              <a:t>Unit 1 </a:t>
            </a:r>
            <a:r>
              <a:rPr lang="en-US" sz="4000" dirty="0" smtClean="0">
                <a:solidFill>
                  <a:schemeClr val="bg1"/>
                </a:solidFill>
                <a:effectLst/>
              </a:rPr>
              <a:t>Wrap-Up</a:t>
            </a:r>
            <a:endParaRPr lang="en-US" sz="4000" dirty="0">
              <a:solidFill>
                <a:schemeClr val="bg1"/>
              </a:solidFill>
              <a:effectLst/>
            </a:endParaRPr>
          </a:p>
        </p:txBody>
      </p:sp>
      <p:sp>
        <p:nvSpPr>
          <p:cNvPr id="3" name="Content Placeholder 2"/>
          <p:cNvSpPr>
            <a:spLocks noGrp="1"/>
          </p:cNvSpPr>
          <p:nvPr>
            <p:ph idx="1"/>
          </p:nvPr>
        </p:nvSpPr>
        <p:spPr>
          <a:xfrm>
            <a:off x="457200" y="1190625"/>
            <a:ext cx="8382000" cy="4181476"/>
          </a:xfrm>
        </p:spPr>
        <p:txBody>
          <a:bodyPr/>
          <a:lstStyle/>
          <a:p>
            <a:pPr>
              <a:buClrTx/>
              <a:buSzPct val="100000"/>
              <a:buFont typeface="Arial" pitchFamily="34" charset="0"/>
              <a:buChar char="•"/>
              <a:defRPr/>
            </a:pPr>
            <a:r>
              <a:rPr lang="en-US" sz="2800" dirty="0" smtClean="0">
                <a:solidFill>
                  <a:schemeClr val="tx1"/>
                </a:solidFill>
                <a:effectLst/>
              </a:rPr>
              <a:t>Key Points on Page 1-4</a:t>
            </a:r>
          </a:p>
          <a:p>
            <a:pPr>
              <a:buClrTx/>
              <a:buSzPct val="100000"/>
              <a:buFont typeface="Arial" pitchFamily="34" charset="0"/>
              <a:buChar char="•"/>
              <a:defRPr/>
            </a:pPr>
            <a:r>
              <a:rPr lang="en-US" sz="2800" dirty="0" smtClean="0"/>
              <a:t>Exercise on Page 1-5</a:t>
            </a:r>
            <a:endParaRPr lang="en-US" sz="2800" dirty="0" smtClean="0"/>
          </a:p>
          <a:p>
            <a:pPr>
              <a:defRPr/>
            </a:pPr>
            <a:endParaRPr lang="en-US" sz="2800" dirty="0"/>
          </a:p>
        </p:txBody>
      </p:sp>
      <p:sp>
        <p:nvSpPr>
          <p:cNvPr id="7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119D1FC-2E4A-4422-831F-1F0C5A8E4FE4}" type="slidenum">
              <a:rPr lang="en-US" sz="1400" smtClean="0">
                <a:latin typeface="Arial" charset="0"/>
              </a:rPr>
              <a:pPr/>
              <a:t>5</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9050" y="265113"/>
            <a:ext cx="9144000" cy="730250"/>
          </a:xfrm>
          <a:prstGeom prst="rect">
            <a:avLst/>
          </a:prstGeom>
        </p:spPr>
        <p:txBody>
          <a:bodyPr/>
          <a:lstStyle/>
          <a:p>
            <a:r>
              <a:rPr lang="en-US" dirty="0" smtClean="0">
                <a:effectLst/>
              </a:rPr>
              <a:t>Example 4.3 – Dosage Calculation</a:t>
            </a:r>
          </a:p>
        </p:txBody>
      </p:sp>
      <p:sp>
        <p:nvSpPr>
          <p:cNvPr id="3" name="Content Placeholder 2"/>
          <p:cNvSpPr>
            <a:spLocks noGrp="1"/>
          </p:cNvSpPr>
          <p:nvPr>
            <p:ph idx="1"/>
          </p:nvPr>
        </p:nvSpPr>
        <p:spPr>
          <a:xfrm>
            <a:off x="190500" y="927100"/>
            <a:ext cx="8953500" cy="5930900"/>
          </a:xfrm>
        </p:spPr>
        <p:txBody>
          <a:bodyPr/>
          <a:lstStyle/>
          <a:p>
            <a:pPr marL="0" indent="0">
              <a:buNone/>
              <a:defRPr/>
            </a:pPr>
            <a:r>
              <a:rPr lang="en-US" sz="2400" dirty="0" smtClean="0">
                <a:solidFill>
                  <a:schemeClr val="tx1"/>
                </a:solidFill>
                <a:effectLst/>
              </a:rPr>
              <a:t>A system has replaced 200 feet of 8 inch water main.  They are going to use 50 mg/l of chlorine for 24 hours to disinfect the line.  How many pounds of 65% calcium hypochlorite are required?</a:t>
            </a:r>
          </a:p>
          <a:p>
            <a:pPr marL="0" indent="0">
              <a:spcBef>
                <a:spcPts val="0"/>
              </a:spcBef>
              <a:buNone/>
              <a:defRPr/>
            </a:pPr>
            <a:endParaRPr lang="en-US" sz="2000" dirty="0" smtClean="0">
              <a:solidFill>
                <a:schemeClr val="tx1"/>
              </a:solidFill>
              <a:effectLst/>
            </a:endParaRPr>
          </a:p>
          <a:p>
            <a:pPr marL="0" indent="0">
              <a:spcBef>
                <a:spcPts val="0"/>
              </a:spcBef>
              <a:buNone/>
              <a:defRPr/>
            </a:pPr>
            <a:r>
              <a:rPr lang="en-US" sz="2000" dirty="0" smtClean="0">
                <a:solidFill>
                  <a:schemeClr val="tx1"/>
                </a:solidFill>
                <a:effectLst/>
              </a:rPr>
              <a:t>Feet – </a:t>
            </a:r>
            <a:r>
              <a:rPr lang="en-US" sz="2000" u="sng" dirty="0" smtClean="0">
                <a:solidFill>
                  <a:schemeClr val="tx1"/>
                </a:solidFill>
                <a:effectLst/>
              </a:rPr>
              <a:t>8 in</a:t>
            </a:r>
            <a:r>
              <a:rPr lang="en-US" sz="2000" dirty="0" smtClean="0">
                <a:solidFill>
                  <a:schemeClr val="tx1"/>
                </a:solidFill>
                <a:effectLst/>
              </a:rPr>
              <a:t>   =  0.67 feet</a:t>
            </a:r>
          </a:p>
          <a:p>
            <a:pPr marL="0" indent="0">
              <a:spcBef>
                <a:spcPts val="0"/>
              </a:spcBef>
              <a:buNone/>
              <a:defRPr/>
            </a:pPr>
            <a:r>
              <a:rPr lang="en-US" sz="2000" dirty="0" smtClean="0">
                <a:solidFill>
                  <a:schemeClr val="tx1"/>
                </a:solidFill>
                <a:effectLst/>
              </a:rPr>
              <a:t>          12 in</a:t>
            </a:r>
          </a:p>
          <a:p>
            <a:pPr marL="0" indent="0">
              <a:spcBef>
                <a:spcPts val="0"/>
              </a:spcBef>
              <a:buNone/>
              <a:defRPr/>
            </a:pPr>
            <a:endParaRPr lang="en-US" sz="2000" dirty="0" smtClean="0">
              <a:solidFill>
                <a:schemeClr val="tx1"/>
              </a:solidFill>
              <a:effectLst/>
            </a:endParaRPr>
          </a:p>
          <a:p>
            <a:pPr marL="0" indent="0">
              <a:spcBef>
                <a:spcPts val="0"/>
              </a:spcBef>
              <a:buNone/>
              <a:defRPr/>
            </a:pPr>
            <a:r>
              <a:rPr lang="en-US" sz="2000" dirty="0" err="1" smtClean="0">
                <a:solidFill>
                  <a:schemeClr val="tx1"/>
                </a:solidFill>
                <a:effectLst/>
              </a:rPr>
              <a:t>Vol</a:t>
            </a:r>
            <a:r>
              <a:rPr lang="en-US" sz="2000" dirty="0" smtClean="0">
                <a:solidFill>
                  <a:schemeClr val="tx1"/>
                </a:solidFill>
                <a:effectLst/>
              </a:rPr>
              <a:t> = (0.785) x (diameter)</a:t>
            </a:r>
            <a:r>
              <a:rPr lang="en-US" sz="2000" baseline="30000" dirty="0" smtClean="0">
                <a:solidFill>
                  <a:schemeClr val="tx1"/>
                </a:solidFill>
                <a:effectLst/>
              </a:rPr>
              <a:t>2 </a:t>
            </a:r>
            <a:r>
              <a:rPr lang="en-US" sz="2000" dirty="0" smtClean="0">
                <a:solidFill>
                  <a:schemeClr val="tx1"/>
                </a:solidFill>
                <a:effectLst/>
              </a:rPr>
              <a:t>x (length)</a:t>
            </a:r>
          </a:p>
          <a:p>
            <a:pPr marL="0" indent="0">
              <a:spcBef>
                <a:spcPts val="0"/>
              </a:spcBef>
              <a:buNone/>
              <a:defRPr/>
            </a:pPr>
            <a:r>
              <a:rPr lang="en-US" sz="2000" dirty="0" smtClean="0">
                <a:solidFill>
                  <a:schemeClr val="tx1"/>
                </a:solidFill>
                <a:effectLst/>
              </a:rPr>
              <a:t>       = (0.785) x (0.67 feet)</a:t>
            </a:r>
            <a:r>
              <a:rPr lang="en-US" sz="2000" baseline="30000" dirty="0" smtClean="0">
                <a:solidFill>
                  <a:schemeClr val="tx1"/>
                </a:solidFill>
                <a:effectLst/>
              </a:rPr>
              <a:t>2</a:t>
            </a:r>
            <a:r>
              <a:rPr lang="en-US" sz="2000" dirty="0" smtClean="0">
                <a:solidFill>
                  <a:schemeClr val="tx1"/>
                </a:solidFill>
                <a:effectLst/>
              </a:rPr>
              <a:t> x 200 feet</a:t>
            </a:r>
          </a:p>
          <a:p>
            <a:pPr marL="0" indent="0">
              <a:spcBef>
                <a:spcPts val="0"/>
              </a:spcBef>
              <a:buNone/>
              <a:defRPr/>
            </a:pPr>
            <a:r>
              <a:rPr lang="en-US" sz="2000" dirty="0" smtClean="0">
                <a:solidFill>
                  <a:schemeClr val="tx1"/>
                </a:solidFill>
                <a:effectLst/>
              </a:rPr>
              <a:t>       = 70 ft</a:t>
            </a:r>
            <a:r>
              <a:rPr lang="en-US" sz="2000" baseline="30000" dirty="0" smtClean="0">
                <a:solidFill>
                  <a:schemeClr val="tx1"/>
                </a:solidFill>
                <a:effectLst/>
              </a:rPr>
              <a:t>3</a:t>
            </a:r>
          </a:p>
          <a:p>
            <a:pPr marL="0" indent="0">
              <a:spcBef>
                <a:spcPts val="0"/>
              </a:spcBef>
              <a:buNone/>
              <a:defRPr/>
            </a:pPr>
            <a:endParaRPr lang="en-US" sz="2000" dirty="0" smtClean="0">
              <a:solidFill>
                <a:schemeClr val="tx1"/>
              </a:solidFill>
              <a:effectLst/>
            </a:endParaRPr>
          </a:p>
          <a:p>
            <a:pPr marL="0" indent="0">
              <a:spcBef>
                <a:spcPts val="0"/>
              </a:spcBef>
              <a:buNone/>
              <a:defRPr/>
            </a:pPr>
            <a:r>
              <a:rPr lang="en-US" sz="2000" dirty="0" smtClean="0">
                <a:solidFill>
                  <a:schemeClr val="tx1"/>
                </a:solidFill>
                <a:effectLst/>
              </a:rPr>
              <a:t>Gallons = 141 ft</a:t>
            </a:r>
            <a:r>
              <a:rPr lang="en-US" sz="2000" baseline="30000" dirty="0" smtClean="0">
                <a:solidFill>
                  <a:schemeClr val="tx1"/>
                </a:solidFill>
                <a:effectLst/>
              </a:rPr>
              <a:t>3</a:t>
            </a:r>
            <a:r>
              <a:rPr lang="en-US" sz="2000" dirty="0" smtClean="0">
                <a:solidFill>
                  <a:schemeClr val="tx1"/>
                </a:solidFill>
                <a:effectLst/>
              </a:rPr>
              <a:t> x 7.48 = 527 gallons</a:t>
            </a:r>
          </a:p>
          <a:p>
            <a:pPr marL="0" indent="0">
              <a:spcBef>
                <a:spcPts val="0"/>
              </a:spcBef>
              <a:buNone/>
              <a:defRPr/>
            </a:pPr>
            <a:r>
              <a:rPr lang="en-US" sz="2000" u="sng" dirty="0" smtClean="0">
                <a:solidFill>
                  <a:schemeClr val="tx1"/>
                </a:solidFill>
                <a:effectLst/>
              </a:rPr>
              <a:t> 527</a:t>
            </a:r>
            <a:r>
              <a:rPr lang="en-US" sz="2000" dirty="0" smtClean="0">
                <a:solidFill>
                  <a:schemeClr val="tx1"/>
                </a:solidFill>
                <a:effectLst/>
              </a:rPr>
              <a:t> gal  =   0.0005MGD</a:t>
            </a:r>
          </a:p>
          <a:p>
            <a:pPr marL="0" indent="0">
              <a:spcBef>
                <a:spcPts val="0"/>
              </a:spcBef>
              <a:buNone/>
              <a:defRPr/>
            </a:pPr>
            <a:r>
              <a:rPr lang="en-US" sz="2000" dirty="0" smtClean="0">
                <a:solidFill>
                  <a:schemeClr val="tx1"/>
                </a:solidFill>
                <a:effectLst/>
              </a:rPr>
              <a:t> 1,000,000  gal</a:t>
            </a:r>
          </a:p>
          <a:p>
            <a:pPr marL="0" indent="0">
              <a:spcBef>
                <a:spcPts val="0"/>
              </a:spcBef>
              <a:buNone/>
              <a:defRPr/>
            </a:pPr>
            <a:endParaRPr lang="en-US" sz="2000" dirty="0" smtClean="0">
              <a:solidFill>
                <a:schemeClr val="tx1"/>
              </a:solidFill>
              <a:effectLst/>
            </a:endParaRPr>
          </a:p>
          <a:p>
            <a:pPr marL="0" indent="0">
              <a:spcBef>
                <a:spcPts val="0"/>
              </a:spcBef>
              <a:buNone/>
              <a:defRPr/>
            </a:pPr>
            <a:r>
              <a:rPr lang="en-US" sz="2000" u="sng" dirty="0" smtClean="0">
                <a:solidFill>
                  <a:schemeClr val="tx1"/>
                </a:solidFill>
                <a:effectLst/>
              </a:rPr>
              <a:t> 0.2</a:t>
            </a:r>
            <a:r>
              <a:rPr lang="en-US" sz="2000" dirty="0" smtClean="0">
                <a:solidFill>
                  <a:schemeClr val="tx1"/>
                </a:solidFill>
                <a:effectLst/>
              </a:rPr>
              <a:t>  =  0.3  pounds</a:t>
            </a:r>
          </a:p>
          <a:p>
            <a:pPr marL="0" indent="0">
              <a:spcBef>
                <a:spcPts val="0"/>
              </a:spcBef>
              <a:buNone/>
              <a:defRPr/>
            </a:pPr>
            <a:r>
              <a:rPr lang="en-US" sz="2000" dirty="0" smtClean="0">
                <a:solidFill>
                  <a:schemeClr val="tx1"/>
                </a:solidFill>
                <a:effectLst/>
              </a:rPr>
              <a:t>0.65</a:t>
            </a:r>
          </a:p>
          <a:p>
            <a:pPr marL="0" indent="0">
              <a:spcBef>
                <a:spcPts val="0"/>
              </a:spcBef>
              <a:buNone/>
              <a:defRPr/>
            </a:pPr>
            <a:r>
              <a:rPr lang="en-US" dirty="0" smtClean="0"/>
              <a:t> </a:t>
            </a:r>
            <a:endParaRPr lang="en-US" dirty="0"/>
          </a:p>
        </p:txBody>
      </p:sp>
      <p:sp>
        <p:nvSpPr>
          <p:cNvPr id="532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DC32B17-BE5A-42E9-807C-E71B9CE81902}" type="slidenum">
              <a:rPr lang="en-US" sz="1400" smtClean="0">
                <a:latin typeface="Arial" charset="0"/>
              </a:rPr>
              <a:pPr/>
              <a:t>50</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9050" y="198438"/>
            <a:ext cx="9144000" cy="876300"/>
          </a:xfrm>
          <a:prstGeom prst="rect">
            <a:avLst/>
          </a:prstGeom>
        </p:spPr>
        <p:txBody>
          <a:bodyPr/>
          <a:lstStyle/>
          <a:p>
            <a:r>
              <a:rPr lang="en-US" dirty="0" smtClean="0">
                <a:effectLst/>
              </a:rPr>
              <a:t>Example 4.4 – Dosage Calculation</a:t>
            </a:r>
          </a:p>
        </p:txBody>
      </p:sp>
      <p:sp>
        <p:nvSpPr>
          <p:cNvPr id="3" name="Content Placeholder 2"/>
          <p:cNvSpPr>
            <a:spLocks noGrp="1"/>
          </p:cNvSpPr>
          <p:nvPr>
            <p:ph idx="1"/>
          </p:nvPr>
        </p:nvSpPr>
        <p:spPr>
          <a:xfrm>
            <a:off x="485775" y="996950"/>
            <a:ext cx="8529638" cy="6089650"/>
          </a:xfrm>
        </p:spPr>
        <p:txBody>
          <a:bodyPr/>
          <a:lstStyle/>
          <a:p>
            <a:pPr marL="0" indent="0">
              <a:spcBef>
                <a:spcPts val="0"/>
              </a:spcBef>
              <a:buNone/>
            </a:pPr>
            <a:r>
              <a:rPr lang="en-US" sz="2400" dirty="0" smtClean="0">
                <a:solidFill>
                  <a:schemeClr val="tx1"/>
                </a:solidFill>
                <a:effectLst/>
              </a:rPr>
              <a:t>A system has repaired the storage facility.  They need to disinfect it before putting it back in service.  They are going to use 25 mg/l of chlorine.  How many pounds of 65% calcium hypochlorite are required if the storage facility has a 50 foot diameter and is 75 feet tall?</a:t>
            </a:r>
          </a:p>
          <a:p>
            <a:pPr marL="0" indent="0">
              <a:spcBef>
                <a:spcPts val="0"/>
              </a:spcBef>
              <a:buNone/>
            </a:pPr>
            <a:r>
              <a:rPr lang="en-US" sz="2200" dirty="0" err="1" smtClean="0">
                <a:solidFill>
                  <a:schemeClr val="tx1"/>
                </a:solidFill>
                <a:effectLst/>
              </a:rPr>
              <a:t>Vol</a:t>
            </a:r>
            <a:r>
              <a:rPr lang="en-US" sz="2200" dirty="0" smtClean="0">
                <a:solidFill>
                  <a:schemeClr val="tx1"/>
                </a:solidFill>
                <a:effectLst/>
              </a:rPr>
              <a:t> = (0.785) x (diameter)</a:t>
            </a:r>
            <a:r>
              <a:rPr lang="en-US" sz="2200" baseline="30000" dirty="0" smtClean="0">
                <a:solidFill>
                  <a:schemeClr val="tx1"/>
                </a:solidFill>
                <a:effectLst/>
              </a:rPr>
              <a:t>2 </a:t>
            </a:r>
            <a:r>
              <a:rPr lang="en-US" sz="2200" dirty="0" smtClean="0">
                <a:solidFill>
                  <a:schemeClr val="tx1"/>
                </a:solidFill>
                <a:effectLst/>
              </a:rPr>
              <a:t>x (length)</a:t>
            </a:r>
          </a:p>
          <a:p>
            <a:pPr marL="0" indent="0">
              <a:spcBef>
                <a:spcPts val="0"/>
              </a:spcBef>
              <a:buNone/>
            </a:pPr>
            <a:r>
              <a:rPr lang="en-US" sz="2200" dirty="0" smtClean="0">
                <a:solidFill>
                  <a:schemeClr val="tx1"/>
                </a:solidFill>
                <a:effectLst/>
              </a:rPr>
              <a:t>       = (0.785) x (50 feet)</a:t>
            </a:r>
            <a:r>
              <a:rPr lang="en-US" sz="2200" baseline="30000" dirty="0" smtClean="0">
                <a:solidFill>
                  <a:schemeClr val="tx1"/>
                </a:solidFill>
                <a:effectLst/>
              </a:rPr>
              <a:t>2</a:t>
            </a:r>
            <a:r>
              <a:rPr lang="en-US" sz="2200" dirty="0" smtClean="0">
                <a:solidFill>
                  <a:schemeClr val="tx1"/>
                </a:solidFill>
                <a:effectLst/>
              </a:rPr>
              <a:t> x  75 feet</a:t>
            </a:r>
          </a:p>
          <a:p>
            <a:pPr marL="0" indent="0">
              <a:spcBef>
                <a:spcPts val="0"/>
              </a:spcBef>
              <a:buNone/>
            </a:pPr>
            <a:r>
              <a:rPr lang="en-US" sz="2200" dirty="0" smtClean="0">
                <a:solidFill>
                  <a:schemeClr val="tx1"/>
                </a:solidFill>
                <a:effectLst/>
              </a:rPr>
              <a:t>       = 147,188 ft</a:t>
            </a:r>
            <a:r>
              <a:rPr lang="en-US" sz="2200" baseline="30000" dirty="0" smtClean="0">
                <a:solidFill>
                  <a:schemeClr val="tx1"/>
                </a:solidFill>
                <a:effectLst/>
              </a:rPr>
              <a:t>3</a:t>
            </a:r>
          </a:p>
          <a:p>
            <a:pPr marL="0" indent="0">
              <a:spcBef>
                <a:spcPts val="0"/>
              </a:spcBef>
              <a:buNone/>
            </a:pPr>
            <a:endParaRPr lang="en-US" sz="800" dirty="0" smtClean="0">
              <a:solidFill>
                <a:schemeClr val="tx1"/>
              </a:solidFill>
              <a:effectLst/>
            </a:endParaRPr>
          </a:p>
          <a:p>
            <a:pPr marL="0" indent="0">
              <a:spcBef>
                <a:spcPts val="0"/>
              </a:spcBef>
              <a:buNone/>
            </a:pPr>
            <a:r>
              <a:rPr lang="en-US" sz="2200" dirty="0" smtClean="0">
                <a:solidFill>
                  <a:schemeClr val="tx1"/>
                </a:solidFill>
                <a:effectLst/>
              </a:rPr>
              <a:t>Gallons = 147,188 ft</a:t>
            </a:r>
            <a:r>
              <a:rPr lang="en-US" sz="2200" baseline="30000" dirty="0" smtClean="0">
                <a:solidFill>
                  <a:schemeClr val="tx1"/>
                </a:solidFill>
                <a:effectLst/>
              </a:rPr>
              <a:t>3</a:t>
            </a:r>
            <a:r>
              <a:rPr lang="en-US" sz="2200" dirty="0" smtClean="0">
                <a:solidFill>
                  <a:schemeClr val="tx1"/>
                </a:solidFill>
                <a:effectLst/>
              </a:rPr>
              <a:t> x 7.48 = 1,100,963 gallons</a:t>
            </a:r>
          </a:p>
          <a:p>
            <a:pPr marL="0" indent="0">
              <a:spcBef>
                <a:spcPts val="0"/>
              </a:spcBef>
              <a:buNone/>
            </a:pPr>
            <a:endParaRPr lang="en-US" sz="800" dirty="0" smtClean="0">
              <a:solidFill>
                <a:schemeClr val="tx1"/>
              </a:solidFill>
              <a:effectLst/>
            </a:endParaRPr>
          </a:p>
          <a:p>
            <a:pPr marL="0" indent="0">
              <a:spcBef>
                <a:spcPts val="0"/>
              </a:spcBef>
              <a:buNone/>
            </a:pPr>
            <a:r>
              <a:rPr lang="en-US" sz="2200" u="sng" dirty="0" smtClean="0">
                <a:solidFill>
                  <a:schemeClr val="tx1"/>
                </a:solidFill>
                <a:effectLst/>
              </a:rPr>
              <a:t> 1,100,963</a:t>
            </a:r>
            <a:r>
              <a:rPr lang="en-US" sz="2200" dirty="0" smtClean="0">
                <a:solidFill>
                  <a:schemeClr val="tx1"/>
                </a:solidFill>
                <a:effectLst/>
              </a:rPr>
              <a:t> gal  =   =  1.1 MGD</a:t>
            </a:r>
          </a:p>
          <a:p>
            <a:pPr marL="0" indent="0">
              <a:spcBef>
                <a:spcPts val="0"/>
              </a:spcBef>
              <a:buNone/>
            </a:pPr>
            <a:r>
              <a:rPr lang="en-US" sz="2200" dirty="0" smtClean="0">
                <a:solidFill>
                  <a:schemeClr val="tx1"/>
                </a:solidFill>
                <a:effectLst/>
              </a:rPr>
              <a:t> 1,000,000  gal</a:t>
            </a:r>
          </a:p>
          <a:p>
            <a:pPr marL="0" indent="0">
              <a:spcBef>
                <a:spcPts val="0"/>
              </a:spcBef>
              <a:buNone/>
            </a:pPr>
            <a:endParaRPr lang="en-US" sz="800" dirty="0" smtClean="0">
              <a:solidFill>
                <a:schemeClr val="tx1"/>
              </a:solidFill>
              <a:effectLst/>
            </a:endParaRPr>
          </a:p>
          <a:p>
            <a:pPr marL="0" indent="0">
              <a:spcBef>
                <a:spcPts val="0"/>
              </a:spcBef>
              <a:buNone/>
            </a:pPr>
            <a:r>
              <a:rPr lang="en-US" sz="2200" dirty="0" smtClean="0">
                <a:solidFill>
                  <a:schemeClr val="tx1"/>
                </a:solidFill>
                <a:effectLst/>
              </a:rPr>
              <a:t>Pounds/day = flow(MG) dose(mg/l)(8.34)</a:t>
            </a:r>
          </a:p>
          <a:p>
            <a:pPr marL="0" indent="0">
              <a:spcBef>
                <a:spcPts val="0"/>
              </a:spcBef>
              <a:buNone/>
            </a:pPr>
            <a:r>
              <a:rPr lang="en-US" sz="2200" dirty="0" smtClean="0">
                <a:solidFill>
                  <a:schemeClr val="tx1"/>
                </a:solidFill>
                <a:effectLst/>
              </a:rPr>
              <a:t>		       = (1.1)(25)(8.34)</a:t>
            </a:r>
          </a:p>
          <a:p>
            <a:pPr marL="0" indent="0">
              <a:spcBef>
                <a:spcPts val="0"/>
              </a:spcBef>
              <a:buNone/>
            </a:pPr>
            <a:r>
              <a:rPr lang="en-US" sz="2200" dirty="0" smtClean="0">
                <a:solidFill>
                  <a:schemeClr val="tx1"/>
                </a:solidFill>
                <a:effectLst/>
              </a:rPr>
              <a:t>		       = 229 pounds </a:t>
            </a:r>
          </a:p>
          <a:p>
            <a:pPr marL="0" indent="0">
              <a:spcBef>
                <a:spcPts val="0"/>
              </a:spcBef>
              <a:buNone/>
            </a:pPr>
            <a:r>
              <a:rPr lang="en-US" sz="2200" u="sng" dirty="0" smtClean="0">
                <a:solidFill>
                  <a:schemeClr val="tx1"/>
                </a:solidFill>
                <a:effectLst/>
              </a:rPr>
              <a:t> 229</a:t>
            </a:r>
            <a:r>
              <a:rPr lang="en-US" sz="2200" dirty="0" smtClean="0">
                <a:solidFill>
                  <a:schemeClr val="tx1"/>
                </a:solidFill>
                <a:effectLst/>
              </a:rPr>
              <a:t>  =  353  pounds</a:t>
            </a:r>
          </a:p>
          <a:p>
            <a:pPr marL="0" indent="0">
              <a:spcBef>
                <a:spcPts val="0"/>
              </a:spcBef>
              <a:buNone/>
            </a:pPr>
            <a:r>
              <a:rPr lang="en-US" sz="2200" dirty="0" smtClean="0">
                <a:solidFill>
                  <a:schemeClr val="tx1"/>
                </a:solidFill>
                <a:effectLst/>
              </a:rPr>
              <a:t>0.65</a:t>
            </a:r>
          </a:p>
        </p:txBody>
      </p:sp>
      <p:sp>
        <p:nvSpPr>
          <p:cNvPr id="542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579AE52-40DF-4028-8A2A-82642E6B3150}" type="slidenum">
              <a:rPr lang="en-US" sz="1400" smtClean="0">
                <a:latin typeface="Arial" charset="0"/>
              </a:rPr>
              <a:pPr/>
              <a:t>51</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74638"/>
            <a:ext cx="8229600" cy="1143000"/>
          </a:xfrm>
          <a:prstGeom prst="rect">
            <a:avLst/>
          </a:prstGeom>
        </p:spPr>
        <p:txBody>
          <a:bodyPr/>
          <a:lstStyle/>
          <a:p>
            <a:r>
              <a:rPr lang="en-US" b="1" smtClean="0">
                <a:effectLst/>
              </a:rPr>
              <a:t>Regulatory Monitoring and Sampling Requirements</a:t>
            </a:r>
            <a:endParaRPr lang="en-US" smtClean="0">
              <a:effectLst/>
            </a:endParaRPr>
          </a:p>
        </p:txBody>
      </p:sp>
      <p:sp>
        <p:nvSpPr>
          <p:cNvPr id="3" name="Content Placeholder 2"/>
          <p:cNvSpPr>
            <a:spLocks noGrp="1"/>
          </p:cNvSpPr>
          <p:nvPr>
            <p:ph idx="1"/>
          </p:nvPr>
        </p:nvSpPr>
        <p:spPr/>
        <p:txBody>
          <a:bodyPr/>
          <a:lstStyle/>
          <a:p>
            <a:pPr>
              <a:defRPr/>
            </a:pPr>
            <a:r>
              <a:rPr lang="en-US" b="1" dirty="0" smtClean="0">
                <a:solidFill>
                  <a:schemeClr val="tx1"/>
                </a:solidFill>
                <a:effectLst/>
              </a:rPr>
              <a:t>Total </a:t>
            </a:r>
            <a:r>
              <a:rPr lang="en-US" b="1" dirty="0" err="1" smtClean="0">
                <a:solidFill>
                  <a:schemeClr val="tx1"/>
                </a:solidFill>
                <a:effectLst/>
              </a:rPr>
              <a:t>Coliform</a:t>
            </a:r>
            <a:r>
              <a:rPr lang="en-US" b="1" dirty="0" smtClean="0">
                <a:solidFill>
                  <a:schemeClr val="tx1"/>
                </a:solidFill>
                <a:effectLst/>
              </a:rPr>
              <a:t> Rule (TCR)</a:t>
            </a:r>
          </a:p>
          <a:p>
            <a:pPr>
              <a:defRPr/>
            </a:pPr>
            <a:r>
              <a:rPr lang="en-US" b="1" dirty="0" smtClean="0">
                <a:solidFill>
                  <a:schemeClr val="tx1"/>
                </a:solidFill>
                <a:effectLst/>
              </a:rPr>
              <a:t>Surface Water Treatment Rule (SWTR)</a:t>
            </a:r>
          </a:p>
          <a:p>
            <a:pPr>
              <a:defRPr/>
            </a:pPr>
            <a:r>
              <a:rPr lang="en-US" b="1" dirty="0" smtClean="0">
                <a:solidFill>
                  <a:schemeClr val="tx1"/>
                </a:solidFill>
                <a:effectLst/>
              </a:rPr>
              <a:t>Disinfection/Disinfection By-products Rule (DBPR)</a:t>
            </a:r>
          </a:p>
          <a:p>
            <a:pPr>
              <a:defRPr/>
            </a:pPr>
            <a:r>
              <a:rPr lang="en-US" b="1" dirty="0" smtClean="0">
                <a:solidFill>
                  <a:schemeClr val="tx1"/>
                </a:solidFill>
                <a:effectLst/>
              </a:rPr>
              <a:t>Lead and Copper Rule</a:t>
            </a:r>
          </a:p>
          <a:p>
            <a:pPr algn="ctr">
              <a:defRPr/>
            </a:pPr>
            <a:endParaRPr lang="en-US" dirty="0"/>
          </a:p>
        </p:txBody>
      </p:sp>
      <p:sp>
        <p:nvSpPr>
          <p:cNvPr id="553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5821581-CF55-40EF-AAE2-4D834507891A}" type="slidenum">
              <a:rPr lang="en-US" sz="1400" smtClean="0">
                <a:latin typeface="Arial" charset="0"/>
              </a:rPr>
              <a:pPr/>
              <a:t>52</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74638"/>
            <a:ext cx="8229600" cy="1143000"/>
          </a:xfrm>
          <a:prstGeom prst="rect">
            <a:avLst/>
          </a:prstGeom>
        </p:spPr>
        <p:txBody>
          <a:bodyPr/>
          <a:lstStyle/>
          <a:p>
            <a:r>
              <a:rPr lang="en-US" b="1" smtClean="0">
                <a:effectLst/>
              </a:rPr>
              <a:t>Operations Monitoring</a:t>
            </a:r>
            <a:endParaRPr lang="en-US" smtClean="0">
              <a:effectLst/>
            </a:endParaRPr>
          </a:p>
        </p:txBody>
      </p:sp>
      <p:sp>
        <p:nvSpPr>
          <p:cNvPr id="3" name="Content Placeholder 2"/>
          <p:cNvSpPr>
            <a:spLocks noGrp="1"/>
          </p:cNvSpPr>
          <p:nvPr>
            <p:ph idx="1"/>
          </p:nvPr>
        </p:nvSpPr>
        <p:spPr/>
        <p:txBody>
          <a:bodyPr/>
          <a:lstStyle/>
          <a:p>
            <a:pPr>
              <a:defRPr/>
            </a:pPr>
            <a:r>
              <a:rPr lang="en-US" b="1" dirty="0" smtClean="0">
                <a:solidFill>
                  <a:schemeClr val="tx1"/>
                </a:solidFill>
                <a:effectLst/>
              </a:rPr>
              <a:t>Water Age</a:t>
            </a:r>
            <a:endParaRPr lang="en-US" dirty="0" smtClean="0">
              <a:solidFill>
                <a:schemeClr val="tx1"/>
              </a:solidFill>
              <a:effectLst/>
            </a:endParaRPr>
          </a:p>
          <a:p>
            <a:pPr>
              <a:defRPr/>
            </a:pPr>
            <a:r>
              <a:rPr lang="en-US" dirty="0" smtClean="0">
                <a:solidFill>
                  <a:schemeClr val="tx1"/>
                </a:solidFill>
                <a:effectLst/>
              </a:rPr>
              <a:t> </a:t>
            </a:r>
            <a:r>
              <a:rPr lang="en-US" b="1" dirty="0" smtClean="0">
                <a:solidFill>
                  <a:schemeClr val="tx1"/>
                </a:solidFill>
                <a:effectLst/>
              </a:rPr>
              <a:t>Storage</a:t>
            </a:r>
          </a:p>
          <a:p>
            <a:pPr>
              <a:defRPr/>
            </a:pPr>
            <a:r>
              <a:rPr lang="en-US" b="1" dirty="0" smtClean="0">
                <a:solidFill>
                  <a:schemeClr val="tx1"/>
                </a:solidFill>
                <a:effectLst/>
              </a:rPr>
              <a:t>Pressure</a:t>
            </a:r>
          </a:p>
          <a:p>
            <a:pPr>
              <a:defRPr/>
            </a:pPr>
            <a:r>
              <a:rPr lang="en-US" b="1" dirty="0" smtClean="0">
                <a:solidFill>
                  <a:schemeClr val="tx1"/>
                </a:solidFill>
                <a:effectLst/>
              </a:rPr>
              <a:t>Other Purposes</a:t>
            </a:r>
            <a:endParaRPr lang="en-US" dirty="0" smtClean="0">
              <a:solidFill>
                <a:schemeClr val="tx1"/>
              </a:solidFill>
              <a:effectLst/>
            </a:endParaRPr>
          </a:p>
          <a:p>
            <a:pPr>
              <a:defRPr/>
            </a:pPr>
            <a:endParaRPr lang="en-US" dirty="0" smtClean="0"/>
          </a:p>
          <a:p>
            <a:pPr>
              <a:defRPr/>
            </a:pPr>
            <a:endParaRPr lang="en-US" dirty="0"/>
          </a:p>
        </p:txBody>
      </p:sp>
      <p:sp>
        <p:nvSpPr>
          <p:cNvPr id="563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2FDEB18-65C5-48C4-B823-2949D9C7E271}" type="slidenum">
              <a:rPr lang="en-US" sz="1400" smtClean="0">
                <a:latin typeface="Arial" charset="0"/>
              </a:rPr>
              <a:pPr/>
              <a:t>53</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74638"/>
            <a:ext cx="8229600" cy="1143000"/>
          </a:xfrm>
          <a:prstGeom prst="rect">
            <a:avLst/>
          </a:prstGeom>
        </p:spPr>
        <p:txBody>
          <a:bodyPr/>
          <a:lstStyle/>
          <a:p>
            <a:r>
              <a:rPr lang="en-US" b="1" smtClean="0">
                <a:effectLst/>
              </a:rPr>
              <a:t>Other Monitoring</a:t>
            </a:r>
            <a:endParaRPr lang="en-US" smtClean="0">
              <a:effectLst/>
            </a:endParaRPr>
          </a:p>
        </p:txBody>
      </p:sp>
      <p:sp>
        <p:nvSpPr>
          <p:cNvPr id="3" name="Content Placeholder 2"/>
          <p:cNvSpPr>
            <a:spLocks noGrp="1"/>
          </p:cNvSpPr>
          <p:nvPr>
            <p:ph idx="1"/>
          </p:nvPr>
        </p:nvSpPr>
        <p:spPr>
          <a:xfrm>
            <a:off x="400050" y="1476375"/>
            <a:ext cx="8510588" cy="5381625"/>
          </a:xfrm>
        </p:spPr>
        <p:txBody>
          <a:bodyPr/>
          <a:lstStyle/>
          <a:p>
            <a:pPr>
              <a:defRPr/>
            </a:pPr>
            <a:r>
              <a:rPr lang="en-US" b="1" dirty="0" smtClean="0">
                <a:solidFill>
                  <a:schemeClr val="tx1"/>
                </a:solidFill>
                <a:effectLst/>
              </a:rPr>
              <a:t>Customer Monitoring</a:t>
            </a:r>
          </a:p>
          <a:p>
            <a:pPr>
              <a:defRPr/>
            </a:pPr>
            <a:r>
              <a:rPr lang="en-US" b="1" dirty="0" smtClean="0">
                <a:solidFill>
                  <a:schemeClr val="tx1"/>
                </a:solidFill>
                <a:effectLst/>
              </a:rPr>
              <a:t>Secondary Standards</a:t>
            </a:r>
            <a:endParaRPr lang="en-US" dirty="0" smtClean="0">
              <a:solidFill>
                <a:schemeClr val="tx1"/>
              </a:solidFill>
              <a:effectLst/>
            </a:endParaRPr>
          </a:p>
          <a:p>
            <a:pPr>
              <a:defRPr/>
            </a:pPr>
            <a:endParaRPr lang="en-US" dirty="0"/>
          </a:p>
        </p:txBody>
      </p:sp>
      <p:sp>
        <p:nvSpPr>
          <p:cNvPr id="573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84281D0-407E-404E-8F06-D7C96F3B715B}" type="slidenum">
              <a:rPr lang="en-US" sz="1400" smtClean="0">
                <a:latin typeface="Arial" charset="0"/>
              </a:rPr>
              <a:pPr/>
              <a:t>54</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74638"/>
            <a:ext cx="8229600" cy="1143000"/>
          </a:xfrm>
          <a:prstGeom prst="rect">
            <a:avLst/>
          </a:prstGeom>
        </p:spPr>
        <p:txBody>
          <a:bodyPr/>
          <a:lstStyle/>
          <a:p>
            <a:r>
              <a:rPr lang="en-US" b="1" smtClean="0">
                <a:effectLst/>
              </a:rPr>
              <a:t>Distribution Flushing</a:t>
            </a:r>
            <a:endParaRPr lang="en-US" smtClean="0">
              <a:effectLst/>
            </a:endParaRPr>
          </a:p>
        </p:txBody>
      </p:sp>
      <p:sp>
        <p:nvSpPr>
          <p:cNvPr id="3" name="Content Placeholder 2"/>
          <p:cNvSpPr>
            <a:spLocks noGrp="1"/>
          </p:cNvSpPr>
          <p:nvPr>
            <p:ph idx="1"/>
          </p:nvPr>
        </p:nvSpPr>
        <p:spPr>
          <a:xfrm>
            <a:off x="514350" y="1333500"/>
            <a:ext cx="8229600" cy="4525963"/>
          </a:xfrm>
        </p:spPr>
        <p:txBody>
          <a:bodyPr/>
          <a:lstStyle/>
          <a:p>
            <a:pPr marL="0" indent="0">
              <a:buNone/>
              <a:defRPr/>
            </a:pPr>
            <a:r>
              <a:rPr lang="en-US" dirty="0" smtClean="0">
                <a:solidFill>
                  <a:schemeClr val="tx1"/>
                </a:solidFill>
                <a:effectLst/>
              </a:rPr>
              <a:t>A regular distribution flushing program can help reduce the need for reactive maintenance in a distribution system by removing biofilm and other bacteriological growth, sediment, and corrosion products and help to prevent tuberculation.</a:t>
            </a:r>
          </a:p>
          <a:p>
            <a:pPr>
              <a:defRPr/>
            </a:pPr>
            <a:endParaRPr lang="en-US" dirty="0"/>
          </a:p>
        </p:txBody>
      </p:sp>
      <p:sp>
        <p:nvSpPr>
          <p:cNvPr id="583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68AB8A5-E730-4A2A-9AAE-2D268D0D6794}" type="slidenum">
              <a:rPr lang="en-US" sz="1400" smtClean="0">
                <a:latin typeface="Arial" charset="0"/>
              </a:rPr>
              <a:pPr/>
              <a:t>55</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pPr>
              <a:defRPr/>
            </a:pPr>
            <a:r>
              <a:rPr lang="en-US" b="1" dirty="0" smtClean="0"/>
              <a:t>Cross Connection Control</a:t>
            </a:r>
            <a:endParaRPr lang="en-US" dirty="0"/>
          </a:p>
        </p:txBody>
      </p:sp>
      <p:sp>
        <p:nvSpPr>
          <p:cNvPr id="3" name="Content Placeholder 2"/>
          <p:cNvSpPr>
            <a:spLocks noGrp="1"/>
          </p:cNvSpPr>
          <p:nvPr>
            <p:ph idx="1"/>
          </p:nvPr>
        </p:nvSpPr>
        <p:spPr/>
        <p:txBody>
          <a:bodyPr/>
          <a:lstStyle/>
          <a:p>
            <a:pPr marL="0" indent="0">
              <a:buNone/>
              <a:defRPr/>
            </a:pPr>
            <a:r>
              <a:rPr lang="en-US" dirty="0" smtClean="0">
                <a:solidFill>
                  <a:schemeClr val="tx1"/>
                </a:solidFill>
                <a:effectLst/>
              </a:rPr>
              <a:t>In order to prevent contamination from backflow, every system should have a cross-connection control program.</a:t>
            </a:r>
          </a:p>
          <a:p>
            <a:pPr>
              <a:defRPr/>
            </a:pPr>
            <a:endParaRPr lang="en-US" dirty="0"/>
          </a:p>
        </p:txBody>
      </p:sp>
      <p:sp>
        <p:nvSpPr>
          <p:cNvPr id="593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186C75E-E3EE-4366-A56B-39509A265678}" type="slidenum">
              <a:rPr lang="en-US" sz="1400" smtClean="0">
                <a:latin typeface="Arial" charset="0"/>
              </a:rPr>
              <a:pPr/>
              <a:t>56</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pPr>
              <a:defRPr/>
            </a:pPr>
            <a:r>
              <a:rPr lang="en-US" b="1" dirty="0" smtClean="0"/>
              <a:t>Benefits of Looping</a:t>
            </a:r>
            <a:endParaRPr lang="en-US" dirty="0"/>
          </a:p>
        </p:txBody>
      </p:sp>
      <p:sp>
        <p:nvSpPr>
          <p:cNvPr id="604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CF4F3B0-45A7-4254-87E4-5CE11D8A9322}" type="slidenum">
              <a:rPr lang="en-US" sz="1400" smtClean="0">
                <a:latin typeface="Arial" charset="0"/>
              </a:rPr>
              <a:pPr/>
              <a:t>57</a:t>
            </a:fld>
            <a:endParaRPr lang="en-US" sz="1400" smtClean="0">
              <a:latin typeface="Arial" charset="0"/>
            </a:endParaRPr>
          </a:p>
        </p:txBody>
      </p:sp>
      <p:pic>
        <p:nvPicPr>
          <p:cNvPr id="604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1375" y="1141413"/>
            <a:ext cx="513715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descr="Figure%202-1"/>
          <p:cNvPicPr>
            <a:picLocks noChangeAspect="1" noChangeArrowheads="1"/>
          </p:cNvPicPr>
          <p:nvPr/>
        </p:nvPicPr>
        <p:blipFill>
          <a:blip r:embed="rId4" cstate="print">
            <a:extLst>
              <a:ext uri="{28A0092B-C50C-407E-A947-70E740481C1C}">
                <a14:useLocalDpi xmlns:a14="http://schemas.microsoft.com/office/drawing/2010/main" val="0"/>
              </a:ext>
            </a:extLst>
          </a:blip>
          <a:srcRect l="11708" t="7272" r="13658" b="10909"/>
          <a:stretch>
            <a:fillRect/>
          </a:stretch>
        </p:blipFill>
        <p:spPr bwMode="auto">
          <a:xfrm>
            <a:off x="1563688" y="5443538"/>
            <a:ext cx="962025"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9050" y="227013"/>
            <a:ext cx="9144000" cy="798512"/>
          </a:xfrm>
          <a:prstGeom prst="rect">
            <a:avLst/>
          </a:prstGeom>
        </p:spPr>
        <p:txBody>
          <a:bodyPr/>
          <a:lstStyle/>
          <a:p>
            <a:r>
              <a:rPr lang="en-US" dirty="0" smtClean="0">
                <a:effectLst/>
              </a:rPr>
              <a:t>Unit 4 – Wrap-Up</a:t>
            </a:r>
            <a:endParaRPr lang="en-US" dirty="0" smtClean="0">
              <a:effectLst/>
            </a:endParaRPr>
          </a:p>
        </p:txBody>
      </p:sp>
      <p:sp>
        <p:nvSpPr>
          <p:cNvPr id="3" name="Content Placeholder 2"/>
          <p:cNvSpPr>
            <a:spLocks noGrp="1"/>
          </p:cNvSpPr>
          <p:nvPr>
            <p:ph idx="1"/>
          </p:nvPr>
        </p:nvSpPr>
        <p:spPr>
          <a:xfrm>
            <a:off x="457200" y="1371600"/>
            <a:ext cx="8124825" cy="5486400"/>
          </a:xfrm>
        </p:spPr>
        <p:txBody>
          <a:bodyPr/>
          <a:lstStyle/>
          <a:p>
            <a:pPr>
              <a:buClrTx/>
              <a:buSzPct val="100000"/>
              <a:buFont typeface="Arial" pitchFamily="34" charset="0"/>
              <a:buChar char="•"/>
              <a:defRPr/>
            </a:pPr>
            <a:r>
              <a:rPr lang="en-US" sz="2800" dirty="0" smtClean="0">
                <a:solidFill>
                  <a:schemeClr val="tx1"/>
                </a:solidFill>
                <a:effectLst/>
              </a:rPr>
              <a:t>Key Points page 4-21</a:t>
            </a:r>
          </a:p>
          <a:p>
            <a:pPr>
              <a:buClrTx/>
              <a:buSzPct val="100000"/>
              <a:buFont typeface="Arial" pitchFamily="34" charset="0"/>
              <a:buChar char="•"/>
              <a:defRPr/>
            </a:pPr>
            <a:r>
              <a:rPr lang="en-US" sz="2800" dirty="0" smtClean="0"/>
              <a:t>Exercise on Page 4-22</a:t>
            </a:r>
            <a:r>
              <a:rPr lang="en-US" dirty="0" smtClean="0"/>
              <a:t/>
            </a:r>
            <a:br>
              <a:rPr lang="en-US" dirty="0" smtClean="0"/>
            </a:br>
            <a:endParaRPr lang="en-US" dirty="0"/>
          </a:p>
        </p:txBody>
      </p:sp>
      <p:sp>
        <p:nvSpPr>
          <p:cNvPr id="61444" name="Slide Number Placeholder 3"/>
          <p:cNvSpPr>
            <a:spLocks noGrp="1"/>
          </p:cNvSpPr>
          <p:nvPr>
            <p:ph type="sldNum" sz="quarter" idx="10"/>
          </p:nvPr>
        </p:nvSpPr>
        <p:spPr>
          <a:xfrm>
            <a:off x="4314825" y="63182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C566CA0-57BB-4F9E-9E4E-3AF84ED31134}" type="slidenum">
              <a:rPr lang="en-US" sz="1400" smtClean="0">
                <a:latin typeface="Arial" charset="0"/>
              </a:rPr>
              <a:pPr/>
              <a:t>58</a:t>
            </a:fld>
            <a:endParaRPr lang="en-US" sz="1400" dirty="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pPr>
              <a:defRPr/>
            </a:pPr>
            <a:endParaRPr lang="en-US" dirty="0"/>
          </a:p>
        </p:txBody>
      </p:sp>
      <p:sp>
        <p:nvSpPr>
          <p:cNvPr id="3" name="Content Placeholder 2"/>
          <p:cNvSpPr>
            <a:spLocks noGrp="1"/>
          </p:cNvSpPr>
          <p:nvPr>
            <p:ph idx="1"/>
          </p:nvPr>
        </p:nvSpPr>
        <p:spPr/>
        <p:txBody>
          <a:bodyPr/>
          <a:lstStyle/>
          <a:p>
            <a:pPr algn="ctr">
              <a:defRPr/>
            </a:pPr>
            <a:endParaRPr lang="en-US" dirty="0" smtClean="0"/>
          </a:p>
          <a:p>
            <a:pPr algn="ctr">
              <a:defRPr/>
            </a:pPr>
            <a:endParaRPr lang="en-US" dirty="0" smtClean="0"/>
          </a:p>
          <a:p>
            <a:pPr algn="ctr">
              <a:defRPr/>
            </a:pPr>
            <a:r>
              <a:rPr lang="en-US" dirty="0" smtClean="0">
                <a:solidFill>
                  <a:schemeClr val="tx1"/>
                </a:solidFill>
                <a:effectLst/>
              </a:rPr>
              <a:t>Random, example multiple choice questions.</a:t>
            </a:r>
            <a:endParaRPr lang="en-US" dirty="0">
              <a:solidFill>
                <a:schemeClr val="tx1"/>
              </a:solidFill>
              <a:effectLst/>
            </a:endParaRPr>
          </a:p>
        </p:txBody>
      </p:sp>
      <p:sp>
        <p:nvSpPr>
          <p:cNvPr id="624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964494B-A1B4-402D-AAEE-C4738ED648FE}" type="slidenum">
              <a:rPr lang="en-US" sz="1400" smtClean="0">
                <a:latin typeface="Arial" charset="0"/>
              </a:rPr>
              <a:pPr/>
              <a:t>59</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57200" y="274638"/>
            <a:ext cx="8229600" cy="1143000"/>
          </a:xfrm>
          <a:prstGeom prst="rect">
            <a:avLst/>
          </a:prstGeom>
        </p:spPr>
        <p:txBody>
          <a:bodyPr/>
          <a:lstStyle/>
          <a:p>
            <a:pPr eaLnBrk="1" hangingPunct="1"/>
            <a:r>
              <a:rPr lang="en-US" dirty="0" smtClean="0">
                <a:effectLst/>
              </a:rPr>
              <a:t>Unit 2 – Distribution Networks</a:t>
            </a:r>
          </a:p>
        </p:txBody>
      </p:sp>
      <p:sp>
        <p:nvSpPr>
          <p:cNvPr id="168963" name="Rectangle 3"/>
          <p:cNvSpPr>
            <a:spLocks noGrp="1" noChangeArrowheads="1"/>
          </p:cNvSpPr>
          <p:nvPr>
            <p:ph idx="1"/>
          </p:nvPr>
        </p:nvSpPr>
        <p:spPr>
          <a:xfrm>
            <a:off x="0" y="1333500"/>
            <a:ext cx="8910638" cy="5314950"/>
          </a:xfrm>
        </p:spPr>
        <p:txBody>
          <a:bodyPr/>
          <a:lstStyle/>
          <a:p>
            <a:pPr eaLnBrk="1" hangingPunct="1">
              <a:defRPr/>
            </a:pPr>
            <a:r>
              <a:rPr lang="en-US" dirty="0" smtClean="0">
                <a:solidFill>
                  <a:schemeClr val="tx1">
                    <a:lumMod val="75000"/>
                    <a:lumOff val="25000"/>
                  </a:schemeClr>
                </a:solidFill>
                <a:effectLst/>
              </a:rPr>
              <a:t>Learning Objectives</a:t>
            </a:r>
          </a:p>
          <a:p>
            <a:pPr lvl="1" eaLnBrk="1" hangingPunct="1">
              <a:buClrTx/>
              <a:defRPr/>
            </a:pPr>
            <a:r>
              <a:rPr lang="en-US" dirty="0" smtClean="0">
                <a:effectLst/>
              </a:rPr>
              <a:t>Identify the key components of a distribution network and describe the primary purpose or function of each component.</a:t>
            </a:r>
          </a:p>
          <a:p>
            <a:pPr lvl="1" eaLnBrk="1" hangingPunct="1">
              <a:buClrTx/>
              <a:defRPr/>
            </a:pPr>
            <a:r>
              <a:rPr lang="en-US" dirty="0" smtClean="0">
                <a:effectLst/>
              </a:rPr>
              <a:t>Define the relationship among pressure, head, and hydraulic grade line.</a:t>
            </a:r>
          </a:p>
          <a:p>
            <a:pPr lvl="1" eaLnBrk="1" hangingPunct="1">
              <a:buClrTx/>
              <a:defRPr/>
            </a:pPr>
            <a:r>
              <a:rPr lang="en-US" dirty="0" smtClean="0">
                <a:effectLst/>
              </a:rPr>
              <a:t>Outline the relationship between distribution system customers’ demands and their effects on distribution system performance.</a:t>
            </a:r>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8E3BE81-C717-4C65-A75A-AF79B1D32B09}" type="slidenum">
              <a:rPr lang="en-US" sz="1400" smtClean="0">
                <a:latin typeface="Arial" charset="0"/>
              </a:rPr>
              <a:pPr/>
              <a:t>6</a:t>
            </a:fld>
            <a:endParaRPr lang="en-US" sz="140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1. How should air and/or vacuum relief valves be installed?</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Below ground level.</a:t>
            </a:r>
          </a:p>
          <a:p>
            <a:pPr marL="850900" lvl="1" indent="-514350">
              <a:buClrTx/>
              <a:buFont typeface="+mj-lt"/>
              <a:buAutoNum type="alphaUcPeriod"/>
              <a:defRPr/>
            </a:pPr>
            <a:r>
              <a:rPr lang="en-US" dirty="0" smtClean="0">
                <a:effectLst/>
              </a:rPr>
              <a:t>On all of the high locations within the system.</a:t>
            </a:r>
          </a:p>
          <a:p>
            <a:pPr marL="850900" lvl="1" indent="-514350">
              <a:buClrTx/>
              <a:buFont typeface="+mj-lt"/>
              <a:buAutoNum type="alphaUcPeriod"/>
              <a:defRPr/>
            </a:pPr>
            <a:r>
              <a:rPr lang="en-US" dirty="0" smtClean="0">
                <a:effectLst/>
              </a:rPr>
              <a:t>At the highest location within the system.</a:t>
            </a:r>
          </a:p>
          <a:p>
            <a:pPr marL="850900" lvl="1" indent="-514350">
              <a:buClrTx/>
              <a:buFont typeface="+mj-lt"/>
              <a:buAutoNum type="alphaUcPeriod"/>
              <a:defRPr/>
            </a:pPr>
            <a:r>
              <a:rPr lang="en-US" dirty="0" smtClean="0">
                <a:effectLst/>
              </a:rPr>
              <a:t>In low drainage areas.</a:t>
            </a:r>
          </a:p>
          <a:p>
            <a:pPr>
              <a:defRPr/>
            </a:pPr>
            <a:endParaRPr lang="en-US" dirty="0"/>
          </a:p>
        </p:txBody>
      </p:sp>
      <p:sp>
        <p:nvSpPr>
          <p:cNvPr id="634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198C03A-2866-4FDB-A495-9372DFE7AA69}" type="slidenum">
              <a:rPr lang="en-US" sz="1400" smtClean="0">
                <a:latin typeface="Arial" charset="0"/>
              </a:rPr>
              <a:pPr/>
              <a:t>60</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663"/>
            <a:ext cx="8229600" cy="1143000"/>
          </a:xfrm>
          <a:prstGeom prst="rect">
            <a:avLst/>
          </a:prstGeom>
        </p:spPr>
        <p:txBody>
          <a:bodyPr>
            <a:noAutofit/>
          </a:bodyPr>
          <a:lstStyle/>
          <a:p>
            <a:pPr algn="l">
              <a:defRPr/>
            </a:pPr>
            <a:r>
              <a:rPr lang="en-US" sz="3200" dirty="0" smtClean="0">
                <a:solidFill>
                  <a:schemeClr val="tx1"/>
                </a:solidFill>
                <a:effectLst/>
              </a:rPr>
              <a:t>2. When manganese issues are present in a distribution system, they are most commonly found in what area?</a:t>
            </a:r>
            <a:r>
              <a:rPr lang="en-US" sz="4000" dirty="0" smtClean="0"/>
              <a:t/>
            </a:r>
            <a:br>
              <a:rPr lang="en-US" sz="4000" dirty="0" smtClean="0"/>
            </a:br>
            <a:endParaRPr lang="en-US" sz="4000" dirty="0"/>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Areas serving hospitals</a:t>
            </a:r>
          </a:p>
          <a:p>
            <a:pPr marL="850900" lvl="1" indent="-514350">
              <a:buClrTx/>
              <a:buFont typeface="+mj-lt"/>
              <a:buAutoNum type="alphaUcPeriod"/>
              <a:defRPr/>
            </a:pPr>
            <a:r>
              <a:rPr lang="en-US" dirty="0" smtClean="0">
                <a:effectLst/>
              </a:rPr>
              <a:t>High Flow Areas</a:t>
            </a:r>
          </a:p>
          <a:p>
            <a:pPr marL="850900" lvl="1" indent="-514350">
              <a:buClrTx/>
              <a:buFont typeface="+mj-lt"/>
              <a:buAutoNum type="alphaUcPeriod"/>
              <a:defRPr/>
            </a:pPr>
            <a:r>
              <a:rPr lang="en-US" dirty="0" smtClean="0">
                <a:effectLst/>
              </a:rPr>
              <a:t>Dead Ends</a:t>
            </a:r>
          </a:p>
          <a:p>
            <a:pPr marL="850900" lvl="1" indent="-514350">
              <a:buClrTx/>
              <a:buFont typeface="+mj-lt"/>
              <a:buAutoNum type="alphaUcPeriod"/>
              <a:defRPr/>
            </a:pPr>
            <a:r>
              <a:rPr lang="en-US" dirty="0" smtClean="0">
                <a:effectLst/>
              </a:rPr>
              <a:t>Around Fire Hydrants</a:t>
            </a:r>
          </a:p>
          <a:p>
            <a:pPr>
              <a:defRPr/>
            </a:pPr>
            <a:endParaRPr lang="en-US" dirty="0"/>
          </a:p>
        </p:txBody>
      </p:sp>
      <p:sp>
        <p:nvSpPr>
          <p:cNvPr id="645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6AE16BF-1E76-4E04-A962-C78263D03480}" type="slidenum">
              <a:rPr lang="en-US" sz="1400" smtClean="0">
                <a:latin typeface="Arial" charset="0"/>
              </a:rPr>
              <a:pPr/>
              <a:t>61</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prstGeom prst="rect">
            <a:avLst/>
          </a:prstGeom>
        </p:spPr>
        <p:txBody>
          <a:bodyPr>
            <a:normAutofit fontScale="90000"/>
          </a:bodyPr>
          <a:lstStyle/>
          <a:p>
            <a:pPr algn="l"/>
            <a:r>
              <a:rPr lang="en-US" sz="3600" smtClean="0">
                <a:solidFill>
                  <a:schemeClr val="tx1"/>
                </a:solidFill>
                <a:effectLst/>
              </a:rPr>
              <a:t>3. What type of valve is usually installed on a storage reservoir to prevent overflows?</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Regulating valve</a:t>
            </a:r>
          </a:p>
          <a:p>
            <a:pPr marL="850900" lvl="1" indent="-514350">
              <a:buClrTx/>
              <a:buFont typeface="+mj-lt"/>
              <a:buAutoNum type="alphaUcPeriod"/>
              <a:defRPr/>
            </a:pPr>
            <a:r>
              <a:rPr lang="en-US" dirty="0" smtClean="0">
                <a:effectLst/>
              </a:rPr>
              <a:t>Altitude Valve</a:t>
            </a:r>
          </a:p>
          <a:p>
            <a:pPr marL="850900" lvl="1" indent="-514350">
              <a:buClrTx/>
              <a:buFont typeface="+mj-lt"/>
              <a:buAutoNum type="alphaUcPeriod"/>
              <a:defRPr/>
            </a:pPr>
            <a:r>
              <a:rPr lang="en-US" dirty="0" smtClean="0">
                <a:effectLst/>
              </a:rPr>
              <a:t>Limiting Valve</a:t>
            </a:r>
          </a:p>
          <a:p>
            <a:pPr marL="850900" lvl="1" indent="-514350">
              <a:buClrTx/>
              <a:buFont typeface="+mj-lt"/>
              <a:buAutoNum type="alphaUcPeriod"/>
              <a:defRPr/>
            </a:pPr>
            <a:r>
              <a:rPr lang="en-US" dirty="0" smtClean="0">
                <a:effectLst/>
              </a:rPr>
              <a:t>Globe Valve</a:t>
            </a:r>
          </a:p>
          <a:p>
            <a:pPr>
              <a:defRPr/>
            </a:pPr>
            <a:endParaRPr lang="en-US" dirty="0"/>
          </a:p>
        </p:txBody>
      </p:sp>
      <p:sp>
        <p:nvSpPr>
          <p:cNvPr id="655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D7B7DDA-5C13-4399-A277-3B3FCD78CAD9}" type="slidenum">
              <a:rPr lang="en-US" sz="1400" smtClean="0">
                <a:latin typeface="Arial" charset="0"/>
              </a:rPr>
              <a:pPr/>
              <a:t>62</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4. What does it mean if the C value of a pipe is high?  </a:t>
            </a:r>
          </a:p>
        </p:txBody>
      </p:sp>
      <p:sp>
        <p:nvSpPr>
          <p:cNvPr id="3" name="Content Placeholder 2"/>
          <p:cNvSpPr>
            <a:spLocks noGrp="1"/>
          </p:cNvSpPr>
          <p:nvPr>
            <p:ph idx="1"/>
          </p:nvPr>
        </p:nvSpPr>
        <p:spPr/>
        <p:txBody>
          <a:bodyPr/>
          <a:lstStyle/>
          <a:p>
            <a:pPr marL="850900" lvl="1" indent="-514350">
              <a:buClrTx/>
              <a:buFont typeface="Times New Roman" pitchFamily="18" charset="0"/>
              <a:buAutoNum type="alphaUcPeriod"/>
            </a:pPr>
            <a:r>
              <a:rPr lang="en-US" smtClean="0">
                <a:effectLst/>
              </a:rPr>
              <a:t>the smoother the interior of the pipe is</a:t>
            </a:r>
          </a:p>
          <a:p>
            <a:pPr marL="850900" lvl="1" indent="-514350">
              <a:buClrTx/>
              <a:buFont typeface="Times New Roman" pitchFamily="18" charset="0"/>
              <a:buAutoNum type="alphaUcPeriod"/>
            </a:pPr>
            <a:r>
              <a:rPr lang="en-US" smtClean="0">
                <a:effectLst/>
              </a:rPr>
              <a:t>the easier corrosion will adhere to the inside of the pipe</a:t>
            </a:r>
          </a:p>
          <a:p>
            <a:pPr marL="850900" lvl="1" indent="-514350">
              <a:buClrTx/>
              <a:buFont typeface="Times New Roman" pitchFamily="18" charset="0"/>
              <a:buAutoNum type="alphaUcPeriod"/>
            </a:pPr>
            <a:r>
              <a:rPr lang="en-US" smtClean="0">
                <a:effectLst/>
              </a:rPr>
              <a:t>the pipe is stronger</a:t>
            </a:r>
          </a:p>
          <a:p>
            <a:pPr marL="850900" lvl="1" indent="-514350">
              <a:buClrTx/>
              <a:buFont typeface="Times New Roman" pitchFamily="18" charset="0"/>
              <a:buAutoNum type="alphaUcPeriod"/>
            </a:pPr>
            <a:r>
              <a:rPr lang="en-US" smtClean="0">
                <a:effectLst/>
              </a:rPr>
              <a:t>the more resistant to corrosion the pipe is</a:t>
            </a:r>
          </a:p>
          <a:p>
            <a:pPr>
              <a:buClrTx/>
            </a:pPr>
            <a:endParaRPr lang="en-US" smtClean="0">
              <a:effectLst/>
            </a:endParaRPr>
          </a:p>
        </p:txBody>
      </p:sp>
      <p:sp>
        <p:nvSpPr>
          <p:cNvPr id="665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020D996-DF1B-4506-AEA3-13C3DE480F98}" type="slidenum">
              <a:rPr lang="en-US" sz="1400" smtClean="0">
                <a:latin typeface="Arial" charset="0"/>
              </a:rPr>
              <a:pPr/>
              <a:t>63</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5.  One of the purposes of storage tanks is to:</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lower the chlorine residual in the distribution system</a:t>
            </a:r>
          </a:p>
          <a:p>
            <a:pPr marL="850900" lvl="1" indent="-514350">
              <a:buClrTx/>
              <a:buFont typeface="+mj-lt"/>
              <a:buAutoNum type="alphaUcPeriod"/>
              <a:defRPr/>
            </a:pPr>
            <a:r>
              <a:rPr lang="en-US" dirty="0" smtClean="0">
                <a:effectLst/>
              </a:rPr>
              <a:t>achieve a lower water temperature</a:t>
            </a:r>
          </a:p>
          <a:p>
            <a:pPr marL="850900" lvl="1" indent="-514350">
              <a:buClrTx/>
              <a:buFont typeface="+mj-lt"/>
              <a:buAutoNum type="alphaUcPeriod"/>
              <a:defRPr/>
            </a:pPr>
            <a:r>
              <a:rPr lang="en-US" dirty="0" smtClean="0">
                <a:effectLst/>
              </a:rPr>
              <a:t>supply water during peak demand periods</a:t>
            </a:r>
          </a:p>
          <a:p>
            <a:pPr marL="850900" lvl="1" indent="-514350">
              <a:buClrTx/>
              <a:buFont typeface="+mj-lt"/>
              <a:buAutoNum type="alphaUcPeriod"/>
              <a:defRPr/>
            </a:pPr>
            <a:r>
              <a:rPr lang="en-US" dirty="0" smtClean="0">
                <a:effectLst/>
              </a:rPr>
              <a:t>remove carbon dioxide</a:t>
            </a:r>
          </a:p>
          <a:p>
            <a:pPr>
              <a:defRPr/>
            </a:pPr>
            <a:endParaRPr lang="en-US" dirty="0"/>
          </a:p>
        </p:txBody>
      </p:sp>
      <p:sp>
        <p:nvSpPr>
          <p:cNvPr id="675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74D769E-BEFD-4260-8C9E-513CAE93E202}" type="slidenum">
              <a:rPr lang="en-US" sz="1400" smtClean="0">
                <a:latin typeface="Arial" charset="0"/>
              </a:rPr>
              <a:pPr/>
              <a:t>64</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6. What are check valves used for in a water distribution system?</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to stop the water flow in both directions</a:t>
            </a:r>
          </a:p>
          <a:p>
            <a:pPr marL="850900" lvl="1" indent="-514350">
              <a:buClrTx/>
              <a:buFont typeface="+mj-lt"/>
              <a:buAutoNum type="alphaUcPeriod"/>
              <a:defRPr/>
            </a:pPr>
            <a:r>
              <a:rPr lang="en-US" dirty="0" smtClean="0">
                <a:effectLst/>
              </a:rPr>
              <a:t>to stop the water flow in one direction</a:t>
            </a:r>
          </a:p>
          <a:p>
            <a:pPr marL="850900" lvl="1" indent="-514350">
              <a:buClrTx/>
              <a:buFont typeface="+mj-lt"/>
              <a:buAutoNum type="alphaUcPeriod"/>
              <a:defRPr/>
            </a:pPr>
            <a:r>
              <a:rPr lang="en-US" dirty="0" smtClean="0">
                <a:effectLst/>
              </a:rPr>
              <a:t>to regulate the flow through the distribution system</a:t>
            </a:r>
          </a:p>
          <a:p>
            <a:pPr marL="850900" lvl="1" indent="-514350">
              <a:buClrTx/>
              <a:buFont typeface="+mj-lt"/>
              <a:buAutoNum type="alphaUcPeriod"/>
              <a:defRPr/>
            </a:pPr>
            <a:r>
              <a:rPr lang="en-US" dirty="0" smtClean="0">
                <a:effectLst/>
              </a:rPr>
              <a:t>to regulate the pressure throughout the system</a:t>
            </a:r>
          </a:p>
          <a:p>
            <a:pPr marL="736600" indent="-514350">
              <a:defRPr/>
            </a:pPr>
            <a:endParaRPr lang="en-US" dirty="0"/>
          </a:p>
        </p:txBody>
      </p:sp>
      <p:sp>
        <p:nvSpPr>
          <p:cNvPr id="686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F325FF8-56A7-4DF2-A0B2-2ED001F330E4}" type="slidenum">
              <a:rPr lang="en-US" sz="1400" smtClean="0">
                <a:latin typeface="Arial" charset="0"/>
              </a:rPr>
              <a:pPr/>
              <a:t>65</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7. Minimum trench depth which require trench wall shoring:</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2 feet</a:t>
            </a:r>
          </a:p>
          <a:p>
            <a:pPr marL="850900" lvl="1" indent="-514350">
              <a:buClrTx/>
              <a:buFont typeface="+mj-lt"/>
              <a:buAutoNum type="alphaUcPeriod"/>
              <a:defRPr/>
            </a:pPr>
            <a:r>
              <a:rPr lang="en-US" dirty="0" smtClean="0">
                <a:effectLst/>
              </a:rPr>
              <a:t>3 feet</a:t>
            </a:r>
          </a:p>
          <a:p>
            <a:pPr marL="850900" lvl="1" indent="-514350">
              <a:buClrTx/>
              <a:buFont typeface="+mj-lt"/>
              <a:buAutoNum type="alphaUcPeriod"/>
              <a:defRPr/>
            </a:pPr>
            <a:r>
              <a:rPr lang="en-US" dirty="0" smtClean="0">
                <a:effectLst/>
              </a:rPr>
              <a:t>4 feet</a:t>
            </a:r>
          </a:p>
          <a:p>
            <a:pPr marL="850900" lvl="1" indent="-514350">
              <a:buClrTx/>
              <a:buFont typeface="+mj-lt"/>
              <a:buAutoNum type="alphaUcPeriod"/>
              <a:defRPr/>
            </a:pPr>
            <a:r>
              <a:rPr lang="en-US" dirty="0" smtClean="0">
                <a:effectLst/>
              </a:rPr>
              <a:t>5 feet</a:t>
            </a:r>
          </a:p>
          <a:p>
            <a:pPr marL="736600" indent="-514350">
              <a:defRPr/>
            </a:pPr>
            <a:endParaRPr lang="en-US" dirty="0"/>
          </a:p>
        </p:txBody>
      </p:sp>
      <p:sp>
        <p:nvSpPr>
          <p:cNvPr id="696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070864E-1406-4EB0-9EF8-A01C37C1CA83}" type="slidenum">
              <a:rPr lang="en-US" sz="1400" smtClean="0">
                <a:latin typeface="Arial" charset="0"/>
              </a:rPr>
              <a:pPr/>
              <a:t>66</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8. Where would a thrust block be used:</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At the reservoir</a:t>
            </a:r>
          </a:p>
          <a:p>
            <a:pPr marL="850900" lvl="1" indent="-514350">
              <a:buClrTx/>
              <a:buFont typeface="+mj-lt"/>
              <a:buAutoNum type="alphaUcPeriod"/>
              <a:defRPr/>
            </a:pPr>
            <a:r>
              <a:rPr lang="en-US" dirty="0" smtClean="0">
                <a:effectLst/>
              </a:rPr>
              <a:t>Fire hydrants</a:t>
            </a:r>
          </a:p>
          <a:p>
            <a:pPr marL="850900" lvl="1" indent="-514350">
              <a:buClrTx/>
              <a:buFont typeface="+mj-lt"/>
              <a:buAutoNum type="alphaUcPeriod"/>
              <a:defRPr/>
            </a:pPr>
            <a:r>
              <a:rPr lang="en-US" dirty="0" smtClean="0">
                <a:effectLst/>
              </a:rPr>
              <a:t>Storage reservoir</a:t>
            </a:r>
          </a:p>
          <a:p>
            <a:pPr marL="850900" lvl="1" indent="-514350">
              <a:buClrTx/>
              <a:buFont typeface="+mj-lt"/>
              <a:buAutoNum type="alphaUcPeriod"/>
              <a:defRPr/>
            </a:pPr>
            <a:r>
              <a:rPr lang="en-US" dirty="0" smtClean="0">
                <a:effectLst/>
              </a:rPr>
              <a:t>Chemical Feed System</a:t>
            </a:r>
          </a:p>
          <a:p>
            <a:pPr marL="850900" lvl="1" indent="-514350">
              <a:buFont typeface="Wingdings" pitchFamily="2" charset="2"/>
              <a:buNone/>
              <a:defRPr/>
            </a:pPr>
            <a:endParaRPr lang="en-US" dirty="0" smtClean="0"/>
          </a:p>
          <a:p>
            <a:pPr>
              <a:defRPr/>
            </a:pPr>
            <a:endParaRPr lang="en-US" dirty="0"/>
          </a:p>
        </p:txBody>
      </p:sp>
      <p:sp>
        <p:nvSpPr>
          <p:cNvPr id="706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13580F2-E1DE-4663-B8F2-3E456E32B6E5}" type="slidenum">
              <a:rPr lang="en-US" sz="1400" smtClean="0">
                <a:latin typeface="Arial" charset="0"/>
              </a:rPr>
              <a:pPr/>
              <a:t>67</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9. What type of water meter is used in household applications?</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Velocity</a:t>
            </a:r>
          </a:p>
          <a:p>
            <a:pPr marL="850900" lvl="1" indent="-514350">
              <a:buClrTx/>
              <a:buFont typeface="+mj-lt"/>
              <a:buAutoNum type="alphaUcPeriod"/>
              <a:defRPr/>
            </a:pPr>
            <a:r>
              <a:rPr lang="en-US" dirty="0" smtClean="0">
                <a:effectLst/>
              </a:rPr>
              <a:t>Displacement</a:t>
            </a:r>
          </a:p>
          <a:p>
            <a:pPr marL="850900" lvl="1" indent="-514350">
              <a:buClrTx/>
              <a:buFont typeface="+mj-lt"/>
              <a:buAutoNum type="alphaUcPeriod"/>
              <a:defRPr/>
            </a:pPr>
            <a:r>
              <a:rPr lang="en-US" dirty="0" smtClean="0">
                <a:effectLst/>
              </a:rPr>
              <a:t>Compound</a:t>
            </a:r>
          </a:p>
          <a:p>
            <a:pPr marL="850900" lvl="1" indent="-514350">
              <a:buClrTx/>
              <a:buFont typeface="+mj-lt"/>
              <a:buAutoNum type="alphaUcPeriod"/>
              <a:defRPr/>
            </a:pPr>
            <a:r>
              <a:rPr lang="en-US" dirty="0" smtClean="0">
                <a:effectLst/>
              </a:rPr>
              <a:t>Venture</a:t>
            </a:r>
          </a:p>
          <a:p>
            <a:pPr>
              <a:defRPr/>
            </a:pPr>
            <a:endParaRPr lang="en-US" dirty="0"/>
          </a:p>
        </p:txBody>
      </p:sp>
      <p:sp>
        <p:nvSpPr>
          <p:cNvPr id="716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BCEBC1A-662E-42A2-845E-DCB3C64A03BB}" type="slidenum">
              <a:rPr lang="en-US" sz="1400" smtClean="0">
                <a:latin typeface="Arial" charset="0"/>
              </a:rPr>
              <a:pPr/>
              <a:t>68</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prstGeom prst="rect">
            <a:avLst/>
          </a:prstGeom>
        </p:spPr>
        <p:txBody>
          <a:bodyPr/>
          <a:lstStyle/>
          <a:p>
            <a:pPr algn="l"/>
            <a:r>
              <a:rPr lang="en-US" sz="3200" smtClean="0">
                <a:solidFill>
                  <a:schemeClr val="tx1"/>
                </a:solidFill>
                <a:effectLst/>
              </a:rPr>
              <a:t>10. When installing water mains, where should the corporation stop be placed into the main?</a:t>
            </a:r>
          </a:p>
        </p:txBody>
      </p:sp>
      <p:sp>
        <p:nvSpPr>
          <p:cNvPr id="3" name="Content Placeholder 2"/>
          <p:cNvSpPr>
            <a:spLocks noGrp="1"/>
          </p:cNvSpPr>
          <p:nvPr>
            <p:ph idx="1"/>
          </p:nvPr>
        </p:nvSpPr>
        <p:spPr/>
        <p:txBody>
          <a:bodyPr/>
          <a:lstStyle/>
          <a:p>
            <a:pPr marL="850900" lvl="1" indent="-514350">
              <a:buClrTx/>
              <a:buFont typeface="Times New Roman" pitchFamily="18" charset="0"/>
              <a:buAutoNum type="alphaUcPeriod"/>
            </a:pPr>
            <a:r>
              <a:rPr lang="en-US" smtClean="0">
                <a:effectLst/>
              </a:rPr>
              <a:t>12:00 O’Clock</a:t>
            </a:r>
          </a:p>
          <a:p>
            <a:pPr marL="850900" lvl="1" indent="-514350">
              <a:buClrTx/>
              <a:buFont typeface="Times New Roman" pitchFamily="18" charset="0"/>
              <a:buAutoNum type="alphaUcPeriod"/>
            </a:pPr>
            <a:r>
              <a:rPr lang="en-US" smtClean="0">
                <a:effectLst/>
              </a:rPr>
              <a:t>6:00 O’Clock</a:t>
            </a:r>
          </a:p>
          <a:p>
            <a:pPr marL="850900" lvl="1" indent="-514350">
              <a:buClrTx/>
              <a:buFont typeface="Times New Roman" pitchFamily="18" charset="0"/>
              <a:buAutoNum type="alphaUcPeriod"/>
            </a:pPr>
            <a:r>
              <a:rPr lang="en-US" smtClean="0">
                <a:effectLst/>
              </a:rPr>
              <a:t>9:00 O’Clock</a:t>
            </a:r>
          </a:p>
          <a:p>
            <a:pPr marL="850900" lvl="1" indent="-514350">
              <a:buClrTx/>
              <a:buFont typeface="Times New Roman" pitchFamily="18" charset="0"/>
              <a:buAutoNum type="alphaUcPeriod"/>
            </a:pPr>
            <a:r>
              <a:rPr lang="en-US" smtClean="0">
                <a:effectLst/>
              </a:rPr>
              <a:t>2:00 O’Clock</a:t>
            </a:r>
          </a:p>
          <a:p>
            <a:pPr marL="736600" indent="-514350">
              <a:buClrTx/>
            </a:pPr>
            <a:endParaRPr lang="en-US" smtClean="0">
              <a:effectLst/>
            </a:endParaRPr>
          </a:p>
        </p:txBody>
      </p:sp>
      <p:sp>
        <p:nvSpPr>
          <p:cNvPr id="727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B78563C-EF64-4F15-902F-BA1DD13CFA75}" type="slidenum">
              <a:rPr lang="en-US" sz="1400" smtClean="0">
                <a:latin typeface="Arial" charset="0"/>
              </a:rPr>
              <a:pPr/>
              <a:t>69</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57200" y="274638"/>
            <a:ext cx="8229600" cy="1143000"/>
          </a:xfrm>
          <a:prstGeom prst="rect">
            <a:avLst/>
          </a:prstGeom>
        </p:spPr>
        <p:txBody>
          <a:bodyPr/>
          <a:lstStyle/>
          <a:p>
            <a:pPr eaLnBrk="1" hangingPunct="1"/>
            <a:r>
              <a:rPr lang="en-US" smtClean="0">
                <a:effectLst/>
              </a:rPr>
              <a:t>Distribution System Layout</a:t>
            </a:r>
          </a:p>
        </p:txBody>
      </p:sp>
      <p:sp>
        <p:nvSpPr>
          <p:cNvPr id="921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A59BC6E-ADBE-4623-84E6-CB8A789844F9}" type="slidenum">
              <a:rPr lang="en-US" sz="1400" smtClean="0">
                <a:latin typeface="Arial" charset="0"/>
              </a:rPr>
              <a:pPr/>
              <a:t>7</a:t>
            </a:fld>
            <a:endParaRPr lang="en-US" sz="1400" smtClean="0">
              <a:latin typeface="Arial" charset="0"/>
            </a:endParaRPr>
          </a:p>
        </p:txBody>
      </p:sp>
      <p:sp>
        <p:nvSpPr>
          <p:cNvPr id="5" name="Content Placeholder 4"/>
          <p:cNvSpPr>
            <a:spLocks noGrp="1"/>
          </p:cNvSpPr>
          <p:nvPr>
            <p:ph idx="1"/>
          </p:nvPr>
        </p:nvSpPr>
        <p:spPr/>
        <p:txBody>
          <a:bodyPr/>
          <a:lstStyle/>
          <a:p>
            <a:pPr>
              <a:defRPr/>
            </a:pPr>
            <a:endParaRPr lang="en-US"/>
          </a:p>
        </p:txBody>
      </p:sp>
      <p:pic>
        <p:nvPicPr>
          <p:cNvPr id="9221" name="Picture 5" descr="dist-system-layo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88" y="1562100"/>
            <a:ext cx="87614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prstGeom prst="rect">
            <a:avLst/>
          </a:prstGeom>
        </p:spPr>
        <p:txBody>
          <a:bodyPr>
            <a:normAutofit fontScale="90000"/>
          </a:bodyPr>
          <a:lstStyle/>
          <a:p>
            <a:pPr algn="l"/>
            <a:r>
              <a:rPr lang="en-US" sz="3200" smtClean="0">
                <a:solidFill>
                  <a:schemeClr val="tx1"/>
                </a:solidFill>
                <a:effectLst/>
              </a:rPr>
              <a:t>11. Why must a safe, minimum allowable chlorine residual be maintained in a distribution system?</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Public Health</a:t>
            </a:r>
          </a:p>
          <a:p>
            <a:pPr marL="850900" lvl="1" indent="-514350">
              <a:buClrTx/>
              <a:buFont typeface="+mj-lt"/>
              <a:buAutoNum type="alphaUcPeriod"/>
              <a:defRPr/>
            </a:pPr>
            <a:r>
              <a:rPr lang="en-US" dirty="0" smtClean="0">
                <a:effectLst/>
              </a:rPr>
              <a:t>Pipe Maintenance</a:t>
            </a:r>
          </a:p>
          <a:p>
            <a:pPr marL="850900" lvl="1" indent="-514350">
              <a:buClrTx/>
              <a:buFont typeface="+mj-lt"/>
              <a:buAutoNum type="alphaUcPeriod"/>
              <a:defRPr/>
            </a:pPr>
            <a:r>
              <a:rPr lang="en-US" dirty="0" smtClean="0">
                <a:effectLst/>
              </a:rPr>
              <a:t>Annoy Public</a:t>
            </a:r>
          </a:p>
          <a:p>
            <a:pPr marL="850900" lvl="1" indent="-514350">
              <a:buClrTx/>
              <a:buFont typeface="+mj-lt"/>
              <a:buAutoNum type="alphaUcPeriod"/>
              <a:defRPr/>
            </a:pPr>
            <a:r>
              <a:rPr lang="en-US" dirty="0" smtClean="0">
                <a:effectLst/>
              </a:rPr>
              <a:t>None of the above</a:t>
            </a:r>
          </a:p>
          <a:p>
            <a:pPr>
              <a:defRPr/>
            </a:pPr>
            <a:endParaRPr lang="en-US" dirty="0"/>
          </a:p>
        </p:txBody>
      </p:sp>
      <p:sp>
        <p:nvSpPr>
          <p:cNvPr id="737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A56169F-DE42-4092-AEA0-A3F51EAD79EB}" type="slidenum">
              <a:rPr lang="en-US" sz="1400" smtClean="0">
                <a:latin typeface="Arial" charset="0"/>
              </a:rPr>
              <a:pPr/>
              <a:t>70</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prstGeom prst="rect">
            <a:avLst/>
          </a:prstGeom>
        </p:spPr>
        <p:txBody>
          <a:bodyPr>
            <a:normAutofit fontScale="90000"/>
          </a:bodyPr>
          <a:lstStyle/>
          <a:p>
            <a:pPr algn="l"/>
            <a:r>
              <a:rPr lang="en-US" sz="3600" smtClean="0">
                <a:solidFill>
                  <a:schemeClr val="tx1"/>
                </a:solidFill>
                <a:effectLst/>
              </a:rPr>
              <a:t>12. What is the volume (in gallons) of water that is in a tank that is 125 feet long and 69 feet wide, and has a depth of 17 feet?</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164,625 gallons</a:t>
            </a:r>
          </a:p>
          <a:p>
            <a:pPr marL="850900" lvl="1" indent="-514350">
              <a:buClrTx/>
              <a:buFont typeface="+mj-lt"/>
              <a:buAutoNum type="alphaUcPeriod"/>
              <a:defRPr/>
            </a:pPr>
            <a:r>
              <a:rPr lang="en-US" dirty="0" smtClean="0">
                <a:effectLst/>
              </a:rPr>
              <a:t>146,625 gallons</a:t>
            </a:r>
          </a:p>
          <a:p>
            <a:pPr marL="850900" lvl="1" indent="-514350">
              <a:buClrTx/>
              <a:buFont typeface="+mj-lt"/>
              <a:buAutoNum type="alphaUcPeriod"/>
              <a:defRPr/>
            </a:pPr>
            <a:r>
              <a:rPr lang="en-US" dirty="0" smtClean="0">
                <a:effectLst/>
              </a:rPr>
              <a:t>1,069,755 gallons</a:t>
            </a:r>
          </a:p>
          <a:p>
            <a:pPr marL="850900" lvl="1" indent="-514350">
              <a:buClrTx/>
              <a:buFont typeface="+mj-lt"/>
              <a:buAutoNum type="alphaUcPeriod"/>
              <a:defRPr/>
            </a:pPr>
            <a:r>
              <a:rPr lang="en-US" dirty="0" smtClean="0">
                <a:effectLst/>
              </a:rPr>
              <a:t>554,976 gallons</a:t>
            </a:r>
          </a:p>
          <a:p>
            <a:pPr>
              <a:defRPr/>
            </a:pPr>
            <a:endParaRPr lang="en-US" dirty="0"/>
          </a:p>
        </p:txBody>
      </p:sp>
      <p:sp>
        <p:nvSpPr>
          <p:cNvPr id="747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D7A3C3F-FA78-4BEA-BFD1-4B83016AA2EF}" type="slidenum">
              <a:rPr lang="en-US" sz="1400" smtClean="0">
                <a:latin typeface="Arial" charset="0"/>
              </a:rPr>
              <a:pPr/>
              <a:t>71</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prstGeom prst="rect">
            <a:avLst/>
          </a:prstGeom>
        </p:spPr>
        <p:txBody>
          <a:bodyPr>
            <a:normAutofit fontScale="90000"/>
          </a:bodyPr>
          <a:lstStyle/>
          <a:p>
            <a:pPr algn="l"/>
            <a:r>
              <a:rPr lang="en-US" sz="3600" smtClean="0">
                <a:solidFill>
                  <a:schemeClr val="tx1"/>
                </a:solidFill>
                <a:effectLst/>
              </a:rPr>
              <a:t>13. The minimum water pressure, at ground level, at all points in the distribution system, under all flow conditions, must be:</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50 psi</a:t>
            </a:r>
          </a:p>
          <a:p>
            <a:pPr marL="850900" lvl="1" indent="-514350">
              <a:buClrTx/>
              <a:buFont typeface="+mj-lt"/>
              <a:buAutoNum type="alphaUcPeriod"/>
              <a:defRPr/>
            </a:pPr>
            <a:r>
              <a:rPr lang="en-US" dirty="0" smtClean="0">
                <a:effectLst/>
              </a:rPr>
              <a:t>40 psi</a:t>
            </a:r>
          </a:p>
          <a:p>
            <a:pPr marL="850900" lvl="1" indent="-514350">
              <a:buClrTx/>
              <a:buFont typeface="+mj-lt"/>
              <a:buAutoNum type="alphaUcPeriod"/>
              <a:defRPr/>
            </a:pPr>
            <a:r>
              <a:rPr lang="en-US" dirty="0" smtClean="0">
                <a:effectLst/>
              </a:rPr>
              <a:t>30 psi</a:t>
            </a:r>
          </a:p>
          <a:p>
            <a:pPr marL="850900" lvl="1" indent="-514350">
              <a:buClrTx/>
              <a:buFont typeface="+mj-lt"/>
              <a:buAutoNum type="alphaUcPeriod"/>
              <a:defRPr/>
            </a:pPr>
            <a:r>
              <a:rPr lang="en-US" dirty="0" smtClean="0">
                <a:effectLst/>
              </a:rPr>
              <a:t>20 psi</a:t>
            </a:r>
          </a:p>
          <a:p>
            <a:pPr>
              <a:defRPr/>
            </a:pPr>
            <a:endParaRPr lang="en-US" dirty="0"/>
          </a:p>
        </p:txBody>
      </p:sp>
      <p:sp>
        <p:nvSpPr>
          <p:cNvPr id="757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8706612-1AEA-4636-BA95-5BE71E5E782E}" type="slidenum">
              <a:rPr lang="en-US" sz="1400" smtClean="0">
                <a:latin typeface="Arial" charset="0"/>
              </a:rPr>
              <a:pPr/>
              <a:t>72</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prstGeom prst="rect">
            <a:avLst/>
          </a:prstGeom>
        </p:spPr>
        <p:txBody>
          <a:bodyPr>
            <a:normAutofit fontScale="90000"/>
          </a:bodyPr>
          <a:lstStyle/>
          <a:p>
            <a:pPr algn="l"/>
            <a:r>
              <a:rPr lang="en-US" sz="3600" smtClean="0">
                <a:solidFill>
                  <a:schemeClr val="tx1"/>
                </a:solidFill>
                <a:effectLst/>
              </a:rPr>
              <a:t>14.  Before excavating to install or repair a water main you should always:</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Notify all other utilities to mark any lines they may have in the area.</a:t>
            </a:r>
          </a:p>
          <a:p>
            <a:pPr marL="850900" lvl="1" indent="-514350">
              <a:buClrTx/>
              <a:buFont typeface="+mj-lt"/>
              <a:buAutoNum type="alphaUcPeriod"/>
              <a:defRPr/>
            </a:pPr>
            <a:r>
              <a:rPr lang="en-US" dirty="0" smtClean="0">
                <a:effectLst/>
              </a:rPr>
              <a:t>Service your digging equipment.</a:t>
            </a:r>
          </a:p>
          <a:p>
            <a:pPr marL="850900" lvl="1" indent="-514350">
              <a:buClrTx/>
              <a:buFont typeface="+mj-lt"/>
              <a:buAutoNum type="alphaUcPeriod"/>
              <a:defRPr/>
            </a:pPr>
            <a:r>
              <a:rPr lang="en-US" dirty="0" smtClean="0">
                <a:effectLst/>
              </a:rPr>
              <a:t>Arrange your tools on the truck.</a:t>
            </a:r>
          </a:p>
          <a:p>
            <a:pPr marL="850900" lvl="1" indent="-514350">
              <a:buClrTx/>
              <a:buFont typeface="+mj-lt"/>
              <a:buAutoNum type="alphaUcPeriod"/>
              <a:defRPr/>
            </a:pPr>
            <a:r>
              <a:rPr lang="en-US" dirty="0" smtClean="0">
                <a:effectLst/>
              </a:rPr>
              <a:t>Take auxiliary pumps to pump the water out of the ditch.</a:t>
            </a:r>
          </a:p>
          <a:p>
            <a:pPr>
              <a:defRPr/>
            </a:pPr>
            <a:endParaRPr lang="en-US" dirty="0"/>
          </a:p>
        </p:txBody>
      </p:sp>
      <p:sp>
        <p:nvSpPr>
          <p:cNvPr id="768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CAB3014-FE51-467D-86C5-A8CC9564F295}" type="slidenum">
              <a:rPr lang="en-US" sz="1400" smtClean="0">
                <a:latin typeface="Arial" charset="0"/>
              </a:rPr>
              <a:pPr/>
              <a:t>73</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prstGeom prst="rect">
            <a:avLst/>
          </a:prstGeom>
        </p:spPr>
        <p:txBody>
          <a:bodyPr>
            <a:normAutofit fontScale="90000"/>
          </a:bodyPr>
          <a:lstStyle/>
          <a:p>
            <a:pPr algn="l"/>
            <a:r>
              <a:rPr lang="en-US" sz="3600" smtClean="0">
                <a:solidFill>
                  <a:schemeClr val="tx1"/>
                </a:solidFill>
                <a:effectLst/>
              </a:rPr>
              <a:t>15. During a routine pressure test of a fire hydrant the gage reads 66 psi.  What was the pressure head in feet?</a:t>
            </a:r>
          </a:p>
        </p:txBody>
      </p:sp>
      <p:sp>
        <p:nvSpPr>
          <p:cNvPr id="3" name="Content Placeholder 2"/>
          <p:cNvSpPr>
            <a:spLocks noGrp="1"/>
          </p:cNvSpPr>
          <p:nvPr>
            <p:ph idx="1"/>
          </p:nvPr>
        </p:nvSpPr>
        <p:spPr/>
        <p:txBody>
          <a:bodyPr/>
          <a:lstStyle/>
          <a:p>
            <a:pPr marL="850900" lvl="1" indent="-514350">
              <a:buClrTx/>
              <a:buFont typeface="Times New Roman" pitchFamily="18" charset="0"/>
              <a:buAutoNum type="alphaUcPeriod"/>
            </a:pPr>
            <a:r>
              <a:rPr lang="en-US" smtClean="0">
                <a:effectLst/>
              </a:rPr>
              <a:t>29 feet</a:t>
            </a:r>
          </a:p>
          <a:p>
            <a:pPr marL="850900" lvl="1" indent="-514350">
              <a:buClrTx/>
              <a:buFont typeface="Times New Roman" pitchFamily="18" charset="0"/>
              <a:buAutoNum type="alphaUcPeriod"/>
            </a:pPr>
            <a:r>
              <a:rPr lang="en-US" smtClean="0">
                <a:effectLst/>
              </a:rPr>
              <a:t>152 feet</a:t>
            </a:r>
          </a:p>
          <a:p>
            <a:pPr marL="850900" lvl="1" indent="-514350">
              <a:buClrTx/>
              <a:buFont typeface="Times New Roman" pitchFamily="18" charset="0"/>
              <a:buAutoNum type="alphaUcPeriod"/>
            </a:pPr>
            <a:r>
              <a:rPr lang="en-US" smtClean="0">
                <a:effectLst/>
              </a:rPr>
              <a:t>494 feet</a:t>
            </a:r>
          </a:p>
          <a:p>
            <a:pPr marL="850900" lvl="1" indent="-514350">
              <a:buClrTx/>
              <a:buFont typeface="Times New Roman" pitchFamily="18" charset="0"/>
              <a:buAutoNum type="alphaUcPeriod"/>
            </a:pPr>
            <a:r>
              <a:rPr lang="en-US" smtClean="0">
                <a:effectLst/>
              </a:rPr>
              <a:t>56 feet</a:t>
            </a:r>
          </a:p>
          <a:p>
            <a:pPr>
              <a:buClrTx/>
            </a:pPr>
            <a:endParaRPr lang="en-US" smtClean="0">
              <a:effectLst/>
            </a:endParaRPr>
          </a:p>
        </p:txBody>
      </p:sp>
      <p:sp>
        <p:nvSpPr>
          <p:cNvPr id="778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72FAFB6-0BA4-404B-8F88-25A93A9E895F}" type="slidenum">
              <a:rPr lang="en-US" sz="1400" smtClean="0">
                <a:latin typeface="Arial" charset="0"/>
              </a:rPr>
              <a:pPr/>
              <a:t>74</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16. Valves in a distribution system should be exercised at least:</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Quarterly</a:t>
            </a:r>
          </a:p>
          <a:p>
            <a:pPr marL="850900" lvl="1" indent="-514350">
              <a:buClrTx/>
              <a:buFont typeface="+mj-lt"/>
              <a:buAutoNum type="alphaUcPeriod"/>
              <a:defRPr/>
            </a:pPr>
            <a:r>
              <a:rPr lang="en-US" dirty="0" smtClean="0">
                <a:effectLst/>
              </a:rPr>
              <a:t>Monthly</a:t>
            </a:r>
          </a:p>
          <a:p>
            <a:pPr marL="850900" lvl="1" indent="-514350">
              <a:buClrTx/>
              <a:buFont typeface="+mj-lt"/>
              <a:buAutoNum type="alphaUcPeriod"/>
              <a:defRPr/>
            </a:pPr>
            <a:r>
              <a:rPr lang="en-US" dirty="0" smtClean="0">
                <a:effectLst/>
              </a:rPr>
              <a:t>Annually</a:t>
            </a:r>
          </a:p>
          <a:p>
            <a:pPr marL="850900" lvl="1" indent="-514350">
              <a:buClrTx/>
              <a:buFont typeface="+mj-lt"/>
              <a:buAutoNum type="alphaUcPeriod"/>
              <a:defRPr/>
            </a:pPr>
            <a:r>
              <a:rPr lang="en-US" dirty="0" smtClean="0">
                <a:effectLst/>
              </a:rPr>
              <a:t>Semi-Annually</a:t>
            </a:r>
          </a:p>
          <a:p>
            <a:pPr>
              <a:defRPr/>
            </a:pPr>
            <a:endParaRPr lang="en-US" dirty="0"/>
          </a:p>
        </p:txBody>
      </p:sp>
      <p:sp>
        <p:nvSpPr>
          <p:cNvPr id="788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7DDDA6D-69F1-4E5F-B081-CACF909A0103}" type="slidenum">
              <a:rPr lang="en-US" sz="1400" smtClean="0">
                <a:latin typeface="Arial" charset="0"/>
              </a:rPr>
              <a:pPr/>
              <a:t>75</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prstGeom prst="rect">
            <a:avLst/>
          </a:prstGeom>
        </p:spPr>
        <p:txBody>
          <a:bodyPr>
            <a:normAutofit fontScale="90000"/>
          </a:bodyPr>
          <a:lstStyle/>
          <a:p>
            <a:pPr algn="l"/>
            <a:r>
              <a:rPr lang="en-US" sz="3600" smtClean="0">
                <a:solidFill>
                  <a:schemeClr val="tx1"/>
                </a:solidFill>
                <a:effectLst/>
              </a:rPr>
              <a:t>17. At a minimum, how often should fire hydrants be operated and maintained?</a:t>
            </a:r>
          </a:p>
        </p:txBody>
      </p:sp>
      <p:sp>
        <p:nvSpPr>
          <p:cNvPr id="3" name="Content Placeholder 2"/>
          <p:cNvSpPr>
            <a:spLocks noGrp="1"/>
          </p:cNvSpPr>
          <p:nvPr>
            <p:ph idx="1"/>
          </p:nvPr>
        </p:nvSpPr>
        <p:spPr/>
        <p:txBody>
          <a:bodyPr/>
          <a:lstStyle/>
          <a:p>
            <a:pPr marL="850900" lvl="1" indent="-514350">
              <a:buClrTx/>
              <a:buFont typeface="Times New Roman" pitchFamily="18" charset="0"/>
              <a:buAutoNum type="alphaUcPeriod"/>
            </a:pPr>
            <a:r>
              <a:rPr lang="en-US" smtClean="0">
                <a:effectLst/>
              </a:rPr>
              <a:t>Quarterly</a:t>
            </a:r>
          </a:p>
          <a:p>
            <a:pPr marL="850900" lvl="1" indent="-514350">
              <a:buClrTx/>
              <a:buFont typeface="Times New Roman" pitchFamily="18" charset="0"/>
              <a:buAutoNum type="alphaUcPeriod"/>
            </a:pPr>
            <a:r>
              <a:rPr lang="en-US" smtClean="0">
                <a:effectLst/>
              </a:rPr>
              <a:t>Monthly</a:t>
            </a:r>
          </a:p>
          <a:p>
            <a:pPr marL="850900" lvl="1" indent="-514350">
              <a:buClrTx/>
              <a:buFont typeface="Times New Roman" pitchFamily="18" charset="0"/>
              <a:buAutoNum type="alphaUcPeriod"/>
            </a:pPr>
            <a:r>
              <a:rPr lang="en-US" smtClean="0">
                <a:effectLst/>
              </a:rPr>
              <a:t>Annually</a:t>
            </a:r>
          </a:p>
          <a:p>
            <a:pPr marL="850900" lvl="1" indent="-514350">
              <a:buClrTx/>
              <a:buFont typeface="Times New Roman" pitchFamily="18" charset="0"/>
              <a:buAutoNum type="alphaUcPeriod"/>
            </a:pPr>
            <a:r>
              <a:rPr lang="en-US" smtClean="0">
                <a:effectLst/>
              </a:rPr>
              <a:t>Bi-Annually</a:t>
            </a:r>
          </a:p>
          <a:p>
            <a:pPr>
              <a:buClrTx/>
            </a:pPr>
            <a:endParaRPr lang="en-US" smtClean="0">
              <a:effectLst/>
            </a:endParaRPr>
          </a:p>
        </p:txBody>
      </p:sp>
      <p:sp>
        <p:nvSpPr>
          <p:cNvPr id="798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744A073-E28D-40AC-8473-18B3355FFDA9}" type="slidenum">
              <a:rPr lang="en-US" sz="1400" smtClean="0">
                <a:latin typeface="Arial" charset="0"/>
              </a:rPr>
              <a:pPr/>
              <a:t>76</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prstGeom prst="rect">
            <a:avLst/>
          </a:prstGeom>
        </p:spPr>
        <p:txBody>
          <a:bodyPr>
            <a:normAutofit fontScale="90000"/>
          </a:bodyPr>
          <a:lstStyle/>
          <a:p>
            <a:pPr algn="l"/>
            <a:r>
              <a:rPr lang="en-US" sz="3200" smtClean="0">
                <a:solidFill>
                  <a:schemeClr val="tx1"/>
                </a:solidFill>
                <a:effectLst/>
              </a:rPr>
              <a:t>18. If a routine sample is found to contain total coliform, which of the following actions must be taken?</a:t>
            </a:r>
            <a:br>
              <a:rPr lang="en-US" sz="3200" smtClean="0">
                <a:solidFill>
                  <a:schemeClr val="tx1"/>
                </a:solidFill>
                <a:effectLst/>
              </a:rPr>
            </a:br>
            <a:endParaRPr lang="en-US" sz="3200" smtClean="0">
              <a:solidFill>
                <a:schemeClr val="tx1"/>
              </a:solidFill>
              <a:effectLst/>
            </a:endParaRPr>
          </a:p>
        </p:txBody>
      </p:sp>
      <p:sp>
        <p:nvSpPr>
          <p:cNvPr id="3" name="Content Placeholder 2"/>
          <p:cNvSpPr>
            <a:spLocks noGrp="1"/>
          </p:cNvSpPr>
          <p:nvPr>
            <p:ph idx="1"/>
          </p:nvPr>
        </p:nvSpPr>
        <p:spPr/>
        <p:txBody>
          <a:bodyPr/>
          <a:lstStyle/>
          <a:p>
            <a:pPr marL="850900" lvl="1" indent="-514350">
              <a:buClrTx/>
              <a:buFont typeface="Times New Roman" pitchFamily="18" charset="0"/>
              <a:buAutoNum type="alphaUcPeriod"/>
            </a:pPr>
            <a:r>
              <a:rPr lang="en-US" smtClean="0">
                <a:effectLst/>
              </a:rPr>
              <a:t>run the HPC of ONPG test</a:t>
            </a:r>
          </a:p>
          <a:p>
            <a:pPr marL="850900" lvl="1" indent="-514350">
              <a:buClrTx/>
              <a:buFont typeface="Times New Roman" pitchFamily="18" charset="0"/>
              <a:buAutoNum type="alphaUcPeriod"/>
            </a:pPr>
            <a:r>
              <a:rPr lang="en-US" smtClean="0">
                <a:effectLst/>
              </a:rPr>
              <a:t>run the SPC or HPC test</a:t>
            </a:r>
          </a:p>
          <a:p>
            <a:pPr marL="850900" lvl="1" indent="-514350">
              <a:buClrTx/>
              <a:buFont typeface="Times New Roman" pitchFamily="18" charset="0"/>
              <a:buAutoNum type="alphaUcPeriod"/>
            </a:pPr>
            <a:r>
              <a:rPr lang="en-US" smtClean="0">
                <a:effectLst/>
              </a:rPr>
              <a:t>run EMB of ONPG test</a:t>
            </a:r>
          </a:p>
          <a:p>
            <a:pPr marL="850900" lvl="1" indent="-514350">
              <a:buClrTx/>
              <a:buFont typeface="Times New Roman" pitchFamily="18" charset="0"/>
              <a:buAutoNum type="alphaUcPeriod"/>
            </a:pPr>
            <a:r>
              <a:rPr lang="en-US" smtClean="0">
                <a:effectLst/>
              </a:rPr>
              <a:t>run the fecal coliform or E. Coli test</a:t>
            </a:r>
          </a:p>
          <a:p>
            <a:pPr>
              <a:buClrTx/>
            </a:pPr>
            <a:endParaRPr lang="en-US" smtClean="0">
              <a:effectLst/>
            </a:endParaRPr>
          </a:p>
        </p:txBody>
      </p:sp>
      <p:sp>
        <p:nvSpPr>
          <p:cNvPr id="809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00BDB6B-5DC0-42D2-B17E-019C7E9E5FA2}" type="slidenum">
              <a:rPr lang="en-US" sz="1400" smtClean="0">
                <a:latin typeface="Arial" charset="0"/>
              </a:rPr>
              <a:pPr/>
              <a:t>77</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prstGeom prst="rect">
            <a:avLst/>
          </a:prstGeom>
        </p:spPr>
        <p:txBody>
          <a:bodyPr>
            <a:normAutofit fontScale="90000"/>
          </a:bodyPr>
          <a:lstStyle/>
          <a:p>
            <a:pPr algn="l"/>
            <a:r>
              <a:rPr lang="en-US" sz="3200" smtClean="0">
                <a:solidFill>
                  <a:schemeClr val="tx1"/>
                </a:solidFill>
                <a:effectLst/>
              </a:rPr>
              <a:t>19. What is the number of total coliform samples collected each month in a distribution system based on?</a:t>
            </a:r>
            <a:endParaRPr lang="en-US" smtClean="0">
              <a:solidFill>
                <a:schemeClr val="tx1"/>
              </a:solidFill>
              <a:effectLst/>
            </a:endParaRP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the type of water source used</a:t>
            </a:r>
          </a:p>
          <a:p>
            <a:pPr marL="850900" lvl="1" indent="-514350">
              <a:buClrTx/>
              <a:buFont typeface="+mj-lt"/>
              <a:buAutoNum type="alphaUcPeriod"/>
              <a:defRPr/>
            </a:pPr>
            <a:r>
              <a:rPr lang="en-US" dirty="0" smtClean="0">
                <a:effectLst/>
              </a:rPr>
              <a:t>the type of water treatment used</a:t>
            </a:r>
          </a:p>
          <a:p>
            <a:pPr marL="850900" lvl="1" indent="-514350">
              <a:buClrTx/>
              <a:buFont typeface="+mj-lt"/>
              <a:buAutoNum type="alphaUcPeriod"/>
              <a:defRPr/>
            </a:pPr>
            <a:r>
              <a:rPr lang="en-US" dirty="0" smtClean="0">
                <a:effectLst/>
              </a:rPr>
              <a:t>the amount of water purchased from other water supplies</a:t>
            </a:r>
          </a:p>
          <a:p>
            <a:pPr marL="850900" lvl="1" indent="-514350">
              <a:buClrTx/>
              <a:buFont typeface="+mj-lt"/>
              <a:buAutoNum type="alphaUcPeriod"/>
              <a:defRPr/>
            </a:pPr>
            <a:r>
              <a:rPr lang="en-US" dirty="0" smtClean="0">
                <a:effectLst/>
              </a:rPr>
              <a:t>the population served</a:t>
            </a:r>
          </a:p>
          <a:p>
            <a:pPr marL="736600" indent="-514350">
              <a:defRPr/>
            </a:pPr>
            <a:endParaRPr lang="en-US" dirty="0"/>
          </a:p>
        </p:txBody>
      </p:sp>
      <p:sp>
        <p:nvSpPr>
          <p:cNvPr id="819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F1253B3-6491-4ABF-B72F-53C2E5EEE0F5}" type="slidenum">
              <a:rPr lang="en-US" sz="1400" smtClean="0">
                <a:latin typeface="Arial" charset="0"/>
              </a:rPr>
              <a:pPr/>
              <a:t>78</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prstGeom prst="rect">
            <a:avLst/>
          </a:prstGeom>
        </p:spPr>
        <p:txBody>
          <a:bodyPr>
            <a:normAutofit fontScale="90000"/>
          </a:bodyPr>
          <a:lstStyle/>
          <a:p>
            <a:pPr algn="l"/>
            <a:r>
              <a:rPr lang="en-US" sz="3600" smtClean="0">
                <a:solidFill>
                  <a:schemeClr val="tx1"/>
                </a:solidFill>
                <a:effectLst/>
              </a:rPr>
              <a:t>20. Before entering a confined space, the atmosphere must be prepared and monitored by:</a:t>
            </a:r>
          </a:p>
        </p:txBody>
      </p:sp>
      <p:sp>
        <p:nvSpPr>
          <p:cNvPr id="3" name="Content Placeholder 2"/>
          <p:cNvSpPr>
            <a:spLocks noGrp="1"/>
          </p:cNvSpPr>
          <p:nvPr>
            <p:ph idx="1"/>
          </p:nvPr>
        </p:nvSpPr>
        <p:spPr/>
        <p:txBody>
          <a:bodyPr/>
          <a:lstStyle/>
          <a:p>
            <a:pPr marL="850900" lvl="1" indent="-514350">
              <a:buClr>
                <a:schemeClr val="tx1"/>
              </a:buClr>
              <a:buFont typeface="+mj-lt"/>
              <a:buAutoNum type="alphaUcPeriod"/>
              <a:defRPr/>
            </a:pPr>
            <a:r>
              <a:rPr lang="en-US" dirty="0" smtClean="0">
                <a:effectLst/>
              </a:rPr>
              <a:t>Continuous air monitoring equipment provided and operational</a:t>
            </a:r>
          </a:p>
          <a:p>
            <a:pPr marL="850900" lvl="1" indent="-514350">
              <a:buClr>
                <a:schemeClr val="tx1"/>
              </a:buClr>
              <a:buFont typeface="+mj-lt"/>
              <a:buAutoNum type="alphaUcPeriod"/>
              <a:defRPr/>
            </a:pPr>
            <a:r>
              <a:rPr lang="en-US" dirty="0" smtClean="0">
                <a:effectLst/>
              </a:rPr>
              <a:t>Oxygen level maintained over 19.5% but less than 21%</a:t>
            </a:r>
          </a:p>
          <a:p>
            <a:pPr marL="850900" lvl="1" indent="-514350">
              <a:buClr>
                <a:schemeClr val="tx1"/>
              </a:buClr>
              <a:buFont typeface="+mj-lt"/>
              <a:buAutoNum type="alphaUcPeriod"/>
              <a:defRPr/>
            </a:pPr>
            <a:r>
              <a:rPr lang="en-US" dirty="0" smtClean="0">
                <a:effectLst/>
              </a:rPr>
              <a:t>Providing continuous ventilation </a:t>
            </a:r>
          </a:p>
          <a:p>
            <a:pPr marL="850900" lvl="1" indent="-514350">
              <a:buClr>
                <a:schemeClr val="tx1"/>
              </a:buClr>
              <a:buFont typeface="+mj-lt"/>
              <a:buAutoNum type="alphaUcPeriod"/>
              <a:defRPr/>
            </a:pPr>
            <a:r>
              <a:rPr lang="en-US" dirty="0" smtClean="0">
                <a:effectLst/>
              </a:rPr>
              <a:t>All of the above</a:t>
            </a:r>
          </a:p>
          <a:p>
            <a:pPr>
              <a:defRPr/>
            </a:pPr>
            <a:endParaRPr lang="en-US" dirty="0"/>
          </a:p>
        </p:txBody>
      </p:sp>
      <p:sp>
        <p:nvSpPr>
          <p:cNvPr id="829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CE7F869-7E00-47A7-9B4F-485B72678B6A}" type="slidenum">
              <a:rPr lang="en-US" sz="1400" smtClean="0">
                <a:latin typeface="Arial" charset="0"/>
              </a:rPr>
              <a:pPr/>
              <a:t>79</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a:xfrm>
            <a:off x="457200" y="274638"/>
            <a:ext cx="8229600" cy="1143000"/>
          </a:xfrm>
          <a:prstGeom prst="rect">
            <a:avLst/>
          </a:prstGeom>
        </p:spPr>
        <p:txBody>
          <a:bodyPr>
            <a:normAutofit/>
          </a:bodyPr>
          <a:lstStyle/>
          <a:p>
            <a:pPr eaLnBrk="1" hangingPunct="1">
              <a:defRPr/>
            </a:pPr>
            <a:r>
              <a:rPr lang="en-US" dirty="0" smtClean="0">
                <a:effectLst/>
              </a:rPr>
              <a:t>Typical Customer Service Connection</a:t>
            </a:r>
          </a:p>
        </p:txBody>
      </p:sp>
      <p:sp>
        <p:nvSpPr>
          <p:cNvPr id="1024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2DDD432-6450-4DF0-93A8-CD087959AF4D}" type="slidenum">
              <a:rPr lang="en-US" sz="1400" smtClean="0">
                <a:latin typeface="Arial" charset="0"/>
              </a:rPr>
              <a:pPr/>
              <a:t>8</a:t>
            </a:fld>
            <a:endParaRPr lang="en-US" sz="1400" smtClean="0">
              <a:latin typeface="Arial" charset="0"/>
            </a:endParaRPr>
          </a:p>
        </p:txBody>
      </p:sp>
      <p:sp>
        <p:nvSpPr>
          <p:cNvPr id="5" name="Content Placeholder 4"/>
          <p:cNvSpPr>
            <a:spLocks noGrp="1"/>
          </p:cNvSpPr>
          <p:nvPr>
            <p:ph idx="1"/>
          </p:nvPr>
        </p:nvSpPr>
        <p:spPr>
          <a:xfrm>
            <a:off x="233363" y="1104900"/>
            <a:ext cx="8910637" cy="2717800"/>
          </a:xfrm>
        </p:spPr>
        <p:txBody>
          <a:bodyPr/>
          <a:lstStyle/>
          <a:p>
            <a:pPr>
              <a:buClrTx/>
              <a:buSzPct val="100000"/>
              <a:buFont typeface="Arial" pitchFamily="34" charset="0"/>
              <a:buChar char="•"/>
              <a:defRPr/>
            </a:pPr>
            <a:r>
              <a:rPr lang="en-US" sz="2400" dirty="0" smtClean="0">
                <a:solidFill>
                  <a:schemeClr val="tx1"/>
                </a:solidFill>
                <a:effectLst/>
              </a:rPr>
              <a:t>Service lines are used to convey water from the distribution network to individual system customers.  </a:t>
            </a:r>
          </a:p>
          <a:p>
            <a:pPr>
              <a:buClrTx/>
              <a:buSzPct val="100000"/>
              <a:buFont typeface="Arial" pitchFamily="34" charset="0"/>
              <a:buChar char="•"/>
              <a:defRPr/>
            </a:pPr>
            <a:r>
              <a:rPr lang="en-US" sz="2400" dirty="0" smtClean="0">
                <a:solidFill>
                  <a:schemeClr val="tx1"/>
                </a:solidFill>
                <a:effectLst/>
              </a:rPr>
              <a:t>A corporation stop or shut-off valve is typically located at the connection of the service line and distribution pipe.  </a:t>
            </a:r>
          </a:p>
          <a:p>
            <a:pPr>
              <a:defRPr/>
            </a:pPr>
            <a:endParaRPr lang="en-US" dirty="0"/>
          </a:p>
        </p:txBody>
      </p:sp>
      <p:pic>
        <p:nvPicPr>
          <p:cNvPr id="10245" name="Picture 5" descr="customer-service-conne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46500"/>
            <a:ext cx="9001125"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prstGeom prst="rect">
            <a:avLst/>
          </a:prstGeom>
        </p:spPr>
        <p:txBody>
          <a:bodyPr>
            <a:normAutofit fontScale="90000"/>
          </a:bodyPr>
          <a:lstStyle/>
          <a:p>
            <a:pPr algn="l"/>
            <a:r>
              <a:rPr lang="en-US" sz="3200" smtClean="0">
                <a:solidFill>
                  <a:schemeClr val="tx1"/>
                </a:solidFill>
                <a:effectLst/>
              </a:rPr>
              <a:t>21. Spacing between ladders or other means of egress in a trench must be such that a worker will not have to travel more than:</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25 feet laterally to the nearest means of egress</a:t>
            </a:r>
          </a:p>
          <a:p>
            <a:pPr marL="850900" lvl="1" indent="-514350">
              <a:buClrTx/>
              <a:buFont typeface="+mj-lt"/>
              <a:buAutoNum type="alphaUcPeriod"/>
              <a:defRPr/>
            </a:pPr>
            <a:r>
              <a:rPr lang="en-US" dirty="0" smtClean="0">
                <a:effectLst/>
              </a:rPr>
              <a:t>36 feet laterally to the nearest means of egress</a:t>
            </a:r>
          </a:p>
          <a:p>
            <a:pPr marL="850900" lvl="1" indent="-514350">
              <a:buClrTx/>
              <a:buFont typeface="+mj-lt"/>
              <a:buAutoNum type="alphaUcPeriod"/>
              <a:defRPr/>
            </a:pPr>
            <a:r>
              <a:rPr lang="en-US" dirty="0" smtClean="0">
                <a:effectLst/>
              </a:rPr>
              <a:t>15 feet laterally to the nearest means of egress</a:t>
            </a:r>
          </a:p>
          <a:p>
            <a:pPr marL="850900" lvl="1" indent="-514350">
              <a:buClrTx/>
              <a:buFont typeface="+mj-lt"/>
              <a:buAutoNum type="alphaUcPeriod"/>
              <a:defRPr/>
            </a:pPr>
            <a:r>
              <a:rPr lang="en-US" dirty="0" smtClean="0">
                <a:effectLst/>
              </a:rPr>
              <a:t>Do not need ladders in a trench</a:t>
            </a:r>
          </a:p>
          <a:p>
            <a:pPr marL="736600" indent="-514350">
              <a:buFont typeface="+mj-lt"/>
              <a:buAutoNum type="alphaUcPeriod"/>
              <a:defRPr/>
            </a:pPr>
            <a:endParaRPr lang="en-US" dirty="0"/>
          </a:p>
        </p:txBody>
      </p:sp>
      <p:sp>
        <p:nvSpPr>
          <p:cNvPr id="839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343F47F-BC74-4400-9B87-3F10EFFE5556}" type="slidenum">
              <a:rPr lang="en-US" sz="1400" smtClean="0">
                <a:latin typeface="Arial" charset="0"/>
              </a:rPr>
              <a:pPr/>
              <a:t>80</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prstGeom prst="rect">
            <a:avLst/>
          </a:prstGeom>
        </p:spPr>
        <p:txBody>
          <a:bodyPr>
            <a:normAutofit fontScale="90000"/>
          </a:bodyPr>
          <a:lstStyle/>
          <a:p>
            <a:pPr algn="l"/>
            <a:r>
              <a:rPr lang="en-US" sz="3600" smtClean="0">
                <a:solidFill>
                  <a:schemeClr val="tx1"/>
                </a:solidFill>
                <a:effectLst/>
              </a:rPr>
              <a:t>22. A valve which is activated by water pressure from a reservoir to close automatically when the reservoir is full is an:  </a:t>
            </a:r>
          </a:p>
        </p:txBody>
      </p:sp>
      <p:sp>
        <p:nvSpPr>
          <p:cNvPr id="3" name="Content Placeholder 2"/>
          <p:cNvSpPr>
            <a:spLocks noGrp="1"/>
          </p:cNvSpPr>
          <p:nvPr>
            <p:ph idx="1"/>
          </p:nvPr>
        </p:nvSpPr>
        <p:spPr/>
        <p:txBody>
          <a:bodyPr/>
          <a:lstStyle/>
          <a:p>
            <a:pPr marL="850900" lvl="1" indent="-514350">
              <a:buClrTx/>
              <a:buFont typeface="Times New Roman" pitchFamily="18" charset="0"/>
              <a:buAutoNum type="alphaUcPeriod"/>
            </a:pPr>
            <a:r>
              <a:rPr lang="en-US" smtClean="0">
                <a:effectLst/>
              </a:rPr>
              <a:t>Pressure Reducing Valve</a:t>
            </a:r>
          </a:p>
          <a:p>
            <a:pPr marL="850900" lvl="1" indent="-514350">
              <a:buClrTx/>
              <a:buFont typeface="Times New Roman" pitchFamily="18" charset="0"/>
              <a:buAutoNum type="alphaUcPeriod"/>
            </a:pPr>
            <a:r>
              <a:rPr lang="en-US" smtClean="0">
                <a:effectLst/>
              </a:rPr>
              <a:t>Pressure Relief Valve</a:t>
            </a:r>
          </a:p>
          <a:p>
            <a:pPr marL="850900" lvl="1" indent="-514350">
              <a:buClrTx/>
              <a:buFont typeface="Times New Roman" pitchFamily="18" charset="0"/>
              <a:buAutoNum type="alphaUcPeriod"/>
            </a:pPr>
            <a:r>
              <a:rPr lang="en-US" smtClean="0">
                <a:effectLst/>
              </a:rPr>
              <a:t>Air and Vacuum Valve</a:t>
            </a:r>
          </a:p>
          <a:p>
            <a:pPr marL="850900" lvl="1" indent="-514350">
              <a:buClrTx/>
              <a:buFont typeface="Times New Roman" pitchFamily="18" charset="0"/>
              <a:buAutoNum type="alphaUcPeriod"/>
            </a:pPr>
            <a:r>
              <a:rPr lang="en-US" smtClean="0">
                <a:effectLst/>
              </a:rPr>
              <a:t>Altitude Valve</a:t>
            </a:r>
          </a:p>
          <a:p>
            <a:pPr>
              <a:buClrTx/>
            </a:pPr>
            <a:endParaRPr lang="en-US" smtClean="0">
              <a:effectLst/>
            </a:endParaRPr>
          </a:p>
        </p:txBody>
      </p:sp>
      <p:sp>
        <p:nvSpPr>
          <p:cNvPr id="849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1F5AC23-32B3-43CC-8A5B-D676FA8602D3}" type="slidenum">
              <a:rPr lang="en-US" sz="1400" smtClean="0">
                <a:latin typeface="Arial" charset="0"/>
              </a:rPr>
              <a:pPr/>
              <a:t>81</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prstGeom prst="rect">
            <a:avLst/>
          </a:prstGeom>
        </p:spPr>
        <p:txBody>
          <a:bodyPr>
            <a:normAutofit fontScale="90000"/>
          </a:bodyPr>
          <a:lstStyle/>
          <a:p>
            <a:pPr algn="l"/>
            <a:r>
              <a:rPr lang="en-US" sz="3600" smtClean="0">
                <a:solidFill>
                  <a:schemeClr val="tx1"/>
                </a:solidFill>
                <a:effectLst/>
              </a:rPr>
              <a:t>23. If a storage tank is 75 feet long, 35 feet wide, and 14 feet deep how many gallons of water would it take to overflow the tank?</a:t>
            </a:r>
            <a:endParaRPr lang="en-US" smtClean="0">
              <a:solidFill>
                <a:schemeClr val="tx1"/>
              </a:solidFill>
              <a:effectLst/>
            </a:endParaRPr>
          </a:p>
        </p:txBody>
      </p:sp>
      <p:sp>
        <p:nvSpPr>
          <p:cNvPr id="3" name="Content Placeholder 2"/>
          <p:cNvSpPr>
            <a:spLocks noGrp="1"/>
          </p:cNvSpPr>
          <p:nvPr>
            <p:ph idx="1"/>
          </p:nvPr>
        </p:nvSpPr>
        <p:spPr/>
        <p:txBody>
          <a:bodyPr/>
          <a:lstStyle/>
          <a:p>
            <a:pPr marL="850900" lvl="1" indent="-514350">
              <a:buClrTx/>
              <a:buFont typeface="Times New Roman" pitchFamily="18" charset="0"/>
              <a:buAutoNum type="alphaUcPeriod"/>
            </a:pPr>
            <a:r>
              <a:rPr lang="en-US" smtClean="0">
                <a:effectLst/>
              </a:rPr>
              <a:t>274,891 gallons</a:t>
            </a:r>
          </a:p>
          <a:p>
            <a:pPr marL="850900" lvl="1" indent="-514350">
              <a:buClrTx/>
              <a:buFont typeface="Times New Roman" pitchFamily="18" charset="0"/>
              <a:buAutoNum type="alphaUcPeriod"/>
            </a:pPr>
            <a:r>
              <a:rPr lang="en-US" smtClean="0">
                <a:effectLst/>
              </a:rPr>
              <a:t>36,750 gallons</a:t>
            </a:r>
          </a:p>
          <a:p>
            <a:pPr marL="850900" lvl="1" indent="-514350">
              <a:buClrTx/>
              <a:buFont typeface="Times New Roman" pitchFamily="18" charset="0"/>
              <a:buAutoNum type="alphaUcPeriod"/>
            </a:pPr>
            <a:r>
              <a:rPr lang="en-US" smtClean="0">
                <a:effectLst/>
              </a:rPr>
              <a:t>139,098 gallons</a:t>
            </a:r>
          </a:p>
          <a:p>
            <a:pPr marL="850900" lvl="1" indent="-514350">
              <a:buClrTx/>
              <a:buFont typeface="Times New Roman" pitchFamily="18" charset="0"/>
              <a:buAutoNum type="alphaUcPeriod"/>
            </a:pPr>
            <a:r>
              <a:rPr lang="en-US" smtClean="0">
                <a:effectLst/>
              </a:rPr>
              <a:t>491,310 gallons</a:t>
            </a:r>
          </a:p>
          <a:p>
            <a:pPr>
              <a:buClrTx/>
            </a:pPr>
            <a:endParaRPr lang="en-US" smtClean="0">
              <a:effectLst/>
            </a:endParaRPr>
          </a:p>
        </p:txBody>
      </p:sp>
      <p:sp>
        <p:nvSpPr>
          <p:cNvPr id="860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53CCE10-70F0-494B-ACD6-C0090636A2A3}" type="slidenum">
              <a:rPr lang="en-US" sz="1400" smtClean="0">
                <a:latin typeface="Arial" charset="0"/>
              </a:rPr>
              <a:pPr/>
              <a:t>82</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24.  Which of the following storage tanks would be used to increase system pressure?</a:t>
            </a:r>
          </a:p>
        </p:txBody>
      </p:sp>
      <p:sp>
        <p:nvSpPr>
          <p:cNvPr id="3" name="Content Placeholder 2"/>
          <p:cNvSpPr>
            <a:spLocks noGrp="1"/>
          </p:cNvSpPr>
          <p:nvPr>
            <p:ph idx="1"/>
          </p:nvPr>
        </p:nvSpPr>
        <p:spPr/>
        <p:txBody>
          <a:bodyPr/>
          <a:lstStyle/>
          <a:p>
            <a:pPr marL="736600" indent="-514350">
              <a:buClrTx/>
              <a:buFont typeface="Times New Roman" pitchFamily="18" charset="0"/>
              <a:buAutoNum type="alphaUcPeriod"/>
            </a:pPr>
            <a:r>
              <a:rPr lang="en-US" sz="4400" smtClean="0">
                <a:solidFill>
                  <a:schemeClr val="tx1"/>
                </a:solidFill>
                <a:effectLst/>
              </a:rPr>
              <a:t>Elevated</a:t>
            </a:r>
          </a:p>
          <a:p>
            <a:pPr marL="736600" indent="-514350">
              <a:buClrTx/>
              <a:buFont typeface="Times New Roman" pitchFamily="18" charset="0"/>
              <a:buAutoNum type="alphaUcPeriod"/>
            </a:pPr>
            <a:r>
              <a:rPr lang="en-US" sz="4400" smtClean="0">
                <a:solidFill>
                  <a:schemeClr val="tx1"/>
                </a:solidFill>
                <a:effectLst/>
              </a:rPr>
              <a:t>Ground Level</a:t>
            </a:r>
          </a:p>
          <a:p>
            <a:pPr marL="736600" indent="-514350">
              <a:buClrTx/>
              <a:buFont typeface="Times New Roman" pitchFamily="18" charset="0"/>
              <a:buAutoNum type="alphaUcPeriod"/>
            </a:pPr>
            <a:r>
              <a:rPr lang="en-US" sz="4400" smtClean="0">
                <a:solidFill>
                  <a:schemeClr val="tx1"/>
                </a:solidFill>
                <a:effectLst/>
              </a:rPr>
              <a:t>Stand pipe</a:t>
            </a:r>
          </a:p>
          <a:p>
            <a:pPr marL="736600" indent="-514350">
              <a:buClrTx/>
              <a:buFont typeface="Times New Roman" pitchFamily="18" charset="0"/>
              <a:buAutoNum type="alphaUcPeriod"/>
            </a:pPr>
            <a:r>
              <a:rPr lang="en-US" sz="4400" smtClean="0">
                <a:solidFill>
                  <a:schemeClr val="tx1"/>
                </a:solidFill>
                <a:effectLst/>
              </a:rPr>
              <a:t>All of the above</a:t>
            </a:r>
          </a:p>
        </p:txBody>
      </p:sp>
      <p:sp>
        <p:nvSpPr>
          <p:cNvPr id="870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FB91D5E-D939-4550-9C6B-CBAC681B6108}" type="slidenum">
              <a:rPr lang="en-US" sz="1400" smtClean="0">
                <a:latin typeface="Arial" charset="0"/>
              </a:rPr>
              <a:pPr/>
              <a:t>83</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prstGeom prst="rect">
            <a:avLst/>
          </a:prstGeom>
        </p:spPr>
        <p:txBody>
          <a:bodyPr>
            <a:normAutofit fontScale="90000"/>
          </a:bodyPr>
          <a:lstStyle/>
          <a:p>
            <a:pPr algn="l"/>
            <a:r>
              <a:rPr lang="en-US" sz="4400" smtClean="0">
                <a:solidFill>
                  <a:schemeClr val="tx1"/>
                </a:solidFill>
                <a:effectLst/>
              </a:rPr>
              <a:t>25. OSHA shoring requirements depend on which one of the following:  </a:t>
            </a:r>
          </a:p>
        </p:txBody>
      </p:sp>
      <p:sp>
        <p:nvSpPr>
          <p:cNvPr id="3" name="Content Placeholder 2"/>
          <p:cNvSpPr>
            <a:spLocks noGrp="1"/>
          </p:cNvSpPr>
          <p:nvPr>
            <p:ph idx="1"/>
          </p:nvPr>
        </p:nvSpPr>
        <p:spPr/>
        <p:txBody>
          <a:bodyPr/>
          <a:lstStyle/>
          <a:p>
            <a:pPr marL="850900" lvl="1" indent="-514350">
              <a:buClrTx/>
              <a:buFont typeface="Times New Roman" pitchFamily="18" charset="0"/>
              <a:buAutoNum type="alphaUcPeriod"/>
            </a:pPr>
            <a:r>
              <a:rPr lang="en-US" smtClean="0">
                <a:effectLst/>
              </a:rPr>
              <a:t>All trenches must be shored</a:t>
            </a:r>
          </a:p>
          <a:p>
            <a:pPr marL="850900" lvl="1" indent="-514350">
              <a:buClrTx/>
              <a:buFont typeface="Times New Roman" pitchFamily="18" charset="0"/>
              <a:buAutoNum type="alphaUcPeriod"/>
            </a:pPr>
            <a:r>
              <a:rPr lang="en-US" smtClean="0">
                <a:effectLst/>
              </a:rPr>
              <a:t>There are no trench shoring regulations</a:t>
            </a:r>
          </a:p>
          <a:p>
            <a:pPr marL="850900" lvl="1" indent="-514350">
              <a:buClrTx/>
              <a:buFont typeface="Times New Roman" pitchFamily="18" charset="0"/>
              <a:buAutoNum type="alphaUcPeriod"/>
            </a:pPr>
            <a:r>
              <a:rPr lang="en-US" smtClean="0">
                <a:effectLst/>
              </a:rPr>
              <a:t>The depth of the trench</a:t>
            </a:r>
          </a:p>
          <a:p>
            <a:pPr marL="850900" lvl="1" indent="-514350">
              <a:buClrTx/>
              <a:buFont typeface="Times New Roman" pitchFamily="18" charset="0"/>
              <a:buAutoNum type="alphaUcPeriod"/>
            </a:pPr>
            <a:r>
              <a:rPr lang="en-US" smtClean="0">
                <a:effectLst/>
              </a:rPr>
              <a:t>The length of the trench</a:t>
            </a:r>
          </a:p>
          <a:p>
            <a:pPr marL="736600" indent="-514350">
              <a:buClrTx/>
              <a:buFont typeface="Times New Roman" pitchFamily="18" charset="0"/>
              <a:buAutoNum type="alphaUcPeriod"/>
            </a:pPr>
            <a:endParaRPr lang="en-US" smtClean="0">
              <a:effectLst/>
            </a:endParaRPr>
          </a:p>
        </p:txBody>
      </p:sp>
      <p:sp>
        <p:nvSpPr>
          <p:cNvPr id="880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EE326EF-6AF8-4406-8A7B-3B4A79B5498E}" type="slidenum">
              <a:rPr lang="en-US" sz="1400" smtClean="0">
                <a:latin typeface="Arial" charset="0"/>
              </a:rPr>
              <a:pPr/>
              <a:t>84</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26.  Proper fire hydrant installation includes:</a:t>
            </a:r>
          </a:p>
        </p:txBody>
      </p:sp>
      <p:sp>
        <p:nvSpPr>
          <p:cNvPr id="3" name="Content Placeholder 2"/>
          <p:cNvSpPr>
            <a:spLocks noGrp="1"/>
          </p:cNvSpPr>
          <p:nvPr>
            <p:ph idx="1"/>
          </p:nvPr>
        </p:nvSpPr>
        <p:spPr/>
        <p:txBody>
          <a:bodyPr/>
          <a:lstStyle/>
          <a:p>
            <a:pPr marL="736600" indent="-514350">
              <a:buClrTx/>
              <a:buFont typeface="Times New Roman" pitchFamily="18" charset="0"/>
              <a:buAutoNum type="alphaUcPeriod"/>
            </a:pPr>
            <a:r>
              <a:rPr lang="en-US" smtClean="0">
                <a:solidFill>
                  <a:schemeClr val="tx1"/>
                </a:solidFill>
                <a:effectLst/>
              </a:rPr>
              <a:t>Installation on firm footing</a:t>
            </a:r>
          </a:p>
          <a:p>
            <a:pPr marL="736600" indent="-514350">
              <a:buClrTx/>
              <a:buFont typeface="Times New Roman" pitchFamily="18" charset="0"/>
              <a:buAutoNum type="alphaUcPeriod"/>
            </a:pPr>
            <a:r>
              <a:rPr lang="en-US" smtClean="0">
                <a:solidFill>
                  <a:schemeClr val="tx1"/>
                </a:solidFill>
                <a:effectLst/>
              </a:rPr>
              <a:t>Securely blocked or restrained to prevent movement</a:t>
            </a:r>
          </a:p>
          <a:p>
            <a:pPr marL="736600" indent="-514350">
              <a:buClrTx/>
              <a:buFont typeface="Times New Roman" pitchFamily="18" charset="0"/>
              <a:buAutoNum type="alphaUcPeriod"/>
            </a:pPr>
            <a:r>
              <a:rPr lang="en-US" smtClean="0">
                <a:solidFill>
                  <a:schemeClr val="tx1"/>
                </a:solidFill>
                <a:effectLst/>
              </a:rPr>
              <a:t>Course gravel or crushed rock to facilitate quick removal of water from hydrant barrel</a:t>
            </a:r>
          </a:p>
          <a:p>
            <a:pPr marL="736600" indent="-514350">
              <a:buClrTx/>
              <a:buFont typeface="Times New Roman" pitchFamily="18" charset="0"/>
              <a:buAutoNum type="alphaUcPeriod"/>
            </a:pPr>
            <a:r>
              <a:rPr lang="en-US" smtClean="0">
                <a:solidFill>
                  <a:schemeClr val="tx1"/>
                </a:solidFill>
                <a:effectLst/>
              </a:rPr>
              <a:t>All of the above</a:t>
            </a:r>
          </a:p>
        </p:txBody>
      </p:sp>
      <p:sp>
        <p:nvSpPr>
          <p:cNvPr id="890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C7C0455-37E2-4284-B53D-613D34C9033C}" type="slidenum">
              <a:rPr lang="en-US" sz="1400" smtClean="0">
                <a:latin typeface="Arial" charset="0"/>
              </a:rPr>
              <a:pPr/>
              <a:t>85</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prstGeom prst="rect">
            <a:avLst/>
          </a:prstGeom>
        </p:spPr>
        <p:txBody>
          <a:bodyPr>
            <a:normAutofit fontScale="90000"/>
          </a:bodyPr>
          <a:lstStyle/>
          <a:p>
            <a:pPr algn="l"/>
            <a:r>
              <a:rPr lang="en-US" sz="3600" smtClean="0">
                <a:solidFill>
                  <a:schemeClr val="tx1"/>
                </a:solidFill>
                <a:effectLst/>
              </a:rPr>
              <a:t>27. Once certified, a distribution system operator is required to meet continuing education requirements to maintain their certification which requires:</a:t>
            </a:r>
            <a:r>
              <a:rPr lang="en-US" smtClean="0">
                <a:solidFill>
                  <a:schemeClr val="tx1"/>
                </a:solidFill>
                <a:effectLst/>
              </a:rPr>
              <a:t/>
            </a:r>
            <a:br>
              <a:rPr lang="en-US" smtClean="0">
                <a:solidFill>
                  <a:schemeClr val="tx1"/>
                </a:solidFill>
                <a:effectLst/>
              </a:rPr>
            </a:br>
            <a:endParaRPr lang="en-US" smtClean="0">
              <a:solidFill>
                <a:schemeClr val="tx1"/>
              </a:solidFill>
              <a:effectLst/>
            </a:endParaRPr>
          </a:p>
        </p:txBody>
      </p:sp>
      <p:sp>
        <p:nvSpPr>
          <p:cNvPr id="3" name="Content Placeholder 2"/>
          <p:cNvSpPr>
            <a:spLocks noGrp="1"/>
          </p:cNvSpPr>
          <p:nvPr>
            <p:ph idx="1"/>
          </p:nvPr>
        </p:nvSpPr>
        <p:spPr/>
        <p:txBody>
          <a:bodyPr>
            <a:normAutofit lnSpcReduction="10000"/>
          </a:bodyPr>
          <a:lstStyle/>
          <a:p>
            <a:pPr marL="736600" indent="-514350">
              <a:buClrTx/>
              <a:buFont typeface="Times New Roman" pitchFamily="18" charset="0"/>
              <a:buAutoNum type="alphaUcPeriod"/>
            </a:pPr>
            <a:r>
              <a:rPr lang="en-US" sz="2400" smtClean="0">
                <a:solidFill>
                  <a:schemeClr val="tx1"/>
                </a:solidFill>
                <a:effectLst/>
              </a:rPr>
              <a:t>4 hours of continuing education in the first 3 year cycle and 8 hours of continuing education in each subsequent 3 year cycle.</a:t>
            </a:r>
          </a:p>
          <a:p>
            <a:pPr marL="736600" indent="-514350">
              <a:buClrTx/>
              <a:buFont typeface="Times New Roman" pitchFamily="18" charset="0"/>
              <a:buAutoNum type="alphaUcPeriod"/>
            </a:pPr>
            <a:r>
              <a:rPr lang="en-US" sz="2400" smtClean="0">
                <a:solidFill>
                  <a:schemeClr val="tx1"/>
                </a:solidFill>
                <a:effectLst/>
              </a:rPr>
              <a:t>8 hours of continuing education in the first 3 year cycle and 15 hours of continuing education in each subsequent 3 year cycle.</a:t>
            </a:r>
          </a:p>
          <a:p>
            <a:pPr marL="736600" indent="-514350">
              <a:buClrTx/>
              <a:buFont typeface="Times New Roman" pitchFamily="18" charset="0"/>
              <a:buAutoNum type="alphaUcPeriod"/>
            </a:pPr>
            <a:r>
              <a:rPr lang="en-US" sz="2400" smtClean="0">
                <a:solidFill>
                  <a:schemeClr val="tx1"/>
                </a:solidFill>
                <a:effectLst/>
              </a:rPr>
              <a:t>15 hours of continuing education in the first 3 year cycle and 30 hours of continuing education in each subsequent 3 year cycle.</a:t>
            </a:r>
          </a:p>
          <a:p>
            <a:pPr marL="736600" indent="-514350">
              <a:buClrTx/>
              <a:buFont typeface="Times New Roman" pitchFamily="18" charset="0"/>
              <a:buAutoNum type="alphaUcPeriod"/>
            </a:pPr>
            <a:r>
              <a:rPr lang="en-US" sz="2400" smtClean="0">
                <a:solidFill>
                  <a:schemeClr val="tx1"/>
                </a:solidFill>
                <a:effectLst/>
              </a:rPr>
              <a:t>8 hours of continuing education in the first 3 year cycle and 15 hours of continuing education in each subsequent 3 year cycle</a:t>
            </a:r>
          </a:p>
        </p:txBody>
      </p:sp>
      <p:sp>
        <p:nvSpPr>
          <p:cNvPr id="901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51C7855-C173-4B05-91EB-4821FAD75389}" type="slidenum">
              <a:rPr lang="en-US" sz="1400" smtClean="0">
                <a:latin typeface="Arial" charset="0"/>
              </a:rPr>
              <a:pPr/>
              <a:t>86</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prstGeom prst="rect">
            <a:avLst/>
          </a:prstGeom>
        </p:spPr>
        <p:txBody>
          <a:bodyPr>
            <a:normAutofit fontScale="90000"/>
          </a:bodyPr>
          <a:lstStyle/>
          <a:p>
            <a:pPr algn="l"/>
            <a:r>
              <a:rPr lang="en-US" sz="3600" smtClean="0">
                <a:solidFill>
                  <a:schemeClr val="tx1"/>
                </a:solidFill>
                <a:effectLst/>
              </a:rPr>
              <a:t>28. When trying to achieve optimal water quality, what should be considered?</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System looping</a:t>
            </a:r>
          </a:p>
          <a:p>
            <a:pPr marL="850900" lvl="1" indent="-514350">
              <a:buClrTx/>
              <a:buFont typeface="+mj-lt"/>
              <a:buAutoNum type="alphaUcPeriod"/>
              <a:defRPr/>
            </a:pPr>
            <a:r>
              <a:rPr lang="en-US" dirty="0" smtClean="0">
                <a:effectLst/>
              </a:rPr>
              <a:t>System flushing</a:t>
            </a:r>
          </a:p>
          <a:p>
            <a:pPr marL="850900" lvl="1" indent="-514350">
              <a:buClrTx/>
              <a:buFont typeface="+mj-lt"/>
              <a:buAutoNum type="alphaUcPeriod"/>
              <a:defRPr/>
            </a:pPr>
            <a:r>
              <a:rPr lang="en-US" dirty="0" smtClean="0">
                <a:effectLst/>
              </a:rPr>
              <a:t>System pressure</a:t>
            </a:r>
          </a:p>
          <a:p>
            <a:pPr marL="850900" lvl="1" indent="-514350">
              <a:buClrTx/>
              <a:buFont typeface="+mj-lt"/>
              <a:buAutoNum type="alphaUcPeriod"/>
              <a:defRPr/>
            </a:pPr>
            <a:r>
              <a:rPr lang="en-US" dirty="0" smtClean="0">
                <a:effectLst/>
              </a:rPr>
              <a:t>All of the above</a:t>
            </a:r>
          </a:p>
          <a:p>
            <a:pPr>
              <a:defRPr/>
            </a:pPr>
            <a:endParaRPr lang="en-US" dirty="0"/>
          </a:p>
        </p:txBody>
      </p:sp>
      <p:sp>
        <p:nvSpPr>
          <p:cNvPr id="911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1D3CE98-6BD6-4A9C-BAD2-D191C4096145}" type="slidenum">
              <a:rPr lang="en-US" sz="1400" smtClean="0">
                <a:latin typeface="Arial" charset="0"/>
              </a:rPr>
              <a:pPr/>
              <a:t>87</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prstGeom prst="rect">
            <a:avLst/>
          </a:prstGeom>
        </p:spPr>
        <p:txBody>
          <a:bodyPr>
            <a:normAutofit fontScale="90000"/>
          </a:bodyPr>
          <a:lstStyle/>
          <a:p>
            <a:pPr algn="l"/>
            <a:r>
              <a:rPr lang="en-US" sz="3200" smtClean="0">
                <a:solidFill>
                  <a:schemeClr val="tx1"/>
                </a:solidFill>
                <a:effectLst/>
              </a:rPr>
              <a:t>29. In order to provide an adequate level of protection against the development of tastes and odors in a distribution system, it is important that the system be:</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Properly flushed</a:t>
            </a:r>
          </a:p>
          <a:p>
            <a:pPr marL="850900" lvl="1" indent="-514350">
              <a:buClrTx/>
              <a:buFont typeface="+mj-lt"/>
              <a:buAutoNum type="alphaUcPeriod"/>
              <a:defRPr/>
            </a:pPr>
            <a:r>
              <a:rPr lang="en-US" dirty="0" smtClean="0">
                <a:effectLst/>
              </a:rPr>
              <a:t>Routinely sampled for taste and odor</a:t>
            </a:r>
          </a:p>
          <a:p>
            <a:pPr marL="850900" lvl="1" indent="-514350">
              <a:buClrTx/>
              <a:buFont typeface="+mj-lt"/>
              <a:buAutoNum type="alphaUcPeriod"/>
              <a:defRPr/>
            </a:pPr>
            <a:r>
              <a:rPr lang="en-US" dirty="0" smtClean="0">
                <a:effectLst/>
              </a:rPr>
              <a:t>Taste and odor is not the distribution system’s concern</a:t>
            </a:r>
          </a:p>
          <a:p>
            <a:pPr marL="850900" lvl="1" indent="-514350">
              <a:buClrTx/>
              <a:buFont typeface="+mj-lt"/>
              <a:buAutoNum type="alphaUcPeriod"/>
              <a:defRPr/>
            </a:pPr>
            <a:r>
              <a:rPr lang="en-US" dirty="0" smtClean="0">
                <a:effectLst/>
              </a:rPr>
              <a:t>Both A and B</a:t>
            </a:r>
          </a:p>
          <a:p>
            <a:pPr>
              <a:defRPr/>
            </a:pPr>
            <a:endParaRPr lang="en-US" dirty="0"/>
          </a:p>
        </p:txBody>
      </p:sp>
      <p:sp>
        <p:nvSpPr>
          <p:cNvPr id="921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C158C92-3748-47B4-B160-3E7042BA4E48}" type="slidenum">
              <a:rPr lang="en-US" sz="1400" smtClean="0">
                <a:latin typeface="Arial" charset="0"/>
              </a:rPr>
              <a:pPr/>
              <a:t>88</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prstGeom prst="rect">
            <a:avLst/>
          </a:prstGeom>
        </p:spPr>
        <p:txBody>
          <a:bodyPr>
            <a:normAutofit fontScale="90000"/>
          </a:bodyPr>
          <a:lstStyle/>
          <a:p>
            <a:pPr algn="l"/>
            <a:r>
              <a:rPr lang="en-US" sz="2800" smtClean="0">
                <a:solidFill>
                  <a:schemeClr val="tx1"/>
                </a:solidFill>
                <a:effectLst/>
              </a:rPr>
              <a:t>30. You need to disinfect a 300 foot section of 36 inch water main to a dosage of 25 mg/L.  You are using 12.5% sodium hypochlorite.  How many pounds of chlorine do you need?</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52 lbs</a:t>
            </a:r>
          </a:p>
          <a:p>
            <a:pPr marL="850900" lvl="1" indent="-514350">
              <a:buClrTx/>
              <a:buFont typeface="+mj-lt"/>
              <a:buAutoNum type="alphaUcPeriod"/>
              <a:defRPr/>
            </a:pPr>
            <a:r>
              <a:rPr lang="en-US" dirty="0" smtClean="0">
                <a:effectLst/>
              </a:rPr>
              <a:t>26 lbs</a:t>
            </a:r>
          </a:p>
          <a:p>
            <a:pPr marL="850900" lvl="1" indent="-514350">
              <a:buClrTx/>
              <a:buFont typeface="+mj-lt"/>
              <a:buAutoNum type="alphaUcPeriod"/>
              <a:defRPr/>
            </a:pPr>
            <a:r>
              <a:rPr lang="en-US" dirty="0" smtClean="0">
                <a:effectLst/>
              </a:rPr>
              <a:t>8.8 lbs</a:t>
            </a:r>
          </a:p>
          <a:p>
            <a:pPr marL="850900" lvl="1" indent="-514350">
              <a:buClrTx/>
              <a:buFont typeface="+mj-lt"/>
              <a:buAutoNum type="alphaUcPeriod"/>
              <a:defRPr/>
            </a:pPr>
            <a:r>
              <a:rPr lang="en-US" dirty="0" smtClean="0">
                <a:effectLst/>
              </a:rPr>
              <a:t>3.3 lbs</a:t>
            </a:r>
          </a:p>
          <a:p>
            <a:pPr>
              <a:defRPr/>
            </a:pPr>
            <a:endParaRPr lang="en-US" dirty="0"/>
          </a:p>
        </p:txBody>
      </p:sp>
      <p:sp>
        <p:nvSpPr>
          <p:cNvPr id="931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2AF3490-EE2B-4B00-B352-1804B87B1915}" type="slidenum">
              <a:rPr lang="en-US" sz="1400" smtClean="0">
                <a:latin typeface="Arial" charset="0"/>
              </a:rPr>
              <a:pPr/>
              <a:t>89</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143000"/>
          </a:xfrm>
          <a:prstGeom prst="rect">
            <a:avLst/>
          </a:prstGeom>
        </p:spPr>
        <p:txBody>
          <a:bodyPr/>
          <a:lstStyle/>
          <a:p>
            <a:r>
              <a:rPr lang="en-US" b="1" smtClean="0">
                <a:effectLst/>
              </a:rPr>
              <a:t>Storage Facilities</a:t>
            </a:r>
            <a:endParaRPr lang="en-US" smtClean="0">
              <a:effectLst/>
            </a:endParaRPr>
          </a:p>
        </p:txBody>
      </p:sp>
      <p:sp>
        <p:nvSpPr>
          <p:cNvPr id="11267" name="Content Placeholder 2"/>
          <p:cNvSpPr>
            <a:spLocks noGrp="1"/>
          </p:cNvSpPr>
          <p:nvPr>
            <p:ph idx="1"/>
          </p:nvPr>
        </p:nvSpPr>
        <p:spPr>
          <a:xfrm>
            <a:off x="219074" y="1028700"/>
            <a:ext cx="8691563" cy="5829300"/>
          </a:xfrm>
        </p:spPr>
        <p:txBody>
          <a:bodyPr/>
          <a:lstStyle/>
          <a:p>
            <a:pPr>
              <a:buClrTx/>
              <a:buSzPct val="100000"/>
              <a:buFont typeface="Arial" charset="0"/>
              <a:buChar char="•"/>
            </a:pPr>
            <a:r>
              <a:rPr lang="en-US" sz="2800" dirty="0" smtClean="0">
                <a:solidFill>
                  <a:schemeClr val="tx1"/>
                </a:solidFill>
                <a:effectLst/>
              </a:rPr>
              <a:t>Help offset fluctuations in system demands</a:t>
            </a:r>
          </a:p>
          <a:p>
            <a:pPr>
              <a:buClrTx/>
              <a:buSzPct val="100000"/>
              <a:buFont typeface="Arial" charset="0"/>
              <a:buChar char="•"/>
            </a:pPr>
            <a:r>
              <a:rPr lang="en-US" sz="2800" dirty="0" smtClean="0">
                <a:solidFill>
                  <a:schemeClr val="tx1"/>
                </a:solidFill>
                <a:effectLst/>
              </a:rPr>
              <a:t>Help minimize fluctuations in system pressure</a:t>
            </a:r>
          </a:p>
          <a:p>
            <a:pPr>
              <a:buClrTx/>
              <a:buSzPct val="100000"/>
              <a:buFont typeface="Arial" charset="0"/>
              <a:buChar char="•"/>
            </a:pPr>
            <a:r>
              <a:rPr lang="en-US" sz="2800" dirty="0" smtClean="0">
                <a:solidFill>
                  <a:schemeClr val="tx1"/>
                </a:solidFill>
                <a:effectLst/>
              </a:rPr>
              <a:t>Elevated tanks are used to provide pressure in distribution systems</a:t>
            </a:r>
          </a:p>
          <a:p>
            <a:pPr>
              <a:buClrTx/>
              <a:buSzPct val="100000"/>
              <a:buFont typeface="Arial" charset="0"/>
              <a:buChar char="•"/>
            </a:pPr>
            <a:r>
              <a:rPr lang="en-US" sz="2800" dirty="0" smtClean="0">
                <a:solidFill>
                  <a:schemeClr val="tx1"/>
                </a:solidFill>
                <a:effectLst/>
              </a:rPr>
              <a:t>Provide reserve volumes of water to help meet fire flow needs</a:t>
            </a:r>
          </a:p>
          <a:p>
            <a:pPr>
              <a:buClrTx/>
              <a:buSzPct val="100000"/>
              <a:buFont typeface="Arial" charset="0"/>
              <a:buChar char="•"/>
            </a:pPr>
            <a:r>
              <a:rPr lang="en-US" sz="2800" dirty="0" smtClean="0">
                <a:solidFill>
                  <a:schemeClr val="tx1"/>
                </a:solidFill>
                <a:effectLst/>
              </a:rPr>
              <a:t>Provide an emergency source of supply for the system</a:t>
            </a:r>
          </a:p>
        </p:txBody>
      </p:sp>
      <p:sp>
        <p:nvSpPr>
          <p:cNvPr id="11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680922F-2B7B-4E22-B63F-E2A9A867585F}" type="slidenum">
              <a:rPr lang="en-US" sz="1400" smtClean="0">
                <a:latin typeface="Arial" charset="0"/>
              </a:rPr>
              <a:pPr/>
              <a:t>9</a:t>
            </a:fld>
            <a:endParaRPr lang="en-US" sz="1400" smtClean="0">
              <a:latin typeface="Arial" charset="0"/>
            </a:endParaRPr>
          </a:p>
        </p:txBody>
      </p:sp>
      <p:sp>
        <p:nvSpPr>
          <p:cNvPr id="1126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1270" name="Picture 5" descr="WS11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100" y="4535488"/>
            <a:ext cx="2325688"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prstGeom prst="rect">
            <a:avLst/>
          </a:prstGeom>
        </p:spPr>
        <p:txBody>
          <a:bodyPr>
            <a:normAutofit fontScale="90000"/>
          </a:bodyPr>
          <a:lstStyle/>
          <a:p>
            <a:pPr algn="l"/>
            <a:r>
              <a:rPr lang="en-US" sz="3600" smtClean="0">
                <a:solidFill>
                  <a:schemeClr val="tx1"/>
                </a:solidFill>
                <a:effectLst/>
              </a:rPr>
              <a:t>31. When connecting bell and spigot pipes, the way to determine if the pipe is fully connected is to do what?</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Ensure that the end of the bell matches up with the line on the spigot end.</a:t>
            </a:r>
          </a:p>
          <a:p>
            <a:pPr marL="850900" lvl="1" indent="-514350">
              <a:buClrTx/>
              <a:buFont typeface="+mj-lt"/>
              <a:buAutoNum type="alphaUcPeriod"/>
              <a:defRPr/>
            </a:pPr>
            <a:r>
              <a:rPr lang="en-US" dirty="0" smtClean="0">
                <a:effectLst/>
              </a:rPr>
              <a:t>Hit the bell with a hammer to see if it moves.</a:t>
            </a:r>
          </a:p>
          <a:p>
            <a:pPr marL="850900" lvl="1" indent="-514350">
              <a:buClrTx/>
              <a:buFont typeface="+mj-lt"/>
              <a:buAutoNum type="alphaUcPeriod"/>
              <a:defRPr/>
            </a:pPr>
            <a:r>
              <a:rPr lang="en-US" dirty="0" smtClean="0">
                <a:effectLst/>
              </a:rPr>
              <a:t>Jump up and down to see if it moves.</a:t>
            </a:r>
          </a:p>
          <a:p>
            <a:pPr marL="850900" lvl="1" indent="-514350">
              <a:buClrTx/>
              <a:buFont typeface="+mj-lt"/>
              <a:buAutoNum type="alphaUcPeriod"/>
              <a:defRPr/>
            </a:pPr>
            <a:r>
              <a:rPr lang="en-US" dirty="0" smtClean="0">
                <a:effectLst/>
              </a:rPr>
              <a:t>Pressurize the line and look for water leaks.</a:t>
            </a:r>
          </a:p>
          <a:p>
            <a:pPr marL="736600" indent="-514350">
              <a:defRPr/>
            </a:pPr>
            <a:endParaRPr lang="en-US" dirty="0"/>
          </a:p>
        </p:txBody>
      </p:sp>
      <p:sp>
        <p:nvSpPr>
          <p:cNvPr id="942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8EB7F58-28E9-4D9B-A959-66CA66408248}" type="slidenum">
              <a:rPr lang="en-US" sz="1400" smtClean="0">
                <a:latin typeface="Arial" charset="0"/>
              </a:rPr>
              <a:pPr/>
              <a:t>90</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prstGeom prst="rect">
            <a:avLst/>
          </a:prstGeom>
        </p:spPr>
        <p:txBody>
          <a:bodyPr>
            <a:normAutofit fontScale="90000"/>
          </a:bodyPr>
          <a:lstStyle/>
          <a:p>
            <a:pPr algn="l"/>
            <a:r>
              <a:rPr lang="en-US" sz="3600" smtClean="0">
                <a:solidFill>
                  <a:schemeClr val="tx1"/>
                </a:solidFill>
                <a:effectLst/>
              </a:rPr>
              <a:t>32. A process that gradually constricts flow and causes water discoloration due to corrosion can be referred to as:</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Tuberculation</a:t>
            </a:r>
          </a:p>
          <a:p>
            <a:pPr marL="850900" lvl="1" indent="-514350">
              <a:buClrTx/>
              <a:buFont typeface="+mj-lt"/>
              <a:buAutoNum type="alphaUcPeriod"/>
              <a:defRPr/>
            </a:pPr>
            <a:r>
              <a:rPr lang="en-US" dirty="0" err="1" smtClean="0">
                <a:effectLst/>
              </a:rPr>
              <a:t>Plasticitis</a:t>
            </a:r>
            <a:endParaRPr lang="en-US" dirty="0" smtClean="0">
              <a:effectLst/>
            </a:endParaRPr>
          </a:p>
          <a:p>
            <a:pPr marL="850900" lvl="1" indent="-514350">
              <a:buClrTx/>
              <a:buFont typeface="+mj-lt"/>
              <a:buAutoNum type="alphaUcPeriod"/>
              <a:defRPr/>
            </a:pPr>
            <a:r>
              <a:rPr lang="en-US" dirty="0" smtClean="0">
                <a:effectLst/>
              </a:rPr>
              <a:t>Iron Infestation</a:t>
            </a:r>
          </a:p>
          <a:p>
            <a:pPr marL="850900" lvl="1" indent="-514350">
              <a:buClrTx/>
              <a:buFont typeface="+mj-lt"/>
              <a:buAutoNum type="alphaUcPeriod"/>
              <a:defRPr/>
            </a:pPr>
            <a:r>
              <a:rPr lang="en-US" dirty="0" err="1" smtClean="0">
                <a:effectLst/>
              </a:rPr>
              <a:t>Transduced</a:t>
            </a:r>
            <a:endParaRPr lang="en-US" dirty="0" smtClean="0">
              <a:effectLst/>
            </a:endParaRPr>
          </a:p>
          <a:p>
            <a:pPr>
              <a:defRPr/>
            </a:pPr>
            <a:endParaRPr lang="en-US" dirty="0"/>
          </a:p>
        </p:txBody>
      </p:sp>
      <p:sp>
        <p:nvSpPr>
          <p:cNvPr id="952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F9B36DF-884E-4FAD-AB5C-947D8772DCDF}" type="slidenum">
              <a:rPr lang="en-US" sz="1400" smtClean="0">
                <a:latin typeface="Arial" charset="0"/>
              </a:rPr>
              <a:pPr/>
              <a:t>91</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prstGeom prst="rect">
            <a:avLst/>
          </a:prstGeom>
        </p:spPr>
        <p:txBody>
          <a:bodyPr>
            <a:normAutofit fontScale="90000"/>
          </a:bodyPr>
          <a:lstStyle/>
          <a:p>
            <a:pPr algn="l"/>
            <a:r>
              <a:rPr lang="en-US" sz="3600" smtClean="0">
                <a:solidFill>
                  <a:schemeClr val="tx1"/>
                </a:solidFill>
                <a:effectLst/>
              </a:rPr>
              <a:t>33. Maintaining positive pressure (system pressure) to make distribution repairs in a water system is the best way to minimize:</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Chance of a violation</a:t>
            </a:r>
          </a:p>
          <a:p>
            <a:pPr marL="850900" lvl="1" indent="-514350">
              <a:buClrTx/>
              <a:buFont typeface="+mj-lt"/>
              <a:buAutoNum type="alphaUcPeriod"/>
              <a:defRPr/>
            </a:pPr>
            <a:r>
              <a:rPr lang="en-US" dirty="0" smtClean="0">
                <a:effectLst/>
              </a:rPr>
              <a:t>Chance of contamination</a:t>
            </a:r>
          </a:p>
          <a:p>
            <a:pPr marL="850900" lvl="1" indent="-514350">
              <a:buClrTx/>
              <a:buFont typeface="+mj-lt"/>
              <a:buAutoNum type="alphaUcPeriod"/>
              <a:defRPr/>
            </a:pPr>
            <a:r>
              <a:rPr lang="en-US" dirty="0" smtClean="0">
                <a:effectLst/>
              </a:rPr>
              <a:t>Never make a repair under system pressure</a:t>
            </a:r>
          </a:p>
          <a:p>
            <a:pPr marL="850900" lvl="1" indent="-514350">
              <a:buClrTx/>
              <a:buFont typeface="+mj-lt"/>
              <a:buAutoNum type="alphaUcPeriod"/>
              <a:defRPr/>
            </a:pPr>
            <a:r>
              <a:rPr lang="en-US" dirty="0" smtClean="0">
                <a:effectLst/>
              </a:rPr>
              <a:t>All of the above</a:t>
            </a:r>
          </a:p>
          <a:p>
            <a:pPr>
              <a:defRPr/>
            </a:pPr>
            <a:endParaRPr lang="en-US" dirty="0"/>
          </a:p>
        </p:txBody>
      </p:sp>
      <p:sp>
        <p:nvSpPr>
          <p:cNvPr id="962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2875651-7D1D-49A9-94DC-442FC87CED17}" type="slidenum">
              <a:rPr lang="en-US" sz="1400" smtClean="0">
                <a:latin typeface="Arial" charset="0"/>
              </a:rPr>
              <a:pPr/>
              <a:t>92</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34. What is the pressure (in psi) at a point 22 feet below the surface?</a:t>
            </a:r>
          </a:p>
        </p:txBody>
      </p:sp>
      <p:sp>
        <p:nvSpPr>
          <p:cNvPr id="3" name="Content Placeholder 2"/>
          <p:cNvSpPr>
            <a:spLocks noGrp="1"/>
          </p:cNvSpPr>
          <p:nvPr>
            <p:ph idx="1"/>
          </p:nvPr>
        </p:nvSpPr>
        <p:spPr/>
        <p:txBody>
          <a:bodyPr/>
          <a:lstStyle/>
          <a:p>
            <a:pPr marL="850900" lvl="1" indent="-514350">
              <a:buClrTx/>
              <a:buFont typeface="Times New Roman" pitchFamily="18" charset="0"/>
              <a:buAutoNum type="alphaUcPeriod"/>
            </a:pPr>
            <a:r>
              <a:rPr lang="en-US" smtClean="0">
                <a:effectLst/>
              </a:rPr>
              <a:t>51 psi</a:t>
            </a:r>
          </a:p>
          <a:p>
            <a:pPr marL="850900" lvl="1" indent="-514350">
              <a:buClrTx/>
              <a:buFont typeface="Times New Roman" pitchFamily="18" charset="0"/>
              <a:buAutoNum type="alphaUcPeriod"/>
            </a:pPr>
            <a:r>
              <a:rPr lang="en-US" smtClean="0">
                <a:effectLst/>
              </a:rPr>
              <a:t>35 psi</a:t>
            </a:r>
          </a:p>
          <a:p>
            <a:pPr marL="850900" lvl="1" indent="-514350">
              <a:buClrTx/>
              <a:buFont typeface="Times New Roman" pitchFamily="18" charset="0"/>
              <a:buAutoNum type="alphaUcPeriod"/>
            </a:pPr>
            <a:r>
              <a:rPr lang="en-US" smtClean="0">
                <a:effectLst/>
              </a:rPr>
              <a:t>9.5 psi</a:t>
            </a:r>
          </a:p>
          <a:p>
            <a:pPr marL="850900" lvl="1" indent="-514350">
              <a:buClrTx/>
              <a:buFont typeface="Times New Roman" pitchFamily="18" charset="0"/>
              <a:buAutoNum type="alphaUcPeriod"/>
            </a:pPr>
            <a:r>
              <a:rPr lang="en-US" smtClean="0">
                <a:effectLst/>
              </a:rPr>
              <a:t>4.7 psi</a:t>
            </a:r>
          </a:p>
          <a:p>
            <a:pPr>
              <a:buClrTx/>
            </a:pPr>
            <a:endParaRPr lang="en-US" smtClean="0">
              <a:effectLst/>
            </a:endParaRPr>
          </a:p>
        </p:txBody>
      </p:sp>
      <p:sp>
        <p:nvSpPr>
          <p:cNvPr id="972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FF705F9-9225-4750-88D0-4E967A534DB1}" type="slidenum">
              <a:rPr lang="en-US" sz="1400" smtClean="0">
                <a:latin typeface="Arial" charset="0"/>
              </a:rPr>
              <a:pPr/>
              <a:t>93</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35. Which of the following should not be performed on a fire hydrant?</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Painting</a:t>
            </a:r>
          </a:p>
          <a:p>
            <a:pPr marL="850900" lvl="1" indent="-514350">
              <a:buClrTx/>
              <a:buFont typeface="+mj-lt"/>
              <a:buAutoNum type="alphaUcPeriod"/>
              <a:defRPr/>
            </a:pPr>
            <a:r>
              <a:rPr lang="en-US" dirty="0" smtClean="0">
                <a:effectLst/>
              </a:rPr>
              <a:t>Throttling the flow</a:t>
            </a:r>
          </a:p>
          <a:p>
            <a:pPr marL="850900" lvl="1" indent="-514350">
              <a:buClrTx/>
              <a:buFont typeface="+mj-lt"/>
              <a:buAutoNum type="alphaUcPeriod"/>
              <a:defRPr/>
            </a:pPr>
            <a:r>
              <a:rPr lang="en-US" dirty="0" smtClean="0">
                <a:effectLst/>
              </a:rPr>
              <a:t>Standing behind the hydrant while opening it</a:t>
            </a:r>
          </a:p>
          <a:p>
            <a:pPr marL="850900" lvl="1" indent="-514350">
              <a:buClrTx/>
              <a:buFont typeface="+mj-lt"/>
              <a:buAutoNum type="alphaUcPeriod"/>
              <a:defRPr/>
            </a:pPr>
            <a:r>
              <a:rPr lang="en-US" dirty="0" smtClean="0">
                <a:effectLst/>
              </a:rPr>
              <a:t>Lubrication</a:t>
            </a:r>
          </a:p>
          <a:p>
            <a:pPr>
              <a:defRPr/>
            </a:pPr>
            <a:endParaRPr lang="en-US" dirty="0"/>
          </a:p>
        </p:txBody>
      </p:sp>
      <p:sp>
        <p:nvSpPr>
          <p:cNvPr id="983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62DCA37-DB37-41B2-B100-680C9DF5D034}" type="slidenum">
              <a:rPr lang="en-US" sz="1400" smtClean="0">
                <a:latin typeface="Arial" charset="0"/>
              </a:rPr>
              <a:pPr/>
              <a:t>94</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36. When filling in an excavation pit, the fill must be compacted after every________inches of lift? </a:t>
            </a:r>
          </a:p>
        </p:txBody>
      </p:sp>
      <p:sp>
        <p:nvSpPr>
          <p:cNvPr id="3" name="Content Placeholder 2"/>
          <p:cNvSpPr>
            <a:spLocks noGrp="1"/>
          </p:cNvSpPr>
          <p:nvPr>
            <p:ph idx="1"/>
          </p:nvPr>
        </p:nvSpPr>
        <p:spPr/>
        <p:txBody>
          <a:bodyPr/>
          <a:lstStyle/>
          <a:p>
            <a:pPr marL="850900" lvl="1" indent="-514350">
              <a:buClrTx/>
              <a:buFont typeface="Times New Roman" pitchFamily="18" charset="0"/>
              <a:buAutoNum type="alphaUcPeriod"/>
            </a:pPr>
            <a:r>
              <a:rPr lang="en-US" smtClean="0">
                <a:effectLst/>
              </a:rPr>
              <a:t>12”</a:t>
            </a:r>
          </a:p>
          <a:p>
            <a:pPr marL="850900" lvl="1" indent="-514350">
              <a:buClrTx/>
              <a:buFont typeface="Times New Roman" pitchFamily="18" charset="0"/>
              <a:buAutoNum type="alphaUcPeriod"/>
            </a:pPr>
            <a:r>
              <a:rPr lang="en-US" smtClean="0">
                <a:effectLst/>
              </a:rPr>
              <a:t>24”</a:t>
            </a:r>
          </a:p>
          <a:p>
            <a:pPr marL="850900" lvl="1" indent="-514350">
              <a:buClrTx/>
              <a:buFont typeface="Times New Roman" pitchFamily="18" charset="0"/>
              <a:buAutoNum type="alphaUcPeriod"/>
            </a:pPr>
            <a:r>
              <a:rPr lang="en-US" smtClean="0">
                <a:effectLst/>
              </a:rPr>
              <a:t>36”</a:t>
            </a:r>
          </a:p>
          <a:p>
            <a:pPr marL="850900" lvl="1" indent="-514350">
              <a:buClrTx/>
              <a:buFont typeface="Times New Roman" pitchFamily="18" charset="0"/>
              <a:buAutoNum type="alphaUcPeriod"/>
            </a:pPr>
            <a:r>
              <a:rPr lang="en-US" smtClean="0">
                <a:effectLst/>
              </a:rPr>
              <a:t>6”</a:t>
            </a:r>
          </a:p>
          <a:p>
            <a:pPr marL="736600" indent="-514350">
              <a:buClrTx/>
              <a:buFont typeface="Times New Roman" pitchFamily="18" charset="0"/>
              <a:buAutoNum type="alphaUcPeriod"/>
            </a:pPr>
            <a:endParaRPr lang="en-US" smtClean="0">
              <a:effectLst/>
            </a:endParaRPr>
          </a:p>
        </p:txBody>
      </p:sp>
      <p:sp>
        <p:nvSpPr>
          <p:cNvPr id="993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9E9B369-5D28-4C3B-8930-92644FE8D01A}" type="slidenum">
              <a:rPr lang="en-US" sz="1400" smtClean="0">
                <a:latin typeface="Arial" charset="0"/>
              </a:rPr>
              <a:pPr/>
              <a:t>95</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37. What does the term diurnal mean?</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Yearly</a:t>
            </a:r>
          </a:p>
          <a:p>
            <a:pPr marL="850900" lvl="1" indent="-514350">
              <a:buClrTx/>
              <a:buFont typeface="+mj-lt"/>
              <a:buAutoNum type="alphaUcPeriod"/>
              <a:defRPr/>
            </a:pPr>
            <a:r>
              <a:rPr lang="en-US" dirty="0" smtClean="0">
                <a:effectLst/>
              </a:rPr>
              <a:t>Monthly</a:t>
            </a:r>
          </a:p>
          <a:p>
            <a:pPr marL="850900" lvl="1" indent="-514350">
              <a:buClrTx/>
              <a:buFont typeface="+mj-lt"/>
              <a:buAutoNum type="alphaUcPeriod"/>
              <a:defRPr/>
            </a:pPr>
            <a:r>
              <a:rPr lang="en-US" dirty="0" smtClean="0">
                <a:effectLst/>
              </a:rPr>
              <a:t>Weekly</a:t>
            </a:r>
          </a:p>
          <a:p>
            <a:pPr marL="850900" lvl="1" indent="-514350">
              <a:buClrTx/>
              <a:buFont typeface="+mj-lt"/>
              <a:buAutoNum type="alphaUcPeriod"/>
              <a:defRPr/>
            </a:pPr>
            <a:r>
              <a:rPr lang="en-US" dirty="0" smtClean="0">
                <a:effectLst/>
              </a:rPr>
              <a:t>Daily</a:t>
            </a:r>
          </a:p>
          <a:p>
            <a:pPr>
              <a:defRPr/>
            </a:pPr>
            <a:endParaRPr lang="en-US" dirty="0"/>
          </a:p>
        </p:txBody>
      </p:sp>
      <p:sp>
        <p:nvSpPr>
          <p:cNvPr id="1003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889F15A-8533-4FD5-8012-902741787541}" type="slidenum">
              <a:rPr lang="en-US" sz="1400" smtClean="0">
                <a:latin typeface="Arial" charset="0"/>
              </a:rPr>
              <a:pPr/>
              <a:t>96</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38. The amount of power that must be applied to the pump shaft to operate the pump?</a:t>
            </a:r>
          </a:p>
        </p:txBody>
      </p:sp>
      <p:sp>
        <p:nvSpPr>
          <p:cNvPr id="3" name="Content Placeholder 2"/>
          <p:cNvSpPr>
            <a:spLocks noGrp="1"/>
          </p:cNvSpPr>
          <p:nvPr>
            <p:ph idx="1"/>
          </p:nvPr>
        </p:nvSpPr>
        <p:spPr/>
        <p:txBody>
          <a:bodyPr/>
          <a:lstStyle/>
          <a:p>
            <a:pPr marL="736600" indent="-514350">
              <a:buFont typeface="Times New Roman" pitchFamily="18" charset="0"/>
              <a:buAutoNum type="alphaUcPeriod"/>
            </a:pPr>
            <a:r>
              <a:rPr lang="en-US" smtClean="0">
                <a:solidFill>
                  <a:schemeClr val="tx1"/>
                </a:solidFill>
                <a:effectLst/>
              </a:rPr>
              <a:t>Brake Horsepower</a:t>
            </a:r>
          </a:p>
          <a:p>
            <a:pPr marL="736600" indent="-514350">
              <a:buFont typeface="Times New Roman" pitchFamily="18" charset="0"/>
              <a:buAutoNum type="alphaUcPeriod"/>
            </a:pPr>
            <a:r>
              <a:rPr lang="en-US" smtClean="0">
                <a:solidFill>
                  <a:schemeClr val="tx1"/>
                </a:solidFill>
                <a:effectLst/>
              </a:rPr>
              <a:t>Motor Horsepower</a:t>
            </a:r>
          </a:p>
          <a:p>
            <a:pPr marL="736600" indent="-514350">
              <a:buFont typeface="Times New Roman" pitchFamily="18" charset="0"/>
              <a:buAutoNum type="alphaUcPeriod"/>
            </a:pPr>
            <a:r>
              <a:rPr lang="en-US" smtClean="0">
                <a:solidFill>
                  <a:schemeClr val="tx1"/>
                </a:solidFill>
                <a:effectLst/>
              </a:rPr>
              <a:t>Water Horsepower</a:t>
            </a:r>
          </a:p>
          <a:p>
            <a:pPr marL="736600" indent="-514350">
              <a:buFont typeface="Times New Roman" pitchFamily="18" charset="0"/>
              <a:buAutoNum type="alphaUcPeriod"/>
            </a:pPr>
            <a:r>
              <a:rPr lang="en-US" smtClean="0">
                <a:solidFill>
                  <a:schemeClr val="tx1"/>
                </a:solidFill>
                <a:effectLst/>
              </a:rPr>
              <a:t>Wire to Water Efficiency</a:t>
            </a:r>
          </a:p>
        </p:txBody>
      </p:sp>
      <p:sp>
        <p:nvSpPr>
          <p:cNvPr id="1013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04AE744-E213-4187-8739-A371CB3AD275}" type="slidenum">
              <a:rPr lang="en-US" sz="1400" smtClean="0">
                <a:latin typeface="Arial" charset="0"/>
              </a:rPr>
              <a:pPr/>
              <a:t>97</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39. Fire flow needs typically range from: </a:t>
            </a:r>
          </a:p>
        </p:txBody>
      </p:sp>
      <p:sp>
        <p:nvSpPr>
          <p:cNvPr id="3" name="Content Placeholder 2"/>
          <p:cNvSpPr>
            <a:spLocks noGrp="1"/>
          </p:cNvSpPr>
          <p:nvPr>
            <p:ph idx="1"/>
          </p:nvPr>
        </p:nvSpPr>
        <p:spPr/>
        <p:txBody>
          <a:bodyPr>
            <a:normAutofit fontScale="92500" lnSpcReduction="20000"/>
          </a:bodyPr>
          <a:lstStyle/>
          <a:p>
            <a:pPr marL="736600" indent="-514350">
              <a:buClrTx/>
              <a:buFont typeface="Times New Roman" pitchFamily="18" charset="0"/>
              <a:buAutoNum type="alphaUcPeriod"/>
            </a:pPr>
            <a:r>
              <a:rPr lang="en-US" sz="2800" smtClean="0">
                <a:solidFill>
                  <a:schemeClr val="tx1"/>
                </a:solidFill>
                <a:effectLst/>
              </a:rPr>
              <a:t>A minimum of 200 gallons per minute (gpm) for low density residential areas to 1,500 gpm or more for areas with large or high occupancy facilities.</a:t>
            </a:r>
          </a:p>
          <a:p>
            <a:pPr marL="736600" indent="-514350">
              <a:buClrTx/>
              <a:buFont typeface="Times New Roman" pitchFamily="18" charset="0"/>
              <a:buAutoNum type="alphaUcPeriod"/>
            </a:pPr>
            <a:r>
              <a:rPr lang="en-US" sz="2800" smtClean="0">
                <a:solidFill>
                  <a:schemeClr val="tx1"/>
                </a:solidFill>
                <a:effectLst/>
              </a:rPr>
              <a:t>A minimum of 300 gallons per minute (gpm) for low density residential areas to 2,500 gpm or more for areas with large or high occupancy facilities.</a:t>
            </a:r>
          </a:p>
          <a:p>
            <a:pPr marL="736600" indent="-514350">
              <a:buClrTx/>
              <a:buFont typeface="Times New Roman" pitchFamily="18" charset="0"/>
              <a:buAutoNum type="alphaUcPeriod"/>
            </a:pPr>
            <a:r>
              <a:rPr lang="en-US" sz="2800" smtClean="0">
                <a:solidFill>
                  <a:schemeClr val="tx1"/>
                </a:solidFill>
                <a:effectLst/>
              </a:rPr>
              <a:t>A minimum of 500 gallons per minute (gpm) for low density residential areas to 3,500 gpm or more for areas with large or high occupancy facilities.</a:t>
            </a:r>
          </a:p>
          <a:p>
            <a:pPr marL="736600" indent="-514350">
              <a:buClrTx/>
              <a:buFont typeface="Times New Roman" pitchFamily="18" charset="0"/>
              <a:buAutoNum type="alphaUcPeriod"/>
            </a:pPr>
            <a:r>
              <a:rPr lang="en-US" sz="2800" smtClean="0">
                <a:solidFill>
                  <a:schemeClr val="tx1"/>
                </a:solidFill>
                <a:effectLst/>
              </a:rPr>
              <a:t>A minimum of 700 gallons per minute (gpm) for low density residential areas to 5,500 gpm or more for areas with large or high occupancy facilities.</a:t>
            </a:r>
          </a:p>
        </p:txBody>
      </p:sp>
      <p:sp>
        <p:nvSpPr>
          <p:cNvPr id="1024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3FC49C3-C39B-4AAF-8F97-7ECA6F8DFE42}" type="slidenum">
              <a:rPr lang="en-US" sz="1400" smtClean="0">
                <a:latin typeface="Arial" charset="0"/>
              </a:rPr>
              <a:pPr/>
              <a:t>98</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prstGeom prst="rect">
            <a:avLst/>
          </a:prstGeom>
        </p:spPr>
        <p:txBody>
          <a:bodyPr>
            <a:normAutofit fontScale="90000"/>
          </a:bodyPr>
          <a:lstStyle/>
          <a:p>
            <a:pPr algn="l"/>
            <a:r>
              <a:rPr lang="en-US" smtClean="0">
                <a:solidFill>
                  <a:schemeClr val="tx1"/>
                </a:solidFill>
                <a:effectLst/>
              </a:rPr>
              <a:t>40. Dead ends on water mains may:</a:t>
            </a:r>
          </a:p>
        </p:txBody>
      </p:sp>
      <p:sp>
        <p:nvSpPr>
          <p:cNvPr id="3" name="Content Placeholder 2"/>
          <p:cNvSpPr>
            <a:spLocks noGrp="1"/>
          </p:cNvSpPr>
          <p:nvPr>
            <p:ph idx="1"/>
          </p:nvPr>
        </p:nvSpPr>
        <p:spPr/>
        <p:txBody>
          <a:bodyPr/>
          <a:lstStyle/>
          <a:p>
            <a:pPr marL="850900" lvl="1" indent="-514350">
              <a:buClrTx/>
              <a:buFont typeface="+mj-lt"/>
              <a:buAutoNum type="alphaUcPeriod"/>
              <a:defRPr/>
            </a:pPr>
            <a:r>
              <a:rPr lang="en-US" dirty="0" smtClean="0">
                <a:effectLst/>
              </a:rPr>
              <a:t>Have a build-up of iron and manganese sediment</a:t>
            </a:r>
          </a:p>
          <a:p>
            <a:pPr marL="850900" lvl="1" indent="-514350">
              <a:buClrTx/>
              <a:buFont typeface="+mj-lt"/>
              <a:buAutoNum type="alphaUcPeriod"/>
              <a:defRPr/>
            </a:pPr>
            <a:r>
              <a:rPr lang="en-US" dirty="0" smtClean="0">
                <a:effectLst/>
              </a:rPr>
              <a:t>Have taste and odor issues</a:t>
            </a:r>
          </a:p>
          <a:p>
            <a:pPr marL="850900" lvl="1" indent="-514350">
              <a:buClrTx/>
              <a:buFont typeface="+mj-lt"/>
              <a:buAutoNum type="alphaUcPeriod"/>
              <a:defRPr/>
            </a:pPr>
            <a:r>
              <a:rPr lang="en-US" dirty="0" smtClean="0">
                <a:effectLst/>
              </a:rPr>
              <a:t>Have low chlorine levels</a:t>
            </a:r>
          </a:p>
          <a:p>
            <a:pPr marL="850900" lvl="1" indent="-514350">
              <a:buClrTx/>
              <a:buFont typeface="+mj-lt"/>
              <a:buAutoNum type="alphaUcPeriod"/>
              <a:defRPr/>
            </a:pPr>
            <a:r>
              <a:rPr lang="en-US" dirty="0" smtClean="0">
                <a:effectLst/>
              </a:rPr>
              <a:t>All of the above</a:t>
            </a:r>
          </a:p>
          <a:p>
            <a:pPr>
              <a:defRPr/>
            </a:pPr>
            <a:endParaRPr lang="en-US" dirty="0"/>
          </a:p>
        </p:txBody>
      </p:sp>
      <p:sp>
        <p:nvSpPr>
          <p:cNvPr id="1034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D1172D4-4C5F-48A7-8098-ACDCD8B813AC}" type="slidenum">
              <a:rPr lang="en-US" sz="1400" smtClean="0">
                <a:latin typeface="Arial" charset="0"/>
              </a:rPr>
              <a:pPr/>
              <a:t>99</a:t>
            </a:fld>
            <a:endParaRPr lang="en-US" sz="140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3516</TotalTime>
  <Words>3809</Words>
  <Application>Microsoft Office PowerPoint</Application>
  <PresentationFormat>On-screen Show (4:3)</PresentationFormat>
  <Paragraphs>798</Paragraphs>
  <Slides>109</Slides>
  <Notes>108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109</vt:i4>
      </vt:variant>
    </vt:vector>
  </HeadingPairs>
  <TitlesOfParts>
    <vt:vector size="114" baseType="lpstr">
      <vt:lpstr>Office Theme</vt:lpstr>
      <vt:lpstr>Custom Design</vt:lpstr>
      <vt:lpstr>1_Office Theme</vt:lpstr>
      <vt:lpstr>2_Office Theme</vt:lpstr>
      <vt:lpstr>Worksheet</vt:lpstr>
      <vt:lpstr>Module 8: Distribution Systems </vt:lpstr>
      <vt:lpstr>Topical Outline</vt:lpstr>
      <vt:lpstr>Unit 1 – Intro to Operator Certification</vt:lpstr>
      <vt:lpstr>Operator Certification Act </vt:lpstr>
      <vt:lpstr>Unit 1 Wrap-Up</vt:lpstr>
      <vt:lpstr>Unit 2 – Distribution Networks</vt:lpstr>
      <vt:lpstr>Distribution System Layout</vt:lpstr>
      <vt:lpstr>Typical Customer Service Connection</vt:lpstr>
      <vt:lpstr>Storage Facilities</vt:lpstr>
      <vt:lpstr>Valves</vt:lpstr>
      <vt:lpstr>Typical Isolation Valve Locations</vt:lpstr>
      <vt:lpstr>Valve Operation</vt:lpstr>
      <vt:lpstr>Types of Meters</vt:lpstr>
      <vt:lpstr>Types of Fire Hydrants</vt:lpstr>
      <vt:lpstr>Fire Hydrant Coding</vt:lpstr>
      <vt:lpstr>Backflow Prevention</vt:lpstr>
      <vt:lpstr>Hydraulic Grade Line</vt:lpstr>
      <vt:lpstr>What would be the pressure at the bottom of each tank?</vt:lpstr>
      <vt:lpstr>Example 2.2 – Pressure Head Calculation</vt:lpstr>
      <vt:lpstr>Example 2.3 – Pressure Head Calculation</vt:lpstr>
      <vt:lpstr>Example 2.4 – Pressure Head Calculation</vt:lpstr>
      <vt:lpstr>Hydraulic Grade Line</vt:lpstr>
      <vt:lpstr>Energy Loss</vt:lpstr>
      <vt:lpstr>Friction Losses</vt:lpstr>
      <vt:lpstr>Customer Types</vt:lpstr>
      <vt:lpstr>Diurnal Demand Curve</vt:lpstr>
      <vt:lpstr>Pressures and Flows</vt:lpstr>
      <vt:lpstr>Routine Maintenance of Distribution Networks</vt:lpstr>
      <vt:lpstr>Pipeline Maintenance Program</vt:lpstr>
      <vt:lpstr>Unit 2 – Wrap-Up</vt:lpstr>
      <vt:lpstr>Unit 3 – Distribution Storage</vt:lpstr>
      <vt:lpstr>Purpose of Distribution Storage</vt:lpstr>
      <vt:lpstr>Types of Storage Facilities</vt:lpstr>
      <vt:lpstr>Storage Volume and Water Level</vt:lpstr>
      <vt:lpstr>Example 3.1 – Volume Calculation</vt:lpstr>
      <vt:lpstr>Example 3.2 – Volume Calculation</vt:lpstr>
      <vt:lpstr>Example 3.3 – Volume Calculation</vt:lpstr>
      <vt:lpstr>Example 3.4 – Volume Calculation</vt:lpstr>
      <vt:lpstr>Useable Storage</vt:lpstr>
      <vt:lpstr>Purpose of Maintenance</vt:lpstr>
      <vt:lpstr>Unit 3 – Wrap Up</vt:lpstr>
      <vt:lpstr>Unit 4 – Water Quality and Monitoring</vt:lpstr>
      <vt:lpstr>Purpose of Disinfection</vt:lpstr>
      <vt:lpstr>Disinfection Chemicals</vt:lpstr>
      <vt:lpstr>Three Types of Chlorine</vt:lpstr>
      <vt:lpstr>Breakpoint Chlorination</vt:lpstr>
      <vt:lpstr>Example 4.1 – Dosage Calculation</vt:lpstr>
      <vt:lpstr>Example 4.2 – Dosage Calculation</vt:lpstr>
      <vt:lpstr>Disinfection of New Mains and Storage Facilities</vt:lpstr>
      <vt:lpstr>Example 4.3 – Dosage Calculation</vt:lpstr>
      <vt:lpstr>Example 4.4 – Dosage Calculation</vt:lpstr>
      <vt:lpstr>Regulatory Monitoring and Sampling Requirements</vt:lpstr>
      <vt:lpstr>Operations Monitoring</vt:lpstr>
      <vt:lpstr>Other Monitoring</vt:lpstr>
      <vt:lpstr>Distribution Flushing</vt:lpstr>
      <vt:lpstr>Cross Connection Control</vt:lpstr>
      <vt:lpstr>Benefits of Looping</vt:lpstr>
      <vt:lpstr>Unit 4 – Wrap-Up</vt:lpstr>
      <vt:lpstr>PowerPoint Presentation</vt:lpstr>
      <vt:lpstr>1. How should air and/or vacuum relief valves be installed?</vt:lpstr>
      <vt:lpstr>2. When manganese issues are present in a distribution system, they are most commonly found in what area? </vt:lpstr>
      <vt:lpstr>3. What type of valve is usually installed on a storage reservoir to prevent overflows?</vt:lpstr>
      <vt:lpstr>4. What does it mean if the C value of a pipe is high?  </vt:lpstr>
      <vt:lpstr>5.  One of the purposes of storage tanks is to:</vt:lpstr>
      <vt:lpstr>6. What are check valves used for in a water distribution system?</vt:lpstr>
      <vt:lpstr>7. Minimum trench depth which require trench wall shoring:</vt:lpstr>
      <vt:lpstr>8. Where would a thrust block be used:</vt:lpstr>
      <vt:lpstr>9. What type of water meter is used in household applications?</vt:lpstr>
      <vt:lpstr>10. When installing water mains, where should the corporation stop be placed into the main?</vt:lpstr>
      <vt:lpstr>11. Why must a safe, minimum allowable chlorine residual be maintained in a distribution system?</vt:lpstr>
      <vt:lpstr>12. What is the volume (in gallons) of water that is in a tank that is 125 feet long and 69 feet wide, and has a depth of 17 feet?</vt:lpstr>
      <vt:lpstr>13. The minimum water pressure, at ground level, at all points in the distribution system, under all flow conditions, must be:</vt:lpstr>
      <vt:lpstr>14.  Before excavating to install or repair a water main you should always:</vt:lpstr>
      <vt:lpstr>15. During a routine pressure test of a fire hydrant the gage reads 66 psi.  What was the pressure head in feet?</vt:lpstr>
      <vt:lpstr>16. Valves in a distribution system should be exercised at least:</vt:lpstr>
      <vt:lpstr>17. At a minimum, how often should fire hydrants be operated and maintained?</vt:lpstr>
      <vt:lpstr>18. If a routine sample is found to contain total coliform, which of the following actions must be taken? </vt:lpstr>
      <vt:lpstr>19. What is the number of total coliform samples collected each month in a distribution system based on?</vt:lpstr>
      <vt:lpstr>20. Before entering a confined space, the atmosphere must be prepared and monitored by:</vt:lpstr>
      <vt:lpstr>21. Spacing between ladders or other means of egress in a trench must be such that a worker will not have to travel more than:</vt:lpstr>
      <vt:lpstr>22. A valve which is activated by water pressure from a reservoir to close automatically when the reservoir is full is an:  </vt:lpstr>
      <vt:lpstr>23. If a storage tank is 75 feet long, 35 feet wide, and 14 feet deep how many gallons of water would it take to overflow the tank?</vt:lpstr>
      <vt:lpstr>24.  Which of the following storage tanks would be used to increase system pressure?</vt:lpstr>
      <vt:lpstr>25. OSHA shoring requirements depend on which one of the following:  </vt:lpstr>
      <vt:lpstr>26.  Proper fire hydrant installation includes:</vt:lpstr>
      <vt:lpstr>27. Once certified, a distribution system operator is required to meet continuing education requirements to maintain their certification which requires: </vt:lpstr>
      <vt:lpstr>28. When trying to achieve optimal water quality, what should be considered?</vt:lpstr>
      <vt:lpstr>29. In order to provide an adequate level of protection against the development of tastes and odors in a distribution system, it is important that the system be:</vt:lpstr>
      <vt:lpstr>30. You need to disinfect a 300 foot section of 36 inch water main to a dosage of 25 mg/L.  You are using 12.5% sodium hypochlorite.  How many pounds of chlorine do you need?</vt:lpstr>
      <vt:lpstr>31. When connecting bell and spigot pipes, the way to determine if the pipe is fully connected is to do what?</vt:lpstr>
      <vt:lpstr>32. A process that gradually constricts flow and causes water discoloration due to corrosion can be referred to as:</vt:lpstr>
      <vt:lpstr>33. Maintaining positive pressure (system pressure) to make distribution repairs in a water system is the best way to minimize:</vt:lpstr>
      <vt:lpstr>34. What is the pressure (in psi) at a point 22 feet below the surface?</vt:lpstr>
      <vt:lpstr>35. Which of the following should not be performed on a fire hydrant?</vt:lpstr>
      <vt:lpstr>36. When filling in an excavation pit, the fill must be compacted after every________inches of lift? </vt:lpstr>
      <vt:lpstr>37. What does the term diurnal mean?</vt:lpstr>
      <vt:lpstr>38. The amount of power that must be applied to the pump shaft to operate the pump?</vt:lpstr>
      <vt:lpstr>39. Fire flow needs typically range from: </vt:lpstr>
      <vt:lpstr>40. Dead ends on water mains may:</vt:lpstr>
      <vt:lpstr>41. A cross-connection control program:</vt:lpstr>
      <vt:lpstr>42. The first reaction to finding a free chlorine residual at 0.00 mg/L at a sample location is to:</vt:lpstr>
      <vt:lpstr>43. Under the Operator Certification Act an operator is required to notify the owner if what occurs?</vt:lpstr>
      <vt:lpstr>44. Any decision that changes or maintains water quality or water quantity of a water system or wastewater system in a manner that may affect the public health or the environment:</vt:lpstr>
      <vt:lpstr>45. The height to which a column of water will rise if you placed a vertical riser pipe on a pipe under pressure:</vt:lpstr>
      <vt:lpstr>46.  How many gallons of water are in a 200 foot section of ¾” main?</vt:lpstr>
      <vt:lpstr>47.  The difference in the amount of water produced and the amount of water metered for billing purposes:</vt:lpstr>
      <vt:lpstr>48. The total volume of water in a storage facility that can provide minimum required pressures to the highest elevation customers who are served by the facility. </vt:lpstr>
      <vt:lpstr>49.  Tier I Violation:</vt:lpstr>
      <vt:lpstr>50.  Form of chlorine with about 65% available chlorine:</vt:lpstr>
    </vt:vector>
  </TitlesOfParts>
  <Company>The Dering Consulting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Dering Consulting</dc:creator>
  <cp:lastModifiedBy>Build</cp:lastModifiedBy>
  <cp:revision>128</cp:revision>
  <dcterms:created xsi:type="dcterms:W3CDTF">2002-04-09T15:50:04Z</dcterms:created>
  <dcterms:modified xsi:type="dcterms:W3CDTF">2014-02-11T20:29:45Z</dcterms:modified>
</cp:coreProperties>
</file>