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7772400" cy="10058400"/>
  <p:notesSz cx="7010400" cy="9296400"/>
  <p:embeddedFontLst>
    <p:embeddedFont>
      <p:font typeface="Arvo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dage" initials="kdage" lastIdx="8" clrIdx="0"/>
  <p:cmAuthor id="1" name="Dagen, Kim" initials="DK" lastIdx="4" clrIdx="1">
    <p:extLst>
      <p:ext uri="{19B8F6BF-5375-455C-9EA6-DF929625EA0E}">
        <p15:presenceInfo xmlns:p15="http://schemas.microsoft.com/office/powerpoint/2012/main" userId="S-1-5-21-1708537768-1343024091-725345543-101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40"/>
    <a:srgbClr val="07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ADB46-DE88-4E8D-814C-B522957C4638}" v="67" dt="2021-01-22T17:43:15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60"/>
  </p:normalViewPr>
  <p:slideViewPr>
    <p:cSldViewPr snapToGrid="0">
      <p:cViewPr varScale="1">
        <p:scale>
          <a:sx n="53" d="100"/>
          <a:sy n="53" d="100"/>
        </p:scale>
        <p:origin x="2658" y="7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8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microsoft.com/office/2015/10/relationships/revisionInfo" Target="revisionInfo.xml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ker, Jordan" userId="81983e88-cba1-4dbe-8fed-6dbb315293a6" providerId="ADAL" clId="{218ADB46-DE88-4E8D-814C-B522957C4638}"/>
    <pc:docChg chg="modSld">
      <pc:chgData name="Baker, Jordan" userId="81983e88-cba1-4dbe-8fed-6dbb315293a6" providerId="ADAL" clId="{218ADB46-DE88-4E8D-814C-B522957C4638}" dt="2021-01-22T17:44:27.280" v="267" actId="20577"/>
      <pc:docMkLst>
        <pc:docMk/>
      </pc:docMkLst>
      <pc:sldChg chg="addSp delSp modSp">
        <pc:chgData name="Baker, Jordan" userId="81983e88-cba1-4dbe-8fed-6dbb315293a6" providerId="ADAL" clId="{218ADB46-DE88-4E8D-814C-B522957C4638}" dt="2021-01-22T17:44:27.280" v="267" actId="20577"/>
        <pc:sldMkLst>
          <pc:docMk/>
          <pc:sldMk cId="0" sldId="256"/>
        </pc:sldMkLst>
        <pc:spChg chg="mod">
          <ac:chgData name="Baker, Jordan" userId="81983e88-cba1-4dbe-8fed-6dbb315293a6" providerId="ADAL" clId="{218ADB46-DE88-4E8D-814C-B522957C4638}" dt="2021-01-22T17:34:14.886" v="42" actId="1036"/>
          <ac:spMkLst>
            <pc:docMk/>
            <pc:sldMk cId="0" sldId="256"/>
            <ac:spMk id="3" creationId="{98043D71-7377-4B6F-BACB-8285D8B4C4FA}"/>
          </ac:spMkLst>
        </pc:spChg>
        <pc:spChg chg="mod">
          <ac:chgData name="Baker, Jordan" userId="81983e88-cba1-4dbe-8fed-6dbb315293a6" providerId="ADAL" clId="{218ADB46-DE88-4E8D-814C-B522957C4638}" dt="2021-01-22T17:42:24.757" v="260" actId="20577"/>
          <ac:spMkLst>
            <pc:docMk/>
            <pc:sldMk cId="0" sldId="256"/>
            <ac:spMk id="34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35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36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44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45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42:20.474" v="255" actId="20577"/>
          <ac:spMkLst>
            <pc:docMk/>
            <pc:sldMk cId="0" sldId="256"/>
            <ac:spMk id="50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51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52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44:27.280" v="267" actId="20577"/>
          <ac:spMkLst>
            <pc:docMk/>
            <pc:sldMk cId="0" sldId="256"/>
            <ac:spMk id="53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60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61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42:15.821" v="250" actId="20577"/>
          <ac:spMkLst>
            <pc:docMk/>
            <pc:sldMk cId="0" sldId="256"/>
            <ac:spMk id="63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40:45.968" v="236" actId="20577"/>
          <ac:spMkLst>
            <pc:docMk/>
            <pc:sldMk cId="0" sldId="256"/>
            <ac:spMk id="64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9:49.170" v="195" actId="1035"/>
          <ac:spMkLst>
            <pc:docMk/>
            <pc:sldMk cId="0" sldId="256"/>
            <ac:spMk id="65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40:25.828" v="227" actId="1076"/>
          <ac:spMkLst>
            <pc:docMk/>
            <pc:sldMk cId="0" sldId="256"/>
            <ac:spMk id="66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42:11.640" v="245" actId="20577"/>
          <ac:spMkLst>
            <pc:docMk/>
            <pc:sldMk cId="0" sldId="256"/>
            <ac:spMk id="82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9:42.533" v="186" actId="1036"/>
          <ac:spMkLst>
            <pc:docMk/>
            <pc:sldMk cId="0" sldId="256"/>
            <ac:spMk id="83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40:11.613" v="226" actId="1076"/>
          <ac:spMkLst>
            <pc:docMk/>
            <pc:sldMk cId="0" sldId="256"/>
            <ac:spMk id="84" creationId="{00000000-0000-0000-0000-000000000000}"/>
          </ac:spMkLst>
        </pc:spChg>
        <pc:spChg chg="mod">
          <ac:chgData name="Baker, Jordan" userId="81983e88-cba1-4dbe-8fed-6dbb315293a6" providerId="ADAL" clId="{218ADB46-DE88-4E8D-814C-B522957C4638}" dt="2021-01-22T17:38:50.163" v="121" actId="1036"/>
          <ac:spMkLst>
            <pc:docMk/>
            <pc:sldMk cId="0" sldId="256"/>
            <ac:spMk id="85" creationId="{00000000-0000-0000-0000-000000000000}"/>
          </ac:spMkLst>
        </pc:spChg>
        <pc:grpChg chg="mod">
          <ac:chgData name="Baker, Jordan" userId="81983e88-cba1-4dbe-8fed-6dbb315293a6" providerId="ADAL" clId="{218ADB46-DE88-4E8D-814C-B522957C4638}" dt="2021-01-22T17:39:42.533" v="186" actId="1036"/>
          <ac:grpSpMkLst>
            <pc:docMk/>
            <pc:sldMk cId="0" sldId="256"/>
            <ac:grpSpMk id="7" creationId="{00000000-0000-0000-0000-000000000000}"/>
          </ac:grpSpMkLst>
        </pc:grpChg>
        <pc:grpChg chg="mod">
          <ac:chgData name="Baker, Jordan" userId="81983e88-cba1-4dbe-8fed-6dbb315293a6" providerId="ADAL" clId="{218ADB46-DE88-4E8D-814C-B522957C4638}" dt="2021-01-22T17:39:01.335" v="141" actId="1036"/>
          <ac:grpSpMkLst>
            <pc:docMk/>
            <pc:sldMk cId="0" sldId="256"/>
            <ac:grpSpMk id="71" creationId="{00000000-0000-0000-0000-000000000000}"/>
          </ac:grpSpMkLst>
        </pc:grpChg>
        <pc:graphicFrameChg chg="mod modGraphic">
          <ac:chgData name="Baker, Jordan" userId="81983e88-cba1-4dbe-8fed-6dbb315293a6" providerId="ADAL" clId="{218ADB46-DE88-4E8D-814C-B522957C4638}" dt="2021-01-22T17:40:37.098" v="228" actId="20577"/>
          <ac:graphicFrameMkLst>
            <pc:docMk/>
            <pc:sldMk cId="0" sldId="256"/>
            <ac:graphicFrameMk id="2" creationId="{00000000-0000-0000-0000-000000000000}"/>
          </ac:graphicFrameMkLst>
        </pc:graphicFrameChg>
        <pc:graphicFrameChg chg="mod">
          <ac:chgData name="Baker, Jordan" userId="81983e88-cba1-4dbe-8fed-6dbb315293a6" providerId="ADAL" clId="{218ADB46-DE88-4E8D-814C-B522957C4638}" dt="2021-01-22T17:40:07.272" v="225" actId="1036"/>
          <ac:graphicFrameMkLst>
            <pc:docMk/>
            <pc:sldMk cId="0" sldId="256"/>
            <ac:graphicFrameMk id="46" creationId="{00000000-0000-0000-0000-000000000000}"/>
          </ac:graphicFrameMkLst>
        </pc:graphicFrameChg>
        <pc:graphicFrameChg chg="add mod">
          <ac:chgData name="Baker, Jordan" userId="81983e88-cba1-4dbe-8fed-6dbb315293a6" providerId="ADAL" clId="{218ADB46-DE88-4E8D-814C-B522957C4638}" dt="2021-01-22T17:38:50.163" v="121" actId="1036"/>
          <ac:graphicFrameMkLst>
            <pc:docMk/>
            <pc:sldMk cId="0" sldId="256"/>
            <ac:graphicFrameMk id="47" creationId="{5F51FFD0-7F6C-4E66-850D-F9438765C439}"/>
          </ac:graphicFrameMkLst>
        </pc:graphicFrameChg>
        <pc:graphicFrameChg chg="mod">
          <ac:chgData name="Baker, Jordan" userId="81983e88-cba1-4dbe-8fed-6dbb315293a6" providerId="ADAL" clId="{218ADB46-DE88-4E8D-814C-B522957C4638}" dt="2021-01-22T17:39:55.729" v="210" actId="1036"/>
          <ac:graphicFrameMkLst>
            <pc:docMk/>
            <pc:sldMk cId="0" sldId="256"/>
            <ac:graphicFrameMk id="78" creationId="{00000000-0000-0000-0000-000000000000}"/>
          </ac:graphicFrameMkLst>
        </pc:graphicFrameChg>
        <pc:graphicFrameChg chg="mod">
          <ac:chgData name="Baker, Jordan" userId="81983e88-cba1-4dbe-8fed-6dbb315293a6" providerId="ADAL" clId="{218ADB46-DE88-4E8D-814C-B522957C4638}" dt="2021-01-22T17:38:50.163" v="121" actId="1036"/>
          <ac:graphicFrameMkLst>
            <pc:docMk/>
            <pc:sldMk cId="0" sldId="256"/>
            <ac:graphicFrameMk id="79" creationId="{00000000-0000-0000-0000-000000000000}"/>
          </ac:graphicFrameMkLst>
        </pc:graphicFrameChg>
        <pc:graphicFrameChg chg="mod">
          <ac:chgData name="Baker, Jordan" userId="81983e88-cba1-4dbe-8fed-6dbb315293a6" providerId="ADAL" clId="{218ADB46-DE88-4E8D-814C-B522957C4638}" dt="2021-01-22T17:43:14.321" v="262"/>
          <ac:graphicFrameMkLst>
            <pc:docMk/>
            <pc:sldMk cId="0" sldId="256"/>
            <ac:graphicFrameMk id="80" creationId="{00000000-0000-0000-0000-000000000000}"/>
          </ac:graphicFrameMkLst>
        </pc:graphicFrameChg>
        <pc:graphicFrameChg chg="del">
          <ac:chgData name="Baker, Jordan" userId="81983e88-cba1-4dbe-8fed-6dbb315293a6" providerId="ADAL" clId="{218ADB46-DE88-4E8D-814C-B522957C4638}" dt="2021-01-22T17:37:56.668" v="90" actId="478"/>
          <ac:graphicFrameMkLst>
            <pc:docMk/>
            <pc:sldMk cId="0" sldId="256"/>
            <ac:graphicFrameMk id="81" creationId="{00000000-0000-0000-0000-000000000000}"/>
          </ac:graphicFrameMkLst>
        </pc:graphicFrameChg>
        <pc:cxnChg chg="mod">
          <ac:chgData name="Baker, Jordan" userId="81983e88-cba1-4dbe-8fed-6dbb315293a6" providerId="ADAL" clId="{218ADB46-DE88-4E8D-814C-B522957C4638}" dt="2021-01-22T17:34:23.936" v="89" actId="1036"/>
          <ac:cxnSpMkLst>
            <pc:docMk/>
            <pc:sldMk cId="0" sldId="256"/>
            <ac:cxnSpMk id="58" creationId="{00000000-0000-0000-0000-000000000000}"/>
          </ac:cxnSpMkLst>
        </pc:cxnChg>
        <pc:cxnChg chg="mod">
          <ac:chgData name="Baker, Jordan" userId="81983e88-cba1-4dbe-8fed-6dbb315293a6" providerId="ADAL" clId="{218ADB46-DE88-4E8D-814C-B522957C4638}" dt="2021-01-22T17:39:10.886" v="164" actId="1036"/>
          <ac:cxnSpMkLst>
            <pc:docMk/>
            <pc:sldMk cId="0" sldId="256"/>
            <ac:cxnSpMk id="59" creationId="{00000000-0000-0000-0000-000000000000}"/>
          </ac:cxnSpMkLst>
        </pc:cxnChg>
      </pc:sldChg>
      <pc:sldChg chg="modSp">
        <pc:chgData name="Baker, Jordan" userId="81983e88-cba1-4dbe-8fed-6dbb315293a6" providerId="ADAL" clId="{218ADB46-DE88-4E8D-814C-B522957C4638}" dt="2021-01-22T15:29:51.087" v="5" actId="207"/>
        <pc:sldMkLst>
          <pc:docMk/>
          <pc:sldMk cId="0" sldId="257"/>
        </pc:sldMkLst>
        <pc:spChg chg="mod">
          <ac:chgData name="Baker, Jordan" userId="81983e88-cba1-4dbe-8fed-6dbb315293a6" providerId="ADAL" clId="{218ADB46-DE88-4E8D-814C-B522957C4638}" dt="2021-01-22T15:29:27.419" v="0" actId="20577"/>
          <ac:spMkLst>
            <pc:docMk/>
            <pc:sldMk cId="0" sldId="257"/>
            <ac:spMk id="30" creationId="{00000000-0000-0000-0000-000000000000}"/>
          </ac:spMkLst>
        </pc:spChg>
        <pc:graphicFrameChg chg="mod">
          <ac:chgData name="Baker, Jordan" userId="81983e88-cba1-4dbe-8fed-6dbb315293a6" providerId="ADAL" clId="{218ADB46-DE88-4E8D-814C-B522957C4638}" dt="2021-01-22T15:29:44.869" v="3" actId="207"/>
          <ac:graphicFrameMkLst>
            <pc:docMk/>
            <pc:sldMk cId="0" sldId="257"/>
            <ac:graphicFrameMk id="25" creationId="{00000000-0000-0000-0000-000000000000}"/>
          </ac:graphicFrameMkLst>
        </pc:graphicFrameChg>
        <pc:graphicFrameChg chg="mod">
          <ac:chgData name="Baker, Jordan" userId="81983e88-cba1-4dbe-8fed-6dbb315293a6" providerId="ADAL" clId="{218ADB46-DE88-4E8D-814C-B522957C4638}" dt="2021-01-22T15:29:47.867" v="4" actId="207"/>
          <ac:graphicFrameMkLst>
            <pc:docMk/>
            <pc:sldMk cId="0" sldId="257"/>
            <ac:graphicFrameMk id="26" creationId="{00000000-0000-0000-0000-000000000000}"/>
          </ac:graphicFrameMkLst>
        </pc:graphicFrameChg>
        <pc:graphicFrameChg chg="mod">
          <ac:chgData name="Baker, Jordan" userId="81983e88-cba1-4dbe-8fed-6dbb315293a6" providerId="ADAL" clId="{218ADB46-DE88-4E8D-814C-B522957C4638}" dt="2021-01-22T15:29:51.087" v="5" actId="207"/>
          <ac:graphicFrameMkLst>
            <pc:docMk/>
            <pc:sldMk cId="0" sldId="257"/>
            <ac:graphicFrameMk id="32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2A7AE-6CC7-4706-9217-B186996E465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9D73-24B2-42D3-9176-E2964B08A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22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696913"/>
            <a:ext cx="26924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41857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696913"/>
            <a:ext cx="26939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73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a662fc6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696913"/>
            <a:ext cx="26939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3a662fc6e_0_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31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protect-us.mimecast.com/s/FPB0CYE0m8SkRypC0HvM8?domain=dep.pa.gov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11150" y="274225"/>
            <a:ext cx="69033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74E13"/>
                </a:solidFill>
              </a:rPr>
              <a:t>Countywide Action Plan Snapshot </a:t>
            </a:r>
            <a:endParaRPr dirty="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rgbClr val="0B5394"/>
                </a:solidFill>
              </a:rPr>
              <a:t>Bedford</a:t>
            </a:r>
            <a:r>
              <a:rPr lang="en" sz="3000" dirty="0" smtClean="0">
                <a:solidFill>
                  <a:srgbClr val="0B5394"/>
                </a:solidFill>
              </a:rPr>
              <a:t> </a:t>
            </a:r>
            <a:r>
              <a:rPr lang="en" sz="3000" dirty="0">
                <a:solidFill>
                  <a:srgbClr val="0B5394"/>
                </a:solidFill>
              </a:rPr>
              <a:t>County, Pennsylvania</a:t>
            </a:r>
            <a:endParaRPr sz="1200" dirty="0">
              <a:solidFill>
                <a:srgbClr val="0B5394"/>
              </a:solidFill>
              <a:latin typeface="Arvo"/>
              <a:ea typeface="Arvo"/>
              <a:cs typeface="Arvo"/>
              <a:sym typeface="Arvo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 rot="10800000" flipH="1">
            <a:off x="411150" y="966875"/>
            <a:ext cx="6950100" cy="2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13"/>
          <p:cNvSpPr txBox="1"/>
          <p:nvPr/>
        </p:nvSpPr>
        <p:spPr>
          <a:xfrm>
            <a:off x="4925000" y="132200"/>
            <a:ext cx="24900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73763"/>
                </a:solidFill>
              </a:rPr>
              <a:t>PHASE 3 WIP COUNTY SNAPSHOTS</a:t>
            </a:r>
            <a:endParaRPr sz="900" b="1">
              <a:solidFill>
                <a:srgbClr val="073763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www.dep.pa.gov</a:t>
            </a:r>
            <a:endParaRPr sz="900"/>
          </a:p>
        </p:txBody>
      </p:sp>
      <p:cxnSp>
        <p:nvCxnSpPr>
          <p:cNvPr id="57" name="Google Shape;57;p13"/>
          <p:cNvCxnSpPr/>
          <p:nvPr/>
        </p:nvCxnSpPr>
        <p:spPr>
          <a:xfrm rot="10800000" flipH="1">
            <a:off x="387750" y="9653000"/>
            <a:ext cx="6950100" cy="2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 rot="10800000" flipH="1">
            <a:off x="412300" y="6570352"/>
            <a:ext cx="6950100" cy="2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/>
          <p:nvPr/>
        </p:nvCxnSpPr>
        <p:spPr>
          <a:xfrm rot="10800000" flipH="1">
            <a:off x="364350" y="3594763"/>
            <a:ext cx="6950100" cy="2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3"/>
          <p:cNvSpPr txBox="1"/>
          <p:nvPr/>
        </p:nvSpPr>
        <p:spPr>
          <a:xfrm>
            <a:off x="352666" y="1099550"/>
            <a:ext cx="2330932" cy="231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Current Conditions 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tx1"/>
              </a:solidFill>
            </a:endParaRPr>
          </a:p>
          <a:p>
            <a:pPr lvl="0"/>
            <a:r>
              <a:rPr lang="en-US" sz="1200" dirty="0" smtClean="0">
                <a:solidFill>
                  <a:schemeClr val="tx1"/>
                </a:solidFill>
              </a:rPr>
              <a:t>Bedford </a:t>
            </a:r>
            <a:r>
              <a:rPr lang="en-US" sz="1200" dirty="0">
                <a:solidFill>
                  <a:schemeClr val="tx1"/>
                </a:solidFill>
              </a:rPr>
              <a:t>County is one of 34 counties in Pennsylvania's Chesapeake Bay Watershed that have developed Countywide Action Plans. </a:t>
            </a:r>
            <a:r>
              <a:rPr lang="en-US" sz="1200" dirty="0"/>
              <a:t>Current loading rates are </a:t>
            </a:r>
            <a:r>
              <a:rPr lang="en-US" sz="1200" dirty="0" smtClean="0"/>
              <a:t>4.93M </a:t>
            </a:r>
            <a:r>
              <a:rPr lang="en-US" sz="1200" dirty="0"/>
              <a:t>lbs of nitrogen and </a:t>
            </a:r>
            <a:r>
              <a:rPr lang="en-US" sz="1200" dirty="0" smtClean="0"/>
              <a:t>355K </a:t>
            </a:r>
            <a:r>
              <a:rPr lang="en-US" sz="1200" dirty="0"/>
              <a:t>lbs of phosphorus annually. By 2025 </a:t>
            </a:r>
            <a:r>
              <a:rPr lang="en-US" sz="1200" dirty="0" smtClean="0"/>
              <a:t>Bedford </a:t>
            </a:r>
            <a:r>
              <a:rPr lang="en-US" sz="1200" dirty="0"/>
              <a:t>County needs to reduce </a:t>
            </a:r>
            <a:r>
              <a:rPr lang="en-US" sz="1200" dirty="0" smtClean="0"/>
              <a:t>1.8M </a:t>
            </a:r>
            <a:r>
              <a:rPr lang="en-US" sz="1200" dirty="0"/>
              <a:t>lbs of nitrogen and </a:t>
            </a:r>
            <a:r>
              <a:rPr lang="en-US" sz="1200" dirty="0" smtClean="0"/>
              <a:t>110K </a:t>
            </a:r>
            <a:r>
              <a:rPr lang="en-US" sz="1200" dirty="0" err="1"/>
              <a:t>lbs</a:t>
            </a:r>
            <a:r>
              <a:rPr lang="en-US" sz="1200" dirty="0"/>
              <a:t> of phosphorus.</a:t>
            </a:r>
          </a:p>
        </p:txBody>
      </p:sp>
      <p:sp>
        <p:nvSpPr>
          <p:cNvPr id="64" name="Google Shape;64;p13"/>
          <p:cNvSpPr txBox="1"/>
          <p:nvPr/>
        </p:nvSpPr>
        <p:spPr>
          <a:xfrm>
            <a:off x="352666" y="6929708"/>
            <a:ext cx="2775906" cy="31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Sector </a:t>
            </a:r>
            <a:r>
              <a:rPr lang="en" b="1" dirty="0" smtClean="0"/>
              <a:t>Reductions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 smtClean="0"/>
          </a:p>
          <a:p>
            <a:r>
              <a:rPr lang="en-US" sz="1200" dirty="0" smtClean="0"/>
              <a:t>Bedford </a:t>
            </a:r>
            <a:r>
              <a:rPr lang="en-US" sz="1200" dirty="0"/>
              <a:t>County has identified reductions within </a:t>
            </a:r>
            <a:r>
              <a:rPr lang="en-US" sz="1200" dirty="0" smtClean="0"/>
              <a:t>all five sectors </a:t>
            </a:r>
            <a:r>
              <a:rPr lang="en-US" sz="1200" dirty="0"/>
              <a:t>within their planning </a:t>
            </a:r>
            <a:r>
              <a:rPr lang="en-US" sz="1200" dirty="0" smtClean="0"/>
              <a:t>template: agriculture, developed, natural, septic and wastewater. Bedford </a:t>
            </a:r>
            <a:r>
              <a:rPr lang="en-US" sz="1200" dirty="0"/>
              <a:t>County has identified practices that result in total reductions of </a:t>
            </a:r>
            <a:r>
              <a:rPr lang="en-US" sz="1200" dirty="0" smtClean="0"/>
              <a:t>1.02M </a:t>
            </a:r>
            <a:r>
              <a:rPr lang="en-US" sz="1200" dirty="0" err="1" smtClean="0"/>
              <a:t>lbs</a:t>
            </a:r>
            <a:r>
              <a:rPr lang="en-US" sz="1200" dirty="0" smtClean="0"/>
              <a:t> </a:t>
            </a:r>
            <a:r>
              <a:rPr lang="en-US" sz="1200" dirty="0"/>
              <a:t>of nitrogen and </a:t>
            </a:r>
            <a:r>
              <a:rPr lang="en-US" sz="1200" dirty="0" smtClean="0"/>
              <a:t>101K </a:t>
            </a:r>
            <a:r>
              <a:rPr lang="en-US" sz="1200" dirty="0" err="1"/>
              <a:t>lbs</a:t>
            </a:r>
            <a:r>
              <a:rPr lang="en-US" sz="1200" dirty="0"/>
              <a:t> of phosphorus.</a:t>
            </a:r>
          </a:p>
        </p:txBody>
      </p:sp>
      <p:sp>
        <p:nvSpPr>
          <p:cNvPr id="50" name="Google Shape;63;p13"/>
          <p:cNvSpPr txBox="1"/>
          <p:nvPr/>
        </p:nvSpPr>
        <p:spPr>
          <a:xfrm>
            <a:off x="334269" y="3794043"/>
            <a:ext cx="2650260" cy="219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Pollutant Reduction Progress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dirty="0"/>
          </a:p>
          <a:p>
            <a:pPr lvl="0"/>
            <a:endParaRPr lang="en-US" sz="1200" dirty="0" smtClean="0"/>
          </a:p>
          <a:p>
            <a:pPr lvl="0"/>
            <a:r>
              <a:rPr lang="en-US" sz="1200" dirty="0" smtClean="0"/>
              <a:t>By </a:t>
            </a:r>
            <a:r>
              <a:rPr lang="en-US" sz="1200" dirty="0"/>
              <a:t>2025, </a:t>
            </a:r>
            <a:r>
              <a:rPr lang="en-US" sz="1200" dirty="0" smtClean="0"/>
              <a:t>Bedford </a:t>
            </a:r>
            <a:r>
              <a:rPr lang="en-US" sz="1200" dirty="0"/>
              <a:t>County needs to reduce </a:t>
            </a:r>
            <a:r>
              <a:rPr lang="en-US" sz="1200" dirty="0" smtClean="0"/>
              <a:t>1.8M </a:t>
            </a:r>
            <a:r>
              <a:rPr lang="en-US" sz="1200" dirty="0"/>
              <a:t>lbs of nitrogen and </a:t>
            </a:r>
            <a:r>
              <a:rPr lang="en-US" sz="1200" dirty="0" smtClean="0"/>
              <a:t>110K </a:t>
            </a:r>
            <a:r>
              <a:rPr lang="en-US" sz="1200" dirty="0"/>
              <a:t>lbs of phosphorus. </a:t>
            </a:r>
            <a:r>
              <a:rPr lang="en-US" sz="1200" dirty="0" smtClean="0"/>
              <a:t>Bedford </a:t>
            </a:r>
            <a:r>
              <a:rPr lang="en-US" sz="1200" dirty="0"/>
              <a:t>County has developed a plan to reduce </a:t>
            </a:r>
            <a:r>
              <a:rPr lang="en-US" sz="1200" dirty="0" smtClean="0"/>
              <a:t>1.02M </a:t>
            </a:r>
            <a:r>
              <a:rPr lang="en-US" sz="1200" dirty="0" err="1"/>
              <a:t>lbs</a:t>
            </a:r>
            <a:r>
              <a:rPr lang="en-US" sz="1200" dirty="0"/>
              <a:t> of nitrogen, which is </a:t>
            </a:r>
            <a:r>
              <a:rPr lang="en-US" sz="1200" dirty="0" smtClean="0"/>
              <a:t>57% </a:t>
            </a:r>
            <a:r>
              <a:rPr lang="en-US" sz="1200" dirty="0"/>
              <a:t>of the goal and </a:t>
            </a:r>
            <a:r>
              <a:rPr lang="en-US" sz="1200" dirty="0" smtClean="0"/>
              <a:t>101K </a:t>
            </a:r>
            <a:r>
              <a:rPr lang="en-US" sz="1200" dirty="0" err="1"/>
              <a:t>lbs</a:t>
            </a:r>
            <a:r>
              <a:rPr lang="en-US" sz="1200" dirty="0"/>
              <a:t> of phosphorus, which is </a:t>
            </a:r>
            <a:r>
              <a:rPr lang="en-US" sz="1200" dirty="0" smtClean="0"/>
              <a:t>92% </a:t>
            </a:r>
            <a:r>
              <a:rPr lang="en-US" sz="1200" dirty="0"/>
              <a:t>of the goal. </a:t>
            </a: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022058"/>
              </p:ext>
            </p:extLst>
          </p:nvPr>
        </p:nvGraphicFramePr>
        <p:xfrm>
          <a:off x="3139125" y="6929708"/>
          <a:ext cx="4388622" cy="2451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3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Sector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Nitrogen</a:t>
                      </a:r>
                      <a:r>
                        <a:rPr lang="en-US" sz="1200" baseline="0" dirty="0"/>
                        <a:t> (lbs.)</a:t>
                      </a:r>
                      <a:endParaRPr 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Phosphorus</a:t>
                      </a:r>
                      <a:r>
                        <a:rPr lang="en-US" sz="1200" baseline="0" dirty="0"/>
                        <a:t> (lbs.)</a:t>
                      </a:r>
                      <a:endParaRPr 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1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Agriculture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-905,000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-65,000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2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Developed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-10,000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-600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9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Natural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90,000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37,000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132974"/>
                  </a:ext>
                </a:extLst>
              </a:tr>
              <a:tr h="3279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Septic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-200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-  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585639"/>
                  </a:ext>
                </a:extLst>
              </a:tr>
              <a:tr h="3279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Wastewater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-12,000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-900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574096"/>
                  </a:ext>
                </a:extLst>
              </a:tr>
              <a:tr h="327992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 smtClean="0"/>
                        <a:t>Total Reductions</a:t>
                      </a:r>
                      <a:endParaRPr 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-1,017,000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-101,000 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51650" y="9680924"/>
            <a:ext cx="40676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Data is from CAST19 and progress year 2019</a:t>
            </a:r>
            <a:endParaRPr lang="en-US" sz="11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2706210" y="1033873"/>
            <a:ext cx="6318580" cy="2503840"/>
            <a:chOff x="2706210" y="1033873"/>
            <a:chExt cx="6318580" cy="2503840"/>
          </a:xfrm>
        </p:grpSpPr>
        <p:grpSp>
          <p:nvGrpSpPr>
            <p:cNvPr id="62" name="Group 61"/>
            <p:cNvGrpSpPr/>
            <p:nvPr/>
          </p:nvGrpSpPr>
          <p:grpSpPr>
            <a:xfrm>
              <a:off x="6628834" y="1501257"/>
              <a:ext cx="2395956" cy="727775"/>
              <a:chOff x="6609118" y="1133941"/>
              <a:chExt cx="2395956" cy="727775"/>
            </a:xfrm>
          </p:grpSpPr>
          <p:sp>
            <p:nvSpPr>
              <p:cNvPr id="67" name="Google Shape;78;p13"/>
              <p:cNvSpPr/>
              <p:nvPr/>
            </p:nvSpPr>
            <p:spPr>
              <a:xfrm>
                <a:off x="6609118" y="1551599"/>
                <a:ext cx="184732" cy="1464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0;p13"/>
              <p:cNvSpPr txBox="1"/>
              <p:nvPr/>
            </p:nvSpPr>
            <p:spPr>
              <a:xfrm>
                <a:off x="6884698" y="1513264"/>
                <a:ext cx="2120376" cy="3484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dirty="0" smtClean="0"/>
                  <a:t>Reduction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dirty="0" smtClean="0"/>
                  <a:t>Goal </a:t>
                </a:r>
                <a:r>
                  <a:rPr lang="en" sz="1050" dirty="0"/>
                  <a:t>(lbs)</a:t>
                </a:r>
                <a:endParaRPr sz="1050" dirty="0"/>
              </a:p>
            </p:txBody>
          </p:sp>
          <p:sp>
            <p:nvSpPr>
              <p:cNvPr id="69" name="Google Shape;79;p13"/>
              <p:cNvSpPr/>
              <p:nvPr/>
            </p:nvSpPr>
            <p:spPr>
              <a:xfrm>
                <a:off x="6609118" y="1172750"/>
                <a:ext cx="187429" cy="146400"/>
              </a:xfrm>
              <a:prstGeom prst="rect">
                <a:avLst/>
              </a:prstGeom>
              <a:solidFill>
                <a:srgbClr val="07376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1;p13"/>
              <p:cNvSpPr txBox="1"/>
              <p:nvPr/>
            </p:nvSpPr>
            <p:spPr>
              <a:xfrm>
                <a:off x="6884698" y="1133941"/>
                <a:ext cx="1808556" cy="389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dirty="0" smtClean="0"/>
                  <a:t>Planning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dirty="0" smtClean="0"/>
                  <a:t>Target </a:t>
                </a:r>
                <a:r>
                  <a:rPr lang="en" sz="1050" dirty="0"/>
                  <a:t>(lbs)</a:t>
                </a:r>
                <a:endParaRPr sz="105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706210" y="1044726"/>
              <a:ext cx="2028603" cy="2492987"/>
              <a:chOff x="2706210" y="1044726"/>
              <a:chExt cx="2028603" cy="2492987"/>
            </a:xfrm>
          </p:grpSpPr>
          <p:sp>
            <p:nvSpPr>
              <p:cNvPr id="66" name="Google Shape;66;p13"/>
              <p:cNvSpPr txBox="1"/>
              <p:nvPr/>
            </p:nvSpPr>
            <p:spPr>
              <a:xfrm>
                <a:off x="3128161" y="1044726"/>
                <a:ext cx="1184700" cy="59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latin typeface="Calibri"/>
                    <a:ea typeface="Calibri"/>
                    <a:cs typeface="Calibri"/>
                    <a:sym typeface="Calibri"/>
                  </a:rPr>
                  <a:t>Nitrogen (N)</a:t>
                </a:r>
                <a:endParaRPr sz="1200" b="1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Current Load (lbs):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4,930,000</a:t>
                </a:r>
                <a:endParaRPr sz="1200" b="1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65;p13"/>
              <p:cNvSpPr txBox="1"/>
              <p:nvPr/>
            </p:nvSpPr>
            <p:spPr>
              <a:xfrm>
                <a:off x="2706210" y="3023213"/>
                <a:ext cx="2028603" cy="51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Calibri"/>
                    <a:ea typeface="Calibri"/>
                    <a:cs typeface="Calibri"/>
                    <a:sym typeface="Calibri"/>
                  </a:rPr>
                  <a:t>Planning Target (lbs): </a:t>
                </a: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3,139,000</a:t>
                </a:r>
                <a:endParaRPr lang="en" sz="12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Calibri"/>
                    <a:ea typeface="Calibri"/>
                    <a:cs typeface="Calibri"/>
                    <a:sym typeface="Calibri"/>
                  </a:rPr>
                  <a:t>Reduction Goal (lbs): </a:t>
                </a: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1,791,000</a:t>
                </a:r>
                <a:endParaRPr sz="12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833496" y="1033873"/>
              <a:ext cx="1877342" cy="2499879"/>
              <a:chOff x="4833496" y="1033873"/>
              <a:chExt cx="1877342" cy="2499879"/>
            </a:xfrm>
          </p:grpSpPr>
          <p:sp>
            <p:nvSpPr>
              <p:cNvPr id="65" name="Google Shape;65;p13"/>
              <p:cNvSpPr txBox="1"/>
              <p:nvPr/>
            </p:nvSpPr>
            <p:spPr>
              <a:xfrm>
                <a:off x="5179817" y="1033873"/>
                <a:ext cx="1184700" cy="51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latin typeface="Calibri"/>
                    <a:ea typeface="Calibri"/>
                    <a:cs typeface="Calibri"/>
                    <a:sym typeface="Calibri"/>
                  </a:rPr>
                  <a:t>Phosphorus (P)</a:t>
                </a:r>
                <a:endParaRPr sz="1200" b="1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Calibri"/>
                    <a:ea typeface="Calibri"/>
                    <a:cs typeface="Calibri"/>
                    <a:sym typeface="Calibri"/>
                  </a:rPr>
                  <a:t>Current Load (lbs):</a:t>
                </a:r>
                <a:endParaRPr sz="12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355,000</a:t>
                </a:r>
                <a:endParaRPr sz="12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65;p13"/>
              <p:cNvSpPr txBox="1"/>
              <p:nvPr/>
            </p:nvSpPr>
            <p:spPr>
              <a:xfrm>
                <a:off x="4833496" y="3019252"/>
                <a:ext cx="1877342" cy="51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Calibri"/>
                    <a:ea typeface="Calibri"/>
                    <a:cs typeface="Calibri"/>
                    <a:sym typeface="Calibri"/>
                  </a:rPr>
                  <a:t>Planning Target (lbs</a:t>
                </a: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): 245,000</a:t>
                </a:r>
                <a:endParaRPr lang="en" sz="12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Calibri"/>
                    <a:ea typeface="Calibri"/>
                    <a:cs typeface="Calibri"/>
                    <a:sym typeface="Calibri"/>
                  </a:rPr>
                  <a:t>Reduction Goal (lbs): </a:t>
                </a: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110,000</a:t>
                </a:r>
                <a:endParaRPr sz="12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3060146" y="3789025"/>
            <a:ext cx="5964644" cy="2595823"/>
            <a:chOff x="3060146" y="3789025"/>
            <a:chExt cx="5964644" cy="2595823"/>
          </a:xfrm>
        </p:grpSpPr>
        <p:grpSp>
          <p:nvGrpSpPr>
            <p:cNvPr id="14" name="Group 13"/>
            <p:cNvGrpSpPr/>
            <p:nvPr/>
          </p:nvGrpSpPr>
          <p:grpSpPr>
            <a:xfrm>
              <a:off x="6628834" y="4224053"/>
              <a:ext cx="2395956" cy="727775"/>
              <a:chOff x="6585484" y="4214377"/>
              <a:chExt cx="2395956" cy="727775"/>
            </a:xfrm>
          </p:grpSpPr>
          <p:sp>
            <p:nvSpPr>
              <p:cNvPr id="76" name="Google Shape;78;p13"/>
              <p:cNvSpPr/>
              <p:nvPr/>
            </p:nvSpPr>
            <p:spPr>
              <a:xfrm>
                <a:off x="6585484" y="4632035"/>
                <a:ext cx="184732" cy="1464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80;p13"/>
              <p:cNvSpPr txBox="1"/>
              <p:nvPr/>
            </p:nvSpPr>
            <p:spPr>
              <a:xfrm>
                <a:off x="6861064" y="4593700"/>
                <a:ext cx="2120376" cy="3484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91425" anchor="t" anchorCtr="0">
                <a:noAutofit/>
              </a:bodyPr>
              <a:lstStyle/>
              <a:p>
                <a:r>
                  <a:rPr lang="en" sz="1050" dirty="0" smtClean="0"/>
                  <a:t>Nutrient</a:t>
                </a:r>
              </a:p>
              <a:p>
                <a:r>
                  <a:rPr lang="en" sz="1050" dirty="0" smtClean="0"/>
                  <a:t>Reduction</a:t>
                </a:r>
              </a:p>
              <a:p>
                <a:r>
                  <a:rPr lang="en" sz="1050" dirty="0" smtClean="0"/>
                  <a:t>Progress</a:t>
                </a:r>
                <a:endParaRPr lang="en" sz="1050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dirty="0"/>
              </a:p>
            </p:txBody>
          </p:sp>
          <p:sp>
            <p:nvSpPr>
              <p:cNvPr id="81" name="Google Shape;79;p13"/>
              <p:cNvSpPr/>
              <p:nvPr/>
            </p:nvSpPr>
            <p:spPr>
              <a:xfrm>
                <a:off x="6585484" y="4253186"/>
                <a:ext cx="187429" cy="146400"/>
              </a:xfrm>
              <a:prstGeom prst="rect">
                <a:avLst/>
              </a:prstGeom>
              <a:solidFill>
                <a:srgbClr val="07376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1;p13"/>
              <p:cNvSpPr txBox="1"/>
              <p:nvPr/>
            </p:nvSpPr>
            <p:spPr>
              <a:xfrm>
                <a:off x="6861064" y="4214377"/>
                <a:ext cx="1808556" cy="389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dirty="0" smtClean="0"/>
                  <a:t>Remaining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50" dirty="0" smtClean="0"/>
                  <a:t>Reduction</a:t>
                </a:r>
                <a:endParaRPr lang="en" sz="105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060146" y="3794759"/>
              <a:ext cx="1326828" cy="2588055"/>
              <a:chOff x="3102238" y="3782536"/>
              <a:chExt cx="1326828" cy="2588055"/>
            </a:xfrm>
          </p:grpSpPr>
          <p:sp>
            <p:nvSpPr>
              <p:cNvPr id="35" name="Google Shape;66;p13"/>
              <p:cNvSpPr txBox="1"/>
              <p:nvPr/>
            </p:nvSpPr>
            <p:spPr>
              <a:xfrm>
                <a:off x="3102669" y="3782536"/>
                <a:ext cx="1320702" cy="59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latin typeface="Calibri"/>
                    <a:ea typeface="Calibri"/>
                    <a:cs typeface="Calibri"/>
                    <a:sym typeface="Calibri"/>
                  </a:rPr>
                  <a:t>Nitrogen (N)</a:t>
                </a:r>
                <a:endParaRPr sz="1200" b="1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Reduction Goal (lbs):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1,791,000</a:t>
                </a:r>
                <a:endParaRPr sz="1200" b="1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65;p13"/>
              <p:cNvSpPr txBox="1"/>
              <p:nvPr/>
            </p:nvSpPr>
            <p:spPr>
              <a:xfrm>
                <a:off x="3102238" y="5856091"/>
                <a:ext cx="1326828" cy="51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lvl="0" algn="ctr"/>
                <a:r>
                  <a:rPr lang="en" sz="1200" dirty="0">
                    <a:latin typeface="Calibri"/>
                    <a:ea typeface="Calibri"/>
                    <a:cs typeface="Calibri"/>
                    <a:sym typeface="Calibri"/>
                  </a:rPr>
                  <a:t>Reduction Progress: </a:t>
                </a: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1,017,000 lbs</a:t>
                </a:r>
                <a:endParaRPr sz="12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111937" y="3789025"/>
              <a:ext cx="1326828" cy="2595823"/>
              <a:chOff x="5111937" y="3789025"/>
              <a:chExt cx="1326828" cy="2595823"/>
            </a:xfrm>
          </p:grpSpPr>
          <p:sp>
            <p:nvSpPr>
              <p:cNvPr id="34" name="Google Shape;65;p13"/>
              <p:cNvSpPr txBox="1"/>
              <p:nvPr/>
            </p:nvSpPr>
            <p:spPr>
              <a:xfrm>
                <a:off x="5111937" y="3789025"/>
                <a:ext cx="1326828" cy="51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latin typeface="Calibri"/>
                    <a:ea typeface="Calibri"/>
                    <a:cs typeface="Calibri"/>
                    <a:sym typeface="Calibri"/>
                  </a:rPr>
                  <a:t>Phosphorus (P)</a:t>
                </a:r>
                <a:endParaRPr sz="1200" b="1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Reduction Goal (lbs):</a:t>
                </a:r>
                <a:endParaRPr sz="1200" dirty="0" smtClean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110,000 </a:t>
                </a:r>
                <a:endParaRPr sz="12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5;p13"/>
              <p:cNvSpPr txBox="1"/>
              <p:nvPr/>
            </p:nvSpPr>
            <p:spPr>
              <a:xfrm>
                <a:off x="5111937" y="5870348"/>
                <a:ext cx="1326828" cy="51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lvl="0" algn="ctr"/>
                <a:r>
                  <a:rPr lang="en" sz="1200" dirty="0">
                    <a:latin typeface="Calibri"/>
                    <a:ea typeface="Calibri"/>
                    <a:cs typeface="Calibri"/>
                    <a:sym typeface="Calibri"/>
                  </a:rPr>
                  <a:t>Reduction Progress: </a:t>
                </a:r>
                <a:r>
                  <a:rPr lang="en" sz="1200" dirty="0" smtClean="0">
                    <a:latin typeface="Calibri"/>
                    <a:ea typeface="Calibri"/>
                    <a:cs typeface="Calibri"/>
                    <a:sym typeface="Calibri"/>
                  </a:rPr>
                  <a:t>101,000 lbs</a:t>
                </a:r>
                <a:endParaRPr sz="12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86" y="1506761"/>
            <a:ext cx="2755631" cy="1615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326" y="1506761"/>
            <a:ext cx="2749534" cy="1615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2215" y="4285718"/>
            <a:ext cx="2749534" cy="1615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4443" y="4295479"/>
            <a:ext cx="2749534" cy="1609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/>
        </p:nvSpPr>
        <p:spPr>
          <a:xfrm>
            <a:off x="411150" y="350425"/>
            <a:ext cx="69033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Bedford</a:t>
            </a:r>
            <a:r>
              <a:rPr lang="en" b="1" dirty="0" smtClean="0"/>
              <a:t> </a:t>
            </a:r>
            <a:r>
              <a:rPr lang="en" b="1" dirty="0"/>
              <a:t>County Watershed Map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B5394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4925000" y="132200"/>
            <a:ext cx="24900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rgbClr val="073763"/>
                </a:solidFill>
              </a:rPr>
              <a:t>PHASE 3 WIP COUNTY SNAPSHOTS</a:t>
            </a:r>
            <a:endParaRPr sz="900" b="1" dirty="0">
              <a:solidFill>
                <a:srgbClr val="073763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www.dep.pa.gov</a:t>
            </a:r>
            <a:endParaRPr sz="900" dirty="0"/>
          </a:p>
        </p:txBody>
      </p:sp>
      <p:cxnSp>
        <p:nvCxnSpPr>
          <p:cNvPr id="89" name="Google Shape;89;p14"/>
          <p:cNvCxnSpPr/>
          <p:nvPr/>
        </p:nvCxnSpPr>
        <p:spPr>
          <a:xfrm rot="10800000" flipH="1">
            <a:off x="387750" y="8874399"/>
            <a:ext cx="6950100" cy="2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 rot="10800000" flipH="1">
            <a:off x="387750" y="6186288"/>
            <a:ext cx="6950100" cy="2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 rot="10800000" flipH="1">
            <a:off x="387750" y="3310725"/>
            <a:ext cx="6950100" cy="2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Google Shape;94;p14"/>
          <p:cNvSpPr txBox="1"/>
          <p:nvPr/>
        </p:nvSpPr>
        <p:spPr>
          <a:xfrm>
            <a:off x="411219" y="9099621"/>
            <a:ext cx="6340200" cy="78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0B5394"/>
                </a:solidFill>
              </a:rPr>
              <a:t>Learn more and Get </a:t>
            </a:r>
            <a:r>
              <a:rPr lang="en" sz="1200" b="1" dirty="0" smtClean="0">
                <a:solidFill>
                  <a:srgbClr val="0B5394"/>
                </a:solidFill>
              </a:rPr>
              <a:t>Involved</a:t>
            </a:r>
          </a:p>
          <a:p>
            <a:r>
              <a:rPr lang="en-US" sz="1200" dirty="0" smtClean="0"/>
              <a:t>To </a:t>
            </a:r>
            <a:r>
              <a:rPr lang="en-US" sz="1200" dirty="0"/>
              <a:t>learn more about the Countywide Action Plans, visit DEPs Countywide Action Plans </a:t>
            </a:r>
            <a:r>
              <a:rPr lang="en-US" sz="1200" dirty="0" smtClean="0"/>
              <a:t>website: </a:t>
            </a:r>
            <a:r>
              <a:rPr lang="en-US" u="sng" dirty="0" smtClean="0">
                <a:hlinkClick r:id="rId3"/>
              </a:rPr>
              <a:t>dep.pa.gov/cap</a:t>
            </a:r>
            <a:r>
              <a:rPr lang="en-US" u="sng" dirty="0" smtClean="0"/>
              <a:t> </a:t>
            </a:r>
            <a:endParaRPr b="1" dirty="0">
              <a:solidFill>
                <a:srgbClr val="0B5394"/>
              </a:solidFill>
            </a:endParaRPr>
          </a:p>
        </p:txBody>
      </p:sp>
      <p:pic>
        <p:nvPicPr>
          <p:cNvPr id="95" name="Google Shape;95;p14" descr="GreatforPALogo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8355" y="9096824"/>
            <a:ext cx="679495" cy="651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14"/>
          <p:cNvCxnSpPr/>
          <p:nvPr/>
        </p:nvCxnSpPr>
        <p:spPr>
          <a:xfrm rot="10800000" flipH="1">
            <a:off x="387750" y="567525"/>
            <a:ext cx="6950100" cy="21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" name="Google Shape;118;p14"/>
          <p:cNvSpPr txBox="1"/>
          <p:nvPr/>
        </p:nvSpPr>
        <p:spPr>
          <a:xfrm>
            <a:off x="3925971" y="678088"/>
            <a:ext cx="3602022" cy="25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Information About the Watersheds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dirty="0">
              <a:solidFill>
                <a:schemeClr val="tx1"/>
              </a:solidFill>
            </a:endParaRPr>
          </a:p>
          <a:p>
            <a:pPr lvl="0"/>
            <a:r>
              <a:rPr lang="en-US" sz="1200" dirty="0" smtClean="0">
                <a:solidFill>
                  <a:schemeClr val="tx1"/>
                </a:solidFill>
              </a:rPr>
              <a:t>Bedford </a:t>
            </a:r>
            <a:r>
              <a:rPr lang="en-US" sz="1200" dirty="0">
                <a:solidFill>
                  <a:schemeClr val="tx1"/>
                </a:solidFill>
              </a:rPr>
              <a:t>County contains </a:t>
            </a:r>
            <a:r>
              <a:rPr lang="en-US" sz="1200" dirty="0" smtClean="0">
                <a:solidFill>
                  <a:schemeClr val="tx1"/>
                </a:solidFill>
              </a:rPr>
              <a:t>9 </a:t>
            </a:r>
            <a:r>
              <a:rPr lang="en-US" sz="1200" dirty="0">
                <a:solidFill>
                  <a:schemeClr val="tx1"/>
                </a:solidFill>
              </a:rPr>
              <a:t>major watersheds: </a:t>
            </a:r>
            <a:r>
              <a:rPr lang="en-US" sz="1200" dirty="0" smtClean="0">
                <a:solidFill>
                  <a:schemeClr val="tx1"/>
                </a:solidFill>
              </a:rPr>
              <a:t>Bobs Creek, Yellow Creek, Dunning Creek, </a:t>
            </a:r>
            <a:r>
              <a:rPr lang="en-US" sz="1200" dirty="0" err="1" smtClean="0">
                <a:solidFill>
                  <a:schemeClr val="tx1"/>
                </a:solidFill>
              </a:rPr>
              <a:t>Raystown</a:t>
            </a:r>
            <a:r>
              <a:rPr lang="en-US" sz="1200" dirty="0" smtClean="0">
                <a:solidFill>
                  <a:schemeClr val="tx1"/>
                </a:solidFill>
              </a:rPr>
              <a:t> Branch Juniata River, Brush Creek, Wills Creek, Evitts Creek, Town Creek, and Sideling Hill Creek. </a:t>
            </a:r>
            <a:r>
              <a:rPr lang="en-US" sz="1200" dirty="0">
                <a:solidFill>
                  <a:schemeClr val="tx1"/>
                </a:solidFill>
              </a:rPr>
              <a:t>Watersheds in </a:t>
            </a:r>
            <a:r>
              <a:rPr lang="en-US" sz="1200" dirty="0" smtClean="0">
                <a:solidFill>
                  <a:schemeClr val="tx1"/>
                </a:solidFill>
              </a:rPr>
              <a:t>Bedford </a:t>
            </a:r>
            <a:r>
              <a:rPr lang="en-US" sz="1200" dirty="0">
                <a:solidFill>
                  <a:schemeClr val="tx1"/>
                </a:solidFill>
              </a:rPr>
              <a:t>County have elevated levels of nitrogen, phosphorus, and sediment. Of the </a:t>
            </a:r>
            <a:r>
              <a:rPr lang="en-US" sz="1200" dirty="0" smtClean="0">
                <a:solidFill>
                  <a:schemeClr val="tx1"/>
                </a:solidFill>
              </a:rPr>
              <a:t>2,466 </a:t>
            </a:r>
            <a:r>
              <a:rPr lang="en-US" sz="1200" dirty="0">
                <a:solidFill>
                  <a:schemeClr val="tx1"/>
                </a:solidFill>
              </a:rPr>
              <a:t>total stream miles in </a:t>
            </a:r>
            <a:r>
              <a:rPr lang="en-US" sz="1200" dirty="0" smtClean="0">
                <a:solidFill>
                  <a:schemeClr val="tx1"/>
                </a:solidFill>
              </a:rPr>
              <a:t>Bedford </a:t>
            </a:r>
            <a:r>
              <a:rPr lang="en-US" sz="1200" dirty="0">
                <a:solidFill>
                  <a:schemeClr val="tx1"/>
                </a:solidFill>
              </a:rPr>
              <a:t>County, approximately </a:t>
            </a:r>
            <a:r>
              <a:rPr lang="en-US" sz="1200" dirty="0" smtClean="0">
                <a:solidFill>
                  <a:schemeClr val="tx1"/>
                </a:solidFill>
              </a:rPr>
              <a:t>13% </a:t>
            </a:r>
            <a:r>
              <a:rPr lang="en-US" sz="1200" dirty="0">
                <a:solidFill>
                  <a:schemeClr val="tx1"/>
                </a:solidFill>
              </a:rPr>
              <a:t>have degraded aquatic communities due to causes such as disturbance, siltation (excessive sediment), metals, nutrient pollution and others.</a:t>
            </a:r>
            <a:endParaRPr lang="en-US" sz="1200" dirty="0"/>
          </a:p>
        </p:txBody>
      </p:sp>
      <p:sp>
        <p:nvSpPr>
          <p:cNvPr id="20" name="Google Shape;82;p13"/>
          <p:cNvSpPr txBox="1"/>
          <p:nvPr/>
        </p:nvSpPr>
        <p:spPr>
          <a:xfrm>
            <a:off x="411150" y="6248394"/>
            <a:ext cx="6950100" cy="892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Local Benefits: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  <a:p>
            <a:pPr lvl="0"/>
            <a:r>
              <a:rPr lang="en-US" sz="1200" dirty="0"/>
              <a:t>Storm events are the number one way for nutrients and sediment to enter waterways. Increased runoff impacts: flooding, water quality, habitat, etc. Pollutants enter the waterways by two methods: overland runoff or leaching into groundwater. </a:t>
            </a:r>
            <a:endParaRPr lang="en-US" sz="1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52" y="7217955"/>
            <a:ext cx="6340390" cy="11522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2825" y="8414505"/>
            <a:ext cx="1860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Flooding affects safety, property, infrastructure, and economics.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84698" y="8416696"/>
            <a:ext cx="202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Bedford </a:t>
            </a:r>
            <a:r>
              <a:rPr lang="en-US" sz="800" b="1" dirty="0"/>
              <a:t>County relies on local water sources to supply drinking water to its residents.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44473" y="8419841"/>
            <a:ext cx="202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Just like humans, </a:t>
            </a:r>
            <a:r>
              <a:rPr lang="en-US" sz="800" b="1" dirty="0" smtClean="0"/>
              <a:t>Bedford </a:t>
            </a:r>
            <a:r>
              <a:rPr lang="en-US" sz="800" b="1" dirty="0"/>
              <a:t>County’s livestock depend on clean water.    </a:t>
            </a:r>
          </a:p>
        </p:txBody>
      </p:sp>
      <p:sp>
        <p:nvSpPr>
          <p:cNvPr id="30" name="Google Shape;63;p13"/>
          <p:cNvSpPr txBox="1"/>
          <p:nvPr/>
        </p:nvSpPr>
        <p:spPr>
          <a:xfrm>
            <a:off x="318155" y="3343797"/>
            <a:ext cx="3153517" cy="298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County Land Use:</a:t>
            </a:r>
            <a:endParaRPr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dirty="0">
              <a:solidFill>
                <a:schemeClr val="tx1"/>
              </a:solidFill>
            </a:endParaRPr>
          </a:p>
          <a:p>
            <a:pPr lvl="0"/>
            <a:r>
              <a:rPr lang="en-US" sz="1200" dirty="0" smtClean="0">
                <a:solidFill>
                  <a:schemeClr val="tx1"/>
                </a:solidFill>
              </a:rPr>
              <a:t>Bedford </a:t>
            </a:r>
            <a:r>
              <a:rPr lang="en-US" sz="1200" dirty="0">
                <a:solidFill>
                  <a:schemeClr val="tx1"/>
                </a:solidFill>
              </a:rPr>
              <a:t>County has a total acreage of </a:t>
            </a:r>
          </a:p>
          <a:p>
            <a:pPr lvl="0"/>
            <a:r>
              <a:rPr lang="en-US" sz="1200" dirty="0" smtClean="0">
                <a:solidFill>
                  <a:schemeClr val="tx1"/>
                </a:solidFill>
              </a:rPr>
              <a:t>649,504 </a:t>
            </a:r>
            <a:r>
              <a:rPr lang="en-US" sz="1200" dirty="0">
                <a:solidFill>
                  <a:schemeClr val="tx1"/>
                </a:solidFill>
              </a:rPr>
              <a:t>acres in the Bay watershed. Agricultural land represents </a:t>
            </a:r>
            <a:r>
              <a:rPr lang="en-US" sz="1200" dirty="0" smtClean="0">
                <a:solidFill>
                  <a:schemeClr val="tx1"/>
                </a:solidFill>
              </a:rPr>
              <a:t>21% </a:t>
            </a:r>
            <a:r>
              <a:rPr lang="en-US" sz="1200" dirty="0">
                <a:solidFill>
                  <a:schemeClr val="tx1"/>
                </a:solidFill>
              </a:rPr>
              <a:t>of the total land with </a:t>
            </a:r>
            <a:r>
              <a:rPr lang="en-US" sz="1200" dirty="0" smtClean="0">
                <a:solidFill>
                  <a:schemeClr val="tx1"/>
                </a:solidFill>
              </a:rPr>
              <a:t>138,029 </a:t>
            </a:r>
            <a:r>
              <a:rPr lang="en-US" sz="1200" dirty="0">
                <a:solidFill>
                  <a:schemeClr val="tx1"/>
                </a:solidFill>
              </a:rPr>
              <a:t>total acres. Developed land represents another </a:t>
            </a:r>
            <a:r>
              <a:rPr lang="en-US" sz="1200" dirty="0" smtClean="0">
                <a:solidFill>
                  <a:schemeClr val="tx1"/>
                </a:solidFill>
              </a:rPr>
              <a:t>8% </a:t>
            </a:r>
            <a:r>
              <a:rPr lang="en-US" sz="1200" dirty="0">
                <a:solidFill>
                  <a:schemeClr val="tx1"/>
                </a:solidFill>
              </a:rPr>
              <a:t>of the total land </a:t>
            </a:r>
          </a:p>
          <a:p>
            <a:pPr lvl="0"/>
            <a:r>
              <a:rPr lang="en-US" sz="1200" dirty="0">
                <a:solidFill>
                  <a:schemeClr val="tx1"/>
                </a:solidFill>
              </a:rPr>
              <a:t>in </a:t>
            </a:r>
            <a:r>
              <a:rPr lang="en-US" sz="1200" dirty="0" smtClean="0">
                <a:solidFill>
                  <a:schemeClr val="tx1"/>
                </a:solidFill>
              </a:rPr>
              <a:t>Bedford </a:t>
            </a:r>
            <a:r>
              <a:rPr lang="en-US" sz="1200" dirty="0">
                <a:solidFill>
                  <a:schemeClr val="tx1"/>
                </a:solidFill>
              </a:rPr>
              <a:t>County. Natural land, which is made up of forests, stream, and wetlands, represents the remaining </a:t>
            </a:r>
            <a:r>
              <a:rPr lang="en-US" sz="1200" dirty="0" smtClean="0">
                <a:solidFill>
                  <a:schemeClr val="tx1"/>
                </a:solidFill>
              </a:rPr>
              <a:t>71% </a:t>
            </a:r>
            <a:r>
              <a:rPr lang="en-US" sz="1200" dirty="0">
                <a:solidFill>
                  <a:schemeClr val="tx1"/>
                </a:solidFill>
              </a:rPr>
              <a:t>of the land </a:t>
            </a:r>
          </a:p>
          <a:p>
            <a:pPr lvl="0"/>
            <a:r>
              <a:rPr lang="en-US" sz="1200" dirty="0">
                <a:solidFill>
                  <a:schemeClr val="tx1"/>
                </a:solidFill>
              </a:rPr>
              <a:t>in </a:t>
            </a:r>
            <a:r>
              <a:rPr lang="en-US" sz="1200" dirty="0" smtClean="0">
                <a:solidFill>
                  <a:schemeClr val="tx1"/>
                </a:solidFill>
              </a:rPr>
              <a:t>Bedford </a:t>
            </a:r>
            <a:r>
              <a:rPr lang="en-US" sz="1200" dirty="0">
                <a:solidFill>
                  <a:schemeClr val="tx1"/>
                </a:solidFill>
              </a:rPr>
              <a:t>County. Cropland makes up a majority of the Agriculture sector with </a:t>
            </a:r>
            <a:r>
              <a:rPr lang="en-US" sz="1200" dirty="0" smtClean="0">
                <a:solidFill>
                  <a:schemeClr val="tx1"/>
                </a:solidFill>
              </a:rPr>
              <a:t>57,835 </a:t>
            </a:r>
            <a:r>
              <a:rPr lang="en-US" sz="1200" dirty="0">
                <a:solidFill>
                  <a:schemeClr val="tx1"/>
                </a:solidFill>
              </a:rPr>
              <a:t>acres. The developed sector is mostly Non- Municipal Separate</a:t>
            </a:r>
            <a:r>
              <a:rPr lang="en-US" sz="1200" dirty="0">
                <a:solidFill>
                  <a:srgbClr val="7030A0"/>
                </a:solidFill>
              </a:rPr>
              <a:t> </a:t>
            </a:r>
            <a:r>
              <a:rPr lang="en-US" sz="1200" dirty="0"/>
              <a:t>Storm Sewer Systems (MS4s) </a:t>
            </a:r>
            <a:r>
              <a:rPr lang="en-US" sz="1200" dirty="0" smtClean="0"/>
              <a:t>(98%) 51,101 </a:t>
            </a:r>
            <a:r>
              <a:rPr lang="en-US" sz="1200" dirty="0"/>
              <a:t>acres and a smaller portion of MS4s </a:t>
            </a:r>
            <a:r>
              <a:rPr lang="en-US" sz="1200" dirty="0" smtClean="0"/>
              <a:t>(2%) 1,032 </a:t>
            </a:r>
            <a:r>
              <a:rPr lang="en-US" sz="1200" dirty="0"/>
              <a:t>acres. </a:t>
            </a:r>
            <a:endParaRPr lang="en-US" sz="1200" dirty="0">
              <a:solidFill>
                <a:srgbClr val="7030A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9" y="674596"/>
            <a:ext cx="3200400" cy="2576741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2901292" y="3511369"/>
            <a:ext cx="5114987" cy="2690115"/>
            <a:chOff x="2901292" y="3511369"/>
            <a:chExt cx="5114987" cy="2690115"/>
          </a:xfrm>
        </p:grpSpPr>
        <p:grpSp>
          <p:nvGrpSpPr>
            <p:cNvPr id="69" name="Group 68"/>
            <p:cNvGrpSpPr/>
            <p:nvPr/>
          </p:nvGrpSpPr>
          <p:grpSpPr>
            <a:xfrm>
              <a:off x="2901292" y="3511369"/>
              <a:ext cx="5114987" cy="2690115"/>
              <a:chOff x="2901292" y="3511369"/>
              <a:chExt cx="5114987" cy="269011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01292" y="5475997"/>
                <a:ext cx="5114987" cy="725487"/>
              </a:xfrm>
              <a:prstGeom prst="rect">
                <a:avLst/>
              </a:prstGeom>
            </p:spPr>
          </p:pic>
          <p:grpSp>
            <p:nvGrpSpPr>
              <p:cNvPr id="68" name="Group 67"/>
              <p:cNvGrpSpPr/>
              <p:nvPr/>
            </p:nvGrpSpPr>
            <p:grpSpPr>
              <a:xfrm>
                <a:off x="3237088" y="3511369"/>
                <a:ext cx="4413091" cy="2554428"/>
                <a:chOff x="3245285" y="3511369"/>
                <a:chExt cx="4413091" cy="2554428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3245285" y="3511369"/>
                  <a:ext cx="1633870" cy="2548332"/>
                  <a:chOff x="3245285" y="3511369"/>
                  <a:chExt cx="1633870" cy="2548332"/>
                </a:xfrm>
              </p:grpSpPr>
              <p:sp>
                <p:nvSpPr>
                  <p:cNvPr id="28" name="Google Shape;66;p13"/>
                  <p:cNvSpPr txBox="1"/>
                  <p:nvPr/>
                </p:nvSpPr>
                <p:spPr>
                  <a:xfrm>
                    <a:off x="3401869" y="3511369"/>
                    <a:ext cx="1320702" cy="593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 b="1" dirty="0" smtClean="0">
                        <a:latin typeface="Calibri"/>
                        <a:ea typeface="Calibri"/>
                        <a:cs typeface="Calibri"/>
                        <a:sym typeface="Calibri"/>
                      </a:rPr>
                      <a:t>Bedford </a:t>
                    </a:r>
                    <a:r>
                      <a:rPr lang="en-US" sz="1200" b="1" dirty="0">
                        <a:latin typeface="Calibri"/>
                        <a:ea typeface="Calibri"/>
                        <a:cs typeface="Calibri"/>
                        <a:sym typeface="Calibri"/>
                      </a:rPr>
                      <a:t>County:</a:t>
                    </a:r>
                    <a:endParaRPr sz="1200" b="1" dirty="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Total Acres: </a:t>
                    </a:r>
                    <a:r>
                      <a:rPr lang="en-US" sz="1200" dirty="0" smtClean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649,504</a:t>
                    </a:r>
                    <a:r>
                      <a:rPr lang="en" sz="1200" dirty="0" smtClean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endParaRPr sz="1200" b="1" dirty="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245285" y="3803985"/>
                    <a:ext cx="1633870" cy="225571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5" name="Group 64"/>
                <p:cNvGrpSpPr/>
                <p:nvPr/>
              </p:nvGrpSpPr>
              <p:grpSpPr>
                <a:xfrm>
                  <a:off x="4646999" y="3512337"/>
                  <a:ext cx="1639966" cy="2553460"/>
                  <a:chOff x="4722571" y="3512337"/>
                  <a:chExt cx="1639966" cy="2553460"/>
                </a:xfrm>
              </p:grpSpPr>
              <p:sp>
                <p:nvSpPr>
                  <p:cNvPr id="27" name="Google Shape;65;p13"/>
                  <p:cNvSpPr txBox="1"/>
                  <p:nvPr/>
                </p:nvSpPr>
                <p:spPr>
                  <a:xfrm>
                    <a:off x="4879140" y="3512337"/>
                    <a:ext cx="1326828" cy="5145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 b="1" dirty="0">
                        <a:latin typeface="Calibri"/>
                        <a:ea typeface="Calibri"/>
                        <a:cs typeface="Calibri"/>
                        <a:sym typeface="Calibri"/>
                      </a:rPr>
                      <a:t>Agriculture:</a:t>
                    </a:r>
                  </a:p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200" dirty="0">
                        <a:latin typeface="Calibri"/>
                        <a:ea typeface="Calibri"/>
                        <a:cs typeface="Calibri"/>
                        <a:sym typeface="Calibri"/>
                      </a:rPr>
                      <a:t>Total Acres: </a:t>
                    </a:r>
                    <a:r>
                      <a:rPr lang="en-US" sz="1200" dirty="0" smtClean="0">
                        <a:latin typeface="Calibri"/>
                        <a:ea typeface="Calibri"/>
                        <a:cs typeface="Calibri"/>
                        <a:sym typeface="Calibri"/>
                      </a:rPr>
                      <a:t>138,029</a:t>
                    </a:r>
                    <a:endParaRPr sz="1200" dirty="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pic>
                <p:nvPicPr>
                  <p:cNvPr id="25" name="Picture 24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722571" y="3803985"/>
                    <a:ext cx="1639966" cy="226181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9" name="Google Shape;68;p13"/>
                <p:cNvSpPr txBox="1"/>
                <p:nvPr/>
              </p:nvSpPr>
              <p:spPr>
                <a:xfrm>
                  <a:off x="6072576" y="3511369"/>
                  <a:ext cx="1585800" cy="537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 b="1" dirty="0">
                      <a:latin typeface="Calibri"/>
                      <a:ea typeface="Calibri"/>
                      <a:cs typeface="Calibri"/>
                      <a:sym typeface="Calibri"/>
                    </a:rPr>
                    <a:t>Developed: </a:t>
                  </a:r>
                </a:p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Total Acres: </a:t>
                  </a:r>
                  <a:r>
                    <a:rPr lang="en-US" sz="1200" dirty="0" smtClean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52,133</a:t>
                  </a:r>
                  <a:endParaRPr sz="1200" b="1" dirty="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37408" y="3800937"/>
              <a:ext cx="1633870" cy="22618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5C005ED4BA3F468288C0AC2B825BFB" ma:contentTypeVersion="8" ma:contentTypeDescription="Create a new document." ma:contentTypeScope="" ma:versionID="15ce72a78a2607c9e40549479a0981cc">
  <xsd:schema xmlns:xsd="http://www.w3.org/2001/XMLSchema" xmlns:xs="http://www.w3.org/2001/XMLSchema" xmlns:p="http://schemas.microsoft.com/office/2006/metadata/properties" xmlns:ns3="89a66823-1e2a-4e6c-b8ec-281afc12772a" targetNamespace="http://schemas.microsoft.com/office/2006/metadata/properties" ma:root="true" ma:fieldsID="d73e201cc62d2ddf3ad437f7f4c44ccd" ns3:_="">
    <xsd:import namespace="89a66823-1e2a-4e6c-b8ec-281afc1277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a66823-1e2a-4e6c-b8ec-281afc1277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D7791F-8F8A-4500-9269-C290B3C1E0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a66823-1e2a-4e6c-b8ec-281afc127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DCBC25-A04F-4860-B51F-37603AEC69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F4D2B2-27C6-48C9-9752-A2C884113F1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9a66823-1e2a-4e6c-b8ec-281afc12772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6622</TotalTime>
  <Words>650</Words>
  <Application>Microsoft Office PowerPoint</Application>
  <PresentationFormat>Custom</PresentationFormat>
  <Paragraphs>89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Arvo</vt:lpstr>
      <vt:lpstr>Calibri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Baker, Jordan</dc:creator>
  <cp:lastModifiedBy>Dagen, Kim</cp:lastModifiedBy>
  <cp:revision>177</cp:revision>
  <cp:lastPrinted>2019-01-02T13:35:13Z</cp:lastPrinted>
  <dcterms:modified xsi:type="dcterms:W3CDTF">2023-02-02T20:11:01Z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0x0101009F5C005ED4BA3F468288C0AC2B825BFB</vt:lpwstr>
  </property>
</Properties>
</file>