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5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1"/>
    <p:sldMasterId id="2147483751" r:id="rId2"/>
  </p:sldMasterIdLst>
  <p:notesMasterIdLst>
    <p:notesMasterId r:id="rId159"/>
  </p:notesMasterIdLst>
  <p:handoutMasterIdLst>
    <p:handoutMasterId r:id="rId160"/>
  </p:handoutMasterIdLst>
  <p:sldIdLst>
    <p:sldId id="407" r:id="rId3"/>
    <p:sldId id="457" r:id="rId4"/>
    <p:sldId id="458" r:id="rId5"/>
    <p:sldId id="267" r:id="rId6"/>
    <p:sldId id="427" r:id="rId7"/>
    <p:sldId id="426" r:id="rId8"/>
    <p:sldId id="409" r:id="rId9"/>
    <p:sldId id="428" r:id="rId10"/>
    <p:sldId id="459" r:id="rId11"/>
    <p:sldId id="429" r:id="rId12"/>
    <p:sldId id="460" r:id="rId13"/>
    <p:sldId id="461" r:id="rId14"/>
    <p:sldId id="462" r:id="rId15"/>
    <p:sldId id="463" r:id="rId16"/>
    <p:sldId id="351" r:id="rId17"/>
    <p:sldId id="320" r:id="rId18"/>
    <p:sldId id="322" r:id="rId19"/>
    <p:sldId id="323" r:id="rId20"/>
    <p:sldId id="324" r:id="rId21"/>
    <p:sldId id="431" r:id="rId22"/>
    <p:sldId id="430" r:id="rId23"/>
    <p:sldId id="432" r:id="rId24"/>
    <p:sldId id="271" r:id="rId25"/>
    <p:sldId id="412" r:id="rId26"/>
    <p:sldId id="433" r:id="rId27"/>
    <p:sldId id="434" r:id="rId28"/>
    <p:sldId id="435" r:id="rId29"/>
    <p:sldId id="436" r:id="rId30"/>
    <p:sldId id="437" r:id="rId31"/>
    <p:sldId id="439" r:id="rId32"/>
    <p:sldId id="438" r:id="rId33"/>
    <p:sldId id="440" r:id="rId34"/>
    <p:sldId id="352" r:id="rId35"/>
    <p:sldId id="325" r:id="rId36"/>
    <p:sldId id="326" r:id="rId37"/>
    <p:sldId id="327" r:id="rId38"/>
    <p:sldId id="329" r:id="rId39"/>
    <p:sldId id="441" r:id="rId40"/>
    <p:sldId id="442" r:id="rId41"/>
    <p:sldId id="330" r:id="rId42"/>
    <p:sldId id="443" r:id="rId43"/>
    <p:sldId id="445" r:id="rId44"/>
    <p:sldId id="444" r:id="rId45"/>
    <p:sldId id="353" r:id="rId46"/>
    <p:sldId id="464" r:id="rId47"/>
    <p:sldId id="465" r:id="rId48"/>
    <p:sldId id="466" r:id="rId49"/>
    <p:sldId id="467" r:id="rId50"/>
    <p:sldId id="332" r:id="rId51"/>
    <p:sldId id="333" r:id="rId52"/>
    <p:sldId id="334" r:id="rId53"/>
    <p:sldId id="343" r:id="rId54"/>
    <p:sldId id="468" r:id="rId55"/>
    <p:sldId id="469" r:id="rId56"/>
    <p:sldId id="471" r:id="rId57"/>
    <p:sldId id="470" r:id="rId58"/>
    <p:sldId id="331" r:id="rId59"/>
    <p:sldId id="278" r:id="rId60"/>
    <p:sldId id="472" r:id="rId61"/>
    <p:sldId id="473" r:id="rId62"/>
    <p:sldId id="474" r:id="rId63"/>
    <p:sldId id="475" r:id="rId64"/>
    <p:sldId id="476" r:id="rId65"/>
    <p:sldId id="477" r:id="rId66"/>
    <p:sldId id="478" r:id="rId67"/>
    <p:sldId id="479" r:id="rId68"/>
    <p:sldId id="480" r:id="rId69"/>
    <p:sldId id="481" r:id="rId70"/>
    <p:sldId id="482" r:id="rId71"/>
    <p:sldId id="483" r:id="rId72"/>
    <p:sldId id="484" r:id="rId73"/>
    <p:sldId id="485" r:id="rId74"/>
    <p:sldId id="486" r:id="rId75"/>
    <p:sldId id="450"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451" r:id="rId93"/>
    <p:sldId id="453" r:id="rId94"/>
    <p:sldId id="454" r:id="rId95"/>
    <p:sldId id="455" r:id="rId96"/>
    <p:sldId id="422" r:id="rId97"/>
    <p:sldId id="456" r:id="rId98"/>
    <p:sldId id="503" r:id="rId99"/>
    <p:sldId id="504" r:id="rId100"/>
    <p:sldId id="505" r:id="rId101"/>
    <p:sldId id="354" r:id="rId102"/>
    <p:sldId id="344" r:id="rId103"/>
    <p:sldId id="346" r:id="rId104"/>
    <p:sldId id="347" r:id="rId105"/>
    <p:sldId id="506" r:id="rId106"/>
    <p:sldId id="507" r:id="rId107"/>
    <p:sldId id="508" r:id="rId108"/>
    <p:sldId id="518" r:id="rId109"/>
    <p:sldId id="519" r:id="rId110"/>
    <p:sldId id="520" r:id="rId111"/>
    <p:sldId id="521" r:id="rId112"/>
    <p:sldId id="522" r:id="rId113"/>
    <p:sldId id="523" r:id="rId114"/>
    <p:sldId id="524" r:id="rId115"/>
    <p:sldId id="525" r:id="rId116"/>
    <p:sldId id="526" r:id="rId117"/>
    <p:sldId id="527" r:id="rId118"/>
    <p:sldId id="528" r:id="rId119"/>
    <p:sldId id="529" r:id="rId120"/>
    <p:sldId id="530" r:id="rId121"/>
    <p:sldId id="531" r:id="rId122"/>
    <p:sldId id="532" r:id="rId123"/>
    <p:sldId id="533" r:id="rId124"/>
    <p:sldId id="509" r:id="rId125"/>
    <p:sldId id="510" r:id="rId126"/>
    <p:sldId id="511" r:id="rId127"/>
    <p:sldId id="512" r:id="rId128"/>
    <p:sldId id="513" r:id="rId129"/>
    <p:sldId id="514" r:id="rId130"/>
    <p:sldId id="515" r:id="rId131"/>
    <p:sldId id="516" r:id="rId132"/>
    <p:sldId id="534" r:id="rId133"/>
    <p:sldId id="535" r:id="rId134"/>
    <p:sldId id="536" r:id="rId135"/>
    <p:sldId id="537" r:id="rId136"/>
    <p:sldId id="538" r:id="rId137"/>
    <p:sldId id="539" r:id="rId138"/>
    <p:sldId id="540" r:id="rId139"/>
    <p:sldId id="541" r:id="rId140"/>
    <p:sldId id="542" r:id="rId141"/>
    <p:sldId id="543" r:id="rId142"/>
    <p:sldId id="544" r:id="rId143"/>
    <p:sldId id="545" r:id="rId144"/>
    <p:sldId id="546" r:id="rId145"/>
    <p:sldId id="547" r:id="rId146"/>
    <p:sldId id="548" r:id="rId147"/>
    <p:sldId id="549" r:id="rId148"/>
    <p:sldId id="517" r:id="rId149"/>
    <p:sldId id="550" r:id="rId150"/>
    <p:sldId id="551" r:id="rId151"/>
    <p:sldId id="552" r:id="rId152"/>
    <p:sldId id="553" r:id="rId153"/>
    <p:sldId id="554" r:id="rId154"/>
    <p:sldId id="555" r:id="rId155"/>
    <p:sldId id="556" r:id="rId156"/>
    <p:sldId id="557" r:id="rId157"/>
    <p:sldId id="558" r:id="rId158"/>
  </p:sldIdLst>
  <p:sldSz cx="9144000" cy="6858000" type="screen4x3"/>
  <p:notesSz cx="7010400" cy="9296400"/>
  <p:custDataLst>
    <p:tags r:id="rId161"/>
  </p:custDataLst>
  <p:defaultTextStyle>
    <a:defPPr>
      <a:defRPr lang="en-US"/>
    </a:defPPr>
    <a:lvl1pPr algn="l" rtl="0" eaLnBrk="0" fontAlgn="base" hangingPunct="0">
      <a:spcBef>
        <a:spcPct val="0"/>
      </a:spcBef>
      <a:spcAft>
        <a:spcPct val="0"/>
      </a:spcAft>
      <a:defRPr sz="24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C7C"/>
    <a:srgbClr val="33CCCC"/>
    <a:srgbClr val="462183"/>
    <a:srgbClr val="EBEBFF"/>
    <a:srgbClr val="99FF99"/>
    <a:srgbClr val="FFFF99"/>
    <a:srgbClr val="66CCFF"/>
    <a:srgbClr val="D1D1FF"/>
    <a:srgbClr val="4A297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0" autoAdjust="0"/>
    <p:restoredTop sz="57515" autoAdjust="0"/>
  </p:normalViewPr>
  <p:slideViewPr>
    <p:cSldViewPr snapToGrid="0">
      <p:cViewPr varScale="1">
        <p:scale>
          <a:sx n="41" d="100"/>
          <a:sy n="41" d="100"/>
        </p:scale>
        <p:origin x="-9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37" d="100"/>
          <a:sy n="37" d="100"/>
        </p:scale>
        <p:origin x="-150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handoutMaster" Target="handoutMasters/handoutMaster1.xml"/><Relationship Id="rId16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viewProps" Target="view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31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31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EC8334C-1ED2-485C-9F35-E5B976104A80}" type="slidenum">
              <a:rPr lang="en-US"/>
              <a:pPr>
                <a:defRPr/>
              </a:pPr>
              <a:t>‹#›</a:t>
            </a:fld>
            <a:endParaRPr lang="en-US"/>
          </a:p>
        </p:txBody>
      </p:sp>
    </p:spTree>
    <p:extLst>
      <p:ext uri="{BB962C8B-B14F-4D97-AF65-F5344CB8AC3E}">
        <p14:creationId xmlns="" xmlns:p14="http://schemas.microsoft.com/office/powerpoint/2010/main" val="423020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64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65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65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9527F796-B689-4EBB-A9EB-F782412D2829}" type="slidenum">
              <a:rPr lang="en-US"/>
              <a:pPr>
                <a:defRPr/>
              </a:pPr>
              <a:t>‹#›</a:t>
            </a:fld>
            <a:endParaRPr lang="en-US"/>
          </a:p>
        </p:txBody>
      </p:sp>
    </p:spTree>
    <p:extLst>
      <p:ext uri="{BB962C8B-B14F-4D97-AF65-F5344CB8AC3E}">
        <p14:creationId xmlns="" xmlns:p14="http://schemas.microsoft.com/office/powerpoint/2010/main" val="3997212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point presentation for module 14, subclass 1 study</a:t>
            </a:r>
            <a:r>
              <a:rPr lang="en-US" baseline="0" dirty="0" smtClean="0"/>
              <a:t> material</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a:t>
            </a:fld>
            <a:endParaRPr lang="en-US"/>
          </a:p>
        </p:txBody>
      </p:sp>
    </p:spTree>
    <p:extLst>
      <p:ext uri="{BB962C8B-B14F-4D97-AF65-F5344CB8AC3E}">
        <p14:creationId xmlns="" xmlns:p14="http://schemas.microsoft.com/office/powerpoint/2010/main" val="162390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a:t>
            </a:fld>
            <a:endParaRPr lang="en-US"/>
          </a:p>
        </p:txBody>
      </p:sp>
    </p:spTree>
    <p:extLst>
      <p:ext uri="{BB962C8B-B14F-4D97-AF65-F5344CB8AC3E}">
        <p14:creationId xmlns="" xmlns:p14="http://schemas.microsoft.com/office/powerpoint/2010/main" val="408625755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The correct answer will change from black font to red font on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100</a:t>
            </a:fld>
            <a:endParaRPr lang="en-US"/>
          </a:p>
        </p:txBody>
      </p:sp>
    </p:spTree>
    <p:extLst>
      <p:ext uri="{BB962C8B-B14F-4D97-AF65-F5344CB8AC3E}">
        <p14:creationId xmlns="" xmlns:p14="http://schemas.microsoft.com/office/powerpoint/2010/main" val="2907596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101</a:t>
            </a:fld>
            <a:endParaRPr lang="en-US"/>
          </a:p>
        </p:txBody>
      </p:sp>
    </p:spTree>
    <p:extLst>
      <p:ext uri="{BB962C8B-B14F-4D97-AF65-F5344CB8AC3E}">
        <p14:creationId xmlns="" xmlns:p14="http://schemas.microsoft.com/office/powerpoint/2010/main" val="173634852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102</a:t>
            </a:fld>
            <a:endParaRPr lang="en-US"/>
          </a:p>
        </p:txBody>
      </p:sp>
    </p:spTree>
    <p:extLst>
      <p:ext uri="{BB962C8B-B14F-4D97-AF65-F5344CB8AC3E}">
        <p14:creationId xmlns="" xmlns:p14="http://schemas.microsoft.com/office/powerpoint/2010/main" val="25726556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103</a:t>
            </a:fld>
            <a:endParaRPr lang="en-US"/>
          </a:p>
        </p:txBody>
      </p:sp>
    </p:spTree>
    <p:extLst>
      <p:ext uri="{BB962C8B-B14F-4D97-AF65-F5344CB8AC3E}">
        <p14:creationId xmlns="" xmlns:p14="http://schemas.microsoft.com/office/powerpoint/2010/main" val="22307796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CuSO</a:t>
            </a:r>
            <a:r>
              <a:rPr lang="en-US" baseline="-25000" dirty="0" smtClean="0"/>
              <a:t>4</a:t>
            </a:r>
            <a:r>
              <a:rPr lang="en-US" dirty="0" smtClean="0"/>
              <a:t> </a:t>
            </a:r>
            <a:r>
              <a:rPr lang="en-US" baseline="30000" dirty="0" smtClean="0"/>
              <a:t>.</a:t>
            </a:r>
            <a:r>
              <a:rPr lang="en-US" dirty="0" smtClean="0"/>
              <a:t>5 H</a:t>
            </a:r>
            <a:r>
              <a:rPr lang="en-US" baseline="-25000" dirty="0" smtClean="0"/>
              <a:t>2</a:t>
            </a:r>
            <a:r>
              <a:rPr lang="en-US" dirty="0" smtClean="0"/>
              <a:t>O = copper sulfate</a:t>
            </a:r>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first click, the Davidson’s Pie Chart will come up as a hint on how to solve the problem.  On the second click, the answer will appear.</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click answer changes color, second click a picture of secondary containment</a:t>
            </a:r>
            <a:r>
              <a:rPr lang="en-US" baseline="0" dirty="0" smtClean="0"/>
              <a:t> appears.</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a:t>
            </a:r>
            <a:r>
              <a:rPr lang="en-US" baseline="0" dirty="0" smtClean="0"/>
              <a:t> the first click, the Davidson’s Pie Chart will come up as a hint on how to solve the problem.  On the second click, the answer will appear.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Detention Time</a:t>
            </a:r>
            <a:r>
              <a:rPr lang="en-US" baseline="0" dirty="0" smtClean="0"/>
              <a:t> = </a:t>
            </a:r>
            <a:r>
              <a:rPr lang="en-US" baseline="0" dirty="0" err="1" smtClean="0"/>
              <a:t>Vol</a:t>
            </a:r>
            <a:r>
              <a:rPr lang="en-US" baseline="0" dirty="0" smtClean="0"/>
              <a:t>/Flow so 1,250,000/4000000 = 0.3125 day</a:t>
            </a:r>
          </a:p>
          <a:p>
            <a:endParaRPr lang="en-US" baseline="0" dirty="0" smtClean="0"/>
          </a:p>
          <a:p>
            <a:r>
              <a:rPr lang="en-US" baseline="0" dirty="0" smtClean="0"/>
              <a:t>Convert day to hours and minutes = 0.3125 x 24 = 7.5 or 7 hours 30 minutes</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Instructor Note:  </a:t>
            </a:r>
            <a:r>
              <a:rPr lang="en-US" i="1" dirty="0" smtClean="0"/>
              <a:t>Refer</a:t>
            </a:r>
            <a:r>
              <a:rPr lang="en-US" i="1" baseline="0" dirty="0" smtClean="0"/>
              <a:t> to page </a:t>
            </a:r>
            <a:r>
              <a:rPr lang="en-US" i="1" baseline="0" dirty="0" smtClean="0"/>
              <a:t>1-13 </a:t>
            </a:r>
            <a:r>
              <a:rPr lang="en-US" i="1" baseline="0" dirty="0" smtClean="0"/>
              <a:t>for </a:t>
            </a:r>
            <a:r>
              <a:rPr lang="en-US" i="1" dirty="0" smtClean="0"/>
              <a:t>Unit 1 key points</a:t>
            </a:r>
            <a:endParaRPr lang="en-US" i="1"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a:t>
            </a:fld>
            <a:endParaRPr lang="en-US"/>
          </a:p>
        </p:txBody>
      </p:sp>
    </p:spTree>
    <p:extLst>
      <p:ext uri="{BB962C8B-B14F-4D97-AF65-F5344CB8AC3E}">
        <p14:creationId xmlns="" xmlns:p14="http://schemas.microsoft.com/office/powerpoint/2010/main" val="217808468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Filter Capacity</a:t>
            </a:r>
            <a:r>
              <a:rPr lang="en-US" baseline="0" dirty="0" smtClean="0"/>
              <a:t> = Area X Capacity = 1200 x 4 = 4,800 </a:t>
            </a:r>
            <a:r>
              <a:rPr lang="en-US" baseline="0" dirty="0" err="1" smtClean="0"/>
              <a:t>gpm</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Filter Loading Rate  = flow/are</a:t>
            </a:r>
            <a:r>
              <a:rPr lang="en-US" baseline="0" dirty="0" smtClean="0"/>
              <a:t>a = 2,800/(35x20) = 4</a:t>
            </a:r>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156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2-1 starts unit 2</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16</a:t>
            </a:fld>
            <a:endParaRPr lang="en-US"/>
          </a:p>
        </p:txBody>
      </p:sp>
    </p:spTree>
    <p:extLst>
      <p:ext uri="{BB962C8B-B14F-4D97-AF65-F5344CB8AC3E}">
        <p14:creationId xmlns="" xmlns:p14="http://schemas.microsoft.com/office/powerpoint/2010/main" val="421849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2-2:  Point out that t</a:t>
            </a:r>
            <a:r>
              <a:rPr lang="en-US" sz="1200" kern="1200" dirty="0" smtClean="0">
                <a:solidFill>
                  <a:schemeClr val="tx1"/>
                </a:solidFill>
                <a:latin typeface="Arial" charset="0"/>
                <a:ea typeface="+mn-ea"/>
                <a:cs typeface="+mn-cs"/>
              </a:rPr>
              <a:t>he coagulant should be added just in front of the mixer (mechanical or static).  Also discuss that</a:t>
            </a:r>
            <a:r>
              <a:rPr lang="en-US" sz="1200" kern="1200" baseline="0" dirty="0" smtClean="0">
                <a:solidFill>
                  <a:schemeClr val="tx1"/>
                </a:solidFill>
                <a:latin typeface="Arial" charset="0"/>
                <a:ea typeface="+mn-ea"/>
                <a:cs typeface="+mn-cs"/>
              </a:rPr>
              <a:t> watching </a:t>
            </a:r>
            <a:r>
              <a:rPr lang="en-US" sz="1200" kern="1200" baseline="0" dirty="0" err="1" smtClean="0">
                <a:solidFill>
                  <a:schemeClr val="tx1"/>
                </a:solidFill>
                <a:latin typeface="Arial" charset="0"/>
                <a:ea typeface="+mn-ea"/>
                <a:cs typeface="+mn-cs"/>
              </a:rPr>
              <a:t>floc</a:t>
            </a:r>
            <a:r>
              <a:rPr lang="en-US" sz="1200" kern="1200" baseline="0" dirty="0" smtClean="0">
                <a:solidFill>
                  <a:schemeClr val="tx1"/>
                </a:solidFill>
                <a:latin typeface="Arial" charset="0"/>
                <a:ea typeface="+mn-ea"/>
                <a:cs typeface="+mn-cs"/>
              </a:rPr>
              <a:t> formation at this point is important, </a:t>
            </a:r>
            <a:r>
              <a:rPr lang="en-US" sz="1200" kern="1200" baseline="0" dirty="0" err="1" smtClean="0">
                <a:solidFill>
                  <a:schemeClr val="tx1"/>
                </a:solidFill>
                <a:latin typeface="Arial" charset="0"/>
                <a:ea typeface="+mn-ea"/>
                <a:cs typeface="+mn-cs"/>
              </a:rPr>
              <a:t>f</a:t>
            </a:r>
            <a:r>
              <a:rPr lang="en-US" sz="1200" kern="1200" dirty="0" err="1" smtClean="0">
                <a:solidFill>
                  <a:schemeClr val="tx1"/>
                </a:solidFill>
                <a:latin typeface="Arial" charset="0"/>
                <a:ea typeface="+mn-ea"/>
                <a:cs typeface="+mn-cs"/>
              </a:rPr>
              <a:t>loc</a:t>
            </a:r>
            <a:r>
              <a:rPr lang="en-US" sz="1200" kern="1200" dirty="0" smtClean="0">
                <a:solidFill>
                  <a:schemeClr val="tx1"/>
                </a:solidFill>
                <a:latin typeface="Arial" charset="0"/>
                <a:ea typeface="+mn-ea"/>
                <a:cs typeface="+mn-cs"/>
              </a:rPr>
              <a:t> that is too large may be caused by chemical addition at the wrong point.</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17</a:t>
            </a:fld>
            <a:endParaRPr lang="en-US"/>
          </a:p>
        </p:txBody>
      </p:sp>
    </p:spTree>
    <p:extLst>
      <p:ext uri="{BB962C8B-B14F-4D97-AF65-F5344CB8AC3E}">
        <p14:creationId xmlns="" xmlns:p14="http://schemas.microsoft.com/office/powerpoint/2010/main" val="2506041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is o</a:t>
            </a:r>
            <a:r>
              <a:rPr lang="en-US" sz="1200" kern="1200" dirty="0" smtClean="0">
                <a:solidFill>
                  <a:schemeClr val="tx1"/>
                </a:solidFill>
                <a:latin typeface="Arial" charset="0"/>
                <a:ea typeface="+mn-ea"/>
                <a:cs typeface="+mn-cs"/>
              </a:rPr>
              <a:t>ften called Static Mixing.</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18</a:t>
            </a:fld>
            <a:endParaRPr lang="en-US"/>
          </a:p>
        </p:txBody>
      </p:sp>
    </p:spTree>
    <p:extLst>
      <p:ext uri="{BB962C8B-B14F-4D97-AF65-F5344CB8AC3E}">
        <p14:creationId xmlns="" xmlns:p14="http://schemas.microsoft.com/office/powerpoint/2010/main" val="4099760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19</a:t>
            </a:fld>
            <a:endParaRPr lang="en-US"/>
          </a:p>
        </p:txBody>
      </p:sp>
    </p:spTree>
    <p:extLst>
      <p:ext uri="{BB962C8B-B14F-4D97-AF65-F5344CB8AC3E}">
        <p14:creationId xmlns="" xmlns:p14="http://schemas.microsoft.com/office/powerpoint/2010/main" val="417630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Introductions</a:t>
            </a:r>
            <a:r>
              <a:rPr lang="en-US" baseline="0" dirty="0" smtClean="0"/>
              <a:t> and housekeeping (restrooms, phones, lunch).</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a:t>
            </a:r>
            <a:r>
              <a:rPr lang="en-US" baseline="0" dirty="0" smtClean="0"/>
              <a:t> 2-5, discuss effective pH of each primary coagulant, noting that </a:t>
            </a:r>
            <a:r>
              <a:rPr lang="en-US" sz="1200" kern="1200" dirty="0" smtClean="0">
                <a:solidFill>
                  <a:schemeClr val="tx1"/>
                </a:solidFill>
                <a:latin typeface="Arial" charset="0"/>
                <a:ea typeface="+mn-ea"/>
                <a:cs typeface="+mn-cs"/>
              </a:rPr>
              <a:t>a pH over 9.0 could result in increased dissolved aluminum</a:t>
            </a:r>
            <a:r>
              <a:rPr lang="en-US" sz="1200" kern="1200" baseline="0" dirty="0" smtClean="0">
                <a:solidFill>
                  <a:schemeClr val="tx1"/>
                </a:solidFill>
                <a:latin typeface="Arial" charset="0"/>
                <a:ea typeface="+mn-ea"/>
                <a:cs typeface="+mn-cs"/>
              </a:rPr>
              <a:t> when using aluminum sulfate.</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20</a:t>
            </a:fld>
            <a:endParaRPr lang="en-US"/>
          </a:p>
        </p:txBody>
      </p:sp>
    </p:spTree>
    <p:extLst>
      <p:ext uri="{BB962C8B-B14F-4D97-AF65-F5344CB8AC3E}">
        <p14:creationId xmlns="" xmlns:p14="http://schemas.microsoft.com/office/powerpoint/2010/main" val="1485210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21</a:t>
            </a:fld>
            <a:endParaRPr lang="en-US"/>
          </a:p>
        </p:txBody>
      </p:sp>
    </p:spTree>
    <p:extLst>
      <p:ext uri="{BB962C8B-B14F-4D97-AF65-F5344CB8AC3E}">
        <p14:creationId xmlns="" xmlns:p14="http://schemas.microsoft.com/office/powerpoint/2010/main" val="714714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2-7, discuss how:</a:t>
            </a:r>
          </a:p>
          <a:p>
            <a:pPr lvl="1">
              <a:buFont typeface="Arial" pitchFamily="34" charset="0"/>
              <a:buChar char="•"/>
            </a:pP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optimum pH depends on the specific coagulant.</a:t>
            </a:r>
          </a:p>
          <a:p>
            <a:pPr lvl="1">
              <a:buFont typeface="Arial" pitchFamily="34" charset="0"/>
              <a:buChar char="•"/>
            </a:pPr>
            <a:r>
              <a:rPr lang="en-US" sz="1200" kern="1200" dirty="0" smtClean="0">
                <a:solidFill>
                  <a:schemeClr val="tx1"/>
                </a:solidFill>
                <a:latin typeface="Arial" charset="0"/>
                <a:ea typeface="+mn-ea"/>
                <a:cs typeface="+mn-cs"/>
              </a:rPr>
              <a:t>Low alkalinity causes poor coagulation.  Therefore</a:t>
            </a:r>
            <a:r>
              <a:rPr lang="en-US" sz="1200" kern="1200" baseline="0" dirty="0" smtClean="0">
                <a:solidFill>
                  <a:schemeClr val="tx1"/>
                </a:solidFill>
                <a:latin typeface="Arial" charset="0"/>
                <a:ea typeface="+mn-ea"/>
                <a:cs typeface="+mn-cs"/>
              </a:rPr>
              <a:t> it m</a:t>
            </a:r>
            <a:r>
              <a:rPr lang="en-US" sz="1200" kern="1200" dirty="0" smtClean="0">
                <a:solidFill>
                  <a:schemeClr val="tx1"/>
                </a:solidFill>
                <a:latin typeface="Arial" charset="0"/>
                <a:ea typeface="+mn-ea"/>
                <a:cs typeface="+mn-cs"/>
              </a:rPr>
              <a:t>ay be necessary to add lime, soda ash or caustic soda to add/replace alkalinity and pH during the coagulation process.</a:t>
            </a:r>
          </a:p>
          <a:p>
            <a:pPr lvl="1">
              <a:buFont typeface="Arial" pitchFamily="34" charset="0"/>
              <a:buChar char="•"/>
            </a:pPr>
            <a:r>
              <a:rPr lang="en-US" sz="1200" kern="1200" dirty="0" smtClean="0">
                <a:solidFill>
                  <a:schemeClr val="tx1"/>
                </a:solidFill>
                <a:latin typeface="Arial" charset="0"/>
                <a:ea typeface="+mn-ea"/>
                <a:cs typeface="+mn-cs"/>
              </a:rPr>
              <a:t>Low water temperatures slow chemical reactions. Polymers, </a:t>
            </a:r>
            <a:r>
              <a:rPr lang="en-US" sz="1200" kern="1200" dirty="0" err="1" smtClean="0">
                <a:solidFill>
                  <a:schemeClr val="tx1"/>
                </a:solidFill>
                <a:latin typeface="Arial" charset="0"/>
                <a:ea typeface="+mn-ea"/>
                <a:cs typeface="+mn-cs"/>
              </a:rPr>
              <a:t>Bentonite</a:t>
            </a:r>
            <a:r>
              <a:rPr lang="en-US" sz="1200" kern="1200" dirty="0" smtClean="0">
                <a:solidFill>
                  <a:schemeClr val="tx1"/>
                </a:solidFill>
                <a:latin typeface="Arial" charset="0"/>
                <a:ea typeface="+mn-ea"/>
                <a:cs typeface="+mn-cs"/>
              </a:rPr>
              <a:t> Clay and coagulant aids can be added to assist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formation in cold water.</a:t>
            </a:r>
          </a:p>
          <a:p>
            <a:pPr lvl="1">
              <a:buFont typeface="Arial" pitchFamily="34" charset="0"/>
              <a:buChar char="•"/>
            </a:pPr>
            <a:r>
              <a:rPr lang="en-US" sz="1200" kern="1200" dirty="0" smtClean="0">
                <a:solidFill>
                  <a:schemeClr val="tx1"/>
                </a:solidFill>
                <a:latin typeface="Arial" charset="0"/>
                <a:ea typeface="+mn-ea"/>
                <a:cs typeface="+mn-cs"/>
              </a:rPr>
              <a:t>Difficult to form </a:t>
            </a:r>
            <a:r>
              <a:rPr lang="en-US" sz="1200" kern="1200" dirty="0" err="1" smtClean="0">
                <a:solidFill>
                  <a:schemeClr val="tx1"/>
                </a:solidFill>
                <a:latin typeface="Arial" charset="0"/>
                <a:ea typeface="+mn-ea"/>
                <a:cs typeface="+mn-cs"/>
              </a:rPr>
              <a:t>floc</a:t>
            </a:r>
            <a:r>
              <a:rPr lang="en-US" sz="1200" kern="1200" smtClean="0">
                <a:solidFill>
                  <a:schemeClr val="tx1"/>
                </a:solidFill>
                <a:latin typeface="Arial" charset="0"/>
                <a:ea typeface="+mn-ea"/>
                <a:cs typeface="+mn-cs"/>
              </a:rPr>
              <a:t> with low turbidity water, may need to add weighting agents.</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22</a:t>
            </a:fld>
            <a:endParaRPr lang="en-US"/>
          </a:p>
        </p:txBody>
      </p:sp>
    </p:spTree>
    <p:extLst>
      <p:ext uri="{BB962C8B-B14F-4D97-AF65-F5344CB8AC3E}">
        <p14:creationId xmlns="" xmlns:p14="http://schemas.microsoft.com/office/powerpoint/2010/main" val="40737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Arial" charset="0"/>
                <a:ea typeface="+mn-ea"/>
                <a:cs typeface="+mn-cs"/>
              </a:rPr>
              <a:t>Work will appear on click.  Second click, the Davidson’s Pie Chart will appear.</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Completed </a:t>
            </a:r>
            <a:r>
              <a:rPr lang="en-US" sz="1200" kern="1200" dirty="0" smtClean="0">
                <a:solidFill>
                  <a:schemeClr val="tx1"/>
                </a:solidFill>
                <a:latin typeface="Arial" charset="0"/>
                <a:ea typeface="+mn-ea"/>
                <a:cs typeface="+mn-cs"/>
              </a:rPr>
              <a:t>by using the Davidson Pie Chart or rearranging the “pounds formula”.</a:t>
            </a:r>
          </a:p>
          <a:p>
            <a:r>
              <a:rPr lang="en-US" sz="1200" kern="1200" dirty="0" smtClean="0">
                <a:solidFill>
                  <a:schemeClr val="tx1"/>
                </a:solidFill>
                <a:latin typeface="Arial" charset="0"/>
                <a:ea typeface="+mn-ea"/>
                <a:cs typeface="+mn-cs"/>
              </a:rPr>
              <a:t> </a:t>
            </a:r>
          </a:p>
          <a:p>
            <a:r>
              <a:rPr lang="en-US" sz="1200" u="sng" kern="1200" dirty="0" smtClean="0">
                <a:solidFill>
                  <a:schemeClr val="tx1"/>
                </a:solidFill>
                <a:latin typeface="Arial" charset="0"/>
                <a:ea typeface="+mn-ea"/>
                <a:cs typeface="+mn-cs"/>
              </a:rPr>
              <a:t>Lbs</a:t>
            </a:r>
            <a:r>
              <a:rPr lang="en-US" sz="1200" kern="1200" dirty="0" smtClean="0">
                <a:solidFill>
                  <a:schemeClr val="tx1"/>
                </a:solidFill>
                <a:latin typeface="Arial" charset="0"/>
                <a:ea typeface="+mn-ea"/>
                <a:cs typeface="+mn-cs"/>
              </a:rPr>
              <a:t> = Flow x Dose x 8.34</a:t>
            </a:r>
          </a:p>
          <a:p>
            <a:r>
              <a:rPr lang="en-US" sz="1200" kern="1200" dirty="0" smtClean="0">
                <a:solidFill>
                  <a:schemeClr val="tx1"/>
                </a:solidFill>
                <a:latin typeface="Arial" charset="0"/>
                <a:ea typeface="+mn-ea"/>
                <a:cs typeface="+mn-cs"/>
              </a:rPr>
              <a:t>Day</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Dose =   </a:t>
            </a:r>
            <a:r>
              <a:rPr lang="en-US" sz="1200" u="sng" kern="1200" dirty="0" smtClean="0">
                <a:solidFill>
                  <a:schemeClr val="tx1"/>
                </a:solidFill>
                <a:latin typeface="Arial" charset="0"/>
                <a:ea typeface="+mn-ea"/>
                <a:cs typeface="+mn-cs"/>
              </a:rPr>
              <a:t>(lbs/day)</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Flow x 8.34</a:t>
            </a:r>
          </a:p>
          <a:p>
            <a:pPr eaLnBrk="1" hangingPunct="1"/>
            <a:endParaRPr lang="en-US" dirty="0" smtClean="0"/>
          </a:p>
        </p:txBody>
      </p:sp>
      <p:sp>
        <p:nvSpPr>
          <p:cNvPr id="1065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502798C-4165-4DD8-96EC-02F1A509E6F2}" type="slidenum">
              <a:rPr lang="en-US" sz="1200" smtClean="0">
                <a:latin typeface="Arial" charset="0"/>
              </a:rPr>
              <a:pPr/>
              <a:t>23</a:t>
            </a:fld>
            <a:endParaRPr lang="en-US" sz="12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Work will appear on click.  Second click, the Davidson’s Pie Chart will appear.</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Completed </a:t>
            </a:r>
            <a:r>
              <a:rPr lang="en-US" sz="1200" kern="1200" dirty="0" smtClean="0">
                <a:solidFill>
                  <a:schemeClr val="tx1"/>
                </a:solidFill>
                <a:latin typeface="Arial" charset="0"/>
                <a:ea typeface="+mn-ea"/>
                <a:cs typeface="+mn-cs"/>
              </a:rPr>
              <a:t>by using the Davidson Pie Chart or rearranging the “pounds formula”</a:t>
            </a:r>
          </a:p>
          <a:p>
            <a:r>
              <a:rPr lang="en-US" sz="1200" kern="1200" dirty="0" smtClean="0">
                <a:solidFill>
                  <a:schemeClr val="tx1"/>
                </a:solidFill>
                <a:latin typeface="Arial" charset="0"/>
                <a:ea typeface="+mn-ea"/>
                <a:cs typeface="+mn-cs"/>
              </a:rPr>
              <a:t> </a:t>
            </a:r>
          </a:p>
          <a:p>
            <a:r>
              <a:rPr lang="en-US" sz="1200" u="sng" kern="1200" dirty="0" smtClean="0">
                <a:solidFill>
                  <a:schemeClr val="tx1"/>
                </a:solidFill>
                <a:latin typeface="Arial" charset="0"/>
                <a:ea typeface="+mn-ea"/>
                <a:cs typeface="+mn-cs"/>
              </a:rPr>
              <a:t>Lbs</a:t>
            </a:r>
            <a:r>
              <a:rPr lang="en-US" sz="1200" kern="1200" dirty="0" smtClean="0">
                <a:solidFill>
                  <a:schemeClr val="tx1"/>
                </a:solidFill>
                <a:latin typeface="Arial" charset="0"/>
                <a:ea typeface="+mn-ea"/>
                <a:cs typeface="+mn-cs"/>
              </a:rPr>
              <a:t> = Flow x Dose x 8.34</a:t>
            </a:r>
          </a:p>
          <a:p>
            <a:r>
              <a:rPr lang="en-US" sz="1200" kern="1200" dirty="0" smtClean="0">
                <a:solidFill>
                  <a:schemeClr val="tx1"/>
                </a:solidFill>
                <a:latin typeface="Arial" charset="0"/>
                <a:ea typeface="+mn-ea"/>
                <a:cs typeface="+mn-cs"/>
              </a:rPr>
              <a:t>Day</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Had to convert volume from gallons to million gallons</a:t>
            </a:r>
          </a:p>
          <a:p>
            <a:r>
              <a:rPr lang="en-US" sz="1200" kern="1200" dirty="0" smtClean="0">
                <a:solidFill>
                  <a:schemeClr val="tx1"/>
                </a:solidFill>
                <a:latin typeface="Arial" charset="0"/>
                <a:ea typeface="+mn-ea"/>
                <a:cs typeface="+mn-cs"/>
              </a:rPr>
              <a:t> </a:t>
            </a:r>
          </a:p>
          <a:p>
            <a:r>
              <a:rPr lang="en-US" sz="1200" kern="1200" dirty="0" smtClean="0">
                <a:solidFill>
                  <a:schemeClr val="tx1"/>
                </a:solidFill>
                <a:latin typeface="Arial" charset="0"/>
                <a:ea typeface="+mn-ea"/>
                <a:cs typeface="+mn-cs"/>
              </a:rPr>
              <a:t>Dose =   </a:t>
            </a:r>
            <a:r>
              <a:rPr lang="en-US" sz="1200" u="sng" kern="1200" dirty="0" smtClean="0">
                <a:solidFill>
                  <a:schemeClr val="tx1"/>
                </a:solidFill>
                <a:latin typeface="Arial" charset="0"/>
                <a:ea typeface="+mn-ea"/>
                <a:cs typeface="+mn-cs"/>
              </a:rPr>
              <a:t>(lbs/day)</a:t>
            </a:r>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            Flow x 8.34</a:t>
            </a:r>
          </a:p>
          <a:p>
            <a:endParaRPr lang="en-US" i="1"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24</a:t>
            </a:fld>
            <a:endParaRPr lang="en-US"/>
          </a:p>
        </p:txBody>
      </p:sp>
    </p:spTree>
    <p:extLst>
      <p:ext uri="{BB962C8B-B14F-4D97-AF65-F5344CB8AC3E}">
        <p14:creationId xmlns="" xmlns:p14="http://schemas.microsoft.com/office/powerpoint/2010/main" val="4004915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Discuss how </a:t>
            </a:r>
            <a:r>
              <a:rPr lang="en-US" sz="1200" kern="1200" dirty="0" smtClean="0">
                <a:solidFill>
                  <a:schemeClr val="tx1"/>
                </a:solidFill>
                <a:latin typeface="Arial" charset="0"/>
                <a:ea typeface="+mn-ea"/>
                <a:cs typeface="+mn-cs"/>
              </a:rPr>
              <a:t>the Safety Data Sheet (SDS) provides</a:t>
            </a:r>
            <a:r>
              <a:rPr lang="en-US" sz="1200" kern="1200" baseline="0" dirty="0" smtClean="0">
                <a:solidFill>
                  <a:schemeClr val="tx1"/>
                </a:solidFill>
                <a:latin typeface="Arial" charset="0"/>
                <a:ea typeface="+mn-ea"/>
                <a:cs typeface="+mn-cs"/>
              </a:rPr>
              <a:t> information with regard to how </a:t>
            </a:r>
            <a:r>
              <a:rPr lang="en-US" sz="1200" kern="1200" dirty="0" smtClean="0">
                <a:solidFill>
                  <a:schemeClr val="tx1"/>
                </a:solidFill>
                <a:latin typeface="Arial" charset="0"/>
                <a:ea typeface="+mn-ea"/>
                <a:cs typeface="+mn-cs"/>
              </a:rPr>
              <a:t>corrosive and reactive caustic soda is and makes</a:t>
            </a:r>
            <a:r>
              <a:rPr lang="en-US" sz="1200" kern="1200" baseline="0" dirty="0" smtClean="0">
                <a:solidFill>
                  <a:schemeClr val="tx1"/>
                </a:solidFill>
                <a:latin typeface="Arial" charset="0"/>
                <a:ea typeface="+mn-ea"/>
                <a:cs typeface="+mn-cs"/>
              </a:rPr>
              <a:t> it very evident that if caustic comes in contact with skin, burns will result</a:t>
            </a:r>
            <a:r>
              <a:rPr lang="en-US" sz="1200" kern="1200" dirty="0" smtClean="0">
                <a:solidFill>
                  <a:schemeClr val="tx1"/>
                </a:solidFill>
                <a:latin typeface="Arial" charset="0"/>
                <a:ea typeface="+mn-ea"/>
                <a:cs typeface="+mn-cs"/>
              </a:rPr>
              <a:t>.  Therefor</a:t>
            </a:r>
            <a:r>
              <a:rPr lang="en-US" sz="1200" kern="1200" baseline="0" dirty="0" smtClean="0">
                <a:solidFill>
                  <a:schemeClr val="tx1"/>
                </a:solidFill>
                <a:latin typeface="Arial" charset="0"/>
                <a:ea typeface="+mn-ea"/>
                <a:cs typeface="+mn-cs"/>
              </a:rPr>
              <a:t>e wearing personal protective equipment like gloves, goggles and respirators are important with all chemicals used in water treatment.</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Discuss how the SDS provides information like the density of chemicals which is necessary for accurate determination of chemical dosages.</a:t>
            </a:r>
          </a:p>
          <a:p>
            <a:endParaRPr lang="en-US" sz="1200" kern="1200" baseline="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endParaRPr lang="en-US" sz="1200" i="1" kern="1200" dirty="0" smtClean="0">
              <a:solidFill>
                <a:schemeClr val="tx1"/>
              </a:solidFill>
              <a:latin typeface="Arial" charset="0"/>
              <a:ea typeface="+mn-ea"/>
              <a:cs typeface="+mn-cs"/>
            </a:endParaRPr>
          </a:p>
          <a:p>
            <a:endParaRPr lang="en-US" i="1"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25</a:t>
            </a:fld>
            <a:endParaRPr lang="en-US"/>
          </a:p>
        </p:txBody>
      </p:sp>
    </p:spTree>
    <p:extLst>
      <p:ext uri="{BB962C8B-B14F-4D97-AF65-F5344CB8AC3E}">
        <p14:creationId xmlns="" xmlns:p14="http://schemas.microsoft.com/office/powerpoint/2010/main" val="295639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a </a:t>
            </a:r>
            <a:r>
              <a:rPr lang="en-US" sz="1200" kern="1200" dirty="0" smtClean="0">
                <a:solidFill>
                  <a:schemeClr val="tx1"/>
                </a:solidFill>
                <a:latin typeface="Arial" charset="0"/>
                <a:ea typeface="+mn-ea"/>
                <a:cs typeface="+mn-cs"/>
              </a:rPr>
              <a:t>concrete barrier around chemical storage or a portable container as demonstrated in figure 2.8 are examples of secondary containment.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Discuss how a spill response procedure in an ERP can ensure employees are prepared and know what actions must be taken and what material will be needed during a chemical spill.</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26</a:t>
            </a:fld>
            <a:endParaRPr lang="en-US"/>
          </a:p>
        </p:txBody>
      </p:sp>
    </p:spTree>
    <p:extLst>
      <p:ext uri="{BB962C8B-B14F-4D97-AF65-F5344CB8AC3E}">
        <p14:creationId xmlns="" xmlns:p14="http://schemas.microsoft.com/office/powerpoint/2010/main" val="3757791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visual shows how </a:t>
            </a:r>
            <a:r>
              <a:rPr lang="en-US" sz="1200" kern="1200" dirty="0" smtClean="0">
                <a:solidFill>
                  <a:schemeClr val="tx1"/>
                </a:solidFill>
                <a:latin typeface="Arial" charset="0"/>
                <a:ea typeface="+mn-ea"/>
                <a:cs typeface="+mn-cs"/>
              </a:rPr>
              <a:t>collisions of the </a:t>
            </a:r>
            <a:r>
              <a:rPr lang="en-US" sz="1200" kern="1200" dirty="0" err="1" smtClean="0">
                <a:solidFill>
                  <a:schemeClr val="tx1"/>
                </a:solidFill>
                <a:latin typeface="Arial" charset="0"/>
                <a:ea typeface="+mn-ea"/>
                <a:cs typeface="+mn-cs"/>
              </a:rPr>
              <a:t>microfloc</a:t>
            </a:r>
            <a:r>
              <a:rPr lang="en-US" sz="1200" kern="1200" dirty="0" smtClean="0">
                <a:solidFill>
                  <a:schemeClr val="tx1"/>
                </a:solidFill>
                <a:latin typeface="Arial" charset="0"/>
                <a:ea typeface="+mn-ea"/>
                <a:cs typeface="+mn-cs"/>
              </a:rPr>
              <a:t> particles cause them to bond and produce larger, visible </a:t>
            </a:r>
            <a:r>
              <a:rPr lang="en-US" sz="1200" kern="1200" dirty="0" err="1" smtClean="0">
                <a:solidFill>
                  <a:schemeClr val="tx1"/>
                </a:solidFill>
                <a:latin typeface="Arial" charset="0"/>
                <a:ea typeface="+mn-ea"/>
                <a:cs typeface="+mn-cs"/>
              </a:rPr>
              <a:t>flocs</a:t>
            </a:r>
            <a:r>
              <a:rPr lang="en-US" sz="1200" kern="1200" dirty="0" smtClean="0">
                <a:solidFill>
                  <a:schemeClr val="tx1"/>
                </a:solidFill>
                <a:latin typeface="Arial" charset="0"/>
                <a:ea typeface="+mn-ea"/>
                <a:cs typeface="+mn-cs"/>
              </a:rPr>
              <a:t>.</a:t>
            </a:r>
            <a:endParaRPr lang="en-US"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27</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28</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en-US" b="0" dirty="0" smtClean="0"/>
              <a:t>Work appears on click</a:t>
            </a:r>
            <a:endParaRPr lang="en-US" b="0"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29</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Course overview</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First</a:t>
            </a:r>
            <a:r>
              <a:rPr lang="en-US" b="0" baseline="0" dirty="0" smtClean="0"/>
              <a:t> step appears on first click.</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Second step appears on second click.</a:t>
            </a:r>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30</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Arial" charset="0"/>
                <a:ea typeface="+mn-ea"/>
                <a:cs typeface="+mn-cs"/>
              </a:rPr>
              <a:t>Discuss</a:t>
            </a:r>
            <a:r>
              <a:rPr lang="en-US" sz="1200" b="0" i="0" kern="1200" baseline="0" dirty="0" smtClean="0">
                <a:solidFill>
                  <a:schemeClr val="tx1"/>
                </a:solidFill>
                <a:latin typeface="Arial" charset="0"/>
                <a:ea typeface="+mn-ea"/>
                <a:cs typeface="+mn-cs"/>
              </a:rPr>
              <a:t> how stirring can be </a:t>
            </a:r>
            <a:r>
              <a:rPr lang="en-US" sz="1200" kern="1200" dirty="0" smtClean="0">
                <a:solidFill>
                  <a:schemeClr val="tx1"/>
                </a:solidFill>
                <a:latin typeface="Arial" charset="0"/>
                <a:ea typeface="+mn-ea"/>
                <a:cs typeface="+mn-cs"/>
              </a:rPr>
              <a:t>problematic:</a:t>
            </a:r>
          </a:p>
          <a:p>
            <a:r>
              <a:rPr lang="en-US" sz="1200" kern="1200" dirty="0" smtClean="0">
                <a:solidFill>
                  <a:schemeClr val="tx1"/>
                </a:solidFill>
                <a:latin typeface="Arial" charset="0"/>
                <a:ea typeface="+mn-ea"/>
                <a:cs typeface="+mn-cs"/>
              </a:rPr>
              <a:t> </a:t>
            </a:r>
          </a:p>
          <a:p>
            <a:pPr lvl="0">
              <a:buFont typeface="Arial" pitchFamily="34" charset="0"/>
              <a:buChar char="•"/>
            </a:pPr>
            <a:r>
              <a:rPr lang="en-US" sz="1200" kern="1200" dirty="0" smtClean="0">
                <a:solidFill>
                  <a:schemeClr val="tx1"/>
                </a:solidFill>
                <a:latin typeface="Arial" charset="0"/>
                <a:ea typeface="+mn-ea"/>
                <a:cs typeface="+mn-cs"/>
              </a:rPr>
              <a:t>Insufficient stirring or stirring too slowly can prevent particles from clumping enough and will result in ineffective collisions and poor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formation.</a:t>
            </a:r>
          </a:p>
          <a:p>
            <a:r>
              <a:rPr lang="en-US" sz="1200" kern="1200" dirty="0" smtClean="0">
                <a:solidFill>
                  <a:schemeClr val="tx1"/>
                </a:solidFill>
                <a:latin typeface="Arial" charset="0"/>
                <a:ea typeface="+mn-ea"/>
                <a:cs typeface="+mn-cs"/>
              </a:rPr>
              <a:t> </a:t>
            </a:r>
          </a:p>
          <a:p>
            <a:pPr lvl="0">
              <a:buFont typeface="Arial" pitchFamily="34" charset="0"/>
              <a:buChar char="•"/>
            </a:pPr>
            <a:r>
              <a:rPr lang="en-US" sz="1200" kern="1200" dirty="0" smtClean="0">
                <a:solidFill>
                  <a:schemeClr val="tx1"/>
                </a:solidFill>
                <a:latin typeface="Arial" charset="0"/>
                <a:ea typeface="+mn-ea"/>
                <a:cs typeface="+mn-cs"/>
              </a:rPr>
              <a:t>Excessive stirring or stirring too fast, may tear apart flocculated particles after they have clumped together.  Once </a:t>
            </a:r>
            <a:r>
              <a:rPr lang="en-US" sz="1200" kern="1200" dirty="0" err="1" smtClean="0">
                <a:solidFill>
                  <a:schemeClr val="tx1"/>
                </a:solidFill>
                <a:latin typeface="Arial" charset="0"/>
                <a:ea typeface="+mn-ea"/>
                <a:cs typeface="+mn-cs"/>
              </a:rPr>
              <a:t>flocs</a:t>
            </a:r>
            <a:r>
              <a:rPr lang="en-US" sz="1200" kern="1200" dirty="0" smtClean="0">
                <a:solidFill>
                  <a:schemeClr val="tx1"/>
                </a:solidFill>
                <a:latin typeface="Arial" charset="0"/>
                <a:ea typeface="+mn-ea"/>
                <a:cs typeface="+mn-cs"/>
              </a:rPr>
              <a:t> have been torn apart, it is difficult to reform to their optimum strength and size.</a:t>
            </a:r>
          </a:p>
          <a:p>
            <a:r>
              <a:rPr lang="en-US" sz="1200" kern="1200" dirty="0" smtClean="0">
                <a:solidFill>
                  <a:schemeClr val="tx1"/>
                </a:solidFill>
                <a:latin typeface="Arial" charset="0"/>
                <a:ea typeface="+mn-ea"/>
                <a:cs typeface="+mn-cs"/>
              </a:rPr>
              <a:t> </a:t>
            </a:r>
          </a:p>
          <a:p>
            <a:pPr lvl="0">
              <a:buFont typeface="Arial" pitchFamily="34" charset="0"/>
              <a:buChar char="•"/>
            </a:pPr>
            <a:r>
              <a:rPr lang="en-US" sz="1200" kern="1200" dirty="0" smtClean="0">
                <a:solidFill>
                  <a:schemeClr val="tx1"/>
                </a:solidFill>
                <a:latin typeface="Arial" charset="0"/>
                <a:ea typeface="+mn-ea"/>
                <a:cs typeface="+mn-cs"/>
              </a:rPr>
              <a:t>Slow stirring can cause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particles to settle out prematurely.</a:t>
            </a:r>
          </a:p>
          <a:p>
            <a:pPr marL="0" indent="0">
              <a:buFont typeface="Arial" panose="020B0604020202020204" pitchFamily="34" charset="0"/>
              <a:buNone/>
            </a:pPr>
            <a:endParaRPr lang="en-US" b="0" i="0"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31</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hangingPunct="0">
              <a:buFont typeface="Arial" panose="020B0604020202020204" pitchFamily="34" charset="0"/>
              <a:buNone/>
            </a:pPr>
            <a:r>
              <a:rPr lang="en-US" sz="1200" i="0" kern="1200" dirty="0" smtClean="0">
                <a:solidFill>
                  <a:schemeClr val="tx1"/>
                </a:solidFill>
                <a:effectLst/>
                <a:latin typeface="Arial" charset="0"/>
                <a:ea typeface="+mn-ea"/>
                <a:cs typeface="+mn-cs"/>
              </a:rPr>
              <a:t>Discuss</a:t>
            </a:r>
            <a:r>
              <a:rPr lang="en-US" sz="1200" i="0" kern="1200" baseline="0" dirty="0" smtClean="0">
                <a:solidFill>
                  <a:schemeClr val="tx1"/>
                </a:solidFill>
                <a:effectLst/>
                <a:latin typeface="Arial" charset="0"/>
                <a:ea typeface="+mn-ea"/>
                <a:cs typeface="+mn-cs"/>
              </a:rPr>
              <a:t> how the </a:t>
            </a:r>
            <a:r>
              <a:rPr lang="en-US" sz="1200" i="0" kern="1200" baseline="0" dirty="0" err="1" smtClean="0">
                <a:solidFill>
                  <a:schemeClr val="tx1"/>
                </a:solidFill>
                <a:effectLst/>
                <a:latin typeface="Arial" charset="0"/>
                <a:ea typeface="+mn-ea"/>
                <a:cs typeface="+mn-cs"/>
              </a:rPr>
              <a:t>floc</a:t>
            </a:r>
            <a:r>
              <a:rPr lang="en-US" sz="1200" i="0" kern="1200" baseline="0" dirty="0" smtClean="0">
                <a:solidFill>
                  <a:schemeClr val="tx1"/>
                </a:solidFill>
                <a:effectLst/>
                <a:latin typeface="Arial" charset="0"/>
                <a:ea typeface="+mn-ea"/>
                <a:cs typeface="+mn-cs"/>
              </a:rPr>
              <a:t> is getting larger and large as it passes from stage to stage.</a:t>
            </a:r>
            <a:endParaRPr lang="en-US" sz="1200" i="0" kern="1200" dirty="0" smtClean="0">
              <a:solidFill>
                <a:schemeClr val="tx1"/>
              </a:solidFill>
              <a:effectLst/>
              <a:latin typeface="Arial" charset="0"/>
              <a:ea typeface="+mn-ea"/>
              <a:cs typeface="+mn-cs"/>
            </a:endParaRPr>
          </a:p>
          <a:p>
            <a:pPr marL="0" indent="0">
              <a:buFont typeface="Arial" panose="020B0604020202020204" pitchFamily="34" charset="0"/>
              <a:buNone/>
            </a:pPr>
            <a:endParaRPr lang="en-US" sz="1200" kern="1200" dirty="0" smtClean="0">
              <a:solidFill>
                <a:schemeClr val="tx1"/>
              </a:solidFill>
              <a:latin typeface="Arial" charset="0"/>
              <a:ea typeface="+mn-ea"/>
              <a:cs typeface="+mn-cs"/>
            </a:endParaRPr>
          </a:p>
          <a:p>
            <a:pPr marL="0" indent="0">
              <a:buFont typeface="Arial" panose="020B0604020202020204" pitchFamily="34" charset="0"/>
              <a:buNone/>
            </a:pPr>
            <a:r>
              <a:rPr lang="en-US" sz="1200" kern="1200" dirty="0" smtClean="0">
                <a:solidFill>
                  <a:schemeClr val="tx1"/>
                </a:solidFill>
                <a:latin typeface="Arial" charset="0"/>
                <a:ea typeface="+mn-ea"/>
                <a:cs typeface="+mn-cs"/>
              </a:rPr>
              <a:t>Discuss how the paddle speeds could be adjusted; each step the particles get bigger and the paddles move slower (but not so slow that the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particles settle out prematurely). This helps prevent breaking larger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particles after they have formed.</a:t>
            </a:r>
            <a:endParaRPr lang="en-US" b="0" i="1"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32</a:t>
            </a:fld>
            <a:endParaRPr lang="en-US"/>
          </a:p>
        </p:txBody>
      </p:sp>
    </p:spTree>
    <p:extLst>
      <p:ext uri="{BB962C8B-B14F-4D97-AF65-F5344CB8AC3E}">
        <p14:creationId xmlns="" xmlns:p14="http://schemas.microsoft.com/office/powerpoint/2010/main" val="3026314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Instructor Note:  </a:t>
            </a:r>
            <a:r>
              <a:rPr lang="en-US" b="0" i="1" dirty="0" smtClean="0"/>
              <a:t>Tur</a:t>
            </a:r>
            <a:r>
              <a:rPr lang="en-US" i="1" dirty="0" smtClean="0"/>
              <a:t>n to Unit 2 exercise on page 2-16</a:t>
            </a:r>
            <a:r>
              <a:rPr lang="en-US" i="1" baseline="0" dirty="0" smtClean="0"/>
              <a:t> and 2-17.  Answers are on slides 33-38.</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33</a:t>
            </a:fld>
            <a:endParaRPr lang="en-US"/>
          </a:p>
        </p:txBody>
      </p:sp>
    </p:spTree>
    <p:extLst>
      <p:ext uri="{BB962C8B-B14F-4D97-AF65-F5344CB8AC3E}">
        <p14:creationId xmlns="" xmlns:p14="http://schemas.microsoft.com/office/powerpoint/2010/main" val="2171180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34</a:t>
            </a:fld>
            <a:endParaRPr lang="en-US"/>
          </a:p>
        </p:txBody>
      </p:sp>
    </p:spTree>
    <p:extLst>
      <p:ext uri="{BB962C8B-B14F-4D97-AF65-F5344CB8AC3E}">
        <p14:creationId xmlns="" xmlns:p14="http://schemas.microsoft.com/office/powerpoint/2010/main" val="2508295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35</a:t>
            </a:fld>
            <a:endParaRPr lang="en-US"/>
          </a:p>
        </p:txBody>
      </p:sp>
    </p:spTree>
    <p:extLst>
      <p:ext uri="{BB962C8B-B14F-4D97-AF65-F5344CB8AC3E}">
        <p14:creationId xmlns="" xmlns:p14="http://schemas.microsoft.com/office/powerpoint/2010/main" val="418960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36</a:t>
            </a:fld>
            <a:endParaRPr lang="en-US"/>
          </a:p>
        </p:txBody>
      </p:sp>
    </p:spTree>
    <p:extLst>
      <p:ext uri="{BB962C8B-B14F-4D97-AF65-F5344CB8AC3E}">
        <p14:creationId xmlns="" xmlns:p14="http://schemas.microsoft.com/office/powerpoint/2010/main" val="14936203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37</a:t>
            </a:fld>
            <a:endParaRPr lang="en-US"/>
          </a:p>
        </p:txBody>
      </p:sp>
    </p:spTree>
    <p:extLst>
      <p:ext uri="{BB962C8B-B14F-4D97-AF65-F5344CB8AC3E}">
        <p14:creationId xmlns="" xmlns:p14="http://schemas.microsoft.com/office/powerpoint/2010/main" val="248931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38</a:t>
            </a:fld>
            <a:endParaRPr lang="en-US"/>
          </a:p>
        </p:txBody>
      </p:sp>
    </p:spTree>
    <p:extLst>
      <p:ext uri="{BB962C8B-B14F-4D97-AF65-F5344CB8AC3E}">
        <p14:creationId xmlns="" xmlns:p14="http://schemas.microsoft.com/office/powerpoint/2010/main" val="2073561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39</a:t>
            </a:fld>
            <a:endParaRPr lang="en-US"/>
          </a:p>
        </p:txBody>
      </p:sp>
    </p:spTree>
    <p:extLst>
      <p:ext uri="{BB962C8B-B14F-4D97-AF65-F5344CB8AC3E}">
        <p14:creationId xmlns="" xmlns:p14="http://schemas.microsoft.com/office/powerpoint/2010/main" val="348407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t>Turn to page 1-2 to begin.</a:t>
            </a:r>
          </a:p>
        </p:txBody>
      </p:sp>
      <p:sp>
        <p:nvSpPr>
          <p:cNvPr id="1054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D4ABD01B-06AD-4C46-B524-47D1D3E314B9}" type="slidenum">
              <a:rPr lang="en-US" sz="1200" smtClean="0">
                <a:latin typeface="Arial" charset="0"/>
              </a:rPr>
              <a:pPr/>
              <a:t>4</a:t>
            </a:fld>
            <a:endParaRPr lang="en-US" sz="120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to page 3-2.</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40</a:t>
            </a:fld>
            <a:endParaRPr lang="en-US"/>
          </a:p>
        </p:txBody>
      </p:sp>
    </p:spTree>
    <p:extLst>
      <p:ext uri="{BB962C8B-B14F-4D97-AF65-F5344CB8AC3E}">
        <p14:creationId xmlns="" xmlns:p14="http://schemas.microsoft.com/office/powerpoint/2010/main" val="1847675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41</a:t>
            </a:fld>
            <a:endParaRPr lang="en-US"/>
          </a:p>
        </p:txBody>
      </p:sp>
    </p:spTree>
    <p:extLst>
      <p:ext uri="{BB962C8B-B14F-4D97-AF65-F5344CB8AC3E}">
        <p14:creationId xmlns="" xmlns:p14="http://schemas.microsoft.com/office/powerpoint/2010/main" val="179637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charset="0"/>
                <a:ea typeface="+mn-ea"/>
                <a:cs typeface="+mn-cs"/>
              </a:rPr>
              <a:t> Discuss how short circuiting</a:t>
            </a:r>
            <a:r>
              <a:rPr lang="en-US" sz="1200" kern="1200" baseline="0" dirty="0" smtClean="0">
                <a:solidFill>
                  <a:schemeClr val="tx1"/>
                </a:solidFill>
                <a:effectLst/>
                <a:latin typeface="Arial" charset="0"/>
                <a:ea typeface="+mn-ea"/>
                <a:cs typeface="+mn-cs"/>
              </a:rPr>
              <a:t> in the sedimentation </a:t>
            </a:r>
            <a:r>
              <a:rPr lang="en-US" sz="1200" kern="1200" dirty="0" smtClean="0">
                <a:solidFill>
                  <a:schemeClr val="tx1"/>
                </a:solidFill>
                <a:latin typeface="Arial" charset="0"/>
                <a:ea typeface="+mn-ea"/>
                <a:cs typeface="+mn-cs"/>
              </a:rPr>
              <a:t>may occur; the water is not evenly distributed across the width of the basin and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does not have enough time to settle.</a:t>
            </a:r>
          </a:p>
          <a:p>
            <a:pPr fontAlgn="base" hangingPunct="0"/>
            <a:endParaRPr lang="en-US" sz="1200" kern="1200" dirty="0" smtClean="0">
              <a:solidFill>
                <a:schemeClr val="tx1"/>
              </a:solidFill>
              <a:effectLst/>
              <a:latin typeface="Arial" charset="0"/>
              <a:ea typeface="+mn-ea"/>
              <a:cs typeface="+mn-cs"/>
            </a:endParaRPr>
          </a:p>
          <a:p>
            <a:pPr fontAlgn="base" hangingPunct="0"/>
            <a:r>
              <a:rPr lang="en-US" sz="1200" kern="1200" dirty="0" smtClean="0">
                <a:solidFill>
                  <a:schemeClr val="tx1"/>
                </a:solidFill>
                <a:effectLst/>
                <a:latin typeface="Arial" charset="0"/>
                <a:ea typeface="+mn-ea"/>
                <a:cs typeface="+mn-cs"/>
              </a:rPr>
              <a:t>Discuss</a:t>
            </a:r>
            <a:r>
              <a:rPr lang="en-US" sz="1200" kern="1200" baseline="0" dirty="0" smtClean="0">
                <a:solidFill>
                  <a:schemeClr val="tx1"/>
                </a:solidFill>
                <a:effectLst/>
                <a:latin typeface="Arial" charset="0"/>
                <a:ea typeface="+mn-ea"/>
                <a:cs typeface="+mn-cs"/>
              </a:rPr>
              <a:t> the 4 zones of the sedimentation basin.</a:t>
            </a:r>
            <a:endParaRPr lang="en-US" sz="1200" kern="1200" dirty="0" smtClean="0">
              <a:solidFill>
                <a:schemeClr val="tx1"/>
              </a:solidFill>
              <a:effectLst/>
              <a:latin typeface="Arial" charset="0"/>
              <a:ea typeface="+mn-ea"/>
              <a:cs typeface="+mn-cs"/>
            </a:endParaRPr>
          </a:p>
          <a:p>
            <a:pPr fontAlgn="base" hangingPunct="0"/>
            <a:r>
              <a:rPr lang="en-US" sz="1200" kern="1200" dirty="0" smtClean="0">
                <a:solidFill>
                  <a:schemeClr val="tx1"/>
                </a:solidFill>
                <a:effectLst/>
                <a:latin typeface="Arial" charset="0"/>
                <a:ea typeface="+mn-ea"/>
                <a:cs typeface="+mn-cs"/>
              </a:rPr>
              <a:t> </a:t>
            </a:r>
          </a:p>
          <a:p>
            <a:pPr lvl="0" fontAlgn="base" hangingPunct="0"/>
            <a:endParaRPr lang="en-US" sz="1200" kern="1200" dirty="0" smtClean="0">
              <a:solidFill>
                <a:schemeClr val="tx1"/>
              </a:solidFill>
              <a:effectLst/>
              <a:latin typeface="Arial" charset="0"/>
              <a:ea typeface="+mn-ea"/>
              <a:cs typeface="+mn-cs"/>
            </a:endParaRPr>
          </a:p>
          <a:p>
            <a:pPr fontAlgn="base" hangingPunct="0"/>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42</a:t>
            </a:fld>
            <a:endParaRPr lang="en-US"/>
          </a:p>
        </p:txBody>
      </p:sp>
    </p:spTree>
    <p:extLst>
      <p:ext uri="{BB962C8B-B14F-4D97-AF65-F5344CB8AC3E}">
        <p14:creationId xmlns="" xmlns:p14="http://schemas.microsoft.com/office/powerpoint/2010/main" val="179637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 first</a:t>
            </a:r>
            <a:r>
              <a:rPr lang="en-US" baseline="0" dirty="0" smtClean="0"/>
              <a:t> click</a:t>
            </a:r>
          </a:p>
          <a:p>
            <a:r>
              <a:rPr lang="en-US" baseline="0" dirty="0" smtClean="0"/>
              <a:t>Step 2 = second click</a:t>
            </a:r>
          </a:p>
          <a:p>
            <a:r>
              <a:rPr lang="en-US" baseline="0" dirty="0" smtClean="0"/>
              <a:t>Step 3 = third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43</a:t>
            </a:fld>
            <a:endParaRPr lang="en-US"/>
          </a:p>
        </p:txBody>
      </p:sp>
    </p:spTree>
    <p:extLst>
      <p:ext uri="{BB962C8B-B14F-4D97-AF65-F5344CB8AC3E}">
        <p14:creationId xmlns="" xmlns:p14="http://schemas.microsoft.com/office/powerpoint/2010/main" val="179637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 first</a:t>
            </a:r>
            <a:r>
              <a:rPr lang="en-US" baseline="0" dirty="0" smtClean="0"/>
              <a:t> click</a:t>
            </a:r>
          </a:p>
          <a:p>
            <a:r>
              <a:rPr lang="en-US" baseline="0" dirty="0" smtClean="0"/>
              <a:t>Step 2 = second click</a:t>
            </a:r>
          </a:p>
          <a:p>
            <a:r>
              <a:rPr lang="en-US" baseline="0" dirty="0" smtClean="0"/>
              <a:t>Step 3 = third click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44</a:t>
            </a:fld>
            <a:endParaRPr lang="en-US"/>
          </a:p>
        </p:txBody>
      </p:sp>
    </p:spTree>
    <p:extLst>
      <p:ext uri="{BB962C8B-B14F-4D97-AF65-F5344CB8AC3E}">
        <p14:creationId xmlns="" xmlns:p14="http://schemas.microsoft.com/office/powerpoint/2010/main" val="202012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 first</a:t>
            </a:r>
            <a:r>
              <a:rPr lang="en-US" baseline="0" dirty="0" smtClean="0"/>
              <a:t> click</a:t>
            </a:r>
          </a:p>
          <a:p>
            <a:r>
              <a:rPr lang="en-US" baseline="0" dirty="0" smtClean="0"/>
              <a:t>Step 2 = second click</a:t>
            </a:r>
          </a:p>
          <a:p>
            <a:r>
              <a:rPr lang="en-US" baseline="0" dirty="0" smtClean="0"/>
              <a:t>Step 3 = third click</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how </a:t>
            </a:r>
            <a:r>
              <a:rPr lang="en-US" sz="1200" kern="1200" baseline="0" dirty="0" smtClean="0">
                <a:solidFill>
                  <a:schemeClr val="tx1"/>
                </a:solidFill>
                <a:latin typeface="Arial" charset="0"/>
                <a:ea typeface="+mn-ea"/>
                <a:cs typeface="+mn-cs"/>
              </a:rPr>
              <a:t>t</a:t>
            </a:r>
            <a:r>
              <a:rPr lang="en-US" sz="1200" kern="1200" dirty="0" smtClean="0">
                <a:solidFill>
                  <a:schemeClr val="tx1"/>
                </a:solidFill>
                <a:latin typeface="Arial" charset="0"/>
                <a:ea typeface="+mn-ea"/>
                <a:cs typeface="+mn-cs"/>
              </a:rPr>
              <a:t>ube or plate settlers are high rate sedimentation equipment developed to increase settling efficiency.  A</a:t>
            </a:r>
            <a:r>
              <a:rPr lang="en-US" sz="1200" kern="1200" baseline="0" dirty="0" smtClean="0">
                <a:solidFill>
                  <a:schemeClr val="tx1"/>
                </a:solidFill>
                <a:latin typeface="Arial" charset="0"/>
                <a:ea typeface="+mn-ea"/>
                <a:cs typeface="+mn-cs"/>
              </a:rPr>
              <a:t> specific example would include l</a:t>
            </a:r>
            <a:r>
              <a:rPr lang="en-US" sz="1200" kern="1200" dirty="0" smtClean="0">
                <a:solidFill>
                  <a:schemeClr val="tx1"/>
                </a:solidFill>
                <a:latin typeface="Arial" charset="0"/>
                <a:ea typeface="+mn-ea"/>
                <a:cs typeface="+mn-cs"/>
              </a:rPr>
              <a:t>amellar plates.</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comes up on a click.</a:t>
            </a:r>
          </a:p>
          <a:p>
            <a:endParaRPr lang="en-US" dirty="0" smtClean="0"/>
          </a:p>
          <a:p>
            <a:endParaRPr lang="en-US" dirty="0" smtClean="0"/>
          </a:p>
          <a:p>
            <a:r>
              <a:rPr lang="en-US" dirty="0" smtClean="0"/>
              <a:t>Slides</a:t>
            </a:r>
            <a:r>
              <a:rPr lang="en-US" baseline="0" dirty="0" smtClean="0"/>
              <a:t> 49-55 are answers to unit exercises.  Give students time and then review.</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49</a:t>
            </a:fld>
            <a:endParaRPr lang="en-US"/>
          </a:p>
        </p:txBody>
      </p:sp>
    </p:spTree>
    <p:extLst>
      <p:ext uri="{BB962C8B-B14F-4D97-AF65-F5344CB8AC3E}">
        <p14:creationId xmlns="" xmlns:p14="http://schemas.microsoft.com/office/powerpoint/2010/main" val="83909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on 1-2, discuss</a:t>
            </a:r>
            <a:r>
              <a:rPr lang="en-US" baseline="0" dirty="0" smtClean="0"/>
              <a:t> turbidity and relevant regulations.  Page 1-5 discusses safe drinking water production.</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a:t>
            </a:fld>
            <a:endParaRPr lang="en-US"/>
          </a:p>
        </p:txBody>
      </p:sp>
    </p:spTree>
    <p:extLst>
      <p:ext uri="{BB962C8B-B14F-4D97-AF65-F5344CB8AC3E}">
        <p14:creationId xmlns="" xmlns:p14="http://schemas.microsoft.com/office/powerpoint/2010/main" val="39073824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50</a:t>
            </a:fld>
            <a:endParaRPr lang="en-US"/>
          </a:p>
        </p:txBody>
      </p:sp>
    </p:spTree>
    <p:extLst>
      <p:ext uri="{BB962C8B-B14F-4D97-AF65-F5344CB8AC3E}">
        <p14:creationId xmlns="" xmlns:p14="http://schemas.microsoft.com/office/powerpoint/2010/main" val="4099733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51</a:t>
            </a:fld>
            <a:endParaRPr lang="en-US"/>
          </a:p>
        </p:txBody>
      </p:sp>
    </p:spTree>
    <p:extLst>
      <p:ext uri="{BB962C8B-B14F-4D97-AF65-F5344CB8AC3E}">
        <p14:creationId xmlns="" xmlns:p14="http://schemas.microsoft.com/office/powerpoint/2010/main" val="2073104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52</a:t>
            </a:fld>
            <a:endParaRPr lang="en-US"/>
          </a:p>
        </p:txBody>
      </p:sp>
    </p:spTree>
    <p:extLst>
      <p:ext uri="{BB962C8B-B14F-4D97-AF65-F5344CB8AC3E}">
        <p14:creationId xmlns="" xmlns:p14="http://schemas.microsoft.com/office/powerpoint/2010/main" val="2981362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three step problem.  Step 2 is on slide 54 and step 3 is on slide 55.</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57</a:t>
            </a:fld>
            <a:endParaRPr lang="en-US"/>
          </a:p>
        </p:txBody>
      </p:sp>
    </p:spTree>
    <p:extLst>
      <p:ext uri="{BB962C8B-B14F-4D97-AF65-F5344CB8AC3E}">
        <p14:creationId xmlns="" xmlns:p14="http://schemas.microsoft.com/office/powerpoint/2010/main" val="32623122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smtClean="0"/>
              <a:t>Instructor Note:  </a:t>
            </a:r>
            <a:r>
              <a:rPr lang="en-US" i="1" dirty="0" smtClean="0"/>
              <a:t>Advance to next slide.</a:t>
            </a:r>
          </a:p>
        </p:txBody>
      </p:sp>
      <p:sp>
        <p:nvSpPr>
          <p:cNvPr id="1116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35BBE1-1AC1-4FEE-ACD3-EF4094D70ABB}" type="slidenum">
              <a:rPr lang="en-US" sz="1200" smtClean="0">
                <a:latin typeface="Arial" charset="0"/>
              </a:rPr>
              <a:pPr/>
              <a:t>58</a:t>
            </a:fld>
            <a:endParaRPr lang="en-US" sz="1200"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Briefly</a:t>
            </a:r>
            <a:r>
              <a:rPr lang="en-US" i="1" baseline="0" dirty="0" smtClean="0"/>
              <a:t> review the terms and definitions on page 1-5 and 1-6.</a:t>
            </a:r>
          </a:p>
          <a:p>
            <a:r>
              <a:rPr lang="en-US" i="1" baseline="0" dirty="0" smtClean="0"/>
              <a:t>Picture source: http://water.epa.gov/learn/kids/drinkingwater/watertreatmentplant_index.cfm</a:t>
            </a:r>
            <a:endParaRPr lang="en-US" i="1"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a:t>
            </a:fld>
            <a:endParaRPr lang="en-US"/>
          </a:p>
        </p:txBody>
      </p:sp>
    </p:spTree>
    <p:extLst>
      <p:ext uri="{BB962C8B-B14F-4D97-AF65-F5344CB8AC3E}">
        <p14:creationId xmlns="" xmlns:p14="http://schemas.microsoft.com/office/powerpoint/2010/main" val="3219357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Arial" charset="0"/>
                <a:ea typeface="+mn-ea"/>
                <a:cs typeface="+mn-cs"/>
              </a:rPr>
              <a:t>Discuss that ripening can be thought of as a process in which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particles that are passing through the clean bed are captured and released and recaptured by the filter media.</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Options to Reduce Filter Ripening Time:</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Delayed start-up or filter resting (allow the filter to rest before start-up).</a:t>
            </a:r>
          </a:p>
          <a:p>
            <a:pPr lvl="0"/>
            <a:r>
              <a:rPr lang="en-US" sz="1200" kern="1200" dirty="0" smtClean="0">
                <a:solidFill>
                  <a:schemeClr val="tx1"/>
                </a:solidFill>
                <a:latin typeface="Arial" charset="0"/>
                <a:ea typeface="+mn-ea"/>
                <a:cs typeface="+mn-cs"/>
              </a:rPr>
              <a:t>Slow start-up where a freshly washed filter is started at a slower filter rate and eventually brought up to full rate.</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Filter aid addition where a chemical like an anionic polymer or a coagulant is added to the influent of the filter.  (The addition of the anionic polymer can increase head loss on filters.)</a:t>
            </a:r>
          </a:p>
          <a:p>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Filter to waste</a:t>
            </a:r>
            <a:r>
              <a:rPr lang="en-US" sz="1200" kern="1200" baseline="0" dirty="0" smtClean="0">
                <a:solidFill>
                  <a:schemeClr val="tx1"/>
                </a:solidFill>
                <a:latin typeface="Arial" charset="0"/>
                <a:ea typeface="+mn-ea"/>
                <a:cs typeface="+mn-cs"/>
              </a:rPr>
              <a:t> (o</a:t>
            </a:r>
            <a:r>
              <a:rPr lang="en-US" sz="1200" kern="1200" dirty="0" smtClean="0">
                <a:solidFill>
                  <a:schemeClr val="tx1"/>
                </a:solidFill>
                <a:latin typeface="Arial" charset="0"/>
                <a:ea typeface="+mn-ea"/>
                <a:cs typeface="+mn-cs"/>
              </a:rPr>
              <a:t>ne of the most common techniques of eliminating the turbidity spike directly after a filter backwash is to filter to waste during the filter ripening period).</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Pay careful attention to backwash so that beds are not overly cleaned.</a:t>
            </a:r>
          </a:p>
          <a:p>
            <a:r>
              <a:rPr lang="en-US" sz="120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how m</a:t>
            </a:r>
            <a:r>
              <a:rPr lang="en-US" sz="1200" kern="1200" dirty="0" smtClean="0">
                <a:solidFill>
                  <a:schemeClr val="tx1"/>
                </a:solidFill>
                <a:latin typeface="Arial" charset="0"/>
                <a:ea typeface="+mn-ea"/>
                <a:cs typeface="+mn-cs"/>
              </a:rPr>
              <a:t>ud balls result in shortened filter run times and loss in filter capacity since water will not pass through the mud balls and must flow around them.</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Discuss how a</a:t>
            </a:r>
            <a:r>
              <a:rPr lang="en-US" sz="1200" kern="1200" dirty="0" smtClean="0">
                <a:solidFill>
                  <a:schemeClr val="tx1"/>
                </a:solidFill>
                <a:latin typeface="Arial" charset="0"/>
                <a:ea typeface="+mn-ea"/>
                <a:cs typeface="+mn-cs"/>
              </a:rPr>
              <a:t>ir binding can also be caused by allowing the filter to run too long and that the air prevents water from uniformly passing through the filter.</a:t>
            </a:r>
            <a:r>
              <a:rPr lang="en-US" sz="1200" kern="1200" baseline="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a:t>
            </a:r>
            <a:r>
              <a:rPr lang="en-US" baseline="0" dirty="0" smtClean="0"/>
              <a:t>k appears on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appears on first click.</a:t>
            </a:r>
          </a:p>
          <a:p>
            <a:endParaRPr lang="en-US" dirty="0" smtClean="0"/>
          </a:p>
          <a:p>
            <a:r>
              <a:rPr lang="en-US" dirty="0" smtClean="0"/>
              <a:t>Step</a:t>
            </a:r>
            <a:r>
              <a:rPr lang="en-US" baseline="0" dirty="0" smtClean="0"/>
              <a:t> 2 appears on second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appears on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1 appears on first click.</a:t>
            </a:r>
          </a:p>
          <a:p>
            <a:endParaRPr lang="en-US" baseline="0" dirty="0" smtClean="0"/>
          </a:p>
          <a:p>
            <a:r>
              <a:rPr lang="en-US" baseline="0" dirty="0" smtClean="0"/>
              <a:t>Step 2 appears on second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Beginning on page 1-8, source</a:t>
            </a:r>
            <a:r>
              <a:rPr lang="en-US" baseline="0" dirty="0" smtClean="0"/>
              <a:t> water is introduced</a:t>
            </a:r>
            <a:endParaRPr lang="en-US" dirty="0" smtClean="0"/>
          </a:p>
          <a:p>
            <a:pPr marL="0" indent="0">
              <a:buFont typeface="Arial" panose="020B0604020202020204" pitchFamily="34" charset="0"/>
              <a:buNone/>
            </a:pPr>
            <a:r>
              <a:rPr lang="en-US" dirty="0" smtClean="0"/>
              <a:t> </a:t>
            </a:r>
          </a:p>
          <a:p>
            <a:pPr marL="628650" lvl="1" indent="-171450">
              <a:lnSpc>
                <a:spcPct val="150000"/>
              </a:lnSpc>
              <a:buFont typeface="Arial" panose="020B0604020202020204" pitchFamily="34" charset="0"/>
              <a:buChar char="•"/>
            </a:pPr>
            <a:r>
              <a:rPr lang="en-US" sz="1200" kern="1200" dirty="0" smtClean="0">
                <a:solidFill>
                  <a:schemeClr val="tx1"/>
                </a:solidFill>
                <a:latin typeface="Arial" charset="0"/>
                <a:ea typeface="+mn-ea"/>
                <a:cs typeface="+mn-cs"/>
              </a:rPr>
              <a:t>Surface water supplies can be divided into river, lake and reservoir supplies.</a:t>
            </a:r>
          </a:p>
          <a:p>
            <a:pPr marL="628650" lvl="1" indent="-171450">
              <a:lnSpc>
                <a:spcPct val="150000"/>
              </a:lnSpc>
              <a:buFont typeface="Arial" panose="020B0604020202020204" pitchFamily="34" charset="0"/>
              <a:buChar char="•"/>
            </a:pPr>
            <a:r>
              <a:rPr lang="en-US" sz="1200" b="0" kern="1200" dirty="0" smtClean="0">
                <a:solidFill>
                  <a:schemeClr val="tx1"/>
                </a:solidFill>
                <a:latin typeface="Arial" charset="0"/>
                <a:ea typeface="+mn-ea"/>
                <a:cs typeface="+mn-cs"/>
              </a:rPr>
              <a:t>Note the</a:t>
            </a:r>
            <a:r>
              <a:rPr lang="en-US" sz="1200" b="0" kern="1200" baseline="0" dirty="0" smtClean="0">
                <a:solidFill>
                  <a:schemeClr val="tx1"/>
                </a:solidFill>
                <a:latin typeface="Arial" charset="0"/>
                <a:ea typeface="+mn-ea"/>
                <a:cs typeface="+mn-cs"/>
              </a:rPr>
              <a:t> picture on slide 8 is a reservoir supply which is experiencing an algae bloom.</a:t>
            </a:r>
          </a:p>
          <a:p>
            <a:pPr marL="1085850" lvl="2" indent="-171450">
              <a:lnSpc>
                <a:spcPct val="150000"/>
              </a:lnSpc>
              <a:buFont typeface="Arial" panose="020B0604020202020204" pitchFamily="34" charset="0"/>
              <a:buChar char="•"/>
            </a:pPr>
            <a:r>
              <a:rPr lang="en-US" sz="1200" kern="1200" dirty="0" smtClean="0">
                <a:solidFill>
                  <a:schemeClr val="tx1"/>
                </a:solidFill>
                <a:latin typeface="Arial" charset="0"/>
                <a:ea typeface="+mn-ea"/>
                <a:cs typeface="+mn-cs"/>
              </a:rPr>
              <a:t>Discuss that it may be possible to eliminate or control water quality programs in domestic water supply lakes and reservoirs through a water quality management program.  For example, copper sulfate </a:t>
            </a:r>
            <a:r>
              <a:rPr lang="en-US" sz="1200" kern="1200" dirty="0" err="1" smtClean="0">
                <a:solidFill>
                  <a:schemeClr val="tx1"/>
                </a:solidFill>
                <a:latin typeface="Arial" charset="0"/>
                <a:ea typeface="+mn-ea"/>
                <a:cs typeface="+mn-cs"/>
              </a:rPr>
              <a:t>pentahydrate</a:t>
            </a:r>
            <a:r>
              <a:rPr lang="en-US" sz="1200" kern="1200" dirty="0" smtClean="0">
                <a:solidFill>
                  <a:schemeClr val="tx1"/>
                </a:solidFill>
                <a:latin typeface="Arial" charset="0"/>
                <a:ea typeface="+mn-ea"/>
                <a:cs typeface="+mn-cs"/>
              </a:rPr>
              <a:t> (CuSO</a:t>
            </a:r>
            <a:r>
              <a:rPr lang="en-US" sz="1200" kern="1200" baseline="-25000" dirty="0" smtClean="0">
                <a:solidFill>
                  <a:schemeClr val="tx1"/>
                </a:solidFill>
                <a:latin typeface="Arial" charset="0"/>
                <a:ea typeface="+mn-ea"/>
                <a:cs typeface="+mn-cs"/>
              </a:rPr>
              <a:t>4</a:t>
            </a:r>
            <a:r>
              <a:rPr lang="en-US" sz="1200" kern="1200" dirty="0" smtClean="0">
                <a:solidFill>
                  <a:schemeClr val="tx1"/>
                </a:solidFill>
                <a:latin typeface="Arial" charset="0"/>
                <a:ea typeface="+mn-ea"/>
                <a:cs typeface="+mn-cs"/>
              </a:rPr>
              <a:t> </a:t>
            </a:r>
            <a:r>
              <a:rPr lang="en-US" sz="1200" kern="1200" baseline="30000" dirty="0" smtClean="0">
                <a:solidFill>
                  <a:schemeClr val="tx1"/>
                </a:solidFill>
                <a:latin typeface="Arial" charset="0"/>
                <a:ea typeface="+mn-ea"/>
                <a:cs typeface="+mn-cs"/>
              </a:rPr>
              <a:t>.</a:t>
            </a:r>
            <a:r>
              <a:rPr lang="en-US" sz="1200" kern="1200" dirty="0" smtClean="0">
                <a:solidFill>
                  <a:schemeClr val="tx1"/>
                </a:solidFill>
                <a:latin typeface="Arial" charset="0"/>
                <a:ea typeface="+mn-ea"/>
                <a:cs typeface="+mn-cs"/>
              </a:rPr>
              <a:t>5 H</a:t>
            </a:r>
            <a:r>
              <a:rPr lang="en-US" sz="1200" kern="1200" baseline="-25000" dirty="0" smtClean="0">
                <a:solidFill>
                  <a:schemeClr val="tx1"/>
                </a:solidFill>
                <a:latin typeface="Arial" charset="0"/>
                <a:ea typeface="+mn-ea"/>
                <a:cs typeface="+mn-cs"/>
              </a:rPr>
              <a:t>2</a:t>
            </a:r>
            <a:r>
              <a:rPr lang="en-US" sz="1200" kern="1200" dirty="0" smtClean="0">
                <a:solidFill>
                  <a:schemeClr val="tx1"/>
                </a:solidFill>
                <a:latin typeface="Arial" charset="0"/>
                <a:ea typeface="+mn-ea"/>
                <a:cs typeface="+mn-cs"/>
              </a:rPr>
              <a:t>O) can be used for controlling algal growths in domestic water supply lakes and reservoirs.</a:t>
            </a:r>
            <a:endParaRPr lang="en-US" b="0"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a:t>
            </a:fld>
            <a:endParaRPr lang="en-US"/>
          </a:p>
        </p:txBody>
      </p:sp>
    </p:spTree>
    <p:extLst>
      <p:ext uri="{BB962C8B-B14F-4D97-AF65-F5344CB8AC3E}">
        <p14:creationId xmlns="" xmlns:p14="http://schemas.microsoft.com/office/powerpoint/2010/main" val="586015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Discuss in a bit more detail how head loss can be used to indicate the need for backwash: as the filter gets clogged, more negative pressure is created.  The more clogged the filter, the more resistant to the flow as it passes through the filter media.  The more resistance, the greater the head loss which can be measured on a differential pressure gauge.</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Discuss how the influent valve is closed and a waste line is opened.  A backwash pump or tower forces treated (finished) water from the system back up through the filter bed.  The dirty backwash water is collected by the wash troughs and can be recycled to the beginning of the plant or can be allowed to settle in a tank, pond, or basin.</a:t>
            </a:r>
          </a:p>
          <a:p>
            <a:endParaRPr lang="en-US" sz="1200" b="0" i="0" kern="1200" dirty="0" smtClean="0">
              <a:solidFill>
                <a:schemeClr val="tx1"/>
              </a:solidFill>
              <a:latin typeface="Arial" charset="0"/>
              <a:ea typeface="+mn-ea"/>
              <a:cs typeface="+mn-cs"/>
            </a:endParaRPr>
          </a:p>
          <a:p>
            <a:r>
              <a:rPr lang="en-US" sz="1200" b="0" i="0" kern="1200" dirty="0" smtClean="0">
                <a:solidFill>
                  <a:schemeClr val="tx1"/>
                </a:solidFill>
                <a:latin typeface="Arial" charset="0"/>
                <a:ea typeface="+mn-ea"/>
                <a:cs typeface="+mn-cs"/>
              </a:rPr>
              <a:t>Discuss how the b</a:t>
            </a:r>
            <a:r>
              <a:rPr lang="en-US" sz="1200" kern="1200" dirty="0" smtClean="0">
                <a:solidFill>
                  <a:schemeClr val="tx1"/>
                </a:solidFill>
                <a:latin typeface="Arial" charset="0"/>
                <a:ea typeface="+mn-ea"/>
                <a:cs typeface="+mn-cs"/>
              </a:rPr>
              <a:t>ackwash rate is the flow rate at which the filter is backwashed</a:t>
            </a:r>
            <a:r>
              <a:rPr lang="en-US" sz="1200" kern="1200" baseline="0" dirty="0" smtClean="0">
                <a:solidFill>
                  <a:schemeClr val="tx1"/>
                </a:solidFill>
                <a:latin typeface="Arial" charset="0"/>
                <a:ea typeface="+mn-ea"/>
                <a:cs typeface="+mn-cs"/>
              </a:rPr>
              <a:t> and is </a:t>
            </a:r>
            <a:r>
              <a:rPr lang="en-US" sz="1200" kern="1200" dirty="0" smtClean="0">
                <a:solidFill>
                  <a:schemeClr val="tx1"/>
                </a:solidFill>
                <a:latin typeface="Arial" charset="0"/>
                <a:ea typeface="+mn-ea"/>
                <a:cs typeface="+mn-cs"/>
              </a:rPr>
              <a:t>usually expressed in gallons per minute per square foot of filter surface area, or the backwash pumping rate in gallons per minute. Too high</a:t>
            </a:r>
            <a:r>
              <a:rPr lang="en-US" sz="1200" kern="1200" baseline="0" dirty="0" smtClean="0">
                <a:solidFill>
                  <a:schemeClr val="tx1"/>
                </a:solidFill>
                <a:latin typeface="Arial" charset="0"/>
                <a:ea typeface="+mn-ea"/>
                <a:cs typeface="+mn-cs"/>
              </a:rPr>
              <a:t> of a flow rate can result in excessive loss of filter media.</a:t>
            </a:r>
            <a:r>
              <a:rPr lang="en-US" sz="1200" b="0" i="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appears on first click.</a:t>
            </a:r>
          </a:p>
          <a:p>
            <a:endParaRPr lang="en-US" dirty="0" smtClean="0"/>
          </a:p>
          <a:p>
            <a:r>
              <a:rPr lang="en-US" dirty="0" smtClean="0"/>
              <a:t>Step</a:t>
            </a:r>
            <a:r>
              <a:rPr lang="en-US" baseline="0" dirty="0" smtClean="0"/>
              <a:t> 2 appears on second click.</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1 appears on first click.</a:t>
            </a:r>
          </a:p>
          <a:p>
            <a:endParaRPr lang="en-US" dirty="0" smtClean="0"/>
          </a:p>
          <a:p>
            <a:r>
              <a:rPr lang="en-US" dirty="0" smtClean="0"/>
              <a:t>Step</a:t>
            </a:r>
            <a:r>
              <a:rPr lang="en-US" baseline="0" dirty="0" smtClean="0"/>
              <a:t> 2 appears on second click.</a:t>
            </a:r>
          </a:p>
          <a:p>
            <a:endParaRPr lang="en-US" baseline="0" dirty="0" smtClean="0"/>
          </a:p>
          <a:p>
            <a:r>
              <a:rPr lang="en-US" baseline="0" dirty="0" smtClean="0"/>
              <a:t>Slides 74 to 89 are the answers to unit 4 exercises.  Give students time and then review.</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116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B835BBE1-1AC1-4FEE-ACD3-EF4094D70ABB}" type="slidenum">
              <a:rPr lang="en-US" sz="1200" smtClean="0">
                <a:latin typeface="Arial" charset="0"/>
              </a:rPr>
              <a:pPr/>
              <a:t>74</a:t>
            </a:fld>
            <a:endParaRPr lang="en-US" sz="1200"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Intake structures</a:t>
            </a:r>
            <a:r>
              <a:rPr lang="en-US" baseline="0" dirty="0" smtClean="0"/>
              <a:t> found on page 1-8</a:t>
            </a:r>
            <a:endParaRPr lang="en-US" dirty="0" smtClean="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a:t>
            </a:fld>
            <a:endParaRPr lang="en-US"/>
          </a:p>
        </p:txBody>
      </p:sp>
    </p:spTree>
    <p:extLst>
      <p:ext uri="{BB962C8B-B14F-4D97-AF65-F5344CB8AC3E}">
        <p14:creationId xmlns="" xmlns:p14="http://schemas.microsoft.com/office/powerpoint/2010/main" val="2241156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Page 1-9</a:t>
            </a:r>
            <a:r>
              <a:rPr lang="en-US" baseline="0" dirty="0" smtClean="0"/>
              <a:t> d</a:t>
            </a:r>
            <a:r>
              <a:rPr lang="en-US" dirty="0" smtClean="0"/>
              <a:t>iscusses c</a:t>
            </a:r>
            <a:r>
              <a:rPr lang="en-US" sz="1200" kern="1200" dirty="0" smtClean="0">
                <a:solidFill>
                  <a:schemeClr val="tx1"/>
                </a:solidFill>
                <a:latin typeface="Arial" charset="0"/>
                <a:ea typeface="+mn-ea"/>
                <a:cs typeface="+mn-cs"/>
              </a:rPr>
              <a:t>ommon flow meter technologies used to measure potable water flow in large pipes: </a:t>
            </a:r>
            <a:r>
              <a:rPr lang="en-US" sz="1200" kern="1200" dirty="0" err="1" smtClean="0">
                <a:solidFill>
                  <a:schemeClr val="tx1"/>
                </a:solidFill>
                <a:latin typeface="Arial" charset="0"/>
                <a:ea typeface="+mn-ea"/>
                <a:cs typeface="+mn-cs"/>
              </a:rPr>
              <a:t>Venturi</a:t>
            </a:r>
            <a:r>
              <a:rPr lang="en-US" sz="1200" kern="1200" dirty="0" smtClean="0">
                <a:solidFill>
                  <a:schemeClr val="tx1"/>
                </a:solidFill>
                <a:latin typeface="Arial" charset="0"/>
                <a:ea typeface="+mn-ea"/>
                <a:cs typeface="+mn-cs"/>
              </a:rPr>
              <a:t> and magnetic flow measurement systems</a:t>
            </a:r>
            <a:r>
              <a:rPr lang="en-US" sz="1200" kern="1200" dirty="0" smtClean="0">
                <a:solidFill>
                  <a:schemeClr val="tx1"/>
                </a:solidFill>
                <a:latin typeface="Arial" charset="0"/>
                <a:ea typeface="+mn-ea"/>
                <a:cs typeface="+mn-cs"/>
              </a:rPr>
              <a:t>.</a:t>
            </a:r>
          </a:p>
          <a:p>
            <a:pPr>
              <a:buFont typeface="Arial" pitchFamily="34" charset="0"/>
              <a:buChar char="•"/>
            </a:pP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Review questions are on</a:t>
            </a:r>
            <a:r>
              <a:rPr lang="en-US" sz="1200" kern="1200" baseline="0" dirty="0" smtClean="0">
                <a:solidFill>
                  <a:schemeClr val="tx1"/>
                </a:solidFill>
                <a:latin typeface="Arial" charset="0"/>
                <a:ea typeface="+mn-ea"/>
                <a:cs typeface="+mn-cs"/>
              </a:rPr>
              <a:t> slides 10-14.  Give students time to complete, </a:t>
            </a:r>
            <a:r>
              <a:rPr lang="en-US" sz="1200" kern="1200" baseline="0" smtClean="0">
                <a:solidFill>
                  <a:schemeClr val="tx1"/>
                </a:solidFill>
                <a:latin typeface="Arial" charset="0"/>
                <a:ea typeface="+mn-ea"/>
                <a:cs typeface="+mn-cs"/>
              </a:rPr>
              <a:t>then </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91</a:t>
            </a:fld>
            <a:endParaRPr lang="en-US"/>
          </a:p>
        </p:txBody>
      </p:sp>
    </p:spTree>
    <p:extLst>
      <p:ext uri="{BB962C8B-B14F-4D97-AF65-F5344CB8AC3E}">
        <p14:creationId xmlns="" xmlns:p14="http://schemas.microsoft.com/office/powerpoint/2010/main" val="41646362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92</a:t>
            </a:fld>
            <a:endParaRPr lang="en-US"/>
          </a:p>
        </p:txBody>
      </p:sp>
    </p:spTree>
    <p:extLst>
      <p:ext uri="{BB962C8B-B14F-4D97-AF65-F5344CB8AC3E}">
        <p14:creationId xmlns="" xmlns:p14="http://schemas.microsoft.com/office/powerpoint/2010/main" val="23219074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93</a:t>
            </a:fld>
            <a:endParaRPr lang="en-US"/>
          </a:p>
        </p:txBody>
      </p:sp>
    </p:spTree>
    <p:extLst>
      <p:ext uri="{BB962C8B-B14F-4D97-AF65-F5344CB8AC3E}">
        <p14:creationId xmlns="" xmlns:p14="http://schemas.microsoft.com/office/powerpoint/2010/main" val="23219074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Discuss chemical feed pump maintenance:</a:t>
            </a:r>
          </a:p>
          <a:p>
            <a:pPr lvl="0">
              <a:buFont typeface="Arial" pitchFamily="34" charset="0"/>
              <a:buChar char="•"/>
            </a:pPr>
            <a:r>
              <a:rPr lang="en-US" sz="1200" kern="1200" dirty="0" smtClean="0">
                <a:solidFill>
                  <a:schemeClr val="tx1"/>
                </a:solidFill>
                <a:latin typeface="Arial" charset="0"/>
                <a:ea typeface="+mn-ea"/>
                <a:cs typeface="+mn-cs"/>
              </a:rPr>
              <a:t>Chemical feed pumps like positive displacement diaphragm pumps need calibrated and monitored on a regular basis.  </a:t>
            </a:r>
          </a:p>
          <a:p>
            <a:pPr lvl="0">
              <a:buFont typeface="Arial" pitchFamily="34" charset="0"/>
              <a:buChar char="•"/>
            </a:pPr>
            <a:r>
              <a:rPr lang="en-US" sz="1200" kern="1200" dirty="0" smtClean="0">
                <a:solidFill>
                  <a:schemeClr val="tx1"/>
                </a:solidFill>
                <a:latin typeface="Arial" charset="0"/>
                <a:ea typeface="+mn-ea"/>
                <a:cs typeface="+mn-cs"/>
              </a:rPr>
              <a:t>Any leak throughout the system will cause a reduction in the amount of chemical solution pumped which could effect </a:t>
            </a:r>
            <a:r>
              <a:rPr lang="en-US" sz="1200" kern="1200" dirty="0" err="1" smtClean="0">
                <a:solidFill>
                  <a:schemeClr val="tx1"/>
                </a:solidFill>
                <a:latin typeface="Arial" charset="0"/>
                <a:ea typeface="+mn-ea"/>
                <a:cs typeface="+mn-cs"/>
              </a:rPr>
              <a:t>floc</a:t>
            </a:r>
            <a:r>
              <a:rPr lang="en-US" sz="1200" kern="1200" dirty="0" smtClean="0">
                <a:solidFill>
                  <a:schemeClr val="tx1"/>
                </a:solidFill>
                <a:latin typeface="Arial" charset="0"/>
                <a:ea typeface="+mn-ea"/>
                <a:cs typeface="+mn-cs"/>
              </a:rPr>
              <a:t> formation or settling.</a:t>
            </a:r>
          </a:p>
          <a:p>
            <a:pPr lvl="0">
              <a:buFont typeface="Arial" pitchFamily="34" charset="0"/>
              <a:buChar char="•"/>
            </a:pPr>
            <a:r>
              <a:rPr lang="en-US" sz="1200" kern="1200" dirty="0" smtClean="0">
                <a:solidFill>
                  <a:schemeClr val="tx1"/>
                </a:solidFill>
                <a:latin typeface="Arial" charset="0"/>
                <a:ea typeface="+mn-ea"/>
                <a:cs typeface="+mn-cs"/>
              </a:rPr>
              <a:t>For example, if the pump looks to be operating, but the chemical feed is less than expected, suspect a ruptured diaphragm.</a:t>
            </a:r>
          </a:p>
          <a:p>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94</a:t>
            </a:fld>
            <a:endParaRPr lang="en-US"/>
          </a:p>
        </p:txBody>
      </p:sp>
    </p:spTree>
    <p:extLst>
      <p:ext uri="{BB962C8B-B14F-4D97-AF65-F5344CB8AC3E}">
        <p14:creationId xmlns="" xmlns:p14="http://schemas.microsoft.com/office/powerpoint/2010/main" val="26978306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96</a:t>
            </a:r>
            <a:r>
              <a:rPr lang="en-US" baseline="0" dirty="0" smtClean="0"/>
              <a:t> to 98 are unit 5 review questions.  Give students time and then review together.</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95</a:t>
            </a:fld>
            <a:endParaRPr lang="en-US"/>
          </a:p>
        </p:txBody>
      </p:sp>
    </p:spTree>
    <p:extLst>
      <p:ext uri="{BB962C8B-B14F-4D97-AF65-F5344CB8AC3E}">
        <p14:creationId xmlns="" xmlns:p14="http://schemas.microsoft.com/office/powerpoint/2010/main" val="24796238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students</a:t>
            </a:r>
            <a:r>
              <a:rPr lang="en-US" baseline="0" dirty="0" smtClean="0"/>
              <a:t> time to complete the exercises then review using slides.</a:t>
            </a:r>
            <a:endParaRPr lang="en-US" dirty="0"/>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96</a:t>
            </a:fld>
            <a:endParaRPr lang="en-US"/>
          </a:p>
        </p:txBody>
      </p:sp>
    </p:spTree>
    <p:extLst>
      <p:ext uri="{BB962C8B-B14F-4D97-AF65-F5344CB8AC3E}">
        <p14:creationId xmlns="" xmlns:p14="http://schemas.microsoft.com/office/powerpoint/2010/main" val="2479623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527F796-B689-4EBB-A9EB-F782412D2829}"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83359FB-C1EE-4ED9-AF56-B1F1CE200535}" type="datetimeFigureOut">
              <a:rPr lang="en-US"/>
              <a:pPr>
                <a:defRPr/>
              </a:pPr>
              <a:t>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ED8B7-32C4-465B-8CBA-3986C544021E}" type="slidenum">
              <a:rPr lang="en-US"/>
              <a:pPr>
                <a:defRPr/>
              </a:pPr>
              <a:t>‹#›</a:t>
            </a:fld>
            <a:endParaRPr lang="en-US"/>
          </a:p>
        </p:txBody>
      </p:sp>
    </p:spTree>
    <p:extLst>
      <p:ext uri="{BB962C8B-B14F-4D97-AF65-F5344CB8AC3E}">
        <p14:creationId xmlns="" xmlns:p14="http://schemas.microsoft.com/office/powerpoint/2010/main" val="374805979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C55B09-5FCE-4C78-9D8B-AD39598D1E18}" type="datetimeFigureOut">
              <a:rPr lang="en-US"/>
              <a:pPr>
                <a:defRPr/>
              </a:pPr>
              <a:t>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188052" y="6189847"/>
            <a:ext cx="2133600" cy="365125"/>
          </a:xfrm>
        </p:spPr>
        <p:txBody>
          <a:bodyPr/>
          <a:lstStyle>
            <a:lvl1pPr>
              <a:defRPr/>
            </a:lvl1pPr>
          </a:lstStyle>
          <a:p>
            <a:pPr>
              <a:defRPr/>
            </a:pPr>
            <a:fld id="{9809357C-8C39-4A5A-B1A4-4716847E699C}" type="slidenum">
              <a:rPr lang="en-US"/>
              <a:pPr>
                <a:defRPr/>
              </a:pPr>
              <a:t>‹#›</a:t>
            </a:fld>
            <a:endParaRPr lang="en-US"/>
          </a:p>
        </p:txBody>
      </p:sp>
      <p:sp>
        <p:nvSpPr>
          <p:cNvPr id="9" name="Rectangle 2"/>
          <p:cNvSpPr txBox="1">
            <a:spLocks noChangeArrowheads="1"/>
          </p:cNvSpPr>
          <p:nvPr/>
        </p:nvSpPr>
        <p:spPr bwMode="auto">
          <a:xfrm>
            <a:off x="761948" y="385086"/>
            <a:ext cx="7848600" cy="4570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endParaRPr lang="en-US" sz="4000" dirty="0">
              <a:solidFill>
                <a:schemeClr val="bg1"/>
              </a:solidFill>
            </a:endParaRPr>
          </a:p>
        </p:txBody>
      </p:sp>
      <p:sp>
        <p:nvSpPr>
          <p:cNvPr id="11" name="Rectangle 10"/>
          <p:cNvSpPr/>
          <p:nvPr userDrawn="1"/>
        </p:nvSpPr>
        <p:spPr>
          <a:xfrm>
            <a:off x="287073" y="6554972"/>
            <a:ext cx="6091781" cy="69112"/>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32947093"/>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811E76-26C0-4A55-AB1D-0E18C756BEDD}" type="datetimeFigureOut">
              <a:rPr lang="en-US"/>
              <a:pPr>
                <a:defRPr/>
              </a:pPr>
              <a:t>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8A0425-7294-49AD-8A3B-DFDAE54EDDE5}" type="slidenum">
              <a:rPr lang="en-US"/>
              <a:pPr>
                <a:defRPr/>
              </a:pPr>
              <a:t>‹#›</a:t>
            </a:fld>
            <a:endParaRPr lang="en-US"/>
          </a:p>
        </p:txBody>
      </p:sp>
    </p:spTree>
    <p:extLst>
      <p:ext uri="{BB962C8B-B14F-4D97-AF65-F5344CB8AC3E}">
        <p14:creationId xmlns="" xmlns:p14="http://schemas.microsoft.com/office/powerpoint/2010/main" val="324758500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19DE0A0-D16D-43EB-A89D-D4E83DDCDD23}" type="datetimeFigureOut">
              <a:rPr lang="en-US"/>
              <a:pPr>
                <a:defRPr/>
              </a:pPr>
              <a:t>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1EDD027-B1B1-47E1-B9D4-26A22614B9EA}" type="slidenum">
              <a:rPr lang="en-US"/>
              <a:pPr>
                <a:defRPr/>
              </a:pPr>
              <a:t>‹#›</a:t>
            </a:fld>
            <a:endParaRPr lang="en-US"/>
          </a:p>
        </p:txBody>
      </p:sp>
    </p:spTree>
    <p:extLst>
      <p:ext uri="{BB962C8B-B14F-4D97-AF65-F5344CB8AC3E}">
        <p14:creationId xmlns="" xmlns:p14="http://schemas.microsoft.com/office/powerpoint/2010/main" val="189620002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3DC610-13CE-492E-B76E-55DBD784ED7A}" type="datetimeFigureOut">
              <a:rPr lang="en-US"/>
              <a:pPr>
                <a:defRPr/>
              </a:pPr>
              <a:t>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D7D5B5-1630-4275-9868-B35A29780775}" type="slidenum">
              <a:rPr lang="en-US"/>
              <a:pPr>
                <a:defRPr/>
              </a:pPr>
              <a:t>‹#›</a:t>
            </a:fld>
            <a:endParaRPr lang="en-US"/>
          </a:p>
        </p:txBody>
      </p:sp>
    </p:spTree>
    <p:extLst>
      <p:ext uri="{BB962C8B-B14F-4D97-AF65-F5344CB8AC3E}">
        <p14:creationId xmlns="" xmlns:p14="http://schemas.microsoft.com/office/powerpoint/2010/main" val="97343289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6864CA-C436-4AFB-BCE6-C8F8EFC56C27}" type="datetimeFigureOut">
              <a:rPr lang="en-US"/>
              <a:pPr>
                <a:defRPr/>
              </a:pPr>
              <a:t>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3238F8-538C-403F-B6DF-C0B383EE8863}" type="slidenum">
              <a:rPr lang="en-US"/>
              <a:pPr>
                <a:defRPr/>
              </a:pPr>
              <a:t>‹#›</a:t>
            </a:fld>
            <a:endParaRPr lang="en-US"/>
          </a:p>
        </p:txBody>
      </p:sp>
    </p:spTree>
    <p:extLst>
      <p:ext uri="{BB962C8B-B14F-4D97-AF65-F5344CB8AC3E}">
        <p14:creationId xmlns="" xmlns:p14="http://schemas.microsoft.com/office/powerpoint/2010/main" val="219699349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DEP-rgb"/>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Aging banner"/>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24000"/>
            <a:ext cx="8229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236538"/>
            <a:ext cx="8229600" cy="868362"/>
          </a:xfrm>
          <a:prstGeom prst="rect">
            <a:avLst/>
          </a:prstGeom>
        </p:spPr>
        <p:txBody>
          <a:bodyPr/>
          <a:lstStyle>
            <a:lvl1pPr>
              <a:defRPr sz="4000">
                <a:solidFill>
                  <a:schemeClr val="bg1"/>
                </a:solidFill>
              </a:defRPr>
            </a:lvl1pPr>
          </a:lstStyle>
          <a:p>
            <a:endParaRPr lang="en-US" dirty="0"/>
          </a:p>
        </p:txBody>
      </p:sp>
      <p:sp>
        <p:nvSpPr>
          <p:cNvPr id="8" name="Slide Number Placeholder 5"/>
          <p:cNvSpPr>
            <a:spLocks noGrp="1"/>
          </p:cNvSpPr>
          <p:nvPr>
            <p:ph type="sldNum" sz="quarter" idx="12"/>
          </p:nvPr>
        </p:nvSpPr>
        <p:spPr>
          <a:xfrm>
            <a:off x="4933950" y="6247607"/>
            <a:ext cx="2133600" cy="365125"/>
          </a:xfrm>
        </p:spPr>
        <p:txBody>
          <a:bodyPr/>
          <a:lstStyle>
            <a:lvl1pPr algn="ctr">
              <a:defRPr sz="1400" b="1">
                <a:solidFill>
                  <a:schemeClr val="tx1"/>
                </a:solidFill>
              </a:defRPr>
            </a:lvl1pPr>
          </a:lstStyle>
          <a:p>
            <a:pPr>
              <a:defRPr/>
            </a:pPr>
            <a:fld id="{21528FFD-A075-478D-8FAA-85DCFDBD6EF0}" type="slidenum">
              <a:rPr lang="en-US" smtClean="0"/>
              <a:pPr>
                <a:defRPr/>
              </a:pPr>
              <a:t>‹#›</a:t>
            </a:fld>
            <a:endParaRPr lang="en-US" dirty="0"/>
          </a:p>
        </p:txBody>
      </p:sp>
    </p:spTree>
    <p:extLst>
      <p:ext uri="{BB962C8B-B14F-4D97-AF65-F5344CB8AC3E}">
        <p14:creationId xmlns="" xmlns:p14="http://schemas.microsoft.com/office/powerpoint/2010/main" val="40494299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5A2DF-89D6-4F7B-B6E6-9D07C40E565B}" type="datetime1">
              <a:rPr lang="en-US">
                <a:solidFill>
                  <a:prstClr val="black">
                    <a:tint val="75000"/>
                  </a:prstClr>
                </a:solidFill>
              </a:rPr>
              <a:pPr>
                <a:defRPr/>
              </a:pPr>
              <a:t>2/5/2014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0E177176-2AB9-48AF-B72D-DFD5ACAD9869}" type="slidenum">
              <a:rPr lang="en-US" smtClean="0"/>
              <a:pPr>
                <a:defRPr/>
              </a:pPr>
              <a:t>‹#›</a:t>
            </a:fld>
            <a:endParaRPr lang="en-US" dirty="0"/>
          </a:p>
        </p:txBody>
      </p:sp>
    </p:spTree>
    <p:extLst>
      <p:ext uri="{BB962C8B-B14F-4D97-AF65-F5344CB8AC3E}">
        <p14:creationId xmlns="" xmlns:p14="http://schemas.microsoft.com/office/powerpoint/2010/main" val="21003587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xfrm>
            <a:off x="4191000" y="6299200"/>
            <a:ext cx="2133600" cy="365125"/>
          </a:xfrm>
          <a:ln/>
        </p:spPr>
        <p:txBody>
          <a:bodyPr/>
          <a:lstStyle>
            <a:lvl1pPr>
              <a:defRPr sz="1400" b="1">
                <a:solidFill>
                  <a:schemeClr val="tx1"/>
                </a:solidFill>
              </a:defRPr>
            </a:lvl1pPr>
          </a:lstStyle>
          <a:p>
            <a:pPr>
              <a:defRPr/>
            </a:pPr>
            <a:fld id="{333D55EF-AE70-461D-952B-57EBCF9E736B}" type="slidenum">
              <a:rPr lang="en-US" smtClean="0"/>
              <a:pPr>
                <a:defRPr/>
              </a:pPr>
              <a:t>‹#›</a:t>
            </a:fld>
            <a:endParaRPr lang="en-US"/>
          </a:p>
        </p:txBody>
      </p:sp>
      <p:sp>
        <p:nvSpPr>
          <p:cNvPr id="5" name="Title 1"/>
          <p:cNvSpPr>
            <a:spLocks noGrp="1"/>
          </p:cNvSpPr>
          <p:nvPr>
            <p:ph type="title"/>
          </p:nvPr>
        </p:nvSpPr>
        <p:spPr>
          <a:xfrm>
            <a:off x="457200" y="198438"/>
            <a:ext cx="8229600" cy="868362"/>
          </a:xfrm>
          <a:prstGeom prst="rect">
            <a:avLst/>
          </a:prstGeom>
        </p:spPr>
        <p:txBody>
          <a:bodyPr/>
          <a:lstStyle>
            <a:lvl1pPr>
              <a:defRPr sz="4000">
                <a:solidFill>
                  <a:schemeClr val="bg1"/>
                </a:solidFill>
              </a:defRPr>
            </a:lvl1pPr>
          </a:lstStyle>
          <a:p>
            <a:endParaRPr lang="en-US" dirty="0"/>
          </a:p>
        </p:txBody>
      </p:sp>
    </p:spTree>
    <p:extLst>
      <p:ext uri="{BB962C8B-B14F-4D97-AF65-F5344CB8AC3E}">
        <p14:creationId xmlns="" xmlns:p14="http://schemas.microsoft.com/office/powerpoint/2010/main" val="9216371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7D7478-1FF0-4CED-9070-7D2E3D7F6098}" type="datetimeFigureOut">
              <a:rPr lang="en-US"/>
              <a:pPr>
                <a:defRPr/>
              </a:pPr>
              <a:t>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E0D86E-E3C0-4504-9F50-B314A5FEAD0C}" type="slidenum">
              <a:rPr lang="en-US"/>
              <a:pPr>
                <a:defRPr/>
              </a:pPr>
              <a:t>‹#›</a:t>
            </a:fld>
            <a:endParaRPr lang="en-US"/>
          </a:p>
        </p:txBody>
      </p:sp>
      <p:sp>
        <p:nvSpPr>
          <p:cNvPr id="10" name="Rectangle 9"/>
          <p:cNvSpPr/>
          <p:nvPr userDrawn="1"/>
        </p:nvSpPr>
        <p:spPr>
          <a:xfrm>
            <a:off x="287074" y="6554972"/>
            <a:ext cx="6092462" cy="57459"/>
          </a:xfrm>
          <a:prstGeom prst="rect">
            <a:avLst/>
          </a:prstGeom>
          <a:solidFill>
            <a:srgbClr val="003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6498651" y="6224339"/>
            <a:ext cx="2422066" cy="512403"/>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5" r:id="rId3"/>
    <p:sldLayoutId id="2147483747" r:id="rId4"/>
    <p:sldLayoutId id="2147483748" r:id="rId5"/>
    <p:sldLayoutId id="2147483750" r:id="rId6"/>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DABE3EDA-A404-49C7-8004-5E9E57C7E70F}" type="datetime1">
              <a:rPr lang="en-US">
                <a:solidFill>
                  <a:prstClr val="black">
                    <a:tint val="75000"/>
                  </a:prstClr>
                </a:solidFill>
              </a:rPr>
              <a:pPr eaLnBrk="1" hangingPunct="1">
                <a:defRPr/>
              </a:pPr>
              <a:t>2/5/2014</a:t>
            </a:fld>
            <a:endParaRPr lang="en-US">
              <a:solidFill>
                <a:prstClr val="black">
                  <a:tint val="75000"/>
                </a:prstClr>
              </a:solidFill>
            </a:endParaRPr>
          </a:p>
        </p:txBody>
      </p:sp>
      <p:sp>
        <p:nvSpPr>
          <p:cNvPr id="6" name="Slide Number Placeholder 5"/>
          <p:cNvSpPr>
            <a:spLocks noGrp="1"/>
          </p:cNvSpPr>
          <p:nvPr>
            <p:ph type="sldNum" sz="quarter" idx="4"/>
          </p:nvPr>
        </p:nvSpPr>
        <p:spPr>
          <a:xfrm>
            <a:off x="4181475" y="6317457"/>
            <a:ext cx="2133600" cy="365125"/>
          </a:xfrm>
          <a:prstGeom prst="rect">
            <a:avLst/>
          </a:prstGeom>
        </p:spPr>
        <p:txBody>
          <a:bodyPr vert="horz" lIns="91440" tIns="45720" rIns="91440" bIns="45720" rtlCol="0" anchor="ctr"/>
          <a:lstStyle>
            <a:lvl1pPr algn="r" fontAlgn="auto">
              <a:spcBef>
                <a:spcPts val="0"/>
              </a:spcBef>
              <a:spcAft>
                <a:spcPts val="0"/>
              </a:spcAft>
              <a:defRPr sz="1400" b="1">
                <a:solidFill>
                  <a:schemeClr val="tx1"/>
                </a:solidFill>
                <a:latin typeface="+mn-lt"/>
              </a:defRPr>
            </a:lvl1pPr>
          </a:lstStyle>
          <a:p>
            <a:pPr eaLnBrk="1" hangingPunct="1">
              <a:defRPr/>
            </a:pPr>
            <a:fld id="{76884964-644C-4669-9D41-B47BFC336F01}" type="slidenum">
              <a:rPr lang="en-US" smtClean="0"/>
              <a:pPr eaLnBrk="1" hangingPunct="1">
                <a:defRPr/>
              </a:pPr>
              <a:t>‹#›</a:t>
            </a:fld>
            <a:endParaRPr lang="en-US"/>
          </a:p>
        </p:txBody>
      </p:sp>
      <p:pic>
        <p:nvPicPr>
          <p:cNvPr id="7" name="Picture 5" descr="Aging banner"/>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88925" y="355600"/>
            <a:ext cx="83820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57200" y="198438"/>
            <a:ext cx="8229600" cy="868362"/>
          </a:xfrm>
          <a:prstGeom prst="rect">
            <a:avLst/>
          </a:prstGeom>
        </p:spPr>
        <p:txBody>
          <a:bodyPr/>
          <a:lstStyle>
            <a:lvl1pPr algn="ctr" rtl="0" eaLnBrk="0" fontAlgn="base" hangingPunct="0">
              <a:spcBef>
                <a:spcPct val="0"/>
              </a:spcBef>
              <a:spcAft>
                <a:spcPct val="0"/>
              </a:spcAft>
              <a:defRPr sz="40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dirty="0">
              <a:solidFill>
                <a:prstClr val="white"/>
              </a:solidFill>
            </a:endParaRPr>
          </a:p>
        </p:txBody>
      </p:sp>
      <p:pic>
        <p:nvPicPr>
          <p:cNvPr id="9" name="Picture 7" descr="DEP-rgb"/>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6400800" y="6096000"/>
            <a:ext cx="2624138"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6234577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b="1" dirty="0" smtClean="0"/>
              <a:t>Module 14: Conventional Filtration</a:t>
            </a:r>
          </a:p>
        </p:txBody>
      </p:sp>
      <p:sp>
        <p:nvSpPr>
          <p:cNvPr id="2051" name="Subtitle 2"/>
          <p:cNvSpPr>
            <a:spLocks noGrp="1"/>
          </p:cNvSpPr>
          <p:nvPr>
            <p:ph type="subTitle" idx="1"/>
          </p:nvPr>
        </p:nvSpPr>
        <p:spPr/>
        <p:txBody>
          <a:bodyPr/>
          <a:lstStyle/>
          <a:p>
            <a:pPr eaLnBrk="1" hangingPunct="1"/>
            <a:r>
              <a:rPr lang="en-US" b="1" dirty="0">
                <a:solidFill>
                  <a:schemeClr val="tx1"/>
                </a:solidFill>
              </a:rPr>
              <a:t>Drinking Water Plant Operator Certification Training</a:t>
            </a:r>
            <a:endParaRPr lang="en-US" dirty="0" smtClean="0">
              <a:solidFill>
                <a:schemeClr val="tx1"/>
              </a:solidFill>
            </a:endParaRPr>
          </a:p>
          <a:p>
            <a:pPr eaLnBrk="1" hangingPunct="1"/>
            <a:endParaRPr lang="en-US" dirty="0" smtClean="0">
              <a:solidFill>
                <a:schemeClr val="tx1"/>
              </a:solidFill>
            </a:endParaRPr>
          </a:p>
          <a:p>
            <a:pPr eaLnBrk="1" hangingPunct="1"/>
            <a:endParaRPr lang="en-US" dirty="0" smtClean="0">
              <a:solidFill>
                <a:schemeClr val="tx1"/>
              </a:solidFill>
            </a:endParaRPr>
          </a:p>
        </p:txBody>
      </p:sp>
      <p:pic>
        <p:nvPicPr>
          <p:cNvPr id="2054"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288"/>
            <a:ext cx="9144000" cy="117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34036601"/>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62075"/>
            <a:ext cx="8217877" cy="4546356"/>
          </a:xfrm>
        </p:spPr>
        <p:txBody>
          <a:bodyPr/>
          <a:lstStyle/>
          <a:p>
            <a:pPr marL="1371600" lvl="2" indent="-457200">
              <a:buFont typeface="+mj-lt"/>
              <a:buAutoNum type="arabicPeriod"/>
            </a:pPr>
            <a:r>
              <a:rPr lang="en-US" sz="3600" dirty="0" smtClean="0"/>
              <a:t>Combined filter effluent turbidity must be below:</a:t>
            </a:r>
          </a:p>
          <a:p>
            <a:pPr marL="1828800" lvl="3" indent="-514350">
              <a:buFont typeface="+mj-lt"/>
              <a:buAutoNum type="alphaLcParenR"/>
            </a:pPr>
            <a:r>
              <a:rPr lang="en-US" sz="2400" dirty="0" smtClean="0"/>
              <a:t>0.3 NTU in at least 95% of the turbidity measurements taken and 1.0 NTU at all times</a:t>
            </a:r>
          </a:p>
          <a:p>
            <a:pPr marL="1828800" lvl="3" indent="-514350">
              <a:buFont typeface="+mj-lt"/>
              <a:buAutoNum type="alphaLcParenR"/>
            </a:pPr>
            <a:r>
              <a:rPr lang="en-US" sz="2400" dirty="0" smtClean="0"/>
              <a:t>1.0 NTU in at least 95% of the turbidity measurements taken and 1.5 NTU at all times</a:t>
            </a:r>
          </a:p>
          <a:p>
            <a:pPr marL="1828800" lvl="3" indent="-514350">
              <a:buFont typeface="+mj-lt"/>
              <a:buAutoNum type="alphaLcParenR"/>
            </a:pPr>
            <a:r>
              <a:rPr lang="en-US" sz="2400" dirty="0" smtClean="0"/>
              <a:t>0.3 NTU in at least 95% of the turbidity measurements taken and 0.5 NTU at all times</a:t>
            </a:r>
          </a:p>
          <a:p>
            <a:pPr marL="1828800" lvl="3" indent="-514350">
              <a:buFont typeface="+mj-lt"/>
              <a:buAutoNum type="alphaLcParenR"/>
            </a:pPr>
            <a:r>
              <a:rPr lang="en-US" sz="2400" dirty="0" smtClean="0"/>
              <a:t>0.5 NTU in at least 95% of the turbidity measurements taken and 1.0 NTU at all times</a:t>
            </a:r>
          </a:p>
          <a:p>
            <a:pPr lvl="1">
              <a:buNone/>
            </a:pPr>
            <a:endParaRPr lang="en-US" dirty="0" smtClean="0"/>
          </a:p>
        </p:txBody>
      </p:sp>
      <p:sp>
        <p:nvSpPr>
          <p:cNvPr id="5" name="Title 4"/>
          <p:cNvSpPr>
            <a:spLocks noGrp="1"/>
          </p:cNvSpPr>
          <p:nvPr>
            <p:ph type="title"/>
          </p:nvPr>
        </p:nvSpPr>
        <p:spPr>
          <a:xfrm>
            <a:off x="457200" y="227013"/>
            <a:ext cx="8229600" cy="868362"/>
          </a:xfrm>
        </p:spPr>
        <p:txBody>
          <a:bodyPr/>
          <a:lstStyle/>
          <a:p>
            <a:r>
              <a:rPr lang="en-US" dirty="0" smtClean="0"/>
              <a:t>Unit 1 Exercise</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a:t>
            </a:fld>
            <a:endParaRPr lang="en-US" dirty="0"/>
          </a:p>
        </p:txBody>
      </p:sp>
      <p:sp>
        <p:nvSpPr>
          <p:cNvPr id="7" name="Rectangle 6"/>
          <p:cNvSpPr/>
          <p:nvPr/>
        </p:nvSpPr>
        <p:spPr>
          <a:xfrm>
            <a:off x="1724138" y="4245918"/>
            <a:ext cx="5619637" cy="707886"/>
          </a:xfrm>
          <a:prstGeom prst="rect">
            <a:avLst/>
          </a:prstGeom>
        </p:spPr>
        <p:txBody>
          <a:bodyPr wrap="square">
            <a:spAutoFit/>
          </a:bodyPr>
          <a:lstStyle/>
          <a:p>
            <a:r>
              <a:rPr lang="en-US" sz="4000" dirty="0"/>
              <a:t>	</a:t>
            </a:r>
          </a:p>
        </p:txBody>
      </p:sp>
      <p:sp>
        <p:nvSpPr>
          <p:cNvPr id="117761" name="Oval 1"/>
          <p:cNvSpPr>
            <a:spLocks noChangeArrowheads="1"/>
          </p:cNvSpPr>
          <p:nvPr/>
        </p:nvSpPr>
        <p:spPr bwMode="auto">
          <a:xfrm>
            <a:off x="1547446" y="2368061"/>
            <a:ext cx="6729045" cy="1148861"/>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2425323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p:txBody>
          <a:bodyPr/>
          <a:lstStyle/>
          <a:p>
            <a:r>
              <a:rPr lang="en-US" dirty="0" smtClean="0"/>
              <a:t>Slides 101 to 155 are module review questions.</a:t>
            </a:r>
          </a:p>
          <a:p>
            <a:r>
              <a:rPr lang="en-US" dirty="0" smtClean="0"/>
              <a:t>All questions are multiple choice and there is only one correct answer.</a:t>
            </a:r>
          </a:p>
        </p:txBody>
      </p:sp>
      <p:sp>
        <p:nvSpPr>
          <p:cNvPr id="43010" name="Title 1"/>
          <p:cNvSpPr>
            <a:spLocks noGrp="1"/>
          </p:cNvSpPr>
          <p:nvPr>
            <p:ph type="title"/>
          </p:nvPr>
        </p:nvSpPr>
        <p:spPr/>
        <p:txBody>
          <a:bodyPr/>
          <a:lstStyle/>
          <a:p>
            <a:r>
              <a:rPr lang="en-US" dirty="0" smtClean="0"/>
              <a:t>Review</a:t>
            </a:r>
          </a:p>
        </p:txBody>
      </p:sp>
      <p:sp>
        <p:nvSpPr>
          <p:cNvPr id="4" name="Slide Number Placeholder 3"/>
          <p:cNvSpPr>
            <a:spLocks noGrp="1"/>
          </p:cNvSpPr>
          <p:nvPr>
            <p:ph type="sldNum" sz="quarter" idx="12"/>
          </p:nvPr>
        </p:nvSpPr>
        <p:spPr/>
        <p:txBody>
          <a:bodyPr/>
          <a:lstStyle/>
          <a:p>
            <a:pPr>
              <a:defRPr/>
            </a:pPr>
            <a:fld id="{95F14A18-7A38-47F7-8BCF-EE5879F0E47F}" type="slidenum">
              <a:rPr lang="en-US" smtClean="0"/>
              <a:pPr>
                <a:defRPr/>
              </a:pPr>
              <a:t>100</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602163"/>
          </a:xfrm>
        </p:spPr>
        <p:txBody>
          <a:bodyPr/>
          <a:lstStyle/>
          <a:p>
            <a:pPr marL="514350" lvl="0" indent="-514350">
              <a:buAutoNum type="arabicPeriod"/>
              <a:defRPr/>
            </a:pPr>
            <a:r>
              <a:rPr lang="en-US" dirty="0" smtClean="0"/>
              <a:t>Typical sources of turbidity in raw water sources include:</a:t>
            </a:r>
          </a:p>
          <a:p>
            <a:pPr marL="971550" lvl="1" indent="-514350">
              <a:buFont typeface="+mj-lt"/>
              <a:buAutoNum type="alphaLcParenR"/>
            </a:pPr>
            <a:r>
              <a:rPr lang="en-US" dirty="0" smtClean="0"/>
              <a:t>Heavy rains </a:t>
            </a:r>
          </a:p>
          <a:p>
            <a:pPr marL="971550" lvl="1" indent="-514350">
              <a:buFont typeface="+mj-lt"/>
              <a:buAutoNum type="alphaLcParenR"/>
            </a:pPr>
            <a:r>
              <a:rPr lang="en-US" dirty="0" smtClean="0"/>
              <a:t>High iron concentrations </a:t>
            </a:r>
          </a:p>
          <a:p>
            <a:pPr marL="971550" lvl="1" indent="-514350">
              <a:buFont typeface="+mj-lt"/>
              <a:buAutoNum type="alphaLcParenR"/>
            </a:pPr>
            <a:r>
              <a:rPr lang="en-US" dirty="0" smtClean="0"/>
              <a:t>Waste discharges</a:t>
            </a:r>
          </a:p>
          <a:p>
            <a:pPr marL="971550" lvl="1" indent="-514350">
              <a:buFont typeface="+mj-lt"/>
              <a:buAutoNum type="alphaLcParenR"/>
            </a:pPr>
            <a:r>
              <a:rPr lang="en-US" dirty="0" smtClean="0"/>
              <a:t>All of the above</a:t>
            </a:r>
          </a:p>
          <a:p>
            <a:pPr marL="514350" lvl="0" indent="-514350">
              <a:buAutoNum type="arabicPeriod"/>
              <a:defRPr/>
            </a:pPr>
            <a:endParaRPr lang="en-US" dirty="0" smtClean="0"/>
          </a:p>
          <a:p>
            <a:pPr marL="0" indent="0">
              <a:buFont typeface="Arial" charset="0"/>
              <a:buNone/>
              <a:defRPr/>
            </a:pPr>
            <a:endParaRPr lang="en-US" dirty="0" smtClean="0"/>
          </a:p>
          <a:p>
            <a:pPr marL="0" indent="0">
              <a:buFont typeface="Arial" charset="0"/>
              <a:buNone/>
              <a:defRPr/>
            </a:pPr>
            <a:endParaRPr lang="en-US" sz="2400" dirty="0" smtClean="0"/>
          </a:p>
          <a:p>
            <a:pPr marL="0" indent="0">
              <a:buFont typeface="Arial" charset="0"/>
              <a:buNone/>
              <a:defRPr/>
            </a:pPr>
            <a:endParaRPr lang="en-US" dirty="0"/>
          </a:p>
        </p:txBody>
      </p:sp>
      <p:sp>
        <p:nvSpPr>
          <p:cNvPr id="44034" name="Title 1"/>
          <p:cNvSpPr>
            <a:spLocks noGrp="1"/>
          </p:cNvSpPr>
          <p:nvPr>
            <p:ph type="title"/>
          </p:nvPr>
        </p:nvSpPr>
        <p:spPr/>
        <p:txBody>
          <a:bodyPr/>
          <a:lstStyle/>
          <a:p>
            <a:pPr lvl="0"/>
            <a:r>
              <a:rPr lang="en-US" dirty="0" smtClean="0"/>
              <a:t>Review Question</a:t>
            </a:r>
          </a:p>
        </p:txBody>
      </p:sp>
      <p:sp>
        <p:nvSpPr>
          <p:cNvPr id="4" name="Slide Number Placeholder 3"/>
          <p:cNvSpPr>
            <a:spLocks noGrp="1"/>
          </p:cNvSpPr>
          <p:nvPr>
            <p:ph type="sldNum" sz="quarter" idx="12"/>
          </p:nvPr>
        </p:nvSpPr>
        <p:spPr/>
        <p:txBody>
          <a:bodyPr/>
          <a:lstStyle/>
          <a:p>
            <a:pPr>
              <a:defRPr/>
            </a:pPr>
            <a:fld id="{510275DB-2E6E-4B6B-B852-9E731CD7F81B}" type="slidenum">
              <a:rPr lang="en-US" smtClean="0"/>
              <a:pPr>
                <a:defRPr/>
              </a:pPr>
              <a:t>101</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3">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marL="514350" lvl="0" indent="-514350">
              <a:buFont typeface="+mj-lt"/>
              <a:buAutoNum type="arabicPeriod" startAt="2"/>
            </a:pPr>
            <a:r>
              <a:rPr lang="en-US" dirty="0" smtClean="0"/>
              <a:t>To remove turbidity from water, systems rely heavily on:</a:t>
            </a:r>
          </a:p>
          <a:p>
            <a:pPr marL="971550" lvl="1" indent="-514350">
              <a:buFont typeface="+mj-lt"/>
              <a:buAutoNum type="alphaLcParenR"/>
            </a:pPr>
            <a:r>
              <a:rPr lang="en-US" dirty="0" smtClean="0"/>
              <a:t>Coagulation and sedimentation</a:t>
            </a:r>
          </a:p>
          <a:p>
            <a:pPr marL="971550" lvl="1" indent="-514350">
              <a:buFont typeface="+mj-lt"/>
              <a:buAutoNum type="alphaLcParenR"/>
            </a:pPr>
            <a:r>
              <a:rPr lang="en-US" dirty="0" smtClean="0"/>
              <a:t>Sedimentation and filtration</a:t>
            </a:r>
          </a:p>
          <a:p>
            <a:pPr marL="971550" lvl="1" indent="-514350">
              <a:buFont typeface="+mj-lt"/>
              <a:buAutoNum type="alphaLcParenR"/>
            </a:pPr>
            <a:r>
              <a:rPr lang="en-US" dirty="0" smtClean="0"/>
              <a:t>Mixing and flocculation</a:t>
            </a:r>
          </a:p>
          <a:p>
            <a:pPr marL="971550" lvl="1" indent="-514350">
              <a:buFont typeface="+mj-lt"/>
              <a:buAutoNum type="alphaLcParenR"/>
            </a:pPr>
            <a:r>
              <a:rPr lang="en-US" dirty="0" smtClean="0"/>
              <a:t>Filtration and chlorination</a:t>
            </a:r>
          </a:p>
          <a:p>
            <a:pPr marL="0" indent="0">
              <a:buFont typeface="Arial" charset="0"/>
              <a:buNone/>
            </a:pPr>
            <a:endParaRPr lang="en-US" b="1" u="sng" dirty="0" smtClean="0"/>
          </a:p>
        </p:txBody>
      </p:sp>
      <p:sp>
        <p:nvSpPr>
          <p:cNvPr id="47106" name="Title 1"/>
          <p:cNvSpPr>
            <a:spLocks noGrp="1"/>
          </p:cNvSpPr>
          <p:nvPr>
            <p:ph type="title"/>
          </p:nvPr>
        </p:nvSpPr>
        <p:spPr/>
        <p:txBody>
          <a:bodyPr/>
          <a:lstStyle/>
          <a:p>
            <a:r>
              <a:rPr lang="en-US" dirty="0" smtClean="0"/>
              <a:t>Review Question</a:t>
            </a:r>
          </a:p>
        </p:txBody>
      </p:sp>
      <p:sp>
        <p:nvSpPr>
          <p:cNvPr id="4" name="Slide Number Placeholder 3"/>
          <p:cNvSpPr>
            <a:spLocks noGrp="1"/>
          </p:cNvSpPr>
          <p:nvPr>
            <p:ph type="sldNum" sz="quarter" idx="12"/>
          </p:nvPr>
        </p:nvSpPr>
        <p:spPr/>
        <p:txBody>
          <a:bodyPr/>
          <a:lstStyle/>
          <a:p>
            <a:pPr>
              <a:defRPr/>
            </a:pPr>
            <a:fld id="{C4AE3CFB-B096-434D-B0AD-781DCED0232E}" type="slidenum">
              <a:rPr lang="en-US" smtClean="0"/>
              <a:pPr>
                <a:defRPr/>
              </a:pPr>
              <a:t>102</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47107">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pPr marL="514350" lvl="0" indent="-514350">
              <a:buFont typeface="+mj-lt"/>
              <a:buAutoNum type="arabicPeriod" startAt="3"/>
            </a:pPr>
            <a:r>
              <a:rPr lang="en-US" dirty="0" smtClean="0"/>
              <a:t>Combined filter effluent turbidity must be below ______ NTU in at least 95% of the turbidity measurements taken and combined filter effluent turbidity must be below ______ NTU at all times.</a:t>
            </a:r>
          </a:p>
          <a:p>
            <a:pPr marL="971550" lvl="1" indent="-514350">
              <a:buFont typeface="+mj-lt"/>
              <a:buAutoNum type="alphaLcParenR"/>
            </a:pPr>
            <a:r>
              <a:rPr lang="en-US" dirty="0" smtClean="0"/>
              <a:t>0.5 NTU, 1.0 NTU</a:t>
            </a:r>
          </a:p>
          <a:p>
            <a:pPr marL="971550" lvl="1" indent="-514350">
              <a:buFont typeface="+mj-lt"/>
              <a:buAutoNum type="alphaLcParenR"/>
            </a:pPr>
            <a:r>
              <a:rPr lang="en-US" dirty="0" smtClean="0"/>
              <a:t>0.8 NTU, 3 NTU</a:t>
            </a:r>
          </a:p>
          <a:p>
            <a:pPr marL="971550" lvl="1" indent="-514350">
              <a:buFont typeface="+mj-lt"/>
              <a:buAutoNum type="alphaLcParenR"/>
            </a:pPr>
            <a:r>
              <a:rPr lang="en-US" dirty="0" smtClean="0"/>
              <a:t>0.3 NTU, 1.0 NTU</a:t>
            </a:r>
          </a:p>
          <a:p>
            <a:pPr marL="971550" lvl="1" indent="-514350">
              <a:buFont typeface="+mj-lt"/>
              <a:buAutoNum type="alphaLcParenR"/>
            </a:pPr>
            <a:r>
              <a:rPr lang="en-US" dirty="0" smtClean="0"/>
              <a:t>0.5 NTU, 0.3 NTU</a:t>
            </a:r>
          </a:p>
          <a:p>
            <a:pPr marL="0" lvl="0" indent="0">
              <a:spcBef>
                <a:spcPts val="0"/>
              </a:spcBef>
              <a:spcAft>
                <a:spcPts val="0"/>
              </a:spcAft>
              <a:buNone/>
            </a:pPr>
            <a:endParaRPr lang="en-US" dirty="0" smtClean="0"/>
          </a:p>
        </p:txBody>
      </p:sp>
      <p:sp>
        <p:nvSpPr>
          <p:cNvPr id="48130" name="Title 1"/>
          <p:cNvSpPr>
            <a:spLocks noGrp="1"/>
          </p:cNvSpPr>
          <p:nvPr>
            <p:ph type="title"/>
          </p:nvPr>
        </p:nvSpPr>
        <p:spPr/>
        <p:txBody>
          <a:bodyPr/>
          <a:lstStyle/>
          <a:p>
            <a:r>
              <a:rPr lang="en-US" dirty="0" smtClean="0"/>
              <a:t>Review Question</a:t>
            </a:r>
          </a:p>
        </p:txBody>
      </p:sp>
      <p:sp>
        <p:nvSpPr>
          <p:cNvPr id="4" name="Slide Number Placeholder 3"/>
          <p:cNvSpPr>
            <a:spLocks noGrp="1"/>
          </p:cNvSpPr>
          <p:nvPr>
            <p:ph type="sldNum" sz="quarter" idx="12"/>
          </p:nvPr>
        </p:nvSpPr>
        <p:spPr/>
        <p:txBody>
          <a:bodyPr/>
          <a:lstStyle/>
          <a:p>
            <a:pPr>
              <a:defRPr/>
            </a:pPr>
            <a:fld id="{08C10139-AEC1-42A2-A9AE-4BD5A8876533}" type="slidenum">
              <a:rPr lang="en-US" smtClean="0"/>
              <a:pPr>
                <a:defRPr/>
              </a:pPr>
              <a:t>103</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48131">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
            </a:pPr>
            <a:r>
              <a:rPr lang="en-US" dirty="0" smtClean="0"/>
              <a:t>Turbidity in drinking water can be a problem because:</a:t>
            </a:r>
          </a:p>
          <a:p>
            <a:pPr marL="971550" lvl="1" indent="-514350">
              <a:buFont typeface="+mj-lt"/>
              <a:buAutoNum type="alphaLcParenR"/>
            </a:pPr>
            <a:r>
              <a:rPr lang="en-US" dirty="0" smtClean="0"/>
              <a:t>It is not a problem</a:t>
            </a:r>
          </a:p>
          <a:p>
            <a:pPr marL="971550" lvl="1" indent="-514350">
              <a:buFont typeface="+mj-lt"/>
              <a:buAutoNum type="alphaLcParenR"/>
            </a:pPr>
            <a:r>
              <a:rPr lang="en-US" dirty="0" smtClean="0"/>
              <a:t>Can provide food and shelter for pathogens</a:t>
            </a:r>
          </a:p>
          <a:p>
            <a:pPr marL="971550" lvl="1" indent="-514350">
              <a:buFont typeface="+mj-lt"/>
              <a:buAutoNum type="alphaLcParenR"/>
            </a:pPr>
            <a:r>
              <a:rPr lang="en-US" dirty="0" smtClean="0"/>
              <a:t>Can promote re-growth of pathogens in the distribution system</a:t>
            </a:r>
          </a:p>
          <a:p>
            <a:pPr marL="971550" lvl="1" indent="-514350">
              <a:buFont typeface="+mj-lt"/>
              <a:buAutoNum type="alphaLcParenR"/>
            </a:pPr>
            <a:r>
              <a:rPr lang="en-US" dirty="0" smtClean="0"/>
              <a:t>Both b and c</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
            </a:pPr>
            <a:r>
              <a:rPr lang="en-US" dirty="0" smtClean="0"/>
              <a:t>Stage I Disinfectants and Disinfection Byproduct Rule sets maximum disinfectant residual concentrations for chlorine, chloramines, and chlorine dioxide at:</a:t>
            </a:r>
          </a:p>
          <a:p>
            <a:pPr marL="971550" lvl="1" indent="-514350">
              <a:buFont typeface="+mj-lt"/>
              <a:buAutoNum type="alphaLcParenR"/>
            </a:pPr>
            <a:r>
              <a:rPr lang="en-US" dirty="0" smtClean="0"/>
              <a:t>2.0 mg/L, 2.5 mg/L, and 0.8 mg/L respectively</a:t>
            </a:r>
          </a:p>
          <a:p>
            <a:pPr marL="971550" lvl="1" indent="-514350">
              <a:buFont typeface="+mj-lt"/>
              <a:buAutoNum type="alphaLcParenR"/>
            </a:pPr>
            <a:r>
              <a:rPr lang="en-US" dirty="0" smtClean="0"/>
              <a:t>4.0 mg/L, 4.0 mg/L, and 1.0 mg/L respectively</a:t>
            </a:r>
          </a:p>
          <a:p>
            <a:pPr marL="971550" lvl="1" indent="-514350">
              <a:buFont typeface="+mj-lt"/>
              <a:buAutoNum type="alphaLcParenR"/>
            </a:pPr>
            <a:r>
              <a:rPr lang="en-US" dirty="0" smtClean="0"/>
              <a:t>4.0 mg/L, 4.0 mg/L, and 0.8 mg/L respectively</a:t>
            </a:r>
          </a:p>
          <a:p>
            <a:pPr marL="971550" lvl="1" indent="-514350">
              <a:buFont typeface="+mj-lt"/>
              <a:buAutoNum type="alphaLcParenR"/>
            </a:pPr>
            <a:r>
              <a:rPr lang="en-US" dirty="0" smtClean="0"/>
              <a:t>2.0 mg/L, 2.5 mg/L, and 1.0 mg/L respectively</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6"/>
            </a:pPr>
            <a:r>
              <a:rPr lang="en-US" dirty="0" smtClean="0"/>
              <a:t>Interim Enhanced Surface Water Treatment Rule:</a:t>
            </a:r>
          </a:p>
          <a:p>
            <a:pPr marL="971550" lvl="1" indent="-514350">
              <a:buFont typeface="+mj-lt"/>
              <a:buAutoNum type="alphaLcParenR"/>
            </a:pPr>
            <a:r>
              <a:rPr lang="en-US" dirty="0" smtClean="0"/>
              <a:t>Regulating contaminants that may cause cosmetic effects or aesthetic effects in drinking water.</a:t>
            </a:r>
            <a:endParaRPr lang="en-US" sz="2400" dirty="0" smtClean="0"/>
          </a:p>
          <a:p>
            <a:pPr marL="971550" lvl="1" indent="-514350">
              <a:buFont typeface="+mj-lt"/>
              <a:buAutoNum type="alphaLcParenR"/>
            </a:pPr>
            <a:r>
              <a:rPr lang="en-US" dirty="0" smtClean="0"/>
              <a:t>Requires disinfection of all water supplies.</a:t>
            </a:r>
          </a:p>
          <a:p>
            <a:pPr marL="971550" lvl="1" indent="-514350">
              <a:buFont typeface="+mj-lt"/>
              <a:buAutoNum type="alphaLcParenR"/>
            </a:pPr>
            <a:r>
              <a:rPr lang="en-US" dirty="0" smtClean="0"/>
              <a:t>Strengthened filter effluent turbidity requirements.</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7"/>
            </a:pPr>
            <a:r>
              <a:rPr lang="en-US" dirty="0" smtClean="0"/>
              <a:t>To control algal growths in domestic water supply lakes and reservoirs, a system can add:</a:t>
            </a:r>
          </a:p>
          <a:p>
            <a:pPr marL="971550" lvl="1" indent="-514350">
              <a:buFont typeface="+mj-lt"/>
              <a:buAutoNum type="alphaLcParenR"/>
            </a:pPr>
            <a:r>
              <a:rPr lang="en-US" dirty="0" smtClean="0"/>
              <a:t>CuSO</a:t>
            </a:r>
            <a:r>
              <a:rPr lang="en-US" baseline="-25000" dirty="0" smtClean="0"/>
              <a:t>4</a:t>
            </a:r>
            <a:r>
              <a:rPr lang="en-US" dirty="0" smtClean="0"/>
              <a:t> </a:t>
            </a:r>
            <a:r>
              <a:rPr lang="en-US" baseline="30000" dirty="0" smtClean="0"/>
              <a:t>.</a:t>
            </a:r>
            <a:r>
              <a:rPr lang="en-US" dirty="0" smtClean="0"/>
              <a:t>5 H</a:t>
            </a:r>
            <a:r>
              <a:rPr lang="en-US" baseline="-25000" dirty="0" smtClean="0"/>
              <a:t>2</a:t>
            </a:r>
            <a:r>
              <a:rPr lang="en-US" dirty="0" smtClean="0"/>
              <a:t>O</a:t>
            </a:r>
          </a:p>
          <a:p>
            <a:pPr marL="971550" lvl="1" indent="-514350">
              <a:buFont typeface="+mj-lt"/>
              <a:buAutoNum type="alphaLcParenR"/>
            </a:pPr>
            <a:r>
              <a:rPr lang="en-US" dirty="0" smtClean="0"/>
              <a:t>CaPO</a:t>
            </a:r>
            <a:r>
              <a:rPr lang="en-US" baseline="-25000" dirty="0" smtClean="0"/>
              <a:t>4</a:t>
            </a:r>
            <a:r>
              <a:rPr lang="en-US" dirty="0" smtClean="0"/>
              <a:t> </a:t>
            </a:r>
            <a:r>
              <a:rPr lang="en-US" baseline="30000" dirty="0" smtClean="0"/>
              <a:t>.</a:t>
            </a:r>
            <a:r>
              <a:rPr lang="en-US" dirty="0" smtClean="0"/>
              <a:t>5 H</a:t>
            </a:r>
            <a:r>
              <a:rPr lang="en-US" baseline="-25000" dirty="0" smtClean="0"/>
              <a:t>2</a:t>
            </a:r>
            <a:r>
              <a:rPr lang="en-US" dirty="0" smtClean="0"/>
              <a:t>O</a:t>
            </a:r>
          </a:p>
          <a:p>
            <a:pPr marL="971550" lvl="1" indent="-514350">
              <a:buFont typeface="+mj-lt"/>
              <a:buAutoNum type="alphaLcParenR"/>
            </a:pPr>
            <a:r>
              <a:rPr lang="en-US" dirty="0" smtClean="0"/>
              <a:t>C</a:t>
            </a:r>
            <a:r>
              <a:rPr lang="en-US" baseline="-25000" dirty="0" smtClean="0"/>
              <a:t>2</a:t>
            </a:r>
            <a:r>
              <a:rPr lang="en-US" dirty="0" smtClean="0"/>
              <a:t>H</a:t>
            </a:r>
            <a:r>
              <a:rPr lang="en-US" baseline="-25000" dirty="0" smtClean="0"/>
              <a:t>4</a:t>
            </a:r>
            <a:r>
              <a:rPr lang="en-US" dirty="0" smtClean="0"/>
              <a:t>O</a:t>
            </a:r>
            <a:r>
              <a:rPr lang="en-US" baseline="-25000" dirty="0" smtClean="0"/>
              <a:t>2</a:t>
            </a:r>
            <a:endParaRPr lang="en-US" dirty="0" smtClean="0"/>
          </a:p>
          <a:p>
            <a:pPr marL="971550" lvl="1" indent="-514350">
              <a:buFont typeface="+mj-lt"/>
              <a:buAutoNum type="alphaLcParenR"/>
            </a:pPr>
            <a:r>
              <a:rPr lang="en-US" dirty="0" err="1" smtClean="0"/>
              <a:t>NaOCl</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8"/>
            </a:pPr>
            <a:r>
              <a:rPr lang="en-US" dirty="0" smtClean="0"/>
              <a:t>By using a </a:t>
            </a:r>
            <a:r>
              <a:rPr lang="en-US" dirty="0" err="1" smtClean="0"/>
              <a:t>Venturi</a:t>
            </a:r>
            <a:r>
              <a:rPr lang="en-US" dirty="0" smtClean="0"/>
              <a:t> rate of flow meter, a system:</a:t>
            </a:r>
          </a:p>
          <a:p>
            <a:pPr marL="971550" lvl="1" indent="-514350">
              <a:buFont typeface="+mj-lt"/>
              <a:buAutoNum type="alphaLcParenR"/>
            </a:pPr>
            <a:r>
              <a:rPr lang="en-US" dirty="0" smtClean="0"/>
              <a:t>Is able to adjust chemical feed rates</a:t>
            </a:r>
          </a:p>
          <a:p>
            <a:pPr marL="971550" lvl="1" indent="-514350">
              <a:buFont typeface="+mj-lt"/>
              <a:buAutoNum type="alphaLcParenR"/>
            </a:pPr>
            <a:r>
              <a:rPr lang="en-US" dirty="0" smtClean="0"/>
              <a:t>Is able to calculate detention times </a:t>
            </a:r>
          </a:p>
          <a:p>
            <a:pPr marL="971550" lvl="1" indent="-514350">
              <a:buFont typeface="+mj-lt"/>
              <a:buAutoNum type="alphaLcParenR"/>
            </a:pPr>
            <a:r>
              <a:rPr lang="en-US" dirty="0" smtClean="0"/>
              <a:t>Is able to monitor the amount of water being treated</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9"/>
            </a:pPr>
            <a:r>
              <a:rPr lang="en-US" dirty="0" smtClean="0"/>
              <a:t>River, lake and reservoir supplies:</a:t>
            </a:r>
          </a:p>
          <a:p>
            <a:pPr marL="971550" lvl="1" indent="-514350">
              <a:buFont typeface="+mj-lt"/>
              <a:buAutoNum type="alphaLcParenR"/>
            </a:pPr>
            <a:r>
              <a:rPr lang="en-US" dirty="0" smtClean="0"/>
              <a:t>Should never be used as a source for drinking water</a:t>
            </a:r>
          </a:p>
          <a:p>
            <a:pPr marL="971550" lvl="1" indent="-514350">
              <a:buFont typeface="+mj-lt"/>
              <a:buAutoNum type="alphaLcParenR"/>
            </a:pPr>
            <a:r>
              <a:rPr lang="en-US" dirty="0" smtClean="0"/>
              <a:t>Are subject to seasonal changes in water quality</a:t>
            </a:r>
          </a:p>
          <a:p>
            <a:pPr marL="971550" lvl="1" indent="-514350">
              <a:buFont typeface="+mj-lt"/>
              <a:buAutoNum type="alphaLcParenR"/>
            </a:pPr>
            <a:r>
              <a:rPr lang="en-US" dirty="0" smtClean="0"/>
              <a:t>Are unsafe for domestic use unless properly treated including filtration and disinfection</a:t>
            </a:r>
          </a:p>
          <a:p>
            <a:pPr marL="971550" lvl="1" indent="-514350">
              <a:buFont typeface="+mj-lt"/>
              <a:buAutoNum type="alphaLcParenR"/>
            </a:pPr>
            <a:r>
              <a:rPr lang="en-US" dirty="0" smtClean="0"/>
              <a:t>Both b and c</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109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55078"/>
            <a:ext cx="8229600" cy="5071086"/>
          </a:xfrm>
        </p:spPr>
        <p:txBody>
          <a:bodyPr/>
          <a:lstStyle/>
          <a:p>
            <a:pPr marL="1371600" lvl="2" indent="-457200">
              <a:buAutoNum type="arabicPeriod" startAt="2"/>
            </a:pPr>
            <a:r>
              <a:rPr lang="en-US" sz="3600" dirty="0" smtClean="0"/>
              <a:t>Typical sources of turbidity in raw water sources include:</a:t>
            </a:r>
          </a:p>
          <a:p>
            <a:pPr marL="1828800" lvl="3" indent="-457200">
              <a:buFont typeface="+mj-lt"/>
              <a:buAutoNum type="alphaLcParenR"/>
            </a:pPr>
            <a:r>
              <a:rPr lang="en-US" sz="3200" dirty="0" err="1" smtClean="0"/>
              <a:t>Humic</a:t>
            </a:r>
            <a:r>
              <a:rPr lang="en-US" sz="3200" dirty="0" smtClean="0"/>
              <a:t> acids and other organic compounds resulting from decay of plants, leaves</a:t>
            </a:r>
          </a:p>
          <a:p>
            <a:pPr marL="1828800" lvl="3" indent="-457200">
              <a:buFont typeface="+mj-lt"/>
              <a:buAutoNum type="alphaLcParenR"/>
            </a:pPr>
            <a:r>
              <a:rPr lang="en-US" sz="3200" dirty="0" smtClean="0"/>
              <a:t>High iron concentrations which give waters a rust-red coloration</a:t>
            </a:r>
          </a:p>
          <a:p>
            <a:pPr marL="1828800" lvl="3" indent="-457200">
              <a:buFont typeface="+mj-lt"/>
              <a:buAutoNum type="alphaLcParenR"/>
            </a:pPr>
            <a:r>
              <a:rPr lang="en-US" sz="3200" dirty="0" smtClean="0"/>
              <a:t>Heavy rains flushing into a water reservoir</a:t>
            </a:r>
          </a:p>
          <a:p>
            <a:pPr marL="1828800" lvl="3" indent="-457200">
              <a:buFont typeface="+mj-lt"/>
              <a:buAutoNum type="alphaLcParenR"/>
            </a:pPr>
            <a:r>
              <a:rPr lang="en-US" sz="3200" dirty="0" smtClean="0"/>
              <a:t>All of the above</a:t>
            </a:r>
          </a:p>
          <a:p>
            <a:endParaRPr lang="en-US" dirty="0"/>
          </a:p>
        </p:txBody>
      </p:sp>
      <p:sp>
        <p:nvSpPr>
          <p:cNvPr id="5" name="Title 4"/>
          <p:cNvSpPr>
            <a:spLocks noGrp="1"/>
          </p:cNvSpPr>
          <p:nvPr>
            <p:ph type="title"/>
          </p:nvPr>
        </p:nvSpPr>
        <p:spPr/>
        <p:txBody>
          <a:bodyPr/>
          <a:lstStyle/>
          <a:p>
            <a:r>
              <a:rPr lang="en-US" dirty="0" smtClean="0"/>
              <a:t>Unit 1 Exercise</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a:t>
            </a:fld>
            <a:endParaRPr lang="en-US" dirty="0"/>
          </a:p>
        </p:txBody>
      </p:sp>
      <p:sp>
        <p:nvSpPr>
          <p:cNvPr id="144386" name="Oval 2"/>
          <p:cNvSpPr>
            <a:spLocks noChangeArrowheads="1"/>
          </p:cNvSpPr>
          <p:nvPr/>
        </p:nvSpPr>
        <p:spPr bwMode="auto">
          <a:xfrm>
            <a:off x="2133600" y="5908432"/>
            <a:ext cx="3165231" cy="63304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0"/>
            </a:pPr>
            <a:r>
              <a:rPr lang="en-US" dirty="0" smtClean="0"/>
              <a:t>  Employees </a:t>
            </a:r>
            <a:r>
              <a:rPr lang="en-US" dirty="0" smtClean="0"/>
              <a:t>must be trained on ___________ procedures before performing maintenance:</a:t>
            </a:r>
          </a:p>
          <a:p>
            <a:pPr marL="971550" lvl="1" indent="-514350">
              <a:buFont typeface="+mj-lt"/>
              <a:buAutoNum type="alphaLcParenR"/>
            </a:pPr>
            <a:r>
              <a:rPr lang="en-US" dirty="0" smtClean="0"/>
              <a:t>Lock-out/tag-out</a:t>
            </a:r>
          </a:p>
          <a:p>
            <a:pPr marL="971550" lvl="1" indent="-514350">
              <a:buFont typeface="+mj-lt"/>
              <a:buAutoNum type="alphaLcParenR"/>
            </a:pPr>
            <a:r>
              <a:rPr lang="en-US" dirty="0" smtClean="0"/>
              <a:t>The Surface Water Treatment Rule</a:t>
            </a:r>
          </a:p>
          <a:p>
            <a:pPr marL="971550" lvl="1" indent="-514350">
              <a:buFont typeface="+mj-lt"/>
              <a:buAutoNum type="alphaLcParenR"/>
            </a:pPr>
            <a:r>
              <a:rPr lang="en-US" dirty="0" smtClean="0"/>
              <a:t>Filter backwash</a:t>
            </a:r>
          </a:p>
          <a:p>
            <a:pPr marL="971550" lvl="1" indent="-514350">
              <a:buFont typeface="+mj-lt"/>
              <a:buAutoNum type="alphaLcParenR"/>
            </a:pPr>
            <a:r>
              <a:rPr lang="en-US" dirty="0" smtClean="0"/>
              <a:t>All of the above</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1"/>
            </a:pPr>
            <a:r>
              <a:rPr lang="en-US" dirty="0" smtClean="0"/>
              <a:t>  A _____________is a chamber that contains mechanical stirrers, which is designed to assure fast, thorough, mixing of lime and alum for the purpose of creating </a:t>
            </a:r>
            <a:r>
              <a:rPr lang="en-US" dirty="0" err="1" smtClean="0"/>
              <a:t>floc</a:t>
            </a:r>
            <a:r>
              <a:rPr lang="en-US" dirty="0" smtClean="0"/>
              <a:t>.</a:t>
            </a:r>
          </a:p>
          <a:p>
            <a:pPr marL="971550" lvl="1" indent="-514350">
              <a:buFont typeface="+mj-lt"/>
              <a:buAutoNum type="alphaLcParenR"/>
            </a:pPr>
            <a:r>
              <a:rPr lang="en-US" dirty="0" smtClean="0"/>
              <a:t>Exothermic mixer</a:t>
            </a:r>
          </a:p>
          <a:p>
            <a:pPr marL="971550" lvl="1" indent="-514350">
              <a:buFont typeface="+mj-lt"/>
              <a:buAutoNum type="alphaLcParenR"/>
            </a:pPr>
            <a:r>
              <a:rPr lang="en-US" dirty="0" smtClean="0"/>
              <a:t>Flash mixer</a:t>
            </a:r>
          </a:p>
          <a:p>
            <a:pPr marL="971550" lvl="1" indent="-514350">
              <a:buFont typeface="+mj-lt"/>
              <a:buAutoNum type="alphaLcParenR"/>
            </a:pPr>
            <a:r>
              <a:rPr lang="en-US" dirty="0" smtClean="0"/>
              <a:t>Bed stirrer</a:t>
            </a:r>
          </a:p>
          <a:p>
            <a:pPr marL="971550" lvl="1" indent="-514350">
              <a:buFont typeface="+mj-lt"/>
              <a:buAutoNum type="alphaLcParenR"/>
            </a:pPr>
            <a:r>
              <a:rPr lang="en-US" dirty="0" smtClean="0"/>
              <a:t>Rotator</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111</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2"/>
            </a:pPr>
            <a:r>
              <a:rPr lang="en-US" dirty="0" smtClean="0"/>
              <a:t>  Alum addition should be done:</a:t>
            </a:r>
          </a:p>
          <a:p>
            <a:pPr marL="971550" lvl="1" indent="-514350">
              <a:buFont typeface="+mj-lt"/>
              <a:buAutoNum type="alphaLcParenR"/>
            </a:pPr>
            <a:r>
              <a:rPr lang="en-US" dirty="0" smtClean="0"/>
              <a:t>After the static mixer</a:t>
            </a:r>
          </a:p>
          <a:p>
            <a:pPr marL="971550" lvl="1" indent="-514350">
              <a:buFont typeface="+mj-lt"/>
              <a:buAutoNum type="alphaLcParenR"/>
            </a:pPr>
            <a:r>
              <a:rPr lang="en-US" dirty="0" smtClean="0"/>
              <a:t>With the static mixer</a:t>
            </a:r>
          </a:p>
          <a:p>
            <a:pPr marL="971550" lvl="1" indent="-514350">
              <a:buFont typeface="+mj-lt"/>
              <a:buAutoNum type="alphaLcParenR"/>
            </a:pPr>
            <a:r>
              <a:rPr lang="en-US" dirty="0" smtClean="0"/>
              <a:t>Prior to the static mixer</a:t>
            </a:r>
          </a:p>
          <a:p>
            <a:pPr marL="971550" lvl="1" indent="-514350">
              <a:buFont typeface="+mj-lt"/>
              <a:buAutoNum type="alphaLcParenR"/>
            </a:pPr>
            <a:r>
              <a:rPr lang="en-US" dirty="0" smtClean="0"/>
              <a:t>In the flocculation basic</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3"/>
            </a:pPr>
            <a:r>
              <a:rPr lang="en-US" dirty="0" smtClean="0"/>
              <a:t>  Which of the following is a primary coagulant:</a:t>
            </a:r>
          </a:p>
          <a:p>
            <a:pPr marL="971550" lvl="1" indent="-514350">
              <a:buFont typeface="+mj-lt"/>
              <a:buAutoNum type="alphaLcParenR"/>
            </a:pPr>
            <a:r>
              <a:rPr lang="en-US" dirty="0" smtClean="0"/>
              <a:t>Aluminum Sulfate</a:t>
            </a:r>
          </a:p>
          <a:p>
            <a:pPr marL="971550" lvl="1" indent="-514350">
              <a:buFont typeface="+mj-lt"/>
              <a:buAutoNum type="alphaLcParenR"/>
            </a:pPr>
            <a:r>
              <a:rPr lang="en-US" dirty="0" err="1" smtClean="0"/>
              <a:t>Bentonite</a:t>
            </a:r>
            <a:r>
              <a:rPr lang="en-US" dirty="0" smtClean="0"/>
              <a:t> Clay</a:t>
            </a:r>
          </a:p>
          <a:p>
            <a:pPr marL="971550" lvl="1" indent="-514350">
              <a:buFont typeface="+mj-lt"/>
              <a:buAutoNum type="alphaLcParenR"/>
            </a:pPr>
            <a:r>
              <a:rPr lang="en-US" dirty="0" smtClean="0"/>
              <a:t>Activated Silica</a:t>
            </a:r>
          </a:p>
          <a:p>
            <a:pPr marL="971550" lvl="1" indent="-514350">
              <a:buFont typeface="+mj-lt"/>
              <a:buAutoNum type="alphaLcParenR"/>
            </a:pPr>
            <a:r>
              <a:rPr lang="en-US" dirty="0" err="1" smtClean="0"/>
              <a:t>Organohalogens</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4"/>
            </a:pPr>
            <a:r>
              <a:rPr lang="en-US" dirty="0" smtClean="0"/>
              <a:t>  A </a:t>
            </a:r>
            <a:r>
              <a:rPr lang="en-US" dirty="0" smtClean="0"/>
              <a:t>waters alkalinity must be considered when using Alum and Ferric since every 1 mg/L will consume ____ mg/L or _____ mg/L alkalinity (as CaCO</a:t>
            </a:r>
            <a:r>
              <a:rPr lang="en-US" baseline="-25000" dirty="0" smtClean="0"/>
              <a:t>3</a:t>
            </a:r>
            <a:r>
              <a:rPr lang="en-US" dirty="0" smtClean="0"/>
              <a:t>) for coagulation (respectively).</a:t>
            </a:r>
          </a:p>
          <a:p>
            <a:pPr marL="971550" lvl="1" indent="-514350">
              <a:buFont typeface="+mj-lt"/>
              <a:buAutoNum type="alphaLcParenR"/>
            </a:pPr>
            <a:r>
              <a:rPr lang="en-US" dirty="0" smtClean="0"/>
              <a:t>0.05, 0.75</a:t>
            </a:r>
          </a:p>
          <a:p>
            <a:pPr marL="971550" lvl="1" indent="-514350">
              <a:buFont typeface="+mj-lt"/>
              <a:buAutoNum type="alphaLcParenR"/>
            </a:pPr>
            <a:r>
              <a:rPr lang="en-US" dirty="0" smtClean="0"/>
              <a:t>0.5, 0.92</a:t>
            </a:r>
          </a:p>
          <a:p>
            <a:pPr marL="971550" lvl="1" indent="-514350">
              <a:buFont typeface="+mj-lt"/>
              <a:buAutoNum type="alphaLcParenR"/>
            </a:pPr>
            <a:r>
              <a:rPr lang="en-US" dirty="0" smtClean="0"/>
              <a:t>0.25, 0.65</a:t>
            </a:r>
          </a:p>
          <a:p>
            <a:pPr marL="971550" lvl="1" indent="-514350">
              <a:buFont typeface="+mj-lt"/>
              <a:buAutoNum type="alphaLcParenR"/>
            </a:pPr>
            <a:r>
              <a:rPr lang="en-US" dirty="0" smtClean="0"/>
              <a:t>0.75, 0.75</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5"/>
            </a:pPr>
            <a:r>
              <a:rPr lang="en-US" dirty="0" smtClean="0"/>
              <a:t>  The </a:t>
            </a:r>
            <a:r>
              <a:rPr lang="en-US" dirty="0" smtClean="0"/>
              <a:t>flash mix, or rapid mix process, occurs just _______ coagulation chemicals are added to the raw water.</a:t>
            </a:r>
          </a:p>
          <a:p>
            <a:pPr marL="971550" lvl="1" indent="-514350">
              <a:buFont typeface="+mj-lt"/>
              <a:buAutoNum type="alphaLcParenR"/>
            </a:pPr>
            <a:r>
              <a:rPr lang="en-US" dirty="0" smtClean="0"/>
              <a:t>before</a:t>
            </a:r>
          </a:p>
          <a:p>
            <a:pPr marL="971550" lvl="1" indent="-514350">
              <a:buFont typeface="+mj-lt"/>
              <a:buAutoNum type="alphaLcParenR"/>
            </a:pPr>
            <a:r>
              <a:rPr lang="en-US" dirty="0" smtClean="0"/>
              <a:t>after</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6"/>
            </a:pPr>
            <a:r>
              <a:rPr lang="en-US" dirty="0" smtClean="0"/>
              <a:t>  Raw </a:t>
            </a:r>
            <a:r>
              <a:rPr lang="en-US" dirty="0" smtClean="0"/>
              <a:t>water conditions to consider when choosing a coagulant chemical include:</a:t>
            </a:r>
          </a:p>
          <a:p>
            <a:pPr marL="971550" lvl="1" indent="-514350">
              <a:buFont typeface="+mj-lt"/>
              <a:buAutoNum type="alphaLcParenR"/>
            </a:pPr>
            <a:r>
              <a:rPr lang="en-US" dirty="0" smtClean="0"/>
              <a:t>pH and Alkalinity</a:t>
            </a:r>
          </a:p>
          <a:p>
            <a:pPr marL="971550" lvl="1" indent="-514350">
              <a:buFont typeface="+mj-lt"/>
              <a:buAutoNum type="alphaLcParenR"/>
            </a:pPr>
            <a:r>
              <a:rPr lang="en-US" dirty="0" smtClean="0"/>
              <a:t>Turbidity</a:t>
            </a:r>
          </a:p>
          <a:p>
            <a:pPr marL="971550" lvl="1" indent="-514350">
              <a:buFont typeface="+mj-lt"/>
              <a:buAutoNum type="alphaLcParenR"/>
            </a:pPr>
            <a:r>
              <a:rPr lang="en-US" dirty="0" smtClean="0"/>
              <a:t>Water Temperature</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7"/>
            </a:pPr>
            <a:r>
              <a:rPr lang="en-US" dirty="0" smtClean="0"/>
              <a:t>  Optimal </a:t>
            </a:r>
            <a:r>
              <a:rPr lang="en-US" dirty="0" smtClean="0"/>
              <a:t>effective pH range of Aluminum Sulfate:</a:t>
            </a:r>
          </a:p>
          <a:p>
            <a:pPr marL="971550" lvl="1" indent="-514350">
              <a:buFont typeface="+mj-lt"/>
              <a:buAutoNum type="alphaLcParenR"/>
            </a:pPr>
            <a:r>
              <a:rPr lang="en-US" dirty="0" smtClean="0"/>
              <a:t>4.5-6.5</a:t>
            </a:r>
          </a:p>
          <a:p>
            <a:pPr marL="971550" lvl="1" indent="-514350">
              <a:buFont typeface="+mj-lt"/>
              <a:buAutoNum type="alphaLcParenR"/>
            </a:pPr>
            <a:r>
              <a:rPr lang="en-US" dirty="0" smtClean="0"/>
              <a:t>5.5 – 7.5</a:t>
            </a:r>
          </a:p>
          <a:p>
            <a:pPr marL="971550" lvl="1" indent="-514350">
              <a:buFont typeface="+mj-lt"/>
              <a:buAutoNum type="alphaLcParenR"/>
            </a:pPr>
            <a:r>
              <a:rPr lang="en-US" dirty="0" smtClean="0"/>
              <a:t>5.0 – 8.5</a:t>
            </a:r>
          </a:p>
          <a:p>
            <a:pPr marL="971550" lvl="1" indent="-514350">
              <a:buFont typeface="+mj-lt"/>
              <a:buAutoNum type="alphaLcParenR"/>
            </a:pPr>
            <a:r>
              <a:rPr lang="en-US" dirty="0" smtClean="0"/>
              <a:t>over 9.0	</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8"/>
            </a:pPr>
            <a:r>
              <a:rPr lang="en-US" dirty="0" smtClean="0"/>
              <a:t>  Chemicals </a:t>
            </a:r>
            <a:r>
              <a:rPr lang="en-US" dirty="0" smtClean="0"/>
              <a:t>used to add density to slow-settling </a:t>
            </a:r>
            <a:r>
              <a:rPr lang="en-US" dirty="0" err="1" smtClean="0"/>
              <a:t>floc</a:t>
            </a:r>
            <a:r>
              <a:rPr lang="en-US" dirty="0" smtClean="0"/>
              <a:t> and to strengthen </a:t>
            </a:r>
            <a:r>
              <a:rPr lang="en-US" dirty="0" err="1" smtClean="0"/>
              <a:t>floc</a:t>
            </a:r>
            <a:r>
              <a:rPr lang="en-US" dirty="0" smtClean="0"/>
              <a:t> formation:</a:t>
            </a:r>
          </a:p>
          <a:p>
            <a:pPr marL="971550" lvl="1" indent="-514350">
              <a:buFont typeface="+mj-lt"/>
              <a:buAutoNum type="alphaLcParenR"/>
            </a:pPr>
            <a:r>
              <a:rPr lang="en-US" dirty="0" smtClean="0"/>
              <a:t>Coagulant </a:t>
            </a:r>
            <a:r>
              <a:rPr lang="en-US" dirty="0" smtClean="0"/>
              <a:t>aids</a:t>
            </a:r>
            <a:endParaRPr lang="en-US" dirty="0" smtClean="0"/>
          </a:p>
          <a:p>
            <a:pPr marL="971550" lvl="1" indent="-514350">
              <a:buFont typeface="+mj-lt"/>
              <a:buAutoNum type="alphaLcParenR"/>
            </a:pPr>
            <a:r>
              <a:rPr lang="en-US" dirty="0" smtClean="0"/>
              <a:t>Flocculants</a:t>
            </a:r>
          </a:p>
          <a:p>
            <a:pPr marL="971550" lvl="1" indent="-514350">
              <a:buFont typeface="+mj-lt"/>
              <a:buAutoNum type="alphaLcParenR"/>
            </a:pPr>
            <a:r>
              <a:rPr lang="en-US" dirty="0" smtClean="0"/>
              <a:t>Oxidizers</a:t>
            </a:r>
          </a:p>
          <a:p>
            <a:pPr marL="971550" lvl="1" indent="-514350">
              <a:buFont typeface="+mj-lt"/>
              <a:buAutoNum type="alphaLcParenR"/>
            </a:pPr>
            <a:r>
              <a:rPr lang="en-US" dirty="0" smtClean="0"/>
              <a:t>None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9"/>
            </a:pPr>
            <a:r>
              <a:rPr lang="en-US" dirty="0" smtClean="0"/>
              <a:t>  Systems </a:t>
            </a:r>
            <a:r>
              <a:rPr lang="en-US" dirty="0" smtClean="0"/>
              <a:t>with low turbidity water may need to add __________ to form </a:t>
            </a:r>
            <a:r>
              <a:rPr lang="en-US" dirty="0" err="1" smtClean="0"/>
              <a:t>floc</a:t>
            </a:r>
            <a:r>
              <a:rPr lang="en-US" dirty="0" smtClean="0"/>
              <a:t>.</a:t>
            </a:r>
          </a:p>
          <a:p>
            <a:pPr marL="971550" lvl="1" indent="-514350">
              <a:buFont typeface="+mj-lt"/>
              <a:buAutoNum type="alphaLcParenR"/>
            </a:pPr>
            <a:r>
              <a:rPr lang="en-US" dirty="0" smtClean="0"/>
              <a:t>Baffles</a:t>
            </a:r>
          </a:p>
          <a:p>
            <a:pPr marL="971550" lvl="1" indent="-514350">
              <a:buFont typeface="+mj-lt"/>
              <a:buAutoNum type="alphaLcParenR"/>
            </a:pPr>
            <a:r>
              <a:rPr lang="en-US" dirty="0" smtClean="0"/>
              <a:t>Weighting Agents</a:t>
            </a:r>
          </a:p>
          <a:p>
            <a:pPr marL="971550" lvl="1" indent="-514350">
              <a:buFont typeface="+mj-lt"/>
              <a:buAutoNum type="alphaLcParenR"/>
            </a:pPr>
            <a:r>
              <a:rPr lang="en-US" dirty="0" smtClean="0"/>
              <a:t>Organic Matter</a:t>
            </a:r>
          </a:p>
          <a:p>
            <a:pPr marL="971550" lvl="1" indent="-514350">
              <a:buFont typeface="+mj-lt"/>
              <a:buAutoNum type="alphaLcParenR"/>
            </a:pPr>
            <a:r>
              <a:rPr lang="en-US" dirty="0" smtClean="0"/>
              <a:t>Aeration</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119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008186"/>
            <a:ext cx="8686800" cy="5117978"/>
          </a:xfrm>
        </p:spPr>
        <p:txBody>
          <a:bodyPr/>
          <a:lstStyle/>
          <a:p>
            <a:pPr marL="1371600" lvl="2" indent="-457200">
              <a:buAutoNum type="arabicPeriod" startAt="3"/>
            </a:pPr>
            <a:r>
              <a:rPr lang="en-US" sz="3600" dirty="0" smtClean="0"/>
              <a:t>National Secondary Drinking Water Regulations:</a:t>
            </a:r>
          </a:p>
          <a:p>
            <a:pPr marL="1828800" lvl="3" indent="-457200">
              <a:buFont typeface="+mj-lt"/>
              <a:buAutoNum type="alphaLcParenR"/>
            </a:pPr>
            <a:r>
              <a:rPr lang="en-US" sz="2400" dirty="0" smtClean="0"/>
              <a:t>Are focused on treatment goals that are below the regulatory Primary Maximum Contaminant Levels for those contaminants that present health risks based on acute or chronic exposure</a:t>
            </a:r>
          </a:p>
          <a:p>
            <a:pPr marL="1828800" lvl="3" indent="-457200">
              <a:buFont typeface="+mj-lt"/>
              <a:buAutoNum type="alphaLcParenR"/>
            </a:pPr>
            <a:r>
              <a:rPr lang="en-US" sz="2400" dirty="0" smtClean="0"/>
              <a:t>Are guidelines regulating contaminants that may cause cosmetic effects (such as skin or tooth discoloration) or aesthetic effects (such as taste, odor, or color) in drinking water</a:t>
            </a:r>
          </a:p>
          <a:p>
            <a:pPr marL="1828800" lvl="3" indent="-457200">
              <a:buFont typeface="+mj-lt"/>
              <a:buAutoNum type="alphaLcParenR"/>
            </a:pPr>
            <a:r>
              <a:rPr lang="en-US" sz="2400" dirty="0" smtClean="0"/>
              <a:t>Both A and B</a:t>
            </a:r>
          </a:p>
          <a:p>
            <a:pPr marL="1828800" lvl="3" indent="-457200">
              <a:buFont typeface="+mj-lt"/>
              <a:buAutoNum type="alphaLcParenR"/>
            </a:pPr>
            <a:r>
              <a:rPr lang="en-US" sz="2400" dirty="0" smtClean="0"/>
              <a:t>None of the above</a:t>
            </a:r>
          </a:p>
          <a:p>
            <a:endParaRPr lang="en-US" dirty="0"/>
          </a:p>
        </p:txBody>
      </p:sp>
      <p:sp>
        <p:nvSpPr>
          <p:cNvPr id="5" name="Title 4"/>
          <p:cNvSpPr>
            <a:spLocks noGrp="1"/>
          </p:cNvSpPr>
          <p:nvPr>
            <p:ph type="title"/>
          </p:nvPr>
        </p:nvSpPr>
        <p:spPr/>
        <p:txBody>
          <a:bodyPr/>
          <a:lstStyle/>
          <a:p>
            <a:r>
              <a:rPr lang="en-US" dirty="0" smtClean="0"/>
              <a:t>Unit 1 Exercise</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a:t>
            </a:fld>
            <a:endParaRPr lang="en-US" dirty="0"/>
          </a:p>
        </p:txBody>
      </p:sp>
      <p:sp>
        <p:nvSpPr>
          <p:cNvPr id="145410" name="Oval 2"/>
          <p:cNvSpPr>
            <a:spLocks noChangeArrowheads="1"/>
          </p:cNvSpPr>
          <p:nvPr/>
        </p:nvSpPr>
        <p:spPr bwMode="auto">
          <a:xfrm>
            <a:off x="445477" y="3587261"/>
            <a:ext cx="8417169" cy="1758461"/>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0"/>
            </a:pPr>
            <a:r>
              <a:rPr lang="en-US" dirty="0" smtClean="0"/>
              <a:t>______________ coagulants in general consume considerably less alkalinity than alum.</a:t>
            </a:r>
          </a:p>
          <a:p>
            <a:pPr marL="971550" lvl="1" indent="-514350">
              <a:buFont typeface="+mj-lt"/>
              <a:buAutoNum type="alphaLcParenR"/>
            </a:pPr>
            <a:r>
              <a:rPr lang="en-US" dirty="0" smtClean="0"/>
              <a:t>Polyphosphate (state not a coagulant, sequestering agent  or corrosion control chemical)</a:t>
            </a:r>
          </a:p>
          <a:p>
            <a:pPr marL="971550" lvl="1" indent="-514350">
              <a:buFont typeface="+mj-lt"/>
              <a:buAutoNum type="alphaLcParenR"/>
            </a:pPr>
            <a:r>
              <a:rPr lang="en-US" dirty="0" err="1" smtClean="0"/>
              <a:t>Polyhalogenated</a:t>
            </a:r>
            <a:endParaRPr lang="en-US" dirty="0" smtClean="0"/>
          </a:p>
          <a:p>
            <a:pPr marL="971550" lvl="1" indent="-514350">
              <a:buFont typeface="+mj-lt"/>
              <a:buAutoNum type="alphaLcParenR"/>
            </a:pPr>
            <a:r>
              <a:rPr lang="en-US" dirty="0" smtClean="0"/>
              <a:t>Polyethylene</a:t>
            </a:r>
          </a:p>
          <a:p>
            <a:pPr marL="971550" lvl="1" indent="-514350">
              <a:buFont typeface="+mj-lt"/>
              <a:buAutoNum type="alphaLcParenR"/>
            </a:pPr>
            <a:r>
              <a:rPr lang="en-US" dirty="0" err="1" smtClean="0"/>
              <a:t>Polyaluminium</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1"/>
            </a:pPr>
            <a:r>
              <a:rPr lang="en-US" dirty="0" smtClean="0"/>
              <a:t>  Low </a:t>
            </a:r>
            <a:r>
              <a:rPr lang="en-US" dirty="0" smtClean="0"/>
              <a:t>alkalinity causes poor coagulation.  The addition of _________ can increase alkalinity and help coagulation.</a:t>
            </a:r>
          </a:p>
          <a:p>
            <a:pPr marL="971550" lvl="1" indent="-514350">
              <a:buFont typeface="+mj-lt"/>
              <a:buAutoNum type="alphaLcParenR"/>
            </a:pPr>
            <a:r>
              <a:rPr lang="en-US" dirty="0" smtClean="0"/>
              <a:t>Lime</a:t>
            </a:r>
          </a:p>
          <a:p>
            <a:pPr marL="971550" lvl="1" indent="-514350">
              <a:buFont typeface="+mj-lt"/>
              <a:buAutoNum type="alphaLcParenR"/>
            </a:pPr>
            <a:r>
              <a:rPr lang="en-US" dirty="0" smtClean="0"/>
              <a:t>Caustic Soda</a:t>
            </a:r>
          </a:p>
          <a:p>
            <a:pPr marL="971550" lvl="1" indent="-514350">
              <a:buFont typeface="+mj-lt"/>
              <a:buAutoNum type="alphaLcParenR"/>
            </a:pPr>
            <a:r>
              <a:rPr lang="en-US" dirty="0" smtClean="0"/>
              <a:t>Soda Ash</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121</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2"/>
            </a:pPr>
            <a:r>
              <a:rPr lang="en-US" dirty="0" smtClean="0"/>
              <a:t> Calculate the dosage (mg/L), if 150 pounds of dry Alum are required to treat 1.5 - MGD of water.</a:t>
            </a:r>
          </a:p>
          <a:p>
            <a:pPr marL="971550" lvl="1" indent="-514350">
              <a:buFont typeface="+mj-lt"/>
              <a:buAutoNum type="alphaLcParenR"/>
            </a:pPr>
            <a:r>
              <a:rPr lang="en-US" dirty="0" smtClean="0"/>
              <a:t>12</a:t>
            </a:r>
          </a:p>
          <a:p>
            <a:pPr marL="971550" lvl="1" indent="-514350">
              <a:buFont typeface="+mj-lt"/>
              <a:buAutoNum type="alphaLcParenR"/>
            </a:pPr>
            <a:r>
              <a:rPr lang="en-US" dirty="0" smtClean="0"/>
              <a:t>120</a:t>
            </a:r>
          </a:p>
          <a:p>
            <a:pPr marL="971550" lvl="1" indent="-514350">
              <a:buFont typeface="+mj-lt"/>
              <a:buAutoNum type="alphaLcParenR"/>
            </a:pPr>
            <a:r>
              <a:rPr lang="en-US" dirty="0" smtClean="0"/>
              <a:t>415</a:t>
            </a:r>
          </a:p>
          <a:p>
            <a:pPr marL="971550" lvl="1" indent="-514350">
              <a:buFont typeface="+mj-lt"/>
              <a:buAutoNum type="alphaLcParenR"/>
            </a:pPr>
            <a:r>
              <a:rPr lang="en-US" dirty="0" smtClean="0"/>
              <a:t>834</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122</a:t>
            </a:fld>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5850" y="2813539"/>
            <a:ext cx="2984230" cy="2802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3"/>
            </a:pPr>
            <a:r>
              <a:rPr lang="en-US" dirty="0" smtClean="0"/>
              <a:t>  A </a:t>
            </a:r>
            <a:r>
              <a:rPr lang="en-US" dirty="0" smtClean="0"/>
              <a:t>second barrier or an outer wall of a double enclosure which will contain any leak or spill from a storage container is an example of:</a:t>
            </a:r>
          </a:p>
          <a:p>
            <a:pPr marL="971550" lvl="1" indent="-514350">
              <a:buFont typeface="+mj-lt"/>
              <a:buAutoNum type="alphaLcParenR"/>
            </a:pPr>
            <a:r>
              <a:rPr lang="en-US" dirty="0" smtClean="0"/>
              <a:t>Primary Restriction</a:t>
            </a:r>
          </a:p>
          <a:p>
            <a:pPr marL="971550" lvl="1" indent="-514350">
              <a:buFont typeface="+mj-lt"/>
              <a:buAutoNum type="alphaLcParenR"/>
            </a:pPr>
            <a:r>
              <a:rPr lang="en-US" dirty="0" smtClean="0"/>
              <a:t>Secondary Enforcement</a:t>
            </a:r>
          </a:p>
          <a:p>
            <a:pPr marL="971550" lvl="1" indent="-514350">
              <a:buFont typeface="+mj-lt"/>
              <a:buAutoNum type="alphaLcParenR"/>
            </a:pPr>
            <a:r>
              <a:rPr lang="en-US" dirty="0" smtClean="0"/>
              <a:t>Secondary Containment</a:t>
            </a:r>
          </a:p>
          <a:p>
            <a:pPr marL="971550" lvl="1" indent="-514350">
              <a:buFont typeface="+mj-lt"/>
              <a:buAutoNum type="alphaLcParenR"/>
            </a:pPr>
            <a:r>
              <a:rPr lang="en-US" dirty="0" smtClean="0"/>
              <a:t>Primary Containment</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123</a:t>
            </a:fld>
            <a:endParaRPr lang="en-US" dirty="0"/>
          </a:p>
        </p:txBody>
      </p:sp>
      <p:pic>
        <p:nvPicPr>
          <p:cNvPr id="304130" name="Picture 2" descr="https://encrypted-tbn1.gstatic.com/images?q=tbn:ANd9GcTCEHgunbU1VKwRXy7fLzJqXOFOacZv7sIC3CZX-lMnssm5zzOK0w"/>
          <p:cNvPicPr>
            <a:picLocks noChangeAspect="1" noChangeArrowheads="1"/>
          </p:cNvPicPr>
          <p:nvPr/>
        </p:nvPicPr>
        <p:blipFill>
          <a:blip r:embed="rId3" cstate="print"/>
          <a:srcRect/>
          <a:stretch>
            <a:fillRect/>
          </a:stretch>
        </p:blipFill>
        <p:spPr bwMode="auto">
          <a:xfrm>
            <a:off x="6251575" y="3490546"/>
            <a:ext cx="1676400" cy="1676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4"/>
            </a:pPr>
            <a:r>
              <a:rPr lang="en-US" dirty="0" smtClean="0"/>
              <a:t>  Required </a:t>
            </a:r>
            <a:r>
              <a:rPr lang="en-US" dirty="0" smtClean="0"/>
              <a:t>information for accurate determination of chemical </a:t>
            </a:r>
            <a:r>
              <a:rPr lang="en-US" dirty="0" smtClean="0"/>
              <a:t>dosages:</a:t>
            </a:r>
            <a:endParaRPr lang="en-US" dirty="0" smtClean="0"/>
          </a:p>
          <a:p>
            <a:pPr marL="971550" lvl="1" indent="-514350">
              <a:buFont typeface="+mj-lt"/>
              <a:buAutoNum type="alphaLcParenR"/>
            </a:pPr>
            <a:r>
              <a:rPr lang="en-US" dirty="0" smtClean="0"/>
              <a:t>Chemical Feed</a:t>
            </a:r>
          </a:p>
          <a:p>
            <a:pPr marL="971550" lvl="1" indent="-514350">
              <a:buFont typeface="+mj-lt"/>
              <a:buAutoNum type="alphaLcParenR"/>
            </a:pPr>
            <a:r>
              <a:rPr lang="en-US" dirty="0" smtClean="0"/>
              <a:t>Plant Flow</a:t>
            </a:r>
          </a:p>
          <a:p>
            <a:pPr marL="971550" lvl="1" indent="-514350">
              <a:buFont typeface="+mj-lt"/>
              <a:buAutoNum type="alphaLcParenR"/>
            </a:pPr>
            <a:r>
              <a:rPr lang="en-US" dirty="0" smtClean="0"/>
              <a:t>Chemical Density</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5"/>
            </a:pPr>
            <a:r>
              <a:rPr lang="en-US" dirty="0" smtClean="0"/>
              <a:t>  A </a:t>
            </a:r>
            <a:r>
              <a:rPr lang="en-US" dirty="0" smtClean="0"/>
              <a:t>system treated 1,750,000 gallons of water using 250 pounds of lime.  Calculate the lime dosage in mg/L.</a:t>
            </a:r>
          </a:p>
          <a:p>
            <a:pPr marL="971550" lvl="1" indent="-514350">
              <a:buFont typeface="+mj-lt"/>
              <a:buAutoNum type="alphaLcParenR"/>
            </a:pPr>
            <a:r>
              <a:rPr lang="en-US" dirty="0" smtClean="0"/>
              <a:t>12 mg/l</a:t>
            </a:r>
          </a:p>
          <a:p>
            <a:pPr marL="971550" lvl="1" indent="-514350">
              <a:buFont typeface="+mj-lt"/>
              <a:buAutoNum type="alphaLcParenR"/>
            </a:pPr>
            <a:r>
              <a:rPr lang="en-US" dirty="0" smtClean="0"/>
              <a:t>17 mg/l</a:t>
            </a:r>
          </a:p>
          <a:p>
            <a:pPr marL="971550" lvl="1" indent="-514350">
              <a:buFont typeface="+mj-lt"/>
              <a:buAutoNum type="alphaLcParenR"/>
            </a:pPr>
            <a:r>
              <a:rPr lang="en-US" dirty="0" smtClean="0"/>
              <a:t>1700 mg/l</a:t>
            </a:r>
          </a:p>
          <a:p>
            <a:pPr marL="971550" lvl="1" indent="-514350">
              <a:buFont typeface="+mj-lt"/>
              <a:buAutoNum type="alphaLcParenR"/>
            </a:pPr>
            <a:r>
              <a:rPr lang="en-US" dirty="0" smtClean="0"/>
              <a:t>1200 mg/l</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125</a:t>
            </a:fld>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5850" y="2813539"/>
            <a:ext cx="2984230" cy="2802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p:cBhvr override="childStyle">
                                        <p:cTn id="10"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6"/>
            </a:pPr>
            <a:r>
              <a:rPr lang="en-US" dirty="0" smtClean="0"/>
              <a:t>  Safety </a:t>
            </a:r>
            <a:r>
              <a:rPr lang="en-US" dirty="0" smtClean="0"/>
              <a:t>Data Safety Sheets (previously MSDS) provide information on:</a:t>
            </a:r>
          </a:p>
          <a:p>
            <a:pPr marL="971550" lvl="1" indent="-514350">
              <a:buFont typeface="+mj-lt"/>
              <a:buAutoNum type="alphaLcParenR"/>
            </a:pPr>
            <a:r>
              <a:rPr lang="en-US" dirty="0" smtClean="0"/>
              <a:t>Chemical Handling and Storage</a:t>
            </a:r>
          </a:p>
          <a:p>
            <a:pPr marL="971550" lvl="1" indent="-514350">
              <a:buFont typeface="+mj-lt"/>
              <a:buAutoNum type="alphaLcParenR"/>
            </a:pPr>
            <a:r>
              <a:rPr lang="en-US" dirty="0" smtClean="0"/>
              <a:t>Chemical Composition/information on ingredients</a:t>
            </a:r>
          </a:p>
          <a:p>
            <a:pPr marL="971550" lvl="1" indent="-514350">
              <a:buFont typeface="+mj-lt"/>
              <a:buAutoNum type="alphaLcParenR"/>
            </a:pPr>
            <a:r>
              <a:rPr lang="en-US" dirty="0" smtClean="0"/>
              <a:t>A and B</a:t>
            </a:r>
          </a:p>
          <a:p>
            <a:pPr marL="971550" lvl="1" indent="-514350">
              <a:buFont typeface="+mj-lt"/>
              <a:buAutoNum type="alphaLcParenR"/>
            </a:pPr>
            <a:r>
              <a:rPr lang="en-US" dirty="0" smtClean="0"/>
              <a:t>None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514350" lvl="0" indent="-514350">
              <a:buFont typeface="+mj-lt"/>
              <a:buAutoNum type="arabicPeriod" startAt="27"/>
            </a:pPr>
            <a:r>
              <a:rPr lang="en-US" dirty="0" smtClean="0"/>
              <a:t>   Equipment </a:t>
            </a:r>
            <a:r>
              <a:rPr lang="en-US" dirty="0" smtClean="0"/>
              <a:t>worn to minimize exposure to serious workplace injuries and illnesses:</a:t>
            </a:r>
          </a:p>
          <a:p>
            <a:pPr marL="971550" lvl="1" indent="-514350">
              <a:buFont typeface="+mj-lt"/>
              <a:buAutoNum type="alphaLcParenR"/>
            </a:pPr>
            <a:r>
              <a:rPr lang="en-US" dirty="0" smtClean="0"/>
              <a:t>PPE</a:t>
            </a:r>
            <a:endParaRPr lang="en-US" dirty="0" smtClean="0"/>
          </a:p>
          <a:p>
            <a:pPr marL="971550" lvl="1" indent="-514350">
              <a:buFont typeface="+mj-lt"/>
              <a:buAutoNum type="alphaLcParenR"/>
            </a:pPr>
            <a:r>
              <a:rPr lang="en-US" dirty="0" smtClean="0"/>
              <a:t>FFA</a:t>
            </a:r>
          </a:p>
          <a:p>
            <a:pPr marL="971550" lvl="1" indent="-514350">
              <a:buFont typeface="+mj-lt"/>
              <a:buAutoNum type="alphaLcParenR"/>
            </a:pPr>
            <a:r>
              <a:rPr lang="en-US" dirty="0" smtClean="0"/>
              <a:t>NIOSH</a:t>
            </a:r>
          </a:p>
          <a:p>
            <a:pPr marL="971550" lvl="1" indent="-514350">
              <a:buFont typeface="+mj-lt"/>
              <a:buAutoNum type="alphaLcParenR"/>
            </a:pPr>
            <a:r>
              <a:rPr lang="en-US" dirty="0" smtClean="0"/>
              <a:t>All of the above</a:t>
            </a:r>
          </a:p>
          <a:p>
            <a:endParaRPr lang="en-US" dirty="0"/>
          </a:p>
        </p:txBody>
      </p:sp>
      <p:sp>
        <p:nvSpPr>
          <p:cNvPr id="7" name="Title 6"/>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8">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8"/>
            </a:pPr>
            <a:r>
              <a:rPr lang="en-US" dirty="0" smtClean="0"/>
              <a:t>  50</a:t>
            </a:r>
            <a:r>
              <a:rPr lang="en-US" dirty="0" smtClean="0"/>
              <a:t>% </a:t>
            </a:r>
            <a:r>
              <a:rPr lang="en-US" dirty="0" err="1" smtClean="0"/>
              <a:t>NaOH</a:t>
            </a:r>
            <a:r>
              <a:rPr lang="en-US" dirty="0" smtClean="0"/>
              <a:t> solution:</a:t>
            </a:r>
          </a:p>
          <a:p>
            <a:pPr marL="971550" lvl="1" indent="-514350">
              <a:buFont typeface="+mj-lt"/>
              <a:buAutoNum type="alphaLcParenR"/>
            </a:pPr>
            <a:r>
              <a:rPr lang="en-US" dirty="0" smtClean="0"/>
              <a:t>is corrosive to the skin</a:t>
            </a:r>
          </a:p>
          <a:p>
            <a:pPr marL="971550" lvl="1" indent="-514350">
              <a:buFont typeface="+mj-lt"/>
              <a:buAutoNum type="alphaLcParenR"/>
            </a:pPr>
            <a:r>
              <a:rPr lang="en-US" dirty="0" smtClean="0"/>
              <a:t>may cause a severe burn</a:t>
            </a:r>
          </a:p>
          <a:p>
            <a:pPr marL="971550" lvl="1" indent="-514350">
              <a:buFont typeface="+mj-lt"/>
              <a:buAutoNum type="alphaLcParenR"/>
            </a:pPr>
            <a:r>
              <a:rPr lang="en-US" dirty="0" smtClean="0"/>
              <a:t>may be damaging to the eyes</a:t>
            </a:r>
          </a:p>
          <a:p>
            <a:pPr marL="971550" lvl="1" indent="-514350">
              <a:buFont typeface="+mj-lt"/>
              <a:buAutoNum type="alphaLcParenR"/>
            </a:pPr>
            <a:r>
              <a:rPr lang="en-US" dirty="0" smtClean="0"/>
              <a:t>All of the above</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9"/>
            </a:pPr>
            <a:r>
              <a:rPr lang="en-US" dirty="0" smtClean="0"/>
              <a:t>  Collisions </a:t>
            </a:r>
            <a:r>
              <a:rPr lang="en-US" dirty="0" smtClean="0"/>
              <a:t>of </a:t>
            </a:r>
            <a:r>
              <a:rPr lang="en-US" dirty="0" err="1" smtClean="0"/>
              <a:t>microfloc</a:t>
            </a:r>
            <a:r>
              <a:rPr lang="en-US" dirty="0" smtClean="0"/>
              <a:t> particles:</a:t>
            </a:r>
          </a:p>
          <a:p>
            <a:pPr marL="971550" lvl="1" indent="-514350">
              <a:buFont typeface="+mj-lt"/>
              <a:buAutoNum type="alphaLcParenR"/>
            </a:pPr>
            <a:r>
              <a:rPr lang="en-US" dirty="0" smtClean="0"/>
              <a:t>Cause a sheering effect where particles break apart</a:t>
            </a:r>
          </a:p>
          <a:p>
            <a:pPr marL="971550" lvl="1" indent="-514350">
              <a:buFont typeface="+mj-lt"/>
              <a:buAutoNum type="alphaLcParenR"/>
            </a:pPr>
            <a:r>
              <a:rPr lang="en-US" dirty="0" smtClean="0"/>
              <a:t>Cause particles to bond and produce larger, visible </a:t>
            </a:r>
            <a:r>
              <a:rPr lang="en-US" dirty="0" err="1" smtClean="0"/>
              <a:t>flocs</a:t>
            </a:r>
            <a:endParaRPr lang="en-US" dirty="0" smtClean="0"/>
          </a:p>
          <a:p>
            <a:pPr marL="971550" lvl="1" indent="-514350">
              <a:buFont typeface="+mj-lt"/>
              <a:buAutoNum type="alphaLcParenR"/>
            </a:pPr>
            <a:r>
              <a:rPr lang="en-US" dirty="0" smtClean="0"/>
              <a:t>Produce unstable particles that will not settle out</a:t>
            </a:r>
          </a:p>
          <a:p>
            <a:pPr marL="971550" lvl="1" indent="-514350">
              <a:buFont typeface="+mj-lt"/>
              <a:buAutoNum type="alphaLcParenR"/>
            </a:pPr>
            <a:r>
              <a:rPr lang="en-US" dirty="0" smtClean="0"/>
              <a:t>Should be treated with additional coagulant</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129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78524"/>
            <a:ext cx="8229600" cy="5047640"/>
          </a:xfrm>
        </p:spPr>
        <p:txBody>
          <a:bodyPr/>
          <a:lstStyle/>
          <a:p>
            <a:pPr marL="342900" lvl="2" indent="-342900">
              <a:buNone/>
            </a:pPr>
            <a:r>
              <a:rPr lang="en-US" sz="3600" dirty="0" smtClean="0"/>
              <a:t>4.  </a:t>
            </a:r>
            <a:r>
              <a:rPr lang="en-US" sz="3600" dirty="0" err="1" smtClean="0"/>
              <a:t>Venturi</a:t>
            </a:r>
            <a:r>
              <a:rPr lang="en-US" sz="3600" dirty="0" smtClean="0"/>
              <a:t> and magnetic flow measurement systems are used to:</a:t>
            </a:r>
          </a:p>
          <a:p>
            <a:pPr marL="971550" lvl="1" indent="-514350">
              <a:buFont typeface="+mj-lt"/>
              <a:buAutoNum type="alphaLcParenR"/>
            </a:pPr>
            <a:r>
              <a:rPr lang="en-US" sz="3200" dirty="0" smtClean="0"/>
              <a:t>Regulate the rate at which water flows into the water treatment plant</a:t>
            </a:r>
          </a:p>
          <a:p>
            <a:pPr marL="971550" lvl="1" indent="-514350">
              <a:buFont typeface="+mj-lt"/>
              <a:buAutoNum type="alphaLcParenR"/>
            </a:pPr>
            <a:r>
              <a:rPr lang="en-US" sz="3200" dirty="0" smtClean="0"/>
              <a:t>Measure the rate at which water flows into the water treatment plant</a:t>
            </a:r>
          </a:p>
          <a:p>
            <a:pPr marL="971550" lvl="1" indent="-514350">
              <a:buFont typeface="+mj-lt"/>
              <a:buAutoNum type="alphaLcParenR"/>
            </a:pPr>
            <a:r>
              <a:rPr lang="en-US" sz="3200" dirty="0" smtClean="0"/>
              <a:t>Monitor the chemical which flow into the water treatment plant</a:t>
            </a:r>
          </a:p>
          <a:p>
            <a:pPr marL="971550" lvl="1" indent="-514350">
              <a:buFont typeface="+mj-lt"/>
              <a:buAutoNum type="alphaLcParenR"/>
            </a:pPr>
            <a:r>
              <a:rPr lang="en-US" sz="3200" dirty="0" smtClean="0"/>
              <a:t>All of the above</a:t>
            </a:r>
          </a:p>
          <a:p>
            <a:pPr>
              <a:buNone/>
            </a:pPr>
            <a:r>
              <a:rPr lang="en-US" b="1" cap="small" dirty="0" smtClean="0"/>
              <a:t> </a:t>
            </a:r>
            <a:endParaRPr lang="en-US" dirty="0" smtClean="0"/>
          </a:p>
          <a:p>
            <a:endParaRPr lang="en-US" dirty="0"/>
          </a:p>
        </p:txBody>
      </p:sp>
      <p:sp>
        <p:nvSpPr>
          <p:cNvPr id="5" name="Title 4"/>
          <p:cNvSpPr>
            <a:spLocks noGrp="1"/>
          </p:cNvSpPr>
          <p:nvPr>
            <p:ph type="title"/>
          </p:nvPr>
        </p:nvSpPr>
        <p:spPr/>
        <p:txBody>
          <a:bodyPr/>
          <a:lstStyle/>
          <a:p>
            <a:r>
              <a:rPr lang="en-US" dirty="0" smtClean="0"/>
              <a:t>Unit 1 Exercise</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a:t>
            </a:fld>
            <a:endParaRPr lang="en-US" dirty="0"/>
          </a:p>
        </p:txBody>
      </p:sp>
      <p:sp>
        <p:nvSpPr>
          <p:cNvPr id="146434" name="Oval 2"/>
          <p:cNvSpPr>
            <a:spLocks noChangeArrowheads="1"/>
          </p:cNvSpPr>
          <p:nvPr/>
        </p:nvSpPr>
        <p:spPr bwMode="auto">
          <a:xfrm>
            <a:off x="422032" y="3235569"/>
            <a:ext cx="7666892" cy="126609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0"/>
            </a:pPr>
            <a:r>
              <a:rPr lang="en-US" dirty="0" smtClean="0"/>
              <a:t>  Large </a:t>
            </a:r>
            <a:r>
              <a:rPr lang="en-US" dirty="0" smtClean="0"/>
              <a:t>particles that settle out in the flocculation basis:</a:t>
            </a:r>
          </a:p>
          <a:p>
            <a:pPr marL="971550" lvl="1" indent="-514350">
              <a:buFont typeface="+mj-lt"/>
              <a:buAutoNum type="alphaLcParenR"/>
            </a:pPr>
            <a:r>
              <a:rPr lang="en-US" dirty="0" smtClean="0"/>
              <a:t>Indication that system is producing well-formed/good size </a:t>
            </a:r>
            <a:r>
              <a:rPr lang="en-US" dirty="0" err="1" smtClean="0"/>
              <a:t>floc</a:t>
            </a:r>
            <a:r>
              <a:rPr lang="en-US" dirty="0" smtClean="0"/>
              <a:t> </a:t>
            </a:r>
          </a:p>
          <a:p>
            <a:pPr marL="971550" lvl="1" indent="-514350">
              <a:buFont typeface="+mj-lt"/>
              <a:buAutoNum type="alphaLcParenR"/>
            </a:pPr>
            <a:r>
              <a:rPr lang="en-US" dirty="0" smtClean="0"/>
              <a:t>Indication that system is functioning as designed</a:t>
            </a:r>
          </a:p>
          <a:p>
            <a:pPr marL="971550" lvl="1" indent="-514350">
              <a:buFont typeface="+mj-lt"/>
              <a:buAutoNum type="alphaLcParenR"/>
            </a:pPr>
            <a:r>
              <a:rPr lang="en-US" dirty="0" smtClean="0"/>
              <a:t>Indicates </a:t>
            </a:r>
            <a:r>
              <a:rPr lang="en-US" dirty="0" err="1" smtClean="0"/>
              <a:t>floc</a:t>
            </a:r>
            <a:r>
              <a:rPr lang="en-US" dirty="0" smtClean="0"/>
              <a:t> reached optimum size and strength before making it to the sedimentation process</a:t>
            </a:r>
          </a:p>
          <a:p>
            <a:pPr marL="971550" lvl="1" indent="-514350">
              <a:buFont typeface="+mj-lt"/>
              <a:buAutoNum type="alphaLcParenR"/>
            </a:pPr>
            <a:r>
              <a:rPr lang="en-US" dirty="0" smtClean="0"/>
              <a:t>Both A and B</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1"/>
            </a:pPr>
            <a:r>
              <a:rPr lang="en-US" dirty="0" smtClean="0"/>
              <a:t>  An </a:t>
            </a:r>
            <a:r>
              <a:rPr lang="en-US" dirty="0" smtClean="0"/>
              <a:t>Emergency Response Plan:</a:t>
            </a:r>
          </a:p>
          <a:p>
            <a:pPr marL="971550" lvl="1" indent="-514350">
              <a:buFont typeface="+mj-lt"/>
              <a:buAutoNum type="alphaLcParenR"/>
            </a:pPr>
            <a:r>
              <a:rPr lang="en-US" dirty="0" smtClean="0"/>
              <a:t>Is not necessary in a water filtration plant</a:t>
            </a:r>
          </a:p>
          <a:p>
            <a:pPr marL="971550" lvl="1" indent="-514350">
              <a:buFont typeface="+mj-lt"/>
              <a:buAutoNum type="alphaLcParenR"/>
            </a:pPr>
            <a:r>
              <a:rPr lang="en-US" dirty="0" smtClean="0"/>
              <a:t>Is a list of guidelines used to permit the release of chemicals </a:t>
            </a:r>
          </a:p>
          <a:p>
            <a:pPr marL="971550" lvl="1" indent="-514350">
              <a:buFont typeface="+mj-lt"/>
              <a:buAutoNum type="alphaLcParenR"/>
            </a:pPr>
            <a:r>
              <a:rPr lang="en-US" dirty="0" smtClean="0"/>
              <a:t>Can ensure employees are prepared and know what actions must be taken and what </a:t>
            </a:r>
            <a:r>
              <a:rPr lang="en-US" dirty="0" smtClean="0"/>
              <a:t>materials </a:t>
            </a:r>
            <a:r>
              <a:rPr lang="en-US" dirty="0" smtClean="0"/>
              <a:t>will be needed during a chemical spill</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131</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72308"/>
            <a:ext cx="8229600" cy="4953855"/>
          </a:xfrm>
        </p:spPr>
        <p:txBody>
          <a:bodyPr/>
          <a:lstStyle/>
          <a:p>
            <a:pPr marL="514350" lvl="0" indent="-514350">
              <a:buFont typeface="+mj-lt"/>
              <a:buAutoNum type="arabicPeriod" startAt="32"/>
            </a:pPr>
            <a:r>
              <a:rPr lang="en-US" dirty="0" smtClean="0"/>
              <a:t>  Slow </a:t>
            </a:r>
            <a:r>
              <a:rPr lang="en-US" dirty="0" smtClean="0"/>
              <a:t>stirring is a key aspect of the flocculation process, however stirring too slowly:</a:t>
            </a:r>
          </a:p>
          <a:p>
            <a:pPr marL="971550" lvl="1" indent="-514350">
              <a:buFont typeface="+mj-lt"/>
              <a:buAutoNum type="alphaLcParenR"/>
            </a:pPr>
            <a:r>
              <a:rPr lang="en-US" dirty="0" smtClean="0"/>
              <a:t>Is not a problem and can only help the process</a:t>
            </a:r>
          </a:p>
          <a:p>
            <a:pPr marL="971550" lvl="1" indent="-514350">
              <a:buFont typeface="+mj-lt"/>
              <a:buAutoNum type="alphaLcParenR"/>
            </a:pPr>
            <a:r>
              <a:rPr lang="en-US" dirty="0" smtClean="0"/>
              <a:t>can prevent particles from clumping enough and will result in ineffective collisions and poor </a:t>
            </a:r>
            <a:r>
              <a:rPr lang="en-US" dirty="0" err="1" smtClean="0"/>
              <a:t>floc</a:t>
            </a:r>
            <a:r>
              <a:rPr lang="en-US" dirty="0" smtClean="0"/>
              <a:t> formation</a:t>
            </a:r>
          </a:p>
          <a:p>
            <a:pPr marL="971550" lvl="1" indent="-514350">
              <a:buFont typeface="+mj-lt"/>
              <a:buAutoNum type="alphaLcParenR"/>
            </a:pPr>
            <a:r>
              <a:rPr lang="en-US" dirty="0" smtClean="0"/>
              <a:t>can cause ineffective collisions that produce perfectly formed </a:t>
            </a:r>
            <a:r>
              <a:rPr lang="en-US" dirty="0" err="1" smtClean="0"/>
              <a:t>floc</a:t>
            </a:r>
            <a:endParaRPr lang="en-US" dirty="0" smtClean="0"/>
          </a:p>
          <a:p>
            <a:pPr marL="971550" lvl="1" indent="-514350">
              <a:buFont typeface="+mj-lt"/>
              <a:buAutoNum type="alphaLcParenR"/>
            </a:pPr>
            <a:r>
              <a:rPr lang="en-US" dirty="0" smtClean="0"/>
              <a:t>may tear apart flocculated particles after they have clumped </a:t>
            </a:r>
            <a:r>
              <a:rPr lang="en-US" dirty="0" smtClean="0"/>
              <a:t>together</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3"/>
            </a:pPr>
            <a:r>
              <a:rPr lang="en-US" dirty="0" smtClean="0"/>
              <a:t>  Flocculation </a:t>
            </a:r>
            <a:r>
              <a:rPr lang="en-US" dirty="0" smtClean="0"/>
              <a:t>paddle speeds can be adjusted and with each step the particles get bigger, therefore the paddle speed should:</a:t>
            </a:r>
          </a:p>
          <a:p>
            <a:pPr marL="971550" lvl="1" indent="-514350">
              <a:buFont typeface="+mj-lt"/>
              <a:buAutoNum type="alphaLcParenR"/>
            </a:pPr>
            <a:r>
              <a:rPr lang="en-US" dirty="0" smtClean="0"/>
              <a:t>Stay the same</a:t>
            </a:r>
          </a:p>
          <a:p>
            <a:pPr marL="971550" lvl="1" indent="-514350">
              <a:buFont typeface="+mj-lt"/>
              <a:buAutoNum type="alphaLcParenR"/>
            </a:pPr>
            <a:r>
              <a:rPr lang="en-US" dirty="0" smtClean="0"/>
              <a:t>Move faster</a:t>
            </a:r>
          </a:p>
          <a:p>
            <a:pPr marL="971550" lvl="1" indent="-514350">
              <a:buFont typeface="+mj-lt"/>
              <a:buAutoNum type="alphaLcParenR"/>
            </a:pPr>
            <a:r>
              <a:rPr lang="en-US" dirty="0" smtClean="0"/>
              <a:t>Move </a:t>
            </a:r>
            <a:r>
              <a:rPr lang="en-US" dirty="0" smtClean="0"/>
              <a:t>slower</a:t>
            </a:r>
            <a:endParaRPr lang="en-US" dirty="0" smtClean="0"/>
          </a:p>
          <a:p>
            <a:pPr marL="971550" lvl="1" indent="-514350">
              <a:buFont typeface="+mj-lt"/>
              <a:buAutoNum type="alphaLcParenR"/>
            </a:pPr>
            <a:r>
              <a:rPr lang="en-US" dirty="0" smtClean="0"/>
              <a:t>Never adjust the paddle speed</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4"/>
            </a:pPr>
            <a:r>
              <a:rPr lang="en-US" dirty="0" smtClean="0"/>
              <a:t>  </a:t>
            </a:r>
            <a:r>
              <a:rPr lang="en-US" dirty="0" err="1" smtClean="0"/>
              <a:t>Floc</a:t>
            </a:r>
            <a:r>
              <a:rPr lang="en-US" dirty="0" smtClean="0"/>
              <a:t> </a:t>
            </a:r>
            <a:r>
              <a:rPr lang="en-US" dirty="0" smtClean="0"/>
              <a:t>formation is controlled by:</a:t>
            </a:r>
          </a:p>
          <a:p>
            <a:pPr marL="971550" lvl="1" indent="-514350">
              <a:buFont typeface="+mj-lt"/>
              <a:buAutoNum type="alphaLcParenR"/>
            </a:pPr>
            <a:r>
              <a:rPr lang="en-US" dirty="0" smtClean="0"/>
              <a:t>The effectiveness of coagulation</a:t>
            </a:r>
          </a:p>
          <a:p>
            <a:pPr marL="971550" lvl="1" indent="-514350">
              <a:buFont typeface="+mj-lt"/>
              <a:buAutoNum type="alphaLcParenR"/>
            </a:pPr>
            <a:r>
              <a:rPr lang="en-US" dirty="0" smtClean="0"/>
              <a:t>The effectiveness of collisions in promoting attachment between particles</a:t>
            </a:r>
          </a:p>
          <a:p>
            <a:pPr marL="971550" lvl="1" indent="-514350">
              <a:buFont typeface="+mj-lt"/>
              <a:buAutoNum type="alphaLcParenR"/>
            </a:pPr>
            <a:r>
              <a:rPr lang="en-US" dirty="0" smtClean="0"/>
              <a:t>The rate at which collisions occur</a:t>
            </a:r>
          </a:p>
          <a:p>
            <a:pPr marL="971550" lvl="1" indent="-514350">
              <a:buFont typeface="+mj-lt"/>
              <a:buAutoNum type="alphaLcParenR"/>
            </a:pPr>
            <a:r>
              <a:rPr lang="en-US" dirty="0" smtClean="0"/>
              <a:t>All of the above</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8186"/>
            <a:ext cx="8229600" cy="5117978"/>
          </a:xfrm>
        </p:spPr>
        <p:txBody>
          <a:bodyPr/>
          <a:lstStyle/>
          <a:p>
            <a:pPr marL="514350" lvl="0" indent="-514350">
              <a:buFont typeface="+mj-lt"/>
              <a:buAutoNum type="arabicPeriod" startAt="35"/>
            </a:pPr>
            <a:r>
              <a:rPr lang="en-US" dirty="0" smtClean="0"/>
              <a:t>Tapered-energy mixing:</a:t>
            </a:r>
          </a:p>
          <a:p>
            <a:pPr marL="971550" lvl="1" indent="-514350">
              <a:buFont typeface="+mj-lt"/>
              <a:buAutoNum type="alphaLcParenR"/>
            </a:pPr>
            <a:r>
              <a:rPr lang="en-US" sz="2600" dirty="0" smtClean="0"/>
              <a:t>Flocculation using one large compartment where the mixing intensity is increased as the flow passes</a:t>
            </a:r>
          </a:p>
          <a:p>
            <a:pPr marL="971550" lvl="1" indent="-514350">
              <a:buFont typeface="+mj-lt"/>
              <a:buAutoNum type="alphaLcParenR"/>
            </a:pPr>
            <a:r>
              <a:rPr lang="en-US" sz="2600" dirty="0" smtClean="0"/>
              <a:t>Flocculation using baffled, smaller compartments where the mixing intensity is reduced as flow </a:t>
            </a:r>
            <a:r>
              <a:rPr lang="en-US" sz="2600" dirty="0" smtClean="0"/>
              <a:t>passes</a:t>
            </a:r>
            <a:endParaRPr lang="en-US" sz="2600" dirty="0" smtClean="0"/>
          </a:p>
          <a:p>
            <a:pPr marL="971550" lvl="1" indent="-514350">
              <a:buFont typeface="+mj-lt"/>
              <a:buAutoNum type="alphaLcParenR"/>
            </a:pPr>
            <a:r>
              <a:rPr lang="en-US" sz="2600" dirty="0" smtClean="0"/>
              <a:t>Sedimentation using one large compartment where the mixing intensity is increase as the flow passes</a:t>
            </a:r>
          </a:p>
          <a:p>
            <a:pPr marL="971550" lvl="1" indent="-514350">
              <a:buFont typeface="+mj-lt"/>
              <a:buAutoNum type="alphaLcParenR"/>
            </a:pPr>
            <a:r>
              <a:rPr lang="en-US" sz="2600" dirty="0" smtClean="0"/>
              <a:t>Sedimentation using one large compartment where the mixing intensity is increase as the flow passes</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72308"/>
            <a:ext cx="8229600" cy="4953855"/>
          </a:xfrm>
        </p:spPr>
        <p:txBody>
          <a:bodyPr/>
          <a:lstStyle/>
          <a:p>
            <a:pPr marL="514350" lvl="0" indent="-514350">
              <a:buFont typeface="+mj-lt"/>
              <a:buAutoNum type="arabicPeriod" startAt="36"/>
            </a:pPr>
            <a:r>
              <a:rPr lang="en-US" dirty="0" smtClean="0"/>
              <a:t>  Short-circuiting </a:t>
            </a:r>
            <a:r>
              <a:rPr lang="en-US" dirty="0" smtClean="0"/>
              <a:t>occurs when:</a:t>
            </a:r>
          </a:p>
          <a:p>
            <a:pPr marL="971550" lvl="1" indent="-514350">
              <a:buFont typeface="+mj-lt"/>
              <a:buAutoNum type="alphaLcParenR"/>
            </a:pPr>
            <a:r>
              <a:rPr lang="en-US" sz="2200" dirty="0" smtClean="0"/>
              <a:t>Water bypasses the normal flow path through the </a:t>
            </a:r>
            <a:r>
              <a:rPr lang="en-US" sz="2200" dirty="0" smtClean="0"/>
              <a:t>sedimentation </a:t>
            </a:r>
            <a:r>
              <a:rPr lang="en-US" sz="2200" dirty="0" smtClean="0"/>
              <a:t>basin and reaches the inlet of the flocculation basin in less than the normal detention time.</a:t>
            </a:r>
          </a:p>
          <a:p>
            <a:pPr marL="971550" lvl="1" indent="-514350">
              <a:buFont typeface="+mj-lt"/>
              <a:buAutoNum type="alphaLcParenR"/>
            </a:pPr>
            <a:r>
              <a:rPr lang="en-US" sz="2200" dirty="0" smtClean="0"/>
              <a:t>Water bypasses the normal flow path through the flocculation basin and reaches the inlet of the sedimentation basin in less than the normal detention time. </a:t>
            </a:r>
          </a:p>
          <a:p>
            <a:pPr marL="971550" lvl="1" indent="-514350">
              <a:buFont typeface="+mj-lt"/>
              <a:buAutoNum type="alphaLcParenR"/>
            </a:pPr>
            <a:r>
              <a:rPr lang="en-US" sz="2200" dirty="0" smtClean="0"/>
              <a:t>Water flows through the entire sedimentation basin and reaches the inlet of the flocculation basin in the theoretical detention time.</a:t>
            </a:r>
          </a:p>
          <a:p>
            <a:pPr marL="971550" lvl="1" indent="-514350">
              <a:buFont typeface="+mj-lt"/>
              <a:buAutoNum type="alphaLcParenR"/>
            </a:pPr>
            <a:r>
              <a:rPr lang="en-US" sz="2200" dirty="0" smtClean="0"/>
              <a:t>Water flows through the entire flocculation basin and reaches the inlet of the sedimentation basin in the theoretical detention time.</a:t>
            </a:r>
          </a:p>
          <a:p>
            <a:pPr marL="514350" indent="-514350">
              <a:buFont typeface="+mj-lt"/>
              <a:buAutoNum type="alphaLcParenR"/>
            </a:pPr>
            <a:endParaRPr lang="en-US" sz="2200"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7"/>
            </a:pPr>
            <a:r>
              <a:rPr lang="en-US" dirty="0" smtClean="0"/>
              <a:t>  A </a:t>
            </a:r>
            <a:r>
              <a:rPr lang="en-US" dirty="0" smtClean="0"/>
              <a:t>system has a sedimentation basin that has a volume of 1,250,000 gallons.  The plant flow is currently set at 4 MGD.  What is the theoretical detention time?</a:t>
            </a:r>
          </a:p>
          <a:p>
            <a:pPr marL="971550" lvl="1" indent="-514350">
              <a:buFont typeface="+mj-lt"/>
              <a:buAutoNum type="alphaLcParenR"/>
            </a:pPr>
            <a:r>
              <a:rPr lang="en-US" dirty="0" smtClean="0"/>
              <a:t>0.013 hours</a:t>
            </a:r>
          </a:p>
          <a:p>
            <a:pPr marL="971550" lvl="1" indent="-514350">
              <a:buFont typeface="+mj-lt"/>
              <a:buAutoNum type="alphaLcParenR"/>
            </a:pPr>
            <a:r>
              <a:rPr lang="en-US" dirty="0" smtClean="0"/>
              <a:t>0.3125 hours</a:t>
            </a:r>
          </a:p>
          <a:p>
            <a:pPr marL="971550" lvl="1" indent="-514350">
              <a:buFont typeface="+mj-lt"/>
              <a:buAutoNum type="alphaLcParenR"/>
            </a:pPr>
            <a:r>
              <a:rPr lang="en-US" dirty="0" smtClean="0"/>
              <a:t>2 hours 15 minutes</a:t>
            </a:r>
          </a:p>
          <a:p>
            <a:pPr marL="971550" lvl="1" indent="-514350">
              <a:buFont typeface="+mj-lt"/>
              <a:buAutoNum type="alphaLcParenR"/>
            </a:pPr>
            <a:r>
              <a:rPr lang="en-US" dirty="0" smtClean="0"/>
              <a:t>7 hours 30 minutes</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8"/>
            </a:pPr>
            <a:r>
              <a:rPr lang="en-US" dirty="0" smtClean="0"/>
              <a:t>  High </a:t>
            </a:r>
            <a:r>
              <a:rPr lang="en-US" dirty="0" smtClean="0"/>
              <a:t>rate sedimentation equipment developed to increase settling efficiency would include:</a:t>
            </a:r>
          </a:p>
          <a:p>
            <a:pPr marL="971550" lvl="1" indent="-514350">
              <a:buFont typeface="+mj-lt"/>
              <a:buAutoNum type="alphaLcParenR"/>
            </a:pPr>
            <a:r>
              <a:rPr lang="en-US" dirty="0" err="1" smtClean="0"/>
              <a:t>Techtonic</a:t>
            </a:r>
            <a:r>
              <a:rPr lang="en-US" dirty="0" smtClean="0"/>
              <a:t> Plates</a:t>
            </a:r>
          </a:p>
          <a:p>
            <a:pPr marL="971550" lvl="1" indent="-514350">
              <a:buFont typeface="+mj-lt"/>
              <a:buAutoNum type="alphaLcParenR"/>
            </a:pPr>
            <a:r>
              <a:rPr lang="en-US" dirty="0" smtClean="0"/>
              <a:t>Lamella Plates</a:t>
            </a:r>
          </a:p>
          <a:p>
            <a:pPr marL="971550" lvl="1" indent="-514350">
              <a:buFont typeface="+mj-lt"/>
              <a:buAutoNum type="alphaLcParenR"/>
            </a:pPr>
            <a:r>
              <a:rPr lang="en-US" dirty="0" err="1" smtClean="0"/>
              <a:t>Nazca</a:t>
            </a:r>
            <a:r>
              <a:rPr lang="en-US" dirty="0" smtClean="0"/>
              <a:t> Plates</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39"/>
            </a:pPr>
            <a:r>
              <a:rPr lang="en-US" dirty="0" smtClean="0"/>
              <a:t>  Particles </a:t>
            </a:r>
            <a:r>
              <a:rPr lang="en-US" dirty="0" smtClean="0"/>
              <a:t>carried through and out of the basin can be referred to as:</a:t>
            </a:r>
          </a:p>
          <a:p>
            <a:pPr marL="971550" lvl="1" indent="-514350">
              <a:buFont typeface="+mj-lt"/>
              <a:buAutoNum type="alphaLcParenR"/>
            </a:pPr>
            <a:r>
              <a:rPr lang="en-US" dirty="0" smtClean="0"/>
              <a:t>Sedimentation Discharge</a:t>
            </a:r>
          </a:p>
          <a:p>
            <a:pPr marL="971550" lvl="1" indent="-514350">
              <a:buFont typeface="+mj-lt"/>
              <a:buAutoNum type="alphaLcParenR"/>
            </a:pPr>
            <a:r>
              <a:rPr lang="en-US" dirty="0" smtClean="0"/>
              <a:t>Flocculation Cross Over</a:t>
            </a:r>
          </a:p>
          <a:p>
            <a:pPr marL="971550" lvl="1" indent="-514350">
              <a:buFont typeface="+mj-lt"/>
              <a:buAutoNum type="alphaLcParenR"/>
            </a:pPr>
            <a:r>
              <a:rPr lang="en-US" dirty="0" err="1" smtClean="0"/>
              <a:t>Floc</a:t>
            </a:r>
            <a:r>
              <a:rPr lang="en-US" dirty="0" smtClean="0"/>
              <a:t> Carry </a:t>
            </a:r>
            <a:r>
              <a:rPr lang="en-US" dirty="0" smtClean="0"/>
              <a:t>Over</a:t>
            </a:r>
            <a:endParaRPr lang="en-US" dirty="0" smtClean="0"/>
          </a:p>
          <a:p>
            <a:pPr marL="971550" lvl="1" indent="-514350">
              <a:buFont typeface="+mj-lt"/>
              <a:buAutoNum type="alphaLcParenR"/>
            </a:pPr>
            <a:r>
              <a:rPr lang="en-US" dirty="0" smtClean="0"/>
              <a:t>Rechargeable </a:t>
            </a:r>
            <a:r>
              <a:rPr lang="en-US" dirty="0" err="1" smtClean="0"/>
              <a:t>Floc</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139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dirty="0" smtClean="0"/>
              <a:t>Vocabulary Review</a:t>
            </a:r>
          </a:p>
          <a:p>
            <a:pPr lvl="1">
              <a:buNone/>
            </a:pPr>
            <a:r>
              <a:rPr lang="en-US" dirty="0" smtClean="0"/>
              <a:t>Across				Down			</a:t>
            </a:r>
          </a:p>
          <a:p>
            <a:pPr marL="1371600" lvl="2" indent="-457200">
              <a:buNone/>
            </a:pPr>
            <a:r>
              <a:rPr lang="en-US" dirty="0" smtClean="0"/>
              <a:t>3.  Coagulation			1.  Turbidity</a:t>
            </a:r>
          </a:p>
          <a:p>
            <a:pPr marL="1371600" lvl="2" indent="-457200">
              <a:buNone/>
            </a:pPr>
            <a:r>
              <a:rPr lang="en-US" dirty="0" smtClean="0"/>
              <a:t>6.  Flocculation			2.  Conventional</a:t>
            </a:r>
          </a:p>
          <a:p>
            <a:pPr marL="1371600" lvl="2" indent="-457200">
              <a:buNone/>
            </a:pPr>
            <a:r>
              <a:rPr lang="en-US" dirty="0" smtClean="0"/>
              <a:t>7.  Sedimentation			       Filtration</a:t>
            </a:r>
          </a:p>
          <a:p>
            <a:pPr marL="1371600" lvl="2" indent="-457200">
              <a:buNone/>
            </a:pPr>
            <a:r>
              <a:rPr lang="en-US" dirty="0" smtClean="0"/>
              <a:t>8.  </a:t>
            </a:r>
            <a:r>
              <a:rPr lang="en-US" dirty="0" err="1" smtClean="0"/>
              <a:t>Floc</a:t>
            </a:r>
            <a:r>
              <a:rPr lang="en-US" dirty="0" smtClean="0"/>
              <a:t>					4.  Clarification</a:t>
            </a:r>
          </a:p>
          <a:p>
            <a:pPr marL="1371600" lvl="2" indent="-457200">
              <a:buNone/>
            </a:pPr>
            <a:r>
              <a:rPr lang="en-US" dirty="0" smtClean="0"/>
              <a:t>10. Colloids 				5.  Disinfection</a:t>
            </a:r>
          </a:p>
          <a:p>
            <a:pPr marL="1371600" lvl="2" indent="-457200">
              <a:buNone/>
            </a:pPr>
            <a:r>
              <a:rPr lang="en-US" dirty="0" smtClean="0"/>
              <a:t>						9.  Sludge</a:t>
            </a:r>
            <a:endParaRPr lang="en-US" dirty="0"/>
          </a:p>
        </p:txBody>
      </p:sp>
      <p:sp>
        <p:nvSpPr>
          <p:cNvPr id="5" name="Title 4"/>
          <p:cNvSpPr>
            <a:spLocks noGrp="1"/>
          </p:cNvSpPr>
          <p:nvPr>
            <p:ph type="title"/>
          </p:nvPr>
        </p:nvSpPr>
        <p:spPr/>
        <p:txBody>
          <a:bodyPr/>
          <a:lstStyle/>
          <a:p>
            <a:r>
              <a:rPr lang="en-US" dirty="0" smtClean="0"/>
              <a:t>Unit 1 Exercise</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a:t>
            </a:fld>
            <a:endParaRPr lang="en-US" dirty="0"/>
          </a:p>
        </p:txBody>
      </p:sp>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0"/>
            </a:pPr>
            <a:r>
              <a:rPr lang="en-US" dirty="0" smtClean="0"/>
              <a:t>  The </a:t>
            </a:r>
            <a:r>
              <a:rPr lang="en-US" dirty="0" smtClean="0"/>
              <a:t>rate at which settled water passes over the basin effluent weirs or orifices:</a:t>
            </a:r>
          </a:p>
          <a:p>
            <a:pPr marL="971550" lvl="1" indent="-514350">
              <a:buFont typeface="+mj-lt"/>
              <a:buAutoNum type="alphaLcParenR"/>
            </a:pPr>
            <a:r>
              <a:rPr lang="en-US" dirty="0" smtClean="0"/>
              <a:t>Weir Loading </a:t>
            </a:r>
            <a:r>
              <a:rPr lang="en-US" dirty="0" smtClean="0"/>
              <a:t>Rate</a:t>
            </a:r>
            <a:endParaRPr lang="en-US" dirty="0" smtClean="0"/>
          </a:p>
          <a:p>
            <a:pPr marL="971550" lvl="1" indent="-514350">
              <a:buFont typeface="+mj-lt"/>
              <a:buAutoNum type="alphaLcParenR"/>
            </a:pPr>
            <a:r>
              <a:rPr lang="en-US" dirty="0" err="1" smtClean="0"/>
              <a:t>Upflow</a:t>
            </a:r>
            <a:r>
              <a:rPr lang="en-US" dirty="0" smtClean="0"/>
              <a:t> Clarifier Rate</a:t>
            </a:r>
          </a:p>
          <a:p>
            <a:pPr marL="971550" lvl="1" indent="-514350">
              <a:buFont typeface="+mj-lt"/>
              <a:buAutoNum type="alphaLcParenR"/>
            </a:pPr>
            <a:r>
              <a:rPr lang="en-US" dirty="0" smtClean="0"/>
              <a:t>Contact Flow Rate</a:t>
            </a:r>
          </a:p>
          <a:p>
            <a:pPr marL="971550" lvl="1" indent="-514350">
              <a:buFont typeface="+mj-lt"/>
              <a:buAutoNum type="alphaLcParenR"/>
            </a:pPr>
            <a:r>
              <a:rPr lang="en-US" dirty="0" smtClean="0"/>
              <a:t>Velocity Rate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1"/>
            </a:pPr>
            <a:r>
              <a:rPr lang="en-US" dirty="0" smtClean="0"/>
              <a:t>  Used </a:t>
            </a:r>
            <a:r>
              <a:rPr lang="en-US" dirty="0" smtClean="0"/>
              <a:t>to prevent sudden flow increases or surges throughout the filter bed:</a:t>
            </a:r>
          </a:p>
          <a:p>
            <a:pPr marL="971550" lvl="1" indent="-514350">
              <a:buFont typeface="+mj-lt"/>
              <a:buAutoNum type="alphaLcParenR"/>
            </a:pPr>
            <a:r>
              <a:rPr lang="en-US" dirty="0" smtClean="0"/>
              <a:t>Filter control </a:t>
            </a:r>
            <a:r>
              <a:rPr lang="en-US" dirty="0" smtClean="0"/>
              <a:t>system</a:t>
            </a:r>
            <a:endParaRPr lang="en-US" dirty="0" smtClean="0"/>
          </a:p>
          <a:p>
            <a:pPr marL="971550" lvl="1" indent="-514350">
              <a:buFont typeface="+mj-lt"/>
              <a:buAutoNum type="alphaLcParenR"/>
            </a:pPr>
            <a:r>
              <a:rPr lang="en-US" dirty="0" smtClean="0"/>
              <a:t>Multistage Clarifier</a:t>
            </a:r>
          </a:p>
          <a:p>
            <a:pPr marL="971550" lvl="1" indent="-514350">
              <a:buFont typeface="+mj-lt"/>
              <a:buAutoNum type="alphaLcParenR"/>
            </a:pPr>
            <a:r>
              <a:rPr lang="en-US" dirty="0" smtClean="0"/>
              <a:t>Surge Resistant Filter</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141</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2"/>
            </a:pPr>
            <a:r>
              <a:rPr lang="en-US" dirty="0" smtClean="0"/>
              <a:t>  A </a:t>
            </a:r>
            <a:r>
              <a:rPr lang="en-US" dirty="0" smtClean="0"/>
              <a:t>higher filtration rate and a longer filter run time can be achieved by applying:</a:t>
            </a:r>
          </a:p>
          <a:p>
            <a:pPr marL="971550" lvl="1" indent="-514350">
              <a:buFont typeface="+mj-lt"/>
              <a:buAutoNum type="alphaLcParenR"/>
            </a:pPr>
            <a:r>
              <a:rPr lang="en-US" dirty="0" smtClean="0"/>
              <a:t>A layer of polyphosphate to filter media</a:t>
            </a:r>
          </a:p>
          <a:p>
            <a:pPr marL="971550" lvl="1" indent="-514350">
              <a:buFont typeface="+mj-lt"/>
              <a:buAutoNum type="alphaLcParenR"/>
            </a:pPr>
            <a:r>
              <a:rPr lang="en-US" dirty="0" smtClean="0"/>
              <a:t>A coating of silica to filter media</a:t>
            </a:r>
          </a:p>
          <a:p>
            <a:pPr marL="971550" lvl="1" indent="-514350">
              <a:buFont typeface="+mj-lt"/>
              <a:buAutoNum type="alphaLcParenR"/>
            </a:pPr>
            <a:r>
              <a:rPr lang="en-US" dirty="0" smtClean="0"/>
              <a:t>A layer of anthracite filter </a:t>
            </a:r>
            <a:r>
              <a:rPr lang="en-US" dirty="0" smtClean="0"/>
              <a:t>media</a:t>
            </a:r>
            <a:endParaRPr lang="en-US" dirty="0" smtClean="0"/>
          </a:p>
          <a:p>
            <a:pPr marL="971550" lvl="1" indent="-514350">
              <a:buFont typeface="+mj-lt"/>
              <a:buAutoNum type="alphaLcParenR"/>
            </a:pPr>
            <a:r>
              <a:rPr lang="en-US" dirty="0" smtClean="0"/>
              <a:t>Both a and b</a:t>
            </a:r>
          </a:p>
          <a:p>
            <a:pPr marL="514350" indent="-514350">
              <a:buFont typeface="+mj-lt"/>
              <a:buAutoNum type="arabicPeriod" startAt="42"/>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3"/>
            </a:pPr>
            <a:r>
              <a:rPr lang="en-US" dirty="0" smtClean="0"/>
              <a:t>  Typical </a:t>
            </a:r>
            <a:r>
              <a:rPr lang="en-US" dirty="0" smtClean="0"/>
              <a:t>filter media characteristics include:</a:t>
            </a:r>
          </a:p>
          <a:p>
            <a:pPr marL="971550" lvl="1" indent="-514350">
              <a:buFont typeface="+mj-lt"/>
              <a:buAutoNum type="alphaLcParenR"/>
            </a:pPr>
            <a:r>
              <a:rPr lang="en-US" dirty="0" smtClean="0"/>
              <a:t>Effective Size</a:t>
            </a:r>
          </a:p>
          <a:p>
            <a:pPr marL="971550" lvl="1" indent="-514350">
              <a:buFont typeface="+mj-lt"/>
              <a:buAutoNum type="alphaLcParenR"/>
            </a:pPr>
            <a:r>
              <a:rPr lang="en-US" dirty="0" smtClean="0"/>
              <a:t>Uniformity </a:t>
            </a:r>
            <a:r>
              <a:rPr lang="en-US" dirty="0" smtClean="0"/>
              <a:t>Coefficient</a:t>
            </a:r>
            <a:endParaRPr lang="en-US" dirty="0" smtClean="0"/>
          </a:p>
          <a:p>
            <a:pPr marL="971550" lvl="1" indent="-514350">
              <a:buFont typeface="+mj-lt"/>
              <a:buAutoNum type="alphaLcParenR"/>
            </a:pPr>
            <a:r>
              <a:rPr lang="en-US" dirty="0" smtClean="0"/>
              <a:t>Specific Gravity</a:t>
            </a:r>
          </a:p>
          <a:p>
            <a:pPr marL="971550" lvl="1" indent="-514350">
              <a:buFont typeface="+mj-lt"/>
              <a:buAutoNum type="alphaLcParenR"/>
            </a:pPr>
            <a:r>
              <a:rPr lang="en-US" dirty="0" smtClean="0"/>
              <a:t>All of the Above </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4"/>
            </a:pPr>
            <a:r>
              <a:rPr lang="en-US" dirty="0" smtClean="0"/>
              <a:t>  One </a:t>
            </a:r>
            <a:r>
              <a:rPr lang="en-US" dirty="0" smtClean="0"/>
              <a:t>of the most common techniques of eliminating the turbidity spike directly after a filter backwash is to:</a:t>
            </a:r>
          </a:p>
          <a:p>
            <a:pPr marL="971550" lvl="1" indent="-514350">
              <a:buFont typeface="+mj-lt"/>
              <a:buAutoNum type="alphaLcParenR"/>
            </a:pPr>
            <a:r>
              <a:rPr lang="en-US" dirty="0" smtClean="0"/>
              <a:t>Spray filter with fresh water before returning to service.</a:t>
            </a:r>
          </a:p>
          <a:p>
            <a:pPr marL="971550" lvl="1" indent="-514350">
              <a:buFont typeface="+mj-lt"/>
              <a:buAutoNum type="alphaLcParenR"/>
            </a:pPr>
            <a:r>
              <a:rPr lang="en-US" dirty="0" smtClean="0"/>
              <a:t>Filter to waste during the filter ripening period.</a:t>
            </a:r>
          </a:p>
          <a:p>
            <a:pPr marL="971550" lvl="1" indent="-514350">
              <a:buFont typeface="+mj-lt"/>
              <a:buAutoNum type="alphaLcParenR"/>
            </a:pPr>
            <a:r>
              <a:rPr lang="en-US" dirty="0" smtClean="0"/>
              <a:t>Apply a coating of orthophosphate sequestering agent to filter media.</a:t>
            </a:r>
          </a:p>
          <a:p>
            <a:pPr marL="971550" lvl="1" indent="-514350">
              <a:buFont typeface="+mj-lt"/>
              <a:buAutoNum type="alphaLcParenR"/>
            </a:pPr>
            <a:r>
              <a:rPr lang="en-US" dirty="0" smtClean="0"/>
              <a:t>Press filter media</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5"/>
            </a:pPr>
            <a:r>
              <a:rPr lang="en-US" dirty="0" smtClean="0"/>
              <a:t>  Reduce </a:t>
            </a:r>
            <a:r>
              <a:rPr lang="en-US" dirty="0" smtClean="0"/>
              <a:t>filter ripening time by:</a:t>
            </a:r>
          </a:p>
          <a:p>
            <a:pPr marL="971550" lvl="1" indent="-514350">
              <a:buFont typeface="+mj-lt"/>
              <a:buAutoNum type="alphaLcParenR"/>
            </a:pPr>
            <a:r>
              <a:rPr lang="en-US" dirty="0" smtClean="0"/>
              <a:t>Allow the filter to rest before start-up</a:t>
            </a:r>
          </a:p>
          <a:p>
            <a:pPr marL="971550" lvl="1" indent="-514350">
              <a:buFont typeface="+mj-lt"/>
              <a:buAutoNum type="alphaLcParenR"/>
            </a:pPr>
            <a:r>
              <a:rPr lang="en-US" dirty="0" smtClean="0"/>
              <a:t>Slow start-up where a freshly washed filter is started at a slower filter rate and eventually brought up to full rate.</a:t>
            </a:r>
          </a:p>
          <a:p>
            <a:pPr marL="971550" lvl="1" indent="-514350">
              <a:buFont typeface="+mj-lt"/>
              <a:buAutoNum type="alphaLcParenR"/>
            </a:pPr>
            <a:r>
              <a:rPr lang="en-US" dirty="0" smtClean="0"/>
              <a:t>Filter aid addition where a chemical like an anionic polymer or a coagulant is added to the influent of the filter.  </a:t>
            </a:r>
          </a:p>
          <a:p>
            <a:pPr marL="971550" lvl="1" indent="-514350">
              <a:buFont typeface="+mj-lt"/>
              <a:buAutoNum type="alphaLcParenR"/>
            </a:pPr>
            <a:r>
              <a:rPr lang="en-US" dirty="0" smtClean="0"/>
              <a:t>All of the </a:t>
            </a:r>
            <a:r>
              <a:rPr lang="en-US" dirty="0" smtClean="0"/>
              <a:t>above</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6"/>
            </a:pPr>
            <a:r>
              <a:rPr lang="en-US" dirty="0" smtClean="0"/>
              <a:t>  Added </a:t>
            </a:r>
            <a:r>
              <a:rPr lang="en-US" dirty="0" smtClean="0"/>
              <a:t>subsequent to or simultaneously with a primary coagulant, prior to flocculation, or prior to filtration (as a filter aid):</a:t>
            </a:r>
          </a:p>
          <a:p>
            <a:pPr marL="971550" lvl="1" indent="-514350">
              <a:buFont typeface="+mj-lt"/>
              <a:buAutoNum type="alphaLcParenR"/>
            </a:pPr>
            <a:r>
              <a:rPr lang="en-US" dirty="0" smtClean="0"/>
              <a:t>Biomes</a:t>
            </a:r>
          </a:p>
          <a:p>
            <a:pPr marL="971550" lvl="1" indent="-514350">
              <a:buFont typeface="+mj-lt"/>
              <a:buAutoNum type="alphaLcParenR"/>
            </a:pPr>
            <a:r>
              <a:rPr lang="en-US" dirty="0" smtClean="0"/>
              <a:t>Anthracite</a:t>
            </a:r>
          </a:p>
          <a:p>
            <a:pPr marL="971550" lvl="1" indent="-514350">
              <a:buFont typeface="+mj-lt"/>
              <a:buAutoNum type="alphaLcParenR"/>
            </a:pPr>
            <a:r>
              <a:rPr lang="en-US" dirty="0" smtClean="0"/>
              <a:t>Polymer</a:t>
            </a:r>
            <a:endParaRPr lang="en-US" dirty="0" smtClean="0"/>
          </a:p>
          <a:p>
            <a:pPr marL="971550" lvl="1" indent="-514350">
              <a:buFont typeface="+mj-lt"/>
              <a:buAutoNum type="alphaLcParenR"/>
            </a:pPr>
            <a:r>
              <a:rPr lang="en-US" dirty="0" smtClean="0"/>
              <a:t>Antiseptic</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7"/>
            </a:pPr>
            <a:r>
              <a:rPr lang="en-US" dirty="0" smtClean="0"/>
              <a:t>  Adding </a:t>
            </a:r>
            <a:r>
              <a:rPr lang="en-US" dirty="0" smtClean="0"/>
              <a:t>polymer or coagulant to backwash water can:</a:t>
            </a:r>
          </a:p>
          <a:p>
            <a:pPr marL="971550" lvl="1" indent="-514350">
              <a:buFont typeface="+mj-lt"/>
              <a:buAutoNum type="alphaLcParenR"/>
            </a:pPr>
            <a:r>
              <a:rPr lang="en-US" dirty="0" smtClean="0"/>
              <a:t>Reduce ripening time of </a:t>
            </a:r>
            <a:r>
              <a:rPr lang="en-US" dirty="0" smtClean="0"/>
              <a:t>filters</a:t>
            </a:r>
            <a:endParaRPr lang="en-US" dirty="0" smtClean="0"/>
          </a:p>
          <a:p>
            <a:pPr marL="971550" lvl="1" indent="-514350">
              <a:buFont typeface="+mj-lt"/>
              <a:buAutoNum type="alphaLcParenR"/>
            </a:pPr>
            <a:r>
              <a:rPr lang="en-US" dirty="0" smtClean="0"/>
              <a:t>Agitate filters</a:t>
            </a:r>
          </a:p>
          <a:p>
            <a:pPr marL="971550" lvl="1" indent="-514350">
              <a:buFont typeface="+mj-lt"/>
              <a:buAutoNum type="alphaLcParenR"/>
            </a:pPr>
            <a:r>
              <a:rPr lang="en-US" dirty="0" smtClean="0"/>
              <a:t>Produce mud balls in filters</a:t>
            </a:r>
          </a:p>
          <a:p>
            <a:pPr marL="971550" lvl="1" indent="-514350">
              <a:buFont typeface="+mj-lt"/>
              <a:buAutoNum type="alphaLcParenR"/>
            </a:pPr>
            <a:r>
              <a:rPr lang="en-US" dirty="0" smtClean="0"/>
              <a:t>Help in clear well settling time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524000"/>
            <a:ext cx="8686800" cy="4602163"/>
          </a:xfrm>
        </p:spPr>
        <p:txBody>
          <a:bodyPr/>
          <a:lstStyle/>
          <a:p>
            <a:pPr marL="514350" lvl="0" indent="-514350">
              <a:buFont typeface="+mj-lt"/>
              <a:buAutoNum type="arabicPeriod" startAt="48"/>
            </a:pPr>
            <a:r>
              <a:rPr lang="en-US" dirty="0" smtClean="0"/>
              <a:t>________________monitoring of filtered water is done to indicate that pathogenic organisms such as </a:t>
            </a:r>
            <a:r>
              <a:rPr lang="en-US" dirty="0" err="1" smtClean="0"/>
              <a:t>Giardia</a:t>
            </a:r>
            <a:r>
              <a:rPr lang="en-US" dirty="0" smtClean="0"/>
              <a:t> and Cryptosporidium are being removed during the filtration process.</a:t>
            </a:r>
          </a:p>
          <a:p>
            <a:pPr marL="971550" lvl="1" indent="-514350">
              <a:buFont typeface="+mj-lt"/>
              <a:buAutoNum type="alphaLcParenR"/>
            </a:pPr>
            <a:r>
              <a:rPr lang="en-US" dirty="0" smtClean="0"/>
              <a:t>Phosphate</a:t>
            </a:r>
          </a:p>
          <a:p>
            <a:pPr marL="971550" lvl="1" indent="-514350">
              <a:buFont typeface="+mj-lt"/>
              <a:buAutoNum type="alphaLcParenR"/>
            </a:pPr>
            <a:r>
              <a:rPr lang="en-US" dirty="0" smtClean="0"/>
              <a:t>Turbidity</a:t>
            </a:r>
          </a:p>
          <a:p>
            <a:pPr marL="971550" lvl="1" indent="-514350">
              <a:buFont typeface="+mj-lt"/>
              <a:buAutoNum type="alphaLcParenR"/>
            </a:pPr>
            <a:r>
              <a:rPr lang="en-US" dirty="0" smtClean="0"/>
              <a:t>Algae</a:t>
            </a:r>
          </a:p>
          <a:p>
            <a:pPr marL="971550" lvl="1" indent="-514350">
              <a:buFont typeface="+mj-lt"/>
              <a:buAutoNum type="alphaLcParenR"/>
            </a:pPr>
            <a:r>
              <a:rPr lang="en-US" dirty="0" smtClean="0"/>
              <a:t>Fragment</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49"/>
            </a:pPr>
            <a:r>
              <a:rPr lang="en-US" dirty="0" smtClean="0"/>
              <a:t>  What </a:t>
            </a:r>
            <a:r>
              <a:rPr lang="en-US" dirty="0" smtClean="0"/>
              <a:t>is a small agglomerate of </a:t>
            </a:r>
            <a:r>
              <a:rPr lang="en-US" dirty="0" err="1" smtClean="0"/>
              <a:t>floc</a:t>
            </a:r>
            <a:r>
              <a:rPr lang="en-US" dirty="0" smtClean="0"/>
              <a:t> and filter media which forms on the surface of filters and can grow in size during a filter cycle?</a:t>
            </a:r>
          </a:p>
          <a:p>
            <a:pPr marL="971550" lvl="1" indent="-514350">
              <a:buFont typeface="+mj-lt"/>
              <a:buAutoNum type="alphaLcParenR"/>
            </a:pPr>
            <a:r>
              <a:rPr lang="en-US" dirty="0" smtClean="0"/>
              <a:t>Conglomerates</a:t>
            </a:r>
          </a:p>
          <a:p>
            <a:pPr marL="971550" lvl="1" indent="-514350">
              <a:buFont typeface="+mj-lt"/>
              <a:buAutoNum type="alphaLcParenR"/>
            </a:pPr>
            <a:r>
              <a:rPr lang="en-US" dirty="0" smtClean="0"/>
              <a:t>Particulates</a:t>
            </a:r>
          </a:p>
          <a:p>
            <a:pPr marL="971550" lvl="1" indent="-514350">
              <a:buFont typeface="+mj-lt"/>
              <a:buAutoNum type="alphaLcParenR"/>
            </a:pPr>
            <a:r>
              <a:rPr lang="en-US" dirty="0" smtClean="0"/>
              <a:t>Media Ball</a:t>
            </a:r>
          </a:p>
          <a:p>
            <a:pPr marL="971550" lvl="1" indent="-514350">
              <a:buFont typeface="+mj-lt"/>
              <a:buAutoNum type="alphaLcParenR"/>
            </a:pPr>
            <a:r>
              <a:rPr lang="en-US" dirty="0" smtClean="0"/>
              <a:t>Mud </a:t>
            </a:r>
            <a:r>
              <a:rPr lang="en-US" dirty="0" smtClean="0"/>
              <a:t>Ball</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149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r>
              <a:rPr lang="en-US" dirty="0" smtClean="0"/>
              <a:t>Turn to page </a:t>
            </a:r>
            <a:r>
              <a:rPr lang="en-US" dirty="0" smtClean="0"/>
              <a:t>1-13 </a:t>
            </a:r>
            <a:r>
              <a:rPr lang="en-US" dirty="0" smtClean="0"/>
              <a:t>to summarize the unit key points.</a:t>
            </a:r>
          </a:p>
        </p:txBody>
      </p:sp>
      <p:sp>
        <p:nvSpPr>
          <p:cNvPr id="8194" name="Title 1"/>
          <p:cNvSpPr>
            <a:spLocks noGrp="1"/>
          </p:cNvSpPr>
          <p:nvPr>
            <p:ph type="title"/>
          </p:nvPr>
        </p:nvSpPr>
        <p:spPr/>
        <p:txBody>
          <a:bodyPr/>
          <a:lstStyle/>
          <a:p>
            <a:r>
              <a:rPr lang="en-US" sz="4000" dirty="0" smtClean="0">
                <a:solidFill>
                  <a:schemeClr val="bg1"/>
                </a:solidFill>
              </a:rPr>
              <a:t>Key Points</a:t>
            </a:r>
          </a:p>
        </p:txBody>
      </p:sp>
      <p:sp>
        <p:nvSpPr>
          <p:cNvPr id="4" name="Slide Number Placeholder 3"/>
          <p:cNvSpPr>
            <a:spLocks noGrp="1"/>
          </p:cNvSpPr>
          <p:nvPr>
            <p:ph type="sldNum" sz="quarter" idx="12"/>
          </p:nvPr>
        </p:nvSpPr>
        <p:spPr/>
        <p:txBody>
          <a:bodyPr/>
          <a:lstStyle/>
          <a:p>
            <a:pPr>
              <a:defRPr/>
            </a:pPr>
            <a:fld id="{4A38F2E9-594E-4C38-8893-BBE6FCE7EB11}" type="slidenum">
              <a:rPr lang="en-US" smtClean="0"/>
              <a:pPr>
                <a:defRPr/>
              </a:pPr>
              <a:t>15</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0"/>
            </a:pPr>
            <a:r>
              <a:rPr lang="en-US" dirty="0" smtClean="0"/>
              <a:t>  Air </a:t>
            </a:r>
            <a:r>
              <a:rPr lang="en-US" dirty="0" smtClean="0"/>
              <a:t>binding can be caused by:</a:t>
            </a:r>
          </a:p>
          <a:p>
            <a:pPr marL="971550" lvl="1" indent="-514350">
              <a:buFont typeface="+mj-lt"/>
              <a:buAutoNum type="alphaLcParenR"/>
            </a:pPr>
            <a:r>
              <a:rPr lang="en-US" dirty="0" smtClean="0"/>
              <a:t>the release of dissolved gases from the water in the filter or under drain</a:t>
            </a:r>
          </a:p>
          <a:p>
            <a:pPr marL="971550" lvl="1" indent="-514350">
              <a:buFont typeface="+mj-lt"/>
              <a:buAutoNum type="alphaLcParenR"/>
            </a:pPr>
            <a:r>
              <a:rPr lang="en-US" dirty="0" smtClean="0"/>
              <a:t>the water in the filter bed is drawn down below the filter surface</a:t>
            </a:r>
          </a:p>
          <a:p>
            <a:pPr marL="971550" lvl="1" indent="-514350">
              <a:buFont typeface="+mj-lt"/>
              <a:buAutoNum type="alphaLcParenR"/>
            </a:pPr>
            <a:r>
              <a:rPr lang="en-US" dirty="0" smtClean="0"/>
              <a:t>allowing the filter to run too long</a:t>
            </a:r>
          </a:p>
          <a:p>
            <a:pPr marL="971550" lvl="1" indent="-514350">
              <a:buFont typeface="+mj-lt"/>
              <a:buAutoNum type="alphaLcParenR"/>
            </a:pPr>
            <a:r>
              <a:rPr lang="en-US" dirty="0" smtClean="0"/>
              <a:t>all of the </a:t>
            </a:r>
            <a:r>
              <a:rPr lang="en-US" dirty="0" smtClean="0"/>
              <a:t>above</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150</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1"/>
            </a:pPr>
            <a:r>
              <a:rPr lang="en-US" dirty="0" smtClean="0"/>
              <a:t>  What </a:t>
            </a:r>
            <a:r>
              <a:rPr lang="en-US" dirty="0" smtClean="0"/>
              <a:t>is the filter capacity of a system if the sand bed has a surface area of 1,200 sq ft and the filters are rated to have a capacity of 4 </a:t>
            </a:r>
            <a:r>
              <a:rPr lang="en-US" dirty="0" err="1" smtClean="0"/>
              <a:t>gpm</a:t>
            </a:r>
            <a:r>
              <a:rPr lang="en-US" dirty="0" smtClean="0"/>
              <a:t>/sq ft (in </a:t>
            </a:r>
            <a:r>
              <a:rPr lang="en-US" dirty="0" err="1" smtClean="0"/>
              <a:t>gpm</a:t>
            </a:r>
            <a:r>
              <a:rPr lang="en-US" dirty="0" smtClean="0"/>
              <a:t>)?</a:t>
            </a:r>
          </a:p>
          <a:p>
            <a:pPr marL="971550" lvl="1" indent="-514350">
              <a:buFont typeface="+mj-lt"/>
              <a:buAutoNum type="alphaLcParenR"/>
            </a:pPr>
            <a:r>
              <a:rPr lang="en-US" dirty="0" smtClean="0"/>
              <a:t>4,800 </a:t>
            </a:r>
            <a:r>
              <a:rPr lang="en-US" dirty="0" err="1" smtClean="0"/>
              <a:t>gpm</a:t>
            </a:r>
            <a:endParaRPr lang="en-US" dirty="0" smtClean="0"/>
          </a:p>
          <a:p>
            <a:pPr marL="971550" lvl="1" indent="-514350">
              <a:buFont typeface="+mj-lt"/>
              <a:buAutoNum type="alphaLcParenR"/>
            </a:pPr>
            <a:r>
              <a:rPr lang="en-US" dirty="0" smtClean="0"/>
              <a:t>2,400 </a:t>
            </a:r>
            <a:r>
              <a:rPr lang="en-US" dirty="0" err="1" smtClean="0"/>
              <a:t>gpm</a:t>
            </a:r>
            <a:endParaRPr lang="en-US" dirty="0" smtClean="0"/>
          </a:p>
          <a:p>
            <a:pPr marL="971550" lvl="1" indent="-514350">
              <a:buFont typeface="+mj-lt"/>
              <a:buAutoNum type="alphaLcParenR"/>
            </a:pPr>
            <a:r>
              <a:rPr lang="en-US" dirty="0" smtClean="0"/>
              <a:t>1,200 </a:t>
            </a:r>
            <a:r>
              <a:rPr lang="en-US" dirty="0" err="1" smtClean="0"/>
              <a:t>gpm</a:t>
            </a:r>
            <a:endParaRPr lang="en-US" dirty="0" smtClean="0"/>
          </a:p>
          <a:p>
            <a:pPr marL="971550" lvl="1" indent="-514350">
              <a:buFont typeface="+mj-lt"/>
              <a:buAutoNum type="alphaLcParenR"/>
            </a:pPr>
            <a:r>
              <a:rPr lang="en-US" dirty="0" smtClean="0"/>
              <a:t>300 </a:t>
            </a:r>
            <a:r>
              <a:rPr lang="en-US" dirty="0" err="1" smtClean="0"/>
              <a:t>gpm</a:t>
            </a:r>
            <a:endParaRPr lang="en-US" dirty="0" smtClean="0"/>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151</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2"/>
            </a:pPr>
            <a:r>
              <a:rPr lang="en-US" dirty="0" smtClean="0"/>
              <a:t>  What </a:t>
            </a:r>
            <a:r>
              <a:rPr lang="en-US" dirty="0" smtClean="0"/>
              <a:t>is the filter loading rate in </a:t>
            </a:r>
            <a:r>
              <a:rPr lang="en-US" dirty="0" err="1" smtClean="0"/>
              <a:t>gpm</a:t>
            </a:r>
            <a:r>
              <a:rPr lang="en-US" dirty="0" smtClean="0"/>
              <a:t>/sq ft of a filter 35 feet long by 20 feet wide treating a flow of 2,800 </a:t>
            </a:r>
            <a:r>
              <a:rPr lang="en-US" dirty="0" err="1" smtClean="0"/>
              <a:t>gpm</a:t>
            </a:r>
            <a:r>
              <a:rPr lang="en-US" dirty="0" smtClean="0"/>
              <a:t>?</a:t>
            </a:r>
          </a:p>
          <a:p>
            <a:pPr marL="971550" lvl="1" indent="-514350">
              <a:buFont typeface="+mj-lt"/>
              <a:buAutoNum type="alphaLcParenR"/>
            </a:pPr>
            <a:r>
              <a:rPr lang="en-US" dirty="0" smtClean="0"/>
              <a:t>0.25</a:t>
            </a:r>
          </a:p>
          <a:p>
            <a:pPr marL="971550" lvl="1" indent="-514350">
              <a:buFont typeface="+mj-lt"/>
              <a:buAutoNum type="alphaLcParenR"/>
            </a:pPr>
            <a:r>
              <a:rPr lang="en-US" dirty="0" smtClean="0"/>
              <a:t>1</a:t>
            </a:r>
          </a:p>
          <a:p>
            <a:pPr marL="971550" lvl="1" indent="-514350">
              <a:buFont typeface="+mj-lt"/>
              <a:buAutoNum type="alphaLcParenR"/>
            </a:pPr>
            <a:r>
              <a:rPr lang="en-US" dirty="0" smtClean="0"/>
              <a:t>2</a:t>
            </a:r>
          </a:p>
          <a:p>
            <a:pPr marL="971550" lvl="1" indent="-514350">
              <a:buFont typeface="+mj-lt"/>
              <a:buAutoNum type="alphaLcParenR"/>
            </a:pPr>
            <a:r>
              <a:rPr lang="en-US" dirty="0" smtClean="0"/>
              <a:t>4</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3"/>
            </a:pPr>
            <a:r>
              <a:rPr lang="en-US" dirty="0" smtClean="0"/>
              <a:t>  Method </a:t>
            </a:r>
            <a:r>
              <a:rPr lang="en-US" dirty="0" smtClean="0"/>
              <a:t>used to determine when to backwash a filter:</a:t>
            </a:r>
          </a:p>
          <a:p>
            <a:pPr marL="971550" lvl="1" indent="-514350">
              <a:buFont typeface="+mj-lt"/>
              <a:buAutoNum type="alphaLcParenR"/>
            </a:pPr>
            <a:r>
              <a:rPr lang="en-US" dirty="0" smtClean="0"/>
              <a:t>Gallons filtered or when a specified time period has passed</a:t>
            </a:r>
          </a:p>
          <a:p>
            <a:pPr marL="971550" lvl="1" indent="-514350">
              <a:buFont typeface="+mj-lt"/>
              <a:buAutoNum type="alphaLcParenR"/>
            </a:pPr>
            <a:r>
              <a:rPr lang="en-US" dirty="0" smtClean="0"/>
              <a:t>Head loss on the </a:t>
            </a:r>
            <a:r>
              <a:rPr lang="en-US" dirty="0" smtClean="0"/>
              <a:t>filter</a:t>
            </a:r>
            <a:endParaRPr lang="en-US" dirty="0" smtClean="0"/>
          </a:p>
          <a:p>
            <a:pPr marL="971550" lvl="1" indent="-514350">
              <a:buFont typeface="+mj-lt"/>
              <a:buAutoNum type="alphaLcParenR"/>
            </a:pPr>
            <a:r>
              <a:rPr lang="en-US" dirty="0" smtClean="0"/>
              <a:t>An increase in the cleanliness or cloudiness (turbidity) of the water coming out of the filter</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4"/>
            </a:pPr>
            <a:r>
              <a:rPr lang="en-US" dirty="0" smtClean="0"/>
              <a:t>  How </a:t>
            </a:r>
            <a:r>
              <a:rPr lang="en-US" dirty="0" smtClean="0"/>
              <a:t>does water temperature affect settling rates?</a:t>
            </a:r>
          </a:p>
          <a:p>
            <a:pPr marL="971550" lvl="1" indent="-514350">
              <a:buFont typeface="+mj-lt"/>
              <a:buAutoNum type="alphaLcParenR"/>
            </a:pPr>
            <a:r>
              <a:rPr lang="en-US" dirty="0" smtClean="0"/>
              <a:t>Colder Water = Faster Settling</a:t>
            </a:r>
          </a:p>
          <a:p>
            <a:pPr marL="971550" lvl="1" indent="-514350">
              <a:buFont typeface="+mj-lt"/>
              <a:buAutoNum type="alphaLcParenR"/>
            </a:pPr>
            <a:r>
              <a:rPr lang="en-US" dirty="0" smtClean="0"/>
              <a:t>Colder water = Slower Settling</a:t>
            </a:r>
          </a:p>
          <a:p>
            <a:pPr marL="971550" lvl="1" indent="-514350">
              <a:buFont typeface="+mj-lt"/>
              <a:buAutoNum type="alphaLcParenR"/>
            </a:pPr>
            <a:r>
              <a:rPr lang="en-US" dirty="0" smtClean="0"/>
              <a:t>Warm water = Slower Settling</a:t>
            </a:r>
          </a:p>
          <a:p>
            <a:pPr marL="971550" lvl="1" indent="-514350">
              <a:buFont typeface="+mj-lt"/>
              <a:buAutoNum type="alphaLcParenR"/>
            </a:pPr>
            <a:r>
              <a:rPr lang="en-US" dirty="0" smtClean="0"/>
              <a:t>No affect</a:t>
            </a:r>
          </a:p>
          <a:p>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154</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55"/>
            </a:pPr>
            <a:r>
              <a:rPr lang="en-US" dirty="0" smtClean="0"/>
              <a:t>  When </a:t>
            </a:r>
            <a:r>
              <a:rPr lang="en-US" dirty="0" smtClean="0"/>
              <a:t>evaluating jar test results, evaluate results using:</a:t>
            </a:r>
          </a:p>
          <a:p>
            <a:pPr marL="971550" lvl="1" indent="-514350">
              <a:buFont typeface="+mj-lt"/>
              <a:buAutoNum type="alphaLcParenR"/>
            </a:pPr>
            <a:r>
              <a:rPr lang="en-US" dirty="0" smtClean="0"/>
              <a:t>A visual analysis</a:t>
            </a:r>
          </a:p>
          <a:p>
            <a:pPr marL="971550" lvl="1" indent="-514350">
              <a:buFont typeface="+mj-lt"/>
              <a:buAutoNum type="alphaLcParenR"/>
            </a:pPr>
            <a:r>
              <a:rPr lang="en-US" dirty="0" smtClean="0"/>
              <a:t>A turbidity analysis</a:t>
            </a:r>
          </a:p>
          <a:p>
            <a:pPr marL="971550" lvl="1" indent="-514350">
              <a:buFont typeface="+mj-lt"/>
              <a:buAutoNum type="alphaLcParenR"/>
            </a:pPr>
            <a:r>
              <a:rPr lang="en-US" dirty="0" smtClean="0"/>
              <a:t>Only B</a:t>
            </a:r>
          </a:p>
          <a:p>
            <a:pPr marL="971550" lvl="1" indent="-514350">
              <a:buFont typeface="+mj-lt"/>
              <a:buAutoNum type="alphaLcParenR"/>
            </a:pPr>
            <a:r>
              <a:rPr lang="en-US" dirty="0" smtClean="0"/>
              <a:t>Both A and B</a:t>
            </a:r>
          </a:p>
          <a:p>
            <a:pPr>
              <a:buNone/>
            </a:pPr>
            <a:endParaRPr lang="en-US" dirty="0"/>
          </a:p>
        </p:txBody>
      </p:sp>
      <p:sp>
        <p:nvSpPr>
          <p:cNvPr id="5" name="Title 4"/>
          <p:cNvSpPr>
            <a:spLocks noGrp="1"/>
          </p:cNvSpPr>
          <p:nvPr>
            <p:ph type="title"/>
          </p:nvPr>
        </p:nvSpPr>
        <p:spPr/>
        <p:txBody>
          <a:bodyPr/>
          <a:lstStyle/>
          <a:p>
            <a:r>
              <a:rPr lang="en-US" dirty="0" smtClean="0"/>
              <a:t>Review Question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lgn="ctr">
              <a:buNone/>
            </a:pPr>
            <a:endParaRPr lang="en-US" dirty="0" smtClean="0"/>
          </a:p>
          <a:p>
            <a:pPr algn="ctr">
              <a:buNone/>
            </a:pPr>
            <a:r>
              <a:rPr lang="en-US" dirty="0" smtClean="0"/>
              <a:t>Questions?</a:t>
            </a:r>
          </a:p>
          <a:p>
            <a:pPr algn="ctr">
              <a:buNone/>
            </a:pPr>
            <a:endParaRPr lang="en-US" dirty="0" smtClean="0"/>
          </a:p>
          <a:p>
            <a:pPr algn="ctr">
              <a:buNone/>
            </a:pPr>
            <a:r>
              <a:rPr lang="en-US" dirty="0" smtClean="0"/>
              <a:t>Evaluations</a:t>
            </a:r>
          </a:p>
          <a:p>
            <a:pPr algn="ctr">
              <a:buNone/>
            </a:pPr>
            <a:endParaRPr lang="en-US" dirty="0" smtClean="0"/>
          </a:p>
          <a:p>
            <a:pPr algn="ctr">
              <a:buNone/>
            </a:pPr>
            <a:r>
              <a:rPr lang="en-US" dirty="0" smtClean="0"/>
              <a:t>Thank you for your time.</a:t>
            </a:r>
            <a:endParaRPr lang="en-US" dirty="0"/>
          </a:p>
        </p:txBody>
      </p:sp>
      <p:sp>
        <p:nvSpPr>
          <p:cNvPr id="5" name="Title 4"/>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156</a:t>
            </a:fld>
            <a:endParaRPr lang="en-US" dirty="0"/>
          </a:p>
        </p:txBody>
      </p:sp>
      <p:pic>
        <p:nvPicPr>
          <p:cNvPr id="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4288"/>
            <a:ext cx="9144000" cy="117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z="3200" b="1" dirty="0" smtClean="0"/>
              <a:t>Unit 2 – Mixing, Coagulation, and Flocculation</a:t>
            </a:r>
            <a:endParaRPr lang="en-US" sz="3200" dirty="0" smtClean="0"/>
          </a:p>
        </p:txBody>
      </p:sp>
      <p:sp>
        <p:nvSpPr>
          <p:cNvPr id="4" name="Slide Number Placeholder 3"/>
          <p:cNvSpPr>
            <a:spLocks noGrp="1"/>
          </p:cNvSpPr>
          <p:nvPr>
            <p:ph type="sldNum" sz="quarter" idx="12"/>
          </p:nvPr>
        </p:nvSpPr>
        <p:spPr/>
        <p:txBody>
          <a:bodyPr/>
          <a:lstStyle/>
          <a:p>
            <a:pPr>
              <a:defRPr/>
            </a:pPr>
            <a:fld id="{E5B9586B-478E-471C-BAEC-5D0D8A46136E}" type="slidenum">
              <a:rPr lang="en-US" smtClean="0"/>
              <a:pPr>
                <a:defRPr/>
              </a:pPr>
              <a:t>16</a:t>
            </a:fld>
            <a:endParaRPr lang="en-US"/>
          </a:p>
        </p:txBody>
      </p:sp>
      <p:sp>
        <p:nvSpPr>
          <p:cNvPr id="5" name="Content Placeholder 4"/>
          <p:cNvSpPr>
            <a:spLocks noGrp="1"/>
          </p:cNvSpPr>
          <p:nvPr>
            <p:ph idx="1"/>
          </p:nvPr>
        </p:nvSpPr>
        <p:spPr/>
        <p:txBody>
          <a:bodyPr/>
          <a:lstStyle/>
          <a:p>
            <a:pPr algn="ctr">
              <a:buNone/>
            </a:pPr>
            <a:r>
              <a:rPr lang="en-US" b="1" dirty="0" smtClean="0"/>
              <a:t>Learning Objectives</a:t>
            </a:r>
            <a:endParaRPr lang="en-US" dirty="0" smtClean="0"/>
          </a:p>
          <a:p>
            <a:pPr lvl="0"/>
            <a:r>
              <a:rPr lang="en-US" dirty="0" smtClean="0"/>
              <a:t>List the major chemicals used in the coagulation process and explain their importance to the process.</a:t>
            </a:r>
          </a:p>
          <a:p>
            <a:pPr lvl="0"/>
            <a:r>
              <a:rPr lang="en-US" dirty="0" smtClean="0"/>
              <a:t>Explain the importance of flocculation to conventional filtration.</a:t>
            </a:r>
          </a:p>
          <a:p>
            <a:pPr lvl="0"/>
            <a:r>
              <a:rPr lang="en-US" dirty="0" smtClean="0"/>
              <a:t>List two types of mechanical </a:t>
            </a:r>
            <a:r>
              <a:rPr lang="en-US" dirty="0" err="1" smtClean="0"/>
              <a:t>flocculators</a:t>
            </a:r>
            <a:r>
              <a:rPr lang="en-US" dirty="0" smtClean="0"/>
              <a:t> in common use.</a:t>
            </a:r>
          </a:p>
          <a:p>
            <a:pPr>
              <a:buNone/>
            </a:pP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Mixing</a:t>
            </a:r>
          </a:p>
        </p:txBody>
      </p:sp>
      <p:sp>
        <p:nvSpPr>
          <p:cNvPr id="4" name="Slide Number Placeholder 3"/>
          <p:cNvSpPr>
            <a:spLocks noGrp="1"/>
          </p:cNvSpPr>
          <p:nvPr>
            <p:ph type="sldNum" sz="quarter" idx="12"/>
          </p:nvPr>
        </p:nvSpPr>
        <p:spPr/>
        <p:txBody>
          <a:bodyPr/>
          <a:lstStyle/>
          <a:p>
            <a:pPr>
              <a:defRPr/>
            </a:pPr>
            <a:fld id="{FADB1CC2-C9DE-4BB6-BB5D-B5C9EBD856A6}" type="slidenum">
              <a:rPr lang="en-US" smtClean="0"/>
              <a:pPr>
                <a:defRPr/>
              </a:pPr>
              <a:t>17</a:t>
            </a:fld>
            <a:endParaRPr lang="en-US"/>
          </a:p>
        </p:txBody>
      </p:sp>
      <p:sp>
        <p:nvSpPr>
          <p:cNvPr id="6" name="Content Placeholder 5"/>
          <p:cNvSpPr>
            <a:spLocks noGrp="1"/>
          </p:cNvSpPr>
          <p:nvPr>
            <p:ph idx="1"/>
          </p:nvPr>
        </p:nvSpPr>
        <p:spPr>
          <a:xfrm>
            <a:off x="457200" y="1453662"/>
            <a:ext cx="8229600" cy="4672501"/>
          </a:xfrm>
        </p:spPr>
        <p:txBody>
          <a:bodyPr/>
          <a:lstStyle/>
          <a:p>
            <a:endParaRPr lang="en-US" dirty="0"/>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1617" name="Object 1"/>
          <p:cNvGraphicFramePr>
            <a:graphicFrameLocks noChangeAspect="1"/>
          </p:cNvGraphicFramePr>
          <p:nvPr/>
        </p:nvGraphicFramePr>
        <p:xfrm>
          <a:off x="422031" y="1477108"/>
          <a:ext cx="8088923" cy="4478216"/>
        </p:xfrm>
        <a:graphic>
          <a:graphicData uri="http://schemas.openxmlformats.org/presentationml/2006/ole">
            <p:oleObj spid="_x0000_s111617" r:id="rId4" imgW="6391275" imgH="3076575" progId="">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pPr marL="0" indent="0" eaLnBrk="1" hangingPunct="1">
              <a:buNone/>
            </a:pPr>
            <a:endParaRPr lang="en-US" dirty="0" smtClean="0"/>
          </a:p>
          <a:p>
            <a:pPr marL="0" indent="0" eaLnBrk="1" hangingPunct="1">
              <a:buNone/>
            </a:pPr>
            <a:endParaRPr lang="en-US" u="sng" dirty="0" smtClean="0"/>
          </a:p>
          <a:p>
            <a:pPr marL="0" indent="0" eaLnBrk="1" hangingPunct="1">
              <a:buFont typeface="Arial" charset="0"/>
              <a:buNone/>
            </a:pPr>
            <a:endParaRPr lang="en-US" u="sng" dirty="0" smtClean="0"/>
          </a:p>
        </p:txBody>
      </p:sp>
      <p:sp>
        <p:nvSpPr>
          <p:cNvPr id="12290" name="Title 1"/>
          <p:cNvSpPr>
            <a:spLocks noGrp="1"/>
          </p:cNvSpPr>
          <p:nvPr>
            <p:ph type="title"/>
          </p:nvPr>
        </p:nvSpPr>
        <p:spPr/>
        <p:txBody>
          <a:bodyPr/>
          <a:lstStyle/>
          <a:p>
            <a:pPr eaLnBrk="1" hangingPunct="1"/>
            <a:r>
              <a:rPr lang="en-US" b="1" dirty="0" smtClean="0"/>
              <a:t>Hydraulic Mixing</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FE3C2AC6-96CD-43A7-9530-1040239CC728}" type="slidenum">
              <a:rPr lang="en-US" smtClean="0"/>
              <a:pPr>
                <a:defRPr/>
              </a:pPr>
              <a:t>18</a:t>
            </a:fld>
            <a:endParaRPr lang="en-US"/>
          </a:p>
        </p:txBody>
      </p:sp>
      <p:pic>
        <p:nvPicPr>
          <p:cNvPr id="109569" name="Picture 1" descr="koch mixer"/>
          <p:cNvPicPr>
            <a:picLocks noChangeAspect="1" noChangeArrowheads="1"/>
          </p:cNvPicPr>
          <p:nvPr/>
        </p:nvPicPr>
        <p:blipFill>
          <a:blip r:embed="rId3" cstate="print"/>
          <a:srcRect/>
          <a:stretch>
            <a:fillRect/>
          </a:stretch>
        </p:blipFill>
        <p:spPr bwMode="auto">
          <a:xfrm>
            <a:off x="2836985" y="1741489"/>
            <a:ext cx="3563815" cy="302987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33137" y="1524000"/>
            <a:ext cx="8229600" cy="4804611"/>
          </a:xfrm>
        </p:spPr>
        <p:txBody>
          <a:bodyPr/>
          <a:lstStyle/>
          <a:p>
            <a:pPr marL="0" indent="0" eaLnBrk="1" hangingPunct="1">
              <a:buNone/>
              <a:defRPr/>
            </a:pPr>
            <a:endParaRPr lang="en-US" b="1" u="sng" dirty="0" smtClean="0"/>
          </a:p>
        </p:txBody>
      </p:sp>
      <p:sp>
        <p:nvSpPr>
          <p:cNvPr id="13314" name="Title 1"/>
          <p:cNvSpPr>
            <a:spLocks noGrp="1"/>
          </p:cNvSpPr>
          <p:nvPr>
            <p:ph type="title"/>
          </p:nvPr>
        </p:nvSpPr>
        <p:spPr/>
        <p:txBody>
          <a:bodyPr/>
          <a:lstStyle/>
          <a:p>
            <a:pPr eaLnBrk="1" hangingPunct="1"/>
            <a:r>
              <a:rPr lang="en-US" dirty="0" smtClean="0"/>
              <a:t>Propeller – type Mixer</a:t>
            </a:r>
          </a:p>
        </p:txBody>
      </p:sp>
      <p:sp>
        <p:nvSpPr>
          <p:cNvPr id="4" name="Slide Number Placeholder 3"/>
          <p:cNvSpPr>
            <a:spLocks noGrp="1"/>
          </p:cNvSpPr>
          <p:nvPr>
            <p:ph type="sldNum" sz="quarter" idx="12"/>
          </p:nvPr>
        </p:nvSpPr>
        <p:spPr/>
        <p:txBody>
          <a:bodyPr/>
          <a:lstStyle/>
          <a:p>
            <a:pPr>
              <a:defRPr/>
            </a:pPr>
            <a:fld id="{DEBE57E1-8144-4033-94FD-9124D623B455}" type="slidenum">
              <a:rPr lang="en-US" smtClean="0"/>
              <a:pPr>
                <a:defRPr/>
              </a:pPr>
              <a:t>19</a:t>
            </a:fld>
            <a:endParaRPr lang="en-US"/>
          </a:p>
        </p:txBody>
      </p:sp>
      <p:graphicFrame>
        <p:nvGraphicFramePr>
          <p:cNvPr id="107521" name="Object 1"/>
          <p:cNvGraphicFramePr>
            <a:graphicFrameLocks noChangeAspect="1"/>
          </p:cNvGraphicFramePr>
          <p:nvPr/>
        </p:nvGraphicFramePr>
        <p:xfrm>
          <a:off x="2250831" y="2075663"/>
          <a:ext cx="3834423" cy="3987977"/>
        </p:xfrm>
        <a:graphic>
          <a:graphicData uri="http://schemas.openxmlformats.org/presentationml/2006/ole">
            <p:oleObj spid="_x0000_s107521" name="Picture" r:id="rId4" imgW="1755720" imgH="2170440" progId="Word.Picture.8">
              <p:embed/>
            </p:oleObj>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4000" dirty="0" smtClean="0">
                <a:latin typeface="+mj-lt"/>
              </a:rPr>
              <a:t>Welcome!</a:t>
            </a:r>
          </a:p>
          <a:p>
            <a:pPr algn="ctr">
              <a:buNone/>
            </a:pPr>
            <a:endParaRPr lang="en-US" sz="4000" dirty="0" smtClean="0">
              <a:latin typeface="+mj-lt"/>
            </a:endParaRPr>
          </a:p>
          <a:p>
            <a:pPr algn="ctr">
              <a:buNone/>
            </a:pPr>
            <a:endParaRPr lang="en-US" sz="4000" dirty="0" smtClean="0">
              <a:latin typeface="+mj-lt"/>
            </a:endParaRPr>
          </a:p>
          <a:p>
            <a:pPr algn="ctr">
              <a:buNone/>
            </a:pPr>
            <a:endParaRPr lang="en-US" sz="4000" dirty="0" smtClean="0">
              <a:latin typeface="+mj-lt"/>
            </a:endParaRPr>
          </a:p>
          <a:p>
            <a:pPr algn="ctr">
              <a:buNone/>
            </a:pPr>
            <a:r>
              <a:rPr lang="en-US" sz="4000" dirty="0" smtClean="0">
                <a:latin typeface="+mj-lt"/>
              </a:rPr>
              <a:t>Please silence cell phones.</a:t>
            </a:r>
          </a:p>
          <a:p>
            <a:pPr algn="ctr">
              <a:buNone/>
            </a:pPr>
            <a:endParaRPr lang="en-US" sz="4000" dirty="0" smtClean="0">
              <a:latin typeface="+mj-lt"/>
            </a:endParaRPr>
          </a:p>
          <a:p>
            <a:pPr algn="ctr">
              <a:buNone/>
            </a:pPr>
            <a:endParaRPr lang="en-US" sz="4000" dirty="0" smtClean="0">
              <a:latin typeface="+mj-lt"/>
            </a:endParaRPr>
          </a:p>
          <a:p>
            <a:pPr algn="ctr">
              <a:buNone/>
            </a:pPr>
            <a:endParaRPr lang="en-US" sz="4000" dirty="0">
              <a:latin typeface="+mj-lt"/>
            </a:endParaRPr>
          </a:p>
        </p:txBody>
      </p:sp>
      <p:sp>
        <p:nvSpPr>
          <p:cNvPr id="4" name="Slide Number Placeholder 3"/>
          <p:cNvSpPr>
            <a:spLocks noGrp="1"/>
          </p:cNvSpPr>
          <p:nvPr>
            <p:ph type="sldNum" sz="quarter" idx="12"/>
          </p:nvPr>
        </p:nvSpPr>
        <p:spPr/>
        <p:txBody>
          <a:bodyPr/>
          <a:lstStyle/>
          <a:p>
            <a:pPr>
              <a:defRPr/>
            </a:pPr>
            <a:fld id="{9809357C-8C39-4A5A-B1A4-4716847E699C}" type="slidenum">
              <a:rPr lang="en-US" smtClean="0"/>
              <a:pPr>
                <a:defRPr/>
              </a:pPr>
              <a:t>2</a:t>
            </a:fld>
            <a:endParaRPr lang="en-US"/>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17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C:\Users\Wendy\AppData\Local\Microsoft\Windows\Temporary Internet Files\Content.IE5\9DLTMXT0\MC900441332[1].png"/>
          <p:cNvPicPr>
            <a:picLocks noChangeAspect="1" noChangeArrowheads="1"/>
          </p:cNvPicPr>
          <p:nvPr/>
        </p:nvPicPr>
        <p:blipFill>
          <a:blip r:embed="rId4" cstate="print"/>
          <a:srcRect/>
          <a:stretch>
            <a:fillRect/>
          </a:stretch>
        </p:blipFill>
        <p:spPr bwMode="auto">
          <a:xfrm>
            <a:off x="3739661" y="3018693"/>
            <a:ext cx="1676400" cy="16764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83079" y="1078524"/>
            <a:ext cx="8229600" cy="5039014"/>
          </a:xfrm>
        </p:spPr>
        <p:txBody>
          <a:bodyPr/>
          <a:lstStyle/>
          <a:p>
            <a:pPr marL="0" indent="0" eaLnBrk="1" hangingPunct="1">
              <a:buNone/>
              <a:defRPr/>
            </a:pPr>
            <a:r>
              <a:rPr lang="en-US" dirty="0" smtClean="0"/>
              <a:t>There are a variety of primary coagulants which can be used in a water treatment plant:</a:t>
            </a:r>
          </a:p>
          <a:p>
            <a:pPr marL="0" indent="0" eaLnBrk="1" hangingPunct="1">
              <a:buNone/>
              <a:defRPr/>
            </a:pPr>
            <a:r>
              <a:rPr lang="en-US" b="1" dirty="0" smtClean="0"/>
              <a:t>Primary Coagulants</a:t>
            </a:r>
          </a:p>
          <a:p>
            <a:pPr marL="0" lvl="0" indent="0" eaLnBrk="1" hangingPunct="1">
              <a:buNone/>
              <a:defRPr/>
            </a:pPr>
            <a:r>
              <a:rPr lang="en-US" dirty="0" smtClean="0"/>
              <a:t>Metallic salts</a:t>
            </a:r>
          </a:p>
          <a:p>
            <a:pPr marL="0" indent="0" eaLnBrk="1" hangingPunct="1">
              <a:buNone/>
              <a:defRPr/>
            </a:pPr>
            <a:r>
              <a:rPr lang="en-US" dirty="0" smtClean="0"/>
              <a:t>	Aluminum Sulfate (Alum)</a:t>
            </a:r>
          </a:p>
          <a:p>
            <a:pPr marL="0" indent="0" eaLnBrk="1" hangingPunct="1">
              <a:buNone/>
              <a:defRPr/>
            </a:pPr>
            <a:r>
              <a:rPr lang="en-US" dirty="0" smtClean="0"/>
              <a:t>	Ferric Sulfate </a:t>
            </a:r>
          </a:p>
          <a:p>
            <a:pPr marL="0" indent="0" eaLnBrk="1" hangingPunct="1">
              <a:buNone/>
              <a:defRPr/>
            </a:pPr>
            <a:r>
              <a:rPr lang="en-US" dirty="0" smtClean="0"/>
              <a:t>	Ferric Chloride </a:t>
            </a:r>
          </a:p>
          <a:p>
            <a:pPr marL="0" lvl="0" indent="0" eaLnBrk="1" hangingPunct="1">
              <a:buNone/>
              <a:defRPr/>
            </a:pPr>
            <a:r>
              <a:rPr lang="en-US" dirty="0" smtClean="0"/>
              <a:t>Synthetic inorganic polymers</a:t>
            </a:r>
          </a:p>
          <a:p>
            <a:pPr marL="0" lvl="0" indent="0" eaLnBrk="1" hangingPunct="1">
              <a:buNone/>
              <a:defRPr/>
            </a:pPr>
            <a:r>
              <a:rPr lang="en-US" dirty="0" smtClean="0"/>
              <a:t>	</a:t>
            </a:r>
            <a:r>
              <a:rPr lang="en-US" dirty="0" err="1" smtClean="0"/>
              <a:t>Polyaluminum</a:t>
            </a:r>
            <a:r>
              <a:rPr lang="en-US" dirty="0" smtClean="0"/>
              <a:t> Chloride </a:t>
            </a:r>
          </a:p>
          <a:p>
            <a:pPr marL="0" indent="0" eaLnBrk="1" hangingPunct="1">
              <a:buNone/>
              <a:defRPr/>
            </a:pPr>
            <a:endParaRPr lang="en-US" b="1" u="sng" dirty="0" smtClean="0"/>
          </a:p>
        </p:txBody>
      </p:sp>
      <p:sp>
        <p:nvSpPr>
          <p:cNvPr id="13314" name="Title 1"/>
          <p:cNvSpPr>
            <a:spLocks noGrp="1"/>
          </p:cNvSpPr>
          <p:nvPr>
            <p:ph type="title"/>
          </p:nvPr>
        </p:nvSpPr>
        <p:spPr/>
        <p:txBody>
          <a:bodyPr/>
          <a:lstStyle/>
          <a:p>
            <a:pPr eaLnBrk="1" hangingPunct="1"/>
            <a:r>
              <a:rPr lang="en-US" b="1" dirty="0" smtClean="0"/>
              <a:t>Coagulant Chemicals</a:t>
            </a:r>
            <a:endParaRPr lang="en-US" dirty="0" smtClean="0"/>
          </a:p>
        </p:txBody>
      </p:sp>
      <p:sp>
        <p:nvSpPr>
          <p:cNvPr id="4" name="Slide Number Placeholder 3"/>
          <p:cNvSpPr>
            <a:spLocks noGrp="1"/>
          </p:cNvSpPr>
          <p:nvPr>
            <p:ph type="sldNum" sz="quarter" idx="12"/>
          </p:nvPr>
        </p:nvSpPr>
        <p:spPr/>
        <p:txBody>
          <a:bodyPr/>
          <a:lstStyle/>
          <a:p>
            <a:pPr>
              <a:defRPr/>
            </a:pPr>
            <a:fld id="{DEBE57E1-8144-4033-94FD-9124D623B455}" type="slidenum">
              <a:rPr lang="en-US" smtClean="0"/>
              <a:pPr>
                <a:defRPr/>
              </a:pPr>
              <a:t>20</a:t>
            </a:fld>
            <a:endParaRPr lang="en-US"/>
          </a:p>
        </p:txBody>
      </p:sp>
    </p:spTree>
    <p:extLst>
      <p:ext uri="{BB962C8B-B14F-4D97-AF65-F5344CB8AC3E}">
        <p14:creationId xmlns="" xmlns:p14="http://schemas.microsoft.com/office/powerpoint/2010/main" val="16379871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a:buFont typeface="Wingdings" pitchFamily="2" charset="2"/>
              <a:buChar char="Ø"/>
            </a:pPr>
            <a:r>
              <a:rPr lang="en-US" dirty="0" smtClean="0"/>
              <a:t>Coagulant aids are added to the water during the coagulation process to:</a:t>
            </a:r>
          </a:p>
          <a:p>
            <a:pPr>
              <a:buNone/>
            </a:pPr>
            <a:endParaRPr lang="en-US" dirty="0" smtClean="0"/>
          </a:p>
          <a:p>
            <a:pPr lvl="1">
              <a:buFont typeface="Wingdings" pitchFamily="2" charset="2"/>
              <a:buChar char="ü"/>
            </a:pPr>
            <a:r>
              <a:rPr lang="en-US" sz="3200" dirty="0" smtClean="0"/>
              <a:t>Improve </a:t>
            </a:r>
            <a:r>
              <a:rPr lang="en-US" sz="3200" dirty="0" smtClean="0"/>
              <a:t>coagulation</a:t>
            </a:r>
          </a:p>
          <a:p>
            <a:pPr lvl="1">
              <a:buFont typeface="Wingdings" pitchFamily="2" charset="2"/>
              <a:buChar char="ü"/>
            </a:pPr>
            <a:r>
              <a:rPr lang="en-US" sz="3200" dirty="0" smtClean="0"/>
              <a:t>Build a stronger, more </a:t>
            </a:r>
            <a:r>
              <a:rPr lang="en-US" sz="3200" dirty="0" err="1" smtClean="0"/>
              <a:t>settleable</a:t>
            </a:r>
            <a:r>
              <a:rPr lang="en-US" sz="3200" dirty="0" smtClean="0"/>
              <a:t> </a:t>
            </a:r>
            <a:r>
              <a:rPr lang="en-US" sz="3200" dirty="0" err="1" smtClean="0"/>
              <a:t>floc</a:t>
            </a:r>
            <a:endParaRPr lang="en-US" sz="3200" dirty="0" smtClean="0"/>
          </a:p>
          <a:p>
            <a:pPr lvl="1">
              <a:buFont typeface="Wingdings" pitchFamily="2" charset="2"/>
              <a:buChar char="ü"/>
            </a:pPr>
            <a:r>
              <a:rPr lang="en-US" sz="3200" dirty="0" smtClean="0"/>
              <a:t>Overcome slow </a:t>
            </a:r>
            <a:r>
              <a:rPr lang="en-US" sz="3200" dirty="0" err="1" smtClean="0"/>
              <a:t>floc</a:t>
            </a:r>
            <a:r>
              <a:rPr lang="en-US" sz="3200" dirty="0" smtClean="0"/>
              <a:t> formation in cold water</a:t>
            </a:r>
          </a:p>
          <a:p>
            <a:pPr lvl="1">
              <a:buFont typeface="Wingdings" pitchFamily="2" charset="2"/>
              <a:buChar char="ü"/>
            </a:pPr>
            <a:r>
              <a:rPr lang="en-US" sz="3200" dirty="0" smtClean="0"/>
              <a:t>Reduce the amount of coagulant required</a:t>
            </a:r>
          </a:p>
          <a:p>
            <a:pPr marL="0" indent="0" eaLnBrk="1" hangingPunct="1">
              <a:buNone/>
              <a:defRPr/>
            </a:pPr>
            <a:endParaRPr lang="en-US" b="1" dirty="0"/>
          </a:p>
        </p:txBody>
      </p:sp>
      <p:sp>
        <p:nvSpPr>
          <p:cNvPr id="13314" name="Title 1"/>
          <p:cNvSpPr>
            <a:spLocks noGrp="1"/>
          </p:cNvSpPr>
          <p:nvPr>
            <p:ph type="title"/>
          </p:nvPr>
        </p:nvSpPr>
        <p:spPr/>
        <p:txBody>
          <a:bodyPr/>
          <a:lstStyle/>
          <a:p>
            <a:pPr eaLnBrk="1" hangingPunct="1"/>
            <a:r>
              <a:rPr lang="en-US" b="1" dirty="0" smtClean="0"/>
              <a:t>Coagulant Aids</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DEBE57E1-8144-4033-94FD-9124D623B455}" type="slidenum">
              <a:rPr lang="en-US" smtClean="0"/>
              <a:pPr>
                <a:defRPr/>
              </a:pPr>
              <a:t>21</a:t>
            </a:fld>
            <a:endParaRPr lang="en-US"/>
          </a:p>
        </p:txBody>
      </p:sp>
      <p:pic>
        <p:nvPicPr>
          <p:cNvPr id="281601" name="Picture 1" descr="dirtyalum"/>
          <p:cNvPicPr>
            <a:picLocks noChangeAspect="1" noChangeArrowheads="1"/>
          </p:cNvPicPr>
          <p:nvPr/>
        </p:nvPicPr>
        <p:blipFill>
          <a:blip r:embed="rId3" cstate="print"/>
          <a:srcRect/>
          <a:stretch>
            <a:fillRect/>
          </a:stretch>
        </p:blipFill>
        <p:spPr bwMode="auto">
          <a:xfrm>
            <a:off x="5791199" y="2110154"/>
            <a:ext cx="2235035" cy="1683726"/>
          </a:xfrm>
          <a:prstGeom prst="rect">
            <a:avLst/>
          </a:prstGeom>
          <a:noFill/>
          <a:ln w="9525">
            <a:noFill/>
            <a:miter lim="800000"/>
            <a:headEnd/>
            <a:tailEnd/>
          </a:ln>
        </p:spPr>
      </p:pic>
    </p:spTree>
    <p:extLst>
      <p:ext uri="{BB962C8B-B14F-4D97-AF65-F5344CB8AC3E}">
        <p14:creationId xmlns="" xmlns:p14="http://schemas.microsoft.com/office/powerpoint/2010/main" val="39477482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marL="514350" indent="-514350" eaLnBrk="1" hangingPunct="1">
              <a:buNone/>
            </a:pPr>
            <a:r>
              <a:rPr lang="en-US" sz="3600" b="1" dirty="0" smtClean="0"/>
              <a:t>Based on raw water conditions including:</a:t>
            </a:r>
          </a:p>
          <a:p>
            <a:pPr lvl="1">
              <a:buFont typeface="Wingdings" pitchFamily="2" charset="2"/>
              <a:buChar char="Ø"/>
            </a:pPr>
            <a:r>
              <a:rPr lang="en-US" sz="3600" dirty="0" smtClean="0"/>
              <a:t>pH</a:t>
            </a:r>
          </a:p>
          <a:p>
            <a:pPr lvl="1">
              <a:buFont typeface="Wingdings" pitchFamily="2" charset="2"/>
              <a:buChar char="Ø"/>
            </a:pPr>
            <a:r>
              <a:rPr lang="en-US" sz="3600" dirty="0" smtClean="0"/>
              <a:t>Alkalinity</a:t>
            </a:r>
          </a:p>
          <a:p>
            <a:pPr lvl="1">
              <a:buFont typeface="Wingdings" pitchFamily="2" charset="2"/>
              <a:buChar char="Ø"/>
            </a:pPr>
            <a:r>
              <a:rPr lang="en-US" sz="3600" dirty="0" smtClean="0"/>
              <a:t>Water Temperature</a:t>
            </a:r>
          </a:p>
          <a:p>
            <a:pPr lvl="1">
              <a:buFont typeface="Wingdings" pitchFamily="2" charset="2"/>
              <a:buChar char="Ø"/>
            </a:pPr>
            <a:r>
              <a:rPr lang="en-US" sz="3600" dirty="0" smtClean="0"/>
              <a:t>Turbidity</a:t>
            </a:r>
          </a:p>
          <a:p>
            <a:pPr marL="514350" indent="-514350" eaLnBrk="1" hangingPunct="1">
              <a:buNone/>
            </a:pPr>
            <a:endParaRPr lang="en-US" b="1" dirty="0" smtClean="0"/>
          </a:p>
        </p:txBody>
      </p:sp>
      <p:sp>
        <p:nvSpPr>
          <p:cNvPr id="13314" name="Title 1"/>
          <p:cNvSpPr>
            <a:spLocks noGrp="1"/>
          </p:cNvSpPr>
          <p:nvPr>
            <p:ph type="title"/>
          </p:nvPr>
        </p:nvSpPr>
        <p:spPr/>
        <p:txBody>
          <a:bodyPr/>
          <a:lstStyle/>
          <a:p>
            <a:pPr eaLnBrk="1" hangingPunct="1"/>
            <a:r>
              <a:rPr lang="en-US" dirty="0" smtClean="0"/>
              <a:t>Choosing Coagulant Chemicals </a:t>
            </a:r>
          </a:p>
        </p:txBody>
      </p:sp>
      <p:sp>
        <p:nvSpPr>
          <p:cNvPr id="4" name="Slide Number Placeholder 3"/>
          <p:cNvSpPr>
            <a:spLocks noGrp="1"/>
          </p:cNvSpPr>
          <p:nvPr>
            <p:ph type="sldNum" sz="quarter" idx="12"/>
          </p:nvPr>
        </p:nvSpPr>
        <p:spPr/>
        <p:txBody>
          <a:bodyPr/>
          <a:lstStyle/>
          <a:p>
            <a:pPr>
              <a:defRPr/>
            </a:pPr>
            <a:fld id="{DEBE57E1-8144-4033-94FD-9124D623B455}" type="slidenum">
              <a:rPr lang="en-US" smtClean="0"/>
              <a:pPr>
                <a:defRPr/>
              </a:pPr>
              <a:t>22</a:t>
            </a:fld>
            <a:endParaRPr lang="en-US"/>
          </a:p>
        </p:txBody>
      </p:sp>
    </p:spTree>
    <p:extLst>
      <p:ext uri="{BB962C8B-B14F-4D97-AF65-F5344CB8AC3E}">
        <p14:creationId xmlns="" xmlns:p14="http://schemas.microsoft.com/office/powerpoint/2010/main" val="1278345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466724" y="1228725"/>
            <a:ext cx="8220075" cy="4602163"/>
          </a:xfrm>
        </p:spPr>
        <p:txBody>
          <a:bodyPr/>
          <a:lstStyle/>
          <a:p>
            <a:pPr marL="0" indent="0" eaLnBrk="1" hangingPunct="1">
              <a:buNone/>
            </a:pPr>
            <a:r>
              <a:rPr lang="en-US" dirty="0" smtClean="0"/>
              <a:t>Calculate the dosage (mg/L), if 1500 pounds of dry Alum are required to treat 15 - MGD of water.</a:t>
            </a:r>
          </a:p>
          <a:p>
            <a:pPr>
              <a:buNone/>
            </a:pPr>
            <a:r>
              <a:rPr lang="en-US" dirty="0" smtClean="0"/>
              <a:t>Dose  =   </a:t>
            </a:r>
            <a:r>
              <a:rPr lang="en-US" u="sng" dirty="0" smtClean="0"/>
              <a:t>(lbs/day)</a:t>
            </a:r>
            <a:endParaRPr lang="en-US" dirty="0" smtClean="0"/>
          </a:p>
          <a:p>
            <a:pPr>
              <a:buNone/>
            </a:pPr>
            <a:r>
              <a:rPr lang="en-US" dirty="0" smtClean="0"/>
              <a:t>            Flow x 8.34</a:t>
            </a:r>
          </a:p>
          <a:p>
            <a:pPr>
              <a:buNone/>
            </a:pPr>
            <a:r>
              <a:rPr lang="en-US" u="sng" dirty="0" smtClean="0"/>
              <a:t>mg</a:t>
            </a:r>
            <a:r>
              <a:rPr lang="en-US" dirty="0" smtClean="0"/>
              <a:t>    =  </a:t>
            </a:r>
            <a:r>
              <a:rPr lang="en-US" u="sng" dirty="0" smtClean="0"/>
              <a:t>1500 lb/day</a:t>
            </a:r>
            <a:endParaRPr lang="en-US" dirty="0" smtClean="0"/>
          </a:p>
          <a:p>
            <a:pPr>
              <a:buNone/>
            </a:pPr>
            <a:r>
              <a:rPr lang="en-US" dirty="0" smtClean="0"/>
              <a:t>L           (15 x 8.34)</a:t>
            </a:r>
          </a:p>
          <a:p>
            <a:pPr>
              <a:buNone/>
            </a:pPr>
            <a:r>
              <a:rPr lang="en-US" dirty="0" smtClean="0"/>
              <a:t> 	    =   12 mg/l</a:t>
            </a:r>
          </a:p>
          <a:p>
            <a:pPr>
              <a:buNone/>
            </a:pPr>
            <a:endParaRPr lang="en-US" dirty="0" smtClean="0"/>
          </a:p>
          <a:p>
            <a:pPr marL="0" indent="0" eaLnBrk="1" hangingPunct="1">
              <a:buNone/>
            </a:pPr>
            <a:endParaRPr lang="en-US" dirty="0" smtClean="0"/>
          </a:p>
        </p:txBody>
      </p:sp>
      <p:sp>
        <p:nvSpPr>
          <p:cNvPr id="175106" name="Rectangle 2"/>
          <p:cNvSpPr>
            <a:spLocks noGrp="1" noRot="1" noChangeArrowheads="1"/>
          </p:cNvSpPr>
          <p:nvPr>
            <p:ph type="title"/>
          </p:nvPr>
        </p:nvSpPr>
        <p:spPr>
          <a:xfrm>
            <a:off x="457200" y="293688"/>
            <a:ext cx="8229600" cy="868362"/>
          </a:xfrm>
        </p:spPr>
        <p:txBody>
          <a:bodyPr rtlCol="0">
            <a:normAutofit/>
          </a:bodyPr>
          <a:lstStyle/>
          <a:p>
            <a:pPr eaLnBrk="1" fontAlgn="auto" hangingPunct="1">
              <a:spcAft>
                <a:spcPts val="0"/>
              </a:spcAft>
              <a:defRPr/>
            </a:pPr>
            <a:r>
              <a:rPr lang="en-US" sz="3200" b="1" dirty="0" smtClean="0"/>
              <a:t>Example 2.1 – Dosage Calculation</a:t>
            </a:r>
            <a:endParaRPr lang="en-US" sz="3200" dirty="0" smtClean="0"/>
          </a:p>
        </p:txBody>
      </p:sp>
      <p:sp>
        <p:nvSpPr>
          <p:cNvPr id="1434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2DED815-5DF3-4992-9EF8-BCA217FB987D}" type="slidenum">
              <a:rPr lang="en-US" sz="1400" smtClean="0">
                <a:latin typeface="Arial" charset="0"/>
              </a:rPr>
              <a:pPr/>
              <a:t>23</a:t>
            </a:fld>
            <a:endParaRPr lang="en-US" sz="1400" smtClean="0">
              <a:latin typeface="Arial" charset="0"/>
            </a:endParaRPr>
          </a:p>
        </p:txBody>
      </p:sp>
      <p:grpSp>
        <p:nvGrpSpPr>
          <p:cNvPr id="8" name="Group 7"/>
          <p:cNvGrpSpPr/>
          <p:nvPr/>
        </p:nvGrpSpPr>
        <p:grpSpPr>
          <a:xfrm>
            <a:off x="5025850" y="2813539"/>
            <a:ext cx="2984230" cy="2802680"/>
            <a:chOff x="5025850" y="2813539"/>
            <a:chExt cx="2984230" cy="2802680"/>
          </a:xfrm>
        </p:grpSpPr>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5850" y="2813539"/>
              <a:ext cx="2984230" cy="2802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603631" y="3399692"/>
              <a:ext cx="773723" cy="461665"/>
            </a:xfrm>
            <a:prstGeom prst="rect">
              <a:avLst/>
            </a:prstGeom>
            <a:noFill/>
          </p:spPr>
          <p:txBody>
            <a:bodyPr wrap="square" rtlCol="0">
              <a:spAutoFit/>
            </a:bodyPr>
            <a:lstStyle/>
            <a:p>
              <a:r>
                <a:rPr lang="en-US" dirty="0" smtClean="0">
                  <a:solidFill>
                    <a:srgbClr val="FF0000"/>
                  </a:solidFill>
                </a:rPr>
                <a:t>1500</a:t>
              </a:r>
              <a:endParaRPr lang="en-US" dirty="0">
                <a:solidFill>
                  <a:srgbClr val="FF0000"/>
                </a:solidFill>
              </a:endParaRPr>
            </a:p>
          </p:txBody>
        </p:sp>
        <p:sp>
          <p:nvSpPr>
            <p:cNvPr id="7" name="TextBox 6"/>
            <p:cNvSpPr txBox="1"/>
            <p:nvPr/>
          </p:nvSpPr>
          <p:spPr>
            <a:xfrm>
              <a:off x="5181601" y="4149969"/>
              <a:ext cx="515815" cy="461665"/>
            </a:xfrm>
            <a:prstGeom prst="rect">
              <a:avLst/>
            </a:prstGeom>
            <a:noFill/>
          </p:spPr>
          <p:txBody>
            <a:bodyPr wrap="square" rtlCol="0">
              <a:spAutoFit/>
            </a:bodyPr>
            <a:lstStyle/>
            <a:p>
              <a:r>
                <a:rPr lang="en-US" dirty="0" smtClean="0">
                  <a:solidFill>
                    <a:srgbClr val="FF0000"/>
                  </a:solidFill>
                </a:rPr>
                <a:t>15</a:t>
              </a:r>
              <a:endParaRPr lang="en-US" dirty="0">
                <a:solidFill>
                  <a:srgbClr val="FF0000"/>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84738"/>
            <a:ext cx="8229600" cy="5141425"/>
          </a:xfrm>
        </p:spPr>
        <p:txBody>
          <a:bodyPr/>
          <a:lstStyle/>
          <a:p>
            <a:pPr marL="0" indent="0">
              <a:buNone/>
            </a:pPr>
            <a:r>
              <a:rPr lang="en-US" dirty="0"/>
              <a:t> </a:t>
            </a:r>
            <a:r>
              <a:rPr lang="en-US" dirty="0" smtClean="0"/>
              <a:t>A system treated 875,000 gallons of water using 100 pounds of lime.  Calculate the lime dosage in mg/L.</a:t>
            </a:r>
          </a:p>
          <a:p>
            <a:pPr>
              <a:buNone/>
            </a:pPr>
            <a:r>
              <a:rPr lang="en-US" dirty="0" smtClean="0"/>
              <a:t>First must convert volume from gallons to million gallons = </a:t>
            </a:r>
            <a:r>
              <a:rPr lang="en-US" u="sng" dirty="0" smtClean="0"/>
              <a:t>875,000</a:t>
            </a:r>
            <a:r>
              <a:rPr lang="en-US" dirty="0" smtClean="0"/>
              <a:t>  =  .875</a:t>
            </a:r>
          </a:p>
          <a:p>
            <a:pPr>
              <a:buNone/>
            </a:pPr>
            <a:r>
              <a:rPr lang="en-US" dirty="0" smtClean="0"/>
              <a:t>				   1,000,000</a:t>
            </a:r>
          </a:p>
          <a:p>
            <a:pPr>
              <a:buNone/>
            </a:pPr>
            <a:r>
              <a:rPr lang="en-US" u="sng" dirty="0" smtClean="0"/>
              <a:t>mg</a:t>
            </a:r>
            <a:r>
              <a:rPr lang="en-US" dirty="0" smtClean="0"/>
              <a:t>  =  </a:t>
            </a:r>
            <a:r>
              <a:rPr lang="en-US" u="sng" dirty="0" smtClean="0"/>
              <a:t>100 lb/day</a:t>
            </a:r>
            <a:endParaRPr lang="en-US" dirty="0" smtClean="0"/>
          </a:p>
          <a:p>
            <a:pPr>
              <a:buNone/>
            </a:pPr>
            <a:r>
              <a:rPr lang="en-US" dirty="0" smtClean="0"/>
              <a:t>L         (0.875 x 8.34)</a:t>
            </a:r>
          </a:p>
          <a:p>
            <a:pPr>
              <a:buNone/>
            </a:pPr>
            <a:r>
              <a:rPr lang="en-US" dirty="0" smtClean="0"/>
              <a:t>                13.7 mg/l</a:t>
            </a:r>
          </a:p>
          <a:p>
            <a:pPr>
              <a:buNone/>
            </a:pPr>
            <a:endParaRPr lang="en-US" dirty="0" smtClean="0"/>
          </a:p>
          <a:p>
            <a:pPr marL="0" indent="0">
              <a:buNone/>
            </a:pPr>
            <a:endParaRPr lang="en-US" dirty="0" smtClean="0"/>
          </a:p>
          <a:p>
            <a:pPr marL="0" indent="0">
              <a:buNone/>
            </a:pPr>
            <a:endParaRPr lang="en-US" baseline="30000" dirty="0" smtClean="0"/>
          </a:p>
          <a:p>
            <a:pPr marL="0" indent="0">
              <a:buNone/>
            </a:pPr>
            <a:endParaRPr lang="en-US" baseline="30000" dirty="0" smtClean="0"/>
          </a:p>
        </p:txBody>
      </p:sp>
      <p:sp>
        <p:nvSpPr>
          <p:cNvPr id="5" name="Title 4"/>
          <p:cNvSpPr>
            <a:spLocks noGrp="1"/>
          </p:cNvSpPr>
          <p:nvPr>
            <p:ph type="title"/>
          </p:nvPr>
        </p:nvSpPr>
        <p:spPr/>
        <p:txBody>
          <a:bodyPr/>
          <a:lstStyle/>
          <a:p>
            <a:r>
              <a:rPr lang="en-US" b="1" dirty="0" smtClean="0"/>
              <a:t>Example 2.2 – Dosage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24</a:t>
            </a:fld>
            <a:endParaRPr lang="en-US">
              <a:solidFill>
                <a:prstClr val="black">
                  <a:tint val="75000"/>
                </a:prstClr>
              </a:solidFill>
            </a:endParaRPr>
          </a:p>
        </p:txBody>
      </p:sp>
      <p:grpSp>
        <p:nvGrpSpPr>
          <p:cNvPr id="10" name="Group 9"/>
          <p:cNvGrpSpPr/>
          <p:nvPr/>
        </p:nvGrpSpPr>
        <p:grpSpPr>
          <a:xfrm>
            <a:off x="5603631" y="3563814"/>
            <a:ext cx="2811773" cy="2544773"/>
            <a:chOff x="5603631" y="3563814"/>
            <a:chExt cx="2811773" cy="2544773"/>
          </a:xfrm>
        </p:grpSpPr>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05788" y="3563814"/>
              <a:ext cx="2709616" cy="2544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89785" y="4056185"/>
              <a:ext cx="679938" cy="461665"/>
            </a:xfrm>
            <a:prstGeom prst="rect">
              <a:avLst/>
            </a:prstGeom>
            <a:noFill/>
          </p:spPr>
          <p:txBody>
            <a:bodyPr wrap="square" rtlCol="0">
              <a:spAutoFit/>
            </a:bodyPr>
            <a:lstStyle/>
            <a:p>
              <a:r>
                <a:rPr lang="en-US" dirty="0" smtClean="0">
                  <a:solidFill>
                    <a:srgbClr val="FF0000"/>
                  </a:solidFill>
                </a:rPr>
                <a:t>100</a:t>
              </a:r>
              <a:endParaRPr lang="en-US" dirty="0">
                <a:solidFill>
                  <a:srgbClr val="FF0000"/>
                </a:solidFill>
              </a:endParaRPr>
            </a:p>
          </p:txBody>
        </p:sp>
        <p:sp>
          <p:nvSpPr>
            <p:cNvPr id="9" name="TextBox 8"/>
            <p:cNvSpPr txBox="1"/>
            <p:nvPr/>
          </p:nvSpPr>
          <p:spPr>
            <a:xfrm>
              <a:off x="5603631" y="4806461"/>
              <a:ext cx="703385" cy="461665"/>
            </a:xfrm>
            <a:prstGeom prst="rect">
              <a:avLst/>
            </a:prstGeom>
            <a:noFill/>
          </p:spPr>
          <p:txBody>
            <a:bodyPr wrap="square" rtlCol="0">
              <a:spAutoFit/>
            </a:bodyPr>
            <a:lstStyle/>
            <a:p>
              <a:r>
                <a:rPr lang="en-US" dirty="0" smtClean="0">
                  <a:solidFill>
                    <a:srgbClr val="FF0000"/>
                  </a:solidFill>
                </a:rPr>
                <a:t>.875</a:t>
              </a:r>
              <a:endParaRPr lang="en-US" dirty="0">
                <a:solidFill>
                  <a:srgbClr val="FF0000"/>
                </a:solidFill>
              </a:endParaRPr>
            </a:p>
          </p:txBody>
        </p:sp>
      </p:grpSp>
    </p:spTree>
    <p:extLst>
      <p:ext uri="{BB962C8B-B14F-4D97-AF65-F5344CB8AC3E}">
        <p14:creationId xmlns="" xmlns:p14="http://schemas.microsoft.com/office/powerpoint/2010/main" val="115257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r>
              <a:rPr lang="en-US" dirty="0" smtClean="0"/>
              <a:t>	The Hazard Communication Standard requires chemical manufacturers, distributors, or importers to provide Safety Data Sheets communicate the hazards of hazardous chemical products.</a:t>
            </a:r>
            <a:endParaRPr lang="en-US" baseline="30000" dirty="0" smtClean="0"/>
          </a:p>
        </p:txBody>
      </p:sp>
      <p:sp>
        <p:nvSpPr>
          <p:cNvPr id="5" name="Title 4"/>
          <p:cNvSpPr>
            <a:spLocks noGrp="1"/>
          </p:cNvSpPr>
          <p:nvPr>
            <p:ph type="title"/>
          </p:nvPr>
        </p:nvSpPr>
        <p:spPr/>
        <p:txBody>
          <a:bodyPr/>
          <a:lstStyle/>
          <a:p>
            <a:r>
              <a:rPr lang="en-US" b="1" dirty="0" smtClean="0"/>
              <a:t>Hazard Communication Safety Data Sheets</a:t>
            </a:r>
            <a:br>
              <a:rPr lang="en-US" b="1" dirty="0" smtClean="0"/>
            </a:b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25</a:t>
            </a:fld>
            <a:endParaRPr lang="en-US">
              <a:solidFill>
                <a:prstClr val="black">
                  <a:tint val="75000"/>
                </a:prstClr>
              </a:solidFill>
            </a:endParaRPr>
          </a:p>
        </p:txBody>
      </p:sp>
      <p:pic>
        <p:nvPicPr>
          <p:cNvPr id="160772" name="Picture 4" descr="http://www.greenedu.com/img/personal-protective-equipment-procedures-online-anytime.gif"/>
          <p:cNvPicPr>
            <a:picLocks noChangeAspect="1" noChangeArrowheads="1"/>
          </p:cNvPicPr>
          <p:nvPr/>
        </p:nvPicPr>
        <p:blipFill>
          <a:blip r:embed="rId3" cstate="print"/>
          <a:srcRect/>
          <a:stretch>
            <a:fillRect/>
          </a:stretch>
        </p:blipFill>
        <p:spPr bwMode="auto">
          <a:xfrm>
            <a:off x="2218837" y="3657599"/>
            <a:ext cx="3686175" cy="3200401"/>
          </a:xfrm>
          <a:prstGeom prst="rect">
            <a:avLst/>
          </a:prstGeom>
          <a:noFill/>
        </p:spPr>
      </p:pic>
    </p:spTree>
    <p:extLst>
      <p:ext uri="{BB962C8B-B14F-4D97-AF65-F5344CB8AC3E}">
        <p14:creationId xmlns="" xmlns:p14="http://schemas.microsoft.com/office/powerpoint/2010/main" val="1341960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endParaRPr lang="en-US" baseline="30000" dirty="0" smtClean="0"/>
          </a:p>
        </p:txBody>
      </p:sp>
      <p:sp>
        <p:nvSpPr>
          <p:cNvPr id="5" name="Title 4"/>
          <p:cNvSpPr>
            <a:spLocks noGrp="1"/>
          </p:cNvSpPr>
          <p:nvPr>
            <p:ph type="title"/>
          </p:nvPr>
        </p:nvSpPr>
        <p:spPr/>
        <p:txBody>
          <a:bodyPr/>
          <a:lstStyle/>
          <a:p>
            <a:r>
              <a:rPr lang="en-US" dirty="0" smtClean="0"/>
              <a:t>Chemical Containment</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26</a:t>
            </a:fld>
            <a:endParaRPr lang="en-US">
              <a:solidFill>
                <a:prstClr val="black">
                  <a:tint val="75000"/>
                </a:prstClr>
              </a:solidFill>
            </a:endParaRPr>
          </a:p>
        </p:txBody>
      </p:sp>
      <p:pic>
        <p:nvPicPr>
          <p:cNvPr id="249857" name="Picture 1" descr="Drum Spill Cntnmnt Pallet,2 Drum,2.5k lb"/>
          <p:cNvPicPr>
            <a:picLocks noChangeAspect="1" noChangeArrowheads="1"/>
          </p:cNvPicPr>
          <p:nvPr/>
        </p:nvPicPr>
        <p:blipFill>
          <a:blip r:embed="rId3" cstate="print"/>
          <a:srcRect/>
          <a:stretch>
            <a:fillRect/>
          </a:stretch>
        </p:blipFill>
        <p:spPr bwMode="auto">
          <a:xfrm>
            <a:off x="2813538" y="1711568"/>
            <a:ext cx="2907323" cy="3218822"/>
          </a:xfrm>
          <a:prstGeom prst="rect">
            <a:avLst/>
          </a:prstGeom>
          <a:noFill/>
          <a:ln w="9525">
            <a:noFill/>
            <a:miter lim="800000"/>
            <a:headEnd/>
            <a:tailEnd/>
          </a:ln>
        </p:spPr>
      </p:pic>
    </p:spTree>
    <p:extLst>
      <p:ext uri="{BB962C8B-B14F-4D97-AF65-F5344CB8AC3E}">
        <p14:creationId xmlns="" xmlns:p14="http://schemas.microsoft.com/office/powerpoint/2010/main" val="4111706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endParaRPr lang="en-US" b="1" dirty="0" smtClean="0"/>
          </a:p>
        </p:txBody>
      </p:sp>
      <p:sp>
        <p:nvSpPr>
          <p:cNvPr id="5" name="Title 4"/>
          <p:cNvSpPr>
            <a:spLocks noGrp="1"/>
          </p:cNvSpPr>
          <p:nvPr>
            <p:ph type="title"/>
          </p:nvPr>
        </p:nvSpPr>
        <p:spPr/>
        <p:txBody>
          <a:bodyPr/>
          <a:lstStyle/>
          <a:p>
            <a:r>
              <a:rPr lang="en-US" dirty="0" err="1" smtClean="0"/>
              <a:t>Floc</a:t>
            </a:r>
            <a:r>
              <a:rPr lang="en-US" dirty="0" smtClean="0"/>
              <a:t> Formation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27</a:t>
            </a:fld>
            <a:endParaRPr lang="en-US">
              <a:solidFill>
                <a:prstClr val="black">
                  <a:tint val="75000"/>
                </a:prstClr>
              </a:solidFill>
            </a:endParaRPr>
          </a:p>
        </p:txBody>
      </p:sp>
      <p:pic>
        <p:nvPicPr>
          <p:cNvPr id="247809" name="Picture 1" descr="floc%20b"/>
          <p:cNvPicPr>
            <a:picLocks noChangeAspect="1" noChangeArrowheads="1"/>
          </p:cNvPicPr>
          <p:nvPr/>
        </p:nvPicPr>
        <p:blipFill>
          <a:blip r:embed="rId3" cstate="print"/>
          <a:srcRect/>
          <a:stretch>
            <a:fillRect/>
          </a:stretch>
        </p:blipFill>
        <p:spPr bwMode="auto">
          <a:xfrm>
            <a:off x="890954" y="1418614"/>
            <a:ext cx="2954215" cy="2227262"/>
          </a:xfrm>
          <a:prstGeom prst="rect">
            <a:avLst/>
          </a:prstGeom>
          <a:noFill/>
          <a:ln w="9525">
            <a:noFill/>
            <a:miter lim="800000"/>
            <a:headEnd/>
            <a:tailEnd/>
          </a:ln>
        </p:spPr>
      </p:pic>
      <p:pic>
        <p:nvPicPr>
          <p:cNvPr id="247810" name="Picture 2" descr="floc%20d"/>
          <p:cNvPicPr>
            <a:picLocks noChangeAspect="1" noChangeArrowheads="1"/>
          </p:cNvPicPr>
          <p:nvPr/>
        </p:nvPicPr>
        <p:blipFill>
          <a:blip r:embed="rId4" cstate="print"/>
          <a:srcRect/>
          <a:stretch>
            <a:fillRect/>
          </a:stretch>
        </p:blipFill>
        <p:spPr bwMode="auto">
          <a:xfrm>
            <a:off x="5275384" y="1430216"/>
            <a:ext cx="2874106" cy="2155580"/>
          </a:xfrm>
          <a:prstGeom prst="rect">
            <a:avLst/>
          </a:prstGeom>
          <a:noFill/>
          <a:ln w="9525">
            <a:noFill/>
            <a:miter lim="800000"/>
            <a:headEnd/>
            <a:tailEnd/>
          </a:ln>
        </p:spPr>
      </p:pic>
      <p:sp>
        <p:nvSpPr>
          <p:cNvPr id="8" name="Rectangle 7"/>
          <p:cNvSpPr/>
          <p:nvPr/>
        </p:nvSpPr>
        <p:spPr>
          <a:xfrm>
            <a:off x="1031631" y="4355739"/>
            <a:ext cx="7620000" cy="1692771"/>
          </a:xfrm>
          <a:prstGeom prst="rect">
            <a:avLst/>
          </a:prstGeom>
        </p:spPr>
        <p:txBody>
          <a:bodyPr wrap="square">
            <a:spAutoFit/>
          </a:bodyPr>
          <a:lstStyle/>
          <a:p>
            <a:r>
              <a:rPr lang="en-US" sz="3600" dirty="0" smtClean="0"/>
              <a:t>	</a:t>
            </a:r>
            <a:r>
              <a:rPr lang="en-US" sz="3400" dirty="0" smtClean="0"/>
              <a:t>The goal of flocculation is to promote growth of </a:t>
            </a:r>
            <a:r>
              <a:rPr lang="en-US" sz="3400" dirty="0" err="1" smtClean="0"/>
              <a:t>flocs</a:t>
            </a:r>
            <a:r>
              <a:rPr lang="en-US" sz="3400" dirty="0" smtClean="0"/>
              <a:t> to a size that can be removed by sedimentation and filtration.</a:t>
            </a:r>
            <a:endParaRPr lang="en-US" sz="3400" dirty="0"/>
          </a:p>
        </p:txBody>
      </p:sp>
    </p:spTree>
    <p:extLst>
      <p:ext uri="{BB962C8B-B14F-4D97-AF65-F5344CB8AC3E}">
        <p14:creationId xmlns="" xmlns:p14="http://schemas.microsoft.com/office/powerpoint/2010/main" val="1670929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Calculating Theoretical Detention Time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28</a:t>
            </a:fld>
            <a:endParaRPr lang="en-US">
              <a:solidFill>
                <a:prstClr val="black">
                  <a:tint val="75000"/>
                </a:prstClr>
              </a:solidFill>
            </a:endParaRPr>
          </a:p>
        </p:txBody>
      </p:sp>
      <p:sp>
        <p:nvSpPr>
          <p:cNvPr id="245761" name="Rectangle 1"/>
          <p:cNvSpPr>
            <a:spLocks noGrp="1" noChangeArrowheads="1"/>
          </p:cNvSpPr>
          <p:nvPr>
            <p:ph idx="1"/>
          </p:nvPr>
        </p:nvSpPr>
        <p:spPr bwMode="auto">
          <a:xfrm>
            <a:off x="0" y="1111645"/>
            <a:ext cx="86868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None/>
              <a:tabLst>
                <a:tab pos="3200400" algn="l"/>
              </a:tabLst>
            </a:pP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Theoretical Detention Time Formula:</a:t>
            </a:r>
          </a:p>
          <a:p>
            <a:pPr marL="0" marR="0" lvl="0" indent="0" algn="l" defTabSz="914400" rtl="0" eaLnBrk="1" fontAlgn="base" latinLnBrk="0" hangingPunct="1">
              <a:lnSpc>
                <a:spcPct val="100000"/>
              </a:lnSpc>
              <a:spcBef>
                <a:spcPct val="0"/>
              </a:spcBef>
              <a:spcAft>
                <a:spcPct val="0"/>
              </a:spcAft>
              <a:buClrTx/>
              <a:buSzTx/>
              <a:buNone/>
              <a:tabLst>
                <a:tab pos="32004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Detention Time (time)      =	</a:t>
            </a:r>
            <a:r>
              <a:rPr kumimoji="0" lang="en-US" b="0"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Volume of Tank (gallons)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Influent Flow </a:t>
            </a: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endPar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2004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Straight Arrow Connector 9"/>
          <p:cNvCxnSpPr/>
          <p:nvPr/>
        </p:nvCxnSpPr>
        <p:spPr>
          <a:xfrm flipH="1" flipV="1">
            <a:off x="2954215" y="2625969"/>
            <a:ext cx="46893" cy="96129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01108" y="3587262"/>
            <a:ext cx="30714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025662" y="3071446"/>
            <a:ext cx="23446" cy="5158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24554" y="3915508"/>
            <a:ext cx="3141784" cy="461665"/>
          </a:xfrm>
          <a:prstGeom prst="rect">
            <a:avLst/>
          </a:prstGeom>
          <a:noFill/>
        </p:spPr>
        <p:txBody>
          <a:bodyPr wrap="square" rtlCol="0">
            <a:spAutoFit/>
          </a:bodyPr>
          <a:lstStyle/>
          <a:p>
            <a:r>
              <a:rPr lang="en-US" dirty="0" smtClean="0"/>
              <a:t>Units of time should match</a:t>
            </a:r>
            <a:endParaRPr lang="en-US" dirty="0"/>
          </a:p>
        </p:txBody>
      </p:sp>
    </p:spTree>
    <p:extLst>
      <p:ext uri="{BB962C8B-B14F-4D97-AF65-F5344CB8AC3E}">
        <p14:creationId xmlns="" xmlns:p14="http://schemas.microsoft.com/office/powerpoint/2010/main" val="399716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95754"/>
            <a:ext cx="8686800" cy="4930409"/>
          </a:xfrm>
        </p:spPr>
        <p:txBody>
          <a:bodyPr/>
          <a:lstStyle/>
          <a:p>
            <a:pPr marL="0" indent="0">
              <a:buNone/>
            </a:pPr>
            <a:r>
              <a:rPr lang="en-US" dirty="0" smtClean="0"/>
              <a:t>The flow to a flocculation basin that has a volume of 36,670 gallons is 1930 </a:t>
            </a:r>
            <a:r>
              <a:rPr lang="en-US" dirty="0" err="1" smtClean="0"/>
              <a:t>gpm</a:t>
            </a:r>
            <a:r>
              <a:rPr lang="en-US" dirty="0" smtClean="0"/>
              <a:t>.  What is the detention time in the tank, in minutes?</a:t>
            </a:r>
          </a:p>
          <a:p>
            <a:pPr marL="0" indent="0">
              <a:buNone/>
            </a:pPr>
            <a:endParaRPr lang="en-US" dirty="0" smtClean="0"/>
          </a:p>
          <a:p>
            <a:pPr marL="0" indent="0">
              <a:buNone/>
            </a:pPr>
            <a:r>
              <a:rPr lang="en-US" dirty="0" smtClean="0"/>
              <a:t>Detention Time (time) = </a:t>
            </a:r>
            <a:r>
              <a:rPr lang="en-US" u="sng" dirty="0" smtClean="0"/>
              <a:t> Volume of Tank (gallons)</a:t>
            </a:r>
            <a:endParaRPr lang="en-US" dirty="0" smtClean="0"/>
          </a:p>
          <a:p>
            <a:pPr>
              <a:buNone/>
            </a:pPr>
            <a:r>
              <a:rPr lang="en-US" dirty="0" smtClean="0"/>
              <a:t>                                                  Influent Flow </a:t>
            </a:r>
          </a:p>
          <a:p>
            <a:pPr>
              <a:buNone/>
            </a:pPr>
            <a:r>
              <a:rPr lang="en-US" dirty="0" smtClean="0"/>
              <a:t> 					=	</a:t>
            </a:r>
            <a:r>
              <a:rPr lang="en-US" u="sng" dirty="0" smtClean="0"/>
              <a:t>36,670 gallons</a:t>
            </a:r>
            <a:endParaRPr lang="en-US" dirty="0" smtClean="0"/>
          </a:p>
          <a:p>
            <a:pPr>
              <a:buNone/>
            </a:pPr>
            <a:r>
              <a:rPr lang="en-US" dirty="0" smtClean="0"/>
              <a:t>						1930 </a:t>
            </a:r>
            <a:r>
              <a:rPr lang="en-US" dirty="0" err="1" smtClean="0"/>
              <a:t>gpm</a:t>
            </a:r>
            <a:endParaRPr lang="en-US" dirty="0" smtClean="0"/>
          </a:p>
          <a:p>
            <a:pPr>
              <a:buNone/>
            </a:pPr>
            <a:r>
              <a:rPr lang="en-US" dirty="0" smtClean="0"/>
              <a:t> 					=	19 minutes</a:t>
            </a:r>
          </a:p>
          <a:p>
            <a:pPr marL="0" indent="0">
              <a:buNone/>
            </a:pPr>
            <a:endParaRPr lang="en-US" b="1" dirty="0" smtClean="0"/>
          </a:p>
          <a:p>
            <a:pPr marL="0" indent="0">
              <a:buNone/>
            </a:pPr>
            <a:endParaRPr lang="en-US" b="1" dirty="0" smtClean="0"/>
          </a:p>
        </p:txBody>
      </p:sp>
      <p:sp>
        <p:nvSpPr>
          <p:cNvPr id="5" name="Title 4"/>
          <p:cNvSpPr>
            <a:spLocks noGrp="1"/>
          </p:cNvSpPr>
          <p:nvPr>
            <p:ph type="title"/>
          </p:nvPr>
        </p:nvSpPr>
        <p:spPr/>
        <p:txBody>
          <a:bodyPr/>
          <a:lstStyle/>
          <a:p>
            <a:r>
              <a:rPr lang="en-US" b="1" dirty="0" smtClean="0"/>
              <a:t>Example 2.3 – Flocculation Detention Time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 xmlns:p14="http://schemas.microsoft.com/office/powerpoint/2010/main" val="405780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3000" b="1" dirty="0" smtClean="0"/>
              <a:t>Unit 1 – Conventional Water Treatment Overview</a:t>
            </a:r>
            <a:endParaRPr lang="en-US" sz="3000" dirty="0" smtClean="0"/>
          </a:p>
          <a:p>
            <a:pPr>
              <a:buNone/>
            </a:pPr>
            <a:r>
              <a:rPr lang="en-US" sz="3000" b="1" dirty="0" smtClean="0"/>
              <a:t>Unit 2 – Mixing, Coagulation, and Flocculation</a:t>
            </a:r>
            <a:endParaRPr lang="en-US" sz="3000" dirty="0" smtClean="0"/>
          </a:p>
          <a:p>
            <a:pPr>
              <a:buNone/>
            </a:pPr>
            <a:r>
              <a:rPr lang="en-US" sz="3000" b="1" dirty="0" smtClean="0"/>
              <a:t>Unit 3 – Sedimentation/Clarification</a:t>
            </a:r>
            <a:endParaRPr lang="en-US" sz="3000" dirty="0" smtClean="0"/>
          </a:p>
          <a:p>
            <a:pPr>
              <a:buNone/>
            </a:pPr>
            <a:r>
              <a:rPr lang="en-US" sz="3000" b="1" dirty="0" smtClean="0"/>
              <a:t>Unit 4 – Filtration</a:t>
            </a:r>
            <a:endParaRPr lang="en-US" sz="3000" dirty="0" smtClean="0"/>
          </a:p>
          <a:p>
            <a:pPr>
              <a:buNone/>
            </a:pPr>
            <a:r>
              <a:rPr lang="en-US" sz="3000" b="1" dirty="0" smtClean="0"/>
              <a:t>Unit 5 – Operation of Conventional Filtration 		     Facilities</a:t>
            </a:r>
            <a:endParaRPr lang="en-US" sz="3000"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9809357C-8C39-4A5A-B1A4-4716847E699C}" type="slidenum">
              <a:rPr lang="en-US" smtClean="0"/>
              <a:pPr>
                <a:defRPr/>
              </a:pPr>
              <a:t>3</a:t>
            </a:fld>
            <a:endParaRPr lang="en-US"/>
          </a:p>
        </p:txBody>
      </p:sp>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17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219200"/>
            <a:ext cx="9144000" cy="5638800"/>
          </a:xfrm>
        </p:spPr>
        <p:txBody>
          <a:bodyPr/>
          <a:lstStyle/>
          <a:p>
            <a:pPr marL="0" indent="0">
              <a:buNone/>
            </a:pPr>
            <a:r>
              <a:rPr lang="en-US" sz="2400" dirty="0" smtClean="0"/>
              <a:t>A flocculation basin receives a flow of 2,830,000 </a:t>
            </a:r>
            <a:r>
              <a:rPr lang="en-US" sz="2400" dirty="0" err="1" smtClean="0"/>
              <a:t>gpd</a:t>
            </a:r>
            <a:r>
              <a:rPr lang="en-US" sz="2400" dirty="0" smtClean="0"/>
              <a:t>.  System prints indicate the basin holds 60,915 gallons.  Assuming the flow is steady and continuous, what is the flocculation basin detention time in minutes? </a:t>
            </a:r>
          </a:p>
          <a:p>
            <a:pPr marL="0" indent="0">
              <a:buNone/>
            </a:pPr>
            <a:endParaRPr lang="en-US" sz="2400" dirty="0" smtClean="0"/>
          </a:p>
          <a:p>
            <a:pPr lvl="0">
              <a:buNone/>
            </a:pPr>
            <a:r>
              <a:rPr lang="en-US" sz="2000" dirty="0" smtClean="0"/>
              <a:t>Need the units to match (flow given in </a:t>
            </a:r>
            <a:r>
              <a:rPr lang="en-US" sz="2000" dirty="0" err="1" smtClean="0"/>
              <a:t>gpd</a:t>
            </a:r>
            <a:r>
              <a:rPr lang="en-US" sz="2000" dirty="0" smtClean="0"/>
              <a:t>, question wants answer in minutes).  </a:t>
            </a:r>
          </a:p>
          <a:p>
            <a:pPr lvl="0">
              <a:buNone/>
            </a:pPr>
            <a:endParaRPr lang="en-US" sz="2000" dirty="0" smtClean="0"/>
          </a:p>
          <a:p>
            <a:pPr>
              <a:buNone/>
            </a:pPr>
            <a:r>
              <a:rPr lang="en-US" sz="2000" dirty="0" smtClean="0"/>
              <a:t> So convert 2,830,000 </a:t>
            </a:r>
            <a:r>
              <a:rPr lang="en-US" sz="2000" dirty="0" err="1" smtClean="0"/>
              <a:t>gpd</a:t>
            </a:r>
            <a:r>
              <a:rPr lang="en-US" sz="2000" dirty="0" smtClean="0"/>
              <a:t> to </a:t>
            </a:r>
            <a:r>
              <a:rPr lang="en-US" sz="2000" dirty="0" err="1" smtClean="0"/>
              <a:t>gpm</a:t>
            </a:r>
            <a:r>
              <a:rPr lang="en-US" sz="2000" dirty="0" smtClean="0"/>
              <a:t> = 2,830,000 </a:t>
            </a:r>
            <a:r>
              <a:rPr lang="en-US" sz="2000" dirty="0" err="1" smtClean="0"/>
              <a:t>gpd</a:t>
            </a:r>
            <a:r>
              <a:rPr lang="en-US" sz="2000" dirty="0" smtClean="0"/>
              <a:t> ÷1440 = 1965 </a:t>
            </a:r>
            <a:r>
              <a:rPr lang="en-US" sz="2000" dirty="0" err="1" smtClean="0"/>
              <a:t>gpm</a:t>
            </a:r>
            <a:endParaRPr lang="en-US" sz="2000" dirty="0" smtClean="0"/>
          </a:p>
          <a:p>
            <a:pPr>
              <a:buNone/>
            </a:pPr>
            <a:endParaRPr lang="en-US" sz="2000" dirty="0" smtClean="0"/>
          </a:p>
          <a:p>
            <a:pPr>
              <a:buNone/>
            </a:pPr>
            <a:r>
              <a:rPr lang="en-US" sz="2000" dirty="0" smtClean="0"/>
              <a:t> Determine the detention time:</a:t>
            </a:r>
          </a:p>
          <a:p>
            <a:pPr>
              <a:buNone/>
            </a:pPr>
            <a:endParaRPr lang="en-US" sz="2000" dirty="0" smtClean="0"/>
          </a:p>
          <a:p>
            <a:pPr>
              <a:buNone/>
            </a:pPr>
            <a:r>
              <a:rPr lang="en-US" sz="2000" dirty="0" smtClean="0"/>
              <a:t>Detention Time (time)       =  	</a:t>
            </a:r>
            <a:r>
              <a:rPr lang="en-US" sz="2000" u="sng" dirty="0" smtClean="0"/>
              <a:t> Volume of Tank (gallons)</a:t>
            </a:r>
            <a:endParaRPr lang="en-US" sz="2000" dirty="0" smtClean="0"/>
          </a:p>
          <a:p>
            <a:pPr>
              <a:buNone/>
            </a:pPr>
            <a:r>
              <a:rPr lang="en-US" sz="2000" dirty="0" smtClean="0"/>
              <a:t>                                                  	   Influent Flow </a:t>
            </a:r>
          </a:p>
          <a:p>
            <a:pPr>
              <a:buNone/>
            </a:pPr>
            <a:r>
              <a:rPr lang="en-US" sz="2000" dirty="0" smtClean="0"/>
              <a:t> 				=	</a:t>
            </a:r>
            <a:r>
              <a:rPr lang="en-US" sz="2000" u="sng" dirty="0" smtClean="0"/>
              <a:t>60,915 gallons</a:t>
            </a:r>
            <a:endParaRPr lang="en-US" sz="2000" dirty="0" smtClean="0"/>
          </a:p>
          <a:p>
            <a:pPr>
              <a:buNone/>
            </a:pPr>
            <a:r>
              <a:rPr lang="en-US" sz="2000" dirty="0" smtClean="0"/>
              <a:t>					1965 </a:t>
            </a:r>
            <a:r>
              <a:rPr lang="en-US" sz="2000" dirty="0" err="1" smtClean="0"/>
              <a:t>gpm</a:t>
            </a:r>
            <a:endParaRPr lang="en-US" sz="2000" dirty="0" smtClean="0"/>
          </a:p>
          <a:p>
            <a:pPr>
              <a:buNone/>
            </a:pPr>
            <a:r>
              <a:rPr lang="en-US" sz="2000" dirty="0" smtClean="0"/>
              <a:t> 				=	31 minutes</a:t>
            </a:r>
          </a:p>
          <a:p>
            <a:pPr marL="0" indent="0">
              <a:buNone/>
            </a:pPr>
            <a:endParaRPr lang="en-US" b="1" dirty="0" smtClean="0"/>
          </a:p>
          <a:p>
            <a:pPr marL="0" indent="0">
              <a:buNone/>
            </a:pPr>
            <a:endParaRPr lang="en-US" b="1" dirty="0" smtClean="0"/>
          </a:p>
        </p:txBody>
      </p:sp>
      <p:sp>
        <p:nvSpPr>
          <p:cNvPr id="5" name="Title 4"/>
          <p:cNvSpPr>
            <a:spLocks noGrp="1"/>
          </p:cNvSpPr>
          <p:nvPr>
            <p:ph type="title"/>
          </p:nvPr>
        </p:nvSpPr>
        <p:spPr/>
        <p:txBody>
          <a:bodyPr/>
          <a:lstStyle/>
          <a:p>
            <a:r>
              <a:rPr lang="en-US" b="1" dirty="0" smtClean="0"/>
              <a:t>Example 2.4 – Flocculation Detention Time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30</a:t>
            </a:fld>
            <a:endParaRPr lang="en-US">
              <a:solidFill>
                <a:prstClr val="black">
                  <a:tint val="75000"/>
                </a:prstClr>
              </a:solidFill>
            </a:endParaRPr>
          </a:p>
        </p:txBody>
      </p:sp>
    </p:spTree>
    <p:extLst>
      <p:ext uri="{BB962C8B-B14F-4D97-AF65-F5344CB8AC3E}">
        <p14:creationId xmlns="" xmlns:p14="http://schemas.microsoft.com/office/powerpoint/2010/main" val="42940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t> </a:t>
            </a:r>
            <a:endParaRPr lang="en-US" b="1" dirty="0" smtClean="0"/>
          </a:p>
        </p:txBody>
      </p:sp>
      <p:sp>
        <p:nvSpPr>
          <p:cNvPr id="5" name="Title 4"/>
          <p:cNvSpPr>
            <a:spLocks noGrp="1"/>
          </p:cNvSpPr>
          <p:nvPr>
            <p:ph type="title"/>
          </p:nvPr>
        </p:nvSpPr>
        <p:spPr/>
        <p:txBody>
          <a:bodyPr/>
          <a:lstStyle/>
          <a:p>
            <a:r>
              <a:rPr lang="en-US" b="1" dirty="0" smtClean="0"/>
              <a:t>Stirring</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31</a:t>
            </a:fld>
            <a:endParaRPr lang="en-US">
              <a:solidFill>
                <a:prstClr val="black">
                  <a:tint val="75000"/>
                </a:prstClr>
              </a:solidFill>
            </a:endParaRPr>
          </a:p>
        </p:txBody>
      </p:sp>
      <p:pic>
        <p:nvPicPr>
          <p:cNvPr id="239617" name="Picture 1" descr="JMS Walking-Beam Flocculator"/>
          <p:cNvPicPr>
            <a:picLocks noChangeAspect="1" noChangeArrowheads="1"/>
          </p:cNvPicPr>
          <p:nvPr/>
        </p:nvPicPr>
        <p:blipFill>
          <a:blip r:embed="rId3" cstate="print"/>
          <a:srcRect/>
          <a:stretch>
            <a:fillRect/>
          </a:stretch>
        </p:blipFill>
        <p:spPr bwMode="auto">
          <a:xfrm>
            <a:off x="445477" y="1908384"/>
            <a:ext cx="8038499" cy="3624908"/>
          </a:xfrm>
          <a:prstGeom prst="rect">
            <a:avLst/>
          </a:prstGeom>
          <a:noFill/>
          <a:ln w="9525">
            <a:noFill/>
            <a:miter lim="800000"/>
            <a:headEnd/>
            <a:tailEnd/>
          </a:ln>
        </p:spPr>
      </p:pic>
    </p:spTree>
    <p:extLst>
      <p:ext uri="{BB962C8B-B14F-4D97-AF65-F5344CB8AC3E}">
        <p14:creationId xmlns="" xmlns:p14="http://schemas.microsoft.com/office/powerpoint/2010/main" val="1017090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31321" y="1190445"/>
            <a:ext cx="8229600" cy="5218981"/>
          </a:xfrm>
          <a:ln w="28575"/>
        </p:spPr>
        <p:txBody>
          <a:bodyPr/>
          <a:lstStyle/>
          <a:p>
            <a:pPr marL="0" indent="0">
              <a:buNone/>
            </a:pPr>
            <a:endParaRPr lang="en-US" b="1" dirty="0" smtClean="0"/>
          </a:p>
          <a:p>
            <a:pPr marL="0" indent="0">
              <a:buNone/>
            </a:pPr>
            <a:endParaRPr lang="en-US" b="1" dirty="0" smtClean="0"/>
          </a:p>
        </p:txBody>
      </p:sp>
      <p:sp>
        <p:nvSpPr>
          <p:cNvPr id="5" name="Title 4"/>
          <p:cNvSpPr>
            <a:spLocks noGrp="1"/>
          </p:cNvSpPr>
          <p:nvPr>
            <p:ph type="title"/>
          </p:nvPr>
        </p:nvSpPr>
        <p:spPr/>
        <p:txBody>
          <a:bodyPr/>
          <a:lstStyle/>
          <a:p>
            <a:r>
              <a:rPr lang="en-US" b="1" dirty="0" smtClean="0"/>
              <a:t>Multiple Stage Flocculation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solidFill>
                  <a:prstClr val="black">
                    <a:tint val="75000"/>
                  </a:prstClr>
                </a:solidFill>
              </a:rPr>
              <a:pPr>
                <a:defRPr/>
              </a:pPr>
              <a:t>32</a:t>
            </a:fld>
            <a:endParaRPr lang="en-US">
              <a:solidFill>
                <a:prstClr val="black">
                  <a:tint val="75000"/>
                </a:prstClr>
              </a:solidFill>
            </a:endParaRPr>
          </a:p>
        </p:txBody>
      </p:sp>
      <p:pic>
        <p:nvPicPr>
          <p:cNvPr id="237569" name="Picture 1" descr="http://techalive.mtu.edu/meec/module03/images/Flocculation.jpg"/>
          <p:cNvPicPr>
            <a:picLocks noChangeAspect="1" noChangeArrowheads="1"/>
          </p:cNvPicPr>
          <p:nvPr/>
        </p:nvPicPr>
        <p:blipFill>
          <a:blip r:embed="rId3" cstate="print"/>
          <a:srcRect/>
          <a:stretch>
            <a:fillRect/>
          </a:stretch>
        </p:blipFill>
        <p:spPr bwMode="auto">
          <a:xfrm>
            <a:off x="656018" y="2625971"/>
            <a:ext cx="7967040" cy="1948962"/>
          </a:xfrm>
          <a:prstGeom prst="rect">
            <a:avLst/>
          </a:prstGeom>
          <a:noFill/>
          <a:ln w="9525">
            <a:noFill/>
            <a:miter lim="800000"/>
            <a:headEnd/>
            <a:tailEnd/>
          </a:ln>
        </p:spPr>
      </p:pic>
      <p:sp>
        <p:nvSpPr>
          <p:cNvPr id="7" name="Rectangle 6"/>
          <p:cNvSpPr/>
          <p:nvPr/>
        </p:nvSpPr>
        <p:spPr>
          <a:xfrm>
            <a:off x="0" y="4399728"/>
            <a:ext cx="9144000" cy="1446550"/>
          </a:xfrm>
          <a:prstGeom prst="rect">
            <a:avLst/>
          </a:prstGeom>
        </p:spPr>
        <p:txBody>
          <a:bodyPr wrap="square">
            <a:spAutoFit/>
          </a:bodyPr>
          <a:lstStyle/>
          <a:p>
            <a:pPr algn="ctr"/>
            <a:r>
              <a:rPr lang="en-US" sz="4400" dirty="0" smtClean="0"/>
              <a:t>The mixing intensity is generally reduced as flow passes through the compartments.</a:t>
            </a:r>
            <a:endParaRPr lang="en-US" sz="4400" dirty="0"/>
          </a:p>
        </p:txBody>
      </p:sp>
      <p:sp>
        <p:nvSpPr>
          <p:cNvPr id="8" name="Rectangle 7"/>
          <p:cNvSpPr/>
          <p:nvPr/>
        </p:nvSpPr>
        <p:spPr>
          <a:xfrm>
            <a:off x="0" y="1328283"/>
            <a:ext cx="9144000" cy="1446550"/>
          </a:xfrm>
          <a:prstGeom prst="rect">
            <a:avLst/>
          </a:prstGeom>
        </p:spPr>
        <p:txBody>
          <a:bodyPr wrap="square">
            <a:spAutoFit/>
          </a:bodyPr>
          <a:lstStyle/>
          <a:p>
            <a:pPr algn="ctr"/>
            <a:r>
              <a:rPr lang="en-US" sz="4400" dirty="0" smtClean="0"/>
              <a:t>The </a:t>
            </a:r>
            <a:r>
              <a:rPr lang="en-US" sz="4400" dirty="0" err="1" smtClean="0"/>
              <a:t>floc</a:t>
            </a:r>
            <a:r>
              <a:rPr lang="en-US" sz="4400" dirty="0" smtClean="0"/>
              <a:t> is getting larger and </a:t>
            </a:r>
            <a:r>
              <a:rPr lang="en-US" sz="4400" dirty="0" smtClean="0"/>
              <a:t>larger </a:t>
            </a:r>
            <a:r>
              <a:rPr lang="en-US" sz="4400" dirty="0" smtClean="0"/>
              <a:t>as it passes from stage to stage.</a:t>
            </a:r>
            <a:endParaRPr lang="en-US" sz="4400" dirty="0"/>
          </a:p>
        </p:txBody>
      </p:sp>
    </p:spTree>
    <p:extLst>
      <p:ext uri="{BB962C8B-B14F-4D97-AF65-F5344CB8AC3E}">
        <p14:creationId xmlns="" xmlns:p14="http://schemas.microsoft.com/office/powerpoint/2010/main" val="532810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57200" y="1078524"/>
            <a:ext cx="8229600" cy="5047640"/>
          </a:xfrm>
        </p:spPr>
        <p:txBody>
          <a:bodyPr/>
          <a:lstStyle/>
          <a:p>
            <a:pPr marL="514350" lvl="0" indent="-514350">
              <a:buFont typeface="+mj-lt"/>
              <a:buAutoNum type="arabicPeriod"/>
            </a:pPr>
            <a:r>
              <a:rPr lang="en-US" dirty="0" smtClean="0"/>
              <a:t>List the primary coagulants (3 metallic salts and 1 synthetic inorganic polymer) used in the coagulation process. </a:t>
            </a:r>
          </a:p>
          <a:p>
            <a:pPr>
              <a:buNone/>
            </a:pPr>
            <a:r>
              <a:rPr lang="en-US" dirty="0" smtClean="0"/>
              <a:t>		</a:t>
            </a:r>
            <a:r>
              <a:rPr lang="en-US" dirty="0" smtClean="0">
                <a:solidFill>
                  <a:srgbClr val="003C7C"/>
                </a:solidFill>
              </a:rPr>
              <a:t>Aluminum Sulfate  	Ferric Sulfate </a:t>
            </a:r>
          </a:p>
          <a:p>
            <a:pPr>
              <a:buNone/>
            </a:pPr>
            <a:r>
              <a:rPr lang="en-US" dirty="0" smtClean="0">
                <a:solidFill>
                  <a:srgbClr val="003C7C"/>
                </a:solidFill>
              </a:rPr>
              <a:t> 		Ferric Chloride 	</a:t>
            </a:r>
            <a:r>
              <a:rPr lang="en-US" dirty="0" err="1" smtClean="0">
                <a:solidFill>
                  <a:srgbClr val="003C7C"/>
                </a:solidFill>
              </a:rPr>
              <a:t>Polyaluminum</a:t>
            </a:r>
            <a:r>
              <a:rPr lang="en-US" dirty="0" smtClean="0">
                <a:solidFill>
                  <a:srgbClr val="003C7C"/>
                </a:solidFill>
              </a:rPr>
              <a:t> Chloride </a:t>
            </a:r>
          </a:p>
          <a:p>
            <a:pPr marL="514350" lvl="0" indent="-514350">
              <a:buFont typeface="+mj-lt"/>
              <a:buAutoNum type="arabicPeriod" startAt="2"/>
            </a:pPr>
            <a:r>
              <a:rPr lang="en-US" dirty="0" smtClean="0"/>
              <a:t>In the space provided, explain the importance of coagulant aids—synthetic organic polymers.</a:t>
            </a:r>
          </a:p>
          <a:p>
            <a:pPr>
              <a:buNone/>
            </a:pPr>
            <a:r>
              <a:rPr lang="en-US" dirty="0" smtClean="0"/>
              <a:t>		</a:t>
            </a:r>
            <a:r>
              <a:rPr lang="en-US" dirty="0" smtClean="0">
                <a:solidFill>
                  <a:srgbClr val="003C7C"/>
                </a:solidFill>
              </a:rPr>
              <a:t>Coagulant Aids strengthen and add density 	to the </a:t>
            </a:r>
            <a:r>
              <a:rPr lang="en-US" dirty="0" err="1" smtClean="0">
                <a:solidFill>
                  <a:srgbClr val="003C7C"/>
                </a:solidFill>
              </a:rPr>
              <a:t>flocs</a:t>
            </a:r>
            <a:r>
              <a:rPr lang="en-US" dirty="0" smtClean="0">
                <a:solidFill>
                  <a:srgbClr val="003C7C"/>
                </a:solidFill>
              </a:rPr>
              <a:t>. </a:t>
            </a:r>
          </a:p>
        </p:txBody>
      </p:sp>
      <p:sp>
        <p:nvSpPr>
          <p:cNvPr id="19458" name="Title 1"/>
          <p:cNvSpPr>
            <a:spLocks noGrp="1"/>
          </p:cNvSpPr>
          <p:nvPr>
            <p:ph type="title"/>
          </p:nvPr>
        </p:nvSpPr>
        <p:spPr/>
        <p:txBody>
          <a:bodyPr/>
          <a:lstStyle/>
          <a:p>
            <a:r>
              <a:rPr lang="en-US" b="1" dirty="0" smtClean="0"/>
              <a:t>Unit 2 Exercise</a:t>
            </a:r>
            <a:endParaRPr lang="en-US" dirty="0" smtClean="0"/>
          </a:p>
        </p:txBody>
      </p:sp>
      <p:sp>
        <p:nvSpPr>
          <p:cNvPr id="4" name="Slide Number Placeholder 3"/>
          <p:cNvSpPr>
            <a:spLocks noGrp="1"/>
          </p:cNvSpPr>
          <p:nvPr>
            <p:ph type="sldNum" sz="quarter" idx="12"/>
          </p:nvPr>
        </p:nvSpPr>
        <p:spPr/>
        <p:txBody>
          <a:bodyPr/>
          <a:lstStyle/>
          <a:p>
            <a:pPr>
              <a:defRPr/>
            </a:pPr>
            <a:fld id="{46E61478-BB52-48EB-BB73-0E1807B91341}" type="slidenum">
              <a:rPr lang="en-US" smtClean="0"/>
              <a:pPr>
                <a:defRPr/>
              </a:pPr>
              <a:t>33</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marL="514350" lvl="0" indent="-514350">
              <a:buFont typeface="+mj-lt"/>
              <a:buAutoNum type="arabicPeriod" startAt="3"/>
            </a:pPr>
            <a:r>
              <a:rPr lang="en-US" dirty="0" smtClean="0"/>
              <a:t>List three types of chemicals that can be used to add or replace alkalinity or </a:t>
            </a:r>
            <a:r>
              <a:rPr lang="en-US" dirty="0" err="1" smtClean="0"/>
              <a:t>pH.</a:t>
            </a:r>
            <a:endParaRPr lang="en-US" dirty="0" smtClean="0"/>
          </a:p>
          <a:p>
            <a:pPr>
              <a:buNone/>
            </a:pPr>
            <a:r>
              <a:rPr lang="en-US" dirty="0" smtClean="0"/>
              <a:t>	</a:t>
            </a:r>
            <a:r>
              <a:rPr lang="en-US" dirty="0" smtClean="0">
                <a:solidFill>
                  <a:srgbClr val="003C7C"/>
                </a:solidFill>
              </a:rPr>
              <a:t>Lime, soda ash, caustic soda.</a:t>
            </a:r>
          </a:p>
          <a:p>
            <a:pPr>
              <a:buNone/>
            </a:pPr>
            <a:endParaRPr lang="en-US" sz="800" dirty="0" smtClean="0">
              <a:solidFill>
                <a:srgbClr val="003C7C"/>
              </a:solidFill>
            </a:endParaRPr>
          </a:p>
          <a:p>
            <a:pPr>
              <a:buNone/>
            </a:pPr>
            <a:endParaRPr lang="en-US" sz="800" dirty="0" smtClean="0">
              <a:solidFill>
                <a:srgbClr val="003C7C"/>
              </a:solidFill>
            </a:endParaRPr>
          </a:p>
          <a:p>
            <a:pPr marL="514350" indent="-514350">
              <a:buAutoNum type="arabicPeriod" startAt="4"/>
            </a:pPr>
            <a:r>
              <a:rPr lang="en-US" dirty="0" smtClean="0"/>
              <a:t>True	9. True	14. True	19. False</a:t>
            </a:r>
          </a:p>
          <a:p>
            <a:pPr marL="514350" indent="-514350">
              <a:buAutoNum type="arabicPeriod" startAt="4"/>
            </a:pPr>
            <a:r>
              <a:rPr lang="en-US" dirty="0" smtClean="0"/>
              <a:t>False	10. True	15. True	20. False</a:t>
            </a:r>
          </a:p>
          <a:p>
            <a:pPr marL="514350" indent="-514350">
              <a:buAutoNum type="arabicPeriod" startAt="4"/>
            </a:pPr>
            <a:r>
              <a:rPr lang="en-US" dirty="0" smtClean="0"/>
              <a:t>True	11.  True	16. True	21. True</a:t>
            </a:r>
          </a:p>
          <a:p>
            <a:pPr marL="514350" indent="-514350">
              <a:buAutoNum type="arabicPeriod" startAt="4"/>
            </a:pPr>
            <a:r>
              <a:rPr lang="en-US" dirty="0" smtClean="0"/>
              <a:t>False	12. True	17. True	22. False</a:t>
            </a:r>
          </a:p>
          <a:p>
            <a:pPr marL="514350" indent="-514350">
              <a:buAutoNum type="arabicPeriod" startAt="4"/>
            </a:pPr>
            <a:r>
              <a:rPr lang="en-US" dirty="0" smtClean="0"/>
              <a:t>False 	13. True	18. False</a:t>
            </a:r>
          </a:p>
          <a:p>
            <a:pPr>
              <a:buNone/>
            </a:pPr>
            <a:endParaRPr lang="en-US" dirty="0" smtClean="0">
              <a:solidFill>
                <a:srgbClr val="003C7C"/>
              </a:solidFill>
            </a:endParaRPr>
          </a:p>
          <a:p>
            <a:pPr marL="0" indent="0">
              <a:buNone/>
            </a:pPr>
            <a:endParaRPr lang="en-US" dirty="0" smtClean="0"/>
          </a:p>
        </p:txBody>
      </p:sp>
      <p:sp>
        <p:nvSpPr>
          <p:cNvPr id="20482"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CE0C301F-3A32-406E-AAD8-C83458EF5EC4}" type="slidenum">
              <a:rPr lang="en-US" smtClean="0"/>
              <a:pPr>
                <a:defRPr/>
              </a:pPr>
              <a:t>34</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D01578DF-C079-4F74-8530-C958862F7F26}" type="slidenum">
              <a:rPr lang="en-US" smtClean="0"/>
              <a:pPr>
                <a:defRPr/>
              </a:pPr>
              <a:t>35</a:t>
            </a:fld>
            <a:endParaRPr lang="en-US"/>
          </a:p>
        </p:txBody>
      </p:sp>
      <p:sp>
        <p:nvSpPr>
          <p:cNvPr id="5" name="Content Placeholder 4"/>
          <p:cNvSpPr>
            <a:spLocks noGrp="1"/>
          </p:cNvSpPr>
          <p:nvPr>
            <p:ph idx="1"/>
          </p:nvPr>
        </p:nvSpPr>
        <p:spPr/>
        <p:txBody>
          <a:bodyPr/>
          <a:lstStyle/>
          <a:p>
            <a:pPr marL="514350" lvl="0" indent="-514350">
              <a:buFont typeface="+mj-lt"/>
              <a:buAutoNum type="arabicPeriod" startAt="23"/>
            </a:pPr>
            <a:r>
              <a:rPr lang="en-US" dirty="0" smtClean="0"/>
              <a:t>  A system treats 845,000 gallons of water   using 25 pounds of calcium hydroxide (slaked   lime) every day.  What is the dose?</a:t>
            </a:r>
          </a:p>
          <a:p>
            <a:pPr marL="971550" lvl="1" indent="-514350">
              <a:buFont typeface="+mj-lt"/>
              <a:buAutoNum type="alphaLcParenR"/>
            </a:pPr>
            <a:r>
              <a:rPr lang="en-US" dirty="0" smtClean="0"/>
              <a:t>1.42 mg/L</a:t>
            </a:r>
          </a:p>
          <a:p>
            <a:pPr marL="971550" lvl="1" indent="-514350">
              <a:buFont typeface="+mj-lt"/>
              <a:buAutoNum type="alphaLcParenR"/>
            </a:pPr>
            <a:r>
              <a:rPr lang="en-US" dirty="0" smtClean="0"/>
              <a:t>3.55 mg/L</a:t>
            </a:r>
          </a:p>
          <a:p>
            <a:pPr marL="971550" lvl="1" indent="-514350">
              <a:buFont typeface="+mj-lt"/>
              <a:buAutoNum type="alphaLcParenR"/>
            </a:pPr>
            <a:r>
              <a:rPr lang="en-US" dirty="0" smtClean="0"/>
              <a:t>7.11 mg/L</a:t>
            </a:r>
          </a:p>
          <a:p>
            <a:pPr marL="971550" lvl="1" indent="-514350">
              <a:buFont typeface="+mj-lt"/>
              <a:buAutoNum type="alphaLcParenR"/>
            </a:pPr>
            <a:r>
              <a:rPr lang="en-US" dirty="0" smtClean="0"/>
              <a:t>9.23 mg/L</a:t>
            </a:r>
          </a:p>
          <a:p>
            <a:pPr marL="514350" lvl="0" indent="-514350">
              <a:buNone/>
            </a:pPr>
            <a:endParaRPr lang="en-US" dirty="0" smtClean="0"/>
          </a:p>
          <a:p>
            <a:pPr>
              <a:buNone/>
            </a:pPr>
            <a:endParaRPr lang="en-US" dirty="0"/>
          </a:p>
        </p:txBody>
      </p:sp>
      <p:sp>
        <p:nvSpPr>
          <p:cNvPr id="160770" name="Oval 2"/>
          <p:cNvSpPr>
            <a:spLocks noChangeArrowheads="1"/>
          </p:cNvSpPr>
          <p:nvPr/>
        </p:nvSpPr>
        <p:spPr bwMode="auto">
          <a:xfrm>
            <a:off x="914400" y="3540370"/>
            <a:ext cx="2250831" cy="63304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buFont typeface="+mj-lt"/>
              <a:buAutoNum type="arabicPeriod" startAt="24"/>
              <a:defRPr/>
            </a:pPr>
            <a:r>
              <a:rPr lang="en-US" dirty="0" smtClean="0"/>
              <a:t>   A system uses 225 lbs of dry polymer as coagulant aid each day to treat a plant flow set at 3,260,000 </a:t>
            </a:r>
            <a:r>
              <a:rPr lang="en-US" dirty="0" err="1" smtClean="0"/>
              <a:t>gpd</a:t>
            </a:r>
            <a:r>
              <a:rPr lang="en-US" dirty="0" smtClean="0"/>
              <a:t>.  What is the dose?</a:t>
            </a:r>
          </a:p>
          <a:p>
            <a:pPr marL="971550" lvl="1" indent="-514350">
              <a:buFont typeface="+mj-lt"/>
              <a:buAutoNum type="alphaLcParenR"/>
            </a:pPr>
            <a:r>
              <a:rPr lang="en-US" dirty="0" smtClean="0"/>
              <a:t>576.33 mg/L</a:t>
            </a:r>
          </a:p>
          <a:p>
            <a:pPr marL="971550" lvl="1" indent="-514350">
              <a:buFont typeface="+mj-lt"/>
              <a:buAutoNum type="alphaLcParenR"/>
            </a:pPr>
            <a:r>
              <a:rPr lang="en-US" dirty="0" smtClean="0"/>
              <a:t>103.27 mg/L</a:t>
            </a:r>
          </a:p>
          <a:p>
            <a:pPr marL="971550" lvl="1" indent="-514350">
              <a:buFont typeface="+mj-lt"/>
              <a:buAutoNum type="alphaLcParenR"/>
            </a:pPr>
            <a:r>
              <a:rPr lang="en-US" dirty="0" smtClean="0"/>
              <a:t>8.33 mg/L</a:t>
            </a:r>
          </a:p>
          <a:p>
            <a:pPr marL="971550" lvl="1" indent="-514350">
              <a:buFont typeface="+mj-lt"/>
              <a:buAutoNum type="alphaLcParenR"/>
            </a:pPr>
            <a:r>
              <a:rPr lang="en-US" dirty="0" smtClean="0"/>
              <a:t>4.21 mg/L</a:t>
            </a:r>
          </a:p>
          <a:p>
            <a:pPr marL="514350" lvl="0" indent="-514350">
              <a:buNone/>
              <a:defRPr/>
            </a:pPr>
            <a:endParaRPr lang="en-US" dirty="0" smtClean="0"/>
          </a:p>
          <a:p>
            <a:pPr marL="0" indent="0">
              <a:buNone/>
              <a:defRPr/>
            </a:pPr>
            <a:endParaRPr lang="en-US" dirty="0"/>
          </a:p>
        </p:txBody>
      </p:sp>
      <p:sp>
        <p:nvSpPr>
          <p:cNvPr id="22530"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48DDC40B-AF3B-4472-AC0A-4443EE6D22A3}" type="slidenum">
              <a:rPr lang="en-US" smtClean="0"/>
              <a:pPr>
                <a:defRPr/>
              </a:pPr>
              <a:t>36</a:t>
            </a:fld>
            <a:endParaRPr lang="en-US"/>
          </a:p>
        </p:txBody>
      </p:sp>
      <p:sp>
        <p:nvSpPr>
          <p:cNvPr id="161794" name="Oval 2"/>
          <p:cNvSpPr>
            <a:spLocks noChangeArrowheads="1"/>
          </p:cNvSpPr>
          <p:nvPr/>
        </p:nvSpPr>
        <p:spPr bwMode="auto">
          <a:xfrm>
            <a:off x="890954" y="4126524"/>
            <a:ext cx="2180493" cy="468922"/>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marL="514350" lvl="0" indent="-514350">
              <a:buFont typeface="+mj-lt"/>
              <a:buAutoNum type="arabicPeriod" startAt="25"/>
            </a:pPr>
            <a:r>
              <a:rPr lang="en-US" dirty="0" smtClean="0"/>
              <a:t>  If the plant flow is set at 350,000 gallons and the system uses 12 pounds of anhydrous ferric chloride, what is the dose?</a:t>
            </a:r>
          </a:p>
          <a:p>
            <a:pPr marL="971550" lvl="1" indent="-514350">
              <a:buFont typeface="+mj-lt"/>
              <a:buAutoNum type="alphaLcParenR"/>
            </a:pPr>
            <a:r>
              <a:rPr lang="en-US" dirty="0" smtClean="0"/>
              <a:t>4.11 mg/L</a:t>
            </a:r>
          </a:p>
          <a:p>
            <a:pPr marL="971550" lvl="1" indent="-514350">
              <a:buFont typeface="+mj-lt"/>
              <a:buAutoNum type="alphaLcParenR"/>
            </a:pPr>
            <a:r>
              <a:rPr lang="en-US" dirty="0" smtClean="0"/>
              <a:t>411 mg/L</a:t>
            </a:r>
          </a:p>
          <a:p>
            <a:pPr marL="971550" lvl="1" indent="-514350">
              <a:buFont typeface="+mj-lt"/>
              <a:buAutoNum type="alphaLcParenR"/>
            </a:pPr>
            <a:r>
              <a:rPr lang="en-US" dirty="0" smtClean="0"/>
              <a:t>2.86 mg/L</a:t>
            </a:r>
          </a:p>
          <a:p>
            <a:pPr marL="971550" lvl="1" indent="-514350">
              <a:buFont typeface="+mj-lt"/>
              <a:buAutoNum type="alphaLcParenR"/>
            </a:pPr>
            <a:r>
              <a:rPr lang="en-US" dirty="0" smtClean="0"/>
              <a:t>286 mg/L</a:t>
            </a:r>
          </a:p>
          <a:p>
            <a:pPr marL="514350" lvl="0" indent="-514350">
              <a:buNone/>
            </a:pPr>
            <a:endParaRPr lang="en-US" dirty="0" smtClean="0"/>
          </a:p>
          <a:p>
            <a:pPr marL="0" indent="0">
              <a:buFont typeface="Arial" charset="0"/>
              <a:buNone/>
            </a:pPr>
            <a:endParaRPr lang="en-US" dirty="0" smtClean="0"/>
          </a:p>
        </p:txBody>
      </p:sp>
      <p:sp>
        <p:nvSpPr>
          <p:cNvPr id="24578"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CA417F4F-B8BF-422B-AE19-B5A444CD391E}" type="slidenum">
              <a:rPr lang="en-US" smtClean="0"/>
              <a:pPr>
                <a:defRPr/>
              </a:pPr>
              <a:t>37</a:t>
            </a:fld>
            <a:endParaRPr lang="en-US"/>
          </a:p>
        </p:txBody>
      </p:sp>
      <p:sp>
        <p:nvSpPr>
          <p:cNvPr id="162818" name="Oval 2"/>
          <p:cNvSpPr>
            <a:spLocks noChangeArrowheads="1"/>
          </p:cNvSpPr>
          <p:nvPr/>
        </p:nvSpPr>
        <p:spPr bwMode="auto">
          <a:xfrm>
            <a:off x="914400" y="3048000"/>
            <a:ext cx="2391508" cy="539262"/>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marL="514350" lvl="0" indent="-514350">
              <a:buFont typeface="+mj-lt"/>
              <a:buAutoNum type="arabicPeriod" startAt="26"/>
            </a:pPr>
            <a:r>
              <a:rPr lang="en-US" dirty="0" smtClean="0"/>
              <a:t>  The flow to a flocculation basin is 399,000 </a:t>
            </a:r>
            <a:r>
              <a:rPr lang="en-US" dirty="0" err="1" smtClean="0"/>
              <a:t>gpd</a:t>
            </a:r>
            <a:r>
              <a:rPr lang="en-US" dirty="0" smtClean="0"/>
              <a:t>.  The basin holds 11,550 gallons.  What is the detention time in the tank, in minutes?</a:t>
            </a:r>
          </a:p>
          <a:p>
            <a:pPr marL="971550" lvl="1" indent="-514350">
              <a:buFont typeface="+mj-lt"/>
              <a:buAutoNum type="alphaLcParenR"/>
            </a:pPr>
            <a:r>
              <a:rPr lang="en-US" dirty="0" smtClean="0"/>
              <a:t>33 minutes</a:t>
            </a:r>
          </a:p>
          <a:p>
            <a:pPr marL="971550" lvl="1" indent="-514350">
              <a:buFont typeface="+mj-lt"/>
              <a:buAutoNum type="alphaLcParenR"/>
            </a:pPr>
            <a:r>
              <a:rPr lang="en-US" dirty="0" smtClean="0"/>
              <a:t>35 minutes</a:t>
            </a:r>
          </a:p>
          <a:p>
            <a:pPr marL="971550" lvl="1" indent="-514350">
              <a:buFont typeface="+mj-lt"/>
              <a:buAutoNum type="alphaLcParenR"/>
            </a:pPr>
            <a:r>
              <a:rPr lang="en-US" dirty="0" smtClean="0"/>
              <a:t>37 minutes</a:t>
            </a:r>
          </a:p>
          <a:p>
            <a:pPr marL="971550" lvl="1" indent="-514350">
              <a:buFont typeface="+mj-lt"/>
              <a:buAutoNum type="alphaLcParenR"/>
            </a:pPr>
            <a:r>
              <a:rPr lang="en-US" dirty="0" smtClean="0"/>
              <a:t>39 minutes</a:t>
            </a:r>
          </a:p>
          <a:p>
            <a:pPr marL="514350" lvl="0" indent="-514350">
              <a:buNone/>
            </a:pPr>
            <a:endParaRPr lang="en-US" dirty="0" smtClean="0"/>
          </a:p>
          <a:p>
            <a:pPr marL="0" indent="0">
              <a:buFont typeface="Arial" charset="0"/>
              <a:buNone/>
            </a:pPr>
            <a:endParaRPr lang="en-US" dirty="0" smtClean="0"/>
          </a:p>
        </p:txBody>
      </p:sp>
      <p:sp>
        <p:nvSpPr>
          <p:cNvPr id="24578" name="Title 1"/>
          <p:cNvSpPr>
            <a:spLocks noGrp="1"/>
          </p:cNvSpPr>
          <p:nvPr>
            <p:ph type="title"/>
          </p:nvPr>
        </p:nvSpPr>
        <p:spPr/>
        <p:txBody>
          <a:bodyPr/>
          <a:lstStyle/>
          <a:p>
            <a:r>
              <a:rPr lang="en-US" smtClean="0"/>
              <a:t>Unit 2 Exercise</a:t>
            </a:r>
          </a:p>
        </p:txBody>
      </p:sp>
      <p:sp>
        <p:nvSpPr>
          <p:cNvPr id="4" name="Slide Number Placeholder 3"/>
          <p:cNvSpPr>
            <a:spLocks noGrp="1"/>
          </p:cNvSpPr>
          <p:nvPr>
            <p:ph type="sldNum" sz="quarter" idx="12"/>
          </p:nvPr>
        </p:nvSpPr>
        <p:spPr/>
        <p:txBody>
          <a:bodyPr/>
          <a:lstStyle/>
          <a:p>
            <a:pPr>
              <a:defRPr/>
            </a:pPr>
            <a:fld id="{CA417F4F-B8BF-422B-AE19-B5A444CD391E}" type="slidenum">
              <a:rPr lang="en-US" smtClean="0"/>
              <a:pPr>
                <a:defRPr/>
              </a:pPr>
              <a:t>38</a:t>
            </a:fld>
            <a:endParaRPr lang="en-US"/>
          </a:p>
        </p:txBody>
      </p:sp>
      <p:sp>
        <p:nvSpPr>
          <p:cNvPr id="163842" name="Oval 2"/>
          <p:cNvSpPr>
            <a:spLocks noChangeArrowheads="1"/>
          </p:cNvSpPr>
          <p:nvPr/>
        </p:nvSpPr>
        <p:spPr bwMode="auto">
          <a:xfrm>
            <a:off x="820616" y="3071446"/>
            <a:ext cx="2719754" cy="445477"/>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9447079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Unit 2 Key Points</a:t>
            </a:r>
          </a:p>
        </p:txBody>
      </p:sp>
      <p:sp>
        <p:nvSpPr>
          <p:cNvPr id="4" name="Slide Number Placeholder 3"/>
          <p:cNvSpPr>
            <a:spLocks noGrp="1"/>
          </p:cNvSpPr>
          <p:nvPr>
            <p:ph type="sldNum" sz="quarter" idx="12"/>
          </p:nvPr>
        </p:nvSpPr>
        <p:spPr/>
        <p:txBody>
          <a:bodyPr/>
          <a:lstStyle/>
          <a:p>
            <a:pPr>
              <a:defRPr/>
            </a:pPr>
            <a:fld id="{CA417F4F-B8BF-422B-AE19-B5A444CD391E}" type="slidenum">
              <a:rPr lang="en-US" smtClean="0"/>
              <a:pPr>
                <a:defRPr/>
              </a:pPr>
              <a:t>39</a:t>
            </a:fld>
            <a:endParaRPr lang="en-US"/>
          </a:p>
        </p:txBody>
      </p:sp>
      <p:sp>
        <p:nvSpPr>
          <p:cNvPr id="6" name="Content Placeholder 5"/>
          <p:cNvSpPr>
            <a:spLocks noGrp="1"/>
          </p:cNvSpPr>
          <p:nvPr>
            <p:ph idx="1"/>
          </p:nvPr>
        </p:nvSpPr>
        <p:spPr/>
        <p:txBody>
          <a:bodyPr/>
          <a:lstStyle/>
          <a:p>
            <a:r>
              <a:rPr lang="en-US" dirty="0" smtClean="0"/>
              <a:t>Turn to pages 2-18 and 2-19 to summarize the unit key points.</a:t>
            </a:r>
          </a:p>
          <a:p>
            <a:pPr>
              <a:buNone/>
            </a:pPr>
            <a:endParaRPr lang="en-US" dirty="0"/>
          </a:p>
        </p:txBody>
      </p:sp>
    </p:spTree>
    <p:extLst>
      <p:ext uri="{BB962C8B-B14F-4D97-AF65-F5344CB8AC3E}">
        <p14:creationId xmlns="" xmlns:p14="http://schemas.microsoft.com/office/powerpoint/2010/main" val="4056306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pPr>
              <a:buNone/>
            </a:pPr>
            <a:r>
              <a:rPr lang="en-US" b="1" dirty="0" smtClean="0"/>
              <a:t>Learning Objectives</a:t>
            </a:r>
            <a:endParaRPr lang="en-US" sz="2800" dirty="0" smtClean="0"/>
          </a:p>
          <a:p>
            <a:r>
              <a:rPr lang="en-US" dirty="0" smtClean="0"/>
              <a:t>Understand the purpose for Conventional Water Treatment and relevant regulations</a:t>
            </a:r>
          </a:p>
          <a:p>
            <a:pPr lvl="0"/>
            <a:r>
              <a:rPr lang="en-US" dirty="0" smtClean="0"/>
              <a:t>Use vocabulary appropriate to conventional filtration of water in discussing the process.</a:t>
            </a:r>
          </a:p>
          <a:p>
            <a:pPr lvl="0"/>
            <a:r>
              <a:rPr lang="en-US" dirty="0" smtClean="0"/>
              <a:t>Follow the Typical Process Flow Diagram and identify the four major conventional filtration processes.</a:t>
            </a:r>
          </a:p>
          <a:p>
            <a:pPr marL="457200" lvl="1" indent="0" eaLnBrk="1" hangingPunct="1">
              <a:buNone/>
              <a:defRPr/>
            </a:pPr>
            <a:endParaRPr lang="en-US" sz="3200" dirty="0" smtClean="0"/>
          </a:p>
          <a:p>
            <a:pPr lvl="1" eaLnBrk="1" hangingPunct="1">
              <a:defRPr/>
            </a:pPr>
            <a:endParaRPr lang="en-US" dirty="0" smtClean="0"/>
          </a:p>
        </p:txBody>
      </p:sp>
      <p:sp>
        <p:nvSpPr>
          <p:cNvPr id="4098" name="Rectangle 2"/>
          <p:cNvSpPr>
            <a:spLocks noGrp="1" noRot="1" noChangeArrowheads="1"/>
          </p:cNvSpPr>
          <p:nvPr>
            <p:ph type="title"/>
          </p:nvPr>
        </p:nvSpPr>
        <p:spPr>
          <a:xfrm>
            <a:off x="457200" y="207963"/>
            <a:ext cx="8229600" cy="868362"/>
          </a:xfrm>
        </p:spPr>
        <p:txBody>
          <a:bodyPr/>
          <a:lstStyle/>
          <a:p>
            <a:pPr eaLnBrk="1" hangingPunct="1"/>
            <a:r>
              <a:rPr lang="en-US" sz="3000" b="1" dirty="0" smtClean="0"/>
              <a:t>Unit 1 – Conventional Water Treatment Overview</a:t>
            </a:r>
            <a:endParaRPr lang="en-US" sz="3000" dirty="0" smtClean="0"/>
          </a:p>
        </p:txBody>
      </p:sp>
      <p:sp>
        <p:nvSpPr>
          <p:cNvPr id="410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08E646B8-AF07-42A0-AD1A-5D15C4FF0991}" type="slidenum">
              <a:rPr lang="en-US" sz="1400" smtClean="0">
                <a:latin typeface="Arial" charset="0"/>
              </a:rPr>
              <a:pPr/>
              <a:t>4</a:t>
            </a:fld>
            <a:endParaRPr lang="en-US" sz="1400" dirty="0" smtClean="0">
              <a:latin typeface="Arial" charset="0"/>
            </a:endParaRP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055078"/>
            <a:ext cx="8229600" cy="5071086"/>
          </a:xfrm>
        </p:spPr>
        <p:txBody>
          <a:bodyPr/>
          <a:lstStyle/>
          <a:p>
            <a:pPr marL="0" indent="0" eaLnBrk="1" hangingPunct="1">
              <a:buNone/>
            </a:pPr>
            <a:r>
              <a:rPr lang="en-US" b="1" dirty="0"/>
              <a:t>After this unit, you’ll be able to:</a:t>
            </a:r>
          </a:p>
          <a:p>
            <a:pPr lvl="0"/>
            <a:r>
              <a:rPr lang="en-US" sz="2800" dirty="0" smtClean="0"/>
              <a:t>List five operating parameters important to sedimentation.</a:t>
            </a:r>
          </a:p>
          <a:p>
            <a:pPr lvl="0"/>
            <a:r>
              <a:rPr lang="en-US" sz="2800" dirty="0" smtClean="0"/>
              <a:t>Identify the four zones of a sedimentation basin.</a:t>
            </a:r>
          </a:p>
          <a:p>
            <a:pPr lvl="0"/>
            <a:r>
              <a:rPr lang="en-US" sz="2800" dirty="0" smtClean="0"/>
              <a:t>Given the formula and required data, calculate each of the following:  detention time, surface loading rate, mean flow velocity, and weir loading rate.</a:t>
            </a:r>
          </a:p>
          <a:p>
            <a:pPr lvl="0"/>
            <a:r>
              <a:rPr lang="en-US" sz="2800" dirty="0" smtClean="0"/>
              <a:t>Explain why tube or plate settlers increase settling efficiency.</a:t>
            </a:r>
          </a:p>
          <a:p>
            <a:pPr lvl="0"/>
            <a:r>
              <a:rPr lang="en-US" sz="2800" dirty="0" smtClean="0"/>
              <a:t>Identify five characteristics upon which the sedimentation process is dependent.</a:t>
            </a:r>
          </a:p>
          <a:p>
            <a:pPr marL="0" indent="0">
              <a:buFont typeface="Arial" charset="0"/>
              <a:buNone/>
            </a:pPr>
            <a:endParaRPr lang="en-US" sz="2800" dirty="0" smtClean="0"/>
          </a:p>
        </p:txBody>
      </p:sp>
      <p:sp>
        <p:nvSpPr>
          <p:cNvPr id="25602" name="Title 1"/>
          <p:cNvSpPr>
            <a:spLocks noGrp="1"/>
          </p:cNvSpPr>
          <p:nvPr>
            <p:ph type="title"/>
          </p:nvPr>
        </p:nvSpPr>
        <p:spPr/>
        <p:txBody>
          <a:bodyPr/>
          <a:lstStyle/>
          <a:p>
            <a:r>
              <a:rPr lang="en-US" b="1" dirty="0" smtClean="0"/>
              <a:t>Unit 3 – Sedimentation/Clarification</a:t>
            </a:r>
            <a:r>
              <a:rPr lang="en-US" dirty="0" smtClean="0"/>
              <a:t/>
            </a:r>
            <a:br>
              <a:rPr lang="en-US" dirty="0" smtClean="0"/>
            </a:br>
            <a:endParaRPr lang="en-US" dirty="0" smtClean="0"/>
          </a:p>
        </p:txBody>
      </p:sp>
      <p:sp>
        <p:nvSpPr>
          <p:cNvPr id="4" name="Slide Number Placeholder 3"/>
          <p:cNvSpPr>
            <a:spLocks noGrp="1"/>
          </p:cNvSpPr>
          <p:nvPr>
            <p:ph type="sldNum" sz="quarter" idx="12"/>
          </p:nvPr>
        </p:nvSpPr>
        <p:spPr/>
        <p:txBody>
          <a:bodyPr/>
          <a:lstStyle/>
          <a:p>
            <a:pPr>
              <a:defRPr/>
            </a:pPr>
            <a:fld id="{0DC26129-2A47-4669-8D63-6F4FD6B1357F}" type="slidenum">
              <a:rPr lang="en-US" smtClean="0"/>
              <a:pPr>
                <a:defRPr/>
              </a:pPr>
              <a:t>40</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0DC26129-2A47-4669-8D63-6F4FD6B1357F}" type="slidenum">
              <a:rPr lang="en-US" smtClean="0"/>
              <a:pPr>
                <a:defRPr/>
              </a:pPr>
              <a:t>41</a:t>
            </a:fld>
            <a:endParaRPr lang="en-US"/>
          </a:p>
        </p:txBody>
      </p:sp>
      <p:sp>
        <p:nvSpPr>
          <p:cNvPr id="5" name="Content Placeholder 4"/>
          <p:cNvSpPr>
            <a:spLocks noGrp="1"/>
          </p:cNvSpPr>
          <p:nvPr>
            <p:ph idx="1"/>
          </p:nvPr>
        </p:nvSpPr>
        <p:spPr>
          <a:xfrm>
            <a:off x="457200" y="1148862"/>
            <a:ext cx="8229600" cy="4977301"/>
          </a:xfrm>
        </p:spPr>
        <p:txBody>
          <a:bodyPr/>
          <a:lstStyle/>
          <a:p>
            <a:pPr algn="ctr">
              <a:buNone/>
            </a:pPr>
            <a:r>
              <a:rPr lang="en-US" sz="2400" dirty="0" smtClean="0"/>
              <a:t>After coagulation and flocculation comes sedimentation.</a:t>
            </a:r>
          </a:p>
          <a:p>
            <a:pPr>
              <a:buNone/>
            </a:pPr>
            <a:r>
              <a:rPr lang="en-US" sz="2400" dirty="0" smtClean="0"/>
              <a:t>Seven basic factors:</a:t>
            </a:r>
          </a:p>
          <a:p>
            <a:pPr marL="742950" lvl="0" indent="-742950">
              <a:buFont typeface="+mj-lt"/>
              <a:buAutoNum type="arabicPeriod"/>
            </a:pPr>
            <a:r>
              <a:rPr lang="en-US" sz="2400" b="1" dirty="0" smtClean="0"/>
              <a:t>Particle Size</a:t>
            </a:r>
            <a:endParaRPr lang="en-US" sz="2400" dirty="0" smtClean="0"/>
          </a:p>
          <a:p>
            <a:pPr marL="742950" lvl="0" indent="-742950">
              <a:buFont typeface="+mj-lt"/>
              <a:buAutoNum type="arabicPeriod"/>
            </a:pPr>
            <a:r>
              <a:rPr lang="en-US" sz="2400" b="1" dirty="0" smtClean="0"/>
              <a:t>Gravitational Settling</a:t>
            </a:r>
            <a:endParaRPr lang="en-US" sz="2400" dirty="0" smtClean="0"/>
          </a:p>
          <a:p>
            <a:pPr marL="742950" lvl="0" indent="-742950">
              <a:buFont typeface="+mj-lt"/>
              <a:buAutoNum type="arabicPeriod"/>
            </a:pPr>
            <a:r>
              <a:rPr lang="en-US" sz="2400" b="1" dirty="0" smtClean="0"/>
              <a:t>Particle Shape</a:t>
            </a:r>
            <a:endParaRPr lang="en-US" sz="2400" dirty="0" smtClean="0"/>
          </a:p>
          <a:p>
            <a:pPr marL="742950" lvl="0" indent="-742950">
              <a:buFont typeface="+mj-lt"/>
              <a:buAutoNum type="arabicPeriod"/>
            </a:pPr>
            <a:r>
              <a:rPr lang="en-US" sz="2400" b="1" dirty="0" smtClean="0"/>
              <a:t>Relationship of Downward Movement of Particle to Forward Flow Velocity</a:t>
            </a:r>
          </a:p>
          <a:p>
            <a:pPr marL="742950" indent="-742950">
              <a:buFont typeface="+mj-lt"/>
              <a:buAutoNum type="arabicPeriod"/>
            </a:pPr>
            <a:r>
              <a:rPr lang="en-US" sz="2400" b="1" dirty="0" smtClean="0"/>
              <a:t>Water Temperature</a:t>
            </a:r>
            <a:endParaRPr lang="en-US" sz="2400" dirty="0" smtClean="0"/>
          </a:p>
          <a:p>
            <a:pPr marL="742950" indent="-742950">
              <a:buFont typeface="+mj-lt"/>
              <a:buAutoNum type="arabicPeriod"/>
            </a:pPr>
            <a:r>
              <a:rPr lang="en-US" sz="2400" b="1" dirty="0" smtClean="0"/>
              <a:t>Electrical Charge on Particles</a:t>
            </a:r>
            <a:endParaRPr lang="en-US" sz="2400" dirty="0" smtClean="0"/>
          </a:p>
          <a:p>
            <a:pPr marL="742950" indent="-742950">
              <a:buFont typeface="+mj-lt"/>
              <a:buAutoNum type="arabicPeriod"/>
            </a:pPr>
            <a:r>
              <a:rPr lang="en-US" sz="2400" b="1" dirty="0" smtClean="0"/>
              <a:t>Environmental Conditions </a:t>
            </a:r>
            <a:endParaRPr lang="en-US" sz="2400" dirty="0" smtClean="0"/>
          </a:p>
          <a:p>
            <a:pPr marL="742950" lvl="0" indent="-742950">
              <a:buNone/>
            </a:pPr>
            <a:endParaRPr lang="en-US" sz="2400" dirty="0" smtClean="0"/>
          </a:p>
          <a:p>
            <a:pPr marL="742950" indent="-742950">
              <a:buFont typeface="+mj-lt"/>
              <a:buAutoNum type="arabicPeriod"/>
            </a:pPr>
            <a:endParaRPr lang="en-US" sz="4400" dirty="0"/>
          </a:p>
        </p:txBody>
      </p:sp>
    </p:spTree>
    <p:extLst>
      <p:ext uri="{BB962C8B-B14F-4D97-AF65-F5344CB8AC3E}">
        <p14:creationId xmlns="" xmlns:p14="http://schemas.microsoft.com/office/powerpoint/2010/main" val="1577307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dirty="0" smtClean="0"/>
              <a:t>Short Circuiting</a:t>
            </a:r>
            <a:endParaRPr lang="en-US" dirty="0" smtClean="0"/>
          </a:p>
        </p:txBody>
      </p:sp>
      <p:sp>
        <p:nvSpPr>
          <p:cNvPr id="4" name="Slide Number Placeholder 3"/>
          <p:cNvSpPr>
            <a:spLocks noGrp="1"/>
          </p:cNvSpPr>
          <p:nvPr>
            <p:ph type="sldNum" sz="quarter" idx="12"/>
          </p:nvPr>
        </p:nvSpPr>
        <p:spPr/>
        <p:txBody>
          <a:bodyPr/>
          <a:lstStyle/>
          <a:p>
            <a:pPr>
              <a:defRPr/>
            </a:pPr>
            <a:fld id="{0DC26129-2A47-4669-8D63-6F4FD6B1357F}" type="slidenum">
              <a:rPr lang="en-US" smtClean="0"/>
              <a:pPr>
                <a:defRPr/>
              </a:pPr>
              <a:t>42</a:t>
            </a:fld>
            <a:endParaRPr lang="en-US"/>
          </a:p>
        </p:txBody>
      </p:sp>
      <p:sp>
        <p:nvSpPr>
          <p:cNvPr id="5" name="Content Placeholder 4"/>
          <p:cNvSpPr>
            <a:spLocks noGrp="1"/>
          </p:cNvSpPr>
          <p:nvPr>
            <p:ph idx="1"/>
          </p:nvPr>
        </p:nvSpPr>
        <p:spPr/>
        <p:txBody>
          <a:bodyPr/>
          <a:lstStyle/>
          <a:p>
            <a:pPr>
              <a:buNone/>
            </a:pPr>
            <a:endParaRPr lang="en-US" dirty="0"/>
          </a:p>
        </p:txBody>
      </p:sp>
      <p:pic>
        <p:nvPicPr>
          <p:cNvPr id="220162" name="Picture 2" descr="https://nationalvetcontent.edu.au/alfresco/d/d/workspace/SpacesStore/a65eeddd-1120-475d-aac1-88d54c07f6f1/10_03/4sc/4sc1/images/4sc1_1_2acg.jpg"/>
          <p:cNvPicPr>
            <a:picLocks noChangeAspect="1" noChangeArrowheads="1"/>
          </p:cNvPicPr>
          <p:nvPr/>
        </p:nvPicPr>
        <p:blipFill>
          <a:blip r:embed="rId3" cstate="print"/>
          <a:srcRect/>
          <a:stretch>
            <a:fillRect/>
          </a:stretch>
        </p:blipFill>
        <p:spPr bwMode="auto">
          <a:xfrm>
            <a:off x="1547446" y="1224130"/>
            <a:ext cx="5228491" cy="4767951"/>
          </a:xfrm>
          <a:prstGeom prst="rect">
            <a:avLst/>
          </a:prstGeom>
          <a:noFill/>
        </p:spPr>
      </p:pic>
    </p:spTree>
    <p:extLst>
      <p:ext uri="{BB962C8B-B14F-4D97-AF65-F5344CB8AC3E}">
        <p14:creationId xmlns="" xmlns:p14="http://schemas.microsoft.com/office/powerpoint/2010/main" val="24084380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53790"/>
            <a:ext cx="8229600" cy="660610"/>
          </a:xfrm>
        </p:spPr>
        <p:txBody>
          <a:bodyPr/>
          <a:lstStyle/>
          <a:p>
            <a:r>
              <a:rPr lang="en-US" b="1" dirty="0" smtClean="0"/>
              <a:t>Example 3.1 – Sedimentation Detention Time Calculation</a:t>
            </a:r>
            <a:endParaRPr lang="en-US" dirty="0" smtClean="0"/>
          </a:p>
        </p:txBody>
      </p:sp>
      <p:sp>
        <p:nvSpPr>
          <p:cNvPr id="4" name="Slide Number Placeholder 3"/>
          <p:cNvSpPr>
            <a:spLocks noGrp="1"/>
          </p:cNvSpPr>
          <p:nvPr>
            <p:ph type="sldNum" sz="quarter" idx="12"/>
          </p:nvPr>
        </p:nvSpPr>
        <p:spPr/>
        <p:txBody>
          <a:bodyPr/>
          <a:lstStyle/>
          <a:p>
            <a:pPr>
              <a:defRPr/>
            </a:pPr>
            <a:fld id="{0DC26129-2A47-4669-8D63-6F4FD6B1357F}" type="slidenum">
              <a:rPr lang="en-US" smtClean="0"/>
              <a:pPr>
                <a:defRPr/>
              </a:pPr>
              <a:t>43</a:t>
            </a:fld>
            <a:endParaRPr lang="en-US" dirty="0"/>
          </a:p>
        </p:txBody>
      </p:sp>
      <p:sp>
        <p:nvSpPr>
          <p:cNvPr id="5" name="Content Placeholder 4"/>
          <p:cNvSpPr>
            <a:spLocks noGrp="1"/>
          </p:cNvSpPr>
          <p:nvPr>
            <p:ph idx="1"/>
          </p:nvPr>
        </p:nvSpPr>
        <p:spPr>
          <a:xfrm>
            <a:off x="0" y="1125416"/>
            <a:ext cx="8686800" cy="5000748"/>
          </a:xfrm>
        </p:spPr>
        <p:txBody>
          <a:bodyPr/>
          <a:lstStyle/>
          <a:p>
            <a:pPr>
              <a:buNone/>
            </a:pPr>
            <a:r>
              <a:rPr lang="en-US" sz="2000" dirty="0" smtClean="0"/>
              <a:t>A water treatment plant treats a flow of 1.5 </a:t>
            </a:r>
            <a:r>
              <a:rPr lang="en-US" sz="2000" dirty="0" err="1" smtClean="0"/>
              <a:t>mgd</a:t>
            </a:r>
            <a:r>
              <a:rPr lang="en-US" sz="2000" dirty="0" smtClean="0"/>
              <a:t>.  It has 2 sedimentation basins, each 20 feet wide by 60 feet long, with an effective water depth of 12 feet.  Calculate the Theoretical Sedimentation Detention Time (in hours) with both basins in service.</a:t>
            </a:r>
          </a:p>
          <a:p>
            <a:pPr>
              <a:buNone/>
            </a:pPr>
            <a:r>
              <a:rPr lang="en-US" sz="1800" dirty="0" smtClean="0"/>
              <a:t>1.  Determine the volume of both basins:</a:t>
            </a:r>
          </a:p>
          <a:p>
            <a:pPr>
              <a:buNone/>
            </a:pPr>
            <a:r>
              <a:rPr lang="en-US" sz="1800" dirty="0" smtClean="0"/>
              <a:t> 	Volume = Length x Width x Depth</a:t>
            </a:r>
          </a:p>
          <a:p>
            <a:pPr>
              <a:buNone/>
            </a:pPr>
            <a:r>
              <a:rPr lang="en-US" sz="1800" dirty="0" smtClean="0"/>
              <a:t>         60 feet x 20 feet x 12 feet = 14,400 ft</a:t>
            </a:r>
            <a:r>
              <a:rPr lang="en-US" sz="1800" baseline="30000" dirty="0" smtClean="0"/>
              <a:t>3</a:t>
            </a:r>
            <a:r>
              <a:rPr lang="en-US" sz="1800" dirty="0" smtClean="0"/>
              <a:t> for 1</a:t>
            </a:r>
            <a:r>
              <a:rPr lang="en-US" sz="1800" baseline="30000" dirty="0" smtClean="0"/>
              <a:t>st</a:t>
            </a:r>
            <a:r>
              <a:rPr lang="en-US" sz="1800" dirty="0" smtClean="0"/>
              <a:t>  basin  x 2 =  28,800 ft</a:t>
            </a:r>
            <a:r>
              <a:rPr lang="en-US" sz="1800" baseline="30000" dirty="0" smtClean="0"/>
              <a:t>3 </a:t>
            </a:r>
            <a:r>
              <a:rPr lang="en-US" sz="1800" dirty="0" smtClean="0"/>
              <a:t>for both basins</a:t>
            </a:r>
          </a:p>
          <a:p>
            <a:pPr>
              <a:buNone/>
            </a:pPr>
            <a:r>
              <a:rPr lang="en-US" sz="1800" dirty="0" smtClean="0"/>
              <a:t>         28,800 ft</a:t>
            </a:r>
            <a:r>
              <a:rPr lang="en-US" sz="1800" baseline="30000" dirty="0" smtClean="0"/>
              <a:t>3 </a:t>
            </a:r>
            <a:r>
              <a:rPr lang="en-US" sz="1800" dirty="0" smtClean="0"/>
              <a:t>x 7.48 (gallons conversion) = 215, 424 gallons</a:t>
            </a:r>
          </a:p>
          <a:p>
            <a:pPr>
              <a:buNone/>
            </a:pPr>
            <a:r>
              <a:rPr lang="en-US" sz="1800" dirty="0" smtClean="0"/>
              <a:t>2. Determine the detention time:</a:t>
            </a:r>
          </a:p>
          <a:p>
            <a:pPr>
              <a:buNone/>
            </a:pPr>
            <a:r>
              <a:rPr lang="en-US" sz="1800" dirty="0" smtClean="0"/>
              <a:t>          Detention Time       =	</a:t>
            </a:r>
            <a:r>
              <a:rPr lang="en-US" sz="1800" u="sng" dirty="0" smtClean="0"/>
              <a:t> Volume of Tank (gallons)</a:t>
            </a:r>
            <a:endParaRPr lang="en-US" sz="1800" dirty="0" smtClean="0"/>
          </a:p>
          <a:p>
            <a:pPr>
              <a:buNone/>
            </a:pPr>
            <a:r>
              <a:rPr lang="en-US" sz="1800" dirty="0" smtClean="0"/>
              <a:t>                                                   	   Influent Flow *</a:t>
            </a:r>
          </a:p>
          <a:p>
            <a:pPr>
              <a:buNone/>
            </a:pPr>
            <a:r>
              <a:rPr lang="en-US" sz="1800" dirty="0" smtClean="0"/>
              <a:t>			          =	</a:t>
            </a:r>
            <a:r>
              <a:rPr lang="en-US" sz="1800" u="sng" dirty="0" smtClean="0"/>
              <a:t>215,424 gallons</a:t>
            </a:r>
            <a:endParaRPr lang="en-US" sz="1800" dirty="0" smtClean="0"/>
          </a:p>
          <a:p>
            <a:pPr>
              <a:buNone/>
            </a:pPr>
            <a:r>
              <a:rPr lang="en-US" sz="1800" dirty="0" smtClean="0"/>
              <a:t>				1,500,000 </a:t>
            </a:r>
            <a:r>
              <a:rPr lang="en-US" sz="1800" dirty="0" err="1" smtClean="0"/>
              <a:t>gpd</a:t>
            </a:r>
            <a:r>
              <a:rPr lang="en-US" sz="1800" dirty="0" smtClean="0"/>
              <a:t>	(note: 1.5 </a:t>
            </a:r>
            <a:r>
              <a:rPr lang="en-US" sz="1800" dirty="0" err="1" smtClean="0"/>
              <a:t>mgd</a:t>
            </a:r>
            <a:r>
              <a:rPr lang="en-US" sz="1800" dirty="0" smtClean="0"/>
              <a:t> = 1,500,000 </a:t>
            </a:r>
            <a:r>
              <a:rPr lang="en-US" sz="1800" dirty="0" err="1" smtClean="0"/>
              <a:t>gpd</a:t>
            </a:r>
            <a:r>
              <a:rPr lang="en-US" sz="1800" dirty="0" smtClean="0"/>
              <a:t>)</a:t>
            </a:r>
          </a:p>
          <a:p>
            <a:pPr>
              <a:buNone/>
            </a:pPr>
            <a:r>
              <a:rPr lang="en-US" sz="1800" dirty="0" smtClean="0"/>
              <a:t>			          =	0.144 day</a:t>
            </a:r>
          </a:p>
          <a:p>
            <a:pPr>
              <a:buNone/>
            </a:pPr>
            <a:r>
              <a:rPr lang="en-US" sz="1800" dirty="0" smtClean="0"/>
              <a:t>3. Convert day to hours: hours = 0.144 day x </a:t>
            </a:r>
            <a:r>
              <a:rPr lang="en-US" sz="1800" u="sng" dirty="0" smtClean="0"/>
              <a:t>24 hour</a:t>
            </a:r>
            <a:r>
              <a:rPr lang="en-US" sz="1800" dirty="0" smtClean="0"/>
              <a:t>	= 3.45 hours</a:t>
            </a:r>
          </a:p>
          <a:p>
            <a:pPr>
              <a:buNone/>
            </a:pPr>
            <a:r>
              <a:rPr lang="en-US" sz="1800" dirty="0" smtClean="0"/>
              <a:t>			                                              day</a:t>
            </a:r>
          </a:p>
          <a:p>
            <a:pPr>
              <a:buNone/>
            </a:pPr>
            <a:endParaRPr lang="en-US" sz="1800" dirty="0" smtClean="0"/>
          </a:p>
          <a:p>
            <a:pPr>
              <a:buNone/>
            </a:pPr>
            <a:endParaRPr lang="en-US" dirty="0"/>
          </a:p>
        </p:txBody>
      </p:sp>
    </p:spTree>
    <p:extLst>
      <p:ext uri="{BB962C8B-B14F-4D97-AF65-F5344CB8AC3E}">
        <p14:creationId xmlns="" xmlns:p14="http://schemas.microsoft.com/office/powerpoint/2010/main" val="39889171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1289538"/>
            <a:ext cx="8686800" cy="4836626"/>
          </a:xfrm>
        </p:spPr>
        <p:txBody>
          <a:bodyPr/>
          <a:lstStyle/>
          <a:p>
            <a:pPr>
              <a:buNone/>
            </a:pPr>
            <a:r>
              <a:rPr lang="en-US" sz="1800" dirty="0" smtClean="0"/>
              <a:t>A water treatment plant treats a flow of 1.5 </a:t>
            </a:r>
            <a:r>
              <a:rPr lang="en-US" sz="1800" dirty="0" err="1" smtClean="0"/>
              <a:t>mgd</a:t>
            </a:r>
            <a:r>
              <a:rPr lang="en-US" sz="1800" dirty="0" smtClean="0"/>
              <a:t>.  It has 2 sedimentation basins, each 20 feet wide by 60 feet long, with an effective water depth of 12 feet.  Calculate the Surface Overflow Rate in gallons per minute per square foot of surface area (</a:t>
            </a:r>
            <a:r>
              <a:rPr lang="en-US" sz="1800" dirty="0" err="1" smtClean="0"/>
              <a:t>gpm</a:t>
            </a:r>
            <a:r>
              <a:rPr lang="en-US" sz="1800" dirty="0" smtClean="0"/>
              <a:t>/ft</a:t>
            </a:r>
            <a:r>
              <a:rPr lang="en-US" sz="1800" baseline="30000" dirty="0" smtClean="0"/>
              <a:t>2</a:t>
            </a:r>
            <a:r>
              <a:rPr lang="en-US" sz="1800" dirty="0" smtClean="0"/>
              <a:t>) for the treatment plant with both basins in service.</a:t>
            </a:r>
          </a:p>
          <a:p>
            <a:pPr>
              <a:buNone/>
            </a:pPr>
            <a:r>
              <a:rPr lang="en-US" sz="1800" dirty="0" smtClean="0"/>
              <a:t>1.  Convert the </a:t>
            </a:r>
            <a:r>
              <a:rPr lang="en-US" sz="1800" dirty="0" err="1" smtClean="0"/>
              <a:t>mgd</a:t>
            </a:r>
            <a:r>
              <a:rPr lang="en-US" sz="1800" dirty="0" smtClean="0"/>
              <a:t> to </a:t>
            </a:r>
            <a:r>
              <a:rPr lang="en-US" sz="1800" dirty="0" err="1" smtClean="0"/>
              <a:t>gpm</a:t>
            </a:r>
            <a:r>
              <a:rPr lang="en-US" sz="1800" dirty="0" smtClean="0"/>
              <a:t>:</a:t>
            </a:r>
          </a:p>
          <a:p>
            <a:pPr>
              <a:buNone/>
            </a:pPr>
            <a:r>
              <a:rPr lang="en-US" sz="1800" dirty="0" smtClean="0"/>
              <a:t> 	</a:t>
            </a:r>
            <a:r>
              <a:rPr lang="en-US" sz="1800" dirty="0" err="1" smtClean="0"/>
              <a:t>gpm</a:t>
            </a:r>
            <a:r>
              <a:rPr lang="en-US" sz="1800" dirty="0" smtClean="0"/>
              <a:t> = </a:t>
            </a:r>
            <a:r>
              <a:rPr lang="en-US" sz="1800" u="sng" dirty="0" smtClean="0"/>
              <a:t>1.5 </a:t>
            </a:r>
            <a:r>
              <a:rPr lang="en-US" sz="1800" u="sng" dirty="0" err="1" smtClean="0"/>
              <a:t>mgd</a:t>
            </a:r>
            <a:r>
              <a:rPr lang="en-US" sz="1800" u="sng" dirty="0" smtClean="0"/>
              <a:t> x 1,000,000</a:t>
            </a:r>
            <a:r>
              <a:rPr lang="en-US" sz="1800" dirty="0" smtClean="0"/>
              <a:t>	=	1042 </a:t>
            </a:r>
            <a:r>
              <a:rPr lang="en-US" sz="1800" dirty="0" err="1" smtClean="0"/>
              <a:t>gpm</a:t>
            </a:r>
            <a:endParaRPr lang="en-US" sz="1800" dirty="0" smtClean="0"/>
          </a:p>
          <a:p>
            <a:pPr>
              <a:buNone/>
            </a:pPr>
            <a:r>
              <a:rPr lang="en-US" sz="1800" dirty="0" smtClean="0"/>
              <a:t>			1440</a:t>
            </a:r>
          </a:p>
          <a:p>
            <a:pPr>
              <a:buNone/>
            </a:pPr>
            <a:r>
              <a:rPr lang="en-US" sz="1800" dirty="0" smtClean="0"/>
              <a:t> 2.  Determine the area of both basins:</a:t>
            </a:r>
          </a:p>
          <a:p>
            <a:pPr>
              <a:buNone/>
            </a:pPr>
            <a:r>
              <a:rPr lang="en-US" sz="1800" dirty="0" smtClean="0"/>
              <a:t> 	Area = Length x Width =  60 feet x 20 feet =  1200 ft</a:t>
            </a:r>
            <a:r>
              <a:rPr lang="en-US" sz="1800" baseline="30000" dirty="0" smtClean="0"/>
              <a:t>2</a:t>
            </a:r>
            <a:endParaRPr lang="en-US" sz="1800" dirty="0" smtClean="0"/>
          </a:p>
          <a:p>
            <a:pPr>
              <a:buNone/>
            </a:pPr>
            <a:r>
              <a:rPr lang="en-US" sz="1800" dirty="0" smtClean="0"/>
              <a:t>						</a:t>
            </a:r>
            <a:r>
              <a:rPr lang="en-US" sz="1800" u="sng" dirty="0" smtClean="0"/>
              <a:t>    x   2</a:t>
            </a:r>
            <a:endParaRPr lang="en-US" sz="1800" dirty="0" smtClean="0"/>
          </a:p>
          <a:p>
            <a:pPr>
              <a:buNone/>
            </a:pPr>
            <a:r>
              <a:rPr lang="en-US" sz="1800" dirty="0" smtClean="0"/>
              <a:t>						2400 ft</a:t>
            </a:r>
            <a:r>
              <a:rPr lang="en-US" sz="1800" baseline="30000" dirty="0" smtClean="0"/>
              <a:t>2</a:t>
            </a:r>
            <a:endParaRPr lang="en-US" sz="1800" dirty="0" smtClean="0"/>
          </a:p>
          <a:p>
            <a:pPr>
              <a:buNone/>
            </a:pPr>
            <a:r>
              <a:rPr lang="en-US" sz="1800" baseline="30000" dirty="0" smtClean="0"/>
              <a:t> </a:t>
            </a:r>
            <a:r>
              <a:rPr lang="en-US" sz="1800" dirty="0" smtClean="0"/>
              <a:t>3.  Plug into Surface Loading Rate Equation:</a:t>
            </a:r>
          </a:p>
          <a:p>
            <a:pPr>
              <a:buNone/>
            </a:pPr>
            <a:r>
              <a:rPr lang="en-US" sz="1800" dirty="0" smtClean="0"/>
              <a:t> 	Surface Loading Rate (flow/ft</a:t>
            </a:r>
            <a:r>
              <a:rPr lang="en-US" sz="1800" baseline="30000" dirty="0" smtClean="0"/>
              <a:t>2</a:t>
            </a:r>
            <a:r>
              <a:rPr lang="en-US" sz="1800" dirty="0" smtClean="0"/>
              <a:t>) –   </a:t>
            </a:r>
            <a:r>
              <a:rPr lang="en-US" sz="1800" u="sng" dirty="0" smtClean="0"/>
              <a:t>Flow Rate	</a:t>
            </a:r>
            <a:r>
              <a:rPr lang="en-US" sz="1800" dirty="0" smtClean="0"/>
              <a:t>	=    </a:t>
            </a:r>
            <a:r>
              <a:rPr lang="en-US" sz="1800" u="sng" dirty="0" smtClean="0"/>
              <a:t>1042 </a:t>
            </a:r>
            <a:r>
              <a:rPr lang="en-US" sz="1800" u="sng" dirty="0" err="1" smtClean="0"/>
              <a:t>gpm</a:t>
            </a:r>
            <a:r>
              <a:rPr lang="en-US" sz="1800" dirty="0" smtClean="0"/>
              <a:t/>
            </a:r>
            <a:br>
              <a:rPr lang="en-US" sz="1800" dirty="0" smtClean="0"/>
            </a:br>
            <a:r>
              <a:rPr lang="en-US" sz="1800" dirty="0" smtClean="0"/>
              <a:t>	                                                  Surface Area, ft</a:t>
            </a:r>
            <a:r>
              <a:rPr lang="en-US" sz="1800" baseline="30000" dirty="0" smtClean="0"/>
              <a:t>2</a:t>
            </a:r>
            <a:r>
              <a:rPr lang="en-US" sz="1800" dirty="0" smtClean="0"/>
              <a:t>	        2400 ft</a:t>
            </a:r>
            <a:r>
              <a:rPr lang="en-US" sz="1800" baseline="30000" dirty="0" smtClean="0"/>
              <a:t>2</a:t>
            </a:r>
            <a:endParaRPr lang="en-US" sz="1800" dirty="0" smtClean="0"/>
          </a:p>
          <a:p>
            <a:pPr>
              <a:buNone/>
            </a:pPr>
            <a:r>
              <a:rPr lang="en-US" sz="1800" dirty="0" smtClean="0"/>
              <a:t>							=    0.43 </a:t>
            </a:r>
            <a:r>
              <a:rPr lang="en-US" sz="1800" dirty="0" err="1" smtClean="0"/>
              <a:t>gpm</a:t>
            </a:r>
            <a:r>
              <a:rPr lang="en-US" sz="1800" dirty="0" smtClean="0"/>
              <a:t>/ft</a:t>
            </a:r>
            <a:r>
              <a:rPr lang="en-US" sz="1800" baseline="30000" dirty="0" smtClean="0"/>
              <a:t>2</a:t>
            </a:r>
            <a:endParaRPr lang="en-US" sz="1800" dirty="0" smtClean="0"/>
          </a:p>
          <a:p>
            <a:pPr>
              <a:buNone/>
            </a:pPr>
            <a:endParaRPr lang="en-US" sz="1800" dirty="0" smtClean="0"/>
          </a:p>
        </p:txBody>
      </p:sp>
      <p:sp>
        <p:nvSpPr>
          <p:cNvPr id="29698" name="Title 1"/>
          <p:cNvSpPr>
            <a:spLocks noGrp="1"/>
          </p:cNvSpPr>
          <p:nvPr>
            <p:ph type="title"/>
          </p:nvPr>
        </p:nvSpPr>
        <p:spPr/>
        <p:txBody>
          <a:bodyPr/>
          <a:lstStyle/>
          <a:p>
            <a:r>
              <a:rPr lang="en-US" b="1" dirty="0" smtClean="0"/>
              <a:t>Example 3.2 – Surface Overflow Rate Calculation</a:t>
            </a:r>
            <a:endParaRPr lang="en-US" dirty="0" smtClean="0"/>
          </a:p>
        </p:txBody>
      </p:sp>
      <p:sp>
        <p:nvSpPr>
          <p:cNvPr id="4" name="Slide Number Placeholder 3"/>
          <p:cNvSpPr>
            <a:spLocks noGrp="1"/>
          </p:cNvSpPr>
          <p:nvPr>
            <p:ph type="sldNum" sz="quarter" idx="12"/>
          </p:nvPr>
        </p:nvSpPr>
        <p:spPr/>
        <p:txBody>
          <a:bodyPr/>
          <a:lstStyle/>
          <a:p>
            <a:pPr>
              <a:defRPr/>
            </a:pPr>
            <a:fld id="{B176C80D-2959-4313-8054-4EF2B1A71126}" type="slidenum">
              <a:rPr lang="en-US" smtClean="0"/>
              <a:pPr>
                <a:defRPr/>
              </a:pPr>
              <a:t>44</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6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69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69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9538"/>
            <a:ext cx="8229600" cy="4836625"/>
          </a:xfrm>
        </p:spPr>
        <p:txBody>
          <a:bodyPr/>
          <a:lstStyle/>
          <a:p>
            <a:pPr>
              <a:buNone/>
            </a:pPr>
            <a:r>
              <a:rPr lang="en-US" sz="1800" dirty="0" smtClean="0"/>
              <a:t>A water treatment plant treats a flow of 1.5 </a:t>
            </a:r>
            <a:r>
              <a:rPr lang="en-US" sz="1800" dirty="0" err="1" smtClean="0"/>
              <a:t>mgd</a:t>
            </a:r>
            <a:r>
              <a:rPr lang="en-US" sz="1800" dirty="0" smtClean="0"/>
              <a:t>.  It has 2 sedimentation basins, each 20 feet wide by 60 feet long, with an effective water depth of 12 feet.  Calculate the Mean Flow Velocity in feet per minute for one of the sedimentation basins, assuming both basins are in service and there is equal flow distribution to each basin.</a:t>
            </a:r>
          </a:p>
          <a:p>
            <a:pPr>
              <a:buNone/>
            </a:pPr>
            <a:r>
              <a:rPr lang="en-US" sz="1800" dirty="0" smtClean="0"/>
              <a:t>1.  Convert the </a:t>
            </a:r>
            <a:r>
              <a:rPr lang="en-US" sz="1800" dirty="0" err="1" smtClean="0"/>
              <a:t>mgd</a:t>
            </a:r>
            <a:r>
              <a:rPr lang="en-US" sz="1800" dirty="0" smtClean="0"/>
              <a:t> to </a:t>
            </a:r>
            <a:r>
              <a:rPr lang="en-US" sz="1800" dirty="0" err="1" smtClean="0"/>
              <a:t>gpm</a:t>
            </a:r>
            <a:r>
              <a:rPr lang="en-US" sz="1800" dirty="0" smtClean="0"/>
              <a:t>:</a:t>
            </a:r>
          </a:p>
          <a:p>
            <a:pPr>
              <a:buNone/>
            </a:pPr>
            <a:r>
              <a:rPr lang="en-US" sz="1800" dirty="0" smtClean="0"/>
              <a:t> 	</a:t>
            </a:r>
            <a:r>
              <a:rPr lang="en-US" sz="1800" dirty="0" err="1" smtClean="0"/>
              <a:t>gpm</a:t>
            </a:r>
            <a:r>
              <a:rPr lang="en-US" sz="1800" dirty="0" smtClean="0"/>
              <a:t> = </a:t>
            </a:r>
            <a:r>
              <a:rPr lang="en-US" sz="1800" u="sng" dirty="0" smtClean="0"/>
              <a:t>1.5 </a:t>
            </a:r>
            <a:r>
              <a:rPr lang="en-US" sz="1800" u="sng" dirty="0" err="1" smtClean="0"/>
              <a:t>mgd</a:t>
            </a:r>
            <a:r>
              <a:rPr lang="en-US" sz="1800" u="sng" dirty="0" smtClean="0"/>
              <a:t> x 1,000,000</a:t>
            </a:r>
            <a:r>
              <a:rPr lang="en-US" sz="1800" dirty="0" smtClean="0"/>
              <a:t>	=	1042 </a:t>
            </a:r>
            <a:r>
              <a:rPr lang="en-US" sz="1800" dirty="0" err="1" smtClean="0"/>
              <a:t>gpm</a:t>
            </a:r>
            <a:r>
              <a:rPr lang="en-US" sz="1800" dirty="0" smtClean="0"/>
              <a:t> (both basins)</a:t>
            </a:r>
          </a:p>
          <a:p>
            <a:pPr>
              <a:buNone/>
            </a:pPr>
            <a:r>
              <a:rPr lang="en-US" sz="1800" dirty="0" smtClean="0"/>
              <a:t>			1440</a:t>
            </a:r>
          </a:p>
          <a:p>
            <a:pPr>
              <a:buNone/>
            </a:pPr>
            <a:r>
              <a:rPr lang="en-US" sz="1800" dirty="0" smtClean="0"/>
              <a:t>	One basin				</a:t>
            </a:r>
            <a:r>
              <a:rPr lang="en-US" sz="1800" u="sng" dirty="0" smtClean="0"/>
              <a:t>1042 </a:t>
            </a:r>
            <a:r>
              <a:rPr lang="en-US" sz="1800" u="sng" dirty="0" err="1" smtClean="0"/>
              <a:t>gpm</a:t>
            </a:r>
            <a:r>
              <a:rPr lang="en-US" sz="1800" dirty="0" smtClean="0"/>
              <a:t>   =   521 </a:t>
            </a:r>
            <a:r>
              <a:rPr lang="en-US" sz="1800" dirty="0" err="1" smtClean="0"/>
              <a:t>gpm</a:t>
            </a:r>
            <a:endParaRPr lang="en-US" sz="1800" dirty="0" smtClean="0"/>
          </a:p>
          <a:p>
            <a:pPr>
              <a:buNone/>
            </a:pPr>
            <a:r>
              <a:rPr lang="en-US" sz="1800" dirty="0" smtClean="0"/>
              <a:t>						    2</a:t>
            </a:r>
          </a:p>
          <a:p>
            <a:pPr>
              <a:buNone/>
            </a:pPr>
            <a:r>
              <a:rPr lang="en-US" sz="1800" dirty="0" smtClean="0"/>
              <a:t> 2. 	Cross Sectional Area = Width x Depth  - 20 feet x 12 feet = 240 ft</a:t>
            </a:r>
            <a:r>
              <a:rPr lang="en-US" sz="1800" baseline="30000" dirty="0" smtClean="0"/>
              <a:t>2</a:t>
            </a:r>
            <a:endParaRPr lang="en-US" sz="1800" dirty="0" smtClean="0"/>
          </a:p>
          <a:p>
            <a:pPr>
              <a:buNone/>
            </a:pPr>
            <a:r>
              <a:rPr lang="en-US" sz="1800" dirty="0" smtClean="0"/>
              <a:t> 3.  Plug into Mean Flow Velocity Formula:</a:t>
            </a:r>
          </a:p>
          <a:p>
            <a:pPr>
              <a:buNone/>
            </a:pPr>
            <a:r>
              <a:rPr lang="en-US" sz="1800" dirty="0" smtClean="0"/>
              <a:t> 	Mean Flow Velocity = </a:t>
            </a:r>
          </a:p>
          <a:p>
            <a:pPr>
              <a:buNone/>
            </a:pPr>
            <a:r>
              <a:rPr lang="en-US" sz="1800" dirty="0" smtClean="0"/>
              <a:t>		</a:t>
            </a:r>
            <a:r>
              <a:rPr lang="en-US" sz="1800" u="sng" dirty="0" smtClean="0"/>
              <a:t>	flow	</a:t>
            </a:r>
            <a:r>
              <a:rPr lang="en-US" sz="1800" dirty="0" smtClean="0"/>
              <a:t>	=	</a:t>
            </a:r>
            <a:r>
              <a:rPr lang="en-US" sz="1800" u="sng" dirty="0" smtClean="0"/>
              <a:t>521 </a:t>
            </a:r>
            <a:r>
              <a:rPr lang="en-US" sz="1800" u="sng" dirty="0" err="1" smtClean="0"/>
              <a:t>gpm</a:t>
            </a:r>
            <a:r>
              <a:rPr lang="en-US" sz="1800" u="sng" dirty="0" smtClean="0"/>
              <a:t> </a:t>
            </a:r>
            <a:r>
              <a:rPr lang="en-US" sz="1800" dirty="0" smtClean="0"/>
              <a:t>		=   0.29 ft/min</a:t>
            </a:r>
          </a:p>
          <a:p>
            <a:pPr>
              <a:buNone/>
            </a:pPr>
            <a:r>
              <a:rPr lang="en-US" sz="1800" dirty="0" smtClean="0"/>
              <a:t>Cross Sectional Area, ft</a:t>
            </a:r>
            <a:r>
              <a:rPr lang="en-US" sz="1800" baseline="30000" dirty="0" smtClean="0"/>
              <a:t>2</a:t>
            </a:r>
            <a:r>
              <a:rPr lang="en-US" sz="1800" dirty="0" smtClean="0"/>
              <a:t> x 7.48 gal/ft</a:t>
            </a:r>
            <a:r>
              <a:rPr lang="en-US" sz="1800" baseline="30000" dirty="0" smtClean="0"/>
              <a:t>3</a:t>
            </a:r>
            <a:r>
              <a:rPr lang="en-US" sz="1800" dirty="0" smtClean="0"/>
              <a:t>	        240 ft</a:t>
            </a:r>
            <a:r>
              <a:rPr lang="en-US" sz="1800" baseline="30000" dirty="0" smtClean="0"/>
              <a:t>2</a:t>
            </a:r>
            <a:r>
              <a:rPr lang="en-US" sz="1800" dirty="0" smtClean="0"/>
              <a:t> x 7.48 gal/ft</a:t>
            </a:r>
            <a:r>
              <a:rPr lang="en-US" sz="1800" baseline="30000" dirty="0" smtClean="0"/>
              <a:t>3</a:t>
            </a:r>
            <a:endParaRPr lang="en-US" sz="1800" dirty="0" smtClean="0"/>
          </a:p>
          <a:p>
            <a:pPr>
              <a:buNone/>
            </a:pPr>
            <a:r>
              <a:rPr lang="en-US" sz="1800" dirty="0" smtClean="0"/>
              <a:t> </a:t>
            </a:r>
          </a:p>
          <a:p>
            <a:pPr>
              <a:buNone/>
            </a:pPr>
            <a:r>
              <a:rPr lang="en-US" sz="1800" dirty="0" smtClean="0"/>
              <a:t>									=   	</a:t>
            </a:r>
          </a:p>
          <a:p>
            <a:pPr>
              <a:buNone/>
            </a:pPr>
            <a:endParaRPr lang="en-US" sz="1800" dirty="0"/>
          </a:p>
        </p:txBody>
      </p:sp>
      <p:sp>
        <p:nvSpPr>
          <p:cNvPr id="5" name="Title 4"/>
          <p:cNvSpPr>
            <a:spLocks noGrp="1"/>
          </p:cNvSpPr>
          <p:nvPr>
            <p:ph type="title"/>
          </p:nvPr>
        </p:nvSpPr>
        <p:spPr/>
        <p:txBody>
          <a:bodyPr/>
          <a:lstStyle/>
          <a:p>
            <a:r>
              <a:rPr lang="en-US" b="1" dirty="0" smtClean="0"/>
              <a:t>Example 3.2 – Mean Flow Velocity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45</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endParaRPr lang="en-US" dirty="0"/>
          </a:p>
        </p:txBody>
      </p:sp>
      <p:sp>
        <p:nvSpPr>
          <p:cNvPr id="5" name="Title 4"/>
          <p:cNvSpPr>
            <a:spLocks noGrp="1"/>
          </p:cNvSpPr>
          <p:nvPr>
            <p:ph type="title"/>
          </p:nvPr>
        </p:nvSpPr>
        <p:spPr/>
        <p:txBody>
          <a:bodyPr/>
          <a:lstStyle/>
          <a:p>
            <a:r>
              <a:rPr lang="en-US" b="1" dirty="0" smtClean="0"/>
              <a:t>Tube or Plate Settlers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46</a:t>
            </a:fld>
            <a:endParaRPr lang="en-US" dirty="0"/>
          </a:p>
        </p:txBody>
      </p:sp>
      <p:pic>
        <p:nvPicPr>
          <p:cNvPr id="263170" name="Picture 2" descr="tubefront1"/>
          <p:cNvPicPr>
            <a:picLocks noChangeAspect="1" noChangeArrowheads="1"/>
          </p:cNvPicPr>
          <p:nvPr/>
        </p:nvPicPr>
        <p:blipFill>
          <a:blip r:embed="rId3" cstate="print"/>
          <a:srcRect/>
          <a:stretch>
            <a:fillRect/>
          </a:stretch>
        </p:blipFill>
        <p:spPr bwMode="auto">
          <a:xfrm>
            <a:off x="958850" y="1723300"/>
            <a:ext cx="7294196" cy="39520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r>
              <a:rPr lang="en-US" b="1" dirty="0" smtClean="0"/>
              <a:t>Specialized Processes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47</a:t>
            </a:fld>
            <a:endParaRPr lang="en-US" dirty="0"/>
          </a:p>
        </p:txBody>
      </p:sp>
      <p:pic>
        <p:nvPicPr>
          <p:cNvPr id="264194" name="Picture 2" descr="WALKER+SOLIDS+CLARIF"/>
          <p:cNvPicPr>
            <a:picLocks noChangeAspect="1" noChangeArrowheads="1"/>
          </p:cNvPicPr>
          <p:nvPr/>
        </p:nvPicPr>
        <p:blipFill>
          <a:blip r:embed="rId3" cstate="print"/>
          <a:srcRect/>
          <a:stretch>
            <a:fillRect/>
          </a:stretch>
        </p:blipFill>
        <p:spPr bwMode="auto">
          <a:xfrm>
            <a:off x="515815" y="1590099"/>
            <a:ext cx="8135815" cy="437381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9538"/>
            <a:ext cx="8229600" cy="4836625"/>
          </a:xfrm>
        </p:spPr>
        <p:txBody>
          <a:bodyPr/>
          <a:lstStyle/>
          <a:p>
            <a:pPr>
              <a:buNone/>
            </a:pPr>
            <a:r>
              <a:rPr lang="en-US" sz="2400" dirty="0" smtClean="0"/>
              <a:t>A rectangular sedimentation basin has a total of 95 feet of weir.  What is the weir loading rate in </a:t>
            </a:r>
            <a:r>
              <a:rPr lang="en-US" sz="2400" dirty="0" err="1" smtClean="0"/>
              <a:t>gpm</a:t>
            </a:r>
            <a:r>
              <a:rPr lang="en-US" sz="2400" dirty="0" smtClean="0"/>
              <a:t>/ft when the flow is 763 </a:t>
            </a:r>
            <a:r>
              <a:rPr lang="en-US" sz="2400" dirty="0" err="1" smtClean="0"/>
              <a:t>gpm</a:t>
            </a:r>
            <a:r>
              <a:rPr lang="en-US" sz="2400" dirty="0" smtClean="0"/>
              <a:t>?</a:t>
            </a:r>
          </a:p>
          <a:p>
            <a:pPr>
              <a:buNone/>
            </a:pPr>
            <a:endParaRPr lang="en-US" sz="2400" dirty="0" smtClean="0"/>
          </a:p>
          <a:p>
            <a:pPr>
              <a:buNone/>
            </a:pPr>
            <a:r>
              <a:rPr lang="en-US" sz="2400" dirty="0" smtClean="0"/>
              <a:t>Weir Loading Rate 	 = 	</a:t>
            </a:r>
            <a:r>
              <a:rPr lang="en-US" sz="2400" u="sng" dirty="0" smtClean="0"/>
              <a:t>Flow, </a:t>
            </a:r>
            <a:r>
              <a:rPr lang="en-US" sz="2400" u="sng" dirty="0" err="1" smtClean="0"/>
              <a:t>gpm</a:t>
            </a:r>
            <a:endParaRPr lang="en-US" sz="2400" dirty="0" smtClean="0"/>
          </a:p>
          <a:p>
            <a:pPr>
              <a:buNone/>
            </a:pPr>
            <a:r>
              <a:rPr lang="en-US" sz="2400" dirty="0" smtClean="0"/>
              <a:t>	            			 Weir Length</a:t>
            </a:r>
          </a:p>
          <a:p>
            <a:pPr>
              <a:buNone/>
            </a:pPr>
            <a:r>
              <a:rPr lang="en-US" sz="2400" dirty="0" smtClean="0"/>
              <a:t> </a:t>
            </a:r>
          </a:p>
          <a:p>
            <a:pPr>
              <a:buNone/>
            </a:pPr>
            <a:r>
              <a:rPr lang="en-US" sz="2400" dirty="0" smtClean="0"/>
              <a:t>					=    </a:t>
            </a:r>
            <a:r>
              <a:rPr lang="en-US" sz="2400" u="sng" dirty="0" smtClean="0"/>
              <a:t>763, </a:t>
            </a:r>
            <a:r>
              <a:rPr lang="en-US" sz="2400" u="sng" dirty="0" err="1" smtClean="0"/>
              <a:t>gpm</a:t>
            </a:r>
            <a:endParaRPr lang="en-US" sz="2400" dirty="0" smtClean="0"/>
          </a:p>
          <a:p>
            <a:pPr>
              <a:buNone/>
            </a:pPr>
            <a:r>
              <a:rPr lang="en-US" sz="2400" dirty="0" smtClean="0"/>
              <a:t>					          95 ft</a:t>
            </a:r>
          </a:p>
          <a:p>
            <a:pPr>
              <a:buNone/>
            </a:pPr>
            <a:r>
              <a:rPr lang="en-US" sz="2400" dirty="0" smtClean="0"/>
              <a:t> </a:t>
            </a:r>
          </a:p>
          <a:p>
            <a:pPr>
              <a:buNone/>
            </a:pPr>
            <a:r>
              <a:rPr lang="en-US" sz="2400" dirty="0" smtClean="0"/>
              <a:t>					=     8.0 </a:t>
            </a:r>
            <a:r>
              <a:rPr lang="en-US" sz="2400" dirty="0" err="1" smtClean="0"/>
              <a:t>gpm</a:t>
            </a:r>
            <a:r>
              <a:rPr lang="en-US" sz="2400" dirty="0" smtClean="0"/>
              <a:t>/ft</a:t>
            </a:r>
          </a:p>
          <a:p>
            <a:pPr>
              <a:buNone/>
            </a:pPr>
            <a:endParaRPr lang="en-US" dirty="0"/>
          </a:p>
        </p:txBody>
      </p:sp>
      <p:sp>
        <p:nvSpPr>
          <p:cNvPr id="5" name="Title 4"/>
          <p:cNvSpPr>
            <a:spLocks noGrp="1"/>
          </p:cNvSpPr>
          <p:nvPr>
            <p:ph type="title"/>
          </p:nvPr>
        </p:nvSpPr>
        <p:spPr/>
        <p:txBody>
          <a:bodyPr/>
          <a:lstStyle/>
          <a:p>
            <a:r>
              <a:rPr lang="en-US" b="1" dirty="0" smtClean="0"/>
              <a:t>Example 3.3 – Weir Loading Rate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48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457200" y="1055078"/>
            <a:ext cx="8229600" cy="5071086"/>
          </a:xfrm>
        </p:spPr>
        <p:txBody>
          <a:bodyPr/>
          <a:lstStyle/>
          <a:p>
            <a:pPr>
              <a:buNone/>
            </a:pPr>
            <a:r>
              <a:rPr lang="en-US" sz="2400" dirty="0" smtClean="0"/>
              <a:t>1.	Identify the four zones of a sedimentation basin.</a:t>
            </a:r>
          </a:p>
          <a:p>
            <a:pPr>
              <a:buNone/>
            </a:pPr>
            <a:r>
              <a:rPr lang="en-US" sz="2400" dirty="0" smtClean="0"/>
              <a:t>c – Inlet zone </a:t>
            </a:r>
          </a:p>
          <a:p>
            <a:pPr>
              <a:buNone/>
            </a:pPr>
            <a:r>
              <a:rPr lang="en-US" sz="2400" dirty="0" smtClean="0"/>
              <a:t> g – Outlet zone </a:t>
            </a:r>
          </a:p>
          <a:p>
            <a:pPr>
              <a:buNone/>
            </a:pPr>
            <a:r>
              <a:rPr lang="en-US" sz="2400" dirty="0" smtClean="0"/>
              <a:t> p – Sludge zone </a:t>
            </a:r>
          </a:p>
          <a:p>
            <a:pPr>
              <a:buNone/>
            </a:pPr>
            <a:r>
              <a:rPr lang="en-US" sz="2400" dirty="0" smtClean="0"/>
              <a:t> q – Settling zone</a:t>
            </a:r>
          </a:p>
          <a:p>
            <a:pPr>
              <a:buNone/>
            </a:pPr>
            <a:r>
              <a:rPr lang="en-US" sz="2400" dirty="0" smtClean="0"/>
              <a:t> </a:t>
            </a:r>
          </a:p>
          <a:p>
            <a:pPr>
              <a:buNone/>
            </a:pPr>
            <a:r>
              <a:rPr lang="en-US" sz="2400" dirty="0" smtClean="0"/>
              <a:t>2.	List four operating parameters important to sedimentation.</a:t>
            </a:r>
          </a:p>
          <a:p>
            <a:pPr>
              <a:buNone/>
            </a:pPr>
            <a:r>
              <a:rPr lang="en-US" sz="2400" dirty="0" smtClean="0"/>
              <a:t>d – Detention time </a:t>
            </a:r>
          </a:p>
          <a:p>
            <a:pPr>
              <a:buNone/>
            </a:pPr>
            <a:r>
              <a:rPr lang="en-US" sz="2400" dirty="0" smtClean="0"/>
              <a:t>o – Surface loading rate </a:t>
            </a:r>
          </a:p>
          <a:p>
            <a:pPr>
              <a:buNone/>
            </a:pPr>
            <a:r>
              <a:rPr lang="en-US" sz="2400" dirty="0" smtClean="0"/>
              <a:t> r – Mean flow velocity </a:t>
            </a:r>
          </a:p>
          <a:p>
            <a:pPr>
              <a:buNone/>
            </a:pPr>
            <a:r>
              <a:rPr lang="en-US" sz="2400" dirty="0" smtClean="0"/>
              <a:t> s – Weir loading rate</a:t>
            </a:r>
          </a:p>
          <a:p>
            <a:pPr marL="0" marR="0" indent="0">
              <a:spcBef>
                <a:spcPts val="0"/>
              </a:spcBef>
              <a:spcAft>
                <a:spcPts val="0"/>
              </a:spcAft>
              <a:buNone/>
            </a:pPr>
            <a:r>
              <a:rPr lang="en-US" sz="2400" dirty="0">
                <a:latin typeface="Arial Narrow"/>
                <a:ea typeface="Times New Roman"/>
              </a:rPr>
              <a:t> </a:t>
            </a:r>
            <a:endParaRPr lang="en-US" sz="2400" dirty="0">
              <a:latin typeface="Times New Roman"/>
              <a:ea typeface="Times New Roman"/>
            </a:endParaRPr>
          </a:p>
          <a:p>
            <a:pPr marL="400050" lvl="1" indent="0">
              <a:buFont typeface="Arial" charset="0"/>
              <a:buNone/>
            </a:pPr>
            <a:endParaRPr lang="en-US" sz="2400" dirty="0" smtClean="0"/>
          </a:p>
        </p:txBody>
      </p:sp>
      <p:sp>
        <p:nvSpPr>
          <p:cNvPr id="30722" name="Title 1"/>
          <p:cNvSpPr>
            <a:spLocks noGrp="1"/>
          </p:cNvSpPr>
          <p:nvPr>
            <p:ph type="title"/>
          </p:nvPr>
        </p:nvSpPr>
        <p:spPr/>
        <p:txBody>
          <a:bodyPr/>
          <a:lstStyle/>
          <a:p>
            <a:r>
              <a:rPr lang="en-US" dirty="0" smtClean="0"/>
              <a:t>Unit 3 Exercise </a:t>
            </a:r>
          </a:p>
        </p:txBody>
      </p:sp>
      <p:sp>
        <p:nvSpPr>
          <p:cNvPr id="4" name="Slide Number Placeholder 3"/>
          <p:cNvSpPr>
            <a:spLocks noGrp="1"/>
          </p:cNvSpPr>
          <p:nvPr>
            <p:ph type="sldNum" sz="quarter" idx="12"/>
          </p:nvPr>
        </p:nvSpPr>
        <p:spPr/>
        <p:txBody>
          <a:bodyPr/>
          <a:lstStyle/>
          <a:p>
            <a:pPr>
              <a:defRPr/>
            </a:pPr>
            <a:fld id="{12CCD8C7-132B-4FB6-85BF-0EAFBFC93A67}" type="slidenum">
              <a:rPr lang="en-US" smtClean="0"/>
              <a:pPr>
                <a:defRPr/>
              </a:pPr>
              <a:t>49</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Purpose for Conventional Water Treatment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a:t>
            </a:fld>
            <a:endParaRPr lang="en-US" dirty="0"/>
          </a:p>
        </p:txBody>
      </p:sp>
      <p:sp>
        <p:nvSpPr>
          <p:cNvPr id="8" name="Content Placeholder 7"/>
          <p:cNvSpPr>
            <a:spLocks noGrp="1"/>
          </p:cNvSpPr>
          <p:nvPr>
            <p:ph idx="1"/>
          </p:nvPr>
        </p:nvSpPr>
        <p:spPr/>
        <p:txBody>
          <a:bodyPr/>
          <a:lstStyle/>
          <a:p>
            <a:r>
              <a:rPr lang="en-US" dirty="0" smtClean="0"/>
              <a:t>The primary purpose for Conventional Water Treatment is to comply with the Environmental Protection Agency (EPA) and Pennsylvania Department of Environmental Protection (Pa. DEP) regulations requiring filtration as a mandatory "treatment technique" for all surface water supplies.</a:t>
            </a:r>
          </a:p>
          <a:p>
            <a:r>
              <a:rPr lang="en-US" dirty="0" smtClean="0"/>
              <a:t>Conventional Filtration also assists with production of safe drinking water.</a:t>
            </a:r>
            <a:endParaRPr lang="en-US" dirty="0"/>
          </a:p>
        </p:txBody>
      </p:sp>
    </p:spTree>
    <p:extLst>
      <p:ext uri="{BB962C8B-B14F-4D97-AF65-F5344CB8AC3E}">
        <p14:creationId xmlns="" xmlns:p14="http://schemas.microsoft.com/office/powerpoint/2010/main" val="17136591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D526C976-0103-44E6-BE4E-ECF07937DBE8}" type="slidenum">
              <a:rPr lang="en-US" smtClean="0"/>
              <a:pPr>
                <a:defRPr/>
              </a:pPr>
              <a:t>50</a:t>
            </a:fld>
            <a:endParaRPr lang="en-US"/>
          </a:p>
        </p:txBody>
      </p:sp>
      <p:sp>
        <p:nvSpPr>
          <p:cNvPr id="2" name="Content Placeholder 1"/>
          <p:cNvSpPr>
            <a:spLocks noGrp="1"/>
          </p:cNvSpPr>
          <p:nvPr>
            <p:ph idx="1"/>
          </p:nvPr>
        </p:nvSpPr>
        <p:spPr>
          <a:xfrm>
            <a:off x="457200" y="1216326"/>
            <a:ext cx="8229600" cy="4909838"/>
          </a:xfrm>
        </p:spPr>
        <p:txBody>
          <a:bodyPr/>
          <a:lstStyle/>
          <a:p>
            <a:pPr lvl="0">
              <a:buNone/>
            </a:pPr>
            <a:r>
              <a:rPr lang="en-US" sz="2800" dirty="0" smtClean="0"/>
              <a:t>3.  List the settling characteristics upon which the sedimentation process is dependent.</a:t>
            </a:r>
          </a:p>
          <a:p>
            <a:pPr>
              <a:buNone/>
            </a:pPr>
            <a:r>
              <a:rPr lang="en-US" sz="2800" dirty="0" smtClean="0"/>
              <a:t> </a:t>
            </a:r>
          </a:p>
          <a:p>
            <a:pPr>
              <a:buNone/>
            </a:pPr>
            <a:r>
              <a:rPr lang="en-US" sz="2800" dirty="0" smtClean="0"/>
              <a:t>a – Water temperature </a:t>
            </a:r>
          </a:p>
          <a:p>
            <a:pPr>
              <a:buNone/>
            </a:pPr>
            <a:r>
              <a:rPr lang="en-US" sz="2800" dirty="0" smtClean="0"/>
              <a:t>d – Gravitational settling </a:t>
            </a:r>
          </a:p>
          <a:p>
            <a:pPr>
              <a:buNone/>
            </a:pPr>
            <a:r>
              <a:rPr lang="en-US" sz="2800" dirty="0" smtClean="0"/>
              <a:t>k – Electrical charge of particle </a:t>
            </a:r>
          </a:p>
          <a:p>
            <a:pPr>
              <a:buNone/>
            </a:pPr>
            <a:r>
              <a:rPr lang="en-US" sz="2800" dirty="0" smtClean="0"/>
              <a:t>b – Particle size </a:t>
            </a:r>
          </a:p>
          <a:p>
            <a:pPr>
              <a:buNone/>
            </a:pPr>
            <a:r>
              <a:rPr lang="en-US" sz="2800" dirty="0" smtClean="0"/>
              <a:t>f – Particle shape </a:t>
            </a:r>
          </a:p>
          <a:p>
            <a:pPr>
              <a:buNone/>
            </a:pPr>
            <a:r>
              <a:rPr lang="en-US" sz="2800" dirty="0" smtClean="0"/>
              <a:t>l – Environmental conditions </a:t>
            </a:r>
          </a:p>
          <a:p>
            <a:pPr>
              <a:buNone/>
            </a:pPr>
            <a:r>
              <a:rPr lang="en-US" sz="2800" dirty="0" smtClean="0"/>
              <a:t>h – Relationship of downward movement of particle to forward flow velocity </a:t>
            </a:r>
          </a:p>
          <a:p>
            <a:pPr marL="514350" lvl="0" indent="-514350">
              <a:spcBef>
                <a:spcPts val="0"/>
              </a:spcBef>
              <a:spcAft>
                <a:spcPts val="0"/>
              </a:spcAft>
              <a:buNone/>
            </a:pPr>
            <a:endParaRPr lang="en-US" dirty="0">
              <a:effectLst/>
              <a:latin typeface="Times New Roman"/>
              <a:ea typeface="Times New Roman"/>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164566"/>
            <a:ext cx="8229600" cy="4961597"/>
          </a:xfrm>
        </p:spPr>
        <p:txBody>
          <a:bodyPr/>
          <a:lstStyle/>
          <a:p>
            <a:pPr lvl="0">
              <a:buNone/>
            </a:pPr>
            <a:r>
              <a:rPr lang="en-US" sz="2400" dirty="0" smtClean="0"/>
              <a:t>4.  The </a:t>
            </a:r>
            <a:r>
              <a:rPr lang="en-US" sz="2400" u="sng" dirty="0" smtClean="0"/>
              <a:t>largest</a:t>
            </a:r>
            <a:r>
              <a:rPr lang="en-US" sz="2400" i="1" dirty="0" smtClean="0"/>
              <a:t> </a:t>
            </a:r>
            <a:r>
              <a:rPr lang="en-US" sz="2400" dirty="0" smtClean="0"/>
              <a:t>portion of the horizontal flow sedimentation basin is the settling zone.</a:t>
            </a:r>
          </a:p>
          <a:p>
            <a:pPr>
              <a:buNone/>
            </a:pPr>
            <a:r>
              <a:rPr lang="en-US" sz="2400" dirty="0" smtClean="0"/>
              <a:t>  </a:t>
            </a:r>
          </a:p>
          <a:p>
            <a:pPr lvl="0">
              <a:buNone/>
            </a:pPr>
            <a:r>
              <a:rPr lang="en-US" sz="2400" dirty="0" smtClean="0"/>
              <a:t>5.  If the motor is normally running and the sludge collector is not moving, the most likely cause of a clarifier sludge collector problem would be that a </a:t>
            </a:r>
            <a:r>
              <a:rPr lang="en-US" sz="2400" u="sng" dirty="0" smtClean="0"/>
              <a:t>shear</a:t>
            </a:r>
            <a:r>
              <a:rPr lang="en-US" sz="2400" dirty="0" smtClean="0"/>
              <a:t> </a:t>
            </a:r>
            <a:r>
              <a:rPr lang="en-US" sz="2400" u="sng" dirty="0" smtClean="0"/>
              <a:t>pin</a:t>
            </a:r>
            <a:r>
              <a:rPr lang="en-US" sz="2400" dirty="0" smtClean="0"/>
              <a:t> is broken.</a:t>
            </a:r>
          </a:p>
          <a:p>
            <a:pPr>
              <a:buNone/>
            </a:pPr>
            <a:r>
              <a:rPr lang="en-US" sz="2400" dirty="0" smtClean="0"/>
              <a:t> </a:t>
            </a:r>
          </a:p>
          <a:p>
            <a:pPr lvl="0">
              <a:buNone/>
            </a:pPr>
            <a:r>
              <a:rPr lang="en-US" sz="2400" dirty="0" smtClean="0"/>
              <a:t>6.  A sludge collector device should move very </a:t>
            </a:r>
            <a:r>
              <a:rPr lang="en-US" sz="2400" u="sng" dirty="0" smtClean="0"/>
              <a:t>slowly</a:t>
            </a:r>
            <a:r>
              <a:rPr lang="en-US" sz="2400" i="1" dirty="0" smtClean="0"/>
              <a:t>.</a:t>
            </a:r>
            <a:endParaRPr lang="en-US" sz="2400" dirty="0" smtClean="0"/>
          </a:p>
          <a:p>
            <a:pPr>
              <a:buNone/>
            </a:pPr>
            <a:r>
              <a:rPr lang="en-US" i="1" dirty="0" smtClean="0"/>
              <a:t> </a:t>
            </a:r>
            <a:endParaRPr lang="en-US" dirty="0" smtClean="0"/>
          </a:p>
          <a:p>
            <a:pPr lvl="0">
              <a:buNone/>
            </a:pPr>
            <a:r>
              <a:rPr lang="en-US" sz="2400" dirty="0" smtClean="0"/>
              <a:t>7.  Increase flow to the treatment plant will affect the settling tank in that the detention time will </a:t>
            </a:r>
            <a:r>
              <a:rPr lang="en-US" sz="2400" u="sng" dirty="0" smtClean="0"/>
              <a:t>decrease</a:t>
            </a:r>
            <a:r>
              <a:rPr lang="en-US" sz="2400" dirty="0" smtClean="0"/>
              <a:t> and the overflow rate will </a:t>
            </a:r>
            <a:r>
              <a:rPr lang="en-US" sz="2400" u="sng" dirty="0" smtClean="0"/>
              <a:t>increase</a:t>
            </a:r>
            <a:r>
              <a:rPr lang="en-US" sz="2400" dirty="0" smtClean="0"/>
              <a:t>. </a:t>
            </a:r>
          </a:p>
        </p:txBody>
      </p:sp>
      <p:sp>
        <p:nvSpPr>
          <p:cNvPr id="32770" name="Title 1"/>
          <p:cNvSpPr>
            <a:spLocks noGrp="1"/>
          </p:cNvSpPr>
          <p:nvPr>
            <p:ph type="title"/>
          </p:nvPr>
        </p:nvSpPr>
        <p:spPr/>
        <p:txBody>
          <a:bodyPr/>
          <a:lstStyle/>
          <a:p>
            <a:r>
              <a:rPr lang="en-US" smtClean="0"/>
              <a:t>Unit 3 Exercise </a:t>
            </a:r>
          </a:p>
        </p:txBody>
      </p:sp>
      <p:sp>
        <p:nvSpPr>
          <p:cNvPr id="4" name="Slide Number Placeholder 3"/>
          <p:cNvSpPr>
            <a:spLocks noGrp="1"/>
          </p:cNvSpPr>
          <p:nvPr>
            <p:ph type="sldNum" sz="quarter" idx="12"/>
          </p:nvPr>
        </p:nvSpPr>
        <p:spPr/>
        <p:txBody>
          <a:bodyPr/>
          <a:lstStyle/>
          <a:p>
            <a:pPr>
              <a:defRPr/>
            </a:pPr>
            <a:fld id="{EC5D6C7A-6558-457D-A24A-5FA2FD98B352}" type="slidenum">
              <a:rPr lang="en-US" smtClean="0"/>
              <a:pPr>
                <a:defRPr/>
              </a:pPr>
              <a:t>51</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125415"/>
            <a:ext cx="8229600" cy="5000749"/>
          </a:xfrm>
        </p:spPr>
        <p:txBody>
          <a:bodyPr/>
          <a:lstStyle/>
          <a:p>
            <a:pPr marL="457200" lvl="0" indent="-457200">
              <a:buAutoNum type="arabicPeriod" startAt="8"/>
            </a:pPr>
            <a:r>
              <a:rPr lang="en-US" sz="2400" dirty="0" smtClean="0"/>
              <a:t>A series of thin parallel plates installed at 45-degree angle for shallow depth sedimentation are known as</a:t>
            </a:r>
            <a:r>
              <a:rPr lang="en-US" sz="2400" i="1" dirty="0" smtClean="0"/>
              <a:t> </a:t>
            </a:r>
            <a:r>
              <a:rPr lang="en-US" sz="2400" u="sng" dirty="0" smtClean="0"/>
              <a:t>lamellar</a:t>
            </a:r>
            <a:r>
              <a:rPr lang="en-US" sz="2400" dirty="0" smtClean="0"/>
              <a:t> </a:t>
            </a:r>
            <a:r>
              <a:rPr lang="en-US" sz="2400" u="sng" dirty="0" smtClean="0"/>
              <a:t>plates</a:t>
            </a:r>
            <a:r>
              <a:rPr lang="en-US" sz="2400" i="1" dirty="0" smtClean="0"/>
              <a:t>.</a:t>
            </a:r>
          </a:p>
          <a:p>
            <a:pPr marL="457200" lvl="0" indent="-457200">
              <a:buNone/>
            </a:pPr>
            <a:endParaRPr lang="en-US" sz="800" dirty="0" smtClean="0"/>
          </a:p>
          <a:p>
            <a:pPr marL="457200" lvl="0" indent="-457200">
              <a:buAutoNum type="arabicPeriod" startAt="9"/>
            </a:pPr>
            <a:r>
              <a:rPr lang="en-US" sz="2400" dirty="0" smtClean="0"/>
              <a:t>Two methods of improving settling efficiency in a sedimentation basin are using tilted plates or </a:t>
            </a:r>
            <a:r>
              <a:rPr lang="en-US" sz="2400" u="sng" dirty="0" smtClean="0"/>
              <a:t>tube</a:t>
            </a:r>
            <a:r>
              <a:rPr lang="en-US" sz="2400" dirty="0" smtClean="0"/>
              <a:t> </a:t>
            </a:r>
            <a:r>
              <a:rPr lang="en-US" sz="2400" u="sng" dirty="0" smtClean="0"/>
              <a:t>settlers</a:t>
            </a:r>
            <a:r>
              <a:rPr lang="en-US" sz="2400" i="1" dirty="0" smtClean="0"/>
              <a:t>.</a:t>
            </a:r>
          </a:p>
          <a:p>
            <a:pPr marL="457200" lvl="0" indent="-457200">
              <a:buNone/>
            </a:pPr>
            <a:endParaRPr lang="en-US" sz="800" dirty="0" smtClean="0"/>
          </a:p>
          <a:p>
            <a:pPr marL="457200" lvl="0" indent="-457200">
              <a:buAutoNum type="arabicPeriod" startAt="10"/>
            </a:pPr>
            <a:r>
              <a:rPr lang="en-US" sz="2400" dirty="0" smtClean="0"/>
              <a:t>If the weir overflow rate for a clarifier is too </a:t>
            </a:r>
            <a:r>
              <a:rPr lang="en-US" sz="2400" u="sng" dirty="0" smtClean="0"/>
              <a:t>high</a:t>
            </a:r>
            <a:r>
              <a:rPr lang="en-US" sz="2400" dirty="0" smtClean="0"/>
              <a:t>, </a:t>
            </a:r>
            <a:r>
              <a:rPr lang="en-US" sz="2400" dirty="0" err="1" smtClean="0"/>
              <a:t>floc</a:t>
            </a:r>
            <a:r>
              <a:rPr lang="en-US" sz="2400" dirty="0" smtClean="0"/>
              <a:t> carry     over will be observed.</a:t>
            </a:r>
          </a:p>
          <a:p>
            <a:pPr marL="457200" lvl="0" indent="-457200">
              <a:buNone/>
            </a:pPr>
            <a:endParaRPr lang="en-US" sz="800" dirty="0" smtClean="0"/>
          </a:p>
          <a:p>
            <a:pPr marL="457200" lvl="0" indent="-457200">
              <a:buAutoNum type="arabicPeriod" startAt="11"/>
            </a:pPr>
            <a:r>
              <a:rPr lang="en-US" sz="2400" dirty="0" smtClean="0"/>
              <a:t>Improper coagulant dosage and/or improper pH, could cause </a:t>
            </a:r>
            <a:r>
              <a:rPr lang="en-US" sz="2400" u="sng" dirty="0" err="1" smtClean="0"/>
              <a:t>floc</a:t>
            </a:r>
            <a:r>
              <a:rPr lang="en-US" sz="2400" dirty="0" smtClean="0"/>
              <a:t> </a:t>
            </a:r>
            <a:r>
              <a:rPr lang="en-US" sz="2400" u="sng" dirty="0" smtClean="0"/>
              <a:t>carry</a:t>
            </a:r>
            <a:r>
              <a:rPr lang="en-US" sz="2400" dirty="0" smtClean="0"/>
              <a:t> </a:t>
            </a:r>
            <a:r>
              <a:rPr lang="en-US" sz="2400" u="sng" dirty="0" smtClean="0"/>
              <a:t>over</a:t>
            </a:r>
            <a:r>
              <a:rPr lang="en-US" sz="2400" dirty="0" smtClean="0"/>
              <a:t>.</a:t>
            </a:r>
          </a:p>
          <a:p>
            <a:pPr marL="457200" lvl="0" indent="-457200">
              <a:buNone/>
            </a:pPr>
            <a:endParaRPr lang="en-US" sz="800" dirty="0" smtClean="0"/>
          </a:p>
          <a:p>
            <a:pPr marL="457200" indent="-457200">
              <a:buFont typeface="+mj-lt"/>
              <a:buAutoNum type="arabicPeriod" startAt="12"/>
            </a:pPr>
            <a:r>
              <a:rPr lang="en-US" sz="2400" dirty="0" smtClean="0"/>
              <a:t>When increasing the flow rate, the weir overflow rate for the clarifier will be </a:t>
            </a:r>
            <a:r>
              <a:rPr lang="en-US" sz="2400" u="sng" dirty="0" smtClean="0"/>
              <a:t>increased</a:t>
            </a:r>
            <a:r>
              <a:rPr lang="en-US" sz="2400" dirty="0" smtClean="0"/>
              <a:t>.</a:t>
            </a:r>
          </a:p>
          <a:p>
            <a:pPr marL="457200" lvl="0" indent="-457200">
              <a:buNone/>
            </a:pPr>
            <a:endParaRPr lang="en-US" sz="2400" dirty="0" smtClean="0"/>
          </a:p>
          <a:p>
            <a:pPr marL="457200" lvl="0" indent="-457200">
              <a:buAutoNum type="arabicPeriod" startAt="11"/>
            </a:pPr>
            <a:endParaRPr lang="en-US" sz="2400" dirty="0" smtClean="0"/>
          </a:p>
          <a:p>
            <a:pPr marL="0" indent="0">
              <a:buNone/>
            </a:pPr>
            <a:endParaRPr lang="en-US" sz="2400" b="1" dirty="0" smtClean="0"/>
          </a:p>
        </p:txBody>
      </p:sp>
      <p:sp>
        <p:nvSpPr>
          <p:cNvPr id="33794" name="Title 1"/>
          <p:cNvSpPr>
            <a:spLocks noGrp="1"/>
          </p:cNvSpPr>
          <p:nvPr>
            <p:ph type="title"/>
          </p:nvPr>
        </p:nvSpPr>
        <p:spPr/>
        <p:txBody>
          <a:bodyPr/>
          <a:lstStyle/>
          <a:p>
            <a:r>
              <a:rPr lang="en-US" dirty="0" smtClean="0"/>
              <a:t>Unit 3 Exercise </a:t>
            </a:r>
          </a:p>
        </p:txBody>
      </p:sp>
      <p:sp>
        <p:nvSpPr>
          <p:cNvPr id="4" name="Slide Number Placeholder 3"/>
          <p:cNvSpPr>
            <a:spLocks noGrp="1"/>
          </p:cNvSpPr>
          <p:nvPr>
            <p:ph type="sldNum" sz="quarter" idx="12"/>
          </p:nvPr>
        </p:nvSpPr>
        <p:spPr/>
        <p:txBody>
          <a:bodyPr/>
          <a:lstStyle/>
          <a:p>
            <a:pPr>
              <a:defRPr/>
            </a:pPr>
            <a:fld id="{7715017B-26E9-474D-9CE8-EF539A0C0725}" type="slidenum">
              <a:rPr lang="en-US" smtClean="0"/>
              <a:pPr>
                <a:defRPr/>
              </a:pPr>
              <a:t>52</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48862"/>
            <a:ext cx="8229600" cy="4977301"/>
          </a:xfrm>
        </p:spPr>
        <p:txBody>
          <a:bodyPr/>
          <a:lstStyle/>
          <a:p>
            <a:pPr lvl="0">
              <a:buNone/>
            </a:pPr>
            <a:r>
              <a:rPr lang="en-US" sz="2400" dirty="0" smtClean="0"/>
              <a:t>13.  A sedimentation basin is 65 feet long, 20 feet wide and has water to a depth of 12 feet.  If the flow to the basin is 1297 </a:t>
            </a:r>
            <a:r>
              <a:rPr lang="en-US" sz="2400" dirty="0" err="1" smtClean="0"/>
              <a:t>gpm</a:t>
            </a:r>
            <a:r>
              <a:rPr lang="en-US" sz="2400" dirty="0" smtClean="0"/>
              <a:t>, what is the detention time in hours?</a:t>
            </a:r>
          </a:p>
          <a:p>
            <a:pPr>
              <a:buNone/>
            </a:pPr>
            <a:endParaRPr lang="en-US" sz="2400" dirty="0" smtClean="0"/>
          </a:p>
          <a:p>
            <a:pPr>
              <a:buNone/>
            </a:pPr>
            <a:r>
              <a:rPr lang="en-US" sz="2400" dirty="0" smtClean="0"/>
              <a:t>First Step:</a:t>
            </a:r>
          </a:p>
          <a:p>
            <a:pPr>
              <a:buNone/>
            </a:pPr>
            <a:r>
              <a:rPr lang="en-US" sz="2400" dirty="0" smtClean="0"/>
              <a:t>1.  Determine the volume of the basin:</a:t>
            </a:r>
          </a:p>
          <a:p>
            <a:pPr>
              <a:buNone/>
            </a:pPr>
            <a:r>
              <a:rPr lang="en-US" sz="2400" dirty="0" smtClean="0"/>
              <a:t> </a:t>
            </a:r>
          </a:p>
          <a:p>
            <a:pPr>
              <a:buNone/>
            </a:pPr>
            <a:r>
              <a:rPr lang="en-US" sz="2400" dirty="0" smtClean="0"/>
              <a:t>	Volume = Length x Width x Depth</a:t>
            </a:r>
          </a:p>
          <a:p>
            <a:pPr>
              <a:buNone/>
            </a:pPr>
            <a:r>
              <a:rPr lang="en-US" sz="2400" dirty="0" smtClean="0"/>
              <a:t>		    65 feet x 20 feet x 12 feet</a:t>
            </a:r>
          </a:p>
          <a:p>
            <a:pPr>
              <a:buNone/>
            </a:pPr>
            <a:r>
              <a:rPr lang="en-US" sz="2400" dirty="0" smtClean="0"/>
              <a:t>			15,600 ft</a:t>
            </a:r>
            <a:r>
              <a:rPr lang="en-US" sz="2400" baseline="30000" dirty="0" smtClean="0"/>
              <a:t>3</a:t>
            </a:r>
            <a:r>
              <a:rPr lang="en-US" sz="2400" dirty="0" smtClean="0"/>
              <a:t> for the first basin</a:t>
            </a:r>
          </a:p>
          <a:p>
            <a:pPr>
              <a:buNone/>
            </a:pPr>
            <a:r>
              <a:rPr lang="en-US" sz="2400" dirty="0" smtClean="0"/>
              <a:t>		             </a:t>
            </a:r>
            <a:r>
              <a:rPr lang="en-US" sz="2400" u="sng" dirty="0" smtClean="0"/>
              <a:t>x 7.48</a:t>
            </a:r>
            <a:r>
              <a:rPr lang="en-US" sz="2400" dirty="0" smtClean="0"/>
              <a:t> gallons conversion factor</a:t>
            </a:r>
          </a:p>
          <a:p>
            <a:pPr>
              <a:buNone/>
            </a:pPr>
            <a:r>
              <a:rPr lang="en-US" sz="2400" dirty="0" smtClean="0"/>
              <a:t>		          116,688 gallons</a:t>
            </a:r>
          </a:p>
          <a:p>
            <a:pPr>
              <a:buNone/>
            </a:pPr>
            <a:endParaRPr lang="en-US" sz="2400" dirty="0"/>
          </a:p>
        </p:txBody>
      </p:sp>
      <p:sp>
        <p:nvSpPr>
          <p:cNvPr id="5" name="Title 4"/>
          <p:cNvSpPr>
            <a:spLocks noGrp="1"/>
          </p:cNvSpPr>
          <p:nvPr>
            <p:ph type="title"/>
          </p:nvPr>
        </p:nvSpPr>
        <p:spPr/>
        <p:txBody>
          <a:bodyPr/>
          <a:lstStyle/>
          <a:p>
            <a:r>
              <a:rPr lang="en-US" dirty="0" smtClean="0"/>
              <a:t>Unit 3 Exercise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53</a:t>
            </a:fld>
            <a:endParaRPr lang="en-US" dirty="0"/>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buNone/>
            </a:pPr>
            <a:r>
              <a:rPr lang="en-US" dirty="0" smtClean="0"/>
              <a:t>Second Step:</a:t>
            </a:r>
          </a:p>
          <a:p>
            <a:pPr lvl="0">
              <a:buNone/>
            </a:pPr>
            <a:r>
              <a:rPr lang="en-US" dirty="0" smtClean="0"/>
              <a:t>Determine the detention time:</a:t>
            </a:r>
          </a:p>
          <a:p>
            <a:pPr>
              <a:buNone/>
            </a:pPr>
            <a:r>
              <a:rPr lang="en-US" dirty="0" smtClean="0"/>
              <a:t> Detention Time (time)      =	</a:t>
            </a:r>
            <a:r>
              <a:rPr lang="en-US" u="sng" dirty="0" smtClean="0"/>
              <a:t> </a:t>
            </a:r>
          </a:p>
          <a:p>
            <a:pPr>
              <a:buNone/>
            </a:pPr>
            <a:r>
              <a:rPr lang="en-US" dirty="0" smtClean="0"/>
              <a:t>					</a:t>
            </a:r>
            <a:r>
              <a:rPr lang="en-US" u="sng" dirty="0" smtClean="0"/>
              <a:t>Volume of Tank (gallons)</a:t>
            </a:r>
            <a:endParaRPr lang="en-US" dirty="0" smtClean="0"/>
          </a:p>
          <a:p>
            <a:pPr>
              <a:buNone/>
            </a:pPr>
            <a:r>
              <a:rPr lang="en-US" dirty="0" smtClean="0"/>
              <a:t>                                                 	   Influent Flow </a:t>
            </a:r>
          </a:p>
          <a:p>
            <a:pPr>
              <a:buNone/>
            </a:pPr>
            <a:r>
              <a:rPr lang="en-US" dirty="0" smtClean="0"/>
              <a:t>				=	</a:t>
            </a:r>
            <a:r>
              <a:rPr lang="en-US" u="sng" dirty="0" smtClean="0"/>
              <a:t>116,688 gallons</a:t>
            </a:r>
            <a:endParaRPr lang="en-US" dirty="0" smtClean="0"/>
          </a:p>
          <a:p>
            <a:pPr>
              <a:buNone/>
            </a:pPr>
            <a:r>
              <a:rPr lang="en-US" dirty="0" smtClean="0"/>
              <a:t>					    1297 </a:t>
            </a:r>
            <a:r>
              <a:rPr lang="en-US" dirty="0" err="1" smtClean="0"/>
              <a:t>gpm</a:t>
            </a:r>
            <a:endParaRPr lang="en-US" dirty="0" smtClean="0"/>
          </a:p>
          <a:p>
            <a:pPr>
              <a:buNone/>
            </a:pPr>
            <a:r>
              <a:rPr lang="en-US" dirty="0" smtClean="0"/>
              <a:t>				=	90 minutes</a:t>
            </a:r>
          </a:p>
          <a:p>
            <a:pPr>
              <a:buNone/>
            </a:pPr>
            <a:r>
              <a:rPr lang="en-US" dirty="0" smtClean="0"/>
              <a:t> </a:t>
            </a:r>
          </a:p>
          <a:p>
            <a:endParaRPr lang="en-US" dirty="0"/>
          </a:p>
        </p:txBody>
      </p:sp>
      <p:sp>
        <p:nvSpPr>
          <p:cNvPr id="5" name="Title 4"/>
          <p:cNvSpPr>
            <a:spLocks noGrp="1"/>
          </p:cNvSpPr>
          <p:nvPr>
            <p:ph type="title"/>
          </p:nvPr>
        </p:nvSpPr>
        <p:spPr/>
        <p:txBody>
          <a:bodyPr/>
          <a:lstStyle/>
          <a:p>
            <a:r>
              <a:rPr lang="en-US" dirty="0" smtClean="0"/>
              <a:t>Unit 3 Exercise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54</a:t>
            </a:fld>
            <a:endParaRPr lang="en-US" dirty="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lvl="0">
              <a:buNone/>
            </a:pPr>
            <a:r>
              <a:rPr lang="en-US" dirty="0" smtClean="0"/>
              <a:t>Third Step:</a:t>
            </a:r>
          </a:p>
          <a:p>
            <a:pPr lvl="0">
              <a:buNone/>
            </a:pPr>
            <a:r>
              <a:rPr lang="en-US" dirty="0" smtClean="0"/>
              <a:t>Convert min to hours:  </a:t>
            </a:r>
          </a:p>
          <a:p>
            <a:pPr>
              <a:buNone/>
            </a:pPr>
            <a:r>
              <a:rPr lang="en-US" dirty="0" smtClean="0"/>
              <a:t> </a:t>
            </a:r>
          </a:p>
          <a:p>
            <a:pPr>
              <a:buNone/>
            </a:pPr>
            <a:r>
              <a:rPr lang="en-US" dirty="0" smtClean="0"/>
              <a:t>hours = 90 min x </a:t>
            </a:r>
            <a:r>
              <a:rPr lang="en-US" u="sng" dirty="0" smtClean="0"/>
              <a:t>hour</a:t>
            </a:r>
            <a:r>
              <a:rPr lang="en-US" dirty="0" smtClean="0"/>
              <a:t>	= 1 hour 30 minutes</a:t>
            </a:r>
          </a:p>
          <a:p>
            <a:pPr>
              <a:buNone/>
            </a:pPr>
            <a:r>
              <a:rPr lang="en-US" dirty="0" smtClean="0"/>
              <a:t>				60 min</a:t>
            </a:r>
          </a:p>
          <a:p>
            <a:pPr>
              <a:buNone/>
            </a:pPr>
            <a:endParaRPr lang="en-US" dirty="0"/>
          </a:p>
        </p:txBody>
      </p:sp>
      <p:sp>
        <p:nvSpPr>
          <p:cNvPr id="5" name="Title 4"/>
          <p:cNvSpPr>
            <a:spLocks noGrp="1"/>
          </p:cNvSpPr>
          <p:nvPr>
            <p:ph type="title"/>
          </p:nvPr>
        </p:nvSpPr>
        <p:spPr/>
        <p:txBody>
          <a:bodyPr/>
          <a:lstStyle/>
          <a:p>
            <a:r>
              <a:rPr lang="en-US" dirty="0" smtClean="0"/>
              <a:t>Unit 3 Exercise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55</a:t>
            </a:fld>
            <a:endParaRPr lang="en-US" dirty="0"/>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Turn to page 3-16 to summarize the unit key points.</a:t>
            </a:r>
          </a:p>
          <a:p>
            <a:pPr>
              <a:buNone/>
            </a:pPr>
            <a:endParaRPr lang="en-US" dirty="0"/>
          </a:p>
        </p:txBody>
      </p:sp>
      <p:sp>
        <p:nvSpPr>
          <p:cNvPr id="5" name="Title 4"/>
          <p:cNvSpPr>
            <a:spLocks noGrp="1"/>
          </p:cNvSpPr>
          <p:nvPr>
            <p:ph type="title"/>
          </p:nvPr>
        </p:nvSpPr>
        <p:spPr/>
        <p:txBody>
          <a:bodyPr/>
          <a:lstStyle/>
          <a:p>
            <a:r>
              <a:rPr lang="en-US" dirty="0" smtClean="0"/>
              <a:t>Unit 3 Key Points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56</a:t>
            </a:fld>
            <a:endParaRPr lang="en-US" dirty="0"/>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439947" y="1273834"/>
            <a:ext cx="8229600" cy="4816415"/>
          </a:xfrm>
        </p:spPr>
        <p:txBody>
          <a:bodyPr/>
          <a:lstStyle/>
          <a:p>
            <a:pPr marL="0" indent="0" eaLnBrk="1" hangingPunct="1">
              <a:buNone/>
            </a:pPr>
            <a:r>
              <a:rPr lang="en-US" b="1" dirty="0"/>
              <a:t>After this unit, you’ll be able to:</a:t>
            </a:r>
          </a:p>
          <a:p>
            <a:pPr lvl="0"/>
            <a:r>
              <a:rPr lang="en-US" sz="2800" dirty="0" smtClean="0"/>
              <a:t>Define filtration as it relates to water treatment.</a:t>
            </a:r>
          </a:p>
          <a:p>
            <a:pPr>
              <a:buNone/>
            </a:pPr>
            <a:endParaRPr lang="en-US" sz="800" dirty="0" smtClean="0"/>
          </a:p>
          <a:p>
            <a:pPr lvl="0"/>
            <a:r>
              <a:rPr lang="en-US" sz="2800" dirty="0" smtClean="0"/>
              <a:t>Identify the four performance considerations of Filtration.</a:t>
            </a:r>
          </a:p>
          <a:p>
            <a:pPr>
              <a:buNone/>
            </a:pPr>
            <a:endParaRPr lang="en-US" sz="800" dirty="0" smtClean="0"/>
          </a:p>
          <a:p>
            <a:pPr lvl="0"/>
            <a:r>
              <a:rPr lang="en-US" sz="2800" dirty="0" smtClean="0"/>
              <a:t>Given the formula and required data, calculate each of the following: filtration rate and backwash rate. </a:t>
            </a:r>
          </a:p>
          <a:p>
            <a:pPr>
              <a:buNone/>
            </a:pPr>
            <a:endParaRPr lang="en-US" sz="800" dirty="0" smtClean="0"/>
          </a:p>
          <a:p>
            <a:pPr lvl="0"/>
            <a:r>
              <a:rPr lang="en-US" sz="2800" dirty="0" smtClean="0"/>
              <a:t>Explain the importance of good record keeping.</a:t>
            </a:r>
          </a:p>
          <a:p>
            <a:pPr marL="0" indent="0">
              <a:buFont typeface="Arial" charset="0"/>
              <a:buNone/>
            </a:pPr>
            <a:endParaRPr lang="en-US" b="1" dirty="0" smtClean="0"/>
          </a:p>
        </p:txBody>
      </p:sp>
      <p:sp>
        <p:nvSpPr>
          <p:cNvPr id="26626" name="Title 1"/>
          <p:cNvSpPr>
            <a:spLocks noGrp="1"/>
          </p:cNvSpPr>
          <p:nvPr>
            <p:ph type="title"/>
          </p:nvPr>
        </p:nvSpPr>
        <p:spPr/>
        <p:txBody>
          <a:bodyPr/>
          <a:lstStyle/>
          <a:p>
            <a:r>
              <a:rPr lang="en-US" dirty="0" smtClean="0"/>
              <a:t>Unit 4 – Filtration</a:t>
            </a:r>
          </a:p>
        </p:txBody>
      </p:sp>
      <p:sp>
        <p:nvSpPr>
          <p:cNvPr id="4" name="Slide Number Placeholder 3"/>
          <p:cNvSpPr>
            <a:spLocks noGrp="1"/>
          </p:cNvSpPr>
          <p:nvPr>
            <p:ph type="sldNum" sz="quarter" idx="12"/>
          </p:nvPr>
        </p:nvSpPr>
        <p:spPr/>
        <p:txBody>
          <a:bodyPr/>
          <a:lstStyle/>
          <a:p>
            <a:pPr>
              <a:defRPr/>
            </a:pPr>
            <a:fld id="{A036AE87-3C5A-48F5-853D-E1F8F075C895}" type="slidenum">
              <a:rPr lang="en-US" smtClean="0"/>
              <a:pPr>
                <a:defRPr/>
              </a:pPr>
              <a:t>57</a:t>
            </a:fld>
            <a:endParaRPr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38150" y="1162050"/>
            <a:ext cx="8229600" cy="4906963"/>
          </a:xfrm>
        </p:spPr>
        <p:txBody>
          <a:bodyPr/>
          <a:lstStyle/>
          <a:p>
            <a:pPr indent="0" eaLnBrk="1" hangingPunct="1">
              <a:buFont typeface="Arial" charset="0"/>
              <a:buNone/>
            </a:pPr>
            <a:endParaRPr lang="en-US" dirty="0" smtClean="0"/>
          </a:p>
        </p:txBody>
      </p:sp>
      <p:sp>
        <p:nvSpPr>
          <p:cNvPr id="34818" name="Rectangle 2"/>
          <p:cNvSpPr>
            <a:spLocks noGrp="1" noRot="1" noChangeArrowheads="1"/>
          </p:cNvSpPr>
          <p:nvPr>
            <p:ph type="title"/>
          </p:nvPr>
        </p:nvSpPr>
        <p:spPr/>
        <p:txBody>
          <a:bodyPr/>
          <a:lstStyle/>
          <a:p>
            <a:pPr eaLnBrk="1" hangingPunct="1"/>
            <a:r>
              <a:rPr lang="en-US" dirty="0" smtClean="0"/>
              <a:t>Filtration</a:t>
            </a:r>
          </a:p>
        </p:txBody>
      </p:sp>
      <p:sp>
        <p:nvSpPr>
          <p:cNvPr id="3482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B418C7-1927-49F0-B4B4-792A0750AAF8}" type="slidenum">
              <a:rPr lang="en-US" sz="1400" smtClean="0">
                <a:latin typeface="Arial" charset="0"/>
              </a:rPr>
              <a:pPr/>
              <a:t>58</a:t>
            </a:fld>
            <a:endParaRPr lang="en-US" sz="1400" dirty="0" smtClean="0">
              <a:latin typeface="Arial" charset="0"/>
            </a:endParaRPr>
          </a:p>
        </p:txBody>
      </p:sp>
      <p:sp>
        <p:nvSpPr>
          <p:cNvPr id="205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5825" name="Object 1"/>
          <p:cNvGraphicFramePr>
            <a:graphicFrameLocks noChangeAspect="1"/>
          </p:cNvGraphicFramePr>
          <p:nvPr/>
        </p:nvGraphicFramePr>
        <p:xfrm>
          <a:off x="1664678" y="1524001"/>
          <a:ext cx="5931876" cy="4384430"/>
        </p:xfrm>
        <a:graphic>
          <a:graphicData uri="http://schemas.openxmlformats.org/presentationml/2006/ole">
            <p:oleObj spid="_x0000_s205825" r:id="rId4" imgW="6391275" imgH="3076575" progId="">
              <p:embed/>
            </p:oleObj>
          </a:graphicData>
        </a:graphic>
      </p:graphicFrame>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pPr>
              <a:buNone/>
            </a:pPr>
            <a:r>
              <a:rPr lang="en-US" dirty="0" smtClean="0"/>
              <a:t> Straining		    Adsorption	       Absorption</a:t>
            </a:r>
            <a:endParaRPr lang="en-US" dirty="0"/>
          </a:p>
        </p:txBody>
      </p:sp>
      <p:sp>
        <p:nvSpPr>
          <p:cNvPr id="5" name="Title 4"/>
          <p:cNvSpPr>
            <a:spLocks noGrp="1"/>
          </p:cNvSpPr>
          <p:nvPr>
            <p:ph type="title"/>
          </p:nvPr>
        </p:nvSpPr>
        <p:spPr/>
        <p:txBody>
          <a:bodyPr/>
          <a:lstStyle/>
          <a:p>
            <a:r>
              <a:rPr lang="en-US" b="1" dirty="0" smtClean="0"/>
              <a:t>Removal Processes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59</a:t>
            </a:fld>
            <a:endParaRPr lang="en-US" dirty="0"/>
          </a:p>
        </p:txBody>
      </p:sp>
      <p:pic>
        <p:nvPicPr>
          <p:cNvPr id="277506" name="Picture 2" descr="Straining"/>
          <p:cNvPicPr>
            <a:picLocks noChangeAspect="1" noChangeArrowheads="1"/>
          </p:cNvPicPr>
          <p:nvPr/>
        </p:nvPicPr>
        <p:blipFill>
          <a:blip r:embed="rId3" cstate="print"/>
          <a:srcRect/>
          <a:stretch>
            <a:fillRect/>
          </a:stretch>
        </p:blipFill>
        <p:spPr bwMode="auto">
          <a:xfrm>
            <a:off x="539262" y="1570892"/>
            <a:ext cx="1969476" cy="1936923"/>
          </a:xfrm>
          <a:prstGeom prst="rect">
            <a:avLst/>
          </a:prstGeom>
          <a:noFill/>
          <a:ln w="9525">
            <a:noFill/>
            <a:miter lim="800000"/>
            <a:headEnd/>
            <a:tailEnd/>
          </a:ln>
        </p:spPr>
      </p:pic>
      <p:pic>
        <p:nvPicPr>
          <p:cNvPr id="277507" name="Picture 3" descr="Adsorption"/>
          <p:cNvPicPr>
            <a:picLocks noChangeAspect="1" noChangeArrowheads="1"/>
          </p:cNvPicPr>
          <p:nvPr/>
        </p:nvPicPr>
        <p:blipFill>
          <a:blip r:embed="rId4" cstate="print"/>
          <a:srcRect/>
          <a:stretch>
            <a:fillRect/>
          </a:stretch>
        </p:blipFill>
        <p:spPr bwMode="auto">
          <a:xfrm>
            <a:off x="3470030" y="1547445"/>
            <a:ext cx="2072985" cy="2039817"/>
          </a:xfrm>
          <a:prstGeom prst="rect">
            <a:avLst/>
          </a:prstGeom>
          <a:noFill/>
          <a:ln w="9525">
            <a:noFill/>
            <a:miter lim="800000"/>
            <a:headEnd/>
            <a:tailEnd/>
          </a:ln>
        </p:spPr>
      </p:pic>
      <p:pic>
        <p:nvPicPr>
          <p:cNvPr id="277508" name="Picture 4" descr="Absorption"/>
          <p:cNvPicPr>
            <a:picLocks noChangeAspect="1" noChangeArrowheads="1"/>
          </p:cNvPicPr>
          <p:nvPr/>
        </p:nvPicPr>
        <p:blipFill>
          <a:blip r:embed="rId5" cstate="print"/>
          <a:srcRect/>
          <a:stretch>
            <a:fillRect/>
          </a:stretch>
        </p:blipFill>
        <p:spPr bwMode="auto">
          <a:xfrm>
            <a:off x="6570982" y="1547446"/>
            <a:ext cx="2098233" cy="20632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Terms and Definitions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a:t>
            </a:fld>
            <a:endParaRPr lang="en-US" dirty="0"/>
          </a:p>
        </p:txBody>
      </p:sp>
      <p:sp>
        <p:nvSpPr>
          <p:cNvPr id="5" name="Content Placeholder 4"/>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sz="1050" dirty="0" smtClean="0"/>
              <a:t>Source: EPA</a:t>
            </a:r>
            <a:endParaRPr lang="en-US" dirty="0"/>
          </a:p>
        </p:txBody>
      </p:sp>
      <p:sp>
        <p:nvSpPr>
          <p:cNvPr id="123906" name="AutoShape 2" descr="http://www.epa.gov/ogwdw/kids/watertreatmentplant/images/image_watertreatmentcycle.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3908" name="Picture 4" descr="http://www.epa.gov/ogwdw/kids/watertreatmentplant/images/image_watertreatmentcycle.gif"/>
          <p:cNvPicPr>
            <a:picLocks noChangeAspect="1" noChangeArrowheads="1"/>
          </p:cNvPicPr>
          <p:nvPr/>
        </p:nvPicPr>
        <p:blipFill>
          <a:blip r:embed="rId3" cstate="print"/>
          <a:srcRect/>
          <a:stretch>
            <a:fillRect/>
          </a:stretch>
        </p:blipFill>
        <p:spPr bwMode="auto">
          <a:xfrm>
            <a:off x="1758462" y="879233"/>
            <a:ext cx="4689229" cy="5978768"/>
          </a:xfrm>
          <a:prstGeom prst="rect">
            <a:avLst/>
          </a:prstGeom>
          <a:noFill/>
        </p:spPr>
      </p:pic>
    </p:spTree>
    <p:extLst>
      <p:ext uri="{BB962C8B-B14F-4D97-AF65-F5344CB8AC3E}">
        <p14:creationId xmlns="" xmlns:p14="http://schemas.microsoft.com/office/powerpoint/2010/main" val="1380405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dirty="0" smtClean="0"/>
              <a:t> Filter control systems regulate flow rates by maintaining adequate head above the media surface.</a:t>
            </a:r>
          </a:p>
          <a:p>
            <a:r>
              <a:rPr lang="en-US" b="1" dirty="0" smtClean="0"/>
              <a:t>Constant Rate</a:t>
            </a:r>
            <a:endParaRPr lang="en-US" dirty="0" smtClean="0"/>
          </a:p>
          <a:p>
            <a:r>
              <a:rPr lang="en-US" b="1" dirty="0" smtClean="0"/>
              <a:t>Declining Rate</a:t>
            </a:r>
            <a:endParaRPr lang="en-US" dirty="0" smtClean="0"/>
          </a:p>
          <a:p>
            <a:pPr>
              <a:buNone/>
            </a:pPr>
            <a:endParaRPr lang="en-US" dirty="0"/>
          </a:p>
        </p:txBody>
      </p:sp>
      <p:sp>
        <p:nvSpPr>
          <p:cNvPr id="5" name="Title 4"/>
          <p:cNvSpPr>
            <a:spLocks noGrp="1"/>
          </p:cNvSpPr>
          <p:nvPr>
            <p:ph type="title"/>
          </p:nvPr>
        </p:nvSpPr>
        <p:spPr/>
        <p:txBody>
          <a:bodyPr/>
          <a:lstStyle/>
          <a:p>
            <a:r>
              <a:rPr lang="en-US" b="1" dirty="0" smtClean="0"/>
              <a:t>Rate of Flow Controller</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60</a:t>
            </a:fld>
            <a:endParaRPr lang="en-US" dirty="0"/>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906963"/>
          </a:xfrm>
        </p:spPr>
        <p:txBody>
          <a:bodyPr/>
          <a:lstStyle/>
          <a:p>
            <a:pPr>
              <a:buNone/>
            </a:pPr>
            <a:r>
              <a:rPr lang="en-US" dirty="0" smtClean="0"/>
              <a:t>The filter media is the part of the filter which actually removes the particles from the water being treated.</a:t>
            </a:r>
            <a:endParaRPr lang="en-US" dirty="0"/>
          </a:p>
        </p:txBody>
      </p:sp>
      <p:sp>
        <p:nvSpPr>
          <p:cNvPr id="5" name="Title 4"/>
          <p:cNvSpPr>
            <a:spLocks noGrp="1"/>
          </p:cNvSpPr>
          <p:nvPr>
            <p:ph type="title"/>
          </p:nvPr>
        </p:nvSpPr>
        <p:spPr/>
        <p:txBody>
          <a:bodyPr/>
          <a:lstStyle/>
          <a:p>
            <a:r>
              <a:rPr lang="en-US" b="1" dirty="0" smtClean="0"/>
              <a:t>Filter Media</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61</a:t>
            </a:fld>
            <a:endParaRPr lang="en-US" dirty="0"/>
          </a:p>
        </p:txBody>
      </p:sp>
      <p:sp>
        <p:nvSpPr>
          <p:cNvPr id="279554" name="AutoShape 2" descr="http://water.me.vccs.edu/courses/env110/clipart/filter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9556" name="Picture 4" descr="http://water.me.vccs.edu/courses/env110/clipart/filter2.jpg"/>
          <p:cNvPicPr>
            <a:picLocks noChangeAspect="1" noChangeArrowheads="1"/>
          </p:cNvPicPr>
          <p:nvPr/>
        </p:nvPicPr>
        <p:blipFill>
          <a:blip r:embed="rId3" cstate="print"/>
          <a:srcRect/>
          <a:stretch>
            <a:fillRect/>
          </a:stretch>
        </p:blipFill>
        <p:spPr bwMode="auto">
          <a:xfrm>
            <a:off x="3431694" y="2297723"/>
            <a:ext cx="2783354" cy="3775443"/>
          </a:xfrm>
          <a:prstGeom prst="rect">
            <a:avLst/>
          </a:prstGeom>
          <a:noFill/>
        </p:spPr>
      </p:pic>
      <p:sp>
        <p:nvSpPr>
          <p:cNvPr id="9" name="TextBox 8"/>
          <p:cNvSpPr txBox="1"/>
          <p:nvPr/>
        </p:nvSpPr>
        <p:spPr>
          <a:xfrm>
            <a:off x="6494586" y="2445548"/>
            <a:ext cx="2274276" cy="2677656"/>
          </a:xfrm>
          <a:prstGeom prst="rect">
            <a:avLst/>
          </a:prstGeom>
          <a:noFill/>
        </p:spPr>
        <p:txBody>
          <a:bodyPr wrap="square" rtlCol="0">
            <a:spAutoFit/>
          </a:bodyPr>
          <a:lstStyle/>
          <a:p>
            <a:pPr algn="ctr"/>
            <a:r>
              <a:rPr lang="en-US" dirty="0" smtClean="0"/>
              <a:t>Applying the layer of anthracite provides a higher</a:t>
            </a:r>
          </a:p>
          <a:p>
            <a:pPr algn="ctr"/>
            <a:r>
              <a:rPr lang="en-US" dirty="0" smtClean="0"/>
              <a:t> filtration rate and a longer filter run time than sand alone.</a:t>
            </a:r>
            <a:endParaRPr lang="en-US" dirty="0"/>
          </a:p>
        </p:txBody>
      </p:sp>
      <p:cxnSp>
        <p:nvCxnSpPr>
          <p:cNvPr id="11" name="Straight Arrow Connector 10"/>
          <p:cNvCxnSpPr/>
          <p:nvPr/>
        </p:nvCxnSpPr>
        <p:spPr>
          <a:xfrm flipH="1">
            <a:off x="5838092" y="2860431"/>
            <a:ext cx="773723" cy="468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indent="-514350">
              <a:buFont typeface="+mj-lt"/>
              <a:buAutoNum type="arabicPeriod"/>
            </a:pPr>
            <a:r>
              <a:rPr lang="en-US" b="1" dirty="0" smtClean="0"/>
              <a:t>Effective Size </a:t>
            </a:r>
          </a:p>
          <a:p>
            <a:pPr marL="514350" indent="-514350">
              <a:buFont typeface="+mj-lt"/>
              <a:buAutoNum type="arabicPeriod"/>
            </a:pPr>
            <a:r>
              <a:rPr lang="en-US" b="1" dirty="0" smtClean="0"/>
              <a:t>Uniformity Coefficient </a:t>
            </a:r>
          </a:p>
          <a:p>
            <a:pPr marL="514350" indent="-514350">
              <a:buFont typeface="+mj-lt"/>
              <a:buAutoNum type="arabicPeriod"/>
            </a:pPr>
            <a:r>
              <a:rPr lang="en-US" b="1" dirty="0" smtClean="0"/>
              <a:t>Specific Gravity </a:t>
            </a:r>
          </a:p>
          <a:p>
            <a:pPr marL="514350" indent="-514350">
              <a:buFont typeface="+mj-lt"/>
              <a:buAutoNum type="arabicPeriod"/>
            </a:pPr>
            <a:r>
              <a:rPr lang="en-US" b="1" dirty="0" smtClean="0"/>
              <a:t>Hardness</a:t>
            </a:r>
            <a:endParaRPr lang="en-US" dirty="0" smtClean="0"/>
          </a:p>
          <a:p>
            <a:pPr marL="514350" indent="-514350">
              <a:buNone/>
            </a:pPr>
            <a:endParaRPr lang="en-US" dirty="0"/>
          </a:p>
        </p:txBody>
      </p:sp>
      <p:sp>
        <p:nvSpPr>
          <p:cNvPr id="5" name="Title 4"/>
          <p:cNvSpPr>
            <a:spLocks noGrp="1"/>
          </p:cNvSpPr>
          <p:nvPr>
            <p:ph type="title"/>
          </p:nvPr>
        </p:nvSpPr>
        <p:spPr/>
        <p:txBody>
          <a:bodyPr/>
          <a:lstStyle/>
          <a:p>
            <a:r>
              <a:rPr lang="en-US" b="1" dirty="0" smtClean="0"/>
              <a:t>Media Classification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62</a:t>
            </a:fld>
            <a:endParaRPr lang="en-US" dirty="0"/>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r>
              <a:rPr lang="en-US" b="1" dirty="0" smtClean="0"/>
              <a:t>Filter </a:t>
            </a:r>
            <a:r>
              <a:rPr lang="en-US" b="1" dirty="0" err="1" smtClean="0"/>
              <a:t>Underdrains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63</a:t>
            </a:fld>
            <a:endParaRPr lang="en-US" dirty="0"/>
          </a:p>
        </p:txBody>
      </p:sp>
      <p:pic>
        <p:nvPicPr>
          <p:cNvPr id="283650" name="Picture 2" descr="header lateral udrain - leopold"/>
          <p:cNvPicPr>
            <a:picLocks noChangeAspect="1" noChangeArrowheads="1"/>
          </p:cNvPicPr>
          <p:nvPr/>
        </p:nvPicPr>
        <p:blipFill>
          <a:blip r:embed="rId3" cstate="print"/>
          <a:srcRect/>
          <a:stretch>
            <a:fillRect/>
          </a:stretch>
        </p:blipFill>
        <p:spPr bwMode="auto">
          <a:xfrm>
            <a:off x="1828800" y="1263959"/>
            <a:ext cx="5673969" cy="454562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5" name="Title 4"/>
          <p:cNvSpPr>
            <a:spLocks noGrp="1"/>
          </p:cNvSpPr>
          <p:nvPr>
            <p:ph type="title"/>
          </p:nvPr>
        </p:nvSpPr>
        <p:spPr/>
        <p:txBody>
          <a:bodyPr/>
          <a:lstStyle/>
          <a:p>
            <a:r>
              <a:rPr lang="en-US" b="1" dirty="0" smtClean="0"/>
              <a:t>Filter Ripening</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64</a:t>
            </a:fld>
            <a:endParaRPr lang="en-US" dirty="0"/>
          </a:p>
        </p:txBody>
      </p:sp>
      <p:pic>
        <p:nvPicPr>
          <p:cNvPr id="284674" name="Chart 1"/>
          <p:cNvPicPr>
            <a:picLocks noChangeArrowheads="1"/>
          </p:cNvPicPr>
          <p:nvPr/>
        </p:nvPicPr>
        <p:blipFill>
          <a:blip r:embed="rId3" cstate="print"/>
          <a:srcRect/>
          <a:stretch>
            <a:fillRect/>
          </a:stretch>
        </p:blipFill>
        <p:spPr bwMode="auto">
          <a:xfrm>
            <a:off x="468923" y="1500554"/>
            <a:ext cx="8159262" cy="4712677"/>
          </a:xfrm>
          <a:prstGeom prst="rect">
            <a:avLst/>
          </a:prstGeom>
          <a:noFill/>
          <a:ln w="9525">
            <a:noFill/>
            <a:miter lim="800000"/>
            <a:headEnd/>
            <a:tailEnd/>
          </a:ln>
        </p:spPr>
      </p:pic>
      <p:sp>
        <p:nvSpPr>
          <p:cNvPr id="284676" name="Text Box 4"/>
          <p:cNvSpPr txBox="1">
            <a:spLocks noChangeArrowheads="1"/>
          </p:cNvSpPr>
          <p:nvPr/>
        </p:nvSpPr>
        <p:spPr bwMode="auto">
          <a:xfrm>
            <a:off x="3042870" y="3093794"/>
            <a:ext cx="4178545" cy="25900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Arial Narrow" pitchFamily="34" charset="0"/>
                <a:cs typeface="Arial" pitchFamily="34" charset="0"/>
              </a:rPr>
              <a:t>Filter Ripening</a:t>
            </a:r>
            <a:r>
              <a:rPr kumimoji="0" lang="en-US" sz="2800" b="0" i="0" u="none" strike="noStrike" cap="none" normalizeH="0" baseline="0" dirty="0" smtClean="0">
                <a:ln>
                  <a:noFill/>
                </a:ln>
                <a:solidFill>
                  <a:schemeClr val="tx1"/>
                </a:solidFill>
                <a:effectLst/>
                <a:latin typeface="Calibri" pitchFamily="34" charset="0"/>
                <a:cs typeface="Arial" pitchFamily="34" charset="0"/>
              </a:rPr>
              <a:t> </a:t>
            </a:r>
            <a:r>
              <a:rPr kumimoji="0" lang="en-US" sz="2800" b="0" i="0" u="none" strike="noStrike" cap="none" normalizeH="0" baseline="0" dirty="0" smtClean="0">
                <a:ln>
                  <a:noFill/>
                </a:ln>
                <a:solidFill>
                  <a:schemeClr val="tx1"/>
                </a:solidFill>
                <a:effectLst/>
                <a:latin typeface="Arial Narrow" pitchFamily="34" charset="0"/>
                <a:cs typeface="Arial" pitchFamily="34" charset="0"/>
              </a:rPr>
              <a:t>Period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72308"/>
            <a:ext cx="8229600" cy="4953855"/>
          </a:xfrm>
        </p:spPr>
        <p:txBody>
          <a:bodyPr/>
          <a:lstStyle/>
          <a:p>
            <a:pPr>
              <a:buNone/>
            </a:pPr>
            <a:r>
              <a:rPr lang="en-US" sz="2800" dirty="0" smtClean="0"/>
              <a:t>Mud balls:  A small agglomerate of </a:t>
            </a:r>
            <a:r>
              <a:rPr lang="en-US" sz="2800" dirty="0" err="1" smtClean="0"/>
              <a:t>floc</a:t>
            </a:r>
            <a:r>
              <a:rPr lang="en-US" sz="2800" dirty="0" smtClean="0"/>
              <a:t> and filter media which form on the surface of filters which can grow in size during a filter cycle.</a:t>
            </a:r>
          </a:p>
          <a:p>
            <a:pPr>
              <a:buNone/>
            </a:pPr>
            <a:endParaRPr lang="en-US" dirty="0" smtClean="0"/>
          </a:p>
          <a:p>
            <a:pPr>
              <a:buNone/>
            </a:pPr>
            <a:endParaRPr lang="en-US" dirty="0" smtClean="0"/>
          </a:p>
          <a:p>
            <a:pPr>
              <a:buNone/>
            </a:pPr>
            <a:endParaRPr lang="en-US" dirty="0" smtClean="0"/>
          </a:p>
          <a:p>
            <a:pPr marL="342900" lvl="1" indent="-342900">
              <a:buNone/>
            </a:pPr>
            <a:r>
              <a:rPr lang="en-US" dirty="0" smtClean="0"/>
              <a:t>Air Binding:  Caused by the release of dissolved gases from the water in the filter or under drain or if the water in the filter bed is drawn down below the filter surface.</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5" name="Title 4"/>
          <p:cNvSpPr>
            <a:spLocks noGrp="1"/>
          </p:cNvSpPr>
          <p:nvPr>
            <p:ph type="title"/>
          </p:nvPr>
        </p:nvSpPr>
        <p:spPr/>
        <p:txBody>
          <a:bodyPr/>
          <a:lstStyle/>
          <a:p>
            <a:r>
              <a:rPr lang="en-US" b="1" dirty="0" smtClean="0"/>
              <a:t>Filter Problems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65</a:t>
            </a:fld>
            <a:endParaRPr lang="en-US" dirty="0"/>
          </a:p>
        </p:txBody>
      </p:sp>
      <p:pic>
        <p:nvPicPr>
          <p:cNvPr id="286722" name="Picture 2" descr="http://water.me.vccs.edu/courses/env110/clipart/mudball.jpg"/>
          <p:cNvPicPr>
            <a:picLocks noChangeAspect="1" noChangeArrowheads="1"/>
          </p:cNvPicPr>
          <p:nvPr/>
        </p:nvPicPr>
        <p:blipFill>
          <a:blip r:embed="rId3" cstate="print"/>
          <a:srcRect/>
          <a:stretch>
            <a:fillRect/>
          </a:stretch>
        </p:blipFill>
        <p:spPr bwMode="auto">
          <a:xfrm>
            <a:off x="3252769" y="2488591"/>
            <a:ext cx="2350861" cy="1802055"/>
          </a:xfrm>
          <a:prstGeom prst="rect">
            <a:avLst/>
          </a:prstGeom>
          <a:noFill/>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800" dirty="0" smtClean="0"/>
              <a:t>What is the filter capacity of a system if the sand bed has a surface area of 700 sq ft and the filters are rated to have a capacity of 3 </a:t>
            </a:r>
            <a:r>
              <a:rPr lang="en-US" sz="2800" dirty="0" err="1" smtClean="0"/>
              <a:t>gpm</a:t>
            </a:r>
            <a:r>
              <a:rPr lang="en-US" sz="2800" dirty="0" smtClean="0"/>
              <a:t>/sq ft (in </a:t>
            </a:r>
            <a:r>
              <a:rPr lang="en-US" sz="2800" dirty="0" err="1" smtClean="0"/>
              <a:t>gpm</a:t>
            </a:r>
            <a:r>
              <a:rPr lang="en-US" sz="2800" dirty="0" smtClean="0"/>
              <a:t>)?</a:t>
            </a:r>
          </a:p>
          <a:p>
            <a:pPr>
              <a:buNone/>
            </a:pPr>
            <a:r>
              <a:rPr lang="en-US" sz="2800" dirty="0" smtClean="0"/>
              <a:t> </a:t>
            </a:r>
          </a:p>
          <a:p>
            <a:pPr>
              <a:buNone/>
            </a:pPr>
            <a:r>
              <a:rPr lang="en-US" sz="2800" dirty="0" smtClean="0"/>
              <a:t>    	Filter Capacity   =   Filtration Rate x Surface Area</a:t>
            </a:r>
          </a:p>
          <a:p>
            <a:pPr>
              <a:buNone/>
            </a:pPr>
            <a:r>
              <a:rPr lang="en-US" sz="2800" dirty="0" smtClean="0"/>
              <a:t> </a:t>
            </a:r>
          </a:p>
          <a:p>
            <a:pPr>
              <a:buNone/>
            </a:pPr>
            <a:r>
              <a:rPr lang="en-US" sz="2800" dirty="0" smtClean="0"/>
              <a:t>				=       </a:t>
            </a:r>
            <a:r>
              <a:rPr lang="en-US" sz="2800" u="sng" dirty="0" smtClean="0"/>
              <a:t>3 </a:t>
            </a:r>
            <a:r>
              <a:rPr lang="en-US" sz="2800" u="sng" dirty="0" err="1" smtClean="0"/>
              <a:t>gpm</a:t>
            </a:r>
            <a:r>
              <a:rPr lang="en-US" sz="2800" dirty="0" smtClean="0"/>
              <a:t>       x     700 sq ft</a:t>
            </a:r>
          </a:p>
          <a:p>
            <a:pPr>
              <a:buNone/>
            </a:pPr>
            <a:r>
              <a:rPr lang="en-US" sz="2800" dirty="0" smtClean="0"/>
              <a:t>			      		   sq ft</a:t>
            </a:r>
          </a:p>
          <a:p>
            <a:pPr>
              <a:buNone/>
            </a:pPr>
            <a:r>
              <a:rPr lang="en-US" sz="2800" dirty="0" smtClean="0"/>
              <a:t> </a:t>
            </a:r>
          </a:p>
          <a:p>
            <a:pPr>
              <a:buNone/>
            </a:pPr>
            <a:r>
              <a:rPr lang="en-US" sz="2800" dirty="0" smtClean="0"/>
              <a:t>				=	2,100 </a:t>
            </a:r>
            <a:r>
              <a:rPr lang="en-US" sz="2800" dirty="0" err="1" smtClean="0"/>
              <a:t>gpm</a:t>
            </a:r>
            <a:endParaRPr lang="en-US" sz="2800" dirty="0" smtClean="0"/>
          </a:p>
          <a:p>
            <a:pPr>
              <a:buNone/>
            </a:pPr>
            <a:r>
              <a:rPr lang="en-US" dirty="0" smtClean="0"/>
              <a:t> </a:t>
            </a:r>
          </a:p>
          <a:p>
            <a:pPr>
              <a:buNone/>
            </a:pPr>
            <a:endParaRPr lang="en-US" dirty="0"/>
          </a:p>
        </p:txBody>
      </p:sp>
      <p:sp>
        <p:nvSpPr>
          <p:cNvPr id="5" name="Title 4"/>
          <p:cNvSpPr>
            <a:spLocks noGrp="1"/>
          </p:cNvSpPr>
          <p:nvPr>
            <p:ph type="title"/>
          </p:nvPr>
        </p:nvSpPr>
        <p:spPr/>
        <p:txBody>
          <a:bodyPr/>
          <a:lstStyle/>
          <a:p>
            <a:r>
              <a:rPr lang="en-US" b="1" dirty="0" smtClean="0"/>
              <a:t>Example 4.1 – Filter Capacity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66</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906964"/>
          </a:xfrm>
        </p:spPr>
        <p:txBody>
          <a:bodyPr/>
          <a:lstStyle/>
          <a:p>
            <a:pPr>
              <a:buNone/>
            </a:pPr>
            <a:r>
              <a:rPr lang="en-US" sz="2400" dirty="0" smtClean="0"/>
              <a:t>The surface of a filter is 15 feet long and 10 feet wide.  What is the rated total capacity for a rate of 5 </a:t>
            </a:r>
            <a:r>
              <a:rPr lang="en-US" sz="2400" dirty="0" err="1" smtClean="0"/>
              <a:t>gpm</a:t>
            </a:r>
            <a:r>
              <a:rPr lang="en-US" sz="2400" dirty="0" smtClean="0"/>
              <a:t>/sq ft?</a:t>
            </a:r>
          </a:p>
          <a:p>
            <a:pPr>
              <a:buNone/>
            </a:pPr>
            <a:endParaRPr lang="en-US" sz="800" dirty="0" smtClean="0"/>
          </a:p>
          <a:p>
            <a:pPr>
              <a:buNone/>
            </a:pPr>
            <a:r>
              <a:rPr lang="en-US" sz="2400" dirty="0" smtClean="0"/>
              <a:t> Step 1 – Determine the surface area.	 </a:t>
            </a:r>
          </a:p>
          <a:p>
            <a:pPr>
              <a:buNone/>
            </a:pPr>
            <a:r>
              <a:rPr lang="en-US" sz="2400" dirty="0" smtClean="0"/>
              <a:t>Area = Length x Width</a:t>
            </a:r>
          </a:p>
          <a:p>
            <a:pPr>
              <a:buNone/>
            </a:pPr>
            <a:r>
              <a:rPr lang="en-US" sz="2400" dirty="0" smtClean="0"/>
              <a:t>          =   15 ft    x   10 ft</a:t>
            </a:r>
          </a:p>
          <a:p>
            <a:pPr>
              <a:buNone/>
            </a:pPr>
            <a:r>
              <a:rPr lang="en-US" sz="2400" dirty="0" smtClean="0"/>
              <a:t>          =           150 sq ft</a:t>
            </a:r>
          </a:p>
          <a:p>
            <a:pPr>
              <a:buNone/>
            </a:pPr>
            <a:r>
              <a:rPr lang="en-US" sz="2400" dirty="0" smtClean="0"/>
              <a:t> Step 2 – Determine the filter capacity.  </a:t>
            </a:r>
          </a:p>
          <a:p>
            <a:pPr>
              <a:buNone/>
            </a:pPr>
            <a:r>
              <a:rPr lang="en-US" sz="2400" dirty="0" smtClean="0"/>
              <a:t>Filter Capacity   =   Filtration Rate x Surface Area</a:t>
            </a:r>
          </a:p>
          <a:p>
            <a:pPr>
              <a:buNone/>
            </a:pPr>
            <a:r>
              <a:rPr lang="en-US" sz="2400" dirty="0" smtClean="0"/>
              <a:t> 			         =       5</a:t>
            </a:r>
            <a:r>
              <a:rPr lang="en-US" sz="2400" u="sng" dirty="0" smtClean="0"/>
              <a:t> </a:t>
            </a:r>
            <a:r>
              <a:rPr lang="en-US" sz="2400" u="sng" dirty="0" err="1" smtClean="0"/>
              <a:t>gpm</a:t>
            </a:r>
            <a:r>
              <a:rPr lang="en-US" sz="2400" dirty="0" smtClean="0"/>
              <a:t>       x     150 sq ft</a:t>
            </a:r>
          </a:p>
          <a:p>
            <a:pPr>
              <a:buNone/>
            </a:pPr>
            <a:r>
              <a:rPr lang="en-US" sz="2400" dirty="0" smtClean="0"/>
              <a:t>				         sq ft</a:t>
            </a:r>
          </a:p>
          <a:p>
            <a:pPr>
              <a:buNone/>
            </a:pPr>
            <a:r>
              <a:rPr lang="en-US" sz="2400" dirty="0" smtClean="0"/>
              <a:t> 		     	         =		750 </a:t>
            </a:r>
            <a:r>
              <a:rPr lang="en-US" sz="2400" dirty="0" err="1" smtClean="0"/>
              <a:t>gpm</a:t>
            </a:r>
            <a:endParaRPr lang="en-US" sz="2400" dirty="0" smtClean="0"/>
          </a:p>
          <a:p>
            <a:pPr>
              <a:buNone/>
            </a:pPr>
            <a:endParaRPr lang="en-US" sz="2800" dirty="0"/>
          </a:p>
        </p:txBody>
      </p:sp>
      <p:sp>
        <p:nvSpPr>
          <p:cNvPr id="5" name="Title 4"/>
          <p:cNvSpPr>
            <a:spLocks noGrp="1"/>
          </p:cNvSpPr>
          <p:nvPr>
            <p:ph type="title"/>
          </p:nvPr>
        </p:nvSpPr>
        <p:spPr/>
        <p:txBody>
          <a:bodyPr/>
          <a:lstStyle/>
          <a:p>
            <a:r>
              <a:rPr lang="en-US" b="1" dirty="0" smtClean="0"/>
              <a:t>Example 4.2 – Filter Capacity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67</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72308"/>
            <a:ext cx="8229600" cy="4953855"/>
          </a:xfrm>
        </p:spPr>
        <p:txBody>
          <a:bodyPr/>
          <a:lstStyle/>
          <a:p>
            <a:pPr>
              <a:buNone/>
            </a:pPr>
            <a:r>
              <a:rPr lang="en-US" dirty="0" smtClean="0"/>
              <a:t>A rapid sand filter has a surface area of 150 sq ft.  If the flow through the filter is 312 </a:t>
            </a:r>
            <a:r>
              <a:rPr lang="en-US" dirty="0" err="1" smtClean="0"/>
              <a:t>gpm</a:t>
            </a:r>
            <a:r>
              <a:rPr lang="en-US" dirty="0" smtClean="0"/>
              <a:t>, what is the filter loading rate in </a:t>
            </a:r>
            <a:r>
              <a:rPr lang="en-US" dirty="0" err="1" smtClean="0"/>
              <a:t>gpm</a:t>
            </a:r>
            <a:r>
              <a:rPr lang="en-US" dirty="0" smtClean="0"/>
              <a:t>/sq ft?</a:t>
            </a:r>
          </a:p>
          <a:p>
            <a:pPr>
              <a:buNone/>
            </a:pPr>
            <a:endParaRPr lang="en-US" sz="800" dirty="0" smtClean="0"/>
          </a:p>
          <a:p>
            <a:pPr>
              <a:buNone/>
            </a:pPr>
            <a:r>
              <a:rPr lang="en-US" dirty="0" smtClean="0"/>
              <a:t> Filtration	</a:t>
            </a:r>
            <a:r>
              <a:rPr lang="en-US" baseline="-25000" dirty="0" smtClean="0"/>
              <a:t>=</a:t>
            </a:r>
            <a:r>
              <a:rPr lang="en-US" dirty="0" smtClean="0"/>
              <a:t>	</a:t>
            </a:r>
            <a:r>
              <a:rPr lang="en-US" u="sng" dirty="0" smtClean="0"/>
              <a:t>Flow Rate, </a:t>
            </a:r>
            <a:r>
              <a:rPr lang="en-US" u="sng" dirty="0" err="1" smtClean="0"/>
              <a:t>gpm</a:t>
            </a:r>
            <a:endParaRPr lang="en-US" dirty="0" smtClean="0"/>
          </a:p>
          <a:p>
            <a:pPr>
              <a:buNone/>
            </a:pPr>
            <a:r>
              <a:rPr lang="en-US" dirty="0" smtClean="0"/>
              <a:t>  Rate		Filter Area, sq ft			</a:t>
            </a:r>
          </a:p>
          <a:p>
            <a:pPr>
              <a:buNone/>
            </a:pPr>
            <a:r>
              <a:rPr lang="en-US" baseline="-25000" dirty="0" smtClean="0"/>
              <a:t>			=</a:t>
            </a:r>
            <a:r>
              <a:rPr lang="en-US" dirty="0" smtClean="0"/>
              <a:t>	</a:t>
            </a:r>
            <a:r>
              <a:rPr lang="en-US" u="sng" dirty="0" smtClean="0"/>
              <a:t>312 </a:t>
            </a:r>
            <a:r>
              <a:rPr lang="en-US" u="sng" dirty="0" err="1" smtClean="0"/>
              <a:t>gpm</a:t>
            </a:r>
            <a:endParaRPr lang="en-US" dirty="0" smtClean="0"/>
          </a:p>
          <a:p>
            <a:pPr>
              <a:buNone/>
            </a:pPr>
            <a:r>
              <a:rPr lang="en-US" dirty="0" smtClean="0"/>
              <a:t>				150 sq ft</a:t>
            </a:r>
          </a:p>
          <a:p>
            <a:pPr>
              <a:buNone/>
            </a:pPr>
            <a:r>
              <a:rPr lang="en-US" dirty="0" smtClean="0"/>
              <a:t> 			=	2.08 </a:t>
            </a:r>
            <a:r>
              <a:rPr lang="en-US" u="sng" dirty="0" err="1" smtClean="0"/>
              <a:t>gpm</a:t>
            </a:r>
            <a:endParaRPr lang="en-US" dirty="0" smtClean="0"/>
          </a:p>
          <a:p>
            <a:pPr>
              <a:buNone/>
            </a:pPr>
            <a:r>
              <a:rPr lang="en-US" dirty="0" smtClean="0"/>
              <a:t>			       		sq ft</a:t>
            </a:r>
          </a:p>
          <a:p>
            <a:pPr>
              <a:buNone/>
            </a:pPr>
            <a:endParaRPr lang="en-US" dirty="0"/>
          </a:p>
        </p:txBody>
      </p:sp>
      <p:sp>
        <p:nvSpPr>
          <p:cNvPr id="5" name="Title 4"/>
          <p:cNvSpPr>
            <a:spLocks noGrp="1"/>
          </p:cNvSpPr>
          <p:nvPr>
            <p:ph type="title"/>
          </p:nvPr>
        </p:nvSpPr>
        <p:spPr/>
        <p:txBody>
          <a:bodyPr/>
          <a:lstStyle/>
          <a:p>
            <a:r>
              <a:rPr lang="en-US" b="1" dirty="0" smtClean="0"/>
              <a:t>Example 4.3 – Filtration Rate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68</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59877"/>
            <a:ext cx="8229600" cy="4766286"/>
          </a:xfrm>
        </p:spPr>
        <p:txBody>
          <a:bodyPr/>
          <a:lstStyle/>
          <a:p>
            <a:pPr>
              <a:buNone/>
            </a:pPr>
            <a:r>
              <a:rPr lang="en-US" sz="2400" dirty="0" smtClean="0"/>
              <a:t>Determine the filter loading rate of a filter 35 feet in diameter treating a flow of 3000 </a:t>
            </a:r>
            <a:r>
              <a:rPr lang="en-US" sz="2400" dirty="0" err="1" smtClean="0"/>
              <a:t>gpm</a:t>
            </a:r>
            <a:r>
              <a:rPr lang="en-US" sz="2400" dirty="0" smtClean="0"/>
              <a:t>.</a:t>
            </a:r>
          </a:p>
          <a:p>
            <a:pPr>
              <a:buNone/>
            </a:pPr>
            <a:r>
              <a:rPr lang="en-US" sz="2400" dirty="0" smtClean="0"/>
              <a:t> Step 1 – Determine the surface area.	 </a:t>
            </a:r>
          </a:p>
          <a:p>
            <a:pPr>
              <a:buNone/>
            </a:pPr>
            <a:r>
              <a:rPr lang="en-US" sz="2400" dirty="0" smtClean="0"/>
              <a:t>Area = 0.785 x D</a:t>
            </a:r>
            <a:r>
              <a:rPr lang="en-US" sz="2400" baseline="30000" dirty="0" smtClean="0"/>
              <a:t>2</a:t>
            </a:r>
            <a:endParaRPr lang="en-US" sz="2400" dirty="0" smtClean="0"/>
          </a:p>
          <a:p>
            <a:pPr>
              <a:buNone/>
            </a:pPr>
            <a:r>
              <a:rPr lang="en-US" sz="2400" dirty="0" smtClean="0"/>
              <a:t>          =  0.785 x (35 ft)</a:t>
            </a:r>
            <a:r>
              <a:rPr lang="en-US" sz="2400" baseline="30000" dirty="0" smtClean="0"/>
              <a:t>2</a:t>
            </a:r>
            <a:r>
              <a:rPr lang="en-US" sz="2400" dirty="0" smtClean="0"/>
              <a:t> </a:t>
            </a:r>
          </a:p>
          <a:p>
            <a:pPr>
              <a:buNone/>
            </a:pPr>
            <a:r>
              <a:rPr lang="en-US" sz="2400" dirty="0" smtClean="0"/>
              <a:t>          =       961.63 sq ft</a:t>
            </a:r>
          </a:p>
          <a:p>
            <a:pPr>
              <a:buNone/>
            </a:pPr>
            <a:r>
              <a:rPr lang="en-US" sz="2400" dirty="0" smtClean="0"/>
              <a:t> Step 2 – Determine the filter loading rate.  		</a:t>
            </a:r>
          </a:p>
          <a:p>
            <a:pPr>
              <a:buNone/>
            </a:pPr>
            <a:r>
              <a:rPr lang="en-US" sz="2400" dirty="0" smtClean="0"/>
              <a:t>Filtration	</a:t>
            </a:r>
            <a:r>
              <a:rPr lang="en-US" sz="2400" baseline="-25000" dirty="0" smtClean="0"/>
              <a:t>=</a:t>
            </a:r>
            <a:r>
              <a:rPr lang="en-US" sz="2400" dirty="0" smtClean="0"/>
              <a:t>	</a:t>
            </a:r>
            <a:r>
              <a:rPr lang="en-US" sz="2400" u="sng" dirty="0" smtClean="0"/>
              <a:t>Flow Rate, </a:t>
            </a:r>
            <a:r>
              <a:rPr lang="en-US" sz="2400" u="sng" dirty="0" err="1" smtClean="0"/>
              <a:t>gpm</a:t>
            </a:r>
            <a:endParaRPr lang="en-US" sz="2400" dirty="0" smtClean="0"/>
          </a:p>
          <a:p>
            <a:pPr>
              <a:buNone/>
            </a:pPr>
            <a:r>
              <a:rPr lang="en-US" sz="2400" dirty="0" smtClean="0"/>
              <a:t>  Rate			Filter Area, sq ft</a:t>
            </a:r>
          </a:p>
          <a:p>
            <a:pPr>
              <a:buNone/>
            </a:pPr>
            <a:r>
              <a:rPr lang="en-US" sz="2400" b="1" dirty="0" smtClean="0"/>
              <a:t> </a:t>
            </a:r>
            <a:r>
              <a:rPr lang="en-US" sz="2400" dirty="0" smtClean="0"/>
              <a:t>			=	</a:t>
            </a:r>
            <a:r>
              <a:rPr lang="en-US" sz="2400" u="sng" dirty="0" smtClean="0"/>
              <a:t>3000 </a:t>
            </a:r>
            <a:r>
              <a:rPr lang="en-US" sz="2400" u="sng" dirty="0" err="1" smtClean="0"/>
              <a:t>gpm</a:t>
            </a:r>
            <a:endParaRPr lang="en-US" sz="2400" dirty="0" smtClean="0"/>
          </a:p>
          <a:p>
            <a:pPr>
              <a:buNone/>
            </a:pPr>
            <a:r>
              <a:rPr lang="en-US" sz="2400" dirty="0" smtClean="0"/>
              <a:t>				961.63 sq ft</a:t>
            </a:r>
          </a:p>
          <a:p>
            <a:pPr>
              <a:buNone/>
            </a:pPr>
            <a:r>
              <a:rPr lang="en-US" sz="2400" dirty="0" smtClean="0"/>
              <a:t>			=	3.12 </a:t>
            </a:r>
            <a:r>
              <a:rPr lang="en-US" sz="2400" dirty="0" err="1" smtClean="0"/>
              <a:t>gpm</a:t>
            </a:r>
            <a:r>
              <a:rPr lang="en-US" sz="2400" dirty="0" smtClean="0"/>
              <a:t>/sq ft</a:t>
            </a:r>
          </a:p>
          <a:p>
            <a:pPr>
              <a:buNone/>
            </a:pPr>
            <a:endParaRPr lang="en-US" sz="2800" dirty="0"/>
          </a:p>
        </p:txBody>
      </p:sp>
      <p:sp>
        <p:nvSpPr>
          <p:cNvPr id="5" name="Title 4"/>
          <p:cNvSpPr>
            <a:spLocks noGrp="1"/>
          </p:cNvSpPr>
          <p:nvPr>
            <p:ph type="title"/>
          </p:nvPr>
        </p:nvSpPr>
        <p:spPr/>
        <p:txBody>
          <a:bodyPr/>
          <a:lstStyle/>
          <a:p>
            <a:r>
              <a:rPr lang="en-US" b="1" dirty="0" smtClean="0"/>
              <a:t>Example 4.4 – Filtration Rate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69</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62075"/>
            <a:ext cx="8229600" cy="4602163"/>
          </a:xfrm>
        </p:spPr>
        <p:txBody>
          <a:bodyPr/>
          <a:lstStyle/>
          <a:p>
            <a:pPr marL="0" indent="0">
              <a:buNone/>
            </a:pPr>
            <a:endParaRPr lang="en-US" dirty="0"/>
          </a:p>
        </p:txBody>
      </p:sp>
      <p:sp>
        <p:nvSpPr>
          <p:cNvPr id="5" name="Title 4"/>
          <p:cNvSpPr>
            <a:spLocks noGrp="1"/>
          </p:cNvSpPr>
          <p:nvPr>
            <p:ph type="title"/>
          </p:nvPr>
        </p:nvSpPr>
        <p:spPr>
          <a:xfrm>
            <a:off x="457200" y="227013"/>
            <a:ext cx="8229600" cy="868362"/>
          </a:xfrm>
        </p:spPr>
        <p:txBody>
          <a:bodyPr/>
          <a:lstStyle/>
          <a:p>
            <a:r>
              <a:rPr lang="en-US" dirty="0" smtClean="0"/>
              <a:t>Source Water</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a:t>
            </a:fld>
            <a:endParaRPr lang="en-US" dirty="0"/>
          </a:p>
        </p:txBody>
      </p:sp>
      <p:sp>
        <p:nvSpPr>
          <p:cNvPr id="7" name="Rectangle 6"/>
          <p:cNvSpPr/>
          <p:nvPr/>
        </p:nvSpPr>
        <p:spPr>
          <a:xfrm>
            <a:off x="1724138" y="4245918"/>
            <a:ext cx="5619637" cy="707886"/>
          </a:xfrm>
          <a:prstGeom prst="rect">
            <a:avLst/>
          </a:prstGeom>
        </p:spPr>
        <p:txBody>
          <a:bodyPr wrap="square">
            <a:spAutoFit/>
          </a:bodyPr>
          <a:lstStyle/>
          <a:p>
            <a:r>
              <a:rPr lang="en-US" sz="4000" dirty="0"/>
              <a:t>	</a:t>
            </a:r>
          </a:p>
        </p:txBody>
      </p:sp>
      <p:pic>
        <p:nvPicPr>
          <p:cNvPr id="121858" name="Picture 2" descr="http://ww2.hdnux.com/photos/06/73/11/1815109/9/628x471.jpg"/>
          <p:cNvPicPr>
            <a:picLocks noChangeAspect="1" noChangeArrowheads="1"/>
          </p:cNvPicPr>
          <p:nvPr/>
        </p:nvPicPr>
        <p:blipFill>
          <a:blip r:embed="rId3" cstate="print"/>
          <a:srcRect/>
          <a:stretch>
            <a:fillRect/>
          </a:stretch>
        </p:blipFill>
        <p:spPr bwMode="auto">
          <a:xfrm>
            <a:off x="1148862" y="1360080"/>
            <a:ext cx="6442075" cy="4308395"/>
          </a:xfrm>
          <a:prstGeom prst="rect">
            <a:avLst/>
          </a:prstGeom>
          <a:noFill/>
        </p:spPr>
      </p:pic>
    </p:spTree>
    <p:extLst>
      <p:ext uri="{BB962C8B-B14F-4D97-AF65-F5344CB8AC3E}">
        <p14:creationId xmlns="" xmlns:p14="http://schemas.microsoft.com/office/powerpoint/2010/main" val="3916594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b="1" dirty="0" smtClean="0"/>
              <a:t>When to Backwash</a:t>
            </a:r>
            <a:endParaRPr lang="en-US" dirty="0" smtClean="0"/>
          </a:p>
          <a:p>
            <a:pPr lvl="0"/>
            <a:r>
              <a:rPr lang="en-US" dirty="0" smtClean="0"/>
              <a:t>Gallons filtered or when a specified time period has passed indicates the need to backwash.</a:t>
            </a:r>
          </a:p>
          <a:p>
            <a:r>
              <a:rPr lang="en-US" dirty="0" smtClean="0"/>
              <a:t>Head loss on the filter may be used to indicate the need to backwash.</a:t>
            </a:r>
          </a:p>
          <a:p>
            <a:r>
              <a:rPr lang="en-US" dirty="0" smtClean="0"/>
              <a:t>An increase in the cleanliness or cloudiness (turbidity) of the water coming out of the filter.</a:t>
            </a:r>
            <a:endParaRPr lang="en-US" dirty="0"/>
          </a:p>
        </p:txBody>
      </p:sp>
      <p:sp>
        <p:nvSpPr>
          <p:cNvPr id="5" name="Title 4"/>
          <p:cNvSpPr>
            <a:spLocks noGrp="1"/>
          </p:cNvSpPr>
          <p:nvPr>
            <p:ph type="title"/>
          </p:nvPr>
        </p:nvSpPr>
        <p:spPr/>
        <p:txBody>
          <a:bodyPr/>
          <a:lstStyle/>
          <a:p>
            <a:r>
              <a:rPr lang="en-US" b="1" dirty="0" smtClean="0"/>
              <a:t>Backwashing</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70</a:t>
            </a:fld>
            <a:endParaRPr lang="en-US" dirty="0"/>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endParaRPr lang="en-US" dirty="0"/>
          </a:p>
        </p:txBody>
      </p:sp>
      <p:sp>
        <p:nvSpPr>
          <p:cNvPr id="5" name="Title 4"/>
          <p:cNvSpPr>
            <a:spLocks noGrp="1"/>
          </p:cNvSpPr>
          <p:nvPr>
            <p:ph type="title"/>
          </p:nvPr>
        </p:nvSpPr>
        <p:spPr/>
        <p:txBody>
          <a:bodyPr/>
          <a:lstStyle/>
          <a:p>
            <a:r>
              <a:rPr lang="en-US" dirty="0" smtClean="0"/>
              <a:t>Backwash Process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71</a:t>
            </a:fld>
            <a:endParaRPr lang="en-US" dirty="0"/>
          </a:p>
        </p:txBody>
      </p:sp>
      <p:pic>
        <p:nvPicPr>
          <p:cNvPr id="299010" name="Picture 2" descr="http://water.me.vccs.edu/courses/env110/clipart/wash.jpg"/>
          <p:cNvPicPr>
            <a:picLocks noChangeAspect="1" noChangeArrowheads="1"/>
          </p:cNvPicPr>
          <p:nvPr/>
        </p:nvPicPr>
        <p:blipFill>
          <a:blip r:embed="rId3" cstate="print"/>
          <a:srcRect/>
          <a:stretch>
            <a:fillRect/>
          </a:stretch>
        </p:blipFill>
        <p:spPr bwMode="auto">
          <a:xfrm>
            <a:off x="890953" y="1633730"/>
            <a:ext cx="6893169" cy="4227810"/>
          </a:xfrm>
          <a:prstGeom prst="rect">
            <a:avLst/>
          </a:prstGeom>
          <a:noFill/>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36431"/>
            <a:ext cx="8229600" cy="4789732"/>
          </a:xfrm>
        </p:spPr>
        <p:txBody>
          <a:bodyPr/>
          <a:lstStyle/>
          <a:p>
            <a:pPr>
              <a:buNone/>
            </a:pPr>
            <a:r>
              <a:rPr lang="en-US" sz="2400" dirty="0" smtClean="0"/>
              <a:t>A filter 26 feet wide by 30 feet long needs a backwash rate of 18 gallons per minute per square foot.  Determine the required backwash pumping rate in </a:t>
            </a:r>
            <a:r>
              <a:rPr lang="en-US" sz="2400" dirty="0" err="1" smtClean="0"/>
              <a:t>gpm</a:t>
            </a:r>
            <a:r>
              <a:rPr lang="en-US" sz="2400" dirty="0" smtClean="0"/>
              <a:t>.</a:t>
            </a:r>
          </a:p>
          <a:p>
            <a:pPr>
              <a:buNone/>
            </a:pPr>
            <a:r>
              <a:rPr lang="en-US" sz="2400" dirty="0" smtClean="0"/>
              <a:t> Step 1 – Determine the surface area.	</a:t>
            </a:r>
          </a:p>
          <a:p>
            <a:pPr>
              <a:buNone/>
            </a:pPr>
            <a:r>
              <a:rPr lang="en-US" sz="2400" dirty="0" smtClean="0"/>
              <a:t> Area = Length x Width</a:t>
            </a:r>
          </a:p>
          <a:p>
            <a:pPr>
              <a:buNone/>
            </a:pPr>
            <a:r>
              <a:rPr lang="en-US" sz="2400" dirty="0" smtClean="0"/>
              <a:t> 		= 30 ft x 26 ft</a:t>
            </a:r>
          </a:p>
          <a:p>
            <a:pPr>
              <a:buNone/>
            </a:pPr>
            <a:r>
              <a:rPr lang="en-US" sz="2400" dirty="0" smtClean="0"/>
              <a:t> 		= 780 sq ft</a:t>
            </a:r>
          </a:p>
          <a:p>
            <a:pPr>
              <a:buNone/>
            </a:pPr>
            <a:r>
              <a:rPr lang="en-US" sz="2400" dirty="0" smtClean="0"/>
              <a:t> Step 2 – Determine the Backwash Pumping Rate, </a:t>
            </a:r>
            <a:r>
              <a:rPr lang="en-US" sz="2400" dirty="0" err="1" smtClean="0"/>
              <a:t>gpm</a:t>
            </a:r>
            <a:endParaRPr lang="en-US" sz="2400" dirty="0" smtClean="0"/>
          </a:p>
          <a:p>
            <a:pPr>
              <a:buNone/>
            </a:pPr>
            <a:r>
              <a:rPr lang="en-US" sz="2400" dirty="0" smtClean="0"/>
              <a:t> 		= </a:t>
            </a:r>
            <a:r>
              <a:rPr lang="en-US" sz="2400" dirty="0" err="1" smtClean="0"/>
              <a:t>FilterArea</a:t>
            </a:r>
            <a:r>
              <a:rPr lang="en-US" sz="2400" dirty="0" smtClean="0"/>
              <a:t>, sq ft x Backwash rate, </a:t>
            </a:r>
            <a:r>
              <a:rPr lang="en-US" sz="2400" dirty="0" err="1" smtClean="0"/>
              <a:t>gpm</a:t>
            </a:r>
            <a:r>
              <a:rPr lang="en-US" sz="2400" dirty="0" smtClean="0"/>
              <a:t>/sq ft</a:t>
            </a:r>
          </a:p>
          <a:p>
            <a:pPr>
              <a:buNone/>
            </a:pPr>
            <a:r>
              <a:rPr lang="en-US" sz="2400" dirty="0" smtClean="0"/>
              <a:t>              = 780 sq ft x 18 </a:t>
            </a:r>
            <a:r>
              <a:rPr lang="en-US" sz="2400" dirty="0" err="1" smtClean="0"/>
              <a:t>gpm</a:t>
            </a:r>
            <a:r>
              <a:rPr lang="en-US" sz="2400" dirty="0" smtClean="0"/>
              <a:t>/sq ft</a:t>
            </a:r>
          </a:p>
          <a:p>
            <a:pPr>
              <a:buNone/>
            </a:pPr>
            <a:r>
              <a:rPr lang="en-US" sz="2400" dirty="0" smtClean="0"/>
              <a:t>              = 14,040 </a:t>
            </a:r>
            <a:r>
              <a:rPr lang="en-US" sz="2400" dirty="0" err="1" smtClean="0"/>
              <a:t>gpm</a:t>
            </a:r>
            <a:endParaRPr lang="en-US" sz="2400" dirty="0" smtClean="0"/>
          </a:p>
          <a:p>
            <a:pPr>
              <a:buNone/>
            </a:pPr>
            <a:endParaRPr lang="en-US" dirty="0"/>
          </a:p>
        </p:txBody>
      </p:sp>
      <p:sp>
        <p:nvSpPr>
          <p:cNvPr id="5" name="Title 4"/>
          <p:cNvSpPr>
            <a:spLocks noGrp="1"/>
          </p:cNvSpPr>
          <p:nvPr>
            <p:ph type="title"/>
          </p:nvPr>
        </p:nvSpPr>
        <p:spPr/>
        <p:txBody>
          <a:bodyPr/>
          <a:lstStyle/>
          <a:p>
            <a:r>
              <a:rPr lang="en-US" b="1" dirty="0" smtClean="0"/>
              <a:t>Example 4.5 – Backwash Rate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72</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89538"/>
            <a:ext cx="8229600" cy="4836625"/>
          </a:xfrm>
        </p:spPr>
        <p:txBody>
          <a:bodyPr/>
          <a:lstStyle/>
          <a:p>
            <a:pPr>
              <a:buNone/>
            </a:pPr>
            <a:r>
              <a:rPr lang="en-US" sz="2800" dirty="0" smtClean="0"/>
              <a:t>A </a:t>
            </a:r>
            <a:r>
              <a:rPr lang="en-US" sz="2800" dirty="0" err="1" smtClean="0"/>
              <a:t>fitler</a:t>
            </a:r>
            <a:r>
              <a:rPr lang="en-US" sz="2800" dirty="0" smtClean="0"/>
              <a:t> is 40 ft long and 20 ft wide.  If the desired backwash rate is 20 </a:t>
            </a:r>
            <a:r>
              <a:rPr lang="en-US" sz="2800" dirty="0" err="1" smtClean="0"/>
              <a:t>gpm</a:t>
            </a:r>
            <a:r>
              <a:rPr lang="en-US" sz="2800" dirty="0" smtClean="0"/>
              <a:t>/sq ft, what backwash pumping rate (</a:t>
            </a:r>
            <a:r>
              <a:rPr lang="en-US" sz="2800" dirty="0" err="1" smtClean="0"/>
              <a:t>gpm</a:t>
            </a:r>
            <a:r>
              <a:rPr lang="en-US" sz="2800" dirty="0" smtClean="0"/>
              <a:t>) will be required?</a:t>
            </a:r>
          </a:p>
          <a:p>
            <a:pPr>
              <a:buNone/>
            </a:pPr>
            <a:r>
              <a:rPr lang="en-US" sz="2800" dirty="0" smtClean="0"/>
              <a:t> Step 1 – Determine the surface area.	 </a:t>
            </a:r>
          </a:p>
          <a:p>
            <a:pPr>
              <a:buNone/>
            </a:pPr>
            <a:r>
              <a:rPr lang="en-US" sz="2800" dirty="0" smtClean="0"/>
              <a:t>Area = Length x Width</a:t>
            </a:r>
          </a:p>
          <a:p>
            <a:pPr>
              <a:buNone/>
            </a:pPr>
            <a:r>
              <a:rPr lang="en-US" sz="2800" dirty="0" smtClean="0"/>
              <a:t>	     = 40 ft x 20 ft</a:t>
            </a:r>
          </a:p>
          <a:p>
            <a:pPr>
              <a:buNone/>
            </a:pPr>
            <a:r>
              <a:rPr lang="en-US" sz="2800" dirty="0" smtClean="0"/>
              <a:t>	     = 800 sq ft</a:t>
            </a:r>
          </a:p>
          <a:p>
            <a:pPr>
              <a:buNone/>
            </a:pPr>
            <a:r>
              <a:rPr lang="en-US" sz="2800" dirty="0" smtClean="0"/>
              <a:t>Step 2 – Determine the Backwash Pumping Rate, </a:t>
            </a:r>
            <a:r>
              <a:rPr lang="en-US" sz="2800" dirty="0" err="1" smtClean="0"/>
              <a:t>gpm</a:t>
            </a:r>
            <a:r>
              <a:rPr lang="en-US" sz="2800" dirty="0" smtClean="0"/>
              <a:t>  	=Filter Area, sq ft x Backwash rate, </a:t>
            </a:r>
            <a:r>
              <a:rPr lang="en-US" sz="2800" dirty="0" err="1" smtClean="0"/>
              <a:t>gpm</a:t>
            </a:r>
            <a:r>
              <a:rPr lang="en-US" sz="2800" dirty="0" smtClean="0"/>
              <a:t>/sq ft</a:t>
            </a:r>
          </a:p>
          <a:p>
            <a:pPr>
              <a:buNone/>
            </a:pPr>
            <a:r>
              <a:rPr lang="en-US" sz="2800" dirty="0" smtClean="0"/>
              <a:t>            = 800 sq ft x 20 </a:t>
            </a:r>
            <a:r>
              <a:rPr lang="en-US" sz="2800" dirty="0" err="1" smtClean="0"/>
              <a:t>gpm</a:t>
            </a:r>
            <a:r>
              <a:rPr lang="en-US" sz="2800" dirty="0" smtClean="0"/>
              <a:t>/sq ft</a:t>
            </a:r>
          </a:p>
          <a:p>
            <a:pPr>
              <a:buNone/>
            </a:pPr>
            <a:r>
              <a:rPr lang="en-US" sz="2800" dirty="0" smtClean="0"/>
              <a:t>            = 16,000 </a:t>
            </a:r>
            <a:r>
              <a:rPr lang="en-US" sz="2800" dirty="0" err="1" smtClean="0"/>
              <a:t>gpm</a:t>
            </a:r>
            <a:endParaRPr lang="en-US" sz="2800" dirty="0" smtClean="0"/>
          </a:p>
          <a:p>
            <a:pPr>
              <a:buNone/>
            </a:pPr>
            <a:endParaRPr lang="en-US" dirty="0"/>
          </a:p>
        </p:txBody>
      </p:sp>
      <p:sp>
        <p:nvSpPr>
          <p:cNvPr id="5" name="Title 4"/>
          <p:cNvSpPr>
            <a:spLocks noGrp="1"/>
          </p:cNvSpPr>
          <p:nvPr>
            <p:ph type="title"/>
          </p:nvPr>
        </p:nvSpPr>
        <p:spPr/>
        <p:txBody>
          <a:bodyPr/>
          <a:lstStyle/>
          <a:p>
            <a:r>
              <a:rPr lang="en-US" b="1" dirty="0" smtClean="0"/>
              <a:t>Example 4.6 – Backwash Rate Calculation</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73</a:t>
            </a:fld>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r>
              <a:rPr lang="en-US" b="1" dirty="0" smtClean="0"/>
              <a:t>Unit 4 Exercises</a:t>
            </a:r>
            <a:endParaRPr lang="en-US" dirty="0" smtClean="0"/>
          </a:p>
        </p:txBody>
      </p:sp>
      <p:sp>
        <p:nvSpPr>
          <p:cNvPr id="3482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Narrow" pitchFamily="34" charset="0"/>
              </a:defRPr>
            </a:lvl1pPr>
            <a:lvl2pPr marL="742950" indent="-285750">
              <a:defRPr sz="2400">
                <a:solidFill>
                  <a:schemeClr val="tx1"/>
                </a:solidFill>
                <a:latin typeface="Arial Narrow" pitchFamily="34" charset="0"/>
              </a:defRPr>
            </a:lvl2pPr>
            <a:lvl3pPr marL="1143000" indent="-228600">
              <a:defRPr sz="2400">
                <a:solidFill>
                  <a:schemeClr val="tx1"/>
                </a:solidFill>
                <a:latin typeface="Arial Narrow" pitchFamily="34" charset="0"/>
              </a:defRPr>
            </a:lvl3pPr>
            <a:lvl4pPr marL="1600200" indent="-228600">
              <a:defRPr sz="2400">
                <a:solidFill>
                  <a:schemeClr val="tx1"/>
                </a:solidFill>
                <a:latin typeface="Arial Narrow" pitchFamily="34" charset="0"/>
              </a:defRPr>
            </a:lvl4pPr>
            <a:lvl5pPr marL="2057400" indent="-22860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fld id="{67B418C7-1927-49F0-B4B4-792A0750AAF8}" type="slidenum">
              <a:rPr lang="en-US" sz="1400" smtClean="0">
                <a:latin typeface="Arial" charset="0"/>
              </a:rPr>
              <a:pPr/>
              <a:t>74</a:t>
            </a:fld>
            <a:endParaRPr lang="en-US" sz="1400" dirty="0" smtClean="0">
              <a:latin typeface="Arial" charset="0"/>
            </a:endParaRPr>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Filter Media - The materials used to filter out impurities.</a:t>
            </a:r>
          </a:p>
          <a:p>
            <a:pPr marL="514350" indent="-514350">
              <a:buFont typeface="+mj-lt"/>
              <a:buAutoNum type="arabicPeriod"/>
            </a:pPr>
            <a:r>
              <a:rPr lang="en-US" dirty="0" smtClean="0"/>
              <a:t>Filter </a:t>
            </a:r>
            <a:r>
              <a:rPr lang="en-US" dirty="0" err="1" smtClean="0"/>
              <a:t>Underdrains</a:t>
            </a:r>
            <a:r>
              <a:rPr lang="en-US" dirty="0" smtClean="0"/>
              <a:t> - Where filtered water is collected during normal operation.</a:t>
            </a:r>
          </a:p>
          <a:p>
            <a:pPr marL="514350" indent="-514350">
              <a:buFont typeface="+mj-lt"/>
              <a:buAutoNum type="arabicPeriod"/>
            </a:pPr>
            <a:r>
              <a:rPr lang="en-US" dirty="0" smtClean="0"/>
              <a:t>Filter Operating Parameters - Filter production and efficiency</a:t>
            </a:r>
          </a:p>
          <a:p>
            <a:pPr marL="514350" indent="-514350">
              <a:buFont typeface="+mj-lt"/>
              <a:buAutoNum type="arabicPeriod"/>
            </a:pPr>
            <a:r>
              <a:rPr lang="en-US" dirty="0" smtClean="0"/>
              <a:t>Backwashing - The process of reversing the flow of water back through the filter media to remove trapped material.</a:t>
            </a:r>
            <a:endParaRPr lang="en-US" dirty="0"/>
          </a:p>
        </p:txBody>
      </p:sp>
    </p:spTree>
    <p:extLst>
      <p:ext uri="{BB962C8B-B14F-4D97-AF65-F5344CB8AC3E}">
        <p14:creationId xmlns="" xmlns:p14="http://schemas.microsoft.com/office/powerpoint/2010/main" val="3896818288"/>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906963"/>
          </a:xfrm>
        </p:spPr>
        <p:txBody>
          <a:bodyPr/>
          <a:lstStyle/>
          <a:p>
            <a:pPr marL="514350" lvl="0" indent="-514350">
              <a:buFont typeface="+mj-lt"/>
              <a:buAutoNum type="arabicPeriod" startAt="5"/>
            </a:pPr>
            <a:r>
              <a:rPr lang="en-US" dirty="0" smtClean="0"/>
              <a:t>List two ways filters can become air bound.</a:t>
            </a:r>
          </a:p>
          <a:p>
            <a:pPr>
              <a:buNone/>
            </a:pPr>
            <a:r>
              <a:rPr lang="en-US" dirty="0" smtClean="0"/>
              <a:t> </a:t>
            </a:r>
            <a:r>
              <a:rPr lang="en-US" sz="2800" u="sng" dirty="0" smtClean="0"/>
              <a:t>Allowing the filter to run too long</a:t>
            </a:r>
          </a:p>
          <a:p>
            <a:pPr>
              <a:buNone/>
            </a:pPr>
            <a:r>
              <a:rPr lang="en-US" sz="2800" u="sng" dirty="0" smtClean="0"/>
              <a:t> Release of dissolved gases from water in the filter</a:t>
            </a:r>
          </a:p>
          <a:p>
            <a:pPr>
              <a:buNone/>
            </a:pPr>
            <a:r>
              <a:rPr lang="en-US" sz="2800" u="sng" dirty="0" smtClean="0"/>
              <a:t> Water is drawn down below the filter surface</a:t>
            </a:r>
          </a:p>
          <a:p>
            <a:pPr>
              <a:buNone/>
            </a:pPr>
            <a:endParaRPr lang="en-US" sz="2800" u="sng" dirty="0" smtClean="0"/>
          </a:p>
          <a:p>
            <a:pPr marL="514350" indent="-514350">
              <a:buNone/>
            </a:pPr>
            <a:r>
              <a:rPr lang="en-US" dirty="0" smtClean="0"/>
              <a:t>6.   How can a system achieve longer filter run times?</a:t>
            </a:r>
          </a:p>
          <a:p>
            <a:pPr marL="514350" lvl="0" indent="-514350">
              <a:buNone/>
            </a:pPr>
            <a:r>
              <a:rPr lang="en-US" sz="2800" u="sng" dirty="0" smtClean="0"/>
              <a:t>By applying a layer of anthracite to the filter</a:t>
            </a:r>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75</a:t>
            </a:fld>
            <a:endParaRPr lang="en-US" dirty="0"/>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7"/>
            </a:pPr>
            <a:r>
              <a:rPr lang="en-US" dirty="0" smtClean="0"/>
              <a:t>The removal of particulates by trapping in the open space between the grains of the media:</a:t>
            </a:r>
          </a:p>
          <a:p>
            <a:pPr marL="971550" lvl="1" indent="-514350">
              <a:buFont typeface="+mj-lt"/>
              <a:buAutoNum type="alphaLcParenR"/>
            </a:pPr>
            <a:r>
              <a:rPr lang="en-US" dirty="0" smtClean="0"/>
              <a:t>Straining</a:t>
            </a:r>
          </a:p>
          <a:p>
            <a:pPr marL="971550" lvl="1" indent="-514350">
              <a:buFont typeface="+mj-lt"/>
              <a:buAutoNum type="alphaLcParenR"/>
            </a:pPr>
            <a:r>
              <a:rPr lang="en-US" dirty="0" smtClean="0"/>
              <a:t>Adsorption</a:t>
            </a:r>
          </a:p>
          <a:p>
            <a:pPr marL="971550" lvl="1" indent="-514350">
              <a:buFont typeface="+mj-lt"/>
              <a:buAutoNum type="alphaLcParenR"/>
            </a:pPr>
            <a:r>
              <a:rPr lang="en-US" dirty="0" smtClean="0"/>
              <a:t>Biological Action</a:t>
            </a:r>
          </a:p>
          <a:p>
            <a:pPr marL="971550" lvl="1" indent="-514350">
              <a:buFont typeface="+mj-lt"/>
              <a:buAutoNum type="alphaLcParenR"/>
            </a:pPr>
            <a:r>
              <a:rPr lang="en-US" dirty="0" smtClean="0"/>
              <a:t>Absorption</a:t>
            </a:r>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76</a:t>
            </a:fld>
            <a:endParaRPr lang="en-US" dirty="0"/>
          </a:p>
        </p:txBody>
      </p:sp>
      <p:sp>
        <p:nvSpPr>
          <p:cNvPr id="304130" name="Oval 2"/>
          <p:cNvSpPr>
            <a:spLocks noChangeArrowheads="1"/>
          </p:cNvSpPr>
          <p:nvPr/>
        </p:nvSpPr>
        <p:spPr bwMode="auto">
          <a:xfrm>
            <a:off x="1266092" y="3001108"/>
            <a:ext cx="1758462" cy="7033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8"/>
            </a:pPr>
            <a:r>
              <a:rPr lang="en-US" dirty="0" smtClean="0"/>
              <a:t>The measurement used to define the uniformity of filter media:</a:t>
            </a:r>
          </a:p>
          <a:p>
            <a:pPr marL="971550" lvl="1" indent="-514350">
              <a:buFont typeface="+mj-lt"/>
              <a:buAutoNum type="alphaLcParenR"/>
            </a:pPr>
            <a:r>
              <a:rPr lang="en-US" dirty="0" smtClean="0"/>
              <a:t>Specific Gravity</a:t>
            </a:r>
          </a:p>
          <a:p>
            <a:pPr marL="971550" lvl="1" indent="-514350">
              <a:buFont typeface="+mj-lt"/>
              <a:buAutoNum type="alphaLcParenR"/>
            </a:pPr>
            <a:r>
              <a:rPr lang="en-US" dirty="0" smtClean="0"/>
              <a:t>Hardness</a:t>
            </a:r>
          </a:p>
          <a:p>
            <a:pPr marL="971550" lvl="1" indent="-514350">
              <a:buFont typeface="+mj-lt"/>
              <a:buAutoNum type="alphaLcParenR"/>
            </a:pPr>
            <a:r>
              <a:rPr lang="en-US" dirty="0" smtClean="0"/>
              <a:t>Uniformity Coefficient</a:t>
            </a:r>
          </a:p>
          <a:p>
            <a:pPr marL="971550" lvl="1" indent="-514350">
              <a:buFont typeface="+mj-lt"/>
              <a:buAutoNum type="alphaLcParenR"/>
            </a:pPr>
            <a:r>
              <a:rPr lang="en-US" dirty="0" smtClean="0"/>
              <a:t>All of the above</a:t>
            </a:r>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77</a:t>
            </a:fld>
            <a:endParaRPr lang="en-US" dirty="0"/>
          </a:p>
        </p:txBody>
      </p:sp>
      <p:sp>
        <p:nvSpPr>
          <p:cNvPr id="305154" name="Oval 2"/>
          <p:cNvSpPr>
            <a:spLocks noChangeArrowheads="1"/>
          </p:cNvSpPr>
          <p:nvPr/>
        </p:nvSpPr>
        <p:spPr bwMode="auto">
          <a:xfrm>
            <a:off x="1289538" y="3587262"/>
            <a:ext cx="3634154" cy="562707"/>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9"/>
            </a:pPr>
            <a:r>
              <a:rPr lang="en-US" dirty="0" smtClean="0"/>
              <a:t>One of the most common techniques of eliminating the turbidity spike directly after a filter backwash is to filter to waste during the:</a:t>
            </a:r>
          </a:p>
          <a:p>
            <a:pPr marL="971550" lvl="1" indent="-514350">
              <a:buFont typeface="+mj-lt"/>
              <a:buAutoNum type="alphaLcParenR"/>
            </a:pPr>
            <a:r>
              <a:rPr lang="en-US" dirty="0" smtClean="0"/>
              <a:t>End of a timed backwash</a:t>
            </a:r>
          </a:p>
          <a:p>
            <a:pPr marL="971550" lvl="1" indent="-514350">
              <a:buFont typeface="+mj-lt"/>
              <a:buAutoNum type="alphaLcParenR"/>
            </a:pPr>
            <a:r>
              <a:rPr lang="en-US" dirty="0" smtClean="0"/>
              <a:t>Filter ripening period</a:t>
            </a:r>
          </a:p>
          <a:p>
            <a:pPr marL="971550" lvl="1" indent="-514350">
              <a:buFont typeface="+mj-lt"/>
              <a:buAutoNum type="alphaLcParenR"/>
            </a:pPr>
            <a:r>
              <a:rPr lang="en-US" dirty="0" smtClean="0"/>
              <a:t>Middle of a timed backwash</a:t>
            </a:r>
          </a:p>
          <a:p>
            <a:pPr marL="971550" lvl="1" indent="-514350">
              <a:buFont typeface="+mj-lt"/>
              <a:buAutoNum type="alphaLcParenR"/>
            </a:pPr>
            <a:r>
              <a:rPr lang="en-US" dirty="0" smtClean="0"/>
              <a:t>None of the above</a:t>
            </a:r>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78</a:t>
            </a:fld>
            <a:endParaRPr lang="en-US" dirty="0"/>
          </a:p>
        </p:txBody>
      </p:sp>
      <p:sp>
        <p:nvSpPr>
          <p:cNvPr id="306178" name="Oval 2"/>
          <p:cNvSpPr>
            <a:spLocks noChangeArrowheads="1"/>
          </p:cNvSpPr>
          <p:nvPr/>
        </p:nvSpPr>
        <p:spPr bwMode="auto">
          <a:xfrm>
            <a:off x="867508" y="3985845"/>
            <a:ext cx="4196861" cy="703385"/>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0"/>
            </a:pPr>
            <a:r>
              <a:rPr lang="en-US" dirty="0" smtClean="0"/>
              <a:t>  Ways to reduce filter ripening time:</a:t>
            </a:r>
          </a:p>
          <a:p>
            <a:pPr marL="971550" lvl="1" indent="-514350">
              <a:buFont typeface="+mj-lt"/>
              <a:buAutoNum type="alphaLcParenR"/>
            </a:pPr>
            <a:r>
              <a:rPr lang="en-US" dirty="0" smtClean="0"/>
              <a:t>Delayed start-up</a:t>
            </a:r>
          </a:p>
          <a:p>
            <a:pPr marL="971550" lvl="1" indent="-514350">
              <a:buFont typeface="+mj-lt"/>
              <a:buAutoNum type="alphaLcParenR"/>
            </a:pPr>
            <a:r>
              <a:rPr lang="en-US" dirty="0" smtClean="0"/>
              <a:t>Filter aid addition like an anionic polymer or coagulant</a:t>
            </a:r>
          </a:p>
          <a:p>
            <a:pPr marL="971550" lvl="1" indent="-514350">
              <a:buFont typeface="+mj-lt"/>
              <a:buAutoNum type="alphaLcParenR"/>
            </a:pPr>
            <a:r>
              <a:rPr lang="en-US" dirty="0" smtClean="0"/>
              <a:t>Filter to waste</a:t>
            </a:r>
          </a:p>
          <a:p>
            <a:pPr marL="971550" lvl="1" indent="-514350">
              <a:buFont typeface="+mj-lt"/>
              <a:buAutoNum type="alphaLcParenR"/>
            </a:pPr>
            <a:r>
              <a:rPr lang="en-US" dirty="0" smtClean="0"/>
              <a:t>All of the above</a:t>
            </a:r>
          </a:p>
          <a:p>
            <a:pPr marL="514350" lvl="0" indent="-514350">
              <a:buNone/>
            </a:pPr>
            <a:endParaRPr lang="en-US" dirty="0" smtClean="0"/>
          </a:p>
          <a:p>
            <a:pPr>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79</a:t>
            </a:fld>
            <a:endParaRPr lang="en-US" dirty="0"/>
          </a:p>
        </p:txBody>
      </p:sp>
      <p:sp>
        <p:nvSpPr>
          <p:cNvPr id="307202" name="Oval 2"/>
          <p:cNvSpPr>
            <a:spLocks noChangeArrowheads="1"/>
          </p:cNvSpPr>
          <p:nvPr/>
        </p:nvSpPr>
        <p:spPr bwMode="auto">
          <a:xfrm>
            <a:off x="880696" y="4009292"/>
            <a:ext cx="3667858" cy="6096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62075"/>
            <a:ext cx="8229600" cy="4867275"/>
          </a:xfrm>
        </p:spPr>
        <p:txBody>
          <a:bodyPr/>
          <a:lstStyle/>
          <a:p>
            <a:pPr lvl="1">
              <a:buNone/>
            </a:pPr>
            <a:endParaRPr lang="en-US" dirty="0" smtClean="0"/>
          </a:p>
        </p:txBody>
      </p:sp>
      <p:sp>
        <p:nvSpPr>
          <p:cNvPr id="5" name="Title 4"/>
          <p:cNvSpPr>
            <a:spLocks noGrp="1"/>
          </p:cNvSpPr>
          <p:nvPr>
            <p:ph type="title"/>
          </p:nvPr>
        </p:nvSpPr>
        <p:spPr>
          <a:xfrm>
            <a:off x="457200" y="227013"/>
            <a:ext cx="8229600" cy="868362"/>
          </a:xfrm>
        </p:spPr>
        <p:txBody>
          <a:bodyPr/>
          <a:lstStyle/>
          <a:p>
            <a:r>
              <a:rPr lang="en-US" dirty="0" smtClean="0"/>
              <a:t>Intake Structures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a:t>
            </a:fld>
            <a:endParaRPr lang="en-US" dirty="0"/>
          </a:p>
        </p:txBody>
      </p:sp>
      <p:sp>
        <p:nvSpPr>
          <p:cNvPr id="7" name="Rectangle 6"/>
          <p:cNvSpPr/>
          <p:nvPr/>
        </p:nvSpPr>
        <p:spPr>
          <a:xfrm>
            <a:off x="1724138" y="4245918"/>
            <a:ext cx="5619637" cy="707886"/>
          </a:xfrm>
          <a:prstGeom prst="rect">
            <a:avLst/>
          </a:prstGeom>
        </p:spPr>
        <p:txBody>
          <a:bodyPr wrap="square">
            <a:spAutoFit/>
          </a:bodyPr>
          <a:lstStyle/>
          <a:p>
            <a:r>
              <a:rPr lang="en-US" sz="4000" dirty="0"/>
              <a:t>	</a:t>
            </a:r>
          </a:p>
        </p:txBody>
      </p:sp>
      <p:sp>
        <p:nvSpPr>
          <p:cNvPr id="119811" name="AutoShape 3" descr="data:image/jpeg;base64,/9j/4AAQSkZJRgABAQAAAQABAAD/2wCEAAkGBhQSEBUUEhQWFRUWGRwaGBYXGR0YGxYdGxoYHB8dGxwZHCYeHBokHBgYHy8iIygqLS0sHB4xNTAqNScrLCkBCQoKDgwOGg8PGCkkHxwqKSkpKSkpKSwpKSosLCwpKSkpLCkpLCwpKSwpKSwpLCkpLCkpLCksKSwsKSwpLCksKf/AABEIAKEA8AMBIgACEQEDEQH/xAAcAAACAgMBAQAAAAAAAAAAAAAFBgAEAQMHAgj/xABMEAABAgMFBAUEDgkDBAMAAAABAhEAAyEEBRIxQQYiUWETMnGBkQehsdEUFzRCUlNUc6PB0tPh8BgkYnKSssLD8RUjoggWQ4IlM2P/xAAaAQADAQEBAQAAAAAAAAAAAAAAAQIDBAUG/8QAKREAAgIBBAEDBAIDAAAAAAAAAAECEQMEEiExURQiQRMjMmEz8XGhsf/aAAwDAQACEQMRAD8A5Nszs2u2zVS5a0IITidbtmA26DWsMftST8WD2RZsWeHEvE3ZgeNfkn92TPm/7iIuTL3/AFz2fgmYfZWHpcJ6LoW6NsXHVo6MSg17l/Rhkc79rNXtOWn46R9J9iJ7Tdp+OkfSfYjr4RGcEej6TEcPqchx/wBpy0/HSPpPsRPactPx0j6T7EdgwRnBB6TEHqshx/2m7T8dI+k+xE9pu0/HyPpPsR2EIjC0gB4XpcXgfqchxef5KZyFJSqfIBVlVf2ONIsHyN2n46R9J9iDNtvL2ROxgEGgD5huWmufE1hl/wC6UASUAutQJUDwTQuXpXXVo4ISwOUk1wjsn9VRTT7EH2m7T8dI+k+xE9pu0/HSPpPsR1+WUqAKag1B4iPYTHetLhfKOT1OQ477Tdp+OkfSfYjHtN2n4+R9J9iOx4YpT70kozWH4J3j5oT02Fd/9BajK/6OMbQeTidY7OZy5spSQQGTjfeLapAjTsxsIu2oxJnyZQcgdLjDtzSkiHnyk3ymZYFoSlTY0VLDI8M4F+TcH2PioQFLoW4DjmfPHnaiMIyqHR24ZSlG5Huz+QO1L6lqsiuwzfuo2/o8Wz5RZfGb91DndF4rx40ukkuAGw9jCnjDdde1iZqgFJKHoCSCCe0c4xXJpbOP/o7235RZfGb91E/R3tvyiy+M37qPoCJAUfP36O9t+UWXxm/dRP0d7b8osvjN+6j6BiQAfP36O9t+UWXxm/dRP0d7b8osvjN+6j6BiQAfP36O9t+UWXxm/dRP0eLb8osvjN+6j6AgReu1Vns5wrW6vgpDmuTwC5OLfo8Wz5RZfGb91GD/ANPVs+UWXxm/dR2u79pJM2UqY+AJLKCqMdO19GixKvGXMVhQrEWemQHbxgQrZ84S/JikzuhF5WDpcRTgK5gOIFsNZTO9GgZttsLNuyZLROmS1mYkqBl4mABauJIhits8CVaQqZJWgXiomyAAWmbviqFh1JTplxrpBP8A6hS9psvzSv5zDGLPksD2qYGd5X9aI7GLhs/Qmz9EjohnK0FXyd86xxvyXlrVM+b/AK0Q6yNoly5iwXqQAknMAjU6lm5V4xrhzxxupfJz5sbl18DvaJRQjcHVanEDTtaNNivFExmcE6HN2cxVtc+b0XSSSJiG3hWmhKWqUjxpCNMvVUu0JUhQIKzgLVIxFLKAo4DE8a8o9DJn2Uzijjvg6j0UTo42SCDQFyMz+dY39HG28jYVejgdf9uTIs61qIFMKas6jQeuDfQxzrysPMVZ7OggKJUsklgPejvO94Rlky7YtmmPHckhZs8sJlhYdVMQwsOFHNVMx4a5wVlIRaZaVDAlSS4KxlXimhpASzGZISHShlEHMYWcVbTJ6fChlkhJAGBCSWcpOYahpRiBHztnr1wGbpvUyJWBQx4TusaNzJc8eMSftBNVlhQOQc+J9UB5BUlRSUnCclpBwgaVyfJxHqZNCesQO0x6WnzycNt9HFkxrdfk2zp6l9dRV2l/NlGsCNci1JXVCkqAocJBjY35MatsmqAG2/uNX7yfTFXYyYr2HTEWmKoC+g40HbFvbcfqSv3kemFrZu1qTLZJapzLA8Y49Qm+jpx9DhIvDBNSlWKrU0rwMN10CaZnWScaMQSoN0YBDVOtNc6wj2a37gZGIpUnrHLMtwYw5XPeySoKWQGIOCoBOWnVPojHG0uCmdAuW+FzSpEyWUrTnwLux5CC8BLmviQp0oJBUSd4u5LO3GDcbtDTKF83n0EvEE4lqUlCEO2JSjxYsGc90DBtWsdeyzP/AEUlXqjRfVo6S1pT72R55ix/Sin/ALGNk6ZhSSxLA0GZ5DnCHRsl7cSMQStM5BPwpZbxS8XJO1FlVlPQDwUcH8wELIv5PWVKmJAp1QrN+B5GN823STK6QgYeaWNDwMFgZ21vJaghMichlUIChUmubswDeMI1qWrG7hRyJNSpsmPZFq+LQFTVFBGA9XDSjDPvfOBypvNjxjCU10BsEws5plr+WMbf9RmILBasJFQ9KaZ17IohZ+EHer0EeEWchw4AOROr5ZjjEqQF+bbsS8QQhKwXxploSpzmSoDESeJMI/lJtSlzJOJWJkEZu29DCucyiFdyhR2YUq71hU27Ueklvokjz+mNIttgWvJf7pmfNf1og5JtCjaFLKFYQSMTZDEQTm7Z9sA/JiP1mZ81/clxYkWki8FSqNimBjrVbA8ocopu/BLHOXtEJSUqlAoHVLslNGPHPLzwLvuz4ZUu0hYVLmGqcimYXLhqYc9KeEUb0tRTiQlkpG6abrNXCNKwGtKQqSN4gens4RlLM5cSJUK6Og7J7ShO6omrMHDqNBnokDTXlD3/AKmgYQSMSskg1jitzLbDmVKdkgsWTUlyk6COm7HS0BPSzMRmKGatBwA+vu0jq02ef4syyY12NSUvHz3tdeq5trnKmB1Y1JQolglCSpIYZPTPjHZNtNrE2ayTVS1ATgl0A1zIDt3xwyx3gkrKpp6RRAYEOCXJLvTX0xrqJ8UVhjzZfscoTEYOkUtsLAKcAh3pm2RemY5Qxy5JABq6UkAA1ZxxzyGRgKLwQpKVJLBzuoSB712UAHLNnBW7p6ixUUFJcpIByAqkvqXePKk2dLYWkzdH3SHDH8t+eUK9+XtZZc1aFScSkqqWdy2LM1YluEM0mQUsE+91fR9c6tHM9ppRTaZuJaVHGXZ/AuA1KR06abjZlOKl2F7PtZLlzFKRLICggFIYD3zntDgc8+Ue1beqZTS0ggUck1cdlG88KDxgnPujp3sW1B6+tqlz5BQUpAKhk+Qr6YMbGXYiZZd7MrVQ1BYDLh4wkzDugc/V6obdkrcoSMAICSovx04VAy0jLI21ZaVDaLMlIACirQg6mj9j0pG1MhgS1Tw0imu3FwaKSadh9LeuPVgt6SkqxghL4nFRyYPHN2UNdw28BSTMoUVH7VRQln9A+t2se0MvoDMMxKsKSSBnkSzHWjNHIl25JBUFAEOSCcg2gLRqN+4EAAKqXxqG7xqfXyjZTrsVD1Y0K6RClkOorWr95Sq9wdhyg1aJQWhSfhAjxEc5u6/VKTid2+CH78ydO2DF3Xva5ywZZlmWWZwS79hB5VilKxrgtr2fUlJQJkxiQXKiWZ+3j5oo3mhSUJQtWJKRTkXPDlxg/aJy5YZRGLkKedzCzfF7r6Qy5kglRoFIIIPB3aCS4AEImOWBoO2j+eNExJoe+objlA+8LUiTOWlZqAzc/Xzygnd15KXLKsBwVGoenFmJA83bGShZLNCk06xBOo08dI9JSSK1Pb5xFe2TZWMplKBIG6fqrw5x5k4us7/k6Px4REo0M9Lt5CjuvhYEs/D69IV9u5iTNRhAFC7fveMF7bal4ku4RkWZ3z7oXdqUMpBDsQWfka5xrjbEGPJb7qm/Nf3JcZAa+FfOq85X5qx48mHumb80f50QSvq5Zsm8Zc1aWTOUVILjeANcsiHjR9gbbykkzZjqoMkMDmBXxioiyLT1SmpAbC7E8K/4jzfIPshYUpkqZsydKs0a1TejKCQlTLDklnLE1Aduxo5Nvu5GbbsmqTaQFhLjG2IUOmBnFHq3Nqw3XheSpSkkKwpLKZy4FCzDSBEqzyVqSuWpC5qtzozLUQl/fBYUAAPryMHL28nc60FBTOly8KAhQZRxEE1y4EDujRJvhCE7ae3KmBa5isWIgCtVM7ZDSsJ6SCrhDHtjswuwzES1zEzMScQKXDVIqD2Qu4ajlGsU0uQocQBKlgiRhLJIU7OUj0EZj9o5xtui0gABQQgKJYJViLitdHwkU9BjXYb1AlB1BKVCrqc7wIo4zDeiL8vCs4CMSXcLGFw7YSClm/wDHI/2UX7PPKVjdGEpNUnOoYAcWIJELO212pUhNoQgoU4CwQzuKE8wzHtDwwiwgqxAKIfIKd00Y0NKuGgNtPaSqxTAoYVCYkYSXNC9G5N+RDx2pcCEOMmJLDkc4is47iTyvKDtwIPRnD1nORr4eqAS8oPbOy8aWTulOJSll2HAHh+PKIn0NBqy3mwUlRUFEZu9Rkc/wjCUJIKU1U4dRo5PLhAW12haVMuhcHge3ixd4J2O0IWMSlNMGRdgda0p2xi1XIypKs6ukDkAAu6sngmLfMKyhSnB+F1fMCOPmjfYd5KgQFUzPVJoz82MbbTc8lamWSk/BSQK+uFv55HRZuCQpYxIVhxKwpVhqzajSra5HwfdgpREtRUKgtRmJq5oOMKlzpMsoUE4SjqAaMGrx9EOWxk4dGtOJyFZa1Y+knX64vHK2DMX6tpopm0AduJpSjGg4TkTkWerHQ0gttJeCBOlgrFDXKlSDAjbWZLn2dSULQ5ZnLa8xSNWI5nbbMokkg4TVw5Kjo5zaPdguyYGUdxDVBUUlQ7BWCaUS7IvrJKmzTMxpP8AwBr2tGi1Xl0lUBanoVeGWgEZOT6AsqtgSwSkVPn4n80gguYlt4PSrZhuyFhVoUzjMHizfhFz2VMymBlEO7A955RLQDJIQlSQUmmj1aE/ygyQJ0sguVJryYtSDMq0Jqy90D3or2wvbZLdcqpLJNSQXrygx/kBd8mY/Wpg4yj/ADohnv7aJfsjBMkomiSWlk5pBAJbh+ELHkzH6zM+aP8AOiLe00tryf4SkK8cOsdF0yWrYRmbUWdKjMVY0KUE5KUSCaNmWAAfR40XNJNttAT0coJBdSEbgAL9UBTlicyX9Ear/sCjMxO6cA3Bm7HLh59aRT2dmzZFrQUS1ks4Skh2LZgikJTUnVCql2HQFyreZfVQlQ3ciMsqnMVd46qm2BMorIISAVEtoA5jltstyplsU6BLWSkEKbEMs6dmcdBvmSUXdP6RQB6FeZp1aAavGGO1Jou1Rxfau/fZVsmz09VVEhVWSKDs498DZF3TJrFKc3ILgZZ65xqdlZRfs14lCSgkpI6mgSdWYa8DGjb+ARvua4j0gM1wllFuIThqGzzJ7oOmxrlBagp0CoObgZdlWHeKwuWK+Wm4lglwxPB2c0rWrtxMMl3XmiZiRhdJ96xY8eeg01EYT3XyUerrM6XKQQMQAYhxQO79tSPzUdt3IWrAUOpKySWLuoClP3XL6vygzZrMkhRlkHk4KSMq9of+GLdtu2eyehkqWBvOniKAZHTWmkTBtStIk5RKor88I8vBW/dn7RZ1BVokrlY3IxBgeLeOUCGrHciSLyh12MsYVZ3ViSnEXUGZqZ60/LQlqyh52KsyVWcEkuFqYOydNIyzfiUjfb9kkmYqYFFSTUJxM3aovQZs0LKbtmITjwkpBYLFU5tXk/HhHSLLK+EUk9wEevY6GICUsWo1D3cXEc6yNDAVjUEpTiDFqs4B7Rpyi1JuyWr/AHEmod29Ncta8zyi1OscsnEpClqUQwUaUyFNO13isuYpsMtCBQ0ej00Orv5onsD0i1oxhIUFPQh+qBo9Kc4b9lr0ZS0DClDhQLtmWaujAeeOeTbKQoOgJWSCWViA7a0BzzgbfFsm4gjq1oHOItTEQ9AdI1x9jOn2aSkuShJOpIB1Ma7Zc8iakpXKSQeGJJ8UqEK1j2fnYElM+YCUgne4iMrua2Dq2hVOMbX+hFC+riBnGVJZIlpBAxEqD11BLV1NYE3rZzJSkHFqz5Fm79eUX7fNtshRVMW7sAthU86aAmBNqt65qR0igdQCBR4TEVkzSUqGe6dNc6wRsloxgY1MacFZcXgJLUolQPwVUZvRG2VJZmNS2Z/CG0gC9qkFh0QUNVTGbubUZQAv0LxJxly2bNTuzg8m75wBxCiWYOGZtNMucL99rdQ7D6YmHYB7yZ+6ZnzX9aIubXK/X5RGol+YiKnkzT+sTfmv7kuLe3CcNqlH9n0KMW+xfJvveWgWxJmrUlBSl20h4uS7bAQiYlIUoUCitSiPE8zC9eOxdqts5JkISpIlhyVoSynUaBRxGjaNzgTJXMsc0yp6VIWg1SkIDdtKuI7NPLGocq2cGox5JSTjKl/o6ReWzFnmLExLImnJaS/inJ2hZv8A2JVgUpdoQmWAXmMX1NU+qNR2+lJllkrJagdI0/Z5wn2zaBa0MpRUa0VUVZjU117I3y/SSe3tnNpo53L3dBLZvZMTZ6wZvQol4VidMHWSSQGQHDkOamnjDXaNlbsWnp59pmqSdyiUy3IDuQcRBOccrlXxNl4k41ALZ2JqxpkdKx7nXrNWgJKyUAuBkHZnpmWpHls9lHRpM64pSmRJmzl5b0xVe4EDzQRunbSxotCQixpkIc41lOIl2A4l3YRyBFoWmYFByQX7eVIO2W8VLQEYcJVupU7AEcCA9aUMTJteB0PV5+UW1y5kxMiRISkFRSQBiUASxZIcEs7RBtja1lQmzlowpBLEJDVc9XLTMawiTxNaUqY6FhwFKFFAF2fhXUCjxfXevRstZcGWOrvoUFaEMyVcvPGcpSYqPG1l7rn2MGZNCz04IBUSpIwLah7S+ekI4MNd92Azl2WTKQnpFIUWdKXJUc1KIGSdTC1arCuVMVLWkpWkspJzB4Ujoj0Jo0qyhw2SmqEgCuHGTnm2kLFpl4EYT1ixhq2SKk2RSkuneVv6aU4xOZVEEHES5hfCtABLgB948BxjdOtuCj4uYFAeA4wKs9+qQE4sKwhJoCEuTq/Acorr2lAASEO6RiSaZu7EF861jl2soKWm1maXSotRkOxNdPw4R7tcgTpZUqYMSTQgFy3H4RzhWRfVXwsxfE7nsOYHB4t22/EFOSVilWKVJfMUZ2784exiLdusE09UlSCHdwz95p39kU7LYSZpKiKUAJrQDKPC75dOBKgUioJBxAcDV4u7KpExW+5Ca55kxpFNdjOm2G6l9FLLZpT6BG9V0rGkErHNZCRwSB4CLappVHRY6EnaS7D7FnOjKWohxwSTHGV2xwXAHYKR9IX5Jeyzn1lTP5FR85zrCAAynJ5ACJdWSapUxRUDwMWOkCCHAzp3a11iugVAO65Zy9OdIOT9nFYkGipZP/2ILiqmo+R5GBtAVZ98dbCS7Z0rzIL159nCAdtmlRc1PHi8M95bNpSf9klRYbrFRJepoGAatawuXnZVy1ATEqSWpiDOO+FDb8AM/ku90zvmT5lyz9TQ1bTX5MkFIlpl7z7ykYjQ5B6M3KFLyZH9Zm85JB/jRDHtkj/aQf2j50wS7EuyzeslCUIWJ/RTGLIKFqChm+NNU1JDQr2ezzLZajiU6jmpRKqCmZqdAIaLyuGfaUSDJlle7hUQQGKgkh3OrK8Io7P3cuz29cqaGWkBxQ8DpSO7RRjus4tXKUYugTtXZEWaYJKUgpwJVjIGJy71AduVYAywVJWQAAA5c1Zxlzhu27lPbW//ADSH7jTzwtLszM7FjkdeEPPG5sNLO8Ub7oGKRiofz2R5XZSzjIa6aeuNq0lPNtYyi1FiBRKi7HJxrHC00dwZs1zEIRMlLStQYql8ctVZjE4PbSNl6TMKkoUkFgFKAxNyIIIJd27oH3ffK5a8LApYBuFcTh9RXOD80InzAVbikLCd3NSSkdqaGMHafJR5uO9j0RThTNCUl61L6Mx/wDGq24BLXIYJTil4OJyV25HXnWPaJRkImuolSUgkB94KBDlvyKcIXbuSZk9Dkmupdmyz0ygirtiG6dPXZbWm0dCFIRISB0iSUKx9bk4Cj2QnWiaCtc0pw4lKKUu+FyS1a0FIbL4v+fKtFpQhQMnqYSnEBupSSHyOdeZgLZzZJkrDOTNRMBLTEMsEHQoUwADZg6nk3TCLStkt3wL1sW5Bd6B+2D+zlsQiTUqK8e6DRA59vdFGdZUIlzqgghHRk4cR3g9AotR37orWEnCAA9XyfhEzVrkYZtsw5kuo6NRswX/OUU5pUtQZICuQZ+7jHpMhcyj1Aolm8IrTHFHIIoeII0iIoCzal4kJGAA6l6k100inKTVjWmUZW9KjLP8AIjK0lJc5tl/iK6As2ezYjuhvH1wYuKYUzCMhSvfAu70lO8WUMgK/nlBiwzkJU9RVq5JH+YiUgR2C75gKQxekEZQ5/msLVz27/aS2qRBhFrDtFx6L7RtvEkypg4oUPFJj5+SACWxPowcEx360zN0g8DHDLqs5WoFlMGBUlx40zbUQpuiWWriu5lFamV8LFLSoM5yUXPHQeaDFntMuXiOFJagSGDZ5BminOnFKQhKi7GmQPbQBMVZF3YnUVJwglyDkTpzrGSe7liDFlvJKlFSVqSpuqQkpajDkYTdsZ4VNSQVEsXxcSXo+QgxMlBIqCsaAEgo4hTQC2nQgGXgBAwlwS7F40h2AX8mA/WZvzX9yXDTthIeQ+iVJLcHDQq+TL3TN+a/uS467cBeaQyS6S4UHGfDueKmL5MbIpezoSp99KW+CcADgvqaNTwhdvWWBfdoAr1f5Uw7XyEmWQAKAs1QCUln5Phy7dIRJ6AL3mAZBKdG96nSOjRfyHNrv4mP1nuWzTQlUyVLUuoxFIJNOqTn1agjKKNq2CsRAWiQzgbqlKZJPIKZ3zbnSLybeEyUhI3wauC2HUggchnGle2GEJkqQ6grCGLlSSDvYW6uQqYjPP7kufkvTR+1H/ADTsPItC8CJQkmSeiVgU+MpIxqLpJybezrUQIX5JrKi1JM2ctElZZCSkKUSxoFMzZ1bhSGm7bDapVomKdIlrOJK36QJGRLAOVHIvk+sGbYnFLdc8lQBAVLZLF9Rk3EHlGLl+zoUTnntX2EzUSjPWjEVEFQCV9hSaNSmRqYK+1PZ5QHRTVqBd9C9A9Kd8H7HbFFBClLmB81BLU1SBQJiwufMIZID6OlwfA0jO7NNoHVsVIEspVjWkpwkKNSOZSHJEJ9o2MkybTKXZ5mJKlAFKusk+ApSOhCbOKutLHIJUfPiivOutSpiZi5oUEknCEDd7ySdc4XXQnycx8oNiUZmKWhQl1dYqkqJJoRSnphSRLIH1x36ahJxBABT74Nx5AMRC1eOwtmm1QkyjxTTxBp4N6uiGSuzNwOQXlVBJ5RZuS0y0SiVjE5yDPTJya4YNbY7EzrLJVMJSuUCneBrUsHTCjZju1h5KmJKg7Z7fhSpRSCpZzfJi9Bo+Ua7xSScTApJ3ZgFTyPMaiKCbUGw188RFqY0Pj+c4yUadjN0mnZ4Uj3bCAQoIoU8/wDi5j2ialQKSsVyLenSPIuhTPi79M4aXNsDUmaUpp4ENBS6JyVDNlcCaH/jA8ILEzFOHYGj+asbEghW6xpwp5qwUB0a5LyQlISSXFCGfwgzKvlD5l/3YQLoE0guVJL0wOKeLxfs1pmiaAtU0pc5lbectE3RSY9C80rDPpqIRplzGVZwkpSFMqgQc3oP2S0SzTppmqH+7hBz3mqS2ZpT0QTkyVKd5swADIBO92lQfhlA3YCXa5kwUmKKWDuD1uFc30jX7JxJZZUA2Wb9oTDfarClyVb1ffJy1pAG8RvMULUBwSfNSgHPOJixUBhbMSknESkApZR3n9WWsUNo5TTAXJcZn8DUQWNzJmF2XLL1dJPfSBO0Vg6JSBicEEjlXkY1jViDPk190TvmT3b6I6lYbX0KyskABKqnKoI+uOY+S0frU35o/wA6If7yspmSFpAcqQaDN8ILPEz7ALWq3okIl1UqWpnUHUUAsQXJyro/nhXFsTNvRa0HElQDKZnpwjZIusIlpmGWpCZYBEpSioDVWFyd4jLmIH3ReInWwzAnCCAwd2alTxjp0CbyWjk17+00MV5i0rWTJny5aA2dVFwHdwwGtIo3pdQkSkz8e+kjpF1V0mLtrmzciYK2wkEApdBFCOOgJ0GcKm01rnqkiW6EIIGJyAARUJdRFN0V4xhqE/rO/JtpZJ4Y14Lk3a6bPAAmsgVCUlmPHi/rilLtyuJUM6ux7oQp85SJhIVQKzSaFuBGhbSDN132vC694HuNIynB9o7ceRLtHTLo2kmKWlKgkJNAEpbwhrlrUH05iOabNbUSHBCnXqksDq2fDlD5YrWFpcMH4V/xE1QbrYR6cU4xEKxByGpV/XFSando5I4s6vCkZsxJDqBS3EitBkQajw7IYG7o0s4U+LgcTd+fhFact6OAQ3bWlc3EbwrDUAcvxjwtWIftDKmXhBYtooeU6Z/8XNSWcTJeWtRkGjlV1SwZdQDUw7+UzaqWuSqyoPSLCklahkkg5PqfMPQmXRJPQuBRzGjdRMpdlkWRBow7coibEk6Ru6PKIsAUEZbmSRNnQA+HKJ0jDIREnjGZgcnlC3MDKQG3gPrjdKLndLRWIpFmypA4PD3AFLFjHvieEX5EtWJyo9hese7sbCIIoSHhXZRQlSFlTuex4htBD73EeFYLhDQpWq2DEtIINVaqzPN2MN8ICzNvWrZxUn2wPxMVFS2r5njylMSmKz1Mtp0pzrC/tMslaCXyOfbBspcOOMA9pFOpHYfTG2N8iDXkv90zfmT/ADy46rZ1gJBLkg6eFeOkcT2T2hTY5ylqQVhSMLAtqk6jlDdI8rKEl+gX/GPVFyjbAbL8tUtKEghL4gMGIKcAKPHI080bLJPkLAUjAFfCAA/J7Y4xLvpSZuNIq7h66vByz7dBBJEotwxZdhZ2j0dHlhjg4T+Ty9dpZ5ZKePtHSFTw6gVY05uQ3BxnWKF63YibImAJBVvAZpqAW7Q7lsvGEW8NujNlqT0eHFzcNz1J7+ESwbdqlpSnfITzDqBFQeTvHn5vc1Xwd+ng4r3cX4K1uucpSF0wqyqBQgGumoyivJkrw7lQKsGLeFYK2XbtCZfRqs4UBTPMVoXGbMO6B1pvyzkEy5CkHmvEM9Rn54hbvlG/AOtVmCaglJGYL1L5ClKF6tDbs5fs2WhKkqxkCqVcuBzhZtN8JVi3GfJ2URpqODeAjVY73MvTI0EOSbQXR1q5vKXZprIW8qZ+2XBP7zekCHayzUqDuCnRQILju501j5iVMqTxMF7h2rnWQvKWscnp3g0MDh4KU/J9EzJT50A1ha2lsVrnS+jspRLCqqWVEKwlnwsOypL1pkTCtYvLc0tptnK5migoBPeCDy1jbL8tUkKc2WYaUHSBnd3Iw8eDRKgwcgPtP5N02GwzZ0yaVrKkCWAnCCnFUlya5U/Flq5ZzS20cwxbZ+U5Nvs65XQrQVFBBKwUpwmtAnWE6x3iEJYper5xUotxozGFM8BLeaNMxTnIdggX/rQ+CfGJ/rY+CfGMfpy8AE4mZgb/AK4PgnxiC/B8E+MH05eADKI2yyHaAYv4fBPjG6VtIkdZBPYR6oX05eAOgXe2ANBCWkQhWfbqWgMJS/4h6otI8pKB/wCFX8Q9UXGEvBQ6zJrAsHpkPxhEtkx5qyEs6juszd0bVeUhB/8ACr+IeqAlr2pExeIy2JzY5+MOcJNcEhfpX7Yild0BE7RCroJ7x6o9J2kSA2A+P4RmscvABdR0FYAbRJZSOw+mN/8A3El+ofGKN8Xn0yklmYNp9QjTHCSlbAHxkRiJHSBI9RIkIGYiGMRIBkjMSJDYiCIYkSEBiJEiQASJEiQwJGRGIkAEjIjESEBmMRIkAEiRIkAEiRIkMCRkRiJCAzGIkSACRIkS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9813" name="AutoShape 5" descr="data:image/jpeg;base64,/9j/4AAQSkZJRgABAQAAAQABAAD/2wCEAAkGBhQSEBUUEhQWFRUWGRwaGBYXGR0YGxYdGxoYHB8dGxwZHCYeHBokHBgYHy8iIygqLS0sHB4xNTAqNScrLCkBCQoKDgwOGg8PGCkkHxwqKSkpKSkpKSwpKSosLCwpKSkpLCkpLCwpKSwpKSwpLCkpLCkpLCksKSwsKSwpLCksKf/AABEIAKEA8AMBIgACEQEDEQH/xAAcAAACAgMBAQAAAAAAAAAAAAAFBgAEAQMHAgj/xABMEAABAgMFBAUEDgkDBAMAAAABAhEAAyEEBRIxQQYiUWETMnGBkQehsdEUFzRCUlNUc6PB0tPh8BgkYnKSssLD8RUjoggWQ4IlM2P/xAAaAQADAQEBAQAAAAAAAAAAAAAAAQIDBAUG/8QAKREAAgIBBAEDBAIDAAAAAAAAAAECEQMEEiExURQiQRMjMmEz8XGhsf/aAAwDAQACEQMRAD8A5Nszs2u2zVS5a0IITidbtmA26DWsMftST8WD2RZsWeHEvE3ZgeNfkn92TPm/7iIuTL3/AFz2fgmYfZWHpcJ6LoW6NsXHVo6MSg17l/Rhkc79rNXtOWn46R9J9iJ7Tdp+OkfSfYjr4RGcEej6TEcPqchx/wBpy0/HSPpPsRPactPx0j6T7EdgwRnBB6TEHqshx/2m7T8dI+k+xE9pu0/HyPpPsR2EIjC0gB4XpcXgfqchxef5KZyFJSqfIBVlVf2ONIsHyN2n46R9J9iDNtvL2ROxgEGgD5huWmufE1hl/wC6UASUAutQJUDwTQuXpXXVo4ISwOUk1wjsn9VRTT7EH2m7T8dI+k+xE9pu0/HSPpPsR1+WUqAKag1B4iPYTHetLhfKOT1OQ477Tdp+OkfSfYjHtN2n4+R9J9iOx4YpT70kozWH4J3j5oT02Fd/9BajK/6OMbQeTidY7OZy5spSQQGTjfeLapAjTsxsIu2oxJnyZQcgdLjDtzSkiHnyk3ymZYFoSlTY0VLDI8M4F+TcH2PioQFLoW4DjmfPHnaiMIyqHR24ZSlG5Huz+QO1L6lqsiuwzfuo2/o8Wz5RZfGb91DndF4rx40ukkuAGw9jCnjDdde1iZqgFJKHoCSCCe0c4xXJpbOP/o7235RZfGb91E/R3tvyiy+M37qPoCJAUfP36O9t+UWXxm/dRP0d7b8osvjN+6j6BiQAfP36O9t+UWXxm/dRP0d7b8osvjN+6j6BiQAfP36O9t+UWXxm/dRP0eLb8osvjN+6j6AgReu1Vns5wrW6vgpDmuTwC5OLfo8Wz5RZfGb91GD/ANPVs+UWXxm/dR2u79pJM2UqY+AJLKCqMdO19GixKvGXMVhQrEWemQHbxgQrZ84S/JikzuhF5WDpcRTgK5gOIFsNZTO9GgZttsLNuyZLROmS1mYkqBl4mABauJIhits8CVaQqZJWgXiomyAAWmbviqFh1JTplxrpBP8A6hS9psvzSv5zDGLPksD2qYGd5X9aI7GLhs/Qmz9EjohnK0FXyd86xxvyXlrVM+b/AK0Q6yNoly5iwXqQAknMAjU6lm5V4xrhzxxupfJz5sbl18DvaJRQjcHVanEDTtaNNivFExmcE6HN2cxVtc+b0XSSSJiG3hWmhKWqUjxpCNMvVUu0JUhQIKzgLVIxFLKAo4DE8a8o9DJn2Uzijjvg6j0UTo42SCDQFyMz+dY39HG28jYVejgdf9uTIs61qIFMKas6jQeuDfQxzrysPMVZ7OggKJUsklgPejvO94Rlky7YtmmPHckhZs8sJlhYdVMQwsOFHNVMx4a5wVlIRaZaVDAlSS4KxlXimhpASzGZISHShlEHMYWcVbTJ6fChlkhJAGBCSWcpOYahpRiBHztnr1wGbpvUyJWBQx4TusaNzJc8eMSftBNVlhQOQc+J9UB5BUlRSUnCclpBwgaVyfJxHqZNCesQO0x6WnzycNt9HFkxrdfk2zp6l9dRV2l/NlGsCNci1JXVCkqAocJBjY35MatsmqAG2/uNX7yfTFXYyYr2HTEWmKoC+g40HbFvbcfqSv3kemFrZu1qTLZJapzLA8Y49Qm+jpx9DhIvDBNSlWKrU0rwMN10CaZnWScaMQSoN0YBDVOtNc6wj2a37gZGIpUnrHLMtwYw5XPeySoKWQGIOCoBOWnVPojHG0uCmdAuW+FzSpEyWUrTnwLux5CC8BLmviQp0oJBUSd4u5LO3GDcbtDTKF83n0EvEE4lqUlCEO2JSjxYsGc90DBtWsdeyzP/AEUlXqjRfVo6S1pT72R55ix/Sin/ALGNk6ZhSSxLA0GZ5DnCHRsl7cSMQStM5BPwpZbxS8XJO1FlVlPQDwUcH8wELIv5PWVKmJAp1QrN+B5GN823STK6QgYeaWNDwMFgZ21vJaghMichlUIChUmubswDeMI1qWrG7hRyJNSpsmPZFq+LQFTVFBGA9XDSjDPvfOBypvNjxjCU10BsEws5plr+WMbf9RmILBasJFQ9KaZ17IohZ+EHer0EeEWchw4AOROr5ZjjEqQF+bbsS8QQhKwXxploSpzmSoDESeJMI/lJtSlzJOJWJkEZu29DCucyiFdyhR2YUq71hU27Ueklvokjz+mNIttgWvJf7pmfNf1og5JtCjaFLKFYQSMTZDEQTm7Z9sA/JiP1mZ81/clxYkWki8FSqNimBjrVbA8ocopu/BLHOXtEJSUqlAoHVLslNGPHPLzwLvuz4ZUu0hYVLmGqcimYXLhqYc9KeEUb0tRTiQlkpG6abrNXCNKwGtKQqSN4gens4RlLM5cSJUK6Og7J7ShO6omrMHDqNBnokDTXlD3/AKmgYQSMSskg1jitzLbDmVKdkgsWTUlyk6COm7HS0BPSzMRmKGatBwA+vu0jq02ef4syyY12NSUvHz3tdeq5trnKmB1Y1JQolglCSpIYZPTPjHZNtNrE2ayTVS1ATgl0A1zIDt3xwyx3gkrKpp6RRAYEOCXJLvTX0xrqJ8UVhjzZfscoTEYOkUtsLAKcAh3pm2RemY5Qxy5JABq6UkAA1ZxxzyGRgKLwQpKVJLBzuoSB712UAHLNnBW7p6ixUUFJcpIByAqkvqXePKk2dLYWkzdH3SHDH8t+eUK9+XtZZc1aFScSkqqWdy2LM1YluEM0mQUsE+91fR9c6tHM9ppRTaZuJaVHGXZ/AuA1KR06abjZlOKl2F7PtZLlzFKRLICggFIYD3zntDgc8+Ue1beqZTS0ggUck1cdlG88KDxgnPujp3sW1B6+tqlz5BQUpAKhk+Qr6YMbGXYiZZd7MrVQ1BYDLh4wkzDugc/V6obdkrcoSMAICSovx04VAy0jLI21ZaVDaLMlIACirQg6mj9j0pG1MhgS1Tw0imu3FwaKSadh9LeuPVgt6SkqxghL4nFRyYPHN2UNdw28BSTMoUVH7VRQln9A+t2se0MvoDMMxKsKSSBnkSzHWjNHIl25JBUFAEOSCcg2gLRqN+4EAAKqXxqG7xqfXyjZTrsVD1Y0K6RClkOorWr95Sq9wdhyg1aJQWhSfhAjxEc5u6/VKTid2+CH78ydO2DF3Xva5ywZZlmWWZwS79hB5VilKxrgtr2fUlJQJkxiQXKiWZ+3j5oo3mhSUJQtWJKRTkXPDlxg/aJy5YZRGLkKedzCzfF7r6Qy5kglRoFIIIPB3aCS4AEImOWBoO2j+eNExJoe+objlA+8LUiTOWlZqAzc/Xzygnd15KXLKsBwVGoenFmJA83bGShZLNCk06xBOo08dI9JSSK1Pb5xFe2TZWMplKBIG6fqrw5x5k4us7/k6Px4REo0M9Lt5CjuvhYEs/D69IV9u5iTNRhAFC7fveMF7bal4ku4RkWZ3z7oXdqUMpBDsQWfka5xrjbEGPJb7qm/Nf3JcZAa+FfOq85X5qx48mHumb80f50QSvq5Zsm8Zc1aWTOUVILjeANcsiHjR9gbbykkzZjqoMkMDmBXxioiyLT1SmpAbC7E8K/4jzfIPshYUpkqZsydKs0a1TejKCQlTLDklnLE1Aduxo5Nvu5GbbsmqTaQFhLjG2IUOmBnFHq3Nqw3XheSpSkkKwpLKZy4FCzDSBEqzyVqSuWpC5qtzozLUQl/fBYUAAPryMHL28nc60FBTOly8KAhQZRxEE1y4EDujRJvhCE7ae3KmBa5isWIgCtVM7ZDSsJ6SCrhDHtjswuwzES1zEzMScQKXDVIqD2Qu4ajlGsU0uQocQBKlgiRhLJIU7OUj0EZj9o5xtui0gABQQgKJYJViLitdHwkU9BjXYb1AlB1BKVCrqc7wIo4zDeiL8vCs4CMSXcLGFw7YSClm/wDHI/2UX7PPKVjdGEpNUnOoYAcWIJELO212pUhNoQgoU4CwQzuKE8wzHtDwwiwgqxAKIfIKd00Y0NKuGgNtPaSqxTAoYVCYkYSXNC9G5N+RDx2pcCEOMmJLDkc4is47iTyvKDtwIPRnD1nORr4eqAS8oPbOy8aWTulOJSll2HAHh+PKIn0NBqy3mwUlRUFEZu9Rkc/wjCUJIKU1U4dRo5PLhAW12haVMuhcHge3ixd4J2O0IWMSlNMGRdgda0p2xi1XIypKs6ukDkAAu6sngmLfMKyhSnB+F1fMCOPmjfYd5KgQFUzPVJoz82MbbTc8lamWSk/BSQK+uFv55HRZuCQpYxIVhxKwpVhqzajSra5HwfdgpREtRUKgtRmJq5oOMKlzpMsoUE4SjqAaMGrx9EOWxk4dGtOJyFZa1Y+knX64vHK2DMX6tpopm0AduJpSjGg4TkTkWerHQ0gttJeCBOlgrFDXKlSDAjbWZLn2dSULQ5ZnLa8xSNWI5nbbMokkg4TVw5Kjo5zaPdguyYGUdxDVBUUlQ7BWCaUS7IvrJKmzTMxpP8AwBr2tGi1Xl0lUBanoVeGWgEZOT6AsqtgSwSkVPn4n80gguYlt4PSrZhuyFhVoUzjMHizfhFz2VMymBlEO7A955RLQDJIQlSQUmmj1aE/ygyQJ0sguVJryYtSDMq0Jqy90D3or2wvbZLdcqpLJNSQXrygx/kBd8mY/Wpg4yj/ADohnv7aJfsjBMkomiSWlk5pBAJbh+ELHkzH6zM+aP8AOiLe00tryf4SkK8cOsdF0yWrYRmbUWdKjMVY0KUE5KUSCaNmWAAfR40XNJNttAT0coJBdSEbgAL9UBTlicyX9Ear/sCjMxO6cA3Bm7HLh59aRT2dmzZFrQUS1ks4Skh2LZgikJTUnVCql2HQFyreZfVQlQ3ciMsqnMVd46qm2BMorIISAVEtoA5jltstyplsU6BLWSkEKbEMs6dmcdBvmSUXdP6RQB6FeZp1aAavGGO1Jou1Rxfau/fZVsmz09VVEhVWSKDs498DZF3TJrFKc3ILgZZ65xqdlZRfs14lCSgkpI6mgSdWYa8DGjb+ARvua4j0gM1wllFuIThqGzzJ7oOmxrlBagp0CoObgZdlWHeKwuWK+Wm4lglwxPB2c0rWrtxMMl3XmiZiRhdJ96xY8eeg01EYT3XyUerrM6XKQQMQAYhxQO79tSPzUdt3IWrAUOpKySWLuoClP3XL6vygzZrMkhRlkHk4KSMq9of+GLdtu2eyehkqWBvOniKAZHTWmkTBtStIk5RKor88I8vBW/dn7RZ1BVokrlY3IxBgeLeOUCGrHciSLyh12MsYVZ3ViSnEXUGZqZ60/LQlqyh52KsyVWcEkuFqYOydNIyzfiUjfb9kkmYqYFFSTUJxM3aovQZs0LKbtmITjwkpBYLFU5tXk/HhHSLLK+EUk9wEevY6GICUsWo1D3cXEc6yNDAVjUEpTiDFqs4B7Rpyi1JuyWr/AHEmod29Ncta8zyi1OscsnEpClqUQwUaUyFNO13isuYpsMtCBQ0ej00Orv5onsD0i1oxhIUFPQh+qBo9Kc4b9lr0ZS0DClDhQLtmWaujAeeOeTbKQoOgJWSCWViA7a0BzzgbfFsm4gjq1oHOItTEQ9AdI1x9jOn2aSkuShJOpIB1Ma7Zc8iakpXKSQeGJJ8UqEK1j2fnYElM+YCUgne4iMrua2Dq2hVOMbX+hFC+riBnGVJZIlpBAxEqD11BLV1NYE3rZzJSkHFqz5Fm79eUX7fNtshRVMW7sAthU86aAmBNqt65qR0igdQCBR4TEVkzSUqGe6dNc6wRsloxgY1MacFZcXgJLUolQPwVUZvRG2VJZmNS2Z/CG0gC9qkFh0QUNVTGbubUZQAv0LxJxly2bNTuzg8m75wBxCiWYOGZtNMucL99rdQ7D6YmHYB7yZ+6ZnzX9aIubXK/X5RGol+YiKnkzT+sTfmv7kuLe3CcNqlH9n0KMW+xfJvveWgWxJmrUlBSl20h4uS7bAQiYlIUoUCitSiPE8zC9eOxdqts5JkISpIlhyVoSynUaBRxGjaNzgTJXMsc0yp6VIWg1SkIDdtKuI7NPLGocq2cGox5JSTjKl/o6ReWzFnmLExLImnJaS/inJ2hZv8A2JVgUpdoQmWAXmMX1NU+qNR2+lJllkrJagdI0/Z5wn2zaBa0MpRUa0VUVZjU117I3y/SSe3tnNpo53L3dBLZvZMTZ6wZvQol4VidMHWSSQGQHDkOamnjDXaNlbsWnp59pmqSdyiUy3IDuQcRBOccrlXxNl4k41ALZ2JqxpkdKx7nXrNWgJKyUAuBkHZnpmWpHls9lHRpM64pSmRJmzl5b0xVe4EDzQRunbSxotCQixpkIc41lOIl2A4l3YRyBFoWmYFByQX7eVIO2W8VLQEYcJVupU7AEcCA9aUMTJteB0PV5+UW1y5kxMiRISkFRSQBiUASxZIcEs7RBtja1lQmzlowpBLEJDVc9XLTMawiTxNaUqY6FhwFKFFAF2fhXUCjxfXevRstZcGWOrvoUFaEMyVcvPGcpSYqPG1l7rn2MGZNCz04IBUSpIwLah7S+ekI4MNd92Azl2WTKQnpFIUWdKXJUc1KIGSdTC1arCuVMVLWkpWkspJzB4Ujoj0Jo0qyhw2SmqEgCuHGTnm2kLFpl4EYT1ixhq2SKk2RSkuneVv6aU4xOZVEEHES5hfCtABLgB948BxjdOtuCj4uYFAeA4wKs9+qQE4sKwhJoCEuTq/Acorr2lAASEO6RiSaZu7EF861jl2soKWm1maXSotRkOxNdPw4R7tcgTpZUqYMSTQgFy3H4RzhWRfVXwsxfE7nsOYHB4t22/EFOSVilWKVJfMUZ2784exiLdusE09UlSCHdwz95p39kU7LYSZpKiKUAJrQDKPC75dOBKgUioJBxAcDV4u7KpExW+5Ca55kxpFNdjOm2G6l9FLLZpT6BG9V0rGkErHNZCRwSB4CLappVHRY6EnaS7D7FnOjKWohxwSTHGV2xwXAHYKR9IX5Jeyzn1lTP5FR85zrCAAynJ5ACJdWSapUxRUDwMWOkCCHAzp3a11iugVAO65Zy9OdIOT9nFYkGipZP/2ILiqmo+R5GBtAVZ98dbCS7Z0rzIL159nCAdtmlRc1PHi8M95bNpSf9klRYbrFRJepoGAatawuXnZVy1ATEqSWpiDOO+FDb8AM/ku90zvmT5lyz9TQ1bTX5MkFIlpl7z7ykYjQ5B6M3KFLyZH9Zm85JB/jRDHtkj/aQf2j50wS7EuyzeslCUIWJ/RTGLIKFqChm+NNU1JDQr2ezzLZajiU6jmpRKqCmZqdAIaLyuGfaUSDJlle7hUQQGKgkh3OrK8Io7P3cuz29cqaGWkBxQ8DpSO7RRjus4tXKUYugTtXZEWaYJKUgpwJVjIGJy71AduVYAywVJWQAAA5c1Zxlzhu27lPbW//ADSH7jTzwtLszM7FjkdeEPPG5sNLO8Ub7oGKRiofz2R5XZSzjIa6aeuNq0lPNtYyi1FiBRKi7HJxrHC00dwZs1zEIRMlLStQYql8ctVZjE4PbSNl6TMKkoUkFgFKAxNyIIIJd27oH3ffK5a8LApYBuFcTh9RXOD80InzAVbikLCd3NSSkdqaGMHafJR5uO9j0RThTNCUl61L6Mx/wDGq24BLXIYJTil4OJyV25HXnWPaJRkImuolSUgkB94KBDlvyKcIXbuSZk9Dkmupdmyz0ygirtiG6dPXZbWm0dCFIRISB0iSUKx9bk4Cj2QnWiaCtc0pw4lKKUu+FyS1a0FIbL4v+fKtFpQhQMnqYSnEBupSSHyOdeZgLZzZJkrDOTNRMBLTEMsEHQoUwADZg6nk3TCLStkt3wL1sW5Bd6B+2D+zlsQiTUqK8e6DRA59vdFGdZUIlzqgghHRk4cR3g9AotR37orWEnCAA9XyfhEzVrkYZtsw5kuo6NRswX/OUU5pUtQZICuQZ+7jHpMhcyj1Aolm8IrTHFHIIoeII0iIoCzal4kJGAA6l6k100inKTVjWmUZW9KjLP8AIjK0lJc5tl/iK6As2ezYjuhvH1wYuKYUzCMhSvfAu70lO8WUMgK/nlBiwzkJU9RVq5JH+YiUgR2C75gKQxekEZQ5/msLVz27/aS2qRBhFrDtFx6L7RtvEkypg4oUPFJj5+SACWxPowcEx360zN0g8DHDLqs5WoFlMGBUlx40zbUQpuiWWriu5lFamV8LFLSoM5yUXPHQeaDFntMuXiOFJagSGDZ5BminOnFKQhKi7GmQPbQBMVZF3YnUVJwglyDkTpzrGSe7liDFlvJKlFSVqSpuqQkpajDkYTdsZ4VNSQVEsXxcSXo+QgxMlBIqCsaAEgo4hTQC2nQgGXgBAwlwS7F40h2AX8mA/WZvzX9yXDTthIeQ+iVJLcHDQq+TL3TN+a/uS467cBeaQyS6S4UHGfDueKmL5MbIpezoSp99KW+CcADgvqaNTwhdvWWBfdoAr1f5Uw7XyEmWQAKAs1QCUln5Phy7dIRJ6AL3mAZBKdG96nSOjRfyHNrv4mP1nuWzTQlUyVLUuoxFIJNOqTn1agjKKNq2CsRAWiQzgbqlKZJPIKZ3zbnSLybeEyUhI3wauC2HUggchnGle2GEJkqQ6grCGLlSSDvYW6uQqYjPP7kufkvTR+1H/ADTsPItC8CJQkmSeiVgU+MpIxqLpJybezrUQIX5JrKi1JM2ctElZZCSkKUSxoFMzZ1bhSGm7bDapVomKdIlrOJK36QJGRLAOVHIvk+sGbYnFLdc8lQBAVLZLF9Rk3EHlGLl+zoUTnntX2EzUSjPWjEVEFQCV9hSaNSmRqYK+1PZ5QHRTVqBd9C9A9Kd8H7HbFFBClLmB81BLU1SBQJiwufMIZID6OlwfA0jO7NNoHVsVIEspVjWkpwkKNSOZSHJEJ9o2MkybTKXZ5mJKlAFKusk+ApSOhCbOKutLHIJUfPiivOutSpiZi5oUEknCEDd7ySdc4XXQnycx8oNiUZmKWhQl1dYqkqJJoRSnphSRLIH1x36ahJxBABT74Nx5AMRC1eOwtmm1QkyjxTTxBp4N6uiGSuzNwOQXlVBJ5RZuS0y0SiVjE5yDPTJya4YNbY7EzrLJVMJSuUCneBrUsHTCjZju1h5KmJKg7Z7fhSpRSCpZzfJi9Bo+Ua7xSScTApJ3ZgFTyPMaiKCbUGw188RFqY0Pj+c4yUadjN0mnZ4Uj3bCAQoIoU8/wDi5j2ialQKSsVyLenSPIuhTPi79M4aXNsDUmaUpp4ENBS6JyVDNlcCaH/jA8ILEzFOHYGj+asbEghW6xpwp5qwUB0a5LyQlISSXFCGfwgzKvlD5l/3YQLoE0guVJL0wOKeLxfs1pmiaAtU0pc5lbectE3RSY9C80rDPpqIRplzGVZwkpSFMqgQc3oP2S0SzTppmqH+7hBz3mqS2ZpT0QTkyVKd5swADIBO92lQfhlA3YCXa5kwUmKKWDuD1uFc30jX7JxJZZUA2Wb9oTDfarClyVb1ffJy1pAG8RvMULUBwSfNSgHPOJixUBhbMSknESkApZR3n9WWsUNo5TTAXJcZn8DUQWNzJmF2XLL1dJPfSBO0Vg6JSBicEEjlXkY1jViDPk190TvmT3b6I6lYbX0KyskABKqnKoI+uOY+S0frU35o/wA6If7yspmSFpAcqQaDN8ILPEz7ALWq3okIl1UqWpnUHUUAsQXJyro/nhXFsTNvRa0HElQDKZnpwjZIusIlpmGWpCZYBEpSioDVWFyd4jLmIH3ReInWwzAnCCAwd2alTxjp0CbyWjk17+00MV5i0rWTJny5aA2dVFwHdwwGtIo3pdQkSkz8e+kjpF1V0mLtrmzciYK2wkEApdBFCOOgJ0GcKm01rnqkiW6EIIGJyAARUJdRFN0V4xhqE/rO/JtpZJ4Y14Lk3a6bPAAmsgVCUlmPHi/rilLtyuJUM6ux7oQp85SJhIVQKzSaFuBGhbSDN132vC694HuNIynB9o7ceRLtHTLo2kmKWlKgkJNAEpbwhrlrUH05iOabNbUSHBCnXqksDq2fDlD5YrWFpcMH4V/xE1QbrYR6cU4xEKxByGpV/XFSando5I4s6vCkZsxJDqBS3EitBkQajw7IYG7o0s4U+LgcTd+fhFact6OAQ3bWlc3EbwrDUAcvxjwtWIftDKmXhBYtooeU6Z/8XNSWcTJeWtRkGjlV1SwZdQDUw7+UzaqWuSqyoPSLCklahkkg5PqfMPQmXRJPQuBRzGjdRMpdlkWRBow7coibEk6Ru6PKIsAUEZbmSRNnQA+HKJ0jDIREnjGZgcnlC3MDKQG3gPrjdKLndLRWIpFmypA4PD3AFLFjHvieEX5EtWJyo9hese7sbCIIoSHhXZRQlSFlTuex4htBD73EeFYLhDQpWq2DEtIINVaqzPN2MN8ICzNvWrZxUn2wPxMVFS2r5njylMSmKz1Mtp0pzrC/tMslaCXyOfbBspcOOMA9pFOpHYfTG2N8iDXkv90zfmT/ADy46rZ1gJBLkg6eFeOkcT2T2hTY5ylqQVhSMLAtqk6jlDdI8rKEl+gX/GPVFyjbAbL8tUtKEghL4gMGIKcAKPHI080bLJPkLAUjAFfCAA/J7Y4xLvpSZuNIq7h66vByz7dBBJEotwxZdhZ2j0dHlhjg4T+Ty9dpZ5ZKePtHSFTw6gVY05uQ3BxnWKF63YibImAJBVvAZpqAW7Q7lsvGEW8NujNlqT0eHFzcNz1J7+ESwbdqlpSnfITzDqBFQeTvHn5vc1Xwd+ng4r3cX4K1uucpSF0wqyqBQgGumoyivJkrw7lQKsGLeFYK2XbtCZfRqs4UBTPMVoXGbMO6B1pvyzkEy5CkHmvEM9Rn54hbvlG/AOtVmCaglJGYL1L5ClKF6tDbs5fs2WhKkqxkCqVcuBzhZtN8JVi3GfJ2URpqODeAjVY73MvTI0EOSbQXR1q5vKXZprIW8qZ+2XBP7zekCHayzUqDuCnRQILju501j5iVMqTxMF7h2rnWQvKWscnp3g0MDh4KU/J9EzJT50A1ha2lsVrnS+jspRLCqqWVEKwlnwsOypL1pkTCtYvLc0tptnK5migoBPeCDy1jbL8tUkKc2WYaUHSBnd3Iw8eDRKgwcgPtP5N02GwzZ0yaVrKkCWAnCCnFUlya5U/Flq5ZzS20cwxbZ+U5Nvs65XQrQVFBBKwUpwmtAnWE6x3iEJYper5xUotxozGFM8BLeaNMxTnIdggX/rQ+CfGJ/rY+CfGMfpy8AE4mZgb/AK4PgnxiC/B8E+MH05eADKI2yyHaAYv4fBPjG6VtIkdZBPYR6oX05eAOgXe2ANBCWkQhWfbqWgMJS/4h6otI8pKB/wCFX8Q9UXGEvBQ6zJrAsHpkPxhEtkx5qyEs6juszd0bVeUhB/8ACr+IeqAlr2pExeIy2JzY5+MOcJNcEhfpX7Yild0BE7RCroJ7x6o9J2kSA2A+P4RmscvABdR0FYAbRJZSOw+mN/8A3El+ofGKN8Xn0yklmYNp9QjTHCSlbAHxkRiJHSBI9RIkIGYiGMRIBkjMSJDYiCIYkSEBiJEiQASJEiQwJGRGIkAEjIjESEBmMRIkAEiRIkAEiRIkMCRkRiJCAzGIkSACRIkS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9809" name="Picture 1" descr="grab-rake_R"/>
          <p:cNvPicPr>
            <a:picLocks noChangeAspect="1" noChangeArrowheads="1"/>
          </p:cNvPicPr>
          <p:nvPr/>
        </p:nvPicPr>
        <p:blipFill>
          <a:blip r:embed="rId3" cstate="print"/>
          <a:srcRect/>
          <a:stretch>
            <a:fillRect/>
          </a:stretch>
        </p:blipFill>
        <p:spPr bwMode="auto">
          <a:xfrm>
            <a:off x="2930768" y="2672863"/>
            <a:ext cx="3428721" cy="2063260"/>
          </a:xfrm>
          <a:prstGeom prst="rect">
            <a:avLst/>
          </a:prstGeom>
          <a:noFill/>
          <a:ln w="9525">
            <a:noFill/>
            <a:miter lim="800000"/>
            <a:headEnd/>
            <a:tailEnd/>
          </a:ln>
        </p:spPr>
      </p:pic>
      <p:sp>
        <p:nvSpPr>
          <p:cNvPr id="119817" name="AutoShape 9" descr="data:image/jpeg;base64,/9j/4AAQSkZJRgABAQAAAQABAAD/2wCEAAkGBhQQERUUEhQWFBUUFBgUFxcVGBgVFRYUFhQVFRQWFxcYHCYfFxkjGRQUHy8gJCcpLCwsFR4xNTAqNSYrLCkBCQoKDgwOGg8PGiwkHBwuLCwsLCwpLCwpLCwsLCwsLCwpLCwsKSwsLCwsLCwsLCksLCwsKSwsLCwpLCwsKSwsKf/AABEIAMQBAQMBIgACEQEDEQH/xAAcAAABBQEBAQAAAAAAAAAAAAACAAEDBAUGBwj/xABEEAABAwIDBAcFBAgGAQUAAAABAAIRAyESMUEEBVFhInGBkaGx8AYTMsHRFEJS4RUjYnKCkrLxByQzY6KzUxY0Q3OD/8QAGQEBAQADAQAAAAAAAAAAAAAAAAECAwQF/8QAKxEBAAIBAwMDAwMFAAAAAAAAAAECEQMhMRITQQQUUTJhcSKR8SOhsdHw/9oADAMBAAIRAxEAPwDShKEcJQvfeGGEoRwlCAIShHCUIBhKEcJQgCEoRwlCAIShHCUIoIShHCWFAEJQjwpQoAhKEcJ4VAQmhSQmhAEIKRJAJEG9pnUxccr9qnwoWU4AHBTyvgMJQjwpYUQEJoUkJoQDCaEcJYUAQmhHCUIAhKEcJoQBCSPCkgkhKEcJQi4DCUIoTwiAhKEcJQgCEoRwlCi4BCeEUJQhgMJQjAShAEJQjhKEAQlCkhKEAQhxCYkTwkSpYTtsZUnPhYwihKFchj/2HdpYfm3xHUo37K4CS0xe8S0xYw4WKdS9KCEiEcJQiI4ShSYU0KoCEoRwlCCOEoRwlCCOEoRwlCCOEoRwlCAITI4SQSQnhFCeFFBCeEUJ4QBCaFJCaEAQlCOEoQBCeEUJ4QDCUI8KWFAEJ4R4UsKighKEeFKEygIShHhXO+0G961Os2nTbAwh2IwAZcW/eHw2z6+CwvqRSMyzpS15xWG/CsbNtj6fwuscxJg/nzF1pexdE1cNV9MBtSniZLmvMWvAy4GQL2hdd9jYPut7h9Fz39TXjGXRT09uc4cdsldj3DHcGei4NJnQipYxbJx71khg0+GSJPIxM+K9HbhuBFrGBlaV5vRpw0Tcgm+epy4aZKaV5tacLq0itYydpygTfs7+/KU2FSFNC6oy5ZRwlCOEsKyYo4ShSQmhURwlCOEoTJhHhSwqSE2FMmEeFJHhSTIkhPCKEoWOWWAwnhO4gCTYKN+0NAkuaBMSSIngp1GBwlCanWa6cJBi1iD5I4TJgEJQjhKFcmAwnhPCeFMmAwnhFCUJkwpb2tQqfuHyQbkvQZ1H+tyj9oKxbTLdHMqTb8LJHUptxD9Qz+L+tyZTG65C5ne+8ajN4bPSa8hj8GJtoMuqg+DR3LqYXEbxrY967P8AskNt+y+sFrvbGGykZdbtu0ClTc8/daT26DvgLz7Zfao1ak1T7xvRa9sYYiDLcEEOBnpTcSDYrrvbWph2R3NzQeqZ8wB1kLzSjsBfRLmCHtdEixLS0WJ5EeK5fU6kVt+qMx/vL1PQ6FtSn9OcWnP7Rjb/AD+z6I9jm9DEwYKbwHtYZxMLmguaQbAa9q6Ury3/AAe3gwsPvKznVzjDmvcOi1hbkDrJN16b9sZ+Nv8AMPquSJzGWV69FpgbhZecMZA9a3XoNTbqYHxs/mb9VwDDIEX6uViuv0vMuL1PEGhKEcJoXdlxghKEcJoTIGE0I4ShMgITEI4ShMiOEoRwlhTKAhOnhJMrh5tU9qK7mgOe7C4dR8BOmaubH7S1KbXw6cRxS7pEcYDlgbPVIMOsePHlZOzaRigg/vRnymF4E31InMS75pHw2du3pVrgh1UwdMm5zEN/usxzy0Bud5116+UKIUYdOKcyOo5W6tVaZSEXNzaeHBYzaZ5nJiIFs+2OpmxLJ676iy6fcHtC4uw1nyHWBIiHcCdAuPaXNMOv1Zcs/V0m7Q5t8xlfODHqy2aerak5hLViz1TZtsZUnA4Ojv7s45oae8abnlgeMTTBbrPDn2LzeltzhOFxZIjM5RGhQsrltwSQOGfXbmuv3k7bNXZem1dsY0ElwgGDF4POMkdLaGu+FwOtjNl5rR2lxmC5uKxvGKcweF1WG3EGzom0fJPeTng7L1PaGOI6Dg06EjEMxmJFlXp7xwkNrN92TYOmaTjyfof2XQetcx7Lb+IxtcZYxgdFhGKrTaSOAh0wtnbfaugA9sFxygt6LrHjmMu9bq69ZjMzhjNJjbAPajaGtwNJgllS3HEzCPFXN2sDm4W1HAta0lrcIDcbcQzac7nPiud3ts7a+ze6FqlA02iTOIEtpvz69OA6lepOfTe5wpuqB4pfdfENpgCC0RmSpbVrmJ8fwzrScT/3y7mlVIEcBGQ+ikG0uGR8B26LG2MGowPJqsknol7hEEiItGSnFH9up/O5aeqG6Ilje3m920Qw1Ge8Y4Q5uFrjMw1wm2IEiARBOa42ttradVjajGCjVcA19OnS/WMdLQ4AslrmuLcTCJFxwJ1/afaIqbSH1HvNJtM06ZOI4CGueRafjwiZ+8sfdFZu0FtEjFTLg4tcCHBwlwe0gTjEYdQR0TaCLyyi3Txs7RnsrRDMGCRM3awwciR0LEwMuCxfbTYfs7NmNABgeHmoGgAO6VJodAEfe0/Et9mEmTs7wCSJwT2kZwpd/wC7qYpUKtUD3VAOb7v4cby6l7qmBo39XfkI1Wy3T4aa58/3Z1bcdKkw0y9731QLviaNIz0mgAQ9wynICdVq7LSLQRpJI4gOvB5gyr27N1TTrVapx1LEn/cJuRyADWt4CeKhW7T8tWp4DCUIkoW3LUGE0I4TQmTAYTQjhNCZAwlCKEoTJgEJoRkJoTIGEkUJJkeI0n6l8zGZtwAkK3VaTE3bacJyFuN4zUFKmCAGjFGZBwm4jROHFjukCJ1PlbOF4Uznh6CzU6U2uMvxHlw8BkoztWEQ7QTxPfN80D6Bc8OE4fvR8UcY0vFuSvPh3CWnK2KIs6Fh1YRCa3vGTwvMXNshwOsKzQqDDx0MgH0PqqzqUXnLtkdqetZpdyGV7xw1uFQdfYXA4mdLlyKkayBOVpOsKn9oc3DE6iedgEY2g5DX8ge/5KyoRXc0CziZzHy46Ky5geQS2DmJ484t38VU2raulclo0v1xYeSrUa7xJm85HTT0Fs8I6PdVT9VtUWcKGliP8xR7s1B9rfAD4PMGCO2IVz2c2V9VlcAS6ps5awnCA9za1AuALiJj5KvS9lttkzSkH9ul2ffUnDKIloV69N9Yua6oHPqA4HMAAlwJbiFQyB1dyfb/AHYeA972k06cBrRHwAZ4xMzwU49kdo+1l7WtLPeEjpsFg6xAnUdSs729l67ngtaIFOmJxs+JrQHC5nMLZOIpt8pFbdXDp/ZxoGzUwCSBiuYB/wBR02BPmtMBZW4KbmbOxr4Dm4gYMiRUdkVpY1sjhZece2RaNp2iSQ4tZENBEe7bIJLgRfgCuPo1I2loLnNaOAxEdF33S4A35r0reW43Vdt94QDS6OOXNbOFgtcHOGjLVZe+/wDDwe8FXZnSZl1MuaJnRjrQLnPgtWd5bIjZjs2+mwkNqVS7LC6m0Cf3jUOHrg9S1N/72qOdRpk9CnRpOaJkS9tN7ieJJtPAJmexW0OuaYnMfrKc8Y+K4Ujt0GvXBEhjKIpOcIMVaOzElsTMSw3yMZq0tu1zWccOy3Xvt1Tde2VvhLXw3WLUz2/EVylP27e1pxNaXTpI8O9a24Kx/QG2OOfvOr/wLgYxZCLcRI9cU7lo8sJrExDpds/xAfb3bGaSXTl1LM2z2qrvZhc+2ZwgXuCBIvYjtkrAO1YXEDIaxeTMRynzRNcHjmIsMsr9LTuUnUv5lj0RDT2f2k2ii4YXF1zMmReJLsWeQW/u/wDxDF/etJvm0RHYc+9cjTjIWcANRF8pPzROwNJIF7TE+HrRK6168Ss0iXpdX2o2drA/HMxZt3XANx2rCqe3VQTFJpuIuctVybdp4gSeBmwHBRVHgCZETHAccllb1GpPDCNOIdps/t5ljpj+E5crro9170btFPG0EDUHTt1XlTNo4OiNJsQjZtT2EhhcAb2nXMWKtPU3if1bpOnE8PSKvtNQb9+ZdhEA5zGZsB1rI2n27aPhp62LjmBr3LiTtZGbp8O9M+uDcyYzHck+p1J+yxpw7L/1ueDfXanXFfbaXA94+qSx72r8r0R8GFexAy5eMoHU8YOIgEZEHDf6KGi2Olqchnc8Od7INoqNMNgzoMiPxTAGS54jHDYsbLQc0y4yPvcwbdRVqrXkyIvYA3jgBHb3qns7XUze4OQAMybDlp4c0YDyfhy/CQOHySRY96TY5xfiL2j1og2KpAIcCYOZz6/7qlvDZ3MbiiBkTinhFjr1KWnXAaC4xlPHu6lZ42VebVGVpzA5TkD2pOouJytrp2rNe8gh7TIkzyBjLjCl2fbThkukl0AG5jLJTp8i27ZA25Gtj5SkaLGuLhE3sc/WSKltkgDQi9lXftAccIMag/CPDlokRPlHonsbsLHUqL5OINqxwGKqZnj8ACjq7bSp1Kraleq0iq+GtLi0NxWyB5q57Ct/yrS6CYe2cx/qvV3/ANQU8ThDui4tMMcbgxoCrEuuOIQez+0tfXcadSo9opdLGXfEX9GMXAB3et6qywjq7lR2LfDalTA3EDhLrtc2RMagTcjvVxzlJ5Z+FKvtWG3D6qH7fKg3o/p9iph67axtDhtO8t+gzEwni75KSnR4KPdzj7oHTF8v7qzMarkn6pdkcQPYhBWLvrdHuQ8UXBprPdUOuFoo1feQOd4/eGULdpOuFlb3rYn9VKr/ANT/AJBWnKW4Ym4X4fZ7bDId+t+ez2XnVdpAGDLPMx36ru9z0Kn6B2kte0U/e3ZgJfOOhk/EIvFsJyPG3DN24Hi7SDy4T5K2mdsOa2wn7JiBMdfPqQgNkiJJGdpPDRR1dtDXg3DYA6j1aqNs3Mh33owutPrKVhiWKyXNILS6DpxGvxJN2SxIs7Tn2DLgoDVBgwCTpYzGvYpWVoGfO0ZcuKcB27GDfEWOOs/XRRVbEh7Sb2cRHK05eWajfWDcwTGpm+R7PzUtTaS4Zkfs5C4146dqu4elEzodTnkIjlCGrtAB1xZWm8cLZZoPeT8U25mCD2daJ0t4wLSognm0lwxZTn38ULi4TbLhr1GLp8MQCM5OkTnKCpW4y2/C3ZySED74/t935pKTC/gPFJMqrtc/nhIMGNJzGVlW9wcfRxc5PeV0rNlIET67FK6k4tIMQc+iLxGdr5BdPYv8HcqwKTHSRwvANx3Dy5I6NPCM9Zki8/NaDdyMvmJ4GPWSIblZxd/MU9vdO5Vj1w11n2Ng13Snuso6/QESbyQcIOvd281u09zMa4O6RIvcyO4qepu8Os6+twDe98uZV9vc7lXL0NrnovhzTawuO2FJVpMbGE2g8we/hPgt9m4aYvhU9Xd4fGIAxl0Wg9sC/asvb2O5VztNr25gAGAC0TfS6l2lziLsNtRIJIMR1RfsW87d4Jm/l4Izss6lT2907lXaewzsWw0ybGHeD3D5KJ+69oD3mnWY1rnueAWSRiM5wr/s0yNkb/F/U5ZVPfMPqNdtIYW1XtALQTANjJ7e5c0xiZh2xjphsbm2Gqyo59Z7XksDG4W4YElx7zHctN7rrG3LtpqbQWisKrRSJMNDQHYwALcsXgtus2SsZ5ZRw5/ez/1h5CB1ST81QxLR3uw4rnTwkxCoNYu+vEOG3Muj3a0e5aeYHhCtOIUW77UWg8QP+IRO9cFw2neXbXiBMN1Q3i28/wC3V/6aivsbmqG9aRc0BpwmH3gH/wCJ8iDxiO1KfVBb6ZYu56oPs9tR/wB4cvv7PnGunYvN3NwuADT0uzLV149Besbq2Vo3JtLYsawJHPFRPyC4qru5jhDhI4FdUenmePDiteIw5qtsjqlmwSDiPVkQoGY2GHCBNxw/KBK6lm66YybHUjfswdMknrJV9tf7MO7VzLKIcZYAQbTMRHfnHHig98A4zPUNLG1s5hdO3d7BkI0twQu3ZTNi2etPa2+U7tXNYcRIaCDnAzzvyTsqdRmw6MeOoXUU9ia3IRF7Ty+gQN3ewEOAgjIixCe1t8r3auZpse+ZaARYyCJ421RUn4Di6WGI0MERbqXUHZwTMknmT9VG7dtM5tnr/NT2lp+EnVq5t9cQInouzygSRob3nNBUrRaMRJn4hnmDfTPvXTM3bTEw0Cc41T/YWDRPaW+Tu1c17l3B/ikun+zjie8/VJZe2t9mXdr8Gw8kUI4lOGBdzmRkJNKkI4JQgHCkGlFh0hHg9ZoIo5JyFLhgJO+XMoI4TtTtfyRj+6DsdwD/AC7eo/1FVwNllxcaOLEZxYJmbzN81a9n/wD27ZjXzKzGbJtLH1Pd06LmuqOeC8mekbT4LyL/AFy9an0x+GxsFWgKmGiaZcWyfd4cgdS3n5rRqNWPujZKxrmpWbTZ+rwN92ZzdiM9wWzUasMbsvDN2rYmGo1rndJ1J9WA5oIDXPEBpHSnDx48L1nbHSv0n2mJw3jKLxe5iZgcSGnvN1tigz+L+tysNbePr9V0xM4aJrGXKMoBjMIOLC6x4jCL90IKVLE6O314K5tn+pUFv9UqtQJxaZeuC5vLf4SGhHas3b2g4B+//wBVRamIz8JOV5bEwOJm3VoqG8hdnW//AKnrKv1QxniVLdc/ofaP/sHnRXHldRumrV/RVce7aWe8EvxiRenkzDfIa6rl35ej5L09Oc5/LztSMY/AcMevzslh5+SIIXNkz5QtzUGLepRN604ASgcu75fNEMWH1KjJI08kZETw5THZCcD1cKKik9XYiCkIy9FDIvF0QBz07BKLDPBPFvXyTuCobB69BJR4RwHrtSQDg704JGcDvQx6hG0wL3OXBRSJS8UJnT5osPj2KBAxqnNTmhgC0+P1RAcb80CeDbI9qNsjVNIT4Qinn1KQ6vM+QQYI1JHAC31RNcNc9Jz8VR2+4qX+WblcH+oqpsu8avSgUobUe3pPLT0TGUFWdz1P8swfsn+oqt+gNnqlznUw4uJJMuuZM5FeTfHXL1KZ6YWt37wqPr4HYIFPH0HF18eECew9y2agmVk7u3VS2d/6pgbiF4JORtmStOo5YM2rsG8qbaTWueA5syIOridArLd6UvxjuP0XFbwdcRrKBhyn11rpiNmiZbNas59WoWgFhquvqbWRbMZdEE6W0g38VV2baSGuM/fIAtaGgnzR7qqgExMCc75unTrXP5bfC88R2HRZ29BenH4nf9NRaNbaCdQOv6WWNvqq8tZgLQ/E6LGLUqhIztYcfosoxmEniVHde3MbuuvTcYeXiGw4i+CLgQJwO10XLuYc/mVrbM7/ACVc/wC7Q/prLHDuWa9OsYy8605iCZb8j+STnxx7R+SRqcvqgxd3AxAWbWJ5cMhKIXzHzUbXzkAIGfJGOcT2DqvdAjE/lKE0es98/kjjTLq/sonUnXuI4XjwQEGQPR80RB0nL16lQhpGjR2/JFVquAsD2QgJuLgPoiHcVRqbweMxB4yD5hON4EaEjjbyAU6oOmV2Ty7k6o/bubv5R9Uk6oMDx9vVCJpPD5qLGJuR3hP70Z+QJ+SjIWMDXx/NETwUbDOnbEfJHPFEOzn4FFh9W+YUT418vyTwDEX7ZQTYeduUfRMymBx7bqMGNPOPJEXdXbIVBNcB2omuysozV5d0+ac1OtB1WwbwY3Z2ibgEQJzxFc/+kg1zgdne7puIIcQILiRAngp9m30AwABowiJIknWTI5qYb9j8H8o+i8i94i0/l6lY/TG6z7P7waaznGk6iMAaMRLgTiJJJOWQ71t7Xv1jcukY0y6pylc/T9pAM2Uz1j6KvX35iNsDeoD6LXN4Zt7a9pkMdHxNmOEqF1f1Cj2ffzcIlk2F5AtGgiyj2zfLXsIa3CS0gGQblpAJBbeCQY5LdGrVr6JTfpYMa7ouJxuyH7LRn2K9u3flNpkyJaQZBnqsFy7d/EVakYQ3H8LgHRYZ93mr7faNurKR/hI+a1TqREtkQ6HafaKi6Zbjni3PT7w9Qsp+8g99MQGgOqED/wDCp2cVC32lp/8Aip95+iyt873a8shrWiTYXvhcJnt8UjUgmotiaPsG0aH32z5CNK6zS5+nir+7K0bBXBsfe0LWMWrTlmsxjyDYEzxaI8wvXrjd5dvAhUJuRPj5pxUBPxGdIUoeeB7I+qRrQfzueoarNgFzb5x670vdEm57skxcw26M9k9ygdTpmwEHkQCgtxyn5JADgMtCQq9HZC0SC4Tpn67lPigdIx2D55ohYCOXn36oIeTZwjWWnvzRspi5zmNAPEJw3w4SgQHb3ISIzHz+aHAdLdjj80Lw+RBHbcnnmEEkjh/xKSLEfQSQ2VcQ4x4eaAvH4vmkXAfhb3JOceffCxZHB08wU/uuGfeogwzMf8pCJxPAfzJlcDAPoIsfH5fVQgDr6zbzRNaBMEDjl9UyYG+Bw748kveBozA8UM8CI6oTMpmbknkYdPVqkyRAjXb+Luv5Jw8aE931CB1UatcOppHkmLwRq7v+a1zqRHlnFJnwKq0RIPf+SjaeY9daOnW4UyeZI+lkonSOAEE+C862JnLtjaE1ClJ07UVTYJymJhV2V3A2a09YnvhXaW2RbpTwaD9YWGIZZMdjDQBJsmdslrOWjSpBwGZ69O5HV3eYsD661n0QmXPfYoc4ySSZzU1LZydJnn9VZdSg5ntFvJWaVJ0Ww9gJP9SwxCqp2SNIUDtnaDJvHrJaTqB18o+aru2adLZm1vJZUrvtCWnY4AYy+J4N2w2ADwLteqO5US69w7qAMrR2wjAA1zhrGGb/AL0Kpht8R67z4QvTpDhsEQBeWjmfzJUDNjaTmTrIcSrGJoyEnj/dO6oYtbs9FZ4YHZRAtBJ4uP1uk8lvAcrH5hVn15tEx+y5G1xP3X/zEeZTKYGahOUnmQFIHwL+MDyKTMrz3k+f1QOqg2gx2hUB9tpG0tB5j6gqZm0A8D1ZKE7CzhHrmnOysGcDuU3NjVdqE5uB5D5qVtxIz7J8FEWYfhBP8UfmkGH8RvxM/JVEvvDxHj9Ek8Hj5/RJUVWMEXv65IKJnQDqSSWLIQb6kpwJMFJJEDW2YTmSpKbALAABMkmAG11C0COOeqcaCSZ9aJJLCeZZwnovMqxhA0SSXLTfl0224G2kDooajc+XBJJc1uZb44QhgKJ1TBcAW4z9UkliqMbyeXxMCQLWWlQcXEy4pkltpw1WndDVqGT1er5qvTrSHGMo469qSSx8svEJRtDg+AYvHHlkZCl2Klic7pOGEOIINyYtMi6SSzoljbOTUkOPOQGgyOcKF9AZybdnlCSS7dJyaiOoy2vefqjpUgfXNOkt0tYarsJt+arvdNvqfNJJBLSojmmqVyPRTJIiZrrDmEzCkkpJBOOXNJ4ANgPn4JJKiKPUD6JJJKq//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9819" name="Picture 11" descr="http://pubs.usgs.gov/fs/2005/3093/images/intake_struct2.jpg"/>
          <p:cNvPicPr>
            <a:picLocks noChangeAspect="1" noChangeArrowheads="1"/>
          </p:cNvPicPr>
          <p:nvPr/>
        </p:nvPicPr>
        <p:blipFill>
          <a:blip r:embed="rId4" cstate="print"/>
          <a:srcRect/>
          <a:stretch>
            <a:fillRect/>
          </a:stretch>
        </p:blipFill>
        <p:spPr bwMode="auto">
          <a:xfrm>
            <a:off x="741730" y="2649415"/>
            <a:ext cx="2189040" cy="2110154"/>
          </a:xfrm>
          <a:prstGeom prst="rect">
            <a:avLst/>
          </a:prstGeom>
          <a:noFill/>
        </p:spPr>
      </p:pic>
      <p:pic>
        <p:nvPicPr>
          <p:cNvPr id="119821" name="Picture 13" descr="Ashokan_Reservoir"/>
          <p:cNvPicPr>
            <a:picLocks noChangeAspect="1" noChangeArrowheads="1"/>
          </p:cNvPicPr>
          <p:nvPr/>
        </p:nvPicPr>
        <p:blipFill>
          <a:blip r:embed="rId5" cstate="print"/>
          <a:srcRect/>
          <a:stretch>
            <a:fillRect/>
          </a:stretch>
        </p:blipFill>
        <p:spPr bwMode="auto">
          <a:xfrm>
            <a:off x="6307016" y="2649415"/>
            <a:ext cx="1562100" cy="2049341"/>
          </a:xfrm>
          <a:prstGeom prst="rect">
            <a:avLst/>
          </a:prstGeom>
          <a:noFill/>
          <a:ln w="9525">
            <a:noFill/>
            <a:miter lim="800000"/>
            <a:headEnd/>
            <a:tailEnd/>
          </a:ln>
        </p:spPr>
      </p:pic>
    </p:spTree>
    <p:extLst>
      <p:ext uri="{BB962C8B-B14F-4D97-AF65-F5344CB8AC3E}">
        <p14:creationId xmlns="" xmlns:p14="http://schemas.microsoft.com/office/powerpoint/2010/main" val="15385360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1"/>
            </a:pPr>
            <a:r>
              <a:rPr lang="en-US" dirty="0" smtClean="0"/>
              <a:t>  A problem in a filter that can prevent water from uniformly passing through a filter:</a:t>
            </a:r>
          </a:p>
          <a:p>
            <a:pPr marL="971550" lvl="1" indent="-514350">
              <a:buFont typeface="+mj-lt"/>
              <a:buAutoNum type="alphaLcParenR"/>
            </a:pPr>
            <a:r>
              <a:rPr lang="en-US" dirty="0" smtClean="0"/>
              <a:t>Well formed </a:t>
            </a:r>
            <a:r>
              <a:rPr lang="en-US" dirty="0" err="1" smtClean="0"/>
              <a:t>floc</a:t>
            </a:r>
            <a:endParaRPr lang="en-US" dirty="0" smtClean="0"/>
          </a:p>
          <a:p>
            <a:pPr marL="971550" lvl="1" indent="-514350">
              <a:buFont typeface="+mj-lt"/>
              <a:buAutoNum type="alphaLcParenR"/>
            </a:pPr>
            <a:r>
              <a:rPr lang="en-US" dirty="0" err="1" smtClean="0"/>
              <a:t>Mudballs</a:t>
            </a:r>
            <a:endParaRPr lang="en-US" dirty="0" smtClean="0"/>
          </a:p>
          <a:p>
            <a:pPr marL="971550" lvl="1" indent="-514350">
              <a:buFont typeface="+mj-lt"/>
              <a:buAutoNum type="alphaLcParenR"/>
            </a:pPr>
            <a:r>
              <a:rPr lang="en-US" dirty="0" smtClean="0"/>
              <a:t>Air binding</a:t>
            </a:r>
          </a:p>
          <a:p>
            <a:pPr marL="971550" lvl="1" indent="-514350">
              <a:buFont typeface="+mj-lt"/>
              <a:buAutoNum type="alphaLcParenR"/>
            </a:pPr>
            <a:r>
              <a:rPr lang="en-US" dirty="0" smtClean="0"/>
              <a:t>Both b and c</a:t>
            </a:r>
          </a:p>
          <a:p>
            <a:pPr>
              <a:buNone/>
            </a:pPr>
            <a:endParaRPr lang="en-US" dirty="0" smtClean="0"/>
          </a:p>
          <a:p>
            <a:pPr marL="514350" lvl="0" indent="-514350">
              <a:buFont typeface="+mj-lt"/>
              <a:buAutoNum type="arabicPeriod" startAt="11"/>
            </a:pPr>
            <a:endParaRPr lang="en-US" dirty="0" smtClean="0"/>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80</a:t>
            </a:fld>
            <a:endParaRPr lang="en-US" dirty="0"/>
          </a:p>
        </p:txBody>
      </p:sp>
      <p:sp>
        <p:nvSpPr>
          <p:cNvPr id="285698" name="Oval 2"/>
          <p:cNvSpPr>
            <a:spLocks noChangeArrowheads="1"/>
          </p:cNvSpPr>
          <p:nvPr/>
        </p:nvSpPr>
        <p:spPr bwMode="auto">
          <a:xfrm>
            <a:off x="867508" y="4149969"/>
            <a:ext cx="2719754" cy="633045"/>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2"/>
            </a:pPr>
            <a:r>
              <a:rPr lang="en-US" dirty="0" smtClean="0"/>
              <a:t>   A method used to indicate when a filter needs backwashed:</a:t>
            </a:r>
          </a:p>
          <a:p>
            <a:pPr marL="971550" lvl="1" indent="-514350">
              <a:buFont typeface="+mj-lt"/>
              <a:buAutoNum type="alphaLcParenR"/>
            </a:pPr>
            <a:r>
              <a:rPr lang="en-US" dirty="0" smtClean="0"/>
              <a:t>Time</a:t>
            </a:r>
          </a:p>
          <a:p>
            <a:pPr marL="971550" lvl="1" indent="-514350">
              <a:buFont typeface="+mj-lt"/>
              <a:buAutoNum type="alphaLcParenR"/>
            </a:pPr>
            <a:r>
              <a:rPr lang="en-US" dirty="0" smtClean="0"/>
              <a:t>Head loss</a:t>
            </a:r>
          </a:p>
          <a:p>
            <a:pPr marL="971550" lvl="1" indent="-514350">
              <a:buFont typeface="+mj-lt"/>
              <a:buAutoNum type="alphaLcParenR"/>
            </a:pPr>
            <a:r>
              <a:rPr lang="en-US" dirty="0" smtClean="0"/>
              <a:t>Increase in effluent turbidity (breakthrough)</a:t>
            </a:r>
          </a:p>
          <a:p>
            <a:pPr marL="971550" lvl="1" indent="-514350">
              <a:buFont typeface="+mj-lt"/>
              <a:buAutoNum type="alphaLcParenR"/>
            </a:pPr>
            <a:r>
              <a:rPr lang="en-US" dirty="0" smtClean="0"/>
              <a:t>All of the above</a:t>
            </a:r>
          </a:p>
          <a:p>
            <a:pPr marL="514350" lvl="0" indent="-514350">
              <a:buNone/>
            </a:pPr>
            <a:endParaRPr lang="en-US" dirty="0" smtClean="0"/>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81</a:t>
            </a:fld>
            <a:endParaRPr lang="en-US" dirty="0"/>
          </a:p>
        </p:txBody>
      </p:sp>
      <p:sp>
        <p:nvSpPr>
          <p:cNvPr id="286722" name="Oval 2"/>
          <p:cNvSpPr>
            <a:spLocks noChangeArrowheads="1"/>
          </p:cNvSpPr>
          <p:nvPr/>
        </p:nvSpPr>
        <p:spPr bwMode="auto">
          <a:xfrm>
            <a:off x="773723" y="4056185"/>
            <a:ext cx="3563815" cy="6096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3"/>
            </a:pPr>
            <a:r>
              <a:rPr lang="en-US" dirty="0" smtClean="0"/>
              <a:t>  Backwash rates set too high:</a:t>
            </a:r>
          </a:p>
          <a:p>
            <a:pPr marL="971550" lvl="1" indent="-514350">
              <a:buFont typeface="+mj-lt"/>
              <a:buAutoNum type="alphaLcParenR"/>
            </a:pPr>
            <a:r>
              <a:rPr lang="en-US" dirty="0" smtClean="0"/>
              <a:t>This is not a problem</a:t>
            </a:r>
          </a:p>
          <a:p>
            <a:pPr marL="971550" lvl="1" indent="-514350">
              <a:buFont typeface="+mj-lt"/>
              <a:buAutoNum type="alphaLcParenR"/>
            </a:pPr>
            <a:r>
              <a:rPr lang="en-US" dirty="0" smtClean="0"/>
              <a:t>Can cause loss of filter media</a:t>
            </a:r>
          </a:p>
          <a:p>
            <a:pPr marL="971550" lvl="1" indent="-514350">
              <a:buFont typeface="+mj-lt"/>
              <a:buAutoNum type="alphaLcParenR"/>
            </a:pPr>
            <a:r>
              <a:rPr lang="en-US" dirty="0" smtClean="0"/>
              <a:t>Will not adequately expand the filter bed</a:t>
            </a:r>
          </a:p>
          <a:p>
            <a:pPr marL="971550" lvl="1" indent="-514350">
              <a:buFont typeface="+mj-lt"/>
              <a:buAutoNum type="alphaLcParenR"/>
            </a:pPr>
            <a:r>
              <a:rPr lang="en-US" dirty="0" smtClean="0"/>
              <a:t>All of the above</a:t>
            </a:r>
          </a:p>
          <a:p>
            <a:pPr>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82</a:t>
            </a:fld>
            <a:endParaRPr lang="en-US" dirty="0"/>
          </a:p>
        </p:txBody>
      </p:sp>
      <p:sp>
        <p:nvSpPr>
          <p:cNvPr id="287746" name="Oval 2"/>
          <p:cNvSpPr>
            <a:spLocks noChangeArrowheads="1"/>
          </p:cNvSpPr>
          <p:nvPr/>
        </p:nvSpPr>
        <p:spPr bwMode="auto">
          <a:xfrm>
            <a:off x="586155" y="2555631"/>
            <a:ext cx="5861538" cy="6096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4"/>
            </a:pPr>
            <a:r>
              <a:rPr lang="en-US" dirty="0" smtClean="0"/>
              <a:t>  A backwash normally uses _____________ of treated water produced (finished water).</a:t>
            </a:r>
          </a:p>
          <a:p>
            <a:pPr marL="971550" lvl="1" indent="-514350">
              <a:buFont typeface="+mj-lt"/>
              <a:buAutoNum type="alphaLcParenR"/>
            </a:pPr>
            <a:r>
              <a:rPr lang="en-US" dirty="0" smtClean="0"/>
              <a:t>1-2%</a:t>
            </a:r>
          </a:p>
          <a:p>
            <a:pPr marL="971550" lvl="1" indent="-514350">
              <a:buFont typeface="+mj-lt"/>
              <a:buAutoNum type="alphaLcParenR"/>
            </a:pPr>
            <a:r>
              <a:rPr lang="en-US" dirty="0" smtClean="0"/>
              <a:t>2-5%</a:t>
            </a:r>
          </a:p>
          <a:p>
            <a:pPr marL="971550" lvl="1" indent="-514350">
              <a:buFont typeface="+mj-lt"/>
              <a:buAutoNum type="alphaLcParenR"/>
            </a:pPr>
            <a:r>
              <a:rPr lang="en-US" dirty="0" smtClean="0"/>
              <a:t>6-8%</a:t>
            </a:r>
          </a:p>
          <a:p>
            <a:pPr marL="971550" lvl="1" indent="-514350">
              <a:buFont typeface="+mj-lt"/>
              <a:buAutoNum type="alphaLcParenR"/>
            </a:pPr>
            <a:r>
              <a:rPr lang="en-US" dirty="0" smtClean="0"/>
              <a:t>8-10%</a:t>
            </a:r>
          </a:p>
          <a:p>
            <a:pPr marL="514350" indent="-514350">
              <a:buFont typeface="+mj-lt"/>
              <a:buAutoNum type="arabicPeriod" startAt="14"/>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83</a:t>
            </a:fld>
            <a:endParaRPr lang="en-US" dirty="0"/>
          </a:p>
        </p:txBody>
      </p:sp>
      <p:sp>
        <p:nvSpPr>
          <p:cNvPr id="288770" name="Oval 2"/>
          <p:cNvSpPr>
            <a:spLocks noChangeArrowheads="1"/>
          </p:cNvSpPr>
          <p:nvPr/>
        </p:nvSpPr>
        <p:spPr bwMode="auto">
          <a:xfrm>
            <a:off x="633046" y="3165231"/>
            <a:ext cx="2039816" cy="44547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5"/>
            </a:pPr>
            <a:r>
              <a:rPr lang="en-US" dirty="0" smtClean="0"/>
              <a:t> A filter 35 feet wide by 20 feet long needs a backwash rate of 20 gallons per minute per square foot.  Determine the required backwash pumping rate in </a:t>
            </a:r>
            <a:r>
              <a:rPr lang="en-US" dirty="0" err="1" smtClean="0"/>
              <a:t>gpm</a:t>
            </a:r>
            <a:r>
              <a:rPr lang="en-US" dirty="0" smtClean="0"/>
              <a:t>.</a:t>
            </a:r>
          </a:p>
          <a:p>
            <a:pPr marL="971550" lvl="1" indent="-514350">
              <a:buFont typeface="+mj-lt"/>
              <a:buAutoNum type="alphaLcParenR"/>
            </a:pPr>
            <a:r>
              <a:rPr lang="en-US" dirty="0" smtClean="0"/>
              <a:t>12,000 </a:t>
            </a:r>
            <a:r>
              <a:rPr lang="en-US" dirty="0" err="1" smtClean="0"/>
              <a:t>gpm</a:t>
            </a:r>
            <a:endParaRPr lang="en-US" dirty="0" smtClean="0"/>
          </a:p>
          <a:p>
            <a:pPr marL="971550" lvl="1" indent="-514350">
              <a:buFont typeface="+mj-lt"/>
              <a:buAutoNum type="alphaLcParenR"/>
            </a:pPr>
            <a:r>
              <a:rPr lang="en-US" dirty="0" smtClean="0"/>
              <a:t>13,000 </a:t>
            </a:r>
            <a:r>
              <a:rPr lang="en-US" dirty="0" err="1" smtClean="0"/>
              <a:t>gpm</a:t>
            </a:r>
            <a:endParaRPr lang="en-US" dirty="0" smtClean="0"/>
          </a:p>
          <a:p>
            <a:pPr marL="971550" lvl="1" indent="-514350">
              <a:buFont typeface="+mj-lt"/>
              <a:buAutoNum type="alphaLcParenR"/>
            </a:pPr>
            <a:r>
              <a:rPr lang="en-US" dirty="0" smtClean="0"/>
              <a:t>14,000 </a:t>
            </a:r>
            <a:r>
              <a:rPr lang="en-US" dirty="0" err="1" smtClean="0"/>
              <a:t>gpm</a:t>
            </a:r>
            <a:endParaRPr lang="en-US" dirty="0" smtClean="0"/>
          </a:p>
          <a:p>
            <a:pPr marL="971550" lvl="1" indent="-514350">
              <a:buFont typeface="+mj-lt"/>
              <a:buAutoNum type="alphaLcParenR"/>
            </a:pPr>
            <a:r>
              <a:rPr lang="en-US" dirty="0" smtClean="0"/>
              <a:t>15,000 </a:t>
            </a:r>
            <a:r>
              <a:rPr lang="en-US" dirty="0" err="1" smtClean="0"/>
              <a:t>gpm</a:t>
            </a:r>
            <a:endParaRPr lang="en-US" dirty="0" smtClean="0"/>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84</a:t>
            </a:fld>
            <a:endParaRPr lang="en-US" dirty="0"/>
          </a:p>
        </p:txBody>
      </p:sp>
      <p:sp>
        <p:nvSpPr>
          <p:cNvPr id="289794" name="Oval 2"/>
          <p:cNvSpPr>
            <a:spLocks noChangeArrowheads="1"/>
          </p:cNvSpPr>
          <p:nvPr/>
        </p:nvSpPr>
        <p:spPr bwMode="auto">
          <a:xfrm>
            <a:off x="633046" y="4595447"/>
            <a:ext cx="2883877" cy="44547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6"/>
            </a:pPr>
            <a:r>
              <a:rPr lang="en-US" dirty="0" smtClean="0"/>
              <a:t>  What is the filter capacity (in </a:t>
            </a:r>
            <a:r>
              <a:rPr lang="en-US" dirty="0" err="1" smtClean="0"/>
              <a:t>gpm</a:t>
            </a:r>
            <a:r>
              <a:rPr lang="en-US" dirty="0" smtClean="0"/>
              <a:t>) of a system with a sand bed 40 feet in diameter when the filters are rated to have a capacity of 2.5 </a:t>
            </a:r>
            <a:r>
              <a:rPr lang="en-US" dirty="0" err="1" smtClean="0"/>
              <a:t>gpm</a:t>
            </a:r>
            <a:r>
              <a:rPr lang="en-US" dirty="0" smtClean="0"/>
              <a:t>/sq ft?</a:t>
            </a:r>
          </a:p>
          <a:p>
            <a:pPr marL="971550" lvl="1" indent="-514350">
              <a:buFont typeface="+mj-lt"/>
              <a:buAutoNum type="alphaLcParenR"/>
            </a:pPr>
            <a:r>
              <a:rPr lang="en-US" dirty="0" smtClean="0"/>
              <a:t>78.5 </a:t>
            </a:r>
            <a:r>
              <a:rPr lang="en-US" dirty="0" err="1" smtClean="0"/>
              <a:t>gpm</a:t>
            </a:r>
            <a:endParaRPr lang="en-US" dirty="0" smtClean="0"/>
          </a:p>
          <a:p>
            <a:pPr marL="971550" lvl="1" indent="-514350">
              <a:buFont typeface="+mj-lt"/>
              <a:buAutoNum type="alphaLcParenR"/>
            </a:pPr>
            <a:r>
              <a:rPr lang="en-US" dirty="0" smtClean="0"/>
              <a:t>250 </a:t>
            </a:r>
            <a:r>
              <a:rPr lang="en-US" dirty="0" err="1" smtClean="0"/>
              <a:t>gpm</a:t>
            </a:r>
            <a:endParaRPr lang="en-US" dirty="0" smtClean="0"/>
          </a:p>
          <a:p>
            <a:pPr marL="971550" lvl="1" indent="-514350">
              <a:buFont typeface="+mj-lt"/>
              <a:buAutoNum type="alphaLcParenR"/>
            </a:pPr>
            <a:r>
              <a:rPr lang="en-US" dirty="0" smtClean="0"/>
              <a:t>1,500 </a:t>
            </a:r>
            <a:r>
              <a:rPr lang="en-US" dirty="0" err="1" smtClean="0"/>
              <a:t>gpm</a:t>
            </a:r>
            <a:endParaRPr lang="en-US" dirty="0" smtClean="0"/>
          </a:p>
          <a:p>
            <a:pPr marL="971550" lvl="1" indent="-514350">
              <a:buFont typeface="+mj-lt"/>
              <a:buAutoNum type="alphaLcParenR"/>
            </a:pPr>
            <a:r>
              <a:rPr lang="en-US" dirty="0" smtClean="0"/>
              <a:t>3,140 </a:t>
            </a:r>
            <a:r>
              <a:rPr lang="en-US" dirty="0" err="1" smtClean="0"/>
              <a:t>gpm</a:t>
            </a:r>
            <a:endParaRPr lang="en-US" dirty="0" smtClean="0"/>
          </a:p>
          <a:p>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85</a:t>
            </a:fld>
            <a:endParaRPr lang="en-US" dirty="0"/>
          </a:p>
        </p:txBody>
      </p:sp>
      <p:sp>
        <p:nvSpPr>
          <p:cNvPr id="290818" name="Oval 2"/>
          <p:cNvSpPr>
            <a:spLocks noChangeArrowheads="1"/>
          </p:cNvSpPr>
          <p:nvPr/>
        </p:nvSpPr>
        <p:spPr bwMode="auto">
          <a:xfrm>
            <a:off x="609601" y="5205047"/>
            <a:ext cx="2930768" cy="44547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7"/>
            </a:pPr>
            <a:r>
              <a:rPr lang="en-US" dirty="0" smtClean="0"/>
              <a:t>  A system has filters that measure 25 feet long and 15 feet wide.  What is the rated total capacity at a rate of 2 </a:t>
            </a:r>
            <a:r>
              <a:rPr lang="en-US" dirty="0" err="1" smtClean="0"/>
              <a:t>gpm</a:t>
            </a:r>
            <a:r>
              <a:rPr lang="en-US" dirty="0" smtClean="0"/>
              <a:t>/sq ft?</a:t>
            </a:r>
          </a:p>
          <a:p>
            <a:pPr marL="971550" lvl="1" indent="-514350">
              <a:buFont typeface="+mj-lt"/>
              <a:buAutoNum type="alphaLcParenR"/>
            </a:pPr>
            <a:r>
              <a:rPr lang="en-US" dirty="0" smtClean="0"/>
              <a:t>250 </a:t>
            </a:r>
            <a:r>
              <a:rPr lang="en-US" dirty="0" err="1" smtClean="0"/>
              <a:t>gpm</a:t>
            </a:r>
            <a:endParaRPr lang="en-US" dirty="0" smtClean="0"/>
          </a:p>
          <a:p>
            <a:pPr marL="971550" lvl="1" indent="-514350">
              <a:buFont typeface="+mj-lt"/>
              <a:buAutoNum type="alphaLcParenR"/>
            </a:pPr>
            <a:r>
              <a:rPr lang="en-US" dirty="0" smtClean="0"/>
              <a:t>500 </a:t>
            </a:r>
            <a:r>
              <a:rPr lang="en-US" dirty="0" err="1" smtClean="0"/>
              <a:t>gpm</a:t>
            </a:r>
            <a:endParaRPr lang="en-US" dirty="0" smtClean="0"/>
          </a:p>
          <a:p>
            <a:pPr marL="971550" lvl="1" indent="-514350">
              <a:buFont typeface="+mj-lt"/>
              <a:buAutoNum type="alphaLcParenR"/>
            </a:pPr>
            <a:r>
              <a:rPr lang="en-US" dirty="0" smtClean="0"/>
              <a:t>750 </a:t>
            </a:r>
            <a:r>
              <a:rPr lang="en-US" dirty="0" err="1" smtClean="0"/>
              <a:t>gpm</a:t>
            </a:r>
            <a:endParaRPr lang="en-US" dirty="0" smtClean="0"/>
          </a:p>
          <a:p>
            <a:pPr marL="971550" lvl="1" indent="-514350">
              <a:buFont typeface="+mj-lt"/>
              <a:buAutoNum type="alphaLcParenR"/>
            </a:pPr>
            <a:r>
              <a:rPr lang="en-US" dirty="0" smtClean="0"/>
              <a:t>1,000 </a:t>
            </a:r>
            <a:r>
              <a:rPr lang="en-US" dirty="0" err="1" smtClean="0"/>
              <a:t>gpm</a:t>
            </a:r>
            <a:endParaRPr lang="en-US" dirty="0" smtClean="0"/>
          </a:p>
          <a:p>
            <a:pPr>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86</a:t>
            </a:fld>
            <a:endParaRPr lang="en-US" dirty="0"/>
          </a:p>
        </p:txBody>
      </p:sp>
      <p:sp>
        <p:nvSpPr>
          <p:cNvPr id="291842" name="Oval 2"/>
          <p:cNvSpPr>
            <a:spLocks noChangeArrowheads="1"/>
          </p:cNvSpPr>
          <p:nvPr/>
        </p:nvSpPr>
        <p:spPr bwMode="auto">
          <a:xfrm>
            <a:off x="656492" y="4071938"/>
            <a:ext cx="2274277" cy="5704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8"/>
            </a:pPr>
            <a:r>
              <a:rPr lang="en-US" dirty="0" smtClean="0"/>
              <a:t>  Determine the filter loading rate of a filter 20 feet in diameter treating a flow of 1500 </a:t>
            </a:r>
            <a:r>
              <a:rPr lang="en-US" dirty="0" err="1" smtClean="0"/>
              <a:t>gpm</a:t>
            </a:r>
            <a:r>
              <a:rPr lang="en-US" dirty="0" smtClean="0"/>
              <a:t>.</a:t>
            </a:r>
          </a:p>
          <a:p>
            <a:pPr marL="971550" lvl="1" indent="-514350">
              <a:buFont typeface="+mj-lt"/>
              <a:buAutoNum type="alphaLcParenR"/>
            </a:pPr>
            <a:r>
              <a:rPr lang="en-US" dirty="0" smtClean="0"/>
              <a:t>4.8 </a:t>
            </a:r>
            <a:r>
              <a:rPr lang="en-US" dirty="0" err="1" smtClean="0"/>
              <a:t>gpm</a:t>
            </a:r>
            <a:r>
              <a:rPr lang="en-US" dirty="0" smtClean="0"/>
              <a:t>/sq ft</a:t>
            </a:r>
          </a:p>
          <a:p>
            <a:pPr marL="971550" lvl="1" indent="-514350">
              <a:buFont typeface="+mj-lt"/>
              <a:buAutoNum type="alphaLcParenR"/>
            </a:pPr>
            <a:r>
              <a:rPr lang="en-US" dirty="0" smtClean="0"/>
              <a:t>9.8 </a:t>
            </a:r>
            <a:r>
              <a:rPr lang="en-US" dirty="0" err="1" smtClean="0"/>
              <a:t>gpm</a:t>
            </a:r>
            <a:r>
              <a:rPr lang="en-US" dirty="0" smtClean="0"/>
              <a:t>/sq ft</a:t>
            </a:r>
          </a:p>
          <a:p>
            <a:pPr marL="971550" lvl="1" indent="-514350">
              <a:buFont typeface="+mj-lt"/>
              <a:buAutoNum type="alphaLcParenR"/>
            </a:pPr>
            <a:r>
              <a:rPr lang="en-US" dirty="0" smtClean="0"/>
              <a:t>15.1 </a:t>
            </a:r>
            <a:r>
              <a:rPr lang="en-US" dirty="0" err="1" smtClean="0"/>
              <a:t>gpm</a:t>
            </a:r>
            <a:r>
              <a:rPr lang="en-US" dirty="0" smtClean="0"/>
              <a:t>/sq ft</a:t>
            </a:r>
          </a:p>
          <a:p>
            <a:pPr marL="971550" lvl="1" indent="-514350">
              <a:buFont typeface="+mj-lt"/>
              <a:buAutoNum type="alphaLcParenR"/>
            </a:pPr>
            <a:r>
              <a:rPr lang="en-US" dirty="0" smtClean="0"/>
              <a:t>95.2 </a:t>
            </a:r>
            <a:r>
              <a:rPr lang="en-US" dirty="0" err="1" smtClean="0"/>
              <a:t>gpm</a:t>
            </a:r>
            <a:r>
              <a:rPr lang="en-US" dirty="0" smtClean="0"/>
              <a:t>/sq ft</a:t>
            </a:r>
          </a:p>
          <a:p>
            <a:pPr>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87</a:t>
            </a:fld>
            <a:endParaRPr lang="en-US" dirty="0"/>
          </a:p>
        </p:txBody>
      </p:sp>
      <p:sp>
        <p:nvSpPr>
          <p:cNvPr id="292866" name="Oval 2"/>
          <p:cNvSpPr>
            <a:spLocks noChangeArrowheads="1"/>
          </p:cNvSpPr>
          <p:nvPr/>
        </p:nvSpPr>
        <p:spPr bwMode="auto">
          <a:xfrm>
            <a:off x="539262" y="2532185"/>
            <a:ext cx="3141783" cy="515815"/>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19"/>
            </a:pPr>
            <a:r>
              <a:rPr lang="en-US" dirty="0" smtClean="0"/>
              <a:t>A filter 25 feet long and 35 feet wide treats a total of 1400 </a:t>
            </a:r>
            <a:r>
              <a:rPr lang="en-US" dirty="0" err="1" smtClean="0"/>
              <a:t>gpm</a:t>
            </a:r>
            <a:r>
              <a:rPr lang="en-US" dirty="0" smtClean="0"/>
              <a:t>.  What is the filter loading rate?</a:t>
            </a:r>
          </a:p>
          <a:p>
            <a:pPr marL="971550" lvl="1" indent="-514350">
              <a:buFont typeface="+mj-lt"/>
              <a:buAutoNum type="alphaLcParenR"/>
            </a:pPr>
            <a:r>
              <a:rPr lang="en-US" dirty="0" smtClean="0"/>
              <a:t>1.6 </a:t>
            </a:r>
            <a:r>
              <a:rPr lang="en-US" dirty="0" err="1" smtClean="0"/>
              <a:t>gpm</a:t>
            </a:r>
            <a:r>
              <a:rPr lang="en-US" dirty="0" smtClean="0"/>
              <a:t>/sq ft</a:t>
            </a:r>
          </a:p>
          <a:p>
            <a:pPr marL="971550" lvl="1" indent="-514350">
              <a:buFont typeface="+mj-lt"/>
              <a:buAutoNum type="alphaLcParenR"/>
            </a:pPr>
            <a:r>
              <a:rPr lang="en-US" dirty="0" smtClean="0"/>
              <a:t>3.2 </a:t>
            </a:r>
            <a:r>
              <a:rPr lang="en-US" dirty="0" err="1" smtClean="0"/>
              <a:t>gpm</a:t>
            </a:r>
            <a:r>
              <a:rPr lang="en-US" dirty="0" smtClean="0"/>
              <a:t>/sq ft</a:t>
            </a:r>
          </a:p>
          <a:p>
            <a:pPr marL="971550" lvl="1" indent="-514350">
              <a:buFont typeface="+mj-lt"/>
              <a:buAutoNum type="alphaLcParenR"/>
            </a:pPr>
            <a:r>
              <a:rPr lang="en-US" dirty="0" smtClean="0"/>
              <a:t>3.4 </a:t>
            </a:r>
            <a:r>
              <a:rPr lang="en-US" dirty="0" err="1" smtClean="0"/>
              <a:t>gpm</a:t>
            </a:r>
            <a:r>
              <a:rPr lang="en-US" dirty="0" smtClean="0"/>
              <a:t>/sq ft</a:t>
            </a:r>
          </a:p>
          <a:p>
            <a:pPr marL="971550" lvl="1" indent="-514350">
              <a:buFont typeface="+mj-lt"/>
              <a:buAutoNum type="alphaLcParenR"/>
            </a:pPr>
            <a:r>
              <a:rPr lang="en-US" dirty="0" smtClean="0"/>
              <a:t>9.8 </a:t>
            </a:r>
            <a:r>
              <a:rPr lang="en-US" dirty="0" err="1" smtClean="0"/>
              <a:t>gpm</a:t>
            </a:r>
            <a:r>
              <a:rPr lang="en-US" dirty="0" smtClean="0"/>
              <a:t>/sq ft</a:t>
            </a:r>
          </a:p>
          <a:p>
            <a:pPr>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88</a:t>
            </a:fld>
            <a:endParaRPr lang="en-US" dirty="0"/>
          </a:p>
        </p:txBody>
      </p:sp>
      <p:sp>
        <p:nvSpPr>
          <p:cNvPr id="293890" name="Oval 2"/>
          <p:cNvSpPr>
            <a:spLocks noChangeArrowheads="1"/>
          </p:cNvSpPr>
          <p:nvPr/>
        </p:nvSpPr>
        <p:spPr bwMode="auto">
          <a:xfrm>
            <a:off x="703385" y="3001108"/>
            <a:ext cx="3118338" cy="562707"/>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lvl="0" indent="-514350">
              <a:buFont typeface="+mj-lt"/>
              <a:buAutoNum type="arabicPeriod" startAt="20"/>
            </a:pPr>
            <a:r>
              <a:rPr lang="en-US" dirty="0" smtClean="0"/>
              <a:t>  A filter has a diameter of 35 feet.  If the desired backwash rate is 25 </a:t>
            </a:r>
            <a:r>
              <a:rPr lang="en-US" dirty="0" err="1" smtClean="0"/>
              <a:t>gpm</a:t>
            </a:r>
            <a:r>
              <a:rPr lang="en-US" dirty="0" smtClean="0"/>
              <a:t>/sq ft, what backwash pumping rate (</a:t>
            </a:r>
            <a:r>
              <a:rPr lang="en-US" dirty="0" err="1" smtClean="0"/>
              <a:t>gpm</a:t>
            </a:r>
            <a:r>
              <a:rPr lang="en-US" dirty="0" smtClean="0"/>
              <a:t>) will be required?</a:t>
            </a:r>
          </a:p>
          <a:p>
            <a:pPr marL="971550" lvl="1" indent="-514350">
              <a:buFont typeface="+mj-lt"/>
              <a:buAutoNum type="alphaLcParenR"/>
            </a:pPr>
            <a:r>
              <a:rPr lang="en-US" dirty="0" smtClean="0"/>
              <a:t>687 </a:t>
            </a:r>
            <a:r>
              <a:rPr lang="en-US" dirty="0" err="1" smtClean="0"/>
              <a:t>gpm</a:t>
            </a:r>
            <a:endParaRPr lang="en-US" dirty="0" smtClean="0"/>
          </a:p>
          <a:p>
            <a:pPr marL="971550" lvl="1" indent="-514350">
              <a:buFont typeface="+mj-lt"/>
              <a:buAutoNum type="alphaLcParenR"/>
            </a:pPr>
            <a:r>
              <a:rPr lang="en-US" dirty="0" smtClean="0"/>
              <a:t>1,508 </a:t>
            </a:r>
            <a:r>
              <a:rPr lang="en-US" dirty="0" err="1" smtClean="0"/>
              <a:t>gpm</a:t>
            </a:r>
            <a:endParaRPr lang="en-US" dirty="0" smtClean="0"/>
          </a:p>
          <a:p>
            <a:pPr marL="971550" lvl="1" indent="-514350">
              <a:buFont typeface="+mj-lt"/>
              <a:buAutoNum type="alphaLcParenR"/>
            </a:pPr>
            <a:r>
              <a:rPr lang="en-US" dirty="0" smtClean="0"/>
              <a:t>12,761 </a:t>
            </a:r>
            <a:r>
              <a:rPr lang="en-US" dirty="0" err="1" smtClean="0"/>
              <a:t>gpm</a:t>
            </a:r>
            <a:endParaRPr lang="en-US" dirty="0" smtClean="0"/>
          </a:p>
          <a:p>
            <a:pPr marL="971550" lvl="1" indent="-514350">
              <a:buFont typeface="+mj-lt"/>
              <a:buAutoNum type="alphaLcParenR"/>
            </a:pPr>
            <a:r>
              <a:rPr lang="en-US" dirty="0" smtClean="0"/>
              <a:t>24,041 </a:t>
            </a:r>
            <a:r>
              <a:rPr lang="en-US" dirty="0" err="1" smtClean="0"/>
              <a:t>gpm</a:t>
            </a:r>
            <a:endParaRPr lang="en-US" dirty="0" smtClean="0"/>
          </a:p>
          <a:p>
            <a:pPr marL="514350" indent="-514350">
              <a:buNone/>
            </a:pPr>
            <a:endParaRPr lang="en-US" dirty="0"/>
          </a:p>
        </p:txBody>
      </p:sp>
      <p:sp>
        <p:nvSpPr>
          <p:cNvPr id="5" name="Title 4"/>
          <p:cNvSpPr>
            <a:spLocks noGrp="1"/>
          </p:cNvSpPr>
          <p:nvPr>
            <p:ph type="title"/>
          </p:nvPr>
        </p:nvSpPr>
        <p:spPr/>
        <p:txBody>
          <a:bodyPr/>
          <a:lstStyle/>
          <a:p>
            <a:r>
              <a:rPr lang="en-US" b="1" dirty="0" smtClean="0"/>
              <a:t>Unit 4 Exercises</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89</a:t>
            </a:fld>
            <a:endParaRPr lang="en-US" dirty="0"/>
          </a:p>
        </p:txBody>
      </p:sp>
      <p:sp>
        <p:nvSpPr>
          <p:cNvPr id="294914" name="Oval 2"/>
          <p:cNvSpPr>
            <a:spLocks noChangeArrowheads="1"/>
          </p:cNvSpPr>
          <p:nvPr/>
        </p:nvSpPr>
        <p:spPr bwMode="auto">
          <a:xfrm>
            <a:off x="844062" y="5064369"/>
            <a:ext cx="2836983" cy="63304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r>
              <a:rPr lang="en-US" dirty="0" err="1" smtClean="0"/>
              <a:t>Venturi</a:t>
            </a:r>
            <a:r>
              <a:rPr lang="en-US" dirty="0" smtClean="0"/>
              <a:t> meter consists of a tube whose diameter gradually decreases to a throat and then gradually expands to the diameter of the intake pipe. </a:t>
            </a:r>
            <a:endParaRPr lang="en-US" dirty="0"/>
          </a:p>
        </p:txBody>
      </p:sp>
      <p:sp>
        <p:nvSpPr>
          <p:cNvPr id="6" name="Title 5"/>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9</a:t>
            </a:fld>
            <a:endParaRPr lang="en-US" dirty="0"/>
          </a:p>
        </p:txBody>
      </p:sp>
      <p:sp>
        <p:nvSpPr>
          <p:cNvPr id="5" name="Title 4"/>
          <p:cNvSpPr txBox="1">
            <a:spLocks/>
          </p:cNvSpPr>
          <p:nvPr/>
        </p:nvSpPr>
        <p:spPr>
          <a:xfrm>
            <a:off x="457200" y="227013"/>
            <a:ext cx="8229600" cy="8683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Flow Measurement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43362" name="Picture 2" descr="venturi-FM"/>
          <p:cNvPicPr>
            <a:picLocks noChangeAspect="1" noChangeArrowheads="1"/>
          </p:cNvPicPr>
          <p:nvPr/>
        </p:nvPicPr>
        <p:blipFill>
          <a:blip r:embed="rId3" cstate="print"/>
          <a:srcRect/>
          <a:stretch>
            <a:fillRect/>
          </a:stretch>
        </p:blipFill>
        <p:spPr bwMode="auto">
          <a:xfrm>
            <a:off x="773724" y="1969477"/>
            <a:ext cx="1905000" cy="1743075"/>
          </a:xfrm>
          <a:prstGeom prst="rect">
            <a:avLst/>
          </a:prstGeom>
          <a:noFill/>
          <a:ln w="9525">
            <a:noFill/>
            <a:miter lim="800000"/>
            <a:headEnd/>
            <a:tailEnd/>
          </a:ln>
        </p:spPr>
      </p:pic>
      <p:pic>
        <p:nvPicPr>
          <p:cNvPr id="143363" name="Picture 3" descr="Classical Vetituri meter design. (From B. S. 7405 (1991) Fig. 3.1.4, with permission of B.S.I.)"/>
          <p:cNvPicPr>
            <a:picLocks noChangeAspect="1" noChangeArrowheads="1"/>
          </p:cNvPicPr>
          <p:nvPr/>
        </p:nvPicPr>
        <p:blipFill>
          <a:blip r:embed="rId4" cstate="print"/>
          <a:srcRect/>
          <a:stretch>
            <a:fillRect/>
          </a:stretch>
        </p:blipFill>
        <p:spPr bwMode="auto">
          <a:xfrm>
            <a:off x="3751384" y="1562589"/>
            <a:ext cx="5087816" cy="265332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Turn to pages 4-24 and 4-25 to summarize the unit key points.</a:t>
            </a:r>
          </a:p>
          <a:p>
            <a:endParaRPr lang="en-US" dirty="0"/>
          </a:p>
        </p:txBody>
      </p:sp>
      <p:sp>
        <p:nvSpPr>
          <p:cNvPr id="5" name="Title 4"/>
          <p:cNvSpPr>
            <a:spLocks noGrp="1"/>
          </p:cNvSpPr>
          <p:nvPr>
            <p:ph type="title"/>
          </p:nvPr>
        </p:nvSpPr>
        <p:spPr/>
        <p:txBody>
          <a:bodyPr/>
          <a:lstStyle/>
          <a:p>
            <a:r>
              <a:rPr lang="en-US" dirty="0" smtClean="0"/>
              <a:t>Unit 4 Key Points </a:t>
            </a:r>
            <a:endParaRPr lang="en-US" dirty="0"/>
          </a:p>
        </p:txBody>
      </p:sp>
      <p:sp>
        <p:nvSpPr>
          <p:cNvPr id="4" name="Slide Number Placeholder 3"/>
          <p:cNvSpPr>
            <a:spLocks noGrp="1"/>
          </p:cNvSpPr>
          <p:nvPr>
            <p:ph type="sldNum" sz="quarter" idx="12"/>
          </p:nvPr>
        </p:nvSpPr>
        <p:spPr/>
        <p:txBody>
          <a:bodyPr/>
          <a:lstStyle/>
          <a:p>
            <a:pPr>
              <a:defRPr/>
            </a:pPr>
            <a:fld id="{0E177176-2AB9-48AF-B72D-DFD5ACAD9869}" type="slidenum">
              <a:rPr lang="en-US" smtClean="0"/>
              <a:pPr>
                <a:defRPr/>
              </a:pPr>
              <a:t>90</a:t>
            </a:fld>
            <a:endParaRPr lang="en-US" dirty="0"/>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a:buNone/>
            </a:pPr>
            <a:r>
              <a:rPr lang="en-US" b="1" dirty="0" smtClean="0"/>
              <a:t>After this unit, you’ll be able to:</a:t>
            </a:r>
          </a:p>
          <a:p>
            <a:pPr lvl="0"/>
            <a:r>
              <a:rPr lang="en-US" dirty="0" smtClean="0"/>
              <a:t>Identify the five components of </a:t>
            </a:r>
            <a:r>
              <a:rPr lang="en-US" b="1" i="1" dirty="0" smtClean="0"/>
              <a:t>Normal</a:t>
            </a:r>
            <a:r>
              <a:rPr lang="en-US" dirty="0" smtClean="0"/>
              <a:t> Operations.</a:t>
            </a:r>
          </a:p>
          <a:p>
            <a:pPr lvl="0"/>
            <a:r>
              <a:rPr lang="en-US" dirty="0" smtClean="0"/>
              <a:t>Explain the importance of “jar testing” and describe how the test is performed.</a:t>
            </a:r>
          </a:p>
          <a:p>
            <a:endParaRPr lang="en-US" b="1" dirty="0" smtClean="0"/>
          </a:p>
          <a:p>
            <a:endParaRPr lang="en-US" dirty="0"/>
          </a:p>
        </p:txBody>
      </p:sp>
      <p:sp>
        <p:nvSpPr>
          <p:cNvPr id="19" name="Title 18"/>
          <p:cNvSpPr>
            <a:spLocks noGrp="1"/>
          </p:cNvSpPr>
          <p:nvPr>
            <p:ph type="title"/>
          </p:nvPr>
        </p:nvSpPr>
        <p:spPr/>
        <p:txBody>
          <a:bodyPr/>
          <a:lstStyle/>
          <a:p>
            <a:r>
              <a:rPr lang="en-US" sz="2800" b="1" dirty="0" smtClean="0"/>
              <a:t>Unit 5 – Operation of Conventional Filtration Facilities</a:t>
            </a:r>
            <a:endParaRPr lang="en-US" sz="2800" dirty="0"/>
          </a:p>
        </p:txBody>
      </p:sp>
      <p:sp>
        <p:nvSpPr>
          <p:cNvPr id="2" name="Slide Number Placeholder 1"/>
          <p:cNvSpPr>
            <a:spLocks noGrp="1"/>
          </p:cNvSpPr>
          <p:nvPr>
            <p:ph type="sldNum" sz="quarter" idx="12"/>
          </p:nvPr>
        </p:nvSpPr>
        <p:spPr/>
        <p:txBody>
          <a:bodyPr/>
          <a:lstStyle/>
          <a:p>
            <a:pPr>
              <a:defRPr/>
            </a:pPr>
            <a:fld id="{9500E88F-B5EE-4F93-98BE-E463659DC4FD}" type="slidenum">
              <a:rPr lang="en-US" smtClean="0"/>
              <a:pPr>
                <a:defRPr/>
              </a:pPr>
              <a:t>91</a:t>
            </a:fld>
            <a:endParaRPr lang="en-US"/>
          </a:p>
        </p:txBody>
      </p:sp>
    </p:spTree>
    <p:extLst>
      <p:ext uri="{BB962C8B-B14F-4D97-AF65-F5344CB8AC3E}">
        <p14:creationId xmlns="" xmlns:p14="http://schemas.microsoft.com/office/powerpoint/2010/main" val="6150751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4738"/>
            <a:ext cx="8229600" cy="5210604"/>
          </a:xfrm>
        </p:spPr>
        <p:txBody>
          <a:bodyPr/>
          <a:lstStyle/>
          <a:p>
            <a:pPr marL="0" indent="0">
              <a:buNone/>
            </a:pPr>
            <a:r>
              <a:rPr lang="en-US" sz="2400" dirty="0" smtClean="0"/>
              <a:t>Monitoring process performance is an ongoing, regular activity of plant operators.</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	</a:t>
            </a:r>
          </a:p>
          <a:p>
            <a:pPr marL="0" indent="0">
              <a:buNone/>
            </a:pPr>
            <a:r>
              <a:rPr lang="en-US" sz="2400" dirty="0" smtClean="0"/>
              <a:t>	</a:t>
            </a:r>
          </a:p>
          <a:p>
            <a:pPr marL="0" indent="0">
              <a:buNone/>
            </a:pPr>
            <a:r>
              <a:rPr lang="en-US" sz="2400" dirty="0" smtClean="0"/>
              <a:t>	</a:t>
            </a:r>
          </a:p>
          <a:p>
            <a:pPr marL="0" indent="0">
              <a:buNone/>
            </a:pPr>
            <a:r>
              <a:rPr lang="en-US" sz="2400" dirty="0" smtClean="0"/>
              <a:t>Early detection of a pre-treatment failure is extremely important to effective filtration performance.</a:t>
            </a:r>
            <a:endParaRPr lang="en-US" sz="2400"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92</a:t>
            </a:fld>
            <a:endParaRPr lang="en-US"/>
          </a:p>
        </p:txBody>
      </p:sp>
      <p:sp>
        <p:nvSpPr>
          <p:cNvPr id="4" name="Title 3"/>
          <p:cNvSpPr>
            <a:spLocks noGrp="1"/>
          </p:cNvSpPr>
          <p:nvPr>
            <p:ph type="title"/>
          </p:nvPr>
        </p:nvSpPr>
        <p:spPr/>
        <p:txBody>
          <a:bodyPr/>
          <a:lstStyle/>
          <a:p>
            <a:r>
              <a:rPr lang="en-US" b="1" dirty="0" smtClean="0"/>
              <a:t>Monitoring Methods</a:t>
            </a:r>
            <a:endParaRPr lang="en-US" dirty="0"/>
          </a:p>
        </p:txBody>
      </p:sp>
      <p:pic>
        <p:nvPicPr>
          <p:cNvPr id="331778" name="Picture 2" descr="http://seniordesign.engr.uidaho.edu/2005_2006/idah2o/Pictures/turbidimeters.jpg"/>
          <p:cNvPicPr>
            <a:picLocks noChangeAspect="1" noChangeArrowheads="1"/>
          </p:cNvPicPr>
          <p:nvPr/>
        </p:nvPicPr>
        <p:blipFill>
          <a:blip r:embed="rId3" cstate="print"/>
          <a:srcRect/>
          <a:stretch>
            <a:fillRect/>
          </a:stretch>
        </p:blipFill>
        <p:spPr bwMode="auto">
          <a:xfrm>
            <a:off x="1210651" y="1753520"/>
            <a:ext cx="6550026" cy="3886609"/>
          </a:xfrm>
          <a:prstGeom prst="rect">
            <a:avLst/>
          </a:prstGeom>
          <a:noFill/>
        </p:spPr>
      </p:pic>
    </p:spTree>
    <p:extLst>
      <p:ext uri="{BB962C8B-B14F-4D97-AF65-F5344CB8AC3E}">
        <p14:creationId xmlns="" xmlns:p14="http://schemas.microsoft.com/office/powerpoint/2010/main" val="32293882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7314"/>
            <a:ext cx="8229600" cy="4753154"/>
          </a:xfrm>
        </p:spPr>
        <p:txBody>
          <a:bodyPr/>
          <a:lstStyle/>
          <a:p>
            <a:pPr marL="0" indent="0"/>
            <a:r>
              <a:rPr lang="en-US" sz="3600" dirty="0" smtClean="0"/>
              <a:t>Filter influent turbidity or, settled water turbidity.</a:t>
            </a:r>
          </a:p>
          <a:p>
            <a:pPr marL="0" indent="0"/>
            <a:r>
              <a:rPr lang="en-US" sz="3600" dirty="0" smtClean="0"/>
              <a:t>Filter effluent turbidity or filtered water turbidity.</a:t>
            </a:r>
          </a:p>
          <a:p>
            <a:pPr marL="0" indent="0"/>
            <a:r>
              <a:rPr lang="en-US" sz="3600" dirty="0" err="1" smtClean="0"/>
              <a:t>Headloss</a:t>
            </a:r>
            <a:r>
              <a:rPr lang="en-US" sz="3600" dirty="0" smtClean="0"/>
              <a:t> - measures solids accumulation in the filter bed. It is the resistance to flow as it passes through a filter.</a:t>
            </a:r>
          </a:p>
          <a:p>
            <a:pPr marL="0" indent="0">
              <a:buNone/>
            </a:pPr>
            <a:endParaRPr lang="en-US" sz="2000" dirty="0" smtClean="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93</a:t>
            </a:fld>
            <a:endParaRPr lang="en-US"/>
          </a:p>
        </p:txBody>
      </p:sp>
      <p:sp>
        <p:nvSpPr>
          <p:cNvPr id="4" name="Title 3"/>
          <p:cNvSpPr>
            <a:spLocks noGrp="1"/>
          </p:cNvSpPr>
          <p:nvPr>
            <p:ph type="title"/>
          </p:nvPr>
        </p:nvSpPr>
        <p:spPr/>
        <p:txBody>
          <a:bodyPr/>
          <a:lstStyle/>
          <a:p>
            <a:r>
              <a:rPr lang="en-US" b="1" dirty="0" smtClean="0"/>
              <a:t>Monitor Filtration Process</a:t>
            </a:r>
            <a:r>
              <a:rPr lang="en-US" dirty="0" smtClean="0"/>
              <a:t/>
            </a:r>
            <a:br>
              <a:rPr lang="en-US" dirty="0" smtClean="0"/>
            </a:br>
            <a:endParaRPr lang="en-US" dirty="0"/>
          </a:p>
        </p:txBody>
      </p:sp>
    </p:spTree>
    <p:extLst>
      <p:ext uri="{BB962C8B-B14F-4D97-AF65-F5344CB8AC3E}">
        <p14:creationId xmlns="" xmlns:p14="http://schemas.microsoft.com/office/powerpoint/2010/main" val="14109818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177176-2AB9-48AF-B72D-DFD5ACAD9869}" type="slidenum">
              <a:rPr lang="en-US" smtClean="0">
                <a:solidFill>
                  <a:prstClr val="black">
                    <a:tint val="75000"/>
                  </a:prstClr>
                </a:solidFill>
              </a:rPr>
              <a:pPr>
                <a:defRPr/>
              </a:pPr>
              <a:t>94</a:t>
            </a:fld>
            <a:endParaRPr lang="en-US">
              <a:solidFill>
                <a:prstClr val="black">
                  <a:tint val="75000"/>
                </a:prstClr>
              </a:solidFill>
            </a:endParaRPr>
          </a:p>
        </p:txBody>
      </p:sp>
      <p:sp>
        <p:nvSpPr>
          <p:cNvPr id="5" name="Title 4"/>
          <p:cNvSpPr>
            <a:spLocks noGrp="1"/>
          </p:cNvSpPr>
          <p:nvPr>
            <p:ph type="title"/>
          </p:nvPr>
        </p:nvSpPr>
        <p:spPr>
          <a:xfrm>
            <a:off x="457200" y="244158"/>
            <a:ext cx="8229600" cy="868362"/>
          </a:xfrm>
        </p:spPr>
        <p:txBody>
          <a:bodyPr/>
          <a:lstStyle/>
          <a:p>
            <a:r>
              <a:rPr lang="en-US" b="1" dirty="0" smtClean="0"/>
              <a:t>Process Support Equipment</a:t>
            </a:r>
            <a:endParaRPr lang="en-US" dirty="0"/>
          </a:p>
        </p:txBody>
      </p:sp>
      <p:sp>
        <p:nvSpPr>
          <p:cNvPr id="7" name="Content Placeholder 6"/>
          <p:cNvSpPr>
            <a:spLocks noGrp="1"/>
          </p:cNvSpPr>
          <p:nvPr>
            <p:ph idx="1"/>
          </p:nvPr>
        </p:nvSpPr>
        <p:spPr>
          <a:xfrm>
            <a:off x="457200" y="1078524"/>
            <a:ext cx="8229600" cy="5047640"/>
          </a:xfrm>
        </p:spPr>
        <p:txBody>
          <a:bodyPr/>
          <a:lstStyle/>
          <a:p>
            <a:pPr>
              <a:buNone/>
            </a:pPr>
            <a:r>
              <a:rPr lang="en-US" dirty="0" smtClean="0"/>
              <a:t>Plant operators must operate and maintain support equipment in accordance with manufacturer’s recommendations: </a:t>
            </a:r>
          </a:p>
          <a:p>
            <a:pPr lvl="0"/>
            <a:r>
              <a:rPr lang="en-US" sz="2400" dirty="0" smtClean="0"/>
              <a:t>Filter control valves</a:t>
            </a:r>
          </a:p>
          <a:p>
            <a:pPr lvl="0"/>
            <a:r>
              <a:rPr lang="en-US" sz="2400" dirty="0" smtClean="0"/>
              <a:t>Backwash and surface wash pumps</a:t>
            </a:r>
          </a:p>
          <a:p>
            <a:pPr lvl="0"/>
            <a:r>
              <a:rPr lang="en-US" sz="2400" dirty="0" smtClean="0"/>
              <a:t>Chemical feed pumps</a:t>
            </a:r>
          </a:p>
          <a:p>
            <a:pPr lvl="0"/>
            <a:r>
              <a:rPr lang="en-US" sz="2400" dirty="0" smtClean="0"/>
              <a:t>Air scour blowers</a:t>
            </a:r>
          </a:p>
          <a:p>
            <a:pPr lvl="0"/>
            <a:r>
              <a:rPr lang="en-US" sz="2400" dirty="0" smtClean="0"/>
              <a:t>Flow meters and level/pressure gauges</a:t>
            </a:r>
          </a:p>
          <a:p>
            <a:r>
              <a:rPr lang="en-US" sz="2400" dirty="0" smtClean="0"/>
              <a:t>Water quality monitoring equipment (</a:t>
            </a:r>
            <a:r>
              <a:rPr lang="en-US" sz="2400" dirty="0" err="1" smtClean="0"/>
              <a:t>turbidimeters</a:t>
            </a:r>
            <a:r>
              <a:rPr lang="en-US" sz="2400" dirty="0" smtClean="0"/>
              <a:t>)</a:t>
            </a:r>
          </a:p>
          <a:p>
            <a:pPr lvl="0"/>
            <a:r>
              <a:rPr lang="en-US" sz="2400" dirty="0" smtClean="0"/>
              <a:t>Process monitoring equipment (head loss and filter level)</a:t>
            </a:r>
          </a:p>
          <a:p>
            <a:pPr lvl="0"/>
            <a:r>
              <a:rPr lang="en-US" sz="2400" dirty="0" smtClean="0"/>
              <a:t>Sludge drying: Sludge drying beds and sludge filter presses </a:t>
            </a:r>
          </a:p>
          <a:p>
            <a:pPr lvl="0">
              <a:buNone/>
            </a:pPr>
            <a:endParaRPr lang="en-US" sz="2400" dirty="0" smtClean="0"/>
          </a:p>
          <a:p>
            <a:endParaRPr lang="en-US" sz="2400" dirty="0"/>
          </a:p>
        </p:txBody>
      </p:sp>
      <p:sp>
        <p:nvSpPr>
          <p:cNvPr id="327682" name="AutoShape 2" descr="data:image/jpeg;base64,/9j/4AAQSkZJRgABAQAAAQABAAD/2wCEAAkGBhQQEBUUExQUFBQVFRQXGRQWFBQVFhYYGBcVFBUUGBQXHCYeGBomGhQVHzAgIycpLDgsFR8xNTAqNSYrLCkBCQoKDgwOGg8PGikkHx0qLCkpKSwpKSksLCkqKikpLCwpLSwsLCwsLC8sLCksKSwpLCksLCksKSwsLCwqKSwsKf/AABEIAMAAwAMBIgACEQEDEQH/xAAcAAEAAgMBAQEAAAAAAAAAAAAABgcBBAUCAwj/xABHEAACAQIDBAUHCAgFBAMAAAABAgADEQQSIQUGMVEHE0FhcSIygZGhscEUI0Jic7LC8CQ0Q1JykrPRM2OCoqNTk9LhCBUX/8QAGgEBAAIDAQAAAAAAAAAAAAAAAAMEAQIFBv/EAC4RAAICAQMBBwMEAwEAAAAAAAABAgMRBBIhMQUTMkFRYXGBkaEiIzRCM7HwFf/aAAwDAQACEQMRAD8AvGIiAIiIAiJi8AzExeau0dqUsOmetUSklwMzsFFzwFz2wDS3o3hXAYZsQ6syoVGVbXOYhRa/jIGvTrSDAPhqigsouKiG1yBczz0r744PFbNelRxFOpUL0yFUm5yvc62lJYtdPyZhmyWT9gU3BAI1B1vPciu6e/WDxihKNW7IqqVYFCSAAcoa2bXlJQDCMYPUTF5mZMCIiAIiIAiIgCIiAIiIAiIgCIiAJ5Jnoz51eBtxsZh9AabbXp9hvrbQaStenDb6/IqSKWDNWzcPoorEm/jYCd3dXEs+GvW8hxUqCxsugb63jxkQ6aXpnBUze7CuLWINrqwPhOLVrrZX93LoWXUkslb4zaq1KtECpUdTTUsrMcoexDaEnW4vMVK6r9ED0zhU1uRa/E8OPCbbYHuPrnZIkfXaeOzJdSbgixzG448OUsTEf/ICtTSlTw9GmwSlTDPW6zMzBQG0RhYX8ZVu0MKFAPDXneaKvYzKNWfojov6X6u0sScNiKdNXKs6PTzBSFsShVidbHQg9nCWsJ+WuhWiz7aoFeCiozfw5GHvIn6kmTUzExeIBmJiBAMxEQBERAEREAREQBERAE8MJ7iARvEbp5mOVxlJJCkNoT52oYXkO6Tejx6mzyaWerVpurhEDajUGyXJJ143PCWpPJlWOkqhPfFckneSawfkLGbN+S1aSNmzlQzBgyFCb3UqQD2TZpYV67ZaaPUYDhTR6h49oUG3pll7Z3VG1dtVzURVpUGCMyAh6ugKqWvbnc24aSfYSnTw6ClQRURdLKLKPBeB8TcyvqdfCh7VyzeFbkUDU3Ex9VSEweI438pQnsYiW1g+jrZ9bD4f5ThagrpQpI4QOvlKovmyGxN76yUnFtzPsmhXV6q1GSvUTKpOXnYE6HlcSpHtGyXRJfc2dWOpsbu7CwezyxwuDemWFi9rsw5ZmYm07p2uf+jU9dP/AMpXN6rKrtiVKsAQesfUEXGo8Zp1wpuDiUFvtW94lpy1D/svtkxtiWc+2GH7FvTUpD8U8rttz+y/5af95VtTA07frHZxWk59HEWM+K7KRPKWrimPGyUe3s+nI5PUJeNfYxtiXAm1OakHlcH2zboYhWFwZXGA3lqBQvyfFVDoMzU1U29E6eF2k5LNURkIBKaMLZSRqL69kqx1mpqebEmjZ1RfhJyDMzk7vbTatRBqACoPOHua3ZcTqid6E1NZRXaxwZiIm5gREQBERAEREAREwYB8sViVpqXchVUElibAAcSTylSb69KjMCtEmnS4AjSpVH7w/cXl2+E99K+92aocOp+apa1Pr1OK0/4QDe3O0p7E4lqz66km1vH3TVm8V5l3biPbBdZbynJJ9Ngde3Sdpak4+6I/QE7yfYx/tOnPI6h5ul8l6PQzjtr06AGYi5BNibKFFrux7F95NhIvU39QAnqgbFjnarTorr2ZWOYekTk9Im02TOoPEkX1P+GqBfU1Vm8QJXFbFvUADuzAcAxvYCdfTaOEq0/XqQyswyzKXSTTRVRaGCAWyjNUaofC6ob8fbN07/VBoKeHU66fJ6h8NSBeVCG7ZJ9k7r16wzMy0lNiFyZnIfQNk7B3mWrK4QXLwvlmifJMv/0XEW0yCxsbYdFFxYkjNU5HQnnOSemPE9jG3dRpA93aZzNoblVlW9Nw58ryDTWm5CmxZdCCNNPESJ9vC3dyPKZphVPLXIk2WXhekTEVEztibDW6nqgR2W0179BaRqp0l4nia2II1+lR4emncSMHSfCrwM3WngstpMb/AELf2HvFVLKxdruARUa11JFxcqACvPSW7snG9dRR+BI1HJgcrj0MCJReF/VB30Qb+CX+EubdZvmXHG1et6i5cfelTRyxY4rpyLY8ZO3ExMzrFcREQBERAEREATW2hiRSpPUPBEZv5QT8Jszjb4G2AxNv+jU90A/Ne8WNNR9TcszO3eWJPx9k0dlUc1QMeC+0nhPW1B5ZPeRbuGnvuPRNrBUcqLzPlH/VY+600yTIuPdRbbPo/niWM6AE0N2RbZ+H/hHxnQUazyNnNkvlltdEVh0jVB1gvex6w6WvrUVfwSFBqeZbXtr51iL9mg7JLukUXrKLkeT2Ak3NaqbADidJDKtArrrYntUqRpoCDw92k9Hpcd0irNcna2JhqVbHroOrGuU6BiANO4FraTzvZvHUqVnphmWmhy5QSL24lm0J5AchOfsvHdTWSpxAa5vbunU2/unXeoa1GmXV7PlUgsL69mhB5i8TcY3Zn6cZ9TOz9CaO3upu/tGmi1QV6pgG6ipUYMy8QQPoE6Eaj2zS29sLr8TUdHoU7hCweoE8prg2B1+jrLFpbdpmkKrh6VlBZHRlK6C44W8DeU9trafynEPVIsGY2HIX0/PfOforbr7pyaUUuM4/7JvZGMUjYxezDQR/naFUsnClUzZbVKXHT61h6ZxayzZp1MocWHlgLfhazBr6ceAmtWnZSaXJBwWTssZsJT76Cj/bl+Mtvcqtnoufrqf5qNJ/xSpN3tcJR+yWWruEfmW8MMfXhaE5Ol/kP6k1nhJSJmYEzO2VRERAEREAREQAZqbTwnXUalP99GX1gibcwYB+T9u4U06jq3nXN+YtmFreOs2zR5cAAPYLSf8ATFuWVY4umt0b/EA+i3DMeQOmvPxkFonNSU81HrFwfdwkbJlyW1u8tsBhvs1903l4zU2N+p4cf5a/dE20OvpE8jN/uS+WXF0RV2+WPNKuLAG9OmNWy8TVYEHnIftLG9YTewJIuFOYALmABPaTnJ9E7nSI3z4/hof03MihnpdLBd1FlSXU906RY2AuT2fGWJu7u5iaCLfFZEa1kVVqKLi97t23twnD2DRpYWmK+IR3XMAcoBsbZrm/0VuPS0+21OkCozEULUqd7g6FmHMsQQvgJBfKy57a1x6lp0wqSy+Tv7a3Pq4sG+LZitjldVFO/EnyOHZxB4yv9o7MqYdgtVbEjMp4hl7GHdpJtsbaeNrrd6FevRYglupYXHNWFifRedTeHDrjcK5Y00K+VTBZVa66Xct5S6AjJbtErUamyiWyzGPYgnFPlFWifGpNqjTzBje2VC3DjYgW7uJ9U1qo/PpnazkgwWRuwP0Sh9mPvf8AqWhuCfm2H+Vhf6Cr+GVjusv6HQ+z+JlldHp8hvssN9xx8Jx9N/IfyyxZ4SYzMxMztlQREQBERAEREAREQD5V6CupVgGVhYgi4IPEEcpTm+fR38iDVMPc4ZjfITc0SeIHNC2o7Rw4GXROftzBithq1M8Hp1F9anX3TDRlMhuyP1PD/Zr7hNkcfVNLd9y2Bw5PE00v45dfbNxZ42fjl8s6K6FNdIf6x/pof0TIvSW7KD2so9okn6Qh+keih/RaRgfn4fCep06/ZS9itnE0/cmu8FHLs6nb6Ta+lmJv6QJ46Kd2UxVapVqqGShayEXVqjXIJHaABe3hOrgcCuKwC2qFlZWuLC6VLgkcxYg+gzc6PUOCqVaNSyrVKsr/AEcy3GXN2XB9k4s73CmyuL/Vn/ZauxOzcujLBZ/z+eM5m2MKv+MFvUUWzKql8p7bHQ246zoley0iHSRvGuHw5oqQatXSwaxRe1zbu0nD0kZ2XKMfqJ42lbVK9F6bdXSKOKLdY7PmzkvTsQpAyduo52nGqT7K5AIHAjKe8aG3rE+NQ6T3UY4WCiWbusLYOh9mPaTLH6P+D/Z4b7ryvd2l/RKH2ae2WLuAPJY/Uw/3G/vOTpf5D+WTWeAl0zETuFQREQBERAEREAREQBPLLcT1MGAV/slMuGRf3S6+p2A9k2kGvq98CnlFReVZ/axMJxHiJ463/I17s6K6Iprf+mTiB4UP6TDUyOf/AF9TsUtwsFDHj4CWNvDjqdI+W4U2UWtqdSo1HcrTlYbeXDhwWqMObKCWGh1AK8eE7VOpmq1tg3ghlFZ6kZ2XtqvgKhspW9s9GopCsOwkHUHkRrJdh+kLCuPnaNVeagJUU917i48QJGN7No08XjHq0izIVpgEizEqoBJUE21nMGGbsVj4K0sT01WoSlYsN/Q03uPBOdo9JYKFMOlUEiwao+UKOa01JPrIHjIVjMa9Zy9Ri7txYzz8lYcVI8Rb3z6Lg2PZ7R/eSU6aqnwL6mrk5GvPlV0E7GC3dr1r9Woa310uPRebTbh4th5iDjxqL8JtO6EeJSQUWTnYNPLhqA5UqX3QZPtwV8hu5MMP+FT8ZENnYMhETS6oi8dPJUDjJTuNiiK+IoH9nSwD/wDcoFT7aXtnL0T3XOS9yW3w4JnMzAmZ3SoIiIAiIgCIiAIiIAmDMzBgERx9LLUqj64PrF5qlu0cj6wDb2zobXX56p4J8RNETyOoWLZfLOhDmKIftXZlOo6F0RvmkN2TMNCw7Z6w27CD9nSXwSmp8QbTX3/32q7OrpRpLdXpLUvmy6sSCPNOmkiLdLeNtpkGt+NQ+jzhL9OnunBSXT5I3KKZ3sT0e4ksTTxDleweVcchdSBPmejbE28s1XvxCsqnx8okASNV+k7Htf51R3BL28CSZqVd+8c3HEMP4VQfhnQjXeurRG3EmSdGD21Rx/HiKQ9iqJt4bousdTTHM9a7H1LcStqu8+LYWOJr2vfSoy/dImrW2hVqefVqtf8Aeq1G97TfurfOS+iNcr0Lkw25VGgwbrwpBvcBhfuuV19c3K+08Il82Kpi3EZkv6i490oUqOQ9V598HgWqtlpozsb2VFJb1CRT0m95nL8I3VmC9sDtPC18yI5qWyhipp/SvYXUnlwEmO7eyAlbEYntrmkgA+ilBTTUeNy5lWdEWyXpir1lNkY4ikLMpXRVJ5cLmXRshbUE71zfzXb4ytpIqOplGPRIxY/0o3omJmdoriIiAIiIAiIgAzyTPU09quRRcjQhTNZPasmVyz61cYi+c6r4sB75rVNvUF41qf8AOD7pCKmBFrqNOJBude063mq6TlLtBy8kWO49ySYzaFGtWPV1FcstiBe9117RyM1hIviBYg3II1BBNx4SS4Z+sph+02v39/jOTqJbrHPHUnjHCwQLpS2ZRqYqg9WpVU/JwAtKmrGwZvKLOQLa8BrK223sg4arkzZ1Kq6va2ZWBIJHYdLWl57ybrfLTRcGxpjKw46XBBA7ZDd4Oi/GYrEM6tSFMBUpg9YCEXzbjLx7Zf0WsjHEJPCSI5wWMlX2mLSxV6E8WeNWiPBap/CJt0ug+r9LEgfw0b/eqLL711C/siLbIrC0AS2qPQgg8/EufBaSfiebtHobwa+fWqN41Rb/AGU198jl2np15/gyoMpnLJnulhGqYN1o3FTrz1uUnP1ZVeqBtrkzGp3XA7pYlDo02an7LPx841W+88kewd26NLMMNRFLgrFQtO+gYA28ojXnK1uvVycKU2/I2UHHlmjsHDvTpKhJJRTxJJDN5Krc959hk8oUgqhRwAA9QtNPB7LCEE204AeaO/mT3mb4k3Z2knSnKzqyO2ak+D1EROsQiIiAIiIAiIgGDPnXpB1KngRafWYtMNZ4YIdtDZ5oNbip80/CcyvhTqwta3C3A8wZPcVhRUUq3A+zvHfIticG1JyrC/I/vD+/dPO6zSumW6PRlyuzdwyJ4mdndyrmoML3KG3oJuJ88dsjOQVzWPHKuY92lxea2zdl16NW6qxUixJFgQeantEoWSjJY8yVEnSnoD3T01L6zeue1oOoHDh2308DAV/q+2UWzZGsaHefWZj5MO/1yP1dvYxhdKGbvFGq3xmhU3lxgIVx1ZPANR6s/wC4f3kncWYy0MomAw4noUBymrsMPVohqjszFm7u3QaWm/8AIx3nxMgfBk+NZ0QZnZVUaksQAAOJnV3adXo9YjBlqnOCCCLWAAuO2wF++cB90sKWLGkpJ4kgazp7r4RaL1UpqES1Nso0AJzA6eidjsqUFcljloguy4kjEzMCZnqykIiIAiIgCIiAIiIAiIgGCJrY3BCqtj6DyPObUTWUVJYYTwRzCUWRyG0NvQe8Tadp1isdWOQnEn2RmWVL8E6u9jkZTyPqmOpY9hnZyxaF2PDzkw7n6HzopZQOQE84vBpUUq6hlPEEXE+9otOzsW3aQ5ONgdhdUuRW8kEkXBJseybI2b9b2ToWiUf/ADNPnLib95L1NIbMXtJn1w+BWmSVGrWufC9vfNmJYq0lNTzCKNXOT6sCIiWjUREQBER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684" name="AutoShape 4" descr="data:image/jpeg;base64,/9j/4AAQSkZJRgABAQAAAQABAAD/2wCEAAkGBhQQEBUUExQUFBQVFRQXGRQWFBQVFhYYGBcVFBUUGBQXHCYeGBomGhQVHzAgIycpLDgsFR8xNTAqNSYrLCkBCQoKDgwOGg8PGikkHx0qLCkpKSwpKSksLCkqKikpLCwpLSwsLCwsLC8sLCksKSwpLCksLCksKSwsLCwqKSwsKf/AABEIAMAAwAMBIgACEQEDEQH/xAAcAAEAAgMBAQEAAAAAAAAAAAAABgcBBAUCAwj/xABHEAACAQIDBAUHCAgFBAMAAAABAgADEQQSIQUGMVEHE0FhcSIygZGhscEUI0Jic7LC8CQ0Q1JykrPRM2OCoqNTk9LhCBUX/8QAGgEBAAIDAQAAAAAAAAAAAAAAAAMEAQIFBv/EAC4RAAICAQMBBwMEAwEAAAAAAAABAgMRBBIhMQUTMkFRYXGBkaEiIzRCM7HwFf/aAAwDAQACEQMRAD8AvGIiAIiIAiJi8AzExeau0dqUsOmetUSklwMzsFFzwFz2wDS3o3hXAYZsQ6syoVGVbXOYhRa/jIGvTrSDAPhqigsouKiG1yBczz0r744PFbNelRxFOpUL0yFUm5yvc62lJYtdPyZhmyWT9gU3BAI1B1vPciu6e/WDxihKNW7IqqVYFCSAAcoa2bXlJQDCMYPUTF5mZMCIiAIiIAiIgCIiAIiIAiIgCIiAJ5Jnoz51eBtxsZh9AabbXp9hvrbQaStenDb6/IqSKWDNWzcPoorEm/jYCd3dXEs+GvW8hxUqCxsugb63jxkQ6aXpnBUze7CuLWINrqwPhOLVrrZX93LoWXUkslb4zaq1KtECpUdTTUsrMcoexDaEnW4vMVK6r9ED0zhU1uRa/E8OPCbbYHuPrnZIkfXaeOzJdSbgixzG448OUsTEf/ICtTSlTw9GmwSlTDPW6zMzBQG0RhYX8ZVu0MKFAPDXneaKvYzKNWfojov6X6u0sScNiKdNXKs6PTzBSFsShVidbHQg9nCWsJ+WuhWiz7aoFeCiozfw5GHvIn6kmTUzExeIBmJiBAMxEQBERAEREAREQBERAE8MJ7iARvEbp5mOVxlJJCkNoT52oYXkO6Tejx6mzyaWerVpurhEDajUGyXJJ143PCWpPJlWOkqhPfFckneSawfkLGbN+S1aSNmzlQzBgyFCb3UqQD2TZpYV67ZaaPUYDhTR6h49oUG3pll7Z3VG1dtVzURVpUGCMyAh6ugKqWvbnc24aSfYSnTw6ClQRURdLKLKPBeB8TcyvqdfCh7VyzeFbkUDU3Ex9VSEweI438pQnsYiW1g+jrZ9bD4f5ThagrpQpI4QOvlKovmyGxN76yUnFtzPsmhXV6q1GSvUTKpOXnYE6HlcSpHtGyXRJfc2dWOpsbu7CwezyxwuDemWFi9rsw5ZmYm07p2uf+jU9dP/AMpXN6rKrtiVKsAQesfUEXGo8Zp1wpuDiUFvtW94lpy1D/svtkxtiWc+2GH7FvTUpD8U8rttz+y/5af95VtTA07frHZxWk59HEWM+K7KRPKWrimPGyUe3s+nI5PUJeNfYxtiXAm1OakHlcH2zboYhWFwZXGA3lqBQvyfFVDoMzU1U29E6eF2k5LNURkIBKaMLZSRqL69kqx1mpqebEmjZ1RfhJyDMzk7vbTatRBqACoPOHua3ZcTqid6E1NZRXaxwZiIm5gREQBERAEREAREwYB8sViVpqXchVUElibAAcSTylSb69KjMCtEmnS4AjSpVH7w/cXl2+E99K+92aocOp+apa1Pr1OK0/4QDe3O0p7E4lqz66km1vH3TVm8V5l3biPbBdZbynJJ9Ngde3Sdpak4+6I/QE7yfYx/tOnPI6h5ul8l6PQzjtr06AGYi5BNibKFFrux7F95NhIvU39QAnqgbFjnarTorr2ZWOYekTk9Im02TOoPEkX1P+GqBfU1Vm8QJXFbFvUADuzAcAxvYCdfTaOEq0/XqQyswyzKXSTTRVRaGCAWyjNUaofC6ob8fbN07/VBoKeHU66fJ6h8NSBeVCG7ZJ9k7r16wzMy0lNiFyZnIfQNk7B3mWrK4QXLwvlmifJMv/0XEW0yCxsbYdFFxYkjNU5HQnnOSemPE9jG3dRpA93aZzNoblVlW9Nw58ryDTWm5CmxZdCCNNPESJ9vC3dyPKZphVPLXIk2WXhekTEVEztibDW6nqgR2W0179BaRqp0l4nia2II1+lR4emncSMHSfCrwM3WngstpMb/AELf2HvFVLKxdruARUa11JFxcqACvPSW7snG9dRR+BI1HJgcrj0MCJReF/VB30Qb+CX+EubdZvmXHG1et6i5cfelTRyxY4rpyLY8ZO3ExMzrFcREQBERAEREATW2hiRSpPUPBEZv5QT8Jszjb4G2AxNv+jU90A/Ne8WNNR9TcszO3eWJPx9k0dlUc1QMeC+0nhPW1B5ZPeRbuGnvuPRNrBUcqLzPlH/VY+600yTIuPdRbbPo/niWM6AE0N2RbZ+H/hHxnQUazyNnNkvlltdEVh0jVB1gvex6w6WvrUVfwSFBqeZbXtr51iL9mg7JLukUXrKLkeT2Ak3NaqbADidJDKtArrrYntUqRpoCDw92k9Hpcd0irNcna2JhqVbHroOrGuU6BiANO4FraTzvZvHUqVnphmWmhy5QSL24lm0J5AchOfsvHdTWSpxAa5vbunU2/unXeoa1GmXV7PlUgsL69mhB5i8TcY3Zn6cZ9TOz9CaO3upu/tGmi1QV6pgG6ipUYMy8QQPoE6Eaj2zS29sLr8TUdHoU7hCweoE8prg2B1+jrLFpbdpmkKrh6VlBZHRlK6C44W8DeU9trafynEPVIsGY2HIX0/PfOforbr7pyaUUuM4/7JvZGMUjYxezDQR/naFUsnClUzZbVKXHT61h6ZxayzZp1MocWHlgLfhazBr6ceAmtWnZSaXJBwWTssZsJT76Cj/bl+Mtvcqtnoufrqf5qNJ/xSpN3tcJR+yWWruEfmW8MMfXhaE5Ol/kP6k1nhJSJmYEzO2VRERAEREAREQAZqbTwnXUalP99GX1gibcwYB+T9u4U06jq3nXN+YtmFreOs2zR5cAAPYLSf8ATFuWVY4umt0b/EA+i3DMeQOmvPxkFonNSU81HrFwfdwkbJlyW1u8tsBhvs1903l4zU2N+p4cf5a/dE20OvpE8jN/uS+WXF0RV2+WPNKuLAG9OmNWy8TVYEHnIftLG9YTewJIuFOYALmABPaTnJ9E7nSI3z4/hof03MihnpdLBd1FlSXU906RY2AuT2fGWJu7u5iaCLfFZEa1kVVqKLi97t23twnD2DRpYWmK+IR3XMAcoBsbZrm/0VuPS0+21OkCozEULUqd7g6FmHMsQQvgJBfKy57a1x6lp0wqSy+Tv7a3Pq4sG+LZitjldVFO/EnyOHZxB4yv9o7MqYdgtVbEjMp4hl7GHdpJtsbaeNrrd6FevRYglupYXHNWFifRedTeHDrjcK5Y00K+VTBZVa66Xct5S6AjJbtErUamyiWyzGPYgnFPlFWifGpNqjTzBje2VC3DjYgW7uJ9U1qo/PpnazkgwWRuwP0Sh9mPvf8AqWhuCfm2H+Vhf6Cr+GVjusv6HQ+z+JlldHp8hvssN9xx8Jx9N/IfyyxZ4SYzMxMztlQREQBERAEREAREQD5V6CupVgGVhYgi4IPEEcpTm+fR38iDVMPc4ZjfITc0SeIHNC2o7Rw4GXROftzBithq1M8Hp1F9anX3TDRlMhuyP1PD/Zr7hNkcfVNLd9y2Bw5PE00v45dfbNxZ42fjl8s6K6FNdIf6x/pof0TIvSW7KD2so9okn6Qh+keih/RaRgfn4fCep06/ZS9itnE0/cmu8FHLs6nb6Ta+lmJv6QJ46Kd2UxVapVqqGShayEXVqjXIJHaABe3hOrgcCuKwC2qFlZWuLC6VLgkcxYg+gzc6PUOCqVaNSyrVKsr/AEcy3GXN2XB9k4s73CmyuL/Vn/ZauxOzcujLBZ/z+eM5m2MKv+MFvUUWzKql8p7bHQ246zoley0iHSRvGuHw5oqQatXSwaxRe1zbu0nD0kZ2XKMfqJ42lbVK9F6bdXSKOKLdY7PmzkvTsQpAyduo52nGqT7K5AIHAjKe8aG3rE+NQ6T3UY4WCiWbusLYOh9mPaTLH6P+D/Z4b7ryvd2l/RKH2ae2WLuAPJY/Uw/3G/vOTpf5D+WTWeAl0zETuFQREQBERAEREAREQBPLLcT1MGAV/slMuGRf3S6+p2A9k2kGvq98CnlFReVZ/axMJxHiJ463/I17s6K6Iprf+mTiB4UP6TDUyOf/AF9TsUtwsFDHj4CWNvDjqdI+W4U2UWtqdSo1HcrTlYbeXDhwWqMObKCWGh1AK8eE7VOpmq1tg3ghlFZ6kZ2XtqvgKhspW9s9GopCsOwkHUHkRrJdh+kLCuPnaNVeagJUU917i48QJGN7No08XjHq0izIVpgEizEqoBJUE21nMGGbsVj4K0sT01WoSlYsN/Q03uPBOdo9JYKFMOlUEiwao+UKOa01JPrIHjIVjMa9Zy9Ri7txYzz8lYcVI8Rb3z6Lg2PZ7R/eSU6aqnwL6mrk5GvPlV0E7GC3dr1r9Woa310uPRebTbh4th5iDjxqL8JtO6EeJSQUWTnYNPLhqA5UqX3QZPtwV8hu5MMP+FT8ZENnYMhETS6oi8dPJUDjJTuNiiK+IoH9nSwD/wDcoFT7aXtnL0T3XOS9yW3w4JnMzAmZ3SoIiIAiIgCIiAIiIAmDMzBgERx9LLUqj64PrF5qlu0cj6wDb2zobXX56p4J8RNETyOoWLZfLOhDmKIftXZlOo6F0RvmkN2TMNCw7Z6w27CD9nSXwSmp8QbTX3/32q7OrpRpLdXpLUvmy6sSCPNOmkiLdLeNtpkGt+NQ+jzhL9OnunBSXT5I3KKZ3sT0e4ksTTxDleweVcchdSBPmejbE28s1XvxCsqnx8okASNV+k7Htf51R3BL28CSZqVd+8c3HEMP4VQfhnQjXeurRG3EmSdGD21Rx/HiKQ9iqJt4bousdTTHM9a7H1LcStqu8+LYWOJr2vfSoy/dImrW2hVqefVqtf8Aeq1G97TfurfOS+iNcr0Lkw25VGgwbrwpBvcBhfuuV19c3K+08Il82Kpi3EZkv6i490oUqOQ9V598HgWqtlpozsb2VFJb1CRT0m95nL8I3VmC9sDtPC18yI5qWyhipp/SvYXUnlwEmO7eyAlbEYntrmkgA+ilBTTUeNy5lWdEWyXpir1lNkY4ikLMpXRVJ5cLmXRshbUE71zfzXb4ytpIqOplGPRIxY/0o3omJmdoriIiAIiIAiIgAzyTPU09quRRcjQhTNZPasmVyz61cYi+c6r4sB75rVNvUF41qf8AOD7pCKmBFrqNOJBude063mq6TlLtBy8kWO49ySYzaFGtWPV1FcstiBe9117RyM1hIviBYg3II1BBNx4SS4Z+sph+02v39/jOTqJbrHPHUnjHCwQLpS2ZRqYqg9WpVU/JwAtKmrGwZvKLOQLa8BrK223sg4arkzZ1Kq6va2ZWBIJHYdLWl57ybrfLTRcGxpjKw46XBBA7ZDd4Oi/GYrEM6tSFMBUpg9YCEXzbjLx7Zf0WsjHEJPCSI5wWMlX2mLSxV6E8WeNWiPBap/CJt0ug+r9LEgfw0b/eqLL711C/siLbIrC0AS2qPQgg8/EufBaSfiebtHobwa+fWqN41Rb/AGU198jl2np15/gyoMpnLJnulhGqYN1o3FTrz1uUnP1ZVeqBtrkzGp3XA7pYlDo02an7LPx841W+88kewd26NLMMNRFLgrFQtO+gYA28ojXnK1uvVycKU2/I2UHHlmjsHDvTpKhJJRTxJJDN5Krc959hk8oUgqhRwAA9QtNPB7LCEE204AeaO/mT3mb4k3Z2knSnKzqyO2ak+D1EROsQiIiAIiIAiIgGDPnXpB1KngRafWYtMNZ4YIdtDZ5oNbip80/CcyvhTqwta3C3A8wZPcVhRUUq3A+zvHfIticG1JyrC/I/vD+/dPO6zSumW6PRlyuzdwyJ4mdndyrmoML3KG3oJuJ88dsjOQVzWPHKuY92lxea2zdl16NW6qxUixJFgQeantEoWSjJY8yVEnSnoD3T01L6zeue1oOoHDh2308DAV/q+2UWzZGsaHefWZj5MO/1yP1dvYxhdKGbvFGq3xmhU3lxgIVx1ZPANR6s/wC4f3kncWYy0MomAw4noUBymrsMPVohqjszFm7u3QaWm/8AIx3nxMgfBk+NZ0QZnZVUaksQAAOJnV3adXo9YjBlqnOCCCLWAAuO2wF++cB90sKWLGkpJ4kgazp7r4RaL1UpqES1Nso0AJzA6eidjsqUFcljloguy4kjEzMCZnqykIiIAiIgCIiAIiIAiIgGCJrY3BCqtj6DyPObUTWUVJYYTwRzCUWRyG0NvQe8Tadp1isdWOQnEn2RmWVL8E6u9jkZTyPqmOpY9hnZyxaF2PDzkw7n6HzopZQOQE84vBpUUq6hlPEEXE+9otOzsW3aQ5ONgdhdUuRW8kEkXBJseybI2b9b2ToWiUf/ADNPnLib95L1NIbMXtJn1w+BWmSVGrWufC9vfNmJYq0lNTzCKNXOT6sCIiWjUREQBER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686" name="Picture 6" descr="http://pumpcatalog.com/newimages/category/cat146.jpg"/>
          <p:cNvPicPr>
            <a:picLocks noChangeAspect="1" noChangeArrowheads="1"/>
          </p:cNvPicPr>
          <p:nvPr/>
        </p:nvPicPr>
        <p:blipFill>
          <a:blip r:embed="rId3" cstate="print"/>
          <a:srcRect/>
          <a:stretch>
            <a:fillRect/>
          </a:stretch>
        </p:blipFill>
        <p:spPr bwMode="auto">
          <a:xfrm>
            <a:off x="6858000" y="2302729"/>
            <a:ext cx="2286000" cy="2286001"/>
          </a:xfrm>
          <a:prstGeom prst="rect">
            <a:avLst/>
          </a:prstGeom>
          <a:noFill/>
        </p:spPr>
      </p:pic>
    </p:spTree>
    <p:extLst>
      <p:ext uri="{BB962C8B-B14F-4D97-AF65-F5344CB8AC3E}">
        <p14:creationId xmlns="" xmlns:p14="http://schemas.microsoft.com/office/powerpoint/2010/main" val="12344486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marR="0" indent="0">
              <a:lnSpc>
                <a:spcPct val="115000"/>
              </a:lnSpc>
              <a:spcBef>
                <a:spcPts val="0"/>
              </a:spcBef>
              <a:spcAft>
                <a:spcPts val="1000"/>
              </a:spcAft>
              <a:buNone/>
            </a:pPr>
            <a:r>
              <a:rPr lang="en-US" dirty="0" smtClean="0"/>
              <a:t>Increases or decreases in source water:</a:t>
            </a:r>
          </a:p>
          <a:p>
            <a:pPr marL="400050" lvl="1" indent="0">
              <a:lnSpc>
                <a:spcPct val="115000"/>
              </a:lnSpc>
              <a:spcBef>
                <a:spcPts val="0"/>
              </a:spcBef>
              <a:spcAft>
                <a:spcPts val="1000"/>
              </a:spcAft>
            </a:pPr>
            <a:r>
              <a:rPr lang="en-US" dirty="0" smtClean="0"/>
              <a:t> turbidity</a:t>
            </a:r>
          </a:p>
          <a:p>
            <a:pPr marL="400050" lvl="1" indent="0">
              <a:lnSpc>
                <a:spcPct val="115000"/>
              </a:lnSpc>
              <a:spcBef>
                <a:spcPts val="0"/>
              </a:spcBef>
              <a:spcAft>
                <a:spcPts val="1000"/>
              </a:spcAft>
            </a:pPr>
            <a:r>
              <a:rPr lang="en-US" dirty="0" smtClean="0"/>
              <a:t>Alkalinity</a:t>
            </a:r>
          </a:p>
          <a:p>
            <a:pPr marL="400050" lvl="1" indent="0">
              <a:lnSpc>
                <a:spcPct val="115000"/>
              </a:lnSpc>
              <a:spcBef>
                <a:spcPts val="0"/>
              </a:spcBef>
              <a:spcAft>
                <a:spcPts val="1000"/>
              </a:spcAft>
            </a:pPr>
            <a:r>
              <a:rPr lang="en-US" dirty="0" smtClean="0"/>
              <a:t>pH</a:t>
            </a:r>
          </a:p>
          <a:p>
            <a:pPr marL="400050" lvl="1" indent="0">
              <a:lnSpc>
                <a:spcPct val="115000"/>
              </a:lnSpc>
              <a:spcBef>
                <a:spcPts val="0"/>
              </a:spcBef>
              <a:spcAft>
                <a:spcPts val="1000"/>
              </a:spcAft>
            </a:pPr>
            <a:r>
              <a:rPr lang="en-US" dirty="0" smtClean="0"/>
              <a:t> temperature </a:t>
            </a:r>
          </a:p>
          <a:p>
            <a:pPr marL="0" indent="0">
              <a:lnSpc>
                <a:spcPct val="115000"/>
              </a:lnSpc>
              <a:spcBef>
                <a:spcPts val="0"/>
              </a:spcBef>
              <a:spcAft>
                <a:spcPts val="1000"/>
              </a:spcAft>
              <a:buNone/>
            </a:pPr>
            <a:r>
              <a:rPr lang="en-US" dirty="0" smtClean="0"/>
              <a:t>Can greatly affect </a:t>
            </a:r>
            <a:r>
              <a:rPr lang="en-US" dirty="0" err="1" smtClean="0"/>
              <a:t>floc</a:t>
            </a:r>
            <a:r>
              <a:rPr lang="en-US" dirty="0" smtClean="0"/>
              <a:t> formation.</a:t>
            </a:r>
            <a:endParaRPr lang="en-US" dirty="0" smtClean="0">
              <a:ea typeface="Calibri"/>
              <a:cs typeface="Times New Roman"/>
            </a:endParaRPr>
          </a:p>
          <a:p>
            <a:pPr marL="0" indent="0">
              <a:buNone/>
            </a:pPr>
            <a:endParaRPr lang="en-US" dirty="0"/>
          </a:p>
        </p:txBody>
      </p:sp>
      <p:sp>
        <p:nvSpPr>
          <p:cNvPr id="4" name="Title 3"/>
          <p:cNvSpPr>
            <a:spLocks noGrp="1"/>
          </p:cNvSpPr>
          <p:nvPr>
            <p:ph type="title"/>
          </p:nvPr>
        </p:nvSpPr>
        <p:spPr/>
        <p:txBody>
          <a:bodyPr/>
          <a:lstStyle/>
          <a:p>
            <a:r>
              <a:rPr lang="en-US" b="1" dirty="0" smtClean="0"/>
              <a:t>Changes in Source Water Quality</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pPr>
              <a:defRPr/>
            </a:pPr>
            <a:fld id="{333D55EF-AE70-461D-952B-57EBCF9E736B}" type="slidenum">
              <a:rPr lang="en-US" sz="1400" b="1" smtClean="0">
                <a:solidFill>
                  <a:schemeClr val="tx1"/>
                </a:solidFill>
              </a:rPr>
              <a:pPr>
                <a:defRPr/>
              </a:pPr>
              <a:t>95</a:t>
            </a:fld>
            <a:endParaRPr lang="en-US" sz="1400" b="1" dirty="0">
              <a:solidFill>
                <a:schemeClr val="tx1"/>
              </a:solidFill>
            </a:endParaRPr>
          </a:p>
        </p:txBody>
      </p:sp>
    </p:spTree>
    <p:extLst>
      <p:ext uri="{BB962C8B-B14F-4D97-AF65-F5344CB8AC3E}">
        <p14:creationId xmlns="" xmlns:p14="http://schemas.microsoft.com/office/powerpoint/2010/main" val="20995221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4219575" y="6346825"/>
            <a:ext cx="2133600" cy="365125"/>
          </a:xfrm>
        </p:spPr>
        <p:txBody>
          <a:bodyPr/>
          <a:lstStyle/>
          <a:p>
            <a:pPr>
              <a:defRPr/>
            </a:pPr>
            <a:fld id="{333D55EF-AE70-461D-952B-57EBCF9E736B}" type="slidenum">
              <a:rPr lang="en-US" sz="1400" b="1" smtClean="0">
                <a:solidFill>
                  <a:schemeClr val="tx1"/>
                </a:solidFill>
              </a:rPr>
              <a:pPr>
                <a:defRPr/>
              </a:pPr>
              <a:t>96</a:t>
            </a:fld>
            <a:endParaRPr lang="en-US" sz="1400" b="1" dirty="0">
              <a:solidFill>
                <a:schemeClr val="tx1"/>
              </a:solidFill>
            </a:endParaRPr>
          </a:p>
        </p:txBody>
      </p:sp>
      <p:sp>
        <p:nvSpPr>
          <p:cNvPr id="4" name="Title 3"/>
          <p:cNvSpPr>
            <a:spLocks noGrp="1"/>
          </p:cNvSpPr>
          <p:nvPr>
            <p:ph type="title"/>
          </p:nvPr>
        </p:nvSpPr>
        <p:spPr/>
        <p:txBody>
          <a:bodyPr/>
          <a:lstStyle/>
          <a:p>
            <a:r>
              <a:rPr lang="en-US" b="1" dirty="0" smtClean="0"/>
              <a:t>Unit 5 Exercises</a:t>
            </a:r>
            <a:endParaRPr lang="en-US" dirty="0"/>
          </a:p>
        </p:txBody>
      </p:sp>
      <p:sp>
        <p:nvSpPr>
          <p:cNvPr id="5" name="Content Placeholder 4"/>
          <p:cNvSpPr>
            <a:spLocks noGrp="1"/>
          </p:cNvSpPr>
          <p:nvPr>
            <p:ph idx="1"/>
          </p:nvPr>
        </p:nvSpPr>
        <p:spPr/>
        <p:txBody>
          <a:bodyPr/>
          <a:lstStyle/>
          <a:p>
            <a:pPr marL="514350" indent="-514350">
              <a:buAutoNum type="alphaUcPeriod"/>
            </a:pPr>
            <a:r>
              <a:rPr lang="en-US" dirty="0" smtClean="0"/>
              <a:t>Write the 5 components of </a:t>
            </a:r>
            <a:r>
              <a:rPr lang="en-US" i="1" dirty="0" smtClean="0"/>
              <a:t>Normal</a:t>
            </a:r>
            <a:r>
              <a:rPr lang="en-US" dirty="0" smtClean="0"/>
              <a:t> operations of conventional filtration on the lines below.</a:t>
            </a:r>
          </a:p>
          <a:p>
            <a:pPr>
              <a:buNone/>
            </a:pPr>
            <a:r>
              <a:rPr lang="en-US" dirty="0" smtClean="0"/>
              <a:t>1.Process Performance Monitoring</a:t>
            </a:r>
          </a:p>
          <a:p>
            <a:pPr>
              <a:buNone/>
            </a:pPr>
            <a:r>
              <a:rPr lang="en-US" dirty="0" smtClean="0"/>
              <a:t>2.Process Controls and Equipment</a:t>
            </a:r>
          </a:p>
          <a:p>
            <a:pPr>
              <a:buNone/>
            </a:pPr>
            <a:r>
              <a:rPr lang="en-US" dirty="0" smtClean="0"/>
              <a:t>3.Process Support Equipment</a:t>
            </a:r>
          </a:p>
          <a:p>
            <a:pPr>
              <a:buNone/>
            </a:pPr>
            <a:r>
              <a:rPr lang="en-US" dirty="0" smtClean="0"/>
              <a:t>4.Housekeeping</a:t>
            </a:r>
          </a:p>
          <a:p>
            <a:pPr>
              <a:buNone/>
            </a:pPr>
            <a:r>
              <a:rPr lang="en-US" dirty="0" smtClean="0"/>
              <a:t>5.Laboratory Testing</a:t>
            </a:r>
          </a:p>
          <a:p>
            <a:pPr marL="514350" indent="-514350">
              <a:buNone/>
            </a:pPr>
            <a:endParaRPr lang="en-US" dirty="0" smtClean="0"/>
          </a:p>
          <a:p>
            <a:endParaRPr lang="en-US" dirty="0"/>
          </a:p>
        </p:txBody>
      </p:sp>
    </p:spTree>
    <p:extLst>
      <p:ext uri="{BB962C8B-B14F-4D97-AF65-F5344CB8AC3E}">
        <p14:creationId xmlns="" xmlns:p14="http://schemas.microsoft.com/office/powerpoint/2010/main" val="30581037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lphaUcPeriod" startAt="2"/>
            </a:pPr>
            <a:r>
              <a:rPr lang="en-US" dirty="0" smtClean="0"/>
              <a:t>Circle all of the following which are indicators of abnormal operating conditions.</a:t>
            </a:r>
          </a:p>
          <a:p>
            <a:pPr marL="514350" indent="-514350">
              <a:buNone/>
            </a:pPr>
            <a:r>
              <a:rPr lang="en-US" dirty="0" smtClean="0"/>
              <a:t>	9.  Increased filtered water turbidity</a:t>
            </a:r>
          </a:p>
          <a:p>
            <a:pPr marL="514350" indent="-514350">
              <a:buNone/>
            </a:pPr>
            <a:r>
              <a:rPr lang="en-US" dirty="0" smtClean="0"/>
              <a:t>	12. Media cracks and shrinkage</a:t>
            </a:r>
          </a:p>
          <a:p>
            <a:pPr marL="514350" indent="-514350">
              <a:buNone/>
            </a:pPr>
            <a:r>
              <a:rPr lang="en-US" dirty="0" smtClean="0"/>
              <a:t>	13. Mud balls</a:t>
            </a:r>
          </a:p>
          <a:p>
            <a:pPr marL="514350" indent="-514350">
              <a:buNone/>
            </a:pPr>
            <a:r>
              <a:rPr lang="en-US" dirty="0" smtClean="0"/>
              <a:t>	14. Rapid filter </a:t>
            </a:r>
            <a:r>
              <a:rPr lang="en-US" dirty="0" err="1" smtClean="0"/>
              <a:t>headloss</a:t>
            </a:r>
            <a:r>
              <a:rPr lang="en-US" dirty="0" smtClean="0"/>
              <a:t> increase</a:t>
            </a:r>
          </a:p>
          <a:p>
            <a:pPr marL="514350" indent="-514350">
              <a:buNone/>
            </a:pPr>
            <a:r>
              <a:rPr lang="en-US" dirty="0" smtClean="0"/>
              <a:t>	15. Short filter runs</a:t>
            </a:r>
          </a:p>
          <a:p>
            <a:pPr marL="514350" indent="-514350">
              <a:buNone/>
            </a:pPr>
            <a:endParaRPr lang="en-US" dirty="0" smtClean="0"/>
          </a:p>
          <a:p>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97</a:t>
            </a:fld>
            <a:endParaRPr lang="en-US"/>
          </a:p>
        </p:txBody>
      </p:sp>
      <p:sp>
        <p:nvSpPr>
          <p:cNvPr id="4" name="Title 3"/>
          <p:cNvSpPr>
            <a:spLocks noGrp="1"/>
          </p:cNvSpPr>
          <p:nvPr>
            <p:ph type="title"/>
          </p:nvPr>
        </p:nvSpPr>
        <p:spPr/>
        <p:txBody>
          <a:bodyPr/>
          <a:lstStyle/>
          <a:p>
            <a:r>
              <a:rPr lang="en-US" b="1" dirty="0" smtClean="0"/>
              <a:t>Unit 5 Exercises</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95754"/>
            <a:ext cx="8229600" cy="4930409"/>
          </a:xfrm>
        </p:spPr>
        <p:txBody>
          <a:bodyPr/>
          <a:lstStyle/>
          <a:p>
            <a:pPr>
              <a:buNone/>
            </a:pPr>
            <a:r>
              <a:rPr lang="en-US" dirty="0" smtClean="0"/>
              <a:t>C.  True/False</a:t>
            </a:r>
          </a:p>
          <a:p>
            <a:pPr>
              <a:buNone/>
            </a:pPr>
            <a:r>
              <a:rPr lang="en-US" sz="2800" dirty="0" smtClean="0"/>
              <a:t>17. T</a:t>
            </a:r>
          </a:p>
          <a:p>
            <a:pPr>
              <a:buNone/>
            </a:pPr>
            <a:r>
              <a:rPr lang="en-US" sz="2800" dirty="0" smtClean="0"/>
              <a:t>18. F</a:t>
            </a:r>
          </a:p>
          <a:p>
            <a:pPr>
              <a:buNone/>
            </a:pPr>
            <a:r>
              <a:rPr lang="en-US" sz="2800" dirty="0" smtClean="0"/>
              <a:t>19. T </a:t>
            </a:r>
          </a:p>
          <a:p>
            <a:pPr>
              <a:buNone/>
            </a:pPr>
            <a:r>
              <a:rPr lang="en-US" sz="2800" dirty="0" smtClean="0"/>
              <a:t>20. T</a:t>
            </a:r>
          </a:p>
          <a:p>
            <a:pPr>
              <a:buNone/>
            </a:pPr>
            <a:r>
              <a:rPr lang="en-US" sz="2800" dirty="0" smtClean="0"/>
              <a:t>21. T</a:t>
            </a:r>
          </a:p>
          <a:p>
            <a:pPr>
              <a:buNone/>
            </a:pPr>
            <a:r>
              <a:rPr lang="en-US" sz="2800" dirty="0" smtClean="0"/>
              <a:t>22. T </a:t>
            </a:r>
          </a:p>
          <a:p>
            <a:pPr>
              <a:buNone/>
            </a:pPr>
            <a:r>
              <a:rPr lang="en-US" sz="2800" dirty="0" smtClean="0"/>
              <a:t>24. T</a:t>
            </a:r>
          </a:p>
          <a:p>
            <a:pPr>
              <a:buNone/>
            </a:pPr>
            <a:r>
              <a:rPr lang="en-US" sz="2800" dirty="0" smtClean="0"/>
              <a:t>25. F</a:t>
            </a:r>
          </a:p>
          <a:p>
            <a:pPr>
              <a:buNone/>
            </a:pPr>
            <a:r>
              <a:rPr lang="en-US" sz="2800" dirty="0" smtClean="0"/>
              <a:t>26. F</a:t>
            </a:r>
          </a:p>
          <a:p>
            <a:pPr>
              <a:buNone/>
            </a:pPr>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98</a:t>
            </a:fld>
            <a:endParaRPr lang="en-US" dirty="0"/>
          </a:p>
        </p:txBody>
      </p:sp>
      <p:sp>
        <p:nvSpPr>
          <p:cNvPr id="4" name="Title 3"/>
          <p:cNvSpPr>
            <a:spLocks noGrp="1"/>
          </p:cNvSpPr>
          <p:nvPr>
            <p:ph type="title"/>
          </p:nvPr>
        </p:nvSpPr>
        <p:spPr/>
        <p:txBody>
          <a:bodyPr/>
          <a:lstStyle/>
          <a:p>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Turn to page 5-20 to summarize the unit key points.</a:t>
            </a:r>
          </a:p>
          <a:p>
            <a:pPr>
              <a:buNone/>
            </a:pPr>
            <a:endParaRPr lang="en-US" dirty="0"/>
          </a:p>
        </p:txBody>
      </p:sp>
      <p:sp>
        <p:nvSpPr>
          <p:cNvPr id="3" name="Slide Number Placeholder 2"/>
          <p:cNvSpPr>
            <a:spLocks noGrp="1"/>
          </p:cNvSpPr>
          <p:nvPr>
            <p:ph type="sldNum" sz="quarter" idx="10"/>
          </p:nvPr>
        </p:nvSpPr>
        <p:spPr/>
        <p:txBody>
          <a:bodyPr/>
          <a:lstStyle/>
          <a:p>
            <a:pPr>
              <a:defRPr/>
            </a:pPr>
            <a:fld id="{333D55EF-AE70-461D-952B-57EBCF9E736B}" type="slidenum">
              <a:rPr lang="en-US" smtClean="0"/>
              <a:pPr>
                <a:defRPr/>
              </a:pPr>
              <a:t>99</a:t>
            </a:fld>
            <a:endParaRPr lang="en-US"/>
          </a:p>
        </p:txBody>
      </p:sp>
      <p:sp>
        <p:nvSpPr>
          <p:cNvPr id="4" name="Title 3"/>
          <p:cNvSpPr>
            <a:spLocks noGrp="1"/>
          </p:cNvSpPr>
          <p:nvPr>
            <p:ph type="title"/>
          </p:nvPr>
        </p:nvSpPr>
        <p:spPr/>
        <p:txBody>
          <a:bodyPr/>
          <a:lstStyle/>
          <a:p>
            <a:r>
              <a:rPr lang="en-US" b="1" dirty="0" smtClean="0"/>
              <a:t>Unit 5 Key Points </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7.0&quot;&gt;&lt;object type=&quot;1&quot; unique_id=&quot;10001&quot;&gt;&lt;object type=&quot;2&quot; unique_id=&quot;10002&quot;&gt;&lt;object type=&quot;3&quot; unique_id=&quot;10004&quot;&gt;&lt;property id=&quot;20148&quot; value=&quot;5&quot;/&gt;&lt;property id=&quot;20300&quot; value=&quot;Slide 2 - &amp;quot;Unit 1 –Background and Properties&amp;quot;&quot;/&gt;&lt;property id=&quot;20307&quot; value=&quot;267&quot;/&gt;&lt;/object&gt;&lt;object type=&quot;3&quot; unique_id=&quot;10019&quot;&gt;&lt;property id=&quot;20148&quot; value=&quot;5&quot;/&gt;&lt;property id=&quot;20300&quot; value=&quot;Slide 16 - &amp;quot;Unit 2 - Chemical Handling, Storage and Safety&amp;quot;&quot;/&gt;&lt;property id=&quot;20307&quot; value=&quot;271&quot;/&gt;&lt;/object&gt;&lt;object type=&quot;3&quot; unique_id=&quot;10028&quot;&gt;&lt;property id=&quot;20148&quot; value=&quot;5&quot;/&gt;&lt;property id=&quot;20300&quot; value=&quot;Slide 35 - &amp;quot;Unit 4 –Chemical Feed&amp;quot;&quot;/&gt;&lt;property id=&quot;20307&quot; value=&quot;278&quot;/&gt;&lt;/object&gt;&lt;object type=&quot;3&quot; unique_id=&quot;10029&quot;&gt;&lt;property id=&quot;20148&quot; value=&quot;5&quot;/&gt;&lt;property id=&quot;20300&quot; value=&quot;Slide 36 - &amp;quot;Unit 4 –Chemical Feed&amp;quot;&quot;/&gt;&lt;property id=&quot;20307&quot; value=&quot;279&quot;/&gt;&lt;/object&gt;&lt;object type=&quot;3&quot; unique_id=&quot;10037&quot;&gt;&lt;property id=&quot;20148&quot; value=&quot;5&quot;/&gt;&lt;property id=&quot;20300&quot; value=&quot;Slide 37 - &amp;quot;Breakpoint Chlorination&amp;quot;&quot;/&gt;&lt;property id=&quot;20307&quot; value=&quot;286&quot;/&gt;&lt;/object&gt;&lt;object type=&quot;3&quot; unique_id=&quot;10038&quot;&gt;&lt;property id=&quot;20148&quot; value=&quot;5&quot;/&gt;&lt;property id=&quot;20300&quot; value=&quot;Slide 38 - &amp;quot;Typical Bulk Sodium Hypochlorite Feed System Schematic &amp;quot;&quot;/&gt;&lt;property id=&quot;20307&quot; value=&quot;284&quot;/&gt;&lt;/object&gt;&lt;object type=&quot;3&quot; unique_id=&quot;10039&quot;&gt;&lt;property id=&quot;20148&quot; value=&quot;5&quot;/&gt;&lt;property id=&quot;20300&quot; value=&quot;Slide 39 - &amp;quot;Typical Sodium Hypochlorite Drum Feed System &amp;quot;&quot;/&gt;&lt;property id=&quot;20307&quot; value=&quot;285&quot;/&gt;&lt;/object&gt;&lt;object type=&quot;3&quot; unique_id=&quot;10040&quot;&gt;&lt;property id=&quot;20148&quot; value=&quot;5&quot;/&gt;&lt;property id=&quot;20300&quot; value=&quot;Slide 40 - &amp;quot;Hypochlorite Feed Equipment&amp;quot;&quot;/&gt;&lt;property id=&quot;20307&quot; value=&quot;310&quot;/&gt;&lt;/object&gt;&lt;object type=&quot;3&quot; unique_id=&quot;10041&quot;&gt;&lt;property id=&quot;20148&quot; value=&quot;5&quot;/&gt;&lt;property id=&quot;20300&quot; value=&quot;Slide 41 - &amp;quot;Typical Calcium Hypo Drum Feed System Schematic &amp;quot;&quot;/&gt;&lt;property id=&quot;20307&quot; value=&quot;283&quot;/&gt;&lt;/object&gt;&lt;object type=&quot;3&quot; unique_id=&quot;10042&quot;&gt;&lt;property id=&quot;20148&quot; value=&quot;5&quot;/&gt;&lt;property id=&quot;20300&quot; value=&quot;Slide 42 - &amp;quot;On-Site Hypochlorite Generation Process&amp;quot;&quot;/&gt;&lt;property id=&quot;20307&quot; value=&quot;277&quot;/&gt;&lt;/object&gt;&lt;object type=&quot;3&quot; unique_id=&quot;10507&quot;&gt;&lt;property id=&quot;20148&quot; value=&quot;5&quot;/&gt;&lt;property id=&quot;20300&quot; value=&quot;Slide 5 - &amp;quot;Chemistry of Hypo&amp;quot;&quot;/&gt;&lt;property id=&quot;20307&quot; value=&quot;315&quot;/&gt;&lt;/object&gt;&lt;object type=&quot;3&quot; unique_id=&quot;10672&quot;&gt;&lt;property id=&quot;20148&quot; value=&quot;5&quot;/&gt;&lt;property id=&quot;20300&quot; value=&quot;Slide 7 - &amp;quot;Chlorine and Temperature&amp;quot;&quot;/&gt;&lt;property id=&quot;20307&quot; value=&quot;316&quot;/&gt;&lt;/object&gt;&lt;object type=&quot;3&quot; unique_id=&quot;10673&quot;&gt;&lt;property id=&quot;20148&quot; value=&quot;5&quot;/&gt;&lt;property id=&quot;20300&quot; value=&quot;Slide 6 - &amp;quot;Chlorine and pH&amp;quot;&quot;/&gt;&lt;property id=&quot;20307&quot; value=&quot;317&quot;/&gt;&lt;/object&gt;&lt;object type=&quot;3&quot; unique_id=&quot;10863&quot;&gt;&lt;property id=&quot;20148&quot; value=&quot;5&quot;/&gt;&lt;property id=&quot;20300&quot; value=&quot;Slide 11 - &amp;quot;Unit 1 Exercise &amp;#x0D;&amp;#x0A;&amp;quot;&quot;/&gt;&lt;property id=&quot;20307&quot; value=&quot;320&quot;/&gt;&lt;/object&gt;&lt;object type=&quot;3&quot; unique_id=&quot;10864&quot;&gt;&lt;property id=&quot;20148&quot; value=&quot;5&quot;/&gt;&lt;property id=&quot;20300&quot; value=&quot;Slide 12 - &amp;quot;Unit 1 Exercise &amp;#x0D;&amp;#x0A;&amp;quot;&quot;/&gt;&lt;property id=&quot;20307&quot; value=&quot;321&quot;/&gt;&lt;/object&gt;&lt;object type=&quot;3&quot; unique_id=&quot;10995&quot;&gt;&lt;property id=&quot;20148&quot; value=&quot;5&quot;/&gt;&lt;property id=&quot;20300&quot; value=&quot;Slide 13 - &amp;quot;Unit 1 Exercise &amp;#x0D;&amp;#x0A;&amp;quot;&quot;/&gt;&lt;property id=&quot;20307&quot; value=&quot;322&quot;/&gt;&lt;/object&gt;&lt;object type=&quot;3&quot; unique_id=&quot;10996&quot;&gt;&lt;property id=&quot;20148&quot; value=&quot;5&quot;/&gt;&lt;property id=&quot;20300&quot; value=&quot;Slide 14 - &amp;quot;Unit 1 Exercise &amp;#x0D;&amp;#x0A;&amp;quot;&quot;/&gt;&lt;property id=&quot;20307&quot; value=&quot;323&quot;/&gt;&lt;/object&gt;&lt;object type=&quot;3&quot; unique_id=&quot;11026&quot;&gt;&lt;property id=&quot;20148&quot; value=&quot;5&quot;/&gt;&lt;property id=&quot;20300&quot; value=&quot;Slide 15 - &amp;quot;Unit 1 Exercise &amp;#x0D;&amp;#x0A;&amp;quot;&quot;/&gt;&lt;property id=&quot;20307&quot; value=&quot;324&quot;/&gt;&lt;/object&gt;&lt;object type=&quot;3&quot; unique_id=&quot;11429&quot;&gt;&lt;property id=&quot;20148&quot; value=&quot;5&quot;/&gt;&lt;property id=&quot;20300&quot; value=&quot;Slide 21 - &amp;quot;Unit 2 Exercise&amp;quot;&quot;/&gt;&lt;property id=&quot;20307&quot; value=&quot;325&quot;/&gt;&lt;/object&gt;&lt;object type=&quot;3&quot; unique_id=&quot;11430&quot;&gt;&lt;property id=&quot;20148&quot; value=&quot;5&quot;/&gt;&lt;property id=&quot;20300&quot; value=&quot;Slide 22 - &amp;quot;Unit 2 Exercise&amp;quot;&quot;/&gt;&lt;property id=&quot;20307&quot; value=&quot;326&quot;/&gt;&lt;/object&gt;&lt;object type=&quot;3&quot; unique_id=&quot;11431&quot;&gt;&lt;property id=&quot;20148&quot; value=&quot;5&quot;/&gt;&lt;property id=&quot;20300&quot; value=&quot;Slide 23 - &amp;quot;Unit 2 Exercise&amp;quot;&quot;/&gt;&lt;property id=&quot;20307&quot; value=&quot;327&quot;/&gt;&lt;/object&gt;&lt;object type=&quot;3&quot; unique_id=&quot;11432&quot;&gt;&lt;property id=&quot;20148&quot; value=&quot;5&quot;/&gt;&lt;property id=&quot;20300&quot; value=&quot;Slide 24 - &amp;quot;Unit 2 Exercise&amp;quot;&quot;/&gt;&lt;property id=&quot;20307&quot; value=&quot;328&quot;/&gt;&lt;/object&gt;&lt;object type=&quot;3&quot; unique_id=&quot;11433&quot;&gt;&lt;property id=&quot;20148&quot; value=&quot;5&quot;/&gt;&lt;property id=&quot;20300&quot; value=&quot;Slide 25 - &amp;quot;Unit 2 Exercise&amp;quot;&quot;/&gt;&lt;property id=&quot;20307&quot; value=&quot;329&quot;/&gt;&lt;/object&gt;&lt;object type=&quot;3&quot; unique_id=&quot;11434&quot;&gt;&lt;property id=&quot;20148&quot; value=&quot;5&quot;/&gt;&lt;property id=&quot;20300&quot; value=&quot;Slide 26 - &amp;quot;Unit 3 – Math Principles and Process Control Calculations&amp;quot;&quot;/&gt;&lt;property id=&quot;20307&quot; value=&quot;330&quot;/&gt;&lt;/object&gt;&lt;object type=&quot;3&quot; unique_id=&quot;11435&quot;&gt;&lt;property id=&quot;20148&quot; value=&quot;5&quot;/&gt;&lt;property id=&quot;20300&quot; value=&quot;Slide 27 - &amp;quot;Unit 3 – Math Principles and Process Control Calculations&amp;quot;&quot;/&gt;&lt;property id=&quot;20307&quot; value=&quot;331&quot;/&gt;&lt;/object&gt;&lt;object type=&quot;3&quot; unique_id=&quot;11436&quot;&gt;&lt;property id=&quot;20148&quot; value=&quot;5&quot;/&gt;&lt;property id=&quot;20300&quot; value=&quot;Slide 31 - &amp;quot;Unit 3 Exercise &amp;quot;&quot;/&gt;&lt;property id=&quot;20307&quot; value=&quot;332&quot;/&gt;&lt;/object&gt;&lt;object type=&quot;3&quot; unique_id=&quot;11437&quot;&gt;&lt;property id=&quot;20148&quot; value=&quot;5&quot;/&gt;&lt;property id=&quot;20300&quot; value=&quot;Slide 32 - &amp;quot;Unit 3 Exercise &amp;quot;&quot;/&gt;&lt;property id=&quot;20307&quot; value=&quot;333&quot;/&gt;&lt;/object&gt;&lt;object type=&quot;3&quot; unique_id=&quot;11438&quot;&gt;&lt;property id=&quot;20148&quot; value=&quot;5&quot;/&gt;&lt;property id=&quot;20300&quot; value=&quot;Slide 33 - &amp;quot;Unit 3 Exercise &amp;quot;&quot;/&gt;&lt;property id=&quot;20307&quot; value=&quot;334&quot;/&gt;&lt;/object&gt;&lt;object type=&quot;3&quot; unique_id=&quot;12303&quot;&gt;&lt;property id=&quot;20148&quot; value=&quot;5&quot;/&gt;&lt;property id=&quot;20300&quot; value=&quot;Slide 28&quot;/&gt;&lt;property id=&quot;20307&quot; value=&quot;335&quot;/&gt;&lt;/object&gt;&lt;object type=&quot;3&quot; unique_id=&quot;12304&quot;&gt;&lt;property id=&quot;20148&quot; value=&quot;5&quot;/&gt;&lt;property id=&quot;20300&quot; value=&quot;Slide 29&quot;/&gt;&lt;property id=&quot;20307&quot; value=&quot;336&quot;/&gt;&lt;/object&gt;&lt;object type=&quot;3&quot; unique_id=&quot;12305&quot;&gt;&lt;property id=&quot;20148&quot; value=&quot;5&quot;/&gt;&lt;property id=&quot;20300&quot; value=&quot;Slide 34 - &amp;quot;Unit 3 Exercise &amp;quot;&quot;/&gt;&lt;property id=&quot;20307&quot; value=&quot;343&quot;/&gt;&lt;/object&gt;&lt;object type=&quot;3&quot; unique_id=&quot;12306&quot;&gt;&lt;property id=&quot;20148&quot; value=&quot;5&quot;/&gt;&lt;property id=&quot;20300&quot; value=&quot;Slide 44 - &amp;quot;Unit 4 Exercise&amp;quot;&quot;/&gt;&lt;property id=&quot;20307&quot; value=&quot;344&quot;/&gt;&lt;/object&gt;&lt;object type=&quot;3&quot; unique_id=&quot;12307&quot;&gt;&lt;property id=&quot;20148&quot; value=&quot;5&quot;/&gt;&lt;property id=&quot;20300&quot; value=&quot;Slide 46 - &amp;quot;Unit 4 Exercise&amp;quot;&quot;/&gt;&lt;property id=&quot;20307&quot; value=&quot;345&quot;/&gt;&lt;/object&gt;&lt;object type=&quot;3&quot; unique_id=&quot;12308&quot;&gt;&lt;property id=&quot;20148&quot; value=&quot;5&quot;/&gt;&lt;property id=&quot;20300&quot; value=&quot;Slide 47 - &amp;quot;Unit 4 Exercise&amp;quot;&quot;/&gt;&lt;property id=&quot;20307&quot; value=&quot;346&quot;/&gt;&lt;/object&gt;&lt;object type=&quot;3&quot; unique_id=&quot;12309&quot;&gt;&lt;property id=&quot;20148&quot; value=&quot;5&quot;/&gt;&lt;property id=&quot;20300&quot; value=&quot;Slide 48 - &amp;quot;Unit 4 Exercise&amp;quot;&quot;/&gt;&lt;property id=&quot;20307&quot; value=&quot;347&quot;/&gt;&lt;/object&gt;&lt;object type=&quot;3&quot; unique_id=&quot;12310&quot;&gt;&lt;property id=&quot;20148&quot; value=&quot;5&quot;/&gt;&lt;property id=&quot;20300&quot; value=&quot;Slide 49 - &amp;quot;Unit 4 Exercise&amp;quot;&quot;/&gt;&lt;property id=&quot;20307&quot; value=&quot;348&quot;/&gt;&lt;/object&gt;&lt;object type=&quot;3&quot; unique_id=&quot;12311&quot;&gt;&lt;property id=&quot;20148&quot; value=&quot;5&quot;/&gt;&lt;property id=&quot;20300&quot; value=&quot;Slide 50 - &amp;quot;Unit 4 Exercise&amp;quot;&quot;/&gt;&lt;property id=&quot;20307&quot; value=&quot;349&quot;/&gt;&lt;/object&gt;&lt;object type=&quot;3&quot; unique_id=&quot;12533&quot;&gt;&lt;property id=&quot;20148&quot; value=&quot;5&quot;/&gt;&lt;property id=&quot;20300&quot; value=&quot;Slide 45 - &amp;quot;Unit 4 Exercise&amp;quot;&quot;/&gt;&lt;property id=&quot;20307&quot; value=&quot;350&quot;/&gt;&lt;/object&gt;&lt;object type=&quot;3&quot; unique_id=&quot;12760&quot;&gt;&lt;property id=&quot;20148&quot; value=&quot;5&quot;/&gt;&lt;property id=&quot;20300&quot; value=&quot;Slide 10 - &amp;quot;Key Points&amp;quot;&quot;/&gt;&lt;property id=&quot;20307&quot; value=&quot;351&quot;/&gt;&lt;/object&gt;&lt;object type=&quot;3&quot; unique_id=&quot;12761&quot;&gt;&lt;property id=&quot;20148&quot; value=&quot;5&quot;/&gt;&lt;property id=&quot;20300&quot; value=&quot;Slide 20 - &amp;quot;Key Points&amp;quot;&quot;/&gt;&lt;property id=&quot;20307&quot; value=&quot;352&quot;/&gt;&lt;/object&gt;&lt;object type=&quot;3&quot; unique_id=&quot;12762&quot;&gt;&lt;property id=&quot;20148&quot; value=&quot;5&quot;/&gt;&lt;property id=&quot;20300&quot; value=&quot;Slide 30 - &amp;quot;Key Points&amp;quot;&quot;/&gt;&lt;property id=&quot;20307&quot; value=&quot;353&quot;/&gt;&lt;/object&gt;&lt;object type=&quot;3&quot; unique_id=&quot;12763&quot;&gt;&lt;property id=&quot;20148&quot; value=&quot;5&quot;/&gt;&lt;property id=&quot;20300&quot; value=&quot;Slide 43 - &amp;quot;Key Points&amp;quot;&quot;/&gt;&lt;property id=&quot;20307&quot; value=&quot;354&quot;/&gt;&lt;/object&gt;&lt;object type=&quot;3&quot; unique_id=&quot;15264&quot;&gt;&lt;property id=&quot;20148&quot; value=&quot;5&quot;/&gt;&lt;property id=&quot;20300&quot; value=&quot;Slide 52 - &amp;quot;1. The effectiveness of chlorine______ as the pH increases.&amp;quot;&quot;/&gt;&lt;property id=&quot;20307&quot; value=&quot;355&quot;/&gt;&lt;/object&gt;&lt;object type=&quot;3&quot; unique_id=&quot;15265&quot;&gt;&lt;property id=&quot;20148&quot; value=&quot;5&quot;/&gt;&lt;property id=&quot;20300&quot; value=&quot;Slide 53 - &amp;quot;2. Calcium Hypochlorite available chlorine content:&amp;quot;&quot;/&gt;&lt;property id=&quot;20307&quot; value=&quot;356&quot;/&gt;&lt;/object&gt;&lt;object type=&quot;3&quot; unique_id=&quot;15266&quot;&gt;&lt;property id=&quot;20148&quot; value=&quot;5&quot;/&gt;&lt;property id=&quot;20300&quot; value=&quot;Slide 54 - &amp;quot;3. Chlorine existing in water as hypochlorous acid and hypochlorite ions:&amp;quot;&quot;/&gt;&lt;property id=&quot;20307&quot; value=&quot;357&quot;/&gt;&lt;/object&gt;&lt;object type=&quot;3&quot; unique_id=&quot;15267&quot;&gt;&lt;property id=&quot;20148&quot; value=&quot;5&quot;/&gt;&lt;property id=&quot;20300&quot; value=&quot;Slide 55 - &amp;quot;4. In 24 hours, 4.2 gallons of 12% hypochlorite solution is fed.  How much (in gallons) would you have to use if t&quot;/&gt;&lt;property id=&quot;20307&quot; value=&quot;358&quot;/&gt;&lt;/object&gt;&lt;object type=&quot;3&quot; unique_id=&quot;15268&quot;&gt;&lt;property id=&quot;20148&quot; value=&quot;5&quot;/&gt;&lt;property id=&quot;20300&quot; value=&quot;Slide 56 - &amp;quot;5. Uses of hypochlorite’s include:&amp;quot;&quot;/&gt;&lt;property id=&quot;20307&quot; value=&quot;359&quot;/&gt;&lt;/object&gt;&lt;object type=&quot;3&quot; unique_id=&quot;15269&quot;&gt;&lt;property id=&quot;20148&quot; value=&quot;5&quot;/&gt;&lt;property id=&quot;20300&quot; value=&quot;Slide 57 - &amp;quot;6. Hypochlorite should be kept separate from:&amp;quot;&quot;/&gt;&lt;property id=&quot;20307&quot; value=&quot;360&quot;/&gt;&lt;/object&gt;&lt;object type=&quot;3&quot; unique_id=&quot;15270&quot;&gt;&lt;property id=&quot;20148&quot; value=&quot;5&quot;/&gt;&lt;property id=&quot;20300&quot; value=&quot;Slide 58 - &amp;quot;7. A tank holds 575,000 gallons of water.  If the tank is ¾ full, how much water is in the tank?&amp;quot;&quot;/&gt;&lt;property id=&quot;20307&quot; value=&quot;361&quot;/&gt;&lt;/object&gt;&lt;object type=&quot;3&quot; unique_id=&quot;15271&quot;&gt;&lt;property id=&quot;20148&quot; value=&quot;5&quot;/&gt;&lt;property id=&quot;20300&quot; value=&quot;Slide 59 - &amp;quot;8. The stability of hypochlorite solutions is greatly affected by:&amp;quot;&quot;/&gt;&lt;property id=&quot;20307&quot; value=&quot;362&quot;/&gt;&lt;/object&gt;&lt;object type=&quot;3&quot; unique_id=&quot;15272&quot;&gt;&lt;property id=&quot;20148&quot; value=&quot;5&quot;/&gt;&lt;property id=&quot;20300&quot; value=&quot;Slide 60 - &amp;quot;9. The material safety data sheet for calcium hypochlorite might indicate:&amp;quot;&quot;/&gt;&lt;property id=&quot;20307&quot; value=&quot;363&quot;/&gt;&lt;/object&gt;&lt;object type=&quot;3&quot; unique_id=&quot;15273&quot;&gt;&lt;property id=&quot;20148&quot; value=&quot;5&quot;/&gt;&lt;property id=&quot;20300&quot; value=&quot;Slide 61 - &amp;quot;10. Minimum free, combined or chlorine dioxide residual at the entry point of a surface water system may not be le&quot;/&gt;&lt;property id=&quot;20307&quot; value=&quot;364&quot;/&gt;&lt;/object&gt;&lt;object type=&quot;3&quot; unique_id=&quot;15274&quot;&gt;&lt;property id=&quot;20148&quot; value=&quot;5&quot;/&gt;&lt;property id=&quot;20300&quot; value=&quot;Slide 62 - &amp;quot;11. Minimum free chlorine residual at the entry point of a ground water system may not be less than ___________or &quot;/&gt;&lt;property id=&quot;20307&quot; value=&quot;365&quot;/&gt;&lt;/object&gt;&lt;object type=&quot;3&quot; unique_id=&quot;15275&quot;&gt;&lt;property id=&quot;20148&quot; value=&quot;5&quot;/&gt;&lt;property id=&quot;20300&quot; value=&quot;Slide 63 - &amp;quot;12. Appropriate protective clothing when working with hypochlorite’s includes:&amp;quot;&quot;/&gt;&lt;property id=&quot;20307&quot; value=&quot;366&quot;/&gt;&lt;/object&gt;&lt;object type=&quot;3&quot; unique_id=&quot;15276&quot;&gt;&lt;property id=&quot;20148&quot; value=&quot;5&quot;/&gt;&lt;property id=&quot;20300&quot; value=&quot;Slide 64 - &amp;quot;13. The addition of chlorine until all chlorine demand has been satisfied:&amp;quot;&quot;/&gt;&lt;property id=&quot;20307&quot; value=&quot;367&quot;/&gt;&lt;/object&gt;&lt;object type=&quot;3&quot; unique_id=&quot;15277&quot;&gt;&lt;property id=&quot;20148&quot; value=&quot;5&quot;/&gt;&lt;property id=&quot;20300&quot; value=&quot;Slide 65 - &amp;quot;14. A material safety data sheet contains detailed assessment of:&amp;quot;&quot;/&gt;&lt;property id=&quot;20307&quot; value=&quot;368&quot;/&gt;&lt;/object&gt;&lt;object type=&quot;3&quot; unique_id=&quot;15278&quot;&gt;&lt;property id=&quot;20148&quot; value=&quot;5&quot;/&gt;&lt;property id=&quot;20300&quot; value=&quot;Slide 66 - &amp;quot;15. When calculating a CT value, what units are used in the detention time calculation?&amp;quot;&quot;/&gt;&lt;property id=&quot;20307&quot; value=&quot;369&quot;/&gt;&lt;/object&gt;&lt;object type=&quot;3&quot; unique_id=&quot;15279&quot;&gt;&lt;property id=&quot;20148&quot; value=&quot;5&quot;/&gt;&lt;property id=&quot;20300&quot; value=&quot;Slide 67 - &amp;quot;16. A system is switching from gas chlorine to sodium hypochlorite.  They typically use about 37 pounds of gas chl&quot;/&gt;&lt;property id=&quot;20307&quot; value=&quot;370&quot;/&gt;&lt;/object&gt;&lt;object type=&quot;3&quot; unique_id=&quot;15280&quot;&gt;&lt;property id=&quot;20148&quot; value=&quot;5&quot;/&gt;&lt;property id=&quot;20300&quot; value=&quot;Slide 68 - &amp;quot;17. The effectiveness of chlorine _____as the temperature increases.&amp;quot;&quot;/&gt;&lt;property id=&quot;20307&quot; value=&quot;371&quot;/&gt;&lt;/object&gt;&lt;object type=&quot;3&quot; unique_id=&quot;15281&quot;&gt;&lt;property id=&quot;20148&quot; value=&quot;5&quot;/&gt;&lt;property id=&quot;20300&quot; value=&quot;Slide 69 - &amp;quot;18. The Maximum Residual disinfectant level (MRDL) for chlorine is set at:&amp;quot;&quot;/&gt;&lt;property id=&quot;20307&quot; value=&quot;372&quot;/&gt;&lt;/object&gt;&lt;object type=&quot;3&quot; unique_id=&quot;15282&quot;&gt;&lt;property id=&quot;20148&quot; value=&quot;5&quot;/&gt;&lt;property id=&quot;20300&quot; value=&quot;Slide 70 - &amp;quot;19. A change in water temperature impacts chlorine residual by:&amp;quot;&quot;/&gt;&lt;property id=&quot;20307&quot; value=&quot;373&quot;/&gt;&lt;/object&gt;&lt;object type=&quot;3&quot; unique_id=&quot;15283&quot;&gt;&lt;property id=&quot;20148&quot; value=&quot;5&quot;/&gt;&lt;property id=&quot;20300&quot; value=&quot;Slide 71 - &amp;quot;20. Which residual has the highest disinfecting ability:&amp;quot;&quot;/&gt;&lt;property id=&quot;20307&quot; value=&quot;374&quot;/&gt;&lt;/object&gt;&lt;object type=&quot;3&quot; unique_id=&quot;15284&quot;&gt;&lt;property id=&quot;20148&quot; value=&quot;5&quot;/&gt;&lt;property id=&quot;20300&quot; value=&quot;Slide 72 - &amp;quot;21. 375 gpm is how many MGD?&amp;quot;&quot;/&gt;&lt;property id=&quot;20307&quot; value=&quot;375&quot;/&gt;&lt;/object&gt;&lt;object type=&quot;3&quot; unique_id=&quot;15285&quot;&gt;&lt;property id=&quot;20148&quot; value=&quot;5&quot;/&gt;&lt;property id=&quot;20300&quot; value=&quot;Slide 73 - &amp;quot;22. At breakpoint, further addition of chlorine will result in a:&amp;quot;&quot;/&gt;&lt;property id=&quot;20307&quot; value=&quot;376&quot;/&gt;&lt;/object&gt;&lt;object type=&quot;3&quot; unique_id=&quot;15286&quot;&gt;&lt;property id=&quot;20148&quot; value=&quot;5&quot;/&gt;&lt;property id=&quot;20300&quot; value=&quot;Slide 74 - &amp;quot;23. A free chlorine residual of 1.7 mg/L is measured at the end of the clearwell after 4 hours of detention time, &quot;/&gt;&lt;property id=&quot;20307&quot; value=&quot;377&quot;/&gt;&lt;/object&gt;&lt;object type=&quot;3&quot; unique_id=&quot;15287&quot;&gt;&lt;property id=&quot;20148&quot; value=&quot;5&quot;/&gt;&lt;property id=&quot;20300&quot; value=&quot;Slide 75 - &amp;quot;24. To determine chlorine feed rates:&amp;quot;&quot;/&gt;&lt;property id=&quot;20307&quot; value=&quot;378&quot;/&gt;&lt;/object&gt;&lt;object type=&quot;3&quot; unique_id=&quot;15288&quot;&gt;&lt;property id=&quot;20148&quot; value=&quot;5&quot;/&gt;&lt;property id=&quot;20300&quot; value=&quot;Slide 76 - &amp;quot;25. The chlorine demand of a water is 1.4 mg/L.  If the desired chlorine residual is 0.5 mg/L, what is the desired&quot;/&gt;&lt;property id=&quot;20307&quot; value=&quot;379&quot;/&gt;&lt;/object&gt;&lt;object type=&quot;3&quot; unique_id=&quot;15289&quot;&gt;&lt;property id=&quot;20148&quot; value=&quot;5&quot;/&gt;&lt;property id=&quot;20300&quot; value=&quot;Slide 77 - &amp;quot;26. The most stable solutions of sodium hypochlorite are:&amp;#x0D;&amp;#x0A;&amp;quot;&quot;/&gt;&lt;property id=&quot;20307&quot; value=&quot;380&quot;/&gt;&lt;/object&gt;&lt;object type=&quot;3&quot; unique_id=&quot;15290&quot;&gt;&lt;property id=&quot;20148&quot; value=&quot;5&quot;/&gt;&lt;property id=&quot;20300&quot; value=&quot;Slide 78 - &amp;quot;27. Normal operation of a hypochlorite feed system requires:&amp;quot;&quot;/&gt;&lt;property id=&quot;20307&quot; value=&quot;381&quot;/&gt;&lt;/object&gt;&lt;object type=&quot;3&quot; unique_id=&quot;15291&quot;&gt;&lt;property id=&quot;20148&quot; value=&quot;5&quot;/&gt;&lt;property id=&quot;20300&quot; value=&quot;Slide 79 - &amp;quot;28. How many  gallons of water are in a 700,000 gallon tank that is 2/3 full?  &amp;quot;&quot;/&gt;&lt;property id=&quot;20307&quot; value=&quot;382&quot;/&gt;&lt;/object&gt;&lt;object type=&quot;3&quot; unique_id=&quot;15292&quot;&gt;&lt;property id=&quot;20148&quot; value=&quot;5&quot;/&gt;&lt;property id=&quot;20300&quot; value=&quot;Slide 80 - &amp;quot;29. To develop a feed pump calibration curve, you need:&amp;quot;&quot;/&gt;&lt;property id=&quot;20307&quot; value=&quot;383&quot;/&gt;&lt;/object&gt;&lt;object type=&quot;3&quot; unique_id=&quot;15293&quot;&gt;&lt;property id=&quot;20148&quot; value=&quot;5&quot;/&gt;&lt;property id=&quot;20300&quot; value=&quot;Slide 81 - &amp;quot;30. If you have calculated the feed rate for a solution as if it’s 100% pure; but, your solution is 15% sodium hyp&quot;/&gt;&lt;property id=&quot;20307&quot; value=&quot;384&quot;/&gt;&lt;/object&gt;&lt;object type=&quot;3&quot; unique_id=&quot;15294&quot;&gt;&lt;property id=&quot;20148&quot; value=&quot;5&quot;/&gt;&lt;property id=&quot;20300&quot; value=&quot;Slide 82 - &amp;quot;31. Name the units of measurement for the flow or volume when using:&amp;#x0D;&amp;#x0A;lbs/day = flow or volume X dosage X 8.34&amp;quot;&quot;/&gt;&lt;property id=&quot;20307&quot; value=&quot;385&quot;/&gt;&lt;/object&gt;&lt;object type=&quot;3&quot; unique_id=&quot;15295&quot;&gt;&lt;property id=&quot;20148&quot; value=&quot;5&quot;/&gt;&lt;property id=&quot;20300&quot; value=&quot;Slide 83 - &amp;quot;32. Uses of hypochlorite include:&amp;quot;&quot;/&gt;&lt;property id=&quot;20307&quot; value=&quot;386&quot;/&gt;&lt;/object&gt;&lt;object type=&quot;3&quot; unique_id=&quot;15296&quot;&gt;&lt;property id=&quot;20148&quot; value=&quot;5&quot;/&gt;&lt;property id=&quot;20300&quot; value=&quot;Slide 84 - &amp;quot;33. The ___________the concentration of sodium hypochlorite, the faster the rate of deterioration:&amp;quot;&quot;/&gt;&lt;property id=&quot;20307&quot; value=&quot;387&quot;/&gt;&lt;/object&gt;&lt;object type=&quot;3&quot; unique_id=&quot;15297&quot;&gt;&lt;property id=&quot;20148&quot; value=&quot;5&quot;/&gt;&lt;property id=&quot;20300&quot; value=&quot;Slide 85 - &amp;quot;34. Hypochlorite solutions which release oxygen gas as the solution decomposes:&amp;quot;&quot;/&gt;&lt;property id=&quot;20307&quot; value=&quot;388&quot;/&gt;&lt;/object&gt;&lt;object type=&quot;3&quot; unique_id=&quot;15298&quot;&gt;&lt;property id=&quot;20148&quot; value=&quot;5&quot;/&gt;&lt;property id=&quot;20300&quot; value=&quot;Slide 86 - &amp;quot;35. The quantity or weight of chemical delivered from a feeder over a given period of time:&amp;quot;&quot;/&gt;&lt;property id=&quot;20307&quot; value=&quot;389&quot;/&gt;&lt;/object&gt;&lt;object type=&quot;3&quot; unique_id=&quot;15299&quot;&gt;&lt;property id=&quot;20148&quot; value=&quot;5&quot;/&gt;&lt;property id=&quot;20300&quot; value=&quot;Slide 87 - &amp;quot;36. You should not store sodium hypochlorite longer than_______ days since its strength decomposes in storage.&amp;quot;&quot;/&gt;&lt;property id=&quot;20307&quot; value=&quot;390&quot;/&gt;&lt;/object&gt;&lt;object type=&quot;3&quot; unique_id=&quot;15300&quot;&gt;&lt;property id=&quot;20148&quot; value=&quot;5&quot;/&gt;&lt;property id=&quot;20300&quot; value=&quot;Slide 88 - &amp;quot;37. In CT, the C refers to _________and the T refers to the______________&amp;quot;&quot;/&gt;&lt;property id=&quot;20307&quot; value=&quot;391&quot;/&gt;&lt;/object&gt;&lt;object type=&quot;3&quot; unique_id=&quot;15301&quot;&gt;&lt;property id=&quot;20148&quot; value=&quot;5&quot;/&gt;&lt;property id=&quot;20300&quot; value=&quot;Slide 89 - &amp;quot;38. If a plant feeds 36 pounds of gas chlorine each day, how many pounds does it feed during an 8 hour shift?&amp;quot;&quot;/&gt;&lt;property id=&quot;20307&quot; value=&quot;392&quot;/&gt;&lt;/object&gt;&lt;object type=&quot;3&quot; unique_id=&quot;15302&quot;&gt;&lt;property id=&quot;20148&quot; value=&quot;5&quot;/&gt;&lt;property id=&quot;20300&quot; value=&quot;Slide 90 - &amp;quot;39. The best reason to calibrate a chemical feed pump is to:&amp;quot;&quot;/&gt;&lt;property id=&quot;20307&quot; value=&quot;393&quot;/&gt;&lt;/object&gt;&lt;object type=&quot;3&quot; unique_id=&quot;15303&quot;&gt;&lt;property id=&quot;20148&quot; value=&quot;5&quot;/&gt;&lt;property id=&quot;20300&quot; value=&quot;Slide 91 - &amp;quot;40. In a ground water system, a minimum of ________ of contact time must be provided.&amp;quot;&quot;/&gt;&lt;property id=&quot;20307&quot; value=&quot;394&quot;/&gt;&lt;/object&gt;&lt;object type=&quot;3&quot; unique_id=&quot;15304&quot;&gt;&lt;property id=&quot;20148&quot; value=&quot;5&quot;/&gt;&lt;property id=&quot;20300&quot; value=&quot;Slide 92 - &amp;quot;41. General operation procedures for hypochlorite feed systems include:&amp;quot;&quot;/&gt;&lt;property id=&quot;20307&quot; value=&quot;395&quot;/&gt;&lt;/object&gt;&lt;object type=&quot;3&quot; unique_id=&quot;15305&quot;&gt;&lt;property id=&quot;20148&quot; value=&quot;5&quot;/&gt;&lt;property id=&quot;20300&quot; value=&quot;Slide 93 - &amp;quot;42. Drinking water systems can reduce THM formation by:&amp;quot;&quot;/&gt;&lt;property id=&quot;20307&quot; value=&quot;396&quot;/&gt;&lt;/object&gt;&lt;object type=&quot;3&quot; unique_id=&quot;15306&quot;&gt;&lt;property id=&quot;20148&quot; value=&quot;5&quot;/&gt;&lt;property id=&quot;20300&quot; value=&quot;Slide 94 - &amp;quot;43. A condition that occurs in a tank or basin when some of the water travels faster than the rest of the flowing &quot;/&gt;&lt;property id=&quot;20307&quot; value=&quot;397&quot;/&gt;&lt;/object&gt;&lt;object type=&quot;3&quot; unique_id=&quot;15307&quot;&gt;&lt;property id=&quot;20148&quot; value=&quot;5&quot;/&gt;&lt;property id=&quot;20300&quot; value=&quot;Slide 95 - &amp;quot;44. The ______________ _______________ determines how a chemical will be added to the water and could be expressed&quot;/&gt;&lt;property id=&quot;20307&quot; value=&quot;398&quot;/&gt;&lt;/object&gt;&lt;object type=&quot;3&quot; unique_id=&quot;15308&quot;&gt;&lt;property id=&quot;20148&quot; value=&quot;5&quot;/&gt;&lt;property id=&quot;20300&quot; value=&quot;Slide 96 - &amp;quot;45. 3 hours is how many minutes?&amp;quot;&quot;/&gt;&lt;property id=&quot;20307&quot; value=&quot;399&quot;/&gt;&lt;/object&gt;&lt;object type=&quot;3&quot; unique_id=&quot;15309&quot;&gt;&lt;property id=&quot;20148&quot; value=&quot;5&quot;/&gt;&lt;property id=&quot;20300&quot; value=&quot;Slide 97 - &amp;quot;46. The amount of chlorine needed to satisfy the chlorine demand plus the amount of chlorine needed as a residual &quot;/&gt;&lt;property id=&quot;20307&quot; value=&quot;400&quot;/&gt;&lt;/object&gt;&lt;object type=&quot;3&quot; unique_id=&quot;15310&quot;&gt;&lt;property id=&quot;20148&quot; value=&quot;5&quot;/&gt;&lt;property id=&quot;20300&quot; value=&quot;Slide 98 - &amp;quot;47. A regular preventative maintenance program for equipment is:&amp;quot;&quot;/&gt;&lt;property id=&quot;20307&quot; value=&quot;401&quot;/&gt;&lt;/object&gt;&lt;object type=&quot;3&quot; unique_id=&quot;15311&quot;&gt;&lt;property id=&quot;20148&quot; value=&quot;5&quot;/&gt;&lt;property id=&quot;20300&quot; value=&quot;Slide 99 - &amp;quot;48. Calcium hypochlorite will lose _____________of available chlorine per year.&amp;quot;&quot;/&gt;&lt;property id=&quot;20307&quot; value=&quot;402&quot;/&gt;&lt;/object&gt;&lt;object type=&quot;3&quot; unique_id=&quot;15312&quot;&gt;&lt;property id=&quot;20148&quot; value=&quot;5&quot;/&gt;&lt;property id=&quot;20300&quot; value=&quot;Slide 100 - &amp;quot;49. A residual in the form of _______________ _______________ residual chlorine has the highest disinfecting abil&quot;/&gt;&lt;property id=&quot;20307&quot; value=&quot;403&quot;/&gt;&lt;/object&gt;&lt;object type=&quot;3&quot; unique_id=&quot;15313&quot;&gt;&lt;property id=&quot;20148&quot; value=&quot;5&quot;/&gt;&lt;property id=&quot;20300&quot; value=&quot;Slide 101 - &amp;quot;50. ______________ assures safe and healthful working conditions for men and women.&amp;quot;&quot;/&gt;&lt;property id=&quot;20307&quot; value=&quot;404&quot;/&gt;&lt;/object&gt;&lt;object type=&quot;3&quot; unique_id=&quot;15314&quot;&gt;&lt;property id=&quot;20148&quot; value=&quot;5&quot;/&gt;&lt;property id=&quot;20300&quot; value=&quot;Slide 102&quot;/&gt;&lt;property id=&quot;20307&quot; value=&quot;405&quot;/&gt;&lt;/object&gt;&lt;object type=&quot;3&quot; unique_id=&quot;15416&quot;&gt;&lt;property id=&quot;20148&quot; value=&quot;5&quot;/&gt;&lt;property id=&quot;20300&quot; value=&quot;Slide 51 - &amp;quot;Module 25 Review Questions&amp;quot;&quot;/&gt;&lt;property id=&quot;20307&quot; value=&quot;406&quot;/&gt;&lt;/object&gt;&lt;object type=&quot;3&quot; unique_id=&quot;15418&quot;&gt;&lt;property id=&quot;20148&quot; value=&quot;5&quot;/&gt;&lt;property id=&quot;20300&quot; value=&quot;Slide 1 - &amp;quot;Module 25: Hypochlorite&amp;quot;&quot;/&gt;&lt;property id=&quot;20307&quot; value=&quot;407&quot;/&gt;&lt;/object&gt;&lt;object type=&quot;3&quot; unique_id=&quot;15419&quot;&gt;&lt;property id=&quot;20148&quot; value=&quot;5&quot;/&gt;&lt;property id=&quot;20300&quot; value=&quot;Slide 3 - &amp;quot;Basic Information&amp;quot;&quot;/&gt;&lt;property id=&quot;20307&quot; value=&quot;408&quot;/&gt;&lt;/object&gt;&lt;object type=&quot;3&quot; unique_id=&quot;15420&quot;&gt;&lt;property id=&quot;20148&quot; value=&quot;5&quot;/&gt;&lt;property id=&quot;20300&quot; value=&quot;Slide 4 - &amp;quot;Chemistry of Hypo&amp;quot;&quot;/&gt;&lt;property id=&quot;20307&quot; value=&quot;409&quot;/&gt;&lt;/object&gt;&lt;object type=&quot;3&quot; unique_id=&quot;15421&quot;&gt;&lt;property id=&quot;20148&quot; value=&quot;5&quot;/&gt;&lt;property id=&quot;20300&quot; value=&quot;Slide 8 - &amp;quot;Basic Properties&amp;quot;&quot;/&gt;&lt;property id=&quot;20307&quot; value=&quot;410&quot;/&gt;&lt;/object&gt;&lt;object type=&quot;3&quot; unique_id=&quot;15422&quot;&gt;&lt;property id=&quot;20148&quot; value=&quot;5&quot;/&gt;&lt;property id=&quot;20300&quot; value=&quot;Slide 9 - &amp;quot;Stability&amp;quot;&quot;/&gt;&lt;property id=&quot;20307&quot; value=&quot;411&quot;/&gt;&lt;/object&gt;&lt;object type=&quot;3&quot; unique_id=&quot;15423&quot;&gt;&lt;property id=&quot;20148&quot; value=&quot;5&quot;/&gt;&lt;property id=&quot;20300&quot; value=&quot;Slide 17 - &amp;quot;Storage and Handling&amp;quot;&quot;/&gt;&lt;property id=&quot;20307&quot; value=&quot;412&quot;/&gt;&lt;/object&gt;&lt;object type=&quot;3&quot; unique_id=&quot;15424&quot;&gt;&lt;property id=&quot;20148&quot; value=&quot;5&quot;/&gt;&lt;property id=&quot;20300&quot; value=&quot;Slide 18 - &amp;quot;Safety&amp;quot;&quot;/&gt;&lt;property id=&quot;20307&quot; value=&quot;413&quot;/&gt;&lt;/object&gt;&lt;object type=&quot;3&quot; unique_id=&quot;15425&quot;&gt;&lt;property id=&quot;20148&quot; value=&quot;5&quot;/&gt;&lt;property id=&quot;20300&quot; value=&quot;Slide 19 - &amp;quot;Safety Continued&amp;quot;&quot;/&gt;&lt;property id=&quot;20307&quot; value=&quot;414&quot;/&gt;&lt;/object&gt;&lt;/object&gt;&lt;object type=&quot;8&quot; unique_id=&quot;1009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9228</TotalTime>
  <Words>6686</Words>
  <Application>Microsoft Office PowerPoint</Application>
  <PresentationFormat>On-screen Show (4:3)</PresentationFormat>
  <Paragraphs>1420</Paragraphs>
  <Slides>156</Slides>
  <Notes>156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156</vt:i4>
      </vt:variant>
    </vt:vector>
  </HeadingPairs>
  <TitlesOfParts>
    <vt:vector size="159" baseType="lpstr">
      <vt:lpstr>Office Theme</vt:lpstr>
      <vt:lpstr>1_Office Theme</vt:lpstr>
      <vt:lpstr>Picture</vt:lpstr>
      <vt:lpstr>Module 14: Conventional Filtration</vt:lpstr>
      <vt:lpstr>Slide 2</vt:lpstr>
      <vt:lpstr>Slide 3</vt:lpstr>
      <vt:lpstr>Unit 1 – Conventional Water Treatment Overview</vt:lpstr>
      <vt:lpstr>Purpose for Conventional Water Treatment </vt:lpstr>
      <vt:lpstr>Terms and Definitions</vt:lpstr>
      <vt:lpstr>Source Water</vt:lpstr>
      <vt:lpstr>Intake Structures</vt:lpstr>
      <vt:lpstr>Slide 9</vt:lpstr>
      <vt:lpstr>Unit 1 Exercise</vt:lpstr>
      <vt:lpstr>Unit 1 Exercise</vt:lpstr>
      <vt:lpstr>Unit 1 Exercise</vt:lpstr>
      <vt:lpstr>Unit 1 Exercise</vt:lpstr>
      <vt:lpstr>Unit 1 Exercise</vt:lpstr>
      <vt:lpstr>Key Points</vt:lpstr>
      <vt:lpstr>Unit 2 – Mixing, Coagulation, and Flocculation</vt:lpstr>
      <vt:lpstr>Mixing</vt:lpstr>
      <vt:lpstr>Hydraulic Mixing </vt:lpstr>
      <vt:lpstr>Propeller – type Mixer</vt:lpstr>
      <vt:lpstr>Coagulant Chemicals</vt:lpstr>
      <vt:lpstr>Coagulant Aids </vt:lpstr>
      <vt:lpstr>Choosing Coagulant Chemicals </vt:lpstr>
      <vt:lpstr>Example 2.1 – Dosage Calculation</vt:lpstr>
      <vt:lpstr>Example 2.2 – Dosage Calculation</vt:lpstr>
      <vt:lpstr>Hazard Communication Safety Data Sheets </vt:lpstr>
      <vt:lpstr>Chemical Containment</vt:lpstr>
      <vt:lpstr>Floc Formation</vt:lpstr>
      <vt:lpstr>Calculating Theoretical Detention Time </vt:lpstr>
      <vt:lpstr>Example 2.3 – Flocculation Detention Time Calculation</vt:lpstr>
      <vt:lpstr>Example 2.4 – Flocculation Detention Time Calculation</vt:lpstr>
      <vt:lpstr>Stirring </vt:lpstr>
      <vt:lpstr>Multiple Stage Flocculation</vt:lpstr>
      <vt:lpstr>Unit 2 Exercise</vt:lpstr>
      <vt:lpstr>Unit 2 Exercise</vt:lpstr>
      <vt:lpstr>Unit 2 Exercise</vt:lpstr>
      <vt:lpstr>Unit 2 Exercise</vt:lpstr>
      <vt:lpstr>Unit 2 Exercise</vt:lpstr>
      <vt:lpstr>Unit 2 Exercise</vt:lpstr>
      <vt:lpstr>Unit 2 Key Points</vt:lpstr>
      <vt:lpstr>Unit 3 – Sedimentation/Clarification </vt:lpstr>
      <vt:lpstr>Slide 41</vt:lpstr>
      <vt:lpstr>Short Circuiting</vt:lpstr>
      <vt:lpstr>Example 3.1 – Sedimentation Detention Time Calculation</vt:lpstr>
      <vt:lpstr>Example 3.2 – Surface Overflow Rate Calculation</vt:lpstr>
      <vt:lpstr>Example 3.2 – Mean Flow Velocity Calculation</vt:lpstr>
      <vt:lpstr>Tube or Plate Settlers</vt:lpstr>
      <vt:lpstr>Specialized Processes</vt:lpstr>
      <vt:lpstr>Example 3.3 – Weir Loading Rate Calculation</vt:lpstr>
      <vt:lpstr>Unit 3 Exercise </vt:lpstr>
      <vt:lpstr>Unit 3 Exercise </vt:lpstr>
      <vt:lpstr>Unit 3 Exercise </vt:lpstr>
      <vt:lpstr>Unit 3 Exercise </vt:lpstr>
      <vt:lpstr>Unit 3 Exercise </vt:lpstr>
      <vt:lpstr>Unit 3 Exercise </vt:lpstr>
      <vt:lpstr>Unit 3 Exercise </vt:lpstr>
      <vt:lpstr>Unit 3 Key Points </vt:lpstr>
      <vt:lpstr>Unit 4 – Filtration</vt:lpstr>
      <vt:lpstr>Filtration</vt:lpstr>
      <vt:lpstr>Removal Processes</vt:lpstr>
      <vt:lpstr>Rate of Flow Controller</vt:lpstr>
      <vt:lpstr>Filter Media</vt:lpstr>
      <vt:lpstr>Media Classification</vt:lpstr>
      <vt:lpstr>Filter Underdrains</vt:lpstr>
      <vt:lpstr>Filter Ripening</vt:lpstr>
      <vt:lpstr>Filter Problems</vt:lpstr>
      <vt:lpstr>Example 4.1 – Filter Capacity Calculation</vt:lpstr>
      <vt:lpstr>Example 4.2 – Filter Capacity Calculation</vt:lpstr>
      <vt:lpstr>Example 4.3 – Filtration Rate Calculation</vt:lpstr>
      <vt:lpstr>Example 4.4 – Filtration Rate Calculation</vt:lpstr>
      <vt:lpstr>Backwashing</vt:lpstr>
      <vt:lpstr>Backwash Process</vt:lpstr>
      <vt:lpstr>Example 4.5 – Backwash Rate Calculation</vt:lpstr>
      <vt:lpstr>Example 4.6 – Backwash Rate Calculation</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Exercises</vt:lpstr>
      <vt:lpstr>Unit 4 Key Points </vt:lpstr>
      <vt:lpstr>Unit 5 – Operation of Conventional Filtration Facilities</vt:lpstr>
      <vt:lpstr>Monitoring Methods</vt:lpstr>
      <vt:lpstr>Monitor Filtration Process </vt:lpstr>
      <vt:lpstr>Process Support Equipment</vt:lpstr>
      <vt:lpstr>Changes in Source Water Quality </vt:lpstr>
      <vt:lpstr>Unit 5 Exercises</vt:lpstr>
      <vt:lpstr>Unit 5 Exercises</vt:lpstr>
      <vt:lpstr>Slide 98</vt:lpstr>
      <vt:lpstr>Unit 5 Key Points </vt:lpstr>
      <vt:lpstr>Review</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Review Question</vt:lpstr>
      <vt:lpstr>Slide 156</vt:lpstr>
    </vt:vector>
  </TitlesOfParts>
  <Company>The Dering Consulting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Dering Consulting</dc:creator>
  <cp:lastModifiedBy>Wendy</cp:lastModifiedBy>
  <cp:revision>377</cp:revision>
  <cp:lastPrinted>2014-01-13T17:14:54Z</cp:lastPrinted>
  <dcterms:created xsi:type="dcterms:W3CDTF">2002-04-09T15:50:04Z</dcterms:created>
  <dcterms:modified xsi:type="dcterms:W3CDTF">2014-02-05T20:58:35Z</dcterms:modified>
</cp:coreProperties>
</file>