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0" r:id="rId1"/>
    <p:sldMasterId id="2147483751" r:id="rId2"/>
  </p:sldMasterIdLst>
  <p:notesMasterIdLst>
    <p:notesMasterId r:id="rId64"/>
  </p:notesMasterIdLst>
  <p:handoutMasterIdLst>
    <p:handoutMasterId r:id="rId65"/>
  </p:handoutMasterIdLst>
  <p:sldIdLst>
    <p:sldId id="407" r:id="rId3"/>
    <p:sldId id="267" r:id="rId4"/>
    <p:sldId id="427" r:id="rId5"/>
    <p:sldId id="426" r:id="rId6"/>
    <p:sldId id="409" r:id="rId7"/>
    <p:sldId id="428" r:id="rId8"/>
    <p:sldId id="429" r:id="rId9"/>
    <p:sldId id="351" r:id="rId10"/>
    <p:sldId id="320" r:id="rId11"/>
    <p:sldId id="322" r:id="rId12"/>
    <p:sldId id="323" r:id="rId13"/>
    <p:sldId id="324" r:id="rId14"/>
    <p:sldId id="431" r:id="rId15"/>
    <p:sldId id="430" r:id="rId16"/>
    <p:sldId id="432" r:id="rId17"/>
    <p:sldId id="271" r:id="rId18"/>
    <p:sldId id="412" r:id="rId19"/>
    <p:sldId id="433" r:id="rId20"/>
    <p:sldId id="434" r:id="rId21"/>
    <p:sldId id="435" r:id="rId22"/>
    <p:sldId id="436" r:id="rId23"/>
    <p:sldId id="437" r:id="rId24"/>
    <p:sldId id="439" r:id="rId25"/>
    <p:sldId id="438" r:id="rId26"/>
    <p:sldId id="440" r:id="rId27"/>
    <p:sldId id="352" r:id="rId28"/>
    <p:sldId id="325" r:id="rId29"/>
    <p:sldId id="326" r:id="rId30"/>
    <p:sldId id="327" r:id="rId31"/>
    <p:sldId id="329" r:id="rId32"/>
    <p:sldId id="441" r:id="rId33"/>
    <p:sldId id="442" r:id="rId34"/>
    <p:sldId id="330" r:id="rId35"/>
    <p:sldId id="443" r:id="rId36"/>
    <p:sldId id="445" r:id="rId37"/>
    <p:sldId id="444" r:id="rId38"/>
    <p:sldId id="413" r:id="rId39"/>
    <p:sldId id="353" r:id="rId40"/>
    <p:sldId id="332" r:id="rId41"/>
    <p:sldId id="333" r:id="rId42"/>
    <p:sldId id="334" r:id="rId43"/>
    <p:sldId id="343" r:id="rId44"/>
    <p:sldId id="331" r:id="rId45"/>
    <p:sldId id="278" r:id="rId46"/>
    <p:sldId id="447" r:id="rId47"/>
    <p:sldId id="449" r:id="rId48"/>
    <p:sldId id="452" r:id="rId49"/>
    <p:sldId id="450" r:id="rId50"/>
    <p:sldId id="451" r:id="rId51"/>
    <p:sldId id="453" r:id="rId52"/>
    <p:sldId id="454" r:id="rId53"/>
    <p:sldId id="455" r:id="rId54"/>
    <p:sldId id="422" r:id="rId55"/>
    <p:sldId id="456" r:id="rId56"/>
    <p:sldId id="354" r:id="rId57"/>
    <p:sldId id="344" r:id="rId58"/>
    <p:sldId id="350" r:id="rId59"/>
    <p:sldId id="345" r:id="rId60"/>
    <p:sldId id="346" r:id="rId61"/>
    <p:sldId id="347" r:id="rId62"/>
    <p:sldId id="348" r:id="rId63"/>
  </p:sldIdLst>
  <p:sldSz cx="9144000" cy="6858000" type="screen4x3"/>
  <p:notesSz cx="7010400" cy="9296400"/>
  <p:custDataLst>
    <p:tags r:id="rId6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003C7C"/>
    <a:srgbClr val="462183"/>
    <a:srgbClr val="EBEBFF"/>
    <a:srgbClr val="99FF99"/>
    <a:srgbClr val="FFFF99"/>
    <a:srgbClr val="66CCFF"/>
    <a:srgbClr val="D1D1FF"/>
    <a:srgbClr val="4A2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0" autoAdjust="0"/>
    <p:restoredTop sz="57515" autoAdjust="0"/>
  </p:normalViewPr>
  <p:slideViewPr>
    <p:cSldViewPr snapToGrid="0">
      <p:cViewPr varScale="1">
        <p:scale>
          <a:sx n="40" d="100"/>
          <a:sy n="40" d="100"/>
        </p:scale>
        <p:origin x="-196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37" d="100"/>
          <a:sy n="37" d="100"/>
        </p:scale>
        <p:origin x="-1506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EC8334C-1ED2-485C-9F35-E5B976104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0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527F796-B689-4EBB-A9EB-F782412D2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12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module includes material from the DEP 21 hour CCT course.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001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417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60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05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105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141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7779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Turn to page 2-2 and we’ll look at a few chemistry principles.</a:t>
            </a: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fld id="{6502798C-4165-4DD8-96EC-02F1A509E6F2}" type="slidenum">
              <a:rPr lang="en-US" sz="1200" smtClean="0">
                <a:latin typeface="Arial" charset="0"/>
              </a:rPr>
              <a:pPr/>
              <a:t>16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 smtClean="0"/>
              <a:t>Instructor Note:  </a:t>
            </a:r>
            <a:r>
              <a:rPr lang="en-US" i="1" dirty="0" smtClean="0"/>
              <a:t>Advance to next slide.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155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 smtClean="0"/>
              <a:t>Instructor Note:  </a:t>
            </a:r>
            <a:r>
              <a:rPr lang="en-US" i="1" dirty="0" smtClean="0"/>
              <a:t>Advance to next slide.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915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Now let’s discuss pH on page 2-4.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91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Turn to page 1-2 and we’ll review a few terms.</a:t>
            </a: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fld id="{D4ABD01B-06AD-4C46-B524-47D1D3E314B9}" type="slidenum">
              <a:rPr lang="en-US" sz="1200" smtClean="0">
                <a:latin typeface="Arial" charset="0"/>
              </a:rPr>
              <a:pPr/>
              <a:t>2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This visual shows how the carbonate species form at specific pH values.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At pH 4.5, the water contains </a:t>
            </a:r>
            <a:r>
              <a:rPr lang="en-US" b="1" dirty="0" smtClean="0"/>
              <a:t>CARBONIC ACID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b="1" dirty="0" smtClean="0"/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0" dirty="0" smtClean="0"/>
              <a:t>As pH increases above 4.5, </a:t>
            </a:r>
            <a:r>
              <a:rPr lang="en-US" b="1" dirty="0" smtClean="0"/>
              <a:t>BICARBONATE</a:t>
            </a:r>
            <a:r>
              <a:rPr lang="en-US" b="0" dirty="0" smtClean="0"/>
              <a:t> begins to form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b="0" dirty="0" smtClean="0"/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0" dirty="0" smtClean="0"/>
              <a:t>Above 8.3, </a:t>
            </a:r>
            <a:r>
              <a:rPr lang="en-US" b="1" dirty="0" smtClean="0"/>
              <a:t>CARBONATE</a:t>
            </a:r>
            <a:r>
              <a:rPr lang="en-US" b="0" dirty="0" smtClean="0"/>
              <a:t> begins to form and eventually excess </a:t>
            </a:r>
            <a:r>
              <a:rPr lang="en-US" b="1" dirty="0" smtClean="0"/>
              <a:t>HYDROXIDE</a:t>
            </a:r>
            <a:r>
              <a:rPr lang="en-US" b="0" dirty="0" smtClean="0"/>
              <a:t> ions are formed.</a:t>
            </a:r>
          </a:p>
          <a:p>
            <a:pPr marL="171450" indent="-17145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0" indent="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b="0" dirty="0" smtClean="0"/>
              <a:t>Turn to page 2-8 and we’ll begin our discussion of corrosion principles with a few definitions.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144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There are 4 elements necessary for corrosions to occur: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Anode </a:t>
            </a:r>
            <a:r>
              <a:rPr lang="en-US" dirty="0" smtClean="0"/>
              <a:t>– the part of the metal surface that is corroded because metal dissolves and enters the water as a Pb+2 ion.  The 2 “lost” electrons flow to the cathode.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Cathode</a:t>
            </a:r>
            <a:r>
              <a:rPr lang="en-US" dirty="0" smtClean="0"/>
              <a:t> – where the 2 lost electrons from the anode are “gained” and then leave the metal through the water and return to the anode.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Connection between anode and cathode (pipe) to transport the electrons.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Electrolytic solution (water) to conduct ions between the anode and cathode.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Corrosion will occur as long as this electrical circuit is complete.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Now let’s discuss factors that affect corrosion on page 2-10.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144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 smtClean="0"/>
              <a:t>Corrosion control treatment involves changing the water chemistry to form a thin protective layer on the pipe walls.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0" dirty="0" smtClean="0"/>
              <a:t>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 smtClean="0"/>
              <a:t>When this film covers either the anode or cathode or both, electrons can’t flow and corrosion doesn’t occur.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 smtClean="0"/>
              <a:t>Changing the water chemistry can make the water less effective in conducting electricity too.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144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0" dirty="0" smtClean="0"/>
              <a:t>These are the 3 CCT alternatives under the Lead and Copper Rule that water suppliers may consider.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0" dirty="0" smtClean="0"/>
              <a:t>Turn to page 2-12 and we’ll start with pH/alkalinity adjustment.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0" dirty="0" smtClean="0"/>
              <a:t> 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144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0" i="1" dirty="0" smtClean="0"/>
              <a:t>  Q.  If you had an LSI that is less than 0, is this water scale forming or corrosive?  (</a:t>
            </a:r>
            <a:r>
              <a:rPr lang="en-US" b="1" i="1" dirty="0" smtClean="0"/>
              <a:t>A: corrosive</a:t>
            </a:r>
            <a:r>
              <a:rPr lang="en-US" b="0" i="1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0" i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0" i="0" dirty="0" smtClean="0"/>
              <a:t>Our 2</a:t>
            </a:r>
            <a:r>
              <a:rPr lang="en-US" b="0" i="0" baseline="30000" dirty="0" smtClean="0"/>
              <a:t>nd</a:t>
            </a:r>
            <a:r>
              <a:rPr lang="en-US" b="0" i="0" dirty="0" smtClean="0"/>
              <a:t> LCR CCT alternative involves calcium carbonate precipitation.  This information is found on page 2-17 below the LSI 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144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key water quality parameters for pH/alkalinity adjustment are pH, alkalinity and temperature. 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most widely used chemicals for this treatment are caustic soda, lime, soda ash, and sodium bicarbonate.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For corrosion inhibitor treatment, in addition to pH and alkalinity, metals and hardness are important because they may tie up some of the inhibitor and reduce its effectiveness.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inhibitor concentration itself is a crucial parameter.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three common phosphate inhibitors are orthophosphates, polyphosphates,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ortho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/poly blends.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Silicates are much less common than phosphates, but may be suitable for small systems with iron and manganese problems.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lvl="0" indent="0" fontAlgn="base" hangingPunct="0">
              <a:buFont typeface="Arial" panose="020B0604020202020204" pitchFamily="34" charset="0"/>
              <a:buNone/>
            </a:pP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Instructor Note: 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Advance to next slide.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144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Instructor Note:  </a:t>
            </a:r>
            <a:r>
              <a:rPr lang="en-US" i="1" dirty="0" smtClean="0"/>
              <a:t>After reading each Unit 2 key point, turn to Unit 2 exercise on page 2-21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809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953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08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20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addition to the picture on page 1-2, here’s another picture of tuberculation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824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161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6162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Remember any chemical that has an “OH” will raise the pH because it is a base.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Any chemical that has an “H” will lower it because it is an acid.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Soda ash is a salt but also raises the </a:t>
            </a:r>
            <a:r>
              <a:rPr lang="en-US" dirty="0" err="1" smtClean="0"/>
              <a:t>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7239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Turn to page 3-2.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7571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Table 3.1 on page 3-3</a:t>
            </a:r>
          </a:p>
          <a:p>
            <a:pPr fontAlgn="base" hangingPunct="0"/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You will see these chemicals expressed in one of these 3 ways.   </a:t>
            </a: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Take a look at the chemical formulas.</a:t>
            </a:r>
          </a:p>
          <a:p>
            <a:pPr fontAlgn="base" hangingPunct="0"/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fontAlgn="base" hangingPunct="0"/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Q.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Do these chemicals act like acids or bases?  (</a:t>
            </a:r>
            <a:r>
              <a:rPr lang="en-US" sz="1200" b="1" i="1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bases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    This is a fill-in-the-blank.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fontAlgn="base" hangingPunct="0"/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Q.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Are caustic soda and lime stronger or weaker bases than soda ash or sodium bicarbonate?   (</a:t>
            </a:r>
            <a:r>
              <a:rPr lang="en-US" sz="1200" b="1" i="1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stronger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  This is a fill-in-the-blank.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fontAlgn="base" hangingPunct="0"/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Q.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Why?  (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Hydroxides produce a greater pH change for the same dosage than carbonates and bicarbonates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.)</a:t>
            </a:r>
          </a:p>
          <a:p>
            <a:pPr fontAlgn="base" hangingPunct="0"/>
            <a:endParaRPr lang="en-US" sz="1200" i="1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fontAlgn="base" hangingPunct="0"/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Instructor Note: 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Advance to next slide.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758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As you can see from Table 3.2 on page 3-4:</a:t>
            </a: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lvl="0"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Caustic soda, lime, and soda ash raise pH and may increase alkalinity.  </a:t>
            </a:r>
          </a:p>
          <a:p>
            <a:pPr lvl="0"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Sodium bicarbonate is primarily used to increase alkalinity. </a:t>
            </a:r>
          </a:p>
          <a:p>
            <a:pPr lvl="0"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Caustic soda causes the pH to rise dramatically and quickly when alkalinity is low. </a:t>
            </a:r>
          </a:p>
          <a:p>
            <a:pPr lvl="0"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Lime requires more operational attention than other chemicals.  Look at the Operator Tips for lime on page 3-5:</a:t>
            </a:r>
          </a:p>
          <a:p>
            <a:pPr marL="628650" lvl="1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Use flexible pipelines to break CaCO</a:t>
            </a:r>
            <a:r>
              <a:rPr lang="en-US" sz="1200" kern="1200" baseline="-250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3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deposits. </a:t>
            </a:r>
          </a:p>
          <a:p>
            <a:pPr marL="628650" lvl="1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Minimize length of line by placing feeder as close as possible to point of application.</a:t>
            </a:r>
          </a:p>
          <a:p>
            <a:pPr marL="0" lvl="0" indent="0" fontAlgn="base" hangingPunct="0">
              <a:buFont typeface="Arial" panose="020B0604020202020204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Instructor Note: 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Advance to next slide.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lvl="0" indent="0" fontAlgn="base" hangingPunct="0">
              <a:buFont typeface="Arial" panose="020B0604020202020204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lvl="0" fontAlgn="base" hangingPunct="0"/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fontAlgn="base" hangingPunc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75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Lime, sodium bicarbonate, and soda ash are delivered as dry chemicals but are fed as liquids.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Soda ash and sodium bicarbonate are safe and easy chemicals to handle.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Caustic soda is typically sold as a 25% or 50% solution.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Caustic soda is dangerous to handle. </a:t>
            </a:r>
          </a:p>
          <a:p>
            <a:pPr marL="628650" lvl="1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Causes severe burns to skin and eyes and mucous membranes  </a:t>
            </a:r>
          </a:p>
          <a:p>
            <a:pPr marL="628650" lvl="1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Causes severe lung damage if dust, mist or spray is inhaled</a:t>
            </a:r>
          </a:p>
          <a:p>
            <a:pPr marL="628650" lvl="1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Reacts violently with water, acids, and other substances </a:t>
            </a: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Recently, 20 people sought medical attention for skin, eye, and throat irritations after caustic soda was accidentally released into a water system in a southwest Florida community.  About 8,000 gallons of water containing high levels of caustic soda was supposed to be flushed away, but instead was released into the city’s water supply. </a:t>
            </a:r>
          </a:p>
          <a:p>
            <a:pPr lvl="0"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If this happened as a result of ingesting water, just imagine how much harm you could do to yourself by handling it improperly. </a:t>
            </a:r>
          </a:p>
          <a:p>
            <a:pPr lvl="0"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If you are using caustic soda, pay special attention to the MSDS sheet, which is located in the Appendix.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Instructor Note: 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Advance to next slide.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lvl="0" fontAlgn="base" hangingPunct="0"/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75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Protective clothing includes: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Eye protection. (goggles, full-face shield)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Chemical-Resistant Gloves.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Impervious protective clothing and/or rubber apron. 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	Emergency showers and eye-wash stations should be provided.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To address the first aid measures, turn to page 3-8: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For Skin or Eye Contact: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	Immediately shower with large quantities of water.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	Remove protective clothing and equipment while in the shower.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	Flush the skin or eye with water for at least 15 minutes.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For ingestion: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Don’t induce vomiting, give 2 glasses of water to dilute.</a:t>
            </a:r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Turn to page 3-9 and look at the caustic soda operator tips.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637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Instructor Note:  </a:t>
            </a:r>
            <a:r>
              <a:rPr lang="en-US" i="1" dirty="0" smtClean="0"/>
              <a:t>After reading each Unit 3 key point, turn to Unit 3 exercise on page 3-19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29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092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Here’s a picture of copper corrosion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i="1" dirty="0" smtClean="0"/>
              <a:t>Instructor Note:  </a:t>
            </a:r>
            <a:r>
              <a:rPr lang="en-US" i="1" dirty="0" smtClean="0"/>
              <a:t>Read highlighted text beginning on page 1-3.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57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3367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10434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6249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 smtClean="0"/>
              <a:t>Instructor Note:  </a:t>
            </a:r>
            <a:r>
              <a:rPr lang="en-US" i="1" dirty="0" smtClean="0"/>
              <a:t>Advance to next slide for final objective.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122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b="1" i="1" dirty="0" smtClean="0"/>
              <a:t>Instructor Note:  </a:t>
            </a:r>
            <a:r>
              <a:rPr lang="en-US" i="1" dirty="0" smtClean="0"/>
              <a:t>Advance to next slide.</a:t>
            </a: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fld id="{B835BBE1-1AC1-4FEE-ACD3-EF4094D70ABB}" type="slidenum">
              <a:rPr lang="en-US" sz="1200" smtClean="0">
                <a:latin typeface="Arial" charset="0"/>
              </a:rPr>
              <a:pPr/>
              <a:t>44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r>
              <a:rPr lang="en-US" dirty="0" smtClean="0"/>
              <a:t>Let’s start with the first component which is the chemical storage container.</a:t>
            </a:r>
          </a:p>
          <a:p>
            <a:pPr marL="228600" indent="-228600">
              <a:buFont typeface="+mj-lt"/>
              <a:buAutoNum type="arabicPeriod"/>
            </a:pPr>
            <a:r>
              <a:rPr lang="en-US" b="1" dirty="0" smtClean="0"/>
              <a:t>Chemical storage containers </a:t>
            </a:r>
            <a:r>
              <a:rPr lang="en-US" dirty="0" smtClean="0"/>
              <a:t>could be: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US" dirty="0" smtClean="0"/>
              <a:t>Chemical drum to feed a neat solution (undiluted)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US" dirty="0" smtClean="0"/>
              <a:t>Day tank to store, dilute or mix chemicals.</a:t>
            </a:r>
          </a:p>
          <a:p>
            <a:pPr marL="0" lvl="0" indent="0">
              <a:buFont typeface="+mj-lt"/>
              <a:buNone/>
            </a:pPr>
            <a:r>
              <a:rPr lang="en-US" dirty="0" smtClean="0"/>
              <a:t>Tanks should have: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A measuring device to measure amount of chemical in tank.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Spill containment large enough to contain a spill of 110% of the largest spill container.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 smtClean="0"/>
              <a:t>Leak detection alarm in the event of a chemical spill. </a:t>
            </a:r>
          </a:p>
          <a:p>
            <a:pPr marL="228600" lvl="0" indent="-228600">
              <a:buFont typeface="+mj-lt"/>
              <a:buAutoNum type="arabicPeriod" startAt="2"/>
            </a:pPr>
            <a:r>
              <a:rPr lang="en-US" b="1" dirty="0" smtClean="0"/>
              <a:t>Suction assembly</a:t>
            </a:r>
            <a:r>
              <a:rPr lang="en-US" dirty="0" smtClean="0"/>
              <a:t> located above the bottom of the storage tank to avoid pulling in solids.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US" dirty="0" smtClean="0"/>
              <a:t>Suction strainer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US" dirty="0" smtClean="0"/>
              <a:t>Foot valve to prevent the pump from losing prime. </a:t>
            </a:r>
          </a:p>
          <a:p>
            <a:pPr marL="228600" lvl="0" indent="-228600">
              <a:buFont typeface="+mj-lt"/>
              <a:buAutoNum type="arabicPeriod" startAt="2"/>
            </a:pPr>
            <a:r>
              <a:rPr lang="en-US" b="1" dirty="0" smtClean="0"/>
              <a:t>Calibration Cylinder </a:t>
            </a:r>
            <a:r>
              <a:rPr lang="en-US" dirty="0" smtClean="0"/>
              <a:t>that consists of a graduated cylinder located on the suction side of the pump to determine pump’s feed rate.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001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Here’s the upper half of the Figure 4.1 diagram on page 4-2 .</a:t>
            </a:r>
          </a:p>
          <a:p>
            <a:endParaRPr lang="en-US" dirty="0" smtClean="0"/>
          </a:p>
          <a:p>
            <a:pPr marL="228600" indent="-228600">
              <a:buFont typeface="+mj-lt"/>
              <a:buAutoNum type="arabicPeriod" startAt="4"/>
            </a:pPr>
            <a:r>
              <a:rPr lang="en-US" b="1" dirty="0" smtClean="0"/>
              <a:t>4-Function Value </a:t>
            </a:r>
            <a:r>
              <a:rPr lang="en-US" dirty="0" smtClean="0"/>
              <a:t>that provides: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dirty="0" smtClean="0"/>
              <a:t>Anti-siphon valve prevents siphoning of the chemical storage tank into the distribution system when negative pressure is produced.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dirty="0" smtClean="0"/>
              <a:t>Backpressure valve maintains a steady backpressure and prevents over pumping when little or no backpressure is present.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dirty="0" smtClean="0"/>
              <a:t>Pressure relief value dissipates excess pressure.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dirty="0" smtClean="0"/>
              <a:t>Priming function to prime the pump.</a:t>
            </a:r>
          </a:p>
          <a:p>
            <a:pPr marL="228600" lvl="0" indent="-228600">
              <a:buFont typeface="+mj-lt"/>
              <a:buAutoNum type="arabicPeriod" startAt="5"/>
            </a:pPr>
            <a:r>
              <a:rPr lang="en-US" b="1" dirty="0" smtClean="0"/>
              <a:t>Pulsation Dampener </a:t>
            </a:r>
            <a:r>
              <a:rPr lang="en-US" dirty="0" smtClean="0"/>
              <a:t>offsets surges created by the pulsating discharge pressure of a piston or diaphragm metering pump.  It helps combat water hammer.</a:t>
            </a:r>
          </a:p>
          <a:p>
            <a:pPr marL="228600" lvl="0" indent="-228600">
              <a:buFont typeface="+mj-lt"/>
              <a:buAutoNum type="arabicPeriod" startAt="5"/>
            </a:pPr>
            <a:r>
              <a:rPr lang="en-US" b="1" dirty="0" smtClean="0"/>
              <a:t>Injector Assembly</a:t>
            </a:r>
            <a:r>
              <a:rPr lang="en-US" dirty="0" smtClean="0"/>
              <a:t> discharge point should be located in the middle of the flow to assure proper mixing.</a:t>
            </a:r>
          </a:p>
          <a:p>
            <a:pPr marL="228600" lvl="0" indent="-228600">
              <a:buFont typeface="+mj-lt"/>
              <a:buAutoNum type="arabicPeriod" startAt="7"/>
            </a:pPr>
            <a:r>
              <a:rPr lang="en-US" b="1" dirty="0" smtClean="0"/>
              <a:t>Metering pump </a:t>
            </a:r>
            <a:r>
              <a:rPr lang="en-US" dirty="0" smtClean="0"/>
              <a:t>to pump a measured dose of liquid chemical into the treatment system.  Turn to page 4-4 and we’ll continue discussing liquid chemical feed components. </a:t>
            </a:r>
          </a:p>
          <a:p>
            <a:pPr marL="228600" lvl="0" indent="-228600">
              <a:buFont typeface="+mj-lt"/>
              <a:buAutoNum type="arabicPeriod" startAt="7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3111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We’ll use weight and specific gravity when we calculate liquid feed dosage rates later in this unit.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Turn to page 4-13 and we’ll begin our discussion of chemical feed rate calculations.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/>
            </a:r>
            <a:b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06709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This </a:t>
            </a:r>
            <a:r>
              <a:rPr lang="en-US" dirty="0" smtClean="0"/>
              <a:t>diagram can be used to solve for 3 different results:  dosage, feed rate, and flow (or volume).</a:t>
            </a:r>
          </a:p>
          <a:p>
            <a:pPr eaLnBrk="1" hangingPunct="1"/>
            <a:r>
              <a:rPr lang="en-US" dirty="0" smtClean="0"/>
              <a:t>As long as you have 2 of those 3 variables, you can solve for the missing variable.</a:t>
            </a:r>
          </a:p>
          <a:p>
            <a:pPr eaLnBrk="1" hangingPunct="1"/>
            <a:r>
              <a:rPr lang="en-US" dirty="0" smtClean="0"/>
              <a:t>Davidson Pie Interpretation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Middle line = divided by </a:t>
            </a:r>
            <a:r>
              <a:rPr lang="en-US" dirty="0" smtClean="0"/>
              <a:t>(÷)   Bottom </a:t>
            </a:r>
            <a:r>
              <a:rPr lang="en-US" dirty="0" smtClean="0"/>
              <a:t>diagonal lines = multiply by (x)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In other words, here are the 3 equations that can be used with these variables: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1.	Feed Rate, </a:t>
            </a:r>
            <a:r>
              <a:rPr lang="en-US" dirty="0" err="1" smtClean="0"/>
              <a:t>lbs</a:t>
            </a:r>
            <a:r>
              <a:rPr lang="en-US" dirty="0" smtClean="0"/>
              <a:t>/day = Flow (MGD) or Volume (MG) x Dosage (mg/L) x 8.34 (which is the density of water)</a:t>
            </a:r>
          </a:p>
          <a:p>
            <a:pPr eaLnBrk="1" hangingPunct="1"/>
            <a:r>
              <a:rPr lang="en-US" dirty="0" smtClean="0"/>
              <a:t>2.	Flow (MGD) = </a:t>
            </a:r>
            <a:r>
              <a:rPr lang="en-US" dirty="0" err="1" smtClean="0"/>
              <a:t>lb</a:t>
            </a:r>
            <a:r>
              <a:rPr lang="en-US" dirty="0" smtClean="0"/>
              <a:t>/day ÷ (Dosage, mg/L x 8.34)</a:t>
            </a:r>
          </a:p>
          <a:p>
            <a:pPr eaLnBrk="1" hangingPunct="1"/>
            <a:r>
              <a:rPr lang="en-US" dirty="0" smtClean="0"/>
              <a:t>3.	Dosage (mg/L) = </a:t>
            </a:r>
            <a:r>
              <a:rPr lang="en-US" dirty="0" err="1" smtClean="0"/>
              <a:t>lb</a:t>
            </a:r>
            <a:r>
              <a:rPr lang="en-US" dirty="0" smtClean="0"/>
              <a:t>/day ÷ (Flow, MGD x 8.34)</a:t>
            </a:r>
          </a:p>
          <a:p>
            <a:pPr eaLnBrk="1" hangingPunct="1"/>
            <a:endParaRPr lang="en-US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		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We’ll only need to focus on the first and most commonly used equation that solves for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feed rate in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lbs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/day.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fld id="{B835BBE1-1AC1-4FEE-ACD3-EF4094D70ABB}" type="slidenum">
              <a:rPr lang="en-US" sz="1200" smtClean="0">
                <a:latin typeface="Arial" charset="0"/>
              </a:rPr>
              <a:pPr/>
              <a:t>48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Dry Feed Rate Calculation 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Feed Rate,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lbs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/day (covered by blue shading) = Flow(MGD) x Dose(mg/L) x (8.34)</a:t>
            </a:r>
          </a:p>
          <a:p>
            <a:endParaRPr lang="en-US" sz="1200" b="1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b="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Turn to page 4-16 and we’ll use this equation to solve a dry feed rate calculation.</a:t>
            </a:r>
            <a:endParaRPr lang="en-US" sz="1200" b="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36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Beginning on page RG-1, there is a new requirement to the LCR.  It’s the consumer tap notice.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 </a:t>
            </a:r>
          </a:p>
          <a:p>
            <a:pPr marL="6286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All systems must deliver a consumer tap notice of the </a:t>
            </a:r>
            <a:r>
              <a:rPr lang="en-US" b="1" dirty="0" smtClean="0"/>
              <a:t>lead  </a:t>
            </a:r>
            <a:r>
              <a:rPr lang="en-US" b="0" dirty="0" smtClean="0"/>
              <a:t>tap water results within 30 days of learning the results to the persons served by the water at lead and copper tap water sites.</a:t>
            </a:r>
          </a:p>
          <a:p>
            <a:pPr marL="6286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dirty="0" smtClean="0"/>
              <a:t>Systems must submit a copy of the consumer tap notice and a certification form that the notices were distributed by mail or by another method approved by DEP within 3 months of the end of the monitoring period.</a:t>
            </a:r>
          </a:p>
          <a:p>
            <a:pPr marL="6286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dirty="0" smtClean="0"/>
              <a:t>Page RG-2 describes the major monitoring provisions</a:t>
            </a:r>
            <a:r>
              <a:rPr lang="en-US" b="0" dirty="0" smtClean="0"/>
              <a:t>.  </a:t>
            </a:r>
            <a:r>
              <a:rPr lang="en-US" b="0" i="1" dirty="0" smtClean="0"/>
              <a:t>(Have class turn to page RG-2) </a:t>
            </a:r>
            <a:endParaRPr lang="en-US" b="0" i="1" dirty="0" smtClean="0"/>
          </a:p>
          <a:p>
            <a:pPr marL="628650" lvl="1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dirty="0" smtClean="0"/>
              <a:t>Table 1 and 2 are found on page RG-3</a:t>
            </a:r>
            <a:r>
              <a:rPr lang="en-US" b="0" dirty="0" smtClean="0"/>
              <a:t>. </a:t>
            </a:r>
            <a:r>
              <a:rPr lang="en-US" b="0" i="1" dirty="0" smtClean="0"/>
              <a:t>(Have class turn to page RG-3) </a:t>
            </a:r>
            <a:endParaRPr lang="en-US" b="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157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explanation is found on page 4-20. </a:t>
            </a:r>
          </a:p>
          <a:p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Let’s practice calculating the active ingredient weight on page 4-21.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0741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summarize the steps on page 4-22 that we use to do to convert the feed rate of </a:t>
            </a:r>
            <a:r>
              <a:rPr lang="en-US" dirty="0" err="1" smtClean="0"/>
              <a:t>lbs</a:t>
            </a:r>
            <a:r>
              <a:rPr lang="en-US" dirty="0" smtClean="0"/>
              <a:t>/day into gal/day.</a:t>
            </a:r>
          </a:p>
          <a:p>
            <a:endParaRPr lang="en-US" dirty="0" smtClean="0"/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Steps 1 &amp; 2 calculate the “active ingredient” weight.   (We practiced steps 1 &amp; 2 in our last activity).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Steps 3 &amp; 4 relate to solving the feed rate equation for “</a:t>
            </a:r>
            <a:r>
              <a:rPr lang="en-US" dirty="0" err="1" smtClean="0"/>
              <a:t>lbs</a:t>
            </a:r>
            <a:r>
              <a:rPr lang="en-US" dirty="0" smtClean="0"/>
              <a:t>/day”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Step 5 combines the “active ingredient” weight in step 1 with the feed rate in step 4.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dirty="0" smtClean="0"/>
              <a:t>Notice we invert 2.66 </a:t>
            </a:r>
            <a:r>
              <a:rPr lang="en-US" dirty="0" err="1" smtClean="0"/>
              <a:t>lbs</a:t>
            </a:r>
            <a:r>
              <a:rPr lang="en-US" dirty="0" smtClean="0"/>
              <a:t>/gal data set to position the numerator unit “gallon” </a:t>
            </a:r>
          </a:p>
          <a:p>
            <a:pPr marL="0" lvl="0" indent="0">
              <a:lnSpc>
                <a:spcPct val="150000"/>
              </a:lnSpc>
              <a:buFont typeface="Courier New" panose="02070309020205020404" pitchFamily="49" charset="0"/>
              <a:buNone/>
            </a:pPr>
            <a:endParaRPr lang="en-US" dirty="0" smtClean="0"/>
          </a:p>
          <a:p>
            <a:pPr marL="0" lvl="0" indent="0">
              <a:lnSpc>
                <a:spcPct val="150000"/>
              </a:lnSpc>
              <a:buFont typeface="Courier New" panose="02070309020205020404" pitchFamily="49" charset="0"/>
              <a:buNone/>
            </a:pPr>
            <a:r>
              <a:rPr lang="en-US" dirty="0" smtClean="0"/>
              <a:t>Turn to page 4-23 to practice this type of conversion.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0741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Figure 4.4 on page 4-25</a:t>
            </a:r>
          </a:p>
          <a:p>
            <a:endParaRPr lang="en-US" dirty="0" smtClean="0"/>
          </a:p>
          <a:p>
            <a:r>
              <a:rPr lang="en-US" dirty="0" smtClean="0"/>
              <a:t>Here’s a completed liquid feed pump calibration table for the 60% Stroke setting.  An operator would create a table like this for each stroke setting from 20% to 100%.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Instructor Note: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If someone asks about how to convert 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mL/min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into 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gal/day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in the last column in 4.4: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?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= 1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gal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   X   71.56 </a:t>
            </a:r>
            <a:r>
              <a:rPr lang="en-US" sz="1200" u="sng" strike="sng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X  1440 </a:t>
            </a:r>
            <a:r>
              <a:rPr lang="en-US" sz="1200" u="sng" strike="sngStrike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mins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=  27.22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gal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day    3785 </a:t>
            </a:r>
            <a:r>
              <a:rPr lang="en-US" sz="1200" strike="sng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       </a:t>
            </a:r>
            <a:r>
              <a:rPr lang="en-US" sz="1200" strike="sng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             day             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day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Since we solved the feed rate problems for “gal/day”, this is how we convert what we measured in “mL/min” during the pump calibration to the proper dosage in “gal/day”.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3062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determining the actual feed pump output for each stroke setting and recording it on the pump calibration table, an operator would create a pump calibration curve for each % stroke table.</a:t>
            </a:r>
          </a:p>
          <a:p>
            <a:endParaRPr lang="en-US" dirty="0" smtClean="0"/>
          </a:p>
          <a:p>
            <a:r>
              <a:rPr lang="en-US" b="1" dirty="0" smtClean="0"/>
              <a:t>Figure 4.5</a:t>
            </a:r>
          </a:p>
          <a:p>
            <a:endParaRPr lang="en-US" dirty="0" smtClean="0"/>
          </a:p>
          <a:p>
            <a:r>
              <a:rPr lang="en-US" dirty="0" smtClean="0"/>
              <a:t>Here’s the pump calibration curve for the 60% stroke data we just reviewed.  </a:t>
            </a:r>
          </a:p>
          <a:p>
            <a:endParaRPr lang="en-US" dirty="0" smtClean="0"/>
          </a:p>
          <a:p>
            <a:r>
              <a:rPr lang="en-US" dirty="0" smtClean="0"/>
              <a:t>Turn to page 4-28 and we’ll review a few operator tips about pump calibration.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2384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final step in the pump calibration activity 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Step 3 – Select the pump setting from all the % stroke calibration tables that provides the calculated feed rate.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optimal pump setting would take into account: 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dosage required.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manufacturer’s recommendations for minimum and maximum settings.  </a:t>
            </a:r>
          </a:p>
          <a:p>
            <a:pPr marL="171450" lvl="0" indent="-171450" fontAlgn="base" hangingPunct="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linearity of the “curves”.  A more linear (straight) curve is better.</a:t>
            </a: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fontAlgn="base"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Once the appropriate percent stroke setting has been determined, future calibration would only involve the speed range (20-100) at that percent stroke.</a:t>
            </a:r>
          </a:p>
          <a:p>
            <a:pPr fontAlgn="base" hangingPunct="0"/>
            <a:endParaRPr lang="en-US" sz="1200" i="1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fontAlgn="base" hangingPunct="0"/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Instructor Note: 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Advance to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2384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Instructor Note:  </a:t>
            </a:r>
            <a:r>
              <a:rPr lang="en-US" i="1" dirty="0" smtClean="0"/>
              <a:t>After reading each Unit 4 key point, turn to Unit 4 exercise on page 4-32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9691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4852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7756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0870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655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WQP monitoring is required for small and medium systems if an action level is exceeded</a:t>
            </a:r>
            <a:r>
              <a:rPr lang="en-US" dirty="0" smtClean="0"/>
              <a:t>. </a:t>
            </a:r>
            <a:r>
              <a:rPr lang="en-US" b="0" i="1" dirty="0" smtClean="0"/>
              <a:t>(Have class turn to page RG-4) 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Corrosion control treatment is required for small and medium systems if an action level is exceeded.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Large systems must conduct WQP monitoring and corrosion control treatment.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CCT compliance schedule begins at the bottom of page RG-4 and continues on the top of RG-5.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The last table on page RG-5 addresses the requirements when the </a:t>
            </a:r>
            <a:r>
              <a:rPr lang="en-US" b="1" dirty="0" smtClean="0"/>
              <a:t>LEAD</a:t>
            </a:r>
            <a:r>
              <a:rPr lang="en-US" dirty="0" smtClean="0"/>
              <a:t> action level is exceeded.  This table continues on page RG-6</a:t>
            </a:r>
            <a:r>
              <a:rPr lang="en-US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Lead service line replacement requirements begin at the bottom of RG-6.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5653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77969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27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1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There are links to additional LCR resources found on page RG-7</a:t>
            </a:r>
            <a:r>
              <a:rPr lang="en-US" dirty="0" smtClean="0"/>
              <a:t>. </a:t>
            </a:r>
            <a:r>
              <a:rPr lang="en-US" b="0" i="1" dirty="0" smtClean="0"/>
              <a:t>(Have class turn to page RG-7) 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We are finished with the Quick Reference Guide and now we want to look at a few water sample collection requirements.  Turn to page 1-8.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57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 smtClean="0"/>
              <a:t>Instructor Note:  </a:t>
            </a:r>
            <a:r>
              <a:rPr lang="en-US" i="1" dirty="0" smtClean="0"/>
              <a:t>After reading each Unit 1 key point, turn to Unit 1 exercise on page 1-12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84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27F796-B689-4EBB-A9EB-F782412D282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490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59FB-C1EE-4ED9-AF56-B1F1CE200535}" type="datetimeFigureOut">
              <a:rPr lang="en-US"/>
              <a:pPr>
                <a:defRPr/>
              </a:pPr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ED8B7-32C4-465B-8CBA-3986C5440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059794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55B09-5FCE-4C78-9D8B-AD39598D1E18}" type="datetimeFigureOut">
              <a:rPr lang="en-US"/>
              <a:pPr>
                <a:defRPr/>
              </a:pPr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88052" y="6189847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9357C-8C39-4A5A-B1A4-4716847E6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761948" y="385086"/>
            <a:ext cx="7848600" cy="457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287073" y="6554972"/>
            <a:ext cx="6091781" cy="69112"/>
          </a:xfrm>
          <a:prstGeom prst="rect">
            <a:avLst/>
          </a:prstGeom>
          <a:solidFill>
            <a:srgbClr val="003C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47093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11E76-26C0-4A55-AB1D-0E18C756BEDD}" type="datetimeFigureOut">
              <a:rPr lang="en-US"/>
              <a:pPr>
                <a:defRPr/>
              </a:pPr>
              <a:t>1/13/2014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0425-7294-49AD-8A3B-DFDAE54EDD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85005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E0A0-D16D-43EB-A89D-D4E83DDCDD23}" type="datetimeFigureOut">
              <a:rPr lang="en-US"/>
              <a:pPr>
                <a:defRPr/>
              </a:pPr>
              <a:t>1/13/2014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DD027-B1B1-47E1-B9D4-26A22614B9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00021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DC610-13CE-492E-B76E-55DBD784ED7A}" type="datetimeFigureOut">
              <a:rPr lang="en-US"/>
              <a:pPr>
                <a:defRPr/>
              </a:pPr>
              <a:t>1/13/2014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7D5B5-1630-4275-9868-B35A297807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32894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864CA-C436-4AFB-BCE6-C8F8EFC56C27}" type="datetimeFigureOut">
              <a:rPr lang="en-US"/>
              <a:pPr>
                <a:defRPr/>
              </a:pPr>
              <a:t>1/13/2014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238F8-538C-403F-B6DF-C0B383EE8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93492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EP-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096000"/>
            <a:ext cx="26241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Aging banner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538"/>
            <a:ext cx="8229600" cy="86836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33950" y="6247607"/>
            <a:ext cx="2133600" cy="365125"/>
          </a:xfrm>
        </p:spPr>
        <p:txBody>
          <a:bodyPr/>
          <a:lstStyle>
            <a:lvl1pPr algn="ctr">
              <a:defRPr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1528FFD-A075-478D-8FAA-85DCFDBD6EF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42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5A2DF-89D6-4F7B-B6E6-9D07C40E565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E177176-2AB9-48AF-B72D-DFD5ACAD986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358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91000" y="6299200"/>
            <a:ext cx="2133600" cy="365125"/>
          </a:xfrm>
          <a:ln/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33D55EF-AE70-461D-952B-57EBCF9E73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868362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3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7D7478-1FF0-4CED-9070-7D2E3D7F6098}" type="datetimeFigureOut">
              <a:rPr lang="en-US"/>
              <a:pPr>
                <a:defRPr/>
              </a:pPr>
              <a:t>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6E0D86E-E3C0-4504-9F50-B314A5FEA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287074" y="6554972"/>
            <a:ext cx="6092462" cy="57459"/>
          </a:xfrm>
          <a:prstGeom prst="rect">
            <a:avLst/>
          </a:prstGeom>
          <a:solidFill>
            <a:srgbClr val="003C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651" y="6224339"/>
            <a:ext cx="2422066" cy="5124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5" r:id="rId3"/>
    <p:sldLayoutId id="2147483747" r:id="rId4"/>
    <p:sldLayoutId id="2147483748" r:id="rId5"/>
    <p:sldLayoutId id="2147483750" r:id="rId6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fld id="{DABE3EDA-A404-49C7-8004-5E9E57C7E70F}" type="datetime1">
              <a:rPr lang="en-US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1/13/2014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1475" y="63174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tx1"/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fld id="{76884964-644C-4669-9D41-B47BFC336F01}" type="slidenum">
              <a:rPr lang="en-US" smtClean="0"/>
              <a:pPr eaLnBrk="1" hangingPunct="1">
                <a:defRPr/>
              </a:pPr>
              <a:t>‹#›</a:t>
            </a:fld>
            <a:endParaRPr lang="en-US"/>
          </a:p>
        </p:txBody>
      </p:sp>
      <p:pic>
        <p:nvPicPr>
          <p:cNvPr id="7" name="Picture 5" descr="Aging banner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355600"/>
            <a:ext cx="83820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198438"/>
            <a:ext cx="8229600" cy="86836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7" descr="DEP-rgb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096000"/>
            <a:ext cx="26241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2345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hyperlink" Target="http://www.selectsafetysales.com/p-530-fendall-personal-emergency-eyewash-station.aspx" TargetMode="External"/><Relationship Id="rId4" Type="http://schemas.openxmlformats.org/officeDocument/2006/relationships/image" Target="../media/image12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9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9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9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9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Module 2O: Corrosion Control &amp; Sequestering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chemeClr val="tx1"/>
                </a:solidFill>
              </a:rPr>
              <a:t>Drinking Water Plant Operator Certification Training</a:t>
            </a:r>
            <a:endParaRPr lang="en-US" dirty="0" smtClean="0">
              <a:solidFill>
                <a:schemeClr val="tx1"/>
              </a:solidFill>
            </a:endParaRPr>
          </a:p>
          <a:p>
            <a:pPr eaLnBrk="1" hangingPunct="1"/>
            <a:endParaRPr lang="en-US" dirty="0" smtClean="0">
              <a:solidFill>
                <a:schemeClr val="tx1"/>
              </a:solidFill>
            </a:endParaRPr>
          </a:p>
          <a:p>
            <a:pPr eaLnBrk="1" hangingPunct="1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205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44000" cy="117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40366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488035"/>
              </p:ext>
            </p:extLst>
          </p:nvPr>
        </p:nvGraphicFramePr>
        <p:xfrm>
          <a:off x="3257550" y="3153043"/>
          <a:ext cx="2628900" cy="3017520"/>
        </p:xfrm>
        <a:graphic>
          <a:graphicData uri="http://schemas.openxmlformats.org/drawingml/2006/table">
            <a:tbl>
              <a:tblPr firstRow="1" firstCol="1" bandRow="1"/>
              <a:tblGrid>
                <a:gridCol w="1428750"/>
                <a:gridCol w="120015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Narrow"/>
                          <a:ea typeface="Times New Roman"/>
                        </a:rPr>
                        <a:t>Sample site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Narrow"/>
                          <a:ea typeface="Times New Roman"/>
                        </a:rPr>
                        <a:t>Lead Level (mg/L)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1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0.020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2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0.018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3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0.016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Narrow"/>
                          <a:ea typeface="Times New Roman"/>
                        </a:rPr>
                        <a:t>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0.014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0.011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0.010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7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0.009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8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0.008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9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Narrow"/>
                          <a:ea typeface="Times New Roman"/>
                        </a:rPr>
                        <a:t>0.007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Narrow"/>
                          <a:ea typeface="Times New Roman"/>
                        </a:rPr>
                        <a:t>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Narrow"/>
                          <a:ea typeface="Times New Roman"/>
                        </a:rPr>
                        <a:t>0.006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Unit 1 Exercise 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B1CC2-C9DE-4BB6-BB5D-B5C9EBD8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0614" y="1222466"/>
            <a:ext cx="8238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2.	Based on the following lead tap sample results, what is the 90th percentile value of the following samples? 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0.018 mg/L</a:t>
            </a:r>
            <a:r>
              <a:rPr lang="en-US" dirty="0">
                <a:latin typeface="Arial Narrow"/>
                <a:ea typeface="Times New Roman"/>
                <a:cs typeface="Times New Roman"/>
              </a:rPr>
              <a:t> </a:t>
            </a:r>
            <a:endParaRPr lang="en-US" b="1" dirty="0"/>
          </a:p>
          <a:p>
            <a:r>
              <a:rPr lang="en-US" dirty="0"/>
              <a:t>Is this system exceeding the action level? </a:t>
            </a:r>
            <a:r>
              <a:rPr lang="en-US" dirty="0" smtClean="0"/>
              <a:t> </a:t>
            </a:r>
            <a:r>
              <a:rPr lang="en-US" b="1" u="sng" dirty="0" smtClean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YES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3.	When a small or medium system exceeds an AL, name the first step in the corrosion control treatment activity milestones?   Submit a CCT</a:t>
            </a:r>
            <a:r>
              <a:rPr lang="en-US" b="1" dirty="0" smtClean="0"/>
              <a:t> 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feasibility </a:t>
            </a:r>
            <a:r>
              <a:rPr lang="en-US" b="1" u="sng" dirty="0" smtClean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study</a:t>
            </a:r>
            <a:r>
              <a:rPr lang="en-US" b="1" dirty="0" smtClean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 </a:t>
            </a:r>
            <a:r>
              <a:rPr lang="en-US" dirty="0" smtClean="0"/>
              <a:t>within 18 months.</a:t>
            </a:r>
          </a:p>
          <a:p>
            <a:pPr marL="0" indent="0" eaLnBrk="1" hangingPunct="1">
              <a:buNone/>
            </a:pPr>
            <a:endParaRPr lang="en-US" u="sng" dirty="0" smtClean="0"/>
          </a:p>
          <a:p>
            <a:pPr marL="0" indent="0" eaLnBrk="1" hangingPunct="1">
              <a:buFont typeface="Arial" charset="0"/>
              <a:buNone/>
            </a:pPr>
            <a:endParaRPr lang="en-US" u="sng" dirty="0" smtClean="0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Unit 1 Exercise 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C2AC6-96CD-43A7-9530-1040239CC72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33137" y="1524000"/>
            <a:ext cx="8229600" cy="4804611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/>
              <a:t>4.	Which of the following parameters are considered water quality parameters?</a:t>
            </a:r>
          </a:p>
          <a:p>
            <a:pPr marL="0" indent="0" eaLnBrk="1" hangingPunct="1">
              <a:buNone/>
            </a:pPr>
            <a:r>
              <a:rPr lang="en-US" dirty="0"/>
              <a:t>Circle all that apply.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b="1" dirty="0">
                <a:highlight>
                  <a:srgbClr val="FFFF00"/>
                </a:highlight>
                <a:latin typeface="Arial Narrow"/>
                <a:ea typeface="Times New Roman"/>
              </a:rPr>
              <a:t>Temperature</a:t>
            </a:r>
            <a:endParaRPr lang="en-US" sz="2800" b="1" dirty="0">
              <a:latin typeface="Times New Roman"/>
              <a:ea typeface="Times New Roman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b="1" dirty="0">
                <a:highlight>
                  <a:srgbClr val="FFFF00"/>
                </a:highlight>
                <a:latin typeface="Arial Narrow"/>
                <a:ea typeface="Times New Roman"/>
              </a:rPr>
              <a:t>Conductivity</a:t>
            </a:r>
            <a:endParaRPr lang="en-US" sz="2800" b="1" dirty="0">
              <a:latin typeface="Times New Roman"/>
              <a:ea typeface="Times New Roman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b="1" dirty="0">
                <a:highlight>
                  <a:srgbClr val="FFFF00"/>
                </a:highlight>
                <a:latin typeface="Arial Narrow"/>
                <a:ea typeface="Times New Roman"/>
              </a:rPr>
              <a:t>pH</a:t>
            </a:r>
            <a:endParaRPr lang="en-US" sz="2800" b="1" dirty="0">
              <a:latin typeface="Times New Roman"/>
              <a:ea typeface="Times New Roman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b="1" dirty="0">
                <a:highlight>
                  <a:srgbClr val="FFFF00"/>
                </a:highlight>
                <a:latin typeface="Arial Narrow"/>
                <a:ea typeface="Times New Roman"/>
              </a:rPr>
              <a:t>alkalinity</a:t>
            </a:r>
            <a:endParaRPr lang="en-US" sz="2800" b="1" dirty="0">
              <a:latin typeface="Times New Roman"/>
              <a:ea typeface="Times New Roman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800" dirty="0">
                <a:latin typeface="Arial Narrow"/>
                <a:ea typeface="Times New Roman"/>
              </a:rPr>
              <a:t>odor</a:t>
            </a:r>
            <a:endParaRPr lang="en-US" sz="2800" dirty="0">
              <a:latin typeface="Times New Roman"/>
              <a:ea typeface="Times New Roman"/>
            </a:endParaRPr>
          </a:p>
          <a:p>
            <a:pPr marL="0" indent="0" eaLnBrk="1" hangingPunct="1">
              <a:buNone/>
              <a:defRPr/>
            </a:pPr>
            <a:endParaRPr lang="en-US" b="1" u="sng" dirty="0" smtClean="0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Unit 1 Exercise 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E57E1-8144-4033-94FD-9124D623B45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308033" y="3322986"/>
            <a:ext cx="388189" cy="3709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320602" y="3896245"/>
            <a:ext cx="388189" cy="3709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02297" y="4560760"/>
            <a:ext cx="388189" cy="3709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32118" y="5185775"/>
            <a:ext cx="388189" cy="3709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83079" y="1515374"/>
            <a:ext cx="8229600" cy="46021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5.	Systems serving 50,000 or less people (i.e. small or medium systems) must collect WQP samples during monitoring periods in which either AL is exceeded.</a:t>
            </a:r>
          </a:p>
          <a:p>
            <a:pPr marL="0" indent="0" eaLnBrk="1" hangingPunct="1">
              <a:buNone/>
              <a:defRPr/>
            </a:pPr>
            <a:r>
              <a:rPr lang="en-US" b="1" dirty="0" smtClean="0"/>
              <a:t>a</a:t>
            </a:r>
            <a:r>
              <a:rPr lang="en-US" b="1" dirty="0"/>
              <a:t>. </a:t>
            </a:r>
            <a:r>
              <a:rPr lang="en-US" b="1" dirty="0" err="1"/>
              <a:t>True</a:t>
            </a:r>
            <a:r>
              <a:rPr lang="en-US" b="1" dirty="0" err="1" smtClean="0"/>
              <a:t>___</a:t>
            </a:r>
            <a:r>
              <a:rPr lang="en-US" b="1" u="sng" dirty="0" err="1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X</a:t>
            </a:r>
            <a:r>
              <a:rPr lang="en-US" b="1" dirty="0" smtClean="0"/>
              <a:t>___</a:t>
            </a:r>
            <a:r>
              <a:rPr lang="en-US" b="1" dirty="0"/>
              <a:t>			b. False______</a:t>
            </a:r>
          </a:p>
          <a:p>
            <a:pPr marL="0" indent="0" eaLnBrk="1" hangingPunct="1">
              <a:buNone/>
              <a:defRPr/>
            </a:pPr>
            <a:endParaRPr lang="en-US" b="1" u="sng" dirty="0" smtClean="0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Unit 1 Exercise 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E57E1-8144-4033-94FD-9124D623B45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98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b="1" dirty="0"/>
              <a:t>6.	The sample volume size for a lead and copper tap sample is:</a:t>
            </a:r>
          </a:p>
          <a:p>
            <a:pPr marL="514350" indent="-514350" eaLnBrk="1" hangingPunct="1">
              <a:buAutoNum type="alphaLcPeriod"/>
              <a:defRPr/>
            </a:pPr>
            <a:r>
              <a:rPr lang="en-US" b="1" dirty="0" smtClean="0"/>
              <a:t>500 </a:t>
            </a:r>
            <a:r>
              <a:rPr lang="en-US" b="1" dirty="0"/>
              <a:t>ml			b. 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1 liter</a:t>
            </a:r>
            <a:endParaRPr lang="en-US" b="1" dirty="0" smtClean="0"/>
          </a:p>
          <a:p>
            <a:pPr marL="514350" indent="-514350" eaLnBrk="1" hangingPunct="1">
              <a:buAutoNum type="alphaLcPeriod"/>
              <a:defRPr/>
            </a:pPr>
            <a:endParaRPr lang="en-US" b="1" dirty="0"/>
          </a:p>
          <a:p>
            <a:pPr marL="514350" indent="-514350" eaLnBrk="1" hangingPunct="1">
              <a:buFont typeface="+mj-lt"/>
              <a:buAutoNum type="arabicPeriod" startAt="7"/>
              <a:defRPr/>
            </a:pPr>
            <a:r>
              <a:rPr lang="en-US" b="1" dirty="0"/>
              <a:t>	An operator must measure pH within 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15</a:t>
            </a:r>
            <a:r>
              <a:rPr lang="en-US" b="1" dirty="0" smtClean="0"/>
              <a:t> </a:t>
            </a:r>
            <a:r>
              <a:rPr lang="en-US" b="1" dirty="0"/>
              <a:t>minutes of sample collection.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Unit 1 Exercise 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E57E1-8144-4033-94FD-9124D623B45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131878" y="2691473"/>
            <a:ext cx="388189" cy="3709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4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+mj-lt"/>
              <a:buAutoNum type="arabicPeriod" startAt="8"/>
            </a:pPr>
            <a:r>
              <a:rPr lang="en-US" dirty="0" smtClean="0"/>
              <a:t>What methodology is </a:t>
            </a:r>
            <a:r>
              <a:rPr lang="en-US" b="1" u="sng" dirty="0" smtClean="0"/>
              <a:t>NOT</a:t>
            </a:r>
            <a:r>
              <a:rPr lang="en-US" dirty="0" smtClean="0"/>
              <a:t> an EPA-approved method?</a:t>
            </a:r>
            <a:endParaRPr lang="en-US" dirty="0"/>
          </a:p>
          <a:p>
            <a:pPr marL="0" indent="0" eaLnBrk="1" hangingPunct="1">
              <a:buNone/>
            </a:pPr>
            <a:r>
              <a:rPr lang="en-US" dirty="0" smtClean="0"/>
              <a:t>a</a:t>
            </a:r>
            <a:r>
              <a:rPr lang="en-US" dirty="0"/>
              <a:t>.	</a:t>
            </a:r>
            <a:r>
              <a:rPr lang="en-US" dirty="0" smtClean="0"/>
              <a:t>Titrimetric</a:t>
            </a:r>
            <a:endParaRPr lang="en-US" dirty="0"/>
          </a:p>
          <a:p>
            <a:pPr marL="0" indent="0" eaLnBrk="1" hangingPunct="1">
              <a:buNone/>
            </a:pPr>
            <a:r>
              <a:rPr lang="en-US" dirty="0"/>
              <a:t>b.	</a:t>
            </a:r>
            <a:r>
              <a:rPr lang="en-US" dirty="0" smtClean="0"/>
              <a:t>Electrometric</a:t>
            </a:r>
            <a:endParaRPr lang="en-US" dirty="0"/>
          </a:p>
          <a:p>
            <a:pPr marL="0" indent="0" eaLnBrk="1" hangingPunct="1">
              <a:buNone/>
            </a:pPr>
            <a:r>
              <a:rPr lang="en-US" dirty="0"/>
              <a:t>c.	</a:t>
            </a:r>
            <a:r>
              <a:rPr lang="en-US" dirty="0" smtClean="0"/>
              <a:t>Colorimetric</a:t>
            </a:r>
            <a:endParaRPr lang="en-US" dirty="0"/>
          </a:p>
          <a:p>
            <a:pPr marL="0" indent="0" eaLnBrk="1" hangingPunct="1">
              <a:buNone/>
            </a:pPr>
            <a:r>
              <a:rPr lang="en-US" dirty="0"/>
              <a:t>d.	</a:t>
            </a:r>
            <a:r>
              <a:rPr lang="en-US" b="1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Color Wheel</a:t>
            </a:r>
            <a:endParaRPr lang="en-US" b="1" u="sng" dirty="0" smtClean="0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Unit 1 Exercise 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E57E1-8144-4033-94FD-9124D623B45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83102" y="4494329"/>
            <a:ext cx="388189" cy="3709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66724" y="1228725"/>
            <a:ext cx="8220075" cy="46021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b="1" dirty="0" smtClean="0"/>
              <a:t>After this unit, you’ll be able to:</a:t>
            </a:r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Explain chemistry principles that relate to corrosion</a:t>
            </a:r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Identify factors which affect corrosion</a:t>
            </a:r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Identify the LCR corrosion control treatment alternatives</a:t>
            </a:r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Describe important factors affecting each type of treatment</a:t>
            </a:r>
          </a:p>
        </p:txBody>
      </p:sp>
      <p:sp>
        <p:nvSpPr>
          <p:cNvPr id="1751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93688"/>
            <a:ext cx="8229600" cy="8683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Unit 2 – Corrosion Principles and Theory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fld id="{62DED815-5DF3-4992-9EF8-BCA217FB987D}" type="slidenum">
              <a:rPr lang="en-US" sz="1400" smtClean="0">
                <a:latin typeface="Arial" charset="0"/>
              </a:rPr>
              <a:pPr/>
              <a:t>16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2-3</a:t>
            </a:r>
          </a:p>
          <a:p>
            <a:r>
              <a:rPr lang="en-US" dirty="0" smtClean="0"/>
              <a:t>Produce H</a:t>
            </a:r>
            <a:r>
              <a:rPr lang="en-US" baseline="30000" dirty="0" smtClean="0"/>
              <a:t>+</a:t>
            </a:r>
            <a:r>
              <a:rPr lang="en-US" dirty="0" smtClean="0"/>
              <a:t> ions</a:t>
            </a:r>
          </a:p>
          <a:p>
            <a:r>
              <a:rPr lang="en-US" dirty="0" smtClean="0"/>
              <a:t>Recognized by the “H” in the chemical formula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HCl</a:t>
            </a:r>
            <a:r>
              <a:rPr lang="en-US" dirty="0" smtClean="0"/>
              <a:t> 		H</a:t>
            </a:r>
            <a:r>
              <a:rPr lang="en-US" baseline="30000" dirty="0" smtClean="0"/>
              <a:t>+  </a:t>
            </a:r>
            <a:r>
              <a:rPr lang="en-US" dirty="0" smtClean="0"/>
              <a:t> + </a:t>
            </a:r>
            <a:r>
              <a:rPr lang="en-US" dirty="0" err="1" smtClean="0"/>
              <a:t>Cl</a:t>
            </a:r>
            <a:r>
              <a:rPr lang="en-US" baseline="30000" dirty="0" smtClean="0"/>
              <a:t>-</a:t>
            </a:r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r>
              <a:rPr lang="en-US" baseline="30000" dirty="0" smtClean="0"/>
              <a:t>(Hydrochloric acid)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406317" y="4114800"/>
            <a:ext cx="5775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57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2-4</a:t>
            </a:r>
          </a:p>
          <a:p>
            <a:r>
              <a:rPr lang="en-US" dirty="0" smtClean="0"/>
              <a:t>Produces OH</a:t>
            </a:r>
            <a:r>
              <a:rPr lang="en-US" baseline="30000" dirty="0" smtClean="0"/>
              <a:t>-</a:t>
            </a:r>
            <a:r>
              <a:rPr lang="en-US" dirty="0" smtClean="0"/>
              <a:t> ions</a:t>
            </a:r>
          </a:p>
          <a:p>
            <a:r>
              <a:rPr lang="en-US" dirty="0" smtClean="0"/>
              <a:t>Recognized by the “OH” at the end of the chemical formula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NaOH</a:t>
            </a:r>
            <a:r>
              <a:rPr lang="en-US" dirty="0" smtClean="0"/>
              <a:t> 		Na</a:t>
            </a:r>
            <a:r>
              <a:rPr lang="en-US" baseline="30000" dirty="0" smtClean="0"/>
              <a:t>+  </a:t>
            </a:r>
            <a:r>
              <a:rPr lang="en-US" dirty="0" smtClean="0"/>
              <a:t> + OH</a:t>
            </a:r>
            <a:r>
              <a:rPr lang="en-US" baseline="30000" dirty="0" smtClean="0"/>
              <a:t>-</a:t>
            </a:r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r>
              <a:rPr lang="en-US" baseline="30000" dirty="0" smtClean="0"/>
              <a:t>   (Sodium hydroxide)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031958" y="4644189"/>
            <a:ext cx="77002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196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2-4</a:t>
            </a:r>
          </a:p>
          <a:p>
            <a:r>
              <a:rPr lang="en-US" dirty="0" smtClean="0"/>
              <a:t>No ions are produced (acid and base are neutralized)</a:t>
            </a:r>
          </a:p>
          <a:p>
            <a:r>
              <a:rPr lang="en-US" dirty="0" smtClean="0"/>
              <a:t>Product of combining an acid with a base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HCl</a:t>
            </a:r>
            <a:r>
              <a:rPr lang="en-US" dirty="0" smtClean="0"/>
              <a:t> + </a:t>
            </a:r>
            <a:r>
              <a:rPr lang="en-US" dirty="0" err="1" smtClean="0"/>
              <a:t>NaOH</a:t>
            </a:r>
            <a:r>
              <a:rPr lang="en-US" dirty="0" smtClean="0"/>
              <a:t> 		</a:t>
            </a:r>
            <a:r>
              <a:rPr lang="en-US" dirty="0" err="1" smtClean="0"/>
              <a:t>NaCl</a:t>
            </a:r>
            <a:r>
              <a:rPr lang="en-US" baseline="30000" dirty="0" smtClean="0"/>
              <a:t>  </a:t>
            </a:r>
            <a:r>
              <a:rPr lang="en-US" dirty="0" smtClean="0"/>
              <a:t> +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endParaRPr lang="en-US" baseline="30000" dirty="0" smtClean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r>
              <a:rPr lang="en-US" baseline="30000" dirty="0" smtClean="0"/>
              <a:t>   (Hydrochloric Acid + Sodium hydroxide)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777916" y="4668253"/>
            <a:ext cx="115503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70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7150" indent="0" eaLnBrk="1" hangingPunct="1">
              <a:buNone/>
              <a:defRPr/>
            </a:pPr>
            <a:r>
              <a:rPr lang="en-US" sz="3600" b="1" dirty="0"/>
              <a:t>After this unit, you’ll be able to: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sz="3200" dirty="0" smtClean="0"/>
              <a:t>Describe the major provisions of the LCR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sz="3200" dirty="0" smtClean="0"/>
              <a:t>Describe the sampling protocols for lead and copper tap samples and water quality parameter samples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sz="3200" dirty="0" smtClean="0"/>
              <a:t>Identify selected EPA-approved analytical methods</a:t>
            </a:r>
          </a:p>
          <a:p>
            <a:pPr marL="457200" lvl="1" indent="0" eaLnBrk="1" hangingPunct="1">
              <a:buNone/>
              <a:defRPr/>
            </a:pPr>
            <a:endParaRPr lang="en-US" sz="3200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07963"/>
            <a:ext cx="8229600" cy="868362"/>
          </a:xfrm>
        </p:spPr>
        <p:txBody>
          <a:bodyPr/>
          <a:lstStyle/>
          <a:p>
            <a:pPr eaLnBrk="1" hangingPunct="1"/>
            <a:r>
              <a:rPr lang="en-US" dirty="0" smtClean="0"/>
              <a:t>Unit 1 – Lead and Copper Rule (LCR)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fld id="{08E646B8-AF07-42A0-AD1A-5D15C4FF0991}" type="slidenum">
              <a:rPr lang="en-US" sz="1400" smtClean="0">
                <a:latin typeface="Arial" charset="0"/>
              </a:rPr>
              <a:pPr/>
              <a:t>2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2-7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Carbonate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830" y="2341552"/>
            <a:ext cx="6588823" cy="3196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092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2-9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Corrosion Cell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673" y="2437717"/>
            <a:ext cx="5374142" cy="325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16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2-11</a:t>
            </a: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the Corrosion Cell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162" y="2276475"/>
            <a:ext cx="7558682" cy="283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780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2-11</a:t>
            </a:r>
          </a:p>
          <a:p>
            <a:r>
              <a:rPr lang="en-US" sz="4800" b="1" dirty="0" smtClean="0"/>
              <a:t>pH/alkalinity adjustment</a:t>
            </a:r>
          </a:p>
          <a:p>
            <a:r>
              <a:rPr lang="en-US" sz="4800" b="1" dirty="0" smtClean="0"/>
              <a:t>Calcium hardness adjustment (CaCO</a:t>
            </a:r>
            <a:r>
              <a:rPr lang="en-US" sz="4800" b="1" baseline="-25000" dirty="0" smtClean="0"/>
              <a:t>3</a:t>
            </a:r>
            <a:r>
              <a:rPr lang="en-US" sz="4800" b="1" dirty="0" smtClean="0"/>
              <a:t> precipitation)</a:t>
            </a:r>
          </a:p>
          <a:p>
            <a:r>
              <a:rPr lang="en-US" sz="4800" b="1" dirty="0" smtClean="0"/>
              <a:t>Corrosion inhibitors</a:t>
            </a:r>
            <a:r>
              <a:rPr lang="en-US" b="1" dirty="0" smtClean="0"/>
              <a:t>	 </a:t>
            </a: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LCR CCT Alternatives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07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2-17</a:t>
            </a: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Langelier</a:t>
            </a:r>
            <a:r>
              <a:rPr lang="en-US" dirty="0" smtClean="0"/>
              <a:t> Saturation Index (LSI)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373396"/>
              </p:ext>
            </p:extLst>
          </p:nvPr>
        </p:nvGraphicFramePr>
        <p:xfrm>
          <a:off x="940279" y="2413958"/>
          <a:ext cx="6832122" cy="302931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139351"/>
                <a:gridCol w="4692771"/>
              </a:tblGrid>
              <a:tr h="4327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</a:rPr>
                        <a:t>LSI Values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</a:rPr>
                        <a:t>Effect on Water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10305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</a:rPr>
                        <a:t>LSI greater than 0  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</a:rPr>
                        <a:t>Water is supersaturated and tends to </a:t>
                      </a:r>
                      <a:r>
                        <a:rPr lang="en-US" sz="2000" b="1" dirty="0">
                          <a:effectLst/>
                        </a:rPr>
                        <a:t>precipitate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a scale layer of CaCO</a:t>
                      </a:r>
                      <a:r>
                        <a:rPr lang="en-US" sz="2000" b="1" baseline="-25000" dirty="0">
                          <a:effectLst/>
                        </a:rPr>
                        <a:t>3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83989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</a:rPr>
                        <a:t>LSI = 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</a:rPr>
                        <a:t>Water is saturated (</a:t>
                      </a:r>
                      <a:r>
                        <a:rPr lang="en-US" sz="2000" b="1" dirty="0">
                          <a:effectLst/>
                        </a:rPr>
                        <a:t>in equilibrium</a:t>
                      </a:r>
                      <a:r>
                        <a:rPr lang="en-US" sz="2000" dirty="0">
                          <a:effectLst/>
                        </a:rPr>
                        <a:t>) with CaCO</a:t>
                      </a:r>
                      <a:r>
                        <a:rPr lang="en-US" sz="2000" baseline="-25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so a </a:t>
                      </a:r>
                      <a:r>
                        <a:rPr lang="en-US" sz="2000" dirty="0">
                          <a:effectLst/>
                        </a:rPr>
                        <a:t>scale layer of CaCO</a:t>
                      </a:r>
                      <a:r>
                        <a:rPr lang="en-US" sz="2000" baseline="-25000" dirty="0">
                          <a:effectLst/>
                        </a:rPr>
                        <a:t>3</a:t>
                      </a:r>
                      <a:r>
                        <a:rPr lang="en-US" sz="2000" dirty="0">
                          <a:effectLst/>
                        </a:rPr>
                        <a:t> is neither precipitated nor dissolved. 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02257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</a:rPr>
                        <a:t>LSI less than 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>
                          <a:effectLst/>
                        </a:rPr>
                        <a:t>Water is under saturated, tends to </a:t>
                      </a:r>
                      <a:r>
                        <a:rPr lang="en-US" sz="2000" b="1" dirty="0">
                          <a:effectLst/>
                        </a:rPr>
                        <a:t>dissolve</a:t>
                      </a:r>
                      <a:r>
                        <a:rPr lang="en-US" sz="2000" dirty="0">
                          <a:effectLst/>
                        </a:rPr>
                        <a:t> solid CaCO</a:t>
                      </a:r>
                      <a:r>
                        <a:rPr lang="en-US" sz="2000" baseline="-25000" dirty="0">
                          <a:effectLst/>
                        </a:rPr>
                        <a:t>3</a:t>
                      </a:r>
                      <a:endParaRPr lang="en-US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09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31321" y="1190445"/>
            <a:ext cx="8229600" cy="5218981"/>
          </a:xfrm>
          <a:ln w="28575"/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 smtClean="0"/>
              <a:t>Workbook Page </a:t>
            </a:r>
            <a:r>
              <a:rPr lang="en-US" b="1" dirty="0" smtClean="0"/>
              <a:t>2-19</a:t>
            </a: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pH/alkalinity adjustment &amp; Inhibitors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768124"/>
              </p:ext>
            </p:extLst>
          </p:nvPr>
        </p:nvGraphicFramePr>
        <p:xfrm>
          <a:off x="2061714" y="1828811"/>
          <a:ext cx="5719385" cy="4183790"/>
        </p:xfrm>
        <a:graphic>
          <a:graphicData uri="http://schemas.openxmlformats.org/drawingml/2006/table">
            <a:tbl>
              <a:tblPr>
                <a:tableStyleId>{125E5076-3810-47DD-B79F-674D7AD40C01}</a:tableStyleId>
              </a:tblPr>
              <a:tblGrid>
                <a:gridCol w="1896100"/>
                <a:gridCol w="1779537"/>
                <a:gridCol w="2043748"/>
              </a:tblGrid>
              <a:tr h="1013870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Treatment Approach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Key Water Quality Parameters</a:t>
                      </a: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Appropriate Chemical Feed Systems </a:t>
                      </a:r>
                      <a:endParaRPr lang="en-US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5701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effectLst/>
                          <a:latin typeface="+mn-lt"/>
                        </a:rPr>
                        <a:t>pH/alkalinity adjustment</a:t>
                      </a:r>
                      <a:endParaRPr lang="en-US" sz="1600" b="1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pH, alkalinity, temperature 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Caustic Soda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Lime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Soda Ash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Sodium Bicarbonate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5701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effectLst/>
                          <a:latin typeface="+mn-lt"/>
                        </a:rPr>
                        <a:t>Corrosion Inhibitors</a:t>
                      </a:r>
                      <a:endParaRPr lang="en-US" sz="1800" b="1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</a:endParaRPr>
                    </a:p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pH, alkalinity, temperature, metals, hardness, inhibitor residual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Orthophosphate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Polyphosphate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Ortho-poly blends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Silicates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8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to page 2-20 to summarize the unit key points.</a:t>
            </a:r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E61478-BB52-48EB-BB73-0E1807B91341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	When </a:t>
            </a:r>
            <a:r>
              <a:rPr lang="en-US" dirty="0"/>
              <a:t>placed in water, 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acids</a:t>
            </a:r>
            <a:r>
              <a:rPr lang="en-US" dirty="0" smtClean="0"/>
              <a:t>/bases </a:t>
            </a:r>
            <a:r>
              <a:rPr lang="en-US" dirty="0"/>
              <a:t>produce hydrogen ions; </a:t>
            </a:r>
            <a:r>
              <a:rPr lang="en-US" dirty="0" smtClean="0"/>
              <a:t>acids/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bases</a:t>
            </a:r>
            <a:r>
              <a:rPr lang="en-US" dirty="0" smtClean="0"/>
              <a:t> </a:t>
            </a:r>
            <a:r>
              <a:rPr lang="en-US" dirty="0"/>
              <a:t>produce hydroxide 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2.	A 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salt</a:t>
            </a:r>
            <a:r>
              <a:rPr lang="en-US" dirty="0">
                <a:latin typeface="Arial Narrow"/>
                <a:ea typeface="Times New Roman"/>
                <a:cs typeface="Times New Roman"/>
              </a:rPr>
              <a:t> </a:t>
            </a:r>
            <a:r>
              <a:rPr lang="en-US" dirty="0" smtClean="0"/>
              <a:t> </a:t>
            </a:r>
            <a:r>
              <a:rPr lang="en-US" dirty="0"/>
              <a:t>is the product of combining an acid and a base. </a:t>
            </a:r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2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0C301F-3A32-406E-AAD8-C83458EF5EC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	A finished water pH value of 5.0 indicates: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endParaRPr lang="en-US" dirty="0" smtClean="0">
              <a:latin typeface="Arial Narrow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 smtClean="0">
                <a:latin typeface="Arial Narrow"/>
                <a:ea typeface="Times New Roman"/>
              </a:rPr>
              <a:t>Water </a:t>
            </a:r>
            <a:r>
              <a:rPr lang="en-US" sz="3200" dirty="0">
                <a:latin typeface="Arial Narrow"/>
                <a:ea typeface="Times New Roman"/>
              </a:rPr>
              <a:t>is basic</a:t>
            </a:r>
            <a:endParaRPr lang="en-US" sz="3200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latin typeface="Arial Narrow"/>
                <a:ea typeface="Times New Roman"/>
              </a:rPr>
              <a:t>Water is acidic</a:t>
            </a:r>
            <a:endParaRPr lang="en-US" sz="3200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latin typeface="Arial Narrow"/>
                <a:ea typeface="Times New Roman"/>
              </a:rPr>
              <a:t>Water may corrode pipes and fittings</a:t>
            </a:r>
            <a:endParaRPr lang="en-US" sz="3200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dirty="0">
                <a:latin typeface="Arial Narrow"/>
                <a:ea typeface="Times New Roman"/>
              </a:rPr>
              <a:t>Both a and c</a:t>
            </a:r>
            <a:endParaRPr lang="en-US" sz="3200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3200" b="1" dirty="0">
                <a:highlight>
                  <a:srgbClr val="FFFF00"/>
                </a:highlight>
                <a:latin typeface="Arial Narrow"/>
                <a:ea typeface="Times New Roman"/>
              </a:rPr>
              <a:t>Both b and c</a:t>
            </a:r>
            <a:endParaRPr lang="en-US" sz="32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2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1578DF-C079-4F74-8530-C958862F7F2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/>
              <a:t>4.	What objectives can be met with corrosion control treatment?</a:t>
            </a:r>
          </a:p>
          <a:p>
            <a:pPr marL="514350" indent="-514350">
              <a:buAutoNum type="alphaLcPeriod"/>
              <a:defRPr/>
            </a:pPr>
            <a:r>
              <a:rPr lang="en-US" sz="2800" dirty="0" smtClean="0"/>
              <a:t>Minimize </a:t>
            </a:r>
            <a:r>
              <a:rPr lang="en-US" sz="2800" dirty="0"/>
              <a:t>amount of lead and/or copper dissolving into tap </a:t>
            </a:r>
            <a:r>
              <a:rPr lang="en-US" sz="2800" dirty="0" smtClean="0"/>
              <a:t>water.</a:t>
            </a:r>
          </a:p>
          <a:p>
            <a:pPr marL="514350" indent="-514350">
              <a:buAutoNum type="alphaLcPeriod"/>
              <a:defRPr/>
            </a:pPr>
            <a:r>
              <a:rPr lang="en-US" sz="2800" dirty="0" smtClean="0"/>
              <a:t>Maximize </a:t>
            </a:r>
            <a:r>
              <a:rPr lang="en-US" sz="2800" dirty="0"/>
              <a:t>the service life of plumbing materials.                             </a:t>
            </a:r>
          </a:p>
          <a:p>
            <a:pPr marL="0" indent="0">
              <a:buNone/>
              <a:defRPr/>
            </a:pPr>
            <a:r>
              <a:rPr lang="en-US" sz="2800" dirty="0" smtClean="0"/>
              <a:t>c.    Improve </a:t>
            </a:r>
            <a:r>
              <a:rPr lang="en-US" sz="2800" dirty="0"/>
              <a:t>the hydraulic characteristics of water </a:t>
            </a:r>
            <a:r>
              <a:rPr lang="en-US" sz="2800" dirty="0" smtClean="0"/>
              <a:t>                 	distribution </a:t>
            </a:r>
            <a:r>
              <a:rPr lang="en-US" sz="2800" dirty="0"/>
              <a:t>systems.        </a:t>
            </a:r>
          </a:p>
          <a:p>
            <a:pPr marL="0" indent="0">
              <a:buNone/>
              <a:defRPr/>
            </a:pPr>
            <a:r>
              <a:rPr lang="en-US" sz="2800" b="1" dirty="0" smtClean="0"/>
              <a:t>d. </a:t>
            </a:r>
            <a:r>
              <a:rPr lang="en-US" sz="2800" b="1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All of the above.</a:t>
            </a:r>
            <a:endParaRPr lang="en-US" dirty="0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2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DC40B-AF3B-4472-AC0A-4443EE6D22A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 Corrosion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496" y="2602833"/>
            <a:ext cx="2731008" cy="2444496"/>
          </a:xfrm>
        </p:spPr>
      </p:pic>
      <p:sp>
        <p:nvSpPr>
          <p:cNvPr id="7" name="TextBox 6"/>
          <p:cNvSpPr txBox="1"/>
          <p:nvPr/>
        </p:nvSpPr>
        <p:spPr>
          <a:xfrm>
            <a:off x="3657600" y="1562100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Tuberculation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1365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5.  Controlling </a:t>
            </a:r>
            <a:r>
              <a:rPr lang="en-US" sz="2800" dirty="0"/>
              <a:t>lead/copper is achieved by forming a protective layer on the pipe wall that eliminates the corrosion cell.</a:t>
            </a:r>
          </a:p>
          <a:p>
            <a:pPr marL="457200" indent="-457200">
              <a:buAutoNum type="alphaLcParenR"/>
            </a:pPr>
            <a:r>
              <a:rPr lang="en-US" sz="2800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True</a:t>
            </a:r>
            <a:r>
              <a:rPr lang="en-US" sz="2800" dirty="0"/>
              <a:t>		b) </a:t>
            </a:r>
            <a:r>
              <a:rPr lang="en-US" sz="2800" dirty="0" smtClean="0"/>
              <a:t>False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6.  What </a:t>
            </a:r>
            <a:r>
              <a:rPr lang="en-US" sz="2800" dirty="0"/>
              <a:t>does a </a:t>
            </a:r>
            <a:r>
              <a:rPr lang="en-US" sz="2800" dirty="0" err="1"/>
              <a:t>Langelier</a:t>
            </a:r>
            <a:r>
              <a:rPr lang="en-US" sz="2800" dirty="0"/>
              <a:t> Saturation Index of 1.1 indicate?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</a:rPr>
              <a:t>Scaling potential</a:t>
            </a:r>
            <a:endParaRPr lang="en-US" u="sng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>
                <a:latin typeface="Arial Narrow"/>
                <a:ea typeface="Times New Roman"/>
              </a:rPr>
              <a:t>Dissolving potential</a:t>
            </a:r>
            <a:endParaRPr lang="en-US" dirty="0">
              <a:latin typeface="Times New Roman"/>
              <a:ea typeface="Times New Roman"/>
            </a:endParaRPr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2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417F4F-B8BF-422B-AE19-B5A444CD391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7</a:t>
            </a:r>
            <a:r>
              <a:rPr lang="en-US" sz="4400" dirty="0" smtClean="0"/>
              <a:t>.  </a:t>
            </a:r>
            <a:r>
              <a:rPr lang="en-US" sz="3600" dirty="0" smtClean="0"/>
              <a:t>If </a:t>
            </a:r>
            <a:r>
              <a:rPr lang="en-US" sz="3600" dirty="0"/>
              <a:t>an operator adjusts the pH of the finished water above the saturation point for calcium carbonate, this will create a protective coating on the pipe wall.</a:t>
            </a:r>
          </a:p>
          <a:p>
            <a:pPr marL="0" indent="0">
              <a:buNone/>
            </a:pPr>
            <a:r>
              <a:rPr lang="en-US" sz="3600" dirty="0" smtClean="0"/>
              <a:t>a</a:t>
            </a:r>
            <a:r>
              <a:rPr lang="en-US" sz="3600" dirty="0"/>
              <a:t>) </a:t>
            </a:r>
            <a:r>
              <a:rPr lang="en-US" sz="3600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True</a:t>
            </a:r>
            <a:r>
              <a:rPr lang="en-US" sz="3600" dirty="0"/>
              <a:t>		b) False</a:t>
            </a:r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2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417F4F-B8BF-422B-AE19-B5A444CD391E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0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2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417F4F-B8BF-422B-AE19-B5A444CD391E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326028"/>
              </p:ext>
            </p:extLst>
          </p:nvPr>
        </p:nvGraphicFramePr>
        <p:xfrm>
          <a:off x="1457865" y="2484406"/>
          <a:ext cx="6452559" cy="3122379"/>
        </p:xfrm>
        <a:graphic>
          <a:graphicData uri="http://schemas.openxmlformats.org/drawingml/2006/table">
            <a:tbl>
              <a:tblPr/>
              <a:tblGrid>
                <a:gridCol w="2036435"/>
                <a:gridCol w="2302652"/>
                <a:gridCol w="2113472"/>
              </a:tblGrid>
              <a:tr h="613434">
                <a:tc gridSpan="2"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Arial Narrow"/>
                        <a:ea typeface="Times New Roman"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Arial Narrow"/>
                          <a:ea typeface="Times New Roman"/>
                        </a:rPr>
                        <a:t>If </a:t>
                      </a:r>
                      <a:r>
                        <a:rPr lang="en-US" sz="1600" b="1" dirty="0">
                          <a:effectLst/>
                          <a:latin typeface="Arial Narrow"/>
                          <a:ea typeface="Times New Roman"/>
                        </a:rPr>
                        <a:t>I add: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Arial Narrow"/>
                        <a:ea typeface="Times New Roman"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Arial Narrow"/>
                          <a:ea typeface="Times New Roman"/>
                        </a:rPr>
                        <a:t>The </a:t>
                      </a:r>
                      <a:r>
                        <a:rPr lang="en-US" sz="1600" b="1" dirty="0">
                          <a:effectLst/>
                          <a:latin typeface="Arial Narrow"/>
                          <a:ea typeface="Times New Roman"/>
                        </a:rPr>
                        <a:t>pH will be ___________                                    (raised/lowered)                                          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</a:tr>
              <a:tr h="306717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potassium hydroxide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KOH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raised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17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nitric acid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HNO</a:t>
                      </a:r>
                      <a:r>
                        <a:rPr lang="en-US" sz="1800" baseline="-25000">
                          <a:effectLst/>
                          <a:latin typeface="Arial Narrow"/>
                          <a:ea typeface="Times New Roman"/>
                        </a:rPr>
                        <a:t>3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lowered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17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lime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Ca(OH)</a:t>
                      </a:r>
                      <a:r>
                        <a:rPr lang="en-US" sz="1800" baseline="-25000">
                          <a:effectLst/>
                          <a:latin typeface="Arial Narrow"/>
                          <a:ea typeface="Times New Roman"/>
                        </a:rPr>
                        <a:t>2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raised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17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sulfuric acid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H</a:t>
                      </a:r>
                      <a:r>
                        <a:rPr lang="en-US" sz="1800" baseline="-25000">
                          <a:effectLst/>
                          <a:latin typeface="Arial Narrow"/>
                          <a:ea typeface="Times New Roman"/>
                        </a:rPr>
                        <a:t>2</a:t>
                      </a: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SO</a:t>
                      </a:r>
                      <a:r>
                        <a:rPr lang="en-US" sz="1800" baseline="-25000">
                          <a:effectLst/>
                          <a:latin typeface="Arial Narrow"/>
                          <a:ea typeface="Times New Roman"/>
                        </a:rPr>
                        <a:t>4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lowered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17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caustic soda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NaOH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raised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17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soda ash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Na</a:t>
                      </a:r>
                      <a:r>
                        <a:rPr lang="en-US" sz="1800" baseline="-25000">
                          <a:effectLst/>
                          <a:latin typeface="Arial Narrow"/>
                          <a:ea typeface="Times New Roman"/>
                        </a:rPr>
                        <a:t>2</a:t>
                      </a:r>
                      <a:r>
                        <a:rPr lang="en-US" sz="1800">
                          <a:effectLst/>
                          <a:latin typeface="Arial Narrow"/>
                          <a:ea typeface="Times New Roman"/>
                        </a:rPr>
                        <a:t>CO</a:t>
                      </a:r>
                      <a:r>
                        <a:rPr lang="en-US" sz="1800" baseline="-25000">
                          <a:effectLst/>
                          <a:latin typeface="Arial Narrow"/>
                          <a:ea typeface="Times New Roman"/>
                        </a:rPr>
                        <a:t>3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raised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717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Narrow"/>
                          <a:ea typeface="Times New Roman"/>
                        </a:rPr>
                        <a:t>hydrochloric acid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 Narrow"/>
                          <a:ea typeface="Times New Roman"/>
                        </a:rPr>
                        <a:t>HCl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highlight>
                            <a:srgbClr val="FFFF00"/>
                          </a:highlight>
                          <a:latin typeface="Arial Narrow"/>
                          <a:ea typeface="Times New Roman"/>
                        </a:rPr>
                        <a:t>lowered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26212" y="1227399"/>
            <a:ext cx="8342738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8"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Determine how the addition of the following chemicals to water will affect pH and complete the table.  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b="1" dirty="0"/>
              <a:t>After this unit, you’ll be able to:</a:t>
            </a:r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Identify the common pH/alkalinity adjustment chemicals including:</a:t>
            </a:r>
            <a:endParaRPr lang="en-US" dirty="0"/>
          </a:p>
          <a:p>
            <a:pPr marL="628650" lvl="2" eaLnBrk="1" hangingPunct="1"/>
            <a:r>
              <a:rPr lang="en-US" dirty="0" smtClean="0"/>
              <a:t>common chemical names, characteristics, operational considerations, impacts and constraints</a:t>
            </a:r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Identify </a:t>
            </a:r>
            <a:r>
              <a:rPr lang="en-US" dirty="0"/>
              <a:t>the </a:t>
            </a:r>
            <a:r>
              <a:rPr lang="en-US" dirty="0" smtClean="0"/>
              <a:t>common corrosion inhibitors and their impacts and constraints </a:t>
            </a:r>
            <a:endParaRPr lang="en-US" dirty="0"/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3 – Corrosion Control Chemicals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26129-2A47-4669-8D63-6F4FD6B1357F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614390"/>
              </p:ext>
            </p:extLst>
          </p:nvPr>
        </p:nvGraphicFramePr>
        <p:xfrm>
          <a:off x="1458310" y="1621767"/>
          <a:ext cx="6512512" cy="375610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2080260"/>
                <a:gridCol w="2103120"/>
                <a:gridCol w="2329132"/>
              </a:tblGrid>
              <a:tr h="830025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Chemical Name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Chemical Formula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Common Name 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Sodium Hydroxide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NaOH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Caustic Soda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Calcium Hydroxide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Ca</a:t>
                      </a:r>
                      <a:r>
                        <a:rPr lang="en-US" sz="1600" dirty="0">
                          <a:effectLst/>
                        </a:rPr>
                        <a:t>(OH)</a:t>
                      </a:r>
                      <a:r>
                        <a:rPr lang="en-US" sz="1600" baseline="-250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Lime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Sodium Bicarbonate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NaHCO</a:t>
                      </a:r>
                      <a:r>
                        <a:rPr lang="en-US" sz="1600" baseline="-25000" dirty="0">
                          <a:effectLst/>
                        </a:rPr>
                        <a:t>3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Baking Soda 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Sodium Carbonate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Na</a:t>
                      </a:r>
                      <a:r>
                        <a:rPr lang="en-US" sz="1600" baseline="-25000">
                          <a:effectLst/>
                        </a:rPr>
                        <a:t>2</a:t>
                      </a:r>
                      <a:r>
                        <a:rPr lang="en-US" sz="1600">
                          <a:effectLst/>
                        </a:rPr>
                        <a:t>CO</a:t>
                      </a:r>
                      <a:r>
                        <a:rPr lang="en-US" sz="1600" baseline="-250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Soda Ash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pH/Alkalinity Adjustment  Chemicals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26129-2A47-4669-8D63-6F4FD6B1357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874874"/>
              </p:ext>
            </p:extLst>
          </p:nvPr>
        </p:nvGraphicFramePr>
        <p:xfrm>
          <a:off x="388187" y="1241032"/>
          <a:ext cx="8220975" cy="456739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613141"/>
                <a:gridCol w="2786332"/>
                <a:gridCol w="3821502"/>
              </a:tblGrid>
              <a:tr h="808889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Chemical Name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Use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Notes 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53634"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Caustic Soda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</a:rPr>
                        <a:t>Raise </a:t>
                      </a:r>
                      <a:r>
                        <a:rPr lang="en-US" sz="1800" kern="1200" dirty="0" err="1" smtClean="0">
                          <a:effectLst/>
                        </a:rPr>
                        <a:t>pH.</a:t>
                      </a:r>
                      <a:r>
                        <a:rPr lang="en-US" sz="1800" kern="1200" dirty="0" smtClean="0">
                          <a:effectLst/>
                        </a:rPr>
                        <a:t> Convert excess CO</a:t>
                      </a:r>
                      <a:r>
                        <a:rPr lang="en-US" sz="1800" kern="1200" baseline="-25000" dirty="0" smtClean="0">
                          <a:effectLst/>
                        </a:rPr>
                        <a:t>2</a:t>
                      </a:r>
                      <a:r>
                        <a:rPr lang="en-US" sz="1800" kern="1200" dirty="0" smtClean="0">
                          <a:effectLst/>
                        </a:rPr>
                        <a:t> to alkalinity species</a:t>
                      </a:r>
                      <a:endParaRPr lang="en-US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800" kern="1200" dirty="0" smtClean="0">
                          <a:effectLst/>
                        </a:rPr>
                        <a:t>pH control is difficult when applied to low alkalinity water (&lt;20 mg/L)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02278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Lime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</a:rPr>
                        <a:t>Raise </a:t>
                      </a:r>
                      <a:r>
                        <a:rPr lang="en-US" sz="1800" kern="1200" dirty="0" err="1" smtClean="0">
                          <a:effectLst/>
                        </a:rPr>
                        <a:t>pH.</a:t>
                      </a:r>
                      <a:r>
                        <a:rPr lang="en-US" sz="1800" kern="1200" dirty="0" smtClean="0">
                          <a:effectLst/>
                        </a:rPr>
                        <a:t>  Increases alkalinity and calcium content</a:t>
                      </a:r>
                      <a:endParaRPr lang="en-US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</a:rPr>
                        <a:t>Slurry feed can cause excess turbidity</a:t>
                      </a:r>
                    </a:p>
                    <a:p>
                      <a:pPr algn="l" fontAlgn="base" hangingPunct="0"/>
                      <a:r>
                        <a:rPr lang="en-US" sz="1800" kern="1200" dirty="0" smtClean="0">
                          <a:effectLst/>
                        </a:rPr>
                        <a:t>O &amp; M intensive</a:t>
                      </a:r>
                    </a:p>
                    <a:p>
                      <a:pPr marL="0" marR="0" algn="l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18601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Sodium Bicarbonate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Increases alkalinity with little increase in pH</a:t>
                      </a:r>
                      <a:endParaRPr lang="en-US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effectLst/>
                        </a:rPr>
                        <a:t>Good alkalinity adjustment choice, but very expensive 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19012"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 smtClean="0">
                        <a:effectLst/>
                      </a:endParaRPr>
                    </a:p>
                    <a:p>
                      <a:pPr marL="0" marR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 Soda Ash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effectLst/>
                        </a:rPr>
                        <a:t>Increases alkalinity with moderate increase in pH</a:t>
                      </a:r>
                      <a:endParaRPr lang="en-US" sz="16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800" kern="1200" dirty="0" smtClean="0">
                          <a:effectLst/>
                        </a:rPr>
                        <a:t>More pH increase caused as compared to sodium bicarbonate, but less costly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3.2 Chemical Characteristics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26129-2A47-4669-8D63-6F4FD6B1357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38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253790"/>
            <a:ext cx="8229600" cy="660610"/>
          </a:xfrm>
        </p:spPr>
        <p:txBody>
          <a:bodyPr/>
          <a:lstStyle/>
          <a:p>
            <a:r>
              <a:rPr lang="en-US" dirty="0" smtClean="0"/>
              <a:t>Table 3.3 Operational Considerations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26129-2A47-4669-8D63-6F4FD6B1357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4073462"/>
              </p:ext>
            </p:extLst>
          </p:nvPr>
        </p:nvGraphicFramePr>
        <p:xfrm>
          <a:off x="258792" y="905776"/>
          <a:ext cx="8471140" cy="5149965"/>
        </p:xfrm>
        <a:graphic>
          <a:graphicData uri="http://schemas.openxmlformats.org/drawingml/2006/table">
            <a:tbl>
              <a:tblPr>
                <a:tableStyleId>{125E5076-3810-47DD-B79F-674D7AD40C01}</a:tableStyleId>
              </a:tblPr>
              <a:tblGrid>
                <a:gridCol w="1583133"/>
                <a:gridCol w="1071907"/>
                <a:gridCol w="1637237"/>
                <a:gridCol w="4178863"/>
              </a:tblGrid>
              <a:tr h="792681"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Chemical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Available Forms 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Storage</a:t>
                      </a:r>
                      <a:endParaRPr lang="en-US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Safety Considerations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6560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Caustic Soda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50% or 25% solution  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50% solution requires heated storage room to prevent </a:t>
                      </a:r>
                      <a:r>
                        <a:rPr lang="en-US" sz="1300" dirty="0" smtClean="0">
                          <a:effectLst/>
                        </a:rPr>
                        <a:t>freezing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</a:rPr>
                        <a:t>dangerous to </a:t>
                      </a:r>
                      <a:r>
                        <a:rPr lang="en-US" sz="1300" b="1" dirty="0" smtClean="0">
                          <a:effectLst/>
                        </a:rPr>
                        <a:t>handle</a:t>
                      </a:r>
                      <a:r>
                        <a:rPr lang="en-US" sz="1300" dirty="0" smtClean="0">
                          <a:effectLst/>
                        </a:rPr>
                        <a:t>, use protective </a:t>
                      </a:r>
                      <a:r>
                        <a:rPr lang="en-US" sz="1300" dirty="0">
                          <a:effectLst/>
                        </a:rPr>
                        <a:t>clothing, rubber gloves, rubber apron, face shield, goggles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control mists with good ventilation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9022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Lime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powder in 50 or 100 </a:t>
                      </a:r>
                      <a:r>
                        <a:rPr lang="en-US" sz="1300" dirty="0" err="1">
                          <a:effectLst/>
                        </a:rPr>
                        <a:t>lb</a:t>
                      </a:r>
                      <a:r>
                        <a:rPr lang="en-US" sz="1300" dirty="0">
                          <a:effectLst/>
                        </a:rPr>
                        <a:t> bags; </a:t>
                      </a:r>
                      <a:r>
                        <a:rPr lang="en-US" sz="1300" dirty="0" smtClean="0">
                          <a:effectLst/>
                        </a:rPr>
                        <a:t>bulk</a:t>
                      </a:r>
                      <a:endParaRPr lang="en-US" sz="1300" dirty="0">
                        <a:effectLst/>
                      </a:endParaRP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Dry storage with slurry feed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positive ventilation, protective clothing, gloves, face shield, neck cloth, respirator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851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Sodium Bicarbonate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powder; 25 </a:t>
                      </a:r>
                      <a:r>
                        <a:rPr lang="en-US" sz="1300" dirty="0" err="1">
                          <a:effectLst/>
                        </a:rPr>
                        <a:t>lb</a:t>
                      </a:r>
                      <a:r>
                        <a:rPr lang="en-US" sz="1300" dirty="0">
                          <a:effectLst/>
                        </a:rPr>
                        <a:t> drums, 100 </a:t>
                      </a:r>
                      <a:r>
                        <a:rPr lang="en-US" sz="1300" dirty="0" err="1">
                          <a:effectLst/>
                        </a:rPr>
                        <a:t>lb</a:t>
                      </a:r>
                      <a:r>
                        <a:rPr lang="en-US" sz="1300" dirty="0">
                          <a:effectLst/>
                        </a:rPr>
                        <a:t> bags 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Dry storage with solution feed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positive ventilation, protective clothing, gloves, goggles, respirator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0851"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algn="ctr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Soda Ash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powder in 50 and 100 lb bags;  bulk 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Dry storage with solution feed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positive ventilation, protective clothing, gloves, goggles, respirator</a:t>
                      </a:r>
                    </a:p>
                    <a:p>
                      <a:pPr marL="0" marR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377" marR="6637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891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98716"/>
            <a:ext cx="8229600" cy="484981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Workbook Page 3-6, 3-7</a:t>
            </a:r>
          </a:p>
          <a:p>
            <a:r>
              <a:rPr lang="en-US" dirty="0" smtClean="0"/>
              <a:t>Protective clothing</a:t>
            </a:r>
          </a:p>
          <a:p>
            <a:r>
              <a:rPr lang="en-US" dirty="0" smtClean="0"/>
              <a:t>Showers/eye wash equipment</a:t>
            </a:r>
          </a:p>
          <a:p>
            <a:r>
              <a:rPr lang="en-US" dirty="0" smtClean="0"/>
              <a:t>First Aid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 Safety Protection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5" descr="show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62725" y="1500979"/>
            <a:ext cx="1413437" cy="4280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 descr="eyewas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7043" y="4376483"/>
            <a:ext cx="17907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Fendall Personal Emergency Eyewash Station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663" y="3202391"/>
            <a:ext cx="3314700" cy="280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35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to page 3-18 to summarize the unit key points.</a:t>
            </a:r>
          </a:p>
        </p:txBody>
      </p:sp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76C80D-2959-4313-8054-4EF2B1A7112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latin typeface="Arial Narrow"/>
                <a:ea typeface="Times New Roman"/>
              </a:rPr>
              <a:t> List </a:t>
            </a:r>
            <a:r>
              <a:rPr lang="en-US" dirty="0">
                <a:latin typeface="Arial Narrow"/>
                <a:ea typeface="Times New Roman"/>
              </a:rPr>
              <a:t>the common names for the following pH/alkalinity adjustment chemicals</a:t>
            </a:r>
            <a:r>
              <a:rPr lang="en-US" dirty="0" smtClean="0">
                <a:latin typeface="Arial Narrow"/>
                <a:ea typeface="Times New Roman"/>
              </a:rPr>
              <a:t>: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r>
              <a:rPr lang="en-US" b="1" u="sng" dirty="0" smtClean="0">
                <a:latin typeface="Arial Narrow"/>
                <a:ea typeface="Times New Roman"/>
              </a:rPr>
              <a:t>Chemical </a:t>
            </a:r>
            <a:r>
              <a:rPr lang="en-US" b="1" u="sng" dirty="0">
                <a:latin typeface="Arial Narrow"/>
                <a:ea typeface="Times New Roman"/>
              </a:rPr>
              <a:t>Name</a:t>
            </a:r>
            <a:r>
              <a:rPr lang="en-US" dirty="0">
                <a:latin typeface="Arial Narrow"/>
                <a:ea typeface="Times New Roman"/>
              </a:rPr>
              <a:t>			</a:t>
            </a:r>
            <a:r>
              <a:rPr lang="en-US" b="1" u="sng" dirty="0">
                <a:latin typeface="Arial Narrow"/>
                <a:ea typeface="Times New Roman"/>
              </a:rPr>
              <a:t>Common Name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Calcium hydroxide		</a:t>
            </a:r>
            <a:r>
              <a:rPr lang="en-US" b="1" u="sng" dirty="0" smtClean="0">
                <a:highlight>
                  <a:srgbClr val="FFFF00"/>
                </a:highlight>
                <a:latin typeface="Arial Narrow"/>
                <a:ea typeface="Times New Roman"/>
              </a:rPr>
              <a:t>Lime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Sodium carbonate			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</a:rPr>
              <a:t>Soda Ash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Sodium hydroxide			</a:t>
            </a: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</a:rPr>
              <a:t>Caustic soda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marL="400050" lvl="1" indent="0">
              <a:buFont typeface="Arial" charset="0"/>
              <a:buNone/>
            </a:pPr>
            <a:endParaRPr lang="en-US" sz="3200" dirty="0" smtClean="0"/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3 Exercise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CD8C7-132B-4FB6-85BF-0EAFBFC93A67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 Corrosion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39081"/>
            <a:ext cx="6096000" cy="4572000"/>
          </a:xfrm>
        </p:spPr>
      </p:pic>
    </p:spTree>
    <p:extLst>
      <p:ext uri="{BB962C8B-B14F-4D97-AF65-F5344CB8AC3E}">
        <p14:creationId xmlns:p14="http://schemas.microsoft.com/office/powerpoint/2010/main" val="13804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3 Exercise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6C976-0103-44E6-BE4E-ECF07937DB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6326"/>
            <a:ext cx="8229600" cy="4909838"/>
          </a:xfrm>
        </p:spPr>
        <p:txBody>
          <a:bodyPr/>
          <a:lstStyle/>
          <a:p>
            <a:pPr marL="51435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en-US" dirty="0">
                <a:latin typeface="Arial Narrow"/>
                <a:ea typeface="Times New Roman"/>
              </a:rPr>
              <a:t>When using caustic soda, it is necessary to have at least 20 mg/L of alkalinity to maintain a stable </a:t>
            </a:r>
            <a:r>
              <a:rPr lang="en-US" dirty="0" err="1">
                <a:latin typeface="Arial Narrow"/>
                <a:ea typeface="Times New Roman"/>
              </a:rPr>
              <a:t>pH.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a) </a:t>
            </a:r>
            <a:r>
              <a:rPr lang="en-US" b="1" dirty="0">
                <a:highlight>
                  <a:srgbClr val="FFFF00"/>
                </a:highlight>
                <a:latin typeface="Arial Narrow"/>
                <a:ea typeface="Times New Roman"/>
              </a:rPr>
              <a:t>True</a:t>
            </a:r>
            <a:r>
              <a:rPr lang="en-US" dirty="0">
                <a:latin typeface="Arial Narrow"/>
                <a:ea typeface="Times New Roman"/>
              </a:rPr>
              <a:t>			b) False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 smtClean="0">
              <a:latin typeface="Times New Roman"/>
              <a:ea typeface="Times New Roman"/>
            </a:endParaRPr>
          </a:p>
          <a:p>
            <a:pPr marL="51435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en-US" dirty="0" smtClean="0">
                <a:latin typeface="Arial Narrow"/>
                <a:ea typeface="Times New Roman"/>
              </a:rPr>
              <a:t>It is not necessary to minimize the length of line for a lime feeder.</a:t>
            </a:r>
            <a:endParaRPr lang="en-US" dirty="0" smtClean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a) True			b) </a:t>
            </a:r>
            <a:r>
              <a:rPr lang="en-US" b="1" dirty="0">
                <a:highlight>
                  <a:srgbClr val="FFFF00"/>
                </a:highlight>
                <a:latin typeface="Arial Narrow"/>
                <a:ea typeface="Times New Roman"/>
              </a:rPr>
              <a:t>False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164566"/>
            <a:ext cx="8229600" cy="4961597"/>
          </a:xfrm>
        </p:spPr>
        <p:txBody>
          <a:bodyPr/>
          <a:lstStyle/>
          <a:p>
            <a:pPr marL="51435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</a:pPr>
            <a:r>
              <a:rPr lang="en-US" dirty="0">
                <a:latin typeface="Arial Narrow"/>
                <a:ea typeface="Times New Roman"/>
              </a:rPr>
              <a:t>Which type of inhibitor is used to control lead?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latin typeface="Arial Narrow"/>
                <a:ea typeface="Times New Roman"/>
              </a:rPr>
              <a:t> </a:t>
            </a:r>
            <a:endParaRPr lang="en-US" sz="2000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>
                <a:latin typeface="Arial Narrow"/>
                <a:ea typeface="Times New Roman"/>
              </a:rPr>
              <a:t>Polyphosphate</a:t>
            </a:r>
            <a:endParaRPr lang="en-US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dirty="0">
                <a:latin typeface="Arial Narrow"/>
                <a:ea typeface="Times New Roman"/>
              </a:rPr>
              <a:t>Silicates</a:t>
            </a:r>
            <a:endParaRPr lang="en-US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b="1" dirty="0">
                <a:highlight>
                  <a:srgbClr val="FFFF00"/>
                </a:highlight>
                <a:latin typeface="Arial Narrow"/>
                <a:ea typeface="Times New Roman"/>
              </a:rPr>
              <a:t>Orthophosphate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marL="51435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en-US" dirty="0">
                <a:latin typeface="Arial Narrow"/>
                <a:ea typeface="Times New Roman"/>
              </a:rPr>
              <a:t>When the pH is raised before disinfection, the inactivation effectiveness of free chlorine is increased.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Arial Narrow"/>
                <a:ea typeface="Times New Roman"/>
              </a:rPr>
              <a:t> </a:t>
            </a:r>
            <a:endParaRPr lang="en-US" sz="1200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a) True			b) </a:t>
            </a:r>
            <a:r>
              <a:rPr lang="en-US" b="1" dirty="0">
                <a:highlight>
                  <a:srgbClr val="FFFF00"/>
                </a:highlight>
                <a:latin typeface="Arial Narrow"/>
                <a:ea typeface="Times New Roman"/>
              </a:rPr>
              <a:t>False</a:t>
            </a:r>
            <a:endParaRPr lang="en-US" dirty="0">
              <a:latin typeface="Times New Roman"/>
              <a:ea typeface="Times New Roman"/>
            </a:endParaRPr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3 Exercise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D6C7A-6558-457D-A24A-5FA2FD98B352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5876"/>
            <a:ext cx="8229600" cy="48402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6.	When using polyphosphates to sequester iron and manganese, why should the chemical feed point should be located before the disinfection process?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To avoid oxidizing the iron and manganese with the chlorine which would create iron and manganese precipitates to be pumped out into the distribution system.</a:t>
            </a:r>
            <a:endParaRPr lang="en-US" b="1" dirty="0" smtClean="0"/>
          </a:p>
        </p:txBody>
      </p:sp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3 Exercise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15017B-26E9-474D-9CE8-EF539A0C0725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39947" y="1273834"/>
            <a:ext cx="8229600" cy="481641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b="1" dirty="0"/>
              <a:t>After this unit, you’ll be able to:</a:t>
            </a:r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Identify components of liquid and dry feed systems</a:t>
            </a:r>
            <a:endParaRPr lang="en-US" dirty="0"/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Describe liquid and dry feed operation and maintenance activities</a:t>
            </a:r>
          </a:p>
          <a:p>
            <a:pPr marL="228600" lvl="1" indent="-228600" eaLnBrk="1" hangingPunct="1">
              <a:buFont typeface="Arial" charset="0"/>
              <a:buChar char="•"/>
            </a:pPr>
            <a:r>
              <a:rPr lang="en-US" dirty="0" smtClean="0"/>
              <a:t>Perform calculations for the following types of situations:</a:t>
            </a:r>
          </a:p>
          <a:p>
            <a:pPr marL="628650" lvl="2" eaLnBrk="1" hangingPunct="1"/>
            <a:r>
              <a:rPr lang="en-US" dirty="0" smtClean="0"/>
              <a:t>Mixing a % solution</a:t>
            </a:r>
          </a:p>
          <a:p>
            <a:pPr marL="628650" lvl="2" eaLnBrk="1" hangingPunct="1"/>
            <a:r>
              <a:rPr lang="en-US" dirty="0" smtClean="0"/>
              <a:t>Determining Weight of % solution using specific gravity</a:t>
            </a:r>
          </a:p>
          <a:p>
            <a:pPr marL="628650" lvl="2" eaLnBrk="1" hangingPunct="1"/>
            <a:r>
              <a:rPr lang="en-US" dirty="0" smtClean="0"/>
              <a:t>Dry and liquid feed calculations</a:t>
            </a:r>
          </a:p>
          <a:p>
            <a:pPr marL="628650" lvl="2" eaLnBrk="1" hangingPunct="1"/>
            <a:r>
              <a:rPr lang="en-US" dirty="0" smtClean="0"/>
              <a:t>Calculating the “Active Ingredient” Weight of a % solution </a:t>
            </a:r>
            <a:endParaRPr lang="en-US" dirty="0"/>
          </a:p>
          <a:p>
            <a:pPr marL="0" indent="0">
              <a:buFont typeface="Arial" charset="0"/>
              <a:buNone/>
            </a:pPr>
            <a:endParaRPr lang="en-US" b="1" dirty="0" smtClean="0"/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4 – Chemical Feed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36AE87-3C5A-48F5-853D-E1F8F075C895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38150" y="1162050"/>
            <a:ext cx="8229600" cy="4906963"/>
          </a:xfrm>
        </p:spPr>
        <p:txBody>
          <a:bodyPr/>
          <a:lstStyle/>
          <a:p>
            <a:pPr indent="0" eaLnBrk="1" hangingPunct="1">
              <a:buFont typeface="Arial" charset="0"/>
              <a:buNone/>
            </a:pPr>
            <a:r>
              <a:rPr lang="en-US" b="1" dirty="0" smtClean="0"/>
              <a:t>After this unit, you’ll be able to: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dirty="0" smtClean="0"/>
              <a:t>Describe the steps in developing a pump calibration curve</a:t>
            </a:r>
          </a:p>
        </p:txBody>
      </p:sp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Unit 4 – Chemical Feed Objectives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fld id="{67B418C7-1927-49F0-B4B4-792A0750AAF8}" type="slidenum">
              <a:rPr lang="en-US" sz="1400" smtClean="0">
                <a:latin typeface="Arial" charset="0"/>
              </a:rPr>
              <a:pPr/>
              <a:t>44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138" y="534839"/>
            <a:ext cx="5927725" cy="5520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41872" y="129396"/>
            <a:ext cx="6228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Components of a Liquid Chemical Feed System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9698188"/>
      </p:ext>
    </p:extLst>
  </p:cSld>
  <p:clrMapOvr>
    <a:masterClrMapping/>
  </p:clrMapOvr>
  <p:transition>
    <p:fade thruBlk="1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grpSp>
        <p:nvGrpSpPr>
          <p:cNvPr id="35" name="Group 37"/>
          <p:cNvGrpSpPr>
            <a:grpSpLocks noChangeAspect="1"/>
          </p:cNvGrpSpPr>
          <p:nvPr/>
        </p:nvGrpSpPr>
        <p:grpSpPr bwMode="auto">
          <a:xfrm>
            <a:off x="1608138" y="747713"/>
            <a:ext cx="5927725" cy="5300662"/>
            <a:chOff x="1013" y="471"/>
            <a:chExt cx="3734" cy="3339"/>
          </a:xfrm>
        </p:grpSpPr>
        <p:sp>
          <p:nvSpPr>
            <p:cNvPr id="36" name="AutoShape 36"/>
            <p:cNvSpPr>
              <a:spLocks noChangeAspect="1" noChangeArrowheads="1" noTextEdit="1"/>
            </p:cNvSpPr>
            <p:nvPr/>
          </p:nvSpPr>
          <p:spPr bwMode="auto">
            <a:xfrm>
              <a:off x="1013" y="471"/>
              <a:ext cx="3734" cy="3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8"/>
            <p:cNvSpPr>
              <a:spLocks noChangeArrowheads="1"/>
            </p:cNvSpPr>
            <p:nvPr/>
          </p:nvSpPr>
          <p:spPr bwMode="auto">
            <a:xfrm>
              <a:off x="1013" y="471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9"/>
            <p:cNvSpPr>
              <a:spLocks noChangeArrowheads="1"/>
            </p:cNvSpPr>
            <p:nvPr/>
          </p:nvSpPr>
          <p:spPr bwMode="auto">
            <a:xfrm>
              <a:off x="1013" y="58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40"/>
            <p:cNvSpPr>
              <a:spLocks noChangeArrowheads="1"/>
            </p:cNvSpPr>
            <p:nvPr/>
          </p:nvSpPr>
          <p:spPr bwMode="auto">
            <a:xfrm>
              <a:off x="1013" y="69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41"/>
            <p:cNvSpPr>
              <a:spLocks noChangeArrowheads="1"/>
            </p:cNvSpPr>
            <p:nvPr/>
          </p:nvSpPr>
          <p:spPr bwMode="auto">
            <a:xfrm>
              <a:off x="1013" y="803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42"/>
            <p:cNvSpPr>
              <a:spLocks noChangeArrowheads="1"/>
            </p:cNvSpPr>
            <p:nvPr/>
          </p:nvSpPr>
          <p:spPr bwMode="auto">
            <a:xfrm>
              <a:off x="1013" y="913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013" y="1023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1013" y="1134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1301" y="1134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1589" y="1134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47"/>
            <p:cNvSpPr>
              <a:spLocks noChangeArrowheads="1"/>
            </p:cNvSpPr>
            <p:nvPr/>
          </p:nvSpPr>
          <p:spPr bwMode="auto">
            <a:xfrm>
              <a:off x="1877" y="1134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48"/>
            <p:cNvSpPr>
              <a:spLocks noChangeArrowheads="1"/>
            </p:cNvSpPr>
            <p:nvPr/>
          </p:nvSpPr>
          <p:spPr bwMode="auto">
            <a:xfrm>
              <a:off x="2165" y="1134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9"/>
            <p:cNvSpPr>
              <a:spLocks noChangeArrowheads="1"/>
            </p:cNvSpPr>
            <p:nvPr/>
          </p:nvSpPr>
          <p:spPr bwMode="auto">
            <a:xfrm>
              <a:off x="2453" y="1134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50"/>
            <p:cNvSpPr>
              <a:spLocks noChangeArrowheads="1"/>
            </p:cNvSpPr>
            <p:nvPr/>
          </p:nvSpPr>
          <p:spPr bwMode="auto">
            <a:xfrm>
              <a:off x="2741" y="1134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51"/>
            <p:cNvSpPr>
              <a:spLocks noChangeArrowheads="1"/>
            </p:cNvSpPr>
            <p:nvPr/>
          </p:nvSpPr>
          <p:spPr bwMode="auto">
            <a:xfrm>
              <a:off x="3029" y="1134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52"/>
            <p:cNvSpPr>
              <a:spLocks noChangeArrowheads="1"/>
            </p:cNvSpPr>
            <p:nvPr/>
          </p:nvSpPr>
          <p:spPr bwMode="auto">
            <a:xfrm>
              <a:off x="3029" y="1242"/>
              <a:ext cx="8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53"/>
            <p:cNvSpPr>
              <a:spLocks noChangeArrowheads="1"/>
            </p:cNvSpPr>
            <p:nvPr/>
          </p:nvSpPr>
          <p:spPr bwMode="auto">
            <a:xfrm>
              <a:off x="3073" y="1242"/>
              <a:ext cx="70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. Injector Assembly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ectangle 54"/>
            <p:cNvSpPr>
              <a:spLocks noChangeArrowheads="1"/>
            </p:cNvSpPr>
            <p:nvPr/>
          </p:nvSpPr>
          <p:spPr bwMode="auto">
            <a:xfrm>
              <a:off x="3738" y="1242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Rectangle 55"/>
            <p:cNvSpPr>
              <a:spLocks noChangeArrowheads="1"/>
            </p:cNvSpPr>
            <p:nvPr/>
          </p:nvSpPr>
          <p:spPr bwMode="auto">
            <a:xfrm>
              <a:off x="1013" y="1355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Rectangle 56"/>
            <p:cNvSpPr>
              <a:spLocks noChangeArrowheads="1"/>
            </p:cNvSpPr>
            <p:nvPr/>
          </p:nvSpPr>
          <p:spPr bwMode="auto">
            <a:xfrm>
              <a:off x="1013" y="1466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7"/>
            <p:cNvSpPr>
              <a:spLocks noChangeArrowheads="1"/>
            </p:cNvSpPr>
            <p:nvPr/>
          </p:nvSpPr>
          <p:spPr bwMode="auto">
            <a:xfrm>
              <a:off x="1301" y="1463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58"/>
            <p:cNvSpPr>
              <a:spLocks noChangeArrowheads="1"/>
            </p:cNvSpPr>
            <p:nvPr/>
          </p:nvSpPr>
          <p:spPr bwMode="auto">
            <a:xfrm>
              <a:off x="1589" y="1463"/>
              <a:ext cx="8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59"/>
            <p:cNvSpPr>
              <a:spLocks noChangeArrowheads="1"/>
            </p:cNvSpPr>
            <p:nvPr/>
          </p:nvSpPr>
          <p:spPr bwMode="auto">
            <a:xfrm>
              <a:off x="1633" y="1463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.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60"/>
            <p:cNvSpPr>
              <a:spLocks noChangeArrowheads="1"/>
            </p:cNvSpPr>
            <p:nvPr/>
          </p:nvSpPr>
          <p:spPr bwMode="auto">
            <a:xfrm>
              <a:off x="1655" y="1466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ectangle 61"/>
            <p:cNvSpPr>
              <a:spLocks noChangeArrowheads="1"/>
            </p:cNvSpPr>
            <p:nvPr/>
          </p:nvSpPr>
          <p:spPr bwMode="auto">
            <a:xfrm>
              <a:off x="1679" y="1463"/>
              <a:ext cx="661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Pulsation Damper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62"/>
            <p:cNvSpPr>
              <a:spLocks noChangeArrowheads="1"/>
            </p:cNvSpPr>
            <p:nvPr/>
          </p:nvSpPr>
          <p:spPr bwMode="auto">
            <a:xfrm>
              <a:off x="2304" y="1463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Rectangle 63"/>
            <p:cNvSpPr>
              <a:spLocks noChangeArrowheads="1"/>
            </p:cNvSpPr>
            <p:nvPr/>
          </p:nvSpPr>
          <p:spPr bwMode="auto">
            <a:xfrm>
              <a:off x="1013" y="1575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64"/>
            <p:cNvSpPr>
              <a:spLocks noChangeArrowheads="1"/>
            </p:cNvSpPr>
            <p:nvPr/>
          </p:nvSpPr>
          <p:spPr bwMode="auto">
            <a:xfrm>
              <a:off x="1013" y="1685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64" name="Rectangle 65"/>
            <p:cNvSpPr>
              <a:spLocks noChangeArrowheads="1"/>
            </p:cNvSpPr>
            <p:nvPr/>
          </p:nvSpPr>
          <p:spPr bwMode="auto">
            <a:xfrm>
              <a:off x="1013" y="1795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65" name="Rectangle 66"/>
            <p:cNvSpPr>
              <a:spLocks noChangeArrowheads="1"/>
            </p:cNvSpPr>
            <p:nvPr/>
          </p:nvSpPr>
          <p:spPr bwMode="auto">
            <a:xfrm>
              <a:off x="1013" y="1906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67" name="Rectangle 67"/>
            <p:cNvSpPr>
              <a:spLocks noChangeArrowheads="1"/>
            </p:cNvSpPr>
            <p:nvPr/>
          </p:nvSpPr>
          <p:spPr bwMode="auto">
            <a:xfrm>
              <a:off x="1013" y="2016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68" name="Rectangle 68"/>
            <p:cNvSpPr>
              <a:spLocks noChangeArrowheads="1"/>
            </p:cNvSpPr>
            <p:nvPr/>
          </p:nvSpPr>
          <p:spPr bwMode="auto">
            <a:xfrm>
              <a:off x="1013" y="2127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69" name="Rectangle 69"/>
            <p:cNvSpPr>
              <a:spLocks noChangeArrowheads="1"/>
            </p:cNvSpPr>
            <p:nvPr/>
          </p:nvSpPr>
          <p:spPr bwMode="auto">
            <a:xfrm>
              <a:off x="2741" y="2235"/>
              <a:ext cx="8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0" name="Rectangle 70"/>
            <p:cNvSpPr>
              <a:spLocks noChangeArrowheads="1"/>
            </p:cNvSpPr>
            <p:nvPr/>
          </p:nvSpPr>
          <p:spPr bwMode="auto">
            <a:xfrm>
              <a:off x="2785" y="2235"/>
              <a:ext cx="241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. Four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1" name="Rectangle 71"/>
            <p:cNvSpPr>
              <a:spLocks noChangeArrowheads="1"/>
            </p:cNvSpPr>
            <p:nvPr/>
          </p:nvSpPr>
          <p:spPr bwMode="auto">
            <a:xfrm>
              <a:off x="2992" y="223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2" name="Rectangle 72"/>
            <p:cNvSpPr>
              <a:spLocks noChangeArrowheads="1"/>
            </p:cNvSpPr>
            <p:nvPr/>
          </p:nvSpPr>
          <p:spPr bwMode="auto">
            <a:xfrm>
              <a:off x="3015" y="2235"/>
              <a:ext cx="79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–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3" name="Rectangle 73"/>
            <p:cNvSpPr>
              <a:spLocks noChangeArrowheads="1"/>
            </p:cNvSpPr>
            <p:nvPr/>
          </p:nvSpPr>
          <p:spPr bwMode="auto">
            <a:xfrm>
              <a:off x="3059" y="2235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4" name="Rectangle 74"/>
            <p:cNvSpPr>
              <a:spLocks noChangeArrowheads="1"/>
            </p:cNvSpPr>
            <p:nvPr/>
          </p:nvSpPr>
          <p:spPr bwMode="auto">
            <a:xfrm>
              <a:off x="3081" y="2235"/>
              <a:ext cx="556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Function Valve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5" name="Rectangle 75"/>
            <p:cNvSpPr>
              <a:spLocks noChangeArrowheads="1"/>
            </p:cNvSpPr>
            <p:nvPr/>
          </p:nvSpPr>
          <p:spPr bwMode="auto">
            <a:xfrm>
              <a:off x="3601" y="2235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6" name="Rectangle 76"/>
            <p:cNvSpPr>
              <a:spLocks noChangeArrowheads="1"/>
            </p:cNvSpPr>
            <p:nvPr/>
          </p:nvSpPr>
          <p:spPr bwMode="auto">
            <a:xfrm>
              <a:off x="3029" y="2345"/>
              <a:ext cx="22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*Anti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7" name="Rectangle 77"/>
            <p:cNvSpPr>
              <a:spLocks noChangeArrowheads="1"/>
            </p:cNvSpPr>
            <p:nvPr/>
          </p:nvSpPr>
          <p:spPr bwMode="auto">
            <a:xfrm>
              <a:off x="3218" y="2345"/>
              <a:ext cx="6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-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8" name="Rectangle 78"/>
            <p:cNvSpPr>
              <a:spLocks noChangeArrowheads="1"/>
            </p:cNvSpPr>
            <p:nvPr/>
          </p:nvSpPr>
          <p:spPr bwMode="auto">
            <a:xfrm>
              <a:off x="3244" y="2345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79" name="Rectangle 79"/>
            <p:cNvSpPr>
              <a:spLocks noChangeArrowheads="1"/>
            </p:cNvSpPr>
            <p:nvPr/>
          </p:nvSpPr>
          <p:spPr bwMode="auto">
            <a:xfrm>
              <a:off x="3266" y="2345"/>
              <a:ext cx="28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Siphon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0" name="Rectangle 80"/>
            <p:cNvSpPr>
              <a:spLocks noChangeArrowheads="1"/>
            </p:cNvSpPr>
            <p:nvPr/>
          </p:nvSpPr>
          <p:spPr bwMode="auto">
            <a:xfrm>
              <a:off x="3510" y="2345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1" name="Rectangle 81"/>
            <p:cNvSpPr>
              <a:spLocks noChangeArrowheads="1"/>
            </p:cNvSpPr>
            <p:nvPr/>
          </p:nvSpPr>
          <p:spPr bwMode="auto">
            <a:xfrm>
              <a:off x="1013" y="245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2" name="Rectangle 82"/>
            <p:cNvSpPr>
              <a:spLocks noChangeArrowheads="1"/>
            </p:cNvSpPr>
            <p:nvPr/>
          </p:nvSpPr>
          <p:spPr bwMode="auto">
            <a:xfrm>
              <a:off x="1301" y="245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3" name="Rectangle 83"/>
            <p:cNvSpPr>
              <a:spLocks noChangeArrowheads="1"/>
            </p:cNvSpPr>
            <p:nvPr/>
          </p:nvSpPr>
          <p:spPr bwMode="auto">
            <a:xfrm>
              <a:off x="1589" y="245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4" name="Rectangle 84"/>
            <p:cNvSpPr>
              <a:spLocks noChangeArrowheads="1"/>
            </p:cNvSpPr>
            <p:nvPr/>
          </p:nvSpPr>
          <p:spPr bwMode="auto">
            <a:xfrm>
              <a:off x="1877" y="245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5" name="Rectangle 85"/>
            <p:cNvSpPr>
              <a:spLocks noChangeArrowheads="1"/>
            </p:cNvSpPr>
            <p:nvPr/>
          </p:nvSpPr>
          <p:spPr bwMode="auto">
            <a:xfrm>
              <a:off x="2165" y="245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6" name="Rectangle 86"/>
            <p:cNvSpPr>
              <a:spLocks noChangeArrowheads="1"/>
            </p:cNvSpPr>
            <p:nvPr/>
          </p:nvSpPr>
          <p:spPr bwMode="auto">
            <a:xfrm>
              <a:off x="2453" y="245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7" name="Rectangle 87"/>
            <p:cNvSpPr>
              <a:spLocks noChangeArrowheads="1"/>
            </p:cNvSpPr>
            <p:nvPr/>
          </p:nvSpPr>
          <p:spPr bwMode="auto">
            <a:xfrm>
              <a:off x="2741" y="245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8" name="Rectangle 88"/>
            <p:cNvSpPr>
              <a:spLocks noChangeArrowheads="1"/>
            </p:cNvSpPr>
            <p:nvPr/>
          </p:nvSpPr>
          <p:spPr bwMode="auto">
            <a:xfrm>
              <a:off x="3029" y="2456"/>
              <a:ext cx="77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*Backpressure Relief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89" name="Rectangle 89"/>
            <p:cNvSpPr>
              <a:spLocks noChangeArrowheads="1"/>
            </p:cNvSpPr>
            <p:nvPr/>
          </p:nvSpPr>
          <p:spPr bwMode="auto">
            <a:xfrm>
              <a:off x="3765" y="245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0" name="Rectangle 90"/>
            <p:cNvSpPr>
              <a:spLocks noChangeArrowheads="1"/>
            </p:cNvSpPr>
            <p:nvPr/>
          </p:nvSpPr>
          <p:spPr bwMode="auto">
            <a:xfrm>
              <a:off x="1013" y="256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1" name="Rectangle 91"/>
            <p:cNvSpPr>
              <a:spLocks noChangeArrowheads="1"/>
            </p:cNvSpPr>
            <p:nvPr/>
          </p:nvSpPr>
          <p:spPr bwMode="auto">
            <a:xfrm>
              <a:off x="1301" y="256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2" name="Rectangle 92"/>
            <p:cNvSpPr>
              <a:spLocks noChangeArrowheads="1"/>
            </p:cNvSpPr>
            <p:nvPr/>
          </p:nvSpPr>
          <p:spPr bwMode="auto">
            <a:xfrm>
              <a:off x="1589" y="256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3" name="Rectangle 93"/>
            <p:cNvSpPr>
              <a:spLocks noChangeArrowheads="1"/>
            </p:cNvSpPr>
            <p:nvPr/>
          </p:nvSpPr>
          <p:spPr bwMode="auto">
            <a:xfrm>
              <a:off x="1877" y="256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4" name="Rectangle 94"/>
            <p:cNvSpPr>
              <a:spLocks noChangeArrowheads="1"/>
            </p:cNvSpPr>
            <p:nvPr/>
          </p:nvSpPr>
          <p:spPr bwMode="auto">
            <a:xfrm>
              <a:off x="2165" y="256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5" name="Rectangle 95"/>
            <p:cNvSpPr>
              <a:spLocks noChangeArrowheads="1"/>
            </p:cNvSpPr>
            <p:nvPr/>
          </p:nvSpPr>
          <p:spPr bwMode="auto">
            <a:xfrm>
              <a:off x="2453" y="256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6" name="Rectangle 96"/>
            <p:cNvSpPr>
              <a:spLocks noChangeArrowheads="1"/>
            </p:cNvSpPr>
            <p:nvPr/>
          </p:nvSpPr>
          <p:spPr bwMode="auto">
            <a:xfrm>
              <a:off x="2741" y="256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7" name="Rectangle 97"/>
            <p:cNvSpPr>
              <a:spLocks noChangeArrowheads="1"/>
            </p:cNvSpPr>
            <p:nvPr/>
          </p:nvSpPr>
          <p:spPr bwMode="auto">
            <a:xfrm>
              <a:off x="3029" y="2566"/>
              <a:ext cx="604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*Pressure Relief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8" name="Rectangle 98"/>
            <p:cNvSpPr>
              <a:spLocks noChangeArrowheads="1"/>
            </p:cNvSpPr>
            <p:nvPr/>
          </p:nvSpPr>
          <p:spPr bwMode="auto">
            <a:xfrm>
              <a:off x="3597" y="256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99" name="Rectangle 99"/>
            <p:cNvSpPr>
              <a:spLocks noChangeArrowheads="1"/>
            </p:cNvSpPr>
            <p:nvPr/>
          </p:nvSpPr>
          <p:spPr bwMode="auto">
            <a:xfrm>
              <a:off x="1013" y="267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0" name="Rectangle 100"/>
            <p:cNvSpPr>
              <a:spLocks noChangeArrowheads="1"/>
            </p:cNvSpPr>
            <p:nvPr/>
          </p:nvSpPr>
          <p:spPr bwMode="auto">
            <a:xfrm>
              <a:off x="1301" y="267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1" name="Rectangle 101"/>
            <p:cNvSpPr>
              <a:spLocks noChangeArrowheads="1"/>
            </p:cNvSpPr>
            <p:nvPr/>
          </p:nvSpPr>
          <p:spPr bwMode="auto">
            <a:xfrm>
              <a:off x="1589" y="267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2" name="Rectangle 102"/>
            <p:cNvSpPr>
              <a:spLocks noChangeArrowheads="1"/>
            </p:cNvSpPr>
            <p:nvPr/>
          </p:nvSpPr>
          <p:spPr bwMode="auto">
            <a:xfrm>
              <a:off x="1877" y="267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3" name="Rectangle 103"/>
            <p:cNvSpPr>
              <a:spLocks noChangeArrowheads="1"/>
            </p:cNvSpPr>
            <p:nvPr/>
          </p:nvSpPr>
          <p:spPr bwMode="auto">
            <a:xfrm>
              <a:off x="2165" y="267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4" name="Rectangle 104"/>
            <p:cNvSpPr>
              <a:spLocks noChangeArrowheads="1"/>
            </p:cNvSpPr>
            <p:nvPr/>
          </p:nvSpPr>
          <p:spPr bwMode="auto">
            <a:xfrm>
              <a:off x="2453" y="267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5" name="Rectangle 105"/>
            <p:cNvSpPr>
              <a:spLocks noChangeArrowheads="1"/>
            </p:cNvSpPr>
            <p:nvPr/>
          </p:nvSpPr>
          <p:spPr bwMode="auto">
            <a:xfrm>
              <a:off x="2741" y="267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6" name="Rectangle 106"/>
            <p:cNvSpPr>
              <a:spLocks noChangeArrowheads="1"/>
            </p:cNvSpPr>
            <p:nvPr/>
          </p:nvSpPr>
          <p:spPr bwMode="auto">
            <a:xfrm>
              <a:off x="3029" y="2676"/>
              <a:ext cx="6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*Priming Function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7" name="Rectangle 107"/>
            <p:cNvSpPr>
              <a:spLocks noChangeArrowheads="1"/>
            </p:cNvSpPr>
            <p:nvPr/>
          </p:nvSpPr>
          <p:spPr bwMode="auto">
            <a:xfrm>
              <a:off x="3650" y="267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8" name="Rectangle 108"/>
            <p:cNvSpPr>
              <a:spLocks noChangeArrowheads="1"/>
            </p:cNvSpPr>
            <p:nvPr/>
          </p:nvSpPr>
          <p:spPr bwMode="auto">
            <a:xfrm>
              <a:off x="1013" y="278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09" name="Rectangle 109"/>
            <p:cNvSpPr>
              <a:spLocks noChangeArrowheads="1"/>
            </p:cNvSpPr>
            <p:nvPr/>
          </p:nvSpPr>
          <p:spPr bwMode="auto">
            <a:xfrm>
              <a:off x="1301" y="278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0" name="Rectangle 110"/>
            <p:cNvSpPr>
              <a:spLocks noChangeArrowheads="1"/>
            </p:cNvSpPr>
            <p:nvPr/>
          </p:nvSpPr>
          <p:spPr bwMode="auto">
            <a:xfrm>
              <a:off x="1589" y="278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1" name="Rectangle 111"/>
            <p:cNvSpPr>
              <a:spLocks noChangeArrowheads="1"/>
            </p:cNvSpPr>
            <p:nvPr/>
          </p:nvSpPr>
          <p:spPr bwMode="auto">
            <a:xfrm>
              <a:off x="1877" y="278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2" name="Rectangle 112"/>
            <p:cNvSpPr>
              <a:spLocks noChangeArrowheads="1"/>
            </p:cNvSpPr>
            <p:nvPr/>
          </p:nvSpPr>
          <p:spPr bwMode="auto">
            <a:xfrm>
              <a:off x="2165" y="278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3" name="Rectangle 113"/>
            <p:cNvSpPr>
              <a:spLocks noChangeArrowheads="1"/>
            </p:cNvSpPr>
            <p:nvPr/>
          </p:nvSpPr>
          <p:spPr bwMode="auto">
            <a:xfrm>
              <a:off x="2453" y="278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4" name="Rectangle 114"/>
            <p:cNvSpPr>
              <a:spLocks noChangeArrowheads="1"/>
            </p:cNvSpPr>
            <p:nvPr/>
          </p:nvSpPr>
          <p:spPr bwMode="auto">
            <a:xfrm>
              <a:off x="2741" y="278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5" name="Rectangle 115"/>
            <p:cNvSpPr>
              <a:spLocks noChangeArrowheads="1"/>
            </p:cNvSpPr>
            <p:nvPr/>
          </p:nvSpPr>
          <p:spPr bwMode="auto">
            <a:xfrm>
              <a:off x="3029" y="2788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6" name="Rectangle 116"/>
            <p:cNvSpPr>
              <a:spLocks noChangeArrowheads="1"/>
            </p:cNvSpPr>
            <p:nvPr/>
          </p:nvSpPr>
          <p:spPr bwMode="auto">
            <a:xfrm>
              <a:off x="1013" y="289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7" name="Rectangle 117"/>
            <p:cNvSpPr>
              <a:spLocks noChangeArrowheads="1"/>
            </p:cNvSpPr>
            <p:nvPr/>
          </p:nvSpPr>
          <p:spPr bwMode="auto">
            <a:xfrm>
              <a:off x="1301" y="289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8" name="Rectangle 118"/>
            <p:cNvSpPr>
              <a:spLocks noChangeArrowheads="1"/>
            </p:cNvSpPr>
            <p:nvPr/>
          </p:nvSpPr>
          <p:spPr bwMode="auto">
            <a:xfrm>
              <a:off x="1589" y="289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19" name="Rectangle 119"/>
            <p:cNvSpPr>
              <a:spLocks noChangeArrowheads="1"/>
            </p:cNvSpPr>
            <p:nvPr/>
          </p:nvSpPr>
          <p:spPr bwMode="auto">
            <a:xfrm>
              <a:off x="1877" y="289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0" name="Rectangle 120"/>
            <p:cNvSpPr>
              <a:spLocks noChangeArrowheads="1"/>
            </p:cNvSpPr>
            <p:nvPr/>
          </p:nvSpPr>
          <p:spPr bwMode="auto">
            <a:xfrm>
              <a:off x="2165" y="289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1" name="Rectangle 121"/>
            <p:cNvSpPr>
              <a:spLocks noChangeArrowheads="1"/>
            </p:cNvSpPr>
            <p:nvPr/>
          </p:nvSpPr>
          <p:spPr bwMode="auto">
            <a:xfrm>
              <a:off x="2453" y="289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2" name="Rectangle 122"/>
            <p:cNvSpPr>
              <a:spLocks noChangeArrowheads="1"/>
            </p:cNvSpPr>
            <p:nvPr/>
          </p:nvSpPr>
          <p:spPr bwMode="auto">
            <a:xfrm>
              <a:off x="2741" y="289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3" name="Rectangle 123"/>
            <p:cNvSpPr>
              <a:spLocks noChangeArrowheads="1"/>
            </p:cNvSpPr>
            <p:nvPr/>
          </p:nvSpPr>
          <p:spPr bwMode="auto">
            <a:xfrm>
              <a:off x="3029" y="289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4" name="Rectangle 124"/>
            <p:cNvSpPr>
              <a:spLocks noChangeArrowheads="1"/>
            </p:cNvSpPr>
            <p:nvPr/>
          </p:nvSpPr>
          <p:spPr bwMode="auto">
            <a:xfrm>
              <a:off x="1013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5" name="Rectangle 125"/>
            <p:cNvSpPr>
              <a:spLocks noChangeArrowheads="1"/>
            </p:cNvSpPr>
            <p:nvPr/>
          </p:nvSpPr>
          <p:spPr bwMode="auto">
            <a:xfrm>
              <a:off x="1301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6" name="Rectangle 126"/>
            <p:cNvSpPr>
              <a:spLocks noChangeArrowheads="1"/>
            </p:cNvSpPr>
            <p:nvPr/>
          </p:nvSpPr>
          <p:spPr bwMode="auto">
            <a:xfrm>
              <a:off x="1589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7" name="Rectangle 127"/>
            <p:cNvSpPr>
              <a:spLocks noChangeArrowheads="1"/>
            </p:cNvSpPr>
            <p:nvPr/>
          </p:nvSpPr>
          <p:spPr bwMode="auto">
            <a:xfrm>
              <a:off x="1877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8" name="Rectangle 128"/>
            <p:cNvSpPr>
              <a:spLocks noChangeArrowheads="1"/>
            </p:cNvSpPr>
            <p:nvPr/>
          </p:nvSpPr>
          <p:spPr bwMode="auto">
            <a:xfrm>
              <a:off x="2165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29" name="Rectangle 129"/>
            <p:cNvSpPr>
              <a:spLocks noChangeArrowheads="1"/>
            </p:cNvSpPr>
            <p:nvPr/>
          </p:nvSpPr>
          <p:spPr bwMode="auto">
            <a:xfrm>
              <a:off x="2453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0" name="Rectangle 130"/>
            <p:cNvSpPr>
              <a:spLocks noChangeArrowheads="1"/>
            </p:cNvSpPr>
            <p:nvPr/>
          </p:nvSpPr>
          <p:spPr bwMode="auto">
            <a:xfrm>
              <a:off x="2741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1" name="Rectangle 131"/>
            <p:cNvSpPr>
              <a:spLocks noChangeArrowheads="1"/>
            </p:cNvSpPr>
            <p:nvPr/>
          </p:nvSpPr>
          <p:spPr bwMode="auto">
            <a:xfrm>
              <a:off x="3029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2" name="Rectangle 132"/>
            <p:cNvSpPr>
              <a:spLocks noChangeArrowheads="1"/>
            </p:cNvSpPr>
            <p:nvPr/>
          </p:nvSpPr>
          <p:spPr bwMode="auto">
            <a:xfrm>
              <a:off x="3317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3" name="Rectangle 133"/>
            <p:cNvSpPr>
              <a:spLocks noChangeArrowheads="1"/>
            </p:cNvSpPr>
            <p:nvPr/>
          </p:nvSpPr>
          <p:spPr bwMode="auto">
            <a:xfrm>
              <a:off x="3605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4" name="Rectangle 134"/>
            <p:cNvSpPr>
              <a:spLocks noChangeArrowheads="1"/>
            </p:cNvSpPr>
            <p:nvPr/>
          </p:nvSpPr>
          <p:spPr bwMode="auto">
            <a:xfrm>
              <a:off x="3893" y="301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5" name="Rectangle 135"/>
            <p:cNvSpPr>
              <a:spLocks noChangeArrowheads="1"/>
            </p:cNvSpPr>
            <p:nvPr/>
          </p:nvSpPr>
          <p:spPr bwMode="auto">
            <a:xfrm>
              <a:off x="4181" y="300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6" name="Rectangle 136"/>
            <p:cNvSpPr>
              <a:spLocks noChangeArrowheads="1"/>
            </p:cNvSpPr>
            <p:nvPr/>
          </p:nvSpPr>
          <p:spPr bwMode="auto">
            <a:xfrm>
              <a:off x="4225" y="3010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8" name="Rectangle 138"/>
            <p:cNvSpPr>
              <a:spLocks noChangeArrowheads="1"/>
            </p:cNvSpPr>
            <p:nvPr/>
          </p:nvSpPr>
          <p:spPr bwMode="auto">
            <a:xfrm>
              <a:off x="4671" y="300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39" name="Rectangle 139"/>
            <p:cNvSpPr>
              <a:spLocks noChangeArrowheads="1"/>
            </p:cNvSpPr>
            <p:nvPr/>
          </p:nvSpPr>
          <p:spPr bwMode="auto">
            <a:xfrm>
              <a:off x="1013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0" name="Rectangle 140"/>
            <p:cNvSpPr>
              <a:spLocks noChangeArrowheads="1"/>
            </p:cNvSpPr>
            <p:nvPr/>
          </p:nvSpPr>
          <p:spPr bwMode="auto">
            <a:xfrm>
              <a:off x="1301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1" name="Rectangle 141"/>
            <p:cNvSpPr>
              <a:spLocks noChangeArrowheads="1"/>
            </p:cNvSpPr>
            <p:nvPr/>
          </p:nvSpPr>
          <p:spPr bwMode="auto">
            <a:xfrm>
              <a:off x="1589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2" name="Rectangle 142"/>
            <p:cNvSpPr>
              <a:spLocks noChangeArrowheads="1"/>
            </p:cNvSpPr>
            <p:nvPr/>
          </p:nvSpPr>
          <p:spPr bwMode="auto">
            <a:xfrm>
              <a:off x="1877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3" name="Rectangle 143"/>
            <p:cNvSpPr>
              <a:spLocks noChangeArrowheads="1"/>
            </p:cNvSpPr>
            <p:nvPr/>
          </p:nvSpPr>
          <p:spPr bwMode="auto">
            <a:xfrm>
              <a:off x="2165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4" name="Rectangle 144"/>
            <p:cNvSpPr>
              <a:spLocks noChangeArrowheads="1"/>
            </p:cNvSpPr>
            <p:nvPr/>
          </p:nvSpPr>
          <p:spPr bwMode="auto">
            <a:xfrm>
              <a:off x="2453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5" name="Rectangle 145"/>
            <p:cNvSpPr>
              <a:spLocks noChangeArrowheads="1"/>
            </p:cNvSpPr>
            <p:nvPr/>
          </p:nvSpPr>
          <p:spPr bwMode="auto">
            <a:xfrm>
              <a:off x="2741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6" name="Rectangle 146"/>
            <p:cNvSpPr>
              <a:spLocks noChangeArrowheads="1"/>
            </p:cNvSpPr>
            <p:nvPr/>
          </p:nvSpPr>
          <p:spPr bwMode="auto">
            <a:xfrm>
              <a:off x="3029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7" name="Rectangle 147"/>
            <p:cNvSpPr>
              <a:spLocks noChangeArrowheads="1"/>
            </p:cNvSpPr>
            <p:nvPr/>
          </p:nvSpPr>
          <p:spPr bwMode="auto">
            <a:xfrm>
              <a:off x="3317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8" name="Rectangle 148"/>
            <p:cNvSpPr>
              <a:spLocks noChangeArrowheads="1"/>
            </p:cNvSpPr>
            <p:nvPr/>
          </p:nvSpPr>
          <p:spPr bwMode="auto">
            <a:xfrm>
              <a:off x="3605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49" name="Rectangle 149"/>
            <p:cNvSpPr>
              <a:spLocks noChangeArrowheads="1"/>
            </p:cNvSpPr>
            <p:nvPr/>
          </p:nvSpPr>
          <p:spPr bwMode="auto">
            <a:xfrm>
              <a:off x="3893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51" name="Rectangle 151"/>
            <p:cNvSpPr>
              <a:spLocks noChangeArrowheads="1"/>
            </p:cNvSpPr>
            <p:nvPr/>
          </p:nvSpPr>
          <p:spPr bwMode="auto">
            <a:xfrm>
              <a:off x="4470" y="3117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52" name="Rectangle 152"/>
            <p:cNvSpPr>
              <a:spLocks noChangeArrowheads="1"/>
            </p:cNvSpPr>
            <p:nvPr/>
          </p:nvSpPr>
          <p:spPr bwMode="auto">
            <a:xfrm>
              <a:off x="1013" y="323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53" name="Rectangle 153"/>
            <p:cNvSpPr>
              <a:spLocks noChangeArrowheads="1"/>
            </p:cNvSpPr>
            <p:nvPr/>
          </p:nvSpPr>
          <p:spPr bwMode="auto">
            <a:xfrm>
              <a:off x="1013" y="3340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4154" name="Group 219"/>
            <p:cNvGrpSpPr>
              <a:grpSpLocks/>
            </p:cNvGrpSpPr>
            <p:nvPr/>
          </p:nvGrpSpPr>
          <p:grpSpPr bwMode="auto">
            <a:xfrm>
              <a:off x="1300" y="532"/>
              <a:ext cx="3169" cy="577"/>
              <a:chOff x="1300" y="532"/>
              <a:chExt cx="3169" cy="577"/>
            </a:xfrm>
          </p:grpSpPr>
          <p:sp>
            <p:nvSpPr>
              <p:cNvPr id="44349" name="Rectangle 154"/>
              <p:cNvSpPr>
                <a:spLocks noChangeArrowheads="1"/>
              </p:cNvSpPr>
              <p:nvPr/>
            </p:nvSpPr>
            <p:spPr bwMode="auto">
              <a:xfrm>
                <a:off x="1300" y="532"/>
                <a:ext cx="3168" cy="18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0" name="Rectangle 155"/>
              <p:cNvSpPr>
                <a:spLocks noChangeArrowheads="1"/>
              </p:cNvSpPr>
              <p:nvPr/>
            </p:nvSpPr>
            <p:spPr bwMode="auto">
              <a:xfrm>
                <a:off x="1300" y="550"/>
                <a:ext cx="3168" cy="18"/>
              </a:xfrm>
              <a:prstGeom prst="rect">
                <a:avLst/>
              </a:prstGeom>
              <a:solidFill>
                <a:srgbClr val="0000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1" name="Rectangle 156"/>
              <p:cNvSpPr>
                <a:spLocks noChangeArrowheads="1"/>
              </p:cNvSpPr>
              <p:nvPr/>
            </p:nvSpPr>
            <p:spPr bwMode="auto">
              <a:xfrm>
                <a:off x="1300" y="568"/>
                <a:ext cx="3168" cy="15"/>
              </a:xfrm>
              <a:prstGeom prst="rect">
                <a:avLst/>
              </a:prstGeom>
              <a:solidFill>
                <a:srgbClr val="0000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2" name="Rectangle 157"/>
              <p:cNvSpPr>
                <a:spLocks noChangeArrowheads="1"/>
              </p:cNvSpPr>
              <p:nvPr/>
            </p:nvSpPr>
            <p:spPr bwMode="auto">
              <a:xfrm>
                <a:off x="1300" y="583"/>
                <a:ext cx="3168" cy="12"/>
              </a:xfrm>
              <a:prstGeom prst="rect">
                <a:avLst/>
              </a:prstGeom>
              <a:solidFill>
                <a:srgbClr val="0000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3" name="Rectangle 158"/>
              <p:cNvSpPr>
                <a:spLocks noChangeArrowheads="1"/>
              </p:cNvSpPr>
              <p:nvPr/>
            </p:nvSpPr>
            <p:spPr bwMode="auto">
              <a:xfrm>
                <a:off x="1300" y="595"/>
                <a:ext cx="3168" cy="11"/>
              </a:xfrm>
              <a:prstGeom prst="rect">
                <a:avLst/>
              </a:prstGeom>
              <a:solidFill>
                <a:srgbClr val="0000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4" name="Rectangle 159"/>
              <p:cNvSpPr>
                <a:spLocks noChangeArrowheads="1"/>
              </p:cNvSpPr>
              <p:nvPr/>
            </p:nvSpPr>
            <p:spPr bwMode="auto">
              <a:xfrm>
                <a:off x="1300" y="606"/>
                <a:ext cx="3168" cy="11"/>
              </a:xfrm>
              <a:prstGeom prst="rect">
                <a:avLst/>
              </a:prstGeom>
              <a:solidFill>
                <a:srgbClr val="0000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5" name="Rectangle 160"/>
              <p:cNvSpPr>
                <a:spLocks noChangeArrowheads="1"/>
              </p:cNvSpPr>
              <p:nvPr/>
            </p:nvSpPr>
            <p:spPr bwMode="auto">
              <a:xfrm>
                <a:off x="1300" y="617"/>
                <a:ext cx="3168" cy="10"/>
              </a:xfrm>
              <a:prstGeom prst="rect">
                <a:avLst/>
              </a:prstGeom>
              <a:solidFill>
                <a:srgbClr val="0000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6" name="Rectangle 161"/>
              <p:cNvSpPr>
                <a:spLocks noChangeArrowheads="1"/>
              </p:cNvSpPr>
              <p:nvPr/>
            </p:nvSpPr>
            <p:spPr bwMode="auto">
              <a:xfrm>
                <a:off x="1300" y="627"/>
                <a:ext cx="3168" cy="8"/>
              </a:xfrm>
              <a:prstGeom prst="rect">
                <a:avLst/>
              </a:prstGeom>
              <a:solidFill>
                <a:srgbClr val="000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7" name="Rectangle 162"/>
              <p:cNvSpPr>
                <a:spLocks noChangeArrowheads="1"/>
              </p:cNvSpPr>
              <p:nvPr/>
            </p:nvSpPr>
            <p:spPr bwMode="auto">
              <a:xfrm>
                <a:off x="1300" y="635"/>
                <a:ext cx="3168" cy="10"/>
              </a:xfrm>
              <a:prstGeom prst="rect">
                <a:avLst/>
              </a:pr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8" name="Rectangle 163"/>
              <p:cNvSpPr>
                <a:spLocks noChangeArrowheads="1"/>
              </p:cNvSpPr>
              <p:nvPr/>
            </p:nvSpPr>
            <p:spPr bwMode="auto">
              <a:xfrm>
                <a:off x="1300" y="645"/>
                <a:ext cx="3168" cy="8"/>
              </a:xfrm>
              <a:prstGeom prst="rect">
                <a:avLst/>
              </a:prstGeom>
              <a:solidFill>
                <a:srgbClr val="00009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59" name="Rectangle 164"/>
              <p:cNvSpPr>
                <a:spLocks noChangeArrowheads="1"/>
              </p:cNvSpPr>
              <p:nvPr/>
            </p:nvSpPr>
            <p:spPr bwMode="auto">
              <a:xfrm>
                <a:off x="1300" y="653"/>
                <a:ext cx="3168" cy="7"/>
              </a:xfrm>
              <a:prstGeom prst="rect">
                <a:avLst/>
              </a:prstGeom>
              <a:solidFill>
                <a:srgbClr val="0000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0" name="Rectangle 165"/>
              <p:cNvSpPr>
                <a:spLocks noChangeArrowheads="1"/>
              </p:cNvSpPr>
              <p:nvPr/>
            </p:nvSpPr>
            <p:spPr bwMode="auto">
              <a:xfrm>
                <a:off x="1300" y="660"/>
                <a:ext cx="3168" cy="7"/>
              </a:xfrm>
              <a:prstGeom prst="rect">
                <a:avLst/>
              </a:prstGeom>
              <a:solidFill>
                <a:srgbClr val="0000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1" name="Rectangle 166"/>
              <p:cNvSpPr>
                <a:spLocks noChangeArrowheads="1"/>
              </p:cNvSpPr>
              <p:nvPr/>
            </p:nvSpPr>
            <p:spPr bwMode="auto">
              <a:xfrm>
                <a:off x="1300" y="667"/>
                <a:ext cx="3168" cy="7"/>
              </a:xfrm>
              <a:prstGeom prst="rect">
                <a:avLst/>
              </a:prstGeom>
              <a:solidFill>
                <a:srgbClr val="0000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2" name="Rectangle 167"/>
              <p:cNvSpPr>
                <a:spLocks noChangeArrowheads="1"/>
              </p:cNvSpPr>
              <p:nvPr/>
            </p:nvSpPr>
            <p:spPr bwMode="auto">
              <a:xfrm>
                <a:off x="1300" y="674"/>
                <a:ext cx="3168" cy="6"/>
              </a:xfrm>
              <a:prstGeom prst="rect">
                <a:avLst/>
              </a:prstGeom>
              <a:solidFill>
                <a:srgbClr val="0000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3" name="Rectangle 168"/>
              <p:cNvSpPr>
                <a:spLocks noChangeArrowheads="1"/>
              </p:cNvSpPr>
              <p:nvPr/>
            </p:nvSpPr>
            <p:spPr bwMode="auto">
              <a:xfrm>
                <a:off x="1300" y="680"/>
                <a:ext cx="3168" cy="7"/>
              </a:xfrm>
              <a:prstGeom prst="rect">
                <a:avLst/>
              </a:prstGeom>
              <a:solidFill>
                <a:srgbClr val="0000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4" name="Rectangle 169"/>
              <p:cNvSpPr>
                <a:spLocks noChangeArrowheads="1"/>
              </p:cNvSpPr>
              <p:nvPr/>
            </p:nvSpPr>
            <p:spPr bwMode="auto">
              <a:xfrm>
                <a:off x="1300" y="687"/>
                <a:ext cx="3168" cy="7"/>
              </a:xfrm>
              <a:prstGeom prst="rect">
                <a:avLst/>
              </a:prstGeom>
              <a:solidFill>
                <a:srgbClr val="0000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5" name="Rectangle 170"/>
              <p:cNvSpPr>
                <a:spLocks noChangeArrowheads="1"/>
              </p:cNvSpPr>
              <p:nvPr/>
            </p:nvSpPr>
            <p:spPr bwMode="auto">
              <a:xfrm>
                <a:off x="1300" y="694"/>
                <a:ext cx="3168" cy="6"/>
              </a:xfrm>
              <a:prstGeom prst="rect">
                <a:avLst/>
              </a:prstGeom>
              <a:solidFill>
                <a:srgbClr val="000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6" name="Rectangle 171"/>
              <p:cNvSpPr>
                <a:spLocks noChangeArrowheads="1"/>
              </p:cNvSpPr>
              <p:nvPr/>
            </p:nvSpPr>
            <p:spPr bwMode="auto">
              <a:xfrm>
                <a:off x="1300" y="700"/>
                <a:ext cx="3168" cy="7"/>
              </a:xfrm>
              <a:prstGeom prst="rect">
                <a:avLst/>
              </a:prstGeom>
              <a:solidFill>
                <a:srgbClr val="0000A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7" name="Rectangle 172"/>
              <p:cNvSpPr>
                <a:spLocks noChangeArrowheads="1"/>
              </p:cNvSpPr>
              <p:nvPr/>
            </p:nvSpPr>
            <p:spPr bwMode="auto">
              <a:xfrm>
                <a:off x="1300" y="707"/>
                <a:ext cx="3168" cy="7"/>
              </a:xfrm>
              <a:prstGeom prst="rect">
                <a:avLst/>
              </a:prstGeom>
              <a:solidFill>
                <a:srgbClr val="0000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8" name="Rectangle 173"/>
              <p:cNvSpPr>
                <a:spLocks noChangeArrowheads="1"/>
              </p:cNvSpPr>
              <p:nvPr/>
            </p:nvSpPr>
            <p:spPr bwMode="auto">
              <a:xfrm>
                <a:off x="1300" y="714"/>
                <a:ext cx="3168" cy="5"/>
              </a:xfrm>
              <a:prstGeom prst="rect">
                <a:avLst/>
              </a:prstGeom>
              <a:solidFill>
                <a:srgbClr val="000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69" name="Rectangle 174"/>
              <p:cNvSpPr>
                <a:spLocks noChangeArrowheads="1"/>
              </p:cNvSpPr>
              <p:nvPr/>
            </p:nvSpPr>
            <p:spPr bwMode="auto">
              <a:xfrm>
                <a:off x="1300" y="719"/>
                <a:ext cx="3168" cy="6"/>
              </a:xfrm>
              <a:prstGeom prst="rect">
                <a:avLst/>
              </a:prstGeom>
              <a:solidFill>
                <a:srgbClr val="0000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0" name="Rectangle 175"/>
              <p:cNvSpPr>
                <a:spLocks noChangeArrowheads="1"/>
              </p:cNvSpPr>
              <p:nvPr/>
            </p:nvSpPr>
            <p:spPr bwMode="auto">
              <a:xfrm>
                <a:off x="1300" y="725"/>
                <a:ext cx="3168" cy="5"/>
              </a:xfrm>
              <a:prstGeom prst="rect">
                <a:avLst/>
              </a:prstGeom>
              <a:solidFill>
                <a:srgbClr val="0000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1" name="Rectangle 176"/>
              <p:cNvSpPr>
                <a:spLocks noChangeArrowheads="1"/>
              </p:cNvSpPr>
              <p:nvPr/>
            </p:nvSpPr>
            <p:spPr bwMode="auto">
              <a:xfrm>
                <a:off x="1300" y="730"/>
                <a:ext cx="3168" cy="7"/>
              </a:xfrm>
              <a:prstGeom prst="rect">
                <a:avLst/>
              </a:prstGeom>
              <a:solidFill>
                <a:srgbClr val="0000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2" name="Rectangle 177"/>
              <p:cNvSpPr>
                <a:spLocks noChangeArrowheads="1"/>
              </p:cNvSpPr>
              <p:nvPr/>
            </p:nvSpPr>
            <p:spPr bwMode="auto">
              <a:xfrm>
                <a:off x="1300" y="737"/>
                <a:ext cx="3168" cy="4"/>
              </a:xfrm>
              <a:prstGeom prst="rect">
                <a:avLst/>
              </a:prstGeom>
              <a:solidFill>
                <a:srgbClr val="0000A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3" name="Rectangle 178"/>
              <p:cNvSpPr>
                <a:spLocks noChangeArrowheads="1"/>
              </p:cNvSpPr>
              <p:nvPr/>
            </p:nvSpPr>
            <p:spPr bwMode="auto">
              <a:xfrm>
                <a:off x="1300" y="741"/>
                <a:ext cx="3168" cy="7"/>
              </a:xfrm>
              <a:prstGeom prst="rect">
                <a:avLst/>
              </a:prstGeom>
              <a:solidFill>
                <a:srgbClr val="0000B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4" name="Rectangle 179"/>
              <p:cNvSpPr>
                <a:spLocks noChangeArrowheads="1"/>
              </p:cNvSpPr>
              <p:nvPr/>
            </p:nvSpPr>
            <p:spPr bwMode="auto">
              <a:xfrm>
                <a:off x="1300" y="748"/>
                <a:ext cx="3168" cy="4"/>
              </a:xfrm>
              <a:prstGeom prst="rect">
                <a:avLst/>
              </a:prstGeom>
              <a:solidFill>
                <a:srgbClr val="000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5" name="Rectangle 180"/>
              <p:cNvSpPr>
                <a:spLocks noChangeArrowheads="1"/>
              </p:cNvSpPr>
              <p:nvPr/>
            </p:nvSpPr>
            <p:spPr bwMode="auto">
              <a:xfrm>
                <a:off x="1300" y="752"/>
                <a:ext cx="3168" cy="7"/>
              </a:xfrm>
              <a:prstGeom prst="rect">
                <a:avLst/>
              </a:prstGeom>
              <a:solidFill>
                <a:srgbClr val="0000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6" name="Rectangle 181"/>
              <p:cNvSpPr>
                <a:spLocks noChangeArrowheads="1"/>
              </p:cNvSpPr>
              <p:nvPr/>
            </p:nvSpPr>
            <p:spPr bwMode="auto">
              <a:xfrm>
                <a:off x="1300" y="759"/>
                <a:ext cx="3168" cy="5"/>
              </a:xfrm>
              <a:prstGeom prst="rect">
                <a:avLst/>
              </a:prstGeom>
              <a:solidFill>
                <a:srgbClr val="000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7" name="Rectangle 182"/>
              <p:cNvSpPr>
                <a:spLocks noChangeArrowheads="1"/>
              </p:cNvSpPr>
              <p:nvPr/>
            </p:nvSpPr>
            <p:spPr bwMode="auto">
              <a:xfrm>
                <a:off x="1300" y="764"/>
                <a:ext cx="3168" cy="7"/>
              </a:xfrm>
              <a:prstGeom prst="rect">
                <a:avLst/>
              </a:prstGeom>
              <a:solidFill>
                <a:srgbClr val="0000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8" name="Rectangle 183"/>
              <p:cNvSpPr>
                <a:spLocks noChangeArrowheads="1"/>
              </p:cNvSpPr>
              <p:nvPr/>
            </p:nvSpPr>
            <p:spPr bwMode="auto">
              <a:xfrm>
                <a:off x="1300" y="771"/>
                <a:ext cx="3168" cy="3"/>
              </a:xfrm>
              <a:prstGeom prst="rect">
                <a:avLst/>
              </a:prstGeom>
              <a:solidFill>
                <a:srgbClr val="0000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79" name="Rectangle 184"/>
              <p:cNvSpPr>
                <a:spLocks noChangeArrowheads="1"/>
              </p:cNvSpPr>
              <p:nvPr/>
            </p:nvSpPr>
            <p:spPr bwMode="auto">
              <a:xfrm>
                <a:off x="1300" y="774"/>
                <a:ext cx="3168" cy="7"/>
              </a:xfrm>
              <a:prstGeom prst="rect">
                <a:avLst/>
              </a:prstGeom>
              <a:solidFill>
                <a:srgbClr val="00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0" name="Rectangle 185"/>
              <p:cNvSpPr>
                <a:spLocks noChangeArrowheads="1"/>
              </p:cNvSpPr>
              <p:nvPr/>
            </p:nvSpPr>
            <p:spPr bwMode="auto">
              <a:xfrm>
                <a:off x="1300" y="781"/>
                <a:ext cx="3168" cy="5"/>
              </a:xfrm>
              <a:prstGeom prst="rect">
                <a:avLst/>
              </a:prstGeom>
              <a:solidFill>
                <a:srgbClr val="0000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1" name="Rectangle 186"/>
              <p:cNvSpPr>
                <a:spLocks noChangeArrowheads="1"/>
              </p:cNvSpPr>
              <p:nvPr/>
            </p:nvSpPr>
            <p:spPr bwMode="auto">
              <a:xfrm>
                <a:off x="1300" y="786"/>
                <a:ext cx="3168" cy="7"/>
              </a:xfrm>
              <a:prstGeom prst="rect">
                <a:avLst/>
              </a:prstGeom>
              <a:solidFill>
                <a:srgbClr val="000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2" name="Rectangle 187"/>
              <p:cNvSpPr>
                <a:spLocks noChangeArrowheads="1"/>
              </p:cNvSpPr>
              <p:nvPr/>
            </p:nvSpPr>
            <p:spPr bwMode="auto">
              <a:xfrm>
                <a:off x="1300" y="793"/>
                <a:ext cx="3168" cy="4"/>
              </a:xfrm>
              <a:prstGeom prst="rect">
                <a:avLst/>
              </a:prstGeom>
              <a:solidFill>
                <a:srgbClr val="0000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3" name="Rectangle 188"/>
              <p:cNvSpPr>
                <a:spLocks noChangeArrowheads="1"/>
              </p:cNvSpPr>
              <p:nvPr/>
            </p:nvSpPr>
            <p:spPr bwMode="auto">
              <a:xfrm>
                <a:off x="1300" y="797"/>
                <a:ext cx="3168" cy="7"/>
              </a:xfrm>
              <a:prstGeom prst="rect">
                <a:avLst/>
              </a:prstGeom>
              <a:solidFill>
                <a:srgbClr val="0000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4" name="Rectangle 189"/>
              <p:cNvSpPr>
                <a:spLocks noChangeArrowheads="1"/>
              </p:cNvSpPr>
              <p:nvPr/>
            </p:nvSpPr>
            <p:spPr bwMode="auto">
              <a:xfrm>
                <a:off x="1300" y="804"/>
                <a:ext cx="3168" cy="5"/>
              </a:xfrm>
              <a:prstGeom prst="rect">
                <a:avLst/>
              </a:prstGeom>
              <a:solidFill>
                <a:srgbClr val="0000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5" name="Rectangle 190"/>
              <p:cNvSpPr>
                <a:spLocks noChangeArrowheads="1"/>
              </p:cNvSpPr>
              <p:nvPr/>
            </p:nvSpPr>
            <p:spPr bwMode="auto">
              <a:xfrm>
                <a:off x="1300" y="809"/>
                <a:ext cx="3168" cy="7"/>
              </a:xfrm>
              <a:prstGeom prst="rect">
                <a:avLst/>
              </a:prstGeom>
              <a:solidFill>
                <a:srgbClr val="000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6" name="Rectangle 191"/>
              <p:cNvSpPr>
                <a:spLocks noChangeArrowheads="1"/>
              </p:cNvSpPr>
              <p:nvPr/>
            </p:nvSpPr>
            <p:spPr bwMode="auto">
              <a:xfrm>
                <a:off x="1300" y="816"/>
                <a:ext cx="3168" cy="4"/>
              </a:xfrm>
              <a:prstGeom prst="rect">
                <a:avLst/>
              </a:prstGeom>
              <a:solidFill>
                <a:srgbClr val="000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7" name="Rectangle 192"/>
              <p:cNvSpPr>
                <a:spLocks noChangeArrowheads="1"/>
              </p:cNvSpPr>
              <p:nvPr/>
            </p:nvSpPr>
            <p:spPr bwMode="auto">
              <a:xfrm>
                <a:off x="1300" y="820"/>
                <a:ext cx="3168" cy="6"/>
              </a:xfrm>
              <a:prstGeom prst="rect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8" name="Rectangle 193"/>
              <p:cNvSpPr>
                <a:spLocks noChangeArrowheads="1"/>
              </p:cNvSpPr>
              <p:nvPr/>
            </p:nvSpPr>
            <p:spPr bwMode="auto">
              <a:xfrm>
                <a:off x="1300" y="826"/>
                <a:ext cx="3168" cy="7"/>
              </a:xfrm>
              <a:prstGeom prst="rect">
                <a:avLst/>
              </a:prstGeom>
              <a:solidFill>
                <a:srgbClr val="0000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89" name="Rectangle 194"/>
              <p:cNvSpPr>
                <a:spLocks noChangeArrowheads="1"/>
              </p:cNvSpPr>
              <p:nvPr/>
            </p:nvSpPr>
            <p:spPr bwMode="auto">
              <a:xfrm>
                <a:off x="1300" y="833"/>
                <a:ext cx="3168" cy="5"/>
              </a:xfrm>
              <a:prstGeom prst="rect">
                <a:avLst/>
              </a:prstGeom>
              <a:solidFill>
                <a:srgbClr val="0000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0" name="Rectangle 195"/>
              <p:cNvSpPr>
                <a:spLocks noChangeArrowheads="1"/>
              </p:cNvSpPr>
              <p:nvPr/>
            </p:nvSpPr>
            <p:spPr bwMode="auto">
              <a:xfrm>
                <a:off x="1300" y="838"/>
                <a:ext cx="3168" cy="6"/>
              </a:xfrm>
              <a:prstGeom prst="rect">
                <a:avLst/>
              </a:prstGeom>
              <a:solidFill>
                <a:srgbClr val="0000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1" name="Rectangle 196"/>
              <p:cNvSpPr>
                <a:spLocks noChangeArrowheads="1"/>
              </p:cNvSpPr>
              <p:nvPr/>
            </p:nvSpPr>
            <p:spPr bwMode="auto">
              <a:xfrm>
                <a:off x="1300" y="844"/>
                <a:ext cx="3168" cy="7"/>
              </a:xfrm>
              <a:prstGeom prst="rect">
                <a:avLst/>
              </a:prstGeom>
              <a:solidFill>
                <a:srgbClr val="0000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2" name="Rectangle 197"/>
              <p:cNvSpPr>
                <a:spLocks noChangeArrowheads="1"/>
              </p:cNvSpPr>
              <p:nvPr/>
            </p:nvSpPr>
            <p:spPr bwMode="auto">
              <a:xfrm>
                <a:off x="1300" y="851"/>
                <a:ext cx="3168" cy="7"/>
              </a:xfrm>
              <a:prstGeom prst="rect">
                <a:avLst/>
              </a:prstGeom>
              <a:solidFill>
                <a:srgbClr val="0000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3" name="Rectangle 198"/>
              <p:cNvSpPr>
                <a:spLocks noChangeArrowheads="1"/>
              </p:cNvSpPr>
              <p:nvPr/>
            </p:nvSpPr>
            <p:spPr bwMode="auto">
              <a:xfrm>
                <a:off x="1300" y="858"/>
                <a:ext cx="3168" cy="5"/>
              </a:xfrm>
              <a:prstGeom prst="rect">
                <a:avLst/>
              </a:prstGeom>
              <a:solidFill>
                <a:srgbClr val="0000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4" name="Rectangle 199"/>
              <p:cNvSpPr>
                <a:spLocks noChangeArrowheads="1"/>
              </p:cNvSpPr>
              <p:nvPr/>
            </p:nvSpPr>
            <p:spPr bwMode="auto">
              <a:xfrm>
                <a:off x="1300" y="863"/>
                <a:ext cx="3168" cy="6"/>
              </a:xfrm>
              <a:prstGeom prst="rect">
                <a:avLst/>
              </a:prstGeom>
              <a:solidFill>
                <a:srgbClr val="0000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5" name="Rectangle 200"/>
              <p:cNvSpPr>
                <a:spLocks noChangeArrowheads="1"/>
              </p:cNvSpPr>
              <p:nvPr/>
            </p:nvSpPr>
            <p:spPr bwMode="auto">
              <a:xfrm>
                <a:off x="1300" y="869"/>
                <a:ext cx="3168" cy="7"/>
              </a:xfrm>
              <a:prstGeom prst="rect">
                <a:avLst/>
              </a:prstGeom>
              <a:solidFill>
                <a:srgbClr val="0000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6" name="Rectangle 201"/>
              <p:cNvSpPr>
                <a:spLocks noChangeArrowheads="1"/>
              </p:cNvSpPr>
              <p:nvPr/>
            </p:nvSpPr>
            <p:spPr bwMode="auto">
              <a:xfrm>
                <a:off x="1300" y="876"/>
                <a:ext cx="3168" cy="9"/>
              </a:xfrm>
              <a:prstGeom prst="rect">
                <a:avLst/>
              </a:prstGeom>
              <a:solidFill>
                <a:srgbClr val="000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7" name="Rectangle 202"/>
              <p:cNvSpPr>
                <a:spLocks noChangeArrowheads="1"/>
              </p:cNvSpPr>
              <p:nvPr/>
            </p:nvSpPr>
            <p:spPr bwMode="auto">
              <a:xfrm>
                <a:off x="1300" y="885"/>
                <a:ext cx="3168" cy="7"/>
              </a:xfrm>
              <a:prstGeom prst="rect">
                <a:avLst/>
              </a:prstGeom>
              <a:solidFill>
                <a:srgbClr val="00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8" name="Rectangle 203"/>
              <p:cNvSpPr>
                <a:spLocks noChangeArrowheads="1"/>
              </p:cNvSpPr>
              <p:nvPr/>
            </p:nvSpPr>
            <p:spPr bwMode="auto">
              <a:xfrm>
                <a:off x="1300" y="892"/>
                <a:ext cx="3168" cy="6"/>
              </a:xfrm>
              <a:prstGeom prst="rect">
                <a:avLst/>
              </a:prstGeom>
              <a:solidFill>
                <a:srgbClr val="0000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99" name="Rectangle 204"/>
              <p:cNvSpPr>
                <a:spLocks noChangeArrowheads="1"/>
              </p:cNvSpPr>
              <p:nvPr/>
            </p:nvSpPr>
            <p:spPr bwMode="auto">
              <a:xfrm>
                <a:off x="1300" y="898"/>
                <a:ext cx="3168" cy="10"/>
              </a:xfrm>
              <a:prstGeom prst="rect">
                <a:avLst/>
              </a:prstGeom>
              <a:solidFill>
                <a:srgbClr val="0000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0" name="Rectangle 205"/>
              <p:cNvSpPr>
                <a:spLocks noChangeArrowheads="1"/>
              </p:cNvSpPr>
              <p:nvPr/>
            </p:nvSpPr>
            <p:spPr bwMode="auto">
              <a:xfrm>
                <a:off x="1300" y="908"/>
                <a:ext cx="3168" cy="7"/>
              </a:xfrm>
              <a:prstGeom prst="rect">
                <a:avLst/>
              </a:prstGeom>
              <a:solidFill>
                <a:srgbClr val="0000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1" name="Rectangle 206"/>
              <p:cNvSpPr>
                <a:spLocks noChangeArrowheads="1"/>
              </p:cNvSpPr>
              <p:nvPr/>
            </p:nvSpPr>
            <p:spPr bwMode="auto">
              <a:xfrm>
                <a:off x="1300" y="915"/>
                <a:ext cx="3168" cy="8"/>
              </a:xfrm>
              <a:prstGeom prst="rect">
                <a:avLst/>
              </a:prstGeom>
              <a:solidFill>
                <a:srgbClr val="0000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2" name="Rectangle 207"/>
              <p:cNvSpPr>
                <a:spLocks noChangeArrowheads="1"/>
              </p:cNvSpPr>
              <p:nvPr/>
            </p:nvSpPr>
            <p:spPr bwMode="auto">
              <a:xfrm>
                <a:off x="1300" y="923"/>
                <a:ext cx="3168" cy="10"/>
              </a:xfrm>
              <a:prstGeom prst="rect">
                <a:avLst/>
              </a:prstGeom>
              <a:solidFill>
                <a:srgbClr val="0000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3" name="Rectangle 208"/>
              <p:cNvSpPr>
                <a:spLocks noChangeArrowheads="1"/>
              </p:cNvSpPr>
              <p:nvPr/>
            </p:nvSpPr>
            <p:spPr bwMode="auto">
              <a:xfrm>
                <a:off x="1300" y="933"/>
                <a:ext cx="3168" cy="8"/>
              </a:xfrm>
              <a:prstGeom prst="rect">
                <a:avLst/>
              </a:prstGeom>
              <a:solidFill>
                <a:srgbClr val="0000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4" name="Rectangle 209"/>
              <p:cNvSpPr>
                <a:spLocks noChangeArrowheads="1"/>
              </p:cNvSpPr>
              <p:nvPr/>
            </p:nvSpPr>
            <p:spPr bwMode="auto">
              <a:xfrm>
                <a:off x="1300" y="941"/>
                <a:ext cx="3168" cy="12"/>
              </a:xfrm>
              <a:prstGeom prst="rect">
                <a:avLst/>
              </a:prstGeom>
              <a:solidFill>
                <a:srgbClr val="0000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5" name="Rectangle 210"/>
              <p:cNvSpPr>
                <a:spLocks noChangeArrowheads="1"/>
              </p:cNvSpPr>
              <p:nvPr/>
            </p:nvSpPr>
            <p:spPr bwMode="auto">
              <a:xfrm>
                <a:off x="1300" y="953"/>
                <a:ext cx="3168" cy="11"/>
              </a:xfrm>
              <a:prstGeom prst="rect">
                <a:avLst/>
              </a:prstGeom>
              <a:solidFill>
                <a:srgbClr val="000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6" name="Rectangle 211"/>
              <p:cNvSpPr>
                <a:spLocks noChangeArrowheads="1"/>
              </p:cNvSpPr>
              <p:nvPr/>
            </p:nvSpPr>
            <p:spPr bwMode="auto">
              <a:xfrm>
                <a:off x="1300" y="964"/>
                <a:ext cx="3168" cy="11"/>
              </a:xfrm>
              <a:prstGeom prst="rect">
                <a:avLst/>
              </a:prstGeom>
              <a:solidFill>
                <a:srgbClr val="0000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7" name="Rectangle 212"/>
              <p:cNvSpPr>
                <a:spLocks noChangeArrowheads="1"/>
              </p:cNvSpPr>
              <p:nvPr/>
            </p:nvSpPr>
            <p:spPr bwMode="auto">
              <a:xfrm>
                <a:off x="1300" y="975"/>
                <a:ext cx="3168" cy="15"/>
              </a:xfrm>
              <a:prstGeom prst="rect">
                <a:avLst/>
              </a:prstGeom>
              <a:solidFill>
                <a:srgbClr val="0000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8" name="Rectangle 213"/>
              <p:cNvSpPr>
                <a:spLocks noChangeArrowheads="1"/>
              </p:cNvSpPr>
              <p:nvPr/>
            </p:nvSpPr>
            <p:spPr bwMode="auto">
              <a:xfrm>
                <a:off x="1300" y="990"/>
                <a:ext cx="3168" cy="15"/>
              </a:xfrm>
              <a:prstGeom prst="rect">
                <a:avLst/>
              </a:prstGeom>
              <a:solidFill>
                <a:srgbClr val="0000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09" name="Rectangle 214"/>
              <p:cNvSpPr>
                <a:spLocks noChangeArrowheads="1"/>
              </p:cNvSpPr>
              <p:nvPr/>
            </p:nvSpPr>
            <p:spPr bwMode="auto">
              <a:xfrm>
                <a:off x="1300" y="1005"/>
                <a:ext cx="3168" cy="20"/>
              </a:xfrm>
              <a:prstGeom prst="rect">
                <a:avLst/>
              </a:prstGeom>
              <a:solidFill>
                <a:srgbClr val="0000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10" name="Rectangle 215"/>
              <p:cNvSpPr>
                <a:spLocks noChangeArrowheads="1"/>
              </p:cNvSpPr>
              <p:nvPr/>
            </p:nvSpPr>
            <p:spPr bwMode="auto">
              <a:xfrm>
                <a:off x="1300" y="1025"/>
                <a:ext cx="3168" cy="20"/>
              </a:xfrm>
              <a:prstGeom prst="rect">
                <a:avLst/>
              </a:prstGeom>
              <a:solidFill>
                <a:srgbClr val="0000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11" name="Rectangle 216"/>
              <p:cNvSpPr>
                <a:spLocks noChangeArrowheads="1"/>
              </p:cNvSpPr>
              <p:nvPr/>
            </p:nvSpPr>
            <p:spPr bwMode="auto">
              <a:xfrm>
                <a:off x="1300" y="1045"/>
                <a:ext cx="3168" cy="29"/>
              </a:xfrm>
              <a:prstGeom prst="rect">
                <a:avLst/>
              </a:prstGeom>
              <a:solidFill>
                <a:srgbClr val="0000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12" name="Rectangle 217"/>
              <p:cNvSpPr>
                <a:spLocks noChangeArrowheads="1"/>
              </p:cNvSpPr>
              <p:nvPr/>
            </p:nvSpPr>
            <p:spPr bwMode="auto">
              <a:xfrm>
                <a:off x="1300" y="1074"/>
                <a:ext cx="3168" cy="3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413" name="Rectangle 218"/>
              <p:cNvSpPr>
                <a:spLocks noChangeArrowheads="1"/>
              </p:cNvSpPr>
              <p:nvPr/>
            </p:nvSpPr>
            <p:spPr bwMode="auto">
              <a:xfrm>
                <a:off x="1301" y="533"/>
                <a:ext cx="3168" cy="576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55" name="Group 285"/>
            <p:cNvGrpSpPr>
              <a:grpSpLocks/>
            </p:cNvGrpSpPr>
            <p:nvPr/>
          </p:nvGrpSpPr>
          <p:grpSpPr bwMode="auto">
            <a:xfrm>
              <a:off x="4353" y="532"/>
              <a:ext cx="231" cy="577"/>
              <a:chOff x="4353" y="532"/>
              <a:chExt cx="231" cy="577"/>
            </a:xfrm>
          </p:grpSpPr>
          <p:sp>
            <p:nvSpPr>
              <p:cNvPr id="44284" name="Rectangle 220"/>
              <p:cNvSpPr>
                <a:spLocks noChangeArrowheads="1"/>
              </p:cNvSpPr>
              <p:nvPr/>
            </p:nvSpPr>
            <p:spPr bwMode="auto">
              <a:xfrm>
                <a:off x="4353" y="532"/>
                <a:ext cx="231" cy="18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5" name="Rectangle 221"/>
              <p:cNvSpPr>
                <a:spLocks noChangeArrowheads="1"/>
              </p:cNvSpPr>
              <p:nvPr/>
            </p:nvSpPr>
            <p:spPr bwMode="auto">
              <a:xfrm>
                <a:off x="4353" y="550"/>
                <a:ext cx="231" cy="18"/>
              </a:xfrm>
              <a:prstGeom prst="rect">
                <a:avLst/>
              </a:prstGeom>
              <a:solidFill>
                <a:srgbClr val="0000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6" name="Rectangle 222"/>
              <p:cNvSpPr>
                <a:spLocks noChangeArrowheads="1"/>
              </p:cNvSpPr>
              <p:nvPr/>
            </p:nvSpPr>
            <p:spPr bwMode="auto">
              <a:xfrm>
                <a:off x="4353" y="568"/>
                <a:ext cx="231" cy="15"/>
              </a:xfrm>
              <a:prstGeom prst="rect">
                <a:avLst/>
              </a:prstGeom>
              <a:solidFill>
                <a:srgbClr val="0000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7" name="Rectangle 223"/>
              <p:cNvSpPr>
                <a:spLocks noChangeArrowheads="1"/>
              </p:cNvSpPr>
              <p:nvPr/>
            </p:nvSpPr>
            <p:spPr bwMode="auto">
              <a:xfrm>
                <a:off x="4353" y="583"/>
                <a:ext cx="231" cy="12"/>
              </a:xfrm>
              <a:prstGeom prst="rect">
                <a:avLst/>
              </a:prstGeom>
              <a:solidFill>
                <a:srgbClr val="0000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8" name="Rectangle 224"/>
              <p:cNvSpPr>
                <a:spLocks noChangeArrowheads="1"/>
              </p:cNvSpPr>
              <p:nvPr/>
            </p:nvSpPr>
            <p:spPr bwMode="auto">
              <a:xfrm>
                <a:off x="4353" y="595"/>
                <a:ext cx="231" cy="11"/>
              </a:xfrm>
              <a:prstGeom prst="rect">
                <a:avLst/>
              </a:prstGeom>
              <a:solidFill>
                <a:srgbClr val="0000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9" name="Rectangle 225"/>
              <p:cNvSpPr>
                <a:spLocks noChangeArrowheads="1"/>
              </p:cNvSpPr>
              <p:nvPr/>
            </p:nvSpPr>
            <p:spPr bwMode="auto">
              <a:xfrm>
                <a:off x="4353" y="606"/>
                <a:ext cx="231" cy="11"/>
              </a:xfrm>
              <a:prstGeom prst="rect">
                <a:avLst/>
              </a:prstGeom>
              <a:solidFill>
                <a:srgbClr val="0000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0" name="Rectangle 226"/>
              <p:cNvSpPr>
                <a:spLocks noChangeArrowheads="1"/>
              </p:cNvSpPr>
              <p:nvPr/>
            </p:nvSpPr>
            <p:spPr bwMode="auto">
              <a:xfrm>
                <a:off x="4353" y="617"/>
                <a:ext cx="231" cy="10"/>
              </a:xfrm>
              <a:prstGeom prst="rect">
                <a:avLst/>
              </a:prstGeom>
              <a:solidFill>
                <a:srgbClr val="0000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1" name="Rectangle 227"/>
              <p:cNvSpPr>
                <a:spLocks noChangeArrowheads="1"/>
              </p:cNvSpPr>
              <p:nvPr/>
            </p:nvSpPr>
            <p:spPr bwMode="auto">
              <a:xfrm>
                <a:off x="4353" y="627"/>
                <a:ext cx="231" cy="8"/>
              </a:xfrm>
              <a:prstGeom prst="rect">
                <a:avLst/>
              </a:prstGeom>
              <a:solidFill>
                <a:srgbClr val="000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2" name="Rectangle 228"/>
              <p:cNvSpPr>
                <a:spLocks noChangeArrowheads="1"/>
              </p:cNvSpPr>
              <p:nvPr/>
            </p:nvSpPr>
            <p:spPr bwMode="auto">
              <a:xfrm>
                <a:off x="4353" y="635"/>
                <a:ext cx="231" cy="10"/>
              </a:xfrm>
              <a:prstGeom prst="rect">
                <a:avLst/>
              </a:pr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3" name="Rectangle 229"/>
              <p:cNvSpPr>
                <a:spLocks noChangeArrowheads="1"/>
              </p:cNvSpPr>
              <p:nvPr/>
            </p:nvSpPr>
            <p:spPr bwMode="auto">
              <a:xfrm>
                <a:off x="4353" y="645"/>
                <a:ext cx="231" cy="8"/>
              </a:xfrm>
              <a:prstGeom prst="rect">
                <a:avLst/>
              </a:prstGeom>
              <a:solidFill>
                <a:srgbClr val="00009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4" name="Rectangle 230"/>
              <p:cNvSpPr>
                <a:spLocks noChangeArrowheads="1"/>
              </p:cNvSpPr>
              <p:nvPr/>
            </p:nvSpPr>
            <p:spPr bwMode="auto">
              <a:xfrm>
                <a:off x="4353" y="653"/>
                <a:ext cx="231" cy="7"/>
              </a:xfrm>
              <a:prstGeom prst="rect">
                <a:avLst/>
              </a:prstGeom>
              <a:solidFill>
                <a:srgbClr val="0000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5" name="Rectangle 231"/>
              <p:cNvSpPr>
                <a:spLocks noChangeArrowheads="1"/>
              </p:cNvSpPr>
              <p:nvPr/>
            </p:nvSpPr>
            <p:spPr bwMode="auto">
              <a:xfrm>
                <a:off x="4353" y="660"/>
                <a:ext cx="231" cy="7"/>
              </a:xfrm>
              <a:prstGeom prst="rect">
                <a:avLst/>
              </a:prstGeom>
              <a:solidFill>
                <a:srgbClr val="0000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6" name="Rectangle 232"/>
              <p:cNvSpPr>
                <a:spLocks noChangeArrowheads="1"/>
              </p:cNvSpPr>
              <p:nvPr/>
            </p:nvSpPr>
            <p:spPr bwMode="auto">
              <a:xfrm>
                <a:off x="4353" y="667"/>
                <a:ext cx="231" cy="7"/>
              </a:xfrm>
              <a:prstGeom prst="rect">
                <a:avLst/>
              </a:prstGeom>
              <a:solidFill>
                <a:srgbClr val="0000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7" name="Rectangle 233"/>
              <p:cNvSpPr>
                <a:spLocks noChangeArrowheads="1"/>
              </p:cNvSpPr>
              <p:nvPr/>
            </p:nvSpPr>
            <p:spPr bwMode="auto">
              <a:xfrm>
                <a:off x="4353" y="674"/>
                <a:ext cx="231" cy="6"/>
              </a:xfrm>
              <a:prstGeom prst="rect">
                <a:avLst/>
              </a:prstGeom>
              <a:solidFill>
                <a:srgbClr val="0000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8" name="Rectangle 234"/>
              <p:cNvSpPr>
                <a:spLocks noChangeArrowheads="1"/>
              </p:cNvSpPr>
              <p:nvPr/>
            </p:nvSpPr>
            <p:spPr bwMode="auto">
              <a:xfrm>
                <a:off x="4353" y="680"/>
                <a:ext cx="231" cy="7"/>
              </a:xfrm>
              <a:prstGeom prst="rect">
                <a:avLst/>
              </a:prstGeom>
              <a:solidFill>
                <a:srgbClr val="0000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99" name="Rectangle 235"/>
              <p:cNvSpPr>
                <a:spLocks noChangeArrowheads="1"/>
              </p:cNvSpPr>
              <p:nvPr/>
            </p:nvSpPr>
            <p:spPr bwMode="auto">
              <a:xfrm>
                <a:off x="4353" y="687"/>
                <a:ext cx="231" cy="7"/>
              </a:xfrm>
              <a:prstGeom prst="rect">
                <a:avLst/>
              </a:prstGeom>
              <a:solidFill>
                <a:srgbClr val="0000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0" name="Rectangle 236"/>
              <p:cNvSpPr>
                <a:spLocks noChangeArrowheads="1"/>
              </p:cNvSpPr>
              <p:nvPr/>
            </p:nvSpPr>
            <p:spPr bwMode="auto">
              <a:xfrm>
                <a:off x="4353" y="694"/>
                <a:ext cx="231" cy="6"/>
              </a:xfrm>
              <a:prstGeom prst="rect">
                <a:avLst/>
              </a:prstGeom>
              <a:solidFill>
                <a:srgbClr val="000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1" name="Rectangle 237"/>
              <p:cNvSpPr>
                <a:spLocks noChangeArrowheads="1"/>
              </p:cNvSpPr>
              <p:nvPr/>
            </p:nvSpPr>
            <p:spPr bwMode="auto">
              <a:xfrm>
                <a:off x="4353" y="700"/>
                <a:ext cx="231" cy="7"/>
              </a:xfrm>
              <a:prstGeom prst="rect">
                <a:avLst/>
              </a:prstGeom>
              <a:solidFill>
                <a:srgbClr val="0000A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2" name="Rectangle 238"/>
              <p:cNvSpPr>
                <a:spLocks noChangeArrowheads="1"/>
              </p:cNvSpPr>
              <p:nvPr/>
            </p:nvSpPr>
            <p:spPr bwMode="auto">
              <a:xfrm>
                <a:off x="4353" y="707"/>
                <a:ext cx="231" cy="7"/>
              </a:xfrm>
              <a:prstGeom prst="rect">
                <a:avLst/>
              </a:prstGeom>
              <a:solidFill>
                <a:srgbClr val="0000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3" name="Rectangle 239"/>
              <p:cNvSpPr>
                <a:spLocks noChangeArrowheads="1"/>
              </p:cNvSpPr>
              <p:nvPr/>
            </p:nvSpPr>
            <p:spPr bwMode="auto">
              <a:xfrm>
                <a:off x="4353" y="714"/>
                <a:ext cx="231" cy="5"/>
              </a:xfrm>
              <a:prstGeom prst="rect">
                <a:avLst/>
              </a:prstGeom>
              <a:solidFill>
                <a:srgbClr val="000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4" name="Rectangle 240"/>
              <p:cNvSpPr>
                <a:spLocks noChangeArrowheads="1"/>
              </p:cNvSpPr>
              <p:nvPr/>
            </p:nvSpPr>
            <p:spPr bwMode="auto">
              <a:xfrm>
                <a:off x="4353" y="719"/>
                <a:ext cx="231" cy="6"/>
              </a:xfrm>
              <a:prstGeom prst="rect">
                <a:avLst/>
              </a:prstGeom>
              <a:solidFill>
                <a:srgbClr val="0000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5" name="Rectangle 241"/>
              <p:cNvSpPr>
                <a:spLocks noChangeArrowheads="1"/>
              </p:cNvSpPr>
              <p:nvPr/>
            </p:nvSpPr>
            <p:spPr bwMode="auto">
              <a:xfrm>
                <a:off x="4353" y="725"/>
                <a:ext cx="231" cy="5"/>
              </a:xfrm>
              <a:prstGeom prst="rect">
                <a:avLst/>
              </a:prstGeom>
              <a:solidFill>
                <a:srgbClr val="0000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6" name="Rectangle 242"/>
              <p:cNvSpPr>
                <a:spLocks noChangeArrowheads="1"/>
              </p:cNvSpPr>
              <p:nvPr/>
            </p:nvSpPr>
            <p:spPr bwMode="auto">
              <a:xfrm>
                <a:off x="4353" y="730"/>
                <a:ext cx="231" cy="7"/>
              </a:xfrm>
              <a:prstGeom prst="rect">
                <a:avLst/>
              </a:prstGeom>
              <a:solidFill>
                <a:srgbClr val="0000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7" name="Rectangle 243"/>
              <p:cNvSpPr>
                <a:spLocks noChangeArrowheads="1"/>
              </p:cNvSpPr>
              <p:nvPr/>
            </p:nvSpPr>
            <p:spPr bwMode="auto">
              <a:xfrm>
                <a:off x="4353" y="737"/>
                <a:ext cx="231" cy="4"/>
              </a:xfrm>
              <a:prstGeom prst="rect">
                <a:avLst/>
              </a:prstGeom>
              <a:solidFill>
                <a:srgbClr val="0000A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8" name="Rectangle 244"/>
              <p:cNvSpPr>
                <a:spLocks noChangeArrowheads="1"/>
              </p:cNvSpPr>
              <p:nvPr/>
            </p:nvSpPr>
            <p:spPr bwMode="auto">
              <a:xfrm>
                <a:off x="4353" y="741"/>
                <a:ext cx="231" cy="7"/>
              </a:xfrm>
              <a:prstGeom prst="rect">
                <a:avLst/>
              </a:prstGeom>
              <a:solidFill>
                <a:srgbClr val="0000B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09" name="Rectangle 245"/>
              <p:cNvSpPr>
                <a:spLocks noChangeArrowheads="1"/>
              </p:cNvSpPr>
              <p:nvPr/>
            </p:nvSpPr>
            <p:spPr bwMode="auto">
              <a:xfrm>
                <a:off x="4353" y="748"/>
                <a:ext cx="231" cy="4"/>
              </a:xfrm>
              <a:prstGeom prst="rect">
                <a:avLst/>
              </a:prstGeom>
              <a:solidFill>
                <a:srgbClr val="000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0" name="Rectangle 246"/>
              <p:cNvSpPr>
                <a:spLocks noChangeArrowheads="1"/>
              </p:cNvSpPr>
              <p:nvPr/>
            </p:nvSpPr>
            <p:spPr bwMode="auto">
              <a:xfrm>
                <a:off x="4353" y="752"/>
                <a:ext cx="231" cy="7"/>
              </a:xfrm>
              <a:prstGeom prst="rect">
                <a:avLst/>
              </a:prstGeom>
              <a:solidFill>
                <a:srgbClr val="0000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1" name="Rectangle 247"/>
              <p:cNvSpPr>
                <a:spLocks noChangeArrowheads="1"/>
              </p:cNvSpPr>
              <p:nvPr/>
            </p:nvSpPr>
            <p:spPr bwMode="auto">
              <a:xfrm>
                <a:off x="4353" y="759"/>
                <a:ext cx="231" cy="5"/>
              </a:xfrm>
              <a:prstGeom prst="rect">
                <a:avLst/>
              </a:prstGeom>
              <a:solidFill>
                <a:srgbClr val="000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2" name="Rectangle 248"/>
              <p:cNvSpPr>
                <a:spLocks noChangeArrowheads="1"/>
              </p:cNvSpPr>
              <p:nvPr/>
            </p:nvSpPr>
            <p:spPr bwMode="auto">
              <a:xfrm>
                <a:off x="4353" y="764"/>
                <a:ext cx="231" cy="7"/>
              </a:xfrm>
              <a:prstGeom prst="rect">
                <a:avLst/>
              </a:prstGeom>
              <a:solidFill>
                <a:srgbClr val="0000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3" name="Rectangle 249"/>
              <p:cNvSpPr>
                <a:spLocks noChangeArrowheads="1"/>
              </p:cNvSpPr>
              <p:nvPr/>
            </p:nvSpPr>
            <p:spPr bwMode="auto">
              <a:xfrm>
                <a:off x="4353" y="771"/>
                <a:ext cx="231" cy="3"/>
              </a:xfrm>
              <a:prstGeom prst="rect">
                <a:avLst/>
              </a:prstGeom>
              <a:solidFill>
                <a:srgbClr val="0000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4" name="Rectangle 250"/>
              <p:cNvSpPr>
                <a:spLocks noChangeArrowheads="1"/>
              </p:cNvSpPr>
              <p:nvPr/>
            </p:nvSpPr>
            <p:spPr bwMode="auto">
              <a:xfrm>
                <a:off x="4353" y="774"/>
                <a:ext cx="231" cy="7"/>
              </a:xfrm>
              <a:prstGeom prst="rect">
                <a:avLst/>
              </a:prstGeom>
              <a:solidFill>
                <a:srgbClr val="00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5" name="Rectangle 251"/>
              <p:cNvSpPr>
                <a:spLocks noChangeArrowheads="1"/>
              </p:cNvSpPr>
              <p:nvPr/>
            </p:nvSpPr>
            <p:spPr bwMode="auto">
              <a:xfrm>
                <a:off x="4353" y="781"/>
                <a:ext cx="231" cy="5"/>
              </a:xfrm>
              <a:prstGeom prst="rect">
                <a:avLst/>
              </a:prstGeom>
              <a:solidFill>
                <a:srgbClr val="0000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6" name="Rectangle 252"/>
              <p:cNvSpPr>
                <a:spLocks noChangeArrowheads="1"/>
              </p:cNvSpPr>
              <p:nvPr/>
            </p:nvSpPr>
            <p:spPr bwMode="auto">
              <a:xfrm>
                <a:off x="4353" y="786"/>
                <a:ext cx="231" cy="7"/>
              </a:xfrm>
              <a:prstGeom prst="rect">
                <a:avLst/>
              </a:prstGeom>
              <a:solidFill>
                <a:srgbClr val="000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7" name="Rectangle 253"/>
              <p:cNvSpPr>
                <a:spLocks noChangeArrowheads="1"/>
              </p:cNvSpPr>
              <p:nvPr/>
            </p:nvSpPr>
            <p:spPr bwMode="auto">
              <a:xfrm>
                <a:off x="4353" y="793"/>
                <a:ext cx="231" cy="4"/>
              </a:xfrm>
              <a:prstGeom prst="rect">
                <a:avLst/>
              </a:prstGeom>
              <a:solidFill>
                <a:srgbClr val="0000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8" name="Rectangle 254"/>
              <p:cNvSpPr>
                <a:spLocks noChangeArrowheads="1"/>
              </p:cNvSpPr>
              <p:nvPr/>
            </p:nvSpPr>
            <p:spPr bwMode="auto">
              <a:xfrm>
                <a:off x="4353" y="797"/>
                <a:ext cx="231" cy="7"/>
              </a:xfrm>
              <a:prstGeom prst="rect">
                <a:avLst/>
              </a:prstGeom>
              <a:solidFill>
                <a:srgbClr val="0000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19" name="Rectangle 255"/>
              <p:cNvSpPr>
                <a:spLocks noChangeArrowheads="1"/>
              </p:cNvSpPr>
              <p:nvPr/>
            </p:nvSpPr>
            <p:spPr bwMode="auto">
              <a:xfrm>
                <a:off x="4353" y="804"/>
                <a:ext cx="231" cy="5"/>
              </a:xfrm>
              <a:prstGeom prst="rect">
                <a:avLst/>
              </a:prstGeom>
              <a:solidFill>
                <a:srgbClr val="0000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0" name="Rectangle 256"/>
              <p:cNvSpPr>
                <a:spLocks noChangeArrowheads="1"/>
              </p:cNvSpPr>
              <p:nvPr/>
            </p:nvSpPr>
            <p:spPr bwMode="auto">
              <a:xfrm>
                <a:off x="4353" y="809"/>
                <a:ext cx="231" cy="7"/>
              </a:xfrm>
              <a:prstGeom prst="rect">
                <a:avLst/>
              </a:prstGeom>
              <a:solidFill>
                <a:srgbClr val="000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1" name="Rectangle 257"/>
              <p:cNvSpPr>
                <a:spLocks noChangeArrowheads="1"/>
              </p:cNvSpPr>
              <p:nvPr/>
            </p:nvSpPr>
            <p:spPr bwMode="auto">
              <a:xfrm>
                <a:off x="4353" y="816"/>
                <a:ext cx="231" cy="4"/>
              </a:xfrm>
              <a:prstGeom prst="rect">
                <a:avLst/>
              </a:prstGeom>
              <a:solidFill>
                <a:srgbClr val="000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2" name="Rectangle 258"/>
              <p:cNvSpPr>
                <a:spLocks noChangeArrowheads="1"/>
              </p:cNvSpPr>
              <p:nvPr/>
            </p:nvSpPr>
            <p:spPr bwMode="auto">
              <a:xfrm>
                <a:off x="4353" y="820"/>
                <a:ext cx="231" cy="6"/>
              </a:xfrm>
              <a:prstGeom prst="rect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3" name="Rectangle 259"/>
              <p:cNvSpPr>
                <a:spLocks noChangeArrowheads="1"/>
              </p:cNvSpPr>
              <p:nvPr/>
            </p:nvSpPr>
            <p:spPr bwMode="auto">
              <a:xfrm>
                <a:off x="4353" y="826"/>
                <a:ext cx="231" cy="7"/>
              </a:xfrm>
              <a:prstGeom prst="rect">
                <a:avLst/>
              </a:prstGeom>
              <a:solidFill>
                <a:srgbClr val="0000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4" name="Rectangle 260"/>
              <p:cNvSpPr>
                <a:spLocks noChangeArrowheads="1"/>
              </p:cNvSpPr>
              <p:nvPr/>
            </p:nvSpPr>
            <p:spPr bwMode="auto">
              <a:xfrm>
                <a:off x="4353" y="833"/>
                <a:ext cx="231" cy="5"/>
              </a:xfrm>
              <a:prstGeom prst="rect">
                <a:avLst/>
              </a:prstGeom>
              <a:solidFill>
                <a:srgbClr val="0000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5" name="Rectangle 261"/>
              <p:cNvSpPr>
                <a:spLocks noChangeArrowheads="1"/>
              </p:cNvSpPr>
              <p:nvPr/>
            </p:nvSpPr>
            <p:spPr bwMode="auto">
              <a:xfrm>
                <a:off x="4353" y="838"/>
                <a:ext cx="231" cy="6"/>
              </a:xfrm>
              <a:prstGeom prst="rect">
                <a:avLst/>
              </a:prstGeom>
              <a:solidFill>
                <a:srgbClr val="0000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6" name="Rectangle 262"/>
              <p:cNvSpPr>
                <a:spLocks noChangeArrowheads="1"/>
              </p:cNvSpPr>
              <p:nvPr/>
            </p:nvSpPr>
            <p:spPr bwMode="auto">
              <a:xfrm>
                <a:off x="4353" y="844"/>
                <a:ext cx="231" cy="7"/>
              </a:xfrm>
              <a:prstGeom prst="rect">
                <a:avLst/>
              </a:prstGeom>
              <a:solidFill>
                <a:srgbClr val="0000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7" name="Rectangle 263"/>
              <p:cNvSpPr>
                <a:spLocks noChangeArrowheads="1"/>
              </p:cNvSpPr>
              <p:nvPr/>
            </p:nvSpPr>
            <p:spPr bwMode="auto">
              <a:xfrm>
                <a:off x="4353" y="851"/>
                <a:ext cx="231" cy="7"/>
              </a:xfrm>
              <a:prstGeom prst="rect">
                <a:avLst/>
              </a:prstGeom>
              <a:solidFill>
                <a:srgbClr val="0000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8" name="Rectangle 264"/>
              <p:cNvSpPr>
                <a:spLocks noChangeArrowheads="1"/>
              </p:cNvSpPr>
              <p:nvPr/>
            </p:nvSpPr>
            <p:spPr bwMode="auto">
              <a:xfrm>
                <a:off x="4353" y="858"/>
                <a:ext cx="231" cy="5"/>
              </a:xfrm>
              <a:prstGeom prst="rect">
                <a:avLst/>
              </a:prstGeom>
              <a:solidFill>
                <a:srgbClr val="0000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29" name="Rectangle 265"/>
              <p:cNvSpPr>
                <a:spLocks noChangeArrowheads="1"/>
              </p:cNvSpPr>
              <p:nvPr/>
            </p:nvSpPr>
            <p:spPr bwMode="auto">
              <a:xfrm>
                <a:off x="4353" y="863"/>
                <a:ext cx="231" cy="6"/>
              </a:xfrm>
              <a:prstGeom prst="rect">
                <a:avLst/>
              </a:prstGeom>
              <a:solidFill>
                <a:srgbClr val="0000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0" name="Rectangle 266"/>
              <p:cNvSpPr>
                <a:spLocks noChangeArrowheads="1"/>
              </p:cNvSpPr>
              <p:nvPr/>
            </p:nvSpPr>
            <p:spPr bwMode="auto">
              <a:xfrm>
                <a:off x="4353" y="869"/>
                <a:ext cx="231" cy="7"/>
              </a:xfrm>
              <a:prstGeom prst="rect">
                <a:avLst/>
              </a:prstGeom>
              <a:solidFill>
                <a:srgbClr val="0000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1" name="Rectangle 267"/>
              <p:cNvSpPr>
                <a:spLocks noChangeArrowheads="1"/>
              </p:cNvSpPr>
              <p:nvPr/>
            </p:nvSpPr>
            <p:spPr bwMode="auto">
              <a:xfrm>
                <a:off x="4353" y="876"/>
                <a:ext cx="231" cy="9"/>
              </a:xfrm>
              <a:prstGeom prst="rect">
                <a:avLst/>
              </a:prstGeom>
              <a:solidFill>
                <a:srgbClr val="000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2" name="Rectangle 268"/>
              <p:cNvSpPr>
                <a:spLocks noChangeArrowheads="1"/>
              </p:cNvSpPr>
              <p:nvPr/>
            </p:nvSpPr>
            <p:spPr bwMode="auto">
              <a:xfrm>
                <a:off x="4353" y="885"/>
                <a:ext cx="231" cy="7"/>
              </a:xfrm>
              <a:prstGeom prst="rect">
                <a:avLst/>
              </a:prstGeom>
              <a:solidFill>
                <a:srgbClr val="00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3" name="Rectangle 269"/>
              <p:cNvSpPr>
                <a:spLocks noChangeArrowheads="1"/>
              </p:cNvSpPr>
              <p:nvPr/>
            </p:nvSpPr>
            <p:spPr bwMode="auto">
              <a:xfrm>
                <a:off x="4353" y="892"/>
                <a:ext cx="231" cy="6"/>
              </a:xfrm>
              <a:prstGeom prst="rect">
                <a:avLst/>
              </a:prstGeom>
              <a:solidFill>
                <a:srgbClr val="0000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4" name="Rectangle 270"/>
              <p:cNvSpPr>
                <a:spLocks noChangeArrowheads="1"/>
              </p:cNvSpPr>
              <p:nvPr/>
            </p:nvSpPr>
            <p:spPr bwMode="auto">
              <a:xfrm>
                <a:off x="4353" y="898"/>
                <a:ext cx="231" cy="10"/>
              </a:xfrm>
              <a:prstGeom prst="rect">
                <a:avLst/>
              </a:prstGeom>
              <a:solidFill>
                <a:srgbClr val="0000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5" name="Rectangle 271"/>
              <p:cNvSpPr>
                <a:spLocks noChangeArrowheads="1"/>
              </p:cNvSpPr>
              <p:nvPr/>
            </p:nvSpPr>
            <p:spPr bwMode="auto">
              <a:xfrm>
                <a:off x="4353" y="908"/>
                <a:ext cx="231" cy="7"/>
              </a:xfrm>
              <a:prstGeom prst="rect">
                <a:avLst/>
              </a:prstGeom>
              <a:solidFill>
                <a:srgbClr val="0000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6" name="Rectangle 272"/>
              <p:cNvSpPr>
                <a:spLocks noChangeArrowheads="1"/>
              </p:cNvSpPr>
              <p:nvPr/>
            </p:nvSpPr>
            <p:spPr bwMode="auto">
              <a:xfrm>
                <a:off x="4353" y="915"/>
                <a:ext cx="231" cy="8"/>
              </a:xfrm>
              <a:prstGeom prst="rect">
                <a:avLst/>
              </a:prstGeom>
              <a:solidFill>
                <a:srgbClr val="0000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7" name="Rectangle 273"/>
              <p:cNvSpPr>
                <a:spLocks noChangeArrowheads="1"/>
              </p:cNvSpPr>
              <p:nvPr/>
            </p:nvSpPr>
            <p:spPr bwMode="auto">
              <a:xfrm>
                <a:off x="4353" y="923"/>
                <a:ext cx="231" cy="10"/>
              </a:xfrm>
              <a:prstGeom prst="rect">
                <a:avLst/>
              </a:prstGeom>
              <a:solidFill>
                <a:srgbClr val="0000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8" name="Rectangle 274"/>
              <p:cNvSpPr>
                <a:spLocks noChangeArrowheads="1"/>
              </p:cNvSpPr>
              <p:nvPr/>
            </p:nvSpPr>
            <p:spPr bwMode="auto">
              <a:xfrm>
                <a:off x="4353" y="933"/>
                <a:ext cx="231" cy="8"/>
              </a:xfrm>
              <a:prstGeom prst="rect">
                <a:avLst/>
              </a:prstGeom>
              <a:solidFill>
                <a:srgbClr val="0000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39" name="Rectangle 275"/>
              <p:cNvSpPr>
                <a:spLocks noChangeArrowheads="1"/>
              </p:cNvSpPr>
              <p:nvPr/>
            </p:nvSpPr>
            <p:spPr bwMode="auto">
              <a:xfrm>
                <a:off x="4353" y="941"/>
                <a:ext cx="231" cy="12"/>
              </a:xfrm>
              <a:prstGeom prst="rect">
                <a:avLst/>
              </a:prstGeom>
              <a:solidFill>
                <a:srgbClr val="0000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0" name="Rectangle 276"/>
              <p:cNvSpPr>
                <a:spLocks noChangeArrowheads="1"/>
              </p:cNvSpPr>
              <p:nvPr/>
            </p:nvSpPr>
            <p:spPr bwMode="auto">
              <a:xfrm>
                <a:off x="4353" y="953"/>
                <a:ext cx="231" cy="11"/>
              </a:xfrm>
              <a:prstGeom prst="rect">
                <a:avLst/>
              </a:prstGeom>
              <a:solidFill>
                <a:srgbClr val="000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1" name="Rectangle 277"/>
              <p:cNvSpPr>
                <a:spLocks noChangeArrowheads="1"/>
              </p:cNvSpPr>
              <p:nvPr/>
            </p:nvSpPr>
            <p:spPr bwMode="auto">
              <a:xfrm>
                <a:off x="4353" y="964"/>
                <a:ext cx="231" cy="11"/>
              </a:xfrm>
              <a:prstGeom prst="rect">
                <a:avLst/>
              </a:prstGeom>
              <a:solidFill>
                <a:srgbClr val="0000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2" name="Rectangle 278"/>
              <p:cNvSpPr>
                <a:spLocks noChangeArrowheads="1"/>
              </p:cNvSpPr>
              <p:nvPr/>
            </p:nvSpPr>
            <p:spPr bwMode="auto">
              <a:xfrm>
                <a:off x="4353" y="975"/>
                <a:ext cx="231" cy="15"/>
              </a:xfrm>
              <a:prstGeom prst="rect">
                <a:avLst/>
              </a:prstGeom>
              <a:solidFill>
                <a:srgbClr val="0000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3" name="Rectangle 279"/>
              <p:cNvSpPr>
                <a:spLocks noChangeArrowheads="1"/>
              </p:cNvSpPr>
              <p:nvPr/>
            </p:nvSpPr>
            <p:spPr bwMode="auto">
              <a:xfrm>
                <a:off x="4353" y="990"/>
                <a:ext cx="231" cy="15"/>
              </a:xfrm>
              <a:prstGeom prst="rect">
                <a:avLst/>
              </a:prstGeom>
              <a:solidFill>
                <a:srgbClr val="0000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4" name="Rectangle 280"/>
              <p:cNvSpPr>
                <a:spLocks noChangeArrowheads="1"/>
              </p:cNvSpPr>
              <p:nvPr/>
            </p:nvSpPr>
            <p:spPr bwMode="auto">
              <a:xfrm>
                <a:off x="4353" y="1005"/>
                <a:ext cx="231" cy="20"/>
              </a:xfrm>
              <a:prstGeom prst="rect">
                <a:avLst/>
              </a:prstGeom>
              <a:solidFill>
                <a:srgbClr val="0000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5" name="Rectangle 281"/>
              <p:cNvSpPr>
                <a:spLocks noChangeArrowheads="1"/>
              </p:cNvSpPr>
              <p:nvPr/>
            </p:nvSpPr>
            <p:spPr bwMode="auto">
              <a:xfrm>
                <a:off x="4353" y="1025"/>
                <a:ext cx="231" cy="20"/>
              </a:xfrm>
              <a:prstGeom prst="rect">
                <a:avLst/>
              </a:prstGeom>
              <a:solidFill>
                <a:srgbClr val="0000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6" name="Rectangle 282"/>
              <p:cNvSpPr>
                <a:spLocks noChangeArrowheads="1"/>
              </p:cNvSpPr>
              <p:nvPr/>
            </p:nvSpPr>
            <p:spPr bwMode="auto">
              <a:xfrm>
                <a:off x="4353" y="1045"/>
                <a:ext cx="231" cy="29"/>
              </a:xfrm>
              <a:prstGeom prst="rect">
                <a:avLst/>
              </a:prstGeom>
              <a:solidFill>
                <a:srgbClr val="0000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7" name="Rectangle 283"/>
              <p:cNvSpPr>
                <a:spLocks noChangeArrowheads="1"/>
              </p:cNvSpPr>
              <p:nvPr/>
            </p:nvSpPr>
            <p:spPr bwMode="auto">
              <a:xfrm>
                <a:off x="4353" y="1074"/>
                <a:ext cx="231" cy="3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348" name="Oval 284"/>
              <p:cNvSpPr>
                <a:spLocks noChangeArrowheads="1"/>
              </p:cNvSpPr>
              <p:nvPr/>
            </p:nvSpPr>
            <p:spPr bwMode="auto">
              <a:xfrm>
                <a:off x="4353" y="533"/>
                <a:ext cx="231" cy="576"/>
              </a:xfrm>
              <a:prstGeom prst="ellipse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56" name="Group 350"/>
            <p:cNvGrpSpPr>
              <a:grpSpLocks/>
            </p:cNvGrpSpPr>
            <p:nvPr/>
          </p:nvGrpSpPr>
          <p:grpSpPr bwMode="auto">
            <a:xfrm>
              <a:off x="1183" y="531"/>
              <a:ext cx="235" cy="579"/>
              <a:chOff x="1183" y="531"/>
              <a:chExt cx="235" cy="579"/>
            </a:xfrm>
          </p:grpSpPr>
          <p:sp>
            <p:nvSpPr>
              <p:cNvPr id="44220" name="Rectangle 286"/>
              <p:cNvSpPr>
                <a:spLocks noChangeArrowheads="1"/>
              </p:cNvSpPr>
              <p:nvPr/>
            </p:nvSpPr>
            <p:spPr bwMode="auto">
              <a:xfrm>
                <a:off x="1183" y="531"/>
                <a:ext cx="235" cy="18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1" name="Rectangle 287"/>
              <p:cNvSpPr>
                <a:spLocks noChangeArrowheads="1"/>
              </p:cNvSpPr>
              <p:nvPr/>
            </p:nvSpPr>
            <p:spPr bwMode="auto">
              <a:xfrm>
                <a:off x="1183" y="549"/>
                <a:ext cx="235" cy="18"/>
              </a:xfrm>
              <a:prstGeom prst="rect">
                <a:avLst/>
              </a:prstGeom>
              <a:solidFill>
                <a:srgbClr val="0000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2" name="Rectangle 288"/>
              <p:cNvSpPr>
                <a:spLocks noChangeArrowheads="1"/>
              </p:cNvSpPr>
              <p:nvPr/>
            </p:nvSpPr>
            <p:spPr bwMode="auto">
              <a:xfrm>
                <a:off x="1183" y="567"/>
                <a:ext cx="235" cy="15"/>
              </a:xfrm>
              <a:prstGeom prst="rect">
                <a:avLst/>
              </a:prstGeom>
              <a:solidFill>
                <a:srgbClr val="0000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3" name="Rectangle 289"/>
              <p:cNvSpPr>
                <a:spLocks noChangeArrowheads="1"/>
              </p:cNvSpPr>
              <p:nvPr/>
            </p:nvSpPr>
            <p:spPr bwMode="auto">
              <a:xfrm>
                <a:off x="1183" y="582"/>
                <a:ext cx="235" cy="12"/>
              </a:xfrm>
              <a:prstGeom prst="rect">
                <a:avLst/>
              </a:prstGeom>
              <a:solidFill>
                <a:srgbClr val="0000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4" name="Rectangle 290"/>
              <p:cNvSpPr>
                <a:spLocks noChangeArrowheads="1"/>
              </p:cNvSpPr>
              <p:nvPr/>
            </p:nvSpPr>
            <p:spPr bwMode="auto">
              <a:xfrm>
                <a:off x="1183" y="594"/>
                <a:ext cx="235" cy="11"/>
              </a:xfrm>
              <a:prstGeom prst="rect">
                <a:avLst/>
              </a:prstGeom>
              <a:solidFill>
                <a:srgbClr val="0000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5" name="Rectangle 291"/>
              <p:cNvSpPr>
                <a:spLocks noChangeArrowheads="1"/>
              </p:cNvSpPr>
              <p:nvPr/>
            </p:nvSpPr>
            <p:spPr bwMode="auto">
              <a:xfrm>
                <a:off x="1183" y="605"/>
                <a:ext cx="235" cy="11"/>
              </a:xfrm>
              <a:prstGeom prst="rect">
                <a:avLst/>
              </a:prstGeom>
              <a:solidFill>
                <a:srgbClr val="0000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6" name="Rectangle 292"/>
              <p:cNvSpPr>
                <a:spLocks noChangeArrowheads="1"/>
              </p:cNvSpPr>
              <p:nvPr/>
            </p:nvSpPr>
            <p:spPr bwMode="auto">
              <a:xfrm>
                <a:off x="1183" y="616"/>
                <a:ext cx="235" cy="10"/>
              </a:xfrm>
              <a:prstGeom prst="rect">
                <a:avLst/>
              </a:prstGeom>
              <a:solidFill>
                <a:srgbClr val="0000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7" name="Rectangle 293"/>
              <p:cNvSpPr>
                <a:spLocks noChangeArrowheads="1"/>
              </p:cNvSpPr>
              <p:nvPr/>
            </p:nvSpPr>
            <p:spPr bwMode="auto">
              <a:xfrm>
                <a:off x="1183" y="626"/>
                <a:ext cx="235" cy="8"/>
              </a:xfrm>
              <a:prstGeom prst="rect">
                <a:avLst/>
              </a:prstGeom>
              <a:solidFill>
                <a:srgbClr val="0000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8" name="Rectangle 294"/>
              <p:cNvSpPr>
                <a:spLocks noChangeArrowheads="1"/>
              </p:cNvSpPr>
              <p:nvPr/>
            </p:nvSpPr>
            <p:spPr bwMode="auto">
              <a:xfrm>
                <a:off x="1183" y="634"/>
                <a:ext cx="235" cy="10"/>
              </a:xfrm>
              <a:prstGeom prst="rect">
                <a:avLst/>
              </a:pr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29" name="Rectangle 295"/>
              <p:cNvSpPr>
                <a:spLocks noChangeArrowheads="1"/>
              </p:cNvSpPr>
              <p:nvPr/>
            </p:nvSpPr>
            <p:spPr bwMode="auto">
              <a:xfrm>
                <a:off x="1183" y="644"/>
                <a:ext cx="235" cy="8"/>
              </a:xfrm>
              <a:prstGeom prst="rect">
                <a:avLst/>
              </a:prstGeom>
              <a:solidFill>
                <a:srgbClr val="00009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0" name="Rectangle 296"/>
              <p:cNvSpPr>
                <a:spLocks noChangeArrowheads="1"/>
              </p:cNvSpPr>
              <p:nvPr/>
            </p:nvSpPr>
            <p:spPr bwMode="auto">
              <a:xfrm>
                <a:off x="1183" y="652"/>
                <a:ext cx="235" cy="7"/>
              </a:xfrm>
              <a:prstGeom prst="rect">
                <a:avLst/>
              </a:prstGeom>
              <a:solidFill>
                <a:srgbClr val="0000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1" name="Rectangle 297"/>
              <p:cNvSpPr>
                <a:spLocks noChangeArrowheads="1"/>
              </p:cNvSpPr>
              <p:nvPr/>
            </p:nvSpPr>
            <p:spPr bwMode="auto">
              <a:xfrm>
                <a:off x="1183" y="659"/>
                <a:ext cx="235" cy="7"/>
              </a:xfrm>
              <a:prstGeom prst="rect">
                <a:avLst/>
              </a:prstGeom>
              <a:solidFill>
                <a:srgbClr val="0000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2" name="Rectangle 298"/>
              <p:cNvSpPr>
                <a:spLocks noChangeArrowheads="1"/>
              </p:cNvSpPr>
              <p:nvPr/>
            </p:nvSpPr>
            <p:spPr bwMode="auto">
              <a:xfrm>
                <a:off x="1183" y="666"/>
                <a:ext cx="235" cy="7"/>
              </a:xfrm>
              <a:prstGeom prst="rect">
                <a:avLst/>
              </a:prstGeom>
              <a:solidFill>
                <a:srgbClr val="0000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3" name="Rectangle 299"/>
              <p:cNvSpPr>
                <a:spLocks noChangeArrowheads="1"/>
              </p:cNvSpPr>
              <p:nvPr/>
            </p:nvSpPr>
            <p:spPr bwMode="auto">
              <a:xfrm>
                <a:off x="1183" y="673"/>
                <a:ext cx="235" cy="6"/>
              </a:xfrm>
              <a:prstGeom prst="rect">
                <a:avLst/>
              </a:prstGeom>
              <a:solidFill>
                <a:srgbClr val="0000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4" name="Rectangle 300"/>
              <p:cNvSpPr>
                <a:spLocks noChangeArrowheads="1"/>
              </p:cNvSpPr>
              <p:nvPr/>
            </p:nvSpPr>
            <p:spPr bwMode="auto">
              <a:xfrm>
                <a:off x="1183" y="679"/>
                <a:ext cx="235" cy="7"/>
              </a:xfrm>
              <a:prstGeom prst="rect">
                <a:avLst/>
              </a:prstGeom>
              <a:solidFill>
                <a:srgbClr val="0000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5" name="Rectangle 301"/>
              <p:cNvSpPr>
                <a:spLocks noChangeArrowheads="1"/>
              </p:cNvSpPr>
              <p:nvPr/>
            </p:nvSpPr>
            <p:spPr bwMode="auto">
              <a:xfrm>
                <a:off x="1183" y="686"/>
                <a:ext cx="235" cy="7"/>
              </a:xfrm>
              <a:prstGeom prst="rect">
                <a:avLst/>
              </a:prstGeom>
              <a:solidFill>
                <a:srgbClr val="0000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6" name="Rectangle 302"/>
              <p:cNvSpPr>
                <a:spLocks noChangeArrowheads="1"/>
              </p:cNvSpPr>
              <p:nvPr/>
            </p:nvSpPr>
            <p:spPr bwMode="auto">
              <a:xfrm>
                <a:off x="1183" y="693"/>
                <a:ext cx="235" cy="7"/>
              </a:xfrm>
              <a:prstGeom prst="rect">
                <a:avLst/>
              </a:prstGeom>
              <a:solidFill>
                <a:srgbClr val="000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7" name="Rectangle 303"/>
              <p:cNvSpPr>
                <a:spLocks noChangeArrowheads="1"/>
              </p:cNvSpPr>
              <p:nvPr/>
            </p:nvSpPr>
            <p:spPr bwMode="auto">
              <a:xfrm>
                <a:off x="1183" y="700"/>
                <a:ext cx="235" cy="6"/>
              </a:xfrm>
              <a:prstGeom prst="rect">
                <a:avLst/>
              </a:prstGeom>
              <a:solidFill>
                <a:srgbClr val="0000A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8" name="Rectangle 304"/>
              <p:cNvSpPr>
                <a:spLocks noChangeArrowheads="1"/>
              </p:cNvSpPr>
              <p:nvPr/>
            </p:nvSpPr>
            <p:spPr bwMode="auto">
              <a:xfrm>
                <a:off x="1183" y="706"/>
                <a:ext cx="235" cy="8"/>
              </a:xfrm>
              <a:prstGeom prst="rect">
                <a:avLst/>
              </a:prstGeom>
              <a:solidFill>
                <a:srgbClr val="0000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39" name="Rectangle 305"/>
              <p:cNvSpPr>
                <a:spLocks noChangeArrowheads="1"/>
              </p:cNvSpPr>
              <p:nvPr/>
            </p:nvSpPr>
            <p:spPr bwMode="auto">
              <a:xfrm>
                <a:off x="1183" y="714"/>
                <a:ext cx="235" cy="4"/>
              </a:xfrm>
              <a:prstGeom prst="rect">
                <a:avLst/>
              </a:prstGeom>
              <a:solidFill>
                <a:srgbClr val="0000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0" name="Rectangle 306"/>
              <p:cNvSpPr>
                <a:spLocks noChangeArrowheads="1"/>
              </p:cNvSpPr>
              <p:nvPr/>
            </p:nvSpPr>
            <p:spPr bwMode="auto">
              <a:xfrm>
                <a:off x="1183" y="718"/>
                <a:ext cx="235" cy="6"/>
              </a:xfrm>
              <a:prstGeom prst="rect">
                <a:avLst/>
              </a:prstGeom>
              <a:solidFill>
                <a:srgbClr val="0000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1" name="Rectangle 307"/>
              <p:cNvSpPr>
                <a:spLocks noChangeArrowheads="1"/>
              </p:cNvSpPr>
              <p:nvPr/>
            </p:nvSpPr>
            <p:spPr bwMode="auto">
              <a:xfrm>
                <a:off x="1183" y="724"/>
                <a:ext cx="235" cy="5"/>
              </a:xfrm>
              <a:prstGeom prst="rect">
                <a:avLst/>
              </a:prstGeom>
              <a:solidFill>
                <a:srgbClr val="0000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2" name="Rectangle 308"/>
              <p:cNvSpPr>
                <a:spLocks noChangeArrowheads="1"/>
              </p:cNvSpPr>
              <p:nvPr/>
            </p:nvSpPr>
            <p:spPr bwMode="auto">
              <a:xfrm>
                <a:off x="1183" y="729"/>
                <a:ext cx="235" cy="7"/>
              </a:xfrm>
              <a:prstGeom prst="rect">
                <a:avLst/>
              </a:prstGeom>
              <a:solidFill>
                <a:srgbClr val="0000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3" name="Rectangle 309"/>
              <p:cNvSpPr>
                <a:spLocks noChangeArrowheads="1"/>
              </p:cNvSpPr>
              <p:nvPr/>
            </p:nvSpPr>
            <p:spPr bwMode="auto">
              <a:xfrm>
                <a:off x="1183" y="736"/>
                <a:ext cx="235" cy="5"/>
              </a:xfrm>
              <a:prstGeom prst="rect">
                <a:avLst/>
              </a:prstGeom>
              <a:solidFill>
                <a:srgbClr val="0000A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4" name="Rectangle 310"/>
              <p:cNvSpPr>
                <a:spLocks noChangeArrowheads="1"/>
              </p:cNvSpPr>
              <p:nvPr/>
            </p:nvSpPr>
            <p:spPr bwMode="auto">
              <a:xfrm>
                <a:off x="1183" y="741"/>
                <a:ext cx="235" cy="7"/>
              </a:xfrm>
              <a:prstGeom prst="rect">
                <a:avLst/>
              </a:prstGeom>
              <a:solidFill>
                <a:srgbClr val="0000B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5" name="Rectangle 311"/>
              <p:cNvSpPr>
                <a:spLocks noChangeArrowheads="1"/>
              </p:cNvSpPr>
              <p:nvPr/>
            </p:nvSpPr>
            <p:spPr bwMode="auto">
              <a:xfrm>
                <a:off x="1183" y="748"/>
                <a:ext cx="235" cy="3"/>
              </a:xfrm>
              <a:prstGeom prst="rect">
                <a:avLst/>
              </a:prstGeom>
              <a:solidFill>
                <a:srgbClr val="0000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6" name="Rectangle 312"/>
              <p:cNvSpPr>
                <a:spLocks noChangeArrowheads="1"/>
              </p:cNvSpPr>
              <p:nvPr/>
            </p:nvSpPr>
            <p:spPr bwMode="auto">
              <a:xfrm>
                <a:off x="1183" y="751"/>
                <a:ext cx="235" cy="7"/>
              </a:xfrm>
              <a:prstGeom prst="rect">
                <a:avLst/>
              </a:prstGeom>
              <a:solidFill>
                <a:srgbClr val="0000B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7" name="Rectangle 313"/>
              <p:cNvSpPr>
                <a:spLocks noChangeArrowheads="1"/>
              </p:cNvSpPr>
              <p:nvPr/>
            </p:nvSpPr>
            <p:spPr bwMode="auto">
              <a:xfrm>
                <a:off x="1183" y="758"/>
                <a:ext cx="235" cy="5"/>
              </a:xfrm>
              <a:prstGeom prst="rect">
                <a:avLst/>
              </a:prstGeom>
              <a:solidFill>
                <a:srgbClr val="0000B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8" name="Rectangle 314"/>
              <p:cNvSpPr>
                <a:spLocks noChangeArrowheads="1"/>
              </p:cNvSpPr>
              <p:nvPr/>
            </p:nvSpPr>
            <p:spPr bwMode="auto">
              <a:xfrm>
                <a:off x="1183" y="763"/>
                <a:ext cx="235" cy="7"/>
              </a:xfrm>
              <a:prstGeom prst="rect">
                <a:avLst/>
              </a:prstGeom>
              <a:solidFill>
                <a:srgbClr val="0000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49" name="Rectangle 315"/>
              <p:cNvSpPr>
                <a:spLocks noChangeArrowheads="1"/>
              </p:cNvSpPr>
              <p:nvPr/>
            </p:nvSpPr>
            <p:spPr bwMode="auto">
              <a:xfrm>
                <a:off x="1183" y="770"/>
                <a:ext cx="235" cy="4"/>
              </a:xfrm>
              <a:prstGeom prst="rect">
                <a:avLst/>
              </a:prstGeom>
              <a:solidFill>
                <a:srgbClr val="0000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0" name="Rectangle 316"/>
              <p:cNvSpPr>
                <a:spLocks noChangeArrowheads="1"/>
              </p:cNvSpPr>
              <p:nvPr/>
            </p:nvSpPr>
            <p:spPr bwMode="auto">
              <a:xfrm>
                <a:off x="1183" y="774"/>
                <a:ext cx="235" cy="7"/>
              </a:xfrm>
              <a:prstGeom prst="rect">
                <a:avLst/>
              </a:prstGeom>
              <a:solidFill>
                <a:srgbClr val="0000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1" name="Rectangle 317"/>
              <p:cNvSpPr>
                <a:spLocks noChangeArrowheads="1"/>
              </p:cNvSpPr>
              <p:nvPr/>
            </p:nvSpPr>
            <p:spPr bwMode="auto">
              <a:xfrm>
                <a:off x="1183" y="781"/>
                <a:ext cx="235" cy="5"/>
              </a:xfrm>
              <a:prstGeom prst="rect">
                <a:avLst/>
              </a:prstGeom>
              <a:solidFill>
                <a:srgbClr val="0000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2" name="Rectangle 318"/>
              <p:cNvSpPr>
                <a:spLocks noChangeArrowheads="1"/>
              </p:cNvSpPr>
              <p:nvPr/>
            </p:nvSpPr>
            <p:spPr bwMode="auto">
              <a:xfrm>
                <a:off x="1183" y="786"/>
                <a:ext cx="235" cy="7"/>
              </a:xfrm>
              <a:prstGeom prst="rect">
                <a:avLst/>
              </a:prstGeom>
              <a:solidFill>
                <a:srgbClr val="000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3" name="Rectangle 319"/>
              <p:cNvSpPr>
                <a:spLocks noChangeArrowheads="1"/>
              </p:cNvSpPr>
              <p:nvPr/>
            </p:nvSpPr>
            <p:spPr bwMode="auto">
              <a:xfrm>
                <a:off x="1183" y="793"/>
                <a:ext cx="235" cy="3"/>
              </a:xfrm>
              <a:prstGeom prst="rect">
                <a:avLst/>
              </a:prstGeom>
              <a:solidFill>
                <a:srgbClr val="0000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4" name="Rectangle 320"/>
              <p:cNvSpPr>
                <a:spLocks noChangeArrowheads="1"/>
              </p:cNvSpPr>
              <p:nvPr/>
            </p:nvSpPr>
            <p:spPr bwMode="auto">
              <a:xfrm>
                <a:off x="1183" y="796"/>
                <a:ext cx="235" cy="7"/>
              </a:xfrm>
              <a:prstGeom prst="rect">
                <a:avLst/>
              </a:prstGeom>
              <a:solidFill>
                <a:srgbClr val="0000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5" name="Rectangle 321"/>
              <p:cNvSpPr>
                <a:spLocks noChangeArrowheads="1"/>
              </p:cNvSpPr>
              <p:nvPr/>
            </p:nvSpPr>
            <p:spPr bwMode="auto">
              <a:xfrm>
                <a:off x="1183" y="803"/>
                <a:ext cx="235" cy="5"/>
              </a:xfrm>
              <a:prstGeom prst="rect">
                <a:avLst/>
              </a:prstGeom>
              <a:solidFill>
                <a:srgbClr val="0000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6" name="Rectangle 322"/>
              <p:cNvSpPr>
                <a:spLocks noChangeArrowheads="1"/>
              </p:cNvSpPr>
              <p:nvPr/>
            </p:nvSpPr>
            <p:spPr bwMode="auto">
              <a:xfrm>
                <a:off x="1183" y="808"/>
                <a:ext cx="235" cy="7"/>
              </a:xfrm>
              <a:prstGeom prst="rect">
                <a:avLst/>
              </a:prstGeom>
              <a:solidFill>
                <a:srgbClr val="0000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7" name="Rectangle 323"/>
              <p:cNvSpPr>
                <a:spLocks noChangeArrowheads="1"/>
              </p:cNvSpPr>
              <p:nvPr/>
            </p:nvSpPr>
            <p:spPr bwMode="auto">
              <a:xfrm>
                <a:off x="1183" y="815"/>
                <a:ext cx="235" cy="5"/>
              </a:xfrm>
              <a:prstGeom prst="rect">
                <a:avLst/>
              </a:prstGeom>
              <a:solidFill>
                <a:srgbClr val="0000C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8" name="Rectangle 324"/>
              <p:cNvSpPr>
                <a:spLocks noChangeArrowheads="1"/>
              </p:cNvSpPr>
              <p:nvPr/>
            </p:nvSpPr>
            <p:spPr bwMode="auto">
              <a:xfrm>
                <a:off x="1183" y="820"/>
                <a:ext cx="235" cy="6"/>
              </a:xfrm>
              <a:prstGeom prst="rect">
                <a:avLst/>
              </a:prstGeom>
              <a:solidFill>
                <a:srgbClr val="000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59" name="Rectangle 325"/>
              <p:cNvSpPr>
                <a:spLocks noChangeArrowheads="1"/>
              </p:cNvSpPr>
              <p:nvPr/>
            </p:nvSpPr>
            <p:spPr bwMode="auto">
              <a:xfrm>
                <a:off x="1183" y="826"/>
                <a:ext cx="235" cy="7"/>
              </a:xfrm>
              <a:prstGeom prst="rect">
                <a:avLst/>
              </a:prstGeom>
              <a:solidFill>
                <a:srgbClr val="0000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0" name="Rectangle 326"/>
              <p:cNvSpPr>
                <a:spLocks noChangeArrowheads="1"/>
              </p:cNvSpPr>
              <p:nvPr/>
            </p:nvSpPr>
            <p:spPr bwMode="auto">
              <a:xfrm>
                <a:off x="1183" y="833"/>
                <a:ext cx="235" cy="5"/>
              </a:xfrm>
              <a:prstGeom prst="rect">
                <a:avLst/>
              </a:prstGeom>
              <a:solidFill>
                <a:srgbClr val="0000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1" name="Rectangle 327"/>
              <p:cNvSpPr>
                <a:spLocks noChangeArrowheads="1"/>
              </p:cNvSpPr>
              <p:nvPr/>
            </p:nvSpPr>
            <p:spPr bwMode="auto">
              <a:xfrm>
                <a:off x="1183" y="838"/>
                <a:ext cx="235" cy="6"/>
              </a:xfrm>
              <a:prstGeom prst="rect">
                <a:avLst/>
              </a:prstGeom>
              <a:solidFill>
                <a:srgbClr val="0000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2" name="Rectangle 328"/>
              <p:cNvSpPr>
                <a:spLocks noChangeArrowheads="1"/>
              </p:cNvSpPr>
              <p:nvPr/>
            </p:nvSpPr>
            <p:spPr bwMode="auto">
              <a:xfrm>
                <a:off x="1183" y="844"/>
                <a:ext cx="235" cy="7"/>
              </a:xfrm>
              <a:prstGeom prst="rect">
                <a:avLst/>
              </a:prstGeom>
              <a:solidFill>
                <a:srgbClr val="0000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3" name="Rectangle 329"/>
              <p:cNvSpPr>
                <a:spLocks noChangeArrowheads="1"/>
              </p:cNvSpPr>
              <p:nvPr/>
            </p:nvSpPr>
            <p:spPr bwMode="auto">
              <a:xfrm>
                <a:off x="1183" y="851"/>
                <a:ext cx="235" cy="7"/>
              </a:xfrm>
              <a:prstGeom prst="rect">
                <a:avLst/>
              </a:prstGeom>
              <a:solidFill>
                <a:srgbClr val="0000D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4" name="Rectangle 330"/>
              <p:cNvSpPr>
                <a:spLocks noChangeArrowheads="1"/>
              </p:cNvSpPr>
              <p:nvPr/>
            </p:nvSpPr>
            <p:spPr bwMode="auto">
              <a:xfrm>
                <a:off x="1183" y="858"/>
                <a:ext cx="235" cy="5"/>
              </a:xfrm>
              <a:prstGeom prst="rect">
                <a:avLst/>
              </a:prstGeom>
              <a:solidFill>
                <a:srgbClr val="0000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5" name="Rectangle 331"/>
              <p:cNvSpPr>
                <a:spLocks noChangeArrowheads="1"/>
              </p:cNvSpPr>
              <p:nvPr/>
            </p:nvSpPr>
            <p:spPr bwMode="auto">
              <a:xfrm>
                <a:off x="1183" y="863"/>
                <a:ext cx="235" cy="6"/>
              </a:xfrm>
              <a:prstGeom prst="rect">
                <a:avLst/>
              </a:prstGeom>
              <a:solidFill>
                <a:srgbClr val="0000D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6" name="Rectangle 332"/>
              <p:cNvSpPr>
                <a:spLocks noChangeArrowheads="1"/>
              </p:cNvSpPr>
              <p:nvPr/>
            </p:nvSpPr>
            <p:spPr bwMode="auto">
              <a:xfrm>
                <a:off x="1183" y="869"/>
                <a:ext cx="235" cy="7"/>
              </a:xfrm>
              <a:prstGeom prst="rect">
                <a:avLst/>
              </a:prstGeom>
              <a:solidFill>
                <a:srgbClr val="0000D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7" name="Rectangle 333"/>
              <p:cNvSpPr>
                <a:spLocks noChangeArrowheads="1"/>
              </p:cNvSpPr>
              <p:nvPr/>
            </p:nvSpPr>
            <p:spPr bwMode="auto">
              <a:xfrm>
                <a:off x="1183" y="876"/>
                <a:ext cx="235" cy="9"/>
              </a:xfrm>
              <a:prstGeom prst="rect">
                <a:avLst/>
              </a:prstGeom>
              <a:solidFill>
                <a:srgbClr val="0000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8" name="Rectangle 334"/>
              <p:cNvSpPr>
                <a:spLocks noChangeArrowheads="1"/>
              </p:cNvSpPr>
              <p:nvPr/>
            </p:nvSpPr>
            <p:spPr bwMode="auto">
              <a:xfrm>
                <a:off x="1183" y="885"/>
                <a:ext cx="235" cy="7"/>
              </a:xfrm>
              <a:prstGeom prst="rect">
                <a:avLst/>
              </a:prstGeom>
              <a:solidFill>
                <a:srgbClr val="000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69" name="Rectangle 335"/>
              <p:cNvSpPr>
                <a:spLocks noChangeArrowheads="1"/>
              </p:cNvSpPr>
              <p:nvPr/>
            </p:nvSpPr>
            <p:spPr bwMode="auto">
              <a:xfrm>
                <a:off x="1183" y="892"/>
                <a:ext cx="235" cy="6"/>
              </a:xfrm>
              <a:prstGeom prst="rect">
                <a:avLst/>
              </a:prstGeom>
              <a:solidFill>
                <a:srgbClr val="0000E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0" name="Rectangle 336"/>
              <p:cNvSpPr>
                <a:spLocks noChangeArrowheads="1"/>
              </p:cNvSpPr>
              <p:nvPr/>
            </p:nvSpPr>
            <p:spPr bwMode="auto">
              <a:xfrm>
                <a:off x="1183" y="898"/>
                <a:ext cx="235" cy="10"/>
              </a:xfrm>
              <a:prstGeom prst="rect">
                <a:avLst/>
              </a:prstGeom>
              <a:solidFill>
                <a:srgbClr val="0000E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1" name="Rectangle 337"/>
              <p:cNvSpPr>
                <a:spLocks noChangeArrowheads="1"/>
              </p:cNvSpPr>
              <p:nvPr/>
            </p:nvSpPr>
            <p:spPr bwMode="auto">
              <a:xfrm>
                <a:off x="1183" y="908"/>
                <a:ext cx="235" cy="7"/>
              </a:xfrm>
              <a:prstGeom prst="rect">
                <a:avLst/>
              </a:prstGeom>
              <a:solidFill>
                <a:srgbClr val="0000E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2" name="Rectangle 338"/>
              <p:cNvSpPr>
                <a:spLocks noChangeArrowheads="1"/>
              </p:cNvSpPr>
              <p:nvPr/>
            </p:nvSpPr>
            <p:spPr bwMode="auto">
              <a:xfrm>
                <a:off x="1183" y="915"/>
                <a:ext cx="235" cy="8"/>
              </a:xfrm>
              <a:prstGeom prst="rect">
                <a:avLst/>
              </a:prstGeom>
              <a:solidFill>
                <a:srgbClr val="0000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3" name="Rectangle 339"/>
              <p:cNvSpPr>
                <a:spLocks noChangeArrowheads="1"/>
              </p:cNvSpPr>
              <p:nvPr/>
            </p:nvSpPr>
            <p:spPr bwMode="auto">
              <a:xfrm>
                <a:off x="1183" y="923"/>
                <a:ext cx="235" cy="9"/>
              </a:xfrm>
              <a:prstGeom prst="rect">
                <a:avLst/>
              </a:prstGeom>
              <a:solidFill>
                <a:srgbClr val="0000E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4" name="Rectangle 340"/>
              <p:cNvSpPr>
                <a:spLocks noChangeArrowheads="1"/>
              </p:cNvSpPr>
              <p:nvPr/>
            </p:nvSpPr>
            <p:spPr bwMode="auto">
              <a:xfrm>
                <a:off x="1183" y="932"/>
                <a:ext cx="235" cy="9"/>
              </a:xfrm>
              <a:prstGeom prst="rect">
                <a:avLst/>
              </a:prstGeom>
              <a:solidFill>
                <a:srgbClr val="0000E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5" name="Rectangle 341"/>
              <p:cNvSpPr>
                <a:spLocks noChangeArrowheads="1"/>
              </p:cNvSpPr>
              <p:nvPr/>
            </p:nvSpPr>
            <p:spPr bwMode="auto">
              <a:xfrm>
                <a:off x="1183" y="941"/>
                <a:ext cx="235" cy="11"/>
              </a:xfrm>
              <a:prstGeom prst="rect">
                <a:avLst/>
              </a:prstGeom>
              <a:solidFill>
                <a:srgbClr val="0000E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6" name="Rectangle 342"/>
              <p:cNvSpPr>
                <a:spLocks noChangeArrowheads="1"/>
              </p:cNvSpPr>
              <p:nvPr/>
            </p:nvSpPr>
            <p:spPr bwMode="auto">
              <a:xfrm>
                <a:off x="1183" y="952"/>
                <a:ext cx="235" cy="12"/>
              </a:xfrm>
              <a:prstGeom prst="rect">
                <a:avLst/>
              </a:prstGeom>
              <a:solidFill>
                <a:srgbClr val="000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7" name="Rectangle 343"/>
              <p:cNvSpPr>
                <a:spLocks noChangeArrowheads="1"/>
              </p:cNvSpPr>
              <p:nvPr/>
            </p:nvSpPr>
            <p:spPr bwMode="auto">
              <a:xfrm>
                <a:off x="1183" y="964"/>
                <a:ext cx="235" cy="11"/>
              </a:xfrm>
              <a:prstGeom prst="rect">
                <a:avLst/>
              </a:prstGeom>
              <a:solidFill>
                <a:srgbClr val="0000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8" name="Rectangle 344"/>
              <p:cNvSpPr>
                <a:spLocks noChangeArrowheads="1"/>
              </p:cNvSpPr>
              <p:nvPr/>
            </p:nvSpPr>
            <p:spPr bwMode="auto">
              <a:xfrm>
                <a:off x="1183" y="975"/>
                <a:ext cx="235" cy="15"/>
              </a:xfrm>
              <a:prstGeom prst="rect">
                <a:avLst/>
              </a:prstGeom>
              <a:solidFill>
                <a:srgbClr val="0000F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79" name="Rectangle 345"/>
              <p:cNvSpPr>
                <a:spLocks noChangeArrowheads="1"/>
              </p:cNvSpPr>
              <p:nvPr/>
            </p:nvSpPr>
            <p:spPr bwMode="auto">
              <a:xfrm>
                <a:off x="1183" y="990"/>
                <a:ext cx="235" cy="15"/>
              </a:xfrm>
              <a:prstGeom prst="rect">
                <a:avLst/>
              </a:prstGeom>
              <a:solidFill>
                <a:srgbClr val="0000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0" name="Rectangle 346"/>
              <p:cNvSpPr>
                <a:spLocks noChangeArrowheads="1"/>
              </p:cNvSpPr>
              <p:nvPr/>
            </p:nvSpPr>
            <p:spPr bwMode="auto">
              <a:xfrm>
                <a:off x="1183" y="1005"/>
                <a:ext cx="235" cy="20"/>
              </a:xfrm>
              <a:prstGeom prst="rect">
                <a:avLst/>
              </a:prstGeom>
              <a:solidFill>
                <a:srgbClr val="0000F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1" name="Rectangle 347"/>
              <p:cNvSpPr>
                <a:spLocks noChangeArrowheads="1"/>
              </p:cNvSpPr>
              <p:nvPr/>
            </p:nvSpPr>
            <p:spPr bwMode="auto">
              <a:xfrm>
                <a:off x="1183" y="1025"/>
                <a:ext cx="235" cy="20"/>
              </a:xfrm>
              <a:prstGeom prst="rect">
                <a:avLst/>
              </a:prstGeom>
              <a:solidFill>
                <a:srgbClr val="0000F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2" name="Rectangle 348"/>
              <p:cNvSpPr>
                <a:spLocks noChangeArrowheads="1"/>
              </p:cNvSpPr>
              <p:nvPr/>
            </p:nvSpPr>
            <p:spPr bwMode="auto">
              <a:xfrm>
                <a:off x="1183" y="1045"/>
                <a:ext cx="235" cy="29"/>
              </a:xfrm>
              <a:prstGeom prst="rect">
                <a:avLst/>
              </a:prstGeom>
              <a:solidFill>
                <a:srgbClr val="0000F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83" name="Rectangle 349"/>
              <p:cNvSpPr>
                <a:spLocks noChangeArrowheads="1"/>
              </p:cNvSpPr>
              <p:nvPr/>
            </p:nvSpPr>
            <p:spPr bwMode="auto">
              <a:xfrm>
                <a:off x="1183" y="1074"/>
                <a:ext cx="235" cy="36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57" name="Group 353"/>
            <p:cNvGrpSpPr>
              <a:grpSpLocks/>
            </p:cNvGrpSpPr>
            <p:nvPr/>
          </p:nvGrpSpPr>
          <p:grpSpPr bwMode="auto">
            <a:xfrm>
              <a:off x="2568" y="1104"/>
              <a:ext cx="57" cy="807"/>
              <a:chOff x="2568" y="1104"/>
              <a:chExt cx="57" cy="807"/>
            </a:xfrm>
          </p:grpSpPr>
          <p:sp>
            <p:nvSpPr>
              <p:cNvPr id="44218" name="Rectangle 351"/>
              <p:cNvSpPr>
                <a:spLocks noChangeArrowheads="1"/>
              </p:cNvSpPr>
              <p:nvPr/>
            </p:nvSpPr>
            <p:spPr bwMode="auto">
              <a:xfrm>
                <a:off x="2568" y="1104"/>
                <a:ext cx="57" cy="807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9" name="Rectangle 352"/>
              <p:cNvSpPr>
                <a:spLocks noChangeArrowheads="1"/>
              </p:cNvSpPr>
              <p:nvPr/>
            </p:nvSpPr>
            <p:spPr bwMode="auto">
              <a:xfrm>
                <a:off x="2568" y="1104"/>
                <a:ext cx="57" cy="807"/>
              </a:xfrm>
              <a:prstGeom prst="rect">
                <a:avLst/>
              </a:prstGeom>
              <a:noFill/>
              <a:ln w="6" cap="rnd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58" name="Group 356"/>
            <p:cNvGrpSpPr>
              <a:grpSpLocks/>
            </p:cNvGrpSpPr>
            <p:nvPr/>
          </p:nvGrpSpPr>
          <p:grpSpPr bwMode="auto">
            <a:xfrm>
              <a:off x="2453" y="1104"/>
              <a:ext cx="288" cy="58"/>
              <a:chOff x="2453" y="1104"/>
              <a:chExt cx="288" cy="58"/>
            </a:xfrm>
          </p:grpSpPr>
          <p:sp>
            <p:nvSpPr>
              <p:cNvPr id="44216" name="Rectangle 354"/>
              <p:cNvSpPr>
                <a:spLocks noChangeArrowheads="1"/>
              </p:cNvSpPr>
              <p:nvPr/>
            </p:nvSpPr>
            <p:spPr bwMode="auto">
              <a:xfrm>
                <a:off x="2453" y="1104"/>
                <a:ext cx="288" cy="5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7" name="Rectangle 355"/>
              <p:cNvSpPr>
                <a:spLocks noChangeArrowheads="1"/>
              </p:cNvSpPr>
              <p:nvPr/>
            </p:nvSpPr>
            <p:spPr bwMode="auto">
              <a:xfrm>
                <a:off x="2453" y="1104"/>
                <a:ext cx="288" cy="58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60" name="Group 362"/>
            <p:cNvGrpSpPr>
              <a:grpSpLocks/>
            </p:cNvGrpSpPr>
            <p:nvPr/>
          </p:nvGrpSpPr>
          <p:grpSpPr bwMode="auto">
            <a:xfrm>
              <a:off x="2683" y="3119"/>
              <a:ext cx="634" cy="403"/>
              <a:chOff x="2683" y="3119"/>
              <a:chExt cx="634" cy="403"/>
            </a:xfrm>
          </p:grpSpPr>
          <p:sp>
            <p:nvSpPr>
              <p:cNvPr id="44212" name="Rectangle 360"/>
              <p:cNvSpPr>
                <a:spLocks noChangeArrowheads="1"/>
              </p:cNvSpPr>
              <p:nvPr/>
            </p:nvSpPr>
            <p:spPr bwMode="auto">
              <a:xfrm>
                <a:off x="2683" y="3119"/>
                <a:ext cx="634" cy="403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3" name="Rectangle 361"/>
              <p:cNvSpPr>
                <a:spLocks noChangeArrowheads="1"/>
              </p:cNvSpPr>
              <p:nvPr/>
            </p:nvSpPr>
            <p:spPr bwMode="auto">
              <a:xfrm>
                <a:off x="2683" y="3119"/>
                <a:ext cx="634" cy="403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61" name="Group 366"/>
            <p:cNvGrpSpPr>
              <a:grpSpLocks/>
            </p:cNvGrpSpPr>
            <p:nvPr/>
          </p:nvGrpSpPr>
          <p:grpSpPr bwMode="auto">
            <a:xfrm>
              <a:off x="2510" y="3177"/>
              <a:ext cx="173" cy="288"/>
              <a:chOff x="2510" y="3177"/>
              <a:chExt cx="173" cy="288"/>
            </a:xfrm>
          </p:grpSpPr>
          <p:sp>
            <p:nvSpPr>
              <p:cNvPr id="44209" name="Freeform 363"/>
              <p:cNvSpPr>
                <a:spLocks/>
              </p:cNvSpPr>
              <p:nvPr/>
            </p:nvSpPr>
            <p:spPr bwMode="auto">
              <a:xfrm>
                <a:off x="2510" y="3177"/>
                <a:ext cx="173" cy="288"/>
              </a:xfrm>
              <a:custGeom>
                <a:avLst/>
                <a:gdLst>
                  <a:gd name="T0" fmla="*/ 0 w 1440"/>
                  <a:gd name="T1" fmla="*/ 1200 h 2400"/>
                  <a:gd name="T2" fmla="*/ 239 w 1440"/>
                  <a:gd name="T3" fmla="*/ 2400 h 2400"/>
                  <a:gd name="T4" fmla="*/ 1202 w 1440"/>
                  <a:gd name="T5" fmla="*/ 2400 h 2400"/>
                  <a:gd name="T6" fmla="*/ 1440 w 1440"/>
                  <a:gd name="T7" fmla="*/ 1200 h 2400"/>
                  <a:gd name="T8" fmla="*/ 1202 w 1440"/>
                  <a:gd name="T9" fmla="*/ 0 h 2400"/>
                  <a:gd name="T10" fmla="*/ 239 w 1440"/>
                  <a:gd name="T11" fmla="*/ 0 h 2400"/>
                  <a:gd name="T12" fmla="*/ 0 w 1440"/>
                  <a:gd name="T13" fmla="*/ 1200 h 2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0" h="2400">
                    <a:moveTo>
                      <a:pt x="0" y="1200"/>
                    </a:moveTo>
                    <a:cubicBezTo>
                      <a:pt x="0" y="1863"/>
                      <a:pt x="107" y="2400"/>
                      <a:pt x="239" y="2400"/>
                    </a:cubicBezTo>
                    <a:lnTo>
                      <a:pt x="1202" y="2400"/>
                    </a:lnTo>
                    <a:cubicBezTo>
                      <a:pt x="1334" y="2400"/>
                      <a:pt x="1440" y="1863"/>
                      <a:pt x="1440" y="1200"/>
                    </a:cubicBezTo>
                    <a:cubicBezTo>
                      <a:pt x="1440" y="538"/>
                      <a:pt x="1334" y="0"/>
                      <a:pt x="1202" y="0"/>
                    </a:cubicBezTo>
                    <a:lnTo>
                      <a:pt x="239" y="0"/>
                    </a:lnTo>
                    <a:cubicBezTo>
                      <a:pt x="107" y="0"/>
                      <a:pt x="0" y="538"/>
                      <a:pt x="0" y="1200"/>
                    </a:cubicBezTo>
                    <a:close/>
                  </a:path>
                </a:pathLst>
              </a:custGeom>
              <a:solidFill>
                <a:srgbClr val="3366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0" name="Freeform 364"/>
              <p:cNvSpPr>
                <a:spLocks/>
              </p:cNvSpPr>
              <p:nvPr/>
            </p:nvSpPr>
            <p:spPr bwMode="auto">
              <a:xfrm>
                <a:off x="2510" y="3177"/>
                <a:ext cx="173" cy="288"/>
              </a:xfrm>
              <a:custGeom>
                <a:avLst/>
                <a:gdLst>
                  <a:gd name="T0" fmla="*/ 0 w 1440"/>
                  <a:gd name="T1" fmla="*/ 1200 h 2400"/>
                  <a:gd name="T2" fmla="*/ 239 w 1440"/>
                  <a:gd name="T3" fmla="*/ 2400 h 2400"/>
                  <a:gd name="T4" fmla="*/ 1202 w 1440"/>
                  <a:gd name="T5" fmla="*/ 2400 h 2400"/>
                  <a:gd name="T6" fmla="*/ 1440 w 1440"/>
                  <a:gd name="T7" fmla="*/ 1200 h 2400"/>
                  <a:gd name="T8" fmla="*/ 1202 w 1440"/>
                  <a:gd name="T9" fmla="*/ 0 h 2400"/>
                  <a:gd name="T10" fmla="*/ 239 w 1440"/>
                  <a:gd name="T11" fmla="*/ 0 h 2400"/>
                  <a:gd name="T12" fmla="*/ 0 w 1440"/>
                  <a:gd name="T13" fmla="*/ 1200 h 2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0" h="2400">
                    <a:moveTo>
                      <a:pt x="0" y="1200"/>
                    </a:moveTo>
                    <a:cubicBezTo>
                      <a:pt x="0" y="1863"/>
                      <a:pt x="107" y="2400"/>
                      <a:pt x="239" y="2400"/>
                    </a:cubicBezTo>
                    <a:lnTo>
                      <a:pt x="1202" y="2400"/>
                    </a:lnTo>
                    <a:cubicBezTo>
                      <a:pt x="1334" y="2400"/>
                      <a:pt x="1440" y="1863"/>
                      <a:pt x="1440" y="1200"/>
                    </a:cubicBezTo>
                    <a:cubicBezTo>
                      <a:pt x="1440" y="538"/>
                      <a:pt x="1334" y="0"/>
                      <a:pt x="1202" y="0"/>
                    </a:cubicBezTo>
                    <a:lnTo>
                      <a:pt x="239" y="0"/>
                    </a:lnTo>
                    <a:cubicBezTo>
                      <a:pt x="107" y="0"/>
                      <a:pt x="0" y="538"/>
                      <a:pt x="0" y="1200"/>
                    </a:cubicBez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11" name="Freeform 365"/>
              <p:cNvSpPr>
                <a:spLocks/>
              </p:cNvSpPr>
              <p:nvPr/>
            </p:nvSpPr>
            <p:spPr bwMode="auto">
              <a:xfrm>
                <a:off x="2539" y="3177"/>
                <a:ext cx="29" cy="288"/>
              </a:xfrm>
              <a:custGeom>
                <a:avLst/>
                <a:gdLst>
                  <a:gd name="T0" fmla="*/ 0 w 29"/>
                  <a:gd name="T1" fmla="*/ 288 h 288"/>
                  <a:gd name="T2" fmla="*/ 29 w 29"/>
                  <a:gd name="T3" fmla="*/ 144 h 288"/>
                  <a:gd name="T4" fmla="*/ 0 w 29"/>
                  <a:gd name="T5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" h="288">
                    <a:moveTo>
                      <a:pt x="0" y="288"/>
                    </a:moveTo>
                    <a:cubicBezTo>
                      <a:pt x="16" y="288"/>
                      <a:pt x="29" y="223"/>
                      <a:pt x="29" y="144"/>
                    </a:cubicBezTo>
                    <a:cubicBezTo>
                      <a:pt x="29" y="64"/>
                      <a:pt x="16" y="0"/>
                      <a:pt x="0" y="0"/>
                    </a:cubicBezTo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62" name="Group 369"/>
            <p:cNvGrpSpPr>
              <a:grpSpLocks/>
            </p:cNvGrpSpPr>
            <p:nvPr/>
          </p:nvGrpSpPr>
          <p:grpSpPr bwMode="auto">
            <a:xfrm>
              <a:off x="2741" y="3180"/>
              <a:ext cx="518" cy="342"/>
              <a:chOff x="2741" y="3180"/>
              <a:chExt cx="518" cy="342"/>
            </a:xfrm>
          </p:grpSpPr>
          <p:sp>
            <p:nvSpPr>
              <p:cNvPr id="44207" name="Rectangle 367"/>
              <p:cNvSpPr>
                <a:spLocks noChangeArrowheads="1"/>
              </p:cNvSpPr>
              <p:nvPr/>
            </p:nvSpPr>
            <p:spPr bwMode="auto">
              <a:xfrm>
                <a:off x="2741" y="3180"/>
                <a:ext cx="518" cy="342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8" name="Rectangle 368"/>
              <p:cNvSpPr>
                <a:spLocks noChangeArrowheads="1"/>
              </p:cNvSpPr>
              <p:nvPr/>
            </p:nvSpPr>
            <p:spPr bwMode="auto">
              <a:xfrm>
                <a:off x="2741" y="3180"/>
                <a:ext cx="518" cy="342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4163" name="Rectangle 370"/>
            <p:cNvSpPr>
              <a:spLocks noChangeArrowheads="1"/>
            </p:cNvSpPr>
            <p:nvPr/>
          </p:nvSpPr>
          <p:spPr bwMode="auto">
            <a:xfrm>
              <a:off x="2803" y="3211"/>
              <a:ext cx="8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64" name="Rectangle 371"/>
            <p:cNvSpPr>
              <a:spLocks noChangeArrowheads="1"/>
            </p:cNvSpPr>
            <p:nvPr/>
          </p:nvSpPr>
          <p:spPr bwMode="auto">
            <a:xfrm>
              <a:off x="2848" y="3211"/>
              <a:ext cx="79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.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65" name="Rectangle 372"/>
            <p:cNvSpPr>
              <a:spLocks noChangeArrowheads="1"/>
            </p:cNvSpPr>
            <p:nvPr/>
          </p:nvSpPr>
          <p:spPr bwMode="auto">
            <a:xfrm>
              <a:off x="2892" y="3211"/>
              <a:ext cx="34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Metering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66" name="Rectangle 373"/>
            <p:cNvSpPr>
              <a:spLocks noChangeArrowheads="1"/>
            </p:cNvSpPr>
            <p:nvPr/>
          </p:nvSpPr>
          <p:spPr bwMode="auto">
            <a:xfrm>
              <a:off x="3197" y="3211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67" name="Rectangle 374"/>
            <p:cNvSpPr>
              <a:spLocks noChangeArrowheads="1"/>
            </p:cNvSpPr>
            <p:nvPr/>
          </p:nvSpPr>
          <p:spPr bwMode="auto">
            <a:xfrm>
              <a:off x="2898" y="3326"/>
              <a:ext cx="24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Pump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68" name="Rectangle 375"/>
            <p:cNvSpPr>
              <a:spLocks noChangeArrowheads="1"/>
            </p:cNvSpPr>
            <p:nvPr/>
          </p:nvSpPr>
          <p:spPr bwMode="auto">
            <a:xfrm>
              <a:off x="3103" y="332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4169" name="Group 378"/>
            <p:cNvGrpSpPr>
              <a:grpSpLocks/>
            </p:cNvGrpSpPr>
            <p:nvPr/>
          </p:nvGrpSpPr>
          <p:grpSpPr bwMode="auto">
            <a:xfrm>
              <a:off x="2568" y="2716"/>
              <a:ext cx="57" cy="460"/>
              <a:chOff x="2568" y="2716"/>
              <a:chExt cx="57" cy="460"/>
            </a:xfrm>
          </p:grpSpPr>
          <p:sp>
            <p:nvSpPr>
              <p:cNvPr id="44205" name="Rectangle 376"/>
              <p:cNvSpPr>
                <a:spLocks noChangeArrowheads="1"/>
              </p:cNvSpPr>
              <p:nvPr/>
            </p:nvSpPr>
            <p:spPr bwMode="auto">
              <a:xfrm>
                <a:off x="2568" y="2716"/>
                <a:ext cx="57" cy="460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6" name="Rectangle 377"/>
              <p:cNvSpPr>
                <a:spLocks noChangeArrowheads="1"/>
              </p:cNvSpPr>
              <p:nvPr/>
            </p:nvSpPr>
            <p:spPr bwMode="auto">
              <a:xfrm>
                <a:off x="2568" y="2716"/>
                <a:ext cx="57" cy="460"/>
              </a:xfrm>
              <a:prstGeom prst="rect">
                <a:avLst/>
              </a:prstGeom>
              <a:noFill/>
              <a:ln w="6" cap="rnd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70" name="Group 381"/>
            <p:cNvGrpSpPr>
              <a:grpSpLocks/>
            </p:cNvGrpSpPr>
            <p:nvPr/>
          </p:nvGrpSpPr>
          <p:grpSpPr bwMode="auto">
            <a:xfrm>
              <a:off x="2568" y="1968"/>
              <a:ext cx="57" cy="634"/>
              <a:chOff x="2568" y="1968"/>
              <a:chExt cx="57" cy="634"/>
            </a:xfrm>
          </p:grpSpPr>
          <p:sp>
            <p:nvSpPr>
              <p:cNvPr id="44203" name="Rectangle 379"/>
              <p:cNvSpPr>
                <a:spLocks noChangeArrowheads="1"/>
              </p:cNvSpPr>
              <p:nvPr/>
            </p:nvSpPr>
            <p:spPr bwMode="auto">
              <a:xfrm>
                <a:off x="2568" y="1968"/>
                <a:ext cx="57" cy="6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4" name="Rectangle 380"/>
              <p:cNvSpPr>
                <a:spLocks noChangeArrowheads="1"/>
              </p:cNvSpPr>
              <p:nvPr/>
            </p:nvSpPr>
            <p:spPr bwMode="auto">
              <a:xfrm>
                <a:off x="2568" y="1968"/>
                <a:ext cx="57" cy="634"/>
              </a:xfrm>
              <a:prstGeom prst="rect">
                <a:avLst/>
              </a:prstGeom>
              <a:noFill/>
              <a:ln w="6" cap="rnd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4171" name="Freeform 382"/>
            <p:cNvSpPr>
              <a:spLocks noEditPoints="1"/>
            </p:cNvSpPr>
            <p:nvPr/>
          </p:nvSpPr>
          <p:spPr bwMode="auto">
            <a:xfrm>
              <a:off x="2280" y="780"/>
              <a:ext cx="1037" cy="72"/>
            </a:xfrm>
            <a:custGeom>
              <a:avLst/>
              <a:gdLst>
                <a:gd name="T0" fmla="*/ 0 w 1037"/>
                <a:gd name="T1" fmla="*/ 24 h 72"/>
                <a:gd name="T2" fmla="*/ 977 w 1037"/>
                <a:gd name="T3" fmla="*/ 24 h 72"/>
                <a:gd name="T4" fmla="*/ 977 w 1037"/>
                <a:gd name="T5" fmla="*/ 48 h 72"/>
                <a:gd name="T6" fmla="*/ 0 w 1037"/>
                <a:gd name="T7" fmla="*/ 48 h 72"/>
                <a:gd name="T8" fmla="*/ 0 w 1037"/>
                <a:gd name="T9" fmla="*/ 24 h 72"/>
                <a:gd name="T10" fmla="*/ 965 w 1037"/>
                <a:gd name="T11" fmla="*/ 0 h 72"/>
                <a:gd name="T12" fmla="*/ 1037 w 1037"/>
                <a:gd name="T13" fmla="*/ 36 h 72"/>
                <a:gd name="T14" fmla="*/ 965 w 1037"/>
                <a:gd name="T15" fmla="*/ 72 h 72"/>
                <a:gd name="T16" fmla="*/ 965 w 1037"/>
                <a:gd name="T17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37" h="72">
                  <a:moveTo>
                    <a:pt x="0" y="24"/>
                  </a:moveTo>
                  <a:lnTo>
                    <a:pt x="977" y="24"/>
                  </a:lnTo>
                  <a:lnTo>
                    <a:pt x="977" y="48"/>
                  </a:lnTo>
                  <a:lnTo>
                    <a:pt x="0" y="48"/>
                  </a:lnTo>
                  <a:lnTo>
                    <a:pt x="0" y="24"/>
                  </a:lnTo>
                  <a:close/>
                  <a:moveTo>
                    <a:pt x="965" y="0"/>
                  </a:moveTo>
                  <a:lnTo>
                    <a:pt x="1037" y="36"/>
                  </a:lnTo>
                  <a:lnTo>
                    <a:pt x="965" y="72"/>
                  </a:lnTo>
                  <a:lnTo>
                    <a:pt x="965" y="0"/>
                  </a:lnTo>
                  <a:close/>
                </a:path>
              </a:pathLst>
            </a:custGeom>
            <a:solidFill>
              <a:srgbClr val="CCFFCC"/>
            </a:solidFill>
            <a:ln w="1" cap="flat">
              <a:solidFill>
                <a:srgbClr val="CCFFC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4172" name="Group 385"/>
            <p:cNvGrpSpPr>
              <a:grpSpLocks/>
            </p:cNvGrpSpPr>
            <p:nvPr/>
          </p:nvGrpSpPr>
          <p:grpSpPr bwMode="auto">
            <a:xfrm>
              <a:off x="2625" y="586"/>
              <a:ext cx="404" cy="173"/>
              <a:chOff x="2625" y="586"/>
              <a:chExt cx="404" cy="173"/>
            </a:xfrm>
          </p:grpSpPr>
          <p:sp>
            <p:nvSpPr>
              <p:cNvPr id="44201" name="Rectangle 383"/>
              <p:cNvSpPr>
                <a:spLocks noChangeArrowheads="1"/>
              </p:cNvSpPr>
              <p:nvPr/>
            </p:nvSpPr>
            <p:spPr bwMode="auto">
              <a:xfrm>
                <a:off x="2625" y="586"/>
                <a:ext cx="404" cy="17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2" name="Rectangle 384"/>
              <p:cNvSpPr>
                <a:spLocks noChangeArrowheads="1"/>
              </p:cNvSpPr>
              <p:nvPr/>
            </p:nvSpPr>
            <p:spPr bwMode="auto">
              <a:xfrm>
                <a:off x="2625" y="586"/>
                <a:ext cx="404" cy="173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4173" name="Rectangle 386"/>
            <p:cNvSpPr>
              <a:spLocks noChangeArrowheads="1"/>
            </p:cNvSpPr>
            <p:nvPr/>
          </p:nvSpPr>
          <p:spPr bwMode="auto">
            <a:xfrm>
              <a:off x="2744" y="616"/>
              <a:ext cx="201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Flow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174" name="Rectangle 387"/>
            <p:cNvSpPr>
              <a:spLocks noChangeArrowheads="1"/>
            </p:cNvSpPr>
            <p:nvPr/>
          </p:nvSpPr>
          <p:spPr bwMode="auto">
            <a:xfrm>
              <a:off x="2910" y="616"/>
              <a:ext cx="5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itchFamily="34" charset="0"/>
                  <a:cs typeface="Arial" pitchFamily="34" charset="0"/>
                </a:rPr>
                <a:t>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4175" name="Group 390"/>
            <p:cNvGrpSpPr>
              <a:grpSpLocks/>
            </p:cNvGrpSpPr>
            <p:nvPr/>
          </p:nvGrpSpPr>
          <p:grpSpPr bwMode="auto">
            <a:xfrm>
              <a:off x="3317" y="3177"/>
              <a:ext cx="57" cy="57"/>
              <a:chOff x="3317" y="3177"/>
              <a:chExt cx="57" cy="57"/>
            </a:xfrm>
          </p:grpSpPr>
          <p:sp>
            <p:nvSpPr>
              <p:cNvPr id="44199" name="Rectangle 388"/>
              <p:cNvSpPr>
                <a:spLocks noChangeArrowheads="1"/>
              </p:cNvSpPr>
              <p:nvPr/>
            </p:nvSpPr>
            <p:spPr bwMode="auto">
              <a:xfrm>
                <a:off x="3317" y="3177"/>
                <a:ext cx="57" cy="5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200" name="Rectangle 389"/>
              <p:cNvSpPr>
                <a:spLocks noChangeArrowheads="1"/>
              </p:cNvSpPr>
              <p:nvPr/>
            </p:nvSpPr>
            <p:spPr bwMode="auto">
              <a:xfrm>
                <a:off x="3317" y="3177"/>
                <a:ext cx="57" cy="57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76" name="Group 393"/>
            <p:cNvGrpSpPr>
              <a:grpSpLocks/>
            </p:cNvGrpSpPr>
            <p:nvPr/>
          </p:nvGrpSpPr>
          <p:grpSpPr bwMode="auto">
            <a:xfrm>
              <a:off x="3317" y="3292"/>
              <a:ext cx="57" cy="58"/>
              <a:chOff x="3317" y="3292"/>
              <a:chExt cx="57" cy="58"/>
            </a:xfrm>
          </p:grpSpPr>
          <p:sp>
            <p:nvSpPr>
              <p:cNvPr id="44197" name="Rectangle 391"/>
              <p:cNvSpPr>
                <a:spLocks noChangeArrowheads="1"/>
              </p:cNvSpPr>
              <p:nvPr/>
            </p:nvSpPr>
            <p:spPr bwMode="auto">
              <a:xfrm>
                <a:off x="3317" y="3292"/>
                <a:ext cx="57" cy="5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8" name="Rectangle 392"/>
              <p:cNvSpPr>
                <a:spLocks noChangeArrowheads="1"/>
              </p:cNvSpPr>
              <p:nvPr/>
            </p:nvSpPr>
            <p:spPr bwMode="auto">
              <a:xfrm>
                <a:off x="3317" y="3292"/>
                <a:ext cx="57" cy="58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77" name="Group 396"/>
            <p:cNvGrpSpPr>
              <a:grpSpLocks/>
            </p:cNvGrpSpPr>
            <p:nvPr/>
          </p:nvGrpSpPr>
          <p:grpSpPr bwMode="auto">
            <a:xfrm>
              <a:off x="2597" y="874"/>
              <a:ext cx="547" cy="57"/>
              <a:chOff x="2597" y="874"/>
              <a:chExt cx="547" cy="57"/>
            </a:xfrm>
          </p:grpSpPr>
          <p:sp>
            <p:nvSpPr>
              <p:cNvPr id="44195" name="Freeform 394"/>
              <p:cNvSpPr>
                <a:spLocks/>
              </p:cNvSpPr>
              <p:nvPr/>
            </p:nvSpPr>
            <p:spPr bwMode="auto">
              <a:xfrm>
                <a:off x="2597" y="874"/>
                <a:ext cx="547" cy="57"/>
              </a:xfrm>
              <a:custGeom>
                <a:avLst/>
                <a:gdLst>
                  <a:gd name="T0" fmla="*/ 0 w 4560"/>
                  <a:gd name="T1" fmla="*/ 480 h 480"/>
                  <a:gd name="T2" fmla="*/ 114 w 4560"/>
                  <a:gd name="T3" fmla="*/ 300 h 480"/>
                  <a:gd name="T4" fmla="*/ 798 w 4560"/>
                  <a:gd name="T5" fmla="*/ 180 h 480"/>
                  <a:gd name="T6" fmla="*/ 1140 w 4560"/>
                  <a:gd name="T7" fmla="*/ 60 h 480"/>
                  <a:gd name="T8" fmla="*/ 1482 w 4560"/>
                  <a:gd name="T9" fmla="*/ 0 h 480"/>
                  <a:gd name="T10" fmla="*/ 3078 w 4560"/>
                  <a:gd name="T11" fmla="*/ 240 h 480"/>
                  <a:gd name="T12" fmla="*/ 4104 w 4560"/>
                  <a:gd name="T13" fmla="*/ 240 h 480"/>
                  <a:gd name="T14" fmla="*/ 4560 w 4560"/>
                  <a:gd name="T15" fmla="*/ 1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560" h="480">
                    <a:moveTo>
                      <a:pt x="0" y="480"/>
                    </a:moveTo>
                    <a:cubicBezTo>
                      <a:pt x="40" y="420"/>
                      <a:pt x="18" y="336"/>
                      <a:pt x="114" y="300"/>
                    </a:cubicBezTo>
                    <a:cubicBezTo>
                      <a:pt x="308" y="225"/>
                      <a:pt x="570" y="219"/>
                      <a:pt x="798" y="180"/>
                    </a:cubicBezTo>
                    <a:cubicBezTo>
                      <a:pt x="930" y="156"/>
                      <a:pt x="1021" y="93"/>
                      <a:pt x="1140" y="60"/>
                    </a:cubicBezTo>
                    <a:cubicBezTo>
                      <a:pt x="1249" y="33"/>
                      <a:pt x="1368" y="21"/>
                      <a:pt x="1482" y="0"/>
                    </a:cubicBezTo>
                    <a:cubicBezTo>
                      <a:pt x="2047" y="198"/>
                      <a:pt x="2349" y="192"/>
                      <a:pt x="3078" y="240"/>
                    </a:cubicBezTo>
                    <a:cubicBezTo>
                      <a:pt x="3614" y="333"/>
                      <a:pt x="3352" y="318"/>
                      <a:pt x="4104" y="240"/>
                    </a:cubicBezTo>
                    <a:cubicBezTo>
                      <a:pt x="4258" y="225"/>
                      <a:pt x="4560" y="180"/>
                      <a:pt x="4560" y="180"/>
                    </a:cubicBezTo>
                  </a:path>
                </a:pathLst>
              </a:custGeom>
              <a:solidFill>
                <a:srgbClr val="F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6" name="Freeform 395"/>
              <p:cNvSpPr>
                <a:spLocks/>
              </p:cNvSpPr>
              <p:nvPr/>
            </p:nvSpPr>
            <p:spPr bwMode="auto">
              <a:xfrm>
                <a:off x="2597" y="874"/>
                <a:ext cx="547" cy="57"/>
              </a:xfrm>
              <a:custGeom>
                <a:avLst/>
                <a:gdLst>
                  <a:gd name="T0" fmla="*/ 0 w 547"/>
                  <a:gd name="T1" fmla="*/ 57 h 57"/>
                  <a:gd name="T2" fmla="*/ 13 w 547"/>
                  <a:gd name="T3" fmla="*/ 36 h 57"/>
                  <a:gd name="T4" fmla="*/ 95 w 547"/>
                  <a:gd name="T5" fmla="*/ 21 h 57"/>
                  <a:gd name="T6" fmla="*/ 136 w 547"/>
                  <a:gd name="T7" fmla="*/ 7 h 57"/>
                  <a:gd name="T8" fmla="*/ 177 w 547"/>
                  <a:gd name="T9" fmla="*/ 0 h 57"/>
                  <a:gd name="T10" fmla="*/ 369 w 547"/>
                  <a:gd name="T11" fmla="*/ 29 h 57"/>
                  <a:gd name="T12" fmla="*/ 492 w 547"/>
                  <a:gd name="T13" fmla="*/ 29 h 57"/>
                  <a:gd name="T14" fmla="*/ 547 w 547"/>
                  <a:gd name="T15" fmla="*/ 2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47" h="57">
                    <a:moveTo>
                      <a:pt x="0" y="57"/>
                    </a:moveTo>
                    <a:cubicBezTo>
                      <a:pt x="4" y="50"/>
                      <a:pt x="2" y="40"/>
                      <a:pt x="13" y="36"/>
                    </a:cubicBezTo>
                    <a:cubicBezTo>
                      <a:pt x="37" y="27"/>
                      <a:pt x="68" y="26"/>
                      <a:pt x="95" y="21"/>
                    </a:cubicBezTo>
                    <a:cubicBezTo>
                      <a:pt x="111" y="18"/>
                      <a:pt x="122" y="11"/>
                      <a:pt x="136" y="7"/>
                    </a:cubicBezTo>
                    <a:cubicBezTo>
                      <a:pt x="149" y="4"/>
                      <a:pt x="164" y="2"/>
                      <a:pt x="177" y="0"/>
                    </a:cubicBezTo>
                    <a:cubicBezTo>
                      <a:pt x="245" y="24"/>
                      <a:pt x="281" y="23"/>
                      <a:pt x="369" y="29"/>
                    </a:cubicBezTo>
                    <a:cubicBezTo>
                      <a:pt x="433" y="40"/>
                      <a:pt x="402" y="38"/>
                      <a:pt x="492" y="29"/>
                    </a:cubicBezTo>
                    <a:cubicBezTo>
                      <a:pt x="511" y="27"/>
                      <a:pt x="547" y="21"/>
                      <a:pt x="547" y="21"/>
                    </a:cubicBezTo>
                  </a:path>
                </a:pathLst>
              </a:custGeom>
              <a:noFill/>
              <a:ln w="24" cap="flat">
                <a:solidFill>
                  <a:srgbClr val="FF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78" name="Group 399"/>
            <p:cNvGrpSpPr>
              <a:grpSpLocks/>
            </p:cNvGrpSpPr>
            <p:nvPr/>
          </p:nvGrpSpPr>
          <p:grpSpPr bwMode="auto">
            <a:xfrm>
              <a:off x="2568" y="931"/>
              <a:ext cx="57" cy="173"/>
              <a:chOff x="2568" y="931"/>
              <a:chExt cx="57" cy="173"/>
            </a:xfrm>
          </p:grpSpPr>
          <p:sp>
            <p:nvSpPr>
              <p:cNvPr id="44193" name="Rectangle 397"/>
              <p:cNvSpPr>
                <a:spLocks noChangeArrowheads="1"/>
              </p:cNvSpPr>
              <p:nvPr/>
            </p:nvSpPr>
            <p:spPr bwMode="auto">
              <a:xfrm>
                <a:off x="2568" y="931"/>
                <a:ext cx="57" cy="173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4" name="Rectangle 398"/>
              <p:cNvSpPr>
                <a:spLocks noChangeArrowheads="1"/>
              </p:cNvSpPr>
              <p:nvPr/>
            </p:nvSpPr>
            <p:spPr bwMode="auto">
              <a:xfrm>
                <a:off x="2568" y="931"/>
                <a:ext cx="57" cy="173"/>
              </a:xfrm>
              <a:prstGeom prst="rect">
                <a:avLst/>
              </a:prstGeom>
              <a:noFill/>
              <a:ln w="6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79" name="Group 402"/>
            <p:cNvGrpSpPr>
              <a:grpSpLocks/>
            </p:cNvGrpSpPr>
            <p:nvPr/>
          </p:nvGrpSpPr>
          <p:grpSpPr bwMode="auto">
            <a:xfrm>
              <a:off x="1819" y="1910"/>
              <a:ext cx="806" cy="58"/>
              <a:chOff x="1819" y="1910"/>
              <a:chExt cx="806" cy="58"/>
            </a:xfrm>
          </p:grpSpPr>
          <p:sp>
            <p:nvSpPr>
              <p:cNvPr id="44191" name="Rectangle 400"/>
              <p:cNvSpPr>
                <a:spLocks noChangeArrowheads="1"/>
              </p:cNvSpPr>
              <p:nvPr/>
            </p:nvSpPr>
            <p:spPr bwMode="auto">
              <a:xfrm>
                <a:off x="1819" y="1910"/>
                <a:ext cx="806" cy="5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2" name="Rectangle 401"/>
              <p:cNvSpPr>
                <a:spLocks noChangeArrowheads="1"/>
              </p:cNvSpPr>
              <p:nvPr/>
            </p:nvSpPr>
            <p:spPr bwMode="auto">
              <a:xfrm>
                <a:off x="1819" y="1910"/>
                <a:ext cx="806" cy="58"/>
              </a:xfrm>
              <a:prstGeom prst="rect">
                <a:avLst/>
              </a:prstGeom>
              <a:noFill/>
              <a:ln w="6" cap="rnd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80" name="Group 405"/>
            <p:cNvGrpSpPr>
              <a:grpSpLocks/>
            </p:cNvGrpSpPr>
            <p:nvPr/>
          </p:nvGrpSpPr>
          <p:grpSpPr bwMode="auto">
            <a:xfrm>
              <a:off x="1819" y="1795"/>
              <a:ext cx="58" cy="115"/>
              <a:chOff x="1819" y="1795"/>
              <a:chExt cx="58" cy="115"/>
            </a:xfrm>
          </p:grpSpPr>
          <p:sp>
            <p:nvSpPr>
              <p:cNvPr id="44189" name="Rectangle 403"/>
              <p:cNvSpPr>
                <a:spLocks noChangeArrowheads="1"/>
              </p:cNvSpPr>
              <p:nvPr/>
            </p:nvSpPr>
            <p:spPr bwMode="auto">
              <a:xfrm>
                <a:off x="1819" y="1795"/>
                <a:ext cx="58" cy="11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90" name="Rectangle 404"/>
              <p:cNvSpPr>
                <a:spLocks noChangeArrowheads="1"/>
              </p:cNvSpPr>
              <p:nvPr/>
            </p:nvSpPr>
            <p:spPr bwMode="auto">
              <a:xfrm>
                <a:off x="1819" y="1795"/>
                <a:ext cx="58" cy="115"/>
              </a:xfrm>
              <a:prstGeom prst="rect">
                <a:avLst/>
              </a:prstGeom>
              <a:noFill/>
              <a:ln w="6" cap="rnd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81" name="Group 408"/>
            <p:cNvGrpSpPr>
              <a:grpSpLocks/>
            </p:cNvGrpSpPr>
            <p:nvPr/>
          </p:nvGrpSpPr>
          <p:grpSpPr bwMode="auto">
            <a:xfrm>
              <a:off x="1704" y="1622"/>
              <a:ext cx="288" cy="173"/>
              <a:chOff x="1704" y="1622"/>
              <a:chExt cx="288" cy="173"/>
            </a:xfrm>
          </p:grpSpPr>
          <p:sp>
            <p:nvSpPr>
              <p:cNvPr id="44187" name="Freeform 406"/>
              <p:cNvSpPr>
                <a:spLocks/>
              </p:cNvSpPr>
              <p:nvPr/>
            </p:nvSpPr>
            <p:spPr bwMode="auto">
              <a:xfrm>
                <a:off x="1704" y="1622"/>
                <a:ext cx="288" cy="173"/>
              </a:xfrm>
              <a:custGeom>
                <a:avLst/>
                <a:gdLst>
                  <a:gd name="T0" fmla="*/ 480 w 4800"/>
                  <a:gd name="T1" fmla="*/ 0 h 2880"/>
                  <a:gd name="T2" fmla="*/ 0 w 4800"/>
                  <a:gd name="T3" fmla="*/ 480 h 2880"/>
                  <a:gd name="T4" fmla="*/ 0 w 4800"/>
                  <a:gd name="T5" fmla="*/ 2400 h 2880"/>
                  <a:gd name="T6" fmla="*/ 480 w 4800"/>
                  <a:gd name="T7" fmla="*/ 2880 h 2880"/>
                  <a:gd name="T8" fmla="*/ 4320 w 4800"/>
                  <a:gd name="T9" fmla="*/ 2880 h 2880"/>
                  <a:gd name="T10" fmla="*/ 4800 w 4800"/>
                  <a:gd name="T11" fmla="*/ 2400 h 2880"/>
                  <a:gd name="T12" fmla="*/ 4800 w 4800"/>
                  <a:gd name="T13" fmla="*/ 480 h 2880"/>
                  <a:gd name="T14" fmla="*/ 4320 w 4800"/>
                  <a:gd name="T15" fmla="*/ 0 h 2880"/>
                  <a:gd name="T16" fmla="*/ 480 w 4800"/>
                  <a:gd name="T17" fmla="*/ 0 h 2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00" h="2880">
                    <a:moveTo>
                      <a:pt x="480" y="0"/>
                    </a:moveTo>
                    <a:cubicBezTo>
                      <a:pt x="480" y="265"/>
                      <a:pt x="266" y="480"/>
                      <a:pt x="0" y="480"/>
                    </a:cubicBezTo>
                    <a:lnTo>
                      <a:pt x="0" y="2400"/>
                    </a:lnTo>
                    <a:cubicBezTo>
                      <a:pt x="266" y="2400"/>
                      <a:pt x="480" y="2615"/>
                      <a:pt x="480" y="2880"/>
                    </a:cubicBezTo>
                    <a:lnTo>
                      <a:pt x="4320" y="2880"/>
                    </a:lnTo>
                    <a:cubicBezTo>
                      <a:pt x="4320" y="2615"/>
                      <a:pt x="4535" y="2400"/>
                      <a:pt x="4800" y="2400"/>
                    </a:cubicBezTo>
                    <a:lnTo>
                      <a:pt x="4800" y="480"/>
                    </a:lnTo>
                    <a:cubicBezTo>
                      <a:pt x="4535" y="480"/>
                      <a:pt x="4320" y="265"/>
                      <a:pt x="4320" y="0"/>
                    </a:cubicBezTo>
                    <a:lnTo>
                      <a:pt x="4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8" name="Freeform 407"/>
              <p:cNvSpPr>
                <a:spLocks/>
              </p:cNvSpPr>
              <p:nvPr/>
            </p:nvSpPr>
            <p:spPr bwMode="auto">
              <a:xfrm>
                <a:off x="1704" y="1622"/>
                <a:ext cx="288" cy="173"/>
              </a:xfrm>
              <a:custGeom>
                <a:avLst/>
                <a:gdLst>
                  <a:gd name="T0" fmla="*/ 480 w 4800"/>
                  <a:gd name="T1" fmla="*/ 0 h 2880"/>
                  <a:gd name="T2" fmla="*/ 0 w 4800"/>
                  <a:gd name="T3" fmla="*/ 480 h 2880"/>
                  <a:gd name="T4" fmla="*/ 0 w 4800"/>
                  <a:gd name="T5" fmla="*/ 2400 h 2880"/>
                  <a:gd name="T6" fmla="*/ 480 w 4800"/>
                  <a:gd name="T7" fmla="*/ 2880 h 2880"/>
                  <a:gd name="T8" fmla="*/ 4320 w 4800"/>
                  <a:gd name="T9" fmla="*/ 2880 h 2880"/>
                  <a:gd name="T10" fmla="*/ 4800 w 4800"/>
                  <a:gd name="T11" fmla="*/ 2400 h 2880"/>
                  <a:gd name="T12" fmla="*/ 4800 w 4800"/>
                  <a:gd name="T13" fmla="*/ 480 h 2880"/>
                  <a:gd name="T14" fmla="*/ 4320 w 4800"/>
                  <a:gd name="T15" fmla="*/ 0 h 2880"/>
                  <a:gd name="T16" fmla="*/ 480 w 4800"/>
                  <a:gd name="T17" fmla="*/ 0 h 2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800" h="2880">
                    <a:moveTo>
                      <a:pt x="480" y="0"/>
                    </a:moveTo>
                    <a:cubicBezTo>
                      <a:pt x="480" y="265"/>
                      <a:pt x="266" y="480"/>
                      <a:pt x="0" y="480"/>
                    </a:cubicBezTo>
                    <a:lnTo>
                      <a:pt x="0" y="2400"/>
                    </a:lnTo>
                    <a:cubicBezTo>
                      <a:pt x="266" y="2400"/>
                      <a:pt x="480" y="2615"/>
                      <a:pt x="480" y="2880"/>
                    </a:cubicBezTo>
                    <a:lnTo>
                      <a:pt x="4320" y="2880"/>
                    </a:lnTo>
                    <a:cubicBezTo>
                      <a:pt x="4320" y="2615"/>
                      <a:pt x="4535" y="2400"/>
                      <a:pt x="4800" y="2400"/>
                    </a:cubicBezTo>
                    <a:lnTo>
                      <a:pt x="4800" y="480"/>
                    </a:lnTo>
                    <a:cubicBezTo>
                      <a:pt x="4535" y="480"/>
                      <a:pt x="4320" y="265"/>
                      <a:pt x="4320" y="0"/>
                    </a:cubicBezTo>
                    <a:lnTo>
                      <a:pt x="480" y="0"/>
                    </a:lnTo>
                    <a:close/>
                  </a:path>
                </a:pathLst>
              </a:custGeom>
              <a:noFill/>
              <a:ln w="6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4182" name="Group 411"/>
            <p:cNvGrpSpPr>
              <a:grpSpLocks/>
            </p:cNvGrpSpPr>
            <p:nvPr/>
          </p:nvGrpSpPr>
          <p:grpSpPr bwMode="auto">
            <a:xfrm>
              <a:off x="2453" y="2543"/>
              <a:ext cx="288" cy="231"/>
              <a:chOff x="2453" y="2543"/>
              <a:chExt cx="288" cy="231"/>
            </a:xfrm>
          </p:grpSpPr>
          <p:sp>
            <p:nvSpPr>
              <p:cNvPr id="44185" name="Freeform 409"/>
              <p:cNvSpPr>
                <a:spLocks/>
              </p:cNvSpPr>
              <p:nvPr/>
            </p:nvSpPr>
            <p:spPr bwMode="auto">
              <a:xfrm>
                <a:off x="2453" y="2543"/>
                <a:ext cx="288" cy="231"/>
              </a:xfrm>
              <a:custGeom>
                <a:avLst/>
                <a:gdLst>
                  <a:gd name="T0" fmla="*/ 144 w 288"/>
                  <a:gd name="T1" fmla="*/ 0 h 231"/>
                  <a:gd name="T2" fmla="*/ 86 w 288"/>
                  <a:gd name="T3" fmla="*/ 46 h 231"/>
                  <a:gd name="T4" fmla="*/ 115 w 288"/>
                  <a:gd name="T5" fmla="*/ 46 h 231"/>
                  <a:gd name="T6" fmla="*/ 115 w 288"/>
                  <a:gd name="T7" fmla="*/ 92 h 231"/>
                  <a:gd name="T8" fmla="*/ 57 w 288"/>
                  <a:gd name="T9" fmla="*/ 92 h 231"/>
                  <a:gd name="T10" fmla="*/ 57 w 288"/>
                  <a:gd name="T11" fmla="*/ 69 h 231"/>
                  <a:gd name="T12" fmla="*/ 0 w 288"/>
                  <a:gd name="T13" fmla="*/ 115 h 231"/>
                  <a:gd name="T14" fmla="*/ 57 w 288"/>
                  <a:gd name="T15" fmla="*/ 161 h 231"/>
                  <a:gd name="T16" fmla="*/ 57 w 288"/>
                  <a:gd name="T17" fmla="*/ 138 h 231"/>
                  <a:gd name="T18" fmla="*/ 115 w 288"/>
                  <a:gd name="T19" fmla="*/ 138 h 231"/>
                  <a:gd name="T20" fmla="*/ 115 w 288"/>
                  <a:gd name="T21" fmla="*/ 184 h 231"/>
                  <a:gd name="T22" fmla="*/ 86 w 288"/>
                  <a:gd name="T23" fmla="*/ 184 h 231"/>
                  <a:gd name="T24" fmla="*/ 144 w 288"/>
                  <a:gd name="T25" fmla="*/ 231 h 231"/>
                  <a:gd name="T26" fmla="*/ 201 w 288"/>
                  <a:gd name="T27" fmla="*/ 184 h 231"/>
                  <a:gd name="T28" fmla="*/ 172 w 288"/>
                  <a:gd name="T29" fmla="*/ 184 h 231"/>
                  <a:gd name="T30" fmla="*/ 172 w 288"/>
                  <a:gd name="T31" fmla="*/ 138 h 231"/>
                  <a:gd name="T32" fmla="*/ 230 w 288"/>
                  <a:gd name="T33" fmla="*/ 138 h 231"/>
                  <a:gd name="T34" fmla="*/ 230 w 288"/>
                  <a:gd name="T35" fmla="*/ 161 h 231"/>
                  <a:gd name="T36" fmla="*/ 288 w 288"/>
                  <a:gd name="T37" fmla="*/ 115 h 231"/>
                  <a:gd name="T38" fmla="*/ 230 w 288"/>
                  <a:gd name="T39" fmla="*/ 69 h 231"/>
                  <a:gd name="T40" fmla="*/ 230 w 288"/>
                  <a:gd name="T41" fmla="*/ 92 h 231"/>
                  <a:gd name="T42" fmla="*/ 172 w 288"/>
                  <a:gd name="T43" fmla="*/ 92 h 231"/>
                  <a:gd name="T44" fmla="*/ 172 w 288"/>
                  <a:gd name="T45" fmla="*/ 46 h 231"/>
                  <a:gd name="T46" fmla="*/ 201 w 288"/>
                  <a:gd name="T47" fmla="*/ 46 h 231"/>
                  <a:gd name="T48" fmla="*/ 144 w 288"/>
                  <a:gd name="T49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88" h="231">
                    <a:moveTo>
                      <a:pt x="144" y="0"/>
                    </a:moveTo>
                    <a:lnTo>
                      <a:pt x="86" y="46"/>
                    </a:lnTo>
                    <a:lnTo>
                      <a:pt x="115" y="46"/>
                    </a:lnTo>
                    <a:lnTo>
                      <a:pt x="115" y="92"/>
                    </a:lnTo>
                    <a:lnTo>
                      <a:pt x="57" y="92"/>
                    </a:lnTo>
                    <a:lnTo>
                      <a:pt x="57" y="69"/>
                    </a:lnTo>
                    <a:lnTo>
                      <a:pt x="0" y="115"/>
                    </a:lnTo>
                    <a:lnTo>
                      <a:pt x="57" y="161"/>
                    </a:lnTo>
                    <a:lnTo>
                      <a:pt x="57" y="138"/>
                    </a:lnTo>
                    <a:lnTo>
                      <a:pt x="115" y="138"/>
                    </a:lnTo>
                    <a:lnTo>
                      <a:pt x="115" y="184"/>
                    </a:lnTo>
                    <a:lnTo>
                      <a:pt x="86" y="184"/>
                    </a:lnTo>
                    <a:lnTo>
                      <a:pt x="144" y="231"/>
                    </a:lnTo>
                    <a:lnTo>
                      <a:pt x="201" y="184"/>
                    </a:lnTo>
                    <a:lnTo>
                      <a:pt x="172" y="184"/>
                    </a:lnTo>
                    <a:lnTo>
                      <a:pt x="172" y="138"/>
                    </a:lnTo>
                    <a:lnTo>
                      <a:pt x="230" y="138"/>
                    </a:lnTo>
                    <a:lnTo>
                      <a:pt x="230" y="161"/>
                    </a:lnTo>
                    <a:lnTo>
                      <a:pt x="288" y="115"/>
                    </a:lnTo>
                    <a:lnTo>
                      <a:pt x="230" y="69"/>
                    </a:lnTo>
                    <a:lnTo>
                      <a:pt x="230" y="92"/>
                    </a:lnTo>
                    <a:lnTo>
                      <a:pt x="172" y="92"/>
                    </a:lnTo>
                    <a:lnTo>
                      <a:pt x="172" y="46"/>
                    </a:lnTo>
                    <a:lnTo>
                      <a:pt x="201" y="46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186" name="Freeform 410"/>
              <p:cNvSpPr>
                <a:spLocks/>
              </p:cNvSpPr>
              <p:nvPr/>
            </p:nvSpPr>
            <p:spPr bwMode="auto">
              <a:xfrm>
                <a:off x="2453" y="2543"/>
                <a:ext cx="288" cy="231"/>
              </a:xfrm>
              <a:custGeom>
                <a:avLst/>
                <a:gdLst>
                  <a:gd name="T0" fmla="*/ 144 w 288"/>
                  <a:gd name="T1" fmla="*/ 0 h 231"/>
                  <a:gd name="T2" fmla="*/ 86 w 288"/>
                  <a:gd name="T3" fmla="*/ 46 h 231"/>
                  <a:gd name="T4" fmla="*/ 115 w 288"/>
                  <a:gd name="T5" fmla="*/ 46 h 231"/>
                  <a:gd name="T6" fmla="*/ 115 w 288"/>
                  <a:gd name="T7" fmla="*/ 92 h 231"/>
                  <a:gd name="T8" fmla="*/ 57 w 288"/>
                  <a:gd name="T9" fmla="*/ 92 h 231"/>
                  <a:gd name="T10" fmla="*/ 57 w 288"/>
                  <a:gd name="T11" fmla="*/ 69 h 231"/>
                  <a:gd name="T12" fmla="*/ 0 w 288"/>
                  <a:gd name="T13" fmla="*/ 115 h 231"/>
                  <a:gd name="T14" fmla="*/ 57 w 288"/>
                  <a:gd name="T15" fmla="*/ 161 h 231"/>
                  <a:gd name="T16" fmla="*/ 57 w 288"/>
                  <a:gd name="T17" fmla="*/ 138 h 231"/>
                  <a:gd name="T18" fmla="*/ 115 w 288"/>
                  <a:gd name="T19" fmla="*/ 138 h 231"/>
                  <a:gd name="T20" fmla="*/ 115 w 288"/>
                  <a:gd name="T21" fmla="*/ 184 h 231"/>
                  <a:gd name="T22" fmla="*/ 86 w 288"/>
                  <a:gd name="T23" fmla="*/ 184 h 231"/>
                  <a:gd name="T24" fmla="*/ 144 w 288"/>
                  <a:gd name="T25" fmla="*/ 231 h 231"/>
                  <a:gd name="T26" fmla="*/ 201 w 288"/>
                  <a:gd name="T27" fmla="*/ 184 h 231"/>
                  <a:gd name="T28" fmla="*/ 172 w 288"/>
                  <a:gd name="T29" fmla="*/ 184 h 231"/>
                  <a:gd name="T30" fmla="*/ 172 w 288"/>
                  <a:gd name="T31" fmla="*/ 138 h 231"/>
                  <a:gd name="T32" fmla="*/ 230 w 288"/>
                  <a:gd name="T33" fmla="*/ 138 h 231"/>
                  <a:gd name="T34" fmla="*/ 230 w 288"/>
                  <a:gd name="T35" fmla="*/ 161 h 231"/>
                  <a:gd name="T36" fmla="*/ 288 w 288"/>
                  <a:gd name="T37" fmla="*/ 115 h 231"/>
                  <a:gd name="T38" fmla="*/ 230 w 288"/>
                  <a:gd name="T39" fmla="*/ 69 h 231"/>
                  <a:gd name="T40" fmla="*/ 230 w 288"/>
                  <a:gd name="T41" fmla="*/ 92 h 231"/>
                  <a:gd name="T42" fmla="*/ 172 w 288"/>
                  <a:gd name="T43" fmla="*/ 92 h 231"/>
                  <a:gd name="T44" fmla="*/ 172 w 288"/>
                  <a:gd name="T45" fmla="*/ 46 h 231"/>
                  <a:gd name="T46" fmla="*/ 201 w 288"/>
                  <a:gd name="T47" fmla="*/ 46 h 231"/>
                  <a:gd name="T48" fmla="*/ 144 w 288"/>
                  <a:gd name="T49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88" h="231">
                    <a:moveTo>
                      <a:pt x="144" y="0"/>
                    </a:moveTo>
                    <a:lnTo>
                      <a:pt x="86" y="46"/>
                    </a:lnTo>
                    <a:lnTo>
                      <a:pt x="115" y="46"/>
                    </a:lnTo>
                    <a:lnTo>
                      <a:pt x="115" y="92"/>
                    </a:lnTo>
                    <a:lnTo>
                      <a:pt x="57" y="92"/>
                    </a:lnTo>
                    <a:lnTo>
                      <a:pt x="57" y="69"/>
                    </a:lnTo>
                    <a:lnTo>
                      <a:pt x="0" y="115"/>
                    </a:lnTo>
                    <a:lnTo>
                      <a:pt x="57" y="161"/>
                    </a:lnTo>
                    <a:lnTo>
                      <a:pt x="57" y="138"/>
                    </a:lnTo>
                    <a:lnTo>
                      <a:pt x="115" y="138"/>
                    </a:lnTo>
                    <a:lnTo>
                      <a:pt x="115" y="184"/>
                    </a:lnTo>
                    <a:lnTo>
                      <a:pt x="86" y="184"/>
                    </a:lnTo>
                    <a:lnTo>
                      <a:pt x="144" y="231"/>
                    </a:lnTo>
                    <a:lnTo>
                      <a:pt x="201" y="184"/>
                    </a:lnTo>
                    <a:lnTo>
                      <a:pt x="172" y="184"/>
                    </a:lnTo>
                    <a:lnTo>
                      <a:pt x="172" y="138"/>
                    </a:lnTo>
                    <a:lnTo>
                      <a:pt x="230" y="138"/>
                    </a:lnTo>
                    <a:lnTo>
                      <a:pt x="230" y="161"/>
                    </a:lnTo>
                    <a:lnTo>
                      <a:pt x="288" y="115"/>
                    </a:lnTo>
                    <a:lnTo>
                      <a:pt x="230" y="69"/>
                    </a:lnTo>
                    <a:lnTo>
                      <a:pt x="230" y="92"/>
                    </a:lnTo>
                    <a:lnTo>
                      <a:pt x="172" y="92"/>
                    </a:lnTo>
                    <a:lnTo>
                      <a:pt x="172" y="46"/>
                    </a:lnTo>
                    <a:lnTo>
                      <a:pt x="201" y="46"/>
                    </a:lnTo>
                    <a:lnTo>
                      <a:pt x="144" y="0"/>
                    </a:lnTo>
                    <a:close/>
                  </a:path>
                </a:pathLst>
              </a:custGeom>
              <a:noFill/>
              <a:ln w="12" cap="rnd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4183" name="Freeform 412"/>
            <p:cNvSpPr>
              <a:spLocks noEditPoints="1"/>
            </p:cNvSpPr>
            <p:nvPr/>
          </p:nvSpPr>
          <p:spPr bwMode="auto">
            <a:xfrm>
              <a:off x="2745" y="2362"/>
              <a:ext cx="169" cy="131"/>
            </a:xfrm>
            <a:custGeom>
              <a:avLst/>
              <a:gdLst>
                <a:gd name="T0" fmla="*/ 1391 w 1408"/>
                <a:gd name="T1" fmla="*/ 64 h 1095"/>
                <a:gd name="T2" fmla="*/ 285 w 1408"/>
                <a:gd name="T3" fmla="*/ 918 h 1095"/>
                <a:gd name="T4" fmla="*/ 238 w 1408"/>
                <a:gd name="T5" fmla="*/ 912 h 1095"/>
                <a:gd name="T6" fmla="*/ 244 w 1408"/>
                <a:gd name="T7" fmla="*/ 865 h 1095"/>
                <a:gd name="T8" fmla="*/ 1350 w 1408"/>
                <a:gd name="T9" fmla="*/ 11 h 1095"/>
                <a:gd name="T10" fmla="*/ 1397 w 1408"/>
                <a:gd name="T11" fmla="*/ 17 h 1095"/>
                <a:gd name="T12" fmla="*/ 1391 w 1408"/>
                <a:gd name="T13" fmla="*/ 64 h 1095"/>
                <a:gd name="T14" fmla="*/ 439 w 1408"/>
                <a:gd name="T15" fmla="*/ 1009 h 1095"/>
                <a:gd name="T16" fmla="*/ 0 w 1408"/>
                <a:gd name="T17" fmla="*/ 1095 h 1095"/>
                <a:gd name="T18" fmla="*/ 195 w 1408"/>
                <a:gd name="T19" fmla="*/ 692 h 1095"/>
                <a:gd name="T20" fmla="*/ 439 w 1408"/>
                <a:gd name="T21" fmla="*/ 1009 h 1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08" h="1095">
                  <a:moveTo>
                    <a:pt x="1391" y="64"/>
                  </a:moveTo>
                  <a:lnTo>
                    <a:pt x="285" y="918"/>
                  </a:lnTo>
                  <a:cubicBezTo>
                    <a:pt x="270" y="929"/>
                    <a:pt x="249" y="926"/>
                    <a:pt x="238" y="912"/>
                  </a:cubicBezTo>
                  <a:cubicBezTo>
                    <a:pt x="227" y="897"/>
                    <a:pt x="229" y="876"/>
                    <a:pt x="244" y="865"/>
                  </a:cubicBezTo>
                  <a:lnTo>
                    <a:pt x="1350" y="11"/>
                  </a:lnTo>
                  <a:cubicBezTo>
                    <a:pt x="1365" y="0"/>
                    <a:pt x="1386" y="2"/>
                    <a:pt x="1397" y="17"/>
                  </a:cubicBezTo>
                  <a:cubicBezTo>
                    <a:pt x="1408" y="32"/>
                    <a:pt x="1405" y="53"/>
                    <a:pt x="1391" y="64"/>
                  </a:cubicBezTo>
                  <a:close/>
                  <a:moveTo>
                    <a:pt x="439" y="1009"/>
                  </a:moveTo>
                  <a:lnTo>
                    <a:pt x="0" y="1095"/>
                  </a:lnTo>
                  <a:lnTo>
                    <a:pt x="195" y="692"/>
                  </a:lnTo>
                  <a:lnTo>
                    <a:pt x="439" y="1009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84" name="Freeform 413"/>
            <p:cNvSpPr>
              <a:spLocks noEditPoints="1"/>
            </p:cNvSpPr>
            <p:nvPr/>
          </p:nvSpPr>
          <p:spPr bwMode="auto">
            <a:xfrm>
              <a:off x="2798" y="1162"/>
              <a:ext cx="178" cy="120"/>
            </a:xfrm>
            <a:custGeom>
              <a:avLst/>
              <a:gdLst>
                <a:gd name="T0" fmla="*/ 1422 w 1478"/>
                <a:gd name="T1" fmla="*/ 988 h 998"/>
                <a:gd name="T2" fmla="*/ 259 w 1478"/>
                <a:gd name="T3" fmla="*/ 213 h 998"/>
                <a:gd name="T4" fmla="*/ 250 w 1478"/>
                <a:gd name="T5" fmla="*/ 167 h 998"/>
                <a:gd name="T6" fmla="*/ 296 w 1478"/>
                <a:gd name="T7" fmla="*/ 158 h 998"/>
                <a:gd name="T8" fmla="*/ 1459 w 1478"/>
                <a:gd name="T9" fmla="*/ 933 h 998"/>
                <a:gd name="T10" fmla="*/ 1468 w 1478"/>
                <a:gd name="T11" fmla="*/ 979 h 998"/>
                <a:gd name="T12" fmla="*/ 1422 w 1478"/>
                <a:gd name="T13" fmla="*/ 988 h 998"/>
                <a:gd name="T14" fmla="*/ 222 w 1478"/>
                <a:gd name="T15" fmla="*/ 389 h 998"/>
                <a:gd name="T16" fmla="*/ 0 w 1478"/>
                <a:gd name="T17" fmla="*/ 0 h 998"/>
                <a:gd name="T18" fmla="*/ 444 w 1478"/>
                <a:gd name="T19" fmla="*/ 56 h 998"/>
                <a:gd name="T20" fmla="*/ 222 w 1478"/>
                <a:gd name="T21" fmla="*/ 389 h 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78" h="998">
                  <a:moveTo>
                    <a:pt x="1422" y="988"/>
                  </a:moveTo>
                  <a:lnTo>
                    <a:pt x="259" y="213"/>
                  </a:lnTo>
                  <a:cubicBezTo>
                    <a:pt x="244" y="203"/>
                    <a:pt x="240" y="182"/>
                    <a:pt x="250" y="167"/>
                  </a:cubicBezTo>
                  <a:cubicBezTo>
                    <a:pt x="260" y="152"/>
                    <a:pt x="281" y="147"/>
                    <a:pt x="296" y="158"/>
                  </a:cubicBezTo>
                  <a:lnTo>
                    <a:pt x="1459" y="933"/>
                  </a:lnTo>
                  <a:cubicBezTo>
                    <a:pt x="1474" y="943"/>
                    <a:pt x="1478" y="964"/>
                    <a:pt x="1468" y="979"/>
                  </a:cubicBezTo>
                  <a:cubicBezTo>
                    <a:pt x="1458" y="994"/>
                    <a:pt x="1437" y="998"/>
                    <a:pt x="1422" y="988"/>
                  </a:cubicBezTo>
                  <a:close/>
                  <a:moveTo>
                    <a:pt x="222" y="389"/>
                  </a:moveTo>
                  <a:lnTo>
                    <a:pt x="0" y="0"/>
                  </a:lnTo>
                  <a:lnTo>
                    <a:pt x="444" y="56"/>
                  </a:lnTo>
                  <a:lnTo>
                    <a:pt x="222" y="389"/>
                  </a:lnTo>
                  <a:close/>
                </a:path>
              </a:pathLst>
            </a:custGeom>
            <a:solidFill>
              <a:srgbClr val="000000"/>
            </a:solidFill>
            <a:ln w="1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4415" name="TextBox 44414"/>
          <p:cNvSpPr txBox="1"/>
          <p:nvPr/>
        </p:nvSpPr>
        <p:spPr>
          <a:xfrm>
            <a:off x="1406106" y="336430"/>
            <a:ext cx="6245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Components of a Liquid Chemical Feed System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2558399"/>
      </p:ext>
    </p:extLst>
  </p:cSld>
  <p:clrMapOvr>
    <a:masterClrMapping/>
  </p:clrMapOvr>
  <p:transition>
    <p:fade thruBlk="1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i="1" dirty="0"/>
              <a:t>Example:  50% caustic soda (</a:t>
            </a:r>
            <a:r>
              <a:rPr lang="en-US" sz="2800" b="1" i="1" dirty="0" err="1"/>
              <a:t>NaOH</a:t>
            </a:r>
            <a:r>
              <a:rPr lang="en-US" sz="2800" b="1" i="1" dirty="0"/>
              <a:t>) has a specific gravity of 1.53</a:t>
            </a:r>
          </a:p>
          <a:p>
            <a:pPr marL="0" indent="0">
              <a:buNone/>
            </a:pPr>
            <a:r>
              <a:rPr lang="en-US" sz="2800" dirty="0" err="1" smtClean="0"/>
              <a:t>Wt</a:t>
            </a:r>
            <a:r>
              <a:rPr lang="en-US" sz="2800" dirty="0" smtClean="0"/>
              <a:t> of Substance = (Specific gravity of solution x 8.34)</a:t>
            </a:r>
          </a:p>
          <a:p>
            <a:pPr marL="0" indent="0">
              <a:buNone/>
            </a:pPr>
            <a:r>
              <a:rPr lang="en-US" sz="2800" dirty="0" err="1" smtClean="0"/>
              <a:t>Wt</a:t>
            </a:r>
            <a:r>
              <a:rPr lang="en-US" sz="2800" dirty="0" smtClean="0"/>
              <a:t> of </a:t>
            </a:r>
            <a:r>
              <a:rPr lang="en-US" sz="2800" dirty="0" err="1" smtClean="0"/>
              <a:t>NaOH</a:t>
            </a:r>
            <a:r>
              <a:rPr lang="en-US" sz="2800" dirty="0" smtClean="0"/>
              <a:t>, </a:t>
            </a:r>
            <a:r>
              <a:rPr lang="en-US" sz="2800" dirty="0" err="1" smtClean="0"/>
              <a:t>lbs</a:t>
            </a:r>
            <a:r>
              <a:rPr lang="en-US" sz="2800" dirty="0" smtClean="0"/>
              <a:t>/gal = 1.53 X 8.34</a:t>
            </a:r>
          </a:p>
          <a:p>
            <a:pPr marL="0" indent="0">
              <a:buNone/>
            </a:pPr>
            <a:r>
              <a:rPr lang="en-US" sz="2800" dirty="0" err="1" smtClean="0"/>
              <a:t>Wt</a:t>
            </a:r>
            <a:r>
              <a:rPr lang="en-US" sz="2800" dirty="0" smtClean="0"/>
              <a:t> of </a:t>
            </a:r>
            <a:r>
              <a:rPr lang="en-US" sz="2800" dirty="0" err="1" smtClean="0"/>
              <a:t>NaOH</a:t>
            </a:r>
            <a:r>
              <a:rPr lang="en-US" sz="2800" dirty="0" smtClean="0"/>
              <a:t> = 12.76 </a:t>
            </a:r>
            <a:r>
              <a:rPr lang="en-US" sz="2800" dirty="0" err="1" smtClean="0"/>
              <a:t>lbs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3D55EF-AE70-461D-952B-57EBCF9E736B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 of Gallon of Solution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053020" y="2536166"/>
            <a:ext cx="14233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Can 4"/>
          <p:cNvSpPr/>
          <p:nvPr/>
        </p:nvSpPr>
        <p:spPr>
          <a:xfrm>
            <a:off x="6599711" y="3639200"/>
            <a:ext cx="1639182" cy="2087593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2468" y="4621234"/>
            <a:ext cx="5020574" cy="46166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1587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Each gallon of </a:t>
            </a:r>
            <a:r>
              <a:rPr lang="en-US" dirty="0" err="1" smtClean="0"/>
              <a:t>NaOH</a:t>
            </a:r>
            <a:r>
              <a:rPr lang="en-US" dirty="0" smtClean="0"/>
              <a:t> weighs 12.76 </a:t>
            </a:r>
            <a:r>
              <a:rPr lang="en-US" dirty="0" err="1" smtClean="0"/>
              <a:t>lbs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693429" y="4852066"/>
            <a:ext cx="836763" cy="0"/>
          </a:xfrm>
          <a:prstGeom prst="straightConnector1">
            <a:avLst/>
          </a:prstGeom>
          <a:ln w="158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876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Davidson Pie</a:t>
            </a:r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fld id="{67B418C7-1927-49F0-B4B4-792A0750AAF8}" type="slidenum">
              <a:rPr lang="en-US" sz="1400" smtClean="0">
                <a:latin typeface="Arial" charset="0"/>
              </a:rPr>
              <a:pPr/>
              <a:t>48</a:t>
            </a:fld>
            <a:endParaRPr lang="en-US" sz="1400" dirty="0" smtClean="0">
              <a:latin typeface="Arial" charset="0"/>
            </a:endParaRPr>
          </a:p>
        </p:txBody>
      </p:sp>
      <p:pic>
        <p:nvPicPr>
          <p:cNvPr id="430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188" y="1263150"/>
            <a:ext cx="5009524" cy="470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8182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Davidson Pie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E88F-B5EE-4F93-98BE-E463659DC4FD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5" name="half Pie"/>
          <p:cNvSpPr/>
          <p:nvPr/>
        </p:nvSpPr>
        <p:spPr>
          <a:xfrm>
            <a:off x="2286000" y="1343025"/>
            <a:ext cx="4533900" cy="4533900"/>
          </a:xfrm>
          <a:prstGeom prst="pie">
            <a:avLst>
              <a:gd name="adj1" fmla="val 0"/>
              <a:gd name="adj2" fmla="val 10818286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mg/L PIE"/>
          <p:cNvSpPr/>
          <p:nvPr/>
        </p:nvSpPr>
        <p:spPr>
          <a:xfrm>
            <a:off x="2286000" y="1352550"/>
            <a:ext cx="4533900" cy="4533900"/>
          </a:xfrm>
          <a:prstGeom prst="pie">
            <a:avLst>
              <a:gd name="adj1" fmla="val 3237892"/>
              <a:gd name="adj2" fmla="val 7660671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843088" y="1323975"/>
            <a:ext cx="4976812" cy="4533900"/>
            <a:chOff x="1843088" y="1323975"/>
            <a:chExt cx="4976812" cy="4533900"/>
          </a:xfrm>
        </p:grpSpPr>
        <p:sp>
          <p:nvSpPr>
            <p:cNvPr id="6" name="Oval 5"/>
            <p:cNvSpPr/>
            <p:nvPr/>
          </p:nvSpPr>
          <p:spPr>
            <a:xfrm>
              <a:off x="2286000" y="1323975"/>
              <a:ext cx="4533900" cy="45339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81425" y="2038350"/>
              <a:ext cx="153352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u="sng" dirty="0" err="1" smtClean="0"/>
                <a:t>lbs</a:t>
              </a:r>
              <a:endParaRPr lang="en-US" sz="4000" b="1" u="sng" dirty="0" smtClean="0"/>
            </a:p>
            <a:p>
              <a:pPr algn="ctr"/>
              <a:r>
                <a:rPr lang="en-US" sz="4000" b="1" dirty="0" smtClean="0"/>
                <a:t>Day</a:t>
              </a:r>
              <a:endParaRPr lang="en-US" sz="40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62550" y="3752850"/>
              <a:ext cx="15335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smtClean="0"/>
                <a:t>8.34</a:t>
              </a:r>
              <a:endParaRPr lang="en-US" sz="40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29050" y="4591050"/>
              <a:ext cx="153352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u="sng" dirty="0" smtClean="0"/>
                <a:t>mg</a:t>
              </a:r>
            </a:p>
            <a:p>
              <a:pPr algn="ctr"/>
              <a:r>
                <a:rPr lang="en-US" sz="3600" b="1" dirty="0"/>
                <a:t>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00313" y="3933825"/>
              <a:ext cx="15335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smtClean="0"/>
                <a:t>MGD</a:t>
              </a:r>
              <a:endParaRPr lang="en-US" sz="40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05163" y="1638300"/>
              <a:ext cx="27241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Feed Rate</a:t>
              </a:r>
              <a:endParaRPr lang="en-US" sz="2800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43088" y="3596015"/>
              <a:ext cx="27241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Flow</a:t>
              </a:r>
              <a:endParaRPr lang="en-US" sz="28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19450" y="4247495"/>
              <a:ext cx="272414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Dosage</a:t>
              </a:r>
              <a:endParaRPr lang="en-US" sz="2800" b="1" dirty="0"/>
            </a:p>
          </p:txBody>
        </p:sp>
      </p:grpSp>
      <p:sp>
        <p:nvSpPr>
          <p:cNvPr id="14" name="half Pie"/>
          <p:cNvSpPr/>
          <p:nvPr/>
        </p:nvSpPr>
        <p:spPr>
          <a:xfrm rot="10800000">
            <a:off x="2286000" y="1333500"/>
            <a:ext cx="4533900" cy="4533900"/>
          </a:xfrm>
          <a:prstGeom prst="pie">
            <a:avLst>
              <a:gd name="adj1" fmla="val 0"/>
              <a:gd name="adj2" fmla="val 10818286"/>
            </a:avLst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7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62075"/>
            <a:ext cx="8229600" cy="46021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Workbook Pages RG-1 through RG-3:</a:t>
            </a:r>
          </a:p>
          <a:p>
            <a:r>
              <a:rPr lang="en-US" dirty="0" smtClean="0"/>
              <a:t>Consumer Tap Notice – new requirement </a:t>
            </a:r>
          </a:p>
          <a:p>
            <a:r>
              <a:rPr lang="en-US" dirty="0" smtClean="0"/>
              <a:t>Major monitoring provisions</a:t>
            </a:r>
          </a:p>
          <a:p>
            <a:r>
              <a:rPr lang="en-US" dirty="0" smtClean="0"/>
              <a:t>Table 1: Lead &amp; copper tap and water quality parameter (WQP) distribution monitoring</a:t>
            </a:r>
          </a:p>
          <a:p>
            <a:r>
              <a:rPr lang="en-US" dirty="0" smtClean="0"/>
              <a:t>Table 2:  Criteria for Reduced lead and copper monitoring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868362"/>
          </a:xfrm>
        </p:spPr>
        <p:txBody>
          <a:bodyPr/>
          <a:lstStyle/>
          <a:p>
            <a:r>
              <a:rPr lang="en-US" dirty="0" smtClean="0"/>
              <a:t>LCR:  Quick Reference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24138" y="4245918"/>
            <a:ext cx="56196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165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7314"/>
            <a:ext cx="8229600" cy="504802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Within this 25% </a:t>
            </a:r>
            <a:r>
              <a:rPr lang="en-US" sz="2800" dirty="0" err="1" smtClean="0"/>
              <a:t>NaOH</a:t>
            </a:r>
            <a:r>
              <a:rPr lang="en-US" sz="2800" dirty="0" smtClean="0"/>
              <a:t> solution, the active ingredients are yellow.   Calculate the “yellow” weight by: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Solving weight equation for a gallon of solution using specific gravity</a:t>
            </a:r>
          </a:p>
          <a:p>
            <a:pPr marL="400050" lvl="1" indent="0">
              <a:buNone/>
            </a:pPr>
            <a:r>
              <a:rPr lang="en-US" sz="1800" dirty="0" err="1" smtClean="0"/>
              <a:t>Wt</a:t>
            </a:r>
            <a:r>
              <a:rPr lang="en-US" sz="1800" dirty="0" smtClean="0"/>
              <a:t>, </a:t>
            </a:r>
            <a:r>
              <a:rPr lang="en-US" sz="1800" dirty="0" err="1" smtClean="0"/>
              <a:t>lbs</a:t>
            </a:r>
            <a:r>
              <a:rPr lang="en-US" sz="1800" dirty="0" smtClean="0"/>
              <a:t>/gal = (</a:t>
            </a:r>
            <a:r>
              <a:rPr lang="en-US" sz="1800" dirty="0"/>
              <a:t>Specific gravity x 8.34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r>
              <a:rPr lang="en-US" sz="1800" b="1" dirty="0" smtClean="0"/>
              <a:t>1.28 X 8.34 = 10.67 </a:t>
            </a:r>
            <a:r>
              <a:rPr lang="en-US" sz="1800" b="1" dirty="0" err="1" smtClean="0"/>
              <a:t>lbs</a:t>
            </a:r>
            <a:r>
              <a:rPr lang="en-US" sz="1800" b="1" dirty="0" smtClean="0"/>
              <a:t>/gal</a:t>
            </a:r>
          </a:p>
          <a:p>
            <a:pPr marL="0" indent="0">
              <a:buNone/>
            </a:pPr>
            <a:endParaRPr lang="en-US" sz="900" dirty="0" smtClean="0"/>
          </a:p>
          <a:p>
            <a:pPr>
              <a:buFont typeface="+mj-lt"/>
              <a:buAutoNum type="arabicPeriod" startAt="2"/>
            </a:pPr>
            <a:r>
              <a:rPr lang="en-US" sz="2000" dirty="0" smtClean="0"/>
              <a:t>Determining “active ingredient” </a:t>
            </a:r>
            <a:r>
              <a:rPr lang="en-US" sz="2000" dirty="0" err="1" smtClean="0"/>
              <a:t>wt</a:t>
            </a:r>
            <a:r>
              <a:rPr lang="en-US" sz="2000" dirty="0" smtClean="0"/>
              <a:t>  based on % purity</a:t>
            </a:r>
            <a:endParaRPr lang="en-US" sz="2000" dirty="0"/>
          </a:p>
          <a:p>
            <a:pPr lvl="1">
              <a:buAutoNum type="alphaLcParenR"/>
            </a:pPr>
            <a:r>
              <a:rPr lang="en-US" sz="1800" dirty="0" smtClean="0"/>
              <a:t>Convert % purity of solution into a decimal </a:t>
            </a:r>
          </a:p>
          <a:p>
            <a:pPr marL="0" indent="0">
              <a:buNone/>
            </a:pPr>
            <a:r>
              <a:rPr lang="en-US" sz="2200" dirty="0" smtClean="0"/>
              <a:t> </a:t>
            </a:r>
            <a:r>
              <a:rPr lang="en-US" sz="1800" b="1" dirty="0" smtClean="0"/>
              <a:t>25% = 0.25</a:t>
            </a:r>
          </a:p>
          <a:p>
            <a:pPr lvl="1">
              <a:buFont typeface="+mj-lt"/>
              <a:buAutoNum type="alphaLcParenR" startAt="2"/>
            </a:pPr>
            <a:r>
              <a:rPr lang="en-US" sz="1400" dirty="0" smtClean="0"/>
              <a:t> </a:t>
            </a:r>
            <a:r>
              <a:rPr lang="en-US" sz="1800" dirty="0" smtClean="0"/>
              <a:t>Multiply weight of a gallon of solution by % purity</a:t>
            </a:r>
          </a:p>
          <a:p>
            <a:pPr marL="0" indent="0">
              <a:buNone/>
            </a:pPr>
            <a:r>
              <a:rPr lang="en-US" sz="1800" b="1" dirty="0" smtClean="0"/>
              <a:t>10.67 </a:t>
            </a:r>
            <a:r>
              <a:rPr lang="en-US" sz="1800" b="1" dirty="0" err="1" smtClean="0"/>
              <a:t>lbs</a:t>
            </a:r>
            <a:r>
              <a:rPr lang="en-US" sz="1800" b="1" dirty="0" smtClean="0"/>
              <a:t>/gal (Step 1 weight) X 0.25 (% purity) =  2.66 </a:t>
            </a:r>
            <a:r>
              <a:rPr lang="en-US" sz="1800" b="1" dirty="0" err="1" smtClean="0"/>
              <a:t>lbs</a:t>
            </a:r>
            <a:r>
              <a:rPr lang="en-US" sz="1800" b="1" dirty="0" smtClean="0"/>
              <a:t>/gal of </a:t>
            </a:r>
          </a:p>
          <a:p>
            <a:pPr marL="0" indent="0">
              <a:buNone/>
            </a:pPr>
            <a:r>
              <a:rPr lang="en-US" sz="1800" b="1" dirty="0" smtClean="0"/>
              <a:t>yellow “active ingredients”</a:t>
            </a:r>
            <a:endParaRPr lang="en-US" sz="1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3D55EF-AE70-461D-952B-57EBCF9E736B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“Active Ingredient” Weight</a:t>
            </a:r>
            <a:endParaRPr lang="en-US" dirty="0"/>
          </a:p>
        </p:txBody>
      </p:sp>
      <p:cxnSp>
        <p:nvCxnSpPr>
          <p:cNvPr id="15" name="Curved Connector 14"/>
          <p:cNvCxnSpPr/>
          <p:nvPr/>
        </p:nvCxnSpPr>
        <p:spPr>
          <a:xfrm flipV="1">
            <a:off x="5848709" y="5193099"/>
            <a:ext cx="1087416" cy="43132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26207" y="5425901"/>
            <a:ext cx="5322502" cy="76944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61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61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/>
              <a:t>Within the </a:t>
            </a:r>
            <a:r>
              <a:rPr lang="en-US" sz="2000" dirty="0" smtClean="0"/>
              <a:t>10.67 </a:t>
            </a:r>
            <a:r>
              <a:rPr lang="en-US" sz="2000" dirty="0" err="1"/>
              <a:t>lbs</a:t>
            </a:r>
            <a:r>
              <a:rPr lang="en-US" sz="2000" dirty="0"/>
              <a:t> of </a:t>
            </a:r>
            <a:r>
              <a:rPr lang="en-US" sz="2000" dirty="0" smtClean="0"/>
              <a:t>25% </a:t>
            </a:r>
            <a:r>
              <a:rPr lang="en-US" sz="2000" dirty="0"/>
              <a:t>solution, there are </a:t>
            </a:r>
            <a:r>
              <a:rPr lang="en-US" sz="2000" b="1" dirty="0" smtClean="0"/>
              <a:t>2.66</a:t>
            </a:r>
            <a:r>
              <a:rPr lang="en-US" sz="2000" dirty="0" smtClean="0"/>
              <a:t> </a:t>
            </a:r>
            <a:r>
              <a:rPr lang="en-US" sz="2000" dirty="0" err="1"/>
              <a:t>lbs</a:t>
            </a:r>
            <a:r>
              <a:rPr lang="en-US" sz="2000" dirty="0"/>
              <a:t> of </a:t>
            </a:r>
            <a:r>
              <a:rPr lang="en-US" sz="2000" dirty="0" smtClean="0"/>
              <a:t>“active ingredients”.</a:t>
            </a:r>
            <a:r>
              <a:rPr lang="en-US" dirty="0" smtClean="0"/>
              <a:t>                          </a:t>
            </a:r>
            <a:endParaRPr lang="en-US" sz="1600" dirty="0"/>
          </a:p>
        </p:txBody>
      </p:sp>
      <p:grpSp>
        <p:nvGrpSpPr>
          <p:cNvPr id="89" name="Group 88"/>
          <p:cNvGrpSpPr/>
          <p:nvPr/>
        </p:nvGrpSpPr>
        <p:grpSpPr>
          <a:xfrm>
            <a:off x="6936125" y="3872102"/>
            <a:ext cx="1639182" cy="2087593"/>
            <a:chOff x="6867117" y="2233162"/>
            <a:chExt cx="1639182" cy="2087593"/>
          </a:xfrm>
        </p:grpSpPr>
        <p:sp>
          <p:nvSpPr>
            <p:cNvPr id="5" name="Can 4"/>
            <p:cNvSpPr/>
            <p:nvPr/>
          </p:nvSpPr>
          <p:spPr>
            <a:xfrm>
              <a:off x="6867117" y="2233162"/>
              <a:ext cx="1639182" cy="2087593"/>
            </a:xfrm>
            <a:prstGeom prst="ca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7215129" y="2764841"/>
              <a:ext cx="1095565" cy="1374041"/>
              <a:chOff x="4454809" y="2764841"/>
              <a:chExt cx="1095565" cy="1374041"/>
            </a:xfrm>
          </p:grpSpPr>
          <p:sp>
            <p:nvSpPr>
              <p:cNvPr id="74" name="Flowchart: Connector 73"/>
              <p:cNvSpPr/>
              <p:nvPr/>
            </p:nvSpPr>
            <p:spPr>
              <a:xfrm>
                <a:off x="5098936" y="3338782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Flowchart: Connector 74"/>
              <p:cNvSpPr/>
              <p:nvPr/>
            </p:nvSpPr>
            <p:spPr>
              <a:xfrm>
                <a:off x="5181592" y="2996242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Flowchart: Connector 75"/>
              <p:cNvSpPr/>
              <p:nvPr/>
            </p:nvSpPr>
            <p:spPr>
              <a:xfrm>
                <a:off x="5221133" y="3474648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Flowchart: Connector 76"/>
              <p:cNvSpPr/>
              <p:nvPr/>
            </p:nvSpPr>
            <p:spPr>
              <a:xfrm>
                <a:off x="5373533" y="3627048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Flowchart: Connector 77"/>
              <p:cNvSpPr/>
              <p:nvPr/>
            </p:nvSpPr>
            <p:spPr>
              <a:xfrm>
                <a:off x="5238372" y="4024582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Flowchart: Connector 78"/>
              <p:cNvSpPr/>
              <p:nvPr/>
            </p:nvSpPr>
            <p:spPr>
              <a:xfrm>
                <a:off x="4981751" y="3814029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lowchart: Connector 79"/>
              <p:cNvSpPr/>
              <p:nvPr/>
            </p:nvSpPr>
            <p:spPr>
              <a:xfrm>
                <a:off x="4758156" y="3549845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Flowchart: Connector 80"/>
              <p:cNvSpPr/>
              <p:nvPr/>
            </p:nvSpPr>
            <p:spPr>
              <a:xfrm>
                <a:off x="4482123" y="3871179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Flowchart: Connector 81"/>
              <p:cNvSpPr/>
              <p:nvPr/>
            </p:nvSpPr>
            <p:spPr>
              <a:xfrm>
                <a:off x="4487882" y="2887408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Flowchart: Connector 82"/>
              <p:cNvSpPr/>
              <p:nvPr/>
            </p:nvSpPr>
            <p:spPr>
              <a:xfrm>
                <a:off x="4515916" y="3215196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Flowchart: Connector 83"/>
              <p:cNvSpPr/>
              <p:nvPr/>
            </p:nvSpPr>
            <p:spPr>
              <a:xfrm>
                <a:off x="4454809" y="3497008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Flowchart: Connector 84"/>
              <p:cNvSpPr/>
              <p:nvPr/>
            </p:nvSpPr>
            <p:spPr>
              <a:xfrm>
                <a:off x="4820716" y="3192208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Flowchart: Connector 85"/>
              <p:cNvSpPr/>
              <p:nvPr/>
            </p:nvSpPr>
            <p:spPr>
              <a:xfrm>
                <a:off x="4732295" y="2764841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lowchart: Connector 86"/>
              <p:cNvSpPr/>
              <p:nvPr/>
            </p:nvSpPr>
            <p:spPr>
              <a:xfrm>
                <a:off x="4881816" y="2920117"/>
                <a:ext cx="176841" cy="114300"/>
              </a:xfrm>
              <a:prstGeom prst="flowChartConnector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29388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7314"/>
            <a:ext cx="8229600" cy="4753154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Steps 1 &amp; 2: </a:t>
            </a:r>
            <a:r>
              <a:rPr lang="en-US" sz="2800" dirty="0" smtClean="0"/>
              <a:t>Calculates the “active ingredient” weight </a:t>
            </a:r>
          </a:p>
          <a:p>
            <a:pPr marL="0" indent="0">
              <a:buNone/>
            </a:pPr>
            <a:r>
              <a:rPr lang="en-US" sz="2800" b="1" dirty="0" smtClean="0"/>
              <a:t>Step 3: </a:t>
            </a:r>
            <a:r>
              <a:rPr lang="en-US" sz="2800" dirty="0" smtClean="0"/>
              <a:t>Converts flow into MGD</a:t>
            </a:r>
          </a:p>
          <a:p>
            <a:pPr marL="0" indent="0">
              <a:buNone/>
            </a:pPr>
            <a:r>
              <a:rPr lang="en-US" sz="2800" b="1" dirty="0" smtClean="0"/>
              <a:t>Step 4: </a:t>
            </a:r>
            <a:r>
              <a:rPr lang="en-US" sz="2800" dirty="0" smtClean="0"/>
              <a:t>Solves </a:t>
            </a:r>
            <a:r>
              <a:rPr lang="en-US" sz="2800" dirty="0" err="1" smtClean="0"/>
              <a:t>lbs</a:t>
            </a:r>
            <a:r>
              <a:rPr lang="en-US" sz="2800" dirty="0" smtClean="0"/>
              <a:t>/day feed rate equation for 100%  pure chemical</a:t>
            </a:r>
          </a:p>
          <a:p>
            <a:pPr marL="0" indent="0">
              <a:buNone/>
            </a:pPr>
            <a:r>
              <a:rPr lang="en-US" sz="2800" b="1" dirty="0" smtClean="0"/>
              <a:t>Step 5: </a:t>
            </a:r>
            <a:r>
              <a:rPr lang="en-US" sz="2800" dirty="0" smtClean="0"/>
              <a:t>Uses unit cancellation to convert </a:t>
            </a:r>
            <a:r>
              <a:rPr lang="en-US" sz="2800" dirty="0" err="1" smtClean="0"/>
              <a:t>lbs</a:t>
            </a:r>
            <a:r>
              <a:rPr lang="en-US" sz="2800" dirty="0" smtClean="0"/>
              <a:t>/day to gal/day</a:t>
            </a:r>
            <a:endParaRPr lang="en-US" sz="20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3D55EF-AE70-461D-952B-57EBCF9E736B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Converting from </a:t>
            </a:r>
            <a:r>
              <a:rPr lang="en-US" dirty="0" err="1" smtClean="0"/>
              <a:t>lbs</a:t>
            </a:r>
            <a:r>
              <a:rPr lang="en-US" dirty="0" smtClean="0"/>
              <a:t>/day to gal/day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98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44158"/>
            <a:ext cx="8229600" cy="868362"/>
          </a:xfrm>
        </p:spPr>
        <p:txBody>
          <a:bodyPr/>
          <a:lstStyle/>
          <a:p>
            <a:r>
              <a:rPr lang="en-US" dirty="0" smtClean="0"/>
              <a:t>Pump Calibration Table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4838114"/>
              </p:ext>
            </p:extLst>
          </p:nvPr>
        </p:nvGraphicFramePr>
        <p:xfrm>
          <a:off x="457200" y="1600200"/>
          <a:ext cx="822960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560"/>
                <a:gridCol w="1478280"/>
                <a:gridCol w="1645920"/>
                <a:gridCol w="1645920"/>
                <a:gridCol w="1645920"/>
              </a:tblGrid>
              <a:tr h="484680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60% Stroke Pump Calibration Table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294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Pump Speed Setting 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Volume Pumped (mL)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Time</a:t>
                      </a:r>
                    </a:p>
                    <a:p>
                      <a:pPr algn="ctr"/>
                      <a:r>
                        <a:rPr lang="en-US" sz="2400" dirty="0" smtClean="0"/>
                        <a:t> (sec)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Feed Rate (mL/min)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Feed Rate (gal/day)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61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65.6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55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71.56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27.2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61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141.9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59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144.31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54.8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61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60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249.1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61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245.02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93.1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61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80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195.2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32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366.0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139.1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61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267.4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35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458.40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174.2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44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dirty="0" smtClean="0"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219575" y="6346825"/>
            <a:ext cx="2133600" cy="365125"/>
          </a:xfrm>
        </p:spPr>
        <p:txBody>
          <a:bodyPr/>
          <a:lstStyle/>
          <a:p>
            <a:pPr>
              <a:defRPr/>
            </a:pPr>
            <a:fld id="{333D55EF-AE70-461D-952B-57EBCF9E736B}" type="slidenum">
              <a:rPr lang="en-US" sz="1400" b="1" smtClean="0">
                <a:solidFill>
                  <a:schemeClr val="tx1"/>
                </a:solidFill>
              </a:rPr>
              <a:pPr>
                <a:defRPr/>
              </a:pPr>
              <a:t>53</a:t>
            </a:fld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Pump Calibration Curve for 60% Stroke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1255713"/>
            <a:ext cx="5794375" cy="434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952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219575" y="6346825"/>
            <a:ext cx="2133600" cy="365125"/>
          </a:xfrm>
        </p:spPr>
        <p:txBody>
          <a:bodyPr/>
          <a:lstStyle/>
          <a:p>
            <a:pPr>
              <a:defRPr/>
            </a:pPr>
            <a:fld id="{333D55EF-AE70-461D-952B-57EBCF9E736B}" type="slidenum">
              <a:rPr lang="en-US" sz="1400" b="1" smtClean="0">
                <a:solidFill>
                  <a:schemeClr val="tx1"/>
                </a:solidFill>
              </a:rPr>
              <a:pPr>
                <a:defRPr/>
              </a:pPr>
              <a:t>54</a:t>
            </a:fld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Pump Calibration Curve for 60% Stroke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1" y="1341120"/>
            <a:ext cx="7040880" cy="4695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810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to </a:t>
            </a:r>
            <a:r>
              <a:rPr lang="en-US" smtClean="0"/>
              <a:t>page 4-30 to </a:t>
            </a:r>
            <a:r>
              <a:rPr lang="en-US" dirty="0" smtClean="0"/>
              <a:t>summarize the unit key points.</a:t>
            </a:r>
          </a:p>
        </p:txBody>
      </p:sp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Key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F14A18-7A38-47F7-8BCF-EE5879F0E47F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8725"/>
            <a:ext cx="8229600" cy="4602163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latin typeface="Arial Narrow"/>
                <a:ea typeface="Times New Roman"/>
              </a:rPr>
              <a:t>Liquid </a:t>
            </a:r>
            <a:r>
              <a:rPr lang="en-US" dirty="0">
                <a:latin typeface="Arial Narrow"/>
                <a:ea typeface="Times New Roman"/>
              </a:rPr>
              <a:t>chemical feed components consist of:</a:t>
            </a:r>
            <a:endParaRPr lang="en-US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>
                <a:latin typeface="Arial Narrow"/>
                <a:ea typeface="Times New Roman"/>
              </a:rPr>
              <a:t>Chemical Storage</a:t>
            </a:r>
            <a:endParaRPr lang="en-US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>
                <a:latin typeface="Arial Narrow"/>
                <a:ea typeface="Times New Roman"/>
              </a:rPr>
              <a:t>Calibration cylinder</a:t>
            </a:r>
            <a:endParaRPr lang="en-US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>
                <a:latin typeface="Arial Narrow"/>
                <a:ea typeface="Times New Roman"/>
              </a:rPr>
              <a:t>Metering Pump</a:t>
            </a:r>
            <a:endParaRPr lang="en-US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>
                <a:latin typeface="Arial Narrow"/>
                <a:ea typeface="Times New Roman"/>
              </a:rPr>
              <a:t>Pulsation Damper</a:t>
            </a:r>
            <a:endParaRPr lang="en-US" dirty="0">
              <a:latin typeface="Times New Roman"/>
              <a:ea typeface="Times New Roman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b="1" dirty="0">
                <a:highlight>
                  <a:srgbClr val="FFFF00"/>
                </a:highlight>
                <a:latin typeface="Arial Narrow"/>
                <a:ea typeface="Times New Roman"/>
              </a:rPr>
              <a:t>All of the above</a:t>
            </a:r>
            <a:endParaRPr lang="en-US" dirty="0">
              <a:latin typeface="Times New Roman"/>
              <a:ea typeface="Times New Roman"/>
            </a:endParaRPr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sz="2400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4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0275DB-2E6E-4B6B-B852-9E731CD7F81B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381125"/>
            <a:ext cx="8229600" cy="4602163"/>
          </a:xfrm>
        </p:spPr>
        <p:txBody>
          <a:bodyPr/>
          <a:lstStyle/>
          <a:p>
            <a:pPr marL="51435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en-US" dirty="0">
                <a:latin typeface="Arial Narrow"/>
                <a:ea typeface="Times New Roman"/>
              </a:rPr>
              <a:t>Secondary spill containment areas should be provided and include leak detection equipment to provide an alarm in the event of a chemical spill or leak.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marL="11430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a) </a:t>
            </a:r>
            <a:r>
              <a:rPr lang="en-US" b="1" dirty="0">
                <a:highlight>
                  <a:srgbClr val="FFFF00"/>
                </a:highlight>
                <a:latin typeface="Arial Narrow"/>
                <a:ea typeface="Times New Roman"/>
              </a:rPr>
              <a:t>True</a:t>
            </a:r>
            <a:r>
              <a:rPr lang="en-US" dirty="0">
                <a:latin typeface="Arial Narrow"/>
                <a:ea typeface="Times New Roman"/>
              </a:rPr>
              <a:t>			b) False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 New Roman"/>
              <a:ea typeface="Times New Roman"/>
            </a:endParaRPr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4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DF40E1-352C-4831-984A-CF8C5F52EB22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1276350"/>
            <a:ext cx="8229600" cy="4819650"/>
          </a:xfrm>
        </p:spPr>
        <p:txBody>
          <a:bodyPr/>
          <a:lstStyle/>
          <a:p>
            <a:pPr marL="742950" lvl="0" indent="-742950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en-US" sz="4400" dirty="0">
                <a:latin typeface="Arial Narrow"/>
                <a:ea typeface="Times New Roman"/>
              </a:rPr>
              <a:t>The </a:t>
            </a:r>
            <a:r>
              <a:rPr lang="en-US" sz="4400" b="1" u="sng" dirty="0">
                <a:highlight>
                  <a:srgbClr val="FFFF00"/>
                </a:highlight>
                <a:latin typeface="Arial Narrow"/>
                <a:ea typeface="Times New Roman"/>
              </a:rPr>
              <a:t>foot valve</a:t>
            </a:r>
            <a:r>
              <a:rPr lang="en-US" sz="4400" dirty="0">
                <a:latin typeface="Arial Narrow"/>
                <a:ea typeface="Times New Roman"/>
              </a:rPr>
              <a:t> is used to prevent the pump from losing prime</a:t>
            </a:r>
            <a:r>
              <a:rPr lang="en-US" sz="4400" dirty="0" smtClean="0">
                <a:latin typeface="Arial Narrow"/>
                <a:ea typeface="Times New Roman"/>
              </a:rPr>
              <a:t>.</a:t>
            </a:r>
            <a:endParaRPr lang="en-US" sz="4400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endParaRPr lang="en-US" sz="4400" dirty="0" smtClean="0">
              <a:latin typeface="Arial Narrow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en-US" sz="4400" dirty="0" smtClean="0">
                <a:latin typeface="Arial Narrow"/>
                <a:ea typeface="Times New Roman"/>
              </a:rPr>
              <a:t>A </a:t>
            </a:r>
            <a:r>
              <a:rPr lang="en-US" sz="4400" dirty="0">
                <a:latin typeface="Arial Narrow"/>
                <a:ea typeface="Times New Roman"/>
              </a:rPr>
              <a:t>clogged suction assembly can be cleaned with a weak acid solution (i.e., vinegar or 1:1HCL</a:t>
            </a:r>
            <a:r>
              <a:rPr lang="en-US" sz="4400" dirty="0" smtClean="0">
                <a:latin typeface="Arial Narrow"/>
                <a:ea typeface="Times New Roman"/>
              </a:rPr>
              <a:t>).</a:t>
            </a:r>
            <a:r>
              <a:rPr lang="en-US" sz="4400" dirty="0">
                <a:latin typeface="Arial Narrow"/>
                <a:ea typeface="Times New Roman"/>
              </a:rPr>
              <a:t> </a:t>
            </a:r>
            <a:endParaRPr lang="en-US" sz="4400" dirty="0">
              <a:latin typeface="Times New Roman"/>
              <a:ea typeface="Times New Roman"/>
            </a:endParaRPr>
          </a:p>
          <a:p>
            <a:pPr marL="11430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latin typeface="Arial Narrow"/>
                <a:ea typeface="Times New Roman"/>
              </a:rPr>
              <a:t>a) </a:t>
            </a:r>
            <a:r>
              <a:rPr lang="en-US" sz="4400" b="1" dirty="0">
                <a:highlight>
                  <a:srgbClr val="FFFF00"/>
                </a:highlight>
                <a:latin typeface="Arial Narrow"/>
                <a:ea typeface="Times New Roman"/>
              </a:rPr>
              <a:t>True</a:t>
            </a:r>
            <a:r>
              <a:rPr lang="en-US" sz="4400" dirty="0">
                <a:latin typeface="Arial Narrow"/>
                <a:ea typeface="Times New Roman"/>
              </a:rPr>
              <a:t>			b) False</a:t>
            </a:r>
            <a:endParaRPr lang="en-US" sz="4400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dirty="0">
                <a:latin typeface="Arial Narrow"/>
                <a:ea typeface="Times New Roman"/>
              </a:rPr>
              <a:t> </a:t>
            </a:r>
            <a:endParaRPr lang="en-US" sz="4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4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247FA3-B571-443C-B00C-B2405F3DCC97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en-US" dirty="0" smtClean="0">
                <a:latin typeface="Arial Narrow"/>
                <a:ea typeface="Times New Roman"/>
              </a:rPr>
              <a:t>Volumetric/</a:t>
            </a:r>
            <a:r>
              <a:rPr lang="en-US" b="1" u="sng" dirty="0" smtClean="0">
                <a:highlight>
                  <a:srgbClr val="FFFF00"/>
                </a:highlight>
                <a:latin typeface="Arial Narrow"/>
                <a:ea typeface="Times New Roman"/>
              </a:rPr>
              <a:t>Gravimetric</a:t>
            </a:r>
            <a:r>
              <a:rPr lang="en-US" dirty="0" smtClean="0">
                <a:latin typeface="Arial Narrow"/>
                <a:ea typeface="Times New Roman"/>
              </a:rPr>
              <a:t> </a:t>
            </a:r>
            <a:r>
              <a:rPr lang="en-US" dirty="0">
                <a:latin typeface="Arial Narrow"/>
                <a:ea typeface="Times New Roman"/>
              </a:rPr>
              <a:t>dry feeders are extremely accurate.</a:t>
            </a:r>
            <a:endParaRPr lang="en-US" dirty="0">
              <a:latin typeface="Times New Roman"/>
              <a:ea typeface="Times New Roman"/>
            </a:endParaRPr>
          </a:p>
          <a:p>
            <a:pPr marL="0" indent="0">
              <a:buFont typeface="Arial" charset="0"/>
              <a:buNone/>
            </a:pPr>
            <a:endParaRPr lang="en-US" b="1" u="sng" dirty="0" smtClean="0"/>
          </a:p>
        </p:txBody>
      </p:sp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4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AE3CFB-B096-434D-B0AD-781DCED0232E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62075"/>
            <a:ext cx="8229600" cy="486727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Workbook Pages RG-4 through RG-6:</a:t>
            </a:r>
          </a:p>
          <a:p>
            <a:r>
              <a:rPr lang="en-US" dirty="0" smtClean="0"/>
              <a:t>Treatment Technique and Sampling Requirements if the action level is exceeded</a:t>
            </a:r>
          </a:p>
          <a:p>
            <a:pPr lvl="1"/>
            <a:r>
              <a:rPr lang="en-US" dirty="0" smtClean="0"/>
              <a:t>Water Quality Parameters</a:t>
            </a:r>
          </a:p>
          <a:p>
            <a:pPr lvl="1"/>
            <a:r>
              <a:rPr lang="en-US" dirty="0" smtClean="0"/>
              <a:t>Corrosion Control Treatment </a:t>
            </a:r>
          </a:p>
          <a:p>
            <a:r>
              <a:rPr lang="en-US" dirty="0"/>
              <a:t>Treatment Technique </a:t>
            </a:r>
            <a:r>
              <a:rPr lang="en-US" dirty="0" smtClean="0"/>
              <a:t>Requirement </a:t>
            </a:r>
            <a:r>
              <a:rPr lang="en-US" dirty="0"/>
              <a:t>if the </a:t>
            </a:r>
            <a:r>
              <a:rPr lang="en-US" b="1" dirty="0" smtClean="0"/>
              <a:t>LEAD</a:t>
            </a:r>
            <a:r>
              <a:rPr lang="en-US" dirty="0" smtClean="0"/>
              <a:t> action </a:t>
            </a:r>
            <a:r>
              <a:rPr lang="en-US" dirty="0"/>
              <a:t>level is exceeded</a:t>
            </a:r>
          </a:p>
          <a:p>
            <a:pPr lvl="1"/>
            <a:r>
              <a:rPr lang="en-US" dirty="0" smtClean="0"/>
              <a:t>Lead Public Education</a:t>
            </a:r>
          </a:p>
          <a:p>
            <a:pPr lvl="1"/>
            <a:r>
              <a:rPr lang="en-US" dirty="0" smtClean="0"/>
              <a:t>Lead Service Line Replacement</a:t>
            </a:r>
          </a:p>
          <a:p>
            <a:pPr lvl="1"/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868362"/>
          </a:xfrm>
        </p:spPr>
        <p:txBody>
          <a:bodyPr/>
          <a:lstStyle/>
          <a:p>
            <a:r>
              <a:rPr lang="en-US" dirty="0" smtClean="0"/>
              <a:t>LCR:  Quick Reference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24138" y="4245918"/>
            <a:ext cx="56196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3853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6.	</a:t>
            </a:r>
            <a:r>
              <a:rPr lang="en-US" dirty="0">
                <a:latin typeface="Arial Narrow"/>
                <a:ea typeface="Times New Roman"/>
              </a:rPr>
              <a:t>Chemical feed calculations involve 4 considerations:</a:t>
            </a:r>
            <a:endParaRPr lang="en-US" dirty="0">
              <a:latin typeface="Times New Roman"/>
              <a:ea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Arial Narrow"/>
                <a:ea typeface="Times New Roman"/>
              </a:rPr>
              <a:t> </a:t>
            </a:r>
            <a:endParaRPr lang="en-US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 Narrow"/>
                <a:ea typeface="Times New Roman"/>
              </a:rPr>
              <a:t>Dosage</a:t>
            </a:r>
            <a:endParaRPr lang="en-US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 Narrow"/>
                <a:ea typeface="Times New Roman"/>
              </a:rPr>
              <a:t>Plant Flow</a:t>
            </a:r>
            <a:endParaRPr lang="en-US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Arial Narrow"/>
                <a:ea typeface="Times New Roman"/>
              </a:rPr>
              <a:t>Chemical Product Strength</a:t>
            </a:r>
            <a:endParaRPr lang="en-US" dirty="0">
              <a:latin typeface="Times New Roman"/>
              <a:ea typeface="Times New Roman"/>
            </a:endParaRPr>
          </a:p>
          <a:p>
            <a:pPr lv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u="sng" dirty="0">
                <a:highlight>
                  <a:srgbClr val="FFFF00"/>
                </a:highlight>
                <a:latin typeface="Arial Narrow"/>
                <a:ea typeface="Times New Roman"/>
              </a:rPr>
              <a:t>Product Feed Rate</a:t>
            </a:r>
            <a:endParaRPr lang="en-US" dirty="0">
              <a:latin typeface="Times New Roman"/>
              <a:ea typeface="Times New Roman"/>
            </a:endParaRPr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r>
              <a:rPr lang="en-US" dirty="0" smtClean="0"/>
              <a:t>7.	Chlorine dose = </a:t>
            </a:r>
            <a:r>
              <a:rPr lang="en-US" b="1" u="sng" dirty="0" smtClean="0"/>
              <a:t>chlorine demand </a:t>
            </a:r>
            <a:r>
              <a:rPr lang="en-US" dirty="0" smtClean="0"/>
              <a:t>(mg/L) + </a:t>
            </a:r>
            <a:r>
              <a:rPr lang="en-US" b="1" u="sng" dirty="0" smtClean="0"/>
              <a:t>chlorine residual </a:t>
            </a:r>
            <a:r>
              <a:rPr lang="en-US" dirty="0" smtClean="0"/>
              <a:t>(mg/L).</a:t>
            </a:r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4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10139-AEC1-42A2-A9AE-4BD5A8876533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 startAt="7"/>
            </a:pPr>
            <a:r>
              <a:rPr lang="en-US" dirty="0"/>
              <a:t>Why should the discharge point of the injector assembly should be located in the middle of the flow of the pipe?</a:t>
            </a:r>
          </a:p>
          <a:p>
            <a:pPr marL="400050" lvl="1" indent="0">
              <a:buNone/>
            </a:pPr>
            <a:r>
              <a:rPr lang="en-US" sz="3200" b="1" u="sng" dirty="0" smtClean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To </a:t>
            </a:r>
            <a:r>
              <a:rPr lang="en-US" sz="3200" b="1" u="sng" dirty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provide proper mixing.</a:t>
            </a:r>
            <a:endParaRPr lang="en-US" sz="3200" b="1" dirty="0"/>
          </a:p>
          <a:p>
            <a:pPr marL="0" indent="0">
              <a:buFont typeface="Arial" charset="0"/>
              <a:buNone/>
            </a:pPr>
            <a:endParaRPr lang="en-US" dirty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8.	</a:t>
            </a:r>
            <a:r>
              <a:rPr lang="en-US" dirty="0"/>
              <a:t>A pump calibration curve plots feed rate delivery versus the </a:t>
            </a:r>
            <a:r>
              <a:rPr lang="en-US" b="1" u="sng" dirty="0" smtClean="0">
                <a:highlight>
                  <a:srgbClr val="FFFF00"/>
                </a:highlight>
                <a:latin typeface="Arial Narrow"/>
                <a:ea typeface="Times New Roman"/>
                <a:cs typeface="Times New Roman"/>
              </a:rPr>
              <a:t>pump setting.</a:t>
            </a:r>
            <a:endParaRPr lang="en-US" b="1" dirty="0"/>
          </a:p>
          <a:p>
            <a:pPr marL="0" indent="0">
              <a:buFont typeface="Arial" charset="0"/>
              <a:buNone/>
            </a:pPr>
            <a:endParaRPr lang="en-US" dirty="0" smtClean="0"/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 4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4D50D9-5177-4EA7-8FC5-B92493987200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62075"/>
            <a:ext cx="8229600" cy="393382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Workbook Page RG-7:</a:t>
            </a:r>
          </a:p>
          <a:p>
            <a:r>
              <a:rPr lang="en-US" dirty="0" smtClean="0"/>
              <a:t>Additional LCR Resources links:</a:t>
            </a:r>
          </a:p>
          <a:p>
            <a:pPr lvl="1"/>
            <a:r>
              <a:rPr lang="en-US" dirty="0" smtClean="0"/>
              <a:t>LCR Web page</a:t>
            </a:r>
          </a:p>
          <a:p>
            <a:pPr lvl="1"/>
            <a:r>
              <a:rPr lang="en-US" dirty="0" smtClean="0"/>
              <a:t>Subchapter K  of Chapter 109 </a:t>
            </a:r>
          </a:p>
          <a:p>
            <a:pPr lvl="1"/>
            <a:r>
              <a:rPr lang="en-US" dirty="0" smtClean="0"/>
              <a:t>EPA LCR documents</a:t>
            </a:r>
          </a:p>
          <a:p>
            <a:pPr lvl="1"/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868362"/>
          </a:xfrm>
        </p:spPr>
        <p:txBody>
          <a:bodyPr/>
          <a:lstStyle/>
          <a:p>
            <a:r>
              <a:rPr lang="en-US" dirty="0" smtClean="0"/>
              <a:t>LCR:  Quick Reference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77176-2AB9-48AF-B72D-DFD5ACAD986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24138" y="4245918"/>
            <a:ext cx="56196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2532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to page 1-11 to summarize the unit key points.</a:t>
            </a:r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bg1"/>
                </a:solidFill>
              </a:rPr>
              <a:t>Key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38F2E9-594E-4C38-8893-BBE6FCE7EB1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Unit 1 Exercise </a:t>
            </a:r>
            <a:br>
              <a:rPr lang="en-US" smtClean="0"/>
            </a:b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9586B-478E-471C-BAEC-5D0D8A46136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430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641" y="1406106"/>
            <a:ext cx="7720641" cy="3933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ARTICULATE_PROJECT_OPEN" val="0"/>
  <p:tag name="MMPROD_UIDATA" val="&lt;database version=&quot;7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 - &amp;quot;Unit 1 –Background and Properties&amp;quot;&quot;/&gt;&lt;property id=&quot;20307&quot; value=&quot;267&quot;/&gt;&lt;/object&gt;&lt;object type=&quot;3&quot; unique_id=&quot;10019&quot;&gt;&lt;property id=&quot;20148&quot; value=&quot;5&quot;/&gt;&lt;property id=&quot;20300&quot; value=&quot;Slide 16 - &amp;quot;Unit 2 - Chemical Handling, Storage and Safety&amp;quot;&quot;/&gt;&lt;property id=&quot;20307&quot; value=&quot;271&quot;/&gt;&lt;/object&gt;&lt;object type=&quot;3&quot; unique_id=&quot;10028&quot;&gt;&lt;property id=&quot;20148&quot; value=&quot;5&quot;/&gt;&lt;property id=&quot;20300&quot; value=&quot;Slide 35 - &amp;quot;Unit 4 –Chemical Feed&amp;quot;&quot;/&gt;&lt;property id=&quot;20307&quot; value=&quot;278&quot;/&gt;&lt;/object&gt;&lt;object type=&quot;3&quot; unique_id=&quot;10029&quot;&gt;&lt;property id=&quot;20148&quot; value=&quot;5&quot;/&gt;&lt;property id=&quot;20300&quot; value=&quot;Slide 36 - &amp;quot;Unit 4 –Chemical Feed&amp;quot;&quot;/&gt;&lt;property id=&quot;20307&quot; value=&quot;279&quot;/&gt;&lt;/object&gt;&lt;object type=&quot;3&quot; unique_id=&quot;10037&quot;&gt;&lt;property id=&quot;20148&quot; value=&quot;5&quot;/&gt;&lt;property id=&quot;20300&quot; value=&quot;Slide 37 - &amp;quot;Breakpoint Chlorination&amp;quot;&quot;/&gt;&lt;property id=&quot;20307&quot; value=&quot;286&quot;/&gt;&lt;/object&gt;&lt;object type=&quot;3&quot; unique_id=&quot;10038&quot;&gt;&lt;property id=&quot;20148&quot; value=&quot;5&quot;/&gt;&lt;property id=&quot;20300&quot; value=&quot;Slide 38 - &amp;quot;Typical Bulk Sodium Hypochlorite Feed System Schematic &amp;quot;&quot;/&gt;&lt;property id=&quot;20307&quot; value=&quot;284&quot;/&gt;&lt;/object&gt;&lt;object type=&quot;3&quot; unique_id=&quot;10039&quot;&gt;&lt;property id=&quot;20148&quot; value=&quot;5&quot;/&gt;&lt;property id=&quot;20300&quot; value=&quot;Slide 39 - &amp;quot;Typical Sodium Hypochlorite Drum Feed System &amp;quot;&quot;/&gt;&lt;property id=&quot;20307&quot; value=&quot;285&quot;/&gt;&lt;/object&gt;&lt;object type=&quot;3&quot; unique_id=&quot;10040&quot;&gt;&lt;property id=&quot;20148&quot; value=&quot;5&quot;/&gt;&lt;property id=&quot;20300&quot; value=&quot;Slide 40 - &amp;quot;Hypochlorite Feed Equipment&amp;quot;&quot;/&gt;&lt;property id=&quot;20307&quot; value=&quot;310&quot;/&gt;&lt;/object&gt;&lt;object type=&quot;3&quot; unique_id=&quot;10041&quot;&gt;&lt;property id=&quot;20148&quot; value=&quot;5&quot;/&gt;&lt;property id=&quot;20300&quot; value=&quot;Slide 41 - &amp;quot;Typical Calcium Hypo Drum Feed System Schematic &amp;quot;&quot;/&gt;&lt;property id=&quot;20307&quot; value=&quot;283&quot;/&gt;&lt;/object&gt;&lt;object type=&quot;3&quot; unique_id=&quot;10042&quot;&gt;&lt;property id=&quot;20148&quot; value=&quot;5&quot;/&gt;&lt;property id=&quot;20300&quot; value=&quot;Slide 42 - &amp;quot;On-Site Hypochlorite Generation Process&amp;quot;&quot;/&gt;&lt;property id=&quot;20307&quot; value=&quot;277&quot;/&gt;&lt;/object&gt;&lt;object type=&quot;3&quot; unique_id=&quot;10507&quot;&gt;&lt;property id=&quot;20148&quot; value=&quot;5&quot;/&gt;&lt;property id=&quot;20300&quot; value=&quot;Slide 5 - &amp;quot;Chemistry of Hypo&amp;quot;&quot;/&gt;&lt;property id=&quot;20307&quot; value=&quot;315&quot;/&gt;&lt;/object&gt;&lt;object type=&quot;3&quot; unique_id=&quot;10672&quot;&gt;&lt;property id=&quot;20148&quot; value=&quot;5&quot;/&gt;&lt;property id=&quot;20300&quot; value=&quot;Slide 7 - &amp;quot;Chlorine and Temperature&amp;quot;&quot;/&gt;&lt;property id=&quot;20307&quot; value=&quot;316&quot;/&gt;&lt;/object&gt;&lt;object type=&quot;3&quot; unique_id=&quot;10673&quot;&gt;&lt;property id=&quot;20148&quot; value=&quot;5&quot;/&gt;&lt;property id=&quot;20300&quot; value=&quot;Slide 6 - &amp;quot;Chlorine and pH&amp;quot;&quot;/&gt;&lt;property id=&quot;20307&quot; value=&quot;317&quot;/&gt;&lt;/object&gt;&lt;object type=&quot;3&quot; unique_id=&quot;10863&quot;&gt;&lt;property id=&quot;20148&quot; value=&quot;5&quot;/&gt;&lt;property id=&quot;20300&quot; value=&quot;Slide 11 - &amp;quot;Unit 1 Exercise &amp;#x0D;&amp;#x0A;&amp;quot;&quot;/&gt;&lt;property id=&quot;20307&quot; value=&quot;320&quot;/&gt;&lt;/object&gt;&lt;object type=&quot;3&quot; unique_id=&quot;10864&quot;&gt;&lt;property id=&quot;20148&quot; value=&quot;5&quot;/&gt;&lt;property id=&quot;20300&quot; value=&quot;Slide 12 - &amp;quot;Unit 1 Exercise &amp;#x0D;&amp;#x0A;&amp;quot;&quot;/&gt;&lt;property id=&quot;20307&quot; value=&quot;321&quot;/&gt;&lt;/object&gt;&lt;object type=&quot;3&quot; unique_id=&quot;10995&quot;&gt;&lt;property id=&quot;20148&quot; value=&quot;5&quot;/&gt;&lt;property id=&quot;20300&quot; value=&quot;Slide 13 - &amp;quot;Unit 1 Exercise &amp;#x0D;&amp;#x0A;&amp;quot;&quot;/&gt;&lt;property id=&quot;20307&quot; value=&quot;322&quot;/&gt;&lt;/object&gt;&lt;object type=&quot;3&quot; unique_id=&quot;10996&quot;&gt;&lt;property id=&quot;20148&quot; value=&quot;5&quot;/&gt;&lt;property id=&quot;20300&quot; value=&quot;Slide 14 - &amp;quot;Unit 1 Exercise &amp;#x0D;&amp;#x0A;&amp;quot;&quot;/&gt;&lt;property id=&quot;20307&quot; value=&quot;323&quot;/&gt;&lt;/object&gt;&lt;object type=&quot;3&quot; unique_id=&quot;11026&quot;&gt;&lt;property id=&quot;20148&quot; value=&quot;5&quot;/&gt;&lt;property id=&quot;20300&quot; value=&quot;Slide 15 - &amp;quot;Unit 1 Exercise &amp;#x0D;&amp;#x0A;&amp;quot;&quot;/&gt;&lt;property id=&quot;20307&quot; value=&quot;324&quot;/&gt;&lt;/object&gt;&lt;object type=&quot;3&quot; unique_id=&quot;11429&quot;&gt;&lt;property id=&quot;20148&quot; value=&quot;5&quot;/&gt;&lt;property id=&quot;20300&quot; value=&quot;Slide 21 - &amp;quot;Unit 2 Exercise&amp;quot;&quot;/&gt;&lt;property id=&quot;20307&quot; value=&quot;325&quot;/&gt;&lt;/object&gt;&lt;object type=&quot;3&quot; unique_id=&quot;11430&quot;&gt;&lt;property id=&quot;20148&quot; value=&quot;5&quot;/&gt;&lt;property id=&quot;20300&quot; value=&quot;Slide 22 - &amp;quot;Unit 2 Exercise&amp;quot;&quot;/&gt;&lt;property id=&quot;20307&quot; value=&quot;326&quot;/&gt;&lt;/object&gt;&lt;object type=&quot;3&quot; unique_id=&quot;11431&quot;&gt;&lt;property id=&quot;20148&quot; value=&quot;5&quot;/&gt;&lt;property id=&quot;20300&quot; value=&quot;Slide 23 - &amp;quot;Unit 2 Exercise&amp;quot;&quot;/&gt;&lt;property id=&quot;20307&quot; value=&quot;327&quot;/&gt;&lt;/object&gt;&lt;object type=&quot;3&quot; unique_id=&quot;11432&quot;&gt;&lt;property id=&quot;20148&quot; value=&quot;5&quot;/&gt;&lt;property id=&quot;20300&quot; value=&quot;Slide 24 - &amp;quot;Unit 2 Exercise&amp;quot;&quot;/&gt;&lt;property id=&quot;20307&quot; value=&quot;328&quot;/&gt;&lt;/object&gt;&lt;object type=&quot;3&quot; unique_id=&quot;11433&quot;&gt;&lt;property id=&quot;20148&quot; value=&quot;5&quot;/&gt;&lt;property id=&quot;20300&quot; value=&quot;Slide 25 - &amp;quot;Unit 2 Exercise&amp;quot;&quot;/&gt;&lt;property id=&quot;20307&quot; value=&quot;329&quot;/&gt;&lt;/object&gt;&lt;object type=&quot;3&quot; unique_id=&quot;11434&quot;&gt;&lt;property id=&quot;20148&quot; value=&quot;5&quot;/&gt;&lt;property id=&quot;20300&quot; value=&quot;Slide 26 - &amp;quot;Unit 3 – Math Principles and Process Control Calculations&amp;quot;&quot;/&gt;&lt;property id=&quot;20307&quot; value=&quot;330&quot;/&gt;&lt;/object&gt;&lt;object type=&quot;3&quot; unique_id=&quot;11435&quot;&gt;&lt;property id=&quot;20148&quot; value=&quot;5&quot;/&gt;&lt;property id=&quot;20300&quot; value=&quot;Slide 27 - &amp;quot;Unit 3 – Math Principles and Process Control Calculations&amp;quot;&quot;/&gt;&lt;property id=&quot;20307&quot; value=&quot;331&quot;/&gt;&lt;/object&gt;&lt;object type=&quot;3&quot; unique_id=&quot;11436&quot;&gt;&lt;property id=&quot;20148&quot; value=&quot;5&quot;/&gt;&lt;property id=&quot;20300&quot; value=&quot;Slide 31 - &amp;quot;Unit 3 Exercise &amp;quot;&quot;/&gt;&lt;property id=&quot;20307&quot; value=&quot;332&quot;/&gt;&lt;/object&gt;&lt;object type=&quot;3&quot; unique_id=&quot;11437&quot;&gt;&lt;property id=&quot;20148&quot; value=&quot;5&quot;/&gt;&lt;property id=&quot;20300&quot; value=&quot;Slide 32 - &amp;quot;Unit 3 Exercise &amp;quot;&quot;/&gt;&lt;property id=&quot;20307&quot; value=&quot;333&quot;/&gt;&lt;/object&gt;&lt;object type=&quot;3&quot; unique_id=&quot;11438&quot;&gt;&lt;property id=&quot;20148&quot; value=&quot;5&quot;/&gt;&lt;property id=&quot;20300&quot; value=&quot;Slide 33 - &amp;quot;Unit 3 Exercise &amp;quot;&quot;/&gt;&lt;property id=&quot;20307&quot; value=&quot;334&quot;/&gt;&lt;/object&gt;&lt;object type=&quot;3&quot; unique_id=&quot;12303&quot;&gt;&lt;property id=&quot;20148&quot; value=&quot;5&quot;/&gt;&lt;property id=&quot;20300&quot; value=&quot;Slide 28&quot;/&gt;&lt;property id=&quot;20307&quot; value=&quot;335&quot;/&gt;&lt;/object&gt;&lt;object type=&quot;3&quot; unique_id=&quot;12304&quot;&gt;&lt;property id=&quot;20148&quot; value=&quot;5&quot;/&gt;&lt;property id=&quot;20300&quot; value=&quot;Slide 29&quot;/&gt;&lt;property id=&quot;20307&quot; value=&quot;336&quot;/&gt;&lt;/object&gt;&lt;object type=&quot;3&quot; unique_id=&quot;12305&quot;&gt;&lt;property id=&quot;20148&quot; value=&quot;5&quot;/&gt;&lt;property id=&quot;20300&quot; value=&quot;Slide 34 - &amp;quot;Unit 3 Exercise &amp;quot;&quot;/&gt;&lt;property id=&quot;20307&quot; value=&quot;343&quot;/&gt;&lt;/object&gt;&lt;object type=&quot;3&quot; unique_id=&quot;12306&quot;&gt;&lt;property id=&quot;20148&quot; value=&quot;5&quot;/&gt;&lt;property id=&quot;20300&quot; value=&quot;Slide 44 - &amp;quot;Unit 4 Exercise&amp;quot;&quot;/&gt;&lt;property id=&quot;20307&quot; value=&quot;344&quot;/&gt;&lt;/object&gt;&lt;object type=&quot;3&quot; unique_id=&quot;12307&quot;&gt;&lt;property id=&quot;20148&quot; value=&quot;5&quot;/&gt;&lt;property id=&quot;20300&quot; value=&quot;Slide 46 - &amp;quot;Unit 4 Exercise&amp;quot;&quot;/&gt;&lt;property id=&quot;20307&quot; value=&quot;345&quot;/&gt;&lt;/object&gt;&lt;object type=&quot;3&quot; unique_id=&quot;12308&quot;&gt;&lt;property id=&quot;20148&quot; value=&quot;5&quot;/&gt;&lt;property id=&quot;20300&quot; value=&quot;Slide 47 - &amp;quot;Unit 4 Exercise&amp;quot;&quot;/&gt;&lt;property id=&quot;20307&quot; value=&quot;346&quot;/&gt;&lt;/object&gt;&lt;object type=&quot;3&quot; unique_id=&quot;12309&quot;&gt;&lt;property id=&quot;20148&quot; value=&quot;5&quot;/&gt;&lt;property id=&quot;20300&quot; value=&quot;Slide 48 - &amp;quot;Unit 4 Exercise&amp;quot;&quot;/&gt;&lt;property id=&quot;20307&quot; value=&quot;347&quot;/&gt;&lt;/object&gt;&lt;object type=&quot;3&quot; unique_id=&quot;12310&quot;&gt;&lt;property id=&quot;20148&quot; value=&quot;5&quot;/&gt;&lt;property id=&quot;20300&quot; value=&quot;Slide 49 - &amp;quot;Unit 4 Exercise&amp;quot;&quot;/&gt;&lt;property id=&quot;20307&quot; value=&quot;348&quot;/&gt;&lt;/object&gt;&lt;object type=&quot;3&quot; unique_id=&quot;12311&quot;&gt;&lt;property id=&quot;20148&quot; value=&quot;5&quot;/&gt;&lt;property id=&quot;20300&quot; value=&quot;Slide 50 - &amp;quot;Unit 4 Exercise&amp;quot;&quot;/&gt;&lt;property id=&quot;20307&quot; value=&quot;349&quot;/&gt;&lt;/object&gt;&lt;object type=&quot;3&quot; unique_id=&quot;12533&quot;&gt;&lt;property id=&quot;20148&quot; value=&quot;5&quot;/&gt;&lt;property id=&quot;20300&quot; value=&quot;Slide 45 - &amp;quot;Unit 4 Exercise&amp;quot;&quot;/&gt;&lt;property id=&quot;20307&quot; value=&quot;350&quot;/&gt;&lt;/object&gt;&lt;object type=&quot;3&quot; unique_id=&quot;12760&quot;&gt;&lt;property id=&quot;20148&quot; value=&quot;5&quot;/&gt;&lt;property id=&quot;20300&quot; value=&quot;Slide 10 - &amp;quot;Key Points&amp;quot;&quot;/&gt;&lt;property id=&quot;20307&quot; value=&quot;351&quot;/&gt;&lt;/object&gt;&lt;object type=&quot;3&quot; unique_id=&quot;12761&quot;&gt;&lt;property id=&quot;20148&quot; value=&quot;5&quot;/&gt;&lt;property id=&quot;20300&quot; value=&quot;Slide 20 - &amp;quot;Key Points&amp;quot;&quot;/&gt;&lt;property id=&quot;20307&quot; value=&quot;352&quot;/&gt;&lt;/object&gt;&lt;object type=&quot;3&quot; unique_id=&quot;12762&quot;&gt;&lt;property id=&quot;20148&quot; value=&quot;5&quot;/&gt;&lt;property id=&quot;20300&quot; value=&quot;Slide 30 - &amp;quot;Key Points&amp;quot;&quot;/&gt;&lt;property id=&quot;20307&quot; value=&quot;353&quot;/&gt;&lt;/object&gt;&lt;object type=&quot;3&quot; unique_id=&quot;12763&quot;&gt;&lt;property id=&quot;20148&quot; value=&quot;5&quot;/&gt;&lt;property id=&quot;20300&quot; value=&quot;Slide 43 - &amp;quot;Key Points&amp;quot;&quot;/&gt;&lt;property id=&quot;20307&quot; value=&quot;354&quot;/&gt;&lt;/object&gt;&lt;object type=&quot;3&quot; unique_id=&quot;15264&quot;&gt;&lt;property id=&quot;20148&quot; value=&quot;5&quot;/&gt;&lt;property id=&quot;20300&quot; value=&quot;Slide 52 - &amp;quot;1. The effectiveness of chlorine______ as the pH increases.&amp;quot;&quot;/&gt;&lt;property id=&quot;20307&quot; value=&quot;355&quot;/&gt;&lt;/object&gt;&lt;object type=&quot;3&quot; unique_id=&quot;15265&quot;&gt;&lt;property id=&quot;20148&quot; value=&quot;5&quot;/&gt;&lt;property id=&quot;20300&quot; value=&quot;Slide 53 - &amp;quot;2. Calcium Hypochlorite available chlorine content:&amp;quot;&quot;/&gt;&lt;property id=&quot;20307&quot; value=&quot;356&quot;/&gt;&lt;/object&gt;&lt;object type=&quot;3&quot; unique_id=&quot;15266&quot;&gt;&lt;property id=&quot;20148&quot; value=&quot;5&quot;/&gt;&lt;property id=&quot;20300&quot; value=&quot;Slide 54 - &amp;quot;3. Chlorine existing in water as hypochlorous acid and hypochlorite ions:&amp;quot;&quot;/&gt;&lt;property id=&quot;20307&quot; value=&quot;357&quot;/&gt;&lt;/object&gt;&lt;object type=&quot;3&quot; unique_id=&quot;15267&quot;&gt;&lt;property id=&quot;20148&quot; value=&quot;5&quot;/&gt;&lt;property id=&quot;20300&quot; value=&quot;Slide 55 - &amp;quot;4. In 24 hours, 4.2 gallons of 12% hypochlorite solution is fed.  How much (in gallons) would you have to use if t&quot;/&gt;&lt;property id=&quot;20307&quot; value=&quot;358&quot;/&gt;&lt;/object&gt;&lt;object type=&quot;3&quot; unique_id=&quot;15268&quot;&gt;&lt;property id=&quot;20148&quot; value=&quot;5&quot;/&gt;&lt;property id=&quot;20300&quot; value=&quot;Slide 56 - &amp;quot;5. Uses of hypochlorite’s include:&amp;quot;&quot;/&gt;&lt;property id=&quot;20307&quot; value=&quot;359&quot;/&gt;&lt;/object&gt;&lt;object type=&quot;3&quot; unique_id=&quot;15269&quot;&gt;&lt;property id=&quot;20148&quot; value=&quot;5&quot;/&gt;&lt;property id=&quot;20300&quot; value=&quot;Slide 57 - &amp;quot;6. Hypochlorite should be kept separate from:&amp;quot;&quot;/&gt;&lt;property id=&quot;20307&quot; value=&quot;360&quot;/&gt;&lt;/object&gt;&lt;object type=&quot;3&quot; unique_id=&quot;15270&quot;&gt;&lt;property id=&quot;20148&quot; value=&quot;5&quot;/&gt;&lt;property id=&quot;20300&quot; value=&quot;Slide 58 - &amp;quot;7. A tank holds 575,000 gallons of water.  If the tank is ¾ full, how much water is in the tank?&amp;quot;&quot;/&gt;&lt;property id=&quot;20307&quot; value=&quot;361&quot;/&gt;&lt;/object&gt;&lt;object type=&quot;3&quot; unique_id=&quot;15271&quot;&gt;&lt;property id=&quot;20148&quot; value=&quot;5&quot;/&gt;&lt;property id=&quot;20300&quot; value=&quot;Slide 59 - &amp;quot;8. The stability of hypochlorite solutions is greatly affected by:&amp;quot;&quot;/&gt;&lt;property id=&quot;20307&quot; value=&quot;362&quot;/&gt;&lt;/object&gt;&lt;object type=&quot;3&quot; unique_id=&quot;15272&quot;&gt;&lt;property id=&quot;20148&quot; value=&quot;5&quot;/&gt;&lt;property id=&quot;20300&quot; value=&quot;Slide 60 - &amp;quot;9. The material safety data sheet for calcium hypochlorite might indicate:&amp;quot;&quot;/&gt;&lt;property id=&quot;20307&quot; value=&quot;363&quot;/&gt;&lt;/object&gt;&lt;object type=&quot;3&quot; unique_id=&quot;15273&quot;&gt;&lt;property id=&quot;20148&quot; value=&quot;5&quot;/&gt;&lt;property id=&quot;20300&quot; value=&quot;Slide 61 - &amp;quot;10. Minimum free, combined or chlorine dioxide residual at the entry point of a surface water system may not be le&quot;/&gt;&lt;property id=&quot;20307&quot; value=&quot;364&quot;/&gt;&lt;/object&gt;&lt;object type=&quot;3&quot; unique_id=&quot;15274&quot;&gt;&lt;property id=&quot;20148&quot; value=&quot;5&quot;/&gt;&lt;property id=&quot;20300&quot; value=&quot;Slide 62 - &amp;quot;11. Minimum free chlorine residual at the entry point of a ground water system may not be less than ___________or &quot;/&gt;&lt;property id=&quot;20307&quot; value=&quot;365&quot;/&gt;&lt;/object&gt;&lt;object type=&quot;3&quot; unique_id=&quot;15275&quot;&gt;&lt;property id=&quot;20148&quot; value=&quot;5&quot;/&gt;&lt;property id=&quot;20300&quot; value=&quot;Slide 63 - &amp;quot;12. Appropriate protective clothing when working with hypochlorite’s includes:&amp;quot;&quot;/&gt;&lt;property id=&quot;20307&quot; value=&quot;366&quot;/&gt;&lt;/object&gt;&lt;object type=&quot;3&quot; unique_id=&quot;15276&quot;&gt;&lt;property id=&quot;20148&quot; value=&quot;5&quot;/&gt;&lt;property id=&quot;20300&quot; value=&quot;Slide 64 - &amp;quot;13. The addition of chlorine until all chlorine demand has been satisfied:&amp;quot;&quot;/&gt;&lt;property id=&quot;20307&quot; value=&quot;367&quot;/&gt;&lt;/object&gt;&lt;object type=&quot;3&quot; unique_id=&quot;15277&quot;&gt;&lt;property id=&quot;20148&quot; value=&quot;5&quot;/&gt;&lt;property id=&quot;20300&quot; value=&quot;Slide 65 - &amp;quot;14. A material safety data sheet contains detailed assessment of:&amp;quot;&quot;/&gt;&lt;property id=&quot;20307&quot; value=&quot;368&quot;/&gt;&lt;/object&gt;&lt;object type=&quot;3&quot; unique_id=&quot;15278&quot;&gt;&lt;property id=&quot;20148&quot; value=&quot;5&quot;/&gt;&lt;property id=&quot;20300&quot; value=&quot;Slide 66 - &amp;quot;15. When calculating a CT value, what units are used in the detention time calculation?&amp;quot;&quot;/&gt;&lt;property id=&quot;20307&quot; value=&quot;369&quot;/&gt;&lt;/object&gt;&lt;object type=&quot;3&quot; unique_id=&quot;15279&quot;&gt;&lt;property id=&quot;20148&quot; value=&quot;5&quot;/&gt;&lt;property id=&quot;20300&quot; value=&quot;Slide 67 - &amp;quot;16. A system is switching from gas chlorine to sodium hypochlorite.  They typically use about 37 pounds of gas chl&quot;/&gt;&lt;property id=&quot;20307&quot; value=&quot;370&quot;/&gt;&lt;/object&gt;&lt;object type=&quot;3&quot; unique_id=&quot;15280&quot;&gt;&lt;property id=&quot;20148&quot; value=&quot;5&quot;/&gt;&lt;property id=&quot;20300&quot; value=&quot;Slide 68 - &amp;quot;17. The effectiveness of chlorine _____as the temperature increases.&amp;quot;&quot;/&gt;&lt;property id=&quot;20307&quot; value=&quot;371&quot;/&gt;&lt;/object&gt;&lt;object type=&quot;3&quot; unique_id=&quot;15281&quot;&gt;&lt;property id=&quot;20148&quot; value=&quot;5&quot;/&gt;&lt;property id=&quot;20300&quot; value=&quot;Slide 69 - &amp;quot;18. The Maximum Residual disinfectant level (MRDL) for chlorine is set at:&amp;quot;&quot;/&gt;&lt;property id=&quot;20307&quot; value=&quot;372&quot;/&gt;&lt;/object&gt;&lt;object type=&quot;3&quot; unique_id=&quot;15282&quot;&gt;&lt;property id=&quot;20148&quot; value=&quot;5&quot;/&gt;&lt;property id=&quot;20300&quot; value=&quot;Slide 70 - &amp;quot;19. A change in water temperature impacts chlorine residual by:&amp;quot;&quot;/&gt;&lt;property id=&quot;20307&quot; value=&quot;373&quot;/&gt;&lt;/object&gt;&lt;object type=&quot;3&quot; unique_id=&quot;15283&quot;&gt;&lt;property id=&quot;20148&quot; value=&quot;5&quot;/&gt;&lt;property id=&quot;20300&quot; value=&quot;Slide 71 - &amp;quot;20. Which residual has the highest disinfecting ability:&amp;quot;&quot;/&gt;&lt;property id=&quot;20307&quot; value=&quot;374&quot;/&gt;&lt;/object&gt;&lt;object type=&quot;3&quot; unique_id=&quot;15284&quot;&gt;&lt;property id=&quot;20148&quot; value=&quot;5&quot;/&gt;&lt;property id=&quot;20300&quot; value=&quot;Slide 72 - &amp;quot;21. 375 gpm is how many MGD?&amp;quot;&quot;/&gt;&lt;property id=&quot;20307&quot; value=&quot;375&quot;/&gt;&lt;/object&gt;&lt;object type=&quot;3&quot; unique_id=&quot;15285&quot;&gt;&lt;property id=&quot;20148&quot; value=&quot;5&quot;/&gt;&lt;property id=&quot;20300&quot; value=&quot;Slide 73 - &amp;quot;22. At breakpoint, further addition of chlorine will result in a:&amp;quot;&quot;/&gt;&lt;property id=&quot;20307&quot; value=&quot;376&quot;/&gt;&lt;/object&gt;&lt;object type=&quot;3&quot; unique_id=&quot;15286&quot;&gt;&lt;property id=&quot;20148&quot; value=&quot;5&quot;/&gt;&lt;property id=&quot;20300&quot; value=&quot;Slide 74 - &amp;quot;23. A free chlorine residual of 1.7 mg/L is measured at the end of the clearwell after 4 hours of detention time, &quot;/&gt;&lt;property id=&quot;20307&quot; value=&quot;377&quot;/&gt;&lt;/object&gt;&lt;object type=&quot;3&quot; unique_id=&quot;15287&quot;&gt;&lt;property id=&quot;20148&quot; value=&quot;5&quot;/&gt;&lt;property id=&quot;20300&quot; value=&quot;Slide 75 - &amp;quot;24. To determine chlorine feed rates:&amp;quot;&quot;/&gt;&lt;property id=&quot;20307&quot; value=&quot;378&quot;/&gt;&lt;/object&gt;&lt;object type=&quot;3&quot; unique_id=&quot;15288&quot;&gt;&lt;property id=&quot;20148&quot; value=&quot;5&quot;/&gt;&lt;property id=&quot;20300&quot; value=&quot;Slide 76 - &amp;quot;25. The chlorine demand of a water is 1.4 mg/L.  If the desired chlorine residual is 0.5 mg/L, what is the desired&quot;/&gt;&lt;property id=&quot;20307&quot; value=&quot;379&quot;/&gt;&lt;/object&gt;&lt;object type=&quot;3&quot; unique_id=&quot;15289&quot;&gt;&lt;property id=&quot;20148&quot; value=&quot;5&quot;/&gt;&lt;property id=&quot;20300&quot; value=&quot;Slide 77 - &amp;quot;26. The most stable solutions of sodium hypochlorite are:&amp;#x0D;&amp;#x0A;&amp;quot;&quot;/&gt;&lt;property id=&quot;20307&quot; value=&quot;380&quot;/&gt;&lt;/object&gt;&lt;object type=&quot;3&quot; unique_id=&quot;15290&quot;&gt;&lt;property id=&quot;20148&quot; value=&quot;5&quot;/&gt;&lt;property id=&quot;20300&quot; value=&quot;Slide 78 - &amp;quot;27. Normal operation of a hypochlorite feed system requires:&amp;quot;&quot;/&gt;&lt;property id=&quot;20307&quot; value=&quot;381&quot;/&gt;&lt;/object&gt;&lt;object type=&quot;3&quot; unique_id=&quot;15291&quot;&gt;&lt;property id=&quot;20148&quot; value=&quot;5&quot;/&gt;&lt;property id=&quot;20300&quot; value=&quot;Slide 79 - &amp;quot;28. How many  gallons of water are in a 700,000 gallon tank that is 2/3 full?  &amp;quot;&quot;/&gt;&lt;property id=&quot;20307&quot; value=&quot;382&quot;/&gt;&lt;/object&gt;&lt;object type=&quot;3&quot; unique_id=&quot;15292&quot;&gt;&lt;property id=&quot;20148&quot; value=&quot;5&quot;/&gt;&lt;property id=&quot;20300&quot; value=&quot;Slide 80 - &amp;quot;29. To develop a feed pump calibration curve, you need:&amp;quot;&quot;/&gt;&lt;property id=&quot;20307&quot; value=&quot;383&quot;/&gt;&lt;/object&gt;&lt;object type=&quot;3&quot; unique_id=&quot;15293&quot;&gt;&lt;property id=&quot;20148&quot; value=&quot;5&quot;/&gt;&lt;property id=&quot;20300&quot; value=&quot;Slide 81 - &amp;quot;30. If you have calculated the feed rate for a solution as if it’s 100% pure; but, your solution is 15% sodium hyp&quot;/&gt;&lt;property id=&quot;20307&quot; value=&quot;384&quot;/&gt;&lt;/object&gt;&lt;object type=&quot;3&quot; unique_id=&quot;15294&quot;&gt;&lt;property id=&quot;20148&quot; value=&quot;5&quot;/&gt;&lt;property id=&quot;20300&quot; value=&quot;Slide 82 - &amp;quot;31. Name the units of measurement for the flow or volume when using:&amp;#x0D;&amp;#x0A;lbs/day = flow or volume X dosage X 8.34&amp;quot;&quot;/&gt;&lt;property id=&quot;20307&quot; value=&quot;385&quot;/&gt;&lt;/object&gt;&lt;object type=&quot;3&quot; unique_id=&quot;15295&quot;&gt;&lt;property id=&quot;20148&quot; value=&quot;5&quot;/&gt;&lt;property id=&quot;20300&quot; value=&quot;Slide 83 - &amp;quot;32. Uses of hypochlorite include:&amp;quot;&quot;/&gt;&lt;property id=&quot;20307&quot; value=&quot;386&quot;/&gt;&lt;/object&gt;&lt;object type=&quot;3&quot; unique_id=&quot;15296&quot;&gt;&lt;property id=&quot;20148&quot; value=&quot;5&quot;/&gt;&lt;property id=&quot;20300&quot; value=&quot;Slide 84 - &amp;quot;33. The ___________the concentration of sodium hypochlorite, the faster the rate of deterioration:&amp;quot;&quot;/&gt;&lt;property id=&quot;20307&quot; value=&quot;387&quot;/&gt;&lt;/object&gt;&lt;object type=&quot;3&quot; unique_id=&quot;15297&quot;&gt;&lt;property id=&quot;20148&quot; value=&quot;5&quot;/&gt;&lt;property id=&quot;20300&quot; value=&quot;Slide 85 - &amp;quot;34. Hypochlorite solutions which release oxygen gas as the solution decomposes:&amp;quot;&quot;/&gt;&lt;property id=&quot;20307&quot; value=&quot;388&quot;/&gt;&lt;/object&gt;&lt;object type=&quot;3&quot; unique_id=&quot;15298&quot;&gt;&lt;property id=&quot;20148&quot; value=&quot;5&quot;/&gt;&lt;property id=&quot;20300&quot; value=&quot;Slide 86 - &amp;quot;35. The quantity or weight of chemical delivered from a feeder over a given period of time:&amp;quot;&quot;/&gt;&lt;property id=&quot;20307&quot; value=&quot;389&quot;/&gt;&lt;/object&gt;&lt;object type=&quot;3&quot; unique_id=&quot;15299&quot;&gt;&lt;property id=&quot;20148&quot; value=&quot;5&quot;/&gt;&lt;property id=&quot;20300&quot; value=&quot;Slide 87 - &amp;quot;36. You should not store sodium hypochlorite longer than_______ days since its strength decomposes in storage.&amp;quot;&quot;/&gt;&lt;property id=&quot;20307&quot; value=&quot;390&quot;/&gt;&lt;/object&gt;&lt;object type=&quot;3&quot; unique_id=&quot;15300&quot;&gt;&lt;property id=&quot;20148&quot; value=&quot;5&quot;/&gt;&lt;property id=&quot;20300&quot; value=&quot;Slide 88 - &amp;quot;37. In CT, the C refers to _________and the T refers to the______________&amp;quot;&quot;/&gt;&lt;property id=&quot;20307&quot; value=&quot;391&quot;/&gt;&lt;/object&gt;&lt;object type=&quot;3&quot; unique_id=&quot;15301&quot;&gt;&lt;property id=&quot;20148&quot; value=&quot;5&quot;/&gt;&lt;property id=&quot;20300&quot; value=&quot;Slide 89 - &amp;quot;38. If a plant feeds 36 pounds of gas chlorine each day, how many pounds does it feed during an 8 hour shift?&amp;quot;&quot;/&gt;&lt;property id=&quot;20307&quot; value=&quot;392&quot;/&gt;&lt;/object&gt;&lt;object type=&quot;3&quot; unique_id=&quot;15302&quot;&gt;&lt;property id=&quot;20148&quot; value=&quot;5&quot;/&gt;&lt;property id=&quot;20300&quot; value=&quot;Slide 90 - &amp;quot;39. The best reason to calibrate a chemical feed pump is to:&amp;quot;&quot;/&gt;&lt;property id=&quot;20307&quot; value=&quot;393&quot;/&gt;&lt;/object&gt;&lt;object type=&quot;3&quot; unique_id=&quot;15303&quot;&gt;&lt;property id=&quot;20148&quot; value=&quot;5&quot;/&gt;&lt;property id=&quot;20300&quot; value=&quot;Slide 91 - &amp;quot;40. In a ground water system, a minimum of ________ of contact time must be provided.&amp;quot;&quot;/&gt;&lt;property id=&quot;20307&quot; value=&quot;394&quot;/&gt;&lt;/object&gt;&lt;object type=&quot;3&quot; unique_id=&quot;15304&quot;&gt;&lt;property id=&quot;20148&quot; value=&quot;5&quot;/&gt;&lt;property id=&quot;20300&quot; value=&quot;Slide 92 - &amp;quot;41. General operation procedures for hypochlorite feed systems include:&amp;quot;&quot;/&gt;&lt;property id=&quot;20307&quot; value=&quot;395&quot;/&gt;&lt;/object&gt;&lt;object type=&quot;3&quot; unique_id=&quot;15305&quot;&gt;&lt;property id=&quot;20148&quot; value=&quot;5&quot;/&gt;&lt;property id=&quot;20300&quot; value=&quot;Slide 93 - &amp;quot;42. Drinking water systems can reduce THM formation by:&amp;quot;&quot;/&gt;&lt;property id=&quot;20307&quot; value=&quot;396&quot;/&gt;&lt;/object&gt;&lt;object type=&quot;3&quot; unique_id=&quot;15306&quot;&gt;&lt;property id=&quot;20148&quot; value=&quot;5&quot;/&gt;&lt;property id=&quot;20300&quot; value=&quot;Slide 94 - &amp;quot;43. A condition that occurs in a tank or basin when some of the water travels faster than the rest of the flowing &quot;/&gt;&lt;property id=&quot;20307&quot; value=&quot;397&quot;/&gt;&lt;/object&gt;&lt;object type=&quot;3&quot; unique_id=&quot;15307&quot;&gt;&lt;property id=&quot;20148&quot; value=&quot;5&quot;/&gt;&lt;property id=&quot;20300&quot; value=&quot;Slide 95 - &amp;quot;44. The ______________ _______________ determines how a chemical will be added to the water and could be expressed&quot;/&gt;&lt;property id=&quot;20307&quot; value=&quot;398&quot;/&gt;&lt;/object&gt;&lt;object type=&quot;3&quot; unique_id=&quot;15308&quot;&gt;&lt;property id=&quot;20148&quot; value=&quot;5&quot;/&gt;&lt;property id=&quot;20300&quot; value=&quot;Slide 96 - &amp;quot;45. 3 hours is how many minutes?&amp;quot;&quot;/&gt;&lt;property id=&quot;20307&quot; value=&quot;399&quot;/&gt;&lt;/object&gt;&lt;object type=&quot;3&quot; unique_id=&quot;15309&quot;&gt;&lt;property id=&quot;20148&quot; value=&quot;5&quot;/&gt;&lt;property id=&quot;20300&quot; value=&quot;Slide 97 - &amp;quot;46. The amount of chlorine needed to satisfy the chlorine demand plus the amount of chlorine needed as a residual &quot;/&gt;&lt;property id=&quot;20307&quot; value=&quot;400&quot;/&gt;&lt;/object&gt;&lt;object type=&quot;3&quot; unique_id=&quot;15310&quot;&gt;&lt;property id=&quot;20148&quot; value=&quot;5&quot;/&gt;&lt;property id=&quot;20300&quot; value=&quot;Slide 98 - &amp;quot;47. A regular preventative maintenance program for equipment is:&amp;quot;&quot;/&gt;&lt;property id=&quot;20307&quot; value=&quot;401&quot;/&gt;&lt;/object&gt;&lt;object type=&quot;3&quot; unique_id=&quot;15311&quot;&gt;&lt;property id=&quot;20148&quot; value=&quot;5&quot;/&gt;&lt;property id=&quot;20300&quot; value=&quot;Slide 99 - &amp;quot;48. Calcium hypochlorite will lose _____________of available chlorine per year.&amp;quot;&quot;/&gt;&lt;property id=&quot;20307&quot; value=&quot;402&quot;/&gt;&lt;/object&gt;&lt;object type=&quot;3&quot; unique_id=&quot;15312&quot;&gt;&lt;property id=&quot;20148&quot; value=&quot;5&quot;/&gt;&lt;property id=&quot;20300&quot; value=&quot;Slide 100 - &amp;quot;49. A residual in the form of _______________ _______________ residual chlorine has the highest disinfecting abil&quot;/&gt;&lt;property id=&quot;20307&quot; value=&quot;403&quot;/&gt;&lt;/object&gt;&lt;object type=&quot;3&quot; unique_id=&quot;15313&quot;&gt;&lt;property id=&quot;20148&quot; value=&quot;5&quot;/&gt;&lt;property id=&quot;20300&quot; value=&quot;Slide 101 - &amp;quot;50. ______________ assures safe and healthful working conditions for men and women.&amp;quot;&quot;/&gt;&lt;property id=&quot;20307&quot; value=&quot;404&quot;/&gt;&lt;/object&gt;&lt;object type=&quot;3&quot; unique_id=&quot;15314&quot;&gt;&lt;property id=&quot;20148&quot; value=&quot;5&quot;/&gt;&lt;property id=&quot;20300&quot; value=&quot;Slide 102&quot;/&gt;&lt;property id=&quot;20307&quot; value=&quot;405&quot;/&gt;&lt;/object&gt;&lt;object type=&quot;3&quot; unique_id=&quot;15416&quot;&gt;&lt;property id=&quot;20148&quot; value=&quot;5&quot;/&gt;&lt;property id=&quot;20300&quot; value=&quot;Slide 51 - &amp;quot;Module 25 Review Questions&amp;quot;&quot;/&gt;&lt;property id=&quot;20307&quot; value=&quot;406&quot;/&gt;&lt;/object&gt;&lt;object type=&quot;3&quot; unique_id=&quot;15418&quot;&gt;&lt;property id=&quot;20148&quot; value=&quot;5&quot;/&gt;&lt;property id=&quot;20300&quot; value=&quot;Slide 1 - &amp;quot;Module 25: Hypochlorite&amp;quot;&quot;/&gt;&lt;property id=&quot;20307&quot; value=&quot;407&quot;/&gt;&lt;/object&gt;&lt;object type=&quot;3&quot; unique_id=&quot;15419&quot;&gt;&lt;property id=&quot;20148&quot; value=&quot;5&quot;/&gt;&lt;property id=&quot;20300&quot; value=&quot;Slide 3 - &amp;quot;Basic Information&amp;quot;&quot;/&gt;&lt;property id=&quot;20307&quot; value=&quot;408&quot;/&gt;&lt;/object&gt;&lt;object type=&quot;3&quot; unique_id=&quot;15420&quot;&gt;&lt;property id=&quot;20148&quot; value=&quot;5&quot;/&gt;&lt;property id=&quot;20300&quot; value=&quot;Slide 4 - &amp;quot;Chemistry of Hypo&amp;quot;&quot;/&gt;&lt;property id=&quot;20307&quot; value=&quot;409&quot;/&gt;&lt;/object&gt;&lt;object type=&quot;3&quot; unique_id=&quot;15421&quot;&gt;&lt;property id=&quot;20148&quot; value=&quot;5&quot;/&gt;&lt;property id=&quot;20300&quot; value=&quot;Slide 8 - &amp;quot;Basic Properties&amp;quot;&quot;/&gt;&lt;property id=&quot;20307&quot; value=&quot;410&quot;/&gt;&lt;/object&gt;&lt;object type=&quot;3&quot; unique_id=&quot;15422&quot;&gt;&lt;property id=&quot;20148&quot; value=&quot;5&quot;/&gt;&lt;property id=&quot;20300&quot; value=&quot;Slide 9 - &amp;quot;Stability&amp;quot;&quot;/&gt;&lt;property id=&quot;20307&quot; value=&quot;411&quot;/&gt;&lt;/object&gt;&lt;object type=&quot;3&quot; unique_id=&quot;15423&quot;&gt;&lt;property id=&quot;20148&quot; value=&quot;5&quot;/&gt;&lt;property id=&quot;20300&quot; value=&quot;Slide 17 - &amp;quot;Storage and Handling&amp;quot;&quot;/&gt;&lt;property id=&quot;20307&quot; value=&quot;412&quot;/&gt;&lt;/object&gt;&lt;object type=&quot;3&quot; unique_id=&quot;15424&quot;&gt;&lt;property id=&quot;20148&quot; value=&quot;5&quot;/&gt;&lt;property id=&quot;20300&quot; value=&quot;Slide 18 - &amp;quot;Safety&amp;quot;&quot;/&gt;&lt;property id=&quot;20307&quot; value=&quot;413&quot;/&gt;&lt;/object&gt;&lt;object type=&quot;3&quot; unique_id=&quot;15425&quot;&gt;&lt;property id=&quot;20148&quot; value=&quot;5&quot;/&gt;&lt;property id=&quot;20300&quot; value=&quot;Slide 19 - &amp;quot;Safety Continued&amp;quot;&quot;/&gt;&lt;property id=&quot;20307&quot; value=&quot;414&quot;/&gt;&lt;/object&gt;&lt;/object&gt;&lt;object type=&quot;8&quot; unique_id=&quot;1009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7919</TotalTime>
  <Words>3292</Words>
  <Application>Microsoft Office PowerPoint</Application>
  <PresentationFormat>On-screen Show (4:3)</PresentationFormat>
  <Paragraphs>975</Paragraphs>
  <Slides>61</Slides>
  <Notes>61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61</vt:i4>
      </vt:variant>
    </vt:vector>
  </HeadingPairs>
  <TitlesOfParts>
    <vt:vector size="63" baseType="lpstr">
      <vt:lpstr>Office Theme</vt:lpstr>
      <vt:lpstr>1_Office Theme</vt:lpstr>
      <vt:lpstr>Module 2O: Corrosion Control &amp; Sequestering</vt:lpstr>
      <vt:lpstr>Unit 1 – Lead and Copper Rule (LCR)</vt:lpstr>
      <vt:lpstr>Examples of  Corrosion</vt:lpstr>
      <vt:lpstr>Examples of  Corrosion</vt:lpstr>
      <vt:lpstr>LCR:  Quick Reference Guide</vt:lpstr>
      <vt:lpstr>LCR:  Quick Reference Guide</vt:lpstr>
      <vt:lpstr>LCR:  Quick Reference Guide</vt:lpstr>
      <vt:lpstr>Key Points</vt:lpstr>
      <vt:lpstr>Unit 1 Exercise  </vt:lpstr>
      <vt:lpstr>Unit 1 Exercise  </vt:lpstr>
      <vt:lpstr>Unit 1 Exercise  </vt:lpstr>
      <vt:lpstr>Unit 1 Exercise  </vt:lpstr>
      <vt:lpstr>Unit 1 Exercise  </vt:lpstr>
      <vt:lpstr>Unit 1 Exercise  </vt:lpstr>
      <vt:lpstr>Unit 1 Exercise  </vt:lpstr>
      <vt:lpstr>Unit 2 – Corrosion Principles and Theory</vt:lpstr>
      <vt:lpstr>Acids</vt:lpstr>
      <vt:lpstr>Bases</vt:lpstr>
      <vt:lpstr>Salts</vt:lpstr>
      <vt:lpstr>The Carbonate System</vt:lpstr>
      <vt:lpstr>Corrosion Cell</vt:lpstr>
      <vt:lpstr>Eliminating the Corrosion Cell</vt:lpstr>
      <vt:lpstr>LCR CCT Alternatives</vt:lpstr>
      <vt:lpstr>Langelier Saturation Index (LSI)</vt:lpstr>
      <vt:lpstr>pH/alkalinity adjustment &amp; Inhibitors</vt:lpstr>
      <vt:lpstr>Key Points</vt:lpstr>
      <vt:lpstr>Unit 2 Exercise</vt:lpstr>
      <vt:lpstr>Unit 2 Exercise</vt:lpstr>
      <vt:lpstr>Unit 2 Exercise</vt:lpstr>
      <vt:lpstr>Unit 2 Exercise</vt:lpstr>
      <vt:lpstr>Unit 2 Exercise</vt:lpstr>
      <vt:lpstr>Unit 2 Exercise</vt:lpstr>
      <vt:lpstr>Unit 3 – Corrosion Control Chemicals</vt:lpstr>
      <vt:lpstr>pH/Alkalinity Adjustment  Chemicals</vt:lpstr>
      <vt:lpstr>Table 3.2 Chemical Characteristics</vt:lpstr>
      <vt:lpstr>Table 3.3 Operational Considerations</vt:lpstr>
      <vt:lpstr>Personnel Safety Protection</vt:lpstr>
      <vt:lpstr>Key Points</vt:lpstr>
      <vt:lpstr>Unit 3 Exercise </vt:lpstr>
      <vt:lpstr>Unit 3 Exercise </vt:lpstr>
      <vt:lpstr>Unit 3 Exercise </vt:lpstr>
      <vt:lpstr>Unit 3 Exercise </vt:lpstr>
      <vt:lpstr>Unit 4 – Chemical Feed</vt:lpstr>
      <vt:lpstr>Unit 4 – Chemical Feed Objectives</vt:lpstr>
      <vt:lpstr>PowerPoint Presentation</vt:lpstr>
      <vt:lpstr>PowerPoint Presentation</vt:lpstr>
      <vt:lpstr>Weight of Gallon of Solution</vt:lpstr>
      <vt:lpstr>Davidson Pie</vt:lpstr>
      <vt:lpstr>Davidson Pie</vt:lpstr>
      <vt:lpstr>“Active Ingredient” Weight</vt:lpstr>
      <vt:lpstr>Converting from lbs/day to gal/day</vt:lpstr>
      <vt:lpstr>Pump Calibration Table</vt:lpstr>
      <vt:lpstr>Pump Calibration Curve for 60% Stroke</vt:lpstr>
      <vt:lpstr>Pump Calibration Curve for 60% Stroke</vt:lpstr>
      <vt:lpstr>Key Points</vt:lpstr>
      <vt:lpstr>Unit 4 Exercise</vt:lpstr>
      <vt:lpstr>Unit 4 Exercise</vt:lpstr>
      <vt:lpstr>Unit 4 Exercise</vt:lpstr>
      <vt:lpstr>Unit 4 Exercise</vt:lpstr>
      <vt:lpstr>Unit 4 Exercise</vt:lpstr>
      <vt:lpstr>Unit 4 Exercise</vt:lpstr>
    </vt:vector>
  </TitlesOfParts>
  <Company>The Dering Consulting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Dering Consulting</dc:creator>
  <cp:lastModifiedBy>Build-User</cp:lastModifiedBy>
  <cp:revision>290</cp:revision>
  <cp:lastPrinted>2014-01-13T17:14:54Z</cp:lastPrinted>
  <dcterms:created xsi:type="dcterms:W3CDTF">2002-04-09T15:50:04Z</dcterms:created>
  <dcterms:modified xsi:type="dcterms:W3CDTF">2014-01-13T17:16:30Z</dcterms:modified>
</cp:coreProperties>
</file>